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2" r:id="rId4"/>
    <p:sldId id="259" r:id="rId5"/>
    <p:sldId id="261" r:id="rId6"/>
    <p:sldId id="260" r:id="rId7"/>
    <p:sldId id="263" r:id="rId8"/>
    <p:sldId id="276" r:id="rId9"/>
    <p:sldId id="277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82" r:id="rId24"/>
    <p:sldId id="283" r:id="rId25"/>
    <p:sldId id="284" r:id="rId26"/>
    <p:sldId id="281" r:id="rId27"/>
    <p:sldId id="280" r:id="rId28"/>
    <p:sldId id="279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l, Jean P" initials="HJP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4"/>
    <a:srgbClr val="B21E27"/>
    <a:srgbClr val="F3933D"/>
    <a:srgbClr val="D17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80986" autoAdjust="0"/>
  </p:normalViewPr>
  <p:slideViewPr>
    <p:cSldViewPr snapToGrid="0">
      <p:cViewPr varScale="1">
        <p:scale>
          <a:sx n="64" d="100"/>
          <a:sy n="64" d="100"/>
        </p:scale>
        <p:origin x="9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Self-Employment in the 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9C2FB88-5615-4576-8A05-D6F9E7960F3D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3D4-436C-B4BC-D1825F5CEB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9FAB6D3-C46E-4A99-AAF7-D5852605DC4F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3D4-436C-B4BC-D1825F5CEB2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8B2B6C8-9F01-4D88-AF02-B86C5F8C04B4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3D4-436C-B4BC-D1825F5CEB2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5758BD8-5B77-459F-A616-C0E5B63005E4}" type="VALUE">
                      <a:rPr lang="en-US" smtClean="0"/>
                      <a:pPr/>
                      <a:t>[VALUE]</a:t>
                    </a:fld>
                    <a:r>
                      <a:rPr lang="en-US"/>
                      <a:t>.0 %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3D4-436C-B4BC-D1825F5CEB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US Pop - Metro</c:v>
                </c:pt>
                <c:pt idx="1">
                  <c:v>US Pop - Nonmetro</c:v>
                </c:pt>
                <c:pt idx="2">
                  <c:v>People with Disabilities</c:v>
                </c:pt>
                <c:pt idx="3">
                  <c:v>VR SE Closures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9.6999999999999993</c:v>
                </c:pt>
                <c:pt idx="1">
                  <c:v>11.7</c:v>
                </c:pt>
                <c:pt idx="2">
                  <c:v>11.8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D4-436C-B4BC-D1825F5CEB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4856656"/>
        <c:axId val="244846576"/>
      </c:barChart>
      <c:catAx>
        <c:axId val="24485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846576"/>
        <c:crosses val="autoZero"/>
        <c:auto val="1"/>
        <c:lblAlgn val="ctr"/>
        <c:lblOffset val="100"/>
        <c:noMultiLvlLbl val="0"/>
      </c:catAx>
      <c:valAx>
        <c:axId val="24484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% Self Employed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85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Status 26 Cases</a:t>
            </a:r>
            <a:r>
              <a:rPr lang="en-US" b="1" baseline="0" dirty="0"/>
              <a:t> Closed to </a:t>
            </a:r>
          </a:p>
          <a:p>
            <a:pPr>
              <a:defRPr b="1"/>
            </a:pPr>
            <a:r>
              <a:rPr lang="en-US" b="1" baseline="0" dirty="0"/>
              <a:t>Self-Employment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Self-Employed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Urban</c:v>
                </c:pt>
                <c:pt idx="1">
                  <c:v>Large Rural</c:v>
                </c:pt>
                <c:pt idx="2">
                  <c:v>Small Rural</c:v>
                </c:pt>
                <c:pt idx="3">
                  <c:v>Isolated Rural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1.4</c:v>
                </c:pt>
                <c:pt idx="1">
                  <c:v>3.5</c:v>
                </c:pt>
                <c:pt idx="2">
                  <c:v>3.7</c:v>
                </c:pt>
                <c:pt idx="3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6-4B1D-A512-F79A624CA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232352"/>
        <c:axId val="240235152"/>
      </c:barChart>
      <c:catAx>
        <c:axId val="2402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35152"/>
        <c:crosses val="autoZero"/>
        <c:auto val="1"/>
        <c:lblAlgn val="ctr"/>
        <c:lblOffset val="100"/>
        <c:noMultiLvlLbl val="0"/>
      </c:catAx>
      <c:valAx>
        <c:axId val="24023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232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D043D-96CE-47AF-8DC5-DC3C99130FEF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68018-2D21-4281-9819-9A8FC4B4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1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audio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7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7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0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this data shows, rural people turn</a:t>
            </a:r>
            <a:r>
              <a:rPr lang="en-US" baseline="0" dirty="0"/>
              <a:t> to self-employment at higher rates than urban people AND</a:t>
            </a:r>
          </a:p>
          <a:p>
            <a:r>
              <a:rPr lang="en-US" baseline="0" dirty="0"/>
              <a:t>People with disabilities turn to self-employment at higher rates than the general population.</a:t>
            </a:r>
          </a:p>
          <a:p>
            <a:endParaRPr lang="en-US" baseline="0" dirty="0"/>
          </a:p>
          <a:p>
            <a:r>
              <a:rPr lang="en-US" baseline="0" dirty="0"/>
              <a:t>HOWEVER, VR closure rates to self-employment are drastically different than rates found in the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10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low</a:t>
            </a:r>
            <a:r>
              <a:rPr lang="en-US" baseline="0" dirty="0"/>
              <a:t> rates of self-employment, clients earned comparable wages.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2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 research provided</a:t>
            </a:r>
            <a:r>
              <a:rPr lang="en-US" baseline="0" dirty="0"/>
              <a:t> some reasons why self-employment is not supported as often as expected when looking at national rates.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868D5-4E54-4865-9081-D648292A0F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site is organized into 8 chapters. 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three chapters relate to self-employment exploration within the VR system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 1 is focused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understanding how the self-employment process might unfold during the VR process.  It provides an orientation for getting started.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 2 asks the business owner to consider their motivations for becoming self employment and then their readiness to do so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 3 if focused on preliminary evaluation of the business idea and whether or not it constitutes a viable business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Chapters 4 – 7 lay out the steps to preparing a comprehensive business plan.  The information in these chapters builds on preliminary data gathered for exploring the business’ feasibility (in Chapter 3)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Chapter 8 include a variety of external resources to help navigate the business planning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chapters</a:t>
            </a:r>
            <a:r>
              <a:rPr lang="en-US" baseline="0" dirty="0"/>
              <a:t> have overview videos with audio and video from several business owners with disabilities.  We interviewed 8 business owners about their experiences starting a business.  These owners included people with mental health, visual, learning, and physical disabilities.  Businesses included floral design, consulting, photography, computer repair, gaming, and retail sales.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2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included dynamic interface to increase</a:t>
            </a:r>
            <a:r>
              <a:rPr lang="en-US" baseline="0" dirty="0"/>
              <a:t> engagement with the website.  Through this process, we were able to break down the information into smaller segments that counselors could focus on with their consumers.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7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68018-2D21-4281-9819-9A8FC4B406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55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5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76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-52069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32599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1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3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-3090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44919F6-780F-4DE5-BFEB-B3DA4F6CD2B1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2B6DCD-1108-4914-8006-D4A121DECF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50500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5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ipsen@mso.umt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vrselfemployment.org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VR Self-Employment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 resource for Clients and counselors</a:t>
            </a:r>
          </a:p>
        </p:txBody>
      </p:sp>
    </p:spTree>
    <p:extLst>
      <p:ext uri="{BB962C8B-B14F-4D97-AF65-F5344CB8AC3E}">
        <p14:creationId xmlns:p14="http://schemas.microsoft.com/office/powerpoint/2010/main" val="381201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7" y="679086"/>
            <a:ext cx="112109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1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67" y="185622"/>
            <a:ext cx="92297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7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29" y="224640"/>
            <a:ext cx="8763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7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98" y="0"/>
            <a:ext cx="9056153" cy="60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5" y="530244"/>
            <a:ext cx="114300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6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28" y="161237"/>
            <a:ext cx="89916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8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4" y="-209320"/>
            <a:ext cx="11275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4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99" y="0"/>
            <a:ext cx="90392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1" y="-106955"/>
            <a:ext cx="114681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7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5" y="175809"/>
            <a:ext cx="7153275" cy="5610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936089"/>
            <a:ext cx="7010400" cy="5514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4881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Self-Employment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60164"/>
              </p:ext>
            </p:extLst>
          </p:nvPr>
        </p:nvGraphicFramePr>
        <p:xfrm>
          <a:off x="1096963" y="1846263"/>
          <a:ext cx="9413129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533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1"/>
          <a:stretch/>
        </p:blipFill>
        <p:spPr>
          <a:xfrm>
            <a:off x="0" y="0"/>
            <a:ext cx="8153655" cy="2882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/>
          <a:stretch/>
        </p:blipFill>
        <p:spPr>
          <a:xfrm>
            <a:off x="4608857" y="671511"/>
            <a:ext cx="7144825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0"/>
            <a:ext cx="114585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2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461962"/>
            <a:ext cx="11525250" cy="51625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57588" y="3900488"/>
            <a:ext cx="1843087" cy="642937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1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85775"/>
            <a:ext cx="11249025" cy="58864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71875" y="5243513"/>
            <a:ext cx="2857500" cy="77152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67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7" y="185738"/>
            <a:ext cx="8791575" cy="59817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71975" y="4986338"/>
            <a:ext cx="757238" cy="54292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43638" y="5364956"/>
            <a:ext cx="300038" cy="32861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8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170545"/>
            <a:ext cx="9182099" cy="620168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686925" y="285750"/>
            <a:ext cx="900113" cy="771525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64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604837"/>
            <a:ext cx="11572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01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109662"/>
            <a:ext cx="115443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00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138237"/>
            <a:ext cx="113728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4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Remaining work: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Refining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Checking accessibility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Creating print-only versions of all chapter content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Anchoring content to glossary, audio transcripts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Small revisions based on feedback from the field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45734"/>
            <a:ext cx="4937760" cy="402336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Help us review this resource:</a:t>
            </a:r>
          </a:p>
          <a:p>
            <a:pPr marL="0" indent="0">
              <a:buNone/>
            </a:pPr>
            <a:r>
              <a:rPr lang="en-US" dirty="0"/>
              <a:t>Catherine Ipsen, </a:t>
            </a:r>
            <a:r>
              <a:rPr lang="en-US" dirty="0" err="1"/>
              <a:t>Ph.D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University of Montana Rural Institute</a:t>
            </a:r>
          </a:p>
          <a:p>
            <a:pPr marL="0" indent="0">
              <a:buNone/>
            </a:pPr>
            <a:r>
              <a:rPr lang="en-US" dirty="0" err="1"/>
              <a:t>RTC:Rural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Catherine.ipsen@mso.umt.edu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(406)243-4562</a:t>
            </a:r>
          </a:p>
        </p:txBody>
      </p:sp>
    </p:spTree>
    <p:extLst>
      <p:ext uri="{BB962C8B-B14F-4D97-AF65-F5344CB8AC3E}">
        <p14:creationId xmlns:p14="http://schemas.microsoft.com/office/powerpoint/2010/main" val="239785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 Outcomes in VR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Closure rates to self-employment increased as case became more rural.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dirty="0"/>
              <a:t>Ipsen, C. &amp; Swicegood, G. (2017) Rural and urban vocational rehabilitation self-employment outcomes. Journal of </a:t>
            </a:r>
            <a:r>
              <a:rPr lang="en-US" sz="1500" dirty="0" err="1"/>
              <a:t>Voc</a:t>
            </a:r>
            <a:r>
              <a:rPr lang="en-US" sz="1500" dirty="0"/>
              <a:t> Rehab, 46, 97-105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1638253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414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Explaining Low Rates of VR Self-Employment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Counselor unpreparedness to assist consumers with self-employment exploration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Not trained in business start-up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Third-party providers not in place to support business development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Confusion about process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Counselor concerns about self-employment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Outcomes will not result in viable employment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VR self-employed clients earned comparable wages to those in competitive employment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Earned significantly higher wages (p&lt;.001)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Worked significantly fewer hours (p&lt;.001)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Case costs will be higher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Costs of purchased services were significantly higher for all geographies (Ipsen &amp; Swicegood, 2017)</a:t>
            </a:r>
          </a:p>
        </p:txBody>
      </p:sp>
    </p:spTree>
    <p:extLst>
      <p:ext uri="{BB962C8B-B14F-4D97-AF65-F5344CB8AC3E}">
        <p14:creationId xmlns:p14="http://schemas.microsoft.com/office/powerpoint/2010/main" val="351731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VR Self-Employment Guide</a:t>
            </a:r>
          </a:p>
          <a:p>
            <a:pPr lvl="1"/>
            <a:r>
              <a:rPr lang="en-US" dirty="0"/>
              <a:t>Self-guided content</a:t>
            </a:r>
          </a:p>
          <a:p>
            <a:pPr lvl="1"/>
            <a:r>
              <a:rPr lang="en-US" dirty="0"/>
              <a:t>Classroom format</a:t>
            </a:r>
          </a:p>
          <a:p>
            <a:pPr lvl="1"/>
            <a:r>
              <a:rPr lang="en-US" dirty="0"/>
              <a:t>Business owner interviews</a:t>
            </a:r>
          </a:p>
          <a:p>
            <a:pPr lvl="2"/>
            <a:r>
              <a:rPr lang="en-US" sz="1800" dirty="0"/>
              <a:t>Audio and video examples</a:t>
            </a:r>
          </a:p>
          <a:p>
            <a:pPr lvl="1"/>
            <a:endParaRPr lang="en-US" dirty="0"/>
          </a:p>
          <a:p>
            <a:r>
              <a:rPr lang="en-US" u="sng" dirty="0">
                <a:hlinkClick r:id="rId2"/>
              </a:rPr>
              <a:t>http://vrselfemployment.org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Margot Dana, Utah State Office of Rehabilitation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Dr. Nancy Arnold, Consultant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Jennifer Stephens, Small Business Development Center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UM School of Extended and Lifelong Learning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UM Media Arts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Business owners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99378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0" b="3025"/>
          <a:stretch/>
        </p:blipFill>
        <p:spPr>
          <a:xfrm>
            <a:off x="0" y="594911"/>
            <a:ext cx="12192000" cy="66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" y="0"/>
            <a:ext cx="116490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2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87" y="814387"/>
            <a:ext cx="87344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41313"/>
            <a:ext cx="9515475" cy="616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886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072794"/>
      </a:accent1>
      <a:accent2>
        <a:srgbClr val="93BAF5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10243</TotalTime>
  <Words>634</Words>
  <Application>Microsoft Office PowerPoint</Application>
  <PresentationFormat>Widescreen</PresentationFormat>
  <Paragraphs>89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Wingdings</vt:lpstr>
      <vt:lpstr>Retrospect</vt:lpstr>
      <vt:lpstr>VR Self-Employment Guide</vt:lpstr>
      <vt:lpstr>Rates of Self-Employment</vt:lpstr>
      <vt:lpstr>SE Outcomes in VR</vt:lpstr>
      <vt:lpstr>Explaining Low Rates of VR Self-Employment Closures</vt:lpstr>
      <vt:lpstr>Addressing Barriers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Ipsen, Catherine</dc:creator>
  <cp:lastModifiedBy>John and Kathy Evans</cp:lastModifiedBy>
  <cp:revision>536</cp:revision>
  <dcterms:created xsi:type="dcterms:W3CDTF">2015-03-10T17:33:44Z</dcterms:created>
  <dcterms:modified xsi:type="dcterms:W3CDTF">2017-12-12T00:59:37Z</dcterms:modified>
</cp:coreProperties>
</file>