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714" autoAdjust="0"/>
  </p:normalViewPr>
  <p:slideViewPr>
    <p:cSldViewPr>
      <p:cViewPr varScale="1">
        <p:scale>
          <a:sx n="91" d="100"/>
          <a:sy n="91" d="100"/>
        </p:scale>
        <p:origin x="-21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9185B-4248-417B-842B-96D39B8AF869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47369-6C50-4A9A-97E1-D2BE36532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91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RSA Update: How RSA Discretionary Grants Support Vocational Rehabilitation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Mary Lovley</a:t>
            </a:r>
          </a:p>
          <a:p>
            <a:r>
              <a:rPr lang="en-US" dirty="0" smtClean="0"/>
              <a:t>Chief, Training Programs Unit, Training and Service Programs Division</a:t>
            </a:r>
          </a:p>
          <a:p>
            <a:r>
              <a:rPr lang="en-US" dirty="0" smtClean="0"/>
              <a:t>10/31/2018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47369-6C50-4A9A-97E1-D2BE365326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43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Look Ahead to 2019</a:t>
            </a:r>
          </a:p>
          <a:p>
            <a:endParaRPr lang="en-US" b="1" dirty="0" smtClean="0"/>
          </a:p>
          <a:p>
            <a:r>
              <a:rPr lang="en-US" dirty="0" smtClean="0"/>
              <a:t>Demonstration and Training Program</a:t>
            </a:r>
          </a:p>
          <a:p>
            <a:pPr lvl="1"/>
            <a:r>
              <a:rPr lang="en-US" dirty="0" smtClean="0"/>
              <a:t>$1,445,000 becomes available</a:t>
            </a:r>
          </a:p>
          <a:p>
            <a:pPr lvl="2"/>
            <a:r>
              <a:rPr lang="en-US" dirty="0" smtClean="0"/>
              <a:t>$345,000 for Braille Training</a:t>
            </a:r>
          </a:p>
          <a:p>
            <a:pPr lvl="2"/>
            <a:r>
              <a:rPr lang="en-US" dirty="0" smtClean="0"/>
              <a:t>$1,100,000 for Parent Training and Information</a:t>
            </a:r>
          </a:p>
          <a:p>
            <a:r>
              <a:rPr lang="en-US" dirty="0" smtClean="0"/>
              <a:t>Training – New Activities</a:t>
            </a:r>
          </a:p>
          <a:p>
            <a:pPr lvl="1"/>
            <a:r>
              <a:rPr lang="en-US" dirty="0" smtClean="0"/>
              <a:t>$11,712,187 becomes available</a:t>
            </a:r>
          </a:p>
          <a:p>
            <a:pPr lvl="1"/>
            <a:r>
              <a:rPr lang="en-US" dirty="0" smtClean="0"/>
              <a:t>May be used for any combination of:</a:t>
            </a:r>
          </a:p>
          <a:p>
            <a:pPr lvl="2"/>
            <a:r>
              <a:rPr lang="en-US" dirty="0" smtClean="0"/>
              <a:t>Rehabilitation Long-Term Training</a:t>
            </a:r>
          </a:p>
          <a:p>
            <a:pPr lvl="2"/>
            <a:r>
              <a:rPr lang="en-US" dirty="0" smtClean="0"/>
              <a:t>Innovative Rehabilitation Training</a:t>
            </a:r>
          </a:p>
          <a:p>
            <a:pPr lvl="2"/>
            <a:r>
              <a:rPr lang="en-US" dirty="0" smtClean="0"/>
              <a:t>Rehabilitation Short-Term Training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47369-6C50-4A9A-97E1-D2BE3653267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608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Training Funds</a:t>
            </a:r>
          </a:p>
          <a:p>
            <a:endParaRPr lang="en-US" dirty="0" smtClean="0"/>
          </a:p>
          <a:p>
            <a:r>
              <a:rPr lang="en-US" dirty="0" smtClean="0"/>
              <a:t>We are re-thinking how we do our work</a:t>
            </a:r>
          </a:p>
          <a:p>
            <a:r>
              <a:rPr lang="en-US" dirty="0" smtClean="0"/>
              <a:t>We have reached out to you to help us re-think how best to allocate the Training Program funds</a:t>
            </a:r>
          </a:p>
          <a:p>
            <a:r>
              <a:rPr lang="en-US" dirty="0" smtClean="0"/>
              <a:t>RSA analyzed information from:</a:t>
            </a:r>
          </a:p>
          <a:p>
            <a:pPr lvl="1"/>
            <a:r>
              <a:rPr lang="en-US" dirty="0" smtClean="0"/>
              <a:t>VR State Plans</a:t>
            </a:r>
          </a:p>
          <a:p>
            <a:pPr lvl="1"/>
            <a:r>
              <a:rPr lang="en-US" dirty="0" smtClean="0"/>
              <a:t>Questions raised with VR State Liaisons</a:t>
            </a:r>
          </a:p>
          <a:p>
            <a:pPr lvl="1"/>
            <a:r>
              <a:rPr lang="en-US" dirty="0" smtClean="0"/>
              <a:t>Questions raised with technical assistance center project officers based on input received from the VR State Agencies</a:t>
            </a:r>
          </a:p>
          <a:p>
            <a:pPr lvl="1"/>
            <a:r>
              <a:rPr lang="en-US" dirty="0" smtClean="0"/>
              <a:t>RSA managers</a:t>
            </a:r>
          </a:p>
          <a:p>
            <a:pPr lvl="1"/>
            <a:r>
              <a:rPr lang="en-US" dirty="0" smtClean="0"/>
              <a:t>Focus Group at 2017 NCRE Conference</a:t>
            </a:r>
          </a:p>
          <a:p>
            <a:pPr lvl="1"/>
            <a:r>
              <a:rPr lang="en-US" dirty="0" smtClean="0"/>
              <a:t>Request for Information (public input)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47369-6C50-4A9A-97E1-D2BE3653267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948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Request for Information</a:t>
            </a:r>
          </a:p>
          <a:p>
            <a:endParaRPr lang="en-US" dirty="0" smtClean="0"/>
          </a:p>
          <a:p>
            <a:r>
              <a:rPr lang="en-US" dirty="0" smtClean="0"/>
              <a:t>Request for Information:</a:t>
            </a:r>
          </a:p>
          <a:p>
            <a:pPr lvl="1"/>
            <a:r>
              <a:rPr lang="en-US" dirty="0" smtClean="0"/>
              <a:t>125 Comments received</a:t>
            </a:r>
          </a:p>
          <a:p>
            <a:pPr lvl="1"/>
            <a:r>
              <a:rPr lang="en-US" dirty="0" smtClean="0"/>
              <a:t>Most comments were substantive</a:t>
            </a:r>
          </a:p>
          <a:p>
            <a:pPr lvl="1"/>
            <a:r>
              <a:rPr lang="en-US" dirty="0" smtClean="0"/>
              <a:t>Appreciate the time people took to provide their thoughts</a:t>
            </a:r>
          </a:p>
          <a:p>
            <a:pPr lvl="1"/>
            <a:r>
              <a:rPr lang="en-US" dirty="0" smtClean="0"/>
              <a:t>Does not require a published response</a:t>
            </a:r>
          </a:p>
          <a:p>
            <a:r>
              <a:rPr lang="en-US" dirty="0" smtClean="0"/>
              <a:t>RSA is reviewing all of the comments, along with the other inputs</a:t>
            </a:r>
          </a:p>
          <a:p>
            <a:r>
              <a:rPr lang="en-US" dirty="0" smtClean="0"/>
              <a:t>RSA will publish a Notice of Proposed Priorities (NPPs) , where needed, for comment and then the Notice of Final Priorities (NFPs) and the Notice Inviting Applications  for New Awards (NIAs).</a:t>
            </a:r>
          </a:p>
          <a:p>
            <a:r>
              <a:rPr lang="en-US" dirty="0" smtClean="0"/>
              <a:t>Our goal is to make grant awards by May/June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47369-6C50-4A9A-97E1-D2BE3653267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9385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Next</a:t>
            </a:r>
          </a:p>
          <a:p>
            <a:endParaRPr lang="en-US" b="1" dirty="0" smtClean="0"/>
          </a:p>
          <a:p>
            <a:pPr marL="0" indent="0">
              <a:buNone/>
            </a:pPr>
            <a:r>
              <a:rPr lang="en-US" dirty="0" err="1" smtClean="0"/>
              <a:t>RoseAnn</a:t>
            </a:r>
            <a:r>
              <a:rPr lang="en-US" dirty="0" smtClean="0"/>
              <a:t> and I are going to provide some highlights from some of our large grants, including</a:t>
            </a:r>
            <a:r>
              <a:rPr lang="en-US" dirty="0" smtClean="0"/>
              <a:t>:</a:t>
            </a:r>
          </a:p>
          <a:p>
            <a:r>
              <a:rPr lang="en-US" dirty="0" smtClean="0"/>
              <a:t>Disability </a:t>
            </a:r>
            <a:r>
              <a:rPr lang="en-US" dirty="0" smtClean="0"/>
              <a:t>Innovation Fund Grants:</a:t>
            </a:r>
          </a:p>
          <a:p>
            <a:pPr lvl="1"/>
            <a:r>
              <a:rPr lang="en-US" dirty="0" smtClean="0"/>
              <a:t>Automated Personalization Computing Project (APCP</a:t>
            </a:r>
            <a:r>
              <a:rPr lang="en-US" dirty="0" smtClean="0"/>
              <a:t>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Transition Work-Based Learning Model Demonstrations </a:t>
            </a:r>
          </a:p>
          <a:p>
            <a:r>
              <a:rPr lang="en-US" smtClean="0"/>
              <a:t>Technical </a:t>
            </a:r>
            <a:r>
              <a:rPr lang="en-US" dirty="0" smtClean="0"/>
              <a:t>Assistance Centers:</a:t>
            </a:r>
          </a:p>
          <a:p>
            <a:pPr lvl="1" fontAlgn="b"/>
            <a:r>
              <a:rPr lang="en-US" dirty="0" smtClean="0"/>
              <a:t>JDVRTAC -- Job-Driven Vocational Rehabilitation Technical Assistance Center</a:t>
            </a:r>
          </a:p>
          <a:p>
            <a:pPr lvl="1" fontAlgn="b"/>
            <a:r>
              <a:rPr lang="en-US" dirty="0" smtClean="0"/>
              <a:t>WINTAC</a:t>
            </a:r>
            <a:endParaRPr lang="en-US" sz="5600" dirty="0" smtClean="0"/>
          </a:p>
          <a:p>
            <a:pPr lvl="1"/>
            <a:r>
              <a:rPr lang="en-US" dirty="0" smtClean="0"/>
              <a:t>TC-TAC</a:t>
            </a:r>
          </a:p>
          <a:p>
            <a:pPr lvl="1"/>
            <a:r>
              <a:rPr lang="en-US" dirty="0" smtClean="0"/>
              <a:t>Y-TAC</a:t>
            </a:r>
          </a:p>
          <a:p>
            <a:pPr lvl="1"/>
            <a:r>
              <a:rPr lang="en-US" dirty="0" smtClean="0"/>
              <a:t>PEQA</a:t>
            </a:r>
          </a:p>
          <a:p>
            <a:pPr lvl="1"/>
            <a:r>
              <a:rPr lang="en-US" dirty="0" smtClean="0"/>
              <a:t>NTACT -- National Technical Assistance Center on Improving Transition to Postsecondary Education and Employment for Students with Disabilities </a:t>
            </a:r>
            <a:endParaRPr lang="en-US" dirty="0" smtClean="0">
              <a:ea typeface="Calibri"/>
              <a:cs typeface="Times New Roman"/>
            </a:endParaRP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47369-6C50-4A9A-97E1-D2BE3653267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65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1" dirty="0" smtClean="0"/>
              <a:t>Total Discretionary Funds Spent</a:t>
            </a:r>
          </a:p>
          <a:p>
            <a:endParaRPr lang="en-US" sz="3200" dirty="0" smtClean="0"/>
          </a:p>
          <a:p>
            <a:r>
              <a:rPr lang="en-US" sz="3000" dirty="0" smtClean="0"/>
              <a:t>Total Funding:</a:t>
            </a:r>
          </a:p>
          <a:p>
            <a:pPr lvl="1"/>
            <a:r>
              <a:rPr lang="en-US" sz="3000" dirty="0" smtClean="0"/>
              <a:t>$76,013,995.00</a:t>
            </a:r>
          </a:p>
          <a:p>
            <a:r>
              <a:rPr lang="en-US" sz="3000" dirty="0" smtClean="0"/>
              <a:t>Grants:</a:t>
            </a:r>
          </a:p>
          <a:p>
            <a:pPr lvl="1"/>
            <a:r>
              <a:rPr lang="en-US" sz="3000" dirty="0" smtClean="0"/>
              <a:t>Non-Competing Continuations and Supplements</a:t>
            </a:r>
            <a:endParaRPr lang="en-US" sz="3000" dirty="0" smtClean="0">
              <a:ea typeface="Calibri"/>
              <a:cs typeface="Times New Roman"/>
            </a:endParaRPr>
          </a:p>
          <a:p>
            <a:pPr lvl="1"/>
            <a:r>
              <a:rPr lang="en-US" sz="3000" dirty="0" smtClean="0"/>
              <a:t>213 Awards</a:t>
            </a:r>
          </a:p>
          <a:p>
            <a:pPr lvl="1"/>
            <a:r>
              <a:rPr lang="en-US" sz="3000" dirty="0" smtClean="0"/>
              <a:t>$75,183,808.11</a:t>
            </a:r>
            <a:endParaRPr lang="en-US" sz="3000" dirty="0" smtClean="0">
              <a:ea typeface="Calibri"/>
              <a:cs typeface="Times New Roman"/>
            </a:endParaRPr>
          </a:p>
          <a:p>
            <a:r>
              <a:rPr lang="en-US" sz="3000" dirty="0" smtClean="0"/>
              <a:t>Contracts:</a:t>
            </a:r>
          </a:p>
          <a:p>
            <a:pPr lvl="1"/>
            <a:r>
              <a:rPr lang="en-US" sz="3000" dirty="0" smtClean="0"/>
              <a:t>Base Awards and Award Modifications</a:t>
            </a:r>
          </a:p>
          <a:p>
            <a:pPr lvl="1"/>
            <a:r>
              <a:rPr lang="en-US" sz="3000" dirty="0" smtClean="0"/>
              <a:t>$830,186.89</a:t>
            </a:r>
            <a:endParaRPr lang="en-US" sz="3000" dirty="0" smtClean="0"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47369-6C50-4A9A-97E1-D2BE365326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03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Discretionary Spending Broken Down By Program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Title - Training Program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 of Awards – 114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Award Amount $29,011,976.00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Title -- Demonstration and Training Programs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 of Awards – 16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Award Amount -- $5,303,014.00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Title -- AIVRS and AIVRT&amp;TA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 of Awards – 83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Award Amount -- $40,188,809.00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Title -- Capacity Building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 of Awards – 1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Award Amount -- $910,490.00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 Title -- OIB T&amp;TA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 of Awards – 1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Award Amount -- $599,706.00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Totals Number of Awards – 215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 Award Amount -- $76,013,995.00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47369-6C50-4A9A-97E1-D2BE365326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76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effectLst/>
              </a:rPr>
              <a:t>Note: 84.264F -TC-TAC received an additional </a:t>
            </a:r>
            <a:r>
              <a:rPr lang="en-US" sz="1200" dirty="0" smtClean="0">
                <a:effectLst/>
              </a:rPr>
              <a:t>$410,860 from Section 21.</a:t>
            </a:r>
            <a:endParaRPr lang="en-US" sz="1400" dirty="0" smtClean="0">
              <a:effectLst/>
              <a:latin typeface="+mn-lt"/>
              <a:ea typeface="Calibri"/>
              <a:cs typeface="Times New Roman"/>
            </a:endParaRPr>
          </a:p>
          <a:p>
            <a:endParaRPr lang="en-US" b="1" dirty="0" smtClean="0"/>
          </a:p>
          <a:p>
            <a:r>
              <a:rPr lang="en-US" b="1" dirty="0" smtClean="0"/>
              <a:t>Training Program</a:t>
            </a:r>
          </a:p>
          <a:p>
            <a:endParaRPr lang="en-US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Grants: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84.129B – 2014 - Rehabilitation Counseling - Long Term Training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38 awards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$7,346,478.90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84.129B – 2015 - Rehabilitation Counseling - Long Term Training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31 awards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$6,140,154.00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84.129F – 2014 - Vocational Evaluation/Adjustment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awards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$149,640.00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84.129H – 2014 --Rehabilitation Mental Illness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 awards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$1,797,751.00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84.129P – 2014 -- Long-Term Training - Blindness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 awards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$1,335,217.00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84.129Q – 2014 -- Long-Term Training - Deafness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awards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$299,935.00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84.129Q – 2015 -- Long-Term Training - Deafness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award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$150,000.00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84.129W – 2015 -- CSPD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 awards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$1,395,804.00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84.160C – 2016 -- Interpreter Training -- National Centers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award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$800,000.00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84.160D – 2016 -- Interpreter Training -- Regional Center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 award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$1,599,507.47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84.246K – 2015 -- Short Term Training - CAP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award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$200,000.00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84.263B – 2015 -- Program Evaluation and Quality Assurance Technical Assistance Center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award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$500,000.00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84.264F – 2015 -- Vocational Rehabilitation Technical Assistance Center -Targeted Communities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award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$2,089,140.00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84.264G – 2015 -- Workforce Innovation Technical Assistance Center (WINTAC)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award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$2,169,115.99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84.264H – 2015 -- Vocational Rehabilitation Technical Assistance Center on Targeted Youth with Disabilities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award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$1,499,996.15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84.326D – 2018 -- National Deaf Center on Postsecondary Outcomes (NDC) -- Supplement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award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$709,049.60 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Grants Total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112 awards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$28,181,789.11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Contracts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Contract -- National Information Clearinghouse of Rehabilitation Training Materials -- New Editions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award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$472,618.00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Contract -- ANLAR -- Personnel Development Program Data Collection System (PDPDCS)(Payback) –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AnLar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award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$357,568.89 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Contacts Total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awards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$830,186.89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GRAND TOTAL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114 awards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$29,011,976.00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47369-6C50-4A9A-97E1-D2BE365326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83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Demonstration and Training Program</a:t>
            </a:r>
          </a:p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Grants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235E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-- Special Projects and Demonstrations for Providing Vocational Rehabilitation Services to Individuals with Severe Disabilities/Demonstration Program/Braille Training/Demonstration Program/Braille Training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awards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$328,585.00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235F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-- Special Projects and Demonstrations for Providing Vocational Rehabilitation Services to Individuals with Severe Disabilities/Demonstration and Training Program/Parent Information and Training /Demonstration and Training Program/Parent Information and Training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 awards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$914,835.00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235G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-- Special Projects and Demonstrations for Providing Vocational Rehabilitation Services to Individuals with Severe Disabilities/Demonstration and Training Program/National PTI Center/Demonstration and Training Program/Parent Information and Training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award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$250,000.00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235N --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Special Projects and Demonstrations for Providing Vocational Rehabilitation Services to Individuals with Severe Disabilities/Demonstration and Training/Career Pathways for Individuals with Disabilities/Demonstration and Training -- Career Pathways for Individuals wit Disabilities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awards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$3,409,594.00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326E --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Technical Assistance and Dissemination to Improve Services and Results for Children with Disabilities–National Technical Assistance Center on Transition (NTACT)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award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$400,000.00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 awards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$5,303,014.00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47369-6C50-4A9A-97E1-D2BE365326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80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effectLst/>
              </a:rPr>
              <a:t>Note:  84.264F -TC-TAC received an additional </a:t>
            </a:r>
            <a:r>
              <a:rPr lang="en-US" sz="1200" dirty="0" smtClean="0">
                <a:effectLst/>
              </a:rPr>
              <a:t>$410,860 from Section 21.</a:t>
            </a:r>
            <a:endParaRPr lang="en-US" sz="1400" dirty="0" smtClean="0">
              <a:effectLst/>
              <a:latin typeface="+mn-lt"/>
              <a:ea typeface="Calibri"/>
              <a:cs typeface="Times New Roman"/>
            </a:endParaRPr>
          </a:p>
          <a:p>
            <a:endParaRPr lang="en-US" dirty="0" smtClean="0"/>
          </a:p>
          <a:p>
            <a:r>
              <a:rPr lang="en-US" b="1" dirty="0" smtClean="0"/>
              <a:t>Section 21 – Capacity Building</a:t>
            </a:r>
          </a:p>
          <a:p>
            <a:endParaRPr lang="en-US" b="1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315C --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Capacity Building for Traditionally Underserved Populations/Capacity Building -- Section 21 Set-Aside/Capacity Building -- Section 21 Set-Aside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award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$499,630.00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264F --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Capacity Building portion of the Rehabilitation Training - Continuing Education/VRTAC - Targeted Communities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$410,860.00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award (and 1 added funds to a training award)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$910,490.00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47369-6C50-4A9A-97E1-D2BE3653267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80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American Indian Vocational Rehabilitation Services (AIVRS)</a:t>
            </a:r>
          </a:p>
          <a:p>
            <a:endParaRPr lang="en-US" dirty="0" smtClean="0"/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250J --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Rehabilitation Services - American Indians with Disabilities/American Indian Vocational Rehabilitation Services/Vocational Rehabilitation Service Projects for American Indians with Disabilities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43 awards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$20,269,687.00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250K --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Rehabilitation Services - American Indians with Disabilities/American Indian Vocational Rehabilitation Services/Vocational Rehabilitation Service Projects for American Indians with Disabilities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 awards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$12,562,634.00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250L --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Rehabilitation Services - American Indians with Disabilities/American Indian Vocational Rehabilitation Services/Vocational Rehabilitation Service Projects for American Indians with Disabilities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 awards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$6,633,089.00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250Z --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Rehabilitation Services - American Indians with Disabilities/American Indian Vocational Rehabilitation Services Training and Technical Assistance/Vocational Rehabilitation Service Projects for American Indians with Disabilities (Includes base and supplement)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award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$723,399.00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83 awards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$40,188,809.00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47369-6C50-4A9A-97E1-D2BE365326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57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Independent Living Services for Older Individuals Who Are Blind</a:t>
            </a:r>
          </a:p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84.177Z -- Rehabilitation Services - Independent Living Services for Older Individuals who are Blind/Independent Living Services for Older Individuals who are Blind (IL-OIB) Training and Technical Assistance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award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$599,706.00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award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$599,706.00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47369-6C50-4A9A-97E1-D2BE3653267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97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47369-6C50-4A9A-97E1-D2BE3653267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6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144E-7452-49F4-8808-12F21DB8587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4310-9C48-4E76-AA79-2FEB0FB1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4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144E-7452-49F4-8808-12F21DB8587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4310-9C48-4E76-AA79-2FEB0FB1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48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144E-7452-49F4-8808-12F21DB8587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4310-9C48-4E76-AA79-2FEB0FB1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61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144E-7452-49F4-8808-12F21DB8587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4310-9C48-4E76-AA79-2FEB0FB1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01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144E-7452-49F4-8808-12F21DB8587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4310-9C48-4E76-AA79-2FEB0FB1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8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144E-7452-49F4-8808-12F21DB8587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4310-9C48-4E76-AA79-2FEB0FB1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9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144E-7452-49F4-8808-12F21DB8587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4310-9C48-4E76-AA79-2FEB0FB1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5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144E-7452-49F4-8808-12F21DB8587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4310-9C48-4E76-AA79-2FEB0FB1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17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144E-7452-49F4-8808-12F21DB8587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4310-9C48-4E76-AA79-2FEB0FB1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144E-7452-49F4-8808-12F21DB8587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4310-9C48-4E76-AA79-2FEB0FB1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54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0144E-7452-49F4-8808-12F21DB8587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4310-9C48-4E76-AA79-2FEB0FB1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30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0144E-7452-49F4-8808-12F21DB8587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34310-9C48-4E76-AA79-2FEB0FB1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80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RSA Update: </a:t>
            </a:r>
            <a:r>
              <a:rPr lang="en-US" dirty="0"/>
              <a:t>How RSA Discretionary Grants Support Vocational Rehabilitation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Mary Lovley</a:t>
            </a:r>
          </a:p>
          <a:p>
            <a:r>
              <a:rPr lang="en-US" dirty="0"/>
              <a:t>Chief, Training Programs Unit, Training and Service Programs </a:t>
            </a:r>
            <a:r>
              <a:rPr lang="en-US" dirty="0" smtClean="0"/>
              <a:t>Division</a:t>
            </a:r>
          </a:p>
          <a:p>
            <a:r>
              <a:rPr lang="en-US" dirty="0" smtClean="0"/>
              <a:t>10/31/2018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87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Ahead to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Demonstration and Training Program</a:t>
            </a:r>
          </a:p>
          <a:p>
            <a:pPr lvl="1"/>
            <a:r>
              <a:rPr lang="en-US" dirty="0"/>
              <a:t>$1,445,000 becomes available</a:t>
            </a:r>
          </a:p>
          <a:p>
            <a:pPr lvl="2"/>
            <a:r>
              <a:rPr lang="en-US" dirty="0"/>
              <a:t>$345,000 for Braille Training</a:t>
            </a:r>
          </a:p>
          <a:p>
            <a:pPr lvl="2"/>
            <a:r>
              <a:rPr lang="en-US" dirty="0"/>
              <a:t>$1,100,000 for Parent Training and Information</a:t>
            </a:r>
          </a:p>
          <a:p>
            <a:r>
              <a:rPr lang="en-US" dirty="0" smtClean="0"/>
              <a:t>Training – New Activities</a:t>
            </a:r>
          </a:p>
          <a:p>
            <a:pPr lvl="1"/>
            <a:r>
              <a:rPr lang="en-US" dirty="0" smtClean="0"/>
              <a:t>$11,712,187</a:t>
            </a:r>
            <a:r>
              <a:rPr lang="en-US" dirty="0"/>
              <a:t> </a:t>
            </a:r>
            <a:r>
              <a:rPr lang="en-US" dirty="0" smtClean="0"/>
              <a:t>becomes available</a:t>
            </a:r>
          </a:p>
          <a:p>
            <a:pPr lvl="1"/>
            <a:r>
              <a:rPr lang="en-US" dirty="0"/>
              <a:t>May be used </a:t>
            </a:r>
            <a:r>
              <a:rPr lang="en-US" dirty="0" smtClean="0"/>
              <a:t>for any combination of:</a:t>
            </a:r>
            <a:endParaRPr lang="en-US" dirty="0"/>
          </a:p>
          <a:p>
            <a:pPr lvl="2"/>
            <a:r>
              <a:rPr lang="en-US" dirty="0"/>
              <a:t>Rehabilitation Long-Term Training</a:t>
            </a:r>
          </a:p>
          <a:p>
            <a:pPr lvl="2"/>
            <a:r>
              <a:rPr lang="en-US" dirty="0"/>
              <a:t>Innovative Rehabilitation Training</a:t>
            </a:r>
          </a:p>
          <a:p>
            <a:pPr lvl="2"/>
            <a:r>
              <a:rPr lang="en-US" dirty="0"/>
              <a:t>Rehabilitation Short-Term Training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8701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are re-thinking how we do our work</a:t>
            </a:r>
          </a:p>
          <a:p>
            <a:r>
              <a:rPr lang="en-US" dirty="0" smtClean="0"/>
              <a:t>We have reached out to you to help us re-think how best </a:t>
            </a:r>
            <a:r>
              <a:rPr lang="en-US" dirty="0"/>
              <a:t>to allocate </a:t>
            </a:r>
            <a:r>
              <a:rPr lang="en-US" dirty="0" smtClean="0"/>
              <a:t>the Training Program funds</a:t>
            </a:r>
          </a:p>
          <a:p>
            <a:r>
              <a:rPr lang="en-US" dirty="0" smtClean="0"/>
              <a:t>RSA analyzed information from:</a:t>
            </a:r>
          </a:p>
          <a:p>
            <a:pPr lvl="1"/>
            <a:r>
              <a:rPr lang="en-US" dirty="0" smtClean="0"/>
              <a:t>VR State Plans</a:t>
            </a:r>
          </a:p>
          <a:p>
            <a:pPr lvl="1"/>
            <a:r>
              <a:rPr lang="en-US" dirty="0" smtClean="0"/>
              <a:t>Questions raised with VR State Liaisons</a:t>
            </a:r>
          </a:p>
          <a:p>
            <a:pPr lvl="1"/>
            <a:r>
              <a:rPr lang="en-US" dirty="0" smtClean="0"/>
              <a:t>Questions raised with technical assistance center project officers based on input received from the VR State Agencies</a:t>
            </a:r>
          </a:p>
          <a:p>
            <a:pPr lvl="1"/>
            <a:r>
              <a:rPr lang="en-US" dirty="0" smtClean="0"/>
              <a:t>RSA managers</a:t>
            </a:r>
          </a:p>
          <a:p>
            <a:pPr lvl="1"/>
            <a:r>
              <a:rPr lang="en-US" dirty="0" smtClean="0"/>
              <a:t>Focus Group at 2017 NCRE Conference</a:t>
            </a:r>
          </a:p>
          <a:p>
            <a:pPr lvl="1"/>
            <a:r>
              <a:rPr lang="en-US" dirty="0" smtClean="0"/>
              <a:t>Request for Information (public input)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916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for Information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Request for Information:</a:t>
            </a:r>
          </a:p>
          <a:p>
            <a:pPr lvl="1"/>
            <a:r>
              <a:rPr lang="en-US" dirty="0" smtClean="0"/>
              <a:t>125 Comments received</a:t>
            </a:r>
          </a:p>
          <a:p>
            <a:pPr lvl="1"/>
            <a:r>
              <a:rPr lang="en-US" dirty="0" smtClean="0"/>
              <a:t>Most comments were substantive</a:t>
            </a:r>
          </a:p>
          <a:p>
            <a:pPr lvl="1"/>
            <a:r>
              <a:rPr lang="en-US" dirty="0" smtClean="0"/>
              <a:t>Appreciate the time people took to provide their thoughts</a:t>
            </a:r>
          </a:p>
          <a:p>
            <a:pPr lvl="1"/>
            <a:r>
              <a:rPr lang="en-US" dirty="0" smtClean="0"/>
              <a:t>Does not require a published response</a:t>
            </a:r>
          </a:p>
          <a:p>
            <a:r>
              <a:rPr lang="en-US" dirty="0" smtClean="0"/>
              <a:t>RSA is reviewing all of the comments, along with the other inputs</a:t>
            </a:r>
          </a:p>
          <a:p>
            <a:r>
              <a:rPr lang="en-US" dirty="0" smtClean="0"/>
              <a:t>RSA </a:t>
            </a:r>
            <a:r>
              <a:rPr lang="en-US" dirty="0"/>
              <a:t>will publish a Notice of Proposed </a:t>
            </a:r>
            <a:r>
              <a:rPr lang="en-US" dirty="0" smtClean="0"/>
              <a:t>Priorities (NPPs) , where needed, </a:t>
            </a:r>
            <a:r>
              <a:rPr lang="en-US" dirty="0"/>
              <a:t>for comment and then </a:t>
            </a:r>
            <a:r>
              <a:rPr lang="en-US" dirty="0" smtClean="0"/>
              <a:t>the Notice of Final Priorities (NFPs) and the </a:t>
            </a:r>
            <a:r>
              <a:rPr lang="en-US" dirty="0"/>
              <a:t>Notice Inviting Applications </a:t>
            </a:r>
            <a:r>
              <a:rPr lang="en-US" dirty="0" smtClean="0"/>
              <a:t> for New Awards (NIAs).</a:t>
            </a:r>
          </a:p>
          <a:p>
            <a:r>
              <a:rPr lang="en-US" dirty="0" smtClean="0"/>
              <a:t>Our goal is to make grant awards by May/June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588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RoseAnn</a:t>
            </a:r>
            <a:r>
              <a:rPr lang="en-US" dirty="0" smtClean="0"/>
              <a:t> and I are going to provide some highlights from some of our large grants, including:</a:t>
            </a:r>
          </a:p>
          <a:p>
            <a:r>
              <a:rPr lang="en-US" dirty="0" smtClean="0"/>
              <a:t>Disability Innovation Fund Grants:</a:t>
            </a:r>
          </a:p>
          <a:p>
            <a:pPr lvl="1"/>
            <a:r>
              <a:rPr lang="en-US" dirty="0" smtClean="0"/>
              <a:t>Automated Personalization Computing Project (APCP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Transition Work-Based Learning Model Demonstrations </a:t>
            </a:r>
          </a:p>
          <a:p>
            <a:r>
              <a:rPr lang="en-US" dirty="0" smtClean="0"/>
              <a:t>Technical </a:t>
            </a:r>
            <a:r>
              <a:rPr lang="en-US" dirty="0" smtClean="0"/>
              <a:t>Assistance Centers:</a:t>
            </a:r>
          </a:p>
          <a:p>
            <a:pPr lvl="1" fontAlgn="b"/>
            <a:r>
              <a:rPr lang="en-US" dirty="0"/>
              <a:t>JDVRTAC -- Job-Driven Vocational Rehabilitation Technical Assistance Center</a:t>
            </a:r>
          </a:p>
          <a:p>
            <a:pPr lvl="1" fontAlgn="b"/>
            <a:r>
              <a:rPr lang="en-US" dirty="0" smtClean="0"/>
              <a:t>WINTAC</a:t>
            </a:r>
            <a:endParaRPr lang="en-US" sz="5600" dirty="0"/>
          </a:p>
          <a:p>
            <a:pPr lvl="1"/>
            <a:r>
              <a:rPr lang="en-US" dirty="0" smtClean="0"/>
              <a:t>TC-TAC</a:t>
            </a:r>
          </a:p>
          <a:p>
            <a:pPr lvl="1"/>
            <a:r>
              <a:rPr lang="en-US" dirty="0" smtClean="0"/>
              <a:t>Y-TAC</a:t>
            </a:r>
          </a:p>
          <a:p>
            <a:pPr lvl="1"/>
            <a:r>
              <a:rPr lang="en-US" dirty="0" smtClean="0"/>
              <a:t>PEQA</a:t>
            </a:r>
            <a:endParaRPr lang="en-US" dirty="0"/>
          </a:p>
          <a:p>
            <a:pPr lvl="1"/>
            <a:r>
              <a:rPr lang="en-US" dirty="0"/>
              <a:t>NTACT -- National Technical Assistance Center on Improving Transition to Postsecondary Education and Employment for Students with Disabilities </a:t>
            </a:r>
            <a:endParaRPr lang="en-US" dirty="0">
              <a:ea typeface="Calibri"/>
              <a:cs typeface="Times New Roman"/>
            </a:endParaRPr>
          </a:p>
          <a:p>
            <a:pPr lvl="1"/>
            <a:endParaRPr lang="en-US" dirty="0">
              <a:ea typeface="Calibri"/>
              <a:cs typeface="Times New Roman"/>
            </a:endParaRPr>
          </a:p>
          <a:p>
            <a:pPr lvl="1"/>
            <a:endParaRPr lang="en-US" dirty="0">
              <a:ea typeface="Calibri"/>
              <a:cs typeface="Times New Roman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52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Discretionary Funds Spent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5189427"/>
              </p:ext>
            </p:extLst>
          </p:nvPr>
        </p:nvGraphicFramePr>
        <p:xfrm>
          <a:off x="685800" y="1600200"/>
          <a:ext cx="7696200" cy="4404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2065"/>
                <a:gridCol w="3163098"/>
                <a:gridCol w="1027503"/>
                <a:gridCol w="1853534"/>
              </a:tblGrid>
              <a:tr h="914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Grant or </a:t>
                      </a:r>
                      <a:r>
                        <a:rPr lang="en-US" sz="1600" dirty="0" smtClean="0">
                          <a:effectLst/>
                        </a:rPr>
                        <a:t>Contract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Award </a:t>
                      </a:r>
                      <a:r>
                        <a:rPr lang="en-US" sz="1600" dirty="0" smtClean="0">
                          <a:effectLst/>
                        </a:rPr>
                        <a:t>Types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Number of </a:t>
                      </a:r>
                      <a:r>
                        <a:rPr lang="en-US" sz="1600" dirty="0" smtClean="0">
                          <a:effectLst/>
                        </a:rPr>
                        <a:t>Awards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Funding </a:t>
                      </a:r>
                      <a:r>
                        <a:rPr lang="en-US" sz="1600" dirty="0" smtClean="0">
                          <a:effectLst/>
                        </a:rPr>
                        <a:t>Amounts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7338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Grants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Non-Competing Continuations and </a:t>
                      </a:r>
                      <a:r>
                        <a:rPr lang="en-US" sz="1600" dirty="0" smtClean="0">
                          <a:effectLst/>
                        </a:rPr>
                        <a:t>Supplements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213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$75,183,808.11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57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Contracts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Base Awards and Award </a:t>
                      </a:r>
                      <a:r>
                        <a:rPr lang="en-US" sz="1600" dirty="0" smtClean="0">
                          <a:effectLst/>
                        </a:rPr>
                        <a:t>Modifications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$830,186.89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649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Total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215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$76,013,995.00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179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Discretionary Spending Broken Down By Program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535871"/>
              </p:ext>
            </p:extLst>
          </p:nvPr>
        </p:nvGraphicFramePr>
        <p:xfrm>
          <a:off x="1143000" y="1981202"/>
          <a:ext cx="6553201" cy="29928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45764"/>
                <a:gridCol w="1029945"/>
                <a:gridCol w="1877492"/>
              </a:tblGrid>
              <a:tr h="10284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Program Title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Number of Awards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Award Amount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91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Training Program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114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$29,011,976.00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188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Demonstration and Training Programs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$5,303,014.00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91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AIVRS and AIVRT&amp;TA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$40,188,809.00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91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Capacity Building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$910,490.00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91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OIB T&amp;TA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$599,706.00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91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Totals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215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$76,013,995.00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111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Program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673269"/>
              </p:ext>
            </p:extLst>
          </p:nvPr>
        </p:nvGraphicFramePr>
        <p:xfrm>
          <a:off x="685800" y="1371608"/>
          <a:ext cx="7924800" cy="47243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0600"/>
                <a:gridCol w="5105400"/>
                <a:gridCol w="838200"/>
                <a:gridCol w="990600"/>
              </a:tblGrid>
              <a:tr h="3029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CFDA #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Program Title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#</a:t>
                      </a:r>
                      <a:r>
                        <a:rPr lang="en-US" sz="1000" baseline="0" dirty="0" smtClean="0">
                          <a:effectLst/>
                        </a:rPr>
                        <a:t> </a:t>
                      </a:r>
                      <a:r>
                        <a:rPr lang="en-US" sz="1000" dirty="0" smtClean="0">
                          <a:effectLst/>
                        </a:rPr>
                        <a:t>of </a:t>
                      </a:r>
                      <a:r>
                        <a:rPr lang="en-US" sz="1000" dirty="0">
                          <a:effectLst/>
                        </a:rPr>
                        <a:t>Awards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Award </a:t>
                      </a:r>
                      <a:r>
                        <a:rPr lang="en-US" sz="1000" dirty="0" smtClean="0">
                          <a:effectLst/>
                        </a:rPr>
                        <a:t>Amount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</a:tr>
              <a:tr h="210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84.129B -- 2014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Rehabilitation Counseling - Long Term Training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                   38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$7,346,478.90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</a:tr>
              <a:tr h="210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84.129B -- 2015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Rehabilitation Counseling - Long Term Training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                   31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$6,140,154.00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</a:tr>
              <a:tr h="210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84.129F -- 2014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Vocational Evaluation/Adjustment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                     1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$149,640.00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</a:tr>
              <a:tr h="210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84.129H -- 2014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Rehabilitation Mental Illness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                    12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$1,797,751.00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</a:tr>
              <a:tr h="215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84.129P -- 2014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Long-Term Training - Blindness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                      9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$1,335,217.00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</a:tr>
              <a:tr h="210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84.129Q -- 2014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Long-Term Training - Deafness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                     2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$299,935.00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</a:tr>
              <a:tr h="210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84.129Q -- 2015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Long-Term Training - Deafness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                      1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$150,000.00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</a:tr>
              <a:tr h="210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84.129W -- 2015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CSPD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                      7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$1,395,804.00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</a:tr>
              <a:tr h="210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84.160C -- 2016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Interpreter Training -- National Centers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                     1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$800,000.00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</a:tr>
              <a:tr h="210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84.160D -- 2016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Interpreter Training -- Regional Center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                     4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$1,599,507.47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</a:tr>
              <a:tr h="210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84.246K -- 2015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Short Term Training - CAP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                     1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$200,000.00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</a:tr>
              <a:tr h="210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84.263B -- 2015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Program </a:t>
                      </a:r>
                      <a:r>
                        <a:rPr lang="en-US" sz="1000" dirty="0">
                          <a:effectLst/>
                        </a:rPr>
                        <a:t>Evaluation </a:t>
                      </a:r>
                      <a:r>
                        <a:rPr lang="en-US" sz="1000" dirty="0" smtClean="0">
                          <a:effectLst/>
                        </a:rPr>
                        <a:t>and Quality Assurance Technical Assistance Center  (PEQA)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                     1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$500,000.00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</a:tr>
              <a:tr h="210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84.264F -- 2015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Vocational </a:t>
                      </a:r>
                      <a:r>
                        <a:rPr lang="en-US" sz="1000" dirty="0">
                          <a:effectLst/>
                        </a:rPr>
                        <a:t>Rehabilitation Technical Assistance Center -Targeted </a:t>
                      </a:r>
                      <a:r>
                        <a:rPr lang="en-US" sz="1000" dirty="0" smtClean="0">
                          <a:effectLst/>
                        </a:rPr>
                        <a:t>Communities (TC-TAC)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                     1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$2,089,140.00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</a:tr>
              <a:tr h="210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84.264G -- 2015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Workforce </a:t>
                      </a:r>
                      <a:r>
                        <a:rPr lang="en-US" sz="1000" dirty="0">
                          <a:effectLst/>
                        </a:rPr>
                        <a:t>Innovation Technical Assistance Center (WINTAC)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                     1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$2,169,115.99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</a:tr>
              <a:tr h="210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84.264H -- 2015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Vocational </a:t>
                      </a:r>
                      <a:r>
                        <a:rPr lang="en-US" sz="1000" dirty="0">
                          <a:effectLst/>
                        </a:rPr>
                        <a:t>Rehabilitation Technical Assistance Center on Targeted Youth with </a:t>
                      </a:r>
                      <a:r>
                        <a:rPr lang="en-US" sz="1000" dirty="0" smtClean="0">
                          <a:effectLst/>
                        </a:rPr>
                        <a:t>Disabilities  (Y-TAC)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                     1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$1,499,996.15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</a:tr>
              <a:tr h="210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84.326D - </a:t>
                      </a:r>
                      <a:r>
                        <a:rPr lang="en-US" sz="1000" dirty="0" smtClean="0">
                          <a:effectLst/>
                        </a:rPr>
                        <a:t>2018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National Deaf Center on Postsecondary Outcomes (NDC) -- Supplement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                      1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$709,049.60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</a:tr>
              <a:tr h="21028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Grants Total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112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$28,181,789.11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</a:tr>
              <a:tr h="210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 dirty="0" smtClean="0">
                          <a:effectLst/>
                          <a:latin typeface="Calibri"/>
                        </a:rPr>
                        <a:t>Contract</a:t>
                      </a:r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National Information Clearinghouse of Rehabilitation Training Materials -- New Editions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$472,618.00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</a:tr>
              <a:tr h="2102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000" dirty="0" smtClean="0">
                          <a:effectLst/>
                          <a:latin typeface="Calibri"/>
                        </a:rPr>
                        <a:t>Contract</a:t>
                      </a:r>
                      <a:endParaRPr lang="en-US" sz="1000" dirty="0">
                        <a:effectLst/>
                        <a:latin typeface="Calibri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ANLAR -- Personnel Development Program Data Collection System (PDPDCS)(Payback) – </a:t>
                      </a:r>
                      <a:r>
                        <a:rPr lang="en-US" sz="1000" dirty="0" err="1" smtClean="0">
                          <a:effectLst/>
                        </a:rPr>
                        <a:t>AnLar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$357,568.89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</a:tr>
              <a:tr h="21028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Contacts Total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2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$830,186.89 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</a:tr>
              <a:tr h="21028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GRAND TOTAL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114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$29,011,976.00 </a:t>
                      </a:r>
                      <a:endParaRPr lang="en-US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6600" marR="4660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729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Demonstration and Training Program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707720"/>
              </p:ext>
            </p:extLst>
          </p:nvPr>
        </p:nvGraphicFramePr>
        <p:xfrm>
          <a:off x="762001" y="1752600"/>
          <a:ext cx="7696199" cy="35552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8199"/>
                <a:gridCol w="5410200"/>
                <a:gridCol w="533400"/>
                <a:gridCol w="914400"/>
              </a:tblGrid>
              <a:tr h="489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CFDA</a:t>
                      </a:r>
                      <a:r>
                        <a:rPr lang="en-US" sz="1100" baseline="0" dirty="0" smtClean="0">
                          <a:effectLst/>
                        </a:rPr>
                        <a:t> #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1" marR="342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Program Title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1" marR="342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# of Awards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1" marR="342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Award Amount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1" marR="34201" marT="0" marB="0" anchor="ctr"/>
                </a:tc>
              </a:tr>
              <a:tr h="38428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84.235E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1" marR="3420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Special Projects and Demonstrations for Providing Vocational Rehabilitation Services to Individuals with Severe Disabilities/Demonstration Program/Braille Training/Demonstration Program/Braille Training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1" marR="34201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1" marR="34201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$328,585.00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1" marR="34201" marT="0" marB="0" anchor="ctr"/>
                </a:tc>
              </a:tr>
              <a:tr h="3775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84.235F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1" marR="3420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Special Projects and Demonstrations for Providing Vocational Rehabilitation Services to Individuals with Severe Disabilities/Demonstration and Training Program/Parent Information and Training /Demonstration and Training Program/Parent Information and </a:t>
                      </a:r>
                      <a:r>
                        <a:rPr lang="en-US" sz="1100" dirty="0" smtClean="0">
                          <a:effectLst/>
                        </a:rPr>
                        <a:t>Training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1" marR="34201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1" marR="34201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$914,835.00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1" marR="34201" marT="0" marB="0" anchor="ctr"/>
                </a:tc>
              </a:tr>
              <a:tr h="2946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84.235G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1" marR="3420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Special Projects and Demonstrations for Providing Vocational Rehabilitation Services to Individuals with Severe Disabilities/Demonstration and Training Program/National PTI Center/Demonstration and Training Program/Parent Information and Training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1" marR="34201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1" marR="34201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$250,000.00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1" marR="34201" marT="0" marB="0" anchor="ctr"/>
                </a:tc>
              </a:tr>
              <a:tr h="4402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84.235N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1" marR="3420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Special Projects and Demonstrations for Providing Vocational Rehabilitation Services to Individuals with Severe Disabilities/Demonstration and Training/Career Pathways for Individuals with Disabilities/Demonstration and Training -- Career Pathways for </a:t>
                      </a:r>
                      <a:r>
                        <a:rPr lang="en-US" sz="1100" dirty="0" smtClean="0">
                          <a:effectLst/>
                        </a:rPr>
                        <a:t>Individuals wit Disabilities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1" marR="34201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1" marR="34201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$3,409,594.00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1" marR="34201" marT="0" marB="0" anchor="ctr"/>
                </a:tc>
              </a:tr>
              <a:tr h="1287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84.326E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1" marR="3420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Technical Assistance and Dissemination to Improve Services and Results for Children with Disabilities–National Technical Assistance Center on Transition (NTACT)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1" marR="34201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1" marR="34201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$400,000.00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1" marR="34201" marT="0" marB="0" anchor="ctr"/>
                </a:tc>
              </a:tr>
              <a:tr h="23082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Total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1" marR="342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1" marR="342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16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1" marR="342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$5,303,014.00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201" marR="34201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63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21 – Capacity Building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20087"/>
              </p:ext>
            </p:extLst>
          </p:nvPr>
        </p:nvGraphicFramePr>
        <p:xfrm>
          <a:off x="914400" y="1676399"/>
          <a:ext cx="7543800" cy="21943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0"/>
                <a:gridCol w="4800600"/>
                <a:gridCol w="685800"/>
                <a:gridCol w="1143000"/>
              </a:tblGrid>
              <a:tr h="2621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CFDA #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47" marR="635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Program Title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47" marR="635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# of Awards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47" marR="635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Award Amount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47" marR="63547" marT="0" marB="0" anchor="ctr"/>
                </a:tc>
              </a:tr>
              <a:tr h="8808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84.315C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47" marR="6354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Capacity Building for Traditionally Underserved Populations/Capacity Building -- Section 21 Set-Aside/Capacity Building -- Section 21 Set-Aside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47" marR="635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47" marR="635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$499,630.00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47" marR="63547" marT="0" marB="0" anchor="ctr"/>
                </a:tc>
              </a:tr>
              <a:tr h="5972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84.264F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47" marR="6354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Capacity Building portion of the Rehabilitation Training - Continuing Education/VRTAC - Targeted </a:t>
                      </a:r>
                      <a:r>
                        <a:rPr lang="en-US" sz="1400" dirty="0" smtClean="0">
                          <a:effectLst/>
                        </a:rPr>
                        <a:t>Communities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47" marR="635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47" marR="635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$410,860.00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47" marR="63547" marT="0" marB="0" anchor="ctr"/>
                </a:tc>
              </a:tr>
              <a:tr h="239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Total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47" marR="63547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47" marR="6354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47" marR="63547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$910,490.00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47" marR="63547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03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American Indian Vocational Rehabilitation Services (AIVRS)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6225314"/>
              </p:ext>
            </p:extLst>
          </p:nvPr>
        </p:nvGraphicFramePr>
        <p:xfrm>
          <a:off x="533400" y="1905000"/>
          <a:ext cx="8153399" cy="3839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6817"/>
                <a:gridCol w="5445383"/>
                <a:gridCol w="685800"/>
                <a:gridCol w="1295399"/>
              </a:tblGrid>
              <a:tr h="1824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CFDA #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6" marR="398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Program Title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6" marR="398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# </a:t>
                      </a:r>
                      <a:r>
                        <a:rPr lang="en-US" sz="1400" dirty="0">
                          <a:effectLst/>
                        </a:rPr>
                        <a:t>of Awards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6" marR="398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Award Amount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6" marR="39876" marT="0" marB="0" anchor="ctr"/>
                </a:tc>
              </a:tr>
              <a:tr h="3455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84.250J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6" marR="3987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Rehabilitation Services - American Indians with Disabilities/American Indian Vocational Rehabilitation Services/Vocational Rehabilitation Service Projects for American Indians with Disabilities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6" marR="398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6" marR="398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$20,269,687.00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6" marR="39876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84.250K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6" marR="3987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Rehabilitation Services - American Indians with Disabilities/American Indian Vocational Rehabilitation Services/Vocational Rehabilitation Service Projects for American Indians with Disabilities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6" marR="398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6" marR="398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$12,562,634.00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6" marR="39876" marT="0" marB="0" anchor="ctr"/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84.250L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6" marR="3987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Rehabilitation Services - American Indians with Disabilities/American Indian Vocational Rehabilitation Services/Vocational Rehabilitation Service Projects for American Indians with Disabilities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6" marR="398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6" marR="398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$6,633,089.00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6" marR="39876" marT="0" marB="0" anchor="ctr"/>
                </a:tc>
              </a:tr>
              <a:tr h="421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84.250Z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6" marR="39876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Rehabilitation Services - American Indians with Disabilities/American Indian Vocational Rehabilitation Services Training and Technical Assistance/Vocational Rehabilitation Service Projects for American Indians with Disabilities (Includes base and supplement)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6" marR="398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6" marR="3987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$723,399.00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6" marR="39876" marT="0" marB="0" anchor="ctr"/>
                </a:tc>
              </a:tr>
              <a:tr h="13487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Total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6" marR="39876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6" marR="398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83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6" marR="39876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$40,188,809.00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876" marR="39876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03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Independent Living Services for Older Individuals Who Are Blind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684367"/>
              </p:ext>
            </p:extLst>
          </p:nvPr>
        </p:nvGraphicFramePr>
        <p:xfrm>
          <a:off x="914400" y="1828800"/>
          <a:ext cx="7391400" cy="1051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7116"/>
                <a:gridCol w="4816484"/>
                <a:gridCol w="609600"/>
                <a:gridCol w="838200"/>
              </a:tblGrid>
              <a:tr h="3238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CFDA #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Program Title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# of Awards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Award Amount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76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84.177Z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Rehabilitation Services - Independent Living Services for Older Individuals who are </a:t>
                      </a:r>
                      <a:r>
                        <a:rPr lang="en-US" sz="1000" dirty="0" smtClean="0">
                          <a:effectLst/>
                        </a:rPr>
                        <a:t>Blind/Independent Living Services for Older Individuals who are Blind </a:t>
                      </a:r>
                      <a:r>
                        <a:rPr lang="en-US" sz="1000" dirty="0">
                          <a:effectLst/>
                        </a:rPr>
                        <a:t>(IL-OIB) Training and Technical </a:t>
                      </a:r>
                      <a:r>
                        <a:rPr lang="en-US" sz="1000" dirty="0" smtClean="0">
                          <a:effectLst/>
                        </a:rPr>
                        <a:t>Assistance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$599,706.00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Total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1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$599,706.00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312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21 Contributions Per Program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0612724"/>
              </p:ext>
            </p:extLst>
          </p:nvPr>
        </p:nvGraphicFramePr>
        <p:xfrm>
          <a:off x="1193800" y="2422430"/>
          <a:ext cx="6756400" cy="27660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1395"/>
                <a:gridCol w="1803400"/>
                <a:gridCol w="768350"/>
                <a:gridCol w="3183255"/>
              </a:tblGrid>
              <a:tr h="6286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Section 21 Set-Aside Amounts Based on One Percent of the 2018 Appropriations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Program Title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Actual Contributions Per Program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Explanation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667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$293,880.00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Training (RA section 302)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$376,024.00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This amount covers the Section 21 set-aside contribution for Training ($293,880) and $82,144 of the Supported Employment Section 21 contribution.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7625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$57,960.00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Demonstration and Training Programs (RA section 303)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$492,986.00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This amount covers the Section 21 set-aside contribution for Demonstration and Training ($57,960), $333,170 of the IL-OIB Section 21 contribution, and $101,856 of the Supported Employment Section 21 contribution.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$225,480.00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Supported Employment (RA section 303)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$41,480.00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$333,170.00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ILOB (RA VII Chapter 2)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$0.00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$910,490.00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 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$910,490.00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611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405</TotalTime>
  <Words>1654</Words>
  <Application>Microsoft Office PowerPoint</Application>
  <PresentationFormat>On-screen Show (4:3)</PresentationFormat>
  <Paragraphs>555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RSA Update: How RSA Discretionary Grants Support Vocational Rehabilitation  </vt:lpstr>
      <vt:lpstr>Total Discretionary Funds Spent</vt:lpstr>
      <vt:lpstr>Discretionary Spending Broken Down By Program</vt:lpstr>
      <vt:lpstr>Training Program</vt:lpstr>
      <vt:lpstr>Demonstration and Training Program</vt:lpstr>
      <vt:lpstr>Section 21 – Capacity Building</vt:lpstr>
      <vt:lpstr>American Indian Vocational Rehabilitation Services (AIVRS)</vt:lpstr>
      <vt:lpstr>Independent Living Services for Older Individuals Who Are Blind</vt:lpstr>
      <vt:lpstr>Section 21 Contributions Per Program</vt:lpstr>
      <vt:lpstr>Look Ahead to 2019</vt:lpstr>
      <vt:lpstr>Training Funds</vt:lpstr>
      <vt:lpstr>Request for Information </vt:lpstr>
      <vt:lpstr>Next</vt:lpstr>
    </vt:vector>
  </TitlesOfParts>
  <Company>U.S.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Lovley, Mary</dc:creator>
  <cp:lastModifiedBy>Lovley, Mary</cp:lastModifiedBy>
  <cp:revision>30</cp:revision>
  <dcterms:created xsi:type="dcterms:W3CDTF">2018-10-01T12:12:09Z</dcterms:created>
  <dcterms:modified xsi:type="dcterms:W3CDTF">2018-10-15T18:35:54Z</dcterms:modified>
</cp:coreProperties>
</file>