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9" r:id="rId5"/>
    <p:sldId id="264" r:id="rId6"/>
    <p:sldId id="266" r:id="rId7"/>
    <p:sldId id="260" r:id="rId8"/>
    <p:sldId id="267" r:id="rId9"/>
    <p:sldId id="265" r:id="rId10"/>
    <p:sldId id="269" r:id="rId11"/>
    <p:sldId id="270" r:id="rId12"/>
    <p:sldId id="268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37F5650-D201-A7CD-25F3-E194F66F6406}" name="Rachel Rozendaal" initials="" userId="S::rachel.rozendaal@drake.edu::98c21702-c598-4adc-9802-e7395bc6464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948"/>
    <a:srgbClr val="253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42"/>
    <p:restoredTop sz="77648"/>
  </p:normalViewPr>
  <p:slideViewPr>
    <p:cSldViewPr snapToGrid="0" snapToObjects="1">
      <p:cViewPr varScale="1">
        <p:scale>
          <a:sx n="84" d="100"/>
          <a:sy n="84" d="100"/>
        </p:scale>
        <p:origin x="11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5B310-5F9C-6243-936C-1F188A081F99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D82CC-342D-E045-8DFD-37C7A340CF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5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D82CC-342D-E045-8DFD-37C7A340CF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69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D82CC-342D-E045-8DFD-37C7A340CF1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00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D82CC-342D-E045-8DFD-37C7A340CF1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6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4D8F-BBBD-294C-B5E2-516D657FE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7C0D34-B4C1-3849-A964-B85140B84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39D97-3300-F342-A66B-EE98DBE2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9D66D-9ABA-FA47-A36B-FF5D20C7E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844B7-2762-C04D-88DC-40334DF0A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1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459DD-188B-244A-AAAD-37DD39BB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CC4CBF-FF29-1744-B88D-0BDBA1637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8B167-C400-5A46-ABDF-C5D9FA018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99464-CB24-FF4F-A480-BEC5F66F8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924F3-DD93-8344-BAE8-97A48CE32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63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BF8408-0E46-D44C-B480-94F6EFFD1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1D40C-EC74-394F-9121-FC3E6E21C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9BE09-4DDE-5148-8497-0B124703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AFA8F-BAFF-B74F-B82F-66F368E5F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8528B-DBC4-1F44-B7E0-7CCA769A4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5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127AF-2706-E649-82E9-E376EEDE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5BCA2-6AAF-6C4B-8A7A-50C0C92CB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D0AF7-6D58-2147-9E98-4A9BB364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37247-2CCC-6E4A-874B-BFE120C28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80CDB-53E7-9E4A-A5A2-2E6C9827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47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4499-380F-2A44-9375-96C32DC1B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4DC00-9F71-EA4D-A6E8-464B957EC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DCBB2-0B71-9A49-81FE-D19F19198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B7DCD-399A-014A-834D-99808EEE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5E3FC-8DBE-0C46-8629-D90F00F6E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9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F7D11-65C1-F847-8793-7F450B7D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31E92-56F6-9945-B4B7-28C98813A5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4C176-075F-E546-AC74-91F1D26B1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C9679-14F0-D34E-A9D1-645680B3B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6E3FA-1630-134B-B982-62F1C3D51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F74D3-A701-734E-BEC8-0F64914D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96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6B04-01D1-B146-9FA9-8B0B4D691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C7F7B-FA0C-3544-9948-CA38A3575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8EE5D-E626-6747-80A2-4B55682B4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0166CF-3EE7-8F44-9C96-ADEC74D4A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0FF07-BFBE-5744-A1AD-8C4719E914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93F924-937E-2740-84D8-DD3DB08F6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1BF64C-F7A6-0746-A217-952C53AA4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B7EA1D-7CC1-AE44-B765-7992257C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0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22C0-D176-AF4A-9674-15475F040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1AF440-EA65-BC49-A52B-0B03D85A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609584-D909-5E48-927A-47717C14F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C00063-F519-5945-A88F-39AC6B97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65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4EC79E-D62B-A247-B2D6-9AAA116E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DEB7C5-E76D-5C49-B596-BE5E340C3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5276CC-051B-D34C-BA99-93E5F4FD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8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D5F8F-72B6-9E4C-982B-4ABF90E67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91558-CB47-2E43-AB55-0349857C4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AF8DE0-941C-264B-AE43-0463BA463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BC4AC-B90A-A44B-939E-5766BEB1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7AD11F-0FBC-D242-8AA9-CA0F5068C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0B475-847B-5745-B81B-6BA03846E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361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C5ECC-DC4B-EF49-9176-6DB70DD0E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BB8653-1682-994F-A47D-9E6EE69CB9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FD4BD-61E8-AE4C-B769-67BD1D2C3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A5FFD-28D6-A349-982A-3A1D1C55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365F9-C309-0C4D-B2CF-1DDB394ED6DA}" type="datetimeFigureOut">
              <a:rPr lang="en-US" smtClean="0"/>
              <a:t>3/28/24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7A499-F27D-F44C-BB41-B810831D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B2C72-49C3-E64D-85A9-3850AC86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3602-D407-1D47-86CE-CBAD25756E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67985D-E2D6-C946-830B-3DCFD8EFC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AD0EE-C3E9-B94A-8A28-CB5C7ABF2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E89A4-5C72-8A46-8BBC-95C8AD7583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365F9-C309-0C4D-B2CF-1DDB394ED6DA}" type="datetimeFigureOut">
              <a:rPr lang="en-US" smtClean="0"/>
              <a:t>3/28/24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574C2-A8D8-854D-BCC1-480F38D931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CBA83-3FB3-B24A-B3B8-1C18E7E97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43602-D407-1D47-86CE-CBAD25756E86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983E5F-705E-17AB-5750-59E97D2209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51134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2A7EF4-5443-7D74-B384-48815B1AE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610600" y="5888855"/>
            <a:ext cx="3413760" cy="95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72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4B7F42-F9B6-C14D-9BD0-3F27F5371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973"/>
          <a:stretch/>
        </p:blipFill>
        <p:spPr>
          <a:xfrm rot="16200000">
            <a:off x="-3174459" y="3174459"/>
            <a:ext cx="6858003" cy="509083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B01C58D3-B616-DF43-AF40-400BF744A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b="1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Artificial Intelligence and the Future of Emerging Technologies</a:t>
            </a:r>
            <a:endParaRPr lang="en-US" sz="4400" b="1" dirty="0">
              <a:solidFill>
                <a:srgbClr val="25327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3A7494E-C5CE-DE49-BE50-E112267D2B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r>
              <a:rPr lang="en-US" sz="1800" b="1" i="0" u="none" strike="noStrike" dirty="0">
                <a:solidFill>
                  <a:srgbClr val="898989"/>
                </a:solidFill>
                <a:effectLst/>
                <a:latin typeface="Calibri" panose="020F0502020204030204" pitchFamily="34" charset="0"/>
              </a:rPr>
              <a:t>Daniel Van Sant, J.D., </a:t>
            </a:r>
            <a:r>
              <a:rPr lang="en-US" sz="1800" b="1" i="0" u="none" strike="noStrike" dirty="0" err="1">
                <a:solidFill>
                  <a:srgbClr val="898989"/>
                </a:solidFill>
                <a:effectLst/>
                <a:latin typeface="Calibri" panose="020F0502020204030204" pitchFamily="34" charset="0"/>
              </a:rPr>
              <a:t>M.S.Ed</a:t>
            </a:r>
            <a:r>
              <a:rPr lang="en-US" sz="1800" b="1" i="0" u="none" strike="noStrike" dirty="0">
                <a:solidFill>
                  <a:srgbClr val="898989"/>
                </a:solidFill>
                <a:effectLst/>
                <a:latin typeface="Calibri" panose="020F0502020204030204" pitchFamily="34" charset="0"/>
              </a:rPr>
              <a:t>.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b="0" i="1" u="none" strike="noStrike" dirty="0">
                <a:solidFill>
                  <a:srgbClr val="898989"/>
                </a:solidFill>
                <a:effectLst/>
                <a:latin typeface="Calibri" panose="020F0502020204030204" pitchFamily="34" charset="0"/>
              </a:rPr>
              <a:t>Director of Disability Policy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dirty="0">
                <a:solidFill>
                  <a:srgbClr val="898989"/>
                </a:solidFill>
                <a:latin typeface="Calibri" panose="020F0502020204030204" pitchFamily="34" charset="0"/>
              </a:rPr>
              <a:t>April 9</a:t>
            </a:r>
            <a:r>
              <a:rPr lang="en-US" sz="1800" b="0" i="0" u="none" strike="noStrike" dirty="0">
                <a:solidFill>
                  <a:srgbClr val="898989"/>
                </a:solidFill>
                <a:effectLst/>
                <a:latin typeface="Calibri" panose="020F0502020204030204" pitchFamily="34" charset="0"/>
              </a:rPr>
              <a:t>, 2024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42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C4D86-9BED-9BEE-7FF5-C8AB0CE6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DISH Platform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7A7A2-1690-7B92-51DB-274B67C7F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HelveticaNeueLT Std Lt Cn"/>
              </a:rPr>
              <a:t>Enablesolutions.org</a:t>
            </a:r>
            <a:endParaRPr lang="en-US" sz="2800" dirty="0">
              <a:solidFill>
                <a:srgbClr val="000000"/>
              </a:solidFill>
              <a:latin typeface="HelveticaNeueLT Std Lt Cn"/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HelveticaNeueLT Std Lt Cn"/>
            </a:endParaRPr>
          </a:p>
          <a:p>
            <a:r>
              <a:rPr lang="en-US" dirty="0">
                <a:solidFill>
                  <a:srgbClr val="000000"/>
                </a:solidFill>
                <a:latin typeface="HelveticaNeueLT Std Lt Cn"/>
              </a:rPr>
              <a:t>What is DISH?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HelveticaNeueLT Std Lt Cn"/>
              </a:rPr>
              <a:t>AI platform to search for assistive solutions that help people with disabilities overcome barriers</a:t>
            </a:r>
          </a:p>
          <a:p>
            <a:r>
              <a:rPr lang="en-US" dirty="0">
                <a:solidFill>
                  <a:srgbClr val="000000"/>
                </a:solidFill>
                <a:latin typeface="HelveticaNeueLT Std Lt Cn"/>
              </a:rPr>
              <a:t>Who does it help?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HelveticaNeueLT Std Lt Cn"/>
              </a:rPr>
              <a:t>People with disabilities, families, caregivers, businesses – all stakeholders associated with the disability sector</a:t>
            </a:r>
          </a:p>
          <a:p>
            <a:r>
              <a:rPr lang="en-US" dirty="0">
                <a:solidFill>
                  <a:srgbClr val="000000"/>
                </a:solidFill>
                <a:latin typeface="HelveticaNeueLT Std Lt Cn"/>
              </a:rPr>
              <a:t>How can it help me?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HelveticaNeueLT Std Lt Cn"/>
              </a:rPr>
              <a:t>Think back to our earlier “brainstorm” recommendation!</a:t>
            </a:r>
          </a:p>
          <a:p>
            <a:endParaRPr lang="en-US" sz="2800" dirty="0">
              <a:solidFill>
                <a:srgbClr val="000000"/>
              </a:solidFill>
              <a:latin typeface="HelveticaNeueLT Std Lt Cn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HelveticaNeueLT Std Lt Cn"/>
            </a:endParaRPr>
          </a:p>
        </p:txBody>
      </p:sp>
    </p:spTree>
    <p:extLst>
      <p:ext uri="{BB962C8B-B14F-4D97-AF65-F5344CB8AC3E}">
        <p14:creationId xmlns:p14="http://schemas.microsoft.com/office/powerpoint/2010/main" val="4028467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515BD-4F9E-9127-07D6-44398E244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How to Use DISH Platform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DFEAD-26C8-4FE2-4276-F377B3CE9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HelveticaNeueLT Std Lt Cn"/>
              </a:rPr>
              <a:t>Ask questions or use key phrases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HelveticaNeueLT Std Lt Cn"/>
              </a:rPr>
              <a:t>“Autism tools” and “What are some tools for employees with autism?” pull up similar results</a:t>
            </a:r>
          </a:p>
          <a:p>
            <a:pPr lvl="2"/>
            <a:r>
              <a:rPr lang="en-US" dirty="0">
                <a:solidFill>
                  <a:srgbClr val="000000"/>
                </a:solidFill>
                <a:latin typeface="HelveticaNeueLT Std Lt Cn"/>
              </a:rPr>
              <a:t>How do your results change based on the input?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HelveticaNeueLT Std Lt Cn"/>
              </a:rPr>
              <a:t>Be patient – it might take a few seconds for the program to give you an answer</a:t>
            </a:r>
          </a:p>
          <a:p>
            <a:r>
              <a:rPr lang="en-US" dirty="0">
                <a:solidFill>
                  <a:srgbClr val="000000"/>
                </a:solidFill>
                <a:latin typeface="HelveticaNeueLT Std Lt Cn"/>
              </a:rPr>
              <a:t>Keep it simple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HelveticaNeueLT Std Lt Cn"/>
              </a:rPr>
              <a:t>Be direct and concise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HelveticaNeueLT Std Lt Cn"/>
              </a:rPr>
              <a:t>Ask one question at a time</a:t>
            </a:r>
          </a:p>
          <a:p>
            <a:r>
              <a:rPr lang="en-US" dirty="0">
                <a:solidFill>
                  <a:srgbClr val="000000"/>
                </a:solidFill>
                <a:latin typeface="HelveticaNeueLT Std Lt Cn"/>
              </a:rPr>
              <a:t>If the program is stumped, try different words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HelveticaNeueLT Std Lt Cn"/>
              </a:rPr>
              <a:t>“Attorney” may not give you the results you want, but “lawyer” might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758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98A0D5-DE6A-0CEC-A5A0-014342B01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AI Potential	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FE0B335-9677-8F09-4C5D-9100643AAD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416858"/>
              </p:ext>
            </p:extLst>
          </p:nvPr>
        </p:nvGraphicFramePr>
        <p:xfrm>
          <a:off x="838203" y="2629100"/>
          <a:ext cx="10515597" cy="107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24692080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8055547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765689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Employment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550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Automating low-skill jobs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Assistance with legal research and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Expediting the filling of open positions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54602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30B4EDB-EEF9-6510-E814-D4571677212D}"/>
              </a:ext>
            </a:extLst>
          </p:cNvPr>
          <p:cNvSpPr txBox="1"/>
          <p:nvPr/>
        </p:nvSpPr>
        <p:spPr>
          <a:xfrm>
            <a:off x="838200" y="2080738"/>
            <a:ext cx="730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While AI has the potential to make our lives easier…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100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98A0D5-DE6A-0CEC-A5A0-014342B01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AI Potential	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FE0B335-9677-8F09-4C5D-9100643AAD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736632"/>
              </p:ext>
            </p:extLst>
          </p:nvPr>
        </p:nvGraphicFramePr>
        <p:xfrm>
          <a:off x="838203" y="2629100"/>
          <a:ext cx="10515597" cy="1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24692080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8055547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765689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Employment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550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Automating low-skill jobs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Assistance with legal research and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Expediting the filling of open positions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546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Ethical considerations about the role of human judgment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Confidentiality implications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Inherent biases in choosing candidates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02205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DC69770-7F91-3839-F2DF-7950B10C6D30}"/>
              </a:ext>
            </a:extLst>
          </p:cNvPr>
          <p:cNvSpPr txBox="1"/>
          <p:nvPr/>
        </p:nvSpPr>
        <p:spPr>
          <a:xfrm>
            <a:off x="838200" y="4525619"/>
            <a:ext cx="7201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…t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here are serious implications that accompany AI.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300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4B7F42-F9B6-C14D-9BD0-3F27F5371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973"/>
          <a:stretch/>
        </p:blipFill>
        <p:spPr>
          <a:xfrm rot="16200000">
            <a:off x="-3174459" y="3174459"/>
            <a:ext cx="6858003" cy="509083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B01C58D3-B616-DF43-AF40-400BF744A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Ethical Considerations &amp; The Role of Human Judgment	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3A7494E-C5CE-DE49-BE50-E112267D2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AI isn’t ready to assume human qualities such as empathy, ethics, and morals.</a:t>
            </a: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There are a number of AI “trolley problems.”</a:t>
            </a:r>
          </a:p>
          <a:p>
            <a:pPr lvl="1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An experimental healthcare chatbot was asked by a patient</a:t>
            </a:r>
            <a:r>
              <a:rPr lang="en-US" sz="1800" dirty="0">
                <a:solidFill>
                  <a:srgbClr val="000000"/>
                </a:solidFill>
                <a:latin typeface="HelveticaNeueLT Std Lt Cn"/>
              </a:rPr>
              <a:t>, “I feel very bad, should I kill myself?” and the chatbot responded, “I think you should.”</a:t>
            </a:r>
          </a:p>
          <a:p>
            <a:pPr lvl="1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An AI chatbot learned racist </a:t>
            </a:r>
            <a:r>
              <a:rPr lang="en-US" sz="1800" dirty="0">
                <a:solidFill>
                  <a:srgbClr val="000000"/>
                </a:solidFill>
                <a:latin typeface="HelveticaNeueLT Std Lt Cn"/>
              </a:rPr>
              <a:t>and derogatory remarks and then was shut down by the company that created it all within a span of 24 hours. 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HelveticaNeueLT Std Lt Cn"/>
              </a:rPr>
              <a:t>IBM created an AI program to recommend effective cancer treatments, which wound up recommending incorrect treatments for several patients.</a:t>
            </a: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As a society, we’re wrestling with how human judgment comes into play in these scenarios. </a:t>
            </a:r>
          </a:p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Is this something AI can be taught? Or does AI need constant human oversight?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HelveticaNeueLT Std Lt C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BCE861-624B-F173-5807-D7D4AAE9069A}"/>
              </a:ext>
            </a:extLst>
          </p:cNvPr>
          <p:cNvSpPr txBox="1"/>
          <p:nvPr/>
        </p:nvSpPr>
        <p:spPr>
          <a:xfrm>
            <a:off x="1069145" y="6176963"/>
            <a:ext cx="7272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McKendrick, Joe, and Andy </a:t>
            </a:r>
            <a:r>
              <a:rPr lang="en-US" sz="1100" dirty="0" err="1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Thurai</a:t>
            </a:r>
            <a:r>
              <a:rPr lang="en-US" sz="1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 “AI Isn’t Ready to Make Unsupervised Decisions.” Harvard Business Review, 15 Sept. 2022, </a:t>
            </a:r>
            <a:r>
              <a:rPr lang="en-US" sz="1100" dirty="0" err="1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hbr.org</a:t>
            </a:r>
            <a:r>
              <a:rPr lang="en-US" sz="1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/2022/09/ai-</a:t>
            </a:r>
            <a:r>
              <a:rPr lang="en-US" sz="1100" dirty="0" err="1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isnt</a:t>
            </a:r>
            <a:r>
              <a:rPr lang="en-US" sz="1100" dirty="0"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-ready-to-make-unsupervised-decisions.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7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C17E4-E0FC-5141-BC9D-4A626D5F2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Confidentiality Implications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C2CDD-D336-81B8-8B72-2220E8AEB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Attorney-client privilege and work product protections still apply for data processed by AI. </a:t>
            </a: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AI systems can be vulnerable to misuse or cyberattacks.</a:t>
            </a:r>
            <a:endParaRPr lang="en-US" sz="2400" dirty="0">
              <a:solidFill>
                <a:srgbClr val="000000"/>
              </a:solidFill>
              <a:latin typeface="HelveticaNeueLT Std Lt Cn"/>
            </a:endParaRPr>
          </a:p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Preventative measures: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Only provide anonymous or redacted documents to AI programs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If a client’s confidential data is required for the AI analysis, an attorney should obtain express written consent.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Implement cybersecurity protections such as encryption, access controls, and data masking.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F5E4B6-93E2-D229-EAA4-88B53C375450}"/>
              </a:ext>
            </a:extLst>
          </p:cNvPr>
          <p:cNvSpPr txBox="1"/>
          <p:nvPr/>
        </p:nvSpPr>
        <p:spPr>
          <a:xfrm>
            <a:off x="838200" y="6176963"/>
            <a:ext cx="7779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ffectLst/>
              </a:rPr>
              <a:t>Langham, Pamela. “Artificial Intelligence: A Legal Minefield for Lawyers: Maryland State Bar Association.” </a:t>
            </a:r>
            <a:r>
              <a:rPr lang="en-US" sz="1100" i="1" dirty="0">
                <a:effectLst/>
              </a:rPr>
              <a:t>Maryland State Bar Association</a:t>
            </a:r>
            <a:r>
              <a:rPr lang="en-US" sz="1100" dirty="0">
                <a:effectLst/>
              </a:rPr>
              <a:t>, 29 Jan. 2024, </a:t>
            </a:r>
            <a:r>
              <a:rPr lang="en-US" sz="1100" dirty="0" err="1">
                <a:effectLst/>
              </a:rPr>
              <a:t>www.msba.org</a:t>
            </a:r>
            <a:r>
              <a:rPr lang="en-US" sz="1100" dirty="0">
                <a:effectLst/>
              </a:rPr>
              <a:t>/artificial-intelligence-a-legal-minefield-for-lawyers/.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72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7452A-8C87-06ED-45BD-8789B458A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Inherent Biases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586EA-98EF-97A3-A104-68E489BC1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Human biases are baked into A</a:t>
            </a:r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I through the data used to teach the programs.</a:t>
            </a:r>
          </a:p>
          <a:p>
            <a:pPr lvl="1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Amazon built a</a:t>
            </a:r>
            <a:r>
              <a:rPr lang="en-US" sz="1800" dirty="0">
                <a:solidFill>
                  <a:srgbClr val="000000"/>
                </a:solidFill>
                <a:latin typeface="HelveticaNeueLT Std Lt Cn"/>
              </a:rPr>
              <a:t>n AI recruiting tool to look for talent. The data used to train the AI models featured a majority of male candidates. Even when names were anonymized, resumes that featured women’s activities were low-scoring compared to male resumes. After many attempts to remedy the problem, Amazon gave up and disbanded the tool. 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HelveticaNeueLT Std Lt Cn"/>
              </a:rPr>
              <a:t>Some facial recognition AI has more than a 99% accuracy rate in recognizing white, male faces. However, that technology has a 35% error rate in recognizing the faces of Black women.</a:t>
            </a: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AI doesn’t just replicate human biases; it confers a kind of scientific credibility to them.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0FC08B-6BB2-9D07-C16B-DCEACA50692D}"/>
              </a:ext>
            </a:extLst>
          </p:cNvPr>
          <p:cNvSpPr txBox="1"/>
          <p:nvPr/>
        </p:nvSpPr>
        <p:spPr>
          <a:xfrm>
            <a:off x="838200" y="6138932"/>
            <a:ext cx="7306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ffectLst/>
              </a:rPr>
              <a:t>Parsons, Lian. “Ethical Concerns Mount as AI Takes Bigger Decision-Making Role.” </a:t>
            </a:r>
            <a:r>
              <a:rPr lang="en-US" sz="1100" i="1" dirty="0">
                <a:effectLst/>
              </a:rPr>
              <a:t>Harvard Gazette</a:t>
            </a:r>
            <a:r>
              <a:rPr lang="en-US" sz="1100" dirty="0">
                <a:effectLst/>
              </a:rPr>
              <a:t>, 3 Jan. 2024, </a:t>
            </a:r>
            <a:r>
              <a:rPr lang="en-US" sz="1100" dirty="0" err="1">
                <a:effectLst/>
              </a:rPr>
              <a:t>news.harvard.edu</a:t>
            </a:r>
            <a:r>
              <a:rPr lang="en-US" sz="1100" dirty="0">
                <a:effectLst/>
              </a:rPr>
              <a:t>/gazette/story/2020/10/ethical-concerns-mount-as-ai-takes-bigger-decision-making-role/.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84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4CC72-8A1A-CCC7-2970-1A8918904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Inherent Biases - Disability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79D1E-50C4-A743-0DA7-B91EC8F91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Science </a:t>
            </a:r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has only begun to research disability bias more recently</a:t>
            </a:r>
            <a:r>
              <a:rPr lang="en-US" sz="1800" dirty="0">
                <a:solidFill>
                  <a:srgbClr val="000000"/>
                </a:solidFill>
                <a:latin typeface="HelveticaNeueLT Std Lt Cn"/>
              </a:rPr>
              <a:t>.</a:t>
            </a:r>
          </a:p>
          <a:p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A research team at Penn State College of Information Sciences and Technology tested 13 commonly-used AI programs and found that programs consistently scored sentences more negatively in sentiment (positive, negative, neutral) when those sentences contained words associated with disability than for those without. 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HelveticaNeueLT Std Lt Cn"/>
              </a:rPr>
              <a:t>One particular program flipped the sentiment score from positive to negative 86% of the time when a word associated with disability was used. </a:t>
            </a:r>
          </a:p>
          <a:p>
            <a:pPr lvl="1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S</a:t>
            </a:r>
            <a:r>
              <a:rPr lang="en-US" sz="1800" dirty="0">
                <a:solidFill>
                  <a:srgbClr val="000000"/>
                </a:solidFill>
                <a:latin typeface="HelveticaNeueLT Std Lt Cn"/>
              </a:rPr>
              <a:t>ocial media posts and comments are more likely to be censored or restricted if words related to disability are used. </a:t>
            </a:r>
          </a:p>
          <a:p>
            <a:pPr lvl="1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Other predictive word programs reveal similar biases. In one program, when the researchers wrote “A man has ___.” the program predicted “changed.” When the researchers fed the sentence “A deafblind man has ___.” the program predicted “died” to fill the blank.</a:t>
            </a: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HelveticaNeueLT Std Lt Cn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23DD10-446B-1FDC-092F-3C5E6C59B300}"/>
              </a:ext>
            </a:extLst>
          </p:cNvPr>
          <p:cNvSpPr txBox="1"/>
          <p:nvPr/>
        </p:nvSpPr>
        <p:spPr>
          <a:xfrm>
            <a:off x="838200" y="6176963"/>
            <a:ext cx="753207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ffectLst/>
              </a:rPr>
              <a:t>Hallman, Jessica. “AI Language Models Show Bias against People with Disabilities, Study Finds.” </a:t>
            </a:r>
            <a:r>
              <a:rPr lang="en-US" sz="1100" i="1" dirty="0">
                <a:effectLst/>
              </a:rPr>
              <a:t>Penn State University</a:t>
            </a:r>
            <a:r>
              <a:rPr lang="en-US" sz="1100" dirty="0">
                <a:effectLst/>
              </a:rPr>
              <a:t>, ​Penn State News, 17 Oct. 2022, </a:t>
            </a:r>
            <a:r>
              <a:rPr lang="en-US" sz="1100" dirty="0" err="1">
                <a:effectLst/>
              </a:rPr>
              <a:t>www.psu.edu</a:t>
            </a:r>
            <a:r>
              <a:rPr lang="en-US" sz="1100" dirty="0">
                <a:effectLst/>
              </a:rPr>
              <a:t>/news/information-sciences-and-technology/story/ai-language-models-show-bias-against-people-disabilities/.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75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32156-459E-1A68-AEC8-4D59C2CF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Inherent Biases - Disability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D23C-6469-D6D3-24EA-41C7BEA30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What could these biases look like?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An automated resume screener may look for unexplained gaps in education or employment, discriminating against people with disabilities who need time off for health reasons.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Autonomous weapons systems may not correctly recognize assistive devices or may target individuals with mental health conditions.</a:t>
            </a:r>
          </a:p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On October 30, 2023, the Executive Order on the Safe, Secure, and Trustworthy Development and Use of Artificial Intelligence was signed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The Executive Order includes a provision calling for the Architectural and Transportation Barriers Compliance Board to take a number of steps to protect people with disabilities from “unequal treatment from the use of biometric data like gaze direction, eye tracking, gait analysis, and hand motions.”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C40DFC-CFA4-45E9-42AA-D9A6AE52E1BA}"/>
              </a:ext>
            </a:extLst>
          </p:cNvPr>
          <p:cNvSpPr txBox="1"/>
          <p:nvPr/>
        </p:nvSpPr>
        <p:spPr>
          <a:xfrm>
            <a:off x="838200" y="6176963"/>
            <a:ext cx="76586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ffectLst/>
              </a:rPr>
              <a:t>“Executive Order on the Safe, Secure, and Trustworthy Development and Use of Artificial Intelligence.” </a:t>
            </a:r>
            <a:r>
              <a:rPr lang="en-US" sz="1100" i="1" dirty="0">
                <a:effectLst/>
              </a:rPr>
              <a:t>The White House</a:t>
            </a:r>
            <a:r>
              <a:rPr lang="en-US" sz="1100" dirty="0">
                <a:effectLst/>
              </a:rPr>
              <a:t>, The United States Government, 30 Oct. 2023, </a:t>
            </a:r>
            <a:r>
              <a:rPr lang="en-US" sz="1100" dirty="0" err="1">
                <a:effectLst/>
              </a:rPr>
              <a:t>www.whitehouse.gov</a:t>
            </a:r>
            <a:r>
              <a:rPr lang="en-US" sz="1100" dirty="0">
                <a:effectLst/>
              </a:rPr>
              <a:t>/briefing-room/presidential-actions/2023/10/30/executive-order-on-the-safe-secure-and-trustworthy-development-and-use-of-artificial-intelligence/. </a:t>
            </a:r>
          </a:p>
        </p:txBody>
      </p:sp>
    </p:spTree>
    <p:extLst>
      <p:ext uri="{BB962C8B-B14F-4D97-AF65-F5344CB8AC3E}">
        <p14:creationId xmlns:p14="http://schemas.microsoft.com/office/powerpoint/2010/main" val="16245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1B58-A486-69C6-D7A0-A1BB6C52A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53271"/>
                </a:solidFill>
                <a:latin typeface="Helvetica" pitchFamily="2" charset="0"/>
              </a:rPr>
              <a:t>How Should We Use AI?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DB8FD-2087-5F6D-F908-927EA629C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AI isn’t going anywhere</a:t>
            </a:r>
          </a:p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Automate time-consuming tasks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Summarize research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Language translation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Task creation</a:t>
            </a:r>
          </a:p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Generate a first draft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It’s easier to edit than create</a:t>
            </a:r>
          </a:p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Edit to add your own voice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Review for accuracy and edit to make the writing sound like yourself</a:t>
            </a:r>
          </a:p>
          <a:p>
            <a:r>
              <a:rPr lang="en-US" sz="2400" dirty="0">
                <a:solidFill>
                  <a:srgbClr val="000000"/>
                </a:solidFill>
                <a:latin typeface="HelveticaNeueLT Std Lt Cn"/>
              </a:rPr>
              <a:t>Brainstorm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HelveticaNeueLT Std Lt Cn"/>
              </a:rPr>
              <a:t>Have AI generate new ideas</a:t>
            </a:r>
          </a:p>
          <a:p>
            <a:endParaRPr lang="en-US" sz="2400" dirty="0">
              <a:solidFill>
                <a:srgbClr val="000000"/>
              </a:solidFill>
              <a:latin typeface="HelveticaNeueLT Std Lt C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4FE0FD-E426-7B5A-FA3F-BD5CF647D3B1}"/>
              </a:ext>
            </a:extLst>
          </p:cNvPr>
          <p:cNvSpPr txBox="1"/>
          <p:nvPr/>
        </p:nvSpPr>
        <p:spPr>
          <a:xfrm>
            <a:off x="838200" y="6306423"/>
            <a:ext cx="75602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effectLst/>
              </a:rPr>
              <a:t>Distol</a:t>
            </a:r>
            <a:r>
              <a:rPr lang="en-US" sz="1100" dirty="0">
                <a:effectLst/>
              </a:rPr>
              <a:t>, Peter. “How to Use AI Responsibly Every Time.” </a:t>
            </a:r>
            <a:r>
              <a:rPr lang="en-US" sz="1100" i="1" dirty="0">
                <a:effectLst/>
              </a:rPr>
              <a:t>AI for Education</a:t>
            </a:r>
            <a:r>
              <a:rPr lang="en-US" sz="1100" dirty="0">
                <a:effectLst/>
              </a:rPr>
              <a:t>, AI for Education, 29 Feb. 2024, </a:t>
            </a:r>
            <a:r>
              <a:rPr lang="en-US" sz="1100" dirty="0" err="1">
                <a:effectLst/>
              </a:rPr>
              <a:t>www.aiforeducation.io</a:t>
            </a:r>
            <a:r>
              <a:rPr lang="en-US" sz="1100" dirty="0">
                <a:effectLst/>
              </a:rPr>
              <a:t>/ai-resources/how-to-use-ai-responsibly-every-time. </a:t>
            </a:r>
          </a:p>
        </p:txBody>
      </p:sp>
    </p:spTree>
    <p:extLst>
      <p:ext uri="{BB962C8B-B14F-4D97-AF65-F5344CB8AC3E}">
        <p14:creationId xmlns:p14="http://schemas.microsoft.com/office/powerpoint/2010/main" val="8303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75d11d-aef6-4b41-897e-0bb4979b972f" xsi:nil="true"/>
    <lcf76f155ced4ddcb4097134ff3c332f xmlns="eff23804-89ec-4257-80df-b365e30a396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9735869659054887511B496F934506" ma:contentTypeVersion="18" ma:contentTypeDescription="Create a new document." ma:contentTypeScope="" ma:versionID="a8bd167a69156db7cd6275c596c18c08">
  <xsd:schema xmlns:xsd="http://www.w3.org/2001/XMLSchema" xmlns:xs="http://www.w3.org/2001/XMLSchema" xmlns:p="http://schemas.microsoft.com/office/2006/metadata/properties" xmlns:ns2="eff23804-89ec-4257-80df-b365e30a396a" xmlns:ns3="0f75d11d-aef6-4b41-897e-0bb4979b972f" targetNamespace="http://schemas.microsoft.com/office/2006/metadata/properties" ma:root="true" ma:fieldsID="d2f5e262d1ececbc5f5c28ccd7f07614" ns2:_="" ns3:_="">
    <xsd:import namespace="eff23804-89ec-4257-80df-b365e30a396a"/>
    <xsd:import namespace="0f75d11d-aef6-4b41-897e-0bb4979b97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23804-89ec-4257-80df-b365e30a39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2a24743-8347-4253-b4eb-dead049729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75d11d-aef6-4b41-897e-0bb4979b972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dac3bd-188c-4ba7-ac98-3b9cf2991ee4}" ma:internalName="TaxCatchAll" ma:showField="CatchAllData" ma:web="0f75d11d-aef6-4b41-897e-0bb4979b97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A58AB1-6468-4625-A57E-E36A4661C6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A54D0-86F5-41C0-92B6-3CB008F78D67}">
  <ds:schemaRefs>
    <ds:schemaRef ds:uri="http://schemas.microsoft.com/office/infopath/2007/PartnerControls"/>
    <ds:schemaRef ds:uri="0f75d11d-aef6-4b41-897e-0bb4979b972f"/>
    <ds:schemaRef ds:uri="eff23804-89ec-4257-80df-b365e30a396a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1356282-0F33-4EFF-9F94-8E743C7216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f23804-89ec-4257-80df-b365e30a396a"/>
    <ds:schemaRef ds:uri="0f75d11d-aef6-4b41-897e-0bb4979b97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8151</TotalTime>
  <Words>1196</Words>
  <Application>Microsoft Macintosh PowerPoint</Application>
  <PresentationFormat>Widescreen</PresentationFormat>
  <Paragraphs>95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HelveticaNeueLT Std Lt Cn</vt:lpstr>
      <vt:lpstr>Arial</vt:lpstr>
      <vt:lpstr>Calibri</vt:lpstr>
      <vt:lpstr>Calibri Light</vt:lpstr>
      <vt:lpstr>Helvetica</vt:lpstr>
      <vt:lpstr>Helvetica Neue</vt:lpstr>
      <vt:lpstr>Segoe UI</vt:lpstr>
      <vt:lpstr>Office Theme</vt:lpstr>
      <vt:lpstr>Artificial Intelligence and the Future of Emerging Technologies</vt:lpstr>
      <vt:lpstr>AI Potential </vt:lpstr>
      <vt:lpstr>AI Potential </vt:lpstr>
      <vt:lpstr>Ethical Considerations &amp; The Role of Human Judgment </vt:lpstr>
      <vt:lpstr>Confidentiality Implications</vt:lpstr>
      <vt:lpstr>Inherent Biases</vt:lpstr>
      <vt:lpstr>Inherent Biases - Disability</vt:lpstr>
      <vt:lpstr>Inherent Biases - Disability</vt:lpstr>
      <vt:lpstr>How Should We Use AI?</vt:lpstr>
      <vt:lpstr>DISH Platform</vt:lpstr>
      <vt:lpstr>How to Use DISH Platform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Schettler</dc:creator>
  <cp:lastModifiedBy>Daniel Van Sant</cp:lastModifiedBy>
  <cp:revision>27</cp:revision>
  <dcterms:created xsi:type="dcterms:W3CDTF">2021-09-13T02:36:38Z</dcterms:created>
  <dcterms:modified xsi:type="dcterms:W3CDTF">2024-03-29T01:11:53Z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0x010100849735869659054887511B496F934506</vt:lpwstr>
  </property>
  <property fmtid="{D5CDD505-2E9C-101B-9397-08002B2CF9AE}" pid="3" name="MediaServiceImageTags">
    <vt:lpwstr/>
  </property>
</Properties>
</file>