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2"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Open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2JhA4yWPiLoHEJCML/GvgiRt8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r>
              <a:rPr lang="en"/>
              <a:t>Talking points</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
              <a:t>Interagency cash transfer </a:t>
            </a:r>
            <a:endParaRPr sz="1300">
              <a:solidFill>
                <a:srgbClr val="595959"/>
              </a:solidFill>
            </a:endParaRPr>
          </a:p>
          <a:p>
            <a:pPr marL="1371600" lvl="2" indent="-311150" algn="l" rtl="0">
              <a:lnSpc>
                <a:spcPct val="115000"/>
              </a:lnSpc>
              <a:spcBef>
                <a:spcPts val="0"/>
              </a:spcBef>
              <a:spcAft>
                <a:spcPts val="0"/>
              </a:spcAft>
              <a:buClr>
                <a:srgbClr val="595959"/>
              </a:buClr>
              <a:buSzPts val="1300"/>
              <a:buFont typeface="Calibri"/>
              <a:buAutoNum type="romanLcPeriod"/>
            </a:pPr>
            <a:r>
              <a:rPr lang="en" sz="1300">
                <a:solidFill>
                  <a:srgbClr val="595959"/>
                </a:solidFill>
              </a:rPr>
              <a:t>Although these are no longer specifically mentioned in the VR regulations, they are an allowable source of match. NPRM at 64494 stated that although they streamlined the regs it was not construed to mean those sources of match no longer existed.</a:t>
            </a:r>
            <a:endParaRPr sz="1400" b="1">
              <a:solidFill>
                <a:srgbClr val="595959"/>
              </a:solidFill>
            </a:endParaRPr>
          </a:p>
          <a:p>
            <a:pPr marL="0" lvl="0" indent="0" algn="l" rtl="0">
              <a:spcBef>
                <a:spcPts val="1200"/>
              </a:spcBef>
              <a:spcAft>
                <a:spcPts val="0"/>
              </a:spcAft>
              <a:buClr>
                <a:schemeClr val="lt1"/>
              </a:buClr>
              <a:buSzPts val="1200"/>
              <a:buFont typeface="Calibri"/>
              <a:buNone/>
            </a:pPr>
            <a:r>
              <a:rPr lang="en"/>
              <a:t>Those allowable VR expenditures</a:t>
            </a:r>
            <a:endParaRPr/>
          </a:p>
          <a:p>
            <a:pPr marL="0" lvl="0" indent="0" algn="l" rtl="0">
              <a:spcBef>
                <a:spcPts val="0"/>
              </a:spcBef>
              <a:spcAft>
                <a:spcPts val="0"/>
              </a:spcAft>
              <a:buClr>
                <a:schemeClr val="lt1"/>
              </a:buClr>
              <a:buSzPts val="1200"/>
              <a:buFont typeface="Calibri"/>
              <a:buNone/>
            </a:pPr>
            <a:r>
              <a:rPr lang="en"/>
              <a:t>incurred with funds contributed by a</a:t>
            </a:r>
            <a:endParaRPr/>
          </a:p>
          <a:p>
            <a:pPr marL="0" lvl="0" indent="0" algn="l" rtl="0">
              <a:spcBef>
                <a:spcPts val="0"/>
              </a:spcBef>
              <a:spcAft>
                <a:spcPts val="0"/>
              </a:spcAft>
              <a:buClr>
                <a:schemeClr val="lt1"/>
              </a:buClr>
              <a:buSzPts val="1200"/>
              <a:buFont typeface="Calibri"/>
              <a:buNone/>
            </a:pPr>
            <a:r>
              <a:rPr lang="en"/>
              <a:t>private entity, deposited into the</a:t>
            </a:r>
            <a:endParaRPr/>
          </a:p>
          <a:p>
            <a:pPr marL="0" lvl="0" indent="0" algn="l" rtl="0">
              <a:spcBef>
                <a:spcPts val="0"/>
              </a:spcBef>
              <a:spcAft>
                <a:spcPts val="0"/>
              </a:spcAft>
              <a:buClr>
                <a:schemeClr val="lt1"/>
              </a:buClr>
              <a:buSzPts val="1200"/>
              <a:buFont typeface="Calibri"/>
              <a:buNone/>
            </a:pPr>
            <a:r>
              <a:rPr lang="en"/>
              <a:t>state VR agency’s account, and</a:t>
            </a:r>
            <a:endParaRPr/>
          </a:p>
          <a:p>
            <a:pPr marL="0" lvl="0" indent="0" algn="l" rtl="0">
              <a:spcBef>
                <a:spcPts val="0"/>
              </a:spcBef>
              <a:spcAft>
                <a:spcPts val="0"/>
              </a:spcAft>
              <a:buClr>
                <a:schemeClr val="lt1"/>
              </a:buClr>
              <a:buSzPts val="1200"/>
              <a:buFont typeface="Calibri"/>
              <a:buNone/>
            </a:pPr>
            <a:r>
              <a:rPr lang="en"/>
              <a:t>earmarked for meeting, in whole or</a:t>
            </a:r>
            <a:endParaRPr/>
          </a:p>
          <a:p>
            <a:pPr marL="0" lvl="0" indent="0" algn="l" rtl="0">
              <a:spcBef>
                <a:spcPts val="0"/>
              </a:spcBef>
              <a:spcAft>
                <a:spcPts val="0"/>
              </a:spcAft>
              <a:buClr>
                <a:schemeClr val="lt1"/>
              </a:buClr>
              <a:buSzPts val="1200"/>
              <a:buFont typeface="Calibri"/>
              <a:buNone/>
            </a:pPr>
            <a:r>
              <a:rPr lang="en"/>
              <a:t>in part, the agency’s non-federal</a:t>
            </a:r>
            <a:endParaRPr/>
          </a:p>
          <a:p>
            <a:pPr marL="0" lvl="0" indent="0" algn="l" rtl="0">
              <a:spcBef>
                <a:spcPts val="0"/>
              </a:spcBef>
              <a:spcAft>
                <a:spcPts val="0"/>
              </a:spcAft>
              <a:buClr>
                <a:schemeClr val="lt1"/>
              </a:buClr>
              <a:buSzPts val="1200"/>
              <a:buFont typeface="Calibri"/>
              <a:buNone/>
            </a:pPr>
            <a:r>
              <a:rPr lang="en"/>
              <a:t>share of establishing or constructing</a:t>
            </a:r>
            <a:endParaRPr/>
          </a:p>
          <a:p>
            <a:pPr marL="0" lvl="0" indent="0" algn="l" rtl="0">
              <a:spcBef>
                <a:spcPts val="0"/>
              </a:spcBef>
              <a:spcAft>
                <a:spcPts val="0"/>
              </a:spcAft>
              <a:buClr>
                <a:schemeClr val="lt1"/>
              </a:buClr>
              <a:buSzPts val="1200"/>
              <a:buFont typeface="Calibri"/>
              <a:buNone/>
            </a:pPr>
            <a:r>
              <a:rPr lang="en"/>
              <a:t>a Community Rehabilitation Program</a:t>
            </a:r>
            <a:endParaRPr/>
          </a:p>
          <a:p>
            <a:pPr marL="0" lvl="0" indent="0" algn="l" rtl="0">
              <a:spcBef>
                <a:spcPts val="0"/>
              </a:spcBef>
              <a:spcAft>
                <a:spcPts val="0"/>
              </a:spcAft>
              <a:buClr>
                <a:schemeClr val="lt1"/>
              </a:buClr>
              <a:buSzPts val="1200"/>
              <a:buFont typeface="Calibri"/>
              <a:buNone/>
            </a:pPr>
            <a:r>
              <a:rPr lang="en"/>
              <a:t>(CRP) (34 CFR 361.60(b)(3)(i));</a:t>
            </a:r>
            <a:endParaRPr/>
          </a:p>
          <a:p>
            <a:pPr marL="0" lvl="0" indent="0" algn="l" rtl="0">
              <a:spcBef>
                <a:spcPts val="0"/>
              </a:spcBef>
              <a:spcAft>
                <a:spcPts val="0"/>
              </a:spcAft>
              <a:buClr>
                <a:schemeClr val="dk1"/>
              </a:buClr>
              <a:buSzPts val="1100"/>
              <a:buFont typeface="Arial"/>
              <a:buNone/>
            </a:pPr>
            <a:r>
              <a:rPr lang="en"/>
              <a:t>Those allowable VR expenditures</a:t>
            </a:r>
            <a:endParaRPr/>
          </a:p>
          <a:p>
            <a:pPr marL="0" lvl="0" indent="0" algn="l" rtl="0">
              <a:spcBef>
                <a:spcPts val="0"/>
              </a:spcBef>
              <a:spcAft>
                <a:spcPts val="0"/>
              </a:spcAft>
              <a:buClr>
                <a:schemeClr val="dk1"/>
              </a:buClr>
              <a:buSzPts val="1100"/>
              <a:buFont typeface="Arial"/>
              <a:buNone/>
            </a:pPr>
            <a:r>
              <a:rPr lang="en"/>
              <a:t>incurred with funds contributed by a</a:t>
            </a:r>
            <a:endParaRPr/>
          </a:p>
          <a:p>
            <a:pPr marL="0" lvl="0" indent="0" algn="l" rtl="0">
              <a:spcBef>
                <a:spcPts val="0"/>
              </a:spcBef>
              <a:spcAft>
                <a:spcPts val="0"/>
              </a:spcAft>
              <a:buClr>
                <a:schemeClr val="dk1"/>
              </a:buClr>
              <a:buSzPts val="1100"/>
              <a:buFont typeface="Arial"/>
              <a:buNone/>
            </a:pPr>
            <a:r>
              <a:rPr lang="en"/>
              <a:t>private entity, deposited into the</a:t>
            </a:r>
            <a:endParaRPr/>
          </a:p>
          <a:p>
            <a:pPr marL="0" lvl="0" indent="0" algn="l" rtl="0">
              <a:spcBef>
                <a:spcPts val="0"/>
              </a:spcBef>
              <a:spcAft>
                <a:spcPts val="0"/>
              </a:spcAft>
              <a:buClr>
                <a:schemeClr val="dk1"/>
              </a:buClr>
              <a:buSzPts val="1100"/>
              <a:buFont typeface="Arial"/>
              <a:buNone/>
            </a:pPr>
            <a:r>
              <a:rPr lang="en"/>
              <a:t>state VR agency’s VR account, and</a:t>
            </a:r>
            <a:endParaRPr/>
          </a:p>
          <a:p>
            <a:pPr marL="0" lvl="0" indent="0" algn="l" rtl="0">
              <a:spcBef>
                <a:spcPts val="0"/>
              </a:spcBef>
              <a:spcAft>
                <a:spcPts val="0"/>
              </a:spcAft>
              <a:buClr>
                <a:schemeClr val="dk1"/>
              </a:buClr>
              <a:buSzPts val="1100"/>
              <a:buFont typeface="Arial"/>
              <a:buNone/>
            </a:pPr>
            <a:r>
              <a:rPr lang="en"/>
              <a:t>earmarked for meeting, in whole or</a:t>
            </a:r>
            <a:endParaRPr/>
          </a:p>
          <a:p>
            <a:pPr marL="0" lvl="0" indent="0" algn="l" rtl="0">
              <a:spcBef>
                <a:spcPts val="0"/>
              </a:spcBef>
              <a:spcAft>
                <a:spcPts val="0"/>
              </a:spcAft>
              <a:buClr>
                <a:schemeClr val="dk1"/>
              </a:buClr>
              <a:buSzPts val="1100"/>
              <a:buFont typeface="Arial"/>
              <a:buNone/>
            </a:pPr>
            <a:r>
              <a:rPr lang="en"/>
              <a:t>in part, the agency’s non-federal</a:t>
            </a:r>
            <a:endParaRPr/>
          </a:p>
          <a:p>
            <a:pPr marL="0" lvl="0" indent="0" algn="l" rtl="0">
              <a:spcBef>
                <a:spcPts val="0"/>
              </a:spcBef>
              <a:spcAft>
                <a:spcPts val="0"/>
              </a:spcAft>
              <a:buClr>
                <a:schemeClr val="dk1"/>
              </a:buClr>
              <a:buSzPts val="1100"/>
              <a:buFont typeface="Arial"/>
              <a:buNone/>
            </a:pPr>
            <a:r>
              <a:rPr lang="en"/>
              <a:t>share for any purpose (except</a:t>
            </a:r>
            <a:endParaRPr/>
          </a:p>
          <a:p>
            <a:pPr marL="0" lvl="0" indent="0" algn="l" rtl="0">
              <a:spcBef>
                <a:spcPts val="0"/>
              </a:spcBef>
              <a:spcAft>
                <a:spcPts val="0"/>
              </a:spcAft>
              <a:buClr>
                <a:schemeClr val="dk1"/>
              </a:buClr>
              <a:buSzPts val="1100"/>
              <a:buFont typeface="Arial"/>
              <a:buNone/>
            </a:pPr>
            <a:r>
              <a:rPr lang="en"/>
              <a:t>establishment of a CRP) under the</a:t>
            </a:r>
            <a:endParaRPr/>
          </a:p>
          <a:p>
            <a:pPr marL="0" lvl="0" indent="0" algn="l" rtl="0">
              <a:spcBef>
                <a:spcPts val="0"/>
              </a:spcBef>
              <a:spcAft>
                <a:spcPts val="0"/>
              </a:spcAft>
              <a:buClr>
                <a:schemeClr val="dk1"/>
              </a:buClr>
              <a:buSzPts val="1100"/>
              <a:buFont typeface="Arial"/>
              <a:buNone/>
            </a:pPr>
            <a:r>
              <a:rPr lang="en"/>
              <a:t>State Plan for a particular</a:t>
            </a:r>
            <a:endParaRPr/>
          </a:p>
          <a:p>
            <a:pPr marL="0" lvl="0" indent="0" algn="l" rtl="0">
              <a:spcBef>
                <a:spcPts val="0"/>
              </a:spcBef>
              <a:spcAft>
                <a:spcPts val="0"/>
              </a:spcAft>
              <a:buClr>
                <a:schemeClr val="dk1"/>
              </a:buClr>
              <a:buSzPts val="1100"/>
              <a:buFont typeface="Arial"/>
              <a:buNone/>
            </a:pPr>
            <a:r>
              <a:rPr lang="en"/>
              <a:t>geographic area within the state (34</a:t>
            </a:r>
            <a:endParaRPr/>
          </a:p>
          <a:p>
            <a:pPr marL="0" lvl="0" indent="0" algn="l" rtl="0">
              <a:spcBef>
                <a:spcPts val="0"/>
              </a:spcBef>
              <a:spcAft>
                <a:spcPts val="0"/>
              </a:spcAft>
              <a:buClr>
                <a:schemeClr val="dk1"/>
              </a:buClr>
              <a:buSzPts val="1100"/>
              <a:buFont typeface="Arial"/>
              <a:buNone/>
            </a:pPr>
            <a:r>
              <a:rPr lang="en"/>
              <a:t>CFR 361.60(b)(3)(ii));</a:t>
            </a:r>
            <a:endParaRPr/>
          </a:p>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Screenshot of a program description page that highlights program activity measures including number of individuals served including Clients, Potentially Eligible Students, and a total. This list of people served is listed for the last 3 fiscal years with projected number served and actual number served. It then includes projections for number served for future three fiscal years. Another program activity measure is Services to Employers. The number of employers served and the number of services are totaled for the last three fiscal years and the projected number served are totaled for the future three fiscal years.  In addition, another measure of program quality is customer satisfaction survey results. The results from the most recent survey are shared.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 program description screenshot showing charts measuring a program’s impact. The first chart shows Clients Achieving Employment After Services with targeted percentages for the last three fiscal years and actual percentages. These are also compared to the national standard. The targeted percentages for the next three fiscal years are indicated as well. The next chart shows Annual Earnings by All Participants Who Exited VR Services in Comparison to Earnings at Application.  Earnings at Application, Earnings at Closure, and Targeted Earnings at Closure are outlined for last three fiscal years and earnings targets are shown for future three fiscal years.  The final chart outlines Measurable Skills Gains Achieved by VR Consumers. Targeted Gains Vs. Actual are compared for last three fiscal years with a comparison to neighboring state VR agencies. Measurable skills targets are shown for future three fiscal years.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 sz="1800" b="0" i="0" u="none" strike="noStrike">
                <a:latin typeface="Arial"/>
                <a:ea typeface="Arial"/>
                <a:cs typeface="Arial"/>
                <a:sym typeface="Arial"/>
              </a:rPr>
              <a:t>Measurable Skills Gains are when a VR Client achieved documented academic, technical, occupational or other progress towards a credential or employment in the year. These skills gains can include Successful Completion of Secondary or Postsecondary Grade Level, On-The-Job Training Program, one year of Registered Apprenticeship Program, Employer Provided Training Program Milestone, Technical or Occupational Exam, and Secondary or Postsecondary diploma or certificate. Source: Rehabilitation Services Administration Case Service Report 911.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Screenshot of charts measuring the program’s efficiency. The first chart shares Percent of VR Clients Made Eligible within 60 Days of Application Date. The actual percent is shared for last three fiscal years and the targeted percent is shared for the next three fiscal years. The second chart outlines Percent of VR Employment Plans Developed within 90 Days of Eligibility Determination. The actual percent is shared for last three fiscal years and the targeted percent is shared for the next three fiscal years. The source of this information is from the Rehabilitation Services Administration Case Service Report 911.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
              <a:t>We are all in this together in the important work to improve the workforce participation rate of job seekers with disabilities.</a:t>
            </a:r>
            <a:endParaRPr/>
          </a:p>
          <a:p>
            <a:pPr marL="0" lvl="0" indent="0" algn="l" rtl="0">
              <a:spcBef>
                <a:spcPts val="0"/>
              </a:spcBef>
              <a:spcAft>
                <a:spcPts val="0"/>
              </a:spcAft>
              <a:buNone/>
            </a:pPr>
            <a:endParaRPr/>
          </a:p>
        </p:txBody>
      </p:sp>
      <p:sp>
        <p:nvSpPr>
          <p:cNvPr id="239" name="Google Shape;2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Title-Slide">
  <p:cSld name="Intro-Title-Slide">
    <p:bg>
      <p:bgPr>
        <a:solidFill>
          <a:srgbClr val="E0EBEA"/>
        </a:solidFill>
        <a:effectLst/>
      </p:bgPr>
    </p:bg>
    <p:spTree>
      <p:nvGrpSpPr>
        <p:cNvPr id="1" name="Shape 12"/>
        <p:cNvGrpSpPr/>
        <p:nvPr/>
      </p:nvGrpSpPr>
      <p:grpSpPr>
        <a:xfrm>
          <a:off x="0" y="0"/>
          <a:ext cx="0" cy="0"/>
          <a:chOff x="0" y="0"/>
          <a:chExt cx="0" cy="0"/>
        </a:xfrm>
      </p:grpSpPr>
      <p:pic>
        <p:nvPicPr>
          <p:cNvPr id="13" name="Google Shape;13;p36"/>
          <p:cNvPicPr preferRelativeResize="0"/>
          <p:nvPr/>
        </p:nvPicPr>
        <p:blipFill rotWithShape="1">
          <a:blip r:embed="rId2">
            <a:alphaModFix amt="29000"/>
          </a:blip>
          <a:srcRect/>
          <a:stretch/>
        </p:blipFill>
        <p:spPr>
          <a:xfrm>
            <a:off x="8518" y="0"/>
            <a:ext cx="12197785" cy="6502400"/>
          </a:xfrm>
          <a:prstGeom prst="rect">
            <a:avLst/>
          </a:prstGeom>
          <a:noFill/>
          <a:ln>
            <a:noFill/>
          </a:ln>
        </p:spPr>
      </p:pic>
      <p:sp>
        <p:nvSpPr>
          <p:cNvPr id="14" name="Google Shape;14;p36"/>
          <p:cNvSpPr txBox="1">
            <a:spLocks noGrp="1"/>
          </p:cNvSpPr>
          <p:nvPr>
            <p:ph type="subTitle" idx="1"/>
          </p:nvPr>
        </p:nvSpPr>
        <p:spPr>
          <a:xfrm>
            <a:off x="731367" y="2651760"/>
            <a:ext cx="4754880" cy="3108960"/>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rgbClr val="A37238"/>
              </a:buClr>
              <a:buSzPts val="3000"/>
              <a:buNone/>
              <a:defRPr sz="2400" b="1">
                <a:solidFill>
                  <a:srgbClr val="A37238"/>
                </a:solidFill>
              </a:defRPr>
            </a:lvl1pPr>
            <a:lvl2pPr lvl="1" algn="ctr">
              <a:lnSpc>
                <a:spcPct val="105000"/>
              </a:lnSpc>
              <a:spcBef>
                <a:spcPts val="1000"/>
              </a:spcBef>
              <a:spcAft>
                <a:spcPts val="0"/>
              </a:spcAft>
              <a:buClr>
                <a:schemeClr val="dk1"/>
              </a:buClr>
              <a:buSzPts val="1600"/>
              <a:buNone/>
              <a:defRPr sz="2000"/>
            </a:lvl2pPr>
            <a:lvl3pPr lvl="2" algn="ctr">
              <a:lnSpc>
                <a:spcPct val="105000"/>
              </a:lnSpc>
              <a:spcBef>
                <a:spcPts val="1000"/>
              </a:spcBef>
              <a:spcAft>
                <a:spcPts val="0"/>
              </a:spcAft>
              <a:buClr>
                <a:schemeClr val="dk1"/>
              </a:buClr>
              <a:buSzPts val="1440"/>
              <a:buNone/>
              <a:defRPr sz="1800"/>
            </a:lvl3pPr>
            <a:lvl4pPr lvl="3" algn="ctr">
              <a:lnSpc>
                <a:spcPct val="105000"/>
              </a:lnSpc>
              <a:spcBef>
                <a:spcPts val="1000"/>
              </a:spcBef>
              <a:spcAft>
                <a:spcPts val="0"/>
              </a:spcAft>
              <a:buClr>
                <a:schemeClr val="dk1"/>
              </a:buClr>
              <a:buSzPts val="1600"/>
              <a:buNone/>
              <a:defRPr sz="1600"/>
            </a:lvl4pPr>
            <a:lvl5pPr lvl="4" algn="ctr">
              <a:lnSpc>
                <a:spcPct val="105000"/>
              </a:lnSpc>
              <a:spcBef>
                <a:spcPts val="1000"/>
              </a:spcBef>
              <a:spcAft>
                <a:spcPts val="0"/>
              </a:spcAft>
              <a:buClr>
                <a:schemeClr val="dk1"/>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5" name="Google Shape;15;p36"/>
          <p:cNvGrpSpPr/>
          <p:nvPr/>
        </p:nvGrpSpPr>
        <p:grpSpPr>
          <a:xfrm>
            <a:off x="-110" y="6124887"/>
            <a:ext cx="12192111" cy="767295"/>
            <a:chOff x="-2323" y="4128060"/>
            <a:chExt cx="12202602" cy="767294"/>
          </a:xfrm>
        </p:grpSpPr>
        <p:sp>
          <p:nvSpPr>
            <p:cNvPr id="16" name="Google Shape;16;p3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17" name="Google Shape;17;p36"/>
            <p:cNvGrpSpPr/>
            <p:nvPr/>
          </p:nvGrpSpPr>
          <p:grpSpPr>
            <a:xfrm>
              <a:off x="-2323" y="4170078"/>
              <a:ext cx="12202602" cy="725276"/>
              <a:chOff x="9932" y="5889768"/>
              <a:chExt cx="12184066" cy="725276"/>
            </a:xfrm>
          </p:grpSpPr>
          <p:sp>
            <p:nvSpPr>
              <p:cNvPr id="18" name="Google Shape;18;p3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19" name="Google Shape;19;p36"/>
              <p:cNvSpPr/>
              <p:nvPr/>
            </p:nvSpPr>
            <p:spPr>
              <a:xfrm rot="-5400000">
                <a:off x="5739382" y="160429"/>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20" name="Google Shape;20;p36"/>
          <p:cNvSpPr txBox="1">
            <a:spLocks noGrp="1"/>
          </p:cNvSpPr>
          <p:nvPr>
            <p:ph type="ctrTitle"/>
          </p:nvPr>
        </p:nvSpPr>
        <p:spPr>
          <a:xfrm>
            <a:off x="731367" y="548640"/>
            <a:ext cx="6766560" cy="182880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400"/>
              <a:buFont typeface="Open Sans"/>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75"/>
        <p:cNvGrpSpPr/>
        <p:nvPr/>
      </p:nvGrpSpPr>
      <p:grpSpPr>
        <a:xfrm>
          <a:off x="0" y="0"/>
          <a:ext cx="0" cy="0"/>
          <a:chOff x="0" y="0"/>
          <a:chExt cx="0" cy="0"/>
        </a:xfrm>
      </p:grpSpPr>
      <p:pic>
        <p:nvPicPr>
          <p:cNvPr id="76" name="Google Shape;76;p50"/>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77" name="Google Shape;77;p50"/>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8" name="Google Shape;78;p50"/>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Autofit/>
          </a:bodyPr>
          <a:lstStyle>
            <a:lvl1pPr marL="457200" lvl="0" indent="-419100" algn="l">
              <a:lnSpc>
                <a:spcPct val="104166"/>
              </a:lnSpc>
              <a:spcBef>
                <a:spcPts val="0"/>
              </a:spcBef>
              <a:spcAft>
                <a:spcPts val="0"/>
              </a:spcAft>
              <a:buClr>
                <a:srgbClr val="214D8D"/>
              </a:buClr>
              <a:buSzPts val="3000"/>
              <a:buChar char="•"/>
              <a:defRPr>
                <a:solidFill>
                  <a:srgbClr val="000000"/>
                </a:solidFill>
              </a:defRPr>
            </a:lvl1pPr>
            <a:lvl2pPr marL="914400" lvl="1" indent="-340360" algn="l">
              <a:lnSpc>
                <a:spcPct val="105000"/>
              </a:lnSpc>
              <a:spcBef>
                <a:spcPts val="1000"/>
              </a:spcBef>
              <a:spcAft>
                <a:spcPts val="0"/>
              </a:spcAft>
              <a:buClr>
                <a:srgbClr val="214D8D"/>
              </a:buClr>
              <a:buSzPts val="1760"/>
              <a:buChar char="o"/>
              <a:defRPr>
                <a:solidFill>
                  <a:srgbClr val="000000"/>
                </a:solidFill>
              </a:defRPr>
            </a:lvl2pPr>
            <a:lvl3pPr marL="1371600" lvl="2" indent="-330200" algn="l">
              <a:lnSpc>
                <a:spcPct val="105000"/>
              </a:lnSpc>
              <a:spcBef>
                <a:spcPts val="1000"/>
              </a:spcBef>
              <a:spcAft>
                <a:spcPts val="0"/>
              </a:spcAft>
              <a:buClr>
                <a:srgbClr val="214D8D"/>
              </a:buClr>
              <a:buSzPts val="1600"/>
              <a:buChar char="▪"/>
              <a:defRPr>
                <a:solidFill>
                  <a:srgbClr val="000000"/>
                </a:solidFill>
              </a:defRPr>
            </a:lvl3pPr>
            <a:lvl4pPr marL="1828800" lvl="3" indent="-342900" algn="l">
              <a:lnSpc>
                <a:spcPct val="105000"/>
              </a:lnSpc>
              <a:spcBef>
                <a:spcPts val="1000"/>
              </a:spcBef>
              <a:spcAft>
                <a:spcPts val="0"/>
              </a:spcAft>
              <a:buClr>
                <a:srgbClr val="214D8D"/>
              </a:buClr>
              <a:buSzPts val="1800"/>
              <a:buChar char="•"/>
              <a:defRPr>
                <a:solidFill>
                  <a:srgbClr val="000000"/>
                </a:solidFill>
              </a:defRPr>
            </a:lvl4pPr>
            <a:lvl5pPr marL="2286000" lvl="4" indent="-308610" algn="l">
              <a:lnSpc>
                <a:spcPct val="105000"/>
              </a:lnSpc>
              <a:spcBef>
                <a:spcPts val="1000"/>
              </a:spcBef>
              <a:spcAft>
                <a:spcPts val="0"/>
              </a:spcAft>
              <a:buClr>
                <a:srgbClr val="214D8D"/>
              </a:buClr>
              <a:buSzPts val="1260"/>
              <a:buChar char="o"/>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0"/>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000"/>
              <a:buFont typeface="Open Sans"/>
              <a:buNone/>
              <a:defRPr sz="40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0" name="Google Shape;80;p50"/>
          <p:cNvGrpSpPr/>
          <p:nvPr/>
        </p:nvGrpSpPr>
        <p:grpSpPr>
          <a:xfrm>
            <a:off x="-110" y="6122458"/>
            <a:ext cx="12192111" cy="755419"/>
            <a:chOff x="-2323" y="4128060"/>
            <a:chExt cx="12202602" cy="755419"/>
          </a:xfrm>
        </p:grpSpPr>
        <p:sp>
          <p:nvSpPr>
            <p:cNvPr id="81" name="Google Shape;81;p50"/>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82" name="Google Shape;82;p50"/>
            <p:cNvGrpSpPr/>
            <p:nvPr/>
          </p:nvGrpSpPr>
          <p:grpSpPr>
            <a:xfrm>
              <a:off x="-2323" y="4158203"/>
              <a:ext cx="12202602" cy="725276"/>
              <a:chOff x="9932" y="5877893"/>
              <a:chExt cx="12184066" cy="725276"/>
            </a:xfrm>
          </p:grpSpPr>
          <p:sp>
            <p:nvSpPr>
              <p:cNvPr id="83" name="Google Shape;83;p50"/>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84" name="Google Shape;84;p50"/>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85"/>
        <p:cNvGrpSpPr/>
        <p:nvPr/>
      </p:nvGrpSpPr>
      <p:grpSpPr>
        <a:xfrm>
          <a:off x="0" y="0"/>
          <a:ext cx="0" cy="0"/>
          <a:chOff x="0" y="0"/>
          <a:chExt cx="0" cy="0"/>
        </a:xfrm>
      </p:grpSpPr>
      <p:pic>
        <p:nvPicPr>
          <p:cNvPr id="86" name="Google Shape;86;p51"/>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87" name="Google Shape;87;p51"/>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88" name="Google Shape;88;p51"/>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accent1"/>
              </a:buClr>
              <a:buSzPts val="6000"/>
              <a:buFont typeface="Open Sans"/>
              <a:buNone/>
              <a:defRPr sz="6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9" name="Google Shape;89;p51"/>
          <p:cNvGrpSpPr/>
          <p:nvPr/>
        </p:nvGrpSpPr>
        <p:grpSpPr>
          <a:xfrm>
            <a:off x="-110" y="6122458"/>
            <a:ext cx="12192111" cy="755419"/>
            <a:chOff x="-2323" y="4128060"/>
            <a:chExt cx="12202602" cy="755419"/>
          </a:xfrm>
        </p:grpSpPr>
        <p:sp>
          <p:nvSpPr>
            <p:cNvPr id="90" name="Google Shape;90;p51"/>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91" name="Google Shape;91;p51"/>
            <p:cNvGrpSpPr/>
            <p:nvPr/>
          </p:nvGrpSpPr>
          <p:grpSpPr>
            <a:xfrm>
              <a:off x="-2323" y="4158203"/>
              <a:ext cx="12202602" cy="725276"/>
              <a:chOff x="9932" y="5877893"/>
              <a:chExt cx="12184066" cy="725276"/>
            </a:xfrm>
          </p:grpSpPr>
          <p:sp>
            <p:nvSpPr>
              <p:cNvPr id="92" name="Google Shape;92;p51"/>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93" name="Google Shape;93;p51"/>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94"/>
        <p:cNvGrpSpPr/>
        <p:nvPr/>
      </p:nvGrpSpPr>
      <p:grpSpPr>
        <a:xfrm>
          <a:off x="0" y="0"/>
          <a:ext cx="0" cy="0"/>
          <a:chOff x="0" y="0"/>
          <a:chExt cx="0" cy="0"/>
        </a:xfrm>
      </p:grpSpPr>
      <p:pic>
        <p:nvPicPr>
          <p:cNvPr id="95" name="Google Shape;95;p44"/>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96" name="Google Shape;96;p4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97" name="Google Shape;97;p44"/>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98" name="Google Shape;98;p4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4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00"/>
        <p:cNvGrpSpPr/>
        <p:nvPr/>
      </p:nvGrpSpPr>
      <p:grpSpPr>
        <a:xfrm>
          <a:off x="0" y="0"/>
          <a:ext cx="0" cy="0"/>
          <a:chOff x="0" y="0"/>
          <a:chExt cx="0" cy="0"/>
        </a:xfrm>
      </p:grpSpPr>
      <p:pic>
        <p:nvPicPr>
          <p:cNvPr id="101" name="Google Shape;101;p39"/>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02" name="Google Shape;102;p39"/>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3" name="Google Shape;103;p39"/>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04" name="Google Shape;104;p39"/>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106"/>
        <p:cNvGrpSpPr/>
        <p:nvPr/>
      </p:nvGrpSpPr>
      <p:grpSpPr>
        <a:xfrm>
          <a:off x="0" y="0"/>
          <a:ext cx="0" cy="0"/>
          <a:chOff x="0" y="0"/>
          <a:chExt cx="0" cy="0"/>
        </a:xfrm>
      </p:grpSpPr>
      <p:sp>
        <p:nvSpPr>
          <p:cNvPr id="107" name="Google Shape;107;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08" name="Google Shape;108;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109" name="Google Shape;109;p52"/>
          <p:cNvGrpSpPr/>
          <p:nvPr/>
        </p:nvGrpSpPr>
        <p:grpSpPr>
          <a:xfrm>
            <a:off x="0" y="6153117"/>
            <a:ext cx="12192111" cy="755419"/>
            <a:chOff x="-2323" y="4128060"/>
            <a:chExt cx="12202602" cy="755419"/>
          </a:xfrm>
        </p:grpSpPr>
        <p:sp>
          <p:nvSpPr>
            <p:cNvPr id="110" name="Google Shape;110;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11" name="Google Shape;111;p52"/>
            <p:cNvGrpSpPr/>
            <p:nvPr/>
          </p:nvGrpSpPr>
          <p:grpSpPr>
            <a:xfrm>
              <a:off x="-2323" y="4158203"/>
              <a:ext cx="12202602" cy="725276"/>
              <a:chOff x="9932" y="5877893"/>
              <a:chExt cx="12184066" cy="725276"/>
            </a:xfrm>
          </p:grpSpPr>
          <p:sp>
            <p:nvSpPr>
              <p:cNvPr id="112" name="Google Shape;112;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3" name="Google Shape;113;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14" name="Google Shape;114;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400"/>
              <a:buFont typeface="Open Sans"/>
              <a:buNone/>
              <a:defRPr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Autofit/>
          </a:bodyPr>
          <a:lstStyle>
            <a:lvl1pPr marL="457200" lvl="0" indent="-228600" algn="l">
              <a:lnSpc>
                <a:spcPct val="136363"/>
              </a:lnSpc>
              <a:spcBef>
                <a:spcPts val="0"/>
              </a:spcBef>
              <a:spcAft>
                <a:spcPts val="0"/>
              </a:spcAft>
              <a:buClr>
                <a:schemeClr val="dk2"/>
              </a:buClr>
              <a:buSzPts val="2750"/>
              <a:buFont typeface="Open Sans"/>
              <a:buNone/>
              <a:defRPr sz="2200" b="1">
                <a:solidFill>
                  <a:srgbClr val="214D8D"/>
                </a:solidFill>
              </a:defRPr>
            </a:lvl1pPr>
            <a:lvl2pPr marL="914400" lvl="1" indent="-228600" algn="l">
              <a:lnSpc>
                <a:spcPct val="166666"/>
              </a:lnSpc>
              <a:spcBef>
                <a:spcPts val="0"/>
              </a:spcBef>
              <a:spcAft>
                <a:spcPts val="0"/>
              </a:spcAft>
              <a:buClr>
                <a:schemeClr val="dk2"/>
              </a:buClr>
              <a:buSzPts val="1440"/>
              <a:buFont typeface="Open Sans"/>
              <a:buNone/>
              <a:defRPr sz="1800"/>
            </a:lvl2pPr>
            <a:lvl3pPr marL="1371600" lvl="2" indent="-228600" algn="l">
              <a:lnSpc>
                <a:spcPct val="105000"/>
              </a:lnSpc>
              <a:spcBef>
                <a:spcPts val="1000"/>
              </a:spcBef>
              <a:spcAft>
                <a:spcPts val="0"/>
              </a:spcAft>
              <a:buClr>
                <a:schemeClr val="dk2"/>
              </a:buClr>
              <a:buSzPts val="1600"/>
              <a:buFont typeface="Open Sans"/>
              <a:buNone/>
              <a:defRPr/>
            </a:lvl3pPr>
            <a:lvl4pPr marL="1828800" lvl="3" indent="-228600" algn="l">
              <a:lnSpc>
                <a:spcPct val="105000"/>
              </a:lnSpc>
              <a:spcBef>
                <a:spcPts val="1000"/>
              </a:spcBef>
              <a:spcAft>
                <a:spcPts val="0"/>
              </a:spcAft>
              <a:buClr>
                <a:schemeClr val="dk2"/>
              </a:buClr>
              <a:buSzPts val="1800"/>
              <a:buFont typeface="Open Sans"/>
              <a:buNone/>
              <a:defRPr/>
            </a:lvl4pPr>
            <a:lvl5pPr marL="2286000" lvl="4" indent="-228600" algn="l">
              <a:lnSpc>
                <a:spcPct val="105000"/>
              </a:lnSpc>
              <a:spcBef>
                <a:spcPts val="1000"/>
              </a:spcBef>
              <a:spcAft>
                <a:spcPts val="0"/>
              </a:spcAft>
              <a:buClr>
                <a:schemeClr val="dk2"/>
              </a:buClr>
              <a:buSzPts val="1260"/>
              <a:buFont typeface="Open San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Content-Gold">
  <p:cSld name="Title-Content-Gold">
    <p:spTree>
      <p:nvGrpSpPr>
        <p:cNvPr id="1" name="Shape 119"/>
        <p:cNvGrpSpPr/>
        <p:nvPr/>
      </p:nvGrpSpPr>
      <p:grpSpPr>
        <a:xfrm>
          <a:off x="0" y="0"/>
          <a:ext cx="0" cy="0"/>
          <a:chOff x="0" y="0"/>
          <a:chExt cx="0" cy="0"/>
        </a:xfrm>
      </p:grpSpPr>
      <p:pic>
        <p:nvPicPr>
          <p:cNvPr id="120" name="Google Shape;120;p53"/>
          <p:cNvPicPr preferRelativeResize="0"/>
          <p:nvPr/>
        </p:nvPicPr>
        <p:blipFill rotWithShape="1">
          <a:blip r:embed="rId2">
            <a:alphaModFix amt="18000"/>
          </a:blip>
          <a:srcRect/>
          <a:stretch/>
        </p:blipFill>
        <p:spPr>
          <a:xfrm>
            <a:off x="7942" y="-7834"/>
            <a:ext cx="12192000" cy="6502400"/>
          </a:xfrm>
          <a:prstGeom prst="rect">
            <a:avLst/>
          </a:prstGeom>
          <a:noFill/>
          <a:ln>
            <a:noFill/>
          </a:ln>
        </p:spPr>
      </p:pic>
      <p:sp>
        <p:nvSpPr>
          <p:cNvPr id="121" name="Google Shape;121;p5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6C4C25"/>
              </a:buClr>
              <a:buSzPts val="3000"/>
              <a:buChar char="•"/>
              <a:defRPr/>
            </a:lvl1pPr>
            <a:lvl2pPr marL="914400" lvl="1" indent="-340360" algn="l">
              <a:lnSpc>
                <a:spcPct val="108000"/>
              </a:lnSpc>
              <a:spcBef>
                <a:spcPts val="1200"/>
              </a:spcBef>
              <a:spcAft>
                <a:spcPts val="0"/>
              </a:spcAft>
              <a:buClr>
                <a:srgbClr val="6C4C25"/>
              </a:buClr>
              <a:buSzPts val="1760"/>
              <a:buChar char="o"/>
              <a:defRPr/>
            </a:lvl2pPr>
            <a:lvl3pPr marL="1371600" lvl="2" indent="-330200" algn="l">
              <a:lnSpc>
                <a:spcPct val="108000"/>
              </a:lnSpc>
              <a:spcBef>
                <a:spcPts val="1200"/>
              </a:spcBef>
              <a:spcAft>
                <a:spcPts val="0"/>
              </a:spcAft>
              <a:buClr>
                <a:srgbClr val="6C4C25"/>
              </a:buClr>
              <a:buSzPts val="1600"/>
              <a:buChar char="▪"/>
              <a:defRPr/>
            </a:lvl3pPr>
            <a:lvl4pPr marL="1828800" lvl="3" indent="-342900" algn="l">
              <a:lnSpc>
                <a:spcPct val="108000"/>
              </a:lnSpc>
              <a:spcBef>
                <a:spcPts val="1200"/>
              </a:spcBef>
              <a:spcAft>
                <a:spcPts val="0"/>
              </a:spcAft>
              <a:buClr>
                <a:srgbClr val="6C4C25"/>
              </a:buClr>
              <a:buSzPts val="1800"/>
              <a:buChar char="•"/>
              <a:defRPr/>
            </a:lvl4pPr>
            <a:lvl5pPr marL="2286000" lvl="4" indent="-308610" algn="l">
              <a:lnSpc>
                <a:spcPct val="108000"/>
              </a:lnSpc>
              <a:spcBef>
                <a:spcPts val="1200"/>
              </a:spcBef>
              <a:spcAft>
                <a:spcPts val="0"/>
              </a:spcAft>
              <a:buClr>
                <a:srgbClr val="6C4C25"/>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3" name="Google Shape;123;p53"/>
          <p:cNvGrpSpPr/>
          <p:nvPr/>
        </p:nvGrpSpPr>
        <p:grpSpPr>
          <a:xfrm>
            <a:off x="-110" y="6134030"/>
            <a:ext cx="12196674" cy="755419"/>
            <a:chOff x="-2323" y="4128060"/>
            <a:chExt cx="12207169" cy="755419"/>
          </a:xfrm>
        </p:grpSpPr>
        <p:sp>
          <p:nvSpPr>
            <p:cNvPr id="124" name="Google Shape;124;p5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25" name="Google Shape;125;p53"/>
            <p:cNvGrpSpPr/>
            <p:nvPr/>
          </p:nvGrpSpPr>
          <p:grpSpPr>
            <a:xfrm>
              <a:off x="-2323" y="4158203"/>
              <a:ext cx="12207169" cy="725276"/>
              <a:chOff x="9932" y="5877893"/>
              <a:chExt cx="12188626" cy="725276"/>
            </a:xfrm>
          </p:grpSpPr>
          <p:sp>
            <p:nvSpPr>
              <p:cNvPr id="126" name="Google Shape;126;p53"/>
              <p:cNvSpPr/>
              <p:nvPr/>
            </p:nvSpPr>
            <p:spPr>
              <a:xfrm>
                <a:off x="9932" y="6478520"/>
                <a:ext cx="12188626" cy="1051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27" name="Google Shape;127;p5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Content-Gray">
  <p:cSld name="Title-Content-Gray">
    <p:spTree>
      <p:nvGrpSpPr>
        <p:cNvPr id="1" name="Shape 128"/>
        <p:cNvGrpSpPr/>
        <p:nvPr/>
      </p:nvGrpSpPr>
      <p:grpSpPr>
        <a:xfrm>
          <a:off x="0" y="0"/>
          <a:ext cx="0" cy="0"/>
          <a:chOff x="0" y="0"/>
          <a:chExt cx="0" cy="0"/>
        </a:xfrm>
      </p:grpSpPr>
      <p:pic>
        <p:nvPicPr>
          <p:cNvPr id="129" name="Google Shape;129;p54"/>
          <p:cNvPicPr preferRelativeResize="0"/>
          <p:nvPr/>
        </p:nvPicPr>
        <p:blipFill rotWithShape="1">
          <a:blip r:embed="rId2">
            <a:alphaModFix amt="31000"/>
          </a:blip>
          <a:srcRect/>
          <a:stretch/>
        </p:blipFill>
        <p:spPr>
          <a:xfrm>
            <a:off x="7942" y="-7834"/>
            <a:ext cx="12192000" cy="6502400"/>
          </a:xfrm>
          <a:prstGeom prst="rect">
            <a:avLst/>
          </a:prstGeom>
          <a:noFill/>
          <a:ln>
            <a:noFill/>
          </a:ln>
        </p:spPr>
      </p:pic>
      <p:sp>
        <p:nvSpPr>
          <p:cNvPr id="130" name="Google Shape;130;p5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2" name="Google Shape;132;p54"/>
          <p:cNvGrpSpPr/>
          <p:nvPr/>
        </p:nvGrpSpPr>
        <p:grpSpPr>
          <a:xfrm>
            <a:off x="-110" y="6122460"/>
            <a:ext cx="12192111" cy="755419"/>
            <a:chOff x="-2323" y="4128060"/>
            <a:chExt cx="12202602" cy="755419"/>
          </a:xfrm>
        </p:grpSpPr>
        <p:sp>
          <p:nvSpPr>
            <p:cNvPr id="133" name="Google Shape;133;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34" name="Google Shape;134;p54"/>
            <p:cNvGrpSpPr/>
            <p:nvPr/>
          </p:nvGrpSpPr>
          <p:grpSpPr>
            <a:xfrm>
              <a:off x="-2323" y="4158203"/>
              <a:ext cx="12202602" cy="725276"/>
              <a:chOff x="9932" y="5877893"/>
              <a:chExt cx="12184066" cy="725276"/>
            </a:xfrm>
          </p:grpSpPr>
          <p:sp>
            <p:nvSpPr>
              <p:cNvPr id="135" name="Google Shape;135;p54"/>
              <p:cNvSpPr/>
              <p:nvPr/>
            </p:nvSpPr>
            <p:spPr>
              <a:xfrm>
                <a:off x="9932" y="6497568"/>
                <a:ext cx="12184065" cy="86111"/>
              </a:xfrm>
              <a:prstGeom prst="rect">
                <a:avLst/>
              </a:prstGeom>
              <a:solidFill>
                <a:srgbClr val="686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6" name="Google Shape;136;p5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6865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7"/>
        <p:cNvGrpSpPr/>
        <p:nvPr/>
      </p:nvGrpSpPr>
      <p:grpSpPr>
        <a:xfrm>
          <a:off x="0" y="0"/>
          <a:ext cx="0" cy="0"/>
          <a:chOff x="0" y="0"/>
          <a:chExt cx="0" cy="0"/>
        </a:xfrm>
      </p:grpSpPr>
      <p:pic>
        <p:nvPicPr>
          <p:cNvPr id="138" name="Google Shape;138;p5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139" name="Google Shape;139;p55"/>
          <p:cNvGrpSpPr/>
          <p:nvPr/>
        </p:nvGrpSpPr>
        <p:grpSpPr>
          <a:xfrm>
            <a:off x="-110" y="6125163"/>
            <a:ext cx="12192111" cy="735930"/>
            <a:chOff x="-2323" y="4128060"/>
            <a:chExt cx="12202602" cy="735930"/>
          </a:xfrm>
        </p:grpSpPr>
        <p:sp>
          <p:nvSpPr>
            <p:cNvPr id="140" name="Google Shape;140;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41" name="Google Shape;141;p55"/>
            <p:cNvGrpSpPr/>
            <p:nvPr/>
          </p:nvGrpSpPr>
          <p:grpSpPr>
            <a:xfrm>
              <a:off x="-2323" y="4136938"/>
              <a:ext cx="12202602" cy="727053"/>
              <a:chOff x="9932" y="5856628"/>
              <a:chExt cx="12184066" cy="727053"/>
            </a:xfrm>
          </p:grpSpPr>
          <p:sp>
            <p:nvSpPr>
              <p:cNvPr id="142" name="Google Shape;142;p5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43" name="Google Shape;143;p5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
        <p:nvSpPr>
          <p:cNvPr id="144" name="Google Shape;144;p5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C4C25"/>
              </a:buClr>
              <a:buSzPts val="4000"/>
              <a:buFont typeface="Open Sans"/>
              <a:buNone/>
              <a:defRPr sz="4000" b="1">
                <a:solidFill>
                  <a:srgbClr val="6C4C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5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5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105000"/>
              </a:lnSpc>
              <a:spcBef>
                <a:spcPts val="1000"/>
              </a:spcBef>
              <a:spcAft>
                <a:spcPts val="0"/>
              </a:spcAft>
              <a:buClr>
                <a:schemeClr val="dk1"/>
              </a:buClr>
              <a:buSzPts val="3000"/>
              <a:buNone/>
              <a:defRPr sz="2400" b="1">
                <a:solidFill>
                  <a:schemeClr val="dk1"/>
                </a:solidFill>
              </a:defRPr>
            </a:lvl1pPr>
            <a:lvl2pPr marL="914400" lvl="1" indent="-228600" algn="l">
              <a:lnSpc>
                <a:spcPct val="105000"/>
              </a:lnSpc>
              <a:spcBef>
                <a:spcPts val="1000"/>
              </a:spcBef>
              <a:spcAft>
                <a:spcPts val="0"/>
              </a:spcAft>
              <a:buClr>
                <a:schemeClr val="dk1"/>
              </a:buClr>
              <a:buSzPts val="1600"/>
              <a:buNone/>
              <a:defRPr sz="2000" b="1"/>
            </a:lvl2pPr>
            <a:lvl3pPr marL="1371600" lvl="2" indent="-228600" algn="l">
              <a:lnSpc>
                <a:spcPct val="105000"/>
              </a:lnSpc>
              <a:spcBef>
                <a:spcPts val="1000"/>
              </a:spcBef>
              <a:spcAft>
                <a:spcPts val="0"/>
              </a:spcAft>
              <a:buClr>
                <a:schemeClr val="dk1"/>
              </a:buClr>
              <a:buSzPts val="1440"/>
              <a:buNone/>
              <a:defRPr sz="1800" b="1"/>
            </a:lvl3pPr>
            <a:lvl4pPr marL="1828800" lvl="3" indent="-228600" algn="l">
              <a:lnSpc>
                <a:spcPct val="105000"/>
              </a:lnSpc>
              <a:spcBef>
                <a:spcPts val="1000"/>
              </a:spcBef>
              <a:spcAft>
                <a:spcPts val="0"/>
              </a:spcAft>
              <a:buClr>
                <a:schemeClr val="dk1"/>
              </a:buClr>
              <a:buSzPts val="1600"/>
              <a:buNone/>
              <a:defRPr sz="1600" b="1"/>
            </a:lvl4pPr>
            <a:lvl5pPr marL="2286000" lvl="4" indent="-228600" algn="l">
              <a:lnSpc>
                <a:spcPct val="105000"/>
              </a:lnSpc>
              <a:spcBef>
                <a:spcPts val="1000"/>
              </a:spcBef>
              <a:spcAft>
                <a:spcPts val="0"/>
              </a:spcAft>
              <a:buClr>
                <a:schemeClr val="dk1"/>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5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Autofit/>
          </a:bodyPr>
          <a:lstStyle>
            <a:lvl1pPr marL="457200" lvl="0" indent="-403225" algn="l">
              <a:lnSpc>
                <a:spcPct val="105000"/>
              </a:lnSpc>
              <a:spcBef>
                <a:spcPts val="1000"/>
              </a:spcBef>
              <a:spcAft>
                <a:spcPts val="0"/>
              </a:spcAft>
              <a:buClr>
                <a:srgbClr val="6C4C25"/>
              </a:buClr>
              <a:buSzPts val="2750"/>
              <a:buChar char="•"/>
              <a:defRPr sz="2200"/>
            </a:lvl1pPr>
            <a:lvl2pPr marL="914400" lvl="1" indent="-330200" algn="l">
              <a:lnSpc>
                <a:spcPct val="105000"/>
              </a:lnSpc>
              <a:spcBef>
                <a:spcPts val="1000"/>
              </a:spcBef>
              <a:spcAft>
                <a:spcPts val="0"/>
              </a:spcAft>
              <a:buClr>
                <a:srgbClr val="6C4C25"/>
              </a:buClr>
              <a:buSzPts val="1600"/>
              <a:buChar char="o"/>
              <a:defRPr sz="2000"/>
            </a:lvl2pPr>
            <a:lvl3pPr marL="1371600" lvl="2" indent="-320039" algn="l">
              <a:lnSpc>
                <a:spcPct val="105000"/>
              </a:lnSpc>
              <a:spcBef>
                <a:spcPts val="1000"/>
              </a:spcBef>
              <a:spcAft>
                <a:spcPts val="0"/>
              </a:spcAft>
              <a:buClr>
                <a:srgbClr val="6C4C25"/>
              </a:buClr>
              <a:buSzPts val="1440"/>
              <a:buChar char="▪"/>
              <a:defRPr sz="1800"/>
            </a:lvl3pPr>
            <a:lvl4pPr marL="1828800" lvl="3" indent="-342900" algn="l">
              <a:lnSpc>
                <a:spcPct val="105000"/>
              </a:lnSpc>
              <a:spcBef>
                <a:spcPts val="1000"/>
              </a:spcBef>
              <a:spcAft>
                <a:spcPts val="0"/>
              </a:spcAft>
              <a:buClr>
                <a:srgbClr val="6C4C25"/>
              </a:buClr>
              <a:buSzPts val="1800"/>
              <a:buChar char="•"/>
              <a:defRPr sz="1800"/>
            </a:lvl4pPr>
            <a:lvl5pPr marL="2286000" lvl="4" indent="-308610" algn="l">
              <a:lnSpc>
                <a:spcPct val="105000"/>
              </a:lnSpc>
              <a:spcBef>
                <a:spcPts val="1000"/>
              </a:spcBef>
              <a:spcAft>
                <a:spcPts val="0"/>
              </a:spcAft>
              <a:buClr>
                <a:srgbClr val="A37238"/>
              </a:buClr>
              <a:buSzPts val="126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pic>
        <p:nvPicPr>
          <p:cNvPr id="150" name="Google Shape;150;p5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51" name="Google Shape;151;p56"/>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214D8D"/>
              </a:buClr>
              <a:buSzPts val="4000"/>
              <a:buFont typeface="Open Sans"/>
              <a:buNone/>
              <a:defRPr sz="4000" b="1">
                <a:solidFill>
                  <a:srgbClr val="214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56"/>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a:lvl1pPr>
            <a:lvl2pPr marL="914400" lvl="1" indent="-340360" algn="l">
              <a:lnSpc>
                <a:spcPct val="105000"/>
              </a:lnSpc>
              <a:spcBef>
                <a:spcPts val="1000"/>
              </a:spcBef>
              <a:spcAft>
                <a:spcPts val="0"/>
              </a:spcAft>
              <a:buClr>
                <a:srgbClr val="A37238"/>
              </a:buClr>
              <a:buSzPts val="1760"/>
              <a:buChar char="o"/>
              <a:defRPr/>
            </a:lvl2pPr>
            <a:lvl3pPr marL="1371600" lvl="2" indent="-340360" algn="l">
              <a:lnSpc>
                <a:spcPct val="105000"/>
              </a:lnSpc>
              <a:spcBef>
                <a:spcPts val="1000"/>
              </a:spcBef>
              <a:spcAft>
                <a:spcPts val="0"/>
              </a:spcAft>
              <a:buClr>
                <a:srgbClr val="A37238"/>
              </a:buClr>
              <a:buSzPts val="1760"/>
              <a:buChar char="▪"/>
              <a:defRPr sz="2200"/>
            </a:lvl3pPr>
            <a:lvl4pPr marL="1828800" lvl="3" indent="-355600" algn="l">
              <a:lnSpc>
                <a:spcPct val="105000"/>
              </a:lnSpc>
              <a:spcBef>
                <a:spcPts val="1000"/>
              </a:spcBef>
              <a:spcAft>
                <a:spcPts val="0"/>
              </a:spcAft>
              <a:buClr>
                <a:srgbClr val="A37238"/>
              </a:buClr>
              <a:buSzPts val="2000"/>
              <a:buChar char="•"/>
              <a:defRPr sz="2000"/>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4" name="Google Shape;154;p56"/>
          <p:cNvGrpSpPr/>
          <p:nvPr/>
        </p:nvGrpSpPr>
        <p:grpSpPr>
          <a:xfrm>
            <a:off x="0" y="6131851"/>
            <a:ext cx="12192111" cy="755419"/>
            <a:chOff x="-2323" y="4128060"/>
            <a:chExt cx="12202602" cy="755419"/>
          </a:xfrm>
        </p:grpSpPr>
        <p:sp>
          <p:nvSpPr>
            <p:cNvPr id="155" name="Google Shape;155;p5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156" name="Google Shape;156;p56"/>
            <p:cNvGrpSpPr/>
            <p:nvPr/>
          </p:nvGrpSpPr>
          <p:grpSpPr>
            <a:xfrm>
              <a:off x="-2323" y="4158203"/>
              <a:ext cx="12202602" cy="725276"/>
              <a:chOff x="9932" y="5877893"/>
              <a:chExt cx="12184066" cy="725276"/>
            </a:xfrm>
          </p:grpSpPr>
          <p:sp>
            <p:nvSpPr>
              <p:cNvPr id="157" name="Google Shape;157;p56"/>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8" name="Google Shape;158;p5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1764"/>
          </a:srgbClr>
        </a:solidFill>
        <a:effectLst/>
      </p:bgPr>
    </p:bg>
    <p:spTree>
      <p:nvGrpSpPr>
        <p:cNvPr id="1" name="Shape 159"/>
        <p:cNvGrpSpPr/>
        <p:nvPr/>
      </p:nvGrpSpPr>
      <p:grpSpPr>
        <a:xfrm>
          <a:off x="0" y="0"/>
          <a:ext cx="0" cy="0"/>
          <a:chOff x="0" y="0"/>
          <a:chExt cx="0" cy="0"/>
        </a:xfrm>
      </p:grpSpPr>
      <p:pic>
        <p:nvPicPr>
          <p:cNvPr id="160" name="Google Shape;160;p57"/>
          <p:cNvPicPr preferRelativeResize="0"/>
          <p:nvPr/>
        </p:nvPicPr>
        <p:blipFill rotWithShape="1">
          <a:blip r:embed="rId2">
            <a:alphaModFix amt="17000"/>
          </a:blip>
          <a:srcRect l="5185"/>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161" name="Google Shape;161;p57"/>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b" anchorCtr="0">
            <a:noAutofit/>
          </a:bodyPr>
          <a:lstStyle>
            <a:lvl1pPr lvl="0" algn="ctr">
              <a:lnSpc>
                <a:spcPct val="102000"/>
              </a:lnSpc>
              <a:spcBef>
                <a:spcPts val="0"/>
              </a:spcBef>
              <a:spcAft>
                <a:spcPts val="0"/>
              </a:spcAft>
              <a:buClr>
                <a:srgbClr val="6C4C25"/>
              </a:buClr>
              <a:buSzPts val="4000"/>
              <a:buFont typeface="Open Sans"/>
              <a:buNone/>
              <a:defRPr sz="4000" b="1">
                <a:solidFill>
                  <a:srgbClr val="6C4C25"/>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7"/>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rgbClr val="A37238"/>
              </a:buClr>
              <a:buSzPts val="3000"/>
              <a:buChar char="•"/>
              <a:defRPr b="0"/>
            </a:lvl1pPr>
            <a:lvl2pPr marL="914400" lvl="1" indent="-340360" algn="l">
              <a:lnSpc>
                <a:spcPct val="105000"/>
              </a:lnSpc>
              <a:spcBef>
                <a:spcPts val="1000"/>
              </a:spcBef>
              <a:spcAft>
                <a:spcPts val="0"/>
              </a:spcAft>
              <a:buClr>
                <a:srgbClr val="A37238"/>
              </a:buClr>
              <a:buSzPts val="1760"/>
              <a:buChar char="o"/>
              <a:defRPr/>
            </a:lvl2pPr>
            <a:lvl3pPr marL="1371600" lvl="2" indent="-330200" algn="l">
              <a:lnSpc>
                <a:spcPct val="105000"/>
              </a:lnSpc>
              <a:spcBef>
                <a:spcPts val="1000"/>
              </a:spcBef>
              <a:spcAft>
                <a:spcPts val="0"/>
              </a:spcAft>
              <a:buClr>
                <a:srgbClr val="A37238"/>
              </a:buClr>
              <a:buSzPts val="1600"/>
              <a:buChar char="▪"/>
              <a:defRPr/>
            </a:lvl3pPr>
            <a:lvl4pPr marL="1828800" lvl="3" indent="-342900" algn="l">
              <a:lnSpc>
                <a:spcPct val="105000"/>
              </a:lnSpc>
              <a:spcBef>
                <a:spcPts val="1000"/>
              </a:spcBef>
              <a:spcAft>
                <a:spcPts val="0"/>
              </a:spcAft>
              <a:buClr>
                <a:srgbClr val="A37238"/>
              </a:buClr>
              <a:buSzPts val="1800"/>
              <a:buChar char="•"/>
              <a:defRPr/>
            </a:lvl4pPr>
            <a:lvl5pPr marL="2286000" lvl="4" indent="-308610" algn="l">
              <a:lnSpc>
                <a:spcPct val="105000"/>
              </a:lnSpc>
              <a:spcBef>
                <a:spcPts val="10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1"/>
        <p:cNvGrpSpPr/>
        <p:nvPr/>
      </p:nvGrpSpPr>
      <p:grpSpPr>
        <a:xfrm>
          <a:off x="0" y="0"/>
          <a:ext cx="0" cy="0"/>
          <a:chOff x="0" y="0"/>
          <a:chExt cx="0" cy="0"/>
        </a:xfrm>
      </p:grpSpPr>
      <p:pic>
        <p:nvPicPr>
          <p:cNvPr id="22" name="Google Shape;22;p37"/>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3" name="Google Shape;23;p37"/>
          <p:cNvSpPr/>
          <p:nvPr/>
        </p:nvSpPr>
        <p:spPr>
          <a:xfrm>
            <a:off x="1" y="1"/>
            <a:ext cx="12192000" cy="6858000"/>
          </a:xfrm>
          <a:prstGeom prst="rect">
            <a:avLst/>
          </a:prstGeom>
          <a:solidFill>
            <a:srgbClr val="F3E9DE">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24" name="Google Shape;24;p37"/>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Autofit/>
          </a:bodyPr>
          <a:lstStyle>
            <a:lvl1pPr marL="457200" lvl="0" indent="-228600" algn="l">
              <a:lnSpc>
                <a:spcPct val="105000"/>
              </a:lnSpc>
              <a:spcBef>
                <a:spcPts val="0"/>
              </a:spcBef>
              <a:spcAft>
                <a:spcPts val="0"/>
              </a:spcAft>
              <a:buClr>
                <a:schemeClr val="dk2"/>
              </a:buClr>
              <a:buSzPts val="3000"/>
              <a:buFont typeface="Open Sans"/>
              <a:buNone/>
              <a:defRPr/>
            </a:lvl1pPr>
            <a:lvl2pPr marL="914400" lvl="1" indent="-340360" algn="l">
              <a:lnSpc>
                <a:spcPct val="105000"/>
              </a:lnSpc>
              <a:spcBef>
                <a:spcPts val="1000"/>
              </a:spcBef>
              <a:spcAft>
                <a:spcPts val="0"/>
              </a:spcAft>
              <a:buClr>
                <a:schemeClr val="dk2"/>
              </a:buClr>
              <a:buSzPts val="1760"/>
              <a:buChar char="o"/>
              <a:defRPr/>
            </a:lvl2pPr>
            <a:lvl3pPr marL="1371600" lvl="2" indent="-330200" algn="l">
              <a:lnSpc>
                <a:spcPct val="105000"/>
              </a:lnSpc>
              <a:spcBef>
                <a:spcPts val="1000"/>
              </a:spcBef>
              <a:spcAft>
                <a:spcPts val="0"/>
              </a:spcAft>
              <a:buClr>
                <a:schemeClr val="dk2"/>
              </a:buClr>
              <a:buSzPts val="1600"/>
              <a:buChar char="▪"/>
              <a:defRPr/>
            </a:lvl3pPr>
            <a:lvl4pPr marL="1828800" lvl="3" indent="-342900" algn="l">
              <a:lnSpc>
                <a:spcPct val="105000"/>
              </a:lnSpc>
              <a:spcBef>
                <a:spcPts val="1000"/>
              </a:spcBef>
              <a:spcAft>
                <a:spcPts val="0"/>
              </a:spcAft>
              <a:buClr>
                <a:schemeClr val="dk2"/>
              </a:buClr>
              <a:buSzPts val="1800"/>
              <a:buChar char="•"/>
              <a:defRPr/>
            </a:lvl4pPr>
            <a:lvl5pPr marL="2286000" lvl="4" indent="-308610" algn="l">
              <a:lnSpc>
                <a:spcPct val="105000"/>
              </a:lnSpc>
              <a:spcBef>
                <a:spcPts val="10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b" anchorCtr="0">
            <a:noAutofit/>
          </a:bodyPr>
          <a:lstStyle>
            <a:lvl1pPr lvl="0" algn="l">
              <a:lnSpc>
                <a:spcPct val="105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ferences-Resources_Dark">
  <p:cSld name="References-Resources_Dark">
    <p:bg>
      <p:bgPr>
        <a:solidFill>
          <a:schemeClr val="dk1"/>
        </a:solidFill>
        <a:effectLst/>
      </p:bgPr>
    </p:bg>
    <p:spTree>
      <p:nvGrpSpPr>
        <p:cNvPr id="1" name="Shape 163"/>
        <p:cNvGrpSpPr/>
        <p:nvPr/>
      </p:nvGrpSpPr>
      <p:grpSpPr>
        <a:xfrm>
          <a:off x="0" y="0"/>
          <a:ext cx="0" cy="0"/>
          <a:chOff x="0" y="0"/>
          <a:chExt cx="0" cy="0"/>
        </a:xfrm>
      </p:grpSpPr>
      <p:pic>
        <p:nvPicPr>
          <p:cNvPr id="164" name="Google Shape;164;p58"/>
          <p:cNvPicPr preferRelativeResize="0"/>
          <p:nvPr/>
        </p:nvPicPr>
        <p:blipFill rotWithShape="1">
          <a:blip r:embed="rId2">
            <a:alphaModFix amt="9000"/>
          </a:blip>
          <a:srcRect l="5461"/>
          <a:stretch/>
        </p:blipFill>
        <p:spPr>
          <a:xfrm>
            <a:off x="0" y="-13950"/>
            <a:ext cx="12186456" cy="6874887"/>
          </a:xfrm>
          <a:prstGeom prst="rect">
            <a:avLst/>
          </a:prstGeom>
          <a:gradFill>
            <a:gsLst>
              <a:gs pos="0">
                <a:schemeClr val="accent1"/>
              </a:gs>
              <a:gs pos="100000">
                <a:srgbClr val="143157"/>
              </a:gs>
            </a:gsLst>
            <a:lin ang="13500000" scaled="0"/>
          </a:gradFill>
          <a:ln>
            <a:noFill/>
          </a:ln>
        </p:spPr>
      </p:pic>
      <p:sp>
        <p:nvSpPr>
          <p:cNvPr id="165" name="Google Shape;165;p58"/>
          <p:cNvSpPr txBox="1">
            <a:spLocks noGrp="1"/>
          </p:cNvSpPr>
          <p:nvPr>
            <p:ph type="title"/>
          </p:nvPr>
        </p:nvSpPr>
        <p:spPr>
          <a:xfrm>
            <a:off x="731519" y="365125"/>
            <a:ext cx="10780775" cy="10480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Open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8"/>
          <p:cNvSpPr txBox="1">
            <a:spLocks noGrp="1"/>
          </p:cNvSpPr>
          <p:nvPr>
            <p:ph type="body" idx="1"/>
          </p:nvPr>
        </p:nvSpPr>
        <p:spPr>
          <a:xfrm>
            <a:off x="731520" y="1546167"/>
            <a:ext cx="10780776" cy="4598602"/>
          </a:xfrm>
          <a:prstGeom prst="rect">
            <a:avLst/>
          </a:prstGeom>
          <a:noFill/>
          <a:ln>
            <a:noFill/>
          </a:ln>
        </p:spPr>
        <p:txBody>
          <a:bodyPr spcFirstLastPara="1" wrap="square" lIns="91425" tIns="45700" rIns="91425" bIns="45700" anchor="t" anchorCtr="0">
            <a:noAutofit/>
          </a:bodyPr>
          <a:lstStyle>
            <a:lvl1pPr marL="457200" lvl="0" indent="-419100" algn="l">
              <a:lnSpc>
                <a:spcPct val="105000"/>
              </a:lnSpc>
              <a:spcBef>
                <a:spcPts val="1000"/>
              </a:spcBef>
              <a:spcAft>
                <a:spcPts val="0"/>
              </a:spcAft>
              <a:buClr>
                <a:schemeClr val="lt1"/>
              </a:buClr>
              <a:buSzPts val="3000"/>
              <a:buChar char="•"/>
              <a:defRPr>
                <a:solidFill>
                  <a:schemeClr val="lt1"/>
                </a:solidFill>
              </a:defRPr>
            </a:lvl1pPr>
            <a:lvl2pPr marL="914400" lvl="1" indent="-340360" algn="l">
              <a:lnSpc>
                <a:spcPct val="105000"/>
              </a:lnSpc>
              <a:spcBef>
                <a:spcPts val="1000"/>
              </a:spcBef>
              <a:spcAft>
                <a:spcPts val="0"/>
              </a:spcAft>
              <a:buClr>
                <a:schemeClr val="lt1"/>
              </a:buClr>
              <a:buSzPts val="1760"/>
              <a:buChar char="o"/>
              <a:defRPr>
                <a:solidFill>
                  <a:schemeClr val="lt1"/>
                </a:solidFill>
              </a:defRPr>
            </a:lvl2pPr>
            <a:lvl3pPr marL="1371600" lvl="2" indent="-330200" algn="l">
              <a:lnSpc>
                <a:spcPct val="105000"/>
              </a:lnSpc>
              <a:spcBef>
                <a:spcPts val="1000"/>
              </a:spcBef>
              <a:spcAft>
                <a:spcPts val="0"/>
              </a:spcAft>
              <a:buClr>
                <a:schemeClr val="lt1"/>
              </a:buClr>
              <a:buSzPts val="1600"/>
              <a:buChar char="▪"/>
              <a:defRPr>
                <a:solidFill>
                  <a:schemeClr val="lt1"/>
                </a:solidFill>
              </a:defRPr>
            </a:lvl3pPr>
            <a:lvl4pPr marL="1828800" lvl="3" indent="-342900" algn="l">
              <a:lnSpc>
                <a:spcPct val="105000"/>
              </a:lnSpc>
              <a:spcBef>
                <a:spcPts val="1000"/>
              </a:spcBef>
              <a:spcAft>
                <a:spcPts val="0"/>
              </a:spcAft>
              <a:buClr>
                <a:schemeClr val="lt1"/>
              </a:buClr>
              <a:buSzPts val="1800"/>
              <a:buChar char="•"/>
              <a:defRPr>
                <a:solidFill>
                  <a:schemeClr val="lt1"/>
                </a:solidFill>
              </a:defRPr>
            </a:lvl4pPr>
            <a:lvl5pPr marL="2286000" lvl="4" indent="-308610" algn="l">
              <a:lnSpc>
                <a:spcPct val="105000"/>
              </a:lnSpc>
              <a:spcBef>
                <a:spcPts val="1000"/>
              </a:spcBef>
              <a:spcAft>
                <a:spcPts val="0"/>
              </a:spcAft>
              <a:buClr>
                <a:schemeClr val="lt1"/>
              </a:buClr>
              <a:buSzPts val="126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_1">
  <p:cSld name="Blank_1">
    <p:bg>
      <p:bgPr>
        <a:solidFill>
          <a:schemeClr val="lt1"/>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6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5200"/>
              <a:buFont typeface="Open Sans"/>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70" name="Google Shape;170;p6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3733"/>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
        <p:nvSpPr>
          <p:cNvPr id="171" name="Google Shape;171;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
        <p:cNvGrpSpPr/>
        <p:nvPr/>
      </p:nvGrpSpPr>
      <p:grpSpPr>
        <a:xfrm>
          <a:off x="0" y="0"/>
          <a:ext cx="0" cy="0"/>
          <a:chOff x="0" y="0"/>
          <a:chExt cx="0" cy="0"/>
        </a:xfrm>
      </p:grpSpPr>
      <p:sp>
        <p:nvSpPr>
          <p:cNvPr id="173" name="Google Shape;173;p6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Open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5000"/>
              </a:lnSpc>
              <a:spcBef>
                <a:spcPts val="0"/>
              </a:spcBef>
              <a:spcAft>
                <a:spcPts val="0"/>
              </a:spcAft>
              <a:buClr>
                <a:schemeClr val="dk1"/>
              </a:buClr>
              <a:buSzPts val="1800"/>
              <a:buChar char="●"/>
              <a:defRPr/>
            </a:lvl1pPr>
            <a:lvl2pPr marL="914400" lvl="1" indent="-317500" algn="l">
              <a:lnSpc>
                <a:spcPct val="105000"/>
              </a:lnSpc>
              <a:spcBef>
                <a:spcPts val="0"/>
              </a:spcBef>
              <a:spcAft>
                <a:spcPts val="0"/>
              </a:spcAft>
              <a:buClr>
                <a:schemeClr val="dk1"/>
              </a:buClr>
              <a:buSzPts val="1400"/>
              <a:buChar char="○"/>
              <a:defRPr/>
            </a:lvl2pPr>
            <a:lvl3pPr marL="1371600" lvl="2" indent="-317500" algn="l">
              <a:lnSpc>
                <a:spcPct val="105000"/>
              </a:lnSpc>
              <a:spcBef>
                <a:spcPts val="0"/>
              </a:spcBef>
              <a:spcAft>
                <a:spcPts val="0"/>
              </a:spcAft>
              <a:buClr>
                <a:schemeClr val="dk1"/>
              </a:buClr>
              <a:buSzPts val="1400"/>
              <a:buChar char="■"/>
              <a:defRPr/>
            </a:lvl3pPr>
            <a:lvl4pPr marL="1828800" lvl="3" indent="-317500" algn="l">
              <a:lnSpc>
                <a:spcPct val="105000"/>
              </a:lnSpc>
              <a:spcBef>
                <a:spcPts val="0"/>
              </a:spcBef>
              <a:spcAft>
                <a:spcPts val="0"/>
              </a:spcAft>
              <a:buClr>
                <a:schemeClr val="dk1"/>
              </a:buClr>
              <a:buSzPts val="1400"/>
              <a:buChar char="●"/>
              <a:defRPr/>
            </a:lvl4pPr>
            <a:lvl5pPr marL="2286000" lvl="4" indent="-317500" algn="l">
              <a:lnSpc>
                <a:spcPct val="105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175" name="Google Shape;175;p6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Open Sans"/>
              <a:buNone/>
              <a:defRPr sz="1800">
                <a:solidFill>
                  <a:schemeClr val="dk1"/>
                </a:solidFill>
                <a:latin typeface="Open Sans"/>
                <a:ea typeface="Open Sans"/>
                <a:cs typeface="Open Sans"/>
                <a:sym typeface="Open Sans"/>
              </a:defRPr>
            </a:lvl1pPr>
            <a:lvl2pPr marL="0" marR="0" lvl="1" indent="0" algn="r" rtl="0">
              <a:buClr>
                <a:schemeClr val="dk1"/>
              </a:buClr>
              <a:buSzPts val="1800"/>
              <a:buFont typeface="Open Sans"/>
              <a:buNone/>
              <a:defRPr sz="1800">
                <a:solidFill>
                  <a:schemeClr val="dk1"/>
                </a:solidFill>
                <a:latin typeface="Open Sans"/>
                <a:ea typeface="Open Sans"/>
                <a:cs typeface="Open Sans"/>
                <a:sym typeface="Open Sans"/>
              </a:defRPr>
            </a:lvl2pPr>
            <a:lvl3pPr marL="0" marR="0" lvl="2" indent="0" algn="r" rtl="0">
              <a:buClr>
                <a:schemeClr val="dk1"/>
              </a:buClr>
              <a:buSzPts val="1800"/>
              <a:buFont typeface="Open Sans"/>
              <a:buNone/>
              <a:defRPr sz="1800">
                <a:solidFill>
                  <a:schemeClr val="dk1"/>
                </a:solidFill>
                <a:latin typeface="Open Sans"/>
                <a:ea typeface="Open Sans"/>
                <a:cs typeface="Open Sans"/>
                <a:sym typeface="Open Sans"/>
              </a:defRPr>
            </a:lvl3pPr>
            <a:lvl4pPr marL="0" marR="0" lvl="3" indent="0" algn="r" rtl="0">
              <a:buClr>
                <a:schemeClr val="dk1"/>
              </a:buClr>
              <a:buSzPts val="1800"/>
              <a:buFont typeface="Open Sans"/>
              <a:buNone/>
              <a:defRPr sz="1800">
                <a:solidFill>
                  <a:schemeClr val="dk1"/>
                </a:solidFill>
                <a:latin typeface="Open Sans"/>
                <a:ea typeface="Open Sans"/>
                <a:cs typeface="Open Sans"/>
                <a:sym typeface="Open Sans"/>
              </a:defRPr>
            </a:lvl4pPr>
            <a:lvl5pPr marL="0" marR="0" lvl="4" indent="0" algn="r" rtl="0">
              <a:buClr>
                <a:schemeClr val="dk1"/>
              </a:buClr>
              <a:buSzPts val="1800"/>
              <a:buFont typeface="Open Sans"/>
              <a:buNone/>
              <a:defRPr sz="1800">
                <a:solidFill>
                  <a:schemeClr val="dk1"/>
                </a:solidFill>
                <a:latin typeface="Open Sans"/>
                <a:ea typeface="Open Sans"/>
                <a:cs typeface="Open Sans"/>
                <a:sym typeface="Open Sans"/>
              </a:defRPr>
            </a:lvl5pPr>
            <a:lvl6pPr marL="0" marR="0" lvl="5" indent="0" algn="r" rtl="0">
              <a:buClr>
                <a:schemeClr val="dk1"/>
              </a:buClr>
              <a:buSzPts val="1800"/>
              <a:buFont typeface="Open Sans"/>
              <a:buNone/>
              <a:defRPr sz="1800">
                <a:solidFill>
                  <a:schemeClr val="dk1"/>
                </a:solidFill>
                <a:latin typeface="Open Sans"/>
                <a:ea typeface="Open Sans"/>
                <a:cs typeface="Open Sans"/>
                <a:sym typeface="Open Sans"/>
              </a:defRPr>
            </a:lvl6pPr>
            <a:lvl7pPr marL="0" marR="0" lvl="6" indent="0" algn="r" rtl="0">
              <a:buClr>
                <a:schemeClr val="dk1"/>
              </a:buClr>
              <a:buSzPts val="1800"/>
              <a:buFont typeface="Open Sans"/>
              <a:buNone/>
              <a:defRPr sz="1800">
                <a:solidFill>
                  <a:schemeClr val="dk1"/>
                </a:solidFill>
                <a:latin typeface="Open Sans"/>
                <a:ea typeface="Open Sans"/>
                <a:cs typeface="Open Sans"/>
                <a:sym typeface="Open Sans"/>
              </a:defRPr>
            </a:lvl7pPr>
            <a:lvl8pPr marL="0" marR="0" lvl="7" indent="0" algn="r" rtl="0">
              <a:buClr>
                <a:schemeClr val="dk1"/>
              </a:buClr>
              <a:buSzPts val="1800"/>
              <a:buFont typeface="Open Sans"/>
              <a:buNone/>
              <a:defRPr sz="1800">
                <a:solidFill>
                  <a:schemeClr val="dk1"/>
                </a:solidFill>
                <a:latin typeface="Open Sans"/>
                <a:ea typeface="Open Sans"/>
                <a:cs typeface="Open Sans"/>
                <a:sym typeface="Open Sans"/>
              </a:defRPr>
            </a:lvl8pPr>
            <a:lvl9pPr marL="0" marR="0" lvl="8" indent="0" algn="r" rtl="0">
              <a:buClr>
                <a:schemeClr val="dk1"/>
              </a:buClr>
              <a:buSzPts val="1800"/>
              <a:buFont typeface="Open Sans"/>
              <a:buNone/>
              <a:defRPr sz="1800">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882"/>
          </a:srgbClr>
        </a:solidFill>
        <a:effectLst/>
      </p:bgPr>
    </p:bg>
    <p:spTree>
      <p:nvGrpSpPr>
        <p:cNvPr id="1" name="Shape 179"/>
        <p:cNvGrpSpPr/>
        <p:nvPr/>
      </p:nvGrpSpPr>
      <p:grpSpPr>
        <a:xfrm>
          <a:off x="0" y="0"/>
          <a:ext cx="0" cy="0"/>
          <a:chOff x="0" y="0"/>
          <a:chExt cx="0" cy="0"/>
        </a:xfrm>
      </p:grpSpPr>
      <p:pic>
        <p:nvPicPr>
          <p:cNvPr id="180" name="Google Shape;180;p40"/>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81" name="Google Shape;181;p40"/>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82" name="Google Shape;182;p40"/>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83" name="Google Shape;183;p4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0"/>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3725"/>
          </a:srgbClr>
        </a:solidFill>
        <a:effectLst/>
      </p:bgPr>
    </p:bg>
    <p:spTree>
      <p:nvGrpSpPr>
        <p:cNvPr id="1" name="Shape 185"/>
        <p:cNvGrpSpPr/>
        <p:nvPr/>
      </p:nvGrpSpPr>
      <p:grpSpPr>
        <a:xfrm>
          <a:off x="0" y="0"/>
          <a:ext cx="0" cy="0"/>
          <a:chOff x="0" y="0"/>
          <a:chExt cx="0" cy="0"/>
        </a:xfrm>
      </p:grpSpPr>
      <p:pic>
        <p:nvPicPr>
          <p:cNvPr id="186" name="Google Shape;186;p45"/>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187" name="Google Shape;187;p45"/>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Open Sans"/>
              <a:ea typeface="Open Sans"/>
              <a:cs typeface="Open Sans"/>
              <a:sym typeface="Open Sans"/>
            </a:endParaRPr>
          </a:p>
        </p:txBody>
      </p:sp>
      <p:pic>
        <p:nvPicPr>
          <p:cNvPr id="188" name="Google Shape;188;p45"/>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189" name="Google Shape;189;p45"/>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Open Sans"/>
                <a:ea typeface="Open Sans"/>
                <a:cs typeface="Open Sans"/>
                <a:sym typeface="Open Sans"/>
              </a:defRPr>
            </a:lvl1pPr>
            <a:lvl2pPr marL="914400" lvl="1" indent="-381000" algn="l">
              <a:lnSpc>
                <a:spcPct val="105000"/>
              </a:lnSpc>
              <a:spcBef>
                <a:spcPts val="1000"/>
              </a:spcBef>
              <a:spcAft>
                <a:spcPts val="0"/>
              </a:spcAft>
              <a:buClr>
                <a:schemeClr val="accent2"/>
              </a:buClr>
              <a:buSzPts val="2400"/>
              <a:buFont typeface="Arial"/>
              <a:buChar char="•"/>
              <a:defRPr sz="2400">
                <a:solidFill>
                  <a:schemeClr val="accent1"/>
                </a:solidFill>
                <a:latin typeface="Open Sans"/>
                <a:ea typeface="Open Sans"/>
                <a:cs typeface="Open Sans"/>
                <a:sym typeface="Open Sans"/>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Open Sans"/>
                <a:ea typeface="Open Sans"/>
                <a:cs typeface="Open Sans"/>
                <a:sym typeface="Open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0" name="Google Shape;190;p45"/>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Autofit/>
          </a:bodyPr>
          <a:lstStyle>
            <a:lvl1pPr lvl="0" algn="l">
              <a:lnSpc>
                <a:spcPct val="102000"/>
              </a:lnSpc>
              <a:spcBef>
                <a:spcPts val="0"/>
              </a:spcBef>
              <a:spcAft>
                <a:spcPts val="0"/>
              </a:spcAft>
              <a:buClr>
                <a:schemeClr val="accent1"/>
              </a:buClr>
              <a:buSzPts val="4400"/>
              <a:buFont typeface="Open Sans"/>
              <a:buNone/>
              <a:defRPr sz="44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26"/>
        <p:cNvGrpSpPr/>
        <p:nvPr/>
      </p:nvGrpSpPr>
      <p:grpSpPr>
        <a:xfrm>
          <a:off x="0" y="0"/>
          <a:ext cx="0" cy="0"/>
          <a:chOff x="0" y="0"/>
          <a:chExt cx="0" cy="0"/>
        </a:xfrm>
      </p:grpSpPr>
      <p:pic>
        <p:nvPicPr>
          <p:cNvPr id="27" name="Google Shape;27;p41"/>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28" name="Google Shape;28;p4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30"/>
        <p:cNvGrpSpPr/>
        <p:nvPr/>
      </p:nvGrpSpPr>
      <p:grpSpPr>
        <a:xfrm>
          <a:off x="0" y="0"/>
          <a:ext cx="0" cy="0"/>
          <a:chOff x="0" y="0"/>
          <a:chExt cx="0" cy="0"/>
        </a:xfrm>
      </p:grpSpPr>
      <p:pic>
        <p:nvPicPr>
          <p:cNvPr id="31" name="Google Shape;31;p42"/>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32" name="Google Shape;32;p42"/>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Open Sans"/>
              <a:buNone/>
              <a:defRPr sz="4400" b="1">
                <a:solidFill>
                  <a:srgbClr val="14315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a:spLocks noGrp="1"/>
          </p:cNvSpPr>
          <p:nvPr>
            <p:ph type="pic" idx="2"/>
          </p:nvPr>
        </p:nvSpPr>
        <p:spPr>
          <a:xfrm>
            <a:off x="7119852" y="1691581"/>
            <a:ext cx="4395030" cy="4210456"/>
          </a:xfrm>
          <a:prstGeom prst="rect">
            <a:avLst/>
          </a:prstGeom>
          <a:noFill/>
          <a:ln>
            <a:noFill/>
          </a:ln>
        </p:spPr>
      </p:sp>
      <p:grpSp>
        <p:nvGrpSpPr>
          <p:cNvPr id="34" name="Google Shape;34;p42"/>
          <p:cNvGrpSpPr/>
          <p:nvPr/>
        </p:nvGrpSpPr>
        <p:grpSpPr>
          <a:xfrm>
            <a:off x="-110" y="6122458"/>
            <a:ext cx="12192111" cy="755419"/>
            <a:chOff x="-2323" y="4128060"/>
            <a:chExt cx="12202602" cy="755419"/>
          </a:xfrm>
        </p:grpSpPr>
        <p:sp>
          <p:nvSpPr>
            <p:cNvPr id="35" name="Google Shape;35;p4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nvGrpSpPr>
            <p:cNvPr id="36" name="Google Shape;36;p42"/>
            <p:cNvGrpSpPr/>
            <p:nvPr/>
          </p:nvGrpSpPr>
          <p:grpSpPr>
            <a:xfrm>
              <a:off x="-2323" y="4158203"/>
              <a:ext cx="12202602" cy="725276"/>
              <a:chOff x="9932" y="5877893"/>
              <a:chExt cx="12184066" cy="725276"/>
            </a:xfrm>
          </p:grpSpPr>
          <p:sp>
            <p:nvSpPr>
              <p:cNvPr id="37" name="Google Shape;37;p42"/>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38" name="Google Shape;38;p4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grpSp>
      </p:grpSp>
      <p:sp>
        <p:nvSpPr>
          <p:cNvPr id="39" name="Google Shape;39;p42"/>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Autofit/>
          </a:bodyPr>
          <a:lstStyle>
            <a:lvl1pPr marL="457200" lvl="0" indent="-419100" algn="l">
              <a:lnSpc>
                <a:spcPct val="108000"/>
              </a:lnSpc>
              <a:spcBef>
                <a:spcPts val="1200"/>
              </a:spcBef>
              <a:spcAft>
                <a:spcPts val="0"/>
              </a:spcAft>
              <a:buClr>
                <a:srgbClr val="A37238"/>
              </a:buClr>
              <a:buSzPts val="3000"/>
              <a:buChar char="•"/>
              <a:defRPr/>
            </a:lvl1pPr>
            <a:lvl2pPr marL="914400" lvl="1" indent="-340360" algn="l">
              <a:lnSpc>
                <a:spcPct val="108000"/>
              </a:lnSpc>
              <a:spcBef>
                <a:spcPts val="1200"/>
              </a:spcBef>
              <a:spcAft>
                <a:spcPts val="0"/>
              </a:spcAft>
              <a:buClr>
                <a:srgbClr val="A37238"/>
              </a:buClr>
              <a:buSzPts val="1760"/>
              <a:buChar char="o"/>
              <a:defRPr/>
            </a:lvl2pPr>
            <a:lvl3pPr marL="1371600" lvl="2" indent="-340360" algn="l">
              <a:lnSpc>
                <a:spcPct val="108000"/>
              </a:lnSpc>
              <a:spcBef>
                <a:spcPts val="1200"/>
              </a:spcBef>
              <a:spcAft>
                <a:spcPts val="0"/>
              </a:spcAft>
              <a:buClr>
                <a:srgbClr val="A37238"/>
              </a:buClr>
              <a:buSzPts val="176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08610" algn="l">
              <a:lnSpc>
                <a:spcPct val="108000"/>
              </a:lnSpc>
              <a:spcBef>
                <a:spcPts val="1200"/>
              </a:spcBef>
              <a:spcAft>
                <a:spcPts val="0"/>
              </a:spcAft>
              <a:buClr>
                <a:srgbClr val="A37238"/>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40"/>
        <p:cNvGrpSpPr/>
        <p:nvPr/>
      </p:nvGrpSpPr>
      <p:grpSpPr>
        <a:xfrm>
          <a:off x="0" y="0"/>
          <a:ext cx="0" cy="0"/>
          <a:chOff x="0" y="0"/>
          <a:chExt cx="0" cy="0"/>
        </a:xfrm>
      </p:grpSpPr>
      <p:pic>
        <p:nvPicPr>
          <p:cNvPr id="41" name="Google Shape;41;p43"/>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42" name="Google Shape;42;p43"/>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3"/>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44"/>
        <p:cNvGrpSpPr/>
        <p:nvPr/>
      </p:nvGrpSpPr>
      <p:grpSpPr>
        <a:xfrm>
          <a:off x="0" y="0"/>
          <a:ext cx="0" cy="0"/>
          <a:chOff x="0" y="0"/>
          <a:chExt cx="0" cy="0"/>
        </a:xfrm>
      </p:grpSpPr>
      <p:pic>
        <p:nvPicPr>
          <p:cNvPr id="45" name="Google Shape;45;p4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46" name="Google Shape;46;p46"/>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8" name="Google Shape;48;p46"/>
          <p:cNvGrpSpPr/>
          <p:nvPr/>
        </p:nvGrpSpPr>
        <p:grpSpPr>
          <a:xfrm>
            <a:off x="-110" y="6122455"/>
            <a:ext cx="12192111" cy="755419"/>
            <a:chOff x="-2323" y="4128060"/>
            <a:chExt cx="12202602" cy="755419"/>
          </a:xfrm>
        </p:grpSpPr>
        <p:sp>
          <p:nvSpPr>
            <p:cNvPr id="49" name="Google Shape;49;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50" name="Google Shape;50;p46"/>
            <p:cNvGrpSpPr/>
            <p:nvPr/>
          </p:nvGrpSpPr>
          <p:grpSpPr>
            <a:xfrm>
              <a:off x="-2323" y="4158203"/>
              <a:ext cx="12202602" cy="725276"/>
              <a:chOff x="9932" y="5877893"/>
              <a:chExt cx="12184066" cy="725276"/>
            </a:xfrm>
          </p:grpSpPr>
          <p:sp>
            <p:nvSpPr>
              <p:cNvPr id="51" name="Google Shape;51;p46"/>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 name="Google Shape;52;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53"/>
        <p:cNvGrpSpPr/>
        <p:nvPr/>
      </p:nvGrpSpPr>
      <p:grpSpPr>
        <a:xfrm>
          <a:off x="0" y="0"/>
          <a:ext cx="0" cy="0"/>
          <a:chOff x="0" y="0"/>
          <a:chExt cx="0" cy="0"/>
        </a:xfrm>
      </p:grpSpPr>
      <p:pic>
        <p:nvPicPr>
          <p:cNvPr id="54" name="Google Shape;54;p47"/>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55" name="Google Shape;55;p47"/>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Autofit/>
          </a:bodyPr>
          <a:lstStyle>
            <a:lvl1pPr lvl="0" algn="ctr">
              <a:lnSpc>
                <a:spcPct val="105000"/>
              </a:lnSpc>
              <a:spcBef>
                <a:spcPts val="0"/>
              </a:spcBef>
              <a:spcAft>
                <a:spcPts val="0"/>
              </a:spcAft>
              <a:buClr>
                <a:schemeClr val="lt1"/>
              </a:buClr>
              <a:buSzPts val="6000"/>
              <a:buFont typeface="Open Sans"/>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Autofit/>
          </a:bodyPr>
          <a:lstStyle>
            <a:lvl1pPr marL="457200" lvl="0" indent="-228600" algn="ctr">
              <a:lnSpc>
                <a:spcPct val="105000"/>
              </a:lnSpc>
              <a:spcBef>
                <a:spcPts val="1000"/>
              </a:spcBef>
              <a:spcAft>
                <a:spcPts val="0"/>
              </a:spcAft>
              <a:buClr>
                <a:schemeClr val="lt1"/>
              </a:buClr>
              <a:buSzPts val="3000"/>
              <a:buNone/>
              <a:defRPr sz="2400" b="1">
                <a:solidFill>
                  <a:schemeClr val="lt1"/>
                </a:solidFill>
              </a:defRPr>
            </a:lvl1pPr>
            <a:lvl2pPr marL="914400" lvl="1" indent="-228600" algn="l">
              <a:lnSpc>
                <a:spcPct val="105000"/>
              </a:lnSpc>
              <a:spcBef>
                <a:spcPts val="1000"/>
              </a:spcBef>
              <a:spcAft>
                <a:spcPts val="0"/>
              </a:spcAft>
              <a:buClr>
                <a:srgbClr val="88898D"/>
              </a:buClr>
              <a:buSzPts val="1600"/>
              <a:buNone/>
              <a:defRPr sz="2000">
                <a:solidFill>
                  <a:srgbClr val="88898D"/>
                </a:solidFill>
              </a:defRPr>
            </a:lvl2pPr>
            <a:lvl3pPr marL="1371600" lvl="2" indent="-228600" algn="l">
              <a:lnSpc>
                <a:spcPct val="105000"/>
              </a:lnSpc>
              <a:spcBef>
                <a:spcPts val="1000"/>
              </a:spcBef>
              <a:spcAft>
                <a:spcPts val="0"/>
              </a:spcAft>
              <a:buClr>
                <a:srgbClr val="88898D"/>
              </a:buClr>
              <a:buSzPts val="1440"/>
              <a:buNone/>
              <a:defRPr sz="1800">
                <a:solidFill>
                  <a:srgbClr val="88898D"/>
                </a:solidFill>
              </a:defRPr>
            </a:lvl3pPr>
            <a:lvl4pPr marL="1828800" lvl="3" indent="-228600" algn="l">
              <a:lnSpc>
                <a:spcPct val="105000"/>
              </a:lnSpc>
              <a:spcBef>
                <a:spcPts val="1000"/>
              </a:spcBef>
              <a:spcAft>
                <a:spcPts val="0"/>
              </a:spcAft>
              <a:buClr>
                <a:srgbClr val="88898D"/>
              </a:buClr>
              <a:buSzPts val="1600"/>
              <a:buNone/>
              <a:defRPr sz="1600">
                <a:solidFill>
                  <a:srgbClr val="88898D"/>
                </a:solidFill>
              </a:defRPr>
            </a:lvl4pPr>
            <a:lvl5pPr marL="2286000" lvl="4" indent="-228600" algn="l">
              <a:lnSpc>
                <a:spcPct val="105000"/>
              </a:lnSpc>
              <a:spcBef>
                <a:spcPts val="1000"/>
              </a:spcBef>
              <a:spcAft>
                <a:spcPts val="0"/>
              </a:spcAft>
              <a:buClr>
                <a:srgbClr val="88898D"/>
              </a:buClr>
              <a:buSzPts val="112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57"/>
        <p:cNvGrpSpPr/>
        <p:nvPr/>
      </p:nvGrpSpPr>
      <p:grpSpPr>
        <a:xfrm>
          <a:off x="0" y="0"/>
          <a:ext cx="0" cy="0"/>
          <a:chOff x="0" y="0"/>
          <a:chExt cx="0" cy="0"/>
        </a:xfrm>
      </p:grpSpPr>
      <p:pic>
        <p:nvPicPr>
          <p:cNvPr id="58" name="Google Shape;58;p48"/>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59" name="Google Shape;59;p48"/>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rgbClr val="214D8D"/>
              </a:buClr>
              <a:buSzPts val="3000"/>
              <a:buChar char="•"/>
              <a:defRPr/>
            </a:lvl1pPr>
            <a:lvl2pPr marL="914400" lvl="1" indent="-340360" algn="l">
              <a:lnSpc>
                <a:spcPct val="108000"/>
              </a:lnSpc>
              <a:spcBef>
                <a:spcPts val="1200"/>
              </a:spcBef>
              <a:spcAft>
                <a:spcPts val="0"/>
              </a:spcAft>
              <a:buClr>
                <a:srgbClr val="214D8D"/>
              </a:buClr>
              <a:buSzPts val="1760"/>
              <a:buChar char="o"/>
              <a:defRPr/>
            </a:lvl2pPr>
            <a:lvl3pPr marL="1371600" lvl="2" indent="-330200" algn="l">
              <a:lnSpc>
                <a:spcPct val="108000"/>
              </a:lnSpc>
              <a:spcBef>
                <a:spcPts val="1200"/>
              </a:spcBef>
              <a:spcAft>
                <a:spcPts val="0"/>
              </a:spcAft>
              <a:buClr>
                <a:srgbClr val="214D8D"/>
              </a:buClr>
              <a:buSzPts val="16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08610" algn="l">
              <a:lnSpc>
                <a:spcPct val="108000"/>
              </a:lnSpc>
              <a:spcBef>
                <a:spcPts val="1200"/>
              </a:spcBef>
              <a:spcAft>
                <a:spcPts val="0"/>
              </a:spcAft>
              <a:buClr>
                <a:srgbClr val="214D8D"/>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8"/>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1" name="Google Shape;61;p48"/>
          <p:cNvGrpSpPr/>
          <p:nvPr/>
        </p:nvGrpSpPr>
        <p:grpSpPr>
          <a:xfrm>
            <a:off x="0" y="6131851"/>
            <a:ext cx="12192111" cy="755419"/>
            <a:chOff x="-2323" y="4128060"/>
            <a:chExt cx="12202602" cy="755419"/>
          </a:xfrm>
        </p:grpSpPr>
        <p:sp>
          <p:nvSpPr>
            <p:cNvPr id="62" name="Google Shape;62;p48"/>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63" name="Google Shape;63;p48"/>
            <p:cNvGrpSpPr/>
            <p:nvPr/>
          </p:nvGrpSpPr>
          <p:grpSpPr>
            <a:xfrm>
              <a:off x="-2323" y="4158203"/>
              <a:ext cx="12202602" cy="725276"/>
              <a:chOff x="9932" y="5877893"/>
              <a:chExt cx="12184066" cy="725276"/>
            </a:xfrm>
          </p:grpSpPr>
          <p:sp>
            <p:nvSpPr>
              <p:cNvPr id="64" name="Google Shape;64;p48"/>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5" name="Google Shape;65;p48"/>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Content-Green">
  <p:cSld name="Title-Content-Green">
    <p:spTree>
      <p:nvGrpSpPr>
        <p:cNvPr id="1" name="Shape 66"/>
        <p:cNvGrpSpPr/>
        <p:nvPr/>
      </p:nvGrpSpPr>
      <p:grpSpPr>
        <a:xfrm>
          <a:off x="0" y="0"/>
          <a:ext cx="0" cy="0"/>
          <a:chOff x="0" y="0"/>
          <a:chExt cx="0" cy="0"/>
        </a:xfrm>
      </p:grpSpPr>
      <p:pic>
        <p:nvPicPr>
          <p:cNvPr id="67" name="Google Shape;67;p49"/>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68" name="Google Shape;68;p49"/>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1200"/>
              </a:spcBef>
              <a:spcAft>
                <a:spcPts val="0"/>
              </a:spcAft>
              <a:buClr>
                <a:schemeClr val="dk2"/>
              </a:buClr>
              <a:buSzPts val="3000"/>
              <a:buChar char="•"/>
              <a:defRPr/>
            </a:lvl1pPr>
            <a:lvl2pPr marL="914400" lvl="1" indent="-340360" algn="l">
              <a:lnSpc>
                <a:spcPct val="108000"/>
              </a:lnSpc>
              <a:spcBef>
                <a:spcPts val="1200"/>
              </a:spcBef>
              <a:spcAft>
                <a:spcPts val="0"/>
              </a:spcAft>
              <a:buClr>
                <a:schemeClr val="dk2"/>
              </a:buClr>
              <a:buSzPts val="1760"/>
              <a:buChar char="o"/>
              <a:defRPr/>
            </a:lvl2pPr>
            <a:lvl3pPr marL="1371600" lvl="2" indent="-330200" algn="l">
              <a:lnSpc>
                <a:spcPct val="108000"/>
              </a:lnSpc>
              <a:spcBef>
                <a:spcPts val="1200"/>
              </a:spcBef>
              <a:spcAft>
                <a:spcPts val="0"/>
              </a:spcAft>
              <a:buClr>
                <a:schemeClr val="dk2"/>
              </a:buClr>
              <a:buSzPts val="1600"/>
              <a:buChar char="▪"/>
              <a:defRPr/>
            </a:lvl3pPr>
            <a:lvl4pPr marL="1828800" lvl="3" indent="-342900" algn="l">
              <a:lnSpc>
                <a:spcPct val="108000"/>
              </a:lnSpc>
              <a:spcBef>
                <a:spcPts val="1200"/>
              </a:spcBef>
              <a:spcAft>
                <a:spcPts val="0"/>
              </a:spcAft>
              <a:buClr>
                <a:schemeClr val="dk2"/>
              </a:buClr>
              <a:buSzPts val="1800"/>
              <a:buChar char="•"/>
              <a:defRPr/>
            </a:lvl4pPr>
            <a:lvl5pPr marL="2286000" lvl="4" indent="-308610" algn="l">
              <a:lnSpc>
                <a:spcPct val="108000"/>
              </a:lnSpc>
              <a:spcBef>
                <a:spcPts val="1200"/>
              </a:spcBef>
              <a:spcAft>
                <a:spcPts val="0"/>
              </a:spcAft>
              <a:buClr>
                <a:schemeClr val="dk2"/>
              </a:buClr>
              <a:buSzPts val="126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9"/>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0" name="Google Shape;70;p49"/>
          <p:cNvGrpSpPr/>
          <p:nvPr/>
        </p:nvGrpSpPr>
        <p:grpSpPr>
          <a:xfrm>
            <a:off x="-110" y="6122458"/>
            <a:ext cx="12192111" cy="755419"/>
            <a:chOff x="-2323" y="4128060"/>
            <a:chExt cx="12202602" cy="755419"/>
          </a:xfrm>
        </p:grpSpPr>
        <p:sp>
          <p:nvSpPr>
            <p:cNvPr id="71" name="Google Shape;71;p4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nvGrpSpPr>
            <p:cNvPr id="72" name="Google Shape;72;p49"/>
            <p:cNvGrpSpPr/>
            <p:nvPr/>
          </p:nvGrpSpPr>
          <p:grpSpPr>
            <a:xfrm>
              <a:off x="-2323" y="4158203"/>
              <a:ext cx="12202602" cy="725276"/>
              <a:chOff x="9932" y="5877893"/>
              <a:chExt cx="12184066" cy="725276"/>
            </a:xfrm>
          </p:grpSpPr>
          <p:sp>
            <p:nvSpPr>
              <p:cNvPr id="73" name="Google Shape;73;p49"/>
              <p:cNvSpPr/>
              <p:nvPr/>
            </p:nvSpPr>
            <p:spPr>
              <a:xfrm>
                <a:off x="9932" y="6488042"/>
                <a:ext cx="12184065" cy="95637"/>
              </a:xfrm>
              <a:prstGeom prst="rect">
                <a:avLst/>
              </a:prstGeom>
              <a:solidFill>
                <a:srgbClr val="4C7A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4" name="Google Shape;74;p4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dk1"/>
              </a:buClr>
              <a:buSzPts val="3000"/>
              <a:buFont typeface="Arial"/>
              <a:buChar char="•"/>
              <a:defRPr sz="2400" b="0" i="0" u="none" strike="noStrike" cap="none">
                <a:solidFill>
                  <a:schemeClr val="dk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dk1"/>
              </a:buClr>
              <a:buSzPts val="1760"/>
              <a:buFont typeface="Courier New"/>
              <a:buChar char="o"/>
              <a:defRPr sz="2200" b="0" i="0" u="none" strike="noStrike" cap="none">
                <a:solidFill>
                  <a:schemeClr val="dk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dk1"/>
              </a:buClr>
              <a:buSzPts val="1600"/>
              <a:buFont typeface="Noto Sans Symbols"/>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dk1"/>
              </a:buClr>
              <a:buSzPts val="1260"/>
              <a:buFont typeface="Courier New"/>
              <a:buChar char="o"/>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p38"/>
          <p:cNvSpPr txBox="1">
            <a:spLocks noGrp="1"/>
          </p:cNvSpPr>
          <p:nvPr>
            <p:ph type="title"/>
          </p:nvPr>
        </p:nvSpPr>
        <p:spPr>
          <a:xfrm>
            <a:off x="73152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38"/>
          <p:cNvSpPr txBox="1">
            <a:spLocks noGrp="1"/>
          </p:cNvSpPr>
          <p:nvPr>
            <p:ph type="body" idx="1"/>
          </p:nvPr>
        </p:nvSpPr>
        <p:spPr>
          <a:xfrm>
            <a:off x="731520" y="1860698"/>
            <a:ext cx="10515600" cy="435253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5000"/>
              </a:lnSpc>
              <a:spcBef>
                <a:spcPts val="1000"/>
              </a:spcBef>
              <a:spcAft>
                <a:spcPts val="0"/>
              </a:spcAft>
              <a:buClr>
                <a:schemeClr val="lt1"/>
              </a:buClr>
              <a:buSzPts val="3000"/>
              <a:buFont typeface="Arial"/>
              <a:buChar char="•"/>
              <a:defRPr sz="2400" b="0" i="0" u="none" strike="noStrike" cap="none">
                <a:solidFill>
                  <a:schemeClr val="lt1"/>
                </a:solidFill>
                <a:latin typeface="Open Sans"/>
                <a:ea typeface="Open Sans"/>
                <a:cs typeface="Open Sans"/>
                <a:sym typeface="Open Sans"/>
              </a:defRPr>
            </a:lvl1pPr>
            <a:lvl2pPr marL="914400" marR="0" lvl="1" indent="-340360" algn="l" rtl="0">
              <a:lnSpc>
                <a:spcPct val="105000"/>
              </a:lnSpc>
              <a:spcBef>
                <a:spcPts val="1000"/>
              </a:spcBef>
              <a:spcAft>
                <a:spcPts val="0"/>
              </a:spcAft>
              <a:buClr>
                <a:schemeClr val="lt1"/>
              </a:buClr>
              <a:buSzPts val="1760"/>
              <a:buFont typeface="Courier New"/>
              <a:buChar char="o"/>
              <a:defRPr sz="2200" b="0" i="0" u="none" strike="noStrike" cap="none">
                <a:solidFill>
                  <a:schemeClr val="lt1"/>
                </a:solidFill>
                <a:latin typeface="Open Sans"/>
                <a:ea typeface="Open Sans"/>
                <a:cs typeface="Open Sans"/>
                <a:sym typeface="Open Sans"/>
              </a:defRPr>
            </a:lvl2pPr>
            <a:lvl3pPr marL="1371600" marR="0" lvl="2" indent="-330200" algn="l" rtl="0">
              <a:lnSpc>
                <a:spcPct val="105000"/>
              </a:lnSpc>
              <a:spcBef>
                <a:spcPts val="1000"/>
              </a:spcBef>
              <a:spcAft>
                <a:spcPts val="0"/>
              </a:spcAft>
              <a:buClr>
                <a:schemeClr val="lt1"/>
              </a:buClr>
              <a:buSzPts val="1600"/>
              <a:buFont typeface="Noto Sans Symbols"/>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105000"/>
              </a:lnSpc>
              <a:spcBef>
                <a:spcPts val="10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08610" algn="l" rtl="0">
              <a:lnSpc>
                <a:spcPct val="105000"/>
              </a:lnSpc>
              <a:spcBef>
                <a:spcPts val="1000"/>
              </a:spcBef>
              <a:spcAft>
                <a:spcPts val="0"/>
              </a:spcAft>
              <a:buClr>
                <a:schemeClr val="lt1"/>
              </a:buClr>
              <a:buSzPts val="1260"/>
              <a:buFont typeface="Courier New"/>
              <a:buChar char="o"/>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sa.ed.gov/fiscal/match-calculator"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rsa.ed.gov/sites/default/files/subregulatory/RSA-TAC-23-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B/section-200.10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ecfr.gov/current/title-34/subtitle-B/chapter-III/part-361/subpart-C/section-361.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BEA"/>
        </a:solidFill>
        <a:effectLst/>
      </p:bgPr>
    </p:bg>
    <p:spTree>
      <p:nvGrpSpPr>
        <p:cNvPr id="1" name="Shape 195"/>
        <p:cNvGrpSpPr/>
        <p:nvPr/>
      </p:nvGrpSpPr>
      <p:grpSpPr>
        <a:xfrm>
          <a:off x="0" y="0"/>
          <a:ext cx="0" cy="0"/>
          <a:chOff x="0" y="0"/>
          <a:chExt cx="0" cy="0"/>
        </a:xfrm>
      </p:grpSpPr>
      <p:sp>
        <p:nvSpPr>
          <p:cNvPr id="196" name="Google Shape;196;p1"/>
          <p:cNvSpPr txBox="1">
            <a:spLocks noGrp="1"/>
          </p:cNvSpPr>
          <p:nvPr>
            <p:ph type="ctrTitle"/>
          </p:nvPr>
        </p:nvSpPr>
        <p:spPr>
          <a:xfrm>
            <a:off x="731366" y="506942"/>
            <a:ext cx="5800063" cy="2614076"/>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sz="4000"/>
              <a:t>Session 3: </a:t>
            </a:r>
            <a:br>
              <a:rPr lang="en" sz="4000"/>
            </a:br>
            <a:r>
              <a:rPr lang="en" sz="4000"/>
              <a:t>Taking the Mystery out of Match and Making Match Work For You (Part 1)</a:t>
            </a:r>
            <a:endParaRPr/>
          </a:p>
        </p:txBody>
      </p:sp>
      <p:sp>
        <p:nvSpPr>
          <p:cNvPr id="197" name="Google Shape;197;p1"/>
          <p:cNvSpPr txBox="1"/>
          <p:nvPr/>
        </p:nvSpPr>
        <p:spPr>
          <a:xfrm>
            <a:off x="731366" y="3429000"/>
            <a:ext cx="4754880" cy="310896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A37238"/>
              </a:buClr>
              <a:buSzPts val="3500"/>
              <a:buFont typeface="Arial"/>
              <a:buNone/>
            </a:pPr>
            <a:r>
              <a:rPr lang="en" sz="2800" b="1" i="1" u="none" strike="noStrike" cap="none">
                <a:solidFill>
                  <a:srgbClr val="A37238"/>
                </a:solidFill>
                <a:latin typeface="Open Sans"/>
                <a:ea typeface="Open Sans"/>
                <a:cs typeface="Open Sans"/>
                <a:sym typeface="Open Sans"/>
              </a:rPr>
              <a:t>Charting Our Course: </a:t>
            </a:r>
            <a:r>
              <a:rPr lang="en" sz="2800" b="0" i="0" u="none" strike="noStrike" cap="none">
                <a:solidFill>
                  <a:srgbClr val="6C4C25"/>
                </a:solidFill>
                <a:latin typeface="Open Sans"/>
                <a:ea typeface="Open Sans"/>
                <a:cs typeface="Open Sans"/>
                <a:sym typeface="Open Sans"/>
              </a:rPr>
              <a:t>Maximizing VR Resources - Increasing Customer Outcomes</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a:p>
            <a:pPr marL="0" marR="0" lvl="0" indent="0" algn="l" rtl="0">
              <a:lnSpc>
                <a:spcPct val="105000"/>
              </a:lnSpc>
              <a:spcBef>
                <a:spcPts val="0"/>
              </a:spcBef>
              <a:spcAft>
                <a:spcPts val="0"/>
              </a:spcAft>
              <a:buClr>
                <a:srgbClr val="0D1D34"/>
              </a:buClr>
              <a:buSzPts val="2750"/>
              <a:buFont typeface="Arial"/>
              <a:buNone/>
            </a:pPr>
            <a:r>
              <a:rPr lang="en" sz="2200" b="0" i="0" u="none" strike="noStrike" cap="none">
                <a:solidFill>
                  <a:srgbClr val="0D1D34"/>
                </a:solidFill>
                <a:latin typeface="Open Sans"/>
                <a:ea typeface="Open Sans"/>
                <a:cs typeface="Open Sans"/>
                <a:sym typeface="Open Sans"/>
              </a:rPr>
              <a:t>2023 CSAVR Spring Conference</a:t>
            </a:r>
            <a:endParaRPr/>
          </a:p>
          <a:p>
            <a:pPr marL="0" marR="0" lvl="0" indent="0" algn="l" rtl="0">
              <a:lnSpc>
                <a:spcPct val="105000"/>
              </a:lnSpc>
              <a:spcBef>
                <a:spcPts val="0"/>
              </a:spcBef>
              <a:spcAft>
                <a:spcPts val="0"/>
              </a:spcAft>
              <a:buClr>
                <a:schemeClr val="dk1"/>
              </a:buClr>
              <a:buSzPts val="3500"/>
              <a:buFont typeface="Arial"/>
              <a:buNone/>
            </a:pPr>
            <a:endParaRPr sz="2800" b="0" i="0" u="none" strike="noStrike" cap="none">
              <a:solidFill>
                <a:srgbClr val="A37238"/>
              </a:solidFill>
              <a:latin typeface="Open Sans"/>
              <a:ea typeface="Open Sans"/>
              <a:cs typeface="Open Sans"/>
              <a:sym typeface="Open Sans"/>
            </a:endParaRPr>
          </a:p>
        </p:txBody>
      </p:sp>
      <p:pic>
        <p:nvPicPr>
          <p:cNvPr id="198" name="Google Shape;198;p1"/>
          <p:cNvPicPr preferRelativeResize="0"/>
          <p:nvPr/>
        </p:nvPicPr>
        <p:blipFill rotWithShape="1">
          <a:blip r:embed="rId3">
            <a:alphaModFix/>
          </a:blip>
          <a:srcRect/>
          <a:stretch/>
        </p:blipFill>
        <p:spPr>
          <a:xfrm>
            <a:off x="5753882" y="1294837"/>
            <a:ext cx="6189073" cy="5746996"/>
          </a:xfrm>
          <a:prstGeom prst="rect">
            <a:avLst/>
          </a:prstGeom>
          <a:noFill/>
          <a:ln>
            <a:noFill/>
          </a:ln>
        </p:spPr>
      </p:pic>
      <p:cxnSp>
        <p:nvCxnSpPr>
          <p:cNvPr id="199" name="Google Shape;199;p1"/>
          <p:cNvCxnSpPr/>
          <p:nvPr/>
        </p:nvCxnSpPr>
        <p:spPr>
          <a:xfrm>
            <a:off x="823965" y="3265714"/>
            <a:ext cx="3999244" cy="0"/>
          </a:xfrm>
          <a:prstGeom prst="straightConnector1">
            <a:avLst/>
          </a:prstGeom>
          <a:noFill/>
          <a:ln w="28575" cap="flat" cmpd="sng">
            <a:solidFill>
              <a:schemeClr val="accent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4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611233" y="365759"/>
            <a:ext cx="10914459" cy="13258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2000"/>
              </a:lnSpc>
              <a:spcBef>
                <a:spcPts val="0"/>
              </a:spcBef>
              <a:spcAft>
                <a:spcPts val="0"/>
              </a:spcAft>
              <a:buClr>
                <a:srgbClr val="143157"/>
              </a:buClr>
              <a:buSzPct val="100000"/>
              <a:buFont typeface="Open Sans"/>
              <a:buNone/>
            </a:pPr>
            <a:r>
              <a:rPr lang="en"/>
              <a:t>Match Requirements Differ Based on the Program</a:t>
            </a:r>
            <a:endParaRPr/>
          </a:p>
        </p:txBody>
      </p:sp>
      <p:sp>
        <p:nvSpPr>
          <p:cNvPr id="271" name="Google Shape;271;p11"/>
          <p:cNvSpPr txBox="1">
            <a:spLocks noGrp="1"/>
          </p:cNvSpPr>
          <p:nvPr>
            <p:ph type="body" idx="1"/>
          </p:nvPr>
        </p:nvSpPr>
        <p:spPr>
          <a:xfrm>
            <a:off x="611233" y="1847517"/>
            <a:ext cx="3638153" cy="4083916"/>
          </a:xfrm>
          <a:prstGeom prst="rect">
            <a:avLst/>
          </a:prstGeom>
          <a:solidFill>
            <a:srgbClr val="F3E9DE"/>
          </a:solidFill>
          <a:ln>
            <a:noFill/>
          </a:ln>
        </p:spPr>
        <p:txBody>
          <a:bodyPr spcFirstLastPara="1" wrap="square" lIns="91425" tIns="45700" rIns="91425" bIns="45700" anchor="t" anchorCtr="0">
            <a:normAutofit/>
          </a:bodyPr>
          <a:lstStyle/>
          <a:p>
            <a:pPr marL="0" lvl="0" indent="0" algn="l" rtl="0">
              <a:lnSpc>
                <a:spcPct val="98000"/>
              </a:lnSpc>
              <a:spcBef>
                <a:spcPts val="0"/>
              </a:spcBef>
              <a:spcAft>
                <a:spcPts val="0"/>
              </a:spcAft>
              <a:buSzPts val="3000"/>
              <a:buNone/>
            </a:pPr>
            <a:r>
              <a:rPr lang="en" b="1"/>
              <a:t>VR:</a:t>
            </a:r>
            <a:endParaRPr/>
          </a:p>
          <a:p>
            <a:pPr marL="0" lvl="0" indent="0" algn="l" rtl="0">
              <a:lnSpc>
                <a:spcPct val="98000"/>
              </a:lnSpc>
              <a:spcBef>
                <a:spcPts val="1200"/>
              </a:spcBef>
              <a:spcAft>
                <a:spcPts val="0"/>
              </a:spcAft>
              <a:buSzPts val="625"/>
              <a:buNone/>
            </a:pPr>
            <a:endParaRPr sz="500" b="1"/>
          </a:p>
          <a:p>
            <a:pPr marL="0" lvl="0" indent="0" algn="l" rtl="0">
              <a:lnSpc>
                <a:spcPct val="125000"/>
              </a:lnSpc>
              <a:spcBef>
                <a:spcPts val="0"/>
              </a:spcBef>
              <a:spcAft>
                <a:spcPts val="0"/>
              </a:spcAft>
              <a:buSzPts val="2500"/>
              <a:buNone/>
            </a:pPr>
            <a:r>
              <a:rPr lang="en" sz="2000" b="1">
                <a:solidFill>
                  <a:srgbClr val="A37238"/>
                </a:solidFill>
              </a:rPr>
              <a:t>Federal = 78.7%</a:t>
            </a:r>
            <a:endParaRPr/>
          </a:p>
          <a:p>
            <a:pPr marL="0" lvl="0" indent="0" algn="l" rtl="0">
              <a:lnSpc>
                <a:spcPct val="125000"/>
              </a:lnSpc>
              <a:spcBef>
                <a:spcPts val="0"/>
              </a:spcBef>
              <a:spcAft>
                <a:spcPts val="0"/>
              </a:spcAft>
              <a:buSzPts val="2500"/>
              <a:buNone/>
            </a:pPr>
            <a:r>
              <a:rPr lang="en" sz="2000" b="1">
                <a:solidFill>
                  <a:srgbClr val="A37238"/>
                </a:solidFill>
              </a:rPr>
              <a:t>Non-Federal = 21.3%</a:t>
            </a:r>
            <a:endParaRPr/>
          </a:p>
          <a:p>
            <a:pPr marL="0" lvl="0" indent="0" algn="l" rtl="0">
              <a:lnSpc>
                <a:spcPct val="125000"/>
              </a:lnSpc>
              <a:spcBef>
                <a:spcPts val="1200"/>
              </a:spcBef>
              <a:spcAft>
                <a:spcPts val="0"/>
              </a:spcAft>
              <a:buSzPts val="2250"/>
              <a:buNone/>
            </a:pPr>
            <a:r>
              <a:rPr lang="en" sz="1800" b="1"/>
              <a:t>Note: </a:t>
            </a:r>
            <a:r>
              <a:rPr lang="en" sz="1800"/>
              <a:t>At least 50% match is required for construction of a facility for community rehabilitation program purposes (34 C.F.R. § 361.60(a)(2))</a:t>
            </a:r>
            <a:endParaRPr/>
          </a:p>
        </p:txBody>
      </p:sp>
      <p:sp>
        <p:nvSpPr>
          <p:cNvPr id="272" name="Google Shape;272;p11"/>
          <p:cNvSpPr txBox="1"/>
          <p:nvPr/>
        </p:nvSpPr>
        <p:spPr>
          <a:xfrm>
            <a:off x="4249386" y="1840229"/>
            <a:ext cx="3638153" cy="4091204"/>
          </a:xfrm>
          <a:prstGeom prst="rect">
            <a:avLst/>
          </a:prstGeom>
          <a:solidFill>
            <a:srgbClr val="E0EBEA"/>
          </a:solidFill>
          <a:ln>
            <a:noFill/>
          </a:ln>
        </p:spPr>
        <p:txBody>
          <a:bodyPr spcFirstLastPara="1" wrap="square" lIns="91425" tIns="45700" rIns="91425" bIns="45700" anchor="t" anchorCtr="0">
            <a:normAutofit/>
          </a:bodyPr>
          <a:lstStyle/>
          <a:p>
            <a:pPr marL="0" marR="0" lvl="0" indent="0" algn="l" rtl="0">
              <a:lnSpc>
                <a:spcPct val="98000"/>
              </a:lnSpc>
              <a:spcBef>
                <a:spcPts val="0"/>
              </a:spcBef>
              <a:spcAft>
                <a:spcPts val="0"/>
              </a:spcAft>
              <a:buClr>
                <a:srgbClr val="A37238"/>
              </a:buClr>
              <a:buSzPts val="3000"/>
              <a:buFont typeface="Arial"/>
              <a:buNone/>
            </a:pPr>
            <a:r>
              <a:rPr lang="en" sz="2400" b="1">
                <a:solidFill>
                  <a:schemeClr val="dk1"/>
                </a:solidFill>
                <a:latin typeface="Open Sans"/>
                <a:ea typeface="Open Sans"/>
                <a:cs typeface="Open Sans"/>
                <a:sym typeface="Open Sans"/>
              </a:rPr>
              <a:t>SE:</a:t>
            </a:r>
            <a:endParaRPr/>
          </a:p>
          <a:p>
            <a:pPr marL="0" marR="0" lvl="0" indent="0" algn="l" rtl="0">
              <a:lnSpc>
                <a:spcPct val="125000"/>
              </a:lnSpc>
              <a:spcBef>
                <a:spcPts val="1200"/>
              </a:spcBef>
              <a:spcAft>
                <a:spcPts val="0"/>
              </a:spcAft>
              <a:buClr>
                <a:srgbClr val="A37238"/>
              </a:buClr>
              <a:buSzPts val="2250"/>
              <a:buFont typeface="Arial"/>
              <a:buNone/>
            </a:pPr>
            <a:r>
              <a:rPr lang="en" sz="1800" b="0">
                <a:solidFill>
                  <a:schemeClr val="dk1"/>
                </a:solidFill>
                <a:latin typeface="Open Sans"/>
                <a:ea typeface="Open Sans"/>
                <a:cs typeface="Open Sans"/>
                <a:sym typeface="Open Sans"/>
              </a:rPr>
              <a:t>Supported Employment funds reserved and expended for supported employment services to youth with the most significant disabilities (ALN 84.187): </a:t>
            </a:r>
            <a:endParaRPr/>
          </a:p>
          <a:p>
            <a:pPr marL="0" marR="0" lvl="0" indent="0" algn="l" rtl="0">
              <a:lnSpc>
                <a:spcPct val="150000"/>
              </a:lnSpc>
              <a:spcBef>
                <a:spcPts val="1200"/>
              </a:spcBef>
              <a:spcAft>
                <a:spcPts val="0"/>
              </a:spcAft>
              <a:buClr>
                <a:srgbClr val="A37238"/>
              </a:buClr>
              <a:buSzPts val="625"/>
              <a:buFont typeface="Arial"/>
              <a:buNone/>
            </a:pPr>
            <a:endParaRPr sz="500" b="0">
              <a:solidFill>
                <a:schemeClr val="dk1"/>
              </a:solidFill>
              <a:latin typeface="Open Sans"/>
              <a:ea typeface="Open Sans"/>
              <a:cs typeface="Open Sans"/>
              <a:sym typeface="Open Sans"/>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Federal = 90%</a:t>
            </a:r>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Non-Federal = 10%</a:t>
            </a:r>
            <a:endParaRPr/>
          </a:p>
        </p:txBody>
      </p:sp>
      <p:sp>
        <p:nvSpPr>
          <p:cNvPr id="273" name="Google Shape;273;p11"/>
          <p:cNvSpPr txBox="1"/>
          <p:nvPr/>
        </p:nvSpPr>
        <p:spPr>
          <a:xfrm>
            <a:off x="7887539" y="1840229"/>
            <a:ext cx="3638153" cy="4083917"/>
          </a:xfrm>
          <a:prstGeom prst="rect">
            <a:avLst/>
          </a:prstGeom>
          <a:solidFill>
            <a:srgbClr val="E6E6E6"/>
          </a:solidFill>
          <a:ln>
            <a:noFill/>
          </a:ln>
        </p:spPr>
        <p:txBody>
          <a:bodyPr spcFirstLastPara="1" wrap="square" lIns="91425" tIns="45700" rIns="91425" bIns="45700" anchor="t" anchorCtr="0">
            <a:normAutofit/>
          </a:bodyPr>
          <a:lstStyle/>
          <a:p>
            <a:pPr marL="0" marR="0" lvl="0" indent="0" algn="l" rtl="0">
              <a:lnSpc>
                <a:spcPct val="98000"/>
              </a:lnSpc>
              <a:spcBef>
                <a:spcPts val="0"/>
              </a:spcBef>
              <a:spcAft>
                <a:spcPts val="0"/>
              </a:spcAft>
              <a:buClr>
                <a:srgbClr val="A37238"/>
              </a:buClr>
              <a:buSzPts val="3000"/>
              <a:buFont typeface="Arial"/>
              <a:buNone/>
            </a:pPr>
            <a:r>
              <a:rPr lang="en" sz="2400" b="1">
                <a:solidFill>
                  <a:schemeClr val="dk1"/>
                </a:solidFill>
                <a:latin typeface="Open Sans"/>
                <a:ea typeface="Open Sans"/>
                <a:cs typeface="Open Sans"/>
                <a:sym typeface="Open Sans"/>
              </a:rPr>
              <a:t>OIB: </a:t>
            </a:r>
            <a:endParaRPr/>
          </a:p>
          <a:p>
            <a:pPr marL="0" marR="0" lvl="0" indent="0" algn="l" rtl="0">
              <a:lnSpc>
                <a:spcPct val="98000"/>
              </a:lnSpc>
              <a:spcBef>
                <a:spcPts val="1200"/>
              </a:spcBef>
              <a:spcAft>
                <a:spcPts val="0"/>
              </a:spcAft>
              <a:buClr>
                <a:srgbClr val="A37238"/>
              </a:buClr>
              <a:buSzPts val="125"/>
              <a:buFont typeface="Arial"/>
              <a:buNone/>
            </a:pPr>
            <a:endParaRPr sz="100" b="1">
              <a:solidFill>
                <a:schemeClr val="dk1"/>
              </a:solidFill>
              <a:latin typeface="Open Sans"/>
              <a:ea typeface="Open Sans"/>
              <a:cs typeface="Open Sans"/>
              <a:sym typeface="Open Sans"/>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Federal = 90%</a:t>
            </a:r>
            <a:endParaRPr/>
          </a:p>
          <a:p>
            <a:pPr marL="0" marR="0" lvl="0" indent="0" algn="l" rtl="0">
              <a:lnSpc>
                <a:spcPct val="125000"/>
              </a:lnSpc>
              <a:spcBef>
                <a:spcPts val="0"/>
              </a:spcBef>
              <a:spcAft>
                <a:spcPts val="0"/>
              </a:spcAft>
              <a:buClr>
                <a:srgbClr val="A37238"/>
              </a:buClr>
              <a:buSzPts val="2500"/>
              <a:buFont typeface="Arial"/>
              <a:buNone/>
            </a:pPr>
            <a:r>
              <a:rPr lang="en" sz="2000" b="1">
                <a:solidFill>
                  <a:srgbClr val="A37238"/>
                </a:solidFill>
                <a:latin typeface="Open Sans"/>
                <a:ea typeface="Open Sans"/>
                <a:cs typeface="Open Sans"/>
                <a:sym typeface="Open Sans"/>
              </a:rPr>
              <a:t>Non-Federal = 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rmAutofit/>
          </a:bodyPr>
          <a:lstStyle/>
          <a:p>
            <a:pPr marL="0" lvl="0" indent="0" algn="l" rtl="0">
              <a:lnSpc>
                <a:spcPct val="102000"/>
              </a:lnSpc>
              <a:spcBef>
                <a:spcPts val="0"/>
              </a:spcBef>
              <a:spcAft>
                <a:spcPts val="0"/>
              </a:spcAft>
              <a:buClr>
                <a:schemeClr val="accent1"/>
              </a:buClr>
              <a:buSzPts val="4400"/>
              <a:buFont typeface="Open Sans"/>
              <a:buNone/>
            </a:pPr>
            <a:r>
              <a:rPr lang="en"/>
              <a:t>Matching Example</a:t>
            </a:r>
            <a:endParaRPr/>
          </a:p>
        </p:txBody>
      </p:sp>
      <p:sp>
        <p:nvSpPr>
          <p:cNvPr id="279" name="Google Shape;279;p10"/>
          <p:cNvSpPr txBox="1"/>
          <p:nvPr/>
        </p:nvSpPr>
        <p:spPr>
          <a:xfrm>
            <a:off x="429768" y="4985211"/>
            <a:ext cx="3961500" cy="7158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A37238"/>
              </a:buClr>
              <a:buSzPts val="1800"/>
              <a:buFont typeface="Open Sans"/>
              <a:buNone/>
            </a:pPr>
            <a:r>
              <a:rPr lang="en" sz="1800" b="1">
                <a:solidFill>
                  <a:srgbClr val="A37238"/>
                </a:solidFill>
                <a:latin typeface="Open Sans"/>
                <a:ea typeface="Open Sans"/>
                <a:cs typeface="Open Sans"/>
                <a:sym typeface="Open Sans"/>
              </a:rPr>
              <a:t>Use the</a:t>
            </a:r>
            <a:endParaRPr/>
          </a:p>
          <a:p>
            <a:pPr marL="0" marR="0" lvl="0" indent="0" algn="l" rtl="0">
              <a:lnSpc>
                <a:spcPct val="125000"/>
              </a:lnSpc>
              <a:spcBef>
                <a:spcPts val="0"/>
              </a:spcBef>
              <a:spcAft>
                <a:spcPts val="0"/>
              </a:spcAft>
              <a:buClr>
                <a:srgbClr val="A37238"/>
              </a:buClr>
              <a:buSzPts val="1800"/>
              <a:buFont typeface="Open Sans"/>
              <a:buNone/>
            </a:pPr>
            <a:r>
              <a:rPr lang="en" sz="1800" b="1" u="sng">
                <a:solidFill>
                  <a:schemeClr val="hlink"/>
                </a:solidFill>
                <a:latin typeface="Open Sans"/>
                <a:ea typeface="Open Sans"/>
                <a:cs typeface="Open Sans"/>
                <a:sym typeface="Open Sans"/>
                <a:hlinkClick r:id="rId3"/>
              </a:rPr>
              <a:t>RSA.ED.GOV Match Calculator </a:t>
            </a:r>
            <a:endParaRPr/>
          </a:p>
        </p:txBody>
      </p:sp>
      <p:sp>
        <p:nvSpPr>
          <p:cNvPr id="280" name="Google Shape;280;p10"/>
          <p:cNvSpPr txBox="1">
            <a:spLocks noGrp="1"/>
          </p:cNvSpPr>
          <p:nvPr>
            <p:ph type="body" idx="1"/>
          </p:nvPr>
        </p:nvSpPr>
        <p:spPr>
          <a:xfrm>
            <a:off x="5310216" y="592852"/>
            <a:ext cx="5963920" cy="5707463"/>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3000"/>
              <a:buNone/>
            </a:pPr>
            <a:r>
              <a:rPr lang="en"/>
              <a:t>The matching requirement for $100.00 in Federal Vocational Rehabilitation (VR) funds is calculated using the following formula:</a:t>
            </a:r>
            <a:endParaRPr/>
          </a:p>
          <a:p>
            <a:pPr marL="0" lvl="0" indent="0" algn="l" rtl="0">
              <a:lnSpc>
                <a:spcPct val="108000"/>
              </a:lnSpc>
              <a:spcBef>
                <a:spcPts val="1000"/>
              </a:spcBef>
              <a:spcAft>
                <a:spcPts val="0"/>
              </a:spcAft>
              <a:buSzPts val="3000"/>
              <a:buNone/>
            </a:pPr>
            <a:endParaRPr/>
          </a:p>
          <a:p>
            <a:pPr marL="0" lvl="0" indent="0" algn="l" rtl="0">
              <a:lnSpc>
                <a:spcPct val="108000"/>
              </a:lnSpc>
              <a:spcBef>
                <a:spcPts val="1000"/>
              </a:spcBef>
              <a:spcAft>
                <a:spcPts val="0"/>
              </a:spcAft>
              <a:buSzPts val="3000"/>
              <a:buNone/>
            </a:pPr>
            <a:r>
              <a:rPr lang="en"/>
              <a:t>(Grant Award Amount/Federal Share) X (State Match)</a:t>
            </a:r>
            <a:endParaRPr/>
          </a:p>
          <a:p>
            <a:pPr marL="0" lvl="0" indent="0" algn="l" rtl="0">
              <a:lnSpc>
                <a:spcPct val="108000"/>
              </a:lnSpc>
              <a:spcBef>
                <a:spcPts val="1000"/>
              </a:spcBef>
              <a:spcAft>
                <a:spcPts val="0"/>
              </a:spcAft>
              <a:buSzPts val="3000"/>
              <a:buNone/>
            </a:pPr>
            <a:r>
              <a:rPr lang="en" b="1">
                <a:solidFill>
                  <a:srgbClr val="A37238"/>
                </a:solidFill>
              </a:rPr>
              <a:t>($100/.787) * (.213) = $27.06</a:t>
            </a:r>
            <a:endParaRPr/>
          </a:p>
          <a:p>
            <a:pPr marL="0" lvl="0" indent="0" algn="l" rtl="0">
              <a:lnSpc>
                <a:spcPct val="108000"/>
              </a:lnSpc>
              <a:spcBef>
                <a:spcPts val="1000"/>
              </a:spcBef>
              <a:spcAft>
                <a:spcPts val="0"/>
              </a:spcAft>
              <a:buSzPts val="3000"/>
              <a:buNone/>
            </a:pPr>
            <a:endParaRPr/>
          </a:p>
          <a:p>
            <a:pPr marL="0" lvl="0" indent="0" algn="l" rtl="0">
              <a:lnSpc>
                <a:spcPct val="108000"/>
              </a:lnSpc>
              <a:spcBef>
                <a:spcPts val="1000"/>
              </a:spcBef>
              <a:spcAft>
                <a:spcPts val="0"/>
              </a:spcAft>
              <a:buSzPts val="3000"/>
              <a:buNone/>
            </a:pPr>
            <a:r>
              <a:rPr lang="en"/>
              <a:t>In this example, total project costs are $127.06: $100 Federal and $27.06 non-Federal</a:t>
            </a:r>
            <a:endParaRPr/>
          </a:p>
          <a:p>
            <a:pPr marL="0" lvl="0" indent="0" algn="l" rtl="0">
              <a:lnSpc>
                <a:spcPct val="108000"/>
              </a:lnSpc>
              <a:spcBef>
                <a:spcPts val="1000"/>
              </a:spcBef>
              <a:spcAft>
                <a:spcPts val="0"/>
              </a:spcAft>
              <a:buSzPts val="3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731519" y="365760"/>
            <a:ext cx="10794173" cy="752922"/>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Requirements</a:t>
            </a:r>
            <a:endParaRPr/>
          </a:p>
        </p:txBody>
      </p:sp>
      <p:sp>
        <p:nvSpPr>
          <p:cNvPr id="286" name="Google Shape;286;p12"/>
          <p:cNvSpPr txBox="1">
            <a:spLocks noGrp="1"/>
          </p:cNvSpPr>
          <p:nvPr>
            <p:ph type="body" idx="1"/>
          </p:nvPr>
        </p:nvSpPr>
        <p:spPr>
          <a:xfrm>
            <a:off x="731519" y="1548399"/>
            <a:ext cx="7193281" cy="494384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8000"/>
              </a:lnSpc>
              <a:spcBef>
                <a:spcPts val="0"/>
              </a:spcBef>
              <a:spcAft>
                <a:spcPts val="0"/>
              </a:spcAft>
              <a:buSzPct val="125000"/>
              <a:buNone/>
            </a:pPr>
            <a:r>
              <a:rPr lang="en"/>
              <a:t>Uniform Guidance Requirements at </a:t>
            </a:r>
            <a:r>
              <a:rPr lang="en" u="sng">
                <a:solidFill>
                  <a:schemeClr val="hlink"/>
                </a:solidFill>
                <a:hlinkClick r:id="rId3"/>
              </a:rPr>
              <a:t>2 C.F.R. § 200.306</a:t>
            </a:r>
            <a:endParaRPr/>
          </a:p>
          <a:p>
            <a:pPr marL="0" lvl="0" indent="0" algn="l" rtl="0">
              <a:lnSpc>
                <a:spcPct val="118000"/>
              </a:lnSpc>
              <a:spcBef>
                <a:spcPts val="1200"/>
              </a:spcBef>
              <a:spcAft>
                <a:spcPts val="0"/>
              </a:spcAft>
              <a:buSzPct val="125000"/>
              <a:buNone/>
            </a:pPr>
            <a:endParaRPr/>
          </a:p>
          <a:p>
            <a:pPr marL="0" lvl="0" indent="0" algn="l" rtl="0">
              <a:lnSpc>
                <a:spcPct val="118000"/>
              </a:lnSpc>
              <a:spcBef>
                <a:spcPts val="1200"/>
              </a:spcBef>
              <a:spcAft>
                <a:spcPts val="0"/>
              </a:spcAft>
              <a:buSzPct val="125000"/>
              <a:buNone/>
            </a:pPr>
            <a:r>
              <a:rPr lang="en"/>
              <a:t>Expenditures reported as match are subject to the same</a:t>
            </a:r>
            <a:endParaRPr/>
          </a:p>
          <a:p>
            <a:pPr marL="0" lvl="0" indent="0" algn="l" rtl="0">
              <a:lnSpc>
                <a:spcPct val="118000"/>
              </a:lnSpc>
              <a:spcBef>
                <a:spcPts val="1200"/>
              </a:spcBef>
              <a:spcAft>
                <a:spcPts val="0"/>
              </a:spcAft>
              <a:buSzPct val="125000"/>
              <a:buNone/>
            </a:pPr>
            <a:r>
              <a:rPr lang="en"/>
              <a:t>requirements as Federal funds. Match must be:</a:t>
            </a:r>
            <a:endParaRPr/>
          </a:p>
          <a:p>
            <a:pPr marL="342900" lvl="0" indent="-342900" algn="l" rtl="0">
              <a:lnSpc>
                <a:spcPct val="118000"/>
              </a:lnSpc>
              <a:spcBef>
                <a:spcPts val="1200"/>
              </a:spcBef>
              <a:spcAft>
                <a:spcPts val="0"/>
              </a:spcAft>
              <a:buSzPct val="125000"/>
              <a:buChar char="•"/>
            </a:pPr>
            <a:r>
              <a:rPr lang="en"/>
              <a:t>Verifiable from records</a:t>
            </a:r>
            <a:endParaRPr/>
          </a:p>
          <a:p>
            <a:pPr marL="342900" lvl="0" indent="-342900" algn="l" rtl="0">
              <a:lnSpc>
                <a:spcPct val="118000"/>
              </a:lnSpc>
              <a:spcBef>
                <a:spcPts val="1200"/>
              </a:spcBef>
              <a:spcAft>
                <a:spcPts val="0"/>
              </a:spcAft>
              <a:buSzPct val="125000"/>
              <a:buChar char="•"/>
            </a:pPr>
            <a:r>
              <a:rPr lang="en"/>
              <a:t>Not reported as match for any other Federal award</a:t>
            </a:r>
            <a:endParaRPr/>
          </a:p>
          <a:p>
            <a:pPr marL="342900" lvl="0" indent="-342900" algn="l" rtl="0">
              <a:lnSpc>
                <a:spcPct val="118000"/>
              </a:lnSpc>
              <a:spcBef>
                <a:spcPts val="1200"/>
              </a:spcBef>
              <a:spcAft>
                <a:spcPts val="0"/>
              </a:spcAft>
              <a:buSzPct val="125000"/>
              <a:buChar char="•"/>
            </a:pPr>
            <a:r>
              <a:rPr lang="en"/>
              <a:t>Allowable, necessary and reasonable</a:t>
            </a:r>
            <a:endParaRPr/>
          </a:p>
          <a:p>
            <a:pPr marL="342900" lvl="0" indent="-342900" algn="l" rtl="0">
              <a:lnSpc>
                <a:spcPct val="118000"/>
              </a:lnSpc>
              <a:spcBef>
                <a:spcPts val="1200"/>
              </a:spcBef>
              <a:spcAft>
                <a:spcPts val="0"/>
              </a:spcAft>
              <a:buSzPct val="125000"/>
              <a:buChar char="•"/>
            </a:pPr>
            <a:r>
              <a:rPr lang="en"/>
              <a:t>Not paid by the Federal government under another Federal award (unless Federal authorizing statute permits the Federal funds to be used as match)</a:t>
            </a:r>
            <a:endParaRPr/>
          </a:p>
        </p:txBody>
      </p:sp>
      <p:pic>
        <p:nvPicPr>
          <p:cNvPr id="287" name="Google Shape;287;p12"/>
          <p:cNvPicPr preferRelativeResize="0"/>
          <p:nvPr/>
        </p:nvPicPr>
        <p:blipFill rotWithShape="1">
          <a:blip r:embed="rId4">
            <a:alphaModFix/>
          </a:blip>
          <a:srcRect/>
          <a:stretch/>
        </p:blipFill>
        <p:spPr>
          <a:xfrm>
            <a:off x="7777661" y="2848709"/>
            <a:ext cx="3748032" cy="37480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xfrm>
            <a:off x="698907" y="365759"/>
            <a:ext cx="10794300" cy="675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
              <a:t>Match Requirements </a:t>
            </a:r>
            <a:r>
              <a:rPr lang="en" sz="1800" b="0" i="0" u="none" strike="noStrike" cap="none">
                <a:solidFill>
                  <a:srgbClr val="0D1D34"/>
                </a:solidFill>
                <a:latin typeface="Open Sans"/>
                <a:ea typeface="Open Sans"/>
                <a:cs typeface="Open Sans"/>
                <a:sym typeface="Open Sans"/>
              </a:rPr>
              <a:t>(2)</a:t>
            </a:r>
            <a:endParaRPr/>
          </a:p>
        </p:txBody>
      </p:sp>
      <p:sp>
        <p:nvSpPr>
          <p:cNvPr id="294" name="Google Shape;294;p13"/>
          <p:cNvSpPr txBox="1">
            <a:spLocks noGrp="1"/>
          </p:cNvSpPr>
          <p:nvPr>
            <p:ph type="body" idx="1"/>
          </p:nvPr>
        </p:nvSpPr>
        <p:spPr>
          <a:xfrm>
            <a:off x="731518" y="1434396"/>
            <a:ext cx="6278881" cy="4834647"/>
          </a:xfrm>
          <a:prstGeom prst="rect">
            <a:avLst/>
          </a:prstGeom>
          <a:noFill/>
          <a:ln>
            <a:noFill/>
          </a:ln>
        </p:spPr>
        <p:txBody>
          <a:bodyPr spcFirstLastPara="1" wrap="square" lIns="91425" tIns="45700" rIns="91425" bIns="45700" anchor="t" anchorCtr="0">
            <a:noAutofit/>
          </a:bodyPr>
          <a:lstStyle/>
          <a:p>
            <a:pPr marL="342900" lvl="0" indent="-342900" algn="l" rtl="0">
              <a:lnSpc>
                <a:spcPct val="128000"/>
              </a:lnSpc>
              <a:spcBef>
                <a:spcPts val="0"/>
              </a:spcBef>
              <a:spcAft>
                <a:spcPts val="0"/>
              </a:spcAft>
              <a:buSzPts val="2500"/>
              <a:buChar char="•"/>
            </a:pPr>
            <a:r>
              <a:rPr lang="en" sz="2000"/>
              <a:t>Except for OIB (34 § C.F.R. 367.63), </a:t>
            </a:r>
            <a:r>
              <a:rPr lang="en" sz="2000" b="1"/>
              <a:t>third party in-kind contributions may not be used as match</a:t>
            </a:r>
            <a:endParaRPr sz="2000" b="1"/>
          </a:p>
          <a:p>
            <a:pPr marL="731520" lvl="1" indent="-347344" algn="l" rtl="0">
              <a:lnSpc>
                <a:spcPct val="128000"/>
              </a:lnSpc>
              <a:spcBef>
                <a:spcPts val="1200"/>
              </a:spcBef>
              <a:spcAft>
                <a:spcPts val="0"/>
              </a:spcAft>
              <a:buSzPts val="1600"/>
              <a:buChar char="o"/>
            </a:pPr>
            <a:r>
              <a:rPr lang="en" sz="2000"/>
              <a:t>(34 C.F.R. §§ 361.4, 361.60(b)(2), 363.23(b))</a:t>
            </a:r>
            <a:endParaRPr/>
          </a:p>
          <a:p>
            <a:pPr marL="342900" lvl="0" indent="-342900" algn="l" rtl="0">
              <a:lnSpc>
                <a:spcPct val="128000"/>
              </a:lnSpc>
              <a:spcBef>
                <a:spcPts val="1200"/>
              </a:spcBef>
              <a:spcAft>
                <a:spcPts val="0"/>
              </a:spcAft>
              <a:buSzPts val="2500"/>
              <a:buChar char="•"/>
            </a:pPr>
            <a:r>
              <a:rPr lang="en" sz="2000" b="1"/>
              <a:t>Program income cannot be used as match</a:t>
            </a:r>
            <a:endParaRPr/>
          </a:p>
          <a:p>
            <a:pPr marL="731520" lvl="1" indent="-347344" algn="l" rtl="0">
              <a:lnSpc>
                <a:spcPct val="128000"/>
              </a:lnSpc>
              <a:spcBef>
                <a:spcPts val="1200"/>
              </a:spcBef>
              <a:spcAft>
                <a:spcPts val="0"/>
              </a:spcAft>
              <a:buSzPts val="1600"/>
              <a:buChar char="o"/>
            </a:pPr>
            <a:r>
              <a:rPr lang="en" sz="2000"/>
              <a:t>(34 C.F.R §§ 361.63(c)(4), 363.24, 367.65(b)(3))</a:t>
            </a:r>
            <a:endParaRPr/>
          </a:p>
          <a:p>
            <a:pPr marL="342900" lvl="0" indent="-342900" algn="l" rtl="0">
              <a:lnSpc>
                <a:spcPct val="128000"/>
              </a:lnSpc>
              <a:spcBef>
                <a:spcPts val="1200"/>
              </a:spcBef>
              <a:spcAft>
                <a:spcPts val="0"/>
              </a:spcAft>
              <a:buSzPts val="2500"/>
              <a:buChar char="•"/>
            </a:pPr>
            <a:r>
              <a:rPr lang="en" sz="2000"/>
              <a:t>Matching requirements </a:t>
            </a:r>
            <a:r>
              <a:rPr lang="en" sz="2000" b="1"/>
              <a:t>must be met by the end of the year of appropriation</a:t>
            </a:r>
            <a:r>
              <a:rPr lang="en" sz="2000"/>
              <a:t> </a:t>
            </a:r>
            <a:endParaRPr/>
          </a:p>
          <a:p>
            <a:pPr marL="0" lvl="0" indent="0" algn="l" rtl="0">
              <a:lnSpc>
                <a:spcPct val="128000"/>
              </a:lnSpc>
              <a:spcBef>
                <a:spcPts val="1200"/>
              </a:spcBef>
              <a:spcAft>
                <a:spcPts val="0"/>
              </a:spcAft>
              <a:buClr>
                <a:srgbClr val="A37239"/>
              </a:buClr>
              <a:buSzPts val="2500"/>
              <a:buNone/>
            </a:pPr>
            <a:r>
              <a:rPr lang="en" sz="2000"/>
              <a:t>     (September 30/fourth quarter)</a:t>
            </a:r>
            <a:endParaRPr/>
          </a:p>
          <a:p>
            <a:pPr marL="0" lvl="0" indent="0" algn="l" rtl="0">
              <a:lnSpc>
                <a:spcPct val="128000"/>
              </a:lnSpc>
              <a:spcBef>
                <a:spcPts val="1200"/>
              </a:spcBef>
              <a:spcAft>
                <a:spcPts val="0"/>
              </a:spcAft>
              <a:buClr>
                <a:srgbClr val="A37239"/>
              </a:buClr>
              <a:buSzPts val="2500"/>
              <a:buNone/>
            </a:pPr>
            <a:endParaRPr sz="2000"/>
          </a:p>
        </p:txBody>
      </p:sp>
      <p:sp>
        <p:nvSpPr>
          <p:cNvPr id="295" name="Google Shape;295;p13"/>
          <p:cNvSpPr txBox="1"/>
          <p:nvPr/>
        </p:nvSpPr>
        <p:spPr>
          <a:xfrm>
            <a:off x="7819293" y="1040860"/>
            <a:ext cx="3540370" cy="2817759"/>
          </a:xfrm>
          <a:prstGeom prst="rect">
            <a:avLst/>
          </a:prstGeom>
          <a:solidFill>
            <a:srgbClr val="F3E9DE"/>
          </a:solid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Clr>
                <a:schemeClr val="dk1"/>
              </a:buClr>
              <a:buSzPts val="2000"/>
              <a:buFont typeface="Open Sans"/>
              <a:buNone/>
            </a:pPr>
            <a:r>
              <a:rPr lang="en" sz="2000" b="1">
                <a:solidFill>
                  <a:schemeClr val="dk1"/>
                </a:solidFill>
                <a:latin typeface="Open Sans"/>
                <a:ea typeface="Open Sans"/>
                <a:cs typeface="Open Sans"/>
                <a:sym typeface="Open Sans"/>
              </a:rPr>
              <a:t>Three Keys to Allowable Match </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For allowable VR expenditures</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From allowable sources</a:t>
            </a:r>
            <a:endParaRPr/>
          </a:p>
          <a:p>
            <a:pPr marL="285750" marR="0" lvl="0" indent="-285750" algn="l" rtl="0">
              <a:lnSpc>
                <a:spcPct val="128000"/>
              </a:lnSpc>
              <a:spcBef>
                <a:spcPts val="0"/>
              </a:spcBef>
              <a:spcAft>
                <a:spcPts val="0"/>
              </a:spcAft>
              <a:buClr>
                <a:schemeClr val="dk1"/>
              </a:buClr>
              <a:buSzPts val="2000"/>
              <a:buFont typeface="Arial"/>
              <a:buChar char="•"/>
            </a:pPr>
            <a:r>
              <a:rPr lang="en" sz="2000">
                <a:solidFill>
                  <a:schemeClr val="dk1"/>
                </a:solidFill>
                <a:latin typeface="Open Sans"/>
                <a:ea typeface="Open Sans"/>
                <a:cs typeface="Open Sans"/>
                <a:sym typeface="Open Sans"/>
              </a:rPr>
              <a:t>Through allowable mechanisms</a:t>
            </a:r>
            <a:endParaRPr sz="2000">
              <a:solidFill>
                <a:schemeClr val="dk1"/>
              </a:solidFill>
              <a:latin typeface="Open Sans"/>
              <a:ea typeface="Open Sans"/>
              <a:cs typeface="Open Sans"/>
              <a:sym typeface="Open Sans"/>
            </a:endParaRPr>
          </a:p>
        </p:txBody>
      </p:sp>
      <p:pic>
        <p:nvPicPr>
          <p:cNvPr id="296" name="Google Shape;296;p13"/>
          <p:cNvPicPr preferRelativeResize="0"/>
          <p:nvPr/>
        </p:nvPicPr>
        <p:blipFill rotWithShape="1">
          <a:blip r:embed="rId3">
            <a:alphaModFix/>
          </a:blip>
          <a:srcRect/>
          <a:stretch/>
        </p:blipFill>
        <p:spPr>
          <a:xfrm>
            <a:off x="7960362" y="4522966"/>
            <a:ext cx="3540370" cy="20804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p:nvPr/>
        </p:nvSpPr>
        <p:spPr>
          <a:xfrm>
            <a:off x="612843" y="2552280"/>
            <a:ext cx="10515600" cy="1838849"/>
          </a:xfrm>
          <a:prstGeom prst="rect">
            <a:avLst/>
          </a:prstGeom>
          <a:solidFill>
            <a:srgbClr val="E0EB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2" name="Google Shape;302;p14"/>
          <p:cNvSpPr txBox="1">
            <a:spLocks noGrp="1"/>
          </p:cNvSpPr>
          <p:nvPr>
            <p:ph type="title"/>
          </p:nvPr>
        </p:nvSpPr>
        <p:spPr>
          <a:xfrm>
            <a:off x="731519" y="365760"/>
            <a:ext cx="10794173" cy="752922"/>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When is Match Reportable?</a:t>
            </a:r>
            <a:endParaRPr/>
          </a:p>
        </p:txBody>
      </p:sp>
      <p:sp>
        <p:nvSpPr>
          <p:cNvPr id="303" name="Google Shape;303;p14"/>
          <p:cNvSpPr txBox="1">
            <a:spLocks noGrp="1"/>
          </p:cNvSpPr>
          <p:nvPr>
            <p:ph type="body" idx="1"/>
          </p:nvPr>
        </p:nvSpPr>
        <p:spPr>
          <a:xfrm>
            <a:off x="731520" y="1313235"/>
            <a:ext cx="10386152" cy="4657382"/>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750"/>
              <a:buNone/>
            </a:pPr>
            <a:r>
              <a:rPr lang="en" sz="2200"/>
              <a:t>Match can only be reported as such after an obligation has been incurred with non-Federal funds or the expenditure has been made.</a:t>
            </a:r>
            <a:endParaRPr/>
          </a:p>
          <a:p>
            <a:pPr marL="0" lvl="0" indent="0" algn="l" rtl="0">
              <a:lnSpc>
                <a:spcPct val="108000"/>
              </a:lnSpc>
              <a:spcBef>
                <a:spcPts val="1200"/>
              </a:spcBef>
              <a:spcAft>
                <a:spcPts val="0"/>
              </a:spcAft>
              <a:buSzPts val="2750"/>
              <a:buNone/>
            </a:pPr>
            <a:endParaRPr sz="2200"/>
          </a:p>
          <a:p>
            <a:pPr marL="0" lvl="0" indent="0" algn="l" rtl="0">
              <a:lnSpc>
                <a:spcPct val="108000"/>
              </a:lnSpc>
              <a:spcBef>
                <a:spcPts val="1200"/>
              </a:spcBef>
              <a:spcAft>
                <a:spcPts val="0"/>
              </a:spcAft>
              <a:buSzPts val="2750"/>
              <a:buNone/>
            </a:pPr>
            <a:r>
              <a:rPr lang="en" sz="2200" b="1"/>
              <a:t>Example: </a:t>
            </a:r>
            <a:r>
              <a:rPr lang="en" sz="2200"/>
              <a:t>A grantee receives a State appropriation at the beginning of the State fiscal year for $1,000,000. The $1,000,000 may not be counted as non-Federal share until the funds have been obligated or expended for allowable program purposes.</a:t>
            </a:r>
            <a:endParaRPr/>
          </a:p>
          <a:p>
            <a:pPr marL="0" lvl="0" indent="0" algn="l" rtl="0">
              <a:lnSpc>
                <a:spcPct val="108000"/>
              </a:lnSpc>
              <a:spcBef>
                <a:spcPts val="1200"/>
              </a:spcBef>
              <a:spcAft>
                <a:spcPts val="0"/>
              </a:spcAft>
              <a:buSzPts val="2750"/>
              <a:buNone/>
            </a:pPr>
            <a:endParaRPr sz="2200"/>
          </a:p>
          <a:p>
            <a:pPr marL="0" lvl="0" indent="0" algn="l" rtl="0">
              <a:lnSpc>
                <a:spcPct val="108000"/>
              </a:lnSpc>
              <a:spcBef>
                <a:spcPts val="1200"/>
              </a:spcBef>
              <a:spcAft>
                <a:spcPts val="0"/>
              </a:spcAft>
              <a:buSzPts val="2750"/>
              <a:buNone/>
            </a:pPr>
            <a:r>
              <a:rPr lang="en" sz="2200" b="1"/>
              <a:t>Plain language: </a:t>
            </a:r>
            <a:r>
              <a:rPr lang="en" sz="2200"/>
              <a:t>You either committed to spending the funds - PO/Auth - or you spent them - they are out the door.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a:t>
            </a:r>
            <a:endParaRPr sz="1800" b="0"/>
          </a:p>
        </p:txBody>
      </p:sp>
      <p:sp>
        <p:nvSpPr>
          <p:cNvPr id="309" name="Google Shape;309;p15"/>
          <p:cNvSpPr txBox="1">
            <a:spLocks noGrp="1"/>
          </p:cNvSpPr>
          <p:nvPr>
            <p:ph type="body" idx="1"/>
          </p:nvPr>
        </p:nvSpPr>
        <p:spPr>
          <a:xfrm>
            <a:off x="4761988" y="635166"/>
            <a:ext cx="7120500" cy="57879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l" rtl="0">
              <a:lnSpc>
                <a:spcPct val="128000"/>
              </a:lnSpc>
              <a:spcBef>
                <a:spcPts val="0"/>
              </a:spcBef>
              <a:spcAft>
                <a:spcPts val="0"/>
              </a:spcAft>
              <a:buSzPct val="100000"/>
              <a:buNone/>
            </a:pPr>
            <a:r>
              <a:rPr lang="en" sz="2000" b="1">
                <a:solidFill>
                  <a:srgbClr val="214D8D"/>
                </a:solidFill>
              </a:rPr>
              <a:t>State Appropriations</a:t>
            </a:r>
            <a:endParaRPr sz="2000" b="1">
              <a:solidFill>
                <a:srgbClr val="214D8D"/>
              </a:solidFill>
            </a:endParaRPr>
          </a:p>
          <a:p>
            <a:pPr marL="731520" lvl="1" indent="-378873" algn="l" rtl="0">
              <a:lnSpc>
                <a:spcPct val="128000"/>
              </a:lnSpc>
              <a:spcBef>
                <a:spcPts val="2000"/>
              </a:spcBef>
              <a:spcAft>
                <a:spcPts val="0"/>
              </a:spcAft>
              <a:buSzPct val="100000"/>
              <a:buAutoNum type="alphaLcPeriod"/>
            </a:pPr>
            <a:r>
              <a:rPr lang="en" sz="2000"/>
              <a:t>State appropriation to the State VR agency </a:t>
            </a:r>
            <a:r>
              <a:rPr lang="en" sz="2000" b="1"/>
              <a:t>and</a:t>
            </a:r>
            <a:r>
              <a:rPr lang="en" sz="2000"/>
              <a:t> State fund expenditures made on behalf of the State VR Agency from a central account maintained by the State’s Department of Treasury for the purpose of paying expenses common to all State Agencies, such as fringe benefits, indirect costs, etc.</a:t>
            </a:r>
            <a:endParaRPr/>
          </a:p>
          <a:p>
            <a:pPr marL="352647" lvl="1" indent="0" algn="l" rtl="0">
              <a:lnSpc>
                <a:spcPct val="128000"/>
              </a:lnSpc>
              <a:spcBef>
                <a:spcPts val="1000"/>
              </a:spcBef>
              <a:spcAft>
                <a:spcPts val="0"/>
              </a:spcAft>
              <a:buSzPct val="100000"/>
              <a:buNone/>
            </a:pPr>
            <a:endParaRPr sz="2000"/>
          </a:p>
          <a:p>
            <a:pPr marL="0" lvl="0" indent="0" algn="l" rtl="0">
              <a:lnSpc>
                <a:spcPct val="128000"/>
              </a:lnSpc>
              <a:spcBef>
                <a:spcPts val="0"/>
              </a:spcBef>
              <a:spcAft>
                <a:spcPts val="0"/>
              </a:spcAft>
              <a:buSzPct val="100000"/>
              <a:buNone/>
            </a:pPr>
            <a:r>
              <a:rPr lang="en" sz="2100" b="1">
                <a:solidFill>
                  <a:srgbClr val="214D8D"/>
                </a:solidFill>
              </a:rPr>
              <a:t>RSVFP Unassigned Federal Vending Machine Income and RSVFP Set-Aside Funds</a:t>
            </a:r>
            <a:endParaRPr sz="2100" b="1">
              <a:solidFill>
                <a:srgbClr val="214D8D"/>
              </a:solidFill>
            </a:endParaRPr>
          </a:p>
          <a:p>
            <a:pPr marL="731520" lvl="1" indent="-378873" algn="l" rtl="0">
              <a:lnSpc>
                <a:spcPct val="128000"/>
              </a:lnSpc>
              <a:spcBef>
                <a:spcPts val="2000"/>
              </a:spcBef>
              <a:spcAft>
                <a:spcPts val="0"/>
              </a:spcAft>
              <a:buSzPct val="100000"/>
              <a:buAutoNum type="alphaLcPeriod"/>
            </a:pPr>
            <a:r>
              <a:rPr lang="en" sz="2000"/>
              <a:t>The matching source comes from the expenditures made by these sources for allowable VR purchases- the purchase of new equipment, the maintenance and replacement of equipment, and </a:t>
            </a:r>
            <a:r>
              <a:rPr lang="en" sz="2000">
                <a:solidFill>
                  <a:schemeClr val="dk1"/>
                </a:solidFill>
              </a:rPr>
              <a:t>management services</a:t>
            </a:r>
            <a:r>
              <a:rPr lang="en" sz="2000"/>
              <a:t>.</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 </a:t>
            </a:r>
            <a:r>
              <a:rPr lang="en" sz="1800" b="0"/>
              <a:t>(2)</a:t>
            </a:r>
            <a:endParaRPr sz="1800" b="0"/>
          </a:p>
        </p:txBody>
      </p:sp>
      <p:sp>
        <p:nvSpPr>
          <p:cNvPr id="315" name="Google Shape;315;p16"/>
          <p:cNvSpPr txBox="1">
            <a:spLocks noGrp="1"/>
          </p:cNvSpPr>
          <p:nvPr>
            <p:ph type="body" idx="1"/>
          </p:nvPr>
        </p:nvSpPr>
        <p:spPr>
          <a:xfrm>
            <a:off x="4931923" y="496111"/>
            <a:ext cx="6830309" cy="6031150"/>
          </a:xfrm>
          <a:prstGeom prst="rect">
            <a:avLst/>
          </a:prstGeom>
          <a:noFill/>
          <a:ln>
            <a:noFill/>
          </a:ln>
        </p:spPr>
        <p:txBody>
          <a:bodyPr spcFirstLastPara="1" wrap="square" lIns="121900" tIns="121900" rIns="121900" bIns="121900" anchor="t" anchorCtr="0">
            <a:normAutofit fontScale="85000" lnSpcReduction="10000"/>
          </a:bodyPr>
          <a:lstStyle/>
          <a:p>
            <a:pPr marL="0" lvl="0" indent="0" algn="l" rtl="0">
              <a:lnSpc>
                <a:spcPct val="118000"/>
              </a:lnSpc>
              <a:spcBef>
                <a:spcPts val="0"/>
              </a:spcBef>
              <a:spcAft>
                <a:spcPts val="0"/>
              </a:spcAft>
              <a:buSzPct val="100000"/>
              <a:buNone/>
            </a:pPr>
            <a:r>
              <a:rPr lang="en" sz="2200" b="1">
                <a:solidFill>
                  <a:srgbClr val="214D8D"/>
                </a:solidFill>
              </a:rPr>
              <a:t>Contributions by private entities</a:t>
            </a:r>
            <a:endParaRPr sz="2200" b="1">
              <a:solidFill>
                <a:srgbClr val="214D8D"/>
              </a:solidFill>
            </a:endParaRPr>
          </a:p>
          <a:p>
            <a:pPr marL="731520" lvl="1" indent="-378873" algn="l" rtl="0">
              <a:lnSpc>
                <a:spcPct val="128000"/>
              </a:lnSpc>
              <a:spcBef>
                <a:spcPts val="2000"/>
              </a:spcBef>
              <a:spcAft>
                <a:spcPts val="0"/>
              </a:spcAft>
              <a:buSzPct val="100000"/>
              <a:buAutoNum type="alphaLcPeriod"/>
            </a:pPr>
            <a:r>
              <a:rPr lang="en"/>
              <a:t>Establishing or constructing a Community Rehabilitation Program</a:t>
            </a:r>
            <a:endParaRPr/>
          </a:p>
          <a:p>
            <a:pPr marL="731520" lvl="1" indent="-385646" algn="l" rtl="0">
              <a:lnSpc>
                <a:spcPct val="128000"/>
              </a:lnSpc>
              <a:spcBef>
                <a:spcPts val="1000"/>
              </a:spcBef>
              <a:spcAft>
                <a:spcPts val="0"/>
              </a:spcAft>
              <a:buSzPct val="100000"/>
              <a:buAutoNum type="alphaLcPeriod"/>
            </a:pPr>
            <a:r>
              <a:rPr lang="en" sz="2036"/>
              <a:t>34 C.F.R 361.49 allows for the establishment, development, or improvement of a public or other nonprofit community rehabilitation program that is used to provide vocational rehabilitation services that promote integration and competitive employment, including, under special circumstances, the construction of a facility for a public or nonprofit community rehabilitation program. Match rate for establishment projects is 21.3%; the match rate for construction projects is 50%. </a:t>
            </a:r>
            <a:endParaRPr sz="3368"/>
          </a:p>
          <a:p>
            <a:pPr marL="731520" lvl="1" indent="-378873" algn="l" rtl="0">
              <a:lnSpc>
                <a:spcPct val="128000"/>
              </a:lnSpc>
              <a:spcBef>
                <a:spcPts val="1000"/>
              </a:spcBef>
              <a:spcAft>
                <a:spcPts val="0"/>
              </a:spcAft>
              <a:buSzPct val="100000"/>
              <a:buAutoNum type="alphaLcPeriod"/>
            </a:pPr>
            <a:r>
              <a:rPr lang="en"/>
              <a:t>For meeting any purpose under the State Plan (this is for non-CRP purposes)</a:t>
            </a:r>
            <a:endParaRPr/>
          </a:p>
          <a:p>
            <a:pPr marL="1097280" lvl="2" indent="-378873" algn="l" rtl="0">
              <a:lnSpc>
                <a:spcPct val="128000"/>
              </a:lnSpc>
              <a:spcBef>
                <a:spcPts val="0"/>
              </a:spcBef>
              <a:spcAft>
                <a:spcPts val="0"/>
              </a:spcAft>
              <a:buSzPct val="100000"/>
              <a:buAutoNum type="romanLcPeriod"/>
            </a:pPr>
            <a:r>
              <a:rPr lang="en"/>
              <a:t>Expenditures do not benefit the donor.</a:t>
            </a:r>
            <a:endParaRPr/>
          </a:p>
          <a:p>
            <a:pPr marL="0" lvl="0" indent="0" algn="l" rtl="0">
              <a:lnSpc>
                <a:spcPct val="128000"/>
              </a:lnSpc>
              <a:spcBef>
                <a:spcPts val="0"/>
              </a:spcBef>
              <a:spcAft>
                <a:spcPts val="1000"/>
              </a:spcAft>
              <a:buSzPct val="100000"/>
              <a:buNone/>
            </a:pP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Sources of Match </a:t>
            </a:r>
            <a:r>
              <a:rPr lang="en" sz="1800" b="0"/>
              <a:t>(3)</a:t>
            </a:r>
            <a:endParaRPr sz="1800" b="0"/>
          </a:p>
        </p:txBody>
      </p:sp>
      <p:sp>
        <p:nvSpPr>
          <p:cNvPr id="321" name="Google Shape;321;p17"/>
          <p:cNvSpPr txBox="1">
            <a:spLocks noGrp="1"/>
          </p:cNvSpPr>
          <p:nvPr>
            <p:ph type="body" idx="1"/>
          </p:nvPr>
        </p:nvSpPr>
        <p:spPr>
          <a:xfrm>
            <a:off x="4990289" y="340468"/>
            <a:ext cx="6653720" cy="6264613"/>
          </a:xfrm>
          <a:prstGeom prst="rect">
            <a:avLst/>
          </a:prstGeom>
          <a:noFill/>
          <a:ln>
            <a:noFill/>
          </a:ln>
        </p:spPr>
        <p:txBody>
          <a:bodyPr spcFirstLastPara="1" wrap="square" lIns="121900" tIns="121900" rIns="121900" bIns="121900" anchor="t" anchorCtr="0">
            <a:normAutofit fontScale="92500" lnSpcReduction="20000"/>
          </a:bodyPr>
          <a:lstStyle/>
          <a:p>
            <a:pPr marL="0" lvl="0" indent="0" algn="l" rtl="0">
              <a:lnSpc>
                <a:spcPct val="118000"/>
              </a:lnSpc>
              <a:spcBef>
                <a:spcPts val="0"/>
              </a:spcBef>
              <a:spcAft>
                <a:spcPts val="0"/>
              </a:spcAft>
              <a:buSzPct val="100000"/>
              <a:buNone/>
            </a:pPr>
            <a:r>
              <a:rPr lang="en" sz="2200" b="1">
                <a:solidFill>
                  <a:srgbClr val="214D8D"/>
                </a:solidFill>
              </a:rPr>
              <a:t>Third-party cooperative agreements</a:t>
            </a:r>
            <a:endParaRPr/>
          </a:p>
          <a:p>
            <a:pPr marL="731520" lvl="1" indent="-378890" algn="l" rtl="0">
              <a:lnSpc>
                <a:spcPct val="128000"/>
              </a:lnSpc>
              <a:spcBef>
                <a:spcPts val="2000"/>
              </a:spcBef>
              <a:spcAft>
                <a:spcPts val="0"/>
              </a:spcAft>
              <a:buSzPct val="91666"/>
              <a:buAutoNum type="alphaLcPeriod"/>
            </a:pPr>
            <a:r>
              <a:rPr lang="en" sz="2036"/>
              <a:t>The VR Agency enters into an arrangement with another State Agency or local public agency that is furnishing all or part of the non-Federal share and providing VR services to participants of the State VR Agency under the VR program. </a:t>
            </a:r>
            <a:endParaRPr sz="2036">
              <a:solidFill>
                <a:schemeClr val="dk1"/>
              </a:solidFill>
            </a:endParaRPr>
          </a:p>
          <a:p>
            <a:pPr marL="731520" lvl="1" indent="-378890" algn="l" rtl="0">
              <a:lnSpc>
                <a:spcPct val="128000"/>
              </a:lnSpc>
              <a:spcBef>
                <a:spcPts val="1000"/>
              </a:spcBef>
              <a:spcAft>
                <a:spcPts val="0"/>
              </a:spcAft>
              <a:buSzPct val="91666"/>
              <a:buAutoNum type="alphaLcPeriod"/>
            </a:pPr>
            <a:r>
              <a:rPr lang="en" sz="2036"/>
              <a:t>Specific VR regulatory provisions apply that must be met.</a:t>
            </a:r>
            <a:endParaRPr/>
          </a:p>
          <a:p>
            <a:pPr marL="0" lvl="0" indent="0" algn="l" rtl="0">
              <a:lnSpc>
                <a:spcPct val="128000"/>
              </a:lnSpc>
              <a:spcBef>
                <a:spcPts val="0"/>
              </a:spcBef>
              <a:spcAft>
                <a:spcPts val="0"/>
              </a:spcAft>
              <a:buSzPct val="100000"/>
              <a:buNone/>
            </a:pPr>
            <a:endParaRPr b="1">
              <a:solidFill>
                <a:srgbClr val="68A19B"/>
              </a:solidFill>
            </a:endParaRPr>
          </a:p>
          <a:p>
            <a:pPr marL="0" lvl="0" indent="0" algn="l" rtl="0">
              <a:lnSpc>
                <a:spcPct val="118000"/>
              </a:lnSpc>
              <a:spcBef>
                <a:spcPts val="1000"/>
              </a:spcBef>
              <a:spcAft>
                <a:spcPts val="0"/>
              </a:spcAft>
              <a:buSzPct val="100000"/>
              <a:buNone/>
            </a:pPr>
            <a:r>
              <a:rPr lang="en" sz="2200" b="1">
                <a:solidFill>
                  <a:srgbClr val="214D8D"/>
                </a:solidFill>
              </a:rPr>
              <a:t>Interagency Cash Transfer</a:t>
            </a:r>
            <a:endParaRPr/>
          </a:p>
          <a:p>
            <a:pPr marL="731520" lvl="1" indent="-373612" algn="l" rtl="0">
              <a:lnSpc>
                <a:spcPct val="128000"/>
              </a:lnSpc>
              <a:spcBef>
                <a:spcPts val="2000"/>
              </a:spcBef>
              <a:spcAft>
                <a:spcPts val="0"/>
              </a:spcAft>
              <a:buSzPct val="100000"/>
              <a:buAutoNum type="alphaLcPeriod"/>
            </a:pPr>
            <a:r>
              <a:rPr lang="en" sz="1900"/>
              <a:t>State or Local Public Agency provides State-appropriated matching funds to the VR Agency for it to provide VR services to its VR-Eligible consumers-The agreement may call for the VR agency to dedicate counselors or other requirements. The VR Agency must remain in control of the non-Federal and Federal share.</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dk1"/>
              </a:buClr>
              <a:buSzPts val="4000"/>
              <a:buFont typeface="Open Sans"/>
              <a:buNone/>
            </a:pPr>
            <a:r>
              <a:rPr lang="en" b="1"/>
              <a:t>Areas that may be overlooked!</a:t>
            </a:r>
            <a:endParaRPr b="1"/>
          </a:p>
        </p:txBody>
      </p:sp>
      <p:sp>
        <p:nvSpPr>
          <p:cNvPr id="327" name="Google Shape;327;p18"/>
          <p:cNvSpPr txBox="1">
            <a:spLocks noGrp="1"/>
          </p:cNvSpPr>
          <p:nvPr>
            <p:ph type="body" idx="1"/>
          </p:nvPr>
        </p:nvSpPr>
        <p:spPr>
          <a:xfrm>
            <a:off x="731520" y="1689145"/>
            <a:ext cx="10757328" cy="4063473"/>
          </a:xfrm>
          <a:prstGeom prst="rect">
            <a:avLst/>
          </a:prstGeom>
          <a:noFill/>
          <a:ln>
            <a:noFill/>
          </a:ln>
        </p:spPr>
        <p:txBody>
          <a:bodyPr spcFirstLastPara="1" wrap="square" lIns="121900" tIns="121900" rIns="121900" bIns="121900" anchor="t" anchorCtr="0">
            <a:normAutofit/>
          </a:bodyPr>
          <a:lstStyle/>
          <a:p>
            <a:pPr marL="0" lvl="0" indent="0" algn="l" rtl="0">
              <a:lnSpc>
                <a:spcPct val="108000"/>
              </a:lnSpc>
              <a:spcBef>
                <a:spcPts val="1200"/>
              </a:spcBef>
              <a:spcAft>
                <a:spcPts val="0"/>
              </a:spcAft>
              <a:buSzPts val="3000"/>
              <a:buNone/>
            </a:pPr>
            <a:r>
              <a:rPr lang="en"/>
              <a:t>May include State expenditures made on behalf of the program from a central account. </a:t>
            </a:r>
            <a:endParaRPr/>
          </a:p>
          <a:p>
            <a:pPr marL="0" lvl="0" indent="0" algn="l" rtl="0">
              <a:lnSpc>
                <a:spcPct val="108000"/>
              </a:lnSpc>
              <a:spcBef>
                <a:spcPts val="1200"/>
              </a:spcBef>
              <a:spcAft>
                <a:spcPts val="0"/>
              </a:spcAft>
              <a:buSzPts val="3000"/>
              <a:buNone/>
            </a:pPr>
            <a:r>
              <a:rPr lang="en" b="1"/>
              <a:t>For example</a:t>
            </a:r>
            <a:r>
              <a:rPr lang="en"/>
              <a:t>, a State pays for personnel fringe benefits and indirect costs from a central pool of State funds. The actual State expenditures from this pool for VR staff providing allowable VR services could be used as match.</a:t>
            </a:r>
            <a:endParaRPr/>
          </a:p>
          <a:p>
            <a:pPr marL="0" lvl="0" indent="0" algn="l" rtl="0">
              <a:lnSpc>
                <a:spcPct val="100000"/>
              </a:lnSpc>
              <a:spcBef>
                <a:spcPts val="1200"/>
              </a:spcBef>
              <a:spcAft>
                <a:spcPts val="0"/>
              </a:spcAft>
              <a:buSzPts val="3000"/>
              <a:buNone/>
            </a:pPr>
            <a:endParaRPr/>
          </a:p>
          <a:p>
            <a:pPr marL="0" lvl="0" indent="0" algn="l" rtl="0">
              <a:lnSpc>
                <a:spcPct val="108000"/>
              </a:lnSpc>
              <a:spcBef>
                <a:spcPts val="0"/>
              </a:spcBef>
              <a:spcAft>
                <a:spcPts val="0"/>
              </a:spcAft>
              <a:buClr>
                <a:srgbClr val="214D8D"/>
              </a:buClr>
              <a:buSzPts val="1900"/>
              <a:buNone/>
            </a:pPr>
            <a:r>
              <a:rPr lang="en" sz="1900" b="1">
                <a:solidFill>
                  <a:srgbClr val="214D8D"/>
                </a:solidFill>
              </a:rPr>
              <a:t>Services to Groups - NFB Newsline</a:t>
            </a:r>
            <a:endParaRPr sz="1900" b="1">
              <a:solidFill>
                <a:srgbClr val="214D8D"/>
              </a:solidFill>
            </a:endParaRPr>
          </a:p>
          <a:p>
            <a:pPr marL="0" lvl="0" indent="0" algn="l" rtl="0">
              <a:lnSpc>
                <a:spcPct val="108000"/>
              </a:lnSpc>
              <a:spcBef>
                <a:spcPts val="2200"/>
              </a:spcBef>
              <a:spcAft>
                <a:spcPts val="1600"/>
              </a:spcAft>
              <a:buSzPts val="3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9"/>
          <p:cNvSpPr/>
          <p:nvPr/>
        </p:nvSpPr>
        <p:spPr>
          <a:xfrm>
            <a:off x="0" y="6057429"/>
            <a:ext cx="12222103" cy="160114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34" name="Google Shape;334;p19"/>
          <p:cNvSpPr txBox="1">
            <a:spLocks noGrp="1"/>
          </p:cNvSpPr>
          <p:nvPr>
            <p:ph type="title"/>
          </p:nvPr>
        </p:nvSpPr>
        <p:spPr>
          <a:xfrm>
            <a:off x="2255257" y="831085"/>
            <a:ext cx="7662672" cy="22920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 - State Appropriations </a:t>
            </a:r>
            <a:endParaRPr/>
          </a:p>
        </p:txBody>
      </p:sp>
      <p:sp>
        <p:nvSpPr>
          <p:cNvPr id="335" name="Google Shape;335;p19"/>
          <p:cNvSpPr txBox="1">
            <a:spLocks noGrp="1"/>
          </p:cNvSpPr>
          <p:nvPr>
            <p:ph type="body" idx="1"/>
          </p:nvPr>
        </p:nvSpPr>
        <p:spPr>
          <a:xfrm>
            <a:off x="1850738" y="3179956"/>
            <a:ext cx="8142449" cy="194079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5000"/>
              </a:lnSpc>
              <a:spcBef>
                <a:spcPts val="0"/>
              </a:spcBef>
              <a:spcAft>
                <a:spcPts val="0"/>
              </a:spcAft>
              <a:buClr>
                <a:schemeClr val="lt1"/>
              </a:buClr>
              <a:buSzPts val="3000"/>
              <a:buNone/>
            </a:pPr>
            <a:r>
              <a:rPr lang="en"/>
              <a:t>A Conversation with Missouri General</a:t>
            </a:r>
            <a:endParaRPr/>
          </a:p>
          <a:p>
            <a:pPr marL="0" lvl="0" indent="0" algn="ctr" rtl="0">
              <a:lnSpc>
                <a:spcPct val="105000"/>
              </a:lnSpc>
              <a:spcBef>
                <a:spcPts val="1000"/>
              </a:spcBef>
              <a:spcAft>
                <a:spcPts val="0"/>
              </a:spcAft>
              <a:buClr>
                <a:schemeClr val="lt1"/>
              </a:buClr>
              <a:buSzPts val="3000"/>
              <a:buNone/>
            </a:pPr>
            <a:r>
              <a:rPr lang="en"/>
              <a:t>Chris Clause</a:t>
            </a:r>
            <a:endParaRPr/>
          </a:p>
          <a:p>
            <a:pPr marL="0" lvl="0" indent="0" algn="ctr" rtl="0">
              <a:lnSpc>
                <a:spcPct val="105000"/>
              </a:lnSpc>
              <a:spcBef>
                <a:spcPts val="1000"/>
              </a:spcBef>
              <a:spcAft>
                <a:spcPts val="0"/>
              </a:spcAft>
              <a:buClr>
                <a:schemeClr val="lt1"/>
              </a:buClr>
              <a:buSzPts val="3000"/>
              <a:buNone/>
            </a:pPr>
            <a:r>
              <a:rPr lang="en"/>
              <a:t>Jill Cremer</a:t>
            </a:r>
            <a:endParaRPr/>
          </a:p>
          <a:p>
            <a:pPr marL="0" lvl="0" indent="0" algn="ctr" rtl="0">
              <a:lnSpc>
                <a:spcPct val="105000"/>
              </a:lnSpc>
              <a:spcBef>
                <a:spcPts val="1000"/>
              </a:spcBef>
              <a:spcAft>
                <a:spcPts val="0"/>
              </a:spcAft>
              <a:buClr>
                <a:schemeClr val="lt1"/>
              </a:buClr>
              <a:buSzPts val="3000"/>
              <a:buNone/>
            </a:pPr>
            <a:r>
              <a:rPr lang="en"/>
              <a:t>John Connelly</a:t>
            </a:r>
            <a:endParaRPr/>
          </a:p>
        </p:txBody>
      </p:sp>
      <p:pic>
        <p:nvPicPr>
          <p:cNvPr id="336" name="Google Shape;336;p19" descr="Missouri VR"/>
          <p:cNvPicPr preferRelativeResize="0"/>
          <p:nvPr/>
        </p:nvPicPr>
        <p:blipFill rotWithShape="1">
          <a:blip r:embed="rId3">
            <a:alphaModFix/>
          </a:blip>
          <a:srcRect/>
          <a:stretch/>
        </p:blipFill>
        <p:spPr>
          <a:xfrm>
            <a:off x="5024211" y="5295332"/>
            <a:ext cx="1798277" cy="1420189"/>
          </a:xfrm>
          <a:prstGeom prst="rect">
            <a:avLst/>
          </a:prstGeom>
          <a:noFill/>
          <a:ln>
            <a:noFill/>
          </a:ln>
        </p:spPr>
      </p:pic>
      <p:pic>
        <p:nvPicPr>
          <p:cNvPr id="337" name="Google Shape;337;p19"/>
          <p:cNvPicPr preferRelativeResize="0"/>
          <p:nvPr/>
        </p:nvPicPr>
        <p:blipFill rotWithShape="1">
          <a:blip r:embed="rId4">
            <a:alphaModFix/>
          </a:blip>
          <a:srcRect/>
          <a:stretch/>
        </p:blipFill>
        <p:spPr>
          <a:xfrm>
            <a:off x="5626570" y="218924"/>
            <a:ext cx="590783" cy="9502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
          <p:cNvSpPr txBox="1">
            <a:spLocks noGrp="1"/>
          </p:cNvSpPr>
          <p:nvPr>
            <p:ph type="title"/>
          </p:nvPr>
        </p:nvSpPr>
        <p:spPr>
          <a:xfrm>
            <a:off x="731519" y="365761"/>
            <a:ext cx="10685169" cy="931411"/>
          </a:xfrm>
          <a:prstGeom prst="rect">
            <a:avLst/>
          </a:prstGeom>
          <a:noFill/>
          <a:ln>
            <a:noFill/>
          </a:ln>
        </p:spPr>
        <p:txBody>
          <a:bodyPr spcFirstLastPara="1" wrap="square" lIns="91425" tIns="45700" rIns="91425" bIns="45700" anchor="b" anchorCtr="0">
            <a:noAutofit/>
          </a:bodyPr>
          <a:lstStyle/>
          <a:p>
            <a:pPr marL="0" lvl="0" indent="0" algn="l" rtl="0">
              <a:lnSpc>
                <a:spcPct val="105000"/>
              </a:lnSpc>
              <a:spcBef>
                <a:spcPts val="0"/>
              </a:spcBef>
              <a:spcAft>
                <a:spcPts val="0"/>
              </a:spcAft>
              <a:buClr>
                <a:schemeClr val="dk1"/>
              </a:buClr>
              <a:buSzPts val="4400"/>
              <a:buFont typeface="Open Sans"/>
              <a:buNone/>
            </a:pPr>
            <a:r>
              <a:rPr lang="en" sz="4400">
                <a:solidFill>
                  <a:schemeClr val="dk1"/>
                </a:solidFill>
              </a:rPr>
              <a:t>Disclaimer</a:t>
            </a:r>
            <a:endParaRPr/>
          </a:p>
        </p:txBody>
      </p:sp>
      <p:sp>
        <p:nvSpPr>
          <p:cNvPr id="205" name="Google Shape;205;p2"/>
          <p:cNvSpPr txBox="1">
            <a:spLocks noGrp="1"/>
          </p:cNvSpPr>
          <p:nvPr>
            <p:ph type="body" idx="1"/>
          </p:nvPr>
        </p:nvSpPr>
        <p:spPr>
          <a:xfrm>
            <a:off x="731520" y="1509823"/>
            <a:ext cx="10507094" cy="498241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 sz="280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Strategic Priorities and Program Services </a:t>
            </a:r>
            <a:endParaRPr/>
          </a:p>
        </p:txBody>
      </p:sp>
      <p:pic>
        <p:nvPicPr>
          <p:cNvPr id="343" name="Google Shape;343;p20" descr="Screenshot of a Program Description which includes department, core budget information, strategic priority, and a description of the program."/>
          <p:cNvPicPr preferRelativeResize="0"/>
          <p:nvPr/>
        </p:nvPicPr>
        <p:blipFill rotWithShape="1">
          <a:blip r:embed="rId3">
            <a:alphaModFix/>
          </a:blip>
          <a:srcRect/>
          <a:stretch/>
        </p:blipFill>
        <p:spPr>
          <a:xfrm>
            <a:off x="937847" y="1026124"/>
            <a:ext cx="10120436" cy="5686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People Served</a:t>
            </a:r>
            <a:endParaRPr/>
          </a:p>
        </p:txBody>
      </p:sp>
      <p:pic>
        <p:nvPicPr>
          <p:cNvPr id="349" name="Google Shape;349;p21" descr="Screenshot of a program description page that highlights program activity measures including number of individuals served including Clients, Potentially Eligible Students, and a total. This list of people served is listed for the last 3 fiscal years with projected number served and actual number served. It then includes projections for number served for future three fiscal years. Another program activity measure is Services to Employers. The number of employers served and the number of services are totaled for the last three fiscal years and the projected number served are totaled for the future three fiscal years.  In addition, another measure of program quality is customer satisfaction survey results. The results from the most recent survey are shared."/>
          <p:cNvPicPr preferRelativeResize="0"/>
          <p:nvPr/>
        </p:nvPicPr>
        <p:blipFill rotWithShape="1">
          <a:blip r:embed="rId3">
            <a:alphaModFix/>
          </a:blip>
          <a:srcRect/>
          <a:stretch/>
        </p:blipFill>
        <p:spPr>
          <a:xfrm>
            <a:off x="829259" y="855785"/>
            <a:ext cx="10369358" cy="58327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2"/>
          <p:cNvSpPr txBox="1">
            <a:spLocks noGrp="1"/>
          </p:cNvSpPr>
          <p:nvPr>
            <p:ph type="title"/>
          </p:nvPr>
        </p:nvSpPr>
        <p:spPr>
          <a:xfrm>
            <a:off x="731520" y="307146"/>
            <a:ext cx="10757328"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Program Impact</a:t>
            </a:r>
            <a:endParaRPr/>
          </a:p>
        </p:txBody>
      </p:sp>
      <p:pic>
        <p:nvPicPr>
          <p:cNvPr id="355" name="Google Shape;355;p22" descr="A program description screenshot showing charts measuring a program’s impact. The first chart shows Clients Achieving Employment After Services with targeted percentages for the last three fiscal years and actual percentages. These are also compared to the national standard. The targeted percentages for the next three fiscal years are indicated as well. The next chart shows Annual Earnings by All Participants Who Exited VR Services in Comparison to Earnings at Application.  Earnings at Application, Earnings at Closure, and Targeted Earnings at Closure are outlined for last three fiscal years and earnings targets are shown for future three fiscal years.  The final chart outlines Measurable Skills Gains Achieved by VR Consumers. Targeted Gains Vs. Actual are compared for last three fiscal years with a comparison to neighboring state VR agencies. Measurable skills targets are shown for future three fiscal years. &#10;&#10;Measurable Skills Gains are when a VR Client achieved documented academic, technical, occupational or other progress towards a credential or employment in the year. These skills gains can include Successful Completion of Secondary or Postsecondary Grade Level, On-The-Job Training Program, one year of Registered Apprenticeship Program, Employer Provided Training Program Milestone, Technical or Occupational Exam, and Secondary or Postsecondary diploma or certificate. Source: Rehabilitation Services Administration Case Service Report 911.&#10;"/>
          <p:cNvPicPr preferRelativeResize="0"/>
          <p:nvPr/>
        </p:nvPicPr>
        <p:blipFill rotWithShape="1">
          <a:blip r:embed="rId3">
            <a:alphaModFix/>
          </a:blip>
          <a:srcRect/>
          <a:stretch/>
        </p:blipFill>
        <p:spPr>
          <a:xfrm>
            <a:off x="1770185" y="950790"/>
            <a:ext cx="8651630" cy="57765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344658" y="283700"/>
            <a:ext cx="11050172" cy="5486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a:t>Program Activity Measures: Program Efficiency</a:t>
            </a:r>
            <a:endParaRPr/>
          </a:p>
        </p:txBody>
      </p:sp>
      <p:pic>
        <p:nvPicPr>
          <p:cNvPr id="361" name="Google Shape;361;p23" descr="Screenshot of charts measuring the program’s efficiency. The first chart shares Percent of VR Clients Made Eligible within 60 Days of Application Date. The actual percent is shared for last three fiscal years and the targeted percent is shared for the next three fiscal years. The second chart outlines Percent of VR Employment Plans Developed within 90 Days of Eligibility Determination. The actual percent is shared for last three fiscal years and the targeted percent is shared for the next three fiscal years. The source of this information is from the Rehabilitation Services Administration Case Service Report 911.&#10;"/>
          <p:cNvPicPr preferRelativeResize="0"/>
          <p:nvPr/>
        </p:nvPicPr>
        <p:blipFill rotWithShape="1">
          <a:blip r:embed="rId3">
            <a:alphaModFix/>
          </a:blip>
          <a:srcRect/>
          <a:stretch/>
        </p:blipFill>
        <p:spPr>
          <a:xfrm>
            <a:off x="215635" y="1041603"/>
            <a:ext cx="11760729" cy="57226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4"/>
          <p:cNvSpPr txBox="1">
            <a:spLocks noGrp="1"/>
          </p:cNvSpPr>
          <p:nvPr>
            <p:ph type="title"/>
          </p:nvPr>
        </p:nvSpPr>
        <p:spPr>
          <a:xfrm>
            <a:off x="690664" y="1566153"/>
            <a:ext cx="10447506" cy="1547459"/>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a:t>
            </a:r>
            <a:br>
              <a:rPr lang="en" b="1"/>
            </a:br>
            <a:r>
              <a:rPr lang="en" b="1"/>
              <a:t> Certain RSVFP Expenditures- Business Enterprises Program (BEP)</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5"/>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Business Enterprises Program- In a Nutshell</a:t>
            </a:r>
            <a:endParaRPr b="1"/>
          </a:p>
        </p:txBody>
      </p:sp>
      <p:sp>
        <p:nvSpPr>
          <p:cNvPr id="372" name="Google Shape;372;p25"/>
          <p:cNvSpPr txBox="1">
            <a:spLocks noGrp="1"/>
          </p:cNvSpPr>
          <p:nvPr>
            <p:ph type="body" idx="1"/>
          </p:nvPr>
        </p:nvSpPr>
        <p:spPr>
          <a:xfrm>
            <a:off x="731520" y="1303507"/>
            <a:ext cx="10757328" cy="1031131"/>
          </a:xfrm>
          <a:prstGeom prst="rect">
            <a:avLst/>
          </a:prstGeom>
          <a:noFill/>
          <a:ln>
            <a:noFill/>
          </a:ln>
        </p:spPr>
        <p:txBody>
          <a:bodyPr spcFirstLastPara="1" wrap="square" lIns="91425" tIns="45700" rIns="91425" bIns="45700" anchor="t" anchorCtr="0">
            <a:normAutofit/>
          </a:bodyPr>
          <a:lstStyle/>
          <a:p>
            <a:pPr marL="0" lvl="0" indent="0" algn="l" rtl="0">
              <a:lnSpc>
                <a:spcPct val="128000"/>
              </a:lnSpc>
              <a:spcBef>
                <a:spcPts val="0"/>
              </a:spcBef>
              <a:spcAft>
                <a:spcPts val="0"/>
              </a:spcAft>
              <a:buSzPts val="3000"/>
              <a:buNone/>
            </a:pPr>
            <a:r>
              <a:rPr lang="en"/>
              <a:t>VR regulations at 34 C.F.R. § 361.49(a)(5) permit the following BEP-related services as “services to groups” under the VR program:</a:t>
            </a:r>
            <a:endParaRPr/>
          </a:p>
          <a:p>
            <a:pPr marL="0" lvl="0" indent="0" algn="l" rtl="0">
              <a:lnSpc>
                <a:spcPct val="128000"/>
              </a:lnSpc>
              <a:spcBef>
                <a:spcPts val="1200"/>
              </a:spcBef>
              <a:spcAft>
                <a:spcPts val="0"/>
              </a:spcAft>
              <a:buSzPts val="3000"/>
              <a:buNone/>
            </a:pPr>
            <a:endParaRPr/>
          </a:p>
        </p:txBody>
      </p:sp>
      <p:sp>
        <p:nvSpPr>
          <p:cNvPr id="373" name="Google Shape;373;p25"/>
          <p:cNvSpPr/>
          <p:nvPr/>
        </p:nvSpPr>
        <p:spPr>
          <a:xfrm>
            <a:off x="233463" y="2636196"/>
            <a:ext cx="2786973" cy="3424136"/>
          </a:xfrm>
          <a:prstGeom prst="rect">
            <a:avLst/>
          </a:prstGeom>
          <a:solidFill>
            <a:srgbClr val="E0EB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4" name="Google Shape;374;p25"/>
          <p:cNvSpPr txBox="1"/>
          <p:nvPr/>
        </p:nvSpPr>
        <p:spPr>
          <a:xfrm>
            <a:off x="312090" y="2731405"/>
            <a:ext cx="2485418" cy="1481688"/>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a:solidFill>
                  <a:schemeClr val="dk1"/>
                </a:solidFill>
                <a:latin typeface="Open Sans"/>
                <a:ea typeface="Open Sans"/>
                <a:cs typeface="Open Sans"/>
                <a:sym typeface="Open Sans"/>
              </a:rPr>
              <a:t>Management services and supervision provided by the State unit;</a:t>
            </a:r>
            <a:endParaRPr/>
          </a:p>
        </p:txBody>
      </p:sp>
      <p:sp>
        <p:nvSpPr>
          <p:cNvPr id="375" name="Google Shape;375;p25"/>
          <p:cNvSpPr/>
          <p:nvPr/>
        </p:nvSpPr>
        <p:spPr>
          <a:xfrm>
            <a:off x="3164730" y="2636196"/>
            <a:ext cx="2931269" cy="3421372"/>
          </a:xfrm>
          <a:prstGeom prst="rect">
            <a:avLst/>
          </a:prstGeom>
          <a:solidFill>
            <a:srgbClr val="D9E1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76" name="Google Shape;376;p25"/>
          <p:cNvSpPr txBox="1"/>
          <p:nvPr/>
        </p:nvSpPr>
        <p:spPr>
          <a:xfrm>
            <a:off x="3236873" y="2731405"/>
            <a:ext cx="2859119" cy="323094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 sz="1800">
                <a:solidFill>
                  <a:schemeClr val="dk1"/>
                </a:solidFill>
                <a:latin typeface="Open Sans"/>
                <a:ea typeface="Open Sans"/>
                <a:cs typeface="Open Sans"/>
                <a:sym typeface="Open Sans"/>
              </a:rPr>
              <a:t>The acquisition by the State unit of vending facilities or other equipment (including costs incurred to ready the site or equipment to serve its purpose or additional space acquired to expand a vending facility);</a:t>
            </a:r>
            <a:endParaRPr/>
          </a:p>
        </p:txBody>
      </p:sp>
      <p:sp>
        <p:nvSpPr>
          <p:cNvPr id="377" name="Google Shape;377;p25"/>
          <p:cNvSpPr/>
          <p:nvPr/>
        </p:nvSpPr>
        <p:spPr>
          <a:xfrm>
            <a:off x="6240293" y="2636196"/>
            <a:ext cx="2786972" cy="3424136"/>
          </a:xfrm>
          <a:prstGeom prst="rect">
            <a:avLst/>
          </a:prstGeom>
          <a:solidFill>
            <a:srgbClr val="F3E9DE"/>
          </a:solidFill>
          <a:ln>
            <a:noFill/>
          </a:ln>
        </p:spPr>
        <p:txBody>
          <a:bodyPr spcFirstLastPara="1" wrap="square" lIns="91425" tIns="45700" rIns="91425" bIns="45700" anchor="t" anchorCtr="0">
            <a:noAutofit/>
          </a:bodyPr>
          <a:lstStyle/>
          <a:p>
            <a:pPr marL="0" marR="0" lvl="0" indent="0" algn="l" rtl="0">
              <a:lnSpc>
                <a:spcPct val="128000"/>
              </a:lnSpc>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lnSpc>
                <a:spcPct val="128000"/>
              </a:lnSpc>
              <a:spcBef>
                <a:spcPts val="0"/>
              </a:spcBef>
              <a:spcAft>
                <a:spcPts val="0"/>
              </a:spcAft>
              <a:buNone/>
            </a:pPr>
            <a:endParaRPr sz="1800">
              <a:solidFill>
                <a:schemeClr val="dk1"/>
              </a:solidFill>
              <a:latin typeface="Open Sans"/>
              <a:ea typeface="Open Sans"/>
              <a:cs typeface="Open Sans"/>
              <a:sym typeface="Open Sans"/>
            </a:endParaRPr>
          </a:p>
        </p:txBody>
      </p:sp>
      <p:sp>
        <p:nvSpPr>
          <p:cNvPr id="378" name="Google Shape;378;p25"/>
          <p:cNvSpPr/>
          <p:nvPr/>
        </p:nvSpPr>
        <p:spPr>
          <a:xfrm>
            <a:off x="9171566" y="2636196"/>
            <a:ext cx="2786971" cy="3424136"/>
          </a:xfrm>
          <a:prstGeom prst="rect">
            <a:avLst/>
          </a:prstGeom>
          <a:solidFill>
            <a:srgbClr val="E6E6E6"/>
          </a:solidFill>
          <a:ln>
            <a:noFill/>
          </a:ln>
        </p:spPr>
        <p:txBody>
          <a:bodyPr spcFirstLastPara="1" wrap="square" lIns="91425" tIns="45700" rIns="91425" bIns="45700" anchor="t" anchorCtr="0">
            <a:noAutofit/>
          </a:bodyPr>
          <a:lstStyle/>
          <a:p>
            <a:pPr marL="0" marR="0" lvl="0" indent="0" algn="l" rtl="0">
              <a:lnSpc>
                <a:spcPct val="128000"/>
              </a:lnSpc>
              <a:spcBef>
                <a:spcPts val="0"/>
              </a:spcBef>
              <a:spcAft>
                <a:spcPts val="0"/>
              </a:spcAft>
              <a:buNone/>
            </a:pPr>
            <a:endParaRPr sz="2400">
              <a:solidFill>
                <a:schemeClr val="dk1"/>
              </a:solidFill>
              <a:latin typeface="Open Sans"/>
              <a:ea typeface="Open Sans"/>
              <a:cs typeface="Open Sans"/>
              <a:sym typeface="Open Sans"/>
            </a:endParaRPr>
          </a:p>
        </p:txBody>
      </p:sp>
      <p:sp>
        <p:nvSpPr>
          <p:cNvPr id="379" name="Google Shape;379;p25"/>
          <p:cNvSpPr txBox="1"/>
          <p:nvPr/>
        </p:nvSpPr>
        <p:spPr>
          <a:xfrm>
            <a:off x="6357027" y="2731405"/>
            <a:ext cx="2353220" cy="1481688"/>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a:solidFill>
                  <a:schemeClr val="dk1"/>
                </a:solidFill>
                <a:latin typeface="Open Sans"/>
                <a:ea typeface="Open Sans"/>
                <a:cs typeface="Open Sans"/>
                <a:sym typeface="Open Sans"/>
              </a:rPr>
              <a:t>Initial stocks and supplies not to exceed six months; and</a:t>
            </a:r>
            <a:endParaRPr/>
          </a:p>
        </p:txBody>
      </p:sp>
      <p:sp>
        <p:nvSpPr>
          <p:cNvPr id="380" name="Google Shape;380;p25"/>
          <p:cNvSpPr txBox="1"/>
          <p:nvPr/>
        </p:nvSpPr>
        <p:spPr>
          <a:xfrm>
            <a:off x="9315849" y="2731405"/>
            <a:ext cx="2172999" cy="1836272"/>
          </a:xfrm>
          <a:prstGeom prst="rect">
            <a:avLst/>
          </a:prstGeom>
          <a:noFill/>
          <a:ln>
            <a:noFill/>
          </a:ln>
        </p:spPr>
        <p:txBody>
          <a:bodyPr spcFirstLastPara="1" wrap="square" lIns="91425" tIns="45700" rIns="91425" bIns="45700" anchor="t" anchorCtr="0">
            <a:spAutoFit/>
          </a:bodyPr>
          <a:lstStyle/>
          <a:p>
            <a:pPr marL="0" marR="0" lvl="0" indent="0" algn="l" rtl="0">
              <a:lnSpc>
                <a:spcPct val="128000"/>
              </a:lnSpc>
              <a:spcBef>
                <a:spcPts val="0"/>
              </a:spcBef>
              <a:spcAft>
                <a:spcPts val="0"/>
              </a:spcAft>
              <a:buNone/>
            </a:pPr>
            <a:r>
              <a:rPr lang="en" sz="1800">
                <a:solidFill>
                  <a:schemeClr val="dk1"/>
                </a:solidFill>
                <a:latin typeface="Open Sans"/>
                <a:ea typeface="Open Sans"/>
                <a:cs typeface="Open Sans"/>
                <a:sym typeface="Open Sans"/>
              </a:rPr>
              <a:t>Initial operating expenses. (e.g., rent and utilities) not to exceed six months.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Business Enterprises Program- In a Nutshell</a:t>
            </a:r>
            <a:r>
              <a:rPr lang="en" sz="1800" b="0" i="0" u="none" strike="noStrike" cap="none">
                <a:solidFill>
                  <a:srgbClr val="0D1D34"/>
                </a:solidFill>
                <a:latin typeface="Open Sans"/>
                <a:ea typeface="Open Sans"/>
                <a:cs typeface="Open Sans"/>
                <a:sym typeface="Open Sans"/>
              </a:rPr>
              <a:t> (2)</a:t>
            </a:r>
            <a:endParaRPr b="1"/>
          </a:p>
        </p:txBody>
      </p:sp>
      <p:sp>
        <p:nvSpPr>
          <p:cNvPr id="386" name="Google Shape;386;p26"/>
          <p:cNvSpPr txBox="1">
            <a:spLocks noGrp="1"/>
          </p:cNvSpPr>
          <p:nvPr>
            <p:ph type="body" idx="1"/>
          </p:nvPr>
        </p:nvSpPr>
        <p:spPr>
          <a:xfrm>
            <a:off x="731520" y="1303507"/>
            <a:ext cx="10757328" cy="331713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8000"/>
              </a:lnSpc>
              <a:spcBef>
                <a:spcPts val="0"/>
              </a:spcBef>
              <a:spcAft>
                <a:spcPts val="0"/>
              </a:spcAft>
              <a:buSzPct val="125000"/>
              <a:buNone/>
            </a:pPr>
            <a:r>
              <a:rPr lang="en"/>
              <a:t>The RSVFP regulations at 34 C.F.R. §§ 395.8(c) and 395.9(b) authorize many different uses for the unassigned Federal vending machine income and set-aside funds, respectively, however, only the following RSVFP expenditures, which are also allowable under the VR program may be used for match purposes.</a:t>
            </a:r>
            <a:endParaRPr/>
          </a:p>
          <a:p>
            <a:pPr marL="0" lvl="0" indent="0" algn="l" rtl="0">
              <a:lnSpc>
                <a:spcPct val="108000"/>
              </a:lnSpc>
              <a:spcBef>
                <a:spcPts val="0"/>
              </a:spcBef>
              <a:spcAft>
                <a:spcPts val="0"/>
              </a:spcAft>
              <a:buSzPct val="125000"/>
              <a:buNone/>
            </a:pPr>
            <a:endParaRPr/>
          </a:p>
          <a:p>
            <a:pPr marL="457200" lvl="0" indent="-361950" algn="l" rtl="0">
              <a:lnSpc>
                <a:spcPct val="108000"/>
              </a:lnSpc>
              <a:spcBef>
                <a:spcPts val="0"/>
              </a:spcBef>
              <a:spcAft>
                <a:spcPts val="0"/>
              </a:spcAft>
              <a:buSzPct val="125000"/>
              <a:buChar char="•"/>
            </a:pPr>
            <a:r>
              <a:rPr lang="en"/>
              <a:t>Maintenance and replacement of equipment,</a:t>
            </a:r>
            <a:endParaRPr/>
          </a:p>
          <a:p>
            <a:pPr marL="457200" lvl="0" indent="-361950" algn="l" rtl="0">
              <a:spcBef>
                <a:spcPts val="0"/>
              </a:spcBef>
              <a:spcAft>
                <a:spcPts val="0"/>
              </a:spcAft>
              <a:buSzPct val="125000"/>
              <a:buChar char="•"/>
            </a:pPr>
            <a:r>
              <a:rPr lang="en"/>
              <a:t>Purchase of new equipment, and</a:t>
            </a:r>
            <a:endParaRPr/>
          </a:p>
          <a:p>
            <a:pPr marL="457200" lvl="0" indent="-361950" algn="l" rtl="0">
              <a:spcBef>
                <a:spcPts val="0"/>
              </a:spcBef>
              <a:spcAft>
                <a:spcPts val="0"/>
              </a:spcAft>
              <a:buSzPct val="125000"/>
              <a:buChar char="•"/>
            </a:pPr>
            <a:r>
              <a:rPr lang="en"/>
              <a:t>Management Services.</a:t>
            </a:r>
            <a:endParaRPr/>
          </a:p>
          <a:p>
            <a:pPr marL="0" lvl="0" indent="0" algn="l" rtl="0">
              <a:lnSpc>
                <a:spcPct val="108000"/>
              </a:lnSpc>
              <a:spcBef>
                <a:spcPts val="1200"/>
              </a:spcBef>
              <a:spcAft>
                <a:spcPts val="0"/>
              </a:spcAft>
              <a:buSzPct val="125000"/>
              <a:buNone/>
            </a:pPr>
            <a:endParaRPr/>
          </a:p>
          <a:p>
            <a:pPr marL="0" lvl="0" indent="0" algn="l" rtl="0">
              <a:lnSpc>
                <a:spcPct val="108000"/>
              </a:lnSpc>
              <a:spcBef>
                <a:spcPts val="1200"/>
              </a:spcBef>
              <a:spcAft>
                <a:spcPts val="0"/>
              </a:spcAft>
              <a:buSzPct val="125000"/>
              <a:buNone/>
            </a:pPr>
            <a:r>
              <a:rPr lang="en" b="1">
                <a:solidFill>
                  <a:srgbClr val="000000"/>
                </a:solidFill>
              </a:rPr>
              <a:t>Any State expenditures from the RSVFP unassigned Federal vending machine income or set-aside funds for these purposes must be reported! </a:t>
            </a:r>
            <a:endParaRPr/>
          </a:p>
        </p:txBody>
      </p:sp>
      <p:pic>
        <p:nvPicPr>
          <p:cNvPr id="387" name="Google Shape;387;p26" descr="Calculator with solid fill"/>
          <p:cNvPicPr preferRelativeResize="0"/>
          <p:nvPr/>
        </p:nvPicPr>
        <p:blipFill rotWithShape="1">
          <a:blip r:embed="rId3">
            <a:alphaModFix/>
          </a:blip>
          <a:srcRect/>
          <a:stretch/>
        </p:blipFill>
        <p:spPr>
          <a:xfrm rot="558403">
            <a:off x="9808951" y="5357313"/>
            <a:ext cx="1094776" cy="1094776"/>
          </a:xfrm>
          <a:prstGeom prst="rect">
            <a:avLst/>
          </a:prstGeom>
          <a:noFill/>
          <a:ln>
            <a:noFill/>
          </a:ln>
        </p:spPr>
      </p:pic>
      <p:pic>
        <p:nvPicPr>
          <p:cNvPr id="388" name="Google Shape;388;p26" descr="Clipboard Partially Checked with solid fill"/>
          <p:cNvPicPr preferRelativeResize="0"/>
          <p:nvPr/>
        </p:nvPicPr>
        <p:blipFill rotWithShape="1">
          <a:blip r:embed="rId4">
            <a:alphaModFix/>
          </a:blip>
          <a:srcRect/>
          <a:stretch/>
        </p:blipFill>
        <p:spPr>
          <a:xfrm rot="-1544270">
            <a:off x="8510953" y="5093675"/>
            <a:ext cx="1664677" cy="16646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2000"/>
              </a:lnSpc>
              <a:spcBef>
                <a:spcPts val="0"/>
              </a:spcBef>
              <a:spcAft>
                <a:spcPts val="0"/>
              </a:spcAft>
              <a:buClr>
                <a:schemeClr val="dk1"/>
              </a:buClr>
              <a:buSzPct val="100000"/>
              <a:buFont typeface="Open Sans"/>
              <a:buNone/>
            </a:pPr>
            <a:r>
              <a:rPr lang="en" b="1"/>
              <a:t>BEP Set-Aside Funds that may Not be used as Match</a:t>
            </a:r>
            <a:endParaRPr b="1"/>
          </a:p>
        </p:txBody>
      </p:sp>
      <p:pic>
        <p:nvPicPr>
          <p:cNvPr id="394" name="Google Shape;394;p27"/>
          <p:cNvPicPr preferRelativeResize="0">
            <a:picLocks noGrp="1"/>
          </p:cNvPicPr>
          <p:nvPr>
            <p:ph type="body" idx="1"/>
          </p:nvPr>
        </p:nvPicPr>
        <p:blipFill rotWithShape="1">
          <a:blip r:embed="rId3">
            <a:alphaModFix/>
          </a:blip>
          <a:srcRect/>
          <a:stretch/>
        </p:blipFill>
        <p:spPr>
          <a:xfrm>
            <a:off x="976386" y="2630441"/>
            <a:ext cx="1016873" cy="1016873"/>
          </a:xfrm>
          <a:prstGeom prst="rect">
            <a:avLst/>
          </a:prstGeom>
          <a:noFill/>
          <a:ln>
            <a:noFill/>
          </a:ln>
        </p:spPr>
      </p:pic>
      <p:sp>
        <p:nvSpPr>
          <p:cNvPr id="395" name="Google Shape;395;p27"/>
          <p:cNvSpPr txBox="1"/>
          <p:nvPr/>
        </p:nvSpPr>
        <p:spPr>
          <a:xfrm>
            <a:off x="556422" y="3758689"/>
            <a:ext cx="222568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Open Sans"/>
                <a:ea typeface="Open Sans"/>
                <a:cs typeface="Open Sans"/>
                <a:sym typeface="Open Sans"/>
              </a:rPr>
              <a:t>Establishment of retirement or pension funds;</a:t>
            </a:r>
            <a:endParaRPr/>
          </a:p>
        </p:txBody>
      </p:sp>
      <p:pic>
        <p:nvPicPr>
          <p:cNvPr id="396" name="Google Shape;396;p27"/>
          <p:cNvPicPr preferRelativeResize="0"/>
          <p:nvPr/>
        </p:nvPicPr>
        <p:blipFill rotWithShape="1">
          <a:blip r:embed="rId4">
            <a:alphaModFix/>
          </a:blip>
          <a:srcRect/>
          <a:stretch/>
        </p:blipFill>
        <p:spPr>
          <a:xfrm>
            <a:off x="3290380" y="2561185"/>
            <a:ext cx="1086128" cy="1086128"/>
          </a:xfrm>
          <a:prstGeom prst="rect">
            <a:avLst/>
          </a:prstGeom>
          <a:noFill/>
          <a:ln>
            <a:noFill/>
          </a:ln>
        </p:spPr>
      </p:pic>
      <p:sp>
        <p:nvSpPr>
          <p:cNvPr id="397" name="Google Shape;397;p27"/>
          <p:cNvSpPr txBox="1"/>
          <p:nvPr/>
        </p:nvSpPr>
        <p:spPr>
          <a:xfrm>
            <a:off x="3290380" y="3758689"/>
            <a:ext cx="183609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Open Sans"/>
                <a:ea typeface="Open Sans"/>
                <a:cs typeface="Open Sans"/>
                <a:sym typeface="Open Sans"/>
              </a:rPr>
              <a:t>Health insurance contributions;</a:t>
            </a:r>
            <a:endParaRPr/>
          </a:p>
        </p:txBody>
      </p:sp>
      <p:pic>
        <p:nvPicPr>
          <p:cNvPr id="398" name="Google Shape;398;p27"/>
          <p:cNvPicPr preferRelativeResize="0"/>
          <p:nvPr/>
        </p:nvPicPr>
        <p:blipFill rotWithShape="1">
          <a:blip r:embed="rId5">
            <a:alphaModFix/>
          </a:blip>
          <a:srcRect/>
          <a:stretch/>
        </p:blipFill>
        <p:spPr>
          <a:xfrm>
            <a:off x="5634745" y="2450590"/>
            <a:ext cx="1307319" cy="1307319"/>
          </a:xfrm>
          <a:prstGeom prst="rect">
            <a:avLst/>
          </a:prstGeom>
          <a:noFill/>
          <a:ln>
            <a:noFill/>
          </a:ln>
        </p:spPr>
      </p:pic>
      <p:sp>
        <p:nvSpPr>
          <p:cNvPr id="399" name="Google Shape;399;p27"/>
          <p:cNvSpPr txBox="1"/>
          <p:nvPr/>
        </p:nvSpPr>
        <p:spPr>
          <a:xfrm>
            <a:off x="5634745" y="3857017"/>
            <a:ext cx="174854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Provision for paid leave (e.g., vacation) for blind vendors; </a:t>
            </a:r>
            <a:endParaRPr/>
          </a:p>
        </p:txBody>
      </p:sp>
      <p:pic>
        <p:nvPicPr>
          <p:cNvPr id="400" name="Google Shape;400;p27"/>
          <p:cNvPicPr preferRelativeResize="0"/>
          <p:nvPr/>
        </p:nvPicPr>
        <p:blipFill rotWithShape="1">
          <a:blip r:embed="rId6">
            <a:alphaModFix/>
          </a:blip>
          <a:srcRect/>
          <a:stretch/>
        </p:blipFill>
        <p:spPr>
          <a:xfrm>
            <a:off x="8071263" y="2642505"/>
            <a:ext cx="1004808" cy="1004808"/>
          </a:xfrm>
          <a:prstGeom prst="rect">
            <a:avLst/>
          </a:prstGeom>
          <a:noFill/>
          <a:ln>
            <a:noFill/>
          </a:ln>
        </p:spPr>
      </p:pic>
      <p:sp>
        <p:nvSpPr>
          <p:cNvPr id="401" name="Google Shape;401;p27"/>
          <p:cNvSpPr txBox="1"/>
          <p:nvPr/>
        </p:nvSpPr>
        <p:spPr>
          <a:xfrm>
            <a:off x="8040022" y="3851022"/>
            <a:ext cx="130731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Liability insurance; and</a:t>
            </a:r>
            <a:endParaRPr/>
          </a:p>
        </p:txBody>
      </p:sp>
      <p:pic>
        <p:nvPicPr>
          <p:cNvPr id="402" name="Google Shape;402;p27"/>
          <p:cNvPicPr preferRelativeResize="0"/>
          <p:nvPr/>
        </p:nvPicPr>
        <p:blipFill rotWithShape="1">
          <a:blip r:embed="rId7">
            <a:alphaModFix/>
          </a:blip>
          <a:srcRect/>
          <a:stretch/>
        </p:blipFill>
        <p:spPr>
          <a:xfrm>
            <a:off x="10205270" y="2561185"/>
            <a:ext cx="1086128" cy="1086128"/>
          </a:xfrm>
          <a:prstGeom prst="rect">
            <a:avLst/>
          </a:prstGeom>
          <a:noFill/>
          <a:ln>
            <a:noFill/>
          </a:ln>
        </p:spPr>
      </p:pic>
      <p:sp>
        <p:nvSpPr>
          <p:cNvPr id="403" name="Google Shape;403;p27"/>
          <p:cNvSpPr txBox="1"/>
          <p:nvPr/>
        </p:nvSpPr>
        <p:spPr>
          <a:xfrm>
            <a:off x="10288975" y="3851022"/>
            <a:ext cx="12874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Open Sans"/>
                <a:ea typeface="Open Sans"/>
                <a:cs typeface="Open Sans"/>
                <a:sym typeface="Open Sans"/>
              </a:rPr>
              <a:t>Fair minimum return.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8"/>
          <p:cNvSpPr txBox="1">
            <a:spLocks noGrp="1"/>
          </p:cNvSpPr>
          <p:nvPr>
            <p:ph type="title"/>
          </p:nvPr>
        </p:nvSpPr>
        <p:spPr>
          <a:xfrm>
            <a:off x="731520" y="365761"/>
            <a:ext cx="10757328" cy="123444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2000"/>
              </a:lnSpc>
              <a:spcBef>
                <a:spcPts val="0"/>
              </a:spcBef>
              <a:spcAft>
                <a:spcPts val="0"/>
              </a:spcAft>
              <a:buClr>
                <a:schemeClr val="dk1"/>
              </a:buClr>
              <a:buSzPct val="100000"/>
              <a:buFont typeface="Open Sans"/>
              <a:buNone/>
            </a:pPr>
            <a:r>
              <a:rPr lang="en" b="1"/>
              <a:t>BEP Set-Aside Funds that May Not Be </a:t>
            </a:r>
            <a:r>
              <a:rPr lang="en"/>
              <a:t>U</a:t>
            </a:r>
            <a:r>
              <a:rPr lang="en" b="1"/>
              <a:t>sed as Match</a:t>
            </a:r>
            <a:r>
              <a:rPr lang="en" sz="1800" b="0" i="0" u="none" strike="noStrike" cap="none">
                <a:solidFill>
                  <a:srgbClr val="0D1D34"/>
                </a:solidFill>
                <a:latin typeface="Open Sans"/>
                <a:ea typeface="Open Sans"/>
                <a:cs typeface="Open Sans"/>
                <a:sym typeface="Open Sans"/>
              </a:rPr>
              <a:t> (2)</a:t>
            </a:r>
            <a:endParaRPr b="1"/>
          </a:p>
        </p:txBody>
      </p:sp>
      <p:sp>
        <p:nvSpPr>
          <p:cNvPr id="409" name="Google Shape;409;p28"/>
          <p:cNvSpPr txBox="1">
            <a:spLocks noGrp="1"/>
          </p:cNvSpPr>
          <p:nvPr>
            <p:ph type="body" idx="1"/>
          </p:nvPr>
        </p:nvSpPr>
        <p:spPr>
          <a:xfrm>
            <a:off x="731520" y="1689145"/>
            <a:ext cx="10757328" cy="443036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ct val="125000"/>
              <a:buNone/>
            </a:pPr>
            <a:r>
              <a:rPr lang="en" dirty="0"/>
              <a:t>Arbitration Expenses under the Randolph-Sheppard Act</a:t>
            </a:r>
            <a:endParaRPr dirty="0"/>
          </a:p>
          <a:p>
            <a:pPr marL="347345" lvl="0" indent="-347345" algn="l" rtl="0">
              <a:lnSpc>
                <a:spcPct val="108000"/>
              </a:lnSpc>
              <a:spcBef>
                <a:spcPts val="1200"/>
              </a:spcBef>
              <a:spcAft>
                <a:spcPts val="0"/>
              </a:spcAft>
              <a:buSzPct val="125000"/>
              <a:buChar char="•"/>
            </a:pPr>
            <a:r>
              <a:rPr lang="en"/>
              <a:t>Any damage awards ordered by arbitration panels under the Randolph-Sheppard Act are not allowable costs under the VR program or the BEP.</a:t>
            </a:r>
            <a:endParaRPr dirty="0"/>
          </a:p>
          <a:p>
            <a:pPr marL="347345" lvl="0" indent="-347345" algn="l" rtl="0">
              <a:lnSpc>
                <a:spcPct val="108000"/>
              </a:lnSpc>
              <a:spcBef>
                <a:spcPts val="1200"/>
              </a:spcBef>
              <a:spcAft>
                <a:spcPts val="0"/>
              </a:spcAft>
              <a:buSzPct val="125000"/>
              <a:buChar char="•"/>
            </a:pPr>
            <a:r>
              <a:rPr lang="en" dirty="0"/>
              <a:t>The prohibition against using Federal funds to share in the award also would cover any voluntary payment made by a SLA to settle arbitration disputes, as well as panel-ordered.</a:t>
            </a:r>
            <a:endParaRPr dirty="0"/>
          </a:p>
          <a:p>
            <a:pPr marL="347345" lvl="0" indent="-347345" algn="l" rtl="0">
              <a:lnSpc>
                <a:spcPct val="108000"/>
              </a:lnSpc>
              <a:spcBef>
                <a:spcPts val="1200"/>
              </a:spcBef>
              <a:spcAft>
                <a:spcPts val="0"/>
              </a:spcAft>
              <a:buSzPct val="125000"/>
              <a:buChar char="•"/>
            </a:pPr>
            <a:r>
              <a:rPr lang="en" dirty="0"/>
              <a:t>SLA payments of vendor attorney fees.</a:t>
            </a:r>
            <a:endParaRPr dirty="0"/>
          </a:p>
          <a:p>
            <a:pPr marL="347345" lvl="0" indent="-171132" algn="l" rtl="0">
              <a:lnSpc>
                <a:spcPct val="108000"/>
              </a:lnSpc>
              <a:spcBef>
                <a:spcPts val="1200"/>
              </a:spcBef>
              <a:spcAft>
                <a:spcPts val="0"/>
              </a:spcAft>
              <a:buSzPct val="125000"/>
              <a:buNone/>
            </a:pPr>
            <a:endParaRPr dirty="0"/>
          </a:p>
          <a:p>
            <a:pPr marL="0" lvl="0" indent="0" algn="l" rtl="0">
              <a:lnSpc>
                <a:spcPct val="108000"/>
              </a:lnSpc>
              <a:spcBef>
                <a:spcPts val="1200"/>
              </a:spcBef>
              <a:spcAft>
                <a:spcPts val="0"/>
              </a:spcAft>
              <a:buSzPct val="125000"/>
              <a:buNone/>
            </a:pPr>
            <a:r>
              <a:rPr lang="en" dirty="0"/>
              <a:t>These activities may also </a:t>
            </a:r>
            <a:r>
              <a:rPr lang="en" b="1" dirty="0"/>
              <a:t>not be paid</a:t>
            </a:r>
            <a:r>
              <a:rPr lang="en" dirty="0"/>
              <a:t> with Federal VR funds.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9"/>
          <p:cNvSpPr txBox="1">
            <a:spLocks noGrp="1"/>
          </p:cNvSpPr>
          <p:nvPr>
            <p:ph type="title"/>
          </p:nvPr>
        </p:nvSpPr>
        <p:spPr>
          <a:xfrm>
            <a:off x="709560" y="2282952"/>
            <a:ext cx="10607189" cy="2292096"/>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r>
              <a:rPr lang="en" b="1"/>
              <a:t>Match Source:</a:t>
            </a:r>
            <a:br>
              <a:rPr lang="en" b="1"/>
            </a:br>
            <a:r>
              <a:rPr lang="en" b="1"/>
              <a:t>Contributions by Private Entities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
          <p:cNvSpPr txBox="1">
            <a:spLocks noGrp="1"/>
          </p:cNvSpPr>
          <p:nvPr>
            <p:ph type="ctrTitle"/>
          </p:nvPr>
        </p:nvSpPr>
        <p:spPr>
          <a:xfrm>
            <a:off x="429768" y="1986591"/>
            <a:ext cx="3872068" cy="1991208"/>
          </a:xfrm>
          <a:prstGeom prst="rect">
            <a:avLst/>
          </a:prstGeom>
          <a:noFill/>
          <a:ln>
            <a:noFill/>
          </a:ln>
        </p:spPr>
        <p:txBody>
          <a:bodyPr spcFirstLastPara="1" wrap="square" lIns="121900" tIns="121900" rIns="121900" bIns="121900" anchor="t" anchorCtr="0">
            <a:normAutofit/>
          </a:bodyPr>
          <a:lstStyle/>
          <a:p>
            <a:pPr marL="0" lvl="0" indent="0" algn="l" rtl="0">
              <a:lnSpc>
                <a:spcPct val="102000"/>
              </a:lnSpc>
              <a:spcBef>
                <a:spcPts val="0"/>
              </a:spcBef>
              <a:spcAft>
                <a:spcPts val="0"/>
              </a:spcAft>
              <a:buClr>
                <a:schemeClr val="accent1"/>
              </a:buClr>
              <a:buSzPts val="4400"/>
              <a:buFont typeface="Open Sans"/>
              <a:buNone/>
            </a:pPr>
            <a:r>
              <a:rPr lang="en" b="1"/>
              <a:t>Presenters for today</a:t>
            </a:r>
            <a:endParaRPr b="1"/>
          </a:p>
        </p:txBody>
      </p:sp>
      <p:sp>
        <p:nvSpPr>
          <p:cNvPr id="211" name="Google Shape;211;p3"/>
          <p:cNvSpPr txBox="1">
            <a:spLocks noGrp="1"/>
          </p:cNvSpPr>
          <p:nvPr>
            <p:ph type="body" idx="1"/>
          </p:nvPr>
        </p:nvSpPr>
        <p:spPr>
          <a:xfrm>
            <a:off x="4958570" y="201433"/>
            <a:ext cx="6803661" cy="3820490"/>
          </a:xfrm>
          <a:prstGeom prst="rect">
            <a:avLst/>
          </a:prstGeom>
          <a:noFill/>
          <a:ln>
            <a:noFill/>
          </a:ln>
        </p:spPr>
        <p:txBody>
          <a:bodyPr spcFirstLastPara="1" wrap="square" lIns="121900" tIns="121900" rIns="121900" bIns="121900" anchor="t" anchorCtr="0">
            <a:noAutofit/>
          </a:bodyPr>
          <a:lstStyle/>
          <a:p>
            <a:pPr marL="347472" lvl="0" indent="-347472" algn="l" rtl="0">
              <a:lnSpc>
                <a:spcPct val="150000"/>
              </a:lnSpc>
              <a:spcBef>
                <a:spcPts val="0"/>
              </a:spcBef>
              <a:spcAft>
                <a:spcPts val="0"/>
              </a:spcAft>
              <a:buSzPts val="2250"/>
              <a:buChar char="•"/>
            </a:pPr>
            <a:r>
              <a:rPr lang="en" sz="1800" b="1"/>
              <a:t>Dacia Johnson</a:t>
            </a:r>
            <a:r>
              <a:rPr lang="en" sz="1800"/>
              <a:t>, Executive Director, Oregon Commission for the Blind</a:t>
            </a:r>
            <a:endParaRPr sz="1800"/>
          </a:p>
          <a:p>
            <a:pPr marL="347472" lvl="0" indent="-347472" algn="l" rtl="0">
              <a:lnSpc>
                <a:spcPct val="150000"/>
              </a:lnSpc>
              <a:spcBef>
                <a:spcPts val="2600"/>
              </a:spcBef>
              <a:spcAft>
                <a:spcPts val="0"/>
              </a:spcAft>
              <a:buSzPts val="2250"/>
              <a:buChar char="•"/>
            </a:pPr>
            <a:r>
              <a:rPr lang="en" sz="1800" b="1"/>
              <a:t>Joe Xavier</a:t>
            </a:r>
            <a:r>
              <a:rPr lang="en" sz="1800"/>
              <a:t>, Administrator, California DORS</a:t>
            </a:r>
            <a:endParaRPr sz="1800"/>
          </a:p>
          <a:p>
            <a:pPr marL="347472" lvl="0" indent="-347472" algn="l" rtl="0">
              <a:lnSpc>
                <a:spcPct val="150000"/>
              </a:lnSpc>
              <a:spcBef>
                <a:spcPts val="2600"/>
              </a:spcBef>
              <a:spcAft>
                <a:spcPts val="0"/>
              </a:spcAft>
              <a:buSzPts val="2250"/>
              <a:buChar char="•"/>
            </a:pPr>
            <a:r>
              <a:rPr lang="en" sz="1800" b="1"/>
              <a:t>John Connelly</a:t>
            </a:r>
            <a:r>
              <a:rPr lang="en" sz="1800"/>
              <a:t>, CSAVR</a:t>
            </a:r>
            <a:endParaRPr sz="1800"/>
          </a:p>
          <a:p>
            <a:pPr marL="347472" lvl="0" indent="-347472" algn="l" rtl="0">
              <a:lnSpc>
                <a:spcPct val="150000"/>
              </a:lnSpc>
              <a:spcBef>
                <a:spcPts val="2600"/>
              </a:spcBef>
              <a:spcAft>
                <a:spcPts val="0"/>
              </a:spcAft>
              <a:buSzPts val="2250"/>
              <a:buChar char="•"/>
            </a:pPr>
            <a:r>
              <a:rPr lang="en" sz="1800" b="1"/>
              <a:t>Chris Clause</a:t>
            </a:r>
            <a:r>
              <a:rPr lang="en" sz="1800"/>
              <a:t>, Assistant Commissioner, Missouri General</a:t>
            </a:r>
            <a:endParaRPr sz="1800"/>
          </a:p>
          <a:p>
            <a:pPr marL="347472" lvl="0" indent="-347472" algn="l" rtl="0">
              <a:lnSpc>
                <a:spcPct val="150000"/>
              </a:lnSpc>
              <a:spcBef>
                <a:spcPts val="2600"/>
              </a:spcBef>
              <a:spcAft>
                <a:spcPts val="0"/>
              </a:spcAft>
              <a:buSzPts val="2250"/>
              <a:buChar char="•"/>
            </a:pPr>
            <a:r>
              <a:rPr lang="en" sz="1800" b="1"/>
              <a:t>Jill Cremer</a:t>
            </a:r>
            <a:r>
              <a:rPr lang="en" sz="1800"/>
              <a:t>, Coordinator of Administrative and Independent Living Services</a:t>
            </a:r>
            <a:endParaRPr sz="1800"/>
          </a:p>
          <a:p>
            <a:pPr marL="347472" lvl="0" indent="-347472" algn="l" rtl="0">
              <a:lnSpc>
                <a:spcPct val="150000"/>
              </a:lnSpc>
              <a:spcBef>
                <a:spcPts val="2600"/>
              </a:spcBef>
              <a:spcAft>
                <a:spcPts val="1600"/>
              </a:spcAft>
              <a:buSzPts val="2250"/>
              <a:buChar char="•"/>
            </a:pPr>
            <a:r>
              <a:rPr lang="en" sz="1800" b="1"/>
              <a:t>Carol Pankow</a:t>
            </a:r>
            <a:r>
              <a:rPr lang="en" sz="1800"/>
              <a:t>, VRTAC-QM</a:t>
            </a:r>
            <a:endParaRPr sz="1800"/>
          </a:p>
        </p:txBody>
      </p:sp>
      <p:pic>
        <p:nvPicPr>
          <p:cNvPr id="212" name="Google Shape;212;p3" descr="Commission for the Blind: Blindness without Barriers"/>
          <p:cNvPicPr preferRelativeResize="0"/>
          <p:nvPr/>
        </p:nvPicPr>
        <p:blipFill rotWithShape="1">
          <a:blip r:embed="rId3">
            <a:alphaModFix/>
          </a:blip>
          <a:srcRect/>
          <a:stretch/>
        </p:blipFill>
        <p:spPr>
          <a:xfrm>
            <a:off x="5063484" y="5501427"/>
            <a:ext cx="1618670" cy="1003580"/>
          </a:xfrm>
          <a:prstGeom prst="rect">
            <a:avLst/>
          </a:prstGeom>
          <a:noFill/>
          <a:ln>
            <a:noFill/>
          </a:ln>
        </p:spPr>
      </p:pic>
      <p:pic>
        <p:nvPicPr>
          <p:cNvPr id="213" name="Google Shape;213;p3" descr="DOR - Department of Rehabilitation: Employment, Independence, Equality"/>
          <p:cNvPicPr preferRelativeResize="0"/>
          <p:nvPr/>
        </p:nvPicPr>
        <p:blipFill rotWithShape="1">
          <a:blip r:embed="rId4">
            <a:alphaModFix/>
          </a:blip>
          <a:srcRect/>
          <a:stretch/>
        </p:blipFill>
        <p:spPr>
          <a:xfrm>
            <a:off x="7219608" y="5793526"/>
            <a:ext cx="2540517" cy="599179"/>
          </a:xfrm>
          <a:prstGeom prst="rect">
            <a:avLst/>
          </a:prstGeom>
          <a:noFill/>
          <a:ln>
            <a:noFill/>
          </a:ln>
        </p:spPr>
      </p:pic>
      <p:pic>
        <p:nvPicPr>
          <p:cNvPr id="214" name="Google Shape;214;p3" descr="Missouri VR"/>
          <p:cNvPicPr preferRelativeResize="0"/>
          <p:nvPr/>
        </p:nvPicPr>
        <p:blipFill rotWithShape="1">
          <a:blip r:embed="rId5">
            <a:alphaModFix/>
          </a:blip>
          <a:srcRect/>
          <a:stretch/>
        </p:blipFill>
        <p:spPr>
          <a:xfrm>
            <a:off x="10257352" y="5596930"/>
            <a:ext cx="1290085" cy="9923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a:spLocks noGrp="1"/>
          </p:cNvSpPr>
          <p:nvPr>
            <p:ph type="title"/>
          </p:nvPr>
        </p:nvSpPr>
        <p:spPr>
          <a:xfrm>
            <a:off x="731520" y="365761"/>
            <a:ext cx="10757328" cy="739621"/>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Private Contributions</a:t>
            </a:r>
            <a:endParaRPr b="1"/>
          </a:p>
        </p:txBody>
      </p:sp>
      <p:sp>
        <p:nvSpPr>
          <p:cNvPr id="420" name="Google Shape;420;p30"/>
          <p:cNvSpPr txBox="1">
            <a:spLocks noGrp="1"/>
          </p:cNvSpPr>
          <p:nvPr>
            <p:ph type="body" idx="1"/>
          </p:nvPr>
        </p:nvSpPr>
        <p:spPr>
          <a:xfrm>
            <a:off x="731520" y="1177047"/>
            <a:ext cx="10757328" cy="4575571"/>
          </a:xfrm>
          <a:prstGeom prst="rect">
            <a:avLst/>
          </a:prstGeom>
          <a:noFill/>
          <a:ln>
            <a:noFill/>
          </a:ln>
        </p:spPr>
        <p:txBody>
          <a:bodyPr spcFirstLastPara="1" wrap="square" lIns="121900" tIns="121900" rIns="121900" bIns="121900" anchor="t" anchorCtr="0">
            <a:noAutofit/>
          </a:bodyPr>
          <a:lstStyle/>
          <a:p>
            <a:pPr marL="0" lvl="0" indent="0" algn="l" rtl="0">
              <a:lnSpc>
                <a:spcPct val="125000"/>
              </a:lnSpc>
              <a:spcBef>
                <a:spcPts val="1200"/>
              </a:spcBef>
              <a:spcAft>
                <a:spcPts val="0"/>
              </a:spcAft>
              <a:buSzPts val="852"/>
              <a:buNone/>
            </a:pPr>
            <a:r>
              <a:rPr lang="en" sz="2203"/>
              <a:t>VR agencies may report match from allowable </a:t>
            </a:r>
            <a:r>
              <a:rPr lang="en" sz="2203">
                <a:solidFill>
                  <a:schemeClr val="dk1"/>
                </a:solidFill>
              </a:rPr>
              <a:t>VR expenditures incurred with</a:t>
            </a:r>
            <a:r>
              <a:rPr lang="en" sz="2203"/>
              <a:t> cash contributions from private entities</a:t>
            </a:r>
            <a:r>
              <a:rPr lang="en" sz="2203">
                <a:solidFill>
                  <a:schemeClr val="dk1"/>
                </a:solidFill>
              </a:rPr>
              <a:t>, deposited into the State VR agency’s account, and earmarked for meeting, in whole or in part, the agency’s non-Federal share of expenditures under the VR progra</a:t>
            </a:r>
            <a:r>
              <a:rPr lang="en" sz="2203"/>
              <a:t>m </a:t>
            </a:r>
            <a:r>
              <a:rPr lang="en" sz="2203">
                <a:solidFill>
                  <a:schemeClr val="dk1"/>
                </a:solidFill>
              </a:rPr>
              <a:t>for:</a:t>
            </a:r>
            <a:endParaRPr sz="1200">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Establishment or construction of a community rehabilitation program (CRP) (34 C.F.R. § 361.60(b)(3)(i));</a:t>
            </a:r>
            <a:endParaRPr sz="2203">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Particular geographic areas when the State cannot otherwise provide the non-Federal share (34 C.F.R. § 361.60(b)(3)(ii)); and</a:t>
            </a:r>
            <a:endParaRPr sz="2203">
              <a:solidFill>
                <a:schemeClr val="dk1"/>
              </a:solidFill>
            </a:endParaRPr>
          </a:p>
          <a:p>
            <a:pPr marL="346075" lvl="0" indent="-346075" algn="l" rtl="0">
              <a:lnSpc>
                <a:spcPct val="125000"/>
              </a:lnSpc>
              <a:spcBef>
                <a:spcPts val="1200"/>
              </a:spcBef>
              <a:spcAft>
                <a:spcPts val="0"/>
              </a:spcAft>
              <a:buClr>
                <a:srgbClr val="A37238"/>
              </a:buClr>
              <a:buSzPts val="2203"/>
              <a:buChar char="•"/>
            </a:pPr>
            <a:r>
              <a:rPr lang="en" sz="2203">
                <a:solidFill>
                  <a:schemeClr val="dk1"/>
                </a:solidFill>
              </a:rPr>
              <a:t>Other VR purposes </a:t>
            </a:r>
            <a:r>
              <a:rPr lang="en" sz="2203" b="1">
                <a:solidFill>
                  <a:schemeClr val="dk1"/>
                </a:solidFill>
              </a:rPr>
              <a:t>provided the expenditures do not benefit the donor</a:t>
            </a:r>
            <a:r>
              <a:rPr lang="en" sz="2203">
                <a:solidFill>
                  <a:schemeClr val="dk1"/>
                </a:solidFill>
              </a:rPr>
              <a:t> </a:t>
            </a:r>
            <a:r>
              <a:rPr lang="en" sz="2203" b="1">
                <a:solidFill>
                  <a:schemeClr val="dk1"/>
                </a:solidFill>
              </a:rPr>
              <a:t>in any way</a:t>
            </a:r>
            <a:r>
              <a:rPr lang="en" sz="2203">
                <a:solidFill>
                  <a:schemeClr val="dk1"/>
                </a:solidFill>
              </a:rPr>
              <a:t> (34 C.F.R. § 361.60(b)(3)(iii)).</a:t>
            </a:r>
            <a:endParaRPr sz="2203">
              <a:solidFill>
                <a:schemeClr val="dk1"/>
              </a:solidFill>
            </a:endParaRPr>
          </a:p>
          <a:p>
            <a:pPr marL="0" lvl="0" indent="0" algn="l" rtl="0">
              <a:lnSpc>
                <a:spcPct val="125000"/>
              </a:lnSpc>
              <a:spcBef>
                <a:spcPts val="1200"/>
              </a:spcBef>
              <a:spcAft>
                <a:spcPts val="0"/>
              </a:spcAft>
              <a:buSzPts val="852"/>
              <a:buNone/>
            </a:pPr>
            <a:endParaRPr sz="2203">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1"/>
          <p:cNvSpPr txBox="1">
            <a:spLocks noGrp="1"/>
          </p:cNvSpPr>
          <p:nvPr>
            <p:ph type="title"/>
          </p:nvPr>
        </p:nvSpPr>
        <p:spPr>
          <a:xfrm>
            <a:off x="731520" y="365761"/>
            <a:ext cx="10757328" cy="739621"/>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2000"/>
              </a:lnSpc>
              <a:spcBef>
                <a:spcPts val="0"/>
              </a:spcBef>
              <a:spcAft>
                <a:spcPts val="0"/>
              </a:spcAft>
              <a:buClr>
                <a:schemeClr val="dk1"/>
              </a:buClr>
              <a:buSzPct val="100000"/>
              <a:buFont typeface="Open Sans"/>
              <a:buNone/>
            </a:pPr>
            <a:r>
              <a:rPr lang="en" b="1"/>
              <a:t>Private </a:t>
            </a:r>
            <a:r>
              <a:rPr lang="en"/>
              <a:t>Contributions</a:t>
            </a:r>
            <a:r>
              <a:rPr lang="en" b="1"/>
              <a:t> </a:t>
            </a:r>
            <a:r>
              <a:rPr lang="en" sz="1600" b="0" i="0" u="none" strike="noStrike" cap="none">
                <a:solidFill>
                  <a:srgbClr val="0D1D34"/>
                </a:solidFill>
                <a:latin typeface="Open Sans"/>
                <a:ea typeface="Open Sans"/>
                <a:cs typeface="Open Sans"/>
                <a:sym typeface="Open Sans"/>
              </a:rPr>
              <a:t>(2)</a:t>
            </a:r>
            <a:endParaRPr b="1"/>
          </a:p>
        </p:txBody>
      </p:sp>
      <p:sp>
        <p:nvSpPr>
          <p:cNvPr id="426" name="Google Shape;426;p31"/>
          <p:cNvSpPr txBox="1">
            <a:spLocks noGrp="1"/>
          </p:cNvSpPr>
          <p:nvPr>
            <p:ph type="body" idx="1"/>
          </p:nvPr>
        </p:nvSpPr>
        <p:spPr>
          <a:xfrm>
            <a:off x="731520" y="1177047"/>
            <a:ext cx="10757328" cy="5029200"/>
          </a:xfrm>
          <a:prstGeom prst="rect">
            <a:avLst/>
          </a:prstGeom>
          <a:noFill/>
          <a:ln>
            <a:noFill/>
          </a:ln>
        </p:spPr>
        <p:txBody>
          <a:bodyPr spcFirstLastPara="1" wrap="square" lIns="121900" tIns="121900" rIns="121900" bIns="121900" anchor="t" anchorCtr="0">
            <a:normAutofit/>
          </a:bodyPr>
          <a:lstStyle/>
          <a:p>
            <a:pPr marL="0" lvl="0" indent="0" algn="l" rtl="0">
              <a:lnSpc>
                <a:spcPct val="108000"/>
              </a:lnSpc>
              <a:spcBef>
                <a:spcPts val="3200"/>
              </a:spcBef>
              <a:spcAft>
                <a:spcPts val="0"/>
              </a:spcAft>
              <a:buClr>
                <a:schemeClr val="dk1"/>
              </a:buClr>
              <a:buSzPts val="1419"/>
              <a:buNone/>
            </a:pPr>
            <a:r>
              <a:rPr lang="en" sz="2800" b="1">
                <a:solidFill>
                  <a:srgbClr val="4C7A75"/>
                </a:solidFill>
              </a:rPr>
              <a:t>Reversion to Donor for Private Contributions</a:t>
            </a:r>
            <a:endParaRPr sz="2800" b="1">
              <a:solidFill>
                <a:srgbClr val="4C7A75"/>
              </a:solidFill>
            </a:endParaRPr>
          </a:p>
          <a:p>
            <a:pPr marL="0" lvl="0" indent="0" algn="l" rtl="0">
              <a:lnSpc>
                <a:spcPct val="134000"/>
              </a:lnSpc>
              <a:spcBef>
                <a:spcPts val="800"/>
              </a:spcBef>
              <a:spcAft>
                <a:spcPts val="1600"/>
              </a:spcAft>
              <a:buSzPts val="2875"/>
              <a:buNone/>
            </a:pPr>
            <a:r>
              <a:rPr lang="en" sz="2300"/>
              <a:t>If a business provides funds directly to the VR agency for use as match for the VR program, pursuant to 34 C.F.R. § 361.60(b)(3)(iii), regarding contributions by private entities, the </a:t>
            </a:r>
            <a:r>
              <a:rPr lang="en" sz="2300" b="1"/>
              <a:t>prohibition against reversion to donor is triggered</a:t>
            </a:r>
            <a:r>
              <a:rPr lang="en" sz="2300"/>
              <a:t>. This means the VR agency would not be permitted to pay the business directly for services provided to VR program participants unless the business was paid through a contract that was implemented under the State’s regular competitive procurement procedures, even if the VR agency is typically exempt from some or all of those procedures. </a:t>
            </a:r>
            <a:endParaRPr sz="2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2"/>
          <p:cNvSpPr txBox="1">
            <a:spLocks noGrp="1"/>
          </p:cNvSpPr>
          <p:nvPr>
            <p:ph type="title"/>
          </p:nvPr>
        </p:nvSpPr>
        <p:spPr>
          <a:xfrm>
            <a:off x="3681338" y="2941494"/>
            <a:ext cx="3915963" cy="975012"/>
          </a:xfrm>
          <a:prstGeom prst="rect">
            <a:avLst/>
          </a:prstGeom>
          <a:noFill/>
          <a:ln>
            <a:noFill/>
          </a:ln>
        </p:spPr>
        <p:txBody>
          <a:bodyPr spcFirstLastPara="1" wrap="square" lIns="121900" tIns="121900" rIns="121900" bIns="121900" anchor="t" anchorCtr="0">
            <a:noAutofit/>
          </a:bodyPr>
          <a:lstStyle/>
          <a:p>
            <a:pPr marL="0" lvl="0" indent="0" algn="ctr" rtl="0">
              <a:lnSpc>
                <a:spcPct val="123333"/>
              </a:lnSpc>
              <a:spcBef>
                <a:spcPts val="0"/>
              </a:spcBef>
              <a:spcAft>
                <a:spcPts val="0"/>
              </a:spcAft>
              <a:buClr>
                <a:schemeClr val="lt1"/>
              </a:buClr>
              <a:buSzPts val="6000"/>
              <a:buFont typeface="Open Sans"/>
              <a:buNone/>
            </a:pPr>
            <a:r>
              <a:rPr lang="en" sz="6000">
                <a:solidFill>
                  <a:schemeClr val="lt1"/>
                </a:solidFill>
              </a:rPr>
              <a:t>Questions</a:t>
            </a:r>
            <a:br>
              <a:rPr lang="en" sz="6000">
                <a:solidFill>
                  <a:schemeClr val="lt1"/>
                </a:solidFill>
              </a:rPr>
            </a:br>
            <a:endParaRPr sz="6000">
              <a:solidFill>
                <a:schemeClr val="lt1"/>
              </a:solidFill>
            </a:endParaRPr>
          </a:p>
        </p:txBody>
      </p:sp>
      <p:pic>
        <p:nvPicPr>
          <p:cNvPr id="432" name="Google Shape;432;p32"/>
          <p:cNvPicPr preferRelativeResize="0"/>
          <p:nvPr/>
        </p:nvPicPr>
        <p:blipFill rotWithShape="1">
          <a:blip r:embed="rId3">
            <a:alphaModFix/>
          </a:blip>
          <a:srcRect/>
          <a:stretch/>
        </p:blipFill>
        <p:spPr>
          <a:xfrm>
            <a:off x="6631021" y="1167808"/>
            <a:ext cx="2845968" cy="2845968"/>
          </a:xfrm>
          <a:prstGeom prst="rect">
            <a:avLst/>
          </a:prstGeom>
          <a:noFill/>
          <a:ln>
            <a:noFill/>
          </a:ln>
        </p:spPr>
      </p:pic>
      <p:sp>
        <p:nvSpPr>
          <p:cNvPr id="433" name="Google Shape;433;p32"/>
          <p:cNvSpPr txBox="1"/>
          <p:nvPr/>
        </p:nvSpPr>
        <p:spPr>
          <a:xfrm>
            <a:off x="1750741" y="4241246"/>
            <a:ext cx="82519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Open Sans"/>
              <a:buNone/>
            </a:pPr>
            <a:r>
              <a:rPr lang="en" sz="2400" b="1">
                <a:solidFill>
                  <a:schemeClr val="lt1"/>
                </a:solidFill>
                <a:latin typeface="Open Sans"/>
                <a:ea typeface="Open Sans"/>
                <a:cs typeface="Open Sans"/>
                <a:sym typeface="Open Sans"/>
              </a:rPr>
              <a:t>Please direct questions to your RSA-SMPID state liaison.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14D8D"/>
              </a:buClr>
              <a:buSzPts val="4400"/>
              <a:buFont typeface="Open Sans"/>
              <a:buNone/>
            </a:pPr>
            <a:r>
              <a:rPr lang="en" sz="4400">
                <a:solidFill>
                  <a:srgbClr val="214D8D"/>
                </a:solidFill>
              </a:rPr>
              <a:t>Conference Partners</a:t>
            </a:r>
            <a:endParaRPr/>
          </a:p>
        </p:txBody>
      </p:sp>
      <p:pic>
        <p:nvPicPr>
          <p:cNvPr id="440" name="Google Shape;440;p33" descr="Council of State Administrators of Vocational Rehabilitation (CSAVR)"/>
          <p:cNvPicPr preferRelativeResize="0"/>
          <p:nvPr/>
        </p:nvPicPr>
        <p:blipFill rotWithShape="1">
          <a:blip r:embed="rId3">
            <a:alphaModFix/>
          </a:blip>
          <a:srcRect/>
          <a:stretch/>
        </p:blipFill>
        <p:spPr>
          <a:xfrm>
            <a:off x="1353797" y="2435348"/>
            <a:ext cx="2809558" cy="832852"/>
          </a:xfrm>
          <a:prstGeom prst="rect">
            <a:avLst/>
          </a:prstGeom>
          <a:noFill/>
          <a:ln>
            <a:noFill/>
          </a:ln>
        </p:spPr>
      </p:pic>
      <p:pic>
        <p:nvPicPr>
          <p:cNvPr id="441" name="Google Shape;441;p33" descr="National Council of State Agencies for the Blind (NCSAB)"/>
          <p:cNvPicPr preferRelativeResize="0"/>
          <p:nvPr/>
        </p:nvPicPr>
        <p:blipFill rotWithShape="1">
          <a:blip r:embed="rId4">
            <a:alphaModFix/>
          </a:blip>
          <a:srcRect/>
          <a:stretch/>
        </p:blipFill>
        <p:spPr>
          <a:xfrm>
            <a:off x="5179203" y="2426989"/>
            <a:ext cx="2255898" cy="849571"/>
          </a:xfrm>
          <a:prstGeom prst="rect">
            <a:avLst/>
          </a:prstGeom>
          <a:noFill/>
          <a:ln>
            <a:noFill/>
          </a:ln>
        </p:spPr>
      </p:pic>
      <p:pic>
        <p:nvPicPr>
          <p:cNvPr id="442" name="Google Shape;442;p33" descr="Vocational Rehabilitation Technical Assistance Center for Quality Management  (VRTAC-QM)"/>
          <p:cNvPicPr preferRelativeResize="0"/>
          <p:nvPr/>
        </p:nvPicPr>
        <p:blipFill rotWithShape="1">
          <a:blip r:embed="rId5">
            <a:alphaModFix/>
          </a:blip>
          <a:srcRect/>
          <a:stretch/>
        </p:blipFill>
        <p:spPr>
          <a:xfrm>
            <a:off x="8450948" y="2385258"/>
            <a:ext cx="2417904" cy="933032"/>
          </a:xfrm>
          <a:prstGeom prst="rect">
            <a:avLst/>
          </a:prstGeom>
          <a:noFill/>
          <a:ln>
            <a:noFill/>
          </a:ln>
        </p:spPr>
      </p:pic>
      <p:pic>
        <p:nvPicPr>
          <p:cNvPr id="443" name="Google Shape;443;p33" descr="Vocational Rehabilitation Technical Assistance Center for Quality Employment (VRTAC-QE)"/>
          <p:cNvPicPr preferRelativeResize="0"/>
          <p:nvPr/>
        </p:nvPicPr>
        <p:blipFill rotWithShape="1">
          <a:blip r:embed="rId6">
            <a:alphaModFix/>
          </a:blip>
          <a:srcRect/>
          <a:stretch/>
        </p:blipFill>
        <p:spPr>
          <a:xfrm>
            <a:off x="3012729" y="3690112"/>
            <a:ext cx="2442598" cy="1169549"/>
          </a:xfrm>
          <a:prstGeom prst="rect">
            <a:avLst/>
          </a:prstGeom>
          <a:noFill/>
          <a:ln>
            <a:noFill/>
          </a:ln>
        </p:spPr>
      </p:pic>
      <p:pic>
        <p:nvPicPr>
          <p:cNvPr id="444" name="Google Shape;444;p33" descr="National Technical Assistance Center on Transition (NTACT: The Collaborative)"/>
          <p:cNvPicPr preferRelativeResize="0"/>
          <p:nvPr/>
        </p:nvPicPr>
        <p:blipFill rotWithShape="1">
          <a:blip r:embed="rId7">
            <a:alphaModFix/>
          </a:blip>
          <a:srcRect/>
          <a:stretch/>
        </p:blipFill>
        <p:spPr>
          <a:xfrm>
            <a:off x="6619772" y="3867873"/>
            <a:ext cx="2775092" cy="8140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4"/>
          <p:cNvSpPr/>
          <p:nvPr/>
        </p:nvSpPr>
        <p:spPr>
          <a:xfrm>
            <a:off x="2945295" y="2009632"/>
            <a:ext cx="6301409" cy="1863252"/>
          </a:xfrm>
          <a:prstGeom prst="roundRect">
            <a:avLst>
              <a:gd name="adj" fmla="val 16667"/>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1" name="Google Shape;451;p34"/>
          <p:cNvSpPr txBox="1">
            <a:spLocks noGrp="1"/>
          </p:cNvSpPr>
          <p:nvPr>
            <p:ph type="title"/>
          </p:nvPr>
        </p:nvSpPr>
        <p:spPr>
          <a:xfrm>
            <a:off x="2427259" y="2494626"/>
            <a:ext cx="7337482" cy="1296139"/>
          </a:xfrm>
          <a:prstGeom prst="rect">
            <a:avLst/>
          </a:prstGeom>
          <a:noFill/>
          <a:ln>
            <a:noFill/>
          </a:ln>
        </p:spPr>
        <p:txBody>
          <a:bodyPr spcFirstLastPara="1" wrap="square" lIns="91425" tIns="45700" rIns="91425" bIns="45700" anchor="b" anchorCtr="0">
            <a:noAutofit/>
          </a:bodyPr>
          <a:lstStyle/>
          <a:p>
            <a:pPr marL="0" lvl="0" indent="0" algn="ctr" rtl="0">
              <a:lnSpc>
                <a:spcPct val="105000"/>
              </a:lnSpc>
              <a:spcBef>
                <a:spcPts val="0"/>
              </a:spcBef>
              <a:spcAft>
                <a:spcPts val="0"/>
              </a:spcAft>
              <a:buClr>
                <a:srgbClr val="214D8D"/>
              </a:buClr>
              <a:buSzPts val="6600"/>
              <a:buFont typeface="Open Sans"/>
              <a:buNone/>
            </a:pPr>
            <a:r>
              <a:rPr lang="en" sz="6600" dirty="0">
                <a:solidFill>
                  <a:srgbClr val="214D8D"/>
                </a:solidFill>
              </a:rPr>
              <a:t>Thank You</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a:spLocks noGrp="1"/>
          </p:cNvSpPr>
          <p:nvPr>
            <p:ph type="title"/>
          </p:nvPr>
        </p:nvSpPr>
        <p:spPr>
          <a:xfrm>
            <a:off x="2365148" y="1283067"/>
            <a:ext cx="7662672" cy="2292096"/>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5000"/>
              </a:lnSpc>
              <a:spcBef>
                <a:spcPts val="0"/>
              </a:spcBef>
              <a:spcAft>
                <a:spcPts val="0"/>
              </a:spcAft>
              <a:buClr>
                <a:schemeClr val="lt1"/>
              </a:buClr>
              <a:buSzPct val="100000"/>
              <a:buFont typeface="Open Sans"/>
              <a:buNone/>
            </a:pPr>
            <a:endParaRPr b="1"/>
          </a:p>
          <a:p>
            <a:pPr marL="0" lvl="0" indent="0" algn="ctr" rtl="0">
              <a:lnSpc>
                <a:spcPct val="105000"/>
              </a:lnSpc>
              <a:spcBef>
                <a:spcPts val="0"/>
              </a:spcBef>
              <a:spcAft>
                <a:spcPts val="0"/>
              </a:spcAft>
              <a:buClr>
                <a:schemeClr val="lt1"/>
              </a:buClr>
              <a:buSzPct val="100000"/>
              <a:buFont typeface="Open Sans"/>
              <a:buNone/>
            </a:pPr>
            <a:r>
              <a:rPr lang="en" b="1"/>
              <a:t>Match: Why Leadership Matters</a:t>
            </a:r>
            <a:endParaRPr/>
          </a:p>
          <a:p>
            <a:pPr marL="0" lvl="0" indent="0" algn="ctr" rtl="0">
              <a:lnSpc>
                <a:spcPct val="105000"/>
              </a:lnSpc>
              <a:spcBef>
                <a:spcPts val="0"/>
              </a:spcBef>
              <a:spcAft>
                <a:spcPts val="0"/>
              </a:spcAft>
              <a:buClr>
                <a:schemeClr val="lt1"/>
              </a:buClr>
              <a:buSzPct val="100000"/>
              <a:buFont typeface="Open Sans"/>
              <a:buNone/>
            </a:pPr>
            <a:endParaRPr sz="2800"/>
          </a:p>
        </p:txBody>
      </p:sp>
      <p:sp>
        <p:nvSpPr>
          <p:cNvPr id="220" name="Google Shape;220;p4"/>
          <p:cNvSpPr txBox="1">
            <a:spLocks noGrp="1"/>
          </p:cNvSpPr>
          <p:nvPr>
            <p:ph type="body" idx="1"/>
          </p:nvPr>
        </p:nvSpPr>
        <p:spPr>
          <a:xfrm>
            <a:off x="2365148" y="5071445"/>
            <a:ext cx="7662672" cy="924792"/>
          </a:xfrm>
          <a:prstGeom prst="rect">
            <a:avLst/>
          </a:prstGeom>
          <a:noFill/>
          <a:ln>
            <a:noFill/>
          </a:ln>
        </p:spPr>
        <p:txBody>
          <a:bodyPr spcFirstLastPara="1" wrap="square" lIns="91425" tIns="45700" rIns="91425" bIns="45700" anchor="t" anchorCtr="0">
            <a:noAutofit/>
          </a:bodyPr>
          <a:lstStyle/>
          <a:p>
            <a:pPr marL="0" lvl="0" indent="0" algn="ctr" rtl="0">
              <a:lnSpc>
                <a:spcPct val="105000"/>
              </a:lnSpc>
              <a:spcBef>
                <a:spcPts val="0"/>
              </a:spcBef>
              <a:spcAft>
                <a:spcPts val="0"/>
              </a:spcAft>
              <a:buClr>
                <a:schemeClr val="dk1"/>
              </a:buClr>
              <a:buSzPts val="1100"/>
              <a:buNone/>
            </a:pPr>
            <a:r>
              <a:rPr lang="en" sz="2400"/>
              <a:t>Joe Xavier, California Combined</a:t>
            </a:r>
            <a:endParaRPr/>
          </a:p>
          <a:p>
            <a:pPr marL="0" lvl="0" indent="0" algn="ctr" rtl="0">
              <a:lnSpc>
                <a:spcPct val="105000"/>
              </a:lnSpc>
              <a:spcBef>
                <a:spcPts val="1000"/>
              </a:spcBef>
              <a:spcAft>
                <a:spcPts val="0"/>
              </a:spcAft>
              <a:buClr>
                <a:schemeClr val="dk1"/>
              </a:buClr>
              <a:buSzPts val="1100"/>
              <a:buNone/>
            </a:pPr>
            <a:r>
              <a:rPr lang="en" sz="2400"/>
              <a:t>Dacia Johnson, Oregon Blind</a:t>
            </a:r>
            <a:endParaRPr/>
          </a:p>
        </p:txBody>
      </p:sp>
      <p:pic>
        <p:nvPicPr>
          <p:cNvPr id="221" name="Google Shape;221;p4"/>
          <p:cNvPicPr preferRelativeResize="0"/>
          <p:nvPr/>
        </p:nvPicPr>
        <p:blipFill rotWithShape="1">
          <a:blip r:embed="rId3">
            <a:alphaModFix/>
          </a:blip>
          <a:srcRect/>
          <a:stretch/>
        </p:blipFill>
        <p:spPr>
          <a:xfrm>
            <a:off x="5546960" y="397063"/>
            <a:ext cx="1098079" cy="17720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731519" y="365760"/>
            <a:ext cx="10794173" cy="759656"/>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endParaRPr/>
          </a:p>
        </p:txBody>
      </p:sp>
      <p:pic>
        <p:nvPicPr>
          <p:cNvPr id="227" name="Google Shape;227;p5"/>
          <p:cNvPicPr preferRelativeResize="0">
            <a:picLocks noGrp="1"/>
          </p:cNvPicPr>
          <p:nvPr>
            <p:ph type="pic" idx="2"/>
          </p:nvPr>
        </p:nvPicPr>
        <p:blipFill rotWithShape="1">
          <a:blip r:embed="rId3">
            <a:alphaModFix/>
          </a:blip>
          <a:srcRect t="2191" b="2191"/>
          <a:stretch/>
        </p:blipFill>
        <p:spPr>
          <a:xfrm>
            <a:off x="7119852" y="1840229"/>
            <a:ext cx="4395030" cy="4130388"/>
          </a:xfrm>
          <a:prstGeom prst="rect">
            <a:avLst/>
          </a:prstGeom>
          <a:noFill/>
          <a:ln>
            <a:noFill/>
          </a:ln>
        </p:spPr>
      </p:pic>
      <p:sp>
        <p:nvSpPr>
          <p:cNvPr id="228" name="Google Shape;228;p5"/>
          <p:cNvSpPr txBox="1">
            <a:spLocks noGrp="1"/>
          </p:cNvSpPr>
          <p:nvPr>
            <p:ph type="body" idx="1"/>
          </p:nvPr>
        </p:nvSpPr>
        <p:spPr>
          <a:xfrm>
            <a:off x="731520" y="1410511"/>
            <a:ext cx="6046470" cy="4560105"/>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0"/>
              </a:spcBef>
              <a:spcAft>
                <a:spcPts val="0"/>
              </a:spcAft>
              <a:buClr>
                <a:schemeClr val="accent4"/>
              </a:buClr>
              <a:buSzPts val="3000"/>
              <a:buChar char="•"/>
            </a:pPr>
            <a:r>
              <a:rPr lang="en"/>
              <a:t>Why is this important?</a:t>
            </a:r>
            <a:endParaRPr sz="2400"/>
          </a:p>
          <a:p>
            <a:pPr marL="342900" lvl="0" indent="-342900" algn="l" rtl="0">
              <a:lnSpc>
                <a:spcPct val="108000"/>
              </a:lnSpc>
              <a:spcBef>
                <a:spcPts val="1200"/>
              </a:spcBef>
              <a:spcAft>
                <a:spcPts val="0"/>
              </a:spcAft>
              <a:buClr>
                <a:schemeClr val="accent4"/>
              </a:buClr>
              <a:buSzPts val="3000"/>
              <a:buChar char="•"/>
            </a:pPr>
            <a:r>
              <a:rPr lang="en"/>
              <a:t>We must maximize our resources to improve the workforce participation rate of job seekers with disabilities</a:t>
            </a:r>
            <a:r>
              <a:rPr lang="en" sz="2400"/>
              <a:t>.</a:t>
            </a:r>
            <a:endParaRPr sz="2400"/>
          </a:p>
          <a:p>
            <a:pPr marL="342900" lvl="0" indent="-342900" algn="l" rtl="0">
              <a:lnSpc>
                <a:spcPct val="108000"/>
              </a:lnSpc>
              <a:spcBef>
                <a:spcPts val="1200"/>
              </a:spcBef>
              <a:spcAft>
                <a:spcPts val="0"/>
              </a:spcAft>
              <a:buClr>
                <a:schemeClr val="accent4"/>
              </a:buClr>
              <a:buSzPts val="3000"/>
              <a:buChar char="•"/>
            </a:pPr>
            <a:r>
              <a:rPr lang="en"/>
              <a:t>Maximizing our resources includes leveraging our full federal award</a:t>
            </a:r>
            <a:r>
              <a:rPr lang="en" sz="2400"/>
              <a:t>.</a:t>
            </a:r>
            <a:endParaRPr sz="2400"/>
          </a:p>
          <a:p>
            <a:pPr marL="342900" lvl="0" indent="-342900" algn="l" rtl="0">
              <a:lnSpc>
                <a:spcPct val="108000"/>
              </a:lnSpc>
              <a:spcBef>
                <a:spcPts val="1200"/>
              </a:spcBef>
              <a:spcAft>
                <a:spcPts val="0"/>
              </a:spcAft>
              <a:buClr>
                <a:schemeClr val="accent4"/>
              </a:buClr>
              <a:buSzPts val="3000"/>
              <a:buChar char="•"/>
            </a:pPr>
            <a:r>
              <a:rPr lang="en"/>
              <a:t>We need match in order to make that happen</a:t>
            </a:r>
            <a:r>
              <a:rPr lang="en" sz="2400"/>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731519" y="365759"/>
            <a:ext cx="10794173" cy="729511"/>
          </a:xfrm>
          <a:prstGeom prst="rect">
            <a:avLst/>
          </a:prstGeom>
          <a:noFill/>
          <a:ln>
            <a:noFill/>
          </a:ln>
        </p:spPr>
        <p:txBody>
          <a:bodyPr spcFirstLastPara="1" wrap="square" lIns="91425" tIns="45700" rIns="91425" bIns="45700" anchor="t" anchorCtr="0">
            <a:no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r>
              <a:rPr lang="en" sz="1600" b="0" i="0" u="none" strike="noStrike" cap="none">
                <a:solidFill>
                  <a:srgbClr val="0D1D34"/>
                </a:solidFill>
                <a:latin typeface="Open Sans"/>
                <a:ea typeface="Open Sans"/>
                <a:cs typeface="Open Sans"/>
                <a:sym typeface="Open Sans"/>
              </a:rPr>
              <a:t> (2)</a:t>
            </a:r>
            <a:endParaRPr/>
          </a:p>
        </p:txBody>
      </p:sp>
      <p:sp>
        <p:nvSpPr>
          <p:cNvPr id="234" name="Google Shape;234;p6"/>
          <p:cNvSpPr txBox="1">
            <a:spLocks noGrp="1"/>
          </p:cNvSpPr>
          <p:nvPr>
            <p:ph type="body" idx="1"/>
          </p:nvPr>
        </p:nvSpPr>
        <p:spPr>
          <a:xfrm>
            <a:off x="786082" y="1363806"/>
            <a:ext cx="8319295" cy="4130387"/>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0"/>
              </a:spcBef>
              <a:spcAft>
                <a:spcPts val="0"/>
              </a:spcAft>
              <a:buClr>
                <a:schemeClr val="accent4"/>
              </a:buClr>
              <a:buSzPts val="3000"/>
              <a:buChar char="•"/>
            </a:pPr>
            <a:r>
              <a:rPr lang="en"/>
              <a:t>Some states are seeing increases in awards that exceed current matching capacity.</a:t>
            </a:r>
            <a:endParaRPr sz="2400"/>
          </a:p>
          <a:p>
            <a:pPr marL="342900" lvl="0" indent="-342900" algn="l" rtl="0">
              <a:lnSpc>
                <a:spcPct val="108000"/>
              </a:lnSpc>
              <a:spcBef>
                <a:spcPts val="1200"/>
              </a:spcBef>
              <a:spcAft>
                <a:spcPts val="0"/>
              </a:spcAft>
              <a:buClr>
                <a:schemeClr val="accent4"/>
              </a:buClr>
              <a:buSzPts val="3000"/>
              <a:buChar char="•"/>
            </a:pPr>
            <a:r>
              <a:rPr lang="en"/>
              <a:t>There are a variety of options for matching the federal award.</a:t>
            </a:r>
            <a:endParaRPr sz="2400"/>
          </a:p>
          <a:p>
            <a:pPr marL="342900" lvl="0" indent="-342900" algn="l" rtl="0">
              <a:lnSpc>
                <a:spcPct val="108000"/>
              </a:lnSpc>
              <a:spcBef>
                <a:spcPts val="1200"/>
              </a:spcBef>
              <a:spcAft>
                <a:spcPts val="0"/>
              </a:spcAft>
              <a:buClr>
                <a:schemeClr val="accent4"/>
              </a:buClr>
              <a:buSzPts val="3000"/>
              <a:buChar char="•"/>
            </a:pPr>
            <a:r>
              <a:rPr lang="en"/>
              <a:t>Important for VR Directors to understand the fundamentals of match.</a:t>
            </a:r>
            <a:endParaRPr/>
          </a:p>
          <a:p>
            <a:pPr marL="342900" lvl="0" indent="-342900" algn="l" rtl="0">
              <a:lnSpc>
                <a:spcPct val="108000"/>
              </a:lnSpc>
              <a:spcBef>
                <a:spcPts val="1200"/>
              </a:spcBef>
              <a:spcAft>
                <a:spcPts val="0"/>
              </a:spcAft>
              <a:buClr>
                <a:schemeClr val="accent4"/>
              </a:buClr>
              <a:buSzPts val="3000"/>
              <a:buChar char="•"/>
            </a:pPr>
            <a:r>
              <a:rPr lang="en"/>
              <a:t>This is not just a fiscal issue; solutions require leadership and planning.</a:t>
            </a:r>
            <a:endParaRPr/>
          </a:p>
        </p:txBody>
      </p:sp>
      <p:pic>
        <p:nvPicPr>
          <p:cNvPr id="235" name="Google Shape;235;p6"/>
          <p:cNvPicPr preferRelativeResize="0"/>
          <p:nvPr/>
        </p:nvPicPr>
        <p:blipFill rotWithShape="1">
          <a:blip r:embed="rId3">
            <a:alphaModFix/>
          </a:blip>
          <a:srcRect/>
          <a:stretch/>
        </p:blipFill>
        <p:spPr>
          <a:xfrm rot="-600000">
            <a:off x="8608030" y="4240440"/>
            <a:ext cx="2936900" cy="2012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731519" y="365760"/>
            <a:ext cx="10794173" cy="809898"/>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rgbClr val="143157"/>
              </a:buClr>
              <a:buSzPts val="4400"/>
              <a:buFont typeface="Open Sans"/>
              <a:buNone/>
            </a:pPr>
            <a:r>
              <a:rPr lang="en"/>
              <a:t>Match: Why Leadership Matters</a:t>
            </a:r>
            <a:r>
              <a:rPr lang="en" sz="1600" b="0" i="0" u="none" strike="noStrike" cap="none">
                <a:solidFill>
                  <a:srgbClr val="0D1D34"/>
                </a:solidFill>
                <a:latin typeface="Open Sans"/>
                <a:ea typeface="Open Sans"/>
                <a:cs typeface="Open Sans"/>
                <a:sym typeface="Open Sans"/>
              </a:rPr>
              <a:t> (3)</a:t>
            </a:r>
            <a:endParaRPr/>
          </a:p>
        </p:txBody>
      </p:sp>
      <p:pic>
        <p:nvPicPr>
          <p:cNvPr id="242" name="Google Shape;242;p7"/>
          <p:cNvPicPr preferRelativeResize="0"/>
          <p:nvPr/>
        </p:nvPicPr>
        <p:blipFill rotWithShape="1">
          <a:blip r:embed="rId3">
            <a:alphaModFix/>
          </a:blip>
          <a:srcRect/>
          <a:stretch/>
        </p:blipFill>
        <p:spPr>
          <a:xfrm>
            <a:off x="928571" y="1808299"/>
            <a:ext cx="970937" cy="970937"/>
          </a:xfrm>
          <a:prstGeom prst="rect">
            <a:avLst/>
          </a:prstGeom>
          <a:noFill/>
          <a:ln>
            <a:noFill/>
          </a:ln>
        </p:spPr>
      </p:pic>
      <p:sp>
        <p:nvSpPr>
          <p:cNvPr id="243" name="Google Shape;243;p7"/>
          <p:cNvSpPr txBox="1"/>
          <p:nvPr/>
        </p:nvSpPr>
        <p:spPr>
          <a:xfrm>
            <a:off x="731519" y="2933067"/>
            <a:ext cx="1731033" cy="1737463"/>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Time to be bold, take risks, try some new things.</a:t>
            </a:r>
            <a:endParaRPr sz="2000" b="0" i="0" u="none" strike="noStrike" cap="none">
              <a:solidFill>
                <a:schemeClr val="dk1"/>
              </a:solidFill>
              <a:latin typeface="Open Sans"/>
              <a:ea typeface="Open Sans"/>
              <a:cs typeface="Open Sans"/>
              <a:sym typeface="Open Sans"/>
            </a:endParaRPr>
          </a:p>
        </p:txBody>
      </p:sp>
      <p:pic>
        <p:nvPicPr>
          <p:cNvPr id="244" name="Google Shape;244;p7"/>
          <p:cNvPicPr preferRelativeResize="0"/>
          <p:nvPr/>
        </p:nvPicPr>
        <p:blipFill rotWithShape="1">
          <a:blip r:embed="rId4">
            <a:alphaModFix/>
          </a:blip>
          <a:srcRect t="8595" b="13529"/>
          <a:stretch/>
        </p:blipFill>
        <p:spPr>
          <a:xfrm>
            <a:off x="3675778" y="1962129"/>
            <a:ext cx="1246762" cy="970937"/>
          </a:xfrm>
          <a:prstGeom prst="rect">
            <a:avLst/>
          </a:prstGeom>
          <a:noFill/>
          <a:ln>
            <a:noFill/>
          </a:ln>
        </p:spPr>
      </p:pic>
      <p:sp>
        <p:nvSpPr>
          <p:cNvPr id="245" name="Google Shape;245;p7"/>
          <p:cNvSpPr txBox="1"/>
          <p:nvPr/>
        </p:nvSpPr>
        <p:spPr>
          <a:xfrm>
            <a:off x="3596345" y="2951720"/>
            <a:ext cx="1694367" cy="1072666"/>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This is a national call for action.</a:t>
            </a:r>
            <a:endParaRPr/>
          </a:p>
        </p:txBody>
      </p:sp>
      <p:pic>
        <p:nvPicPr>
          <p:cNvPr id="246" name="Google Shape;246;p7"/>
          <p:cNvPicPr preferRelativeResize="0"/>
          <p:nvPr/>
        </p:nvPicPr>
        <p:blipFill rotWithShape="1">
          <a:blip r:embed="rId5">
            <a:alphaModFix/>
          </a:blip>
          <a:srcRect/>
          <a:stretch/>
        </p:blipFill>
        <p:spPr>
          <a:xfrm>
            <a:off x="6547364" y="1962129"/>
            <a:ext cx="1534538" cy="1120302"/>
          </a:xfrm>
          <a:prstGeom prst="rect">
            <a:avLst/>
          </a:prstGeom>
          <a:noFill/>
          <a:ln>
            <a:noFill/>
          </a:ln>
        </p:spPr>
      </p:pic>
      <p:sp>
        <p:nvSpPr>
          <p:cNvPr id="247" name="Google Shape;247;p7"/>
          <p:cNvSpPr txBox="1"/>
          <p:nvPr/>
        </p:nvSpPr>
        <p:spPr>
          <a:xfrm>
            <a:off x="6392592" y="2989149"/>
            <a:ext cx="2078168" cy="1737463"/>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We can’t rely on other states to pick up what we aren’t able to.</a:t>
            </a:r>
            <a:endParaRPr/>
          </a:p>
        </p:txBody>
      </p:sp>
      <p:pic>
        <p:nvPicPr>
          <p:cNvPr id="248" name="Google Shape;248;p7"/>
          <p:cNvPicPr preferRelativeResize="0"/>
          <p:nvPr/>
        </p:nvPicPr>
        <p:blipFill rotWithShape="1">
          <a:blip r:embed="rId6">
            <a:alphaModFix/>
          </a:blip>
          <a:srcRect/>
          <a:stretch/>
        </p:blipFill>
        <p:spPr>
          <a:xfrm>
            <a:off x="9750153" y="1962129"/>
            <a:ext cx="1120302" cy="1120302"/>
          </a:xfrm>
          <a:prstGeom prst="rect">
            <a:avLst/>
          </a:prstGeom>
          <a:noFill/>
          <a:ln>
            <a:noFill/>
          </a:ln>
        </p:spPr>
      </p:pic>
      <p:sp>
        <p:nvSpPr>
          <p:cNvPr id="249" name="Google Shape;249;p7"/>
          <p:cNvSpPr txBox="1"/>
          <p:nvPr/>
        </p:nvSpPr>
        <p:spPr>
          <a:xfrm>
            <a:off x="9338553" y="2989149"/>
            <a:ext cx="2508453" cy="2734659"/>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 sz="2000" b="0" i="0" u="none" strike="noStrike" cap="none">
                <a:solidFill>
                  <a:schemeClr val="dk1"/>
                </a:solidFill>
                <a:latin typeface="Open Sans"/>
                <a:ea typeface="Open Sans"/>
                <a:cs typeface="Open Sans"/>
                <a:sym typeface="Open Sans"/>
              </a:rPr>
              <a:t>We are all in this together in the important work to improve the workforce participation rate of job seekers with disabilities.</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3"/>
        <p:cNvGrpSpPr/>
        <p:nvPr/>
      </p:nvGrpSpPr>
      <p:grpSpPr>
        <a:xfrm>
          <a:off x="0" y="0"/>
          <a:ext cx="0" cy="0"/>
          <a:chOff x="0" y="0"/>
          <a:chExt cx="0" cy="0"/>
        </a:xfrm>
      </p:grpSpPr>
      <p:sp>
        <p:nvSpPr>
          <p:cNvPr id="254" name="Google Shape;254;p8"/>
          <p:cNvSpPr txBox="1">
            <a:spLocks noGrp="1"/>
          </p:cNvSpPr>
          <p:nvPr>
            <p:ph type="title"/>
          </p:nvPr>
        </p:nvSpPr>
        <p:spPr>
          <a:xfrm>
            <a:off x="2147433" y="932396"/>
            <a:ext cx="7662672" cy="1271543"/>
          </a:xfrm>
          <a:prstGeom prst="rect">
            <a:avLst/>
          </a:prstGeom>
          <a:noFill/>
          <a:ln>
            <a:noFill/>
          </a:ln>
        </p:spPr>
        <p:txBody>
          <a:bodyPr spcFirstLastPara="1" wrap="square" lIns="121900" tIns="121900" rIns="121900" bIns="121900" anchor="b" anchorCtr="0">
            <a:normAutofit/>
          </a:bodyPr>
          <a:lstStyle/>
          <a:p>
            <a:pPr marL="0" lvl="0" indent="0" algn="ctr" rtl="0">
              <a:lnSpc>
                <a:spcPct val="105000"/>
              </a:lnSpc>
              <a:spcBef>
                <a:spcPts val="0"/>
              </a:spcBef>
              <a:spcAft>
                <a:spcPts val="0"/>
              </a:spcAft>
              <a:buClr>
                <a:schemeClr val="accent2"/>
              </a:buClr>
              <a:buSzPts val="6000"/>
              <a:buFont typeface="Open Sans"/>
              <a:buNone/>
            </a:pPr>
            <a:r>
              <a:rPr lang="en" b="1">
                <a:solidFill>
                  <a:schemeClr val="accent2"/>
                </a:solidFill>
              </a:rPr>
              <a:t>A Few Match Basics</a:t>
            </a:r>
            <a:endParaRPr/>
          </a:p>
        </p:txBody>
      </p:sp>
      <p:sp>
        <p:nvSpPr>
          <p:cNvPr id="255" name="Google Shape;255;p8"/>
          <p:cNvSpPr/>
          <p:nvPr/>
        </p:nvSpPr>
        <p:spPr>
          <a:xfrm>
            <a:off x="2264664" y="3277888"/>
            <a:ext cx="7662672" cy="2485787"/>
          </a:xfrm>
          <a:prstGeom prst="roundRect">
            <a:avLst>
              <a:gd name="adj" fmla="val 16667"/>
            </a:avLst>
          </a:prstGeom>
          <a:noFill/>
          <a:ln w="12700" cap="flat" cmpd="sng">
            <a:solidFill>
              <a:srgbClr val="F3E9DE"/>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b="1" i="0" u="sng" strike="noStrike" cap="none">
                <a:solidFill>
                  <a:srgbClr val="234E8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NEW!!!!</a:t>
            </a:r>
            <a:endParaRPr/>
          </a:p>
          <a:p>
            <a:pPr marL="0" marR="0" lvl="0" indent="0" algn="l" rtl="0">
              <a:spcBef>
                <a:spcPts val="0"/>
              </a:spcBef>
              <a:spcAft>
                <a:spcPts val="0"/>
              </a:spcAft>
              <a:buNone/>
            </a:pPr>
            <a:r>
              <a:rPr lang="en" sz="2800" u="sng">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Technical Assistance Circular, RSA-TAC-23-01, Allowable Sources of Non-Federal Share for the State Vocational Rehabilitation Services Program</a:t>
            </a:r>
            <a:endParaRPr sz="2800">
              <a:solidFill>
                <a:schemeClr val="accent2"/>
              </a:solidFill>
              <a:latin typeface="Open Sans"/>
              <a:ea typeface="Open Sans"/>
              <a:cs typeface="Open Sans"/>
              <a:sym typeface="Open Sans"/>
            </a:endParaRPr>
          </a:p>
        </p:txBody>
      </p:sp>
      <p:pic>
        <p:nvPicPr>
          <p:cNvPr id="256" name="Google Shape;256;p8"/>
          <p:cNvPicPr preferRelativeResize="0"/>
          <p:nvPr/>
        </p:nvPicPr>
        <p:blipFill rotWithShape="1">
          <a:blip r:embed="rId4">
            <a:alphaModFix/>
          </a:blip>
          <a:srcRect/>
          <a:stretch/>
        </p:blipFill>
        <p:spPr>
          <a:xfrm>
            <a:off x="7913897" y="1568167"/>
            <a:ext cx="4026877" cy="4026877"/>
          </a:xfrm>
          <a:prstGeom prst="rect">
            <a:avLst/>
          </a:prstGeom>
          <a:noFill/>
          <a:ln>
            <a:noFill/>
          </a:ln>
        </p:spPr>
      </p:pic>
      <p:pic>
        <p:nvPicPr>
          <p:cNvPr id="257" name="Google Shape;257;p8"/>
          <p:cNvPicPr preferRelativeResize="0"/>
          <p:nvPr/>
        </p:nvPicPr>
        <p:blipFill rotWithShape="1">
          <a:blip r:embed="rId4">
            <a:alphaModFix/>
          </a:blip>
          <a:srcRect/>
          <a:stretch/>
        </p:blipFill>
        <p:spPr>
          <a:xfrm rot="-9916934">
            <a:off x="-77021" y="3423072"/>
            <a:ext cx="4026877" cy="4026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731519" y="365759"/>
            <a:ext cx="10794173" cy="7194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2000"/>
              </a:lnSpc>
              <a:spcBef>
                <a:spcPts val="0"/>
              </a:spcBef>
              <a:spcAft>
                <a:spcPts val="0"/>
              </a:spcAft>
              <a:buClr>
                <a:srgbClr val="143157"/>
              </a:buClr>
              <a:buSzPct val="100000"/>
              <a:buFont typeface="Open Sans"/>
              <a:buNone/>
            </a:pPr>
            <a:r>
              <a:rPr lang="en"/>
              <a:t>But first…what on earth is match?</a:t>
            </a:r>
            <a:endParaRPr/>
          </a:p>
        </p:txBody>
      </p:sp>
      <p:sp>
        <p:nvSpPr>
          <p:cNvPr id="264" name="Google Shape;264;p9"/>
          <p:cNvSpPr txBox="1">
            <a:spLocks noGrp="1"/>
          </p:cNvSpPr>
          <p:nvPr>
            <p:ph type="body" idx="1"/>
          </p:nvPr>
        </p:nvSpPr>
        <p:spPr>
          <a:xfrm>
            <a:off x="811906" y="1266093"/>
            <a:ext cx="10713785" cy="499403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45000"/>
              </a:lnSpc>
              <a:spcBef>
                <a:spcPts val="0"/>
              </a:spcBef>
              <a:spcAft>
                <a:spcPts val="0"/>
              </a:spcAft>
              <a:buSzPct val="125000"/>
              <a:buNone/>
            </a:pPr>
            <a:r>
              <a:rPr lang="en" u="sng">
                <a:solidFill>
                  <a:schemeClr val="hlink"/>
                </a:solidFill>
                <a:hlinkClick r:id="rId3"/>
              </a:rPr>
              <a:t>2 C.F.R. § 200.1</a:t>
            </a:r>
            <a:r>
              <a:rPr lang="en"/>
              <a:t>  – Cost sharing or matching.</a:t>
            </a:r>
            <a:endParaRPr/>
          </a:p>
          <a:p>
            <a:pPr marL="0" lvl="0" indent="0" algn="l" rtl="0">
              <a:lnSpc>
                <a:spcPct val="145000"/>
              </a:lnSpc>
              <a:spcBef>
                <a:spcPts val="0"/>
              </a:spcBef>
              <a:spcAft>
                <a:spcPts val="0"/>
              </a:spcAft>
              <a:buSzPct val="125000"/>
              <a:buNone/>
            </a:pPr>
            <a:r>
              <a:rPr lang="en" u="sng">
                <a:solidFill>
                  <a:schemeClr val="hlink"/>
                </a:solidFill>
                <a:hlinkClick r:id="rId4"/>
              </a:rPr>
              <a:t>34 C.F.R. § 361.60</a:t>
            </a:r>
            <a:r>
              <a:rPr lang="en"/>
              <a:t> – Matching requirements.</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a:t>Cost sharing or matching means the portion of project costs not paid by Federal funds (unless otherwise authorized by Federal statute).</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a:t>Compliance with the matching requirement is assessed on a State basis. When determining compliance in States with Blind and General agencies, the non-Federal share is calculated for both agencies individually and at the State level; however, compliance is determined only on the basis of the State level calculation.</a:t>
            </a:r>
            <a:endParaRPr/>
          </a:p>
          <a:p>
            <a:pPr marL="0" lvl="0" indent="0" algn="l" rtl="0">
              <a:lnSpc>
                <a:spcPct val="145000"/>
              </a:lnSpc>
              <a:spcBef>
                <a:spcPts val="0"/>
              </a:spcBef>
              <a:spcAft>
                <a:spcPts val="0"/>
              </a:spcAft>
              <a:buSzPct val="125000"/>
              <a:buNone/>
            </a:pPr>
            <a:endParaRPr/>
          </a:p>
          <a:p>
            <a:pPr marL="0" lvl="0" indent="0" algn="l" rtl="0">
              <a:lnSpc>
                <a:spcPct val="145000"/>
              </a:lnSpc>
              <a:spcBef>
                <a:spcPts val="0"/>
              </a:spcBef>
              <a:spcAft>
                <a:spcPts val="0"/>
              </a:spcAft>
              <a:buSzPct val="125000"/>
              <a:buNone/>
            </a:pPr>
            <a:r>
              <a:rPr lang="en" b="1"/>
              <a:t>While the term </a:t>
            </a:r>
            <a:r>
              <a:rPr lang="en" b="1" i="1">
                <a:solidFill>
                  <a:srgbClr val="4C7A75"/>
                </a:solidFill>
              </a:rPr>
              <a:t>“match”</a:t>
            </a:r>
            <a:r>
              <a:rPr lang="en" b="1">
                <a:solidFill>
                  <a:srgbClr val="4C7A75"/>
                </a:solidFill>
              </a:rPr>
              <a:t> </a:t>
            </a:r>
            <a:r>
              <a:rPr lang="en" b="1"/>
              <a:t>is used in the VR regulations, the process described in the statute is </a:t>
            </a:r>
            <a:r>
              <a:rPr lang="en" b="1" i="1">
                <a:solidFill>
                  <a:srgbClr val="4C7A75"/>
                </a:solidFill>
              </a:rPr>
              <a:t>“cost sharing”</a:t>
            </a:r>
            <a:r>
              <a:rPr lang="en" b="1">
                <a:solidFill>
                  <a:srgbClr val="4C7A75"/>
                </a:solidFill>
              </a:rPr>
              <a:t> </a:t>
            </a:r>
            <a:r>
              <a:rPr lang="en" b="1"/>
              <a:t>as defined in 2 C.F.R. § 200.1.</a:t>
            </a:r>
            <a:endParaRPr b="1"/>
          </a:p>
        </p:txBody>
      </p:sp>
    </p:spTree>
  </p:cSld>
  <p:clrMapOvr>
    <a:masterClrMapping/>
  </p:clrMapOvr>
</p:sld>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3147</Words>
  <Application>Microsoft Office PowerPoint</Application>
  <PresentationFormat>Widescreen</PresentationFormat>
  <Paragraphs>254</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Noto Sans Symbols</vt:lpstr>
      <vt:lpstr>Courier New</vt:lpstr>
      <vt:lpstr>Open Sans</vt:lpstr>
      <vt:lpstr>Calibri</vt:lpstr>
      <vt:lpstr>Arial</vt:lpstr>
      <vt:lpstr>Office Theme</vt:lpstr>
      <vt:lpstr>Office Theme</vt:lpstr>
      <vt:lpstr>Session 3:  Taking the Mystery out of Match and Making Match Work For You (Part 1)</vt:lpstr>
      <vt:lpstr>Disclaimer</vt:lpstr>
      <vt:lpstr>Presenters for today</vt:lpstr>
      <vt:lpstr> Match: Why Leadership Matters </vt:lpstr>
      <vt:lpstr>Match: Why Leadership Matters</vt:lpstr>
      <vt:lpstr>Match: Why Leadership Matters (2)</vt:lpstr>
      <vt:lpstr>Match: Why Leadership Matters (3)</vt:lpstr>
      <vt:lpstr>A Few Match Basics</vt:lpstr>
      <vt:lpstr>But first…what on earth is match?</vt:lpstr>
      <vt:lpstr>Match Requirements Differ Based on the Program</vt:lpstr>
      <vt:lpstr>Matching Example</vt:lpstr>
      <vt:lpstr>Match Requirements</vt:lpstr>
      <vt:lpstr>Match Requirements (2)</vt:lpstr>
      <vt:lpstr>When is Match Reportable?</vt:lpstr>
      <vt:lpstr>Sources of Match</vt:lpstr>
      <vt:lpstr>Sources of Match (2)</vt:lpstr>
      <vt:lpstr>Sources of Match (3)</vt:lpstr>
      <vt:lpstr>Areas that may be overlooked!</vt:lpstr>
      <vt:lpstr>Match Source - State Appropriations </vt:lpstr>
      <vt:lpstr>Strategic Priorities and Program Services </vt:lpstr>
      <vt:lpstr>Program Activity Measures: People Served</vt:lpstr>
      <vt:lpstr>Program Activity Measures: Program Impact</vt:lpstr>
      <vt:lpstr>Program Activity Measures: Program Efficiency</vt:lpstr>
      <vt:lpstr>Match source:  Certain RSVFP Expenditures- Business Enterprises Program (BEP)</vt:lpstr>
      <vt:lpstr>Business Enterprises Program- In a Nutshell</vt:lpstr>
      <vt:lpstr>Business Enterprises Program- In a Nutshell (2)</vt:lpstr>
      <vt:lpstr>BEP Set-Aside Funds that may Not be used as Match</vt:lpstr>
      <vt:lpstr>BEP Set-Aside Funds that May Not Be Used as Match (2)</vt:lpstr>
      <vt:lpstr>Match Source: Contributions by Private Entities</vt:lpstr>
      <vt:lpstr>Private Contributions</vt:lpstr>
      <vt:lpstr>Private Contributions (2)</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Taking the Mystery out of Match and Making Match Work For You (Part 1)</dc:title>
  <dc:creator>Dawn Lalley</dc:creator>
  <cp:lastModifiedBy>Pankow, Carol</cp:lastModifiedBy>
  <cp:revision>2</cp:revision>
  <dcterms:created xsi:type="dcterms:W3CDTF">2021-01-21T01:54:30Z</dcterms:created>
  <dcterms:modified xsi:type="dcterms:W3CDTF">2023-04-06T00:01:17Z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