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73" r:id="rId3"/>
    <p:sldId id="274" r:id="rId4"/>
    <p:sldId id="257" r:id="rId5"/>
    <p:sldId id="258" r:id="rId6"/>
    <p:sldId id="259" r:id="rId7"/>
    <p:sldId id="260" r:id="rId8"/>
    <p:sldId id="261" r:id="rId9"/>
    <p:sldId id="262" r:id="rId10"/>
    <p:sldId id="263" r:id="rId11"/>
    <p:sldId id="265" r:id="rId12"/>
    <p:sldId id="264" r:id="rId13"/>
    <p:sldId id="266" r:id="rId14"/>
    <p:sldId id="267" r:id="rId15"/>
    <p:sldId id="268" r:id="rId16"/>
    <p:sldId id="269" r:id="rId17"/>
    <p:sldId id="270" r:id="rId18"/>
    <p:sldId id="271" r:id="rId19"/>
    <p:sldId id="275" r:id="rId20"/>
    <p:sldId id="276" r:id="rId21"/>
    <p:sldId id="277" r:id="rId22"/>
    <p:sldId id="272"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EE1D4A8-E594-4AC3-A9EA-0C079EFC45FE}" type="datetimeFigureOut">
              <a:rPr lang="en-US" smtClean="0"/>
              <a:t>10/27/2018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39500B4-C86E-4E6E-ACA4-AA3942B1B0B9}" type="slidenum">
              <a:rPr lang="en-US" smtClean="0"/>
              <a:t>‹#›</a:t>
            </a:fld>
            <a:endParaRPr lang="en-US"/>
          </a:p>
        </p:txBody>
      </p:sp>
    </p:spTree>
    <p:extLst>
      <p:ext uri="{BB962C8B-B14F-4D97-AF65-F5344CB8AC3E}">
        <p14:creationId xmlns:p14="http://schemas.microsoft.com/office/powerpoint/2010/main" val="4193708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61B60C7-E047-4AC9-B4CA-C7A42403F53D}" type="datetimeFigureOut">
              <a:rPr lang="en-US" smtClean="0"/>
              <a:t>10/27/2018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1C51A9F-96B0-4EC2-AE90-1E70A0D1BFD0}" type="slidenum">
              <a:rPr lang="en-US" smtClean="0"/>
              <a:t>‹#›</a:t>
            </a:fld>
            <a:endParaRPr lang="en-US"/>
          </a:p>
        </p:txBody>
      </p:sp>
    </p:spTree>
    <p:extLst>
      <p:ext uri="{BB962C8B-B14F-4D97-AF65-F5344CB8AC3E}">
        <p14:creationId xmlns:p14="http://schemas.microsoft.com/office/powerpoint/2010/main" val="261499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51A9F-96B0-4EC2-AE90-1E70A0D1BFD0}" type="slidenum">
              <a:rPr lang="en-US" smtClean="0"/>
              <a:t>14</a:t>
            </a:fld>
            <a:endParaRPr lang="en-US"/>
          </a:p>
        </p:txBody>
      </p:sp>
    </p:spTree>
    <p:extLst>
      <p:ext uri="{BB962C8B-B14F-4D97-AF65-F5344CB8AC3E}">
        <p14:creationId xmlns:p14="http://schemas.microsoft.com/office/powerpoint/2010/main" val="2375647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B123FFB-2F2F-4FA1-BA8A-712439FD4657}" type="datetimeFigureOut">
              <a:rPr lang="en-US" smtClean="0"/>
              <a:t>10/27/2018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D47DCB-BA1A-417A-8954-3B1F237DF8F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123FFB-2F2F-4FA1-BA8A-712439FD4657}" type="datetimeFigureOut">
              <a:rPr lang="en-US" smtClean="0"/>
              <a:t>10/27/2018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D47DCB-BA1A-417A-8954-3B1F237DF8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123FFB-2F2F-4FA1-BA8A-712439FD4657}" type="datetimeFigureOut">
              <a:rPr lang="en-US" smtClean="0"/>
              <a:t>10/27/2018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D47DCB-BA1A-417A-8954-3B1F237DF8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123FFB-2F2F-4FA1-BA8A-712439FD4657}" type="datetimeFigureOut">
              <a:rPr lang="en-US" smtClean="0"/>
              <a:t>10/27/2018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D47DCB-BA1A-417A-8954-3B1F237DF8F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B123FFB-2F2F-4FA1-BA8A-712439FD4657}" type="datetimeFigureOut">
              <a:rPr lang="en-US" smtClean="0"/>
              <a:t>10/27/2018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D47DCB-BA1A-417A-8954-3B1F237DF8F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123FFB-2F2F-4FA1-BA8A-712439FD4657}" type="datetimeFigureOut">
              <a:rPr lang="en-US" smtClean="0"/>
              <a:t>10/27/2018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D47DCB-BA1A-417A-8954-3B1F237DF8F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123FFB-2F2F-4FA1-BA8A-712439FD4657}" type="datetimeFigureOut">
              <a:rPr lang="en-US" smtClean="0"/>
              <a:t>10/27/2018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D47DCB-BA1A-417A-8954-3B1F237DF8F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B123FFB-2F2F-4FA1-BA8A-712439FD4657}" type="datetimeFigureOut">
              <a:rPr lang="en-US" smtClean="0"/>
              <a:t>10/27/2018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D47DCB-BA1A-417A-8954-3B1F237DF8F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B123FFB-2F2F-4FA1-BA8A-712439FD4657}" type="datetimeFigureOut">
              <a:rPr lang="en-US" smtClean="0"/>
              <a:t>10/27/2018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3D47DCB-BA1A-417A-8954-3B1F237DF8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B123FFB-2F2F-4FA1-BA8A-712439FD4657}" type="datetimeFigureOut">
              <a:rPr lang="en-US" smtClean="0"/>
              <a:t>10/27/2018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D47DCB-BA1A-417A-8954-3B1F237DF8F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123FFB-2F2F-4FA1-BA8A-712439FD4657}" type="datetimeFigureOut">
              <a:rPr lang="en-US" smtClean="0"/>
              <a:t>10/27/2018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D47DCB-BA1A-417A-8954-3B1F237DF8F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B123FFB-2F2F-4FA1-BA8A-712439FD4657}" type="datetimeFigureOut">
              <a:rPr lang="en-US" smtClean="0"/>
              <a:t>10/27/2018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D47DCB-BA1A-417A-8954-3B1F237DF8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t>Pre-Employment Counselor Performance Evaluations</a:t>
            </a:r>
            <a:endParaRPr lang="en-US" dirty="0"/>
          </a:p>
        </p:txBody>
      </p:sp>
      <p:sp>
        <p:nvSpPr>
          <p:cNvPr id="3" name="Subtitle 2"/>
          <p:cNvSpPr>
            <a:spLocks noGrp="1"/>
          </p:cNvSpPr>
          <p:nvPr>
            <p:ph type="subTitle" idx="1"/>
          </p:nvPr>
        </p:nvSpPr>
        <p:spPr>
          <a:xfrm>
            <a:off x="716280" y="4191000"/>
            <a:ext cx="7772400" cy="655593"/>
          </a:xfrm>
        </p:spPr>
        <p:txBody>
          <a:bodyPr/>
          <a:lstStyle/>
          <a:p>
            <a:r>
              <a:rPr lang="en-US" dirty="0" smtClean="0"/>
              <a:t>October 2018</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21399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4877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After multiple in-person meetings and phone conferences, we agreed upon a few core areas of measurement</a:t>
            </a:r>
          </a:p>
          <a:p>
            <a:pPr marL="109728" indent="0">
              <a:buNone/>
            </a:pPr>
            <a:endParaRPr lang="en-US" dirty="0"/>
          </a:p>
          <a:p>
            <a:pPr marL="624078" indent="-514350">
              <a:buFont typeface="+mj-lt"/>
              <a:buAutoNum type="arabicPeriod"/>
            </a:pPr>
            <a:r>
              <a:rPr lang="en-US" dirty="0" smtClean="0"/>
              <a:t>Caseload Size and the number of new Level Up Cases opened during a rating period.</a:t>
            </a:r>
          </a:p>
          <a:p>
            <a:pPr marL="624078" indent="-514350">
              <a:buFont typeface="+mj-lt"/>
              <a:buAutoNum type="arabicPeriod"/>
            </a:pPr>
            <a:r>
              <a:rPr lang="en-US" dirty="0" smtClean="0"/>
              <a:t>Percent of overall caseload served during a rating period</a:t>
            </a:r>
          </a:p>
          <a:p>
            <a:pPr marL="624078" indent="-514350">
              <a:buFont typeface="+mj-lt"/>
              <a:buAutoNum type="arabicPeriod"/>
            </a:pPr>
            <a:r>
              <a:rPr lang="en-US" dirty="0" smtClean="0"/>
              <a:t>Number of counselor run groups administered during a rating period.</a:t>
            </a:r>
            <a:endParaRPr lang="en-US" dirty="0"/>
          </a:p>
        </p:txBody>
      </p:sp>
      <p:sp>
        <p:nvSpPr>
          <p:cNvPr id="3" name="Title 2"/>
          <p:cNvSpPr>
            <a:spLocks noGrp="1"/>
          </p:cNvSpPr>
          <p:nvPr>
            <p:ph type="title"/>
          </p:nvPr>
        </p:nvSpPr>
        <p:spPr/>
        <p:txBody>
          <a:bodyPr/>
          <a:lstStyle/>
          <a:p>
            <a:r>
              <a:rPr lang="en-US" dirty="0" smtClean="0"/>
              <a:t>Consensus	</a:t>
            </a:r>
            <a:endParaRPr lang="en-US" dirty="0"/>
          </a:p>
        </p:txBody>
      </p:sp>
    </p:spTree>
    <p:extLst>
      <p:ext uri="{BB962C8B-B14F-4D97-AF65-F5344CB8AC3E}">
        <p14:creationId xmlns:p14="http://schemas.microsoft.com/office/powerpoint/2010/main" val="3191793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Overall format approved through Labor Management:</a:t>
            </a:r>
          </a:p>
          <a:p>
            <a:endParaRPr lang="en-US" dirty="0"/>
          </a:p>
          <a:p>
            <a:pPr marL="624078" indent="-514350">
              <a:buFont typeface="+mj-lt"/>
              <a:buAutoNum type="arabicPeriod"/>
            </a:pPr>
            <a:r>
              <a:rPr lang="en-US" dirty="0" smtClean="0"/>
              <a:t>Quality</a:t>
            </a:r>
          </a:p>
          <a:p>
            <a:pPr marL="624078" indent="-514350">
              <a:buFont typeface="+mj-lt"/>
              <a:buAutoNum type="arabicPeriod"/>
            </a:pPr>
            <a:r>
              <a:rPr lang="en-US" dirty="0" smtClean="0"/>
              <a:t>Quantity</a:t>
            </a:r>
          </a:p>
          <a:p>
            <a:pPr marL="624078" indent="-514350">
              <a:buFont typeface="+mj-lt"/>
              <a:buAutoNum type="arabicPeriod"/>
            </a:pPr>
            <a:r>
              <a:rPr lang="en-US" dirty="0" smtClean="0"/>
              <a:t>Dependability</a:t>
            </a:r>
          </a:p>
          <a:p>
            <a:pPr marL="624078" indent="-514350">
              <a:buFont typeface="+mj-lt"/>
              <a:buAutoNum type="arabicPeriod"/>
            </a:pPr>
            <a:r>
              <a:rPr lang="en-US" dirty="0" smtClean="0"/>
              <a:t>Attendance</a:t>
            </a:r>
          </a:p>
          <a:p>
            <a:pPr marL="624078" indent="-514350">
              <a:buFont typeface="+mj-lt"/>
              <a:buAutoNum type="arabicPeriod"/>
            </a:pPr>
            <a:r>
              <a:rPr lang="en-US" dirty="0" smtClean="0"/>
              <a:t>Ability to deal with people</a:t>
            </a:r>
          </a:p>
          <a:p>
            <a:pPr marL="624078" indent="-514350">
              <a:buFont typeface="+mj-lt"/>
              <a:buAutoNum type="arabicPeriod"/>
            </a:pPr>
            <a:endParaRPr lang="en-US" dirty="0"/>
          </a:p>
          <a:p>
            <a:pPr>
              <a:buFont typeface="Wingdings" panose="05000000000000000000" pitchFamily="2" charset="2"/>
              <a:buChar char="Ø"/>
            </a:pPr>
            <a:r>
              <a:rPr lang="en-US" dirty="0" smtClean="0"/>
              <a:t>We are assigning point values to measure Quality and Quantity. Attendance is based on occurrences. Dependability and Ability to deal with people are subjective measures rated by the supervisor</a:t>
            </a:r>
          </a:p>
        </p:txBody>
      </p:sp>
      <p:sp>
        <p:nvSpPr>
          <p:cNvPr id="3" name="Title 2"/>
          <p:cNvSpPr>
            <a:spLocks noGrp="1"/>
          </p:cNvSpPr>
          <p:nvPr>
            <p:ph type="title"/>
          </p:nvPr>
        </p:nvSpPr>
        <p:spPr/>
        <p:txBody>
          <a:bodyPr>
            <a:normAutofit/>
          </a:bodyPr>
          <a:lstStyle/>
          <a:p>
            <a:r>
              <a:rPr lang="en-US" dirty="0" smtClean="0"/>
              <a:t>Methodology	</a:t>
            </a:r>
            <a:endParaRPr lang="en-US" dirty="0"/>
          </a:p>
        </p:txBody>
      </p:sp>
    </p:spTree>
    <p:extLst>
      <p:ext uri="{BB962C8B-B14F-4D97-AF65-F5344CB8AC3E}">
        <p14:creationId xmlns:p14="http://schemas.microsoft.com/office/powerpoint/2010/main" val="2859759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normAutofit lnSpcReduction="10000"/>
          </a:bodyPr>
          <a:lstStyle/>
          <a:p>
            <a:pPr marL="109728" indent="0">
              <a:buNone/>
            </a:pPr>
            <a:r>
              <a:rPr lang="en-US" sz="3200" b="1" dirty="0" smtClean="0">
                <a:solidFill>
                  <a:schemeClr val="tx2">
                    <a:lumMod val="60000"/>
                    <a:lumOff val="40000"/>
                  </a:schemeClr>
                </a:solidFill>
              </a:rPr>
              <a:t>Quantity </a:t>
            </a:r>
            <a:r>
              <a:rPr lang="en-US" sz="2800" b="1" dirty="0" smtClean="0">
                <a:solidFill>
                  <a:schemeClr val="tx2">
                    <a:lumMod val="60000"/>
                    <a:lumOff val="40000"/>
                  </a:schemeClr>
                </a:solidFill>
              </a:rPr>
              <a:t>– </a:t>
            </a:r>
            <a:r>
              <a:rPr lang="en-US" sz="2800" b="1" dirty="0" smtClean="0"/>
              <a:t>Measured by Caseload Size and the number of new Level Up Cases Opened</a:t>
            </a:r>
          </a:p>
          <a:p>
            <a:pPr marL="109728" indent="0">
              <a:buNone/>
            </a:pPr>
            <a:endParaRPr lang="en-US" sz="2800" b="1" dirty="0" smtClean="0">
              <a:solidFill>
                <a:schemeClr val="tx2">
                  <a:lumMod val="60000"/>
                  <a:lumOff val="40000"/>
                </a:schemeClr>
              </a:solidFill>
            </a:endParaRPr>
          </a:p>
          <a:p>
            <a:pPr marL="109728" indent="0">
              <a:buNone/>
            </a:pPr>
            <a:r>
              <a:rPr lang="en-US" sz="2800" b="1" dirty="0" smtClean="0">
                <a:solidFill>
                  <a:schemeClr val="tx2">
                    <a:lumMod val="60000"/>
                    <a:lumOff val="40000"/>
                  </a:schemeClr>
                </a:solidFill>
              </a:rPr>
              <a:t>Caseload Size </a:t>
            </a:r>
            <a:r>
              <a:rPr lang="en-US" sz="2800" dirty="0" smtClean="0"/>
              <a:t> </a:t>
            </a:r>
          </a:p>
          <a:p>
            <a:r>
              <a:rPr lang="en-US" sz="2400" dirty="0" smtClean="0"/>
              <a:t>To determine the appropriate caseload size we examined a the 12-month average of all Level Up Counselors.</a:t>
            </a:r>
          </a:p>
          <a:p>
            <a:endParaRPr lang="en-US" sz="2400" dirty="0" smtClean="0"/>
          </a:p>
          <a:p>
            <a:r>
              <a:rPr lang="en-US" sz="2400" dirty="0" smtClean="0"/>
              <a:t> Average among all Level Up Counselors = </a:t>
            </a:r>
            <a:r>
              <a:rPr lang="en-US" sz="2400" b="1" dirty="0" smtClean="0">
                <a:solidFill>
                  <a:schemeClr val="tx2">
                    <a:lumMod val="60000"/>
                    <a:lumOff val="40000"/>
                  </a:schemeClr>
                </a:solidFill>
              </a:rPr>
              <a:t>101</a:t>
            </a:r>
          </a:p>
          <a:p>
            <a:pPr marL="109728" indent="0">
              <a:buNone/>
            </a:pPr>
            <a:endParaRPr lang="en-US" sz="2400" b="1" dirty="0" smtClean="0">
              <a:solidFill>
                <a:schemeClr val="tx2">
                  <a:lumMod val="60000"/>
                  <a:lumOff val="40000"/>
                </a:schemeClr>
              </a:solidFill>
            </a:endParaRPr>
          </a:p>
          <a:p>
            <a:r>
              <a:rPr lang="en-US" sz="2400" dirty="0" smtClean="0"/>
              <a:t>Using that average we then developed a rating system to assign a point value for their caseload size.</a:t>
            </a:r>
          </a:p>
          <a:p>
            <a:endParaRPr lang="en-US" sz="2400" dirty="0" smtClean="0"/>
          </a:p>
        </p:txBody>
      </p:sp>
      <p:sp>
        <p:nvSpPr>
          <p:cNvPr id="3" name="Title 2"/>
          <p:cNvSpPr>
            <a:spLocks noGrp="1"/>
          </p:cNvSpPr>
          <p:nvPr>
            <p:ph type="title"/>
          </p:nvPr>
        </p:nvSpPr>
        <p:spPr/>
        <p:txBody>
          <a:bodyPr/>
          <a:lstStyle/>
          <a:p>
            <a:r>
              <a:rPr lang="en-US" dirty="0" smtClean="0"/>
              <a:t>Methodology</a:t>
            </a:r>
            <a:endParaRPr lang="en-US" dirty="0"/>
          </a:p>
        </p:txBody>
      </p:sp>
    </p:spTree>
    <p:extLst>
      <p:ext uri="{BB962C8B-B14F-4D97-AF65-F5344CB8AC3E}">
        <p14:creationId xmlns:p14="http://schemas.microsoft.com/office/powerpoint/2010/main" val="259099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b="1" dirty="0" smtClean="0">
                <a:solidFill>
                  <a:schemeClr val="tx2">
                    <a:lumMod val="60000"/>
                    <a:lumOff val="40000"/>
                  </a:schemeClr>
                </a:solidFill>
              </a:rPr>
              <a:t>New Cases Opened </a:t>
            </a:r>
          </a:p>
          <a:p>
            <a:endParaRPr lang="en-US" dirty="0"/>
          </a:p>
          <a:p>
            <a:r>
              <a:rPr lang="en-US" sz="2800" dirty="0"/>
              <a:t>To determine the </a:t>
            </a:r>
            <a:r>
              <a:rPr lang="en-US" sz="2800" dirty="0" smtClean="0"/>
              <a:t>expectation for new cases opened, we </a:t>
            </a:r>
            <a:r>
              <a:rPr lang="en-US" sz="2800" dirty="0"/>
              <a:t>examined a the 12-month average of all Level Up Counselors</a:t>
            </a:r>
            <a:r>
              <a:rPr lang="en-US" sz="2800" dirty="0" smtClean="0"/>
              <a:t>.</a:t>
            </a:r>
            <a:br>
              <a:rPr lang="en-US" sz="2800" dirty="0" smtClean="0"/>
            </a:br>
            <a:endParaRPr lang="en-US" sz="2800" dirty="0" smtClean="0"/>
          </a:p>
          <a:p>
            <a:r>
              <a:rPr lang="en-US" sz="2800" dirty="0" smtClean="0"/>
              <a:t>The average number of cases opened in a 12-month period was 104.</a:t>
            </a:r>
          </a:p>
          <a:p>
            <a:endParaRPr lang="en-US" sz="2800" dirty="0"/>
          </a:p>
          <a:p>
            <a:r>
              <a:rPr lang="en-US" sz="2800" dirty="0"/>
              <a:t>Using that average we then developed a rating system based on that average to assign a point value for </a:t>
            </a:r>
            <a:r>
              <a:rPr lang="en-US" sz="2800" dirty="0" smtClean="0"/>
              <a:t>new cases opened.</a:t>
            </a:r>
            <a:endParaRPr lang="en-US" sz="2800" dirty="0"/>
          </a:p>
          <a:p>
            <a:endParaRPr lang="en-US" sz="2800" dirty="0" smtClean="0"/>
          </a:p>
          <a:p>
            <a:endParaRPr lang="en-US" sz="2800" dirty="0"/>
          </a:p>
          <a:p>
            <a:endParaRPr lang="en-US" sz="2800" dirty="0"/>
          </a:p>
        </p:txBody>
      </p:sp>
      <p:sp>
        <p:nvSpPr>
          <p:cNvPr id="3" name="Title 2"/>
          <p:cNvSpPr>
            <a:spLocks noGrp="1"/>
          </p:cNvSpPr>
          <p:nvPr>
            <p:ph type="title"/>
          </p:nvPr>
        </p:nvSpPr>
        <p:spPr/>
        <p:txBody>
          <a:bodyPr/>
          <a:lstStyle/>
          <a:p>
            <a:r>
              <a:rPr lang="en-US" dirty="0" smtClean="0"/>
              <a:t>Methodology	</a:t>
            </a:r>
            <a:endParaRPr lang="en-US" dirty="0"/>
          </a:p>
        </p:txBody>
      </p:sp>
    </p:spTree>
    <p:extLst>
      <p:ext uri="{BB962C8B-B14F-4D97-AF65-F5344CB8AC3E}">
        <p14:creationId xmlns:p14="http://schemas.microsoft.com/office/powerpoint/2010/main" val="1326026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6587513"/>
              </p:ext>
            </p:extLst>
          </p:nvPr>
        </p:nvGraphicFramePr>
        <p:xfrm>
          <a:off x="685800" y="1524000"/>
          <a:ext cx="3810000" cy="3089484"/>
        </p:xfrm>
        <a:graphic>
          <a:graphicData uri="http://schemas.openxmlformats.org/drawingml/2006/table">
            <a:tbl>
              <a:tblPr/>
              <a:tblGrid>
                <a:gridCol w="2645159"/>
                <a:gridCol w="1164841"/>
              </a:tblGrid>
              <a:tr h="42333">
                <a:tc>
                  <a:txBody>
                    <a:bodyPr/>
                    <a:lstStyle/>
                    <a:p>
                      <a:pPr algn="l" fontAlgn="b"/>
                      <a:r>
                        <a:rPr lang="en-US" sz="2000" b="1" i="0" u="none" strike="noStrike" dirty="0">
                          <a:solidFill>
                            <a:srgbClr val="FFFFFF"/>
                          </a:solidFill>
                          <a:effectLst/>
                          <a:latin typeface="Calibri"/>
                        </a:rPr>
                        <a:t>Average Caseload Size</a:t>
                      </a:r>
                    </a:p>
                  </a:txBody>
                  <a:tcPr marL="7620" marR="7620" marT="7620" marB="0" anchor="b">
                    <a:lnL>
                      <a:noFill/>
                    </a:lnL>
                    <a:lnR>
                      <a:noFill/>
                    </a:lnR>
                    <a:lnT>
                      <a:noFill/>
                    </a:lnT>
                    <a:lnB>
                      <a:noFill/>
                    </a:lnB>
                    <a:solidFill>
                      <a:srgbClr val="4F81BD"/>
                    </a:solidFill>
                  </a:tcPr>
                </a:tc>
                <a:tc>
                  <a:txBody>
                    <a:bodyPr/>
                    <a:lstStyle/>
                    <a:p>
                      <a:pPr algn="ctr" fontAlgn="b"/>
                      <a:r>
                        <a:rPr lang="en-US" sz="2000" b="1" i="0" u="none" strike="noStrike" dirty="0">
                          <a:solidFill>
                            <a:srgbClr val="FFFFFF"/>
                          </a:solidFill>
                          <a:effectLst/>
                          <a:latin typeface="Calibri"/>
                        </a:rPr>
                        <a:t>Points</a:t>
                      </a:r>
                    </a:p>
                  </a:txBody>
                  <a:tcPr marL="7620" marR="7620" marT="7620" marB="0" anchor="b">
                    <a:lnL>
                      <a:noFill/>
                    </a:lnL>
                    <a:lnR>
                      <a:noFill/>
                    </a:lnR>
                    <a:lnT>
                      <a:noFill/>
                    </a:lnT>
                    <a:lnB>
                      <a:noFill/>
                    </a:lnB>
                    <a:solidFill>
                      <a:srgbClr val="4F81BD"/>
                    </a:solidFill>
                  </a:tcPr>
                </a:tc>
              </a:tr>
              <a:tr h="347133">
                <a:tc>
                  <a:txBody>
                    <a:bodyPr/>
                    <a:lstStyle/>
                    <a:p>
                      <a:pPr algn="l" fontAlgn="b"/>
                      <a:r>
                        <a:rPr lang="en-US" sz="2000" b="0" i="0" u="none" strike="noStrike" dirty="0">
                          <a:solidFill>
                            <a:srgbClr val="000000"/>
                          </a:solidFill>
                          <a:effectLst/>
                          <a:latin typeface="Calibri"/>
                        </a:rPr>
                        <a:t>115+</a:t>
                      </a:r>
                    </a:p>
                  </a:txBody>
                  <a:tcPr marL="7620" marR="7620" marT="7620" marB="0" anchor="b">
                    <a:lnL>
                      <a:noFill/>
                    </a:lnL>
                    <a:lnR>
                      <a:noFill/>
                    </a:lnR>
                    <a:lnT>
                      <a:noFill/>
                    </a:lnT>
                    <a:lnB>
                      <a:noFill/>
                    </a:lnB>
                  </a:tcPr>
                </a:tc>
                <a:tc>
                  <a:txBody>
                    <a:bodyPr/>
                    <a:lstStyle/>
                    <a:p>
                      <a:pPr algn="ctr" fontAlgn="b"/>
                      <a:r>
                        <a:rPr lang="en-US" sz="2000" b="0" i="0" u="none" strike="noStrike">
                          <a:solidFill>
                            <a:srgbClr val="000000"/>
                          </a:solidFill>
                          <a:effectLst/>
                          <a:latin typeface="Calibri"/>
                        </a:rPr>
                        <a:t>85</a:t>
                      </a:r>
                    </a:p>
                  </a:txBody>
                  <a:tcPr marL="7620" marR="7620" marT="7620" marB="0" anchor="b">
                    <a:lnL>
                      <a:noFill/>
                    </a:lnL>
                    <a:lnR>
                      <a:noFill/>
                    </a:lnR>
                    <a:lnT>
                      <a:noFill/>
                    </a:lnT>
                    <a:lnB>
                      <a:noFill/>
                    </a:lnB>
                  </a:tcPr>
                </a:tc>
              </a:tr>
              <a:tr h="347133">
                <a:tc>
                  <a:txBody>
                    <a:bodyPr/>
                    <a:lstStyle/>
                    <a:p>
                      <a:pPr algn="l" fontAlgn="b"/>
                      <a:r>
                        <a:rPr lang="en-US" sz="2000" b="0" i="0" u="none" strike="noStrike" dirty="0">
                          <a:solidFill>
                            <a:srgbClr val="000000"/>
                          </a:solidFill>
                          <a:effectLst/>
                          <a:latin typeface="Calibri"/>
                        </a:rPr>
                        <a:t>100-114</a:t>
                      </a:r>
                    </a:p>
                  </a:txBody>
                  <a:tcPr marL="7620" marR="7620" marT="7620" marB="0" anchor="b">
                    <a:lnL>
                      <a:noFill/>
                    </a:lnL>
                    <a:lnR>
                      <a:noFill/>
                    </a:lnR>
                    <a:lnT>
                      <a:noFill/>
                    </a:lnT>
                    <a:lnB>
                      <a:noFill/>
                    </a:lnB>
                    <a:solidFill>
                      <a:srgbClr val="DCE6F1"/>
                    </a:solidFill>
                  </a:tcPr>
                </a:tc>
                <a:tc>
                  <a:txBody>
                    <a:bodyPr/>
                    <a:lstStyle/>
                    <a:p>
                      <a:pPr algn="ctr" fontAlgn="b"/>
                      <a:r>
                        <a:rPr lang="en-US" sz="2000" b="0" i="0" u="none" strike="noStrike">
                          <a:solidFill>
                            <a:srgbClr val="000000"/>
                          </a:solidFill>
                          <a:effectLst/>
                          <a:latin typeface="Calibri"/>
                        </a:rPr>
                        <a:t>80</a:t>
                      </a:r>
                    </a:p>
                  </a:txBody>
                  <a:tcPr marL="7620" marR="7620" marT="7620" marB="0" anchor="b">
                    <a:lnL>
                      <a:noFill/>
                    </a:lnL>
                    <a:lnR>
                      <a:noFill/>
                    </a:lnR>
                    <a:lnT>
                      <a:noFill/>
                    </a:lnT>
                    <a:lnB>
                      <a:noFill/>
                    </a:lnB>
                    <a:solidFill>
                      <a:srgbClr val="DCE6F1"/>
                    </a:solidFill>
                  </a:tcPr>
                </a:tc>
              </a:tr>
              <a:tr h="347133">
                <a:tc>
                  <a:txBody>
                    <a:bodyPr/>
                    <a:lstStyle/>
                    <a:p>
                      <a:pPr algn="l" fontAlgn="b"/>
                      <a:r>
                        <a:rPr lang="en-US" sz="2000" b="0" i="0" u="none" strike="noStrike" dirty="0">
                          <a:solidFill>
                            <a:srgbClr val="000000"/>
                          </a:solidFill>
                          <a:effectLst/>
                          <a:latin typeface="Calibri"/>
                        </a:rPr>
                        <a:t>85-99</a:t>
                      </a:r>
                    </a:p>
                  </a:txBody>
                  <a:tcPr marL="7620" marR="7620" marT="7620" marB="0" anchor="b">
                    <a:lnL>
                      <a:noFill/>
                    </a:lnL>
                    <a:lnR>
                      <a:noFill/>
                    </a:lnR>
                    <a:lnT>
                      <a:noFill/>
                    </a:lnT>
                    <a:lnB>
                      <a:noFill/>
                    </a:lnB>
                  </a:tcPr>
                </a:tc>
                <a:tc>
                  <a:txBody>
                    <a:bodyPr/>
                    <a:lstStyle/>
                    <a:p>
                      <a:pPr algn="ctr" fontAlgn="b"/>
                      <a:r>
                        <a:rPr lang="en-US" sz="2000" b="0" i="0" u="none" strike="noStrike">
                          <a:solidFill>
                            <a:srgbClr val="000000"/>
                          </a:solidFill>
                          <a:effectLst/>
                          <a:latin typeface="Calibri"/>
                        </a:rPr>
                        <a:t>70</a:t>
                      </a:r>
                    </a:p>
                  </a:txBody>
                  <a:tcPr marL="7620" marR="7620" marT="7620" marB="0" anchor="b">
                    <a:lnL>
                      <a:noFill/>
                    </a:lnL>
                    <a:lnR>
                      <a:noFill/>
                    </a:lnR>
                    <a:lnT>
                      <a:noFill/>
                    </a:lnT>
                    <a:lnB>
                      <a:noFill/>
                    </a:lnB>
                  </a:tcPr>
                </a:tc>
              </a:tr>
              <a:tr h="347133">
                <a:tc>
                  <a:txBody>
                    <a:bodyPr/>
                    <a:lstStyle/>
                    <a:p>
                      <a:pPr algn="l" fontAlgn="b"/>
                      <a:r>
                        <a:rPr lang="en-US" sz="2000" b="0" i="0" u="none" strike="noStrike" dirty="0">
                          <a:solidFill>
                            <a:srgbClr val="000000"/>
                          </a:solidFill>
                          <a:effectLst/>
                          <a:latin typeface="Calibri"/>
                        </a:rPr>
                        <a:t>70-84</a:t>
                      </a:r>
                    </a:p>
                  </a:txBody>
                  <a:tcPr marL="7620" marR="7620" marT="7620" marB="0" anchor="b">
                    <a:lnL>
                      <a:noFill/>
                    </a:lnL>
                    <a:lnR>
                      <a:noFill/>
                    </a:lnR>
                    <a:lnT>
                      <a:noFill/>
                    </a:lnT>
                    <a:lnB>
                      <a:noFill/>
                    </a:lnB>
                    <a:solidFill>
                      <a:srgbClr val="DCE6F1"/>
                    </a:solidFill>
                  </a:tcPr>
                </a:tc>
                <a:tc>
                  <a:txBody>
                    <a:bodyPr/>
                    <a:lstStyle/>
                    <a:p>
                      <a:pPr algn="ctr" fontAlgn="b"/>
                      <a:r>
                        <a:rPr lang="en-US" sz="2000" b="0" i="0" u="none" strike="noStrike">
                          <a:solidFill>
                            <a:srgbClr val="000000"/>
                          </a:solidFill>
                          <a:effectLst/>
                          <a:latin typeface="Calibri"/>
                        </a:rPr>
                        <a:t>60</a:t>
                      </a:r>
                    </a:p>
                  </a:txBody>
                  <a:tcPr marL="7620" marR="7620" marT="7620" marB="0" anchor="b">
                    <a:lnL>
                      <a:noFill/>
                    </a:lnL>
                    <a:lnR>
                      <a:noFill/>
                    </a:lnR>
                    <a:lnT>
                      <a:noFill/>
                    </a:lnT>
                    <a:lnB>
                      <a:noFill/>
                    </a:lnB>
                    <a:solidFill>
                      <a:srgbClr val="DCE6F1"/>
                    </a:solidFill>
                  </a:tcPr>
                </a:tc>
              </a:tr>
              <a:tr h="347133">
                <a:tc>
                  <a:txBody>
                    <a:bodyPr/>
                    <a:lstStyle/>
                    <a:p>
                      <a:pPr algn="l" fontAlgn="b"/>
                      <a:r>
                        <a:rPr lang="en-US" sz="2000" b="0" i="0" u="none" strike="noStrike" dirty="0">
                          <a:solidFill>
                            <a:srgbClr val="000000"/>
                          </a:solidFill>
                          <a:effectLst/>
                          <a:latin typeface="Calibri"/>
                        </a:rPr>
                        <a:t>55-69</a:t>
                      </a:r>
                    </a:p>
                  </a:txBody>
                  <a:tcPr marL="7620" marR="7620" marT="7620" marB="0" anchor="b">
                    <a:lnL>
                      <a:noFill/>
                    </a:lnL>
                    <a:lnR>
                      <a:noFill/>
                    </a:lnR>
                    <a:lnT>
                      <a:noFill/>
                    </a:lnT>
                    <a:lnB>
                      <a:noFill/>
                    </a:lnB>
                  </a:tcPr>
                </a:tc>
                <a:tc>
                  <a:txBody>
                    <a:bodyPr/>
                    <a:lstStyle/>
                    <a:p>
                      <a:pPr algn="ctr" fontAlgn="b"/>
                      <a:r>
                        <a:rPr lang="en-US" sz="2000" b="0" i="0" u="none" strike="noStrike" dirty="0">
                          <a:solidFill>
                            <a:srgbClr val="000000"/>
                          </a:solidFill>
                          <a:effectLst/>
                          <a:latin typeface="Calibri"/>
                        </a:rPr>
                        <a:t>50</a:t>
                      </a:r>
                    </a:p>
                  </a:txBody>
                  <a:tcPr marL="7620" marR="7620" marT="7620" marB="0" anchor="b">
                    <a:lnL>
                      <a:noFill/>
                    </a:lnL>
                    <a:lnR>
                      <a:noFill/>
                    </a:lnR>
                    <a:lnT>
                      <a:noFill/>
                    </a:lnT>
                    <a:lnB>
                      <a:noFill/>
                    </a:lnB>
                  </a:tcPr>
                </a:tc>
              </a:tr>
              <a:tr h="347133">
                <a:tc>
                  <a:txBody>
                    <a:bodyPr/>
                    <a:lstStyle/>
                    <a:p>
                      <a:pPr algn="l" fontAlgn="b"/>
                      <a:r>
                        <a:rPr lang="en-US" sz="2000" b="0" i="0" u="none" strike="noStrike">
                          <a:solidFill>
                            <a:srgbClr val="000000"/>
                          </a:solidFill>
                          <a:effectLst/>
                          <a:latin typeface="Calibri"/>
                        </a:rPr>
                        <a:t>40-54</a:t>
                      </a:r>
                    </a:p>
                  </a:txBody>
                  <a:tcPr marL="7620" marR="7620" marT="7620" marB="0" anchor="b">
                    <a:lnL>
                      <a:noFill/>
                    </a:lnL>
                    <a:lnR>
                      <a:noFill/>
                    </a:lnR>
                    <a:lnT>
                      <a:noFill/>
                    </a:lnT>
                    <a:lnB>
                      <a:noFill/>
                    </a:lnB>
                    <a:solidFill>
                      <a:srgbClr val="DCE6F1"/>
                    </a:solidFill>
                  </a:tcPr>
                </a:tc>
                <a:tc>
                  <a:txBody>
                    <a:bodyPr/>
                    <a:lstStyle/>
                    <a:p>
                      <a:pPr algn="ctr" fontAlgn="b"/>
                      <a:r>
                        <a:rPr lang="en-US" sz="2000" b="0" i="0" u="none" strike="noStrike" dirty="0">
                          <a:solidFill>
                            <a:srgbClr val="000000"/>
                          </a:solidFill>
                          <a:effectLst/>
                          <a:latin typeface="Calibri"/>
                        </a:rPr>
                        <a:t>40</a:t>
                      </a:r>
                    </a:p>
                  </a:txBody>
                  <a:tcPr marL="7620" marR="7620" marT="7620" marB="0" anchor="b">
                    <a:lnL>
                      <a:noFill/>
                    </a:lnL>
                    <a:lnR>
                      <a:noFill/>
                    </a:lnR>
                    <a:lnT>
                      <a:noFill/>
                    </a:lnT>
                    <a:lnB>
                      <a:noFill/>
                    </a:lnB>
                    <a:solidFill>
                      <a:srgbClr val="DCE6F1"/>
                    </a:solidFill>
                  </a:tcPr>
                </a:tc>
              </a:tr>
              <a:tr h="347133">
                <a:tc>
                  <a:txBody>
                    <a:bodyPr/>
                    <a:lstStyle/>
                    <a:p>
                      <a:pPr algn="l" fontAlgn="b"/>
                      <a:r>
                        <a:rPr lang="en-US" sz="2000" b="0" i="0" u="none" strike="noStrike">
                          <a:solidFill>
                            <a:srgbClr val="000000"/>
                          </a:solidFill>
                          <a:effectLst/>
                          <a:latin typeface="Calibri"/>
                        </a:rPr>
                        <a:t>25-39</a:t>
                      </a:r>
                    </a:p>
                  </a:txBody>
                  <a:tcPr marL="7620" marR="7620" marT="7620" marB="0" anchor="b">
                    <a:lnL>
                      <a:noFill/>
                    </a:lnL>
                    <a:lnR>
                      <a:noFill/>
                    </a:lnR>
                    <a:lnT>
                      <a:noFill/>
                    </a:lnT>
                    <a:lnB>
                      <a:noFill/>
                    </a:lnB>
                  </a:tcPr>
                </a:tc>
                <a:tc>
                  <a:txBody>
                    <a:bodyPr/>
                    <a:lstStyle/>
                    <a:p>
                      <a:pPr algn="ctr" fontAlgn="b"/>
                      <a:r>
                        <a:rPr lang="en-US" sz="2000" b="0" i="0" u="none" strike="noStrike" dirty="0">
                          <a:solidFill>
                            <a:srgbClr val="000000"/>
                          </a:solidFill>
                          <a:effectLst/>
                          <a:latin typeface="Calibri"/>
                        </a:rPr>
                        <a:t>30</a:t>
                      </a:r>
                    </a:p>
                  </a:txBody>
                  <a:tcPr marL="7620" marR="7620" marT="7620" marB="0" anchor="b">
                    <a:lnL>
                      <a:noFill/>
                    </a:lnL>
                    <a:lnR>
                      <a:noFill/>
                    </a:lnR>
                    <a:lnT>
                      <a:noFill/>
                    </a:lnT>
                    <a:lnB>
                      <a:noFill/>
                    </a:lnB>
                  </a:tcPr>
                </a:tc>
              </a:tr>
              <a:tr h="347133">
                <a:tc>
                  <a:txBody>
                    <a:bodyPr/>
                    <a:lstStyle/>
                    <a:p>
                      <a:pPr algn="l" fontAlgn="b"/>
                      <a:r>
                        <a:rPr lang="en-US" sz="2000" b="0" i="0" u="none" strike="noStrike">
                          <a:solidFill>
                            <a:srgbClr val="000000"/>
                          </a:solidFill>
                          <a:effectLst/>
                          <a:latin typeface="Calibri"/>
                        </a:rPr>
                        <a:t>&lt;25</a:t>
                      </a:r>
                    </a:p>
                  </a:txBody>
                  <a:tcPr marL="7620" marR="7620" marT="7620" marB="0" anchor="b">
                    <a:lnL>
                      <a:noFill/>
                    </a:lnL>
                    <a:lnR>
                      <a:noFill/>
                    </a:lnR>
                    <a:lnT>
                      <a:noFill/>
                    </a:lnT>
                    <a:lnB>
                      <a:noFill/>
                    </a:lnB>
                    <a:solidFill>
                      <a:srgbClr val="DCE6F1"/>
                    </a:solidFill>
                  </a:tcPr>
                </a:tc>
                <a:tc>
                  <a:txBody>
                    <a:bodyPr/>
                    <a:lstStyle/>
                    <a:p>
                      <a:pPr algn="ctr" fontAlgn="b"/>
                      <a:r>
                        <a:rPr lang="en-US" sz="2000" b="0" i="0" u="none" strike="noStrike" dirty="0">
                          <a:solidFill>
                            <a:srgbClr val="000000"/>
                          </a:solidFill>
                          <a:effectLst/>
                          <a:latin typeface="Calibri"/>
                        </a:rPr>
                        <a:t>0</a:t>
                      </a:r>
                    </a:p>
                  </a:txBody>
                  <a:tcPr marL="7620" marR="7620" marT="7620" marB="0" anchor="b">
                    <a:lnL>
                      <a:noFill/>
                    </a:lnL>
                    <a:lnR>
                      <a:noFill/>
                    </a:lnR>
                    <a:lnT>
                      <a:noFill/>
                    </a:lnT>
                    <a:lnB>
                      <a:noFill/>
                    </a:lnB>
                    <a:solidFill>
                      <a:srgbClr val="DCE6F1"/>
                    </a:solidFill>
                  </a:tcPr>
                </a:tc>
              </a:tr>
            </a:tbl>
          </a:graphicData>
        </a:graphic>
      </p:graphicFrame>
      <p:sp>
        <p:nvSpPr>
          <p:cNvPr id="3" name="Title 2"/>
          <p:cNvSpPr>
            <a:spLocks noGrp="1"/>
          </p:cNvSpPr>
          <p:nvPr>
            <p:ph type="title"/>
          </p:nvPr>
        </p:nvSpPr>
        <p:spPr/>
        <p:txBody>
          <a:bodyPr/>
          <a:lstStyle/>
          <a:p>
            <a:r>
              <a:rPr lang="en-US" dirty="0" smtClean="0"/>
              <a:t>Methodology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7654572"/>
              </p:ext>
            </p:extLst>
          </p:nvPr>
        </p:nvGraphicFramePr>
        <p:xfrm>
          <a:off x="4876800" y="1524000"/>
          <a:ext cx="3429000" cy="2209802"/>
        </p:xfrm>
        <a:graphic>
          <a:graphicData uri="http://schemas.openxmlformats.org/drawingml/2006/table">
            <a:tbl>
              <a:tblPr/>
              <a:tblGrid>
                <a:gridCol w="1896894"/>
                <a:gridCol w="1532106"/>
              </a:tblGrid>
              <a:tr h="315686">
                <a:tc>
                  <a:txBody>
                    <a:bodyPr/>
                    <a:lstStyle/>
                    <a:p>
                      <a:pPr algn="l" fontAlgn="b"/>
                      <a:r>
                        <a:rPr lang="en-US" sz="1800" b="1" i="0" u="none" strike="noStrike" dirty="0">
                          <a:solidFill>
                            <a:srgbClr val="FFFFFF"/>
                          </a:solidFill>
                          <a:effectLst/>
                          <a:latin typeface="Calibri"/>
                        </a:rPr>
                        <a:t>Cases Opened</a:t>
                      </a:r>
                    </a:p>
                  </a:txBody>
                  <a:tcPr marL="7620" marR="7620" marT="7620" marB="0" anchor="b">
                    <a:lnL>
                      <a:noFill/>
                    </a:lnL>
                    <a:lnR>
                      <a:noFill/>
                    </a:lnR>
                    <a:lnT>
                      <a:noFill/>
                    </a:lnT>
                    <a:lnB>
                      <a:noFill/>
                    </a:lnB>
                    <a:solidFill>
                      <a:srgbClr val="4F81BD"/>
                    </a:solidFill>
                  </a:tcPr>
                </a:tc>
                <a:tc>
                  <a:txBody>
                    <a:bodyPr/>
                    <a:lstStyle/>
                    <a:p>
                      <a:pPr algn="ctr" fontAlgn="b"/>
                      <a:r>
                        <a:rPr lang="en-US" sz="1800" b="1" i="0" u="none" strike="noStrike" dirty="0">
                          <a:solidFill>
                            <a:srgbClr val="FFFFFF"/>
                          </a:solidFill>
                          <a:effectLst/>
                          <a:latin typeface="Calibri"/>
                        </a:rPr>
                        <a:t>Points</a:t>
                      </a:r>
                    </a:p>
                  </a:txBody>
                  <a:tcPr marL="7620" marR="7620" marT="7620" marB="0" anchor="b">
                    <a:lnL>
                      <a:noFill/>
                    </a:lnL>
                    <a:lnR>
                      <a:noFill/>
                    </a:lnR>
                    <a:lnT>
                      <a:noFill/>
                    </a:lnT>
                    <a:lnB>
                      <a:noFill/>
                    </a:lnB>
                    <a:solidFill>
                      <a:srgbClr val="4F81BD"/>
                    </a:solidFill>
                  </a:tcPr>
                </a:tc>
              </a:tr>
              <a:tr h="315686">
                <a:tc>
                  <a:txBody>
                    <a:bodyPr/>
                    <a:lstStyle/>
                    <a:p>
                      <a:pPr algn="l" fontAlgn="b"/>
                      <a:r>
                        <a:rPr lang="en-US" sz="1800" b="0" i="0" u="none" strike="noStrike" dirty="0">
                          <a:solidFill>
                            <a:srgbClr val="000000"/>
                          </a:solidFill>
                          <a:effectLst/>
                          <a:latin typeface="Calibri"/>
                        </a:rPr>
                        <a:t>115+</a:t>
                      </a:r>
                    </a:p>
                  </a:txBody>
                  <a:tcPr marL="7620" marR="7620" marT="7620"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15</a:t>
                      </a:r>
                    </a:p>
                  </a:txBody>
                  <a:tcPr marL="7620" marR="7620" marT="7620" marB="0" anchor="b">
                    <a:lnL>
                      <a:noFill/>
                    </a:lnL>
                    <a:lnR>
                      <a:noFill/>
                    </a:lnR>
                    <a:lnT>
                      <a:noFill/>
                    </a:lnT>
                    <a:lnB>
                      <a:noFill/>
                    </a:lnB>
                  </a:tcPr>
                </a:tc>
              </a:tr>
              <a:tr h="315686">
                <a:tc>
                  <a:txBody>
                    <a:bodyPr/>
                    <a:lstStyle/>
                    <a:p>
                      <a:pPr algn="l" fontAlgn="b"/>
                      <a:r>
                        <a:rPr lang="en-US" sz="1800" b="0" i="0" u="none" strike="noStrike" dirty="0">
                          <a:solidFill>
                            <a:srgbClr val="000000"/>
                          </a:solidFill>
                          <a:effectLst/>
                          <a:latin typeface="Calibri"/>
                        </a:rPr>
                        <a:t>90-114</a:t>
                      </a:r>
                    </a:p>
                  </a:txBody>
                  <a:tcPr marL="7620" marR="7620" marT="7620" marB="0" anchor="b">
                    <a:lnL>
                      <a:noFill/>
                    </a:lnL>
                    <a:lnR>
                      <a:noFill/>
                    </a:lnR>
                    <a:lnT>
                      <a:noFill/>
                    </a:lnT>
                    <a:lnB>
                      <a:noFill/>
                    </a:lnB>
                    <a:solidFill>
                      <a:srgbClr val="DCE6F1"/>
                    </a:solidFill>
                  </a:tcPr>
                </a:tc>
                <a:tc>
                  <a:txBody>
                    <a:bodyPr/>
                    <a:lstStyle/>
                    <a:p>
                      <a:pPr algn="ctr" fontAlgn="b"/>
                      <a:r>
                        <a:rPr lang="en-US" sz="1800" b="0" i="0" u="none" strike="noStrike">
                          <a:solidFill>
                            <a:srgbClr val="000000"/>
                          </a:solidFill>
                          <a:effectLst/>
                          <a:latin typeface="Calibri"/>
                        </a:rPr>
                        <a:t>10</a:t>
                      </a:r>
                    </a:p>
                  </a:txBody>
                  <a:tcPr marL="7620" marR="7620" marT="7620" marB="0" anchor="b">
                    <a:lnL>
                      <a:noFill/>
                    </a:lnL>
                    <a:lnR>
                      <a:noFill/>
                    </a:lnR>
                    <a:lnT>
                      <a:noFill/>
                    </a:lnT>
                    <a:lnB>
                      <a:noFill/>
                    </a:lnB>
                    <a:solidFill>
                      <a:srgbClr val="DCE6F1"/>
                    </a:solidFill>
                  </a:tcPr>
                </a:tc>
              </a:tr>
              <a:tr h="315686">
                <a:tc>
                  <a:txBody>
                    <a:bodyPr/>
                    <a:lstStyle/>
                    <a:p>
                      <a:pPr algn="l" fontAlgn="b"/>
                      <a:r>
                        <a:rPr lang="en-US" sz="1800" b="0" i="0" u="none" strike="noStrike" dirty="0">
                          <a:solidFill>
                            <a:srgbClr val="000000"/>
                          </a:solidFill>
                          <a:effectLst/>
                          <a:latin typeface="Calibri"/>
                        </a:rPr>
                        <a:t>60-89</a:t>
                      </a:r>
                    </a:p>
                  </a:txBody>
                  <a:tcPr marL="7620" marR="7620" marT="7620" marB="0" anchor="b">
                    <a:lnL>
                      <a:noFill/>
                    </a:lnL>
                    <a:lnR>
                      <a:noFill/>
                    </a:lnR>
                    <a:lnT>
                      <a:noFill/>
                    </a:lnT>
                    <a:lnB>
                      <a:noFill/>
                    </a:lnB>
                  </a:tcPr>
                </a:tc>
                <a:tc>
                  <a:txBody>
                    <a:bodyPr/>
                    <a:lstStyle/>
                    <a:p>
                      <a:pPr algn="ctr" fontAlgn="b"/>
                      <a:r>
                        <a:rPr lang="en-US" sz="1800" b="0" i="0" u="none" strike="noStrike">
                          <a:solidFill>
                            <a:srgbClr val="000000"/>
                          </a:solidFill>
                          <a:effectLst/>
                          <a:latin typeface="Calibri"/>
                        </a:rPr>
                        <a:t>5</a:t>
                      </a:r>
                    </a:p>
                  </a:txBody>
                  <a:tcPr marL="7620" marR="7620" marT="7620" marB="0" anchor="b">
                    <a:lnL>
                      <a:noFill/>
                    </a:lnL>
                    <a:lnR>
                      <a:noFill/>
                    </a:lnR>
                    <a:lnT>
                      <a:noFill/>
                    </a:lnT>
                    <a:lnB>
                      <a:noFill/>
                    </a:lnB>
                  </a:tcPr>
                </a:tc>
              </a:tr>
              <a:tr h="315686">
                <a:tc>
                  <a:txBody>
                    <a:bodyPr/>
                    <a:lstStyle/>
                    <a:p>
                      <a:pPr algn="l" fontAlgn="b"/>
                      <a:r>
                        <a:rPr lang="en-US" sz="1800" b="0" i="0" u="none" strike="noStrike" dirty="0">
                          <a:solidFill>
                            <a:srgbClr val="000000"/>
                          </a:solidFill>
                          <a:effectLst/>
                          <a:latin typeface="Calibri"/>
                        </a:rPr>
                        <a:t>30-59</a:t>
                      </a:r>
                    </a:p>
                  </a:txBody>
                  <a:tcPr marL="7620" marR="7620" marT="7620" marB="0" anchor="b">
                    <a:lnL>
                      <a:noFill/>
                    </a:lnL>
                    <a:lnR>
                      <a:noFill/>
                    </a:lnR>
                    <a:lnT>
                      <a:noFill/>
                    </a:lnT>
                    <a:lnB>
                      <a:noFill/>
                    </a:lnB>
                    <a:solidFill>
                      <a:srgbClr val="DCE6F1"/>
                    </a:solidFill>
                  </a:tcPr>
                </a:tc>
                <a:tc>
                  <a:txBody>
                    <a:bodyPr/>
                    <a:lstStyle/>
                    <a:p>
                      <a:pPr algn="ctr" fontAlgn="b"/>
                      <a:r>
                        <a:rPr lang="en-US" sz="1800" b="0" i="0" u="none" strike="noStrike" dirty="0">
                          <a:solidFill>
                            <a:srgbClr val="000000"/>
                          </a:solidFill>
                          <a:effectLst/>
                          <a:latin typeface="Calibri"/>
                        </a:rPr>
                        <a:t>3</a:t>
                      </a:r>
                    </a:p>
                  </a:txBody>
                  <a:tcPr marL="7620" marR="7620" marT="7620" marB="0" anchor="b">
                    <a:lnL>
                      <a:noFill/>
                    </a:lnL>
                    <a:lnR>
                      <a:noFill/>
                    </a:lnR>
                    <a:lnT>
                      <a:noFill/>
                    </a:lnT>
                    <a:lnB>
                      <a:noFill/>
                    </a:lnB>
                    <a:solidFill>
                      <a:srgbClr val="DCE6F1"/>
                    </a:solidFill>
                  </a:tcPr>
                </a:tc>
              </a:tr>
              <a:tr h="315686">
                <a:tc>
                  <a:txBody>
                    <a:bodyPr/>
                    <a:lstStyle/>
                    <a:p>
                      <a:pPr algn="l" fontAlgn="b"/>
                      <a:r>
                        <a:rPr lang="en-US" sz="1800" b="0" i="0" u="none" strike="noStrike">
                          <a:solidFill>
                            <a:srgbClr val="000000"/>
                          </a:solidFill>
                          <a:effectLst/>
                          <a:latin typeface="Calibri"/>
                        </a:rPr>
                        <a:t>&lt;30</a:t>
                      </a:r>
                    </a:p>
                  </a:txBody>
                  <a:tcPr marL="7620" marR="7620" marT="7620"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a:rPr>
                        <a:t>0</a:t>
                      </a:r>
                    </a:p>
                  </a:txBody>
                  <a:tcPr marL="7620" marR="7620" marT="7620" marB="0" anchor="b">
                    <a:lnL>
                      <a:noFill/>
                    </a:lnL>
                    <a:lnR>
                      <a:noFill/>
                    </a:lnR>
                    <a:lnT>
                      <a:noFill/>
                    </a:lnT>
                    <a:lnB>
                      <a:noFill/>
                    </a:lnB>
                  </a:tcPr>
                </a:tc>
              </a:tr>
              <a:tr h="315686">
                <a:tc>
                  <a:txBody>
                    <a:bodyPr/>
                    <a:lstStyle/>
                    <a:p>
                      <a:pPr algn="l" fontAlgn="b"/>
                      <a:r>
                        <a:rPr lang="en-US" sz="1800" b="0" i="0" u="none" strike="noStrike">
                          <a:solidFill>
                            <a:srgbClr val="000000"/>
                          </a:solidFill>
                          <a:effectLst/>
                          <a:latin typeface="Calibri"/>
                        </a:rPr>
                        <a:t> </a:t>
                      </a:r>
                    </a:p>
                  </a:txBody>
                  <a:tcPr marL="7620" marR="7620" marT="7620" marB="0" anchor="b">
                    <a:lnL>
                      <a:noFill/>
                    </a:lnL>
                    <a:lnR>
                      <a:noFill/>
                    </a:lnR>
                    <a:lnT>
                      <a:noFill/>
                    </a:lnT>
                    <a:lnB>
                      <a:noFill/>
                    </a:lnB>
                    <a:solidFill>
                      <a:srgbClr val="DCE6F1"/>
                    </a:solidFill>
                  </a:tcPr>
                </a:tc>
                <a:tc>
                  <a:txBody>
                    <a:bodyPr/>
                    <a:lstStyle/>
                    <a:p>
                      <a:pPr algn="ctr" fontAlgn="b"/>
                      <a:r>
                        <a:rPr lang="en-US" sz="1800" b="0" i="0" u="none" strike="noStrike" dirty="0">
                          <a:solidFill>
                            <a:srgbClr val="000000"/>
                          </a:solidFill>
                          <a:effectLst/>
                          <a:latin typeface="Calibri"/>
                        </a:rPr>
                        <a:t> </a:t>
                      </a:r>
                    </a:p>
                  </a:txBody>
                  <a:tcPr marL="7620" marR="7620" marT="7620" marB="0" anchor="b">
                    <a:lnL>
                      <a:noFill/>
                    </a:lnL>
                    <a:lnR>
                      <a:noFill/>
                    </a:lnR>
                    <a:lnT>
                      <a:noFill/>
                    </a:lnT>
                    <a:lnB>
                      <a:noFill/>
                    </a:lnB>
                    <a:solidFill>
                      <a:srgbClr val="DCE6F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94311774"/>
              </p:ext>
            </p:extLst>
          </p:nvPr>
        </p:nvGraphicFramePr>
        <p:xfrm>
          <a:off x="4953000" y="4876798"/>
          <a:ext cx="3429000" cy="1409700"/>
        </p:xfrm>
        <a:graphic>
          <a:graphicData uri="http://schemas.openxmlformats.org/drawingml/2006/table">
            <a:tbl>
              <a:tblPr/>
              <a:tblGrid>
                <a:gridCol w="1923143"/>
                <a:gridCol w="1505857"/>
              </a:tblGrid>
              <a:tr h="270546">
                <a:tc>
                  <a:txBody>
                    <a:bodyPr/>
                    <a:lstStyle/>
                    <a:p>
                      <a:pPr algn="l" fontAlgn="b"/>
                      <a:r>
                        <a:rPr lang="en-US" sz="1800" b="1" i="0" u="none" strike="noStrike" dirty="0">
                          <a:solidFill>
                            <a:srgbClr val="FFFFFF"/>
                          </a:solidFill>
                          <a:effectLst/>
                          <a:latin typeface="Calibri"/>
                        </a:rPr>
                        <a:t>Rating for Quantity</a:t>
                      </a:r>
                    </a:p>
                  </a:txBody>
                  <a:tcPr marL="7620" marR="7620" marT="7620" marB="0" anchor="b">
                    <a:lnL>
                      <a:noFill/>
                    </a:lnL>
                    <a:lnR>
                      <a:noFill/>
                    </a:lnR>
                    <a:lnT>
                      <a:noFill/>
                    </a:lnT>
                    <a:lnB>
                      <a:noFill/>
                    </a:lnB>
                    <a:solidFill>
                      <a:srgbClr val="4F81BD"/>
                    </a:solidFill>
                  </a:tcPr>
                </a:tc>
                <a:tc>
                  <a:txBody>
                    <a:bodyPr/>
                    <a:lstStyle/>
                    <a:p>
                      <a:pPr algn="l" fontAlgn="b"/>
                      <a:r>
                        <a:rPr lang="en-US" sz="1800" b="1" i="0" u="none" strike="noStrike">
                          <a:solidFill>
                            <a:srgbClr val="FFFFFF"/>
                          </a:solidFill>
                          <a:effectLst/>
                          <a:latin typeface="Calibri"/>
                        </a:rPr>
                        <a:t> </a:t>
                      </a:r>
                    </a:p>
                  </a:txBody>
                  <a:tcPr marL="7620" marR="7620" marT="7620" marB="0" anchor="b">
                    <a:lnL>
                      <a:noFill/>
                    </a:lnL>
                    <a:lnR>
                      <a:noFill/>
                    </a:lnR>
                    <a:lnT>
                      <a:noFill/>
                    </a:lnT>
                    <a:lnB>
                      <a:noFill/>
                    </a:lnB>
                    <a:solidFill>
                      <a:srgbClr val="4F81BD"/>
                    </a:solidFill>
                  </a:tcPr>
                </a:tc>
              </a:tr>
              <a:tr h="270546">
                <a:tc>
                  <a:txBody>
                    <a:bodyPr/>
                    <a:lstStyle/>
                    <a:p>
                      <a:pPr algn="l" fontAlgn="b"/>
                      <a:r>
                        <a:rPr lang="en-US" sz="1800" b="0" i="0" u="none" strike="noStrike" dirty="0">
                          <a:solidFill>
                            <a:srgbClr val="000000"/>
                          </a:solidFill>
                          <a:effectLst/>
                          <a:latin typeface="Calibri"/>
                        </a:rPr>
                        <a:t>85+</a:t>
                      </a:r>
                    </a:p>
                  </a:txBody>
                  <a:tcPr marL="7620" marR="7620" marT="7620" marB="0" anchor="b">
                    <a:lnL>
                      <a:noFill/>
                    </a:lnL>
                    <a:lnR>
                      <a:noFill/>
                    </a:lnR>
                    <a:lnT>
                      <a:noFill/>
                    </a:lnT>
                    <a:lnB>
                      <a:noFill/>
                    </a:lnB>
                  </a:tcPr>
                </a:tc>
                <a:tc>
                  <a:txBody>
                    <a:bodyPr/>
                    <a:lstStyle/>
                    <a:p>
                      <a:pPr algn="l" fontAlgn="b"/>
                      <a:r>
                        <a:rPr lang="en-US" sz="1800" b="0" i="0" u="none" strike="noStrike">
                          <a:solidFill>
                            <a:srgbClr val="000000"/>
                          </a:solidFill>
                          <a:effectLst/>
                          <a:latin typeface="Calibri"/>
                        </a:rPr>
                        <a:t>Excellent</a:t>
                      </a:r>
                    </a:p>
                  </a:txBody>
                  <a:tcPr marL="7620" marR="7620" marT="7620" marB="0" anchor="b">
                    <a:lnL>
                      <a:noFill/>
                    </a:lnL>
                    <a:lnR>
                      <a:noFill/>
                    </a:lnR>
                    <a:lnT>
                      <a:noFill/>
                    </a:lnT>
                    <a:lnB>
                      <a:noFill/>
                    </a:lnB>
                  </a:tcPr>
                </a:tc>
              </a:tr>
              <a:tr h="270546">
                <a:tc>
                  <a:txBody>
                    <a:bodyPr/>
                    <a:lstStyle/>
                    <a:p>
                      <a:pPr algn="l" fontAlgn="b"/>
                      <a:r>
                        <a:rPr lang="en-US" sz="1800" b="0" i="0" u="none" strike="noStrike" dirty="0">
                          <a:solidFill>
                            <a:srgbClr val="000000"/>
                          </a:solidFill>
                          <a:effectLst/>
                          <a:latin typeface="Calibri"/>
                        </a:rPr>
                        <a:t>65+</a:t>
                      </a:r>
                    </a:p>
                  </a:txBody>
                  <a:tcPr marL="7620" marR="7620" marT="7620" marB="0" anchor="b">
                    <a:lnL>
                      <a:noFill/>
                    </a:lnL>
                    <a:lnR>
                      <a:noFill/>
                    </a:lnR>
                    <a:lnT>
                      <a:noFill/>
                    </a:lnT>
                    <a:lnB>
                      <a:noFill/>
                    </a:lnB>
                    <a:solidFill>
                      <a:srgbClr val="DCE6F1"/>
                    </a:solidFill>
                  </a:tcPr>
                </a:tc>
                <a:tc>
                  <a:txBody>
                    <a:bodyPr/>
                    <a:lstStyle/>
                    <a:p>
                      <a:pPr algn="l" fontAlgn="b"/>
                      <a:r>
                        <a:rPr lang="en-US" sz="1800" b="0" i="0" u="none" strike="noStrike">
                          <a:solidFill>
                            <a:srgbClr val="000000"/>
                          </a:solidFill>
                          <a:effectLst/>
                          <a:latin typeface="Calibri"/>
                        </a:rPr>
                        <a:t>Satisfactory</a:t>
                      </a:r>
                    </a:p>
                  </a:txBody>
                  <a:tcPr marL="7620" marR="7620" marT="7620" marB="0" anchor="b">
                    <a:lnL>
                      <a:noFill/>
                    </a:lnL>
                    <a:lnR>
                      <a:noFill/>
                    </a:lnR>
                    <a:lnT>
                      <a:noFill/>
                    </a:lnT>
                    <a:lnB>
                      <a:noFill/>
                    </a:lnB>
                    <a:solidFill>
                      <a:srgbClr val="DCE6F1"/>
                    </a:solidFill>
                  </a:tcPr>
                </a:tc>
              </a:tr>
              <a:tr h="270546">
                <a:tc>
                  <a:txBody>
                    <a:bodyPr/>
                    <a:lstStyle/>
                    <a:p>
                      <a:pPr algn="l" fontAlgn="b"/>
                      <a:r>
                        <a:rPr lang="en-US" sz="1800" b="0" i="0" u="none" strike="noStrike" dirty="0">
                          <a:solidFill>
                            <a:srgbClr val="000000"/>
                          </a:solidFill>
                          <a:effectLst/>
                          <a:latin typeface="Calibri"/>
                        </a:rPr>
                        <a:t>55+ </a:t>
                      </a:r>
                    </a:p>
                  </a:txBody>
                  <a:tcPr marL="7620" marR="7620" marT="7620"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Fair</a:t>
                      </a:r>
                    </a:p>
                  </a:txBody>
                  <a:tcPr marL="7620" marR="7620" marT="7620" marB="0" anchor="b">
                    <a:lnL>
                      <a:noFill/>
                    </a:lnL>
                    <a:lnR>
                      <a:noFill/>
                    </a:lnR>
                    <a:lnT>
                      <a:noFill/>
                    </a:lnT>
                    <a:lnB>
                      <a:noFill/>
                    </a:lnB>
                  </a:tcPr>
                </a:tc>
              </a:tr>
              <a:tr h="270546">
                <a:tc>
                  <a:txBody>
                    <a:bodyPr/>
                    <a:lstStyle/>
                    <a:p>
                      <a:pPr algn="l" fontAlgn="b"/>
                      <a:r>
                        <a:rPr lang="en-US" sz="1800" b="0" i="0" u="none" strike="noStrike">
                          <a:solidFill>
                            <a:srgbClr val="000000"/>
                          </a:solidFill>
                          <a:effectLst/>
                          <a:latin typeface="Calibri"/>
                        </a:rPr>
                        <a:t>&lt;55</a:t>
                      </a:r>
                    </a:p>
                  </a:txBody>
                  <a:tcPr marL="7620" marR="7620" marT="7620" marB="0" anchor="b">
                    <a:lnL>
                      <a:noFill/>
                    </a:lnL>
                    <a:lnR>
                      <a:noFill/>
                    </a:lnR>
                    <a:lnT>
                      <a:noFill/>
                    </a:lnT>
                    <a:lnB>
                      <a:noFill/>
                    </a:lnB>
                    <a:solidFill>
                      <a:srgbClr val="DCE6F1"/>
                    </a:solidFill>
                  </a:tcPr>
                </a:tc>
                <a:tc>
                  <a:txBody>
                    <a:bodyPr/>
                    <a:lstStyle/>
                    <a:p>
                      <a:pPr algn="l" fontAlgn="b"/>
                      <a:r>
                        <a:rPr lang="en-US" sz="1800" b="0" i="0" u="none" strike="noStrike" dirty="0">
                          <a:solidFill>
                            <a:srgbClr val="000000"/>
                          </a:solidFill>
                          <a:effectLst/>
                          <a:latin typeface="Calibri"/>
                        </a:rPr>
                        <a:t>Unsatisfactory</a:t>
                      </a:r>
                    </a:p>
                  </a:txBody>
                  <a:tcPr marL="7620" marR="7620" marT="7620" marB="0" anchor="b">
                    <a:lnL>
                      <a:noFill/>
                    </a:lnL>
                    <a:lnR>
                      <a:noFill/>
                    </a:lnR>
                    <a:lnT>
                      <a:noFill/>
                    </a:lnT>
                    <a:lnB>
                      <a:noFill/>
                    </a:lnB>
                    <a:solidFill>
                      <a:srgbClr val="DCE6F1"/>
                    </a:solidFill>
                  </a:tcPr>
                </a:tc>
              </a:tr>
            </a:tbl>
          </a:graphicData>
        </a:graphic>
      </p:graphicFrame>
      <p:sp>
        <p:nvSpPr>
          <p:cNvPr id="7" name="TextBox 6"/>
          <p:cNvSpPr txBox="1"/>
          <p:nvPr/>
        </p:nvSpPr>
        <p:spPr>
          <a:xfrm>
            <a:off x="1600200" y="4876800"/>
            <a:ext cx="3124200" cy="1323439"/>
          </a:xfrm>
          <a:prstGeom prst="rect">
            <a:avLst/>
          </a:prstGeom>
          <a:noFill/>
        </p:spPr>
        <p:txBody>
          <a:bodyPr wrap="square" rtlCol="0">
            <a:spAutoFit/>
          </a:bodyPr>
          <a:lstStyle/>
          <a:p>
            <a:r>
              <a:rPr lang="en-US" sz="2000" dirty="0" smtClean="0"/>
              <a:t>Points from each category are combined to determine overall rating</a:t>
            </a:r>
            <a:endParaRPr lang="en-US" sz="2000" dirty="0"/>
          </a:p>
        </p:txBody>
      </p:sp>
    </p:spTree>
    <p:extLst>
      <p:ext uri="{BB962C8B-B14F-4D97-AF65-F5344CB8AC3E}">
        <p14:creationId xmlns:p14="http://schemas.microsoft.com/office/powerpoint/2010/main" val="1743470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3300" b="1" dirty="0" smtClean="0">
                <a:solidFill>
                  <a:schemeClr val="tx2">
                    <a:lumMod val="60000"/>
                    <a:lumOff val="40000"/>
                  </a:schemeClr>
                </a:solidFill>
              </a:rPr>
              <a:t>Quality</a:t>
            </a:r>
            <a:r>
              <a:rPr lang="en-US" sz="3300" b="1" dirty="0" smtClean="0"/>
              <a:t> </a:t>
            </a:r>
            <a:r>
              <a:rPr lang="en-US" sz="2800" dirty="0" smtClean="0"/>
              <a:t>– </a:t>
            </a:r>
            <a:r>
              <a:rPr lang="en-US" sz="2800" b="1" dirty="0" smtClean="0"/>
              <a:t>Measured by the percent of caseload served and the number of groups run by the counselor</a:t>
            </a:r>
            <a:r>
              <a:rPr lang="en-US" sz="2800" dirty="0" smtClean="0"/>
              <a:t>.</a:t>
            </a:r>
          </a:p>
          <a:p>
            <a:endParaRPr lang="en-US" dirty="0" smtClean="0"/>
          </a:p>
          <a:p>
            <a:r>
              <a:rPr lang="en-US" b="1" dirty="0" smtClean="0">
                <a:solidFill>
                  <a:schemeClr val="tx2">
                    <a:lumMod val="60000"/>
                    <a:lumOff val="40000"/>
                  </a:schemeClr>
                </a:solidFill>
              </a:rPr>
              <a:t>Percent of Caseload Served </a:t>
            </a:r>
            <a:r>
              <a:rPr lang="en-US" dirty="0" smtClean="0"/>
              <a:t>– Determined by the number of individuals on a caseload that are reported to have received a service (provided, paid, comparable) as reported on the RSA 911 report.</a:t>
            </a:r>
          </a:p>
          <a:p>
            <a:endParaRPr lang="en-US" dirty="0" smtClean="0"/>
          </a:p>
          <a:p>
            <a:r>
              <a:rPr lang="en-US" dirty="0" smtClean="0"/>
              <a:t>Sampling 4 quarters of data the average was 56% of their caseload</a:t>
            </a:r>
          </a:p>
          <a:p>
            <a:endParaRPr lang="en-US" dirty="0"/>
          </a:p>
          <a:p>
            <a:r>
              <a:rPr lang="en-US" dirty="0" smtClean="0"/>
              <a:t>Examining that average, we developed a rating system to develop a point value for that category.</a:t>
            </a:r>
            <a:endParaRPr lang="en-US" dirty="0"/>
          </a:p>
          <a:p>
            <a:endParaRPr lang="en-US" dirty="0"/>
          </a:p>
        </p:txBody>
      </p:sp>
      <p:sp>
        <p:nvSpPr>
          <p:cNvPr id="3" name="Title 2"/>
          <p:cNvSpPr>
            <a:spLocks noGrp="1"/>
          </p:cNvSpPr>
          <p:nvPr>
            <p:ph type="title"/>
          </p:nvPr>
        </p:nvSpPr>
        <p:spPr/>
        <p:txBody>
          <a:bodyPr/>
          <a:lstStyle/>
          <a:p>
            <a:r>
              <a:rPr lang="en-US" dirty="0" smtClean="0"/>
              <a:t>Methodology	</a:t>
            </a:r>
            <a:endParaRPr lang="en-US" dirty="0"/>
          </a:p>
        </p:txBody>
      </p:sp>
    </p:spTree>
    <p:extLst>
      <p:ext uri="{BB962C8B-B14F-4D97-AF65-F5344CB8AC3E}">
        <p14:creationId xmlns:p14="http://schemas.microsoft.com/office/powerpoint/2010/main" val="2992040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Methodology</a:t>
            </a:r>
            <a:endParaRPr lang="en-US" dirty="0"/>
          </a:p>
        </p:txBody>
      </p:sp>
      <p:sp>
        <p:nvSpPr>
          <p:cNvPr id="7" name="Content Placeholder 6"/>
          <p:cNvSpPr>
            <a:spLocks noGrp="1"/>
          </p:cNvSpPr>
          <p:nvPr>
            <p:ph idx="1"/>
          </p:nvPr>
        </p:nvSpPr>
        <p:spPr/>
        <p:txBody>
          <a:bodyPr/>
          <a:lstStyle/>
          <a:p>
            <a:pPr marL="109728" indent="0">
              <a:buNone/>
            </a:pPr>
            <a:r>
              <a:rPr lang="en-US" sz="2800" b="1" dirty="0" smtClean="0">
                <a:solidFill>
                  <a:schemeClr val="tx2">
                    <a:lumMod val="60000"/>
                    <a:lumOff val="40000"/>
                  </a:schemeClr>
                </a:solidFill>
              </a:rPr>
              <a:t>Sampling: Percent of Caseload Served</a:t>
            </a:r>
          </a:p>
          <a:p>
            <a:pPr marL="109728" indent="0">
              <a:buNone/>
            </a:pPr>
            <a:endParaRPr lang="en-US" b="1" dirty="0">
              <a:solidFill>
                <a:schemeClr val="tx2">
                  <a:lumMod val="60000"/>
                  <a:lumOff val="40000"/>
                </a:schemeClr>
              </a:solidFill>
            </a:endParaRPr>
          </a:p>
          <a:p>
            <a:pPr marL="109728" indent="0">
              <a:buNone/>
            </a:pPr>
            <a:endParaRPr lang="en-US" b="1" dirty="0">
              <a:solidFill>
                <a:schemeClr val="tx2">
                  <a:lumMod val="60000"/>
                  <a:lumOff val="40000"/>
                </a:scheme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550880109"/>
              </p:ext>
            </p:extLst>
          </p:nvPr>
        </p:nvGraphicFramePr>
        <p:xfrm>
          <a:off x="685800" y="2057400"/>
          <a:ext cx="7924802" cy="3518604"/>
        </p:xfrm>
        <a:graphic>
          <a:graphicData uri="http://schemas.openxmlformats.org/drawingml/2006/table">
            <a:tbl>
              <a:tblPr/>
              <a:tblGrid>
                <a:gridCol w="1407207"/>
                <a:gridCol w="1303519"/>
                <a:gridCol w="1303519"/>
                <a:gridCol w="1303519"/>
                <a:gridCol w="1303519"/>
                <a:gridCol w="1303519"/>
              </a:tblGrid>
              <a:tr h="364016">
                <a:tc>
                  <a:txBody>
                    <a:bodyPr/>
                    <a:lstStyle/>
                    <a:p>
                      <a:pPr algn="l" fontAlgn="b"/>
                      <a:r>
                        <a:rPr lang="en-US" sz="1400" b="1" i="0" u="none" strike="noStrike" dirty="0">
                          <a:solidFill>
                            <a:srgbClr val="FFFFFF"/>
                          </a:solidFill>
                          <a:effectLst/>
                          <a:latin typeface="Calibri"/>
                        </a:rPr>
                        <a:t>Primary Counselor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1400" b="1" i="0" u="none" strike="noStrike">
                          <a:solidFill>
                            <a:srgbClr val="FFFFFF"/>
                          </a:solidFill>
                          <a:effectLst/>
                          <a:latin typeface="Calibri"/>
                        </a:rPr>
                        <a:t>% Served PY17 Q2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1400" b="1" i="0" u="none" strike="noStrike">
                          <a:solidFill>
                            <a:srgbClr val="FFFFFF"/>
                          </a:solidFill>
                          <a:effectLst/>
                          <a:latin typeface="Calibri"/>
                        </a:rPr>
                        <a:t>% Served PY17 Q3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1400" b="1" i="0" u="none" strike="noStrike">
                          <a:solidFill>
                            <a:srgbClr val="FFFFFF"/>
                          </a:solidFill>
                          <a:effectLst/>
                          <a:latin typeface="Calibri"/>
                        </a:rPr>
                        <a:t>% Served PY17 Q4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1400" b="1" i="0" u="none" strike="noStrike">
                          <a:solidFill>
                            <a:srgbClr val="FFFFFF"/>
                          </a:solidFill>
                          <a:effectLst/>
                          <a:latin typeface="Calibri"/>
                        </a:rPr>
                        <a:t>% Served PY18 Q1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1400" b="1" i="0" u="none" strike="noStrike">
                          <a:solidFill>
                            <a:srgbClr val="FFFFFF"/>
                          </a:solidFill>
                          <a:effectLst/>
                          <a:latin typeface="Calibri"/>
                        </a:rPr>
                        <a:t>ANNUAL AVERAGE</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r>
              <a:tr h="278635">
                <a:tc>
                  <a:txBody>
                    <a:bodyPr/>
                    <a:lstStyle/>
                    <a:p>
                      <a:pPr algn="l" fontAlgn="b"/>
                      <a:r>
                        <a:rPr lang="en-US" sz="1400" b="0" i="0" u="none" strike="noStrike">
                          <a:solidFill>
                            <a:srgbClr val="000000"/>
                          </a:solidFill>
                          <a:effectLst/>
                          <a:latin typeface="Calibri"/>
                        </a:rPr>
                        <a:t>Counselor 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17.48%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14.41%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28.18%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31.31%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22.85%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35">
                <a:tc>
                  <a:txBody>
                    <a:bodyPr/>
                    <a:lstStyle/>
                    <a:p>
                      <a:pPr algn="l" fontAlgn="b"/>
                      <a:r>
                        <a:rPr lang="en-US" sz="1400" b="0" i="0" u="none" strike="noStrike">
                          <a:solidFill>
                            <a:srgbClr val="000000"/>
                          </a:solidFill>
                          <a:effectLst/>
                          <a:latin typeface="Calibri"/>
                        </a:rPr>
                        <a:t>Counselor 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23.73%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4.95%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20.87%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42.35%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1" i="0" u="none" strike="noStrike">
                          <a:solidFill>
                            <a:srgbClr val="000000"/>
                          </a:solidFill>
                          <a:effectLst/>
                          <a:latin typeface="Calibri"/>
                        </a:rPr>
                        <a:t>22.98%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297914">
                <a:tc>
                  <a:txBody>
                    <a:bodyPr/>
                    <a:lstStyle/>
                    <a:p>
                      <a:pPr algn="l" fontAlgn="b"/>
                      <a:r>
                        <a:rPr lang="en-US" sz="1400" b="0" i="0" u="none" strike="noStrike">
                          <a:solidFill>
                            <a:srgbClr val="000000"/>
                          </a:solidFill>
                          <a:effectLst/>
                          <a:latin typeface="Calibri"/>
                        </a:rPr>
                        <a:t>Counselor 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50.49%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31.16%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14.04%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51.40%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36.77%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35">
                <a:tc>
                  <a:txBody>
                    <a:bodyPr/>
                    <a:lstStyle/>
                    <a:p>
                      <a:pPr algn="l" fontAlgn="b"/>
                      <a:r>
                        <a:rPr lang="en-US" sz="1400" b="0" i="0" u="none" strike="noStrike">
                          <a:solidFill>
                            <a:srgbClr val="000000"/>
                          </a:solidFill>
                          <a:effectLst/>
                          <a:latin typeface="Calibri"/>
                        </a:rPr>
                        <a:t>Counselor 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31.11%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55.15%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15.13%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52.68%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1" i="0" u="none" strike="noStrike">
                          <a:solidFill>
                            <a:srgbClr val="000000"/>
                          </a:solidFill>
                          <a:effectLst/>
                          <a:latin typeface="Calibri"/>
                        </a:rPr>
                        <a:t>38.52%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278635">
                <a:tc>
                  <a:txBody>
                    <a:bodyPr/>
                    <a:lstStyle/>
                    <a:p>
                      <a:pPr algn="l" fontAlgn="b"/>
                      <a:r>
                        <a:rPr lang="en-US" sz="1400" b="0" i="0" u="none" strike="noStrike">
                          <a:solidFill>
                            <a:srgbClr val="000000"/>
                          </a:solidFill>
                          <a:effectLst/>
                          <a:latin typeface="Calibri"/>
                        </a:rPr>
                        <a:t>Counselor 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47.37%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70.00%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49.59%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41.18%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52.04%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35">
                <a:tc>
                  <a:txBody>
                    <a:bodyPr/>
                    <a:lstStyle/>
                    <a:p>
                      <a:pPr algn="l" fontAlgn="b"/>
                      <a:r>
                        <a:rPr lang="en-US" sz="1400" b="0" i="0" u="none" strike="noStrike">
                          <a:solidFill>
                            <a:srgbClr val="000000"/>
                          </a:solidFill>
                          <a:effectLst/>
                          <a:latin typeface="Calibri"/>
                        </a:rPr>
                        <a:t>Counselor 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26.77%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60.29%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75.42%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68.42%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1" i="0" u="none" strike="noStrike">
                          <a:solidFill>
                            <a:srgbClr val="000000"/>
                          </a:solidFill>
                          <a:effectLst/>
                          <a:latin typeface="Calibri"/>
                        </a:rPr>
                        <a:t>57.73%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278635">
                <a:tc>
                  <a:txBody>
                    <a:bodyPr/>
                    <a:lstStyle/>
                    <a:p>
                      <a:pPr algn="l" fontAlgn="b"/>
                      <a:r>
                        <a:rPr lang="en-US" sz="1400" b="0" i="0" u="none" strike="noStrike">
                          <a:solidFill>
                            <a:srgbClr val="000000"/>
                          </a:solidFill>
                          <a:effectLst/>
                          <a:latin typeface="Calibri"/>
                        </a:rPr>
                        <a:t>Counselor 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89.89%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71.74%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84.47%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62.37%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77.12%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35">
                <a:tc>
                  <a:txBody>
                    <a:bodyPr/>
                    <a:lstStyle/>
                    <a:p>
                      <a:pPr algn="l" fontAlgn="b"/>
                      <a:r>
                        <a:rPr lang="en-US" sz="1400" b="0" i="0" u="none" strike="noStrike">
                          <a:solidFill>
                            <a:srgbClr val="000000"/>
                          </a:solidFill>
                          <a:effectLst/>
                          <a:latin typeface="Calibri"/>
                        </a:rPr>
                        <a:t>Counselor 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70.97%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76.87%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81.03%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84.68%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1" i="0" u="none" strike="noStrike">
                          <a:solidFill>
                            <a:srgbClr val="000000"/>
                          </a:solidFill>
                          <a:effectLst/>
                          <a:latin typeface="Calibri"/>
                        </a:rPr>
                        <a:t>78.39%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278635">
                <a:tc>
                  <a:txBody>
                    <a:bodyPr/>
                    <a:lstStyle/>
                    <a:p>
                      <a:pPr algn="l" fontAlgn="b"/>
                      <a:r>
                        <a:rPr lang="en-US" sz="1400" b="0" i="0" u="none" strike="noStrike">
                          <a:solidFill>
                            <a:srgbClr val="000000"/>
                          </a:solidFill>
                          <a:effectLst/>
                          <a:latin typeface="Calibri"/>
                        </a:rPr>
                        <a:t>Counselor 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86.21%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82.35%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76.99%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84.26%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82.45%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35">
                <a:tc>
                  <a:txBody>
                    <a:bodyPr/>
                    <a:lstStyle/>
                    <a:p>
                      <a:pPr algn="l" fontAlgn="b"/>
                      <a:r>
                        <a:rPr lang="en-US" sz="1400" b="0" i="0" u="none" strike="noStrike">
                          <a:solidFill>
                            <a:srgbClr val="000000"/>
                          </a:solidFill>
                          <a:effectLst/>
                          <a:latin typeface="Calibri"/>
                        </a:rPr>
                        <a:t>Counselor 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83.62%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93.48%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95.00%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0" i="0" u="none" strike="noStrike">
                          <a:solidFill>
                            <a:srgbClr val="000000"/>
                          </a:solidFill>
                          <a:effectLst/>
                          <a:latin typeface="Calibri"/>
                        </a:rPr>
                        <a:t>99.15%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400" b="1" i="0" u="none" strike="noStrike">
                          <a:solidFill>
                            <a:srgbClr val="000000"/>
                          </a:solidFill>
                          <a:effectLst/>
                          <a:latin typeface="Calibri"/>
                        </a:rPr>
                        <a:t>92.81%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278635">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a:endParaRP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000000"/>
                          </a:solidFill>
                          <a:effectLst/>
                          <a:latin typeface="Calibri"/>
                        </a:rPr>
                        <a:t>AVG ALL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1" i="0" u="none" strike="noStrike" dirty="0">
                          <a:solidFill>
                            <a:srgbClr val="000000"/>
                          </a:solidFill>
                          <a:effectLst/>
                          <a:latin typeface="Calibri"/>
                        </a:rPr>
                        <a:t>56.16%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2457222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solidFill>
                  <a:schemeClr val="tx2">
                    <a:lumMod val="60000"/>
                    <a:lumOff val="40000"/>
                  </a:schemeClr>
                </a:solidFill>
              </a:rPr>
              <a:t>Groups Run by Counselor </a:t>
            </a:r>
            <a:r>
              <a:rPr lang="en-US" dirty="0" smtClean="0"/>
              <a:t>– The number of groups run by the counselor during a rating period as self-reported by the Level Up Counselor.</a:t>
            </a:r>
          </a:p>
          <a:p>
            <a:endParaRPr lang="en-US" dirty="0"/>
          </a:p>
          <a:p>
            <a:r>
              <a:rPr lang="en-US" dirty="0" smtClean="0"/>
              <a:t>Level Up Counselors are encouraged to used a variety of different approaches for service provision to better manage the fiscal resources available for paid Level Up Services. Running groups also allows the Level Up Counselor to be more far reaching in supports to the population.</a:t>
            </a:r>
          </a:p>
          <a:p>
            <a:endParaRPr lang="en-US" dirty="0"/>
          </a:p>
          <a:p>
            <a:r>
              <a:rPr lang="en-US" dirty="0"/>
              <a:t>Because not all Level Up Counselors provide group services, we decided to start out with a basic expectation of 10 groups as a standard which is about 1 per month for the whole school year. </a:t>
            </a:r>
            <a:r>
              <a:rPr lang="en-US" dirty="0" smtClean="0"/>
              <a:t> </a:t>
            </a:r>
          </a:p>
          <a:p>
            <a:endParaRPr lang="en-US" dirty="0"/>
          </a:p>
        </p:txBody>
      </p:sp>
      <p:sp>
        <p:nvSpPr>
          <p:cNvPr id="3" name="Title 2"/>
          <p:cNvSpPr>
            <a:spLocks noGrp="1"/>
          </p:cNvSpPr>
          <p:nvPr>
            <p:ph type="title"/>
          </p:nvPr>
        </p:nvSpPr>
        <p:spPr/>
        <p:txBody>
          <a:bodyPr/>
          <a:lstStyle/>
          <a:p>
            <a:r>
              <a:rPr lang="en-US" dirty="0" smtClean="0"/>
              <a:t>Methodology	</a:t>
            </a:r>
            <a:endParaRPr lang="en-US" dirty="0"/>
          </a:p>
        </p:txBody>
      </p:sp>
    </p:spTree>
    <p:extLst>
      <p:ext uri="{BB962C8B-B14F-4D97-AF65-F5344CB8AC3E}">
        <p14:creationId xmlns:p14="http://schemas.microsoft.com/office/powerpoint/2010/main" val="1331251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sz="2400" dirty="0"/>
          </a:p>
          <a:p>
            <a:pPr marL="109728" indent="0">
              <a:buNone/>
            </a:pPr>
            <a:endParaRPr lang="en-US" sz="2400" dirty="0" smtClean="0"/>
          </a:p>
          <a:p>
            <a:pPr marL="109728" indent="0">
              <a:buNone/>
            </a:pPr>
            <a:endParaRPr lang="en-US" sz="2400" dirty="0"/>
          </a:p>
          <a:p>
            <a:pPr marL="109728" indent="0">
              <a:buNone/>
            </a:pPr>
            <a:endParaRPr lang="en-US" sz="2400" dirty="0" smtClean="0"/>
          </a:p>
          <a:p>
            <a:pPr marL="109728" indent="0">
              <a:buNone/>
            </a:pPr>
            <a:endParaRPr lang="en-US" sz="2400" dirty="0" smtClean="0"/>
          </a:p>
          <a:p>
            <a:pPr marL="109728" indent="0">
              <a:buNone/>
            </a:pPr>
            <a:r>
              <a:rPr lang="en-US" sz="2400" dirty="0"/>
              <a:t>Points from each category are combined to determine overall rating</a:t>
            </a:r>
          </a:p>
          <a:p>
            <a:pPr marL="109728" indent="0">
              <a:buNone/>
            </a:pPr>
            <a:endParaRPr lang="en-US" sz="2400" dirty="0" smtClean="0"/>
          </a:p>
          <a:p>
            <a:pPr marL="109728" indent="0">
              <a:buNone/>
            </a:pPr>
            <a:endParaRPr lang="en-US" dirty="0"/>
          </a:p>
          <a:p>
            <a:pPr marL="109728" indent="0">
              <a:buNone/>
            </a:pPr>
            <a:endParaRPr lang="en-US" dirty="0"/>
          </a:p>
        </p:txBody>
      </p:sp>
      <p:sp>
        <p:nvSpPr>
          <p:cNvPr id="3" name="Title 2"/>
          <p:cNvSpPr>
            <a:spLocks noGrp="1"/>
          </p:cNvSpPr>
          <p:nvPr>
            <p:ph type="title"/>
          </p:nvPr>
        </p:nvSpPr>
        <p:spPr/>
        <p:txBody>
          <a:bodyPr/>
          <a:lstStyle/>
          <a:p>
            <a:r>
              <a:rPr lang="en-US" dirty="0" smtClean="0"/>
              <a:t>Methodology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89357192"/>
              </p:ext>
            </p:extLst>
          </p:nvPr>
        </p:nvGraphicFramePr>
        <p:xfrm>
          <a:off x="685800" y="1447800"/>
          <a:ext cx="2895600" cy="1981203"/>
        </p:xfrm>
        <a:graphic>
          <a:graphicData uri="http://schemas.openxmlformats.org/drawingml/2006/table">
            <a:tbl>
              <a:tblPr/>
              <a:tblGrid>
                <a:gridCol w="1956487"/>
                <a:gridCol w="939113"/>
              </a:tblGrid>
              <a:tr h="283029">
                <a:tc>
                  <a:txBody>
                    <a:bodyPr/>
                    <a:lstStyle/>
                    <a:p>
                      <a:pPr algn="ctr" fontAlgn="b"/>
                      <a:r>
                        <a:rPr lang="en-US" sz="1600" b="1" i="0" u="none" strike="noStrike" dirty="0">
                          <a:solidFill>
                            <a:srgbClr val="FFFFFF"/>
                          </a:solidFill>
                          <a:effectLst/>
                          <a:latin typeface="Calibri"/>
                        </a:rPr>
                        <a:t>Percent Served</a:t>
                      </a:r>
                    </a:p>
                  </a:txBody>
                  <a:tcPr marL="7620" marR="7620" marT="7620" marB="0" anchor="b">
                    <a:lnL>
                      <a:noFill/>
                    </a:lnL>
                    <a:lnR>
                      <a:noFill/>
                    </a:lnR>
                    <a:lnT>
                      <a:noFill/>
                    </a:lnT>
                    <a:lnB>
                      <a:noFill/>
                    </a:lnB>
                    <a:solidFill>
                      <a:srgbClr val="4F81BD"/>
                    </a:solidFill>
                  </a:tcPr>
                </a:tc>
                <a:tc>
                  <a:txBody>
                    <a:bodyPr/>
                    <a:lstStyle/>
                    <a:p>
                      <a:pPr algn="ctr" fontAlgn="b"/>
                      <a:r>
                        <a:rPr lang="en-US" sz="1600" b="1" i="0" u="none" strike="noStrike">
                          <a:solidFill>
                            <a:srgbClr val="FFFFFF"/>
                          </a:solidFill>
                          <a:effectLst/>
                          <a:latin typeface="Calibri"/>
                        </a:rPr>
                        <a:t>Points</a:t>
                      </a:r>
                    </a:p>
                  </a:txBody>
                  <a:tcPr marL="7620" marR="7620" marT="7620" marB="0" anchor="b">
                    <a:lnL>
                      <a:noFill/>
                    </a:lnL>
                    <a:lnR>
                      <a:noFill/>
                    </a:lnR>
                    <a:lnT>
                      <a:noFill/>
                    </a:lnT>
                    <a:lnB>
                      <a:noFill/>
                    </a:lnB>
                    <a:solidFill>
                      <a:srgbClr val="4F81BD"/>
                    </a:solidFill>
                  </a:tcPr>
                </a:tc>
              </a:tr>
              <a:tr h="283029">
                <a:tc>
                  <a:txBody>
                    <a:bodyPr/>
                    <a:lstStyle/>
                    <a:p>
                      <a:pPr algn="ctr" fontAlgn="b"/>
                      <a:r>
                        <a:rPr lang="en-US" sz="1600" b="0" i="0" u="none" strike="noStrike" dirty="0">
                          <a:solidFill>
                            <a:srgbClr val="000000"/>
                          </a:solidFill>
                          <a:effectLst/>
                          <a:latin typeface="Calibri"/>
                        </a:rPr>
                        <a:t>85% - 100% </a:t>
                      </a:r>
                    </a:p>
                  </a:txBody>
                  <a:tcPr marL="7620" marR="7620" marT="762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85</a:t>
                      </a:r>
                    </a:p>
                  </a:txBody>
                  <a:tcPr marL="7620" marR="7620" marT="7620" marB="0" anchor="b">
                    <a:lnL>
                      <a:noFill/>
                    </a:lnL>
                    <a:lnR>
                      <a:noFill/>
                    </a:lnR>
                    <a:lnT>
                      <a:noFill/>
                    </a:lnT>
                    <a:lnB>
                      <a:noFill/>
                    </a:lnB>
                  </a:tcPr>
                </a:tc>
              </a:tr>
              <a:tr h="283029">
                <a:tc>
                  <a:txBody>
                    <a:bodyPr/>
                    <a:lstStyle/>
                    <a:p>
                      <a:pPr algn="ctr" fontAlgn="b"/>
                      <a:r>
                        <a:rPr lang="en-US" sz="1600" b="0" i="0" u="none" strike="noStrike" dirty="0">
                          <a:solidFill>
                            <a:srgbClr val="000000"/>
                          </a:solidFill>
                          <a:effectLst/>
                          <a:latin typeface="Calibri"/>
                        </a:rPr>
                        <a:t>70% -84 % </a:t>
                      </a:r>
                    </a:p>
                  </a:txBody>
                  <a:tcPr marL="7620" marR="7620" marT="7620"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70</a:t>
                      </a:r>
                    </a:p>
                  </a:txBody>
                  <a:tcPr marL="7620" marR="7620" marT="7620" marB="0" anchor="b">
                    <a:lnL>
                      <a:noFill/>
                    </a:lnL>
                    <a:lnR>
                      <a:noFill/>
                    </a:lnR>
                    <a:lnT>
                      <a:noFill/>
                    </a:lnT>
                    <a:lnB>
                      <a:noFill/>
                    </a:lnB>
                    <a:solidFill>
                      <a:srgbClr val="DCE6F1"/>
                    </a:solidFill>
                  </a:tcPr>
                </a:tc>
              </a:tr>
              <a:tr h="283029">
                <a:tc>
                  <a:txBody>
                    <a:bodyPr/>
                    <a:lstStyle/>
                    <a:p>
                      <a:pPr algn="ctr" fontAlgn="b"/>
                      <a:r>
                        <a:rPr lang="en-US" sz="1600" b="0" i="0" u="none" strike="noStrike" dirty="0">
                          <a:solidFill>
                            <a:srgbClr val="000000"/>
                          </a:solidFill>
                          <a:effectLst/>
                          <a:latin typeface="Calibri"/>
                        </a:rPr>
                        <a:t>55% - 69%</a:t>
                      </a:r>
                    </a:p>
                  </a:txBody>
                  <a:tcPr marL="7620" marR="7620" marT="762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60</a:t>
                      </a:r>
                    </a:p>
                  </a:txBody>
                  <a:tcPr marL="7620" marR="7620" marT="7620" marB="0" anchor="b">
                    <a:lnL>
                      <a:noFill/>
                    </a:lnL>
                    <a:lnR>
                      <a:noFill/>
                    </a:lnR>
                    <a:lnT>
                      <a:noFill/>
                    </a:lnT>
                    <a:lnB>
                      <a:noFill/>
                    </a:lnB>
                  </a:tcPr>
                </a:tc>
              </a:tr>
              <a:tr h="283029">
                <a:tc>
                  <a:txBody>
                    <a:bodyPr/>
                    <a:lstStyle/>
                    <a:p>
                      <a:pPr algn="ctr" fontAlgn="b"/>
                      <a:r>
                        <a:rPr lang="en-US" sz="1600" b="0" i="0" u="none" strike="noStrike" dirty="0">
                          <a:solidFill>
                            <a:srgbClr val="000000"/>
                          </a:solidFill>
                          <a:effectLst/>
                          <a:latin typeface="Calibri"/>
                        </a:rPr>
                        <a:t>40% - 54%</a:t>
                      </a:r>
                    </a:p>
                  </a:txBody>
                  <a:tcPr marL="7620" marR="7620" marT="7620" marB="0" anchor="b">
                    <a:lnL>
                      <a:noFill/>
                    </a:lnL>
                    <a:lnR>
                      <a:noFill/>
                    </a:lnR>
                    <a:lnT>
                      <a:noFill/>
                    </a:lnT>
                    <a:lnB>
                      <a:noFill/>
                    </a:lnB>
                    <a:solidFill>
                      <a:srgbClr val="DCE6F1"/>
                    </a:solidFill>
                  </a:tcPr>
                </a:tc>
                <a:tc>
                  <a:txBody>
                    <a:bodyPr/>
                    <a:lstStyle/>
                    <a:p>
                      <a:pPr algn="ctr" fontAlgn="b"/>
                      <a:r>
                        <a:rPr lang="en-US" sz="1600" b="0" i="0" u="none" strike="noStrike">
                          <a:solidFill>
                            <a:srgbClr val="000000"/>
                          </a:solidFill>
                          <a:effectLst/>
                          <a:latin typeface="Calibri"/>
                        </a:rPr>
                        <a:t>50</a:t>
                      </a:r>
                    </a:p>
                  </a:txBody>
                  <a:tcPr marL="7620" marR="7620" marT="7620" marB="0" anchor="b">
                    <a:lnL>
                      <a:noFill/>
                    </a:lnL>
                    <a:lnR>
                      <a:noFill/>
                    </a:lnR>
                    <a:lnT>
                      <a:noFill/>
                    </a:lnT>
                    <a:lnB>
                      <a:noFill/>
                    </a:lnB>
                    <a:solidFill>
                      <a:srgbClr val="DCE6F1"/>
                    </a:solidFill>
                  </a:tcPr>
                </a:tc>
              </a:tr>
              <a:tr h="283029">
                <a:tc>
                  <a:txBody>
                    <a:bodyPr/>
                    <a:lstStyle/>
                    <a:p>
                      <a:pPr algn="ctr" fontAlgn="b"/>
                      <a:r>
                        <a:rPr lang="en-US" sz="1600" b="0" i="0" u="none" strike="noStrike" dirty="0">
                          <a:solidFill>
                            <a:srgbClr val="000000"/>
                          </a:solidFill>
                          <a:effectLst/>
                          <a:latin typeface="Calibri"/>
                        </a:rPr>
                        <a:t>25%-35%</a:t>
                      </a:r>
                    </a:p>
                  </a:txBody>
                  <a:tcPr marL="7620" marR="7620" marT="762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a:rPr>
                        <a:t>40</a:t>
                      </a:r>
                    </a:p>
                  </a:txBody>
                  <a:tcPr marL="7620" marR="7620" marT="7620" marB="0" anchor="b">
                    <a:lnL>
                      <a:noFill/>
                    </a:lnL>
                    <a:lnR>
                      <a:noFill/>
                    </a:lnR>
                    <a:lnT>
                      <a:noFill/>
                    </a:lnT>
                    <a:lnB>
                      <a:noFill/>
                    </a:lnB>
                  </a:tcPr>
                </a:tc>
              </a:tr>
              <a:tr h="283029">
                <a:tc>
                  <a:txBody>
                    <a:bodyPr/>
                    <a:lstStyle/>
                    <a:p>
                      <a:pPr algn="ctr" fontAlgn="b"/>
                      <a:r>
                        <a:rPr lang="en-US" sz="1600" b="0" i="0" u="none" strike="noStrike">
                          <a:solidFill>
                            <a:srgbClr val="000000"/>
                          </a:solidFill>
                          <a:effectLst/>
                          <a:latin typeface="Calibri"/>
                        </a:rPr>
                        <a:t>&lt; 24%</a:t>
                      </a:r>
                    </a:p>
                  </a:txBody>
                  <a:tcPr marL="7620" marR="7620" marT="762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a:rPr>
                        <a:t>0</a:t>
                      </a:r>
                    </a:p>
                  </a:txBody>
                  <a:tcPr marL="7620" marR="7620" marT="7620" marB="0" anchor="b">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94159994"/>
              </p:ext>
            </p:extLst>
          </p:nvPr>
        </p:nvGraphicFramePr>
        <p:xfrm>
          <a:off x="3810000" y="1447800"/>
          <a:ext cx="2819400" cy="1524001"/>
        </p:xfrm>
        <a:graphic>
          <a:graphicData uri="http://schemas.openxmlformats.org/drawingml/2006/table">
            <a:tbl>
              <a:tblPr/>
              <a:tblGrid>
                <a:gridCol w="1623291"/>
                <a:gridCol w="1196109"/>
              </a:tblGrid>
              <a:tr h="320089">
                <a:tc>
                  <a:txBody>
                    <a:bodyPr/>
                    <a:lstStyle/>
                    <a:p>
                      <a:pPr algn="ctr" fontAlgn="b"/>
                      <a:r>
                        <a:rPr lang="en-US" sz="1600" b="1" i="0" u="none" strike="noStrike" dirty="0">
                          <a:solidFill>
                            <a:srgbClr val="FFFFFF"/>
                          </a:solidFill>
                          <a:effectLst/>
                          <a:latin typeface="Calibri"/>
                        </a:rPr>
                        <a:t>Groups Developed</a:t>
                      </a:r>
                    </a:p>
                  </a:txBody>
                  <a:tcPr marL="7620" marR="7620" marT="7620" marB="0" anchor="b">
                    <a:lnL>
                      <a:noFill/>
                    </a:lnL>
                    <a:lnR>
                      <a:noFill/>
                    </a:lnR>
                    <a:lnT>
                      <a:noFill/>
                    </a:lnT>
                    <a:lnB>
                      <a:noFill/>
                    </a:lnB>
                    <a:solidFill>
                      <a:srgbClr val="4F81BD"/>
                    </a:solidFill>
                  </a:tcPr>
                </a:tc>
                <a:tc>
                  <a:txBody>
                    <a:bodyPr/>
                    <a:lstStyle/>
                    <a:p>
                      <a:pPr algn="ctr" fontAlgn="b"/>
                      <a:r>
                        <a:rPr lang="en-US" sz="1600" b="1" i="0" u="none" strike="noStrike">
                          <a:solidFill>
                            <a:srgbClr val="FFFFFF"/>
                          </a:solidFill>
                          <a:effectLst/>
                          <a:latin typeface="Calibri"/>
                        </a:rPr>
                        <a:t>Points</a:t>
                      </a:r>
                    </a:p>
                  </a:txBody>
                  <a:tcPr marL="7620" marR="7620" marT="7620" marB="0" anchor="b">
                    <a:lnL>
                      <a:noFill/>
                    </a:lnL>
                    <a:lnR>
                      <a:noFill/>
                    </a:lnR>
                    <a:lnT>
                      <a:noFill/>
                    </a:lnT>
                    <a:lnB>
                      <a:noFill/>
                    </a:lnB>
                    <a:solidFill>
                      <a:srgbClr val="4F81BD"/>
                    </a:solidFill>
                  </a:tcPr>
                </a:tc>
              </a:tr>
              <a:tr h="300978">
                <a:tc>
                  <a:txBody>
                    <a:bodyPr/>
                    <a:lstStyle/>
                    <a:p>
                      <a:pPr algn="ctr" fontAlgn="b"/>
                      <a:r>
                        <a:rPr lang="en-US" sz="1600" b="0" i="0" u="none" strike="noStrike" dirty="0">
                          <a:solidFill>
                            <a:srgbClr val="000000"/>
                          </a:solidFill>
                          <a:effectLst/>
                          <a:latin typeface="Calibri"/>
                        </a:rPr>
                        <a:t>10+</a:t>
                      </a:r>
                    </a:p>
                  </a:txBody>
                  <a:tcPr marL="7620" marR="7620" marT="762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a:rPr>
                        <a:t>15</a:t>
                      </a:r>
                    </a:p>
                  </a:txBody>
                  <a:tcPr marL="7620" marR="7620" marT="7620" marB="0" anchor="b">
                    <a:lnL>
                      <a:noFill/>
                    </a:lnL>
                    <a:lnR>
                      <a:noFill/>
                    </a:lnR>
                    <a:lnT>
                      <a:noFill/>
                    </a:lnT>
                    <a:lnB>
                      <a:noFill/>
                    </a:lnB>
                  </a:tcPr>
                </a:tc>
              </a:tr>
              <a:tr h="300978">
                <a:tc>
                  <a:txBody>
                    <a:bodyPr/>
                    <a:lstStyle/>
                    <a:p>
                      <a:pPr algn="ctr" fontAlgn="b"/>
                      <a:r>
                        <a:rPr lang="en-US" sz="1600" b="0" i="0" u="none" strike="noStrike" dirty="0">
                          <a:solidFill>
                            <a:srgbClr val="000000"/>
                          </a:solidFill>
                          <a:effectLst/>
                          <a:latin typeface="Calibri"/>
                        </a:rPr>
                        <a:t>6 to 9</a:t>
                      </a:r>
                    </a:p>
                  </a:txBody>
                  <a:tcPr marL="7620" marR="7620" marT="7620" marB="0" anchor="b">
                    <a:lnL>
                      <a:noFill/>
                    </a:lnL>
                    <a:lnR>
                      <a:noFill/>
                    </a:lnR>
                    <a:lnT>
                      <a:noFill/>
                    </a:lnT>
                    <a:lnB>
                      <a:noFill/>
                    </a:lnB>
                    <a:solidFill>
                      <a:srgbClr val="DCE6F1"/>
                    </a:solidFill>
                  </a:tcPr>
                </a:tc>
                <a:tc>
                  <a:txBody>
                    <a:bodyPr/>
                    <a:lstStyle/>
                    <a:p>
                      <a:pPr algn="ctr" fontAlgn="b"/>
                      <a:r>
                        <a:rPr lang="en-US" sz="1600" b="0" i="0" u="none" strike="noStrike" dirty="0">
                          <a:solidFill>
                            <a:srgbClr val="000000"/>
                          </a:solidFill>
                          <a:effectLst/>
                          <a:latin typeface="Calibri"/>
                        </a:rPr>
                        <a:t>10</a:t>
                      </a:r>
                    </a:p>
                  </a:txBody>
                  <a:tcPr marL="7620" marR="7620" marT="7620" marB="0" anchor="b">
                    <a:lnL>
                      <a:noFill/>
                    </a:lnL>
                    <a:lnR>
                      <a:noFill/>
                    </a:lnR>
                    <a:lnT>
                      <a:noFill/>
                    </a:lnT>
                    <a:lnB>
                      <a:noFill/>
                    </a:lnB>
                    <a:solidFill>
                      <a:srgbClr val="DCE6F1"/>
                    </a:solidFill>
                  </a:tcPr>
                </a:tc>
              </a:tr>
              <a:tr h="300978">
                <a:tc>
                  <a:txBody>
                    <a:bodyPr/>
                    <a:lstStyle/>
                    <a:p>
                      <a:pPr algn="ctr" fontAlgn="b"/>
                      <a:r>
                        <a:rPr lang="en-US" sz="1600" b="0" i="0" u="none" strike="noStrike">
                          <a:solidFill>
                            <a:srgbClr val="000000"/>
                          </a:solidFill>
                          <a:effectLst/>
                          <a:latin typeface="Calibri"/>
                        </a:rPr>
                        <a:t>3 to 5 </a:t>
                      </a:r>
                    </a:p>
                  </a:txBody>
                  <a:tcPr marL="7620" marR="7620" marT="762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a:rPr>
                        <a:t>5</a:t>
                      </a:r>
                    </a:p>
                  </a:txBody>
                  <a:tcPr marL="7620" marR="7620" marT="7620" marB="0" anchor="b">
                    <a:lnL>
                      <a:noFill/>
                    </a:lnL>
                    <a:lnR>
                      <a:noFill/>
                    </a:lnR>
                    <a:lnT>
                      <a:noFill/>
                    </a:lnT>
                    <a:lnB>
                      <a:noFill/>
                    </a:lnB>
                  </a:tcPr>
                </a:tc>
              </a:tr>
              <a:tr h="300978">
                <a:tc>
                  <a:txBody>
                    <a:bodyPr/>
                    <a:lstStyle/>
                    <a:p>
                      <a:pPr algn="ctr" fontAlgn="b"/>
                      <a:r>
                        <a:rPr lang="en-US" sz="1600" b="0" i="0" u="none" strike="noStrike">
                          <a:solidFill>
                            <a:srgbClr val="000000"/>
                          </a:solidFill>
                          <a:effectLst/>
                          <a:latin typeface="Calibri"/>
                        </a:rPr>
                        <a:t>0 to 2</a:t>
                      </a:r>
                    </a:p>
                  </a:txBody>
                  <a:tcPr marL="7620" marR="7620" marT="7620" marB="0" anchor="b">
                    <a:lnL>
                      <a:noFill/>
                    </a:lnL>
                    <a:lnR>
                      <a:noFill/>
                    </a:lnR>
                    <a:lnT>
                      <a:noFill/>
                    </a:lnT>
                    <a:lnB>
                      <a:noFill/>
                    </a:lnB>
                    <a:solidFill>
                      <a:srgbClr val="DCE6F1"/>
                    </a:solidFill>
                  </a:tcPr>
                </a:tc>
                <a:tc>
                  <a:txBody>
                    <a:bodyPr/>
                    <a:lstStyle/>
                    <a:p>
                      <a:pPr algn="ctr" fontAlgn="b"/>
                      <a:r>
                        <a:rPr lang="en-US" sz="1600" b="0" i="0" u="none" strike="noStrike" dirty="0">
                          <a:solidFill>
                            <a:srgbClr val="000000"/>
                          </a:solidFill>
                          <a:effectLst/>
                          <a:latin typeface="Calibri"/>
                        </a:rPr>
                        <a:t>0</a:t>
                      </a:r>
                    </a:p>
                  </a:txBody>
                  <a:tcPr marL="7620" marR="7620" marT="7620" marB="0" anchor="b">
                    <a:lnL>
                      <a:noFill/>
                    </a:lnL>
                    <a:lnR>
                      <a:noFill/>
                    </a:lnR>
                    <a:lnT>
                      <a:noFill/>
                    </a:lnT>
                    <a:lnB>
                      <a:noFill/>
                    </a:lnB>
                    <a:solidFill>
                      <a:srgbClr val="DCE6F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13941960"/>
              </p:ext>
            </p:extLst>
          </p:nvPr>
        </p:nvGraphicFramePr>
        <p:xfrm>
          <a:off x="3886200" y="4572000"/>
          <a:ext cx="2819400" cy="1600200"/>
        </p:xfrm>
        <a:graphic>
          <a:graphicData uri="http://schemas.openxmlformats.org/drawingml/2006/table">
            <a:tbl>
              <a:tblPr/>
              <a:tblGrid>
                <a:gridCol w="1525793"/>
                <a:gridCol w="1293607"/>
              </a:tblGrid>
              <a:tr h="320040">
                <a:tc>
                  <a:txBody>
                    <a:bodyPr/>
                    <a:lstStyle/>
                    <a:p>
                      <a:pPr algn="ctr" fontAlgn="b"/>
                      <a:r>
                        <a:rPr lang="en-US" sz="1100" b="1" i="0" u="none" strike="noStrike">
                          <a:solidFill>
                            <a:srgbClr val="FFFFFF"/>
                          </a:solidFill>
                          <a:effectLst/>
                          <a:latin typeface="Calibri"/>
                        </a:rPr>
                        <a:t>Rating for Quantity</a:t>
                      </a:r>
                    </a:p>
                  </a:txBody>
                  <a:tcPr marL="7620" marR="7620" marT="7620" marB="0" anchor="b">
                    <a:lnL>
                      <a:noFill/>
                    </a:lnL>
                    <a:lnR>
                      <a:noFill/>
                    </a:lnR>
                    <a:lnT>
                      <a:noFill/>
                    </a:lnT>
                    <a:lnB>
                      <a:noFill/>
                    </a:lnB>
                    <a:solidFill>
                      <a:srgbClr val="4F81BD"/>
                    </a:solidFill>
                  </a:tcPr>
                </a:tc>
                <a:tc>
                  <a:txBody>
                    <a:bodyPr/>
                    <a:lstStyle/>
                    <a:p>
                      <a:pPr algn="l" fontAlgn="b"/>
                      <a:r>
                        <a:rPr lang="en-US" sz="1100" b="1" i="0" u="none" strike="noStrike">
                          <a:solidFill>
                            <a:srgbClr val="FFFFFF"/>
                          </a:solidFill>
                          <a:effectLst/>
                          <a:latin typeface="Calibri"/>
                        </a:rPr>
                        <a:t> </a:t>
                      </a:r>
                    </a:p>
                  </a:txBody>
                  <a:tcPr marL="7620" marR="7620" marT="7620" marB="0" anchor="b">
                    <a:lnL>
                      <a:noFill/>
                    </a:lnL>
                    <a:lnR>
                      <a:noFill/>
                    </a:lnR>
                    <a:lnT>
                      <a:noFill/>
                    </a:lnT>
                    <a:lnB>
                      <a:noFill/>
                    </a:lnB>
                    <a:solidFill>
                      <a:srgbClr val="4F81BD"/>
                    </a:solidFill>
                  </a:tcPr>
                </a:tc>
              </a:tr>
              <a:tr h="320040">
                <a:tc>
                  <a:txBody>
                    <a:bodyPr/>
                    <a:lstStyle/>
                    <a:p>
                      <a:pPr algn="ctr" fontAlgn="b"/>
                      <a:r>
                        <a:rPr lang="en-US" sz="1600" b="0" i="0" u="none" strike="noStrike">
                          <a:solidFill>
                            <a:srgbClr val="000000"/>
                          </a:solidFill>
                          <a:effectLst/>
                          <a:latin typeface="Calibri"/>
                        </a:rPr>
                        <a:t>85+</a:t>
                      </a:r>
                    </a:p>
                  </a:txBody>
                  <a:tcPr marL="7620" marR="7620" marT="7620" marB="0" anchor="b">
                    <a:lnL>
                      <a:noFill/>
                    </a:lnL>
                    <a:lnR>
                      <a:noFill/>
                    </a:lnR>
                    <a:lnT>
                      <a:noFill/>
                    </a:lnT>
                    <a:lnB>
                      <a:noFill/>
                    </a:lnB>
                  </a:tcPr>
                </a:tc>
                <a:tc>
                  <a:txBody>
                    <a:bodyPr/>
                    <a:lstStyle/>
                    <a:p>
                      <a:pPr algn="l" fontAlgn="b"/>
                      <a:r>
                        <a:rPr lang="en-US" sz="1600" b="0" i="0" u="none" strike="noStrike">
                          <a:solidFill>
                            <a:srgbClr val="000000"/>
                          </a:solidFill>
                          <a:effectLst/>
                          <a:latin typeface="Calibri"/>
                        </a:rPr>
                        <a:t>Excellent</a:t>
                      </a:r>
                    </a:p>
                  </a:txBody>
                  <a:tcPr marL="7620" marR="7620" marT="7620" marB="0" anchor="b">
                    <a:lnL>
                      <a:noFill/>
                    </a:lnL>
                    <a:lnR>
                      <a:noFill/>
                    </a:lnR>
                    <a:lnT>
                      <a:noFill/>
                    </a:lnT>
                    <a:lnB>
                      <a:noFill/>
                    </a:lnB>
                  </a:tcPr>
                </a:tc>
              </a:tr>
              <a:tr h="320040">
                <a:tc>
                  <a:txBody>
                    <a:bodyPr/>
                    <a:lstStyle/>
                    <a:p>
                      <a:pPr algn="ctr" fontAlgn="b"/>
                      <a:r>
                        <a:rPr lang="en-US" sz="1600" b="0" i="0" u="none" strike="noStrike">
                          <a:solidFill>
                            <a:srgbClr val="000000"/>
                          </a:solidFill>
                          <a:effectLst/>
                          <a:latin typeface="Calibri"/>
                        </a:rPr>
                        <a:t>65+</a:t>
                      </a:r>
                    </a:p>
                  </a:txBody>
                  <a:tcPr marL="7620" marR="7620" marT="7620" marB="0" anchor="b">
                    <a:lnL>
                      <a:noFill/>
                    </a:lnL>
                    <a:lnR>
                      <a:noFill/>
                    </a:lnR>
                    <a:lnT>
                      <a:noFill/>
                    </a:lnT>
                    <a:lnB>
                      <a:noFill/>
                    </a:lnB>
                    <a:solidFill>
                      <a:srgbClr val="DCE6F1"/>
                    </a:solidFill>
                  </a:tcPr>
                </a:tc>
                <a:tc>
                  <a:txBody>
                    <a:bodyPr/>
                    <a:lstStyle/>
                    <a:p>
                      <a:pPr algn="l" fontAlgn="b"/>
                      <a:r>
                        <a:rPr lang="en-US" sz="1600" b="0" i="0" u="none" strike="noStrike">
                          <a:solidFill>
                            <a:srgbClr val="000000"/>
                          </a:solidFill>
                          <a:effectLst/>
                          <a:latin typeface="Calibri"/>
                        </a:rPr>
                        <a:t>Satisfactory</a:t>
                      </a:r>
                    </a:p>
                  </a:txBody>
                  <a:tcPr marL="7620" marR="7620" marT="7620" marB="0" anchor="b">
                    <a:lnL>
                      <a:noFill/>
                    </a:lnL>
                    <a:lnR>
                      <a:noFill/>
                    </a:lnR>
                    <a:lnT>
                      <a:noFill/>
                    </a:lnT>
                    <a:lnB>
                      <a:noFill/>
                    </a:lnB>
                    <a:solidFill>
                      <a:srgbClr val="DCE6F1"/>
                    </a:solidFill>
                  </a:tcPr>
                </a:tc>
              </a:tr>
              <a:tr h="320040">
                <a:tc>
                  <a:txBody>
                    <a:bodyPr/>
                    <a:lstStyle/>
                    <a:p>
                      <a:pPr algn="ctr" fontAlgn="b"/>
                      <a:r>
                        <a:rPr lang="en-US" sz="1600" b="0" i="0" u="none" strike="noStrike">
                          <a:solidFill>
                            <a:srgbClr val="000000"/>
                          </a:solidFill>
                          <a:effectLst/>
                          <a:latin typeface="Calibri"/>
                        </a:rPr>
                        <a:t>55+ </a:t>
                      </a:r>
                    </a:p>
                  </a:txBody>
                  <a:tcPr marL="7620" marR="7620" marT="7620" marB="0" anchor="b">
                    <a:lnL>
                      <a:noFill/>
                    </a:lnL>
                    <a:lnR>
                      <a:noFill/>
                    </a:lnR>
                    <a:lnT>
                      <a:noFill/>
                    </a:lnT>
                    <a:lnB>
                      <a:noFill/>
                    </a:lnB>
                  </a:tcPr>
                </a:tc>
                <a:tc>
                  <a:txBody>
                    <a:bodyPr/>
                    <a:lstStyle/>
                    <a:p>
                      <a:pPr algn="l" fontAlgn="b"/>
                      <a:r>
                        <a:rPr lang="en-US" sz="1600" b="0" i="0" u="none" strike="noStrike">
                          <a:solidFill>
                            <a:srgbClr val="000000"/>
                          </a:solidFill>
                          <a:effectLst/>
                          <a:latin typeface="Calibri"/>
                        </a:rPr>
                        <a:t>Fair</a:t>
                      </a:r>
                    </a:p>
                  </a:txBody>
                  <a:tcPr marL="7620" marR="7620" marT="7620" marB="0" anchor="b">
                    <a:lnL>
                      <a:noFill/>
                    </a:lnL>
                    <a:lnR>
                      <a:noFill/>
                    </a:lnR>
                    <a:lnT>
                      <a:noFill/>
                    </a:lnT>
                    <a:lnB>
                      <a:noFill/>
                    </a:lnB>
                  </a:tcPr>
                </a:tc>
              </a:tr>
              <a:tr h="320040">
                <a:tc>
                  <a:txBody>
                    <a:bodyPr/>
                    <a:lstStyle/>
                    <a:p>
                      <a:pPr algn="ctr" fontAlgn="b"/>
                      <a:r>
                        <a:rPr lang="en-US" sz="1600" b="0" i="0" u="none" strike="noStrike">
                          <a:solidFill>
                            <a:srgbClr val="000000"/>
                          </a:solidFill>
                          <a:effectLst/>
                          <a:latin typeface="Calibri"/>
                        </a:rPr>
                        <a:t>&lt;55</a:t>
                      </a:r>
                    </a:p>
                  </a:txBody>
                  <a:tcPr marL="7620" marR="7620" marT="7620" marB="0" anchor="b">
                    <a:lnL>
                      <a:noFill/>
                    </a:lnL>
                    <a:lnR>
                      <a:noFill/>
                    </a:lnR>
                    <a:lnT>
                      <a:noFill/>
                    </a:lnT>
                    <a:lnB>
                      <a:noFill/>
                    </a:lnB>
                    <a:solidFill>
                      <a:srgbClr val="DCE6F1"/>
                    </a:solidFill>
                  </a:tcPr>
                </a:tc>
                <a:tc>
                  <a:txBody>
                    <a:bodyPr/>
                    <a:lstStyle/>
                    <a:p>
                      <a:pPr algn="l" fontAlgn="b"/>
                      <a:r>
                        <a:rPr lang="en-US" sz="1600" b="0" i="0" u="none" strike="noStrike" dirty="0">
                          <a:solidFill>
                            <a:srgbClr val="000000"/>
                          </a:solidFill>
                          <a:effectLst/>
                          <a:latin typeface="Calibri"/>
                        </a:rPr>
                        <a:t>Unsatisfactory</a:t>
                      </a:r>
                    </a:p>
                  </a:txBody>
                  <a:tcPr marL="7620" marR="7620" marT="7620" marB="0" anchor="b">
                    <a:lnL>
                      <a:noFill/>
                    </a:lnL>
                    <a:lnR>
                      <a:noFill/>
                    </a:lnR>
                    <a:lnT>
                      <a:noFill/>
                    </a:lnT>
                    <a:lnB>
                      <a:noFill/>
                    </a:lnB>
                    <a:solidFill>
                      <a:srgbClr val="DCE6F1"/>
                    </a:solidFill>
                  </a:tcPr>
                </a:tc>
              </a:tr>
            </a:tbl>
          </a:graphicData>
        </a:graphic>
      </p:graphicFrame>
    </p:spTree>
    <p:extLst>
      <p:ext uri="{BB962C8B-B14F-4D97-AF65-F5344CB8AC3E}">
        <p14:creationId xmlns:p14="http://schemas.microsoft.com/office/powerpoint/2010/main" val="1376421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686800" cy="5181600"/>
          </a:xfrm>
        </p:spPr>
        <p:txBody>
          <a:bodyPr>
            <a:normAutofit fontScale="77500" lnSpcReduction="20000"/>
          </a:bodyPr>
          <a:lstStyle/>
          <a:p>
            <a:r>
              <a:rPr lang="en-US" sz="3100" b="1" dirty="0">
                <a:solidFill>
                  <a:schemeClr val="accent1"/>
                </a:solidFill>
              </a:rPr>
              <a:t>Dependability</a:t>
            </a:r>
            <a:r>
              <a:rPr lang="en-US" dirty="0">
                <a:solidFill>
                  <a:schemeClr val="accent1"/>
                </a:solidFill>
              </a:rPr>
              <a:t> </a:t>
            </a:r>
            <a:r>
              <a:rPr lang="en-US" dirty="0"/>
              <a:t>- </a:t>
            </a:r>
            <a:r>
              <a:rPr lang="en-US" sz="2600" b="1" dirty="0"/>
              <a:t>Refers to </a:t>
            </a:r>
            <a:r>
              <a:rPr lang="en-US" sz="2600" b="1" dirty="0" smtClean="0"/>
              <a:t>demonstrated </a:t>
            </a:r>
            <a:r>
              <a:rPr lang="en-US" sz="2600" b="1" dirty="0"/>
              <a:t>ability to assume full responsibility for </a:t>
            </a:r>
            <a:r>
              <a:rPr lang="en-US" sz="2600" b="1" dirty="0" smtClean="0"/>
              <a:t>job duties by </a:t>
            </a:r>
            <a:r>
              <a:rPr lang="en-US" sz="2600" b="1" dirty="0"/>
              <a:t>consistently </a:t>
            </a:r>
            <a:r>
              <a:rPr lang="en-US" sz="2600" b="1" dirty="0" smtClean="0"/>
              <a:t>maintaining a </a:t>
            </a:r>
            <a:r>
              <a:rPr lang="en-US" sz="2600" b="1" dirty="0"/>
              <a:t>well-managed </a:t>
            </a:r>
            <a:r>
              <a:rPr lang="en-US" sz="2600" b="1" dirty="0" smtClean="0"/>
              <a:t>caseload</a:t>
            </a:r>
            <a:r>
              <a:rPr lang="en-US" sz="2600" dirty="0" smtClean="0"/>
              <a:t>.</a:t>
            </a:r>
          </a:p>
          <a:p>
            <a:endParaRPr lang="en-US" sz="2400" dirty="0"/>
          </a:p>
          <a:p>
            <a:pPr lvl="1"/>
            <a:r>
              <a:rPr lang="en-US" sz="2600" dirty="0" smtClean="0"/>
              <a:t>Timeliness </a:t>
            </a:r>
            <a:r>
              <a:rPr lang="en-US" sz="2600" dirty="0"/>
              <a:t>and accuracy  of </a:t>
            </a:r>
            <a:r>
              <a:rPr lang="en-US" sz="2600" dirty="0" smtClean="0"/>
              <a:t>authorizations</a:t>
            </a:r>
          </a:p>
          <a:p>
            <a:pPr lvl="1"/>
            <a:r>
              <a:rPr lang="en-US" sz="2600" dirty="0" smtClean="0"/>
              <a:t>Timely </a:t>
            </a:r>
            <a:r>
              <a:rPr lang="en-US" sz="2600" dirty="0"/>
              <a:t>closures</a:t>
            </a:r>
          </a:p>
          <a:p>
            <a:pPr lvl="1"/>
            <a:r>
              <a:rPr lang="en-US" sz="2600" dirty="0"/>
              <a:t>D</a:t>
            </a:r>
            <a:r>
              <a:rPr lang="en-US" sz="2600" dirty="0" smtClean="0"/>
              <a:t>emonstrating </a:t>
            </a:r>
            <a:r>
              <a:rPr lang="en-US" sz="2600" dirty="0"/>
              <a:t>fiscal responsibility by investigating similar benefits for all services</a:t>
            </a:r>
          </a:p>
          <a:p>
            <a:pPr lvl="1"/>
            <a:r>
              <a:rPr lang="en-US" sz="2600" dirty="0" smtClean="0"/>
              <a:t>Student </a:t>
            </a:r>
            <a:r>
              <a:rPr lang="en-US" sz="2600" dirty="0"/>
              <a:t>engagement every 3 months</a:t>
            </a:r>
          </a:p>
          <a:p>
            <a:pPr lvl="1"/>
            <a:r>
              <a:rPr lang="en-US" sz="2600" dirty="0" smtClean="0"/>
              <a:t>Documentation </a:t>
            </a:r>
            <a:r>
              <a:rPr lang="en-US" sz="2600" dirty="0"/>
              <a:t>in ECF in a timely manner</a:t>
            </a:r>
          </a:p>
          <a:p>
            <a:pPr lvl="1"/>
            <a:r>
              <a:rPr lang="en-US" sz="2600" dirty="0"/>
              <a:t>D</a:t>
            </a:r>
            <a:r>
              <a:rPr lang="en-US" sz="2600" dirty="0" smtClean="0"/>
              <a:t>emonstrated </a:t>
            </a:r>
            <a:r>
              <a:rPr lang="en-US" sz="2600" dirty="0"/>
              <a:t>willingness to try new/different methods or practices </a:t>
            </a:r>
          </a:p>
          <a:p>
            <a:pPr lvl="1"/>
            <a:r>
              <a:rPr lang="en-US" sz="2600" dirty="0"/>
              <a:t>W</a:t>
            </a:r>
            <a:r>
              <a:rPr lang="en-US" sz="2600" dirty="0" smtClean="0"/>
              <a:t>illingness </a:t>
            </a:r>
            <a:r>
              <a:rPr lang="en-US" sz="2600" dirty="0"/>
              <a:t>to take on extra duties, demonstrating initiative and stepping up to provide/offer assistance</a:t>
            </a:r>
          </a:p>
          <a:p>
            <a:pPr lvl="1"/>
            <a:r>
              <a:rPr lang="en-US" sz="2600" dirty="0"/>
              <a:t>R</a:t>
            </a:r>
            <a:r>
              <a:rPr lang="en-US" sz="2600" dirty="0" smtClean="0"/>
              <a:t>equesting </a:t>
            </a:r>
            <a:r>
              <a:rPr lang="en-US" sz="2600" dirty="0"/>
              <a:t>assistance when needed</a:t>
            </a:r>
          </a:p>
          <a:p>
            <a:pPr lvl="1"/>
            <a:r>
              <a:rPr lang="en-US" sz="2600" dirty="0"/>
              <a:t>T</a:t>
            </a:r>
            <a:r>
              <a:rPr lang="en-US" sz="2600" dirty="0" smtClean="0"/>
              <a:t>imely </a:t>
            </a:r>
            <a:r>
              <a:rPr lang="en-US" sz="2600" dirty="0"/>
              <a:t>response to supervisor  and </a:t>
            </a:r>
            <a:r>
              <a:rPr lang="en-US" sz="2600" dirty="0" err="1"/>
              <a:t>mgt</a:t>
            </a:r>
            <a:r>
              <a:rPr lang="en-US" sz="2600" dirty="0"/>
              <a:t> requests</a:t>
            </a:r>
          </a:p>
          <a:p>
            <a:pPr lvl="1"/>
            <a:r>
              <a:rPr lang="en-US" sz="2600" dirty="0"/>
              <a:t>A</a:t>
            </a:r>
            <a:r>
              <a:rPr lang="en-US" sz="2600" dirty="0" smtClean="0"/>
              <a:t>ctively </a:t>
            </a:r>
            <a:r>
              <a:rPr lang="en-US" sz="2600" dirty="0"/>
              <a:t>engaged in the community i.e. presentations in schools or community</a:t>
            </a:r>
          </a:p>
          <a:p>
            <a:pPr lvl="1"/>
            <a:endParaRPr lang="en-US" sz="2000" dirty="0"/>
          </a:p>
          <a:p>
            <a:endParaRPr lang="en-US" sz="2400" dirty="0"/>
          </a:p>
        </p:txBody>
      </p:sp>
      <p:sp>
        <p:nvSpPr>
          <p:cNvPr id="3" name="Title 2"/>
          <p:cNvSpPr>
            <a:spLocks noGrp="1"/>
          </p:cNvSpPr>
          <p:nvPr>
            <p:ph type="title"/>
          </p:nvPr>
        </p:nvSpPr>
        <p:spPr>
          <a:xfrm>
            <a:off x="457200" y="228600"/>
            <a:ext cx="8229600" cy="762000"/>
          </a:xfrm>
        </p:spPr>
        <p:txBody>
          <a:bodyPr/>
          <a:lstStyle/>
          <a:p>
            <a:r>
              <a:rPr lang="en-US" dirty="0" smtClean="0"/>
              <a:t>Methodology	</a:t>
            </a:r>
            <a:endParaRPr lang="en-US" dirty="0"/>
          </a:p>
        </p:txBody>
      </p:sp>
    </p:spTree>
    <p:extLst>
      <p:ext uri="{BB962C8B-B14F-4D97-AF65-F5344CB8AC3E}">
        <p14:creationId xmlns:p14="http://schemas.microsoft.com/office/powerpoint/2010/main" val="3279965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Implementation of  Pre-Employment Transition Services:</a:t>
            </a:r>
          </a:p>
          <a:p>
            <a:pPr marL="109728" indent="0">
              <a:buNone/>
            </a:pPr>
            <a:r>
              <a:rPr lang="en-US" dirty="0"/>
              <a:t> </a:t>
            </a:r>
            <a:r>
              <a:rPr lang="en-US" dirty="0" smtClean="0"/>
              <a:t>   - Collaboration with State Department of Ed</a:t>
            </a:r>
          </a:p>
          <a:p>
            <a:pPr marL="109728" indent="0">
              <a:buNone/>
            </a:pPr>
            <a:r>
              <a:rPr lang="en-US" dirty="0"/>
              <a:t> </a:t>
            </a:r>
            <a:r>
              <a:rPr lang="en-US" dirty="0" smtClean="0"/>
              <a:t>   - Contracting of Professional Marketing firm</a:t>
            </a:r>
          </a:p>
          <a:p>
            <a:pPr marL="109728" indent="0">
              <a:buNone/>
            </a:pPr>
            <a:r>
              <a:rPr lang="en-US" dirty="0"/>
              <a:t> </a:t>
            </a:r>
            <a:r>
              <a:rPr lang="en-US" dirty="0" smtClean="0"/>
              <a:t>   - Stakeholder Focus Groups</a:t>
            </a:r>
          </a:p>
          <a:p>
            <a:pPr marL="109728" indent="0">
              <a:buNone/>
            </a:pPr>
            <a:r>
              <a:rPr lang="en-US" dirty="0" smtClean="0"/>
              <a:t>    - Procured vs. Direct Services</a:t>
            </a:r>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2848549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r>
              <a:rPr lang="en-US" b="1" dirty="0" smtClean="0">
                <a:solidFill>
                  <a:schemeClr val="accent1"/>
                </a:solidFill>
              </a:rPr>
              <a:t>Ability to Deal with People </a:t>
            </a:r>
            <a:r>
              <a:rPr lang="en-US" dirty="0" smtClean="0"/>
              <a:t>– </a:t>
            </a:r>
            <a:endParaRPr lang="en-US" dirty="0"/>
          </a:p>
          <a:p>
            <a:endParaRPr lang="en-US" sz="2400" dirty="0" smtClean="0"/>
          </a:p>
          <a:p>
            <a:r>
              <a:rPr lang="en-US" sz="2400" dirty="0" smtClean="0"/>
              <a:t>Rating is based upon:</a:t>
            </a:r>
          </a:p>
          <a:p>
            <a:pPr marL="109728" indent="0">
              <a:buNone/>
            </a:pPr>
            <a:r>
              <a:rPr lang="en-US" sz="2400" dirty="0"/>
              <a:t> </a:t>
            </a:r>
            <a:r>
              <a:rPr lang="en-US" sz="2400" dirty="0" smtClean="0"/>
              <a:t>   - frequency of </a:t>
            </a:r>
            <a:r>
              <a:rPr lang="en-US" sz="2400" dirty="0"/>
              <a:t>contacts and </a:t>
            </a:r>
            <a:r>
              <a:rPr lang="en-US" sz="2400" dirty="0" smtClean="0"/>
              <a:t>interactions</a:t>
            </a:r>
          </a:p>
          <a:p>
            <a:pPr marL="109728" indent="0">
              <a:buNone/>
            </a:pPr>
            <a:r>
              <a:rPr lang="en-US" sz="2400" dirty="0"/>
              <a:t> </a:t>
            </a:r>
            <a:r>
              <a:rPr lang="en-US" sz="2400" dirty="0" smtClean="0"/>
              <a:t>   - On-going </a:t>
            </a:r>
            <a:r>
              <a:rPr lang="en-US" sz="2400" dirty="0"/>
              <a:t>working </a:t>
            </a:r>
            <a:r>
              <a:rPr lang="en-US" sz="2400" dirty="0" smtClean="0"/>
              <a:t>relationships (external)</a:t>
            </a:r>
          </a:p>
          <a:p>
            <a:pPr marL="109728" indent="0">
              <a:buNone/>
            </a:pPr>
            <a:r>
              <a:rPr lang="en-US" sz="2400" dirty="0"/>
              <a:t> </a:t>
            </a:r>
            <a:r>
              <a:rPr lang="en-US" sz="2400" dirty="0" smtClean="0"/>
              <a:t>   - On-going working relationships (internal)</a:t>
            </a:r>
            <a:endParaRPr lang="en-US" sz="2000" dirty="0"/>
          </a:p>
          <a:p>
            <a:pPr marL="109728" indent="0">
              <a:buNone/>
            </a:pPr>
            <a:r>
              <a:rPr lang="en-US" sz="2000" dirty="0" smtClean="0"/>
              <a:t> </a:t>
            </a:r>
            <a:endParaRPr lang="en-US" sz="2000" dirty="0"/>
          </a:p>
        </p:txBody>
      </p:sp>
      <p:sp>
        <p:nvSpPr>
          <p:cNvPr id="3" name="Title 2"/>
          <p:cNvSpPr>
            <a:spLocks noGrp="1"/>
          </p:cNvSpPr>
          <p:nvPr>
            <p:ph type="title"/>
          </p:nvPr>
        </p:nvSpPr>
        <p:spPr>
          <a:xfrm>
            <a:off x="457200" y="274638"/>
            <a:ext cx="8229600" cy="944562"/>
          </a:xfrm>
        </p:spPr>
        <p:txBody>
          <a:bodyPr/>
          <a:lstStyle/>
          <a:p>
            <a:r>
              <a:rPr lang="en-US" dirty="0" smtClean="0"/>
              <a:t>Methodology</a:t>
            </a:r>
            <a:endParaRPr lang="en-US" dirty="0"/>
          </a:p>
        </p:txBody>
      </p:sp>
    </p:spTree>
    <p:extLst>
      <p:ext uri="{BB962C8B-B14F-4D97-AF65-F5344CB8AC3E}">
        <p14:creationId xmlns:p14="http://schemas.microsoft.com/office/powerpoint/2010/main" val="3493291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10000"/>
          </a:bodyPr>
          <a:lstStyle/>
          <a:p>
            <a:pPr marL="109728" indent="0">
              <a:buNone/>
            </a:pPr>
            <a:r>
              <a:rPr lang="en-US" dirty="0" smtClean="0"/>
              <a:t>Considerations for </a:t>
            </a:r>
            <a:r>
              <a:rPr lang="en-US" b="1" dirty="0" smtClean="0">
                <a:solidFill>
                  <a:schemeClr val="accent1"/>
                </a:solidFill>
              </a:rPr>
              <a:t>Ability to Deal with People</a:t>
            </a:r>
            <a:r>
              <a:rPr lang="en-US" dirty="0" smtClean="0"/>
              <a:t>:</a:t>
            </a:r>
          </a:p>
          <a:p>
            <a:pPr marL="109728" indent="0">
              <a:buNone/>
            </a:pPr>
            <a:endParaRPr lang="en-US" dirty="0" smtClean="0"/>
          </a:p>
          <a:p>
            <a:pPr lvl="0" hangingPunct="0"/>
            <a:r>
              <a:rPr lang="en-US" sz="2600" dirty="0"/>
              <a:t>S</a:t>
            </a:r>
            <a:r>
              <a:rPr lang="en-US" sz="2600" dirty="0" smtClean="0"/>
              <a:t>upervisor’s counseling observations and interactions with others</a:t>
            </a:r>
          </a:p>
          <a:p>
            <a:pPr lvl="0" hangingPunct="0"/>
            <a:r>
              <a:rPr lang="en-US" sz="2600" dirty="0" smtClean="0"/>
              <a:t>Willingness to take on/continue with ‘harder’ cases</a:t>
            </a:r>
          </a:p>
          <a:p>
            <a:pPr lvl="0" hangingPunct="0"/>
            <a:r>
              <a:rPr lang="en-US" sz="2600" dirty="0" smtClean="0"/>
              <a:t>Feedback </a:t>
            </a:r>
            <a:r>
              <a:rPr lang="en-US" sz="2600" dirty="0"/>
              <a:t>received from others </a:t>
            </a:r>
          </a:p>
          <a:p>
            <a:pPr lvl="0" hangingPunct="0"/>
            <a:r>
              <a:rPr lang="en-US" sz="2600" dirty="0"/>
              <a:t>A</a:t>
            </a:r>
            <a:r>
              <a:rPr lang="en-US" sz="2600" dirty="0" smtClean="0"/>
              <a:t>bility </a:t>
            </a:r>
            <a:r>
              <a:rPr lang="en-US" sz="2600" dirty="0"/>
              <a:t>to work as part of a team</a:t>
            </a:r>
          </a:p>
          <a:p>
            <a:pPr lvl="0" hangingPunct="0"/>
            <a:r>
              <a:rPr lang="en-US" sz="2600" dirty="0"/>
              <a:t>I</a:t>
            </a:r>
            <a:r>
              <a:rPr lang="en-US" sz="2600" dirty="0" smtClean="0"/>
              <a:t>nteractions </a:t>
            </a:r>
            <a:r>
              <a:rPr lang="en-US" sz="2600" dirty="0"/>
              <a:t>with </a:t>
            </a:r>
            <a:r>
              <a:rPr lang="en-US" sz="2600" dirty="0" smtClean="0"/>
              <a:t>direct </a:t>
            </a:r>
            <a:r>
              <a:rPr lang="en-US" sz="2600" dirty="0"/>
              <a:t>supervisor and ability to accept and </a:t>
            </a:r>
            <a:r>
              <a:rPr lang="en-US" sz="2600" dirty="0" smtClean="0"/>
              <a:t>implement suggestions</a:t>
            </a:r>
            <a:endParaRPr lang="en-US" sz="2600" dirty="0"/>
          </a:p>
          <a:p>
            <a:pPr lvl="0"/>
            <a:r>
              <a:rPr lang="en-US" sz="2600" dirty="0"/>
              <a:t>A</a:t>
            </a:r>
            <a:r>
              <a:rPr lang="en-US" sz="2600" dirty="0" smtClean="0"/>
              <a:t>bility </a:t>
            </a:r>
            <a:r>
              <a:rPr lang="en-US" sz="2600" dirty="0"/>
              <a:t>to negotiate and handle conflict with consumers, </a:t>
            </a:r>
            <a:r>
              <a:rPr lang="en-US" sz="2600" dirty="0" smtClean="0"/>
              <a:t>their </a:t>
            </a:r>
            <a:r>
              <a:rPr lang="en-US" sz="2600" dirty="0"/>
              <a:t>families, advocates, CRPs and your co-workers</a:t>
            </a:r>
          </a:p>
        </p:txBody>
      </p:sp>
      <p:sp>
        <p:nvSpPr>
          <p:cNvPr id="3" name="Title 2"/>
          <p:cNvSpPr>
            <a:spLocks noGrp="1"/>
          </p:cNvSpPr>
          <p:nvPr>
            <p:ph type="title"/>
          </p:nvPr>
        </p:nvSpPr>
        <p:spPr/>
        <p:txBody>
          <a:bodyPr/>
          <a:lstStyle/>
          <a:p>
            <a:r>
              <a:rPr lang="en-US" dirty="0" smtClean="0"/>
              <a:t>Methodology</a:t>
            </a:r>
            <a:endParaRPr lang="en-US" dirty="0"/>
          </a:p>
        </p:txBody>
      </p:sp>
    </p:spTree>
    <p:extLst>
      <p:ext uri="{BB962C8B-B14F-4D97-AF65-F5344CB8AC3E}">
        <p14:creationId xmlns:p14="http://schemas.microsoft.com/office/powerpoint/2010/main" val="3085556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1026" name="Picture 2" descr="C:\Users\johnsonds\AppData\Local\Microsoft\Windows\Temporary Internet Files\Content.IE5\7XHW6ESL\question_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1" y="1143000"/>
            <a:ext cx="51054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821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Pre-Employment Transition Services program:</a:t>
            </a:r>
          </a:p>
          <a:p>
            <a:pPr marL="109728" indent="0">
              <a:buNone/>
            </a:pPr>
            <a:r>
              <a:rPr lang="en-US" dirty="0"/>
              <a:t> </a:t>
            </a:r>
            <a:r>
              <a:rPr lang="en-US" dirty="0" smtClean="0"/>
              <a:t>   </a:t>
            </a:r>
            <a:endParaRPr lang="en-US" dirty="0"/>
          </a:p>
          <a:p>
            <a:pPr marL="109728" indent="0">
              <a:buNone/>
            </a:pPr>
            <a:r>
              <a:rPr lang="en-US" dirty="0" smtClean="0"/>
              <a:t>                    </a:t>
            </a:r>
            <a:r>
              <a:rPr lang="en-US" sz="6000" dirty="0" smtClean="0">
                <a:solidFill>
                  <a:srgbClr val="0070C0"/>
                </a:solidFill>
              </a:rPr>
              <a:t>“LEVEL UP”</a:t>
            </a:r>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2233364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Level Up Counselor (Pre-ETS) positon was implemented in 2015.</a:t>
            </a:r>
          </a:p>
          <a:p>
            <a:pPr marL="109728" indent="0">
              <a:buNone/>
            </a:pPr>
            <a:endParaRPr lang="en-US" dirty="0" smtClean="0"/>
          </a:p>
          <a:p>
            <a:r>
              <a:rPr lang="en-US" dirty="0" smtClean="0"/>
              <a:t>Exclusive to only Pre-ETS population.</a:t>
            </a:r>
          </a:p>
          <a:p>
            <a:endParaRPr lang="en-US" dirty="0" smtClean="0"/>
          </a:p>
          <a:p>
            <a:r>
              <a:rPr lang="en-US" dirty="0" smtClean="0"/>
              <a:t>We presently have 10 Level Up Counselors spread over 3 regions coving the vast majority of public schools within CT.</a:t>
            </a:r>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3044774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All Level Up Counselors remain classified by HR as VR counselors.</a:t>
            </a:r>
          </a:p>
          <a:p>
            <a:pPr marL="109728" indent="0">
              <a:buNone/>
            </a:pPr>
            <a:endParaRPr lang="en-US" dirty="0" smtClean="0"/>
          </a:p>
          <a:p>
            <a:r>
              <a:rPr lang="en-US" dirty="0" smtClean="0"/>
              <a:t>Each of the current 10 counselors came from a general caseload assignment.</a:t>
            </a:r>
          </a:p>
          <a:p>
            <a:endParaRPr lang="en-US" dirty="0"/>
          </a:p>
          <a:p>
            <a:r>
              <a:rPr lang="en-US" dirty="0" smtClean="0"/>
              <a:t>Unique role assigned to school systems to identify potentially eligible students and help facilitate their engagement in Pre-ETS services.</a:t>
            </a:r>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297169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fontScale="92500" lnSpcReduction="10000"/>
          </a:bodyPr>
          <a:lstStyle/>
          <a:p>
            <a:r>
              <a:rPr lang="en-US" dirty="0" smtClean="0"/>
              <a:t>Pre-ETS service provision can mean:</a:t>
            </a:r>
          </a:p>
          <a:p>
            <a:pPr marL="109728" indent="0">
              <a:buNone/>
            </a:pPr>
            <a:endParaRPr lang="en-US" dirty="0" smtClean="0"/>
          </a:p>
          <a:p>
            <a:pPr marL="624078" indent="-514350">
              <a:buAutoNum type="arabicPeriod"/>
            </a:pPr>
            <a:r>
              <a:rPr lang="en-US" dirty="0"/>
              <a:t>S</a:t>
            </a:r>
            <a:r>
              <a:rPr lang="en-US" dirty="0" smtClean="0"/>
              <a:t>ervices provided directly by the Counselor (individual or group-based)</a:t>
            </a:r>
          </a:p>
          <a:p>
            <a:pPr marL="624078" indent="-514350">
              <a:buFont typeface="Wingdings 3"/>
              <a:buAutoNum type="arabicPeriod"/>
            </a:pPr>
            <a:r>
              <a:rPr lang="en-US" dirty="0"/>
              <a:t>Services authorized by the counselor and provided by a contracted CRP</a:t>
            </a:r>
            <a:r>
              <a:rPr lang="en-US" dirty="0" smtClean="0"/>
              <a:t>.</a:t>
            </a:r>
          </a:p>
          <a:p>
            <a:pPr marL="624078" indent="-514350">
              <a:buFont typeface="Wingdings 3"/>
              <a:buAutoNum type="arabicPeriod"/>
            </a:pPr>
            <a:r>
              <a:rPr lang="en-US" dirty="0"/>
              <a:t>Services provided by the school and guided by the Level Up Counselor</a:t>
            </a:r>
          </a:p>
          <a:p>
            <a:endParaRPr lang="en-US" dirty="0"/>
          </a:p>
          <a:p>
            <a:r>
              <a:rPr lang="en-US" dirty="0" smtClean="0"/>
              <a:t>Level Up Counselors are given the autonomy to facilitate service provision in a way that works best in each school system. </a:t>
            </a:r>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1949114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Different Counselor Role</a:t>
            </a:r>
          </a:p>
          <a:p>
            <a:pPr marL="109728" indent="0">
              <a:buNone/>
            </a:pPr>
            <a:r>
              <a:rPr lang="en-US" dirty="0"/>
              <a:t> </a:t>
            </a:r>
            <a:r>
              <a:rPr lang="en-US" dirty="0" smtClean="0"/>
              <a:t>                                  +</a:t>
            </a:r>
          </a:p>
          <a:p>
            <a:pPr marL="109728" indent="0">
              <a:buNone/>
            </a:pPr>
            <a:r>
              <a:rPr lang="en-US" dirty="0"/>
              <a:t> </a:t>
            </a:r>
            <a:r>
              <a:rPr lang="en-US" dirty="0" smtClean="0"/>
              <a:t>                     </a:t>
            </a:r>
            <a:r>
              <a:rPr lang="en-US" u="sng" dirty="0" smtClean="0"/>
              <a:t>Different Objectives </a:t>
            </a:r>
          </a:p>
          <a:p>
            <a:pPr marL="109728" indent="0">
              <a:buNone/>
            </a:pPr>
            <a:endParaRPr lang="en-US" u="sng" dirty="0"/>
          </a:p>
          <a:p>
            <a:pPr marL="109728" indent="0">
              <a:buNone/>
            </a:pPr>
            <a:r>
              <a:rPr lang="en-US" dirty="0" smtClean="0"/>
              <a:t>          </a:t>
            </a:r>
            <a:r>
              <a:rPr lang="en-US" dirty="0" smtClean="0">
                <a:solidFill>
                  <a:srgbClr val="0070C0"/>
                </a:solidFill>
              </a:rPr>
              <a:t>Need for new Evaluation Methodology</a:t>
            </a:r>
          </a:p>
        </p:txBody>
      </p:sp>
      <p:sp>
        <p:nvSpPr>
          <p:cNvPr id="3" name="Title 2"/>
          <p:cNvSpPr>
            <a:spLocks noGrp="1"/>
          </p:cNvSpPr>
          <p:nvPr>
            <p:ph type="title"/>
          </p:nvPr>
        </p:nvSpPr>
        <p:spPr/>
        <p:txBody>
          <a:bodyPr/>
          <a:lstStyle/>
          <a:p>
            <a:r>
              <a:rPr lang="en-US" dirty="0" smtClean="0"/>
              <a:t>Evaluating Performance</a:t>
            </a:r>
            <a:endParaRPr lang="en-US" dirty="0"/>
          </a:p>
        </p:txBody>
      </p:sp>
    </p:spTree>
    <p:extLst>
      <p:ext uri="{BB962C8B-B14F-4D97-AF65-F5344CB8AC3E}">
        <p14:creationId xmlns:p14="http://schemas.microsoft.com/office/powerpoint/2010/main" val="3628184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develop performance expectations CT-General assembled a workgroup consisting of 3 Level Up Counselors, the Level Up Supervisor, and 3 staff from central office.</a:t>
            </a:r>
          </a:p>
          <a:p>
            <a:endParaRPr lang="en-US" dirty="0"/>
          </a:p>
          <a:p>
            <a:r>
              <a:rPr lang="en-US" dirty="0" smtClean="0"/>
              <a:t>Our goal was to develop a </a:t>
            </a:r>
          </a:p>
          <a:p>
            <a:pPr marL="109728" indent="0">
              <a:buNone/>
            </a:pPr>
            <a:r>
              <a:rPr lang="en-US" dirty="0" smtClean="0"/>
              <a:t>   tool that was acceptable </a:t>
            </a:r>
          </a:p>
          <a:p>
            <a:pPr marL="109728" indent="0">
              <a:buNone/>
            </a:pPr>
            <a:r>
              <a:rPr lang="en-US" dirty="0"/>
              <a:t> </a:t>
            </a:r>
            <a:r>
              <a:rPr lang="en-US" dirty="0" smtClean="0"/>
              <a:t>  on all levels.</a:t>
            </a:r>
            <a:endParaRPr lang="en-US" dirty="0"/>
          </a:p>
        </p:txBody>
      </p:sp>
      <p:sp>
        <p:nvSpPr>
          <p:cNvPr id="3" name="Title 2"/>
          <p:cNvSpPr>
            <a:spLocks noGrp="1"/>
          </p:cNvSpPr>
          <p:nvPr>
            <p:ph type="title"/>
          </p:nvPr>
        </p:nvSpPr>
        <p:spPr/>
        <p:txBody>
          <a:bodyPr/>
          <a:lstStyle/>
          <a:p>
            <a:r>
              <a:rPr lang="en-US" dirty="0" smtClean="0"/>
              <a:t>Evaluating Performance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657600"/>
            <a:ext cx="30480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7176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Central to the discussions was the general concept created by WIOA that VR programs will provide a series of Pre-ETS services to potentially eligible students helping to better prepare them for their entry into the world or work or possibly into the VR system. </a:t>
            </a:r>
          </a:p>
          <a:p>
            <a:endParaRPr lang="en-US" dirty="0"/>
          </a:p>
          <a:p>
            <a:r>
              <a:rPr lang="en-US" dirty="0" smtClean="0"/>
              <a:t>How each of the Level Up Counselors achieves this will be different so evaluating performance has to be broad enough to evenly measure efforts among all counselors.</a:t>
            </a:r>
            <a:endParaRPr lang="en-US" dirty="0"/>
          </a:p>
        </p:txBody>
      </p:sp>
      <p:sp>
        <p:nvSpPr>
          <p:cNvPr id="3" name="Title 2"/>
          <p:cNvSpPr>
            <a:spLocks noGrp="1"/>
          </p:cNvSpPr>
          <p:nvPr>
            <p:ph type="title"/>
          </p:nvPr>
        </p:nvSpPr>
        <p:spPr/>
        <p:txBody>
          <a:bodyPr/>
          <a:lstStyle/>
          <a:p>
            <a:r>
              <a:rPr lang="en-US" dirty="0" smtClean="0"/>
              <a:t>Evaluating Performance</a:t>
            </a:r>
            <a:endParaRPr lang="en-US" dirty="0"/>
          </a:p>
        </p:txBody>
      </p:sp>
    </p:spTree>
    <p:extLst>
      <p:ext uri="{BB962C8B-B14F-4D97-AF65-F5344CB8AC3E}">
        <p14:creationId xmlns:p14="http://schemas.microsoft.com/office/powerpoint/2010/main" val="41386692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3">
      <a:dk1>
        <a:sysClr val="windowText" lastClr="000000"/>
      </a:dk1>
      <a:lt1>
        <a:sysClr val="window" lastClr="FFFFFF"/>
      </a:lt1>
      <a:dk2>
        <a:srgbClr val="1F497D"/>
      </a:dk2>
      <a:lt2>
        <a:srgbClr val="EEECE1"/>
      </a:lt2>
      <a:accent1>
        <a:srgbClr val="4F81BD"/>
      </a:accent1>
      <a:accent2>
        <a:srgbClr val="FFFF00"/>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1843</TotalTime>
  <Words>1223</Words>
  <Application>Microsoft Office PowerPoint</Application>
  <PresentationFormat>On-screen Show (4:3)</PresentationFormat>
  <Paragraphs>286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Pre-Employment Counselor Performance Evaluations</vt:lpstr>
      <vt:lpstr>Background</vt:lpstr>
      <vt:lpstr>Background</vt:lpstr>
      <vt:lpstr>Background</vt:lpstr>
      <vt:lpstr>Background</vt:lpstr>
      <vt:lpstr>Background</vt:lpstr>
      <vt:lpstr>Evaluating Performance</vt:lpstr>
      <vt:lpstr>Evaluating Performance</vt:lpstr>
      <vt:lpstr>Evaluating Performance</vt:lpstr>
      <vt:lpstr>Consensus </vt:lpstr>
      <vt:lpstr>Methodology </vt:lpstr>
      <vt:lpstr>Methodology</vt:lpstr>
      <vt:lpstr>Methodology </vt:lpstr>
      <vt:lpstr>Methodology</vt:lpstr>
      <vt:lpstr>Methodology </vt:lpstr>
      <vt:lpstr>Methodology</vt:lpstr>
      <vt:lpstr>Methodology </vt:lpstr>
      <vt:lpstr>Methodology </vt:lpstr>
      <vt:lpstr>Methodology </vt:lpstr>
      <vt:lpstr>Methodology</vt:lpstr>
      <vt:lpstr>Methodology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Up Counselor Performance Evaluations</dc:title>
  <dc:creator>DSJ</dc:creator>
  <cp:lastModifiedBy>Admiral</cp:lastModifiedBy>
  <cp:revision>22</cp:revision>
  <cp:lastPrinted>2018-10-25T19:34:36Z</cp:lastPrinted>
  <dcterms:created xsi:type="dcterms:W3CDTF">2018-10-17T20:40:10Z</dcterms:created>
  <dcterms:modified xsi:type="dcterms:W3CDTF">2018-10-27T16:37:42Z</dcterms:modified>
</cp:coreProperties>
</file>