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48" r:id="rId5"/>
  </p:sldMasterIdLst>
  <p:notesMasterIdLst>
    <p:notesMasterId r:id="rId15"/>
  </p:notesMasterIdLst>
  <p:sldIdLst>
    <p:sldId id="256" r:id="rId6"/>
    <p:sldId id="260" r:id="rId7"/>
    <p:sldId id="261" r:id="rId8"/>
    <p:sldId id="259" r:id="rId9"/>
    <p:sldId id="258" r:id="rId10"/>
    <p:sldId id="263" r:id="rId11"/>
    <p:sldId id="262" r:id="rId12"/>
    <p:sldId id="25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BB3D4-ADCA-1ACF-067A-20B76B0E362C}" v="594" dt="2023-09-18T18:42:57.927"/>
    <p1510:client id="{B818EDA1-C0A0-9F51-CFE6-1A0B7DCA452E}" v="219" dt="2023-09-18T15:46:08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4AEE-8220-41ED-9F59-949B9A21F904}" type="datetimeFigureOut"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4B2E5-866B-417B-BA18-C3B50CE2F3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3D667-FF4C-454F-8957-DF208ACA6AF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EA861-5CA8-40E3-88B2-281D5A64F1F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7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C39A-236B-27D5-BCE3-5C83E5AB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36F60-981B-CBCC-A21F-01414F54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8158-2F9E-A044-D264-3EDF45D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9252-1E08-0E42-922A-6E83A7BE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1B4E-29D6-B522-93AE-DDD014AB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2634-8BD5-88D7-C465-D25766F2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047E-D09E-9436-18E3-1767BAFE2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E34D6-D636-7A36-56F9-49ED4203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F9F03-B18F-5AE5-9E7E-C6F5E8B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1123-12B5-35B0-C2B0-5B3D99E1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46B-0347-F149-7328-82330D06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5021A-2FB7-62FD-6AC2-F7A19818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8DE29-4F4F-F0E3-94D1-52F875B1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859E-571F-DBEC-852D-0D521053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D155-20B5-CBD1-E243-75ADEDEE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AB16-BBCD-0851-EFF4-9940C6BE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C6C7F-16E9-9FDC-128A-2A970490E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14495-8C46-ACC6-8484-DEFB2E687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B1D43-6E0E-16DE-3C47-02259A3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B3F05-474F-04FB-5186-AC9B5CC1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218B7-1DCC-2F75-1369-AC0CEDE5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7452-9FE6-D530-83C7-179BCDF4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5D3B3-EFEE-834B-4B95-89488DF44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FF7C-40D0-AF76-10CD-6B5543B93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0E967-E06C-1DDD-027B-6ECAB51B6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CFF8E-6235-C11C-EA91-BA7ED4C53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6C5A4-C1E7-3A15-7F32-2AF4163D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43C8F-A1E6-CE64-C48E-36778AB8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969FE-6BAA-4988-BBEB-7C45C41C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8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AC78-1C3C-8A0B-CE84-43DC3EFE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38088-405E-2BBB-F956-D085998E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358D-3FC1-D983-A4E4-EAD8A2CB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F1BF4-0939-6BDF-B8A0-C3270923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1D836-40F5-5EF7-EDD8-48EFEF62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3B870-DD1A-9BCD-C37C-BD0417CE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E602-D95A-851E-3CCC-EBFFC6AC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6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164-A341-97F1-B12D-6828795F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D7C9-9B3D-DC13-A7BE-40521C9A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B5BCB-888E-7530-119D-E9987CEE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BBE82-9F9B-42CC-D9FA-E2F61035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9372E-248B-783D-CA30-2DD42151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2BE45-A6EF-83D8-78B6-3C7E3334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0F7A-CDA5-B828-AAD8-4EBAD64F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AC8D1-EAFC-8DBC-BAB2-E17B485F4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468BA-A367-84A7-4C09-A3436762F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EDAEA-D8F3-33FA-3DFD-FEED5BD1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4C369-71D4-5CFD-03DD-FC0376B3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20AE0-7B5C-6CDE-979E-91199E6C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10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EAC5-9B42-9539-6C41-F9543CAD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C2906-ED9D-EAD2-268D-D4DE84B3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F102-4F00-CD40-AE91-CD76FA67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7DAA-6D31-40DB-06F8-A01ACDBF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9536C-3CAA-EAED-3BC6-637051C3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2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FFB7C-DE28-A1AF-95E8-8E2DDA213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00F1E-39E4-6498-18A4-40B7D63B2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EE0F-9067-2461-40E6-82E5355E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F6994-7A96-E7F9-FE90-23729E3F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1805B-8CE0-5F1E-D53E-A8B50C7A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0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7687C-96FA-AFA5-8783-522BE42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47B6E-77D3-C0DE-4D58-4CF997A1A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CAA9A-3562-50F6-91AD-F39763E0E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DF2D-F86C-4A15-8194-1B9A281CD95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B740-9FA1-EA48-6A39-56DBC6FAC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0D4F9-0D46-1C86-9FF2-1B3595AAE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9635-5FA3-4BA4-8641-FBF7E860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.state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iusa.org/our-wor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iusa.org/nc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180" y="1710698"/>
            <a:ext cx="12076813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28297"/>
                </a:solidFill>
                <a:ea typeface="+mj-lt"/>
                <a:cs typeface="+mj-lt"/>
              </a:rPr>
              <a:t>2023 NET Summit</a:t>
            </a:r>
            <a:endParaRPr lang="en-US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838" y="475389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Department of State</a:t>
            </a:r>
          </a:p>
          <a:p>
            <a:r>
              <a:rPr lang="en-US" dirty="0">
                <a:cs typeface="Calibri"/>
              </a:rPr>
              <a:t>Educational and Cultural Affairs Bureau (ECA)</a:t>
            </a:r>
          </a:p>
          <a:p>
            <a:r>
              <a:rPr lang="en-US" dirty="0">
                <a:cs typeface="Calibri"/>
              </a:rPr>
              <a:t>Katheryn King CCDP/AP M.S.</a:t>
            </a:r>
            <a:endParaRPr lang="en-US" dirty="0"/>
          </a:p>
          <a:p>
            <a:r>
              <a:rPr lang="en-US" dirty="0">
                <a:cs typeface="Calibri"/>
              </a:rPr>
              <a:t>September 20,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C2EEA-1589-949A-94D1-E2C167DF1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60" y="5017619"/>
            <a:ext cx="1386885" cy="138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A59C8-E912-B4E8-24B3-1B937045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200136"/>
            <a:ext cx="2619375" cy="2619375"/>
          </a:xfrm>
          <a:prstGeom prst="rect">
            <a:avLst/>
          </a:prstGeom>
        </p:spPr>
      </p:pic>
      <p:pic>
        <p:nvPicPr>
          <p:cNvPr id="6" name="Picture 5" descr="CSAVR: Advancing disability inclusion and workforce innovation">
            <a:extLst>
              <a:ext uri="{FF2B5EF4-FFF2-40B4-BE49-F238E27FC236}">
                <a16:creationId xmlns:a16="http://schemas.microsoft.com/office/drawing/2014/main" id="{BAF67AA6-8765-2CB0-CBFF-9F65C5449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081" y="1234575"/>
            <a:ext cx="4752971" cy="12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4FC-D985-FD40-8348-80E944E2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911" y="227634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 If I May Introduce Myself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5215C-C266-C490-D99E-338092DF7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3051" y="4949902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cs typeface="Calibri"/>
              </a:rPr>
              <a:t>Katheryn King </a:t>
            </a:r>
          </a:p>
          <a:p>
            <a:pPr marL="0" indent="0" algn="ctr">
              <a:buNone/>
            </a:pPr>
            <a:r>
              <a:rPr lang="en-US" sz="2400" dirty="0">
                <a:cs typeface="Calibri"/>
              </a:rPr>
              <a:t>ECA DEIA Policy Officer</a:t>
            </a:r>
          </a:p>
          <a:p>
            <a:pPr marL="0" indent="0" algn="ctr">
              <a:buNone/>
            </a:pPr>
            <a:r>
              <a:rPr lang="en-US" sz="2400" dirty="0">
                <a:cs typeface="Calibri"/>
              </a:rPr>
              <a:t>They/Them/Theirs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DFA279B-EFF0-E582-1371-FA8F3239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1" y="1455642"/>
            <a:ext cx="3133969" cy="32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1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675A0417-9E14-694C-811E-06036626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991" y="2574807"/>
            <a:ext cx="763596" cy="716440"/>
          </a:xfrm>
          <a:custGeom>
            <a:avLst/>
            <a:gdLst>
              <a:gd name="connsiteX0" fmla="*/ 56190 w 899753"/>
              <a:gd name="connsiteY0" fmla="*/ 309563 h 844190"/>
              <a:gd name="connsiteX1" fmla="*/ 168929 w 899753"/>
              <a:gd name="connsiteY1" fmla="*/ 309563 h 844190"/>
              <a:gd name="connsiteX2" fmla="*/ 168929 w 899753"/>
              <a:gd name="connsiteY2" fmla="*/ 731428 h 844190"/>
              <a:gd name="connsiteX3" fmla="*/ 281308 w 899753"/>
              <a:gd name="connsiteY3" fmla="*/ 731428 h 844190"/>
              <a:gd name="connsiteX4" fmla="*/ 281308 w 899753"/>
              <a:gd name="connsiteY4" fmla="*/ 309563 h 844190"/>
              <a:gd name="connsiteX5" fmla="*/ 394047 w 899753"/>
              <a:gd name="connsiteY5" fmla="*/ 309563 h 844190"/>
              <a:gd name="connsiteX6" fmla="*/ 394047 w 899753"/>
              <a:gd name="connsiteY6" fmla="*/ 731428 h 844190"/>
              <a:gd name="connsiteX7" fmla="*/ 506066 w 899753"/>
              <a:gd name="connsiteY7" fmla="*/ 731428 h 844190"/>
              <a:gd name="connsiteX8" fmla="*/ 506066 w 899753"/>
              <a:gd name="connsiteY8" fmla="*/ 309563 h 844190"/>
              <a:gd name="connsiteX9" fmla="*/ 618805 w 899753"/>
              <a:gd name="connsiteY9" fmla="*/ 309563 h 844190"/>
              <a:gd name="connsiteX10" fmla="*/ 618805 w 899753"/>
              <a:gd name="connsiteY10" fmla="*/ 731428 h 844190"/>
              <a:gd name="connsiteX11" fmla="*/ 731184 w 899753"/>
              <a:gd name="connsiteY11" fmla="*/ 731428 h 844190"/>
              <a:gd name="connsiteX12" fmla="*/ 731184 w 899753"/>
              <a:gd name="connsiteY12" fmla="*/ 309563 h 844190"/>
              <a:gd name="connsiteX13" fmla="*/ 843564 w 899753"/>
              <a:gd name="connsiteY13" fmla="*/ 309563 h 844190"/>
              <a:gd name="connsiteX14" fmla="*/ 843564 w 899753"/>
              <a:gd name="connsiteY14" fmla="*/ 731428 h 844190"/>
              <a:gd name="connsiteX15" fmla="*/ 899753 w 899753"/>
              <a:gd name="connsiteY15" fmla="*/ 731428 h 844190"/>
              <a:gd name="connsiteX16" fmla="*/ 899753 w 899753"/>
              <a:gd name="connsiteY16" fmla="*/ 844190 h 844190"/>
              <a:gd name="connsiteX17" fmla="*/ 0 w 899753"/>
              <a:gd name="connsiteY17" fmla="*/ 844190 h 844190"/>
              <a:gd name="connsiteX18" fmla="*/ 0 w 899753"/>
              <a:gd name="connsiteY18" fmla="*/ 731428 h 844190"/>
              <a:gd name="connsiteX19" fmla="*/ 56190 w 899753"/>
              <a:gd name="connsiteY19" fmla="*/ 731428 h 844190"/>
              <a:gd name="connsiteX20" fmla="*/ 450237 w 899753"/>
              <a:gd name="connsiteY20" fmla="*/ 112929 h 844190"/>
              <a:gd name="connsiteX21" fmla="*/ 422142 w 899753"/>
              <a:gd name="connsiteY21" fmla="*/ 141071 h 844190"/>
              <a:gd name="connsiteX22" fmla="*/ 450237 w 899753"/>
              <a:gd name="connsiteY22" fmla="*/ 169213 h 844190"/>
              <a:gd name="connsiteX23" fmla="*/ 477971 w 899753"/>
              <a:gd name="connsiteY23" fmla="*/ 141071 h 844190"/>
              <a:gd name="connsiteX24" fmla="*/ 450237 w 899753"/>
              <a:gd name="connsiteY24" fmla="*/ 112929 h 844190"/>
              <a:gd name="connsiteX25" fmla="*/ 450237 w 899753"/>
              <a:gd name="connsiteY25" fmla="*/ 0 h 844190"/>
              <a:gd name="connsiteX26" fmla="*/ 899753 w 899753"/>
              <a:gd name="connsiteY26" fmla="*/ 149009 h 844190"/>
              <a:gd name="connsiteX27" fmla="*/ 899753 w 899753"/>
              <a:gd name="connsiteY27" fmla="*/ 253639 h 844190"/>
              <a:gd name="connsiteX28" fmla="*/ 0 w 899753"/>
              <a:gd name="connsiteY28" fmla="*/ 253639 h 844190"/>
              <a:gd name="connsiteX29" fmla="*/ 0 w 899753"/>
              <a:gd name="connsiteY29" fmla="*/ 149009 h 8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9753" h="844190">
                <a:moveTo>
                  <a:pt x="56190" y="309563"/>
                </a:moveTo>
                <a:lnTo>
                  <a:pt x="168929" y="309563"/>
                </a:lnTo>
                <a:lnTo>
                  <a:pt x="168929" y="731428"/>
                </a:lnTo>
                <a:lnTo>
                  <a:pt x="281308" y="731428"/>
                </a:lnTo>
                <a:lnTo>
                  <a:pt x="281308" y="309563"/>
                </a:lnTo>
                <a:lnTo>
                  <a:pt x="394047" y="309563"/>
                </a:lnTo>
                <a:lnTo>
                  <a:pt x="394047" y="731428"/>
                </a:lnTo>
                <a:lnTo>
                  <a:pt x="506066" y="731428"/>
                </a:lnTo>
                <a:lnTo>
                  <a:pt x="506066" y="309563"/>
                </a:lnTo>
                <a:lnTo>
                  <a:pt x="618805" y="309563"/>
                </a:lnTo>
                <a:lnTo>
                  <a:pt x="618805" y="731428"/>
                </a:lnTo>
                <a:lnTo>
                  <a:pt x="731184" y="731428"/>
                </a:lnTo>
                <a:lnTo>
                  <a:pt x="731184" y="309563"/>
                </a:lnTo>
                <a:lnTo>
                  <a:pt x="843564" y="309563"/>
                </a:lnTo>
                <a:lnTo>
                  <a:pt x="843564" y="731428"/>
                </a:lnTo>
                <a:lnTo>
                  <a:pt x="899753" y="731428"/>
                </a:lnTo>
                <a:lnTo>
                  <a:pt x="899753" y="844190"/>
                </a:lnTo>
                <a:lnTo>
                  <a:pt x="0" y="844190"/>
                </a:lnTo>
                <a:lnTo>
                  <a:pt x="0" y="731428"/>
                </a:lnTo>
                <a:lnTo>
                  <a:pt x="56190" y="731428"/>
                </a:lnTo>
                <a:close/>
                <a:moveTo>
                  <a:pt x="450237" y="112929"/>
                </a:moveTo>
                <a:cubicBezTo>
                  <a:pt x="434389" y="112929"/>
                  <a:pt x="422142" y="125557"/>
                  <a:pt x="422142" y="141071"/>
                </a:cubicBezTo>
                <a:cubicBezTo>
                  <a:pt x="422142" y="156585"/>
                  <a:pt x="434389" y="169213"/>
                  <a:pt x="450237" y="169213"/>
                </a:cubicBezTo>
                <a:cubicBezTo>
                  <a:pt x="465365" y="169213"/>
                  <a:pt x="477971" y="156585"/>
                  <a:pt x="477971" y="141071"/>
                </a:cubicBezTo>
                <a:cubicBezTo>
                  <a:pt x="477971" y="125557"/>
                  <a:pt x="465365" y="112929"/>
                  <a:pt x="450237" y="112929"/>
                </a:cubicBezTo>
                <a:close/>
                <a:moveTo>
                  <a:pt x="450237" y="0"/>
                </a:moveTo>
                <a:lnTo>
                  <a:pt x="899753" y="149009"/>
                </a:lnTo>
                <a:lnTo>
                  <a:pt x="899753" y="253639"/>
                </a:lnTo>
                <a:lnTo>
                  <a:pt x="0" y="253639"/>
                </a:lnTo>
                <a:lnTo>
                  <a:pt x="0" y="149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0CB2E1-0D6E-ED42-A82E-FD854EA3713A}"/>
              </a:ext>
            </a:extLst>
          </p:cNvPr>
          <p:cNvSpPr txBox="1"/>
          <p:nvPr/>
        </p:nvSpPr>
        <p:spPr>
          <a:xfrm>
            <a:off x="1258553" y="237314"/>
            <a:ext cx="9761006" cy="8002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/>
                <a:cs typeface="Poppins"/>
              </a:rPr>
              <a:t>Educational and Cultural Affairs Bureau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Poppins"/>
                <a:cs typeface="Poppins"/>
              </a:rPr>
              <a:t>5 DEIA and Equity Strategic Development Areas: Examples for U.S. Embassies &amp; Consulates  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E1EC3C-EAE5-D86C-7315-AF01AA2C29BD}"/>
              </a:ext>
            </a:extLst>
          </p:cNvPr>
          <p:cNvGrpSpPr/>
          <p:nvPr/>
        </p:nvGrpSpPr>
        <p:grpSpPr>
          <a:xfrm>
            <a:off x="1378653" y="1327298"/>
            <a:ext cx="10225196" cy="380517"/>
            <a:chOff x="1307244" y="1639532"/>
            <a:chExt cx="10225196" cy="38051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00C975-7677-FB43-B8A5-0738C8417F79}"/>
                </a:ext>
              </a:extLst>
            </p:cNvPr>
            <p:cNvSpPr txBox="1"/>
            <p:nvPr/>
          </p:nvSpPr>
          <p:spPr>
            <a:xfrm>
              <a:off x="1307244" y="1640318"/>
              <a:ext cx="1689898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600" b="1">
                  <a:latin typeface="Poppins" pitchFamily="2" charset="77"/>
                  <a:ea typeface="Lato Light" panose="020F0502020204030203" pitchFamily="34" charset="0"/>
                  <a:cs typeface="Poppins" pitchFamily="2" charset="77"/>
                </a:rPr>
                <a:t>WORKFORCE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3470A5-FF57-1B4B-B804-6F67B522789D}"/>
                </a:ext>
              </a:extLst>
            </p:cNvPr>
            <p:cNvSpPr txBox="1"/>
            <p:nvPr/>
          </p:nvSpPr>
          <p:spPr>
            <a:xfrm>
              <a:off x="3311831" y="1639532"/>
              <a:ext cx="1668139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600" b="1">
                  <a:latin typeface="Poppins" pitchFamily="2" charset="77"/>
                  <a:ea typeface="Lato Light" panose="020F0502020204030203" pitchFamily="34" charset="0"/>
                  <a:cs typeface="Poppins" pitchFamily="2" charset="77"/>
                </a:rPr>
                <a:t>WORKPLACE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9D0B05C-C95F-FE44-A1F7-BD47F234CB47}"/>
                </a:ext>
              </a:extLst>
            </p:cNvPr>
            <p:cNvSpPr txBox="1"/>
            <p:nvPr/>
          </p:nvSpPr>
          <p:spPr>
            <a:xfrm>
              <a:off x="5277539" y="1655873"/>
              <a:ext cx="1890600" cy="3385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lIns="91440" tIns="45720" rIns="91440" bIns="45720" rtlCol="0" anchor="b">
              <a:spAutoFit/>
            </a:bodyPr>
            <a:lstStyle/>
            <a:p>
              <a:pPr algn="ctr"/>
              <a:r>
                <a:rPr lang="en-US" sz="1600" b="1">
                  <a:latin typeface="Poppins"/>
                  <a:ea typeface="Lato Light"/>
                  <a:cs typeface="Poppins"/>
                </a:rPr>
                <a:t>MISSION</a:t>
              </a:r>
              <a:r>
                <a:rPr lang="en-US" sz="1600" b="1">
                  <a:solidFill>
                    <a:schemeClr val="bg1"/>
                  </a:solidFill>
                  <a:latin typeface="Poppins"/>
                  <a:ea typeface="Lato Light"/>
                  <a:cs typeface="Poppins"/>
                </a:rPr>
                <a:t> </a:t>
              </a:r>
              <a:endParaRPr lang="en-US" sz="1600" b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E137B4F-2B9A-9E47-AF4D-8A13CCC3EC45}"/>
                </a:ext>
              </a:extLst>
            </p:cNvPr>
            <p:cNvSpPr txBox="1"/>
            <p:nvPr/>
          </p:nvSpPr>
          <p:spPr>
            <a:xfrm>
              <a:off x="7485783" y="1681495"/>
              <a:ext cx="1689898" cy="3385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600" b="1">
                  <a:latin typeface="Poppins" pitchFamily="2" charset="77"/>
                  <a:ea typeface="Lato Light" panose="020F0502020204030203" pitchFamily="34" charset="0"/>
                  <a:cs typeface="Poppins" pitchFamily="2" charset="77"/>
                </a:rPr>
                <a:t>COMMUNITIES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571404-7149-1141-8359-E15BF050B82C}"/>
                </a:ext>
              </a:extLst>
            </p:cNvPr>
            <p:cNvSpPr txBox="1"/>
            <p:nvPr/>
          </p:nvSpPr>
          <p:spPr>
            <a:xfrm>
              <a:off x="9547270" y="1655391"/>
              <a:ext cx="1985170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91440" tIns="45720" rIns="91440" bIns="45720" rtlCol="0" anchor="b">
              <a:spAutoFit/>
            </a:bodyPr>
            <a:lstStyle/>
            <a:p>
              <a:pPr algn="ctr"/>
              <a:r>
                <a:rPr lang="en-US" sz="1600" b="1">
                  <a:latin typeface="Poppins"/>
                  <a:ea typeface="Lato Light"/>
                  <a:cs typeface="Poppins"/>
                </a:rPr>
                <a:t>PROCUREMENT</a:t>
              </a:r>
              <a:endParaRPr lang="en-US" sz="1600" b="1">
                <a:latin typeface="Poppins" pitchFamily="2" charset="77"/>
                <a:ea typeface="Lato Light" panose="020F0502020204030203" pitchFamily="34" charset="0"/>
                <a:cs typeface="Poppins" pitchFamily="2" charset="7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30D8B2-9ECA-5737-B20C-8EED0928DE6E}"/>
              </a:ext>
            </a:extLst>
          </p:cNvPr>
          <p:cNvGrpSpPr/>
          <p:nvPr/>
        </p:nvGrpSpPr>
        <p:grpSpPr>
          <a:xfrm>
            <a:off x="987283" y="3518723"/>
            <a:ext cx="10970566" cy="2779571"/>
            <a:chOff x="923909" y="2790316"/>
            <a:chExt cx="10970566" cy="2779571"/>
          </a:xfrm>
        </p:grpSpPr>
        <p:sp>
          <p:nvSpPr>
            <p:cNvPr id="40" name="Shape 19585">
              <a:extLst>
                <a:ext uri="{FF2B5EF4-FFF2-40B4-BE49-F238E27FC236}">
                  <a16:creationId xmlns:a16="http://schemas.microsoft.com/office/drawing/2014/main" id="{1809AC73-B00C-F949-877A-FFD6D084B69D}"/>
                </a:ext>
              </a:extLst>
            </p:cNvPr>
            <p:cNvSpPr/>
            <p:nvPr/>
          </p:nvSpPr>
          <p:spPr>
            <a:xfrm>
              <a:off x="923909" y="3009953"/>
              <a:ext cx="2587699" cy="2368475"/>
            </a:xfrm>
            <a:prstGeom prst="diamond">
              <a:avLst/>
            </a:prstGeom>
            <a:solidFill>
              <a:schemeClr val="accent1">
                <a:alpha val="8953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8" name="Shape 19588">
              <a:extLst>
                <a:ext uri="{FF2B5EF4-FFF2-40B4-BE49-F238E27FC236}">
                  <a16:creationId xmlns:a16="http://schemas.microsoft.com/office/drawing/2014/main" id="{CA765211-2863-BE46-8515-F013C7610C18}"/>
                </a:ext>
              </a:extLst>
            </p:cNvPr>
            <p:cNvSpPr/>
            <p:nvPr/>
          </p:nvSpPr>
          <p:spPr>
            <a:xfrm>
              <a:off x="2910304" y="2876285"/>
              <a:ext cx="2662221" cy="2587438"/>
            </a:xfrm>
            <a:prstGeom prst="diamond">
              <a:avLst/>
            </a:prstGeom>
            <a:solidFill>
              <a:schemeClr val="accent2">
                <a:alpha val="898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6" name="Shape 19591">
              <a:extLst>
                <a:ext uri="{FF2B5EF4-FFF2-40B4-BE49-F238E27FC236}">
                  <a16:creationId xmlns:a16="http://schemas.microsoft.com/office/drawing/2014/main" id="{E5A59843-6AF2-0449-8F08-70408894D329}"/>
                </a:ext>
              </a:extLst>
            </p:cNvPr>
            <p:cNvSpPr/>
            <p:nvPr/>
          </p:nvSpPr>
          <p:spPr>
            <a:xfrm>
              <a:off x="4964113" y="2881874"/>
              <a:ext cx="2766164" cy="2569854"/>
            </a:xfrm>
            <a:prstGeom prst="diamond">
              <a:avLst/>
            </a:prstGeom>
            <a:solidFill>
              <a:schemeClr val="accent3">
                <a:alpha val="8953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4" name="Shape 19594">
              <a:extLst>
                <a:ext uri="{FF2B5EF4-FFF2-40B4-BE49-F238E27FC236}">
                  <a16:creationId xmlns:a16="http://schemas.microsoft.com/office/drawing/2014/main" id="{2A3281D6-F0ED-0B47-B3C9-438A277D7620}"/>
                </a:ext>
              </a:extLst>
            </p:cNvPr>
            <p:cNvSpPr/>
            <p:nvPr/>
          </p:nvSpPr>
          <p:spPr>
            <a:xfrm>
              <a:off x="7073991" y="2862872"/>
              <a:ext cx="2710146" cy="2587439"/>
            </a:xfrm>
            <a:prstGeom prst="diamond">
              <a:avLst/>
            </a:prstGeom>
            <a:solidFill>
              <a:schemeClr val="accent4">
                <a:alpha val="8953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32" name="Shape 19597">
              <a:extLst>
                <a:ext uri="{FF2B5EF4-FFF2-40B4-BE49-F238E27FC236}">
                  <a16:creationId xmlns:a16="http://schemas.microsoft.com/office/drawing/2014/main" id="{6EF326C7-FAB1-4949-8B65-E9AA4CC323A7}"/>
                </a:ext>
              </a:extLst>
            </p:cNvPr>
            <p:cNvSpPr/>
            <p:nvPr/>
          </p:nvSpPr>
          <p:spPr>
            <a:xfrm>
              <a:off x="9114905" y="2790316"/>
              <a:ext cx="2779570" cy="2779571"/>
            </a:xfrm>
            <a:prstGeom prst="diamond">
              <a:avLst/>
            </a:prstGeom>
            <a:solidFill>
              <a:srgbClr val="92D050">
                <a:alpha val="8975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>
                <a:latin typeface="Lato Light" panose="020F0502020204030203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07887FA-1848-1842-AF76-72D6C4855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794" y="3634697"/>
              <a:ext cx="763594" cy="763596"/>
            </a:xfrm>
            <a:custGeom>
              <a:avLst/>
              <a:gdLst>
                <a:gd name="connsiteX0" fmla="*/ 422275 w 899752"/>
                <a:gd name="connsiteY0" fmla="*/ 280988 h 899754"/>
                <a:gd name="connsiteX1" fmla="*/ 534627 w 899752"/>
                <a:gd name="connsiteY1" fmla="*/ 365919 h 899754"/>
                <a:gd name="connsiteX2" fmla="*/ 422275 w 899752"/>
                <a:gd name="connsiteY2" fmla="*/ 450489 h 899754"/>
                <a:gd name="connsiteX3" fmla="*/ 57150 w 899752"/>
                <a:gd name="connsiteY3" fmla="*/ 225425 h 899754"/>
                <a:gd name="connsiteX4" fmla="*/ 113290 w 899752"/>
                <a:gd name="connsiteY4" fmla="*/ 225425 h 899754"/>
                <a:gd name="connsiteX5" fmla="*/ 113290 w 899752"/>
                <a:gd name="connsiteY5" fmla="*/ 562409 h 899754"/>
                <a:gd name="connsiteX6" fmla="*/ 422420 w 899752"/>
                <a:gd name="connsiteY6" fmla="*/ 562409 h 899754"/>
                <a:gd name="connsiteX7" fmla="*/ 478560 w 899752"/>
                <a:gd name="connsiteY7" fmla="*/ 562409 h 899754"/>
                <a:gd name="connsiteX8" fmla="*/ 787690 w 899752"/>
                <a:gd name="connsiteY8" fmla="*/ 562409 h 899754"/>
                <a:gd name="connsiteX9" fmla="*/ 787690 w 899752"/>
                <a:gd name="connsiteY9" fmla="*/ 225425 h 899754"/>
                <a:gd name="connsiteX10" fmla="*/ 844190 w 899752"/>
                <a:gd name="connsiteY10" fmla="*/ 225425 h 899754"/>
                <a:gd name="connsiteX11" fmla="*/ 844190 w 899752"/>
                <a:gd name="connsiteY11" fmla="*/ 618873 h 899754"/>
                <a:gd name="connsiteX12" fmla="*/ 478560 w 899752"/>
                <a:gd name="connsiteY12" fmla="*/ 618873 h 899754"/>
                <a:gd name="connsiteX13" fmla="*/ 478560 w 899752"/>
                <a:gd name="connsiteY13" fmla="*/ 803729 h 899754"/>
                <a:gd name="connsiteX14" fmla="*/ 490436 w 899752"/>
                <a:gd name="connsiteY14" fmla="*/ 815597 h 899754"/>
                <a:gd name="connsiteX15" fmla="*/ 518146 w 899752"/>
                <a:gd name="connsiteY15" fmla="*/ 843649 h 899754"/>
                <a:gd name="connsiteX16" fmla="*/ 590840 w 899752"/>
                <a:gd name="connsiteY16" fmla="*/ 843649 h 899754"/>
                <a:gd name="connsiteX17" fmla="*/ 590840 w 899752"/>
                <a:gd name="connsiteY17" fmla="*/ 899754 h 899754"/>
                <a:gd name="connsiteX18" fmla="*/ 495114 w 899752"/>
                <a:gd name="connsiteY18" fmla="*/ 899754 h 899754"/>
                <a:gd name="connsiteX19" fmla="*/ 450490 w 899752"/>
                <a:gd name="connsiteY19" fmla="*/ 855158 h 899754"/>
                <a:gd name="connsiteX20" fmla="*/ 405866 w 899752"/>
                <a:gd name="connsiteY20" fmla="*/ 899754 h 899754"/>
                <a:gd name="connsiteX21" fmla="*/ 309780 w 899752"/>
                <a:gd name="connsiteY21" fmla="*/ 899754 h 899754"/>
                <a:gd name="connsiteX22" fmla="*/ 309780 w 899752"/>
                <a:gd name="connsiteY22" fmla="*/ 843649 h 899754"/>
                <a:gd name="connsiteX23" fmla="*/ 382475 w 899752"/>
                <a:gd name="connsiteY23" fmla="*/ 843649 h 899754"/>
                <a:gd name="connsiteX24" fmla="*/ 410904 w 899752"/>
                <a:gd name="connsiteY24" fmla="*/ 815597 h 899754"/>
                <a:gd name="connsiteX25" fmla="*/ 422420 w 899752"/>
                <a:gd name="connsiteY25" fmla="*/ 803729 h 899754"/>
                <a:gd name="connsiteX26" fmla="*/ 422420 w 899752"/>
                <a:gd name="connsiteY26" fmla="*/ 618873 h 899754"/>
                <a:gd name="connsiteX27" fmla="*/ 57150 w 899752"/>
                <a:gd name="connsiteY27" fmla="*/ 618873 h 899754"/>
                <a:gd name="connsiteX28" fmla="*/ 421804 w 899752"/>
                <a:gd name="connsiteY28" fmla="*/ 0 h 899754"/>
                <a:gd name="connsiteX29" fmla="*/ 477949 w 899752"/>
                <a:gd name="connsiteY29" fmla="*/ 0 h 899754"/>
                <a:gd name="connsiteX30" fmla="*/ 477949 w 899752"/>
                <a:gd name="connsiteY30" fmla="*/ 56380 h 899754"/>
                <a:gd name="connsiteX31" fmla="*/ 899752 w 899752"/>
                <a:gd name="connsiteY31" fmla="*/ 56380 h 899754"/>
                <a:gd name="connsiteX32" fmla="*/ 899752 w 899752"/>
                <a:gd name="connsiteY32" fmla="*/ 169501 h 899754"/>
                <a:gd name="connsiteX33" fmla="*/ 0 w 899752"/>
                <a:gd name="connsiteY33" fmla="*/ 169501 h 899754"/>
                <a:gd name="connsiteX34" fmla="*/ 0 w 899752"/>
                <a:gd name="connsiteY34" fmla="*/ 56380 h 899754"/>
                <a:gd name="connsiteX35" fmla="*/ 421804 w 899752"/>
                <a:gd name="connsiteY35" fmla="*/ 56380 h 89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99752" h="899754">
                  <a:moveTo>
                    <a:pt x="422275" y="280988"/>
                  </a:moveTo>
                  <a:lnTo>
                    <a:pt x="534627" y="365919"/>
                  </a:lnTo>
                  <a:lnTo>
                    <a:pt x="422275" y="450489"/>
                  </a:lnTo>
                  <a:close/>
                  <a:moveTo>
                    <a:pt x="57150" y="225425"/>
                  </a:moveTo>
                  <a:lnTo>
                    <a:pt x="113290" y="225425"/>
                  </a:lnTo>
                  <a:lnTo>
                    <a:pt x="113290" y="562409"/>
                  </a:lnTo>
                  <a:lnTo>
                    <a:pt x="422420" y="562409"/>
                  </a:lnTo>
                  <a:lnTo>
                    <a:pt x="478560" y="562409"/>
                  </a:lnTo>
                  <a:lnTo>
                    <a:pt x="787690" y="562409"/>
                  </a:lnTo>
                  <a:lnTo>
                    <a:pt x="787690" y="225425"/>
                  </a:lnTo>
                  <a:lnTo>
                    <a:pt x="844190" y="225425"/>
                  </a:lnTo>
                  <a:lnTo>
                    <a:pt x="844190" y="618873"/>
                  </a:lnTo>
                  <a:lnTo>
                    <a:pt x="478560" y="618873"/>
                  </a:lnTo>
                  <a:lnTo>
                    <a:pt x="478560" y="803729"/>
                  </a:lnTo>
                  <a:lnTo>
                    <a:pt x="490436" y="815597"/>
                  </a:lnTo>
                  <a:lnTo>
                    <a:pt x="518146" y="843649"/>
                  </a:lnTo>
                  <a:lnTo>
                    <a:pt x="590840" y="843649"/>
                  </a:lnTo>
                  <a:lnTo>
                    <a:pt x="590840" y="899754"/>
                  </a:lnTo>
                  <a:lnTo>
                    <a:pt x="495114" y="899754"/>
                  </a:lnTo>
                  <a:lnTo>
                    <a:pt x="450490" y="855158"/>
                  </a:lnTo>
                  <a:lnTo>
                    <a:pt x="405866" y="899754"/>
                  </a:lnTo>
                  <a:lnTo>
                    <a:pt x="309780" y="899754"/>
                  </a:lnTo>
                  <a:lnTo>
                    <a:pt x="309780" y="843649"/>
                  </a:lnTo>
                  <a:lnTo>
                    <a:pt x="382475" y="843649"/>
                  </a:lnTo>
                  <a:lnTo>
                    <a:pt x="410904" y="815597"/>
                  </a:lnTo>
                  <a:lnTo>
                    <a:pt x="422420" y="803729"/>
                  </a:lnTo>
                  <a:lnTo>
                    <a:pt x="422420" y="618873"/>
                  </a:lnTo>
                  <a:lnTo>
                    <a:pt x="57150" y="618873"/>
                  </a:lnTo>
                  <a:close/>
                  <a:moveTo>
                    <a:pt x="421804" y="0"/>
                  </a:moveTo>
                  <a:lnTo>
                    <a:pt x="477949" y="0"/>
                  </a:lnTo>
                  <a:lnTo>
                    <a:pt x="477949" y="56380"/>
                  </a:lnTo>
                  <a:lnTo>
                    <a:pt x="899752" y="56380"/>
                  </a:lnTo>
                  <a:lnTo>
                    <a:pt x="899752" y="169501"/>
                  </a:lnTo>
                  <a:lnTo>
                    <a:pt x="0" y="169501"/>
                  </a:lnTo>
                  <a:lnTo>
                    <a:pt x="0" y="56380"/>
                  </a:lnTo>
                  <a:lnTo>
                    <a:pt x="421804" y="563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>
                <a:latin typeface="Lato Light" panose="020F0502020204030203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DD3F250-AC12-8340-96F4-6315DD3E6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036" y="3654103"/>
              <a:ext cx="764942" cy="715093"/>
            </a:xfrm>
            <a:custGeom>
              <a:avLst/>
              <a:gdLst>
                <a:gd name="connsiteX0" fmla="*/ 619798 w 901340"/>
                <a:gd name="connsiteY0" fmla="*/ 730250 h 842602"/>
                <a:gd name="connsiteX1" fmla="*/ 845104 w 901340"/>
                <a:gd name="connsiteY1" fmla="*/ 730250 h 842602"/>
                <a:gd name="connsiteX2" fmla="*/ 901340 w 901340"/>
                <a:gd name="connsiteY2" fmla="*/ 786426 h 842602"/>
                <a:gd name="connsiteX3" fmla="*/ 901340 w 901340"/>
                <a:gd name="connsiteY3" fmla="*/ 842602 h 842602"/>
                <a:gd name="connsiteX4" fmla="*/ 563562 w 901340"/>
                <a:gd name="connsiteY4" fmla="*/ 842602 h 842602"/>
                <a:gd name="connsiteX5" fmla="*/ 563562 w 901340"/>
                <a:gd name="connsiteY5" fmla="*/ 786426 h 842602"/>
                <a:gd name="connsiteX6" fmla="*/ 56536 w 901340"/>
                <a:gd name="connsiteY6" fmla="*/ 730250 h 842602"/>
                <a:gd name="connsiteX7" fmla="*/ 281241 w 901340"/>
                <a:gd name="connsiteY7" fmla="*/ 730250 h 842602"/>
                <a:gd name="connsiteX8" fmla="*/ 337777 w 901340"/>
                <a:gd name="connsiteY8" fmla="*/ 786426 h 842602"/>
                <a:gd name="connsiteX9" fmla="*/ 337777 w 901340"/>
                <a:gd name="connsiteY9" fmla="*/ 842602 h 842602"/>
                <a:gd name="connsiteX10" fmla="*/ 0 w 901340"/>
                <a:gd name="connsiteY10" fmla="*/ 842602 h 842602"/>
                <a:gd name="connsiteX11" fmla="*/ 0 w 901340"/>
                <a:gd name="connsiteY11" fmla="*/ 786426 h 842602"/>
                <a:gd name="connsiteX12" fmla="*/ 318349 w 901340"/>
                <a:gd name="connsiteY12" fmla="*/ 612775 h 842602"/>
                <a:gd name="connsiteX13" fmla="*/ 582992 w 901340"/>
                <a:gd name="connsiteY13" fmla="*/ 612775 h 842602"/>
                <a:gd name="connsiteX14" fmla="*/ 609241 w 901340"/>
                <a:gd name="connsiteY14" fmla="*/ 662402 h 842602"/>
                <a:gd name="connsiteX15" fmla="*/ 450670 w 901340"/>
                <a:gd name="connsiteY15" fmla="*/ 701318 h 842602"/>
                <a:gd name="connsiteX16" fmla="*/ 292100 w 901340"/>
                <a:gd name="connsiteY16" fmla="*/ 662402 h 842602"/>
                <a:gd name="connsiteX17" fmla="*/ 732270 w 901340"/>
                <a:gd name="connsiteY17" fmla="*/ 504825 h 842602"/>
                <a:gd name="connsiteX18" fmla="*/ 817201 w 901340"/>
                <a:gd name="connsiteY18" fmla="*/ 588881 h 842602"/>
                <a:gd name="connsiteX19" fmla="*/ 817201 w 901340"/>
                <a:gd name="connsiteY19" fmla="*/ 616900 h 842602"/>
                <a:gd name="connsiteX20" fmla="*/ 732270 w 901340"/>
                <a:gd name="connsiteY20" fmla="*/ 701316 h 842602"/>
                <a:gd name="connsiteX21" fmla="*/ 647700 w 901340"/>
                <a:gd name="connsiteY21" fmla="*/ 616900 h 842602"/>
                <a:gd name="connsiteX22" fmla="*/ 647700 w 901340"/>
                <a:gd name="connsiteY22" fmla="*/ 588881 h 842602"/>
                <a:gd name="connsiteX23" fmla="*/ 732270 w 901340"/>
                <a:gd name="connsiteY23" fmla="*/ 504825 h 842602"/>
                <a:gd name="connsiteX24" fmla="*/ 168095 w 901340"/>
                <a:gd name="connsiteY24" fmla="*/ 504825 h 842602"/>
                <a:gd name="connsiteX25" fmla="*/ 252053 w 901340"/>
                <a:gd name="connsiteY25" fmla="*/ 588881 h 842602"/>
                <a:gd name="connsiteX26" fmla="*/ 252053 w 901340"/>
                <a:gd name="connsiteY26" fmla="*/ 616900 h 842602"/>
                <a:gd name="connsiteX27" fmla="*/ 168095 w 901340"/>
                <a:gd name="connsiteY27" fmla="*/ 701316 h 842602"/>
                <a:gd name="connsiteX28" fmla="*/ 84137 w 901340"/>
                <a:gd name="connsiteY28" fmla="*/ 616900 h 842602"/>
                <a:gd name="connsiteX29" fmla="*/ 84137 w 901340"/>
                <a:gd name="connsiteY29" fmla="*/ 588881 h 842602"/>
                <a:gd name="connsiteX30" fmla="*/ 168095 w 901340"/>
                <a:gd name="connsiteY30" fmla="*/ 504825 h 842602"/>
                <a:gd name="connsiteX31" fmla="*/ 337524 w 901340"/>
                <a:gd name="connsiteY31" fmla="*/ 223837 h 842602"/>
                <a:gd name="connsiteX32" fmla="*/ 562589 w 901340"/>
                <a:gd name="connsiteY32" fmla="*/ 223837 h 842602"/>
                <a:gd name="connsiteX33" fmla="*/ 618765 w 901340"/>
                <a:gd name="connsiteY33" fmla="*/ 280013 h 842602"/>
                <a:gd name="connsiteX34" fmla="*/ 618765 w 901340"/>
                <a:gd name="connsiteY34" fmla="*/ 336190 h 842602"/>
                <a:gd name="connsiteX35" fmla="*/ 280987 w 901340"/>
                <a:gd name="connsiteY35" fmla="*/ 336190 h 842602"/>
                <a:gd name="connsiteX36" fmla="*/ 280987 w 901340"/>
                <a:gd name="connsiteY36" fmla="*/ 280013 h 842602"/>
                <a:gd name="connsiteX37" fmla="*/ 337524 w 901340"/>
                <a:gd name="connsiteY37" fmla="*/ 223837 h 842602"/>
                <a:gd name="connsiteX38" fmla="*/ 637877 w 901340"/>
                <a:gd name="connsiteY38" fmla="*/ 142875 h 842602"/>
                <a:gd name="connsiteX39" fmla="*/ 788626 w 901340"/>
                <a:gd name="connsiteY39" fmla="*/ 421914 h 842602"/>
                <a:gd name="connsiteX40" fmla="*/ 732230 w 901340"/>
                <a:gd name="connsiteY40" fmla="*/ 421914 h 842602"/>
                <a:gd name="connsiteX41" fmla="*/ 606425 w 901340"/>
                <a:gd name="connsiteY41" fmla="*/ 189742 h 842602"/>
                <a:gd name="connsiteX42" fmla="*/ 261899 w 901340"/>
                <a:gd name="connsiteY42" fmla="*/ 142875 h 842602"/>
                <a:gd name="connsiteX43" fmla="*/ 293326 w 901340"/>
                <a:gd name="connsiteY43" fmla="*/ 189657 h 842602"/>
                <a:gd name="connsiteX44" fmla="*/ 169064 w 901340"/>
                <a:gd name="connsiteY44" fmla="*/ 420327 h 842602"/>
                <a:gd name="connsiteX45" fmla="*/ 112712 w 901340"/>
                <a:gd name="connsiteY45" fmla="*/ 420327 h 842602"/>
                <a:gd name="connsiteX46" fmla="*/ 261899 w 901340"/>
                <a:gd name="connsiteY46" fmla="*/ 142875 h 842602"/>
                <a:gd name="connsiteX47" fmla="*/ 450670 w 901340"/>
                <a:gd name="connsiteY47" fmla="*/ 0 h 842602"/>
                <a:gd name="connsiteX48" fmla="*/ 534628 w 901340"/>
                <a:gd name="connsiteY48" fmla="*/ 84415 h 842602"/>
                <a:gd name="connsiteX49" fmla="*/ 534628 w 901340"/>
                <a:gd name="connsiteY49" fmla="*/ 112434 h 842602"/>
                <a:gd name="connsiteX50" fmla="*/ 450670 w 901340"/>
                <a:gd name="connsiteY50" fmla="*/ 196491 h 842602"/>
                <a:gd name="connsiteX51" fmla="*/ 366712 w 901340"/>
                <a:gd name="connsiteY51" fmla="*/ 112434 h 842602"/>
                <a:gd name="connsiteX52" fmla="*/ 366712 w 901340"/>
                <a:gd name="connsiteY52" fmla="*/ 84415 h 842602"/>
                <a:gd name="connsiteX53" fmla="*/ 450670 w 901340"/>
                <a:gd name="connsiteY53" fmla="*/ 0 h 8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01340" h="842602">
                  <a:moveTo>
                    <a:pt x="619798" y="730250"/>
                  </a:moveTo>
                  <a:lnTo>
                    <a:pt x="845104" y="730250"/>
                  </a:lnTo>
                  <a:cubicBezTo>
                    <a:pt x="867093" y="752216"/>
                    <a:pt x="879350" y="764460"/>
                    <a:pt x="901340" y="786426"/>
                  </a:cubicBezTo>
                  <a:lnTo>
                    <a:pt x="901340" y="842602"/>
                  </a:lnTo>
                  <a:lnTo>
                    <a:pt x="563562" y="842602"/>
                  </a:lnTo>
                  <a:lnTo>
                    <a:pt x="563562" y="786426"/>
                  </a:lnTo>
                  <a:close/>
                  <a:moveTo>
                    <a:pt x="56536" y="730250"/>
                  </a:moveTo>
                  <a:lnTo>
                    <a:pt x="281241" y="730250"/>
                  </a:lnTo>
                  <a:lnTo>
                    <a:pt x="337777" y="786426"/>
                  </a:lnTo>
                  <a:lnTo>
                    <a:pt x="337777" y="842602"/>
                  </a:lnTo>
                  <a:lnTo>
                    <a:pt x="0" y="842602"/>
                  </a:lnTo>
                  <a:lnTo>
                    <a:pt x="0" y="786426"/>
                  </a:lnTo>
                  <a:close/>
                  <a:moveTo>
                    <a:pt x="318349" y="612775"/>
                  </a:moveTo>
                  <a:cubicBezTo>
                    <a:pt x="399252" y="655618"/>
                    <a:pt x="502089" y="655618"/>
                    <a:pt x="582992" y="612775"/>
                  </a:cubicBezTo>
                  <a:lnTo>
                    <a:pt x="609241" y="662402"/>
                  </a:lnTo>
                  <a:cubicBezTo>
                    <a:pt x="561058" y="687751"/>
                    <a:pt x="506044" y="701318"/>
                    <a:pt x="450670" y="701318"/>
                  </a:cubicBezTo>
                  <a:cubicBezTo>
                    <a:pt x="395297" y="701318"/>
                    <a:pt x="340642" y="687751"/>
                    <a:pt x="292100" y="662402"/>
                  </a:cubicBezTo>
                  <a:close/>
                  <a:moveTo>
                    <a:pt x="732270" y="504825"/>
                  </a:moveTo>
                  <a:cubicBezTo>
                    <a:pt x="778892" y="504825"/>
                    <a:pt x="817201" y="542542"/>
                    <a:pt x="817201" y="588881"/>
                  </a:cubicBezTo>
                  <a:lnTo>
                    <a:pt x="817201" y="616900"/>
                  </a:lnTo>
                  <a:cubicBezTo>
                    <a:pt x="817201" y="663598"/>
                    <a:pt x="778892" y="701316"/>
                    <a:pt x="732270" y="701316"/>
                  </a:cubicBezTo>
                  <a:cubicBezTo>
                    <a:pt x="685648" y="701316"/>
                    <a:pt x="647700" y="663598"/>
                    <a:pt x="647700" y="616900"/>
                  </a:cubicBezTo>
                  <a:lnTo>
                    <a:pt x="647700" y="588881"/>
                  </a:lnTo>
                  <a:cubicBezTo>
                    <a:pt x="647700" y="542542"/>
                    <a:pt x="685648" y="504825"/>
                    <a:pt x="732270" y="504825"/>
                  </a:cubicBezTo>
                  <a:close/>
                  <a:moveTo>
                    <a:pt x="168095" y="504825"/>
                  </a:moveTo>
                  <a:cubicBezTo>
                    <a:pt x="214739" y="504825"/>
                    <a:pt x="252053" y="542542"/>
                    <a:pt x="252053" y="588881"/>
                  </a:cubicBezTo>
                  <a:lnTo>
                    <a:pt x="252053" y="616900"/>
                  </a:lnTo>
                  <a:cubicBezTo>
                    <a:pt x="252053" y="663598"/>
                    <a:pt x="214739" y="701316"/>
                    <a:pt x="168095" y="701316"/>
                  </a:cubicBezTo>
                  <a:cubicBezTo>
                    <a:pt x="121811" y="701316"/>
                    <a:pt x="84137" y="663598"/>
                    <a:pt x="84137" y="616900"/>
                  </a:cubicBezTo>
                  <a:lnTo>
                    <a:pt x="84137" y="588881"/>
                  </a:lnTo>
                  <a:cubicBezTo>
                    <a:pt x="84137" y="542542"/>
                    <a:pt x="121811" y="504825"/>
                    <a:pt x="168095" y="504825"/>
                  </a:cubicBezTo>
                  <a:close/>
                  <a:moveTo>
                    <a:pt x="337524" y="223837"/>
                  </a:moveTo>
                  <a:lnTo>
                    <a:pt x="562589" y="223837"/>
                  </a:lnTo>
                  <a:cubicBezTo>
                    <a:pt x="584555" y="245803"/>
                    <a:pt x="596799" y="258407"/>
                    <a:pt x="618765" y="280013"/>
                  </a:cubicBezTo>
                  <a:lnTo>
                    <a:pt x="618765" y="336190"/>
                  </a:lnTo>
                  <a:lnTo>
                    <a:pt x="280987" y="336190"/>
                  </a:lnTo>
                  <a:lnTo>
                    <a:pt x="280987" y="280013"/>
                  </a:lnTo>
                  <a:cubicBezTo>
                    <a:pt x="302954" y="258407"/>
                    <a:pt x="315557" y="245803"/>
                    <a:pt x="337524" y="223837"/>
                  </a:cubicBezTo>
                  <a:close/>
                  <a:moveTo>
                    <a:pt x="637877" y="142875"/>
                  </a:moveTo>
                  <a:cubicBezTo>
                    <a:pt x="732230" y="205605"/>
                    <a:pt x="788626" y="309794"/>
                    <a:pt x="788626" y="421914"/>
                  </a:cubicBezTo>
                  <a:lnTo>
                    <a:pt x="732230" y="421914"/>
                  </a:lnTo>
                  <a:cubicBezTo>
                    <a:pt x="732230" y="328901"/>
                    <a:pt x="685234" y="242017"/>
                    <a:pt x="606425" y="189742"/>
                  </a:cubicBezTo>
                  <a:close/>
                  <a:moveTo>
                    <a:pt x="261899" y="142875"/>
                  </a:moveTo>
                  <a:lnTo>
                    <a:pt x="293326" y="189657"/>
                  </a:lnTo>
                  <a:cubicBezTo>
                    <a:pt x="215301" y="241477"/>
                    <a:pt x="169064" y="327843"/>
                    <a:pt x="169064" y="420327"/>
                  </a:cubicBezTo>
                  <a:lnTo>
                    <a:pt x="112712" y="420327"/>
                  </a:lnTo>
                  <a:cubicBezTo>
                    <a:pt x="112712" y="309130"/>
                    <a:pt x="168341" y="205491"/>
                    <a:pt x="261899" y="142875"/>
                  </a:cubicBezTo>
                  <a:close/>
                  <a:moveTo>
                    <a:pt x="450670" y="0"/>
                  </a:moveTo>
                  <a:cubicBezTo>
                    <a:pt x="496955" y="0"/>
                    <a:pt x="534628" y="37717"/>
                    <a:pt x="534628" y="84415"/>
                  </a:cubicBezTo>
                  <a:lnTo>
                    <a:pt x="534628" y="112434"/>
                  </a:lnTo>
                  <a:cubicBezTo>
                    <a:pt x="534628" y="158773"/>
                    <a:pt x="496955" y="196491"/>
                    <a:pt x="450670" y="196491"/>
                  </a:cubicBezTo>
                  <a:cubicBezTo>
                    <a:pt x="404386" y="196491"/>
                    <a:pt x="366712" y="158773"/>
                    <a:pt x="366712" y="112434"/>
                  </a:cubicBezTo>
                  <a:lnTo>
                    <a:pt x="366712" y="84415"/>
                  </a:lnTo>
                  <a:cubicBezTo>
                    <a:pt x="366712" y="37717"/>
                    <a:pt x="404386" y="0"/>
                    <a:pt x="4506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17AE660-C399-464B-8802-D02FE0FF9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396" y="3599982"/>
              <a:ext cx="937038" cy="682897"/>
            </a:xfrm>
            <a:custGeom>
              <a:avLst/>
              <a:gdLst>
                <a:gd name="connsiteX0" fmla="*/ 56190 w 899753"/>
                <a:gd name="connsiteY0" fmla="*/ 309563 h 844190"/>
                <a:gd name="connsiteX1" fmla="*/ 168929 w 899753"/>
                <a:gd name="connsiteY1" fmla="*/ 309563 h 844190"/>
                <a:gd name="connsiteX2" fmla="*/ 168929 w 899753"/>
                <a:gd name="connsiteY2" fmla="*/ 731428 h 844190"/>
                <a:gd name="connsiteX3" fmla="*/ 281308 w 899753"/>
                <a:gd name="connsiteY3" fmla="*/ 731428 h 844190"/>
                <a:gd name="connsiteX4" fmla="*/ 281308 w 899753"/>
                <a:gd name="connsiteY4" fmla="*/ 309563 h 844190"/>
                <a:gd name="connsiteX5" fmla="*/ 394047 w 899753"/>
                <a:gd name="connsiteY5" fmla="*/ 309563 h 844190"/>
                <a:gd name="connsiteX6" fmla="*/ 394047 w 899753"/>
                <a:gd name="connsiteY6" fmla="*/ 731428 h 844190"/>
                <a:gd name="connsiteX7" fmla="*/ 506066 w 899753"/>
                <a:gd name="connsiteY7" fmla="*/ 731428 h 844190"/>
                <a:gd name="connsiteX8" fmla="*/ 506066 w 899753"/>
                <a:gd name="connsiteY8" fmla="*/ 309563 h 844190"/>
                <a:gd name="connsiteX9" fmla="*/ 618805 w 899753"/>
                <a:gd name="connsiteY9" fmla="*/ 309563 h 844190"/>
                <a:gd name="connsiteX10" fmla="*/ 618805 w 899753"/>
                <a:gd name="connsiteY10" fmla="*/ 731428 h 844190"/>
                <a:gd name="connsiteX11" fmla="*/ 731184 w 899753"/>
                <a:gd name="connsiteY11" fmla="*/ 731428 h 844190"/>
                <a:gd name="connsiteX12" fmla="*/ 731184 w 899753"/>
                <a:gd name="connsiteY12" fmla="*/ 309563 h 844190"/>
                <a:gd name="connsiteX13" fmla="*/ 843564 w 899753"/>
                <a:gd name="connsiteY13" fmla="*/ 309563 h 844190"/>
                <a:gd name="connsiteX14" fmla="*/ 843564 w 899753"/>
                <a:gd name="connsiteY14" fmla="*/ 731428 h 844190"/>
                <a:gd name="connsiteX15" fmla="*/ 899753 w 899753"/>
                <a:gd name="connsiteY15" fmla="*/ 731428 h 844190"/>
                <a:gd name="connsiteX16" fmla="*/ 899753 w 899753"/>
                <a:gd name="connsiteY16" fmla="*/ 844190 h 844190"/>
                <a:gd name="connsiteX17" fmla="*/ 0 w 899753"/>
                <a:gd name="connsiteY17" fmla="*/ 844190 h 844190"/>
                <a:gd name="connsiteX18" fmla="*/ 0 w 899753"/>
                <a:gd name="connsiteY18" fmla="*/ 731428 h 844190"/>
                <a:gd name="connsiteX19" fmla="*/ 56190 w 899753"/>
                <a:gd name="connsiteY19" fmla="*/ 731428 h 844190"/>
                <a:gd name="connsiteX20" fmla="*/ 450237 w 899753"/>
                <a:gd name="connsiteY20" fmla="*/ 112929 h 844190"/>
                <a:gd name="connsiteX21" fmla="*/ 422142 w 899753"/>
                <a:gd name="connsiteY21" fmla="*/ 141071 h 844190"/>
                <a:gd name="connsiteX22" fmla="*/ 450237 w 899753"/>
                <a:gd name="connsiteY22" fmla="*/ 169213 h 844190"/>
                <a:gd name="connsiteX23" fmla="*/ 477971 w 899753"/>
                <a:gd name="connsiteY23" fmla="*/ 141071 h 844190"/>
                <a:gd name="connsiteX24" fmla="*/ 450237 w 899753"/>
                <a:gd name="connsiteY24" fmla="*/ 112929 h 844190"/>
                <a:gd name="connsiteX25" fmla="*/ 450237 w 899753"/>
                <a:gd name="connsiteY25" fmla="*/ 0 h 844190"/>
                <a:gd name="connsiteX26" fmla="*/ 899753 w 899753"/>
                <a:gd name="connsiteY26" fmla="*/ 149009 h 844190"/>
                <a:gd name="connsiteX27" fmla="*/ 899753 w 899753"/>
                <a:gd name="connsiteY27" fmla="*/ 253639 h 844190"/>
                <a:gd name="connsiteX28" fmla="*/ 0 w 899753"/>
                <a:gd name="connsiteY28" fmla="*/ 253639 h 844190"/>
                <a:gd name="connsiteX29" fmla="*/ 0 w 899753"/>
                <a:gd name="connsiteY29" fmla="*/ 149009 h 84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9753" h="844190">
                  <a:moveTo>
                    <a:pt x="56190" y="309563"/>
                  </a:moveTo>
                  <a:lnTo>
                    <a:pt x="168929" y="309563"/>
                  </a:lnTo>
                  <a:lnTo>
                    <a:pt x="168929" y="731428"/>
                  </a:lnTo>
                  <a:lnTo>
                    <a:pt x="281308" y="731428"/>
                  </a:lnTo>
                  <a:lnTo>
                    <a:pt x="281308" y="309563"/>
                  </a:lnTo>
                  <a:lnTo>
                    <a:pt x="394047" y="309563"/>
                  </a:lnTo>
                  <a:lnTo>
                    <a:pt x="394047" y="731428"/>
                  </a:lnTo>
                  <a:lnTo>
                    <a:pt x="506066" y="731428"/>
                  </a:lnTo>
                  <a:lnTo>
                    <a:pt x="506066" y="309563"/>
                  </a:lnTo>
                  <a:lnTo>
                    <a:pt x="618805" y="309563"/>
                  </a:lnTo>
                  <a:lnTo>
                    <a:pt x="618805" y="731428"/>
                  </a:lnTo>
                  <a:lnTo>
                    <a:pt x="731184" y="731428"/>
                  </a:lnTo>
                  <a:lnTo>
                    <a:pt x="731184" y="309563"/>
                  </a:lnTo>
                  <a:lnTo>
                    <a:pt x="843564" y="309563"/>
                  </a:lnTo>
                  <a:lnTo>
                    <a:pt x="843564" y="731428"/>
                  </a:lnTo>
                  <a:lnTo>
                    <a:pt x="899753" y="731428"/>
                  </a:lnTo>
                  <a:lnTo>
                    <a:pt x="899753" y="844190"/>
                  </a:lnTo>
                  <a:lnTo>
                    <a:pt x="0" y="844190"/>
                  </a:lnTo>
                  <a:lnTo>
                    <a:pt x="0" y="731428"/>
                  </a:lnTo>
                  <a:lnTo>
                    <a:pt x="56190" y="731428"/>
                  </a:lnTo>
                  <a:close/>
                  <a:moveTo>
                    <a:pt x="450237" y="112929"/>
                  </a:moveTo>
                  <a:cubicBezTo>
                    <a:pt x="434389" y="112929"/>
                    <a:pt x="422142" y="125557"/>
                    <a:pt x="422142" y="141071"/>
                  </a:cubicBezTo>
                  <a:cubicBezTo>
                    <a:pt x="422142" y="156585"/>
                    <a:pt x="434389" y="169213"/>
                    <a:pt x="450237" y="169213"/>
                  </a:cubicBezTo>
                  <a:cubicBezTo>
                    <a:pt x="465365" y="169213"/>
                    <a:pt x="477971" y="156585"/>
                    <a:pt x="477971" y="141071"/>
                  </a:cubicBezTo>
                  <a:cubicBezTo>
                    <a:pt x="477971" y="125557"/>
                    <a:pt x="465365" y="112929"/>
                    <a:pt x="450237" y="112929"/>
                  </a:cubicBezTo>
                  <a:close/>
                  <a:moveTo>
                    <a:pt x="450237" y="0"/>
                  </a:moveTo>
                  <a:lnTo>
                    <a:pt x="899753" y="149009"/>
                  </a:lnTo>
                  <a:lnTo>
                    <a:pt x="899753" y="253639"/>
                  </a:lnTo>
                  <a:lnTo>
                    <a:pt x="0" y="253639"/>
                  </a:lnTo>
                  <a:lnTo>
                    <a:pt x="0" y="1490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>
                <a:latin typeface="Lato Light" panose="020F0502020204030203" pitchFamily="34" charset="0"/>
              </a:endParaRPr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7D8E2B90-8CC7-2342-8747-D89317ACD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180" y="3654103"/>
              <a:ext cx="794126" cy="787157"/>
            </a:xfrm>
            <a:custGeom>
              <a:avLst/>
              <a:gdLst>
                <a:gd name="T0" fmla="*/ 668338 w 835212"/>
                <a:gd name="T1" fmla="*/ 779462 h 891813"/>
                <a:gd name="T2" fmla="*/ 723542 w 835212"/>
                <a:gd name="T3" fmla="*/ 836000 h 891813"/>
                <a:gd name="T4" fmla="*/ 668338 w 835212"/>
                <a:gd name="T5" fmla="*/ 891813 h 891813"/>
                <a:gd name="T6" fmla="*/ 612775 w 835212"/>
                <a:gd name="T7" fmla="*/ 836000 h 891813"/>
                <a:gd name="T8" fmla="*/ 668338 w 835212"/>
                <a:gd name="T9" fmla="*/ 779462 h 891813"/>
                <a:gd name="T10" fmla="*/ 362563 w 835212"/>
                <a:gd name="T11" fmla="*/ 779462 h 891813"/>
                <a:gd name="T12" fmla="*/ 418738 w 835212"/>
                <a:gd name="T13" fmla="*/ 836000 h 891813"/>
                <a:gd name="T14" fmla="*/ 362563 w 835212"/>
                <a:gd name="T15" fmla="*/ 891813 h 891813"/>
                <a:gd name="T16" fmla="*/ 306388 w 835212"/>
                <a:gd name="T17" fmla="*/ 836000 h 891813"/>
                <a:gd name="T18" fmla="*/ 362563 w 835212"/>
                <a:gd name="T19" fmla="*/ 779462 h 891813"/>
                <a:gd name="T20" fmla="*/ 28079 w 835212"/>
                <a:gd name="T21" fmla="*/ 0 h 891813"/>
                <a:gd name="T22" fmla="*/ 96477 w 835212"/>
                <a:gd name="T23" fmla="*/ 0 h 891813"/>
                <a:gd name="T24" fmla="*/ 177115 w 835212"/>
                <a:gd name="T25" fmla="*/ 62316 h 891813"/>
                <a:gd name="T26" fmla="*/ 212033 w 835212"/>
                <a:gd name="T27" fmla="*/ 194873 h 891813"/>
                <a:gd name="T28" fmla="*/ 222833 w 835212"/>
                <a:gd name="T29" fmla="*/ 194873 h 891813"/>
                <a:gd name="T30" fmla="*/ 250552 w 835212"/>
                <a:gd name="T31" fmla="*/ 194873 h 891813"/>
                <a:gd name="T32" fmla="*/ 807094 w 835212"/>
                <a:gd name="T33" fmla="*/ 194873 h 891813"/>
                <a:gd name="T34" fmla="*/ 828333 w 835212"/>
                <a:gd name="T35" fmla="*/ 204959 h 891813"/>
                <a:gd name="T36" fmla="*/ 834813 w 835212"/>
                <a:gd name="T37" fmla="*/ 227292 h 891813"/>
                <a:gd name="T38" fmla="*/ 786935 w 835212"/>
                <a:gd name="T39" fmla="*/ 515098 h 891813"/>
                <a:gd name="T40" fmla="*/ 704497 w 835212"/>
                <a:gd name="T41" fmla="*/ 584978 h 891813"/>
                <a:gd name="T42" fmla="*/ 306350 w 835212"/>
                <a:gd name="T43" fmla="*/ 584978 h 891813"/>
                <a:gd name="T44" fmla="*/ 250552 w 835212"/>
                <a:gd name="T45" fmla="*/ 640811 h 891813"/>
                <a:gd name="T46" fmla="*/ 306350 w 835212"/>
                <a:gd name="T47" fmla="*/ 696283 h 891813"/>
                <a:gd name="T48" fmla="*/ 695858 w 835212"/>
                <a:gd name="T49" fmla="*/ 696283 h 891813"/>
                <a:gd name="T50" fmla="*/ 723577 w 835212"/>
                <a:gd name="T51" fmla="*/ 724379 h 891813"/>
                <a:gd name="T52" fmla="*/ 695858 w 835212"/>
                <a:gd name="T53" fmla="*/ 752115 h 891813"/>
                <a:gd name="T54" fmla="*/ 306350 w 835212"/>
                <a:gd name="T55" fmla="*/ 752115 h 891813"/>
                <a:gd name="T56" fmla="*/ 195114 w 835212"/>
                <a:gd name="T57" fmla="*/ 640811 h 891813"/>
                <a:gd name="T58" fmla="*/ 246952 w 835212"/>
                <a:gd name="T59" fmla="*/ 546796 h 891813"/>
                <a:gd name="T60" fmla="*/ 125276 w 835212"/>
                <a:gd name="T61" fmla="*/ 83568 h 891813"/>
                <a:gd name="T62" fmla="*/ 28079 w 835212"/>
                <a:gd name="T63" fmla="*/ 83568 h 891813"/>
                <a:gd name="T64" fmla="*/ 0 w 835212"/>
                <a:gd name="T65" fmla="*/ 55832 h 891813"/>
                <a:gd name="T66" fmla="*/ 0 w 835212"/>
                <a:gd name="T67" fmla="*/ 27736 h 891813"/>
                <a:gd name="T68" fmla="*/ 28079 w 835212"/>
                <a:gd name="T69" fmla="*/ 0 h 8918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5212" h="891813">
                  <a:moveTo>
                    <a:pt x="668338" y="779462"/>
                  </a:moveTo>
                  <a:cubicBezTo>
                    <a:pt x="698808" y="779462"/>
                    <a:pt x="723542" y="804832"/>
                    <a:pt x="723542" y="836000"/>
                  </a:cubicBezTo>
                  <a:cubicBezTo>
                    <a:pt x="723542" y="866806"/>
                    <a:pt x="698808" y="891813"/>
                    <a:pt x="668338" y="891813"/>
                  </a:cubicBezTo>
                  <a:cubicBezTo>
                    <a:pt x="637510" y="891813"/>
                    <a:pt x="612775" y="866806"/>
                    <a:pt x="612775" y="836000"/>
                  </a:cubicBezTo>
                  <a:cubicBezTo>
                    <a:pt x="612775" y="804832"/>
                    <a:pt x="637510" y="779462"/>
                    <a:pt x="668338" y="779462"/>
                  </a:cubicBezTo>
                  <a:close/>
                  <a:moveTo>
                    <a:pt x="362563" y="779462"/>
                  </a:moveTo>
                  <a:cubicBezTo>
                    <a:pt x="393731" y="779462"/>
                    <a:pt x="418738" y="804832"/>
                    <a:pt x="418738" y="836000"/>
                  </a:cubicBezTo>
                  <a:cubicBezTo>
                    <a:pt x="418738" y="866806"/>
                    <a:pt x="393731" y="891813"/>
                    <a:pt x="362563" y="891813"/>
                  </a:cubicBezTo>
                  <a:cubicBezTo>
                    <a:pt x="331758" y="891813"/>
                    <a:pt x="306388" y="866806"/>
                    <a:pt x="306388" y="836000"/>
                  </a:cubicBezTo>
                  <a:cubicBezTo>
                    <a:pt x="306388" y="804832"/>
                    <a:pt x="331758" y="779462"/>
                    <a:pt x="362563" y="779462"/>
                  </a:cubicBezTo>
                  <a:close/>
                  <a:moveTo>
                    <a:pt x="28079" y="0"/>
                  </a:moveTo>
                  <a:lnTo>
                    <a:pt x="96477" y="0"/>
                  </a:lnTo>
                  <a:cubicBezTo>
                    <a:pt x="134276" y="0"/>
                    <a:pt x="167395" y="25575"/>
                    <a:pt x="177115" y="62316"/>
                  </a:cubicBezTo>
                  <a:lnTo>
                    <a:pt x="212033" y="194873"/>
                  </a:lnTo>
                  <a:lnTo>
                    <a:pt x="222833" y="194873"/>
                  </a:lnTo>
                  <a:lnTo>
                    <a:pt x="250552" y="194873"/>
                  </a:lnTo>
                  <a:lnTo>
                    <a:pt x="807094" y="194873"/>
                  </a:lnTo>
                  <a:cubicBezTo>
                    <a:pt x="815374" y="194873"/>
                    <a:pt x="823294" y="198835"/>
                    <a:pt x="828333" y="204959"/>
                  </a:cubicBezTo>
                  <a:cubicBezTo>
                    <a:pt x="833733" y="211082"/>
                    <a:pt x="836253" y="219367"/>
                    <a:pt x="834813" y="227292"/>
                  </a:cubicBezTo>
                  <a:lnTo>
                    <a:pt x="786935" y="515098"/>
                  </a:lnTo>
                  <a:cubicBezTo>
                    <a:pt x="780095" y="555441"/>
                    <a:pt x="745536" y="584978"/>
                    <a:pt x="704497" y="584978"/>
                  </a:cubicBezTo>
                  <a:lnTo>
                    <a:pt x="306350" y="584978"/>
                  </a:lnTo>
                  <a:cubicBezTo>
                    <a:pt x="275751" y="584978"/>
                    <a:pt x="250552" y="609833"/>
                    <a:pt x="250552" y="640811"/>
                  </a:cubicBezTo>
                  <a:cubicBezTo>
                    <a:pt x="250552" y="671428"/>
                    <a:pt x="275751" y="696283"/>
                    <a:pt x="306350" y="696283"/>
                  </a:cubicBezTo>
                  <a:lnTo>
                    <a:pt x="695858" y="696283"/>
                  </a:lnTo>
                  <a:cubicBezTo>
                    <a:pt x="711337" y="696283"/>
                    <a:pt x="723577" y="708890"/>
                    <a:pt x="723577" y="724379"/>
                  </a:cubicBezTo>
                  <a:cubicBezTo>
                    <a:pt x="723577" y="739508"/>
                    <a:pt x="711337" y="752115"/>
                    <a:pt x="695858" y="752115"/>
                  </a:cubicBezTo>
                  <a:lnTo>
                    <a:pt x="306350" y="752115"/>
                  </a:lnTo>
                  <a:cubicBezTo>
                    <a:pt x="244792" y="752115"/>
                    <a:pt x="195114" y="702046"/>
                    <a:pt x="195114" y="640811"/>
                  </a:cubicBezTo>
                  <a:cubicBezTo>
                    <a:pt x="195114" y="601188"/>
                    <a:pt x="215993" y="566608"/>
                    <a:pt x="246952" y="546796"/>
                  </a:cubicBezTo>
                  <a:lnTo>
                    <a:pt x="125276" y="83568"/>
                  </a:lnTo>
                  <a:lnTo>
                    <a:pt x="28079" y="83568"/>
                  </a:lnTo>
                  <a:cubicBezTo>
                    <a:pt x="12600" y="83568"/>
                    <a:pt x="0" y="70961"/>
                    <a:pt x="0" y="55832"/>
                  </a:cubicBezTo>
                  <a:lnTo>
                    <a:pt x="0" y="27736"/>
                  </a:lnTo>
                  <a:cubicBezTo>
                    <a:pt x="0" y="12607"/>
                    <a:pt x="12600" y="0"/>
                    <a:pt x="280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>
                <a:latin typeface="Lato Light" panose="020F050202020403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5169D9-6568-8603-0004-4593B402948F}"/>
              </a:ext>
            </a:extLst>
          </p:cNvPr>
          <p:cNvGrpSpPr/>
          <p:nvPr/>
        </p:nvGrpSpPr>
        <p:grpSpPr>
          <a:xfrm>
            <a:off x="1056906" y="961266"/>
            <a:ext cx="10863986" cy="3147221"/>
            <a:chOff x="973988" y="1156145"/>
            <a:chExt cx="10863986" cy="314722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0E47A1-932B-5245-B609-8CB0D0AC93B1}"/>
                </a:ext>
              </a:extLst>
            </p:cNvPr>
            <p:cNvSpPr txBox="1"/>
            <p:nvPr/>
          </p:nvSpPr>
          <p:spPr>
            <a:xfrm>
              <a:off x="973988" y="1696819"/>
              <a:ext cx="2282565" cy="260654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750"/>
                </a:lnSpc>
              </a:pPr>
              <a:endParaRPr lang="en-US" sz="1200" b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Diversity of Thought: </a:t>
              </a: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Hire Locally Employed Staff</a:t>
              </a: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from Marginalized </a:t>
              </a: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Communities In-country</a:t>
              </a: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endParaRPr lang="en-US" b="1">
                <a:cs typeface="Calibri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7D0E9D-A979-FE43-89BA-DBE34F6A8747}"/>
                </a:ext>
              </a:extLst>
            </p:cNvPr>
            <p:cNvSpPr txBox="1"/>
            <p:nvPr/>
          </p:nvSpPr>
          <p:spPr>
            <a:xfrm>
              <a:off x="5229232" y="1156145"/>
              <a:ext cx="2013753" cy="238360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750"/>
                </a:lnSpc>
              </a:pPr>
              <a:endParaRPr lang="en-US" sz="1200" b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Lato Light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Lato Light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International </a:t>
              </a: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Exchanges and Programs:</a:t>
              </a: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Recruit Participants from Underrepresented Groups </a:t>
              </a: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E504F6C-CCD7-504A-9114-5C2F26741872}"/>
                </a:ext>
              </a:extLst>
            </p:cNvPr>
            <p:cNvSpPr txBox="1"/>
            <p:nvPr/>
          </p:nvSpPr>
          <p:spPr>
            <a:xfrm>
              <a:off x="7457140" y="2089856"/>
              <a:ext cx="1832143" cy="169110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American Spaces:</a:t>
              </a: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Launch Standards Promoting Accessibility</a:t>
              </a: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 for People w/Disabilities</a:t>
              </a:r>
              <a:endParaRPr lang="en-US"/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0CC6F9-5BED-E040-95B9-462041970F7F}"/>
                </a:ext>
              </a:extLst>
            </p:cNvPr>
            <p:cNvSpPr txBox="1"/>
            <p:nvPr/>
          </p:nvSpPr>
          <p:spPr>
            <a:xfrm>
              <a:off x="9375339" y="2087821"/>
              <a:ext cx="2462635" cy="21448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750"/>
                </a:lnSpc>
              </a:pPr>
              <a:r>
                <a:rPr lang="en-US" sz="1200" b="1" dirty="0">
                  <a:latin typeface="Calibri"/>
                  <a:ea typeface="Lato Light"/>
                  <a:cs typeface="Lato Light"/>
                </a:rPr>
                <a:t>Supplier Diversity:</a:t>
              </a: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 dirty="0">
                  <a:latin typeface="Calibri"/>
                  <a:ea typeface="Lato Light"/>
                  <a:cs typeface="Lato Light"/>
                </a:rPr>
                <a:t>Acquire Products and Services </a:t>
              </a: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from Local Small</a:t>
              </a:r>
              <a:endParaRPr lang="en-US">
                <a:latin typeface="Calibri"/>
                <a:ea typeface="Calibri" panose="020F0502020204030204"/>
                <a:cs typeface="Calibri" panose="020F0502020204030204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 dirty="0">
                  <a:latin typeface="Calibri"/>
                  <a:ea typeface="Lato Light"/>
                  <a:cs typeface="Lato Light"/>
                </a:rPr>
                <a:t> Disadvantaged Businesses</a:t>
              </a:r>
              <a:endParaRPr lang="en-US">
                <a:ea typeface="Calibri"/>
                <a:cs typeface="Calibri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9063D2C-C32A-0D48-9ED4-4447C7614938}"/>
                </a:ext>
              </a:extLst>
            </p:cNvPr>
            <p:cNvSpPr txBox="1"/>
            <p:nvPr/>
          </p:nvSpPr>
          <p:spPr>
            <a:xfrm>
              <a:off x="3245046" y="2091103"/>
              <a:ext cx="1923583" cy="14602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Psychologically Safe  </a:t>
              </a: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 Workspace:</a:t>
              </a:r>
            </a:p>
            <a:p>
              <a:pPr algn="ctr">
                <a:lnSpc>
                  <a:spcPts val="1750"/>
                </a:lnSpc>
              </a:pPr>
              <a:endParaRPr lang="en-US" sz="1200" b="1">
                <a:latin typeface="Calibri"/>
                <a:ea typeface="Lato Light"/>
                <a:cs typeface="Lato Light"/>
              </a:endParaRPr>
            </a:p>
            <a:p>
              <a:pPr algn="ctr">
                <a:lnSpc>
                  <a:spcPts val="1750"/>
                </a:lnSpc>
              </a:pPr>
              <a:r>
                <a:rPr lang="en-US" sz="1200" b="1">
                  <a:latin typeface="Calibri"/>
                  <a:ea typeface="Lato Light"/>
                  <a:cs typeface="Lato Light"/>
                </a:rPr>
                <a:t> Foster Allyship to  Empower the Systemically Excluded 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7F0A30-E9E5-BFA2-BC99-DD2938889109}"/>
              </a:ext>
            </a:extLst>
          </p:cNvPr>
          <p:cNvSpPr txBox="1"/>
          <p:nvPr/>
        </p:nvSpPr>
        <p:spPr>
          <a:xfrm>
            <a:off x="0" y="6641396"/>
            <a:ext cx="553894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/>
              <a:t>Educational and Cultural Affairs Bureau Policy Office -  Version 3.0 September 2023</a:t>
            </a:r>
            <a:endParaRPr lang="en-US" sz="1100" b="1" dirty="0"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255E63-701D-8DA3-FB71-CC4C342844BC}"/>
              </a:ext>
            </a:extLst>
          </p:cNvPr>
          <p:cNvSpPr/>
          <p:nvPr/>
        </p:nvSpPr>
        <p:spPr>
          <a:xfrm>
            <a:off x="8093520" y="4413416"/>
            <a:ext cx="725217" cy="624119"/>
          </a:xfrm>
          <a:custGeom>
            <a:avLst/>
            <a:gdLst>
              <a:gd name="connsiteX0" fmla="*/ 547514 w 1300608"/>
              <a:gd name="connsiteY0" fmla="*/ 517007 h 1129933"/>
              <a:gd name="connsiteX1" fmla="*/ 581784 w 1300608"/>
              <a:gd name="connsiteY1" fmla="*/ 551266 h 1129933"/>
              <a:gd name="connsiteX2" fmla="*/ 547514 w 1300608"/>
              <a:gd name="connsiteY2" fmla="*/ 585526 h 1129933"/>
              <a:gd name="connsiteX3" fmla="*/ 512020 w 1300608"/>
              <a:gd name="connsiteY3" fmla="*/ 551266 h 1129933"/>
              <a:gd name="connsiteX4" fmla="*/ 547514 w 1300608"/>
              <a:gd name="connsiteY4" fmla="*/ 517007 h 1129933"/>
              <a:gd name="connsiteX5" fmla="*/ 406740 w 1300608"/>
              <a:gd name="connsiteY5" fmla="*/ 517007 h 1129933"/>
              <a:gd name="connsiteX6" fmla="*/ 441012 w 1300608"/>
              <a:gd name="connsiteY6" fmla="*/ 551266 h 1129933"/>
              <a:gd name="connsiteX7" fmla="*/ 406740 w 1300608"/>
              <a:gd name="connsiteY7" fmla="*/ 585526 h 1129933"/>
              <a:gd name="connsiteX8" fmla="*/ 371248 w 1300608"/>
              <a:gd name="connsiteY8" fmla="*/ 551266 h 1129933"/>
              <a:gd name="connsiteX9" fmla="*/ 406740 w 1300608"/>
              <a:gd name="connsiteY9" fmla="*/ 517007 h 1129933"/>
              <a:gd name="connsiteX10" fmla="*/ 264728 w 1300608"/>
              <a:gd name="connsiteY10" fmla="*/ 517007 h 1129933"/>
              <a:gd name="connsiteX11" fmla="*/ 298988 w 1300608"/>
              <a:gd name="connsiteY11" fmla="*/ 551266 h 1129933"/>
              <a:gd name="connsiteX12" fmla="*/ 264728 w 1300608"/>
              <a:gd name="connsiteY12" fmla="*/ 585526 h 1129933"/>
              <a:gd name="connsiteX13" fmla="*/ 230468 w 1300608"/>
              <a:gd name="connsiteY13" fmla="*/ 551266 h 1129933"/>
              <a:gd name="connsiteX14" fmla="*/ 264728 w 1300608"/>
              <a:gd name="connsiteY14" fmla="*/ 517007 h 1129933"/>
              <a:gd name="connsiteX15" fmla="*/ 108282 w 1300608"/>
              <a:gd name="connsiteY15" fmla="*/ 332260 h 1129933"/>
              <a:gd name="connsiteX16" fmla="*/ 36094 w 1300608"/>
              <a:gd name="connsiteY16" fmla="*/ 406925 h 1129933"/>
              <a:gd name="connsiteX17" fmla="*/ 36094 w 1300608"/>
              <a:gd name="connsiteY17" fmla="*/ 680698 h 1129933"/>
              <a:gd name="connsiteX18" fmla="*/ 108282 w 1300608"/>
              <a:gd name="connsiteY18" fmla="*/ 755363 h 1129933"/>
              <a:gd name="connsiteX19" fmla="*/ 144374 w 1300608"/>
              <a:gd name="connsiteY19" fmla="*/ 755363 h 1129933"/>
              <a:gd name="connsiteX20" fmla="*/ 177978 w 1300608"/>
              <a:gd name="connsiteY20" fmla="*/ 788962 h 1129933"/>
              <a:gd name="connsiteX21" fmla="*/ 177978 w 1300608"/>
              <a:gd name="connsiteY21" fmla="*/ 918382 h 1129933"/>
              <a:gd name="connsiteX22" fmla="*/ 329820 w 1300608"/>
              <a:gd name="connsiteY22" fmla="*/ 775273 h 1129933"/>
              <a:gd name="connsiteX23" fmla="*/ 382094 w 1300608"/>
              <a:gd name="connsiteY23" fmla="*/ 755363 h 1129933"/>
              <a:gd name="connsiteX24" fmla="*/ 703200 w 1300608"/>
              <a:gd name="connsiteY24" fmla="*/ 755363 h 1129933"/>
              <a:gd name="connsiteX25" fmla="*/ 776632 w 1300608"/>
              <a:gd name="connsiteY25" fmla="*/ 680698 h 1129933"/>
              <a:gd name="connsiteX26" fmla="*/ 776632 w 1300608"/>
              <a:gd name="connsiteY26" fmla="*/ 406925 h 1129933"/>
              <a:gd name="connsiteX27" fmla="*/ 703200 w 1300608"/>
              <a:gd name="connsiteY27" fmla="*/ 332260 h 1129933"/>
              <a:gd name="connsiteX28" fmla="*/ 884002 w 1300608"/>
              <a:gd name="connsiteY28" fmla="*/ 138287 h 1129933"/>
              <a:gd name="connsiteX29" fmla="*/ 1162324 w 1300608"/>
              <a:gd name="connsiteY29" fmla="*/ 389471 h 1129933"/>
              <a:gd name="connsiteX30" fmla="*/ 1162324 w 1300608"/>
              <a:gd name="connsiteY30" fmla="*/ 390714 h 1129933"/>
              <a:gd name="connsiteX31" fmla="*/ 1162324 w 1300608"/>
              <a:gd name="connsiteY31" fmla="*/ 568533 h 1129933"/>
              <a:gd name="connsiteX32" fmla="*/ 1132504 w 1300608"/>
              <a:gd name="connsiteY32" fmla="*/ 598377 h 1129933"/>
              <a:gd name="connsiteX33" fmla="*/ 1034346 w 1300608"/>
              <a:gd name="connsiteY33" fmla="*/ 689151 h 1129933"/>
              <a:gd name="connsiteX34" fmla="*/ 1091500 w 1300608"/>
              <a:gd name="connsiteY34" fmla="*/ 776195 h 1129933"/>
              <a:gd name="connsiteX35" fmla="*/ 1100198 w 1300608"/>
              <a:gd name="connsiteY35" fmla="*/ 799821 h 1129933"/>
              <a:gd name="connsiteX36" fmla="*/ 1082804 w 1300608"/>
              <a:gd name="connsiteY36" fmla="*/ 809769 h 1129933"/>
              <a:gd name="connsiteX37" fmla="*/ 1076590 w 1300608"/>
              <a:gd name="connsiteY37" fmla="*/ 808526 h 1129933"/>
              <a:gd name="connsiteX38" fmla="*/ 999554 w 1300608"/>
              <a:gd name="connsiteY38" fmla="*/ 687907 h 1129933"/>
              <a:gd name="connsiteX39" fmla="*/ 1126292 w 1300608"/>
              <a:gd name="connsiteY39" fmla="*/ 562315 h 1129933"/>
              <a:gd name="connsiteX40" fmla="*/ 1126292 w 1300608"/>
              <a:gd name="connsiteY40" fmla="*/ 391958 h 1129933"/>
              <a:gd name="connsiteX41" fmla="*/ 884002 w 1300608"/>
              <a:gd name="connsiteY41" fmla="*/ 174348 h 1129933"/>
              <a:gd name="connsiteX42" fmla="*/ 719990 w 1300608"/>
              <a:gd name="connsiteY42" fmla="*/ 239009 h 1129933"/>
              <a:gd name="connsiteX43" fmla="*/ 695140 w 1300608"/>
              <a:gd name="connsiteY43" fmla="*/ 239009 h 1129933"/>
              <a:gd name="connsiteX44" fmla="*/ 696382 w 1300608"/>
              <a:gd name="connsiteY44" fmla="*/ 212896 h 1129933"/>
              <a:gd name="connsiteX45" fmla="*/ 884002 w 1300608"/>
              <a:gd name="connsiteY45" fmla="*/ 138287 h 1129933"/>
              <a:gd name="connsiteX46" fmla="*/ 882422 w 1300608"/>
              <a:gd name="connsiteY46" fmla="*/ 0 h 1129933"/>
              <a:gd name="connsiteX47" fmla="*/ 1300608 w 1300608"/>
              <a:gd name="connsiteY47" fmla="*/ 380792 h 1129933"/>
              <a:gd name="connsiteX48" fmla="*/ 1283184 w 1300608"/>
              <a:gd name="connsiteY48" fmla="*/ 400703 h 1129933"/>
              <a:gd name="connsiteX49" fmla="*/ 1281940 w 1300608"/>
              <a:gd name="connsiteY49" fmla="*/ 400703 h 1129933"/>
              <a:gd name="connsiteX50" fmla="*/ 1264514 w 1300608"/>
              <a:gd name="connsiteY50" fmla="*/ 383281 h 1129933"/>
              <a:gd name="connsiteX51" fmla="*/ 882422 w 1300608"/>
              <a:gd name="connsiteY51" fmla="*/ 36088 h 1129933"/>
              <a:gd name="connsiteX52" fmla="*/ 521488 w 1300608"/>
              <a:gd name="connsiteY52" fmla="*/ 296172 h 1129933"/>
              <a:gd name="connsiteX53" fmla="*/ 703200 w 1300608"/>
              <a:gd name="connsiteY53" fmla="*/ 296172 h 1129933"/>
              <a:gd name="connsiteX54" fmla="*/ 811480 w 1300608"/>
              <a:gd name="connsiteY54" fmla="*/ 406925 h 1129933"/>
              <a:gd name="connsiteX55" fmla="*/ 811480 w 1300608"/>
              <a:gd name="connsiteY55" fmla="*/ 680698 h 1129933"/>
              <a:gd name="connsiteX56" fmla="*/ 703200 w 1300608"/>
              <a:gd name="connsiteY56" fmla="*/ 791451 h 1129933"/>
              <a:gd name="connsiteX57" fmla="*/ 668352 w 1300608"/>
              <a:gd name="connsiteY57" fmla="*/ 791451 h 1129933"/>
              <a:gd name="connsiteX58" fmla="*/ 782854 w 1300608"/>
              <a:gd name="connsiteY58" fmla="*/ 900960 h 1129933"/>
              <a:gd name="connsiteX59" fmla="*/ 784100 w 1300608"/>
              <a:gd name="connsiteY59" fmla="*/ 902204 h 1129933"/>
              <a:gd name="connsiteX60" fmla="*/ 831394 w 1300608"/>
              <a:gd name="connsiteY60" fmla="*/ 961936 h 1129933"/>
              <a:gd name="connsiteX61" fmla="*/ 843840 w 1300608"/>
              <a:gd name="connsiteY61" fmla="*/ 984336 h 1129933"/>
              <a:gd name="connsiteX62" fmla="*/ 1037998 w 1300608"/>
              <a:gd name="connsiteY62" fmla="*/ 1095089 h 1129933"/>
              <a:gd name="connsiteX63" fmla="*/ 1264514 w 1300608"/>
              <a:gd name="connsiteY63" fmla="*/ 868605 h 1129933"/>
              <a:gd name="connsiteX64" fmla="*/ 1281940 w 1300608"/>
              <a:gd name="connsiteY64" fmla="*/ 849939 h 1129933"/>
              <a:gd name="connsiteX65" fmla="*/ 1300608 w 1300608"/>
              <a:gd name="connsiteY65" fmla="*/ 868605 h 1129933"/>
              <a:gd name="connsiteX66" fmla="*/ 1037998 w 1300608"/>
              <a:gd name="connsiteY66" fmla="*/ 1129933 h 1129933"/>
              <a:gd name="connsiteX67" fmla="*/ 812724 w 1300608"/>
              <a:gd name="connsiteY67" fmla="*/ 1001758 h 1129933"/>
              <a:gd name="connsiteX68" fmla="*/ 800278 w 1300608"/>
              <a:gd name="connsiteY68" fmla="*/ 979358 h 1129933"/>
              <a:gd name="connsiteX69" fmla="*/ 760452 w 1300608"/>
              <a:gd name="connsiteY69" fmla="*/ 928337 h 1129933"/>
              <a:gd name="connsiteX70" fmla="*/ 619812 w 1300608"/>
              <a:gd name="connsiteY70" fmla="*/ 791451 h 1129933"/>
              <a:gd name="connsiteX71" fmla="*/ 382094 w 1300608"/>
              <a:gd name="connsiteY71" fmla="*/ 791451 h 1129933"/>
              <a:gd name="connsiteX72" fmla="*/ 353468 w 1300608"/>
              <a:gd name="connsiteY72" fmla="*/ 801406 h 1129933"/>
              <a:gd name="connsiteX73" fmla="*/ 182958 w 1300608"/>
              <a:gd name="connsiteY73" fmla="*/ 961936 h 1129933"/>
              <a:gd name="connsiteX74" fmla="*/ 168022 w 1300608"/>
              <a:gd name="connsiteY74" fmla="*/ 966914 h 1129933"/>
              <a:gd name="connsiteX75" fmla="*/ 156820 w 1300608"/>
              <a:gd name="connsiteY75" fmla="*/ 964425 h 1129933"/>
              <a:gd name="connsiteX76" fmla="*/ 141886 w 1300608"/>
              <a:gd name="connsiteY76" fmla="*/ 940781 h 1129933"/>
              <a:gd name="connsiteX77" fmla="*/ 141886 w 1300608"/>
              <a:gd name="connsiteY77" fmla="*/ 791451 h 1129933"/>
              <a:gd name="connsiteX78" fmla="*/ 108282 w 1300608"/>
              <a:gd name="connsiteY78" fmla="*/ 791451 h 1129933"/>
              <a:gd name="connsiteX79" fmla="*/ 0 w 1300608"/>
              <a:gd name="connsiteY79" fmla="*/ 680698 h 1129933"/>
              <a:gd name="connsiteX80" fmla="*/ 0 w 1300608"/>
              <a:gd name="connsiteY80" fmla="*/ 406925 h 1129933"/>
              <a:gd name="connsiteX81" fmla="*/ 108282 w 1300608"/>
              <a:gd name="connsiteY81" fmla="*/ 296172 h 1129933"/>
              <a:gd name="connsiteX82" fmla="*/ 484150 w 1300608"/>
              <a:gd name="connsiteY82" fmla="*/ 296172 h 1129933"/>
              <a:gd name="connsiteX83" fmla="*/ 882422 w 1300608"/>
              <a:gd name="connsiteY83" fmla="*/ 0 h 112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00608" h="1129933">
                <a:moveTo>
                  <a:pt x="547514" y="517007"/>
                </a:moveTo>
                <a:cubicBezTo>
                  <a:pt x="565874" y="517007"/>
                  <a:pt x="581784" y="532913"/>
                  <a:pt x="581784" y="551266"/>
                </a:cubicBezTo>
                <a:cubicBezTo>
                  <a:pt x="581784" y="570843"/>
                  <a:pt x="565874" y="585526"/>
                  <a:pt x="547514" y="585526"/>
                </a:cubicBezTo>
                <a:cubicBezTo>
                  <a:pt x="527932" y="585526"/>
                  <a:pt x="512020" y="570843"/>
                  <a:pt x="512020" y="551266"/>
                </a:cubicBezTo>
                <a:cubicBezTo>
                  <a:pt x="512020" y="532913"/>
                  <a:pt x="527932" y="517007"/>
                  <a:pt x="547514" y="517007"/>
                </a:cubicBezTo>
                <a:close/>
                <a:moveTo>
                  <a:pt x="406740" y="517007"/>
                </a:moveTo>
                <a:cubicBezTo>
                  <a:pt x="425100" y="517007"/>
                  <a:pt x="441012" y="532913"/>
                  <a:pt x="441012" y="551266"/>
                </a:cubicBezTo>
                <a:cubicBezTo>
                  <a:pt x="441012" y="570843"/>
                  <a:pt x="425100" y="585526"/>
                  <a:pt x="406740" y="585526"/>
                </a:cubicBezTo>
                <a:cubicBezTo>
                  <a:pt x="387158" y="585526"/>
                  <a:pt x="371248" y="570843"/>
                  <a:pt x="371248" y="551266"/>
                </a:cubicBezTo>
                <a:cubicBezTo>
                  <a:pt x="371248" y="532913"/>
                  <a:pt x="387158" y="517007"/>
                  <a:pt x="406740" y="517007"/>
                </a:cubicBezTo>
                <a:close/>
                <a:moveTo>
                  <a:pt x="264728" y="517007"/>
                </a:moveTo>
                <a:cubicBezTo>
                  <a:pt x="284306" y="517007"/>
                  <a:pt x="298988" y="532913"/>
                  <a:pt x="298988" y="551266"/>
                </a:cubicBezTo>
                <a:cubicBezTo>
                  <a:pt x="298988" y="570843"/>
                  <a:pt x="284306" y="585526"/>
                  <a:pt x="264728" y="585526"/>
                </a:cubicBezTo>
                <a:cubicBezTo>
                  <a:pt x="245152" y="585526"/>
                  <a:pt x="230468" y="570843"/>
                  <a:pt x="230468" y="551266"/>
                </a:cubicBezTo>
                <a:cubicBezTo>
                  <a:pt x="230468" y="532913"/>
                  <a:pt x="245152" y="517007"/>
                  <a:pt x="264728" y="517007"/>
                </a:cubicBezTo>
                <a:close/>
                <a:moveTo>
                  <a:pt x="108282" y="332260"/>
                </a:moveTo>
                <a:cubicBezTo>
                  <a:pt x="69698" y="332260"/>
                  <a:pt x="36094" y="365859"/>
                  <a:pt x="36094" y="406925"/>
                </a:cubicBezTo>
                <a:lnTo>
                  <a:pt x="36094" y="680698"/>
                </a:lnTo>
                <a:cubicBezTo>
                  <a:pt x="36094" y="721763"/>
                  <a:pt x="69698" y="755363"/>
                  <a:pt x="108282" y="755363"/>
                </a:cubicBezTo>
                <a:lnTo>
                  <a:pt x="144374" y="755363"/>
                </a:lnTo>
                <a:cubicBezTo>
                  <a:pt x="163044" y="755363"/>
                  <a:pt x="177978" y="770296"/>
                  <a:pt x="177978" y="788962"/>
                </a:cubicBezTo>
                <a:lnTo>
                  <a:pt x="177978" y="918382"/>
                </a:lnTo>
                <a:lnTo>
                  <a:pt x="329820" y="775273"/>
                </a:lnTo>
                <a:cubicBezTo>
                  <a:pt x="343510" y="762829"/>
                  <a:pt x="362180" y="755363"/>
                  <a:pt x="382094" y="755363"/>
                </a:cubicBezTo>
                <a:lnTo>
                  <a:pt x="703200" y="755363"/>
                </a:lnTo>
                <a:cubicBezTo>
                  <a:pt x="744272" y="755363"/>
                  <a:pt x="776632" y="721763"/>
                  <a:pt x="776632" y="680698"/>
                </a:cubicBezTo>
                <a:lnTo>
                  <a:pt x="776632" y="406925"/>
                </a:lnTo>
                <a:cubicBezTo>
                  <a:pt x="776632" y="365859"/>
                  <a:pt x="744272" y="332260"/>
                  <a:pt x="703200" y="332260"/>
                </a:cubicBezTo>
                <a:close/>
                <a:moveTo>
                  <a:pt x="884002" y="138287"/>
                </a:moveTo>
                <a:cubicBezTo>
                  <a:pt x="1026890" y="138287"/>
                  <a:pt x="1147414" y="248957"/>
                  <a:pt x="1162324" y="389471"/>
                </a:cubicBezTo>
                <a:lnTo>
                  <a:pt x="1162324" y="390714"/>
                </a:lnTo>
                <a:cubicBezTo>
                  <a:pt x="1162324" y="406880"/>
                  <a:pt x="1162324" y="467811"/>
                  <a:pt x="1162324" y="568533"/>
                </a:cubicBezTo>
                <a:cubicBezTo>
                  <a:pt x="1162324" y="584698"/>
                  <a:pt x="1149898" y="598377"/>
                  <a:pt x="1132504" y="598377"/>
                </a:cubicBezTo>
                <a:cubicBezTo>
                  <a:pt x="1080318" y="598377"/>
                  <a:pt x="1036830" y="638168"/>
                  <a:pt x="1034346" y="689151"/>
                </a:cubicBezTo>
                <a:cubicBezTo>
                  <a:pt x="1034346" y="726456"/>
                  <a:pt x="1055468" y="761273"/>
                  <a:pt x="1091500" y="776195"/>
                </a:cubicBezTo>
                <a:cubicBezTo>
                  <a:pt x="1100198" y="779925"/>
                  <a:pt x="1103926" y="791117"/>
                  <a:pt x="1100198" y="799821"/>
                </a:cubicBezTo>
                <a:cubicBezTo>
                  <a:pt x="1096470" y="807282"/>
                  <a:pt x="1090258" y="809769"/>
                  <a:pt x="1082804" y="809769"/>
                </a:cubicBezTo>
                <a:cubicBezTo>
                  <a:pt x="1081560" y="809769"/>
                  <a:pt x="1079076" y="809769"/>
                  <a:pt x="1076590" y="808526"/>
                </a:cubicBezTo>
                <a:cubicBezTo>
                  <a:pt x="1029376" y="787386"/>
                  <a:pt x="998312" y="740134"/>
                  <a:pt x="999554" y="687907"/>
                </a:cubicBezTo>
                <a:cubicBezTo>
                  <a:pt x="1002040" y="620759"/>
                  <a:pt x="1057952" y="564802"/>
                  <a:pt x="1126292" y="562315"/>
                </a:cubicBezTo>
                <a:cubicBezTo>
                  <a:pt x="1126292" y="466567"/>
                  <a:pt x="1126292" y="409367"/>
                  <a:pt x="1126292" y="391958"/>
                </a:cubicBezTo>
                <a:cubicBezTo>
                  <a:pt x="1113866" y="270096"/>
                  <a:pt x="1007010" y="174348"/>
                  <a:pt x="884002" y="174348"/>
                </a:cubicBezTo>
                <a:cubicBezTo>
                  <a:pt x="823118" y="174348"/>
                  <a:pt x="764720" y="197974"/>
                  <a:pt x="719990" y="239009"/>
                </a:cubicBezTo>
                <a:cubicBezTo>
                  <a:pt x="713776" y="246470"/>
                  <a:pt x="702594" y="245227"/>
                  <a:pt x="695140" y="239009"/>
                </a:cubicBezTo>
                <a:cubicBezTo>
                  <a:pt x="688926" y="230305"/>
                  <a:pt x="688926" y="219114"/>
                  <a:pt x="696382" y="212896"/>
                </a:cubicBezTo>
                <a:cubicBezTo>
                  <a:pt x="747324" y="165644"/>
                  <a:pt x="814420" y="138287"/>
                  <a:pt x="884002" y="138287"/>
                </a:cubicBezTo>
                <a:close/>
                <a:moveTo>
                  <a:pt x="882422" y="0"/>
                </a:moveTo>
                <a:cubicBezTo>
                  <a:pt x="1097738" y="0"/>
                  <a:pt x="1281940" y="167997"/>
                  <a:pt x="1300608" y="380792"/>
                </a:cubicBezTo>
                <a:cubicBezTo>
                  <a:pt x="1300608" y="390748"/>
                  <a:pt x="1293140" y="399459"/>
                  <a:pt x="1283184" y="400703"/>
                </a:cubicBezTo>
                <a:lnTo>
                  <a:pt x="1281940" y="400703"/>
                </a:lnTo>
                <a:cubicBezTo>
                  <a:pt x="1271982" y="400703"/>
                  <a:pt x="1264514" y="393237"/>
                  <a:pt x="1264514" y="383281"/>
                </a:cubicBezTo>
                <a:cubicBezTo>
                  <a:pt x="1247090" y="189152"/>
                  <a:pt x="1080314" y="36088"/>
                  <a:pt x="882422" y="36088"/>
                </a:cubicBezTo>
                <a:cubicBezTo>
                  <a:pt x="719380" y="36088"/>
                  <a:pt x="572516" y="143108"/>
                  <a:pt x="521488" y="296172"/>
                </a:cubicBezTo>
                <a:lnTo>
                  <a:pt x="703200" y="296172"/>
                </a:lnTo>
                <a:cubicBezTo>
                  <a:pt x="764186" y="296172"/>
                  <a:pt x="811480" y="345949"/>
                  <a:pt x="811480" y="406925"/>
                </a:cubicBezTo>
                <a:lnTo>
                  <a:pt x="811480" y="680698"/>
                </a:lnTo>
                <a:cubicBezTo>
                  <a:pt x="811480" y="741674"/>
                  <a:pt x="764186" y="791451"/>
                  <a:pt x="703200" y="791451"/>
                </a:cubicBezTo>
                <a:lnTo>
                  <a:pt x="668352" y="791451"/>
                </a:lnTo>
                <a:cubicBezTo>
                  <a:pt x="728092" y="858650"/>
                  <a:pt x="781610" y="900960"/>
                  <a:pt x="782854" y="900960"/>
                </a:cubicBezTo>
                <a:lnTo>
                  <a:pt x="784100" y="902204"/>
                </a:lnTo>
                <a:cubicBezTo>
                  <a:pt x="802768" y="919626"/>
                  <a:pt x="818948" y="939537"/>
                  <a:pt x="831394" y="961936"/>
                </a:cubicBezTo>
                <a:lnTo>
                  <a:pt x="843840" y="984336"/>
                </a:lnTo>
                <a:cubicBezTo>
                  <a:pt x="884912" y="1051535"/>
                  <a:pt x="958344" y="1095089"/>
                  <a:pt x="1037998" y="1095089"/>
                </a:cubicBezTo>
                <a:cubicBezTo>
                  <a:pt x="1162458" y="1095089"/>
                  <a:pt x="1264514" y="993047"/>
                  <a:pt x="1264514" y="868605"/>
                </a:cubicBezTo>
                <a:cubicBezTo>
                  <a:pt x="1264514" y="858650"/>
                  <a:pt x="1271982" y="849939"/>
                  <a:pt x="1281940" y="849939"/>
                </a:cubicBezTo>
                <a:cubicBezTo>
                  <a:pt x="1291896" y="849939"/>
                  <a:pt x="1300608" y="858650"/>
                  <a:pt x="1300608" y="868605"/>
                </a:cubicBezTo>
                <a:cubicBezTo>
                  <a:pt x="1300608" y="1012958"/>
                  <a:pt x="1182372" y="1129933"/>
                  <a:pt x="1037998" y="1129933"/>
                </a:cubicBezTo>
                <a:cubicBezTo>
                  <a:pt x="945896" y="1129933"/>
                  <a:pt x="860020" y="1081401"/>
                  <a:pt x="812724" y="1001758"/>
                </a:cubicBezTo>
                <a:lnTo>
                  <a:pt x="800278" y="979358"/>
                </a:lnTo>
                <a:cubicBezTo>
                  <a:pt x="790322" y="960692"/>
                  <a:pt x="776632" y="944514"/>
                  <a:pt x="760452" y="928337"/>
                </a:cubicBezTo>
                <a:cubicBezTo>
                  <a:pt x="752984" y="922115"/>
                  <a:pt x="687020" y="872338"/>
                  <a:pt x="619812" y="791451"/>
                </a:cubicBezTo>
                <a:lnTo>
                  <a:pt x="382094" y="791451"/>
                </a:lnTo>
                <a:cubicBezTo>
                  <a:pt x="370892" y="791451"/>
                  <a:pt x="360936" y="795184"/>
                  <a:pt x="353468" y="801406"/>
                </a:cubicBezTo>
                <a:lnTo>
                  <a:pt x="182958" y="961936"/>
                </a:lnTo>
                <a:cubicBezTo>
                  <a:pt x="179224" y="965670"/>
                  <a:pt x="173000" y="966914"/>
                  <a:pt x="168022" y="966914"/>
                </a:cubicBezTo>
                <a:cubicBezTo>
                  <a:pt x="163044" y="966914"/>
                  <a:pt x="159310" y="965670"/>
                  <a:pt x="156820" y="964425"/>
                </a:cubicBezTo>
                <a:cubicBezTo>
                  <a:pt x="146864" y="959448"/>
                  <a:pt x="141886" y="950737"/>
                  <a:pt x="141886" y="940781"/>
                </a:cubicBezTo>
                <a:lnTo>
                  <a:pt x="141886" y="791451"/>
                </a:lnTo>
                <a:lnTo>
                  <a:pt x="108282" y="791451"/>
                </a:lnTo>
                <a:cubicBezTo>
                  <a:pt x="49784" y="791451"/>
                  <a:pt x="0" y="741674"/>
                  <a:pt x="0" y="680698"/>
                </a:cubicBezTo>
                <a:lnTo>
                  <a:pt x="0" y="406925"/>
                </a:lnTo>
                <a:cubicBezTo>
                  <a:pt x="0" y="345949"/>
                  <a:pt x="49784" y="296172"/>
                  <a:pt x="108282" y="296172"/>
                </a:cubicBezTo>
                <a:lnTo>
                  <a:pt x="484150" y="296172"/>
                </a:lnTo>
                <a:cubicBezTo>
                  <a:pt x="536424" y="121953"/>
                  <a:pt x="700710" y="0"/>
                  <a:pt x="882422" y="0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5F5950-7C89-9613-59F8-45A1D0562955}"/>
              </a:ext>
            </a:extLst>
          </p:cNvPr>
          <p:cNvSpPr txBox="1"/>
          <p:nvPr/>
        </p:nvSpPr>
        <p:spPr>
          <a:xfrm>
            <a:off x="6000214" y="6598819"/>
            <a:ext cx="20137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6408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A3BC5-E543-E562-9216-8CD51002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31" y="2067035"/>
            <a:ext cx="7010400" cy="41033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1462EE-77B0-D3EC-C124-AE48D23E5A16}"/>
              </a:ext>
            </a:extLst>
          </p:cNvPr>
          <p:cNvSpPr txBox="1">
            <a:spLocks/>
          </p:cNvSpPr>
          <p:nvPr/>
        </p:nvSpPr>
        <p:spPr>
          <a:xfrm>
            <a:off x="510363" y="471451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Calibri Light"/>
                <a:hlinkClick r:id="rId3"/>
              </a:rPr>
              <a:t>Educational and Cultural Affairs Bureau - Promoting Mutual 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B7B2-7834-AB78-09A5-74E8AC4F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" y="-239295"/>
            <a:ext cx="11764925" cy="1343283"/>
          </a:xfrm>
        </p:spPr>
        <p:txBody>
          <a:bodyPr/>
          <a:lstStyle/>
          <a:p>
            <a:r>
              <a:rPr lang="en-US" dirty="0">
                <a:cs typeface="Calibri Light"/>
                <a:hlinkClick r:id="rId2"/>
              </a:rPr>
              <a:t>Mobility International USA</a:t>
            </a:r>
            <a:endParaRPr lang="en-US" dirty="0">
              <a:cs typeface="Calibr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ADE22-BA97-23AF-EE21-7F284564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924684"/>
            <a:ext cx="10601325" cy="52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B7B2-7834-AB78-09A5-74E8AC4F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62" y="838495"/>
            <a:ext cx="4945025" cy="134328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cs typeface="Calibri Light"/>
                <a:hlinkClick r:id="rId2"/>
              </a:rPr>
              <a:t>National Clearinghouse on Disability and Exchange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81E6E-3B30-FB46-4704-E568CC11A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54" y="24410"/>
            <a:ext cx="6685280" cy="3241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AFE24-A241-520A-C9F7-151AEB1E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58" y="2748739"/>
            <a:ext cx="4724401" cy="3085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D28FF1-51C9-41B8-FEA3-02B15395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731" y="3264371"/>
            <a:ext cx="7045568" cy="35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52E9-2277-CF45-96E3-33E481EA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Non-Competitive Eligibility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BAD931-F40E-1C41-AF1B-D9A3E90C6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Exchange Program Alumni</a:t>
            </a:r>
          </a:p>
          <a:p>
            <a:r>
              <a:rPr lang="en-US" dirty="0">
                <a:cs typeface="Calibri"/>
              </a:rPr>
              <a:t>Critical Language Scholars</a:t>
            </a:r>
          </a:p>
          <a:p>
            <a:r>
              <a:rPr lang="en-US" dirty="0">
                <a:cs typeface="Calibri"/>
              </a:rPr>
              <a:t>Fulbright Scholars</a:t>
            </a:r>
            <a:endParaRPr lang="en-US" dirty="0" err="1"/>
          </a:p>
          <a:p>
            <a:r>
              <a:rPr lang="en-US" dirty="0">
                <a:cs typeface="Calibri"/>
              </a:rPr>
              <a:t>Gilman Scholars</a:t>
            </a:r>
          </a:p>
          <a:p>
            <a:r>
              <a:rPr lang="en-US">
                <a:cs typeface="Calibri"/>
              </a:rPr>
              <a:t>Non-competitive Eligibility Letter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NCE allows eligible exchange program alumni to compete for certain </a:t>
            </a:r>
            <a:r>
              <a:rPr lang="en-US" dirty="0">
                <a:cs typeface="Calibri"/>
              </a:rPr>
              <a:t>federal employment jobs that are only open to federal </a:t>
            </a:r>
            <a:r>
              <a:rPr lang="en-US">
                <a:cs typeface="Calibri"/>
              </a:rPr>
              <a:t>employees. </a:t>
            </a:r>
            <a:endParaRPr lang="en-US"/>
          </a:p>
          <a:p>
            <a:r>
              <a:rPr lang="en-US" dirty="0">
                <a:cs typeface="Calibri"/>
              </a:rPr>
              <a:t>Area of Consideration</a:t>
            </a:r>
            <a:r>
              <a:rPr lang="en-US">
                <a:cs typeface="Calibri"/>
              </a:rPr>
              <a:t> in USAJOBS, is 'Status' applicants or those who are current of former federal civilian employees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09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BCE9-289A-8446-CC02-E24B0F2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Questions? Comments! Concerns*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5D80-A21E-FDB7-C3E3-07EAE6F4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088E82-4BC6-3CBA-DE9A-A38B5A596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81" y="88126"/>
            <a:ext cx="8417075" cy="6579782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1E9A4AE-59BC-1DF5-5DFD-7A458E9FC957}"/>
              </a:ext>
            </a:extLst>
          </p:cNvPr>
          <p:cNvSpPr txBox="1"/>
          <p:nvPr/>
        </p:nvSpPr>
        <p:spPr>
          <a:xfrm>
            <a:off x="3373228" y="5534561"/>
            <a:ext cx="5445544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Katheryn King, DEIA Policy Officer, 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Educational and Cultural Affairs Bureau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Whats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App (202) 802-7268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KingK@State.Gov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41FF09E-8BE4-72BE-3BEE-2B6F71A744B4}"/>
              </a:ext>
            </a:extLst>
          </p:cNvPr>
          <p:cNvSpPr txBox="1"/>
          <p:nvPr/>
        </p:nvSpPr>
        <p:spPr>
          <a:xfrm>
            <a:off x="94268" y="263058"/>
            <a:ext cx="11840066" cy="123110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Be Intentionally Inclusive…OR…Unintentional Exclusion Will Prevail-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18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8B74D8717A34D92F6842BCDD93B92" ma:contentTypeVersion="5" ma:contentTypeDescription="Create a new document." ma:contentTypeScope="" ma:versionID="e7b11ecf4011e88233450a61b2b0b3a3">
  <xsd:schema xmlns:xsd="http://www.w3.org/2001/XMLSchema" xmlns:xs="http://www.w3.org/2001/XMLSchema" xmlns:p="http://schemas.microsoft.com/office/2006/metadata/properties" xmlns:ns2="1461e502-1e97-470e-b61b-8d1b77822969" xmlns:ns3="7b90e6de-1307-42da-8d8c-473868cd94e7" targetNamespace="http://schemas.microsoft.com/office/2006/metadata/properties" ma:root="true" ma:fieldsID="88198dcbc9fe0291f80ef4c78ae5715f" ns2:_="" ns3:_="">
    <xsd:import namespace="1461e502-1e97-470e-b61b-8d1b77822969"/>
    <xsd:import namespace="7b90e6de-1307-42da-8d8c-473868cd94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1e502-1e97-470e-b61b-8d1b77822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0e6de-1307-42da-8d8c-473868cd94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690301-ADA3-47FA-98BD-F4D1EFD3A5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85A63-7671-494E-ABD1-F2304CDF7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1e502-1e97-470e-b61b-8d1b77822969"/>
    <ds:schemaRef ds:uri="7b90e6de-1307-42da-8d8c-473868cd94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C986B8-050E-4AA9-B811-808EFC4C4D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262</Words>
  <Application>Microsoft Office PowerPoint</Application>
  <PresentationFormat>Widescreen</PresentationFormat>
  <Paragraphs>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Poppins</vt:lpstr>
      <vt:lpstr>office theme</vt:lpstr>
      <vt:lpstr>Office Theme</vt:lpstr>
      <vt:lpstr>2023 NET Summit</vt:lpstr>
      <vt:lpstr> If I May Introduce Myself</vt:lpstr>
      <vt:lpstr>PowerPoint Presentation</vt:lpstr>
      <vt:lpstr>PowerPoint Presentation</vt:lpstr>
      <vt:lpstr>Mobility International USA</vt:lpstr>
      <vt:lpstr>National Clearinghouse on Disability and Exchange</vt:lpstr>
      <vt:lpstr>Non-Competitive Eligibility</vt:lpstr>
      <vt:lpstr>Questions? Comments! Concerns*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Kathy West-Evans</cp:lastModifiedBy>
  <cp:revision>248</cp:revision>
  <dcterms:created xsi:type="dcterms:W3CDTF">2023-09-15T16:11:54Z</dcterms:created>
  <dcterms:modified xsi:type="dcterms:W3CDTF">2023-09-18T19:57:35Z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0x0101004688B74D8717A34D92F6842BCDD93B92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etDate">
    <vt:lpwstr>2023-09-15T16:12:07Z</vt:lpwstr>
  </property>
  <property fmtid="{D5CDD505-2E9C-101B-9397-08002B2CF9AE}" pid="5" name="MSIP_Label_1665d9ee-429a-4d5f-97cc-cfb56e044a6e_Method">
    <vt:lpwstr>Privileged</vt:lpwstr>
  </property>
  <property fmtid="{D5CDD505-2E9C-101B-9397-08002B2CF9AE}" pid="6" name="MSIP_Label_1665d9ee-429a-4d5f-97cc-cfb56e044a6e_Name">
    <vt:lpwstr>1665d9ee-429a-4d5f-97cc-cfb56e044a6e</vt:lpwstr>
  </property>
  <property fmtid="{D5CDD505-2E9C-101B-9397-08002B2CF9AE}" pid="7" name="MSIP_Label_1665d9ee-429a-4d5f-97cc-cfb56e044a6e_SiteId">
    <vt:lpwstr>66cf5074-5afe-48d1-a691-a12b2121f44b</vt:lpwstr>
  </property>
  <property fmtid="{D5CDD505-2E9C-101B-9397-08002B2CF9AE}" pid="8" name="MSIP_Label_1665d9ee-429a-4d5f-97cc-cfb56e044a6e_ActionId">
    <vt:lpwstr>5546845e-8652-4754-b6e0-2065df0e53ca</vt:lpwstr>
  </property>
  <property fmtid="{D5CDD505-2E9C-101B-9397-08002B2CF9AE}" pid="9" name="MSIP_Label_1665d9ee-429a-4d5f-97cc-cfb56e044a6e_ContentBits">
    <vt:lpwstr>0</vt:lpwstr>
  </property>
</Properties>
</file>