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5" r:id="rId2"/>
    <p:sldId id="296" r:id="rId3"/>
    <p:sldId id="298" r:id="rId4"/>
    <p:sldId id="299" r:id="rId5"/>
    <p:sldId id="300" r:id="rId6"/>
    <p:sldId id="303" r:id="rId7"/>
    <p:sldId id="308" r:id="rId8"/>
    <p:sldId id="301" r:id="rId9"/>
    <p:sldId id="304" r:id="rId10"/>
    <p:sldId id="309" r:id="rId11"/>
    <p:sldId id="311" r:id="rId12"/>
    <p:sldId id="310" r:id="rId13"/>
    <p:sldId id="302" r:id="rId14"/>
    <p:sldId id="313" r:id="rId15"/>
    <p:sldId id="315" r:id="rId16"/>
    <p:sldId id="305" r:id="rId17"/>
    <p:sldId id="312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549" autoAdjust="0"/>
    <p:restoredTop sz="86422" autoAdjust="0"/>
  </p:normalViewPr>
  <p:slideViewPr>
    <p:cSldViewPr snapToGrid="0" snapToObjects="1">
      <p:cViewPr varScale="1">
        <p:scale>
          <a:sx n="61" d="100"/>
          <a:sy n="61" d="100"/>
        </p:scale>
        <p:origin x="45" y="306"/>
      </p:cViewPr>
      <p:guideLst/>
    </p:cSldViewPr>
  </p:slideViewPr>
  <p:outlineViewPr>
    <p:cViewPr>
      <p:scale>
        <a:sx n="33" d="100"/>
        <a:sy n="33" d="100"/>
      </p:scale>
      <p:origin x="0" y="-159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2682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D81FF-C86A-394B-AB15-6E361FE7D58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C2882-7920-F743-A386-4B94BBC3F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5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0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3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8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3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0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5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1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7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3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2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82-7920-F743-A386-4B94BBC3F0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6C54D-2CEB-3A45-9FB7-C957C9965479}"/>
              </a:ext>
            </a:extLst>
          </p:cNvPr>
          <p:cNvSpPr/>
          <p:nvPr userDrawn="1"/>
        </p:nvSpPr>
        <p:spPr>
          <a:xfrm>
            <a:off x="171450" y="0"/>
            <a:ext cx="120205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D7FA22-2A8B-D547-A379-FA524A0121F0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071B5-0398-194E-B869-9060AB015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1574800"/>
            <a:ext cx="9508807" cy="2387600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B3632-9DBE-0349-A47D-8E543BD85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95434"/>
            <a:ext cx="9508807" cy="102496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C938A9-E962-5241-8ECD-80299E414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58138" y="5618444"/>
            <a:ext cx="3624263" cy="7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8CC8-BB2F-594A-B795-3CB20B0C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C47F-15BF-B347-A17C-405B8DF5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89AD46-3710-9F46-AB3C-4A34EB4C438D}"/>
              </a:ext>
            </a:extLst>
          </p:cNvPr>
          <p:cNvSpPr/>
          <p:nvPr userDrawn="1"/>
        </p:nvSpPr>
        <p:spPr>
          <a:xfrm>
            <a:off x="11140757" y="5928361"/>
            <a:ext cx="594043" cy="59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D63F2AE-568B-4649-A337-A81F8E009DC4}" type="slidenum">
              <a:rPr lang="en-US" sz="1200" b="1" i="0" smtClean="0">
                <a:latin typeface="Gill Sans" panose="020B0502020104020203" pitchFamily="34" charset="-79"/>
                <a:cs typeface="Gill Sans" panose="020B0502020104020203" pitchFamily="34" charset="-79"/>
              </a:rPr>
              <a:t>‹#›</a:t>
            </a:fld>
            <a:endParaRPr lang="en-US" sz="1200" b="1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8BAC398-33DB-433B-99C7-17E9C91C5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5964906"/>
            <a:ext cx="2657191" cy="5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2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9F401A-B3E7-D64C-B010-51DFF69D36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C1E03-F497-C643-9646-6F4576C7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99536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4D5DE-51F2-5942-86F8-AE260BCCB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38750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F2E6A-8E1A-F64B-91AD-6D0F46251A9F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069111-C3E5-D546-A414-ADA0B42DB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67" y="6087436"/>
            <a:ext cx="1521141" cy="43496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B7C267C-189E-9544-869F-3FF9A421257A}"/>
              </a:ext>
            </a:extLst>
          </p:cNvPr>
          <p:cNvSpPr/>
          <p:nvPr userDrawn="1"/>
        </p:nvSpPr>
        <p:spPr>
          <a:xfrm>
            <a:off x="11140757" y="5928361"/>
            <a:ext cx="594043" cy="59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D63F2AE-568B-4649-A337-A81F8E009DC4}" type="slidenum">
              <a:rPr lang="en-US" sz="1200" b="1" i="0" smtClean="0">
                <a:latin typeface="Gill Sans" panose="020B0502020104020203" pitchFamily="34" charset="-79"/>
                <a:cs typeface="Gill Sans" panose="020B0502020104020203" pitchFamily="34" charset="-79"/>
              </a:rPr>
              <a:t>‹#›</a:t>
            </a:fld>
            <a:endParaRPr lang="en-US" sz="1200" b="1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048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B5D732-0E59-804B-A92A-95E9AC28D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971D69-6288-CF42-A85B-5DFF757D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99536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7D4D03-A617-354F-861B-1A4053811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38750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B631F2-04F5-1E45-AAB1-1DD2908AFB43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E6C4D-BB37-C046-8C25-6024ED192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67" y="6087436"/>
            <a:ext cx="1521141" cy="43496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2725C58-D5F1-4947-B3D8-FFC270F86D50}"/>
              </a:ext>
            </a:extLst>
          </p:cNvPr>
          <p:cNvSpPr/>
          <p:nvPr userDrawn="1"/>
        </p:nvSpPr>
        <p:spPr>
          <a:xfrm>
            <a:off x="11140757" y="5928361"/>
            <a:ext cx="594043" cy="59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D63F2AE-568B-4649-A337-A81F8E009DC4}" type="slidenum">
              <a:rPr lang="en-US" sz="1200" b="1" i="0" smtClean="0">
                <a:latin typeface="Gill Sans" panose="020B0502020104020203" pitchFamily="34" charset="-79"/>
                <a:cs typeface="Gill Sans" panose="020B0502020104020203" pitchFamily="34" charset="-79"/>
              </a:rPr>
              <a:t>‹#›</a:t>
            </a:fld>
            <a:endParaRPr lang="en-US" sz="1200" b="1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840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7F45-F76E-C248-A6DC-33929936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3046C-C052-3D46-ABF4-2E0655154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672" y="2362200"/>
            <a:ext cx="5181600" cy="3238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400"/>
            </a:lvl2pPr>
            <a:lvl3pPr marL="914377" indent="0">
              <a:buNone/>
              <a:defRPr sz="2400"/>
            </a:lvl3pPr>
            <a:lvl4pPr marL="1371566" indent="0">
              <a:buNone/>
              <a:defRPr sz="2400"/>
            </a:lvl4pPr>
            <a:lvl5pPr marL="1828754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CB9A0-BA1D-7346-B206-071D2F865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62201"/>
            <a:ext cx="5619752" cy="32385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400"/>
            </a:lvl2pPr>
            <a:lvl3pPr marL="914377" indent="0">
              <a:buNone/>
              <a:defRPr sz="2400"/>
            </a:lvl3pPr>
            <a:lvl4pPr marL="1371566" indent="0">
              <a:buNone/>
              <a:defRPr sz="2400"/>
            </a:lvl4pPr>
            <a:lvl5pPr marL="1828754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8EA689-E670-6947-8FA7-EB5AAFDE3081}"/>
              </a:ext>
            </a:extLst>
          </p:cNvPr>
          <p:cNvSpPr/>
          <p:nvPr userDrawn="1"/>
        </p:nvSpPr>
        <p:spPr>
          <a:xfrm>
            <a:off x="11140757" y="5928361"/>
            <a:ext cx="594043" cy="59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D63F2AE-568B-4649-A337-A81F8E009DC4}" type="slidenum">
              <a:rPr lang="en-US" sz="1200" b="1" i="0" smtClean="0">
                <a:latin typeface="Gill Sans" panose="020B0502020104020203" pitchFamily="34" charset="-79"/>
                <a:cs typeface="Gill Sans" panose="020B0502020104020203" pitchFamily="34" charset="-79"/>
              </a:rPr>
              <a:t>‹#›</a:t>
            </a:fld>
            <a:endParaRPr lang="en-US" sz="1200" b="1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767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8E424A-50C7-0343-8DAD-50DF753674AA}"/>
              </a:ext>
            </a:extLst>
          </p:cNvPr>
          <p:cNvSpPr/>
          <p:nvPr userDrawn="1"/>
        </p:nvSpPr>
        <p:spPr>
          <a:xfrm>
            <a:off x="7786688" y="0"/>
            <a:ext cx="44053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3A0FF-05DF-E744-9E4A-48A7DEFA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3" y="1036639"/>
            <a:ext cx="561212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3F5B0-4469-A54C-AE3A-44F78BA3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62201"/>
            <a:ext cx="5619752" cy="3238501"/>
          </a:xfrm>
          <a:solidFill>
            <a:srgbClr val="FFFFFF"/>
          </a:solidFill>
          <a:effectLst>
            <a:outerShdw blurRad="114300" sx="102000" sy="102000" algn="ctr" rotWithShape="0">
              <a:prstClr val="black">
                <a:alpha val="12043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71B305-6126-2247-A309-03BCB8507C74}"/>
              </a:ext>
            </a:extLst>
          </p:cNvPr>
          <p:cNvSpPr/>
          <p:nvPr userDrawn="1"/>
        </p:nvSpPr>
        <p:spPr>
          <a:xfrm>
            <a:off x="11140757" y="5928361"/>
            <a:ext cx="594043" cy="59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D63F2AE-568B-4649-A337-A81F8E009DC4}" type="slidenum">
              <a:rPr lang="en-US" sz="1200" b="1" i="0" smtClean="0">
                <a:latin typeface="Gill Sans" panose="020B0502020104020203" pitchFamily="34" charset="-79"/>
                <a:cs typeface="Gill Sans" panose="020B0502020104020203" pitchFamily="34" charset="-79"/>
              </a:rPr>
              <a:t>‹#›</a:t>
            </a:fld>
            <a:endParaRPr lang="en-US" sz="1200" b="1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77B6EE-A98A-A94A-8145-3AEBE5304D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9" y="2362200"/>
            <a:ext cx="5611812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62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EB39B2-E910-D944-9DA2-F50B538D0B50}"/>
              </a:ext>
            </a:extLst>
          </p:cNvPr>
          <p:cNvSpPr/>
          <p:nvPr userDrawn="1"/>
        </p:nvSpPr>
        <p:spPr>
          <a:xfrm>
            <a:off x="7786688" y="0"/>
            <a:ext cx="440531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A02989-822A-5A4C-9DA9-7DBE8F5B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3" y="1036639"/>
            <a:ext cx="561212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29DDC06-8705-B94D-86AE-0DA26456C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62201"/>
            <a:ext cx="5619752" cy="3238501"/>
          </a:xfrm>
          <a:solidFill>
            <a:srgbClr val="FFFFFF"/>
          </a:solidFill>
          <a:effectLst>
            <a:outerShdw blurRad="114300" sx="102000" sy="102000" algn="ctr" rotWithShape="0">
              <a:prstClr val="black">
                <a:alpha val="12043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B5A17B-C6A5-9048-AA52-C093B479C8F9}"/>
              </a:ext>
            </a:extLst>
          </p:cNvPr>
          <p:cNvSpPr/>
          <p:nvPr userDrawn="1"/>
        </p:nvSpPr>
        <p:spPr>
          <a:xfrm>
            <a:off x="11140757" y="5928361"/>
            <a:ext cx="594043" cy="59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D63F2AE-568B-4649-A337-A81F8E009DC4}" type="slidenum">
              <a:rPr lang="en-US" sz="1200" b="1" i="0" smtClean="0">
                <a:latin typeface="Gill Sans" panose="020B0502020104020203" pitchFamily="34" charset="-79"/>
                <a:cs typeface="Gill Sans" panose="020B0502020104020203" pitchFamily="34" charset="-79"/>
              </a:rPr>
              <a:t>‹#›</a:t>
            </a:fld>
            <a:endParaRPr lang="en-US" sz="1200" b="1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3716C6-7205-1F4B-9E8B-88D8A9B58F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90" y="2362200"/>
            <a:ext cx="5464175" cy="323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674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9A1F1A-610A-7648-9B35-8B3F057852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99089F-7C08-D645-8C3F-F87253E71A4E}"/>
              </a:ext>
            </a:extLst>
          </p:cNvPr>
          <p:cNvSpPr/>
          <p:nvPr userDrawn="1"/>
        </p:nvSpPr>
        <p:spPr>
          <a:xfrm>
            <a:off x="11140757" y="5928361"/>
            <a:ext cx="594043" cy="59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D63F2AE-568B-4649-A337-A81F8E009DC4}" type="slidenum">
              <a:rPr lang="en-US" sz="1200" b="1" i="0" smtClean="0">
                <a:latin typeface="Gill Sans" panose="020B0502020104020203" pitchFamily="34" charset="-79"/>
                <a:cs typeface="Gill Sans" panose="020B0502020104020203" pitchFamily="34" charset="-79"/>
              </a:rPr>
              <a:t>‹#›</a:t>
            </a:fld>
            <a:endParaRPr lang="en-US" sz="1200" b="1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C7D3F4-78E6-914A-9A15-37A15578F5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6" y="0"/>
            <a:ext cx="6314549" cy="6858000"/>
          </a:xfrm>
        </p:spPr>
        <p:txBody>
          <a:bodyPr wrap="square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6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D9481-C80C-2441-BA7F-896DE9C0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1036639"/>
            <a:ext cx="11384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5AC66-C7EE-B544-ABDC-8C171C147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72" y="2362200"/>
            <a:ext cx="11384280" cy="262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7D060-BF36-A645-AB11-F3A6C6DE6DF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79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5" r:id="rId7"/>
    <p:sldLayoutId id="2147483656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ü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Light" panose="020B0302020104020203" pitchFamily="34" charset="-79"/>
          <a:ea typeface="+mn-ea"/>
          <a:cs typeface="Gill Sans Light" panose="020B0302020104020203" pitchFamily="34" charset="-79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https://mm.nh.gov/media/education/we-are-vr-30-sec-psa.m4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s://mm.nh.gov/media/education/we-are-vr-meet-colin-boyle.m4v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DDE4-994D-E3A1-D638-7BB63029A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1341437"/>
            <a:ext cx="9800044" cy="2387600"/>
          </a:xfrm>
        </p:spPr>
        <p:txBody>
          <a:bodyPr>
            <a:normAutofit fontScale="90000"/>
          </a:bodyPr>
          <a:lstStyle/>
          <a:p>
            <a:r>
              <a:rPr lang="en-US" sz="6000" kern="0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Are VR: NH’s Experience Implementing an Integrated Public Awareness Campaign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8371A-7ADB-B647-5895-C20F03681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661132"/>
            <a:ext cx="9508807" cy="1024965"/>
          </a:xfrm>
        </p:spPr>
        <p:txBody>
          <a:bodyPr/>
          <a:lstStyle/>
          <a:p>
            <a:r>
              <a:rPr lang="en-US" sz="2400" b="1" kern="0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CSAVR 2024 Spring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035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876" y="1448984"/>
            <a:ext cx="11384280" cy="1325563"/>
          </a:xfrm>
        </p:spPr>
        <p:txBody>
          <a:bodyPr anchor="ctr" anchorCtr="0">
            <a:normAutofit/>
          </a:bodyPr>
          <a:lstStyle/>
          <a:p>
            <a:r>
              <a:rPr lang="en-US" sz="4200" dirty="0"/>
              <a:t>We Are VR Video Spot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0A00536-BDB4-69F4-82EC-87A479FD9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4531" r="6246" b="16367"/>
          <a:stretch/>
        </p:blipFill>
        <p:spPr bwMode="auto">
          <a:xfrm>
            <a:off x="1542253" y="-30480"/>
            <a:ext cx="8767607" cy="67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BDB14-E330-B1A4-6640-7AA0DE97F0AA}"/>
              </a:ext>
            </a:extLst>
          </p:cNvPr>
          <p:cNvSpPr txBox="1"/>
          <p:nvPr/>
        </p:nvSpPr>
        <p:spPr>
          <a:xfrm>
            <a:off x="3338623" y="2009553"/>
            <a:ext cx="639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 City Pretzels video?</a:t>
            </a:r>
          </a:p>
          <a:p>
            <a:r>
              <a:rPr lang="en-US" dirty="0"/>
              <a:t>Or Business </a:t>
            </a:r>
          </a:p>
        </p:txBody>
      </p:sp>
      <p:pic>
        <p:nvPicPr>
          <p:cNvPr id="7" name="Picture 6" descr="Screen shot from VR New Hampshire 30-second video spot">
            <a:hlinkClick r:id="rId4"/>
            <a:extLst>
              <a:ext uri="{FF2B5EF4-FFF2-40B4-BE49-F238E27FC236}">
                <a16:creationId xmlns:a16="http://schemas.microsoft.com/office/drawing/2014/main" id="{EA89B5DF-87A3-6F67-FFF1-444D82A436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7" r="4289" b="19705"/>
          <a:stretch/>
        </p:blipFill>
        <p:spPr>
          <a:xfrm>
            <a:off x="2091765" y="556297"/>
            <a:ext cx="7537355" cy="481265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41727-0819-9974-B8BE-7C8273B05F69}"/>
              </a:ext>
            </a:extLst>
          </p:cNvPr>
          <p:cNvSpPr txBox="1"/>
          <p:nvPr/>
        </p:nvSpPr>
        <p:spPr>
          <a:xfrm>
            <a:off x="5063735" y="4735788"/>
            <a:ext cx="1920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VR.</a:t>
            </a:r>
          </a:p>
        </p:txBody>
      </p:sp>
    </p:spTree>
    <p:extLst>
      <p:ext uri="{BB962C8B-B14F-4D97-AF65-F5344CB8AC3E}">
        <p14:creationId xmlns:p14="http://schemas.microsoft.com/office/powerpoint/2010/main" val="182160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876" y="1448984"/>
            <a:ext cx="6610377" cy="2593627"/>
          </a:xfrm>
        </p:spPr>
        <p:txBody>
          <a:bodyPr anchor="ctr" anchorCtr="0">
            <a:normAutofit/>
          </a:bodyPr>
          <a:lstStyle/>
          <a:p>
            <a:r>
              <a:rPr lang="en-US" sz="4200" dirty="0"/>
              <a:t>Port City Pretzels Video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0A00536-BDB4-69F4-82EC-87A479FD9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4531" r="6246" b="16367"/>
          <a:stretch/>
        </p:blipFill>
        <p:spPr bwMode="auto">
          <a:xfrm>
            <a:off x="1542253" y="-30480"/>
            <a:ext cx="8700705" cy="68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shot from VR New Hampshire &quot;Meet Colin Boyle&quot; video.">
            <a:hlinkClick r:id="rId4"/>
            <a:extLst>
              <a:ext uri="{FF2B5EF4-FFF2-40B4-BE49-F238E27FC236}">
                <a16:creationId xmlns:a16="http://schemas.microsoft.com/office/drawing/2014/main" id="{AFA7968E-DA75-6EFF-F8D1-F6B0114DA7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78" b="5645"/>
          <a:stretch/>
        </p:blipFill>
        <p:spPr>
          <a:xfrm>
            <a:off x="2090530" y="554322"/>
            <a:ext cx="7511144" cy="48602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337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>
            <a:normAutofit/>
          </a:bodyPr>
          <a:lstStyle/>
          <a:p>
            <a:r>
              <a:rPr lang="en-US" sz="4200" dirty="0"/>
              <a:t>Phase 3 Outcomes: Print/Digital Ads</a:t>
            </a:r>
          </a:p>
        </p:txBody>
      </p:sp>
      <p:pic>
        <p:nvPicPr>
          <p:cNvPr id="7" name="Picture 6" descr="VR New Hampshire poster">
            <a:extLst>
              <a:ext uri="{FF2B5EF4-FFF2-40B4-BE49-F238E27FC236}">
                <a16:creationId xmlns:a16="http://schemas.microsoft.com/office/drawing/2014/main" id="{40C257FF-B950-79C5-CF9B-8754048B4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05" y="1449823"/>
            <a:ext cx="2994660" cy="419227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 descr="VR New Hampshire digital ad">
            <a:extLst>
              <a:ext uri="{FF2B5EF4-FFF2-40B4-BE49-F238E27FC236}">
                <a16:creationId xmlns:a16="http://schemas.microsoft.com/office/drawing/2014/main" id="{BA560234-1A91-64EB-78DB-9E8820D84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063" y="1449823"/>
            <a:ext cx="6764165" cy="10569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NHVR_WeAre" descr="VR New Hampshire digital ad">
            <a:hlinkClick r:id="" action="ppaction://media"/>
            <a:extLst>
              <a:ext uri="{FF2B5EF4-FFF2-40B4-BE49-F238E27FC236}">
                <a16:creationId xmlns:a16="http://schemas.microsoft.com/office/drawing/2014/main" id="{541B1CE3-F8A4-A113-2FAE-1241F84AF7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83063" y="2713220"/>
            <a:ext cx="3481717" cy="34817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VR New Hampshire digital ad">
            <a:extLst>
              <a:ext uri="{FF2B5EF4-FFF2-40B4-BE49-F238E27FC236}">
                <a16:creationId xmlns:a16="http://schemas.microsoft.com/office/drawing/2014/main" id="{D285B34D-D1D3-42A8-B448-FC34FA8AE5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3378" y="2713220"/>
            <a:ext cx="2604617" cy="260461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09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>
            <a:normAutofit/>
          </a:bodyPr>
          <a:lstStyle/>
          <a:p>
            <a:r>
              <a:rPr lang="en-US" sz="4200" dirty="0"/>
              <a:t>Phase 4: Distribution of Media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D2F4-5510-CC97-B2AE-F20F8E53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2" y="1604965"/>
            <a:ext cx="11384280" cy="41957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kern="100" dirty="0">
                <a:effectLst/>
                <a:cs typeface="Times New Roman" panose="02020603050405020304" pitchFamily="18" charset="0"/>
              </a:rPr>
              <a:t>Development of ad </a:t>
            </a:r>
            <a:r>
              <a:rPr lang="en-US" sz="3000" kern="100" dirty="0">
                <a:cs typeface="Times New Roman" panose="02020603050405020304" pitchFamily="18" charset="0"/>
              </a:rPr>
              <a:t>buy plan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kern="100" dirty="0">
                <a:effectLst/>
                <a:cs typeface="Times New Roman" panose="02020603050405020304" pitchFamily="18" charset="0"/>
              </a:rPr>
              <a:t>Placement/sharing of long-form videos: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kern="100" dirty="0">
                <a:effectLst/>
                <a:cs typeface="Times New Roman" panose="02020603050405020304" pitchFamily="18" charset="0"/>
              </a:rPr>
              <a:t>VR New Hampshire website and Facebook page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kern="100" dirty="0">
                <a:effectLst/>
                <a:cs typeface="Times New Roman" panose="02020603050405020304" pitchFamily="18" charset="0"/>
              </a:rPr>
              <a:t>Department of Education YouTube channel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kern="100" dirty="0">
                <a:effectLst/>
                <a:cs typeface="Times New Roman" panose="02020603050405020304" pitchFamily="18" charset="0"/>
              </a:rPr>
              <a:t>Department of Education social media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kern="100" dirty="0">
                <a:effectLst/>
                <a:cs typeface="Times New Roman" panose="02020603050405020304" pitchFamily="18" charset="0"/>
              </a:rPr>
              <a:t>Partners’ social media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0016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>
            <a:normAutofit/>
          </a:bodyPr>
          <a:lstStyle/>
          <a:p>
            <a:r>
              <a:rPr lang="en-US" sz="4200" dirty="0"/>
              <a:t>Phase 4 Outcomes: Ad Buy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D2F4-5510-CC97-B2AE-F20F8E53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2" y="1604965"/>
            <a:ext cx="11384280" cy="41957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kern="100" dirty="0">
                <a:effectLst/>
                <a:cs typeface="Times New Roman" panose="02020603050405020304" pitchFamily="18" charset="0"/>
              </a:rPr>
              <a:t>Television</a:t>
            </a:r>
            <a:r>
              <a:rPr lang="en-US" kern="100" dirty="0">
                <a:effectLst/>
                <a:cs typeface="Times New Roman" panose="02020603050405020304" pitchFamily="18" charset="0"/>
              </a:rPr>
              <a:t> (WMUR – ABC9 Manchester; </a:t>
            </a:r>
            <a:r>
              <a:rPr lang="en-US" kern="100" dirty="0" err="1">
                <a:effectLst/>
                <a:cs typeface="Times New Roman" panose="02020603050405020304" pitchFamily="18" charset="0"/>
              </a:rPr>
              <a:t>MeTV</a:t>
            </a:r>
            <a:r>
              <a:rPr lang="en-US" kern="100" dirty="0">
                <a:effectLst/>
                <a:cs typeface="Times New Roman" panose="02020603050405020304" pitchFamily="18" charset="0"/>
              </a:rPr>
              <a:t> – Classic Television/news; and </a:t>
            </a:r>
            <a:r>
              <a:rPr lang="en-US" kern="100" dirty="0" err="1">
                <a:effectLst/>
                <a:cs typeface="Times New Roman" panose="02020603050405020304" pitchFamily="18" charset="0"/>
              </a:rPr>
              <a:t>EffecTV</a:t>
            </a:r>
            <a:r>
              <a:rPr lang="en-US" kern="100" dirty="0">
                <a:effectLst/>
                <a:cs typeface="Times New Roman" panose="02020603050405020304" pitchFamily="18" charset="0"/>
              </a:rPr>
              <a:t>/Xfinity/Comcast)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kern="100" dirty="0">
                <a:effectLst/>
                <a:cs typeface="Times New Roman" panose="02020603050405020304" pitchFamily="18" charset="0"/>
              </a:rPr>
              <a:t>Radio</a:t>
            </a:r>
            <a:r>
              <a:rPr lang="en-US" kern="100" dirty="0">
                <a:effectLst/>
                <a:cs typeface="Times New Roman" panose="02020603050405020304" pitchFamily="18" charset="0"/>
              </a:rPr>
              <a:t> (NH Public Radio, WZID Adult Contemporary; STPL “The Pulse” – News/Talk; and streaming networks)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kern="100" dirty="0">
                <a:effectLst/>
                <a:cs typeface="Times New Roman" panose="02020603050405020304" pitchFamily="18" charset="0"/>
              </a:rPr>
              <a:t>Print</a:t>
            </a:r>
            <a:r>
              <a:rPr lang="en-US" kern="100" dirty="0">
                <a:effectLst/>
                <a:cs typeface="Times New Roman" panose="02020603050405020304" pitchFamily="18" charset="0"/>
              </a:rPr>
              <a:t> (603 Diversity Magazine; NH Business Review; Business New Hampshire)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kern="100" dirty="0">
                <a:effectLst/>
                <a:cs typeface="Times New Roman" panose="02020603050405020304" pitchFamily="18" charset="0"/>
              </a:rPr>
              <a:t>Digital/Social Media </a:t>
            </a:r>
            <a:r>
              <a:rPr lang="en-US" kern="100" dirty="0">
                <a:effectLst/>
                <a:cs typeface="Times New Roman" panose="02020603050405020304" pitchFamily="18" charset="0"/>
              </a:rPr>
              <a:t>(YouTube; </a:t>
            </a:r>
            <a:r>
              <a:rPr lang="en-US" kern="100" dirty="0" err="1">
                <a:effectLst/>
                <a:cs typeface="Times New Roman" panose="02020603050405020304" pitchFamily="18" charset="0"/>
              </a:rPr>
              <a:t>GoogleAds</a:t>
            </a:r>
            <a:r>
              <a:rPr lang="en-US" kern="100" dirty="0">
                <a:effectLst/>
                <a:cs typeface="Times New Roman" panose="02020603050405020304" pitchFamily="18" charset="0"/>
              </a:rPr>
              <a:t>; LinkedIn; Facebook/Instagram)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801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F55267-70C7-40ED-35F7-B996204B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Buy Plan</a:t>
            </a:r>
          </a:p>
        </p:txBody>
      </p:sp>
      <p:pic>
        <p:nvPicPr>
          <p:cNvPr id="6" name="Picture 5" descr="VR New Hampshire ad buy plan - Part 1">
            <a:extLst>
              <a:ext uri="{FF2B5EF4-FFF2-40B4-BE49-F238E27FC236}">
                <a16:creationId xmlns:a16="http://schemas.microsoft.com/office/drawing/2014/main" id="{683E6C29-8D7F-12E6-947C-D969C801BB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3" t="15943" r="6719" b="10178"/>
          <a:stretch/>
        </p:blipFill>
        <p:spPr>
          <a:xfrm>
            <a:off x="288794" y="185879"/>
            <a:ext cx="7999529" cy="5782390"/>
          </a:xfrm>
          <a:prstGeom prst="rect">
            <a:avLst/>
          </a:prstGeom>
        </p:spPr>
      </p:pic>
      <p:pic>
        <p:nvPicPr>
          <p:cNvPr id="10" name="Picture 9" descr="VR New Hampshire ad buy plan - Part 2">
            <a:extLst>
              <a:ext uri="{FF2B5EF4-FFF2-40B4-BE49-F238E27FC236}">
                <a16:creationId xmlns:a16="http://schemas.microsoft.com/office/drawing/2014/main" id="{9F061E9B-A9D3-D297-09E5-2D3E1ADFC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41" t="16147" r="5690" b="24037"/>
          <a:stretch/>
        </p:blipFill>
        <p:spPr>
          <a:xfrm>
            <a:off x="4085439" y="2104417"/>
            <a:ext cx="8106561" cy="47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0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>
            <a:normAutofit/>
          </a:bodyPr>
          <a:lstStyle/>
          <a:p>
            <a:r>
              <a:rPr lang="en-US" sz="4200" dirty="0"/>
              <a:t>Phase 4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D2F4-5510-CC97-B2AE-F20F8E53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2" y="1604965"/>
            <a:ext cx="11384280" cy="41957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Estimated reach (</a:t>
            </a:r>
            <a:r>
              <a:rPr lang="en-US" sz="2400" b="0" i="0" u="none" strike="noStrike" dirty="0">
                <a:effectLst/>
              </a:rPr>
              <a:t>1/2/24 through 2/12/24):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Broadcast TV: 185,000 impressions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i="0" u="none" strike="noStrike" dirty="0">
                <a:effectLst/>
              </a:rPr>
              <a:t>Cable/Digital TV: 94,180 impressions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i="0" u="none" strike="noStrike" dirty="0">
                <a:effectLst/>
              </a:rPr>
              <a:t>Broadcast radio: 251,850 listeners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i="0" u="none" strike="noStrike" dirty="0">
                <a:effectLst/>
              </a:rPr>
              <a:t>Streaming radio: 16,698 individual users with 33,740 impressions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Print: 113,500 readers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i="0" u="none" strike="noStrike" dirty="0">
                <a:effectLst/>
              </a:rPr>
              <a:t>Digital display ads: 233,065 </a:t>
            </a:r>
            <a:r>
              <a:rPr lang="en-US" dirty="0"/>
              <a:t>impressions (143 clicks to site)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Digital video ads: </a:t>
            </a:r>
            <a:r>
              <a:rPr lang="en-US" b="0" i="0" u="none" strike="noStrike" dirty="0">
                <a:effectLst/>
              </a:rPr>
              <a:t>107,325 impressions  (839 clicks to site)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Social media: 153,800 impressions (624 clicks to site)</a:t>
            </a:r>
          </a:p>
        </p:txBody>
      </p:sp>
    </p:spTree>
    <p:extLst>
      <p:ext uri="{BB962C8B-B14F-4D97-AF65-F5344CB8AC3E}">
        <p14:creationId xmlns:p14="http://schemas.microsoft.com/office/powerpoint/2010/main" val="248956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>
            <a:normAutofit/>
          </a:bodyPr>
          <a:lstStyle/>
          <a:p>
            <a:r>
              <a:rPr lang="en-US" sz="4200" dirty="0"/>
              <a:t>Challenges Encountered/</a:t>
            </a:r>
            <a:br>
              <a:rPr lang="en-US" sz="4200" dirty="0"/>
            </a:br>
            <a:r>
              <a:rPr lang="en-US" sz="4200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D2F4-5510-CC97-B2AE-F20F8E53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2" y="1745642"/>
            <a:ext cx="11384280" cy="4195763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700" b="1" kern="100" dirty="0">
                <a:effectLst/>
                <a:cs typeface="Times New Roman" panose="02020603050405020304" pitchFamily="18" charset="0"/>
              </a:rPr>
              <a:t>Project Management </a:t>
            </a:r>
            <a:r>
              <a:rPr lang="en-US" sz="2700" kern="100" dirty="0">
                <a:effectLst/>
                <a:cs typeface="Times New Roman" panose="02020603050405020304" pitchFamily="18" charset="0"/>
              </a:rPr>
              <a:t>– With many moving parts, organization, attention to detail, and communication are key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700" b="1" kern="100" dirty="0">
                <a:effectLst/>
                <a:cs typeface="Times New Roman" panose="02020603050405020304" pitchFamily="18" charset="0"/>
              </a:rPr>
              <a:t>Logistics</a:t>
            </a:r>
            <a:r>
              <a:rPr lang="en-US" sz="2700" kern="100" dirty="0">
                <a:effectLst/>
                <a:cs typeface="Times New Roman" panose="02020603050405020304" pitchFamily="18" charset="0"/>
              </a:rPr>
              <a:t> – Transportation was a concern for some participants; also needed to be efficient with number of filming locations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700" b="1" kern="100" dirty="0">
                <a:effectLst/>
                <a:cs typeface="Times New Roman" panose="02020603050405020304" pitchFamily="18" charset="0"/>
              </a:rPr>
              <a:t>Preparing for Outcomes </a:t>
            </a:r>
            <a:r>
              <a:rPr lang="en-US" sz="2700" kern="100" dirty="0">
                <a:effectLst/>
                <a:cs typeface="Times New Roman" panose="02020603050405020304" pitchFamily="18" charset="0"/>
              </a:rPr>
              <a:t>– Distribution was delayed due to counselor shortage and concern about being prepared for possible spike in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31791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2889-050E-0109-0BD8-0C0B6846A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483" y="1574800"/>
            <a:ext cx="9508807" cy="23876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C9B91BA5-3EEB-D80C-02AA-10BDB13E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4154" y="2106246"/>
            <a:ext cx="2645508" cy="26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5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D2F4-5510-CC97-B2AE-F20F8E53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2" y="1604965"/>
            <a:ext cx="11384280" cy="4195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To break out of “best-kept secret” mode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To challenge misconceptions (and/or narrow perceptions) about people with disabilities and employment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To convey the value VR adds to individuals, employers and the state’s economy</a:t>
            </a:r>
          </a:p>
        </p:txBody>
      </p:sp>
    </p:spTree>
    <p:extLst>
      <p:ext uri="{BB962C8B-B14F-4D97-AF65-F5344CB8AC3E}">
        <p14:creationId xmlns:p14="http://schemas.microsoft.com/office/powerpoint/2010/main" val="134990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/>
          <a:lstStyle/>
          <a:p>
            <a:r>
              <a:rPr lang="en-US" dirty="0"/>
              <a:t>The Solution</a:t>
            </a:r>
          </a:p>
        </p:txBody>
      </p:sp>
      <p:grpSp>
        <p:nvGrpSpPr>
          <p:cNvPr id="17" name="Group 16" descr="Graphic that has four boxes illustrating the four phases of the project. The boxes say:&#10;&#10;Phase 1: Needs assessment/message development&#10;Phase 2: Rebranding, including website and materials refresh&#10;Phase 3: Production of media assets&#10;Phase 4: Distribution of media assets&#10;">
            <a:extLst>
              <a:ext uri="{FF2B5EF4-FFF2-40B4-BE49-F238E27FC236}">
                <a16:creationId xmlns:a16="http://schemas.microsoft.com/office/drawing/2014/main" id="{7C3F095A-FDA4-7686-2AA7-5D2EFDCE572A}"/>
              </a:ext>
            </a:extLst>
          </p:cNvPr>
          <p:cNvGrpSpPr/>
          <p:nvPr/>
        </p:nvGrpSpPr>
        <p:grpSpPr>
          <a:xfrm>
            <a:off x="785561" y="1728131"/>
            <a:ext cx="10778183" cy="3649212"/>
            <a:chOff x="872693" y="2306972"/>
            <a:chExt cx="10659682" cy="343109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4495BD-0064-3762-289A-9DD054F56627}"/>
                </a:ext>
              </a:extLst>
            </p:cNvPr>
            <p:cNvSpPr/>
            <p:nvPr/>
          </p:nvSpPr>
          <p:spPr>
            <a:xfrm>
              <a:off x="872693" y="2306972"/>
              <a:ext cx="2606279" cy="3431098"/>
            </a:xfrm>
            <a:custGeom>
              <a:avLst/>
              <a:gdLst>
                <a:gd name="connsiteX0" fmla="*/ 0 w 2606279"/>
                <a:gd name="connsiteY0" fmla="*/ 260628 h 3331659"/>
                <a:gd name="connsiteX1" fmla="*/ 260628 w 2606279"/>
                <a:gd name="connsiteY1" fmla="*/ 0 h 3331659"/>
                <a:gd name="connsiteX2" fmla="*/ 2345651 w 2606279"/>
                <a:gd name="connsiteY2" fmla="*/ 0 h 3331659"/>
                <a:gd name="connsiteX3" fmla="*/ 2606279 w 2606279"/>
                <a:gd name="connsiteY3" fmla="*/ 260628 h 3331659"/>
                <a:gd name="connsiteX4" fmla="*/ 2606279 w 2606279"/>
                <a:gd name="connsiteY4" fmla="*/ 3071031 h 3331659"/>
                <a:gd name="connsiteX5" fmla="*/ 2345651 w 2606279"/>
                <a:gd name="connsiteY5" fmla="*/ 3331659 h 3331659"/>
                <a:gd name="connsiteX6" fmla="*/ 260628 w 2606279"/>
                <a:gd name="connsiteY6" fmla="*/ 3331659 h 3331659"/>
                <a:gd name="connsiteX7" fmla="*/ 0 w 2606279"/>
                <a:gd name="connsiteY7" fmla="*/ 3071031 h 3331659"/>
                <a:gd name="connsiteX8" fmla="*/ 0 w 2606279"/>
                <a:gd name="connsiteY8" fmla="*/ 260628 h 33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279" h="3331659">
                  <a:moveTo>
                    <a:pt x="0" y="260628"/>
                  </a:moveTo>
                  <a:cubicBezTo>
                    <a:pt x="0" y="116687"/>
                    <a:pt x="116687" y="0"/>
                    <a:pt x="260628" y="0"/>
                  </a:cubicBezTo>
                  <a:lnTo>
                    <a:pt x="2345651" y="0"/>
                  </a:lnTo>
                  <a:cubicBezTo>
                    <a:pt x="2489592" y="0"/>
                    <a:pt x="2606279" y="116687"/>
                    <a:pt x="2606279" y="260628"/>
                  </a:cubicBezTo>
                  <a:lnTo>
                    <a:pt x="2606279" y="3071031"/>
                  </a:lnTo>
                  <a:cubicBezTo>
                    <a:pt x="2606279" y="3214972"/>
                    <a:pt x="2489592" y="3331659"/>
                    <a:pt x="2345651" y="3331659"/>
                  </a:cubicBezTo>
                  <a:lnTo>
                    <a:pt x="260628" y="3331659"/>
                  </a:lnTo>
                  <a:cubicBezTo>
                    <a:pt x="116687" y="3331659"/>
                    <a:pt x="0" y="3214972"/>
                    <a:pt x="0" y="3071031"/>
                  </a:cubicBezTo>
                  <a:lnTo>
                    <a:pt x="0" y="26062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503351" rIns="170688" bIns="837021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Phase 1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Needs assessment/ message development</a:t>
              </a:r>
            </a:p>
          </p:txBody>
        </p:sp>
        <p:sp>
          <p:nvSpPr>
            <p:cNvPr id="19" name="Oval 18" descr="Magnifying glass with solid fill">
              <a:extLst>
                <a:ext uri="{FF2B5EF4-FFF2-40B4-BE49-F238E27FC236}">
                  <a16:creationId xmlns:a16="http://schemas.microsoft.com/office/drawing/2014/main" id="{97DC8C5B-ADE4-BBCE-B5F1-F0AACFD3AADC}"/>
                </a:ext>
              </a:extLst>
            </p:cNvPr>
            <p:cNvSpPr/>
            <p:nvPr/>
          </p:nvSpPr>
          <p:spPr>
            <a:xfrm>
              <a:off x="1608641" y="2494761"/>
              <a:ext cx="1134382" cy="1133661"/>
            </a:xfrm>
            <a:prstGeom prst="ellipse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AA6EDB-FFB4-D686-70FE-80C27B057CB0}"/>
                </a:ext>
              </a:extLst>
            </p:cNvPr>
            <p:cNvSpPr/>
            <p:nvPr/>
          </p:nvSpPr>
          <p:spPr>
            <a:xfrm>
              <a:off x="3557161" y="2306972"/>
              <a:ext cx="2606279" cy="3431098"/>
            </a:xfrm>
            <a:custGeom>
              <a:avLst/>
              <a:gdLst>
                <a:gd name="connsiteX0" fmla="*/ 0 w 2606279"/>
                <a:gd name="connsiteY0" fmla="*/ 260628 h 3331659"/>
                <a:gd name="connsiteX1" fmla="*/ 260628 w 2606279"/>
                <a:gd name="connsiteY1" fmla="*/ 0 h 3331659"/>
                <a:gd name="connsiteX2" fmla="*/ 2345651 w 2606279"/>
                <a:gd name="connsiteY2" fmla="*/ 0 h 3331659"/>
                <a:gd name="connsiteX3" fmla="*/ 2606279 w 2606279"/>
                <a:gd name="connsiteY3" fmla="*/ 260628 h 3331659"/>
                <a:gd name="connsiteX4" fmla="*/ 2606279 w 2606279"/>
                <a:gd name="connsiteY4" fmla="*/ 3071031 h 3331659"/>
                <a:gd name="connsiteX5" fmla="*/ 2345651 w 2606279"/>
                <a:gd name="connsiteY5" fmla="*/ 3331659 h 3331659"/>
                <a:gd name="connsiteX6" fmla="*/ 260628 w 2606279"/>
                <a:gd name="connsiteY6" fmla="*/ 3331659 h 3331659"/>
                <a:gd name="connsiteX7" fmla="*/ 0 w 2606279"/>
                <a:gd name="connsiteY7" fmla="*/ 3071031 h 3331659"/>
                <a:gd name="connsiteX8" fmla="*/ 0 w 2606279"/>
                <a:gd name="connsiteY8" fmla="*/ 260628 h 33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279" h="3331659">
                  <a:moveTo>
                    <a:pt x="0" y="260628"/>
                  </a:moveTo>
                  <a:cubicBezTo>
                    <a:pt x="0" y="116687"/>
                    <a:pt x="116687" y="0"/>
                    <a:pt x="260628" y="0"/>
                  </a:cubicBezTo>
                  <a:lnTo>
                    <a:pt x="2345651" y="0"/>
                  </a:lnTo>
                  <a:cubicBezTo>
                    <a:pt x="2489592" y="0"/>
                    <a:pt x="2606279" y="116687"/>
                    <a:pt x="2606279" y="260628"/>
                  </a:cubicBezTo>
                  <a:lnTo>
                    <a:pt x="2606279" y="3071031"/>
                  </a:lnTo>
                  <a:cubicBezTo>
                    <a:pt x="2606279" y="3214972"/>
                    <a:pt x="2489592" y="3331659"/>
                    <a:pt x="2345651" y="3331659"/>
                  </a:cubicBezTo>
                  <a:lnTo>
                    <a:pt x="260628" y="3331659"/>
                  </a:lnTo>
                  <a:cubicBezTo>
                    <a:pt x="116687" y="3331659"/>
                    <a:pt x="0" y="3214972"/>
                    <a:pt x="0" y="3071031"/>
                  </a:cubicBezTo>
                  <a:lnTo>
                    <a:pt x="0" y="26062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503351" rIns="170688" bIns="837021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Phase 2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Rebranding, including website and materials refresh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0758B06-23C8-7B4D-E811-EDECDB025817}"/>
                </a:ext>
              </a:extLst>
            </p:cNvPr>
            <p:cNvSpPr/>
            <p:nvPr/>
          </p:nvSpPr>
          <p:spPr>
            <a:xfrm>
              <a:off x="4375246" y="2576849"/>
              <a:ext cx="852697" cy="852151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89A678-427B-15F6-1104-845A6EF37599}"/>
                </a:ext>
              </a:extLst>
            </p:cNvPr>
            <p:cNvSpPr/>
            <p:nvPr/>
          </p:nvSpPr>
          <p:spPr>
            <a:xfrm>
              <a:off x="6241628" y="2306972"/>
              <a:ext cx="2606279" cy="3431098"/>
            </a:xfrm>
            <a:custGeom>
              <a:avLst/>
              <a:gdLst>
                <a:gd name="connsiteX0" fmla="*/ 0 w 2606279"/>
                <a:gd name="connsiteY0" fmla="*/ 260628 h 3331659"/>
                <a:gd name="connsiteX1" fmla="*/ 260628 w 2606279"/>
                <a:gd name="connsiteY1" fmla="*/ 0 h 3331659"/>
                <a:gd name="connsiteX2" fmla="*/ 2345651 w 2606279"/>
                <a:gd name="connsiteY2" fmla="*/ 0 h 3331659"/>
                <a:gd name="connsiteX3" fmla="*/ 2606279 w 2606279"/>
                <a:gd name="connsiteY3" fmla="*/ 260628 h 3331659"/>
                <a:gd name="connsiteX4" fmla="*/ 2606279 w 2606279"/>
                <a:gd name="connsiteY4" fmla="*/ 3071031 h 3331659"/>
                <a:gd name="connsiteX5" fmla="*/ 2345651 w 2606279"/>
                <a:gd name="connsiteY5" fmla="*/ 3331659 h 3331659"/>
                <a:gd name="connsiteX6" fmla="*/ 260628 w 2606279"/>
                <a:gd name="connsiteY6" fmla="*/ 3331659 h 3331659"/>
                <a:gd name="connsiteX7" fmla="*/ 0 w 2606279"/>
                <a:gd name="connsiteY7" fmla="*/ 3071031 h 3331659"/>
                <a:gd name="connsiteX8" fmla="*/ 0 w 2606279"/>
                <a:gd name="connsiteY8" fmla="*/ 260628 h 33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279" h="3331659">
                  <a:moveTo>
                    <a:pt x="0" y="260628"/>
                  </a:moveTo>
                  <a:cubicBezTo>
                    <a:pt x="0" y="116687"/>
                    <a:pt x="116687" y="0"/>
                    <a:pt x="260628" y="0"/>
                  </a:cubicBezTo>
                  <a:lnTo>
                    <a:pt x="2345651" y="0"/>
                  </a:lnTo>
                  <a:cubicBezTo>
                    <a:pt x="2489592" y="0"/>
                    <a:pt x="2606279" y="116687"/>
                    <a:pt x="2606279" y="260628"/>
                  </a:cubicBezTo>
                  <a:lnTo>
                    <a:pt x="2606279" y="3071031"/>
                  </a:lnTo>
                  <a:cubicBezTo>
                    <a:pt x="2606279" y="3214972"/>
                    <a:pt x="2489592" y="3331659"/>
                    <a:pt x="2345651" y="3331659"/>
                  </a:cubicBezTo>
                  <a:lnTo>
                    <a:pt x="260628" y="3331659"/>
                  </a:lnTo>
                  <a:cubicBezTo>
                    <a:pt x="116687" y="3331659"/>
                    <a:pt x="0" y="3214972"/>
                    <a:pt x="0" y="3071031"/>
                  </a:cubicBezTo>
                  <a:lnTo>
                    <a:pt x="0" y="26062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503351" rIns="170688" bIns="837021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Phase 3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Production of media assets</a:t>
              </a:r>
            </a:p>
          </p:txBody>
        </p:sp>
        <p:sp>
          <p:nvSpPr>
            <p:cNvPr id="23" name="Oval 22" descr="Video camera with solid fill">
              <a:extLst>
                <a:ext uri="{FF2B5EF4-FFF2-40B4-BE49-F238E27FC236}">
                  <a16:creationId xmlns:a16="http://schemas.microsoft.com/office/drawing/2014/main" id="{680A6B24-F052-8BE3-D451-7BF2EB49A822}"/>
                </a:ext>
              </a:extLst>
            </p:cNvPr>
            <p:cNvSpPr/>
            <p:nvPr/>
          </p:nvSpPr>
          <p:spPr>
            <a:xfrm>
              <a:off x="6977576" y="2494761"/>
              <a:ext cx="1134382" cy="1133661"/>
            </a:xfrm>
            <a:prstGeom prst="ellipse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B6E4E6-FE5B-41F2-008A-F5CE08EE1380}"/>
                </a:ext>
              </a:extLst>
            </p:cNvPr>
            <p:cNvSpPr/>
            <p:nvPr/>
          </p:nvSpPr>
          <p:spPr>
            <a:xfrm>
              <a:off x="8926096" y="2306972"/>
              <a:ext cx="2606279" cy="3431098"/>
            </a:xfrm>
            <a:custGeom>
              <a:avLst/>
              <a:gdLst>
                <a:gd name="connsiteX0" fmla="*/ 0 w 2606279"/>
                <a:gd name="connsiteY0" fmla="*/ 260628 h 3331659"/>
                <a:gd name="connsiteX1" fmla="*/ 260628 w 2606279"/>
                <a:gd name="connsiteY1" fmla="*/ 0 h 3331659"/>
                <a:gd name="connsiteX2" fmla="*/ 2345651 w 2606279"/>
                <a:gd name="connsiteY2" fmla="*/ 0 h 3331659"/>
                <a:gd name="connsiteX3" fmla="*/ 2606279 w 2606279"/>
                <a:gd name="connsiteY3" fmla="*/ 260628 h 3331659"/>
                <a:gd name="connsiteX4" fmla="*/ 2606279 w 2606279"/>
                <a:gd name="connsiteY4" fmla="*/ 3071031 h 3331659"/>
                <a:gd name="connsiteX5" fmla="*/ 2345651 w 2606279"/>
                <a:gd name="connsiteY5" fmla="*/ 3331659 h 3331659"/>
                <a:gd name="connsiteX6" fmla="*/ 260628 w 2606279"/>
                <a:gd name="connsiteY6" fmla="*/ 3331659 h 3331659"/>
                <a:gd name="connsiteX7" fmla="*/ 0 w 2606279"/>
                <a:gd name="connsiteY7" fmla="*/ 3071031 h 3331659"/>
                <a:gd name="connsiteX8" fmla="*/ 0 w 2606279"/>
                <a:gd name="connsiteY8" fmla="*/ 260628 h 33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279" h="3331659">
                  <a:moveTo>
                    <a:pt x="0" y="260628"/>
                  </a:moveTo>
                  <a:cubicBezTo>
                    <a:pt x="0" y="116687"/>
                    <a:pt x="116687" y="0"/>
                    <a:pt x="260628" y="0"/>
                  </a:cubicBezTo>
                  <a:lnTo>
                    <a:pt x="2345651" y="0"/>
                  </a:lnTo>
                  <a:cubicBezTo>
                    <a:pt x="2489592" y="0"/>
                    <a:pt x="2606279" y="116687"/>
                    <a:pt x="2606279" y="260628"/>
                  </a:cubicBezTo>
                  <a:lnTo>
                    <a:pt x="2606279" y="3071031"/>
                  </a:lnTo>
                  <a:cubicBezTo>
                    <a:pt x="2606279" y="3214972"/>
                    <a:pt x="2489592" y="3331659"/>
                    <a:pt x="2345651" y="3331659"/>
                  </a:cubicBezTo>
                  <a:lnTo>
                    <a:pt x="260628" y="3331659"/>
                  </a:lnTo>
                  <a:cubicBezTo>
                    <a:pt x="116687" y="3331659"/>
                    <a:pt x="0" y="3214972"/>
                    <a:pt x="0" y="3071031"/>
                  </a:cubicBezTo>
                  <a:lnTo>
                    <a:pt x="0" y="26062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503351" rIns="170688" bIns="837021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Phase 4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Distribution of media assets</a:t>
              </a:r>
            </a:p>
          </p:txBody>
        </p:sp>
        <p:sp>
          <p:nvSpPr>
            <p:cNvPr id="25" name="Oval 24" descr="Megaphone with solid fill">
              <a:extLst>
                <a:ext uri="{FF2B5EF4-FFF2-40B4-BE49-F238E27FC236}">
                  <a16:creationId xmlns:a16="http://schemas.microsoft.com/office/drawing/2014/main" id="{756DAB67-CDAF-14ED-FDBC-52C65D1E3507}"/>
                </a:ext>
              </a:extLst>
            </p:cNvPr>
            <p:cNvSpPr/>
            <p:nvPr/>
          </p:nvSpPr>
          <p:spPr>
            <a:xfrm>
              <a:off x="9662044" y="2494761"/>
              <a:ext cx="1134382" cy="1133661"/>
            </a:xfrm>
            <a:prstGeom prst="ellips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749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>
            <a:normAutofit/>
          </a:bodyPr>
          <a:lstStyle/>
          <a:p>
            <a:r>
              <a:rPr lang="en-US" sz="4200" dirty="0"/>
              <a:t>Phase 1: Needs Assessment/ Message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D2F4-5510-CC97-B2AE-F20F8E53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2" y="1881802"/>
            <a:ext cx="11384280" cy="4195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Comprehensive intake process with internal and external stakeholders, resulting in: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Needs assessment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Messaging map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Short-term recommendations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Long-term campaign concept ideas</a:t>
            </a:r>
          </a:p>
        </p:txBody>
      </p:sp>
    </p:spTree>
    <p:extLst>
      <p:ext uri="{BB962C8B-B14F-4D97-AF65-F5344CB8AC3E}">
        <p14:creationId xmlns:p14="http://schemas.microsoft.com/office/powerpoint/2010/main" val="314274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/>
          <a:lstStyle/>
          <a:p>
            <a:r>
              <a:rPr lang="en-US" dirty="0"/>
              <a:t>Phase 2: Rebranding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D2F4-5510-CC97-B2AE-F20F8E53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2" y="1604965"/>
            <a:ext cx="11384280" cy="4195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Logo/name refresh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Tagline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Website refresh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Materials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Social media presence</a:t>
            </a:r>
          </a:p>
        </p:txBody>
      </p:sp>
    </p:spTree>
    <p:extLst>
      <p:ext uri="{BB962C8B-B14F-4D97-AF65-F5344CB8AC3E}">
        <p14:creationId xmlns:p14="http://schemas.microsoft.com/office/powerpoint/2010/main" val="315399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/>
          <a:lstStyle/>
          <a:p>
            <a:r>
              <a:rPr lang="en-US" dirty="0"/>
              <a:t>Phase 2 Outcomes: Website</a:t>
            </a:r>
          </a:p>
        </p:txBody>
      </p:sp>
      <p:grpSp>
        <p:nvGrpSpPr>
          <p:cNvPr id="9" name="Group 8" descr="VR New Hampshire website screen shots">
            <a:extLst>
              <a:ext uri="{FF2B5EF4-FFF2-40B4-BE49-F238E27FC236}">
                <a16:creationId xmlns:a16="http://schemas.microsoft.com/office/drawing/2014/main" id="{5ADAAC7C-10CE-67BA-9FF0-14D1F369B446}"/>
              </a:ext>
            </a:extLst>
          </p:cNvPr>
          <p:cNvGrpSpPr/>
          <p:nvPr/>
        </p:nvGrpSpPr>
        <p:grpSpPr>
          <a:xfrm>
            <a:off x="2031254" y="1604965"/>
            <a:ext cx="8726606" cy="4646979"/>
            <a:chOff x="1318872" y="1441161"/>
            <a:chExt cx="9554253" cy="5087707"/>
          </a:xfrm>
        </p:grpSpPr>
        <p:pic>
          <p:nvPicPr>
            <p:cNvPr id="4" name="Picture 3" descr="Image of Who We Serve webpage mock-up.">
              <a:extLst>
                <a:ext uri="{FF2B5EF4-FFF2-40B4-BE49-F238E27FC236}">
                  <a16:creationId xmlns:a16="http://schemas.microsoft.com/office/drawing/2014/main" id="{40E84DC1-02DD-B7FB-00CC-3C4A18A55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872" y="1444773"/>
              <a:ext cx="2833720" cy="41944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 descr="Image of Programs and Services webpage mock-up.">
              <a:extLst>
                <a:ext uri="{FF2B5EF4-FFF2-40B4-BE49-F238E27FC236}">
                  <a16:creationId xmlns:a16="http://schemas.microsoft.com/office/drawing/2014/main" id="{4370B7D4-5FF7-FA63-02EA-849DB65A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9406" y="1441161"/>
              <a:ext cx="2833719" cy="41944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 descr="Image of Home webpage mock-up.">
              <a:extLst>
                <a:ext uri="{FF2B5EF4-FFF2-40B4-BE49-F238E27FC236}">
                  <a16:creationId xmlns:a16="http://schemas.microsoft.com/office/drawing/2014/main" id="{640013D3-EA75-16B7-AEF7-1B52A4FA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7384" y="1441161"/>
              <a:ext cx="3437231" cy="50877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7824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/>
          <a:lstStyle/>
          <a:p>
            <a:r>
              <a:rPr lang="en-US" dirty="0"/>
              <a:t>Phase 2 Outcomes: Materials</a:t>
            </a:r>
          </a:p>
        </p:txBody>
      </p:sp>
      <p:grpSp>
        <p:nvGrpSpPr>
          <p:cNvPr id="16" name="Group 15" descr="Collage of VR New Hampshire promotional materials">
            <a:extLst>
              <a:ext uri="{FF2B5EF4-FFF2-40B4-BE49-F238E27FC236}">
                <a16:creationId xmlns:a16="http://schemas.microsoft.com/office/drawing/2014/main" id="{18492BF6-506D-A122-7451-7E67A40F01B6}"/>
              </a:ext>
            </a:extLst>
          </p:cNvPr>
          <p:cNvGrpSpPr/>
          <p:nvPr/>
        </p:nvGrpSpPr>
        <p:grpSpPr>
          <a:xfrm>
            <a:off x="1633780" y="1704721"/>
            <a:ext cx="8924440" cy="4610081"/>
            <a:chOff x="1449908" y="1585394"/>
            <a:chExt cx="9209964" cy="4757574"/>
          </a:xfrm>
        </p:grpSpPr>
        <p:pic>
          <p:nvPicPr>
            <p:cNvPr id="6" name="Picture 5" descr="Image of VR New Hampshire rack card design sample.">
              <a:extLst>
                <a:ext uri="{FF2B5EF4-FFF2-40B4-BE49-F238E27FC236}">
                  <a16:creationId xmlns:a16="http://schemas.microsoft.com/office/drawing/2014/main" id="{137DE7AF-A2BE-FA9A-7748-F369AFB8C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8376">
              <a:off x="8813201" y="1663859"/>
              <a:ext cx="1846671" cy="46791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 descr="Image of VR New Hampshire fact sheet template.">
              <a:extLst>
                <a:ext uri="{FF2B5EF4-FFF2-40B4-BE49-F238E27FC236}">
                  <a16:creationId xmlns:a16="http://schemas.microsoft.com/office/drawing/2014/main" id="{98E1869E-54C6-CD3B-6129-F344BB076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2937">
              <a:off x="1449908" y="1585394"/>
              <a:ext cx="2976664" cy="38490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C7B8AF-58CE-AE87-503C-474123299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06666">
              <a:off x="3901211" y="1717344"/>
              <a:ext cx="1904435" cy="246611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9C1AF6-16A1-BF00-7075-9D05B7E95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89012">
              <a:off x="3896037" y="3303396"/>
              <a:ext cx="1837423" cy="237086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4A4F35-45D9-BDEF-315B-90506B694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59900" y="1688342"/>
              <a:ext cx="2899483" cy="376986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2365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>
            <a:normAutofit/>
          </a:bodyPr>
          <a:lstStyle/>
          <a:p>
            <a:r>
              <a:rPr lang="en-US" sz="4200" dirty="0"/>
              <a:t>Phase 3: Production of Media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D2F4-5510-CC97-B2AE-F20F8E53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2" y="1604965"/>
            <a:ext cx="8331086" cy="41957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Foundation for all materials was series of video and photo shoots conducted October 2022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Planning involved: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Casting (seeking diversity across numerous variables)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Development of interview questions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Participant communication and preparation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Scheduling and site visits</a:t>
            </a:r>
          </a:p>
        </p:txBody>
      </p:sp>
      <p:pic>
        <p:nvPicPr>
          <p:cNvPr id="4" name="Picture 3" descr="College of three photos from VR New Hampshire photo shoots. ">
            <a:extLst>
              <a:ext uri="{FF2B5EF4-FFF2-40B4-BE49-F238E27FC236}">
                <a16:creationId xmlns:a16="http://schemas.microsoft.com/office/drawing/2014/main" id="{44F46DE0-927E-DF47-ADBE-422E3C206D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35" y="1499537"/>
            <a:ext cx="2809240" cy="483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EFC4-D918-4163-55A6-D6ED31C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2" y="279402"/>
            <a:ext cx="11384280" cy="1325563"/>
          </a:xfrm>
        </p:spPr>
        <p:txBody>
          <a:bodyPr anchor="ctr" anchorCtr="0">
            <a:normAutofit/>
          </a:bodyPr>
          <a:lstStyle/>
          <a:p>
            <a:r>
              <a:rPr lang="en-US" sz="4200" dirty="0"/>
              <a:t>Phase 3 Outcomes: Video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D2F4-5510-CC97-B2AE-F20F8E53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2" y="1604965"/>
            <a:ext cx="10635466" cy="41957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900" dirty="0"/>
              <a:t>30-second video (for use on TV, online and at events)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900" dirty="0"/>
              <a:t>Audio serves as radio ad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900" dirty="0"/>
              <a:t>Eight long-form, documentary-style videos: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900" dirty="0"/>
              <a:t>Four focused on specific audiences (adults, youth, blind and vision impaired, businesses)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900" dirty="0"/>
              <a:t>Four individual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1701983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R New Hampshire">
      <a:dk1>
        <a:srgbClr val="000000"/>
      </a:dk1>
      <a:lt1>
        <a:srgbClr val="FFFFFF"/>
      </a:lt1>
      <a:dk2>
        <a:srgbClr val="636463"/>
      </a:dk2>
      <a:lt2>
        <a:srgbClr val="E7E6E6"/>
      </a:lt2>
      <a:accent1>
        <a:srgbClr val="057946"/>
      </a:accent1>
      <a:accent2>
        <a:srgbClr val="FFC62B"/>
      </a:accent2>
      <a:accent3>
        <a:srgbClr val="1E3869"/>
      </a:accent3>
      <a:accent4>
        <a:srgbClr val="464646"/>
      </a:accent4>
      <a:accent5>
        <a:srgbClr val="5B9BD5"/>
      </a:accent5>
      <a:accent6>
        <a:srgbClr val="FFC62B"/>
      </a:accent6>
      <a:hlink>
        <a:srgbClr val="1E3869"/>
      </a:hlink>
      <a:folHlink>
        <a:srgbClr val="1E38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2083</TotalTime>
  <Words>550</Words>
  <Application>Microsoft Office PowerPoint</Application>
  <PresentationFormat>Widescreen</PresentationFormat>
  <Paragraphs>94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Gill Sans</vt:lpstr>
      <vt:lpstr>Gill Sans Light</vt:lpstr>
      <vt:lpstr>Symbol</vt:lpstr>
      <vt:lpstr>Times New Roman</vt:lpstr>
      <vt:lpstr>Verdana</vt:lpstr>
      <vt:lpstr>Wingdings</vt:lpstr>
      <vt:lpstr>Office Theme</vt:lpstr>
      <vt:lpstr>We Are VR: NH’s Experience Implementing an Integrated Public Awareness Campaign</vt:lpstr>
      <vt:lpstr>The Challenge</vt:lpstr>
      <vt:lpstr>The Solution</vt:lpstr>
      <vt:lpstr>Phase 1: Needs Assessment/ Message Development</vt:lpstr>
      <vt:lpstr>Phase 2: Rebranding</vt:lpstr>
      <vt:lpstr>Phase 2 Outcomes: Website</vt:lpstr>
      <vt:lpstr>Phase 2 Outcomes: Materials</vt:lpstr>
      <vt:lpstr>Phase 3: Production of Media Assets</vt:lpstr>
      <vt:lpstr>Phase 3 Outcomes: Video Assets</vt:lpstr>
      <vt:lpstr>We Are VR Video Spot</vt:lpstr>
      <vt:lpstr>Port City Pretzels Video</vt:lpstr>
      <vt:lpstr>Phase 3 Outcomes: Print/Digital Ads</vt:lpstr>
      <vt:lpstr>Phase 4: Distribution of Media Assets</vt:lpstr>
      <vt:lpstr>Phase 4 Outcomes: Ad Buy Plan</vt:lpstr>
      <vt:lpstr>Ad Buy Plan</vt:lpstr>
      <vt:lpstr>Phase 4 Outcomes</vt:lpstr>
      <vt:lpstr>Challenges Encountered/ Lessons Learned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Valerie Ruland</dc:creator>
  <cp:lastModifiedBy>Rebecca Skipper</cp:lastModifiedBy>
  <cp:revision>160</cp:revision>
  <dcterms:created xsi:type="dcterms:W3CDTF">2021-08-11T20:44:36Z</dcterms:created>
  <dcterms:modified xsi:type="dcterms:W3CDTF">2024-03-21T17:02:14Z</dcterms:modified>
</cp:coreProperties>
</file>