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6.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Lst>
  <p:notesMasterIdLst>
    <p:notesMasterId r:id="rId80"/>
  </p:notesMasterIdLst>
  <p:sldIdLst>
    <p:sldId id="315" r:id="rId7"/>
    <p:sldId id="478" r:id="rId8"/>
    <p:sldId id="492" r:id="rId9"/>
    <p:sldId id="466" r:id="rId10"/>
    <p:sldId id="493" r:id="rId11"/>
    <p:sldId id="409" r:id="rId12"/>
    <p:sldId id="494" r:id="rId13"/>
    <p:sldId id="472" r:id="rId14"/>
    <p:sldId id="473" r:id="rId15"/>
    <p:sldId id="450" r:id="rId16"/>
    <p:sldId id="516" r:id="rId17"/>
    <p:sldId id="438" r:id="rId18"/>
    <p:sldId id="504" r:id="rId19"/>
    <p:sldId id="460" r:id="rId20"/>
    <p:sldId id="448" r:id="rId21"/>
    <p:sldId id="444" r:id="rId22"/>
    <p:sldId id="443" r:id="rId23"/>
    <p:sldId id="447" r:id="rId24"/>
    <p:sldId id="445" r:id="rId25"/>
    <p:sldId id="485" r:id="rId26"/>
    <p:sldId id="486" r:id="rId27"/>
    <p:sldId id="419" r:id="rId28"/>
    <p:sldId id="495" r:id="rId29"/>
    <p:sldId id="420" r:id="rId30"/>
    <p:sldId id="500" r:id="rId31"/>
    <p:sldId id="501" r:id="rId32"/>
    <p:sldId id="496" r:id="rId33"/>
    <p:sldId id="433" r:id="rId34"/>
    <p:sldId id="498" r:id="rId35"/>
    <p:sldId id="497" r:id="rId36"/>
    <p:sldId id="422" r:id="rId37"/>
    <p:sldId id="258" r:id="rId38"/>
    <p:sldId id="261" r:id="rId39"/>
    <p:sldId id="260" r:id="rId40"/>
    <p:sldId id="263" r:id="rId41"/>
    <p:sldId id="505" r:id="rId42"/>
    <p:sldId id="259" r:id="rId43"/>
    <p:sldId id="257" r:id="rId44"/>
    <p:sldId id="266" r:id="rId45"/>
    <p:sldId id="267" r:id="rId46"/>
    <p:sldId id="269" r:id="rId47"/>
    <p:sldId id="271" r:id="rId48"/>
    <p:sldId id="272" r:id="rId49"/>
    <p:sldId id="275" r:id="rId50"/>
    <p:sldId id="274" r:id="rId51"/>
    <p:sldId id="508" r:id="rId52"/>
    <p:sldId id="262" r:id="rId53"/>
    <p:sldId id="510" r:id="rId54"/>
    <p:sldId id="511" r:id="rId55"/>
    <p:sldId id="512" r:id="rId56"/>
    <p:sldId id="268" r:id="rId57"/>
    <p:sldId id="277" r:id="rId58"/>
    <p:sldId id="270" r:id="rId59"/>
    <p:sldId id="265" r:id="rId60"/>
    <p:sldId id="278" r:id="rId61"/>
    <p:sldId id="280" r:id="rId62"/>
    <p:sldId id="279" r:id="rId63"/>
    <p:sldId id="281" r:id="rId64"/>
    <p:sldId id="282" r:id="rId65"/>
    <p:sldId id="283" r:id="rId66"/>
    <p:sldId id="284" r:id="rId67"/>
    <p:sldId id="513" r:id="rId68"/>
    <p:sldId id="273" r:id="rId69"/>
    <p:sldId id="285" r:id="rId70"/>
    <p:sldId id="286" r:id="rId71"/>
    <p:sldId id="287" r:id="rId72"/>
    <p:sldId id="290" r:id="rId73"/>
    <p:sldId id="288" r:id="rId74"/>
    <p:sldId id="514" r:id="rId75"/>
    <p:sldId id="289" r:id="rId76"/>
    <p:sldId id="515" r:id="rId77"/>
    <p:sldId id="490" r:id="rId78"/>
    <p:sldId id="484"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07A7C8-2992-424E-9A61-68EC52563907}">
          <p14:sldIdLst>
            <p14:sldId id="315"/>
            <p14:sldId id="478"/>
            <p14:sldId id="492"/>
            <p14:sldId id="466"/>
            <p14:sldId id="493"/>
            <p14:sldId id="409"/>
            <p14:sldId id="494"/>
            <p14:sldId id="472"/>
            <p14:sldId id="473"/>
            <p14:sldId id="450"/>
            <p14:sldId id="516"/>
            <p14:sldId id="438"/>
            <p14:sldId id="504"/>
            <p14:sldId id="460"/>
            <p14:sldId id="448"/>
            <p14:sldId id="444"/>
            <p14:sldId id="443"/>
            <p14:sldId id="447"/>
            <p14:sldId id="445"/>
            <p14:sldId id="485"/>
            <p14:sldId id="486"/>
            <p14:sldId id="419"/>
            <p14:sldId id="495"/>
            <p14:sldId id="420"/>
            <p14:sldId id="500"/>
            <p14:sldId id="501"/>
            <p14:sldId id="496"/>
            <p14:sldId id="433"/>
            <p14:sldId id="498"/>
            <p14:sldId id="497"/>
            <p14:sldId id="422"/>
            <p14:sldId id="258"/>
            <p14:sldId id="261"/>
            <p14:sldId id="260"/>
            <p14:sldId id="263"/>
            <p14:sldId id="505"/>
            <p14:sldId id="259"/>
            <p14:sldId id="257"/>
            <p14:sldId id="266"/>
            <p14:sldId id="267"/>
            <p14:sldId id="269"/>
            <p14:sldId id="271"/>
            <p14:sldId id="272"/>
            <p14:sldId id="275"/>
            <p14:sldId id="274"/>
            <p14:sldId id="508"/>
            <p14:sldId id="262"/>
            <p14:sldId id="510"/>
            <p14:sldId id="511"/>
            <p14:sldId id="512"/>
            <p14:sldId id="268"/>
            <p14:sldId id="277"/>
            <p14:sldId id="270"/>
            <p14:sldId id="265"/>
            <p14:sldId id="278"/>
            <p14:sldId id="280"/>
            <p14:sldId id="279"/>
            <p14:sldId id="281"/>
            <p14:sldId id="282"/>
            <p14:sldId id="283"/>
            <p14:sldId id="284"/>
            <p14:sldId id="513"/>
            <p14:sldId id="273"/>
            <p14:sldId id="285"/>
            <p14:sldId id="286"/>
            <p14:sldId id="287"/>
            <p14:sldId id="290"/>
            <p14:sldId id="288"/>
            <p14:sldId id="514"/>
            <p14:sldId id="289"/>
            <p14:sldId id="515"/>
            <p14:sldId id="490"/>
            <p14:sldId id="4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ppara, Dino" initials="TD" lastIdx="4" clrIdx="0">
    <p:extLst>
      <p:ext uri="{19B8F6BF-5375-455C-9EA6-DF929625EA0E}">
        <p15:presenceInfo xmlns:p15="http://schemas.microsoft.com/office/powerpoint/2012/main" userId="S::Dino.Teppara@ed.gov::ce0eee69-3e0c-4cc7-bc6a-6db444187eac" providerId="AD"/>
      </p:ext>
    </p:extLst>
  </p:cmAuthor>
  <p:cmAuthor id="2" name="Levorse, Audrey" initials="LA" lastIdx="2" clrIdx="1">
    <p:extLst>
      <p:ext uri="{19B8F6BF-5375-455C-9EA6-DF929625EA0E}">
        <p15:presenceInfo xmlns:p15="http://schemas.microsoft.com/office/powerpoint/2012/main" userId="S::Audrey.Levorse@ed.gov::1f9e858b-824e-47b0-9455-dc05a471f1ba" providerId="AD"/>
      </p:ext>
    </p:extLst>
  </p:cmAuthor>
  <p:cmAuthor id="3" name="Pope, Christopher" initials="PC" lastIdx="4" clrIdx="2">
    <p:extLst>
      <p:ext uri="{19B8F6BF-5375-455C-9EA6-DF929625EA0E}">
        <p15:presenceInfo xmlns:p15="http://schemas.microsoft.com/office/powerpoint/2012/main" userId="S::Christopher.Pope@ed.gov::3e824738-3c15-407e-aec0-fbbf61816b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65" autoAdjust="0"/>
    <p:restoredTop sz="95226" autoAdjust="0"/>
  </p:normalViewPr>
  <p:slideViewPr>
    <p:cSldViewPr>
      <p:cViewPr varScale="1">
        <p:scale>
          <a:sx n="85" d="100"/>
          <a:sy n="85" d="100"/>
        </p:scale>
        <p:origin x="1259" y="48"/>
      </p:cViewPr>
      <p:guideLst>
        <p:guide orient="horz" pos="2160"/>
        <p:guide pos="2880"/>
      </p:guideLst>
    </p:cSldViewPr>
  </p:slideViewPr>
  <p:outlineViewPr>
    <p:cViewPr>
      <p:scale>
        <a:sx n="33" d="100"/>
        <a:sy n="33" d="100"/>
      </p:scale>
      <p:origin x="0" y="-52084"/>
    </p:cViewPr>
  </p:outlineViewPr>
  <p:notesTextViewPr>
    <p:cViewPr>
      <p:scale>
        <a:sx n="125" d="100"/>
        <a:sy n="125" d="100"/>
      </p:scale>
      <p:origin x="0" y="0"/>
    </p:cViewPr>
  </p:notesTextViewPr>
  <p:sorterViewPr>
    <p:cViewPr>
      <p:scale>
        <a:sx n="100" d="100"/>
        <a:sy n="100" d="100"/>
      </p:scale>
      <p:origin x="0" y="-2148"/>
    </p:cViewPr>
  </p:sorterViewPr>
  <p:notesViewPr>
    <p:cSldViewPr>
      <p:cViewPr varScale="1">
        <p:scale>
          <a:sx n="51" d="100"/>
          <a:sy n="51" d="100"/>
        </p:scale>
        <p:origin x="2692" y="-14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4B7AF-A13C-45AC-BEBC-855AD8A39CA0}"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694D1241-6262-481B-B340-95BD4F39CC07}">
      <dgm:prSet custT="1"/>
      <dgm:spPr/>
      <dgm:t>
        <a:bodyPr/>
        <a:lstStyle/>
        <a:p>
          <a:pPr>
            <a:lnSpc>
              <a:spcPct val="100000"/>
            </a:lnSpc>
          </a:pPr>
          <a:r>
            <a:rPr lang="en-US" sz="1600" dirty="0"/>
            <a:t>Indicator</a:t>
          </a:r>
        </a:p>
      </dgm:t>
    </dgm:pt>
    <dgm:pt modelId="{BB103B31-C474-439A-977C-1A6832259DEB}" type="parTrans" cxnId="{9EE7AEAB-96A0-4A9E-A1A1-E7992E3CC6BE}">
      <dgm:prSet/>
      <dgm:spPr/>
      <dgm:t>
        <a:bodyPr/>
        <a:lstStyle/>
        <a:p>
          <a:endParaRPr lang="en-US"/>
        </a:p>
      </dgm:t>
    </dgm:pt>
    <dgm:pt modelId="{00DA61C5-CB8B-41D1-91CA-47C56421C908}" type="sibTrans" cxnId="{9EE7AEAB-96A0-4A9E-A1A1-E7992E3CC6BE}">
      <dgm:prSet/>
      <dgm:spPr/>
      <dgm:t>
        <a:bodyPr/>
        <a:lstStyle/>
        <a:p>
          <a:endParaRPr lang="en-US"/>
        </a:p>
      </dgm:t>
    </dgm:pt>
    <dgm:pt modelId="{186E7F4D-28CB-4D96-AE62-98A4C83EDB12}">
      <dgm:prSet custT="1"/>
      <dgm:spPr/>
      <dgm:t>
        <a:bodyPr/>
        <a:lstStyle/>
        <a:p>
          <a:pPr>
            <a:lnSpc>
              <a:spcPct val="100000"/>
            </a:lnSpc>
          </a:pPr>
          <a:r>
            <a:rPr lang="en-US" sz="1600" dirty="0"/>
            <a:t>Provides context for the metric outcomes and allows the team to be better informed regarding the metric values.  </a:t>
          </a:r>
        </a:p>
      </dgm:t>
    </dgm:pt>
    <dgm:pt modelId="{7638EB9A-0CEF-461B-8894-460693C82CD9}" type="parTrans" cxnId="{BBE646F6-9C02-4176-A769-7D859D7AAB75}">
      <dgm:prSet/>
      <dgm:spPr/>
      <dgm:t>
        <a:bodyPr/>
        <a:lstStyle/>
        <a:p>
          <a:endParaRPr lang="en-US"/>
        </a:p>
      </dgm:t>
    </dgm:pt>
    <dgm:pt modelId="{0295386C-7A36-48DF-BB2A-1E78ABEF0573}" type="sibTrans" cxnId="{BBE646F6-9C02-4176-A769-7D859D7AAB75}">
      <dgm:prSet/>
      <dgm:spPr/>
      <dgm:t>
        <a:bodyPr/>
        <a:lstStyle/>
        <a:p>
          <a:endParaRPr lang="en-US"/>
        </a:p>
      </dgm:t>
    </dgm:pt>
    <dgm:pt modelId="{F1E4950C-BF03-4A97-A7E1-27711F0B5A34}">
      <dgm:prSet custT="1"/>
      <dgm:spPr/>
      <dgm:t>
        <a:bodyPr/>
        <a:lstStyle/>
        <a:p>
          <a:pPr>
            <a:lnSpc>
              <a:spcPct val="100000"/>
            </a:lnSpc>
          </a:pPr>
          <a:r>
            <a:rPr lang="en-US" sz="1600"/>
            <a:t>Quality</a:t>
          </a:r>
        </a:p>
      </dgm:t>
    </dgm:pt>
    <dgm:pt modelId="{01729744-D83C-4396-B663-1F325FDBCA31}" type="parTrans" cxnId="{7CA157E4-F564-4C77-A01F-CA7F979F9C18}">
      <dgm:prSet/>
      <dgm:spPr/>
      <dgm:t>
        <a:bodyPr/>
        <a:lstStyle/>
        <a:p>
          <a:endParaRPr lang="en-US"/>
        </a:p>
      </dgm:t>
    </dgm:pt>
    <dgm:pt modelId="{F0EF3B53-6DA2-4C38-B1A8-84E9D805F691}" type="sibTrans" cxnId="{7CA157E4-F564-4C77-A01F-CA7F979F9C18}">
      <dgm:prSet/>
      <dgm:spPr/>
      <dgm:t>
        <a:bodyPr/>
        <a:lstStyle/>
        <a:p>
          <a:endParaRPr lang="en-US"/>
        </a:p>
      </dgm:t>
    </dgm:pt>
    <dgm:pt modelId="{B502349A-308A-4E5F-A965-CD7FE0AF9E62}">
      <dgm:prSet custT="1"/>
      <dgm:spPr>
        <a:solidFill>
          <a:schemeClr val="bg2">
            <a:lumMod val="50000"/>
          </a:schemeClr>
        </a:solidFill>
      </dgm:spPr>
      <dgm:t>
        <a:bodyPr/>
        <a:lstStyle/>
        <a:p>
          <a:pPr>
            <a:lnSpc>
              <a:spcPct val="100000"/>
            </a:lnSpc>
          </a:pPr>
          <a:r>
            <a:rPr lang="en-US" sz="1600" dirty="0"/>
            <a:t>Are we providing services at the customer’s expected level of quality?  </a:t>
          </a:r>
        </a:p>
      </dgm:t>
    </dgm:pt>
    <dgm:pt modelId="{1B9A8A16-D95F-47EA-980A-75F5A63CF291}" type="parTrans" cxnId="{285E3327-296D-4D64-B6A2-D67A8858B7C4}">
      <dgm:prSet/>
      <dgm:spPr/>
      <dgm:t>
        <a:bodyPr/>
        <a:lstStyle/>
        <a:p>
          <a:endParaRPr lang="en-US"/>
        </a:p>
      </dgm:t>
    </dgm:pt>
    <dgm:pt modelId="{DAC5A3FB-A5DF-48F3-8AF6-563BB306BF8C}" type="sibTrans" cxnId="{285E3327-296D-4D64-B6A2-D67A8858B7C4}">
      <dgm:prSet/>
      <dgm:spPr/>
      <dgm:t>
        <a:bodyPr/>
        <a:lstStyle/>
        <a:p>
          <a:endParaRPr lang="en-US"/>
        </a:p>
      </dgm:t>
    </dgm:pt>
    <dgm:pt modelId="{DA7F3507-8B7F-48EA-9AA1-067A18C86216}">
      <dgm:prSet custT="1"/>
      <dgm:spPr>
        <a:solidFill>
          <a:schemeClr val="bg2">
            <a:lumMod val="50000"/>
          </a:schemeClr>
        </a:solidFill>
      </dgm:spPr>
      <dgm:t>
        <a:bodyPr/>
        <a:lstStyle/>
        <a:p>
          <a:pPr>
            <a:lnSpc>
              <a:spcPct val="100000"/>
            </a:lnSpc>
          </a:pPr>
          <a:r>
            <a:rPr lang="en-US" sz="1600" dirty="0"/>
            <a:t>How does the customer define quality?</a:t>
          </a:r>
        </a:p>
      </dgm:t>
    </dgm:pt>
    <dgm:pt modelId="{71FAD3E5-6DB1-49B3-B70A-AD34BA006190}" type="parTrans" cxnId="{3CBDA57B-6318-4ED9-B7C1-A551BB938996}">
      <dgm:prSet/>
      <dgm:spPr/>
      <dgm:t>
        <a:bodyPr/>
        <a:lstStyle/>
        <a:p>
          <a:endParaRPr lang="en-US"/>
        </a:p>
      </dgm:t>
    </dgm:pt>
    <dgm:pt modelId="{8167CA74-84CB-4A33-955A-C4830EE7E075}" type="sibTrans" cxnId="{3CBDA57B-6318-4ED9-B7C1-A551BB938996}">
      <dgm:prSet/>
      <dgm:spPr/>
      <dgm:t>
        <a:bodyPr/>
        <a:lstStyle/>
        <a:p>
          <a:endParaRPr lang="en-US"/>
        </a:p>
      </dgm:t>
    </dgm:pt>
    <dgm:pt modelId="{1338F676-A93B-484C-BAE8-95EB7CEAD605}">
      <dgm:prSet custT="1"/>
      <dgm:spPr/>
      <dgm:t>
        <a:bodyPr/>
        <a:lstStyle/>
        <a:p>
          <a:pPr>
            <a:lnSpc>
              <a:spcPct val="100000"/>
            </a:lnSpc>
          </a:pPr>
          <a:r>
            <a:rPr lang="en-US" sz="1600"/>
            <a:t>Service</a:t>
          </a:r>
        </a:p>
      </dgm:t>
    </dgm:pt>
    <dgm:pt modelId="{18FF8891-FCD5-4856-9222-5DA5FAF3046F}" type="parTrans" cxnId="{5A7122B3-C8BC-48CC-83DD-A16DED9AE386}">
      <dgm:prSet/>
      <dgm:spPr/>
      <dgm:t>
        <a:bodyPr/>
        <a:lstStyle/>
        <a:p>
          <a:endParaRPr lang="en-US"/>
        </a:p>
      </dgm:t>
    </dgm:pt>
    <dgm:pt modelId="{66BEF358-D708-4E42-B5F7-7F426E1B71B3}" type="sibTrans" cxnId="{5A7122B3-C8BC-48CC-83DD-A16DED9AE386}">
      <dgm:prSet/>
      <dgm:spPr/>
      <dgm:t>
        <a:bodyPr/>
        <a:lstStyle/>
        <a:p>
          <a:endParaRPr lang="en-US"/>
        </a:p>
      </dgm:t>
    </dgm:pt>
    <dgm:pt modelId="{698878F2-427F-44B2-A1C2-197B345E9F9E}">
      <dgm:prSet custT="1"/>
      <dgm:spPr/>
      <dgm:t>
        <a:bodyPr/>
        <a:lstStyle/>
        <a:p>
          <a:pPr>
            <a:lnSpc>
              <a:spcPct val="100000"/>
            </a:lnSpc>
          </a:pPr>
          <a:r>
            <a:rPr lang="en-US" sz="1600"/>
            <a:t>Are we providing the service timely? </a:t>
          </a:r>
        </a:p>
      </dgm:t>
    </dgm:pt>
    <dgm:pt modelId="{EFCCA66C-955D-4516-8239-6F6279DEB23D}" type="parTrans" cxnId="{AA02BF0C-625C-4887-ADBE-5853BEE691F1}">
      <dgm:prSet/>
      <dgm:spPr/>
      <dgm:t>
        <a:bodyPr/>
        <a:lstStyle/>
        <a:p>
          <a:endParaRPr lang="en-US"/>
        </a:p>
      </dgm:t>
    </dgm:pt>
    <dgm:pt modelId="{E1B7B771-CAAA-4991-A783-EAD10EA41613}" type="sibTrans" cxnId="{AA02BF0C-625C-4887-ADBE-5853BEE691F1}">
      <dgm:prSet/>
      <dgm:spPr/>
      <dgm:t>
        <a:bodyPr/>
        <a:lstStyle/>
        <a:p>
          <a:endParaRPr lang="en-US"/>
        </a:p>
      </dgm:t>
    </dgm:pt>
    <dgm:pt modelId="{8BD93798-497C-4B0E-A45E-2A525EFCE9D5}">
      <dgm:prSet custT="1"/>
      <dgm:spPr/>
      <dgm:t>
        <a:bodyPr/>
        <a:lstStyle/>
        <a:p>
          <a:pPr>
            <a:lnSpc>
              <a:spcPct val="100000"/>
            </a:lnSpc>
          </a:pPr>
          <a:r>
            <a:rPr lang="en-US" sz="1600" dirty="0"/>
            <a:t>What is the unmet demand?</a:t>
          </a:r>
        </a:p>
      </dgm:t>
    </dgm:pt>
    <dgm:pt modelId="{4A0E5A0E-B26B-42CA-93AF-9FAF6E303BFA}" type="parTrans" cxnId="{20BD04F9-96F5-4AB9-81F4-890DA6CFB294}">
      <dgm:prSet/>
      <dgm:spPr/>
      <dgm:t>
        <a:bodyPr/>
        <a:lstStyle/>
        <a:p>
          <a:endParaRPr lang="en-US"/>
        </a:p>
      </dgm:t>
    </dgm:pt>
    <dgm:pt modelId="{539FDCFC-AB62-4EC3-A0BF-0BAFCAD54533}" type="sibTrans" cxnId="{20BD04F9-96F5-4AB9-81F4-890DA6CFB294}">
      <dgm:prSet/>
      <dgm:spPr/>
      <dgm:t>
        <a:bodyPr/>
        <a:lstStyle/>
        <a:p>
          <a:endParaRPr lang="en-US"/>
        </a:p>
      </dgm:t>
    </dgm:pt>
    <dgm:pt modelId="{40F188AA-C581-4542-8982-C07D10E6D8E2}">
      <dgm:prSet custT="1"/>
      <dgm:spPr/>
      <dgm:t>
        <a:bodyPr/>
        <a:lstStyle/>
        <a:p>
          <a:pPr>
            <a:lnSpc>
              <a:spcPct val="100000"/>
            </a:lnSpc>
          </a:pPr>
          <a:r>
            <a:rPr lang="en-US" sz="1600"/>
            <a:t>Cost</a:t>
          </a:r>
        </a:p>
      </dgm:t>
    </dgm:pt>
    <dgm:pt modelId="{1188696D-3618-476C-8645-702AC5EAE5F4}" type="parTrans" cxnId="{6A3201BE-1620-43E9-8568-61B811EE20B0}">
      <dgm:prSet/>
      <dgm:spPr/>
      <dgm:t>
        <a:bodyPr/>
        <a:lstStyle/>
        <a:p>
          <a:endParaRPr lang="en-US"/>
        </a:p>
      </dgm:t>
    </dgm:pt>
    <dgm:pt modelId="{14A83487-E136-4DE5-BAD7-39E366E340C1}" type="sibTrans" cxnId="{6A3201BE-1620-43E9-8568-61B811EE20B0}">
      <dgm:prSet/>
      <dgm:spPr/>
      <dgm:t>
        <a:bodyPr/>
        <a:lstStyle/>
        <a:p>
          <a:endParaRPr lang="en-US"/>
        </a:p>
      </dgm:t>
    </dgm:pt>
    <dgm:pt modelId="{57A1EBE8-FD6F-4D4F-9B04-3F406DC2800B}">
      <dgm:prSet custT="1"/>
      <dgm:spPr/>
      <dgm:t>
        <a:bodyPr/>
        <a:lstStyle/>
        <a:p>
          <a:pPr>
            <a:lnSpc>
              <a:spcPct val="100000"/>
            </a:lnSpc>
          </a:pPr>
          <a:r>
            <a:rPr lang="en-US" sz="1500" dirty="0"/>
            <a:t>How much does it cost to achieve an outcome? </a:t>
          </a:r>
        </a:p>
      </dgm:t>
    </dgm:pt>
    <dgm:pt modelId="{971FFABC-8014-459C-AE40-1D5E40DE75EE}" type="parTrans" cxnId="{414528B3-6B87-4A48-B4F8-CA7BFCA7493E}">
      <dgm:prSet/>
      <dgm:spPr/>
      <dgm:t>
        <a:bodyPr/>
        <a:lstStyle/>
        <a:p>
          <a:endParaRPr lang="en-US"/>
        </a:p>
      </dgm:t>
    </dgm:pt>
    <dgm:pt modelId="{4F4EE5CB-0D3C-4FB8-BB71-DD30411B136E}" type="sibTrans" cxnId="{414528B3-6B87-4A48-B4F8-CA7BFCA7493E}">
      <dgm:prSet/>
      <dgm:spPr/>
      <dgm:t>
        <a:bodyPr/>
        <a:lstStyle/>
        <a:p>
          <a:endParaRPr lang="en-US"/>
        </a:p>
      </dgm:t>
    </dgm:pt>
    <dgm:pt modelId="{BC20C3CE-4B39-44BF-BFC2-E988FA26FADC}">
      <dgm:prSet custT="1"/>
      <dgm:spPr/>
      <dgm:t>
        <a:bodyPr/>
        <a:lstStyle/>
        <a:p>
          <a:pPr>
            <a:lnSpc>
              <a:spcPct val="100000"/>
            </a:lnSpc>
          </a:pPr>
          <a:r>
            <a:rPr lang="en-US" sz="1500" dirty="0"/>
            <a:t>Are we providing services efficiently?</a:t>
          </a:r>
        </a:p>
      </dgm:t>
    </dgm:pt>
    <dgm:pt modelId="{665A33F4-88D0-47BF-91FA-F8C35F1CFDA7}" type="parTrans" cxnId="{AC9B437B-75F4-4A6B-9CD5-C069D06BB9D3}">
      <dgm:prSet/>
      <dgm:spPr/>
      <dgm:t>
        <a:bodyPr/>
        <a:lstStyle/>
        <a:p>
          <a:endParaRPr lang="en-US"/>
        </a:p>
      </dgm:t>
    </dgm:pt>
    <dgm:pt modelId="{1ABD9B60-413F-4996-A4DB-606A6C6CB6E3}" type="sibTrans" cxnId="{AC9B437B-75F4-4A6B-9CD5-C069D06BB9D3}">
      <dgm:prSet/>
      <dgm:spPr/>
      <dgm:t>
        <a:bodyPr/>
        <a:lstStyle/>
        <a:p>
          <a:endParaRPr lang="en-US"/>
        </a:p>
      </dgm:t>
    </dgm:pt>
    <dgm:pt modelId="{F83B00CD-3EC2-44E7-85BA-3D75AF09BF44}">
      <dgm:prSet custT="1"/>
      <dgm:spPr/>
      <dgm:t>
        <a:bodyPr/>
        <a:lstStyle/>
        <a:p>
          <a:pPr>
            <a:lnSpc>
              <a:spcPct val="100000"/>
            </a:lnSpc>
          </a:pPr>
          <a:r>
            <a:rPr lang="en-US" sz="1500" dirty="0"/>
            <a:t>Are the services provided leading to an outcome? </a:t>
          </a:r>
        </a:p>
      </dgm:t>
    </dgm:pt>
    <dgm:pt modelId="{9A3C8C99-5065-432E-9951-0B800ED9B59C}" type="parTrans" cxnId="{20BAEB18-086B-4515-9535-C9BC2CE19876}">
      <dgm:prSet/>
      <dgm:spPr/>
      <dgm:t>
        <a:bodyPr/>
        <a:lstStyle/>
        <a:p>
          <a:endParaRPr lang="en-US"/>
        </a:p>
      </dgm:t>
    </dgm:pt>
    <dgm:pt modelId="{5DCF1DB1-91AE-4E2F-AC14-BD92A616A1A8}" type="sibTrans" cxnId="{20BAEB18-086B-4515-9535-C9BC2CE19876}">
      <dgm:prSet/>
      <dgm:spPr/>
      <dgm:t>
        <a:bodyPr/>
        <a:lstStyle/>
        <a:p>
          <a:endParaRPr lang="en-US"/>
        </a:p>
      </dgm:t>
    </dgm:pt>
    <dgm:pt modelId="{1DCF8C88-4D50-4339-ADCB-4BCC4433D164}" type="pres">
      <dgm:prSet presAssocID="{FBB4B7AF-A13C-45AC-BEBC-855AD8A39CA0}" presName="Name0" presStyleCnt="0">
        <dgm:presLayoutVars>
          <dgm:dir/>
          <dgm:animLvl val="lvl"/>
          <dgm:resizeHandles val="exact"/>
        </dgm:presLayoutVars>
      </dgm:prSet>
      <dgm:spPr/>
    </dgm:pt>
    <dgm:pt modelId="{0C1D2A4F-8CE0-4F0C-A49A-5E25A95723D1}" type="pres">
      <dgm:prSet presAssocID="{694D1241-6262-481B-B340-95BD4F39CC07}" presName="linNode" presStyleCnt="0"/>
      <dgm:spPr/>
    </dgm:pt>
    <dgm:pt modelId="{1A9008EB-3346-43CD-BC4C-C72178BB19E9}" type="pres">
      <dgm:prSet presAssocID="{694D1241-6262-481B-B340-95BD4F39CC07}" presName="parentText" presStyleLbl="solidFgAcc1" presStyleIdx="0" presStyleCnt="4">
        <dgm:presLayoutVars>
          <dgm:chMax val="1"/>
          <dgm:bulletEnabled/>
        </dgm:presLayoutVars>
      </dgm:prSet>
      <dgm:spPr/>
    </dgm:pt>
    <dgm:pt modelId="{621DD754-0390-4518-B0C5-18CF5EB3111A}" type="pres">
      <dgm:prSet presAssocID="{694D1241-6262-481B-B340-95BD4F39CC07}" presName="descendantText" presStyleLbl="alignNode1" presStyleIdx="0" presStyleCnt="4">
        <dgm:presLayoutVars>
          <dgm:bulletEnabled/>
        </dgm:presLayoutVars>
      </dgm:prSet>
      <dgm:spPr/>
    </dgm:pt>
    <dgm:pt modelId="{855B42B2-FDFE-4E2C-B975-9CA032F3E86B}" type="pres">
      <dgm:prSet presAssocID="{00DA61C5-CB8B-41D1-91CA-47C56421C908}" presName="sp" presStyleCnt="0"/>
      <dgm:spPr/>
    </dgm:pt>
    <dgm:pt modelId="{FD3CEC6A-42B5-425E-9DD6-F8BEB867F775}" type="pres">
      <dgm:prSet presAssocID="{F1E4950C-BF03-4A97-A7E1-27711F0B5A34}" presName="linNode" presStyleCnt="0"/>
      <dgm:spPr/>
    </dgm:pt>
    <dgm:pt modelId="{F6F07145-116E-4B8B-9868-356DC9B2C3AB}" type="pres">
      <dgm:prSet presAssocID="{F1E4950C-BF03-4A97-A7E1-27711F0B5A34}" presName="parentText" presStyleLbl="solidFgAcc1" presStyleIdx="1" presStyleCnt="4">
        <dgm:presLayoutVars>
          <dgm:chMax val="1"/>
          <dgm:bulletEnabled/>
        </dgm:presLayoutVars>
      </dgm:prSet>
      <dgm:spPr/>
    </dgm:pt>
    <dgm:pt modelId="{42F2C0A5-ABDB-4D20-9FA6-F189BE813F1D}" type="pres">
      <dgm:prSet presAssocID="{F1E4950C-BF03-4A97-A7E1-27711F0B5A34}" presName="descendantText" presStyleLbl="alignNode1" presStyleIdx="1" presStyleCnt="4">
        <dgm:presLayoutVars>
          <dgm:bulletEnabled/>
        </dgm:presLayoutVars>
      </dgm:prSet>
      <dgm:spPr/>
    </dgm:pt>
    <dgm:pt modelId="{21530805-683D-44CB-B2D5-B7DF47972129}" type="pres">
      <dgm:prSet presAssocID="{F0EF3B53-6DA2-4C38-B1A8-84E9D805F691}" presName="sp" presStyleCnt="0"/>
      <dgm:spPr/>
    </dgm:pt>
    <dgm:pt modelId="{72C54F18-1D4C-4F00-B9BF-E8C787B96FDC}" type="pres">
      <dgm:prSet presAssocID="{1338F676-A93B-484C-BAE8-95EB7CEAD605}" presName="linNode" presStyleCnt="0"/>
      <dgm:spPr/>
    </dgm:pt>
    <dgm:pt modelId="{16191EA8-6EAA-4095-A849-9DA71E370323}" type="pres">
      <dgm:prSet presAssocID="{1338F676-A93B-484C-BAE8-95EB7CEAD605}" presName="parentText" presStyleLbl="solidFgAcc1" presStyleIdx="2" presStyleCnt="4">
        <dgm:presLayoutVars>
          <dgm:chMax val="1"/>
          <dgm:bulletEnabled/>
        </dgm:presLayoutVars>
      </dgm:prSet>
      <dgm:spPr/>
    </dgm:pt>
    <dgm:pt modelId="{CF3F868F-447B-4DED-8EC9-7979C2EE8590}" type="pres">
      <dgm:prSet presAssocID="{1338F676-A93B-484C-BAE8-95EB7CEAD605}" presName="descendantText" presStyleLbl="alignNode1" presStyleIdx="2" presStyleCnt="4">
        <dgm:presLayoutVars>
          <dgm:bulletEnabled/>
        </dgm:presLayoutVars>
      </dgm:prSet>
      <dgm:spPr/>
    </dgm:pt>
    <dgm:pt modelId="{E0ED54BA-9898-40E2-B4E7-B5E42567D39C}" type="pres">
      <dgm:prSet presAssocID="{66BEF358-D708-4E42-B5F7-7F426E1B71B3}" presName="sp" presStyleCnt="0"/>
      <dgm:spPr/>
    </dgm:pt>
    <dgm:pt modelId="{1E8A719C-83A6-4863-855B-519FEA95B43A}" type="pres">
      <dgm:prSet presAssocID="{40F188AA-C581-4542-8982-C07D10E6D8E2}" presName="linNode" presStyleCnt="0"/>
      <dgm:spPr/>
    </dgm:pt>
    <dgm:pt modelId="{C87962D6-F0D8-405B-AF07-093BD90223CD}" type="pres">
      <dgm:prSet presAssocID="{40F188AA-C581-4542-8982-C07D10E6D8E2}" presName="parentText" presStyleLbl="solidFgAcc1" presStyleIdx="3" presStyleCnt="4">
        <dgm:presLayoutVars>
          <dgm:chMax val="1"/>
          <dgm:bulletEnabled/>
        </dgm:presLayoutVars>
      </dgm:prSet>
      <dgm:spPr/>
    </dgm:pt>
    <dgm:pt modelId="{186CDB06-0325-47D2-BF07-484EBF6DDB02}" type="pres">
      <dgm:prSet presAssocID="{40F188AA-C581-4542-8982-C07D10E6D8E2}" presName="descendantText" presStyleLbl="alignNode1" presStyleIdx="3" presStyleCnt="4" custLinFactNeighborX="0" custLinFactNeighborY="11170">
        <dgm:presLayoutVars>
          <dgm:bulletEnabled/>
        </dgm:presLayoutVars>
      </dgm:prSet>
      <dgm:spPr/>
    </dgm:pt>
  </dgm:ptLst>
  <dgm:cxnLst>
    <dgm:cxn modelId="{AE660D00-3344-48E0-9E37-4AF0494CDD40}" type="presOf" srcId="{40F188AA-C581-4542-8982-C07D10E6D8E2}" destId="{C87962D6-F0D8-405B-AF07-093BD90223CD}" srcOrd="0" destOrd="0" presId="urn:microsoft.com/office/officeart/2016/7/layout/VerticalHollowActionList"/>
    <dgm:cxn modelId="{6A50CA08-643A-4110-B34C-CB78947D81EF}" type="presOf" srcId="{FBB4B7AF-A13C-45AC-BEBC-855AD8A39CA0}" destId="{1DCF8C88-4D50-4339-ADCB-4BCC4433D164}" srcOrd="0" destOrd="0" presId="urn:microsoft.com/office/officeart/2016/7/layout/VerticalHollowActionList"/>
    <dgm:cxn modelId="{AA02BF0C-625C-4887-ADBE-5853BEE691F1}" srcId="{1338F676-A93B-484C-BAE8-95EB7CEAD605}" destId="{698878F2-427F-44B2-A1C2-197B345E9F9E}" srcOrd="0" destOrd="0" parTransId="{EFCCA66C-955D-4516-8239-6F6279DEB23D}" sibTransId="{E1B7B771-CAAA-4991-A783-EAD10EA41613}"/>
    <dgm:cxn modelId="{E0FD3C10-FA89-42FA-A654-93920F95EBCA}" type="presOf" srcId="{F83B00CD-3EC2-44E7-85BA-3D75AF09BF44}" destId="{186CDB06-0325-47D2-BF07-484EBF6DDB02}" srcOrd="0" destOrd="2" presId="urn:microsoft.com/office/officeart/2016/7/layout/VerticalHollowActionList"/>
    <dgm:cxn modelId="{BA94FA12-B61F-4390-A205-24ED2771868D}" type="presOf" srcId="{B502349A-308A-4E5F-A965-CD7FE0AF9E62}" destId="{42F2C0A5-ABDB-4D20-9FA6-F189BE813F1D}" srcOrd="0" destOrd="0" presId="urn:microsoft.com/office/officeart/2016/7/layout/VerticalHollowActionList"/>
    <dgm:cxn modelId="{20BAEB18-086B-4515-9535-C9BC2CE19876}" srcId="{40F188AA-C581-4542-8982-C07D10E6D8E2}" destId="{F83B00CD-3EC2-44E7-85BA-3D75AF09BF44}" srcOrd="2" destOrd="0" parTransId="{9A3C8C99-5065-432E-9951-0B800ED9B59C}" sibTransId="{5DCF1DB1-91AE-4E2F-AC14-BD92A616A1A8}"/>
    <dgm:cxn modelId="{285E3327-296D-4D64-B6A2-D67A8858B7C4}" srcId="{F1E4950C-BF03-4A97-A7E1-27711F0B5A34}" destId="{B502349A-308A-4E5F-A965-CD7FE0AF9E62}" srcOrd="0" destOrd="0" parTransId="{1B9A8A16-D95F-47EA-980A-75F5A63CF291}" sibTransId="{DAC5A3FB-A5DF-48F3-8AF6-563BB306BF8C}"/>
    <dgm:cxn modelId="{60172467-02DF-4445-8C06-B982E83E859E}" type="presOf" srcId="{BC20C3CE-4B39-44BF-BFC2-E988FA26FADC}" destId="{186CDB06-0325-47D2-BF07-484EBF6DDB02}" srcOrd="0" destOrd="1" presId="urn:microsoft.com/office/officeart/2016/7/layout/VerticalHollowActionList"/>
    <dgm:cxn modelId="{51395B4A-F826-4259-918B-E5DEAD899833}" type="presOf" srcId="{F1E4950C-BF03-4A97-A7E1-27711F0B5A34}" destId="{F6F07145-116E-4B8B-9868-356DC9B2C3AB}" srcOrd="0" destOrd="0" presId="urn:microsoft.com/office/officeart/2016/7/layout/VerticalHollowActionList"/>
    <dgm:cxn modelId="{6C0F6559-30AA-442F-919A-12D4FE778FE0}" type="presOf" srcId="{DA7F3507-8B7F-48EA-9AA1-067A18C86216}" destId="{42F2C0A5-ABDB-4D20-9FA6-F189BE813F1D}" srcOrd="0" destOrd="1" presId="urn:microsoft.com/office/officeart/2016/7/layout/VerticalHollowActionList"/>
    <dgm:cxn modelId="{AC9B437B-75F4-4A6B-9CD5-C069D06BB9D3}" srcId="{40F188AA-C581-4542-8982-C07D10E6D8E2}" destId="{BC20C3CE-4B39-44BF-BFC2-E988FA26FADC}" srcOrd="1" destOrd="0" parTransId="{665A33F4-88D0-47BF-91FA-F8C35F1CFDA7}" sibTransId="{1ABD9B60-413F-4996-A4DB-606A6C6CB6E3}"/>
    <dgm:cxn modelId="{3CBDA57B-6318-4ED9-B7C1-A551BB938996}" srcId="{F1E4950C-BF03-4A97-A7E1-27711F0B5A34}" destId="{DA7F3507-8B7F-48EA-9AA1-067A18C86216}" srcOrd="1" destOrd="0" parTransId="{71FAD3E5-6DB1-49B3-B70A-AD34BA006190}" sibTransId="{8167CA74-84CB-4A33-955A-C4830EE7E075}"/>
    <dgm:cxn modelId="{0E013882-91C5-43B3-8323-53F43516827D}" type="presOf" srcId="{57A1EBE8-FD6F-4D4F-9B04-3F406DC2800B}" destId="{186CDB06-0325-47D2-BF07-484EBF6DDB02}" srcOrd="0" destOrd="0" presId="urn:microsoft.com/office/officeart/2016/7/layout/VerticalHollowActionList"/>
    <dgm:cxn modelId="{1051429C-9AF3-4103-8386-270DCC63B25B}" type="presOf" srcId="{8BD93798-497C-4B0E-A45E-2A525EFCE9D5}" destId="{CF3F868F-447B-4DED-8EC9-7979C2EE8590}" srcOrd="0" destOrd="1" presId="urn:microsoft.com/office/officeart/2016/7/layout/VerticalHollowActionList"/>
    <dgm:cxn modelId="{50A479A1-4C82-4A1C-ACD9-8547D65036EE}" type="presOf" srcId="{186E7F4D-28CB-4D96-AE62-98A4C83EDB12}" destId="{621DD754-0390-4518-B0C5-18CF5EB3111A}" srcOrd="0" destOrd="0" presId="urn:microsoft.com/office/officeart/2016/7/layout/VerticalHollowActionList"/>
    <dgm:cxn modelId="{9EE7AEAB-96A0-4A9E-A1A1-E7992E3CC6BE}" srcId="{FBB4B7AF-A13C-45AC-BEBC-855AD8A39CA0}" destId="{694D1241-6262-481B-B340-95BD4F39CC07}" srcOrd="0" destOrd="0" parTransId="{BB103B31-C474-439A-977C-1A6832259DEB}" sibTransId="{00DA61C5-CB8B-41D1-91CA-47C56421C908}"/>
    <dgm:cxn modelId="{5A7122B3-C8BC-48CC-83DD-A16DED9AE386}" srcId="{FBB4B7AF-A13C-45AC-BEBC-855AD8A39CA0}" destId="{1338F676-A93B-484C-BAE8-95EB7CEAD605}" srcOrd="2" destOrd="0" parTransId="{18FF8891-FCD5-4856-9222-5DA5FAF3046F}" sibTransId="{66BEF358-D708-4E42-B5F7-7F426E1B71B3}"/>
    <dgm:cxn modelId="{414528B3-6B87-4A48-B4F8-CA7BFCA7493E}" srcId="{40F188AA-C581-4542-8982-C07D10E6D8E2}" destId="{57A1EBE8-FD6F-4D4F-9B04-3F406DC2800B}" srcOrd="0" destOrd="0" parTransId="{971FFABC-8014-459C-AE40-1D5E40DE75EE}" sibTransId="{4F4EE5CB-0D3C-4FB8-BB71-DD30411B136E}"/>
    <dgm:cxn modelId="{6A3201BE-1620-43E9-8568-61B811EE20B0}" srcId="{FBB4B7AF-A13C-45AC-BEBC-855AD8A39CA0}" destId="{40F188AA-C581-4542-8982-C07D10E6D8E2}" srcOrd="3" destOrd="0" parTransId="{1188696D-3618-476C-8645-702AC5EAE5F4}" sibTransId="{14A83487-E136-4DE5-BAD7-39E366E340C1}"/>
    <dgm:cxn modelId="{AC0E56D2-B373-45D7-8544-DC38A88A8970}" type="presOf" srcId="{694D1241-6262-481B-B340-95BD4F39CC07}" destId="{1A9008EB-3346-43CD-BC4C-C72178BB19E9}" srcOrd="0" destOrd="0" presId="urn:microsoft.com/office/officeart/2016/7/layout/VerticalHollowActionList"/>
    <dgm:cxn modelId="{B81D61E3-EA18-468D-9DAF-0CF9B930C30B}" type="presOf" srcId="{698878F2-427F-44B2-A1C2-197B345E9F9E}" destId="{CF3F868F-447B-4DED-8EC9-7979C2EE8590}" srcOrd="0" destOrd="0" presId="urn:microsoft.com/office/officeart/2016/7/layout/VerticalHollowActionList"/>
    <dgm:cxn modelId="{7CA157E4-F564-4C77-A01F-CA7F979F9C18}" srcId="{FBB4B7AF-A13C-45AC-BEBC-855AD8A39CA0}" destId="{F1E4950C-BF03-4A97-A7E1-27711F0B5A34}" srcOrd="1" destOrd="0" parTransId="{01729744-D83C-4396-B663-1F325FDBCA31}" sibTransId="{F0EF3B53-6DA2-4C38-B1A8-84E9D805F691}"/>
    <dgm:cxn modelId="{BBE646F6-9C02-4176-A769-7D859D7AAB75}" srcId="{694D1241-6262-481B-B340-95BD4F39CC07}" destId="{186E7F4D-28CB-4D96-AE62-98A4C83EDB12}" srcOrd="0" destOrd="0" parTransId="{7638EB9A-0CEF-461B-8894-460693C82CD9}" sibTransId="{0295386C-7A36-48DF-BB2A-1E78ABEF0573}"/>
    <dgm:cxn modelId="{8ADCE6F6-C228-4EC6-8D76-42BACF453C8C}" type="presOf" srcId="{1338F676-A93B-484C-BAE8-95EB7CEAD605}" destId="{16191EA8-6EAA-4095-A849-9DA71E370323}" srcOrd="0" destOrd="0" presId="urn:microsoft.com/office/officeart/2016/7/layout/VerticalHollowActionList"/>
    <dgm:cxn modelId="{20BD04F9-96F5-4AB9-81F4-890DA6CFB294}" srcId="{1338F676-A93B-484C-BAE8-95EB7CEAD605}" destId="{8BD93798-497C-4B0E-A45E-2A525EFCE9D5}" srcOrd="1" destOrd="0" parTransId="{4A0E5A0E-B26B-42CA-93AF-9FAF6E303BFA}" sibTransId="{539FDCFC-AB62-4EC3-A0BF-0BAFCAD54533}"/>
    <dgm:cxn modelId="{AE1C5C51-97F5-4A7D-9E35-08AE9CD9CFD8}" type="presParOf" srcId="{1DCF8C88-4D50-4339-ADCB-4BCC4433D164}" destId="{0C1D2A4F-8CE0-4F0C-A49A-5E25A95723D1}" srcOrd="0" destOrd="0" presId="urn:microsoft.com/office/officeart/2016/7/layout/VerticalHollowActionList"/>
    <dgm:cxn modelId="{9741431D-13F9-4626-9ECA-D40782FA25CD}" type="presParOf" srcId="{0C1D2A4F-8CE0-4F0C-A49A-5E25A95723D1}" destId="{1A9008EB-3346-43CD-BC4C-C72178BB19E9}" srcOrd="0" destOrd="0" presId="urn:microsoft.com/office/officeart/2016/7/layout/VerticalHollowActionList"/>
    <dgm:cxn modelId="{02A54B79-E5FD-4122-B55E-7B6532C48891}" type="presParOf" srcId="{0C1D2A4F-8CE0-4F0C-A49A-5E25A95723D1}" destId="{621DD754-0390-4518-B0C5-18CF5EB3111A}" srcOrd="1" destOrd="0" presId="urn:microsoft.com/office/officeart/2016/7/layout/VerticalHollowActionList"/>
    <dgm:cxn modelId="{CFA6CCAF-44C2-454D-9082-D8C6355CB9E2}" type="presParOf" srcId="{1DCF8C88-4D50-4339-ADCB-4BCC4433D164}" destId="{855B42B2-FDFE-4E2C-B975-9CA032F3E86B}" srcOrd="1" destOrd="0" presId="urn:microsoft.com/office/officeart/2016/7/layout/VerticalHollowActionList"/>
    <dgm:cxn modelId="{82DD0CAC-5F12-44CB-A89B-AE366A646F86}" type="presParOf" srcId="{1DCF8C88-4D50-4339-ADCB-4BCC4433D164}" destId="{FD3CEC6A-42B5-425E-9DD6-F8BEB867F775}" srcOrd="2" destOrd="0" presId="urn:microsoft.com/office/officeart/2016/7/layout/VerticalHollowActionList"/>
    <dgm:cxn modelId="{31A51296-81C2-431A-978F-F6BB6C728F9D}" type="presParOf" srcId="{FD3CEC6A-42B5-425E-9DD6-F8BEB867F775}" destId="{F6F07145-116E-4B8B-9868-356DC9B2C3AB}" srcOrd="0" destOrd="0" presId="urn:microsoft.com/office/officeart/2016/7/layout/VerticalHollowActionList"/>
    <dgm:cxn modelId="{D85CC929-3E2D-4084-B352-41ADD868FFB2}" type="presParOf" srcId="{FD3CEC6A-42B5-425E-9DD6-F8BEB867F775}" destId="{42F2C0A5-ABDB-4D20-9FA6-F189BE813F1D}" srcOrd="1" destOrd="0" presId="urn:microsoft.com/office/officeart/2016/7/layout/VerticalHollowActionList"/>
    <dgm:cxn modelId="{007A70E9-6067-44A0-8FB0-E49D75C5536C}" type="presParOf" srcId="{1DCF8C88-4D50-4339-ADCB-4BCC4433D164}" destId="{21530805-683D-44CB-B2D5-B7DF47972129}" srcOrd="3" destOrd="0" presId="urn:microsoft.com/office/officeart/2016/7/layout/VerticalHollowActionList"/>
    <dgm:cxn modelId="{E882A721-3124-4BEA-8EB4-A9DE7A82AD58}" type="presParOf" srcId="{1DCF8C88-4D50-4339-ADCB-4BCC4433D164}" destId="{72C54F18-1D4C-4F00-B9BF-E8C787B96FDC}" srcOrd="4" destOrd="0" presId="urn:microsoft.com/office/officeart/2016/7/layout/VerticalHollowActionList"/>
    <dgm:cxn modelId="{E98DE3EA-F3B9-49F6-BA34-A3D04C9D5916}" type="presParOf" srcId="{72C54F18-1D4C-4F00-B9BF-E8C787B96FDC}" destId="{16191EA8-6EAA-4095-A849-9DA71E370323}" srcOrd="0" destOrd="0" presId="urn:microsoft.com/office/officeart/2016/7/layout/VerticalHollowActionList"/>
    <dgm:cxn modelId="{DE699B84-CC54-494A-9410-61EF4FD9C583}" type="presParOf" srcId="{72C54F18-1D4C-4F00-B9BF-E8C787B96FDC}" destId="{CF3F868F-447B-4DED-8EC9-7979C2EE8590}" srcOrd="1" destOrd="0" presId="urn:microsoft.com/office/officeart/2016/7/layout/VerticalHollowActionList"/>
    <dgm:cxn modelId="{6570C3B8-D49C-4B1D-8DE0-32C60CE64D35}" type="presParOf" srcId="{1DCF8C88-4D50-4339-ADCB-4BCC4433D164}" destId="{E0ED54BA-9898-40E2-B4E7-B5E42567D39C}" srcOrd="5" destOrd="0" presId="urn:microsoft.com/office/officeart/2016/7/layout/VerticalHollowActionList"/>
    <dgm:cxn modelId="{4F76E763-E422-4FD5-B9D6-0F23F8DAB3F8}" type="presParOf" srcId="{1DCF8C88-4D50-4339-ADCB-4BCC4433D164}" destId="{1E8A719C-83A6-4863-855B-519FEA95B43A}" srcOrd="6" destOrd="0" presId="urn:microsoft.com/office/officeart/2016/7/layout/VerticalHollowActionList"/>
    <dgm:cxn modelId="{01504BCA-DB7F-41EB-85EC-4A0AB15B344C}" type="presParOf" srcId="{1E8A719C-83A6-4863-855B-519FEA95B43A}" destId="{C87962D6-F0D8-405B-AF07-093BD90223CD}" srcOrd="0" destOrd="0" presId="urn:microsoft.com/office/officeart/2016/7/layout/VerticalHollowActionList"/>
    <dgm:cxn modelId="{64DFEFB3-E1F9-422D-B2B9-B041F0B0E3FF}" type="presParOf" srcId="{1E8A719C-83A6-4863-855B-519FEA95B43A}" destId="{186CDB06-0325-47D2-BF07-484EBF6DDB02}"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8E38F4-9C96-4069-A4FC-79D43E1D6365}"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6376567A-F9D3-49DA-BF83-D92163061C8C}">
      <dgm:prSet/>
      <dgm:spPr/>
      <dgm:t>
        <a:bodyPr/>
        <a:lstStyle/>
        <a:p>
          <a:pPr>
            <a:lnSpc>
              <a:spcPct val="100000"/>
            </a:lnSpc>
          </a:pPr>
          <a:r>
            <a:rPr lang="en-US" dirty="0"/>
            <a:t>How will we know if we are doing a good job?</a:t>
          </a:r>
        </a:p>
      </dgm:t>
    </dgm:pt>
    <dgm:pt modelId="{470F8744-ACE6-4AF7-8779-8CBA96615B3D}" type="parTrans" cxnId="{BD4736E2-E2C5-42BA-9D67-38B1EF95F04E}">
      <dgm:prSet/>
      <dgm:spPr/>
      <dgm:t>
        <a:bodyPr/>
        <a:lstStyle/>
        <a:p>
          <a:endParaRPr lang="en-US"/>
        </a:p>
      </dgm:t>
    </dgm:pt>
    <dgm:pt modelId="{AFAFEB53-8A7F-42D5-9C1C-604C2633C89C}" type="sibTrans" cxnId="{BD4736E2-E2C5-42BA-9D67-38B1EF95F04E}">
      <dgm:prSet/>
      <dgm:spPr/>
      <dgm:t>
        <a:bodyPr/>
        <a:lstStyle/>
        <a:p>
          <a:pPr>
            <a:lnSpc>
              <a:spcPct val="100000"/>
            </a:lnSpc>
          </a:pPr>
          <a:endParaRPr lang="en-US"/>
        </a:p>
      </dgm:t>
    </dgm:pt>
    <dgm:pt modelId="{A4A2DF07-374E-4394-AA8F-CE5433BBD80C}">
      <dgm:prSet/>
      <dgm:spPr/>
      <dgm:t>
        <a:bodyPr/>
        <a:lstStyle/>
        <a:p>
          <a:pPr>
            <a:lnSpc>
              <a:spcPct val="100000"/>
            </a:lnSpc>
          </a:pPr>
          <a:r>
            <a:rPr lang="en-US"/>
            <a:t>How will we know if the customer is getting a good service?</a:t>
          </a:r>
        </a:p>
      </dgm:t>
    </dgm:pt>
    <dgm:pt modelId="{8C8168C5-6CF5-4A88-A889-698A84E48014}" type="parTrans" cxnId="{06B9F4C5-FFC4-4D31-ABEB-268DDA0D15C8}">
      <dgm:prSet/>
      <dgm:spPr/>
      <dgm:t>
        <a:bodyPr/>
        <a:lstStyle/>
        <a:p>
          <a:endParaRPr lang="en-US"/>
        </a:p>
      </dgm:t>
    </dgm:pt>
    <dgm:pt modelId="{2BE45636-7C4C-4C37-B35A-57C6F4925876}" type="sibTrans" cxnId="{06B9F4C5-FFC4-4D31-ABEB-268DDA0D15C8}">
      <dgm:prSet/>
      <dgm:spPr/>
      <dgm:t>
        <a:bodyPr/>
        <a:lstStyle/>
        <a:p>
          <a:pPr>
            <a:lnSpc>
              <a:spcPct val="100000"/>
            </a:lnSpc>
          </a:pPr>
          <a:endParaRPr lang="en-US"/>
        </a:p>
      </dgm:t>
    </dgm:pt>
    <dgm:pt modelId="{3149D1A2-CC11-4539-B8B1-94D5DBFD5E08}">
      <dgm:prSet/>
      <dgm:spPr/>
      <dgm:t>
        <a:bodyPr/>
        <a:lstStyle/>
        <a:p>
          <a:pPr>
            <a:lnSpc>
              <a:spcPct val="100000"/>
            </a:lnSpc>
          </a:pPr>
          <a:r>
            <a:rPr lang="en-US"/>
            <a:t>Is the process working? </a:t>
          </a:r>
        </a:p>
      </dgm:t>
    </dgm:pt>
    <dgm:pt modelId="{D3587B38-3AC1-416C-AAD1-F6F444FAA8F7}" type="parTrans" cxnId="{72334E8F-ED13-4600-AE7C-46B1573EAFC1}">
      <dgm:prSet/>
      <dgm:spPr/>
      <dgm:t>
        <a:bodyPr/>
        <a:lstStyle/>
        <a:p>
          <a:endParaRPr lang="en-US"/>
        </a:p>
      </dgm:t>
    </dgm:pt>
    <dgm:pt modelId="{18EE713A-5FB9-4B4F-8201-13BA125B78BC}" type="sibTrans" cxnId="{72334E8F-ED13-4600-AE7C-46B1573EAFC1}">
      <dgm:prSet/>
      <dgm:spPr/>
      <dgm:t>
        <a:bodyPr/>
        <a:lstStyle/>
        <a:p>
          <a:pPr>
            <a:lnSpc>
              <a:spcPct val="100000"/>
            </a:lnSpc>
          </a:pPr>
          <a:endParaRPr lang="en-US"/>
        </a:p>
      </dgm:t>
    </dgm:pt>
    <dgm:pt modelId="{D1906897-B34D-49F3-847A-81D1ECFDF8A5}">
      <dgm:prSet/>
      <dgm:spPr/>
      <dgm:t>
        <a:bodyPr/>
        <a:lstStyle/>
        <a:p>
          <a:pPr>
            <a:lnSpc>
              <a:spcPct val="100000"/>
            </a:lnSpc>
          </a:pPr>
          <a:r>
            <a:rPr lang="en-US" dirty="0"/>
            <a:t>Are we meeting the customer demand?</a:t>
          </a:r>
        </a:p>
      </dgm:t>
    </dgm:pt>
    <dgm:pt modelId="{3F482519-3D09-48D3-BC8D-3A642A934F5F}" type="parTrans" cxnId="{F2475AE8-EB9C-4A82-9A0A-B9AEA8E24F24}">
      <dgm:prSet/>
      <dgm:spPr/>
      <dgm:t>
        <a:bodyPr/>
        <a:lstStyle/>
        <a:p>
          <a:endParaRPr lang="en-US"/>
        </a:p>
      </dgm:t>
    </dgm:pt>
    <dgm:pt modelId="{CAF39725-B8FD-4E08-AA2C-72AF23231E1E}" type="sibTrans" cxnId="{F2475AE8-EB9C-4A82-9A0A-B9AEA8E24F24}">
      <dgm:prSet/>
      <dgm:spPr/>
      <dgm:t>
        <a:bodyPr/>
        <a:lstStyle/>
        <a:p>
          <a:endParaRPr lang="en-US"/>
        </a:p>
      </dgm:t>
    </dgm:pt>
    <dgm:pt modelId="{F546F5A5-171E-4EFB-A372-7E8E2EE408CB}" type="pres">
      <dgm:prSet presAssocID="{FA8E38F4-9C96-4069-A4FC-79D43E1D6365}" presName="root" presStyleCnt="0">
        <dgm:presLayoutVars>
          <dgm:dir/>
          <dgm:resizeHandles val="exact"/>
        </dgm:presLayoutVars>
      </dgm:prSet>
      <dgm:spPr/>
    </dgm:pt>
    <dgm:pt modelId="{92044A3F-1C46-4D1C-A144-EBB734FA9DD7}" type="pres">
      <dgm:prSet presAssocID="{FA8E38F4-9C96-4069-A4FC-79D43E1D6365}" presName="container" presStyleCnt="0">
        <dgm:presLayoutVars>
          <dgm:dir/>
          <dgm:resizeHandles val="exact"/>
        </dgm:presLayoutVars>
      </dgm:prSet>
      <dgm:spPr/>
    </dgm:pt>
    <dgm:pt modelId="{F995D047-E292-4331-8E09-B61ED881DB36}" type="pres">
      <dgm:prSet presAssocID="{6376567A-F9D3-49DA-BF83-D92163061C8C}" presName="compNode" presStyleCnt="0"/>
      <dgm:spPr/>
    </dgm:pt>
    <dgm:pt modelId="{15C6FBC9-3706-4D54-A02D-F31E1FB0E974}" type="pres">
      <dgm:prSet presAssocID="{6376567A-F9D3-49DA-BF83-D92163061C8C}" presName="iconBgRect" presStyleLbl="bgShp" presStyleIdx="0" presStyleCnt="4"/>
      <dgm:spPr>
        <a:solidFill>
          <a:schemeClr val="accent2"/>
        </a:solidFill>
      </dgm:spPr>
    </dgm:pt>
    <dgm:pt modelId="{F5AEB2FE-C02E-4DB9-8ACC-77D4F2DADE68}" type="pres">
      <dgm:prSet presAssocID="{6376567A-F9D3-49DA-BF83-D92163061C8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rama"/>
        </a:ext>
      </dgm:extLst>
    </dgm:pt>
    <dgm:pt modelId="{16831782-DFDB-4F4D-B4DB-D330ACD13B45}" type="pres">
      <dgm:prSet presAssocID="{6376567A-F9D3-49DA-BF83-D92163061C8C}" presName="spaceRect" presStyleCnt="0"/>
      <dgm:spPr/>
    </dgm:pt>
    <dgm:pt modelId="{603FF282-3155-45AA-AADD-C5D41D6BD019}" type="pres">
      <dgm:prSet presAssocID="{6376567A-F9D3-49DA-BF83-D92163061C8C}" presName="textRect" presStyleLbl="revTx" presStyleIdx="0" presStyleCnt="4">
        <dgm:presLayoutVars>
          <dgm:chMax val="1"/>
          <dgm:chPref val="1"/>
        </dgm:presLayoutVars>
      </dgm:prSet>
      <dgm:spPr/>
    </dgm:pt>
    <dgm:pt modelId="{97F5F888-CB93-4C38-99B9-6EEA52DB5679}" type="pres">
      <dgm:prSet presAssocID="{AFAFEB53-8A7F-42D5-9C1C-604C2633C89C}" presName="sibTrans" presStyleLbl="sibTrans2D1" presStyleIdx="0" presStyleCnt="0"/>
      <dgm:spPr/>
    </dgm:pt>
    <dgm:pt modelId="{00EA0811-8B97-4ED0-BDB1-34B57339C91C}" type="pres">
      <dgm:prSet presAssocID="{A4A2DF07-374E-4394-AA8F-CE5433BBD80C}" presName="compNode" presStyleCnt="0"/>
      <dgm:spPr/>
    </dgm:pt>
    <dgm:pt modelId="{307F2FFE-0924-4545-9BC1-903A055AF181}" type="pres">
      <dgm:prSet presAssocID="{A4A2DF07-374E-4394-AA8F-CE5433BBD80C}" presName="iconBgRect" presStyleLbl="bgShp" presStyleIdx="1" presStyleCnt="4"/>
      <dgm:spPr>
        <a:solidFill>
          <a:schemeClr val="accent1"/>
        </a:solidFill>
      </dgm:spPr>
    </dgm:pt>
    <dgm:pt modelId="{4A01E8D9-3D29-42EE-8244-26C2AB9B040C}" type="pres">
      <dgm:prSet presAssocID="{A4A2DF07-374E-4394-AA8F-CE5433BBD80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andshake"/>
        </a:ext>
      </dgm:extLst>
    </dgm:pt>
    <dgm:pt modelId="{0B3E5B4E-405D-4C56-92FB-78D2A52E0015}" type="pres">
      <dgm:prSet presAssocID="{A4A2DF07-374E-4394-AA8F-CE5433BBD80C}" presName="spaceRect" presStyleCnt="0"/>
      <dgm:spPr/>
    </dgm:pt>
    <dgm:pt modelId="{8583D857-0581-435B-94E8-BDC11BFED204}" type="pres">
      <dgm:prSet presAssocID="{A4A2DF07-374E-4394-AA8F-CE5433BBD80C}" presName="textRect" presStyleLbl="revTx" presStyleIdx="1" presStyleCnt="4">
        <dgm:presLayoutVars>
          <dgm:chMax val="1"/>
          <dgm:chPref val="1"/>
        </dgm:presLayoutVars>
      </dgm:prSet>
      <dgm:spPr/>
    </dgm:pt>
    <dgm:pt modelId="{DCC0CC6F-BC48-42AE-94A3-C23359EEFE17}" type="pres">
      <dgm:prSet presAssocID="{2BE45636-7C4C-4C37-B35A-57C6F4925876}" presName="sibTrans" presStyleLbl="sibTrans2D1" presStyleIdx="0" presStyleCnt="0"/>
      <dgm:spPr/>
    </dgm:pt>
    <dgm:pt modelId="{933C2EC0-2E63-4FB5-AA18-5868F64259CA}" type="pres">
      <dgm:prSet presAssocID="{3149D1A2-CC11-4539-B8B1-94D5DBFD5E08}" presName="compNode" presStyleCnt="0"/>
      <dgm:spPr/>
    </dgm:pt>
    <dgm:pt modelId="{A24BE143-5561-4267-B663-3D15AFA6B31B}" type="pres">
      <dgm:prSet presAssocID="{3149D1A2-CC11-4539-B8B1-94D5DBFD5E08}" presName="iconBgRect" presStyleLbl="bgShp" presStyleIdx="2" presStyleCnt="4"/>
      <dgm:spPr>
        <a:solidFill>
          <a:schemeClr val="accent4"/>
        </a:solidFill>
      </dgm:spPr>
    </dgm:pt>
    <dgm:pt modelId="{5461156B-F73E-49F8-8E42-57977ACC8067}" type="pres">
      <dgm:prSet presAssocID="{3149D1A2-CC11-4539-B8B1-94D5DBFD5E0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orkflow"/>
        </a:ext>
      </dgm:extLst>
    </dgm:pt>
    <dgm:pt modelId="{1FD8CD73-32CF-45B1-BBAB-6A3444A9B20E}" type="pres">
      <dgm:prSet presAssocID="{3149D1A2-CC11-4539-B8B1-94D5DBFD5E08}" presName="spaceRect" presStyleCnt="0"/>
      <dgm:spPr/>
    </dgm:pt>
    <dgm:pt modelId="{F54D1A61-B593-48E0-A461-0C4D8B1AC5E7}" type="pres">
      <dgm:prSet presAssocID="{3149D1A2-CC11-4539-B8B1-94D5DBFD5E08}" presName="textRect" presStyleLbl="revTx" presStyleIdx="2" presStyleCnt="4">
        <dgm:presLayoutVars>
          <dgm:chMax val="1"/>
          <dgm:chPref val="1"/>
        </dgm:presLayoutVars>
      </dgm:prSet>
      <dgm:spPr/>
    </dgm:pt>
    <dgm:pt modelId="{58B34912-1049-4BAD-B321-909BE6F592C9}" type="pres">
      <dgm:prSet presAssocID="{18EE713A-5FB9-4B4F-8201-13BA125B78BC}" presName="sibTrans" presStyleLbl="sibTrans2D1" presStyleIdx="0" presStyleCnt="0"/>
      <dgm:spPr/>
    </dgm:pt>
    <dgm:pt modelId="{4CC8F01B-64A4-4AE9-87CB-CAAB3BAD5FD4}" type="pres">
      <dgm:prSet presAssocID="{D1906897-B34D-49F3-847A-81D1ECFDF8A5}" presName="compNode" presStyleCnt="0"/>
      <dgm:spPr/>
    </dgm:pt>
    <dgm:pt modelId="{308EBD0E-E097-4D44-A089-9BE7564FC595}" type="pres">
      <dgm:prSet presAssocID="{D1906897-B34D-49F3-847A-81D1ECFDF8A5}" presName="iconBgRect" presStyleLbl="bgShp" presStyleIdx="3" presStyleCnt="4"/>
      <dgm:spPr>
        <a:solidFill>
          <a:schemeClr val="accent6"/>
        </a:solidFill>
      </dgm:spPr>
    </dgm:pt>
    <dgm:pt modelId="{F6B51DDD-405E-44A0-816C-3BF8BD5EDA88}" type="pres">
      <dgm:prSet presAssocID="{D1906897-B34D-49F3-847A-81D1ECFDF8A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roup of people"/>
        </a:ext>
      </dgm:extLst>
    </dgm:pt>
    <dgm:pt modelId="{C967A74F-114B-4D52-B140-B9DED9312364}" type="pres">
      <dgm:prSet presAssocID="{D1906897-B34D-49F3-847A-81D1ECFDF8A5}" presName="spaceRect" presStyleCnt="0"/>
      <dgm:spPr/>
    </dgm:pt>
    <dgm:pt modelId="{4149C6DD-38CE-4FC9-B752-2F879D1C6126}" type="pres">
      <dgm:prSet presAssocID="{D1906897-B34D-49F3-847A-81D1ECFDF8A5}" presName="textRect" presStyleLbl="revTx" presStyleIdx="3" presStyleCnt="4">
        <dgm:presLayoutVars>
          <dgm:chMax val="1"/>
          <dgm:chPref val="1"/>
        </dgm:presLayoutVars>
      </dgm:prSet>
      <dgm:spPr/>
    </dgm:pt>
  </dgm:ptLst>
  <dgm:cxnLst>
    <dgm:cxn modelId="{3B32CA01-2D0A-490D-9293-14C50D6D8C53}" type="presOf" srcId="{D1906897-B34D-49F3-847A-81D1ECFDF8A5}" destId="{4149C6DD-38CE-4FC9-B752-2F879D1C6126}" srcOrd="0" destOrd="0" presId="urn:microsoft.com/office/officeart/2018/2/layout/IconCircleList"/>
    <dgm:cxn modelId="{FA839F2A-4B59-40A6-87F5-3436BC20D752}" type="presOf" srcId="{3149D1A2-CC11-4539-B8B1-94D5DBFD5E08}" destId="{F54D1A61-B593-48E0-A461-0C4D8B1AC5E7}" srcOrd="0" destOrd="0" presId="urn:microsoft.com/office/officeart/2018/2/layout/IconCircleList"/>
    <dgm:cxn modelId="{F5CD354B-C8DD-46D4-8B1D-FDA8D8FF9BF7}" type="presOf" srcId="{2BE45636-7C4C-4C37-B35A-57C6F4925876}" destId="{DCC0CC6F-BC48-42AE-94A3-C23359EEFE17}" srcOrd="0" destOrd="0" presId="urn:microsoft.com/office/officeart/2018/2/layout/IconCircleList"/>
    <dgm:cxn modelId="{72334E8F-ED13-4600-AE7C-46B1573EAFC1}" srcId="{FA8E38F4-9C96-4069-A4FC-79D43E1D6365}" destId="{3149D1A2-CC11-4539-B8B1-94D5DBFD5E08}" srcOrd="2" destOrd="0" parTransId="{D3587B38-3AC1-416C-AAD1-F6F444FAA8F7}" sibTransId="{18EE713A-5FB9-4B4F-8201-13BA125B78BC}"/>
    <dgm:cxn modelId="{F2AFB697-10E0-4541-8F1B-8DFC75E7A16A}" type="presOf" srcId="{6376567A-F9D3-49DA-BF83-D92163061C8C}" destId="{603FF282-3155-45AA-AADD-C5D41D6BD019}" srcOrd="0" destOrd="0" presId="urn:microsoft.com/office/officeart/2018/2/layout/IconCircleList"/>
    <dgm:cxn modelId="{C9AECCAA-98B1-45A5-BF50-E0093C3FE638}" type="presOf" srcId="{A4A2DF07-374E-4394-AA8F-CE5433BBD80C}" destId="{8583D857-0581-435B-94E8-BDC11BFED204}" srcOrd="0" destOrd="0" presId="urn:microsoft.com/office/officeart/2018/2/layout/IconCircleList"/>
    <dgm:cxn modelId="{0A314EAC-CF9B-4F2A-94BA-0E57218FA1DD}" type="presOf" srcId="{18EE713A-5FB9-4B4F-8201-13BA125B78BC}" destId="{58B34912-1049-4BAD-B321-909BE6F592C9}" srcOrd="0" destOrd="0" presId="urn:microsoft.com/office/officeart/2018/2/layout/IconCircleList"/>
    <dgm:cxn modelId="{06B9F4C5-FFC4-4D31-ABEB-268DDA0D15C8}" srcId="{FA8E38F4-9C96-4069-A4FC-79D43E1D6365}" destId="{A4A2DF07-374E-4394-AA8F-CE5433BBD80C}" srcOrd="1" destOrd="0" parTransId="{8C8168C5-6CF5-4A88-A889-698A84E48014}" sibTransId="{2BE45636-7C4C-4C37-B35A-57C6F4925876}"/>
    <dgm:cxn modelId="{BD4736E2-E2C5-42BA-9D67-38B1EF95F04E}" srcId="{FA8E38F4-9C96-4069-A4FC-79D43E1D6365}" destId="{6376567A-F9D3-49DA-BF83-D92163061C8C}" srcOrd="0" destOrd="0" parTransId="{470F8744-ACE6-4AF7-8779-8CBA96615B3D}" sibTransId="{AFAFEB53-8A7F-42D5-9C1C-604C2633C89C}"/>
    <dgm:cxn modelId="{662BECE7-C8FF-4412-B2E4-61915082C879}" type="presOf" srcId="{FA8E38F4-9C96-4069-A4FC-79D43E1D6365}" destId="{F546F5A5-171E-4EFB-A372-7E8E2EE408CB}" srcOrd="0" destOrd="0" presId="urn:microsoft.com/office/officeart/2018/2/layout/IconCircleList"/>
    <dgm:cxn modelId="{F2475AE8-EB9C-4A82-9A0A-B9AEA8E24F24}" srcId="{FA8E38F4-9C96-4069-A4FC-79D43E1D6365}" destId="{D1906897-B34D-49F3-847A-81D1ECFDF8A5}" srcOrd="3" destOrd="0" parTransId="{3F482519-3D09-48D3-BC8D-3A642A934F5F}" sibTransId="{CAF39725-B8FD-4E08-AA2C-72AF23231E1E}"/>
    <dgm:cxn modelId="{F06705F4-CC91-4E6A-A9B1-B9D7B7D7BD24}" type="presOf" srcId="{AFAFEB53-8A7F-42D5-9C1C-604C2633C89C}" destId="{97F5F888-CB93-4C38-99B9-6EEA52DB5679}" srcOrd="0" destOrd="0" presId="urn:microsoft.com/office/officeart/2018/2/layout/IconCircleList"/>
    <dgm:cxn modelId="{D563930A-641C-4F66-8479-CD5060C1D082}" type="presParOf" srcId="{F546F5A5-171E-4EFB-A372-7E8E2EE408CB}" destId="{92044A3F-1C46-4D1C-A144-EBB734FA9DD7}" srcOrd="0" destOrd="0" presId="urn:microsoft.com/office/officeart/2018/2/layout/IconCircleList"/>
    <dgm:cxn modelId="{BCD65B83-85CA-44FB-AE72-7FD5017F9EEE}" type="presParOf" srcId="{92044A3F-1C46-4D1C-A144-EBB734FA9DD7}" destId="{F995D047-E292-4331-8E09-B61ED881DB36}" srcOrd="0" destOrd="0" presId="urn:microsoft.com/office/officeart/2018/2/layout/IconCircleList"/>
    <dgm:cxn modelId="{2C04FA0F-64C2-47CF-ACD3-0D57A24F6FA9}" type="presParOf" srcId="{F995D047-E292-4331-8E09-B61ED881DB36}" destId="{15C6FBC9-3706-4D54-A02D-F31E1FB0E974}" srcOrd="0" destOrd="0" presId="urn:microsoft.com/office/officeart/2018/2/layout/IconCircleList"/>
    <dgm:cxn modelId="{2BDF6EE9-2287-4663-AF55-40DBF9E7B41D}" type="presParOf" srcId="{F995D047-E292-4331-8E09-B61ED881DB36}" destId="{F5AEB2FE-C02E-4DB9-8ACC-77D4F2DADE68}" srcOrd="1" destOrd="0" presId="urn:microsoft.com/office/officeart/2018/2/layout/IconCircleList"/>
    <dgm:cxn modelId="{D414F5E6-44B1-411F-9A59-6CC13A5A513A}" type="presParOf" srcId="{F995D047-E292-4331-8E09-B61ED881DB36}" destId="{16831782-DFDB-4F4D-B4DB-D330ACD13B45}" srcOrd="2" destOrd="0" presId="urn:microsoft.com/office/officeart/2018/2/layout/IconCircleList"/>
    <dgm:cxn modelId="{164C6E27-B0EE-49AC-83FF-571621341D55}" type="presParOf" srcId="{F995D047-E292-4331-8E09-B61ED881DB36}" destId="{603FF282-3155-45AA-AADD-C5D41D6BD019}" srcOrd="3" destOrd="0" presId="urn:microsoft.com/office/officeart/2018/2/layout/IconCircleList"/>
    <dgm:cxn modelId="{FB027408-1D86-47C4-92E5-CF4AD2A09D82}" type="presParOf" srcId="{92044A3F-1C46-4D1C-A144-EBB734FA9DD7}" destId="{97F5F888-CB93-4C38-99B9-6EEA52DB5679}" srcOrd="1" destOrd="0" presId="urn:microsoft.com/office/officeart/2018/2/layout/IconCircleList"/>
    <dgm:cxn modelId="{ABF0AFB2-95E2-4FE4-91BC-EEC5519939A3}" type="presParOf" srcId="{92044A3F-1C46-4D1C-A144-EBB734FA9DD7}" destId="{00EA0811-8B97-4ED0-BDB1-34B57339C91C}" srcOrd="2" destOrd="0" presId="urn:microsoft.com/office/officeart/2018/2/layout/IconCircleList"/>
    <dgm:cxn modelId="{835BEE1E-5C4B-49EC-B4AF-1EDC0426BF18}" type="presParOf" srcId="{00EA0811-8B97-4ED0-BDB1-34B57339C91C}" destId="{307F2FFE-0924-4545-9BC1-903A055AF181}" srcOrd="0" destOrd="0" presId="urn:microsoft.com/office/officeart/2018/2/layout/IconCircleList"/>
    <dgm:cxn modelId="{F316C06F-2257-4082-90E9-E0FD9F844F93}" type="presParOf" srcId="{00EA0811-8B97-4ED0-BDB1-34B57339C91C}" destId="{4A01E8D9-3D29-42EE-8244-26C2AB9B040C}" srcOrd="1" destOrd="0" presId="urn:microsoft.com/office/officeart/2018/2/layout/IconCircleList"/>
    <dgm:cxn modelId="{2E6A64C9-E35B-43C6-A971-5A4E326F830C}" type="presParOf" srcId="{00EA0811-8B97-4ED0-BDB1-34B57339C91C}" destId="{0B3E5B4E-405D-4C56-92FB-78D2A52E0015}" srcOrd="2" destOrd="0" presId="urn:microsoft.com/office/officeart/2018/2/layout/IconCircleList"/>
    <dgm:cxn modelId="{31D0641E-3526-4573-812B-0B231459053A}" type="presParOf" srcId="{00EA0811-8B97-4ED0-BDB1-34B57339C91C}" destId="{8583D857-0581-435B-94E8-BDC11BFED204}" srcOrd="3" destOrd="0" presId="urn:microsoft.com/office/officeart/2018/2/layout/IconCircleList"/>
    <dgm:cxn modelId="{D3941D75-312B-45F4-95C8-3D69F7152C06}" type="presParOf" srcId="{92044A3F-1C46-4D1C-A144-EBB734FA9DD7}" destId="{DCC0CC6F-BC48-42AE-94A3-C23359EEFE17}" srcOrd="3" destOrd="0" presId="urn:microsoft.com/office/officeart/2018/2/layout/IconCircleList"/>
    <dgm:cxn modelId="{CF1A901D-09C1-4576-8F9A-56C5FA4E433C}" type="presParOf" srcId="{92044A3F-1C46-4D1C-A144-EBB734FA9DD7}" destId="{933C2EC0-2E63-4FB5-AA18-5868F64259CA}" srcOrd="4" destOrd="0" presId="urn:microsoft.com/office/officeart/2018/2/layout/IconCircleList"/>
    <dgm:cxn modelId="{8BC75FB2-E02C-498F-9A46-1B7B2464838D}" type="presParOf" srcId="{933C2EC0-2E63-4FB5-AA18-5868F64259CA}" destId="{A24BE143-5561-4267-B663-3D15AFA6B31B}" srcOrd="0" destOrd="0" presId="urn:microsoft.com/office/officeart/2018/2/layout/IconCircleList"/>
    <dgm:cxn modelId="{8B7E42F3-9192-44CF-931E-5BD106FFD379}" type="presParOf" srcId="{933C2EC0-2E63-4FB5-AA18-5868F64259CA}" destId="{5461156B-F73E-49F8-8E42-57977ACC8067}" srcOrd="1" destOrd="0" presId="urn:microsoft.com/office/officeart/2018/2/layout/IconCircleList"/>
    <dgm:cxn modelId="{BCC2F88C-C3E0-4DCA-A6CA-8226EE1CBB4C}" type="presParOf" srcId="{933C2EC0-2E63-4FB5-AA18-5868F64259CA}" destId="{1FD8CD73-32CF-45B1-BBAB-6A3444A9B20E}" srcOrd="2" destOrd="0" presId="urn:microsoft.com/office/officeart/2018/2/layout/IconCircleList"/>
    <dgm:cxn modelId="{43B53C46-C746-4991-9F24-5F9FCB780D22}" type="presParOf" srcId="{933C2EC0-2E63-4FB5-AA18-5868F64259CA}" destId="{F54D1A61-B593-48E0-A461-0C4D8B1AC5E7}" srcOrd="3" destOrd="0" presId="urn:microsoft.com/office/officeart/2018/2/layout/IconCircleList"/>
    <dgm:cxn modelId="{0EB8C3FB-F775-43DA-A735-24DBC34F7F5A}" type="presParOf" srcId="{92044A3F-1C46-4D1C-A144-EBB734FA9DD7}" destId="{58B34912-1049-4BAD-B321-909BE6F592C9}" srcOrd="5" destOrd="0" presId="urn:microsoft.com/office/officeart/2018/2/layout/IconCircleList"/>
    <dgm:cxn modelId="{DEFD8508-729C-429C-A9E1-4D6D785C9BA9}" type="presParOf" srcId="{92044A3F-1C46-4D1C-A144-EBB734FA9DD7}" destId="{4CC8F01B-64A4-4AE9-87CB-CAAB3BAD5FD4}" srcOrd="6" destOrd="0" presId="urn:microsoft.com/office/officeart/2018/2/layout/IconCircleList"/>
    <dgm:cxn modelId="{CE6F5320-CCF6-4AF1-9C09-6B542086B44C}" type="presParOf" srcId="{4CC8F01B-64A4-4AE9-87CB-CAAB3BAD5FD4}" destId="{308EBD0E-E097-4D44-A089-9BE7564FC595}" srcOrd="0" destOrd="0" presId="urn:microsoft.com/office/officeart/2018/2/layout/IconCircleList"/>
    <dgm:cxn modelId="{28756A0B-B0C2-4112-9F88-E1AE96E5412E}" type="presParOf" srcId="{4CC8F01B-64A4-4AE9-87CB-CAAB3BAD5FD4}" destId="{F6B51DDD-405E-44A0-816C-3BF8BD5EDA88}" srcOrd="1" destOrd="0" presId="urn:microsoft.com/office/officeart/2018/2/layout/IconCircleList"/>
    <dgm:cxn modelId="{700A2DC8-52B2-44F5-A815-FCBE1244AD6D}" type="presParOf" srcId="{4CC8F01B-64A4-4AE9-87CB-CAAB3BAD5FD4}" destId="{C967A74F-114B-4D52-B140-B9DED9312364}" srcOrd="2" destOrd="0" presId="urn:microsoft.com/office/officeart/2018/2/layout/IconCircleList"/>
    <dgm:cxn modelId="{78B27B42-45FA-409B-B05B-9312745CD576}" type="presParOf" srcId="{4CC8F01B-64A4-4AE9-87CB-CAAB3BAD5FD4}" destId="{4149C6DD-38CE-4FC9-B752-2F879D1C612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601DAB-D7CE-4B11-9B32-AA0770740308}" type="doc">
      <dgm:prSet loTypeId="urn:microsoft.com/office/officeart/2005/8/layout/pyramid1" loCatId="pyramid" qsTypeId="urn:microsoft.com/office/officeart/2005/8/quickstyle/simple1" qsCatId="simple" csTypeId="urn:microsoft.com/office/officeart/2005/8/colors/colorful1" csCatId="colorful" phldr="1"/>
      <dgm:spPr/>
      <dgm:t>
        <a:bodyPr/>
        <a:lstStyle/>
        <a:p>
          <a:endParaRPr lang="en-US"/>
        </a:p>
      </dgm:t>
    </dgm:pt>
    <dgm:pt modelId="{D11E6FC1-5121-48D4-9FFB-50E0B402E261}">
      <dgm:prSet custT="1"/>
      <dgm:spPr/>
      <dgm:t>
        <a:bodyPr/>
        <a:lstStyle/>
        <a:p>
          <a:pPr>
            <a:lnSpc>
              <a:spcPct val="100000"/>
            </a:lnSpc>
            <a:defRPr b="1"/>
          </a:pPr>
          <a:r>
            <a:rPr lang="en-US" sz="2800" dirty="0"/>
            <a:t>Offices</a:t>
          </a:r>
        </a:p>
      </dgm:t>
    </dgm:pt>
    <dgm:pt modelId="{7BC2E80E-5916-439A-AA1F-46114647E838}" type="parTrans" cxnId="{0ECA2415-EF27-4E23-9338-B4C4762A789C}">
      <dgm:prSet/>
      <dgm:spPr/>
      <dgm:t>
        <a:bodyPr/>
        <a:lstStyle/>
        <a:p>
          <a:endParaRPr lang="en-US" sz="1400"/>
        </a:p>
      </dgm:t>
    </dgm:pt>
    <dgm:pt modelId="{B2F79D0F-1817-4D20-B65C-F3627C9B8EA1}" type="sibTrans" cxnId="{0ECA2415-EF27-4E23-9338-B4C4762A789C}">
      <dgm:prSet/>
      <dgm:spPr/>
      <dgm:t>
        <a:bodyPr/>
        <a:lstStyle/>
        <a:p>
          <a:endParaRPr lang="en-US" sz="1400"/>
        </a:p>
      </dgm:t>
    </dgm:pt>
    <dgm:pt modelId="{59757D27-D00B-4227-A70A-E21E27EB2E86}">
      <dgm:prSet custT="1"/>
      <dgm:spPr/>
      <dgm:t>
        <a:bodyPr/>
        <a:lstStyle/>
        <a:p>
          <a:pPr>
            <a:lnSpc>
              <a:spcPct val="100000"/>
            </a:lnSpc>
            <a:defRPr b="1"/>
          </a:pPr>
          <a:r>
            <a:rPr lang="en-US" sz="2800" dirty="0"/>
            <a:t>Regions</a:t>
          </a:r>
        </a:p>
      </dgm:t>
    </dgm:pt>
    <dgm:pt modelId="{E786B345-8994-4996-AC29-6E08033B1153}" type="parTrans" cxnId="{EF268FAE-C5D5-4F9F-9849-8C8F616E3FFD}">
      <dgm:prSet/>
      <dgm:spPr/>
      <dgm:t>
        <a:bodyPr/>
        <a:lstStyle/>
        <a:p>
          <a:endParaRPr lang="en-US" sz="1400"/>
        </a:p>
      </dgm:t>
    </dgm:pt>
    <dgm:pt modelId="{2A3C04C3-866C-47B9-B2C1-3A47923DFC63}" type="sibTrans" cxnId="{EF268FAE-C5D5-4F9F-9849-8C8F616E3FFD}">
      <dgm:prSet/>
      <dgm:spPr/>
      <dgm:t>
        <a:bodyPr/>
        <a:lstStyle/>
        <a:p>
          <a:endParaRPr lang="en-US" sz="1400"/>
        </a:p>
      </dgm:t>
    </dgm:pt>
    <dgm:pt modelId="{A213EEEF-D1DC-482F-970D-0881A1A460E3}">
      <dgm:prSet custT="1"/>
      <dgm:spPr>
        <a:solidFill>
          <a:schemeClr val="accent6"/>
        </a:solidFill>
      </dgm:spPr>
      <dgm:t>
        <a:bodyPr/>
        <a:lstStyle/>
        <a:p>
          <a:pPr>
            <a:lnSpc>
              <a:spcPct val="100000"/>
            </a:lnSpc>
            <a:defRPr b="1"/>
          </a:pPr>
          <a:r>
            <a:rPr lang="en-US" sz="2800" dirty="0"/>
            <a:t>Administration</a:t>
          </a:r>
        </a:p>
      </dgm:t>
    </dgm:pt>
    <dgm:pt modelId="{98E9EB2F-85AD-47C4-B152-453F08F8AA05}" type="parTrans" cxnId="{000DF1B3-694C-409A-A930-3569DBB8773D}">
      <dgm:prSet/>
      <dgm:spPr/>
      <dgm:t>
        <a:bodyPr/>
        <a:lstStyle/>
        <a:p>
          <a:endParaRPr lang="en-US" sz="1400"/>
        </a:p>
      </dgm:t>
    </dgm:pt>
    <dgm:pt modelId="{B7201525-D5CF-4695-87E1-23DEC52F0F74}" type="sibTrans" cxnId="{000DF1B3-694C-409A-A930-3569DBB8773D}">
      <dgm:prSet/>
      <dgm:spPr/>
      <dgm:t>
        <a:bodyPr/>
        <a:lstStyle/>
        <a:p>
          <a:endParaRPr lang="en-US" sz="1400"/>
        </a:p>
      </dgm:t>
    </dgm:pt>
    <dgm:pt modelId="{A02FA410-00ED-49F1-A203-2D09C0D51983}">
      <dgm:prSet custT="1"/>
      <dgm:spPr/>
      <dgm:t>
        <a:bodyPr/>
        <a:lstStyle/>
        <a:p>
          <a:r>
            <a:rPr lang="en-US" sz="2600" b="1" dirty="0"/>
            <a:t>Department</a:t>
          </a:r>
        </a:p>
      </dgm:t>
    </dgm:pt>
    <dgm:pt modelId="{522FF818-3EAE-4FFF-B0BE-82EBF13E2A57}" type="parTrans" cxnId="{D4F23EB6-395C-4422-89F6-67FC94495D44}">
      <dgm:prSet/>
      <dgm:spPr/>
      <dgm:t>
        <a:bodyPr/>
        <a:lstStyle/>
        <a:p>
          <a:endParaRPr lang="en-US" sz="1400"/>
        </a:p>
      </dgm:t>
    </dgm:pt>
    <dgm:pt modelId="{DB63797C-B71C-4DCB-B2E0-99DDA781EE3F}" type="sibTrans" cxnId="{D4F23EB6-395C-4422-89F6-67FC94495D44}">
      <dgm:prSet/>
      <dgm:spPr/>
      <dgm:t>
        <a:bodyPr/>
        <a:lstStyle/>
        <a:p>
          <a:endParaRPr lang="en-US" sz="1400"/>
        </a:p>
      </dgm:t>
    </dgm:pt>
    <dgm:pt modelId="{9518E851-B8EF-4649-A859-87D7D239242D}">
      <dgm:prSet custT="1"/>
      <dgm:spPr>
        <a:solidFill>
          <a:schemeClr val="bg1">
            <a:lumMod val="85000"/>
          </a:schemeClr>
        </a:solidFill>
      </dgm:spPr>
      <dgm:t>
        <a:bodyPr/>
        <a:lstStyle/>
        <a:p>
          <a:r>
            <a:rPr lang="en-US" sz="2800" b="1" dirty="0"/>
            <a:t>Counselor</a:t>
          </a:r>
        </a:p>
      </dgm:t>
    </dgm:pt>
    <dgm:pt modelId="{DF85D804-E407-4A0E-A6D7-FA72B88B7D0C}" type="parTrans" cxnId="{44DF2F8B-2977-44E2-9732-AADAC91CE61A}">
      <dgm:prSet/>
      <dgm:spPr/>
      <dgm:t>
        <a:bodyPr/>
        <a:lstStyle/>
        <a:p>
          <a:endParaRPr lang="en-US" sz="1400"/>
        </a:p>
      </dgm:t>
    </dgm:pt>
    <dgm:pt modelId="{499B236A-7E25-4225-813E-1E247542D43B}" type="sibTrans" cxnId="{44DF2F8B-2977-44E2-9732-AADAC91CE61A}">
      <dgm:prSet/>
      <dgm:spPr/>
      <dgm:t>
        <a:bodyPr/>
        <a:lstStyle/>
        <a:p>
          <a:endParaRPr lang="en-US" sz="1400"/>
        </a:p>
      </dgm:t>
    </dgm:pt>
    <dgm:pt modelId="{AB0D9C8B-B082-468B-B262-5999E98085E8}" type="pres">
      <dgm:prSet presAssocID="{B1601DAB-D7CE-4B11-9B32-AA0770740308}" presName="Name0" presStyleCnt="0">
        <dgm:presLayoutVars>
          <dgm:dir/>
          <dgm:animLvl val="lvl"/>
          <dgm:resizeHandles val="exact"/>
        </dgm:presLayoutVars>
      </dgm:prSet>
      <dgm:spPr/>
    </dgm:pt>
    <dgm:pt modelId="{52D0F5BA-4B6E-43DD-8483-C33DF0D51A1A}" type="pres">
      <dgm:prSet presAssocID="{A02FA410-00ED-49F1-A203-2D09C0D51983}" presName="Name8" presStyleCnt="0"/>
      <dgm:spPr/>
    </dgm:pt>
    <dgm:pt modelId="{BB4FBCDA-EA9A-422D-B8EA-602E02E03F2A}" type="pres">
      <dgm:prSet presAssocID="{A02FA410-00ED-49F1-A203-2D09C0D51983}" presName="level" presStyleLbl="node1" presStyleIdx="0" presStyleCnt="5" custScaleX="96618">
        <dgm:presLayoutVars>
          <dgm:chMax val="1"/>
          <dgm:bulletEnabled val="1"/>
        </dgm:presLayoutVars>
      </dgm:prSet>
      <dgm:spPr/>
    </dgm:pt>
    <dgm:pt modelId="{5D45E7A6-6E38-44B9-AFE4-2DF28839B006}" type="pres">
      <dgm:prSet presAssocID="{A02FA410-00ED-49F1-A203-2D09C0D51983}" presName="levelTx" presStyleLbl="revTx" presStyleIdx="0" presStyleCnt="0">
        <dgm:presLayoutVars>
          <dgm:chMax val="1"/>
          <dgm:bulletEnabled val="1"/>
        </dgm:presLayoutVars>
      </dgm:prSet>
      <dgm:spPr/>
    </dgm:pt>
    <dgm:pt modelId="{CB5B3C9F-5845-46AD-B84E-8E0B4770A231}" type="pres">
      <dgm:prSet presAssocID="{A213EEEF-D1DC-482F-970D-0881A1A460E3}" presName="Name8" presStyleCnt="0"/>
      <dgm:spPr/>
    </dgm:pt>
    <dgm:pt modelId="{8F601BCE-4BE6-4F24-96DB-47C851BEA64D}" type="pres">
      <dgm:prSet presAssocID="{A213EEEF-D1DC-482F-970D-0881A1A460E3}" presName="level" presStyleLbl="node1" presStyleIdx="1" presStyleCnt="5">
        <dgm:presLayoutVars>
          <dgm:chMax val="1"/>
          <dgm:bulletEnabled val="1"/>
        </dgm:presLayoutVars>
      </dgm:prSet>
      <dgm:spPr/>
    </dgm:pt>
    <dgm:pt modelId="{96771BE1-88B6-48D4-B9BF-395095AA1414}" type="pres">
      <dgm:prSet presAssocID="{A213EEEF-D1DC-482F-970D-0881A1A460E3}" presName="levelTx" presStyleLbl="revTx" presStyleIdx="0" presStyleCnt="0">
        <dgm:presLayoutVars>
          <dgm:chMax val="1"/>
          <dgm:bulletEnabled val="1"/>
        </dgm:presLayoutVars>
      </dgm:prSet>
      <dgm:spPr/>
    </dgm:pt>
    <dgm:pt modelId="{DA8E35E8-2CDD-4B6F-8E63-FE904BD1DF59}" type="pres">
      <dgm:prSet presAssocID="{59757D27-D00B-4227-A70A-E21E27EB2E86}" presName="Name8" presStyleCnt="0"/>
      <dgm:spPr/>
    </dgm:pt>
    <dgm:pt modelId="{0E2AF115-21F9-427F-A0E8-CE5E4354F940}" type="pres">
      <dgm:prSet presAssocID="{59757D27-D00B-4227-A70A-E21E27EB2E86}" presName="level" presStyleLbl="node1" presStyleIdx="2" presStyleCnt="5">
        <dgm:presLayoutVars>
          <dgm:chMax val="1"/>
          <dgm:bulletEnabled val="1"/>
        </dgm:presLayoutVars>
      </dgm:prSet>
      <dgm:spPr/>
    </dgm:pt>
    <dgm:pt modelId="{43A73CFB-CDA3-425A-B3B2-8B0682B49FB1}" type="pres">
      <dgm:prSet presAssocID="{59757D27-D00B-4227-A70A-E21E27EB2E86}" presName="levelTx" presStyleLbl="revTx" presStyleIdx="0" presStyleCnt="0">
        <dgm:presLayoutVars>
          <dgm:chMax val="1"/>
          <dgm:bulletEnabled val="1"/>
        </dgm:presLayoutVars>
      </dgm:prSet>
      <dgm:spPr/>
    </dgm:pt>
    <dgm:pt modelId="{F2CE8FCC-9B22-42A1-BD04-6F9A29C2700F}" type="pres">
      <dgm:prSet presAssocID="{D11E6FC1-5121-48D4-9FFB-50E0B402E261}" presName="Name8" presStyleCnt="0"/>
      <dgm:spPr/>
    </dgm:pt>
    <dgm:pt modelId="{F4870A28-08C7-4021-B0F8-CFE7A3DC2B55}" type="pres">
      <dgm:prSet presAssocID="{D11E6FC1-5121-48D4-9FFB-50E0B402E261}" presName="level" presStyleLbl="node1" presStyleIdx="3" presStyleCnt="5">
        <dgm:presLayoutVars>
          <dgm:chMax val="1"/>
          <dgm:bulletEnabled val="1"/>
        </dgm:presLayoutVars>
      </dgm:prSet>
      <dgm:spPr/>
    </dgm:pt>
    <dgm:pt modelId="{70E7B940-39AF-45BC-BBBC-9BF25FA2AF5A}" type="pres">
      <dgm:prSet presAssocID="{D11E6FC1-5121-48D4-9FFB-50E0B402E261}" presName="levelTx" presStyleLbl="revTx" presStyleIdx="0" presStyleCnt="0">
        <dgm:presLayoutVars>
          <dgm:chMax val="1"/>
          <dgm:bulletEnabled val="1"/>
        </dgm:presLayoutVars>
      </dgm:prSet>
      <dgm:spPr/>
    </dgm:pt>
    <dgm:pt modelId="{AFA74498-B745-4A8A-BCCF-919A2D47CFEF}" type="pres">
      <dgm:prSet presAssocID="{9518E851-B8EF-4649-A859-87D7D239242D}" presName="Name8" presStyleCnt="0"/>
      <dgm:spPr/>
    </dgm:pt>
    <dgm:pt modelId="{CF96E99B-D8D1-4BBD-A04B-798C23C365FE}" type="pres">
      <dgm:prSet presAssocID="{9518E851-B8EF-4649-A859-87D7D239242D}" presName="level" presStyleLbl="node1" presStyleIdx="4" presStyleCnt="5">
        <dgm:presLayoutVars>
          <dgm:chMax val="1"/>
          <dgm:bulletEnabled val="1"/>
        </dgm:presLayoutVars>
      </dgm:prSet>
      <dgm:spPr/>
    </dgm:pt>
    <dgm:pt modelId="{15D760B3-7550-4296-A68B-A7650CB4279F}" type="pres">
      <dgm:prSet presAssocID="{9518E851-B8EF-4649-A859-87D7D239242D}" presName="levelTx" presStyleLbl="revTx" presStyleIdx="0" presStyleCnt="0">
        <dgm:presLayoutVars>
          <dgm:chMax val="1"/>
          <dgm:bulletEnabled val="1"/>
        </dgm:presLayoutVars>
      </dgm:prSet>
      <dgm:spPr/>
    </dgm:pt>
  </dgm:ptLst>
  <dgm:cxnLst>
    <dgm:cxn modelId="{0ECA2415-EF27-4E23-9338-B4C4762A789C}" srcId="{B1601DAB-D7CE-4B11-9B32-AA0770740308}" destId="{D11E6FC1-5121-48D4-9FFB-50E0B402E261}" srcOrd="3" destOrd="0" parTransId="{7BC2E80E-5916-439A-AA1F-46114647E838}" sibTransId="{B2F79D0F-1817-4D20-B65C-F3627C9B8EA1}"/>
    <dgm:cxn modelId="{50AFEC29-53E7-4921-B3FC-067A6B81116D}" type="presOf" srcId="{A02FA410-00ED-49F1-A203-2D09C0D51983}" destId="{BB4FBCDA-EA9A-422D-B8EA-602E02E03F2A}" srcOrd="0" destOrd="0" presId="urn:microsoft.com/office/officeart/2005/8/layout/pyramid1"/>
    <dgm:cxn modelId="{D8A5B231-C471-44FC-80F2-A69110C52798}" type="presOf" srcId="{A213EEEF-D1DC-482F-970D-0881A1A460E3}" destId="{96771BE1-88B6-48D4-B9BF-395095AA1414}" srcOrd="1" destOrd="0" presId="urn:microsoft.com/office/officeart/2005/8/layout/pyramid1"/>
    <dgm:cxn modelId="{D3ADEF3C-DF06-4746-B806-E3A8B8D5420F}" type="presOf" srcId="{D11E6FC1-5121-48D4-9FFB-50E0B402E261}" destId="{70E7B940-39AF-45BC-BBBC-9BF25FA2AF5A}" srcOrd="1" destOrd="0" presId="urn:microsoft.com/office/officeart/2005/8/layout/pyramid1"/>
    <dgm:cxn modelId="{115DDB5B-113E-4EC2-ACD9-9B713A08648F}" type="presOf" srcId="{D11E6FC1-5121-48D4-9FFB-50E0B402E261}" destId="{F4870A28-08C7-4021-B0F8-CFE7A3DC2B55}" srcOrd="0" destOrd="0" presId="urn:microsoft.com/office/officeart/2005/8/layout/pyramid1"/>
    <dgm:cxn modelId="{A9DF9144-C8A5-47FC-928D-99AAD3AE27F5}" type="presOf" srcId="{9518E851-B8EF-4649-A859-87D7D239242D}" destId="{CF96E99B-D8D1-4BBD-A04B-798C23C365FE}" srcOrd="0" destOrd="0" presId="urn:microsoft.com/office/officeart/2005/8/layout/pyramid1"/>
    <dgm:cxn modelId="{D17E9566-1FCE-486B-8A1A-03AE99C8C298}" type="presOf" srcId="{59757D27-D00B-4227-A70A-E21E27EB2E86}" destId="{0E2AF115-21F9-427F-A0E8-CE5E4354F940}" srcOrd="0" destOrd="0" presId="urn:microsoft.com/office/officeart/2005/8/layout/pyramid1"/>
    <dgm:cxn modelId="{CC46DF4D-FED5-41D5-9128-011BF00A0210}" type="presOf" srcId="{A02FA410-00ED-49F1-A203-2D09C0D51983}" destId="{5D45E7A6-6E38-44B9-AFE4-2DF28839B006}" srcOrd="1" destOrd="0" presId="urn:microsoft.com/office/officeart/2005/8/layout/pyramid1"/>
    <dgm:cxn modelId="{44DF2F8B-2977-44E2-9732-AADAC91CE61A}" srcId="{B1601DAB-D7CE-4B11-9B32-AA0770740308}" destId="{9518E851-B8EF-4649-A859-87D7D239242D}" srcOrd="4" destOrd="0" parTransId="{DF85D804-E407-4A0E-A6D7-FA72B88B7D0C}" sibTransId="{499B236A-7E25-4225-813E-1E247542D43B}"/>
    <dgm:cxn modelId="{16A0D59B-060B-443C-B167-05A8FD84F9F3}" type="presOf" srcId="{A213EEEF-D1DC-482F-970D-0881A1A460E3}" destId="{8F601BCE-4BE6-4F24-96DB-47C851BEA64D}" srcOrd="0" destOrd="0" presId="urn:microsoft.com/office/officeart/2005/8/layout/pyramid1"/>
    <dgm:cxn modelId="{EF268FAE-C5D5-4F9F-9849-8C8F616E3FFD}" srcId="{B1601DAB-D7CE-4B11-9B32-AA0770740308}" destId="{59757D27-D00B-4227-A70A-E21E27EB2E86}" srcOrd="2" destOrd="0" parTransId="{E786B345-8994-4996-AC29-6E08033B1153}" sibTransId="{2A3C04C3-866C-47B9-B2C1-3A47923DFC63}"/>
    <dgm:cxn modelId="{000DF1B3-694C-409A-A930-3569DBB8773D}" srcId="{B1601DAB-D7CE-4B11-9B32-AA0770740308}" destId="{A213EEEF-D1DC-482F-970D-0881A1A460E3}" srcOrd="1" destOrd="0" parTransId="{98E9EB2F-85AD-47C4-B152-453F08F8AA05}" sibTransId="{B7201525-D5CF-4695-87E1-23DEC52F0F74}"/>
    <dgm:cxn modelId="{2BD77EB5-9B23-48C3-B99A-2BF17B9D4CA0}" type="presOf" srcId="{B1601DAB-D7CE-4B11-9B32-AA0770740308}" destId="{AB0D9C8B-B082-468B-B262-5999E98085E8}" srcOrd="0" destOrd="0" presId="urn:microsoft.com/office/officeart/2005/8/layout/pyramid1"/>
    <dgm:cxn modelId="{D4F23EB6-395C-4422-89F6-67FC94495D44}" srcId="{B1601DAB-D7CE-4B11-9B32-AA0770740308}" destId="{A02FA410-00ED-49F1-A203-2D09C0D51983}" srcOrd="0" destOrd="0" parTransId="{522FF818-3EAE-4FFF-B0BE-82EBF13E2A57}" sibTransId="{DB63797C-B71C-4DCB-B2E0-99DDA781EE3F}"/>
    <dgm:cxn modelId="{0EF942CD-249C-4BCC-953B-C34642081A5F}" type="presOf" srcId="{59757D27-D00B-4227-A70A-E21E27EB2E86}" destId="{43A73CFB-CDA3-425A-B3B2-8B0682B49FB1}" srcOrd="1" destOrd="0" presId="urn:microsoft.com/office/officeart/2005/8/layout/pyramid1"/>
    <dgm:cxn modelId="{C94BB6E4-2F26-420A-8283-4B6C77946406}" type="presOf" srcId="{9518E851-B8EF-4649-A859-87D7D239242D}" destId="{15D760B3-7550-4296-A68B-A7650CB4279F}" srcOrd="1" destOrd="0" presId="urn:microsoft.com/office/officeart/2005/8/layout/pyramid1"/>
    <dgm:cxn modelId="{5D41A359-FEE2-4E96-890E-CF8F5231FB2D}" type="presParOf" srcId="{AB0D9C8B-B082-468B-B262-5999E98085E8}" destId="{52D0F5BA-4B6E-43DD-8483-C33DF0D51A1A}" srcOrd="0" destOrd="0" presId="urn:microsoft.com/office/officeart/2005/8/layout/pyramid1"/>
    <dgm:cxn modelId="{1D9DBFD5-AC7A-4A98-94AB-7B8DA197B08F}" type="presParOf" srcId="{52D0F5BA-4B6E-43DD-8483-C33DF0D51A1A}" destId="{BB4FBCDA-EA9A-422D-B8EA-602E02E03F2A}" srcOrd="0" destOrd="0" presId="urn:microsoft.com/office/officeart/2005/8/layout/pyramid1"/>
    <dgm:cxn modelId="{4B19225E-D90A-445F-91A8-D17A2ECC19C7}" type="presParOf" srcId="{52D0F5BA-4B6E-43DD-8483-C33DF0D51A1A}" destId="{5D45E7A6-6E38-44B9-AFE4-2DF28839B006}" srcOrd="1" destOrd="0" presId="urn:microsoft.com/office/officeart/2005/8/layout/pyramid1"/>
    <dgm:cxn modelId="{BFE210ED-C3D4-4124-BA68-F7BB35F71FE9}" type="presParOf" srcId="{AB0D9C8B-B082-468B-B262-5999E98085E8}" destId="{CB5B3C9F-5845-46AD-B84E-8E0B4770A231}" srcOrd="1" destOrd="0" presId="urn:microsoft.com/office/officeart/2005/8/layout/pyramid1"/>
    <dgm:cxn modelId="{D883C032-E012-4192-A574-0C4C9EC0D239}" type="presParOf" srcId="{CB5B3C9F-5845-46AD-B84E-8E0B4770A231}" destId="{8F601BCE-4BE6-4F24-96DB-47C851BEA64D}" srcOrd="0" destOrd="0" presId="urn:microsoft.com/office/officeart/2005/8/layout/pyramid1"/>
    <dgm:cxn modelId="{E61A70BE-5D33-41AB-8C30-ED65A0EA6A26}" type="presParOf" srcId="{CB5B3C9F-5845-46AD-B84E-8E0B4770A231}" destId="{96771BE1-88B6-48D4-B9BF-395095AA1414}" srcOrd="1" destOrd="0" presId="urn:microsoft.com/office/officeart/2005/8/layout/pyramid1"/>
    <dgm:cxn modelId="{A9D7BDC5-C750-4225-89EB-4F4E9331E122}" type="presParOf" srcId="{AB0D9C8B-B082-468B-B262-5999E98085E8}" destId="{DA8E35E8-2CDD-4B6F-8E63-FE904BD1DF59}" srcOrd="2" destOrd="0" presId="urn:microsoft.com/office/officeart/2005/8/layout/pyramid1"/>
    <dgm:cxn modelId="{2A0DC922-46E6-4A3D-B1F2-27603537D23B}" type="presParOf" srcId="{DA8E35E8-2CDD-4B6F-8E63-FE904BD1DF59}" destId="{0E2AF115-21F9-427F-A0E8-CE5E4354F940}" srcOrd="0" destOrd="0" presId="urn:microsoft.com/office/officeart/2005/8/layout/pyramid1"/>
    <dgm:cxn modelId="{341130BE-1E2D-446E-A9A0-CA0076890959}" type="presParOf" srcId="{DA8E35E8-2CDD-4B6F-8E63-FE904BD1DF59}" destId="{43A73CFB-CDA3-425A-B3B2-8B0682B49FB1}" srcOrd="1" destOrd="0" presId="urn:microsoft.com/office/officeart/2005/8/layout/pyramid1"/>
    <dgm:cxn modelId="{488BFF3C-08EC-4324-B25B-FB64E2176110}" type="presParOf" srcId="{AB0D9C8B-B082-468B-B262-5999E98085E8}" destId="{F2CE8FCC-9B22-42A1-BD04-6F9A29C2700F}" srcOrd="3" destOrd="0" presId="urn:microsoft.com/office/officeart/2005/8/layout/pyramid1"/>
    <dgm:cxn modelId="{4E4D8BED-1491-4B01-B16B-5F51D8EE7403}" type="presParOf" srcId="{F2CE8FCC-9B22-42A1-BD04-6F9A29C2700F}" destId="{F4870A28-08C7-4021-B0F8-CFE7A3DC2B55}" srcOrd="0" destOrd="0" presId="urn:microsoft.com/office/officeart/2005/8/layout/pyramid1"/>
    <dgm:cxn modelId="{F01F644C-22B6-4C08-B50D-9F7E4168119A}" type="presParOf" srcId="{F2CE8FCC-9B22-42A1-BD04-6F9A29C2700F}" destId="{70E7B940-39AF-45BC-BBBC-9BF25FA2AF5A}" srcOrd="1" destOrd="0" presId="urn:microsoft.com/office/officeart/2005/8/layout/pyramid1"/>
    <dgm:cxn modelId="{240F5C82-7A3C-44E3-A597-DA3D325179EE}" type="presParOf" srcId="{AB0D9C8B-B082-468B-B262-5999E98085E8}" destId="{AFA74498-B745-4A8A-BCCF-919A2D47CFEF}" srcOrd="4" destOrd="0" presId="urn:microsoft.com/office/officeart/2005/8/layout/pyramid1"/>
    <dgm:cxn modelId="{812A2154-72B9-467E-8F28-8BC65B6097C4}" type="presParOf" srcId="{AFA74498-B745-4A8A-BCCF-919A2D47CFEF}" destId="{CF96E99B-D8D1-4BBD-A04B-798C23C365FE}" srcOrd="0" destOrd="0" presId="urn:microsoft.com/office/officeart/2005/8/layout/pyramid1"/>
    <dgm:cxn modelId="{4A407402-381B-4D5B-9986-3DF3B045360A}" type="presParOf" srcId="{AFA74498-B745-4A8A-BCCF-919A2D47CFEF}" destId="{15D760B3-7550-4296-A68B-A7650CB4279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64485-E4FC-4EB9-87E9-0D435E77F0E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DCBD89B-B98B-4E74-B9D6-2CA257F1C4EE}">
      <dgm:prSet custT="1"/>
      <dgm:spPr/>
      <dgm:t>
        <a:bodyPr/>
        <a:lstStyle/>
        <a:p>
          <a:r>
            <a:rPr lang="en-US" sz="2400" dirty="0"/>
            <a:t>Performance Management</a:t>
          </a:r>
        </a:p>
      </dgm:t>
    </dgm:pt>
    <dgm:pt modelId="{816E1317-183A-4BC4-9491-22CF69283771}" type="parTrans" cxnId="{E19E846E-2DA9-4D29-9468-1AB8C27A3509}">
      <dgm:prSet/>
      <dgm:spPr/>
      <dgm:t>
        <a:bodyPr/>
        <a:lstStyle/>
        <a:p>
          <a:endParaRPr lang="en-US"/>
        </a:p>
      </dgm:t>
    </dgm:pt>
    <dgm:pt modelId="{7605B9CE-5174-4DD1-99E2-57E39A52D91A}" type="sibTrans" cxnId="{E19E846E-2DA9-4D29-9468-1AB8C27A3509}">
      <dgm:prSet/>
      <dgm:spPr/>
      <dgm:t>
        <a:bodyPr/>
        <a:lstStyle/>
        <a:p>
          <a:endParaRPr lang="en-US"/>
        </a:p>
      </dgm:t>
    </dgm:pt>
    <dgm:pt modelId="{BCF3DD6F-3F4C-4992-A120-9686A036173B}">
      <dgm:prSet custT="1"/>
      <dgm:spPr/>
      <dgm:t>
        <a:bodyPr/>
        <a:lstStyle/>
        <a:p>
          <a:r>
            <a:rPr lang="en-US" sz="2400" dirty="0"/>
            <a:t>Identify gaps</a:t>
          </a:r>
        </a:p>
      </dgm:t>
    </dgm:pt>
    <dgm:pt modelId="{53570593-A01A-424A-912A-0EB4527CA9BD}" type="parTrans" cxnId="{0DF2CEBF-D7C0-48BE-9633-E8637C045D78}">
      <dgm:prSet/>
      <dgm:spPr/>
      <dgm:t>
        <a:bodyPr/>
        <a:lstStyle/>
        <a:p>
          <a:endParaRPr lang="en-US"/>
        </a:p>
      </dgm:t>
    </dgm:pt>
    <dgm:pt modelId="{E6EC6249-4A4A-400E-BDF5-DE9ABF115A69}" type="sibTrans" cxnId="{0DF2CEBF-D7C0-48BE-9633-E8637C045D78}">
      <dgm:prSet/>
      <dgm:spPr/>
      <dgm:t>
        <a:bodyPr/>
        <a:lstStyle/>
        <a:p>
          <a:endParaRPr lang="en-US"/>
        </a:p>
      </dgm:t>
    </dgm:pt>
    <dgm:pt modelId="{0B34EDED-D10F-4C9D-AC4A-0130BAE868EB}">
      <dgm:prSet custT="1"/>
      <dgm:spPr/>
      <dgm:t>
        <a:bodyPr/>
        <a:lstStyle/>
        <a:p>
          <a:r>
            <a:rPr lang="en-US" sz="2400" dirty="0"/>
            <a:t>Target areas for improvement</a:t>
          </a:r>
        </a:p>
      </dgm:t>
    </dgm:pt>
    <dgm:pt modelId="{BD773A8B-0DBD-4D74-9A33-60EC39E1C1B8}" type="parTrans" cxnId="{92D4A2F1-B438-40A0-9106-0F12A089187D}">
      <dgm:prSet/>
      <dgm:spPr/>
      <dgm:t>
        <a:bodyPr/>
        <a:lstStyle/>
        <a:p>
          <a:endParaRPr lang="en-US"/>
        </a:p>
      </dgm:t>
    </dgm:pt>
    <dgm:pt modelId="{1A2319D6-01A0-45EC-9CA8-23EE465F077E}" type="sibTrans" cxnId="{92D4A2F1-B438-40A0-9106-0F12A089187D}">
      <dgm:prSet/>
      <dgm:spPr/>
      <dgm:t>
        <a:bodyPr/>
        <a:lstStyle/>
        <a:p>
          <a:endParaRPr lang="en-US"/>
        </a:p>
      </dgm:t>
    </dgm:pt>
    <dgm:pt modelId="{D79E20F6-E5EA-43E1-8781-9B3925731309}">
      <dgm:prSet custT="1"/>
      <dgm:spPr/>
      <dgm:t>
        <a:bodyPr/>
        <a:lstStyle/>
        <a:p>
          <a:r>
            <a:rPr lang="en-US" sz="2400" dirty="0"/>
            <a:t>Problem solving with data</a:t>
          </a:r>
        </a:p>
      </dgm:t>
    </dgm:pt>
    <dgm:pt modelId="{D03BF800-BBBC-4991-A1E1-A4867F48EAFF}" type="parTrans" cxnId="{D81A1D76-7A22-4D25-A485-DC1D1108CB75}">
      <dgm:prSet/>
      <dgm:spPr/>
      <dgm:t>
        <a:bodyPr/>
        <a:lstStyle/>
        <a:p>
          <a:endParaRPr lang="en-US"/>
        </a:p>
      </dgm:t>
    </dgm:pt>
    <dgm:pt modelId="{1C7FC02A-D641-42C0-BC07-C720630421D2}" type="sibTrans" cxnId="{D81A1D76-7A22-4D25-A485-DC1D1108CB75}">
      <dgm:prSet/>
      <dgm:spPr/>
      <dgm:t>
        <a:bodyPr/>
        <a:lstStyle/>
        <a:p>
          <a:endParaRPr lang="en-US"/>
        </a:p>
      </dgm:t>
    </dgm:pt>
    <dgm:pt modelId="{45AD7562-6343-42D9-A3C1-734ECA55E735}">
      <dgm:prSet custT="1"/>
      <dgm:spPr/>
      <dgm:t>
        <a:bodyPr/>
        <a:lstStyle/>
        <a:p>
          <a:r>
            <a:rPr lang="en-US" sz="2400" dirty="0"/>
            <a:t>Celebrate Success !</a:t>
          </a:r>
        </a:p>
      </dgm:t>
    </dgm:pt>
    <dgm:pt modelId="{44C97412-2834-403E-9BE9-BDC4A7DAE9ED}" type="parTrans" cxnId="{7CAF7C6E-75A5-4FA8-9374-03F91925E55C}">
      <dgm:prSet/>
      <dgm:spPr/>
      <dgm:t>
        <a:bodyPr/>
        <a:lstStyle/>
        <a:p>
          <a:endParaRPr lang="en-US"/>
        </a:p>
      </dgm:t>
    </dgm:pt>
    <dgm:pt modelId="{2CDDB5E0-E816-4F80-9E39-2D786B724EEC}" type="sibTrans" cxnId="{7CAF7C6E-75A5-4FA8-9374-03F91925E55C}">
      <dgm:prSet/>
      <dgm:spPr/>
      <dgm:t>
        <a:bodyPr/>
        <a:lstStyle/>
        <a:p>
          <a:endParaRPr lang="en-US"/>
        </a:p>
      </dgm:t>
    </dgm:pt>
    <dgm:pt modelId="{4DE62DF7-5BC2-4069-BDA6-79088B158C3B}" type="pres">
      <dgm:prSet presAssocID="{3CF64485-E4FC-4EB9-87E9-0D435E77F0E6}" presName="root" presStyleCnt="0">
        <dgm:presLayoutVars>
          <dgm:dir/>
          <dgm:resizeHandles val="exact"/>
        </dgm:presLayoutVars>
      </dgm:prSet>
      <dgm:spPr/>
    </dgm:pt>
    <dgm:pt modelId="{1A1C0DC8-1057-4E9E-989F-05A816DB8D5B}" type="pres">
      <dgm:prSet presAssocID="{0DCBD89B-B98B-4E74-B9D6-2CA257F1C4EE}" presName="compNode" presStyleCnt="0"/>
      <dgm:spPr/>
    </dgm:pt>
    <dgm:pt modelId="{9A1B9521-5C05-4A36-AE6E-94F82C56DE72}" type="pres">
      <dgm:prSet presAssocID="{0DCBD89B-B98B-4E74-B9D6-2CA257F1C4EE}" presName="bgRect" presStyleLbl="bgShp" presStyleIdx="0" presStyleCnt="5"/>
      <dgm:spPr/>
    </dgm:pt>
    <dgm:pt modelId="{C3B41FA0-3270-4E03-A026-7255E6E16334}" type="pres">
      <dgm:prSet presAssocID="{0DCBD89B-B98B-4E74-B9D6-2CA257F1C4E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uge"/>
        </a:ext>
      </dgm:extLst>
    </dgm:pt>
    <dgm:pt modelId="{FCCCF4EB-FB0D-473F-BDF1-3A46EAEDF8B1}" type="pres">
      <dgm:prSet presAssocID="{0DCBD89B-B98B-4E74-B9D6-2CA257F1C4EE}" presName="spaceRect" presStyleCnt="0"/>
      <dgm:spPr/>
    </dgm:pt>
    <dgm:pt modelId="{5BAB9808-4938-4E46-9833-16130F035309}" type="pres">
      <dgm:prSet presAssocID="{0DCBD89B-B98B-4E74-B9D6-2CA257F1C4EE}" presName="parTx" presStyleLbl="revTx" presStyleIdx="0" presStyleCnt="5">
        <dgm:presLayoutVars>
          <dgm:chMax val="0"/>
          <dgm:chPref val="0"/>
        </dgm:presLayoutVars>
      </dgm:prSet>
      <dgm:spPr/>
    </dgm:pt>
    <dgm:pt modelId="{7DB094B0-6727-401F-97FD-D0DAB977540E}" type="pres">
      <dgm:prSet presAssocID="{7605B9CE-5174-4DD1-99E2-57E39A52D91A}" presName="sibTrans" presStyleCnt="0"/>
      <dgm:spPr/>
    </dgm:pt>
    <dgm:pt modelId="{1A8A07F5-3198-477E-BFE2-0494DEA26541}" type="pres">
      <dgm:prSet presAssocID="{BCF3DD6F-3F4C-4992-A120-9686A036173B}" presName="compNode" presStyleCnt="0"/>
      <dgm:spPr/>
    </dgm:pt>
    <dgm:pt modelId="{B54FC9F4-079A-4D51-B073-FA9AEEE56A7A}" type="pres">
      <dgm:prSet presAssocID="{BCF3DD6F-3F4C-4992-A120-9686A036173B}" presName="bgRect" presStyleLbl="bgShp" presStyleIdx="1" presStyleCnt="5"/>
      <dgm:spPr/>
    </dgm:pt>
    <dgm:pt modelId="{4581AE1A-53AC-464B-8FD2-DB2C345D5F45}" type="pres">
      <dgm:prSet presAssocID="{BCF3DD6F-3F4C-4992-A120-9686A036173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BE85B4B3-8FC8-407F-A94D-A0E93405482B}" type="pres">
      <dgm:prSet presAssocID="{BCF3DD6F-3F4C-4992-A120-9686A036173B}" presName="spaceRect" presStyleCnt="0"/>
      <dgm:spPr/>
    </dgm:pt>
    <dgm:pt modelId="{0ABF14A8-A38C-4387-A079-4CDC2F42375B}" type="pres">
      <dgm:prSet presAssocID="{BCF3DD6F-3F4C-4992-A120-9686A036173B}" presName="parTx" presStyleLbl="revTx" presStyleIdx="1" presStyleCnt="5">
        <dgm:presLayoutVars>
          <dgm:chMax val="0"/>
          <dgm:chPref val="0"/>
        </dgm:presLayoutVars>
      </dgm:prSet>
      <dgm:spPr/>
    </dgm:pt>
    <dgm:pt modelId="{A644F26C-4888-4D7E-9227-C676450C249F}" type="pres">
      <dgm:prSet presAssocID="{E6EC6249-4A4A-400E-BDF5-DE9ABF115A69}" presName="sibTrans" presStyleCnt="0"/>
      <dgm:spPr/>
    </dgm:pt>
    <dgm:pt modelId="{0146B19C-02DA-4E6C-B9C6-AEF7157C52FD}" type="pres">
      <dgm:prSet presAssocID="{0B34EDED-D10F-4C9D-AC4A-0130BAE868EB}" presName="compNode" presStyleCnt="0"/>
      <dgm:spPr/>
    </dgm:pt>
    <dgm:pt modelId="{58A42055-57DD-4020-8F3F-3A29873A4FEE}" type="pres">
      <dgm:prSet presAssocID="{0B34EDED-D10F-4C9D-AC4A-0130BAE868EB}" presName="bgRect" presStyleLbl="bgShp" presStyleIdx="2" presStyleCnt="5"/>
      <dgm:spPr/>
    </dgm:pt>
    <dgm:pt modelId="{7B824ED5-8A1B-4C89-9444-32E1693655A2}" type="pres">
      <dgm:prSet presAssocID="{0B34EDED-D10F-4C9D-AC4A-0130BAE868E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CF008EE8-C241-4818-A95B-99A4907395D5}" type="pres">
      <dgm:prSet presAssocID="{0B34EDED-D10F-4C9D-AC4A-0130BAE868EB}" presName="spaceRect" presStyleCnt="0"/>
      <dgm:spPr/>
    </dgm:pt>
    <dgm:pt modelId="{F4C416E4-FEAE-4898-8497-4055BBC945F7}" type="pres">
      <dgm:prSet presAssocID="{0B34EDED-D10F-4C9D-AC4A-0130BAE868EB}" presName="parTx" presStyleLbl="revTx" presStyleIdx="2" presStyleCnt="5">
        <dgm:presLayoutVars>
          <dgm:chMax val="0"/>
          <dgm:chPref val="0"/>
        </dgm:presLayoutVars>
      </dgm:prSet>
      <dgm:spPr/>
    </dgm:pt>
    <dgm:pt modelId="{E2B5C6CA-DCAD-4F4B-A7A4-C0328DBB9679}" type="pres">
      <dgm:prSet presAssocID="{1A2319D6-01A0-45EC-9CA8-23EE465F077E}" presName="sibTrans" presStyleCnt="0"/>
      <dgm:spPr/>
    </dgm:pt>
    <dgm:pt modelId="{43B5041E-C75E-4282-AF15-F5D16FD810E8}" type="pres">
      <dgm:prSet presAssocID="{D79E20F6-E5EA-43E1-8781-9B3925731309}" presName="compNode" presStyleCnt="0"/>
      <dgm:spPr/>
    </dgm:pt>
    <dgm:pt modelId="{B0A60260-218E-440E-8625-672ADF5B6214}" type="pres">
      <dgm:prSet presAssocID="{D79E20F6-E5EA-43E1-8781-9B3925731309}" presName="bgRect" presStyleLbl="bgShp" presStyleIdx="3" presStyleCnt="5"/>
      <dgm:spPr/>
    </dgm:pt>
    <dgm:pt modelId="{DEC90A16-F081-4A34-A298-A52C9D113141}" type="pres">
      <dgm:prSet presAssocID="{D79E20F6-E5EA-43E1-8781-9B392573130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50976C5D-86BD-4437-AEB6-A55DF8F3674D}" type="pres">
      <dgm:prSet presAssocID="{D79E20F6-E5EA-43E1-8781-9B3925731309}" presName="spaceRect" presStyleCnt="0"/>
      <dgm:spPr/>
    </dgm:pt>
    <dgm:pt modelId="{91ABB8F1-5860-4414-9051-C080369545B8}" type="pres">
      <dgm:prSet presAssocID="{D79E20F6-E5EA-43E1-8781-9B3925731309}" presName="parTx" presStyleLbl="revTx" presStyleIdx="3" presStyleCnt="5">
        <dgm:presLayoutVars>
          <dgm:chMax val="0"/>
          <dgm:chPref val="0"/>
        </dgm:presLayoutVars>
      </dgm:prSet>
      <dgm:spPr/>
    </dgm:pt>
    <dgm:pt modelId="{92D4F7AB-26E3-43E8-9F5B-BD16F64C7070}" type="pres">
      <dgm:prSet presAssocID="{1C7FC02A-D641-42C0-BC07-C720630421D2}" presName="sibTrans" presStyleCnt="0"/>
      <dgm:spPr/>
    </dgm:pt>
    <dgm:pt modelId="{5C2D645B-F6D3-49CF-A5A9-88218C27E6B6}" type="pres">
      <dgm:prSet presAssocID="{45AD7562-6343-42D9-A3C1-734ECA55E735}" presName="compNode" presStyleCnt="0"/>
      <dgm:spPr/>
    </dgm:pt>
    <dgm:pt modelId="{614A5DED-E26E-427E-9447-A3B8E72F1A33}" type="pres">
      <dgm:prSet presAssocID="{45AD7562-6343-42D9-A3C1-734ECA55E735}" presName="bgRect" presStyleLbl="bgShp" presStyleIdx="4" presStyleCnt="5"/>
      <dgm:spPr/>
    </dgm:pt>
    <dgm:pt modelId="{69CF26C9-BF31-40CE-9124-9E44424D0176}" type="pres">
      <dgm:prSet presAssocID="{45AD7562-6343-42D9-A3C1-734ECA55E7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Success"/>
        </a:ext>
      </dgm:extLst>
    </dgm:pt>
    <dgm:pt modelId="{61057515-9B8E-4B0A-8233-D89284E14CCC}" type="pres">
      <dgm:prSet presAssocID="{45AD7562-6343-42D9-A3C1-734ECA55E735}" presName="spaceRect" presStyleCnt="0"/>
      <dgm:spPr/>
    </dgm:pt>
    <dgm:pt modelId="{D6FC7316-4522-4F1D-8A22-9C72039F9108}" type="pres">
      <dgm:prSet presAssocID="{45AD7562-6343-42D9-A3C1-734ECA55E735}" presName="parTx" presStyleLbl="revTx" presStyleIdx="4" presStyleCnt="5">
        <dgm:presLayoutVars>
          <dgm:chMax val="0"/>
          <dgm:chPref val="0"/>
        </dgm:presLayoutVars>
      </dgm:prSet>
      <dgm:spPr/>
    </dgm:pt>
  </dgm:ptLst>
  <dgm:cxnLst>
    <dgm:cxn modelId="{3FCB0016-FF6E-49C7-B0FB-008C89D1C6A2}" type="presOf" srcId="{0DCBD89B-B98B-4E74-B9D6-2CA257F1C4EE}" destId="{5BAB9808-4938-4E46-9833-16130F035309}" srcOrd="0" destOrd="0" presId="urn:microsoft.com/office/officeart/2018/2/layout/IconVerticalSolidList"/>
    <dgm:cxn modelId="{0A9FB32B-422D-4CC5-91C3-B64ABE8C5BFF}" type="presOf" srcId="{BCF3DD6F-3F4C-4992-A120-9686A036173B}" destId="{0ABF14A8-A38C-4387-A079-4CDC2F42375B}" srcOrd="0" destOrd="0" presId="urn:microsoft.com/office/officeart/2018/2/layout/IconVerticalSolidList"/>
    <dgm:cxn modelId="{256BE84C-5EEB-468B-96BF-F0685E96F791}" type="presOf" srcId="{3CF64485-E4FC-4EB9-87E9-0D435E77F0E6}" destId="{4DE62DF7-5BC2-4069-BDA6-79088B158C3B}" srcOrd="0" destOrd="0" presId="urn:microsoft.com/office/officeart/2018/2/layout/IconVerticalSolidList"/>
    <dgm:cxn modelId="{7CAF7C6E-75A5-4FA8-9374-03F91925E55C}" srcId="{3CF64485-E4FC-4EB9-87E9-0D435E77F0E6}" destId="{45AD7562-6343-42D9-A3C1-734ECA55E735}" srcOrd="4" destOrd="0" parTransId="{44C97412-2834-403E-9BE9-BDC4A7DAE9ED}" sibTransId="{2CDDB5E0-E816-4F80-9E39-2D786B724EEC}"/>
    <dgm:cxn modelId="{E19E846E-2DA9-4D29-9468-1AB8C27A3509}" srcId="{3CF64485-E4FC-4EB9-87E9-0D435E77F0E6}" destId="{0DCBD89B-B98B-4E74-B9D6-2CA257F1C4EE}" srcOrd="0" destOrd="0" parTransId="{816E1317-183A-4BC4-9491-22CF69283771}" sibTransId="{7605B9CE-5174-4DD1-99E2-57E39A52D91A}"/>
    <dgm:cxn modelId="{85768251-46A2-47AF-B8FE-76A5E85214C7}" type="presOf" srcId="{45AD7562-6343-42D9-A3C1-734ECA55E735}" destId="{D6FC7316-4522-4F1D-8A22-9C72039F9108}" srcOrd="0" destOrd="0" presId="urn:microsoft.com/office/officeart/2018/2/layout/IconVerticalSolidList"/>
    <dgm:cxn modelId="{D81A1D76-7A22-4D25-A485-DC1D1108CB75}" srcId="{3CF64485-E4FC-4EB9-87E9-0D435E77F0E6}" destId="{D79E20F6-E5EA-43E1-8781-9B3925731309}" srcOrd="3" destOrd="0" parTransId="{D03BF800-BBBC-4991-A1E1-A4867F48EAFF}" sibTransId="{1C7FC02A-D641-42C0-BC07-C720630421D2}"/>
    <dgm:cxn modelId="{0DF2CEBF-D7C0-48BE-9633-E8637C045D78}" srcId="{3CF64485-E4FC-4EB9-87E9-0D435E77F0E6}" destId="{BCF3DD6F-3F4C-4992-A120-9686A036173B}" srcOrd="1" destOrd="0" parTransId="{53570593-A01A-424A-912A-0EB4527CA9BD}" sibTransId="{E6EC6249-4A4A-400E-BDF5-DE9ABF115A69}"/>
    <dgm:cxn modelId="{34FD4ADF-7A57-43B5-83EA-7425E217488E}" type="presOf" srcId="{D79E20F6-E5EA-43E1-8781-9B3925731309}" destId="{91ABB8F1-5860-4414-9051-C080369545B8}" srcOrd="0" destOrd="0" presId="urn:microsoft.com/office/officeart/2018/2/layout/IconVerticalSolidList"/>
    <dgm:cxn modelId="{C5FAAEF0-FA72-477F-9D2B-73AFBD6CAA3E}" type="presOf" srcId="{0B34EDED-D10F-4C9D-AC4A-0130BAE868EB}" destId="{F4C416E4-FEAE-4898-8497-4055BBC945F7}" srcOrd="0" destOrd="0" presId="urn:microsoft.com/office/officeart/2018/2/layout/IconVerticalSolidList"/>
    <dgm:cxn modelId="{92D4A2F1-B438-40A0-9106-0F12A089187D}" srcId="{3CF64485-E4FC-4EB9-87E9-0D435E77F0E6}" destId="{0B34EDED-D10F-4C9D-AC4A-0130BAE868EB}" srcOrd="2" destOrd="0" parTransId="{BD773A8B-0DBD-4D74-9A33-60EC39E1C1B8}" sibTransId="{1A2319D6-01A0-45EC-9CA8-23EE465F077E}"/>
    <dgm:cxn modelId="{66E844CD-4EF7-4FB4-A051-3D1E44AC7698}" type="presParOf" srcId="{4DE62DF7-5BC2-4069-BDA6-79088B158C3B}" destId="{1A1C0DC8-1057-4E9E-989F-05A816DB8D5B}" srcOrd="0" destOrd="0" presId="urn:microsoft.com/office/officeart/2018/2/layout/IconVerticalSolidList"/>
    <dgm:cxn modelId="{84CBA0AC-CF55-486D-B173-05E7E01ED9AA}" type="presParOf" srcId="{1A1C0DC8-1057-4E9E-989F-05A816DB8D5B}" destId="{9A1B9521-5C05-4A36-AE6E-94F82C56DE72}" srcOrd="0" destOrd="0" presId="urn:microsoft.com/office/officeart/2018/2/layout/IconVerticalSolidList"/>
    <dgm:cxn modelId="{6B469196-1B11-40FA-AA74-CAE8EA0D3A12}" type="presParOf" srcId="{1A1C0DC8-1057-4E9E-989F-05A816DB8D5B}" destId="{C3B41FA0-3270-4E03-A026-7255E6E16334}" srcOrd="1" destOrd="0" presId="urn:microsoft.com/office/officeart/2018/2/layout/IconVerticalSolidList"/>
    <dgm:cxn modelId="{9D02D548-B410-4702-B666-F357F2336954}" type="presParOf" srcId="{1A1C0DC8-1057-4E9E-989F-05A816DB8D5B}" destId="{FCCCF4EB-FB0D-473F-BDF1-3A46EAEDF8B1}" srcOrd="2" destOrd="0" presId="urn:microsoft.com/office/officeart/2018/2/layout/IconVerticalSolidList"/>
    <dgm:cxn modelId="{D72B83A3-D24E-40AF-BDA8-8E921DE149BC}" type="presParOf" srcId="{1A1C0DC8-1057-4E9E-989F-05A816DB8D5B}" destId="{5BAB9808-4938-4E46-9833-16130F035309}" srcOrd="3" destOrd="0" presId="urn:microsoft.com/office/officeart/2018/2/layout/IconVerticalSolidList"/>
    <dgm:cxn modelId="{F4996A89-5445-4003-A111-07CDC3AEEC4F}" type="presParOf" srcId="{4DE62DF7-5BC2-4069-BDA6-79088B158C3B}" destId="{7DB094B0-6727-401F-97FD-D0DAB977540E}" srcOrd="1" destOrd="0" presId="urn:microsoft.com/office/officeart/2018/2/layout/IconVerticalSolidList"/>
    <dgm:cxn modelId="{2AAE3CE0-A741-4998-B1A8-CE917262DFFF}" type="presParOf" srcId="{4DE62DF7-5BC2-4069-BDA6-79088B158C3B}" destId="{1A8A07F5-3198-477E-BFE2-0494DEA26541}" srcOrd="2" destOrd="0" presId="urn:microsoft.com/office/officeart/2018/2/layout/IconVerticalSolidList"/>
    <dgm:cxn modelId="{0AD56CC3-B209-4E9B-A752-587953F6F834}" type="presParOf" srcId="{1A8A07F5-3198-477E-BFE2-0494DEA26541}" destId="{B54FC9F4-079A-4D51-B073-FA9AEEE56A7A}" srcOrd="0" destOrd="0" presId="urn:microsoft.com/office/officeart/2018/2/layout/IconVerticalSolidList"/>
    <dgm:cxn modelId="{69FCD130-DE7D-4196-B8E3-478BE0D51A4B}" type="presParOf" srcId="{1A8A07F5-3198-477E-BFE2-0494DEA26541}" destId="{4581AE1A-53AC-464B-8FD2-DB2C345D5F45}" srcOrd="1" destOrd="0" presId="urn:microsoft.com/office/officeart/2018/2/layout/IconVerticalSolidList"/>
    <dgm:cxn modelId="{CB6B52BB-0BF7-4573-A301-A5CC5F07B387}" type="presParOf" srcId="{1A8A07F5-3198-477E-BFE2-0494DEA26541}" destId="{BE85B4B3-8FC8-407F-A94D-A0E93405482B}" srcOrd="2" destOrd="0" presId="urn:microsoft.com/office/officeart/2018/2/layout/IconVerticalSolidList"/>
    <dgm:cxn modelId="{E06E5E0A-0A16-41D5-87FF-7FD63FA8FBDC}" type="presParOf" srcId="{1A8A07F5-3198-477E-BFE2-0494DEA26541}" destId="{0ABF14A8-A38C-4387-A079-4CDC2F42375B}" srcOrd="3" destOrd="0" presId="urn:microsoft.com/office/officeart/2018/2/layout/IconVerticalSolidList"/>
    <dgm:cxn modelId="{7F471FB8-956C-4D1C-9EC6-A60E7F321C8B}" type="presParOf" srcId="{4DE62DF7-5BC2-4069-BDA6-79088B158C3B}" destId="{A644F26C-4888-4D7E-9227-C676450C249F}" srcOrd="3" destOrd="0" presId="urn:microsoft.com/office/officeart/2018/2/layout/IconVerticalSolidList"/>
    <dgm:cxn modelId="{6F821BF7-76E4-4112-9DD7-EB05404742E0}" type="presParOf" srcId="{4DE62DF7-5BC2-4069-BDA6-79088B158C3B}" destId="{0146B19C-02DA-4E6C-B9C6-AEF7157C52FD}" srcOrd="4" destOrd="0" presId="urn:microsoft.com/office/officeart/2018/2/layout/IconVerticalSolidList"/>
    <dgm:cxn modelId="{4A0830E2-C41D-47BE-90E1-B5CC129231FD}" type="presParOf" srcId="{0146B19C-02DA-4E6C-B9C6-AEF7157C52FD}" destId="{58A42055-57DD-4020-8F3F-3A29873A4FEE}" srcOrd="0" destOrd="0" presId="urn:microsoft.com/office/officeart/2018/2/layout/IconVerticalSolidList"/>
    <dgm:cxn modelId="{F5D97C5F-AB34-4440-AAD7-421EC1B27B06}" type="presParOf" srcId="{0146B19C-02DA-4E6C-B9C6-AEF7157C52FD}" destId="{7B824ED5-8A1B-4C89-9444-32E1693655A2}" srcOrd="1" destOrd="0" presId="urn:microsoft.com/office/officeart/2018/2/layout/IconVerticalSolidList"/>
    <dgm:cxn modelId="{C2ECD7BB-CD94-496F-A2E5-1D40E5FCBFAD}" type="presParOf" srcId="{0146B19C-02DA-4E6C-B9C6-AEF7157C52FD}" destId="{CF008EE8-C241-4818-A95B-99A4907395D5}" srcOrd="2" destOrd="0" presId="urn:microsoft.com/office/officeart/2018/2/layout/IconVerticalSolidList"/>
    <dgm:cxn modelId="{85279CE1-39A7-45D0-8B2A-EE38635B2D18}" type="presParOf" srcId="{0146B19C-02DA-4E6C-B9C6-AEF7157C52FD}" destId="{F4C416E4-FEAE-4898-8497-4055BBC945F7}" srcOrd="3" destOrd="0" presId="urn:microsoft.com/office/officeart/2018/2/layout/IconVerticalSolidList"/>
    <dgm:cxn modelId="{0BD45C0E-CADD-46C8-9CAD-E76CD98759A0}" type="presParOf" srcId="{4DE62DF7-5BC2-4069-BDA6-79088B158C3B}" destId="{E2B5C6CA-DCAD-4F4B-A7A4-C0328DBB9679}" srcOrd="5" destOrd="0" presId="urn:microsoft.com/office/officeart/2018/2/layout/IconVerticalSolidList"/>
    <dgm:cxn modelId="{E29E2F2C-C843-4EEE-8EAC-47A22B54A0F6}" type="presParOf" srcId="{4DE62DF7-5BC2-4069-BDA6-79088B158C3B}" destId="{43B5041E-C75E-4282-AF15-F5D16FD810E8}" srcOrd="6" destOrd="0" presId="urn:microsoft.com/office/officeart/2018/2/layout/IconVerticalSolidList"/>
    <dgm:cxn modelId="{7580CDD1-AA13-4554-BE34-5907628778BD}" type="presParOf" srcId="{43B5041E-C75E-4282-AF15-F5D16FD810E8}" destId="{B0A60260-218E-440E-8625-672ADF5B6214}" srcOrd="0" destOrd="0" presId="urn:microsoft.com/office/officeart/2018/2/layout/IconVerticalSolidList"/>
    <dgm:cxn modelId="{40AF0CB7-5583-46EF-B9B7-8A61F2FB75C2}" type="presParOf" srcId="{43B5041E-C75E-4282-AF15-F5D16FD810E8}" destId="{DEC90A16-F081-4A34-A298-A52C9D113141}" srcOrd="1" destOrd="0" presId="urn:microsoft.com/office/officeart/2018/2/layout/IconVerticalSolidList"/>
    <dgm:cxn modelId="{B3FE7AC8-6F02-41BB-8B0D-C10C6338A05A}" type="presParOf" srcId="{43B5041E-C75E-4282-AF15-F5D16FD810E8}" destId="{50976C5D-86BD-4437-AEB6-A55DF8F3674D}" srcOrd="2" destOrd="0" presId="urn:microsoft.com/office/officeart/2018/2/layout/IconVerticalSolidList"/>
    <dgm:cxn modelId="{5C8DEDD4-6A05-4503-B0C0-3036B75EDE98}" type="presParOf" srcId="{43B5041E-C75E-4282-AF15-F5D16FD810E8}" destId="{91ABB8F1-5860-4414-9051-C080369545B8}" srcOrd="3" destOrd="0" presId="urn:microsoft.com/office/officeart/2018/2/layout/IconVerticalSolidList"/>
    <dgm:cxn modelId="{7A19E366-232B-4E85-ACD0-77938403060B}" type="presParOf" srcId="{4DE62DF7-5BC2-4069-BDA6-79088B158C3B}" destId="{92D4F7AB-26E3-43E8-9F5B-BD16F64C7070}" srcOrd="7" destOrd="0" presId="urn:microsoft.com/office/officeart/2018/2/layout/IconVerticalSolidList"/>
    <dgm:cxn modelId="{B02CBBAE-552D-452D-8C98-4E82C405541C}" type="presParOf" srcId="{4DE62DF7-5BC2-4069-BDA6-79088B158C3B}" destId="{5C2D645B-F6D3-49CF-A5A9-88218C27E6B6}" srcOrd="8" destOrd="0" presId="urn:microsoft.com/office/officeart/2018/2/layout/IconVerticalSolidList"/>
    <dgm:cxn modelId="{80B86C0C-CC9B-43D7-8141-CA14F36D08E2}" type="presParOf" srcId="{5C2D645B-F6D3-49CF-A5A9-88218C27E6B6}" destId="{614A5DED-E26E-427E-9447-A3B8E72F1A33}" srcOrd="0" destOrd="0" presId="urn:microsoft.com/office/officeart/2018/2/layout/IconVerticalSolidList"/>
    <dgm:cxn modelId="{32B2FB06-339F-4007-9B28-EB8CAE4EFDBB}" type="presParOf" srcId="{5C2D645B-F6D3-49CF-A5A9-88218C27E6B6}" destId="{69CF26C9-BF31-40CE-9124-9E44424D0176}" srcOrd="1" destOrd="0" presId="urn:microsoft.com/office/officeart/2018/2/layout/IconVerticalSolidList"/>
    <dgm:cxn modelId="{524E3C29-E5EA-4550-8830-BF631C1D5E62}" type="presParOf" srcId="{5C2D645B-F6D3-49CF-A5A9-88218C27E6B6}" destId="{61057515-9B8E-4B0A-8233-D89284E14CCC}" srcOrd="2" destOrd="0" presId="urn:microsoft.com/office/officeart/2018/2/layout/IconVerticalSolidList"/>
    <dgm:cxn modelId="{B930F214-B426-40CE-8913-89397B66BE82}" type="presParOf" srcId="{5C2D645B-F6D3-49CF-A5A9-88218C27E6B6}" destId="{D6FC7316-4522-4F1D-8A22-9C72039F910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DD754-0390-4518-B0C5-18CF5EB3111A}">
      <dsp:nvSpPr>
        <dsp:cNvPr id="0" name=""/>
        <dsp:cNvSpPr/>
      </dsp:nvSpPr>
      <dsp:spPr>
        <a:xfrm>
          <a:off x="977040" y="2036"/>
          <a:ext cx="3908162" cy="105502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829" tIns="267976" rIns="75829" bIns="267976" numCol="1" spcCol="1270" anchor="ctr" anchorCtr="0">
          <a:noAutofit/>
        </a:bodyPr>
        <a:lstStyle/>
        <a:p>
          <a:pPr marL="0" lvl="0" indent="0" algn="l" defTabSz="711200">
            <a:lnSpc>
              <a:spcPct val="100000"/>
            </a:lnSpc>
            <a:spcBef>
              <a:spcPct val="0"/>
            </a:spcBef>
            <a:spcAft>
              <a:spcPct val="35000"/>
            </a:spcAft>
            <a:buNone/>
          </a:pPr>
          <a:r>
            <a:rPr lang="en-US" sz="1600" kern="1200" dirty="0"/>
            <a:t>Provides context for the metric outcomes and allows the team to be better informed regarding the metric values.  </a:t>
          </a:r>
        </a:p>
      </dsp:txBody>
      <dsp:txXfrm>
        <a:off x="977040" y="2036"/>
        <a:ext cx="3908162" cy="1055023"/>
      </dsp:txXfrm>
    </dsp:sp>
    <dsp:sp modelId="{1A9008EB-3346-43CD-BC4C-C72178BB19E9}">
      <dsp:nvSpPr>
        <dsp:cNvPr id="0" name=""/>
        <dsp:cNvSpPr/>
      </dsp:nvSpPr>
      <dsp:spPr>
        <a:xfrm>
          <a:off x="0" y="2036"/>
          <a:ext cx="977040" cy="105502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702" tIns="104213" rIns="51702" bIns="104213" numCol="1" spcCol="1270" anchor="ctr" anchorCtr="0">
          <a:noAutofit/>
        </a:bodyPr>
        <a:lstStyle/>
        <a:p>
          <a:pPr marL="0" lvl="0" indent="0" algn="ctr" defTabSz="711200">
            <a:lnSpc>
              <a:spcPct val="100000"/>
            </a:lnSpc>
            <a:spcBef>
              <a:spcPct val="0"/>
            </a:spcBef>
            <a:spcAft>
              <a:spcPct val="35000"/>
            </a:spcAft>
            <a:buNone/>
          </a:pPr>
          <a:r>
            <a:rPr lang="en-US" sz="1600" kern="1200" dirty="0"/>
            <a:t>Indicator</a:t>
          </a:r>
        </a:p>
      </dsp:txBody>
      <dsp:txXfrm>
        <a:off x="0" y="2036"/>
        <a:ext cx="977040" cy="1055023"/>
      </dsp:txXfrm>
    </dsp:sp>
    <dsp:sp modelId="{42F2C0A5-ABDB-4D20-9FA6-F189BE813F1D}">
      <dsp:nvSpPr>
        <dsp:cNvPr id="0" name=""/>
        <dsp:cNvSpPr/>
      </dsp:nvSpPr>
      <dsp:spPr>
        <a:xfrm>
          <a:off x="977040" y="1120361"/>
          <a:ext cx="3908162" cy="1055023"/>
        </a:xfrm>
        <a:prstGeom prst="rect">
          <a:avLst/>
        </a:prstGeom>
        <a:solidFill>
          <a:schemeClr val="bg2">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829" tIns="267976" rIns="75829" bIns="267976" numCol="1" spcCol="1270" anchor="ctr" anchorCtr="0">
          <a:noAutofit/>
        </a:bodyPr>
        <a:lstStyle/>
        <a:p>
          <a:pPr marL="0" lvl="0" indent="0" algn="l" defTabSz="711200">
            <a:lnSpc>
              <a:spcPct val="100000"/>
            </a:lnSpc>
            <a:spcBef>
              <a:spcPct val="0"/>
            </a:spcBef>
            <a:spcAft>
              <a:spcPct val="35000"/>
            </a:spcAft>
            <a:buNone/>
          </a:pPr>
          <a:r>
            <a:rPr lang="en-US" sz="1600" kern="1200" dirty="0"/>
            <a:t>Are we providing services at the customer’s expected level of quality?  </a:t>
          </a:r>
        </a:p>
        <a:p>
          <a:pPr marL="0" lvl="0" indent="0" algn="l" defTabSz="711200">
            <a:lnSpc>
              <a:spcPct val="100000"/>
            </a:lnSpc>
            <a:spcBef>
              <a:spcPct val="0"/>
            </a:spcBef>
            <a:spcAft>
              <a:spcPct val="35000"/>
            </a:spcAft>
            <a:buNone/>
          </a:pPr>
          <a:r>
            <a:rPr lang="en-US" sz="1600" kern="1200" dirty="0"/>
            <a:t>How does the customer define quality?</a:t>
          </a:r>
        </a:p>
      </dsp:txBody>
      <dsp:txXfrm>
        <a:off x="977040" y="1120361"/>
        <a:ext cx="3908162" cy="1055023"/>
      </dsp:txXfrm>
    </dsp:sp>
    <dsp:sp modelId="{F6F07145-116E-4B8B-9868-356DC9B2C3AB}">
      <dsp:nvSpPr>
        <dsp:cNvPr id="0" name=""/>
        <dsp:cNvSpPr/>
      </dsp:nvSpPr>
      <dsp:spPr>
        <a:xfrm>
          <a:off x="0" y="1120361"/>
          <a:ext cx="977040" cy="1055023"/>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702" tIns="104213" rIns="51702" bIns="104213" numCol="1" spcCol="1270" anchor="ctr" anchorCtr="0">
          <a:noAutofit/>
        </a:bodyPr>
        <a:lstStyle/>
        <a:p>
          <a:pPr marL="0" lvl="0" indent="0" algn="ctr" defTabSz="711200">
            <a:lnSpc>
              <a:spcPct val="100000"/>
            </a:lnSpc>
            <a:spcBef>
              <a:spcPct val="0"/>
            </a:spcBef>
            <a:spcAft>
              <a:spcPct val="35000"/>
            </a:spcAft>
            <a:buNone/>
          </a:pPr>
          <a:r>
            <a:rPr lang="en-US" sz="1600" kern="1200"/>
            <a:t>Quality</a:t>
          </a:r>
        </a:p>
      </dsp:txBody>
      <dsp:txXfrm>
        <a:off x="0" y="1120361"/>
        <a:ext cx="977040" cy="1055023"/>
      </dsp:txXfrm>
    </dsp:sp>
    <dsp:sp modelId="{CF3F868F-447B-4DED-8EC9-7979C2EE8590}">
      <dsp:nvSpPr>
        <dsp:cNvPr id="0" name=""/>
        <dsp:cNvSpPr/>
      </dsp:nvSpPr>
      <dsp:spPr>
        <a:xfrm>
          <a:off x="977040" y="2238685"/>
          <a:ext cx="3908162" cy="105502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829" tIns="267976" rIns="75829" bIns="267976" numCol="1" spcCol="1270" anchor="ctr" anchorCtr="0">
          <a:noAutofit/>
        </a:bodyPr>
        <a:lstStyle/>
        <a:p>
          <a:pPr marL="0" lvl="0" indent="0" algn="l" defTabSz="711200">
            <a:lnSpc>
              <a:spcPct val="100000"/>
            </a:lnSpc>
            <a:spcBef>
              <a:spcPct val="0"/>
            </a:spcBef>
            <a:spcAft>
              <a:spcPct val="35000"/>
            </a:spcAft>
            <a:buNone/>
          </a:pPr>
          <a:r>
            <a:rPr lang="en-US" sz="1600" kern="1200"/>
            <a:t>Are we providing the service timely? </a:t>
          </a:r>
        </a:p>
        <a:p>
          <a:pPr marL="0" lvl="0" indent="0" algn="l" defTabSz="711200">
            <a:lnSpc>
              <a:spcPct val="100000"/>
            </a:lnSpc>
            <a:spcBef>
              <a:spcPct val="0"/>
            </a:spcBef>
            <a:spcAft>
              <a:spcPct val="35000"/>
            </a:spcAft>
            <a:buNone/>
          </a:pPr>
          <a:r>
            <a:rPr lang="en-US" sz="1600" kern="1200" dirty="0"/>
            <a:t>What is the unmet demand?</a:t>
          </a:r>
        </a:p>
      </dsp:txBody>
      <dsp:txXfrm>
        <a:off x="977040" y="2238685"/>
        <a:ext cx="3908162" cy="1055023"/>
      </dsp:txXfrm>
    </dsp:sp>
    <dsp:sp modelId="{16191EA8-6EAA-4095-A849-9DA71E370323}">
      <dsp:nvSpPr>
        <dsp:cNvPr id="0" name=""/>
        <dsp:cNvSpPr/>
      </dsp:nvSpPr>
      <dsp:spPr>
        <a:xfrm>
          <a:off x="0" y="2238685"/>
          <a:ext cx="977040" cy="1055023"/>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702" tIns="104213" rIns="51702" bIns="104213" numCol="1" spcCol="1270" anchor="ctr" anchorCtr="0">
          <a:noAutofit/>
        </a:bodyPr>
        <a:lstStyle/>
        <a:p>
          <a:pPr marL="0" lvl="0" indent="0" algn="ctr" defTabSz="711200">
            <a:lnSpc>
              <a:spcPct val="100000"/>
            </a:lnSpc>
            <a:spcBef>
              <a:spcPct val="0"/>
            </a:spcBef>
            <a:spcAft>
              <a:spcPct val="35000"/>
            </a:spcAft>
            <a:buNone/>
          </a:pPr>
          <a:r>
            <a:rPr lang="en-US" sz="1600" kern="1200"/>
            <a:t>Service</a:t>
          </a:r>
        </a:p>
      </dsp:txBody>
      <dsp:txXfrm>
        <a:off x="0" y="2238685"/>
        <a:ext cx="977040" cy="1055023"/>
      </dsp:txXfrm>
    </dsp:sp>
    <dsp:sp modelId="{186CDB06-0325-47D2-BF07-484EBF6DDB02}">
      <dsp:nvSpPr>
        <dsp:cNvPr id="0" name=""/>
        <dsp:cNvSpPr/>
      </dsp:nvSpPr>
      <dsp:spPr>
        <a:xfrm>
          <a:off x="977040" y="3359046"/>
          <a:ext cx="3908162" cy="105502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829" tIns="267976" rIns="75829" bIns="267976" numCol="1" spcCol="1270" anchor="ctr" anchorCtr="0">
          <a:noAutofit/>
        </a:bodyPr>
        <a:lstStyle/>
        <a:p>
          <a:pPr marL="0" lvl="0" indent="0" algn="l" defTabSz="666750">
            <a:lnSpc>
              <a:spcPct val="100000"/>
            </a:lnSpc>
            <a:spcBef>
              <a:spcPct val="0"/>
            </a:spcBef>
            <a:spcAft>
              <a:spcPct val="35000"/>
            </a:spcAft>
            <a:buNone/>
          </a:pPr>
          <a:r>
            <a:rPr lang="en-US" sz="1500" kern="1200" dirty="0"/>
            <a:t>How much does it cost to achieve an outcome? </a:t>
          </a:r>
        </a:p>
        <a:p>
          <a:pPr marL="0" lvl="0" indent="0" algn="l" defTabSz="666750">
            <a:lnSpc>
              <a:spcPct val="100000"/>
            </a:lnSpc>
            <a:spcBef>
              <a:spcPct val="0"/>
            </a:spcBef>
            <a:spcAft>
              <a:spcPct val="35000"/>
            </a:spcAft>
            <a:buNone/>
          </a:pPr>
          <a:r>
            <a:rPr lang="en-US" sz="1500" kern="1200" dirty="0"/>
            <a:t>Are we providing services efficiently?</a:t>
          </a:r>
        </a:p>
        <a:p>
          <a:pPr marL="0" lvl="0" indent="0" algn="l" defTabSz="666750">
            <a:lnSpc>
              <a:spcPct val="100000"/>
            </a:lnSpc>
            <a:spcBef>
              <a:spcPct val="0"/>
            </a:spcBef>
            <a:spcAft>
              <a:spcPct val="35000"/>
            </a:spcAft>
            <a:buNone/>
          </a:pPr>
          <a:r>
            <a:rPr lang="en-US" sz="1500" kern="1200" dirty="0"/>
            <a:t>Are the services provided leading to an outcome? </a:t>
          </a:r>
        </a:p>
      </dsp:txBody>
      <dsp:txXfrm>
        <a:off x="977040" y="3359046"/>
        <a:ext cx="3908162" cy="1055023"/>
      </dsp:txXfrm>
    </dsp:sp>
    <dsp:sp modelId="{C87962D6-F0D8-405B-AF07-093BD90223CD}">
      <dsp:nvSpPr>
        <dsp:cNvPr id="0" name=""/>
        <dsp:cNvSpPr/>
      </dsp:nvSpPr>
      <dsp:spPr>
        <a:xfrm>
          <a:off x="0" y="3357010"/>
          <a:ext cx="977040" cy="1055023"/>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702" tIns="104213" rIns="51702" bIns="104213" numCol="1" spcCol="1270" anchor="ctr" anchorCtr="0">
          <a:noAutofit/>
        </a:bodyPr>
        <a:lstStyle/>
        <a:p>
          <a:pPr marL="0" lvl="0" indent="0" algn="ctr" defTabSz="711200">
            <a:lnSpc>
              <a:spcPct val="100000"/>
            </a:lnSpc>
            <a:spcBef>
              <a:spcPct val="0"/>
            </a:spcBef>
            <a:spcAft>
              <a:spcPct val="35000"/>
            </a:spcAft>
            <a:buNone/>
          </a:pPr>
          <a:r>
            <a:rPr lang="en-US" sz="1600" kern="1200"/>
            <a:t>Cost</a:t>
          </a:r>
        </a:p>
      </dsp:txBody>
      <dsp:txXfrm>
        <a:off x="0" y="3357010"/>
        <a:ext cx="977040" cy="1055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6FBC9-3706-4D54-A02D-F31E1FB0E974}">
      <dsp:nvSpPr>
        <dsp:cNvPr id="0" name=""/>
        <dsp:cNvSpPr/>
      </dsp:nvSpPr>
      <dsp:spPr>
        <a:xfrm>
          <a:off x="145153" y="348685"/>
          <a:ext cx="1005669" cy="1005669"/>
        </a:xfrm>
        <a:prstGeom prst="ellipse">
          <a:avLst/>
        </a:prstGeom>
        <a:solidFill>
          <a:schemeClr val="accent2"/>
        </a:solidFill>
        <a:ln>
          <a:noFill/>
        </a:ln>
        <a:effectLst/>
      </dsp:spPr>
      <dsp:style>
        <a:lnRef idx="0">
          <a:scrgbClr r="0" g="0" b="0"/>
        </a:lnRef>
        <a:fillRef idx="1">
          <a:scrgbClr r="0" g="0" b="0"/>
        </a:fillRef>
        <a:effectRef idx="0">
          <a:scrgbClr r="0" g="0" b="0"/>
        </a:effectRef>
        <a:fontRef idx="minor"/>
      </dsp:style>
    </dsp:sp>
    <dsp:sp modelId="{F5AEB2FE-C02E-4DB9-8ACC-77D4F2DADE68}">
      <dsp:nvSpPr>
        <dsp:cNvPr id="0" name=""/>
        <dsp:cNvSpPr/>
      </dsp:nvSpPr>
      <dsp:spPr>
        <a:xfrm>
          <a:off x="356344" y="559875"/>
          <a:ext cx="583288" cy="583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3FF282-3155-45AA-AADD-C5D41D6BD019}">
      <dsp:nvSpPr>
        <dsp:cNvPr id="0" name=""/>
        <dsp:cNvSpPr/>
      </dsp:nvSpPr>
      <dsp:spPr>
        <a:xfrm>
          <a:off x="1366323" y="348685"/>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How will we know if we are doing a good job?</a:t>
          </a:r>
        </a:p>
      </dsp:txBody>
      <dsp:txXfrm>
        <a:off x="1366323" y="348685"/>
        <a:ext cx="2370505" cy="1005669"/>
      </dsp:txXfrm>
    </dsp:sp>
    <dsp:sp modelId="{307F2FFE-0924-4545-9BC1-903A055AF181}">
      <dsp:nvSpPr>
        <dsp:cNvPr id="0" name=""/>
        <dsp:cNvSpPr/>
      </dsp:nvSpPr>
      <dsp:spPr>
        <a:xfrm>
          <a:off x="4149871" y="348685"/>
          <a:ext cx="1005669" cy="1005669"/>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4A01E8D9-3D29-42EE-8244-26C2AB9B040C}">
      <dsp:nvSpPr>
        <dsp:cNvPr id="0" name=""/>
        <dsp:cNvSpPr/>
      </dsp:nvSpPr>
      <dsp:spPr>
        <a:xfrm>
          <a:off x="4361061" y="559875"/>
          <a:ext cx="583288" cy="583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83D857-0581-435B-94E8-BDC11BFED204}">
      <dsp:nvSpPr>
        <dsp:cNvPr id="0" name=""/>
        <dsp:cNvSpPr/>
      </dsp:nvSpPr>
      <dsp:spPr>
        <a:xfrm>
          <a:off x="5371040" y="348685"/>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How will we know if the customer is getting a good service?</a:t>
          </a:r>
        </a:p>
      </dsp:txBody>
      <dsp:txXfrm>
        <a:off x="5371040" y="348685"/>
        <a:ext cx="2370505" cy="1005669"/>
      </dsp:txXfrm>
    </dsp:sp>
    <dsp:sp modelId="{A24BE143-5561-4267-B663-3D15AFA6B31B}">
      <dsp:nvSpPr>
        <dsp:cNvPr id="0" name=""/>
        <dsp:cNvSpPr/>
      </dsp:nvSpPr>
      <dsp:spPr>
        <a:xfrm>
          <a:off x="145153" y="1909149"/>
          <a:ext cx="1005669" cy="1005669"/>
        </a:xfrm>
        <a:prstGeom prst="ellipse">
          <a:avLst/>
        </a:prstGeom>
        <a:solidFill>
          <a:schemeClr val="accent4"/>
        </a:solidFill>
        <a:ln>
          <a:noFill/>
        </a:ln>
        <a:effectLst/>
      </dsp:spPr>
      <dsp:style>
        <a:lnRef idx="0">
          <a:scrgbClr r="0" g="0" b="0"/>
        </a:lnRef>
        <a:fillRef idx="1">
          <a:scrgbClr r="0" g="0" b="0"/>
        </a:fillRef>
        <a:effectRef idx="0">
          <a:scrgbClr r="0" g="0" b="0"/>
        </a:effectRef>
        <a:fontRef idx="minor"/>
      </dsp:style>
    </dsp:sp>
    <dsp:sp modelId="{5461156B-F73E-49F8-8E42-57977ACC8067}">
      <dsp:nvSpPr>
        <dsp:cNvPr id="0" name=""/>
        <dsp:cNvSpPr/>
      </dsp:nvSpPr>
      <dsp:spPr>
        <a:xfrm>
          <a:off x="356344" y="2120340"/>
          <a:ext cx="583288" cy="5832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4D1A61-B593-48E0-A461-0C4D8B1AC5E7}">
      <dsp:nvSpPr>
        <dsp:cNvPr id="0" name=""/>
        <dsp:cNvSpPr/>
      </dsp:nvSpPr>
      <dsp:spPr>
        <a:xfrm>
          <a:off x="1366323" y="1909149"/>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Is the process working? </a:t>
          </a:r>
        </a:p>
      </dsp:txBody>
      <dsp:txXfrm>
        <a:off x="1366323" y="1909149"/>
        <a:ext cx="2370505" cy="1005669"/>
      </dsp:txXfrm>
    </dsp:sp>
    <dsp:sp modelId="{308EBD0E-E097-4D44-A089-9BE7564FC595}">
      <dsp:nvSpPr>
        <dsp:cNvPr id="0" name=""/>
        <dsp:cNvSpPr/>
      </dsp:nvSpPr>
      <dsp:spPr>
        <a:xfrm>
          <a:off x="4149871" y="1909149"/>
          <a:ext cx="1005669" cy="1005669"/>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F6B51DDD-405E-44A0-816C-3BF8BD5EDA88}">
      <dsp:nvSpPr>
        <dsp:cNvPr id="0" name=""/>
        <dsp:cNvSpPr/>
      </dsp:nvSpPr>
      <dsp:spPr>
        <a:xfrm>
          <a:off x="4361061" y="2120340"/>
          <a:ext cx="583288" cy="5832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49C6DD-38CE-4FC9-B752-2F879D1C6126}">
      <dsp:nvSpPr>
        <dsp:cNvPr id="0" name=""/>
        <dsp:cNvSpPr/>
      </dsp:nvSpPr>
      <dsp:spPr>
        <a:xfrm>
          <a:off x="5371040" y="1909149"/>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Are we meeting the customer demand?</a:t>
          </a:r>
        </a:p>
      </dsp:txBody>
      <dsp:txXfrm>
        <a:off x="5371040" y="1909149"/>
        <a:ext cx="2370505" cy="1005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FBCDA-EA9A-422D-B8EA-602E02E03F2A}">
      <dsp:nvSpPr>
        <dsp:cNvPr id="0" name=""/>
        <dsp:cNvSpPr/>
      </dsp:nvSpPr>
      <dsp:spPr>
        <a:xfrm>
          <a:off x="3669313" y="0"/>
          <a:ext cx="1757747" cy="698182"/>
        </a:xfrm>
        <a:prstGeom prst="trapezoid">
          <a:avLst>
            <a:gd name="adj" fmla="val 13028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Department</a:t>
          </a:r>
        </a:p>
      </dsp:txBody>
      <dsp:txXfrm>
        <a:off x="3669313" y="0"/>
        <a:ext cx="1757747" cy="698182"/>
      </dsp:txXfrm>
    </dsp:sp>
    <dsp:sp modelId="{8F601BCE-4BE6-4F24-96DB-47C851BEA64D}">
      <dsp:nvSpPr>
        <dsp:cNvPr id="0" name=""/>
        <dsp:cNvSpPr/>
      </dsp:nvSpPr>
      <dsp:spPr>
        <a:xfrm>
          <a:off x="2728912" y="698182"/>
          <a:ext cx="3638550" cy="698182"/>
        </a:xfrm>
        <a:prstGeom prst="trapezoid">
          <a:avLst>
            <a:gd name="adj" fmla="val 130286"/>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defRPr b="1"/>
          </a:pPr>
          <a:r>
            <a:rPr lang="en-US" sz="2800" kern="1200" dirty="0"/>
            <a:t>Administration</a:t>
          </a:r>
        </a:p>
      </dsp:txBody>
      <dsp:txXfrm>
        <a:off x="3365658" y="698182"/>
        <a:ext cx="2365057" cy="698182"/>
      </dsp:txXfrm>
    </dsp:sp>
    <dsp:sp modelId="{0E2AF115-21F9-427F-A0E8-CE5E4354F940}">
      <dsp:nvSpPr>
        <dsp:cNvPr id="0" name=""/>
        <dsp:cNvSpPr/>
      </dsp:nvSpPr>
      <dsp:spPr>
        <a:xfrm>
          <a:off x="1819275" y="1396365"/>
          <a:ext cx="5457824" cy="698182"/>
        </a:xfrm>
        <a:prstGeom prst="trapezoid">
          <a:avLst>
            <a:gd name="adj" fmla="val 13028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defRPr b="1"/>
          </a:pPr>
          <a:r>
            <a:rPr lang="en-US" sz="2800" kern="1200" dirty="0"/>
            <a:t>Regions</a:t>
          </a:r>
        </a:p>
      </dsp:txBody>
      <dsp:txXfrm>
        <a:off x="2774394" y="1396365"/>
        <a:ext cx="3547586" cy="698182"/>
      </dsp:txXfrm>
    </dsp:sp>
    <dsp:sp modelId="{F4870A28-08C7-4021-B0F8-CFE7A3DC2B55}">
      <dsp:nvSpPr>
        <dsp:cNvPr id="0" name=""/>
        <dsp:cNvSpPr/>
      </dsp:nvSpPr>
      <dsp:spPr>
        <a:xfrm>
          <a:off x="909637" y="2094547"/>
          <a:ext cx="7277100" cy="698182"/>
        </a:xfrm>
        <a:prstGeom prst="trapezoid">
          <a:avLst>
            <a:gd name="adj" fmla="val 130286"/>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defRPr b="1"/>
          </a:pPr>
          <a:r>
            <a:rPr lang="en-US" sz="2800" kern="1200" dirty="0"/>
            <a:t>Offices</a:t>
          </a:r>
        </a:p>
      </dsp:txBody>
      <dsp:txXfrm>
        <a:off x="2183129" y="2094547"/>
        <a:ext cx="4730115" cy="698182"/>
      </dsp:txXfrm>
    </dsp:sp>
    <dsp:sp modelId="{CF96E99B-D8D1-4BBD-A04B-798C23C365FE}">
      <dsp:nvSpPr>
        <dsp:cNvPr id="0" name=""/>
        <dsp:cNvSpPr/>
      </dsp:nvSpPr>
      <dsp:spPr>
        <a:xfrm>
          <a:off x="0" y="2792730"/>
          <a:ext cx="9096375" cy="698182"/>
        </a:xfrm>
        <a:prstGeom prst="trapezoid">
          <a:avLst>
            <a:gd name="adj" fmla="val 130286"/>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Counselor</a:t>
          </a:r>
        </a:p>
      </dsp:txBody>
      <dsp:txXfrm>
        <a:off x="1591865" y="2792730"/>
        <a:ext cx="5912643" cy="698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B9521-5C05-4A36-AE6E-94F82C56DE72}">
      <dsp:nvSpPr>
        <dsp:cNvPr id="0" name=""/>
        <dsp:cNvSpPr/>
      </dsp:nvSpPr>
      <dsp:spPr>
        <a:xfrm>
          <a:off x="0" y="3448"/>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B41FA0-3270-4E03-A026-7255E6E16334}">
      <dsp:nvSpPr>
        <dsp:cNvPr id="0" name=""/>
        <dsp:cNvSpPr/>
      </dsp:nvSpPr>
      <dsp:spPr>
        <a:xfrm>
          <a:off x="222194" y="168717"/>
          <a:ext cx="403990" cy="403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AB9808-4938-4E46-9833-16130F035309}">
      <dsp:nvSpPr>
        <dsp:cNvPr id="0" name=""/>
        <dsp:cNvSpPr/>
      </dsp:nvSpPr>
      <dsp:spPr>
        <a:xfrm>
          <a:off x="848380" y="3448"/>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1066800">
            <a:lnSpc>
              <a:spcPct val="90000"/>
            </a:lnSpc>
            <a:spcBef>
              <a:spcPct val="0"/>
            </a:spcBef>
            <a:spcAft>
              <a:spcPct val="35000"/>
            </a:spcAft>
            <a:buNone/>
          </a:pPr>
          <a:r>
            <a:rPr lang="en-US" sz="2400" kern="1200" dirty="0"/>
            <a:t>Performance Management</a:t>
          </a:r>
        </a:p>
      </dsp:txBody>
      <dsp:txXfrm>
        <a:off x="848380" y="3448"/>
        <a:ext cx="4036822" cy="734528"/>
      </dsp:txXfrm>
    </dsp:sp>
    <dsp:sp modelId="{B54FC9F4-079A-4D51-B073-FA9AEEE56A7A}">
      <dsp:nvSpPr>
        <dsp:cNvPr id="0" name=""/>
        <dsp:cNvSpPr/>
      </dsp:nvSpPr>
      <dsp:spPr>
        <a:xfrm>
          <a:off x="0" y="921609"/>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81AE1A-53AC-464B-8FD2-DB2C345D5F45}">
      <dsp:nvSpPr>
        <dsp:cNvPr id="0" name=""/>
        <dsp:cNvSpPr/>
      </dsp:nvSpPr>
      <dsp:spPr>
        <a:xfrm>
          <a:off x="222194" y="1086878"/>
          <a:ext cx="403990" cy="403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BF14A8-A38C-4387-A079-4CDC2F42375B}">
      <dsp:nvSpPr>
        <dsp:cNvPr id="0" name=""/>
        <dsp:cNvSpPr/>
      </dsp:nvSpPr>
      <dsp:spPr>
        <a:xfrm>
          <a:off x="848380" y="921609"/>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1066800">
            <a:lnSpc>
              <a:spcPct val="90000"/>
            </a:lnSpc>
            <a:spcBef>
              <a:spcPct val="0"/>
            </a:spcBef>
            <a:spcAft>
              <a:spcPct val="35000"/>
            </a:spcAft>
            <a:buNone/>
          </a:pPr>
          <a:r>
            <a:rPr lang="en-US" sz="2400" kern="1200" dirty="0"/>
            <a:t>Identify gaps</a:t>
          </a:r>
        </a:p>
      </dsp:txBody>
      <dsp:txXfrm>
        <a:off x="848380" y="921609"/>
        <a:ext cx="4036822" cy="734528"/>
      </dsp:txXfrm>
    </dsp:sp>
    <dsp:sp modelId="{58A42055-57DD-4020-8F3F-3A29873A4FEE}">
      <dsp:nvSpPr>
        <dsp:cNvPr id="0" name=""/>
        <dsp:cNvSpPr/>
      </dsp:nvSpPr>
      <dsp:spPr>
        <a:xfrm>
          <a:off x="0" y="1839770"/>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824ED5-8A1B-4C89-9444-32E1693655A2}">
      <dsp:nvSpPr>
        <dsp:cNvPr id="0" name=""/>
        <dsp:cNvSpPr/>
      </dsp:nvSpPr>
      <dsp:spPr>
        <a:xfrm>
          <a:off x="222194" y="2005039"/>
          <a:ext cx="403990" cy="4039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C416E4-FEAE-4898-8497-4055BBC945F7}">
      <dsp:nvSpPr>
        <dsp:cNvPr id="0" name=""/>
        <dsp:cNvSpPr/>
      </dsp:nvSpPr>
      <dsp:spPr>
        <a:xfrm>
          <a:off x="848380" y="1839770"/>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1066800">
            <a:lnSpc>
              <a:spcPct val="90000"/>
            </a:lnSpc>
            <a:spcBef>
              <a:spcPct val="0"/>
            </a:spcBef>
            <a:spcAft>
              <a:spcPct val="35000"/>
            </a:spcAft>
            <a:buNone/>
          </a:pPr>
          <a:r>
            <a:rPr lang="en-US" sz="2400" kern="1200" dirty="0"/>
            <a:t>Target areas for improvement</a:t>
          </a:r>
        </a:p>
      </dsp:txBody>
      <dsp:txXfrm>
        <a:off x="848380" y="1839770"/>
        <a:ext cx="4036822" cy="734528"/>
      </dsp:txXfrm>
    </dsp:sp>
    <dsp:sp modelId="{B0A60260-218E-440E-8625-672ADF5B6214}">
      <dsp:nvSpPr>
        <dsp:cNvPr id="0" name=""/>
        <dsp:cNvSpPr/>
      </dsp:nvSpPr>
      <dsp:spPr>
        <a:xfrm>
          <a:off x="0" y="2757931"/>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90A16-F081-4A34-A298-A52C9D113141}">
      <dsp:nvSpPr>
        <dsp:cNvPr id="0" name=""/>
        <dsp:cNvSpPr/>
      </dsp:nvSpPr>
      <dsp:spPr>
        <a:xfrm>
          <a:off x="222194" y="2923200"/>
          <a:ext cx="403990" cy="4039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ABB8F1-5860-4414-9051-C080369545B8}">
      <dsp:nvSpPr>
        <dsp:cNvPr id="0" name=""/>
        <dsp:cNvSpPr/>
      </dsp:nvSpPr>
      <dsp:spPr>
        <a:xfrm>
          <a:off x="848380" y="2757931"/>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1066800">
            <a:lnSpc>
              <a:spcPct val="90000"/>
            </a:lnSpc>
            <a:spcBef>
              <a:spcPct val="0"/>
            </a:spcBef>
            <a:spcAft>
              <a:spcPct val="35000"/>
            </a:spcAft>
            <a:buNone/>
          </a:pPr>
          <a:r>
            <a:rPr lang="en-US" sz="2400" kern="1200" dirty="0"/>
            <a:t>Problem solving with data</a:t>
          </a:r>
        </a:p>
      </dsp:txBody>
      <dsp:txXfrm>
        <a:off x="848380" y="2757931"/>
        <a:ext cx="4036822" cy="734528"/>
      </dsp:txXfrm>
    </dsp:sp>
    <dsp:sp modelId="{614A5DED-E26E-427E-9447-A3B8E72F1A33}">
      <dsp:nvSpPr>
        <dsp:cNvPr id="0" name=""/>
        <dsp:cNvSpPr/>
      </dsp:nvSpPr>
      <dsp:spPr>
        <a:xfrm>
          <a:off x="0" y="3676092"/>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CF26C9-BF31-40CE-9124-9E44424D0176}">
      <dsp:nvSpPr>
        <dsp:cNvPr id="0" name=""/>
        <dsp:cNvSpPr/>
      </dsp:nvSpPr>
      <dsp:spPr>
        <a:xfrm>
          <a:off x="222194" y="3841361"/>
          <a:ext cx="403990" cy="4039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FC7316-4522-4F1D-8A22-9C72039F9108}">
      <dsp:nvSpPr>
        <dsp:cNvPr id="0" name=""/>
        <dsp:cNvSpPr/>
      </dsp:nvSpPr>
      <dsp:spPr>
        <a:xfrm>
          <a:off x="848380" y="3676092"/>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1066800">
            <a:lnSpc>
              <a:spcPct val="90000"/>
            </a:lnSpc>
            <a:spcBef>
              <a:spcPct val="0"/>
            </a:spcBef>
            <a:spcAft>
              <a:spcPct val="35000"/>
            </a:spcAft>
            <a:buNone/>
          </a:pPr>
          <a:r>
            <a:rPr lang="en-US" sz="2400" kern="1200" dirty="0"/>
            <a:t>Celebrate Success !</a:t>
          </a:r>
        </a:p>
      </dsp:txBody>
      <dsp:txXfrm>
        <a:off x="848380" y="3676092"/>
        <a:ext cx="4036822" cy="73452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1671638" cy="8128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185096" y="0"/>
            <a:ext cx="1671638" cy="812800"/>
          </a:xfrm>
          <a:prstGeom prst="rect">
            <a:avLst/>
          </a:prstGeom>
        </p:spPr>
        <p:txBody>
          <a:bodyPr vert="horz" lIns="91440" tIns="45720" rIns="91440" bIns="45720" rtlCol="0"/>
          <a:lstStyle>
            <a:lvl1pPr algn="r">
              <a:defRPr sz="1200"/>
            </a:lvl1pPr>
          </a:lstStyle>
          <a:p>
            <a:fld id="{F1D33A77-E945-4389-8B5E-771139963C4F}" type="datetimeFigureOut">
              <a:rPr lang="en-US" smtClean="0"/>
              <a:t>10/29/2019</a:t>
            </a:fld>
            <a:endParaRPr lang="en-US"/>
          </a:p>
        </p:txBody>
      </p:sp>
      <p:sp>
        <p:nvSpPr>
          <p:cNvPr id="4" name="Slide Image Placeholder 3"/>
          <p:cNvSpPr>
            <a:spLocks noGrp="1" noRot="1" noChangeAspect="1"/>
          </p:cNvSpPr>
          <p:nvPr>
            <p:ph type="sldImg" idx="2"/>
          </p:nvPr>
        </p:nvSpPr>
        <p:spPr>
          <a:xfrm>
            <a:off x="-2135188" y="1219200"/>
            <a:ext cx="8128001" cy="6096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5763" y="7721600"/>
            <a:ext cx="3086100" cy="7315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15440379"/>
            <a:ext cx="1671638" cy="8128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185096" y="15440379"/>
            <a:ext cx="1671638" cy="812800"/>
          </a:xfrm>
          <a:prstGeom prst="rect">
            <a:avLst/>
          </a:prstGeom>
        </p:spPr>
        <p:txBody>
          <a:bodyPr vert="horz" lIns="91440" tIns="45720" rIns="91440" bIns="45720" rtlCol="0" anchor="b"/>
          <a:lstStyle>
            <a:lvl1pPr algn="r">
              <a:defRPr sz="1200"/>
            </a:lvl1pPr>
          </a:lstStyle>
          <a:p>
            <a:fld id="{F4E6D64D-D7C4-44D6-9F8D-A3A9D3396E98}" type="slidenum">
              <a:rPr lang="en-US" smtClean="0"/>
              <a:t>‹#›</a:t>
            </a:fld>
            <a:endParaRPr lang="en-US"/>
          </a:p>
        </p:txBody>
      </p:sp>
    </p:spTree>
    <p:extLst>
      <p:ext uri="{BB962C8B-B14F-4D97-AF65-F5344CB8AC3E}">
        <p14:creationId xmlns:p14="http://schemas.microsoft.com/office/powerpoint/2010/main" val="234631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6030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6D64D-D7C4-44D6-9F8D-A3A9D3396E98}" type="slidenum">
              <a:rPr lang="en-US" smtClean="0"/>
              <a:t>10</a:t>
            </a:fld>
            <a:endParaRPr lang="en-US"/>
          </a:p>
        </p:txBody>
      </p:sp>
    </p:spTree>
    <p:extLst>
      <p:ext uri="{BB962C8B-B14F-4D97-AF65-F5344CB8AC3E}">
        <p14:creationId xmlns:p14="http://schemas.microsoft.com/office/powerpoint/2010/main" val="1293255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225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88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0625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92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204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9998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4985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2021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167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5721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4074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7111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8810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303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216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8364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0523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894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180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1691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7993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7769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7F8B0D7-C83E-451C-B5CD-0261ED807C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ECE4422-E136-4D71-B83E-59C235A200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ED582B9C-7D4F-4B4A-A56F-34BF7A878E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F09DD3-F264-4B75-8E70-80F23CBB9648}" type="slidenum">
              <a:rPr lang="en-US" altLang="en-US" smtClean="0"/>
              <a:pPr/>
              <a:t>46</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8D7F369-9CE6-493C-86DA-B96D6723A0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172E2E0-AC28-4BFB-9833-FD8D319FFE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Put what we are looking at in context.</a:t>
            </a:r>
          </a:p>
        </p:txBody>
      </p:sp>
      <p:sp>
        <p:nvSpPr>
          <p:cNvPr id="14340" name="Slide Number Placeholder 3">
            <a:extLst>
              <a:ext uri="{FF2B5EF4-FFF2-40B4-BE49-F238E27FC236}">
                <a16:creationId xmlns:a16="http://schemas.microsoft.com/office/drawing/2014/main" id="{A0A583F1-604C-476B-8362-68D76744BE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A98CA2-758C-46B9-BE5E-9D606325CCE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E10DAC7-421F-462D-A598-41C750527E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A35EE6F-DC1C-4AF0-AB84-8AABF6A604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one of those stories. It happens to be fiction Ima Tester  is not a real person. </a:t>
            </a:r>
          </a:p>
          <a:p>
            <a:pPr eaLnBrk="1" hangingPunct="1">
              <a:spcBef>
                <a:spcPct val="0"/>
              </a:spcBef>
            </a:pPr>
            <a:endParaRPr lang="en-US" altLang="en-US"/>
          </a:p>
          <a:p>
            <a:pPr eaLnBrk="1" hangingPunct="1">
              <a:spcBef>
                <a:spcPct val="0"/>
              </a:spcBef>
            </a:pPr>
            <a:r>
              <a:rPr lang="en-US" altLang="en-US"/>
              <a:t>This is where it all begins, with data collection. Wisconsin utilizes a home grown case management system, Integrated Rehabilitation Information System (IRIS). The IRIS application and database is hosted on WI servers. This gives DVR access to the raw data and the ability to customize the application as necessary.</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E8B48373-508A-4E01-A939-F3650969AB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B0B452-0948-412F-944A-4A96AAAD1E47}" type="slidenum">
              <a:rPr lang="en-US" altLang="en-US" smtClean="0"/>
              <a:pPr/>
              <a:t>48</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06C10F8-8B38-4061-A581-E932BC651E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D3A787B-A5FC-4547-B8E6-C122320135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As the saying goes garbage in garbage out. The data is only as good as the people that enter it so we have built data validation rules in the user interface.</a:t>
            </a:r>
          </a:p>
          <a:p>
            <a:pPr eaLnBrk="1" hangingPunct="1"/>
            <a:r>
              <a:rPr lang="en-US" altLang="en-US"/>
              <a:t>These are the RSA edits. For most of these edits, if a user enters data that violates these edits they are not allowed to proceed to the next screen in IRIS without correcting their entry.</a:t>
            </a:r>
          </a:p>
          <a:p>
            <a:pPr eaLnBrk="1" hangingPunct="1"/>
            <a:endParaRPr lang="en-US" altLang="en-US"/>
          </a:p>
        </p:txBody>
      </p:sp>
      <p:sp>
        <p:nvSpPr>
          <p:cNvPr id="18436" name="Slide Number Placeholder 3">
            <a:extLst>
              <a:ext uri="{FF2B5EF4-FFF2-40B4-BE49-F238E27FC236}">
                <a16:creationId xmlns:a16="http://schemas.microsoft.com/office/drawing/2014/main" id="{609C8209-997C-4ADB-BC8A-3777D6BE59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1E0C8E-FF77-4AB0-A939-8E355C5E30B1}" type="slidenum">
              <a:rPr lang="en-US" altLang="en-US" smtClean="0"/>
              <a:pPr/>
              <a:t>49</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8D59743-C7C4-468E-96C5-72C876BF17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85C1AF2-9D34-469B-9F92-764C5BA6C6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In addition to data entry by field staff, IRIS gets by with a little help from our friends. </a:t>
            </a:r>
          </a:p>
          <a:p>
            <a:pPr eaLnBrk="1" hangingPunct="1"/>
            <a:endParaRPr lang="en-US" altLang="en-US"/>
          </a:p>
          <a:p>
            <a:pPr eaLnBrk="1" hangingPunct="1"/>
            <a:r>
              <a:rPr lang="en-US" altLang="en-US"/>
              <a:t>IRIS has an automated process for receiving SSA and UI wage data.</a:t>
            </a:r>
          </a:p>
          <a:p>
            <a:pPr eaLnBrk="1" hangingPunct="1"/>
            <a:r>
              <a:rPr lang="en-US" altLang="en-US"/>
              <a:t>It is integrated with our fiscal software so POs and Invoices entered into IRIS feed the accounting system,</a:t>
            </a:r>
          </a:p>
          <a:p>
            <a:pPr eaLnBrk="1" hangingPunct="1"/>
            <a:endParaRPr lang="en-US" altLang="en-US"/>
          </a:p>
          <a:p>
            <a:pPr eaLnBrk="1" hangingPunct="1"/>
            <a:r>
              <a:rPr lang="en-US" altLang="en-US"/>
              <a:t>And the system two portals for our external partners to access </a:t>
            </a:r>
          </a:p>
          <a:p>
            <a:pPr eaLnBrk="1" hangingPunct="1"/>
            <a:endParaRPr lang="en-US" altLang="en-US"/>
          </a:p>
          <a:p>
            <a:r>
              <a:rPr lang="en-US" altLang="en-US"/>
              <a:t>WIBA – work incentive benefit analysis </a:t>
            </a:r>
          </a:p>
          <a:p>
            <a:r>
              <a:rPr lang="en-US" altLang="en-US"/>
              <a:t>ITW – internship temporary work</a:t>
            </a:r>
          </a:p>
          <a:p>
            <a:r>
              <a:rPr lang="en-US" altLang="en-US"/>
              <a:t>SI – Systematic Instruction</a:t>
            </a:r>
          </a:p>
          <a:p>
            <a:r>
              <a:rPr lang="en-US" altLang="en-US"/>
              <a:t>JD – Job development</a:t>
            </a:r>
          </a:p>
          <a:p>
            <a:r>
              <a:rPr lang="en-US" altLang="en-US"/>
              <a:t>SE – Supported Employment</a:t>
            </a:r>
          </a:p>
          <a:p>
            <a:r>
              <a:rPr lang="en-US" altLang="en-US"/>
              <a:t>VE – vocational evaluation</a:t>
            </a:r>
          </a:p>
          <a:p>
            <a:r>
              <a:rPr lang="en-US" altLang="en-US"/>
              <a:t>IPS – IPS Supported employment</a:t>
            </a:r>
          </a:p>
          <a:p>
            <a:r>
              <a:rPr lang="en-US" altLang="en-US"/>
              <a:t>CE – customized employment</a:t>
            </a:r>
          </a:p>
          <a:p>
            <a:pPr eaLnBrk="1" hangingPunct="1"/>
            <a:endParaRPr lang="en-US" altLang="en-US"/>
          </a:p>
        </p:txBody>
      </p:sp>
      <p:sp>
        <p:nvSpPr>
          <p:cNvPr id="20484" name="Slide Number Placeholder 3">
            <a:extLst>
              <a:ext uri="{FF2B5EF4-FFF2-40B4-BE49-F238E27FC236}">
                <a16:creationId xmlns:a16="http://schemas.microsoft.com/office/drawing/2014/main" id="{65834A54-3C72-4C63-87FD-5140DF3D4B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714973-6BEE-4335-9125-8221C7D4631F}" type="slidenum">
              <a:rPr lang="en-US" altLang="en-US" smtClean="0"/>
              <a:pPr/>
              <a:t>50</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791EDF7-1BB7-44AB-91EE-E79F80EAE7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4BFE359-0AC5-40D5-91A2-13F2673E44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That is how the data is entered into IRIS then.</a:t>
            </a:r>
          </a:p>
          <a:p>
            <a:endParaRPr lang="en-US" altLang="en-US"/>
          </a:p>
          <a:p>
            <a:r>
              <a:rPr lang="en-US" altLang="en-US"/>
              <a:t>In a nightly ETL process data is pulled from our transactional CMS database, cleansed, transformed and aggregated and inserted into the data warehouse. </a:t>
            </a:r>
          </a:p>
          <a:p>
            <a:endParaRPr lang="en-US" altLang="en-US"/>
          </a:p>
          <a:p>
            <a:r>
              <a:rPr lang="en-US" altLang="en-US"/>
              <a:t>Data that is represented in the DVR dashboard is up to date as of last night. </a:t>
            </a:r>
          </a:p>
        </p:txBody>
      </p:sp>
      <p:sp>
        <p:nvSpPr>
          <p:cNvPr id="22532" name="Slide Number Placeholder 3">
            <a:extLst>
              <a:ext uri="{FF2B5EF4-FFF2-40B4-BE49-F238E27FC236}">
                <a16:creationId xmlns:a16="http://schemas.microsoft.com/office/drawing/2014/main" id="{968ED6C9-58FD-4BA8-A350-0B506035E7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6B7404-D9F5-4093-B702-B8DCA64301BF}" type="slidenum">
              <a:rPr lang="en-US" altLang="en-US" smtClean="0"/>
              <a:pPr/>
              <a:t>51</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8AAD304-0668-4236-A825-2CA8449B60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CBD4CAB-0250-4426-9F5A-BC5C661BD0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These dashboards are used for:</a:t>
            </a:r>
          </a:p>
          <a:p>
            <a:r>
              <a:rPr lang="en-US" altLang="en-US"/>
              <a:t>	Counselor performance evaluation</a:t>
            </a:r>
          </a:p>
          <a:p>
            <a:r>
              <a:rPr lang="en-US" altLang="en-US"/>
              <a:t>	Monitoring progress toward division and WDA goals</a:t>
            </a:r>
          </a:p>
          <a:p>
            <a:r>
              <a:rPr lang="en-US" altLang="en-US"/>
              <a:t>	Ensuring that we meet program standards</a:t>
            </a:r>
          </a:p>
          <a:p>
            <a:endParaRPr lang="en-US" altLang="en-US"/>
          </a:p>
          <a:p>
            <a:r>
              <a:rPr lang="en-US" altLang="en-US"/>
              <a:t>Last contact – a point in time report – looks back from yesterday</a:t>
            </a:r>
          </a:p>
        </p:txBody>
      </p:sp>
      <p:sp>
        <p:nvSpPr>
          <p:cNvPr id="24580" name="Slide Number Placeholder 3">
            <a:extLst>
              <a:ext uri="{FF2B5EF4-FFF2-40B4-BE49-F238E27FC236}">
                <a16:creationId xmlns:a16="http://schemas.microsoft.com/office/drawing/2014/main" id="{0CE98994-D603-40C3-85B0-B9FB679C71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F7A7E5-1DC9-412E-B20C-DF3A8B1B8426}" type="slidenum">
              <a:rPr lang="en-US" altLang="en-US" smtClean="0"/>
              <a:pPr/>
              <a:t>52</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1CECF0B-4D42-44A2-A258-4037300566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868434C-17A1-4BD9-8D1E-3BB289C09D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r>
              <a:rPr lang="en-US" altLang="en-US"/>
              <a:t>Eligibility with 60 days</a:t>
            </a:r>
          </a:p>
        </p:txBody>
      </p:sp>
      <p:sp>
        <p:nvSpPr>
          <p:cNvPr id="26628" name="Slide Number Placeholder 3">
            <a:extLst>
              <a:ext uri="{FF2B5EF4-FFF2-40B4-BE49-F238E27FC236}">
                <a16:creationId xmlns:a16="http://schemas.microsoft.com/office/drawing/2014/main" id="{0257583F-FBF9-4CE5-893B-BEC3C35438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F81730-AA22-4BCF-92AA-BE161755E59C}" type="slidenum">
              <a:rPr lang="en-US" altLang="en-US" smtClean="0"/>
              <a:pPr/>
              <a:t>53</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0628A63-3EE1-47F7-850E-5045128A1C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F7F7BBF-6384-40D0-9183-8686123DC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IPE within 90 days of eligibility </a:t>
            </a:r>
          </a:p>
        </p:txBody>
      </p:sp>
      <p:sp>
        <p:nvSpPr>
          <p:cNvPr id="28676" name="Slide Number Placeholder 3">
            <a:extLst>
              <a:ext uri="{FF2B5EF4-FFF2-40B4-BE49-F238E27FC236}">
                <a16:creationId xmlns:a16="http://schemas.microsoft.com/office/drawing/2014/main" id="{559ED9B4-7166-41C0-8AB2-D34A7DEA76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5DB9F-454C-4F47-A013-A773EFBBD35E}" type="slidenum">
              <a:rPr lang="en-US" altLang="en-US" smtClean="0"/>
              <a:pPr/>
              <a:t>54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1577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09065BF-6708-4A4D-B2F5-B5C6981801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901590A-54D9-4775-9A18-C4340CF9CF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Counselor specific list</a:t>
            </a:r>
          </a:p>
          <a:p>
            <a:pPr eaLnBrk="1" hangingPunct="1"/>
            <a:endParaRPr lang="en-US" altLang="en-US"/>
          </a:p>
        </p:txBody>
      </p:sp>
      <p:sp>
        <p:nvSpPr>
          <p:cNvPr id="31748" name="Slide Number Placeholder 3">
            <a:extLst>
              <a:ext uri="{FF2B5EF4-FFF2-40B4-BE49-F238E27FC236}">
                <a16:creationId xmlns:a16="http://schemas.microsoft.com/office/drawing/2014/main" id="{CEE2F29E-E1A4-4936-B0B2-9B6E468297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0D72F0-9D07-49B2-8208-1B4041F439C8}" type="slidenum">
              <a:rPr lang="en-US" altLang="en-US" smtClean="0"/>
              <a:pPr/>
              <a:t>56</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CFD3B71-A2FE-4ACB-8183-D291944F7E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474EC4A3-BBAA-457B-9648-246C751BB5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Measurable  Skills Gains</a:t>
            </a:r>
          </a:p>
        </p:txBody>
      </p:sp>
      <p:sp>
        <p:nvSpPr>
          <p:cNvPr id="33796" name="Slide Number Placeholder 3">
            <a:extLst>
              <a:ext uri="{FF2B5EF4-FFF2-40B4-BE49-F238E27FC236}">
                <a16:creationId xmlns:a16="http://schemas.microsoft.com/office/drawing/2014/main" id="{049C8FAB-DC62-46D8-B74F-8BF53D4969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01B34C-9C97-491A-84FE-2535736CF49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B04BFA7-4F4F-455C-A30C-8148CF3F52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9BE3227-97EC-4669-9184-0BA1B52E1B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Performance measure QA  audits at the local level</a:t>
            </a:r>
          </a:p>
          <a:p>
            <a:pPr eaLnBrk="1" hangingPunct="1"/>
            <a:endParaRPr lang="en-US" altLang="en-US"/>
          </a:p>
          <a:p>
            <a:pPr eaLnBrk="1" hangingPunct="1"/>
            <a:r>
              <a:rPr lang="en-US" altLang="en-US"/>
              <a:t>Ensure the appropriate documentation is attached</a:t>
            </a:r>
          </a:p>
          <a:p>
            <a:pPr eaLnBrk="1" hangingPunct="1"/>
            <a:endParaRPr lang="en-US" altLang="en-US"/>
          </a:p>
          <a:p>
            <a:pPr eaLnBrk="1" hangingPunct="1"/>
            <a:r>
              <a:rPr lang="en-US" altLang="en-US"/>
              <a:t>	</a:t>
            </a:r>
          </a:p>
        </p:txBody>
      </p:sp>
      <p:sp>
        <p:nvSpPr>
          <p:cNvPr id="35844" name="Slide Number Placeholder 3">
            <a:extLst>
              <a:ext uri="{FF2B5EF4-FFF2-40B4-BE49-F238E27FC236}">
                <a16:creationId xmlns:a16="http://schemas.microsoft.com/office/drawing/2014/main" id="{C2773953-6681-4F0B-A73E-04565D2361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FF412C-399A-497A-8900-B10128C5EBC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04EB16A-DAAE-452B-8B8C-743C33642A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02BE222-6EBF-4403-B7BD-4BAFFF4590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a:p>
            <a:pPr eaLnBrk="1" hangingPunct="1"/>
            <a:endParaRPr lang="en-US" altLang="en-US"/>
          </a:p>
          <a:p>
            <a:pPr eaLnBrk="1" hangingPunct="1"/>
            <a:r>
              <a:rPr lang="en-US" altLang="en-US"/>
              <a:t>26s successful closures 82%</a:t>
            </a:r>
          </a:p>
          <a:p>
            <a:pPr eaLnBrk="1" hangingPunct="1"/>
            <a:r>
              <a:rPr lang="en-US" altLang="en-US"/>
              <a:t>28s closed unrehabilitated 27%</a:t>
            </a:r>
          </a:p>
          <a:p>
            <a:pPr eaLnBrk="1" hangingPunct="1"/>
            <a:endParaRPr lang="en-US" altLang="en-US"/>
          </a:p>
          <a:p>
            <a:pPr eaLnBrk="1" hangingPunct="1"/>
            <a:r>
              <a:rPr lang="en-US" altLang="en-US"/>
              <a:t>All 56%</a:t>
            </a:r>
          </a:p>
        </p:txBody>
      </p:sp>
      <p:sp>
        <p:nvSpPr>
          <p:cNvPr id="37892" name="Slide Number Placeholder 3">
            <a:extLst>
              <a:ext uri="{FF2B5EF4-FFF2-40B4-BE49-F238E27FC236}">
                <a16:creationId xmlns:a16="http://schemas.microsoft.com/office/drawing/2014/main" id="{3ACA7D04-0DFE-4BB0-B686-547662496D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55EF6C-C9DB-4DC9-9DE0-7EB43FBE341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EA0254D-01F3-4FBC-893F-8BEEB9312B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7FFDDFDF-DDA6-4262-A359-C2E3067182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This screenshot is from Oct 15 so we are only been capturing data for 9 months after exit.</a:t>
            </a:r>
          </a:p>
        </p:txBody>
      </p:sp>
      <p:sp>
        <p:nvSpPr>
          <p:cNvPr id="39940" name="Slide Number Placeholder 3">
            <a:extLst>
              <a:ext uri="{FF2B5EF4-FFF2-40B4-BE49-F238E27FC236}">
                <a16:creationId xmlns:a16="http://schemas.microsoft.com/office/drawing/2014/main" id="{ECFBE205-D1C0-4ABB-82E5-A7223CBA9F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4492DC-2CBF-40BA-B478-588D8D74500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7639343-741A-49C7-B8E5-19EE52FC9E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D816EF7-7BE1-40D8-81F5-2669BD7CAA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 have also built in trend reports to answer the frequently asked question “How are we doing compared to last year?”</a:t>
            </a:r>
          </a:p>
          <a:p>
            <a:pPr eaLnBrk="1" hangingPunct="1"/>
            <a:endParaRPr lang="en-US" altLang="en-US"/>
          </a:p>
          <a:p>
            <a:pPr eaLnBrk="1" hangingPunct="1"/>
            <a:r>
              <a:rPr lang="en-US" altLang="en-US"/>
              <a:t>Screen shot taken Oct 15</a:t>
            </a:r>
            <a:r>
              <a:rPr lang="en-US" altLang="en-US" baseline="30000"/>
              <a:t>th</a:t>
            </a:r>
            <a:r>
              <a:rPr lang="en-US" altLang="en-US"/>
              <a:t> only half the month is reported</a:t>
            </a:r>
          </a:p>
        </p:txBody>
      </p:sp>
      <p:sp>
        <p:nvSpPr>
          <p:cNvPr id="41988" name="Slide Number Placeholder 3">
            <a:extLst>
              <a:ext uri="{FF2B5EF4-FFF2-40B4-BE49-F238E27FC236}">
                <a16:creationId xmlns:a16="http://schemas.microsoft.com/office/drawing/2014/main" id="{F54D2913-0E1A-4983-B743-130C98A6D9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80FBED-1FAB-4DE0-BBFE-7741A093985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E734C16-C847-4D41-A7C0-69875F9F55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7760E68-1BF6-4053-9D3C-A013F34E29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As we approach the end of the quarter we have a pretty good idea of how the RSA dashboard will look</a:t>
            </a:r>
          </a:p>
        </p:txBody>
      </p:sp>
      <p:sp>
        <p:nvSpPr>
          <p:cNvPr id="44036" name="Slide Number Placeholder 3">
            <a:extLst>
              <a:ext uri="{FF2B5EF4-FFF2-40B4-BE49-F238E27FC236}">
                <a16:creationId xmlns:a16="http://schemas.microsoft.com/office/drawing/2014/main" id="{C61082F5-9C26-4BEF-838B-65AD60FE08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F0231D-A706-4ABF-9B0A-51A00EC1543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C47F88B-D2EB-43FE-A761-FD44A37414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7B159A4-AFF7-414C-A343-60C05DDF4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a:extLst>
              <a:ext uri="{FF2B5EF4-FFF2-40B4-BE49-F238E27FC236}">
                <a16:creationId xmlns:a16="http://schemas.microsoft.com/office/drawing/2014/main" id="{46C23492-68F2-4CE8-85FA-A3D83CC6ED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B1EFB0-7E93-460A-9CD1-83014F9C50F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4F64F8F-8535-41CC-8F22-803A56CF03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3ACFD766-A66C-4260-BBAC-11FB20CBCA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also visualize Service Provider </a:t>
            </a:r>
          </a:p>
        </p:txBody>
      </p:sp>
      <p:sp>
        <p:nvSpPr>
          <p:cNvPr id="49156" name="Slide Number Placeholder 3">
            <a:extLst>
              <a:ext uri="{FF2B5EF4-FFF2-40B4-BE49-F238E27FC236}">
                <a16:creationId xmlns:a16="http://schemas.microsoft.com/office/drawing/2014/main" id="{53BB2704-0425-4244-A738-C8C886A5C9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D60F28-A0D4-46CF-AAF2-B445E613B01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4889AFFE-5F8F-4942-A849-E34AD9B6B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3CA475AF-BAD1-48F1-8186-DA4872DF86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Buy selecting the service and the WDA we are able to see available service providers for the consumer to choose from.</a:t>
            </a:r>
          </a:p>
          <a:p>
            <a:endParaRPr lang="en-US" altLang="en-US"/>
          </a:p>
          <a:p>
            <a:r>
              <a:rPr lang="en-US" altLang="en-US"/>
              <a:t>Can be narrowed down further to county</a:t>
            </a:r>
          </a:p>
          <a:p>
            <a:endParaRPr lang="en-US" altLang="en-US"/>
          </a:p>
          <a:p>
            <a:r>
              <a:rPr lang="en-US" altLang="en-US"/>
              <a:t>WIBA – work incentive benefit analysis </a:t>
            </a:r>
          </a:p>
          <a:p>
            <a:r>
              <a:rPr lang="en-US" altLang="en-US"/>
              <a:t>ITW – internship temporary work</a:t>
            </a:r>
          </a:p>
          <a:p>
            <a:r>
              <a:rPr lang="en-US" altLang="en-US"/>
              <a:t>SI – Systematic Instruction</a:t>
            </a:r>
          </a:p>
          <a:p>
            <a:r>
              <a:rPr lang="en-US" altLang="en-US"/>
              <a:t>JD – Job development</a:t>
            </a:r>
          </a:p>
          <a:p>
            <a:r>
              <a:rPr lang="en-US" altLang="en-US"/>
              <a:t>SE – Supported Employment</a:t>
            </a:r>
          </a:p>
          <a:p>
            <a:r>
              <a:rPr lang="en-US" altLang="en-US"/>
              <a:t>VE – vocational evaluation</a:t>
            </a:r>
          </a:p>
          <a:p>
            <a:r>
              <a:rPr lang="en-US" altLang="en-US"/>
              <a:t>IPS – IPS Supported employment</a:t>
            </a:r>
          </a:p>
          <a:p>
            <a:r>
              <a:rPr lang="en-US" altLang="en-US"/>
              <a:t>CE – customized employment</a:t>
            </a:r>
          </a:p>
          <a:p>
            <a:endParaRPr lang="en-US" altLang="en-US"/>
          </a:p>
        </p:txBody>
      </p:sp>
      <p:sp>
        <p:nvSpPr>
          <p:cNvPr id="51204" name="Slide Number Placeholder 3">
            <a:extLst>
              <a:ext uri="{FF2B5EF4-FFF2-40B4-BE49-F238E27FC236}">
                <a16:creationId xmlns:a16="http://schemas.microsoft.com/office/drawing/2014/main" id="{697AEEDE-E05E-4316-AA4D-D85409F810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3CB352-350B-4F01-905A-B20026EBE8E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40387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59B6612-2C48-4D0F-85E5-5ACB273CAA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35E44BE5-450A-43C8-9547-489EF18CF1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Allows for informed choice </a:t>
            </a:r>
          </a:p>
        </p:txBody>
      </p:sp>
      <p:sp>
        <p:nvSpPr>
          <p:cNvPr id="53252" name="Slide Number Placeholder 3">
            <a:extLst>
              <a:ext uri="{FF2B5EF4-FFF2-40B4-BE49-F238E27FC236}">
                <a16:creationId xmlns:a16="http://schemas.microsoft.com/office/drawing/2014/main" id="{23756E5C-2B3C-43CC-8F6A-99689E6355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BD2C5C-3FFB-45E6-8DC4-2F5F5052562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B038F88-F247-4C4A-AAF3-10D0F73BCE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25AFC97-11D2-4E11-A39E-C3FA76FF0C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process of creating these dashboard reports we gained a greater understanding of how RSA analyses our data.</a:t>
            </a:r>
          </a:p>
          <a:p>
            <a:r>
              <a:rPr lang="en-US" altLang="en-US"/>
              <a:t>This also forced us to look deeply into our data in order to verify the accuracy of what we were displaying. Through  these efforts we discover data issues that were not readily apparent. For fields that were not updating correctly in the warehouse when cases were merged. Or a non-standard workflow in data entry causing duplicate data.</a:t>
            </a:r>
          </a:p>
        </p:txBody>
      </p:sp>
      <p:sp>
        <p:nvSpPr>
          <p:cNvPr id="55300" name="Slide Number Placeholder 3">
            <a:extLst>
              <a:ext uri="{FF2B5EF4-FFF2-40B4-BE49-F238E27FC236}">
                <a16:creationId xmlns:a16="http://schemas.microsoft.com/office/drawing/2014/main" id="{5094F39B-CF72-4475-9FC4-3E0604C164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FAE9AF-C193-47CD-87B7-0DA18268958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9B4FFCC-8500-47DB-B532-181860F0AF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3B8B40A5-616B-4D14-938A-BD7182E48B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3000"/>
              </a:lnSpc>
            </a:pPr>
            <a:r>
              <a:rPr lang="en-US" altLang="en-US" sz="2400"/>
              <a:t>Evaluates requests – should it be in the dashboard?</a:t>
            </a:r>
          </a:p>
          <a:p>
            <a:pPr lvl="1"/>
            <a:r>
              <a:rPr lang="en-US" altLang="en-US"/>
              <a:t>Added to an existing report or new tab in the dashboard 	</a:t>
            </a:r>
          </a:p>
          <a:p>
            <a:pPr lvl="1"/>
            <a:r>
              <a:rPr lang="en-US" altLang="en-US"/>
              <a:t>Frequent utilization by multiple users</a:t>
            </a:r>
          </a:p>
          <a:p>
            <a:endParaRPr lang="en-US" altLang="en-US"/>
          </a:p>
        </p:txBody>
      </p:sp>
      <p:sp>
        <p:nvSpPr>
          <p:cNvPr id="57348" name="Slide Number Placeholder 3">
            <a:extLst>
              <a:ext uri="{FF2B5EF4-FFF2-40B4-BE49-F238E27FC236}">
                <a16:creationId xmlns:a16="http://schemas.microsoft.com/office/drawing/2014/main" id="{60AEA79D-F06E-45FD-8627-F5AD880E55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7C8111-E324-4D1B-8C2B-42F795454C1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4DB80FC-CF49-4538-8BAA-6DCBCA6151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3CB305B-BB92-4E9E-9FA1-F3A05E0FBF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Resource management dashboard</a:t>
            </a:r>
          </a:p>
          <a:p>
            <a:r>
              <a:rPr lang="en-US" altLang="en-US"/>
              <a:t>	ties two additional warehouses to DVR’s warehouse</a:t>
            </a:r>
          </a:p>
          <a:p>
            <a:r>
              <a:rPr lang="en-US" altLang="en-US"/>
              <a:t>	Project management iron triangle</a:t>
            </a:r>
          </a:p>
          <a:p>
            <a:r>
              <a:rPr lang="en-US" altLang="en-US"/>
              <a:t>		time</a:t>
            </a:r>
          </a:p>
          <a:p>
            <a:r>
              <a:rPr lang="en-US" altLang="en-US"/>
              <a:t>		money</a:t>
            </a:r>
          </a:p>
          <a:p>
            <a:r>
              <a:rPr lang="en-US" altLang="en-US"/>
              <a:t>		scope</a:t>
            </a:r>
          </a:p>
          <a:p>
            <a:r>
              <a:rPr lang="en-US" altLang="en-US"/>
              <a:t>QA and anomaly reports</a:t>
            </a:r>
          </a:p>
          <a:p>
            <a:r>
              <a:rPr lang="en-US" altLang="en-US"/>
              <a:t>	</a:t>
            </a:r>
          </a:p>
          <a:p>
            <a:r>
              <a:rPr lang="en-US" altLang="en-US"/>
              <a:t>	</a:t>
            </a:r>
          </a:p>
        </p:txBody>
      </p:sp>
      <p:sp>
        <p:nvSpPr>
          <p:cNvPr id="59396" name="Slide Number Placeholder 3">
            <a:extLst>
              <a:ext uri="{FF2B5EF4-FFF2-40B4-BE49-F238E27FC236}">
                <a16:creationId xmlns:a16="http://schemas.microsoft.com/office/drawing/2014/main" id="{DD311CFE-AF68-46D5-8DBA-553C0803EB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179FE9-A3D2-4FB7-AE18-F7FE7439C64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C6D013E-E398-45E5-AC42-4F16B1F169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AB1B738-85FD-4C2D-987F-2FCFE8A769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we don’t get to your questions today feel free to reach out to me with questions</a:t>
            </a:r>
          </a:p>
        </p:txBody>
      </p:sp>
      <p:sp>
        <p:nvSpPr>
          <p:cNvPr id="61444" name="Slide Number Placeholder 3">
            <a:extLst>
              <a:ext uri="{FF2B5EF4-FFF2-40B4-BE49-F238E27FC236}">
                <a16:creationId xmlns:a16="http://schemas.microsoft.com/office/drawing/2014/main" id="{F07D2691-A86F-4E83-8E12-D40DC0A014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A432BB-BC75-4981-9EA3-4BCD525EBD5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E6D64D-D7C4-44D6-9F8D-A3A9D3396E98}" type="slidenum">
              <a:rPr lang="en-US" smtClean="0"/>
              <a:t>73</a:t>
            </a:fld>
            <a:endParaRPr lang="en-US"/>
          </a:p>
        </p:txBody>
      </p:sp>
    </p:spTree>
    <p:extLst>
      <p:ext uri="{BB962C8B-B14F-4D97-AF65-F5344CB8AC3E}">
        <p14:creationId xmlns:p14="http://schemas.microsoft.com/office/powerpoint/2010/main" val="51676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970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41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439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021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hyperlink" Target="http://dwd.wisconsin.gov/"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56D6CBA-3F4E-451F-9F72-C811F6EA64EF}" type="datetimeFigureOut">
              <a:rPr lang="en-US" smtClean="0"/>
              <a:t>10/29/2019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A283F4E-4828-4878-9540-07C196EAD538}"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6D6CBA-3F4E-451F-9F72-C811F6EA64E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83F4E-4828-4878-9540-07C196EAD5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A283F4E-4828-4878-9540-07C196EAD53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6D6CBA-3F4E-451F-9F72-C811F6EA64E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3277-A9D1-4CD3-A6B7-00FFBEC3E1A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9D23821-28F6-4EA4-AB76-E26ED7B40EC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0177103-93E2-4DEF-9857-D13259AA6F7D}"/>
              </a:ext>
            </a:extLst>
          </p:cNvPr>
          <p:cNvSpPr>
            <a:spLocks noGrp="1"/>
          </p:cNvSpPr>
          <p:nvPr>
            <p:ph type="dt" sz="half" idx="10"/>
          </p:nvPr>
        </p:nvSpPr>
        <p:spPr/>
        <p:txBody>
          <a:bodyPr/>
          <a:lstStyle/>
          <a:p>
            <a:fld id="{51670EB9-F593-4A3B-95C3-BF6B87CBB51C}" type="datetime1">
              <a:rPr lang="en-US" smtClean="0"/>
              <a:t>10/29/2019</a:t>
            </a:fld>
            <a:endParaRPr lang="en-US"/>
          </a:p>
        </p:txBody>
      </p:sp>
      <p:sp>
        <p:nvSpPr>
          <p:cNvPr id="5" name="Footer Placeholder 4">
            <a:extLst>
              <a:ext uri="{FF2B5EF4-FFF2-40B4-BE49-F238E27FC236}">
                <a16:creationId xmlns:a16="http://schemas.microsoft.com/office/drawing/2014/main" id="{A3FC78C2-FD5F-4D5A-B9E3-F690054D4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CBD03-7772-438C-BFFA-2181F06B2DA3}"/>
              </a:ext>
            </a:extLst>
          </p:cNvPr>
          <p:cNvSpPr>
            <a:spLocks noGrp="1"/>
          </p:cNvSpPr>
          <p:nvPr>
            <p:ph type="sldNum" sz="quarter" idx="12"/>
          </p:nvPr>
        </p:nvSpPr>
        <p:spPr/>
        <p:txBody>
          <a:bodyPr/>
          <a:lstStyle/>
          <a:p>
            <a:fld id="{33FEC166-538A-49A6-A773-00F23B9AC3DD}" type="slidenum">
              <a:rPr lang="en-US" smtClean="0"/>
              <a:t>‹#›</a:t>
            </a:fld>
            <a:endParaRPr lang="en-US"/>
          </a:p>
        </p:txBody>
      </p:sp>
    </p:spTree>
    <p:extLst>
      <p:ext uri="{BB962C8B-B14F-4D97-AF65-F5344CB8AC3E}">
        <p14:creationId xmlns:p14="http://schemas.microsoft.com/office/powerpoint/2010/main" val="1386312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812F-2610-4FA1-BB6B-F5547D1350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044EC2-13C4-4BB2-A774-B9D97364E5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817A7-5C06-4427-9E7B-CA5958864DA0}"/>
              </a:ext>
            </a:extLst>
          </p:cNvPr>
          <p:cNvSpPr>
            <a:spLocks noGrp="1"/>
          </p:cNvSpPr>
          <p:nvPr>
            <p:ph type="dt" sz="half" idx="10"/>
          </p:nvPr>
        </p:nvSpPr>
        <p:spPr/>
        <p:txBody>
          <a:bodyPr/>
          <a:lstStyle/>
          <a:p>
            <a:fld id="{A5FC1B61-62B1-4772-BF6A-350152E76FF3}" type="datetime1">
              <a:rPr lang="en-US" smtClean="0"/>
              <a:t>10/29/2019</a:t>
            </a:fld>
            <a:endParaRPr lang="en-US"/>
          </a:p>
        </p:txBody>
      </p:sp>
      <p:sp>
        <p:nvSpPr>
          <p:cNvPr id="5" name="Footer Placeholder 4">
            <a:extLst>
              <a:ext uri="{FF2B5EF4-FFF2-40B4-BE49-F238E27FC236}">
                <a16:creationId xmlns:a16="http://schemas.microsoft.com/office/drawing/2014/main" id="{8BA90AD5-A035-44B4-8FDD-9E9F661B7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FDFAF-BF36-49FF-A72D-2B6EB20A1EAB}"/>
              </a:ext>
            </a:extLst>
          </p:cNvPr>
          <p:cNvSpPr>
            <a:spLocks noGrp="1"/>
          </p:cNvSpPr>
          <p:nvPr>
            <p:ph type="sldNum" sz="quarter" idx="12"/>
          </p:nvPr>
        </p:nvSpPr>
        <p:spPr/>
        <p:txBody>
          <a:bodyPr/>
          <a:lstStyle/>
          <a:p>
            <a:fld id="{33FEC166-538A-49A6-A773-00F23B9AC3DD}" type="slidenum">
              <a:rPr lang="en-US" smtClean="0"/>
              <a:t>‹#›</a:t>
            </a:fld>
            <a:endParaRPr lang="en-US"/>
          </a:p>
        </p:txBody>
      </p:sp>
    </p:spTree>
    <p:extLst>
      <p:ext uri="{BB962C8B-B14F-4D97-AF65-F5344CB8AC3E}">
        <p14:creationId xmlns:p14="http://schemas.microsoft.com/office/powerpoint/2010/main" val="3884179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89B5-1F97-47CF-8119-DD33E3BAAB8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8102D3D-3DE1-4BF8-9467-A168BE88196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B3292-355D-4BA5-80F0-18C7CC9E895C}"/>
              </a:ext>
            </a:extLst>
          </p:cNvPr>
          <p:cNvSpPr>
            <a:spLocks noGrp="1"/>
          </p:cNvSpPr>
          <p:nvPr>
            <p:ph type="dt" sz="half" idx="10"/>
          </p:nvPr>
        </p:nvSpPr>
        <p:spPr/>
        <p:txBody>
          <a:bodyPr/>
          <a:lstStyle/>
          <a:p>
            <a:fld id="{2EA46F33-A69A-47D6-9305-EAF9A734461B}" type="datetime1">
              <a:rPr lang="en-US" smtClean="0"/>
              <a:t>10/29/2019</a:t>
            </a:fld>
            <a:endParaRPr lang="en-US"/>
          </a:p>
        </p:txBody>
      </p:sp>
      <p:sp>
        <p:nvSpPr>
          <p:cNvPr id="5" name="Footer Placeholder 4">
            <a:extLst>
              <a:ext uri="{FF2B5EF4-FFF2-40B4-BE49-F238E27FC236}">
                <a16:creationId xmlns:a16="http://schemas.microsoft.com/office/drawing/2014/main" id="{36AC18BC-36E4-40C4-9E13-C253DC297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749A3-E58F-4BD8-8303-679BCEE5E2F0}"/>
              </a:ext>
            </a:extLst>
          </p:cNvPr>
          <p:cNvSpPr>
            <a:spLocks noGrp="1"/>
          </p:cNvSpPr>
          <p:nvPr>
            <p:ph type="sldNum" sz="quarter" idx="12"/>
          </p:nvPr>
        </p:nvSpPr>
        <p:spPr/>
        <p:txBody>
          <a:bodyPr/>
          <a:lstStyle/>
          <a:p>
            <a:fld id="{33FEC166-538A-49A6-A773-00F23B9AC3DD}" type="slidenum">
              <a:rPr lang="en-US" smtClean="0"/>
              <a:t>‹#›</a:t>
            </a:fld>
            <a:endParaRPr lang="en-US"/>
          </a:p>
        </p:txBody>
      </p:sp>
    </p:spTree>
    <p:extLst>
      <p:ext uri="{BB962C8B-B14F-4D97-AF65-F5344CB8AC3E}">
        <p14:creationId xmlns:p14="http://schemas.microsoft.com/office/powerpoint/2010/main" val="289330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0FEB-1A6E-41D4-95C0-6286415FC4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2EB887-518B-4B6D-ADEF-D9FE31F680C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31EF8C-8447-4ACC-998D-3561482ECAB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34DEA3-B1EA-4ED3-BD42-E5903AB46C30}"/>
              </a:ext>
            </a:extLst>
          </p:cNvPr>
          <p:cNvSpPr>
            <a:spLocks noGrp="1"/>
          </p:cNvSpPr>
          <p:nvPr>
            <p:ph type="dt" sz="half" idx="10"/>
          </p:nvPr>
        </p:nvSpPr>
        <p:spPr/>
        <p:txBody>
          <a:bodyPr/>
          <a:lstStyle/>
          <a:p>
            <a:fld id="{275C2AE5-4BF5-4D72-824A-D03BC5B15C75}" type="datetime1">
              <a:rPr lang="en-US" smtClean="0"/>
              <a:t>10/29/2019</a:t>
            </a:fld>
            <a:endParaRPr lang="en-US"/>
          </a:p>
        </p:txBody>
      </p:sp>
      <p:sp>
        <p:nvSpPr>
          <p:cNvPr id="6" name="Footer Placeholder 5">
            <a:extLst>
              <a:ext uri="{FF2B5EF4-FFF2-40B4-BE49-F238E27FC236}">
                <a16:creationId xmlns:a16="http://schemas.microsoft.com/office/drawing/2014/main" id="{2A540A2B-43B2-4288-BDFC-855BED025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E8D2D-2FC9-49FB-ADE7-898E35FC35AD}"/>
              </a:ext>
            </a:extLst>
          </p:cNvPr>
          <p:cNvSpPr>
            <a:spLocks noGrp="1"/>
          </p:cNvSpPr>
          <p:nvPr>
            <p:ph type="sldNum" sz="quarter" idx="12"/>
          </p:nvPr>
        </p:nvSpPr>
        <p:spPr/>
        <p:txBody>
          <a:bodyPr/>
          <a:lstStyle/>
          <a:p>
            <a:fld id="{33FEC166-538A-49A6-A773-00F23B9AC3DD}" type="slidenum">
              <a:rPr lang="en-US" smtClean="0"/>
              <a:t>‹#›</a:t>
            </a:fld>
            <a:endParaRPr lang="en-US"/>
          </a:p>
        </p:txBody>
      </p:sp>
    </p:spTree>
    <p:extLst>
      <p:ext uri="{BB962C8B-B14F-4D97-AF65-F5344CB8AC3E}">
        <p14:creationId xmlns:p14="http://schemas.microsoft.com/office/powerpoint/2010/main" val="4022880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FACB-FF0F-468B-9B38-BAAE33F3AF1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51BCA7-424F-4305-AD81-85F1E4540D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2CCA3F8-6DBD-4F5B-8243-161C6B85715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F0CB28-CB7A-494E-A542-6C57F101D80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5188C98-7A25-4798-A0A4-A27D18F9871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38824C-92E9-4457-B56B-0EBF9F3CD16E}"/>
              </a:ext>
            </a:extLst>
          </p:cNvPr>
          <p:cNvSpPr>
            <a:spLocks noGrp="1"/>
          </p:cNvSpPr>
          <p:nvPr>
            <p:ph type="dt" sz="half" idx="10"/>
          </p:nvPr>
        </p:nvSpPr>
        <p:spPr/>
        <p:txBody>
          <a:bodyPr/>
          <a:lstStyle/>
          <a:p>
            <a:fld id="{A4031AEB-1656-4798-83F0-D162E2C8536C}" type="datetime1">
              <a:rPr lang="en-US" smtClean="0"/>
              <a:t>10/29/2019</a:t>
            </a:fld>
            <a:endParaRPr lang="en-US"/>
          </a:p>
        </p:txBody>
      </p:sp>
      <p:sp>
        <p:nvSpPr>
          <p:cNvPr id="8" name="Footer Placeholder 7">
            <a:extLst>
              <a:ext uri="{FF2B5EF4-FFF2-40B4-BE49-F238E27FC236}">
                <a16:creationId xmlns:a16="http://schemas.microsoft.com/office/drawing/2014/main" id="{68DF8E66-266D-48E9-9C86-863D86A429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78DC14-93D4-4BA8-8635-40FCBFCD77F8}"/>
              </a:ext>
            </a:extLst>
          </p:cNvPr>
          <p:cNvSpPr>
            <a:spLocks noGrp="1"/>
          </p:cNvSpPr>
          <p:nvPr>
            <p:ph type="sldNum" sz="quarter" idx="12"/>
          </p:nvPr>
        </p:nvSpPr>
        <p:spPr/>
        <p:txBody>
          <a:bodyPr/>
          <a:lstStyle/>
          <a:p>
            <a:fld id="{33FEC166-538A-49A6-A773-00F23B9AC3DD}" type="slidenum">
              <a:rPr lang="en-US" smtClean="0"/>
              <a:t>‹#›</a:t>
            </a:fld>
            <a:endParaRPr lang="en-US"/>
          </a:p>
        </p:txBody>
      </p:sp>
    </p:spTree>
    <p:extLst>
      <p:ext uri="{BB962C8B-B14F-4D97-AF65-F5344CB8AC3E}">
        <p14:creationId xmlns:p14="http://schemas.microsoft.com/office/powerpoint/2010/main" val="2922716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AC06-2869-4E3C-8A73-95A0413EE7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22C167-6EAB-45EE-9349-BA356F0CB449}"/>
              </a:ext>
            </a:extLst>
          </p:cNvPr>
          <p:cNvSpPr>
            <a:spLocks noGrp="1"/>
          </p:cNvSpPr>
          <p:nvPr>
            <p:ph type="dt" sz="half" idx="10"/>
          </p:nvPr>
        </p:nvSpPr>
        <p:spPr/>
        <p:txBody>
          <a:bodyPr/>
          <a:lstStyle/>
          <a:p>
            <a:fld id="{A5B1A108-5075-4DB2-A435-9C54A9A4B04A}" type="datetime1">
              <a:rPr lang="en-US" smtClean="0"/>
              <a:t>10/29/2019</a:t>
            </a:fld>
            <a:endParaRPr lang="en-US"/>
          </a:p>
        </p:txBody>
      </p:sp>
      <p:sp>
        <p:nvSpPr>
          <p:cNvPr id="4" name="Footer Placeholder 3">
            <a:extLst>
              <a:ext uri="{FF2B5EF4-FFF2-40B4-BE49-F238E27FC236}">
                <a16:creationId xmlns:a16="http://schemas.microsoft.com/office/drawing/2014/main" id="{88395614-073D-4A56-8F9D-C238077ADD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5DF4F9-90B9-4C0B-AA66-29DC5E1A7FBD}"/>
              </a:ext>
            </a:extLst>
          </p:cNvPr>
          <p:cNvSpPr>
            <a:spLocks noGrp="1"/>
          </p:cNvSpPr>
          <p:nvPr>
            <p:ph type="sldNum" sz="quarter" idx="12"/>
          </p:nvPr>
        </p:nvSpPr>
        <p:spPr/>
        <p:txBody>
          <a:bodyPr/>
          <a:lstStyle/>
          <a:p>
            <a:fld id="{33FEC166-538A-49A6-A773-00F23B9AC3DD}" type="slidenum">
              <a:rPr lang="en-US" smtClean="0"/>
              <a:t>‹#›</a:t>
            </a:fld>
            <a:endParaRPr lang="en-US"/>
          </a:p>
        </p:txBody>
      </p:sp>
    </p:spTree>
    <p:extLst>
      <p:ext uri="{BB962C8B-B14F-4D97-AF65-F5344CB8AC3E}">
        <p14:creationId xmlns:p14="http://schemas.microsoft.com/office/powerpoint/2010/main" val="440124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619FC1-4091-43F2-81EB-061DE96260E1}"/>
              </a:ext>
            </a:extLst>
          </p:cNvPr>
          <p:cNvSpPr>
            <a:spLocks noGrp="1"/>
          </p:cNvSpPr>
          <p:nvPr>
            <p:ph type="dt" sz="half" idx="10"/>
          </p:nvPr>
        </p:nvSpPr>
        <p:spPr/>
        <p:txBody>
          <a:bodyPr/>
          <a:lstStyle/>
          <a:p>
            <a:fld id="{C441C536-BDD1-48CF-A58F-EAF50156DD46}" type="datetime1">
              <a:rPr lang="en-US" smtClean="0"/>
              <a:t>10/29/2019</a:t>
            </a:fld>
            <a:endParaRPr lang="en-US"/>
          </a:p>
        </p:txBody>
      </p:sp>
      <p:sp>
        <p:nvSpPr>
          <p:cNvPr id="3" name="Footer Placeholder 2">
            <a:extLst>
              <a:ext uri="{FF2B5EF4-FFF2-40B4-BE49-F238E27FC236}">
                <a16:creationId xmlns:a16="http://schemas.microsoft.com/office/drawing/2014/main" id="{1EECE0C6-7C5E-465B-9387-7192321A4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4F2B96-481F-4746-9FC7-4C0272485425}"/>
              </a:ext>
            </a:extLst>
          </p:cNvPr>
          <p:cNvSpPr>
            <a:spLocks noGrp="1"/>
          </p:cNvSpPr>
          <p:nvPr>
            <p:ph type="sldNum" sz="quarter" idx="12"/>
          </p:nvPr>
        </p:nvSpPr>
        <p:spPr/>
        <p:txBody>
          <a:bodyPr/>
          <a:lstStyle/>
          <a:p>
            <a:fld id="{33FEC166-538A-49A6-A773-00F23B9AC3DD}" type="slidenum">
              <a:rPr lang="en-US" smtClean="0"/>
              <a:t>‹#›</a:t>
            </a:fld>
            <a:endParaRPr lang="en-US"/>
          </a:p>
        </p:txBody>
      </p:sp>
    </p:spTree>
    <p:extLst>
      <p:ext uri="{BB962C8B-B14F-4D97-AF65-F5344CB8AC3E}">
        <p14:creationId xmlns:p14="http://schemas.microsoft.com/office/powerpoint/2010/main" val="217336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F762-4D9C-4048-A086-5D0731428E0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E54E5A-010B-4884-A07D-1349B288336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D3E95-1EE2-474A-9F57-AB70FD2A9A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2A5B892-B3E8-425C-9C19-5771BDDEECF7}"/>
              </a:ext>
            </a:extLst>
          </p:cNvPr>
          <p:cNvSpPr>
            <a:spLocks noGrp="1"/>
          </p:cNvSpPr>
          <p:nvPr>
            <p:ph type="dt" sz="half" idx="10"/>
          </p:nvPr>
        </p:nvSpPr>
        <p:spPr/>
        <p:txBody>
          <a:bodyPr/>
          <a:lstStyle/>
          <a:p>
            <a:fld id="{11F4939F-4F17-4C6B-B2AF-9DC759169E23}" type="datetime1">
              <a:rPr lang="en-US" smtClean="0"/>
              <a:t>10/29/2019</a:t>
            </a:fld>
            <a:endParaRPr lang="en-US"/>
          </a:p>
        </p:txBody>
      </p:sp>
      <p:sp>
        <p:nvSpPr>
          <p:cNvPr id="6" name="Footer Placeholder 5">
            <a:extLst>
              <a:ext uri="{FF2B5EF4-FFF2-40B4-BE49-F238E27FC236}">
                <a16:creationId xmlns:a16="http://schemas.microsoft.com/office/drawing/2014/main" id="{345236C1-276D-467B-81FE-04166AFC8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C3C40-52D1-4B4F-96AF-2A668817A38B}"/>
              </a:ext>
            </a:extLst>
          </p:cNvPr>
          <p:cNvSpPr>
            <a:spLocks noGrp="1"/>
          </p:cNvSpPr>
          <p:nvPr>
            <p:ph type="sldNum" sz="quarter" idx="12"/>
          </p:nvPr>
        </p:nvSpPr>
        <p:spPr/>
        <p:txBody>
          <a:bodyPr/>
          <a:lstStyle/>
          <a:p>
            <a:fld id="{33FEC166-538A-49A6-A773-00F23B9AC3DD}" type="slidenum">
              <a:rPr lang="en-US" smtClean="0"/>
              <a:t>‹#›</a:t>
            </a:fld>
            <a:endParaRPr lang="en-US"/>
          </a:p>
        </p:txBody>
      </p:sp>
    </p:spTree>
    <p:extLst>
      <p:ext uri="{BB962C8B-B14F-4D97-AF65-F5344CB8AC3E}">
        <p14:creationId xmlns:p14="http://schemas.microsoft.com/office/powerpoint/2010/main" val="27664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56D6CBA-3F4E-451F-9F72-C811F6EA64E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A283F4E-4828-4878-9540-07C196EAD53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AE3C-7D46-4BA0-8AF0-154D88287F1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20EB70D-DDF3-4694-AF78-7FD0810E12B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0860DF6-547B-4E7A-B7FD-0ACB4252D21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65FE40-FCD9-4474-A04E-C4F475D8638D}"/>
              </a:ext>
            </a:extLst>
          </p:cNvPr>
          <p:cNvSpPr>
            <a:spLocks noGrp="1"/>
          </p:cNvSpPr>
          <p:nvPr>
            <p:ph type="dt" sz="half" idx="10"/>
          </p:nvPr>
        </p:nvSpPr>
        <p:spPr/>
        <p:txBody>
          <a:bodyPr/>
          <a:lstStyle/>
          <a:p>
            <a:fld id="{20F31E07-EAC5-438B-A78A-DE20AC9BE181}" type="datetime1">
              <a:rPr lang="en-US" smtClean="0"/>
              <a:t>10/29/2019</a:t>
            </a:fld>
            <a:endParaRPr lang="en-US"/>
          </a:p>
        </p:txBody>
      </p:sp>
      <p:sp>
        <p:nvSpPr>
          <p:cNvPr id="6" name="Footer Placeholder 5">
            <a:extLst>
              <a:ext uri="{FF2B5EF4-FFF2-40B4-BE49-F238E27FC236}">
                <a16:creationId xmlns:a16="http://schemas.microsoft.com/office/drawing/2014/main" id="{DC2B74AD-23DF-4FE3-A16F-00EF27668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4E78F1-7067-4179-8E69-8CC4D86C40B2}"/>
              </a:ext>
            </a:extLst>
          </p:cNvPr>
          <p:cNvSpPr>
            <a:spLocks noGrp="1"/>
          </p:cNvSpPr>
          <p:nvPr>
            <p:ph type="sldNum" sz="quarter" idx="12"/>
          </p:nvPr>
        </p:nvSpPr>
        <p:spPr/>
        <p:txBody>
          <a:bodyPr/>
          <a:lstStyle/>
          <a:p>
            <a:fld id="{33FEC166-538A-49A6-A773-00F23B9AC3DD}" type="slidenum">
              <a:rPr lang="en-US" smtClean="0"/>
              <a:t>‹#›</a:t>
            </a:fld>
            <a:endParaRPr lang="en-US"/>
          </a:p>
        </p:txBody>
      </p:sp>
    </p:spTree>
    <p:extLst>
      <p:ext uri="{BB962C8B-B14F-4D97-AF65-F5344CB8AC3E}">
        <p14:creationId xmlns:p14="http://schemas.microsoft.com/office/powerpoint/2010/main" val="162398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C14-577A-4EA7-AE2C-1805EDFFC2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1622BB-A8DB-4C6B-B122-DFD693E6F5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7AD4F-2EB2-450D-9D19-3050D75F94E0}"/>
              </a:ext>
            </a:extLst>
          </p:cNvPr>
          <p:cNvSpPr>
            <a:spLocks noGrp="1"/>
          </p:cNvSpPr>
          <p:nvPr>
            <p:ph type="dt" sz="half" idx="10"/>
          </p:nvPr>
        </p:nvSpPr>
        <p:spPr/>
        <p:txBody>
          <a:bodyPr/>
          <a:lstStyle/>
          <a:p>
            <a:fld id="{D756947E-A658-4749-872C-872C9E7839BA}" type="datetime1">
              <a:rPr lang="en-US" smtClean="0"/>
              <a:t>10/29/2019</a:t>
            </a:fld>
            <a:endParaRPr lang="en-US"/>
          </a:p>
        </p:txBody>
      </p:sp>
      <p:sp>
        <p:nvSpPr>
          <p:cNvPr id="5" name="Footer Placeholder 4">
            <a:extLst>
              <a:ext uri="{FF2B5EF4-FFF2-40B4-BE49-F238E27FC236}">
                <a16:creationId xmlns:a16="http://schemas.microsoft.com/office/drawing/2014/main" id="{3B5F8472-1473-4855-8BD8-DF8BF6C12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79270-31C3-4FED-A5EB-00C79A42D439}"/>
              </a:ext>
            </a:extLst>
          </p:cNvPr>
          <p:cNvSpPr>
            <a:spLocks noGrp="1"/>
          </p:cNvSpPr>
          <p:nvPr>
            <p:ph type="sldNum" sz="quarter" idx="12"/>
          </p:nvPr>
        </p:nvSpPr>
        <p:spPr/>
        <p:txBody>
          <a:bodyPr/>
          <a:lstStyle/>
          <a:p>
            <a:fld id="{33FEC166-538A-49A6-A773-00F23B9AC3DD}" type="slidenum">
              <a:rPr lang="en-US" smtClean="0"/>
              <a:t>‹#›</a:t>
            </a:fld>
            <a:endParaRPr lang="en-US"/>
          </a:p>
        </p:txBody>
      </p:sp>
    </p:spTree>
    <p:extLst>
      <p:ext uri="{BB962C8B-B14F-4D97-AF65-F5344CB8AC3E}">
        <p14:creationId xmlns:p14="http://schemas.microsoft.com/office/powerpoint/2010/main" val="2530869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A7286-2577-42D5-9191-499765ACB71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973BAE-7869-464E-AAE3-4F2568B91DF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0111E-070F-4B86-AC58-2747900CE0B9}"/>
              </a:ext>
            </a:extLst>
          </p:cNvPr>
          <p:cNvSpPr>
            <a:spLocks noGrp="1"/>
          </p:cNvSpPr>
          <p:nvPr>
            <p:ph type="dt" sz="half" idx="10"/>
          </p:nvPr>
        </p:nvSpPr>
        <p:spPr/>
        <p:txBody>
          <a:bodyPr/>
          <a:lstStyle/>
          <a:p>
            <a:fld id="{C974B7FB-4784-4286-9E4E-AE01F389B3E7}" type="datetime1">
              <a:rPr lang="en-US" smtClean="0"/>
              <a:t>10/29/2019</a:t>
            </a:fld>
            <a:endParaRPr lang="en-US"/>
          </a:p>
        </p:txBody>
      </p:sp>
      <p:sp>
        <p:nvSpPr>
          <p:cNvPr id="5" name="Footer Placeholder 4">
            <a:extLst>
              <a:ext uri="{FF2B5EF4-FFF2-40B4-BE49-F238E27FC236}">
                <a16:creationId xmlns:a16="http://schemas.microsoft.com/office/drawing/2014/main" id="{BCE65047-D942-4DE1-93D3-DA42E5C7D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680922-C6C6-430F-927E-7DA1A88DFF67}"/>
              </a:ext>
            </a:extLst>
          </p:cNvPr>
          <p:cNvSpPr>
            <a:spLocks noGrp="1"/>
          </p:cNvSpPr>
          <p:nvPr>
            <p:ph type="sldNum" sz="quarter" idx="12"/>
          </p:nvPr>
        </p:nvSpPr>
        <p:spPr/>
        <p:txBody>
          <a:bodyPr/>
          <a:lstStyle/>
          <a:p>
            <a:fld id="{33FEC166-538A-49A6-A773-00F23B9AC3DD}" type="slidenum">
              <a:rPr lang="en-US" smtClean="0"/>
              <a:t>‹#›</a:t>
            </a:fld>
            <a:endParaRPr lang="en-US"/>
          </a:p>
        </p:txBody>
      </p:sp>
    </p:spTree>
    <p:extLst>
      <p:ext uri="{BB962C8B-B14F-4D97-AF65-F5344CB8AC3E}">
        <p14:creationId xmlns:p14="http://schemas.microsoft.com/office/powerpoint/2010/main" val="2216466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6E2DD2-CAE4-4B5E-ACAC-3C11BC16FC7E}"/>
              </a:ext>
            </a:extLst>
          </p:cNvPr>
          <p:cNvSpPr/>
          <p:nvPr userDrawn="1"/>
        </p:nvSpPr>
        <p:spPr>
          <a:xfrm>
            <a:off x="0" y="0"/>
            <a:ext cx="2971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pic>
        <p:nvPicPr>
          <p:cNvPr id="12" name="Picture 7">
            <a:extLst>
              <a:ext uri="{FF2B5EF4-FFF2-40B4-BE49-F238E27FC236}">
                <a16:creationId xmlns:a16="http://schemas.microsoft.com/office/drawing/2014/main" id="{76456E01-D9CE-402E-98C7-77F50D239B6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2763" y="3406775"/>
            <a:ext cx="19462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extLst>
              <a:ext uri="{FF2B5EF4-FFF2-40B4-BE49-F238E27FC236}">
                <a16:creationId xmlns:a16="http://schemas.microsoft.com/office/drawing/2014/main" id="{CEAE06BB-7A6B-406C-8542-07793FAD806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76600" y="3419475"/>
            <a:ext cx="54864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24200" y="609600"/>
            <a:ext cx="5867400" cy="936625"/>
          </a:xfrm>
        </p:spPr>
        <p:txBody>
          <a:bodyPr/>
          <a:lstStyle>
            <a:lvl1pPr eaLnBrk="1" hangingPunct="1">
              <a:spcBef>
                <a:spcPct val="0"/>
              </a:spcBef>
              <a:defRPr sz="4400">
                <a:latin typeface="Arial" pitchFamily="34" charset="0"/>
                <a:cs typeface="Arial" pitchFamily="34" charset="0"/>
              </a:defRPr>
            </a:lvl1pPr>
          </a:lstStyle>
          <a:p>
            <a:r>
              <a:rPr lang="en-US" altLang="en-US"/>
              <a:t>Click to edit Master title style</a:t>
            </a:r>
            <a:endParaRPr lang="en-US" altLang="en-US" dirty="0"/>
          </a:p>
        </p:txBody>
      </p:sp>
      <p:sp>
        <p:nvSpPr>
          <p:cNvPr id="3" name="Subtitle 2"/>
          <p:cNvSpPr>
            <a:spLocks noGrp="1"/>
          </p:cNvSpPr>
          <p:nvPr>
            <p:ph type="subTitle" idx="1"/>
          </p:nvPr>
        </p:nvSpPr>
        <p:spPr>
          <a:xfrm>
            <a:off x="3124200" y="4497763"/>
            <a:ext cx="5867400" cy="607637"/>
          </a:xfrm>
        </p:spPr>
        <p:txBody>
          <a:bodyPr/>
          <a:lstStyle>
            <a:lvl1pPr marL="0" indent="0" algn="ctr" eaLnBrk="1" hangingPunct="1">
              <a:spcBef>
                <a:spcPct val="0"/>
              </a:spcBef>
              <a:buFontTx/>
              <a:buNone/>
              <a:defRPr sz="32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a:t>Click to edit Master subtitle style</a:t>
            </a:r>
            <a:endParaRPr lang="en-US" altLang="en-US" dirty="0"/>
          </a:p>
        </p:txBody>
      </p:sp>
      <p:sp>
        <p:nvSpPr>
          <p:cNvPr id="23" name="Text Placeholder 22"/>
          <p:cNvSpPr>
            <a:spLocks noGrp="1"/>
          </p:cNvSpPr>
          <p:nvPr>
            <p:ph type="body" sz="quarter" idx="10"/>
          </p:nvPr>
        </p:nvSpPr>
        <p:spPr>
          <a:xfrm>
            <a:off x="3124200" y="1981200"/>
            <a:ext cx="5867400" cy="609600"/>
          </a:xfrm>
        </p:spPr>
        <p:txBody>
          <a:bodyPr anchor="ctr" anchorCtr="1"/>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lvl="0"/>
            <a:r>
              <a:rPr lang="en-US" altLang="en-US"/>
              <a:t>Click to edit Master text styles</a:t>
            </a:r>
          </a:p>
        </p:txBody>
      </p:sp>
      <p:sp>
        <p:nvSpPr>
          <p:cNvPr id="27" name="Text Placeholder 26"/>
          <p:cNvSpPr>
            <a:spLocks noGrp="1"/>
          </p:cNvSpPr>
          <p:nvPr>
            <p:ph type="body" sz="quarter" idx="11"/>
          </p:nvPr>
        </p:nvSpPr>
        <p:spPr>
          <a:xfrm>
            <a:off x="3124200" y="5334000"/>
            <a:ext cx="5867400" cy="361950"/>
          </a:xfrm>
        </p:spPr>
        <p:txBody>
          <a:bodyPr anchorCtr="1">
            <a:no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latin typeface="Calibri" panose="020F0502020204030204" pitchFamily="34" charset="0"/>
                <a:cs typeface="Calibri" panose="020F0502020204030204" pitchFamily="34" charset="0"/>
              </a:defRPr>
            </a:lvl1pPr>
          </a:lstStyle>
          <a:p>
            <a:pPr lvl="0"/>
            <a:r>
              <a:rPr lang="en-US"/>
              <a:t>Click to edit Master text styles</a:t>
            </a:r>
          </a:p>
        </p:txBody>
      </p:sp>
      <p:sp>
        <p:nvSpPr>
          <p:cNvPr id="29" name="Text Placeholder 28"/>
          <p:cNvSpPr>
            <a:spLocks noGrp="1"/>
          </p:cNvSpPr>
          <p:nvPr>
            <p:ph type="body" sz="quarter" idx="12"/>
          </p:nvPr>
        </p:nvSpPr>
        <p:spPr>
          <a:xfrm>
            <a:off x="3124200" y="5943600"/>
            <a:ext cx="5867400" cy="381000"/>
          </a:xfrm>
        </p:spPr>
        <p:txBody>
          <a:bodyPr>
            <a:noAutofit/>
          </a:bodyPr>
          <a:lstStyle>
            <a:lvl1pPr marL="0" indent="0" algn="ctr">
              <a:buNone/>
              <a:defRPr sz="2400">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Text Placeholder 4"/>
          <p:cNvSpPr>
            <a:spLocks noGrp="1"/>
          </p:cNvSpPr>
          <p:nvPr>
            <p:ph type="body" sz="quarter" idx="13"/>
          </p:nvPr>
        </p:nvSpPr>
        <p:spPr>
          <a:xfrm>
            <a:off x="0" y="5638800"/>
            <a:ext cx="2971800" cy="304800"/>
          </a:xfrm>
        </p:spPr>
        <p:txBody>
          <a:bodyPr anchor="ctr" anchorCtr="1"/>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100" baseline="0">
                <a:solidFill>
                  <a:schemeClr val="bg1"/>
                </a:solidFill>
              </a:defRPr>
            </a:lvl1pPr>
          </a:lstStyle>
          <a:p>
            <a:pPr lvl="0"/>
            <a:r>
              <a:rPr lang="en-US" altLang="en-US"/>
              <a:t>Click to edit Master text styles</a:t>
            </a:r>
          </a:p>
        </p:txBody>
      </p:sp>
      <p:sp>
        <p:nvSpPr>
          <p:cNvPr id="10" name="Text Placeholder 9"/>
          <p:cNvSpPr>
            <a:spLocks noGrp="1"/>
          </p:cNvSpPr>
          <p:nvPr>
            <p:ph type="body" sz="quarter" idx="14"/>
          </p:nvPr>
        </p:nvSpPr>
        <p:spPr>
          <a:xfrm>
            <a:off x="0" y="6019800"/>
            <a:ext cx="2971800" cy="228600"/>
          </a:xfrm>
        </p:spPr>
        <p:txBody>
          <a:bodyPr>
            <a:noAutofit/>
          </a:bodyPr>
          <a:lstStyle>
            <a:lvl1pPr marL="0" indent="0" algn="ctr">
              <a:buNone/>
              <a:defRPr sz="1100">
                <a:solidFill>
                  <a:schemeClr val="bg1"/>
                </a:solidFill>
              </a:defRPr>
            </a:lvl1pPr>
          </a:lstStyle>
          <a:p>
            <a:pPr lvl="0"/>
            <a:r>
              <a:rPr lang="en-US" altLang="en-US"/>
              <a:t>Click to edit Master text styles</a:t>
            </a:r>
          </a:p>
        </p:txBody>
      </p:sp>
      <p:sp>
        <p:nvSpPr>
          <p:cNvPr id="13" name="Text Placeholder 12"/>
          <p:cNvSpPr>
            <a:spLocks noGrp="1"/>
          </p:cNvSpPr>
          <p:nvPr>
            <p:ph type="body" sz="quarter" idx="15"/>
          </p:nvPr>
        </p:nvSpPr>
        <p:spPr>
          <a:xfrm>
            <a:off x="0" y="6400800"/>
            <a:ext cx="2971800" cy="228600"/>
          </a:xfrm>
        </p:spPr>
        <p:txBody>
          <a:bodyPr anchor="ctr" anchorCtr="1"/>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100">
                <a:solidFill>
                  <a:schemeClr val="bg1"/>
                </a:solidFill>
              </a:defRPr>
            </a:lvl1pPr>
          </a:lstStyle>
          <a:p>
            <a:pPr lvl="0"/>
            <a:r>
              <a:rPr lang="en-US" altLang="en-US"/>
              <a:t>Click to edit Master text styles</a:t>
            </a:r>
          </a:p>
        </p:txBody>
      </p:sp>
    </p:spTree>
    <p:extLst>
      <p:ext uri="{BB962C8B-B14F-4D97-AF65-F5344CB8AC3E}">
        <p14:creationId xmlns:p14="http://schemas.microsoft.com/office/powerpoint/2010/main" val="157541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6E2DD2-CAE4-4B5E-ACAC-3C11BC16FC7E}"/>
              </a:ext>
            </a:extLst>
          </p:cNvPr>
          <p:cNvSpPr/>
          <p:nvPr userDrawn="1"/>
        </p:nvSpPr>
        <p:spPr>
          <a:xfrm>
            <a:off x="0" y="0"/>
            <a:ext cx="2971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pic>
        <p:nvPicPr>
          <p:cNvPr id="12" name="Picture 7">
            <a:extLst>
              <a:ext uri="{FF2B5EF4-FFF2-40B4-BE49-F238E27FC236}">
                <a16:creationId xmlns:a16="http://schemas.microsoft.com/office/drawing/2014/main" id="{76456E01-D9CE-402E-98C7-77F50D239B6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2763" y="3406775"/>
            <a:ext cx="19462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extLst>
              <a:ext uri="{FF2B5EF4-FFF2-40B4-BE49-F238E27FC236}">
                <a16:creationId xmlns:a16="http://schemas.microsoft.com/office/drawing/2014/main" id="{CEAE06BB-7A6B-406C-8542-07793FAD806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76600" y="3419475"/>
            <a:ext cx="54864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24200" y="609600"/>
            <a:ext cx="5867400" cy="936625"/>
          </a:xfrm>
        </p:spPr>
        <p:txBody>
          <a:bodyPr/>
          <a:lstStyle>
            <a:lvl1pPr eaLnBrk="1" hangingPunct="1">
              <a:spcBef>
                <a:spcPct val="0"/>
              </a:spcBef>
              <a:defRPr sz="4400">
                <a:latin typeface="Arial" pitchFamily="34" charset="0"/>
                <a:cs typeface="Arial" pitchFamily="34" charset="0"/>
              </a:defRPr>
            </a:lvl1pPr>
          </a:lstStyle>
          <a:p>
            <a:r>
              <a:rPr lang="en-US" altLang="en-US"/>
              <a:t>Click to edit Master title style</a:t>
            </a:r>
            <a:endParaRPr lang="en-US" altLang="en-US" dirty="0"/>
          </a:p>
        </p:txBody>
      </p:sp>
      <p:sp>
        <p:nvSpPr>
          <p:cNvPr id="3" name="Subtitle 2"/>
          <p:cNvSpPr>
            <a:spLocks noGrp="1"/>
          </p:cNvSpPr>
          <p:nvPr>
            <p:ph type="subTitle" idx="1"/>
          </p:nvPr>
        </p:nvSpPr>
        <p:spPr>
          <a:xfrm>
            <a:off x="3124200" y="4497763"/>
            <a:ext cx="5867400" cy="607637"/>
          </a:xfrm>
        </p:spPr>
        <p:txBody>
          <a:bodyPr/>
          <a:lstStyle>
            <a:lvl1pPr marL="0" indent="0" algn="ctr" eaLnBrk="1" hangingPunct="1">
              <a:spcBef>
                <a:spcPct val="0"/>
              </a:spcBef>
              <a:buFontTx/>
              <a:buNone/>
              <a:defRPr sz="32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a:t>Click to edit Master subtitle style</a:t>
            </a:r>
            <a:endParaRPr lang="en-US" altLang="en-US" dirty="0"/>
          </a:p>
        </p:txBody>
      </p:sp>
      <p:sp>
        <p:nvSpPr>
          <p:cNvPr id="23" name="Text Placeholder 22"/>
          <p:cNvSpPr>
            <a:spLocks noGrp="1"/>
          </p:cNvSpPr>
          <p:nvPr>
            <p:ph type="body" sz="quarter" idx="10"/>
          </p:nvPr>
        </p:nvSpPr>
        <p:spPr>
          <a:xfrm>
            <a:off x="3124200" y="1981200"/>
            <a:ext cx="5867400" cy="609600"/>
          </a:xfrm>
        </p:spPr>
        <p:txBody>
          <a:bodyPr anchor="ctr" anchorCtr="1"/>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lvl="0"/>
            <a:r>
              <a:rPr lang="en-US" altLang="en-US"/>
              <a:t>Click to edit Master text styles</a:t>
            </a:r>
          </a:p>
        </p:txBody>
      </p:sp>
      <p:sp>
        <p:nvSpPr>
          <p:cNvPr id="27" name="Text Placeholder 26"/>
          <p:cNvSpPr>
            <a:spLocks noGrp="1"/>
          </p:cNvSpPr>
          <p:nvPr>
            <p:ph type="body" sz="quarter" idx="11"/>
          </p:nvPr>
        </p:nvSpPr>
        <p:spPr>
          <a:xfrm>
            <a:off x="3124200" y="5334000"/>
            <a:ext cx="5867400" cy="361950"/>
          </a:xfrm>
        </p:spPr>
        <p:txBody>
          <a:bodyPr anchorCtr="1">
            <a:no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latin typeface="Calibri" panose="020F0502020204030204" pitchFamily="34" charset="0"/>
                <a:cs typeface="Calibri" panose="020F0502020204030204" pitchFamily="34" charset="0"/>
              </a:defRPr>
            </a:lvl1pPr>
          </a:lstStyle>
          <a:p>
            <a:pPr lvl="0"/>
            <a:r>
              <a:rPr lang="en-US"/>
              <a:t>Click to edit Master text styles</a:t>
            </a:r>
          </a:p>
        </p:txBody>
      </p:sp>
      <p:sp>
        <p:nvSpPr>
          <p:cNvPr id="29" name="Text Placeholder 28"/>
          <p:cNvSpPr>
            <a:spLocks noGrp="1"/>
          </p:cNvSpPr>
          <p:nvPr>
            <p:ph type="body" sz="quarter" idx="12"/>
          </p:nvPr>
        </p:nvSpPr>
        <p:spPr>
          <a:xfrm>
            <a:off x="3124200" y="5943600"/>
            <a:ext cx="5867400" cy="381000"/>
          </a:xfrm>
        </p:spPr>
        <p:txBody>
          <a:bodyPr>
            <a:noAutofit/>
          </a:bodyPr>
          <a:lstStyle>
            <a:lvl1pPr marL="0" indent="0" algn="ctr">
              <a:buNone/>
              <a:defRPr sz="2400">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Text Placeholder 4"/>
          <p:cNvSpPr>
            <a:spLocks noGrp="1"/>
          </p:cNvSpPr>
          <p:nvPr>
            <p:ph type="body" sz="quarter" idx="13"/>
          </p:nvPr>
        </p:nvSpPr>
        <p:spPr>
          <a:xfrm>
            <a:off x="0" y="5638800"/>
            <a:ext cx="2971800" cy="304800"/>
          </a:xfrm>
        </p:spPr>
        <p:txBody>
          <a:bodyPr anchor="ctr" anchorCtr="1"/>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100" baseline="0">
                <a:solidFill>
                  <a:schemeClr val="bg1"/>
                </a:solidFill>
              </a:defRPr>
            </a:lvl1pPr>
          </a:lstStyle>
          <a:p>
            <a:pPr lvl="0"/>
            <a:r>
              <a:rPr lang="en-US" altLang="en-US"/>
              <a:t>Click to edit Master text styles</a:t>
            </a:r>
          </a:p>
        </p:txBody>
      </p:sp>
      <p:sp>
        <p:nvSpPr>
          <p:cNvPr id="10" name="Text Placeholder 9"/>
          <p:cNvSpPr>
            <a:spLocks noGrp="1"/>
          </p:cNvSpPr>
          <p:nvPr>
            <p:ph type="body" sz="quarter" idx="14"/>
          </p:nvPr>
        </p:nvSpPr>
        <p:spPr>
          <a:xfrm>
            <a:off x="0" y="6019800"/>
            <a:ext cx="2971800" cy="228600"/>
          </a:xfrm>
        </p:spPr>
        <p:txBody>
          <a:bodyPr>
            <a:noAutofit/>
          </a:bodyPr>
          <a:lstStyle>
            <a:lvl1pPr marL="0" indent="0" algn="ctr">
              <a:buNone/>
              <a:defRPr sz="1100">
                <a:solidFill>
                  <a:schemeClr val="bg1"/>
                </a:solidFill>
              </a:defRPr>
            </a:lvl1pPr>
          </a:lstStyle>
          <a:p>
            <a:pPr lvl="0"/>
            <a:r>
              <a:rPr lang="en-US" altLang="en-US"/>
              <a:t>Click to edit Master text styles</a:t>
            </a:r>
          </a:p>
        </p:txBody>
      </p:sp>
      <p:sp>
        <p:nvSpPr>
          <p:cNvPr id="13" name="Text Placeholder 12"/>
          <p:cNvSpPr>
            <a:spLocks noGrp="1"/>
          </p:cNvSpPr>
          <p:nvPr>
            <p:ph type="body" sz="quarter" idx="15"/>
          </p:nvPr>
        </p:nvSpPr>
        <p:spPr>
          <a:xfrm>
            <a:off x="0" y="6400800"/>
            <a:ext cx="2971800" cy="228600"/>
          </a:xfrm>
        </p:spPr>
        <p:txBody>
          <a:bodyPr anchor="ctr" anchorCtr="1"/>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100">
                <a:solidFill>
                  <a:schemeClr val="bg1"/>
                </a:solidFill>
              </a:defRPr>
            </a:lvl1pPr>
          </a:lstStyle>
          <a:p>
            <a:pPr lvl="0"/>
            <a:r>
              <a:rPr lang="en-US" altLang="en-US"/>
              <a:t>Click to edit Master text styles</a:t>
            </a:r>
          </a:p>
        </p:txBody>
      </p:sp>
    </p:spTree>
    <p:extLst>
      <p:ext uri="{BB962C8B-B14F-4D97-AF65-F5344CB8AC3E}">
        <p14:creationId xmlns:p14="http://schemas.microsoft.com/office/powerpoint/2010/main" val="1630126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15AD70-92F3-47CE-A04D-6BFAD99D2B30}"/>
              </a:ext>
            </a:extLst>
          </p:cNvPr>
          <p:cNvSpPr/>
          <p:nvPr userDrawn="1"/>
        </p:nvSpPr>
        <p:spPr>
          <a:xfrm>
            <a:off x="0" y="0"/>
            <a:ext cx="91440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7">
            <a:extLst>
              <a:ext uri="{FF2B5EF4-FFF2-40B4-BE49-F238E27FC236}">
                <a16:creationId xmlns:a16="http://schemas.microsoft.com/office/drawing/2014/main" id="{BEE831E1-FBB9-4021-AD2C-BB59F669312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228600"/>
            <a:ext cx="1066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274638"/>
            <a:ext cx="7239000" cy="755124"/>
          </a:xfrm>
        </p:spPr>
        <p:txBody>
          <a:bodyPr anchor="b">
            <a:normAutofit/>
          </a:bodyPr>
          <a:lstStyle>
            <a:lvl1pPr algn="l">
              <a:defRPr sz="36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447800"/>
            <a:ext cx="8229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3512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45FE4B-8565-42CD-8849-D5C5BAAE62F4}"/>
              </a:ext>
            </a:extLst>
          </p:cNvPr>
          <p:cNvSpPr/>
          <p:nvPr userDrawn="1"/>
        </p:nvSpPr>
        <p:spPr>
          <a:xfrm>
            <a:off x="0" y="0"/>
            <a:ext cx="91440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7">
            <a:extLst>
              <a:ext uri="{FF2B5EF4-FFF2-40B4-BE49-F238E27FC236}">
                <a16:creationId xmlns:a16="http://schemas.microsoft.com/office/drawing/2014/main" id="{439CF442-FAAF-4BBE-A1FB-BBC575451E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228600"/>
            <a:ext cx="1066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0F0CB5FF-C7DF-45EA-8D4E-F8E9A8E44BEE}"/>
              </a:ext>
            </a:extLst>
          </p:cNvPr>
          <p:cNvSpPr>
            <a:spLocks noGrp="1"/>
          </p:cNvSpPr>
          <p:nvPr>
            <p:ph type="dt" sz="half" idx="10"/>
          </p:nvPr>
        </p:nvSpPr>
        <p:spPr/>
        <p:txBody>
          <a:bodyPr/>
          <a:lstStyle>
            <a:lvl1pPr>
              <a:defRPr/>
            </a:lvl1pPr>
          </a:lstStyle>
          <a:p>
            <a:pPr>
              <a:defRPr/>
            </a:pPr>
            <a:fld id="{78110E74-6D4D-4E5B-84A4-4CB0C2D83020}" type="datetimeFigureOut">
              <a:rPr lang="en-US"/>
              <a:pPr>
                <a:defRPr/>
              </a:pPr>
              <a:t>10/29/2019</a:t>
            </a:fld>
            <a:endParaRPr lang="en-US" dirty="0"/>
          </a:p>
        </p:txBody>
      </p:sp>
      <p:sp>
        <p:nvSpPr>
          <p:cNvPr id="7" name="Footer Placeholder 4">
            <a:extLst>
              <a:ext uri="{FF2B5EF4-FFF2-40B4-BE49-F238E27FC236}">
                <a16:creationId xmlns:a16="http://schemas.microsoft.com/office/drawing/2014/main" id="{2F4D3E7B-EE5F-4980-B491-55A1E758385A}"/>
              </a:ext>
            </a:extLst>
          </p:cNvPr>
          <p:cNvSpPr>
            <a:spLocks noGrp="1"/>
          </p:cNvSpPr>
          <p:nvPr>
            <p:ph type="ftr" sz="quarter" idx="11"/>
          </p:nvPr>
        </p:nvSpPr>
        <p:spPr/>
        <p:txBody>
          <a:bodyPr/>
          <a:lstStyle>
            <a:lvl1pPr>
              <a:defRPr dirty="0"/>
            </a:lvl1pPr>
          </a:lstStyle>
          <a:p>
            <a:pPr>
              <a:defRPr/>
            </a:pPr>
            <a:endParaRPr lang="en-US"/>
          </a:p>
        </p:txBody>
      </p:sp>
      <p:sp>
        <p:nvSpPr>
          <p:cNvPr id="8" name="Slide Number Placeholder 5">
            <a:extLst>
              <a:ext uri="{FF2B5EF4-FFF2-40B4-BE49-F238E27FC236}">
                <a16:creationId xmlns:a16="http://schemas.microsoft.com/office/drawing/2014/main" id="{F99D2462-077A-4A48-91D9-B54AE1331B12}"/>
              </a:ext>
            </a:extLst>
          </p:cNvPr>
          <p:cNvSpPr>
            <a:spLocks noGrp="1"/>
          </p:cNvSpPr>
          <p:nvPr>
            <p:ph type="sldNum" sz="quarter" idx="12"/>
          </p:nvPr>
        </p:nvSpPr>
        <p:spPr/>
        <p:txBody>
          <a:bodyPr/>
          <a:lstStyle>
            <a:lvl1pPr>
              <a:defRPr/>
            </a:lvl1pPr>
          </a:lstStyle>
          <a:p>
            <a:pPr>
              <a:defRPr/>
            </a:pPr>
            <a:fld id="{0C518640-D60D-42F2-B040-4BF9E4C13EB1}" type="slidenum">
              <a:rPr lang="en-US" altLang="en-US"/>
              <a:pPr>
                <a:defRPr/>
              </a:pPr>
              <a:t>‹#›</a:t>
            </a:fld>
            <a:endParaRPr lang="en-US" altLang="en-US" dirty="0"/>
          </a:p>
        </p:txBody>
      </p:sp>
    </p:spTree>
    <p:extLst>
      <p:ext uri="{BB962C8B-B14F-4D97-AF65-F5344CB8AC3E}">
        <p14:creationId xmlns:p14="http://schemas.microsoft.com/office/powerpoint/2010/main" val="401635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BCAF38-34DC-474C-81B5-1E6AD58C1765}"/>
              </a:ext>
            </a:extLst>
          </p:cNvPr>
          <p:cNvSpPr/>
          <p:nvPr userDrawn="1"/>
        </p:nvSpPr>
        <p:spPr>
          <a:xfrm>
            <a:off x="0" y="0"/>
            <a:ext cx="91440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7">
            <a:extLst>
              <a:ext uri="{FF2B5EF4-FFF2-40B4-BE49-F238E27FC236}">
                <a16:creationId xmlns:a16="http://schemas.microsoft.com/office/drawing/2014/main" id="{D8A7F4C2-98C5-49FC-9FE8-64661B379A4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228600"/>
            <a:ext cx="1066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4478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52400" y="274638"/>
            <a:ext cx="7239000" cy="755124"/>
          </a:xfrm>
        </p:spPr>
        <p:txBody>
          <a:bodyPr anchor="b">
            <a:normAutofit/>
          </a:bodyPr>
          <a:lstStyle>
            <a:lvl1pPr algn="l">
              <a:defRPr sz="36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98254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BAF7DC-DFF5-4B9A-89C1-A2F906CEA9F5}"/>
              </a:ext>
            </a:extLst>
          </p:cNvPr>
          <p:cNvSpPr/>
          <p:nvPr userDrawn="1"/>
        </p:nvSpPr>
        <p:spPr>
          <a:xfrm>
            <a:off x="0" y="0"/>
            <a:ext cx="91440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7">
            <a:extLst>
              <a:ext uri="{FF2B5EF4-FFF2-40B4-BE49-F238E27FC236}">
                <a16:creationId xmlns:a16="http://schemas.microsoft.com/office/drawing/2014/main" id="{F9B15044-8EEA-4934-A533-BB709A5362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228600"/>
            <a:ext cx="1066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371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11362"/>
            <a:ext cx="4040188" cy="4389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11362"/>
            <a:ext cx="4041775" cy="4389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52400" y="274638"/>
            <a:ext cx="7239000" cy="755124"/>
          </a:xfrm>
        </p:spPr>
        <p:txBody>
          <a:bodyPr anchor="b">
            <a:normAutofit/>
          </a:bodyPr>
          <a:lstStyle>
            <a:lvl1pPr algn="l">
              <a:defRPr sz="36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02949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D80AA5-DDA4-4128-8734-29433A993487}"/>
              </a:ext>
            </a:extLst>
          </p:cNvPr>
          <p:cNvSpPr/>
          <p:nvPr userDrawn="1"/>
        </p:nvSpPr>
        <p:spPr>
          <a:xfrm>
            <a:off x="0" y="0"/>
            <a:ext cx="91440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7">
            <a:extLst>
              <a:ext uri="{FF2B5EF4-FFF2-40B4-BE49-F238E27FC236}">
                <a16:creationId xmlns:a16="http://schemas.microsoft.com/office/drawing/2014/main" id="{ABDF880B-366B-4FA7-9ABD-AE73F621D89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228600"/>
            <a:ext cx="1066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52400" y="274638"/>
            <a:ext cx="7239000" cy="755124"/>
          </a:xfrm>
        </p:spPr>
        <p:txBody>
          <a:bodyPr anchor="b">
            <a:normAutofit/>
          </a:bodyPr>
          <a:lstStyle>
            <a:lvl1pPr algn="l">
              <a:defRPr sz="36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0961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56D6CBA-3F4E-451F-9F72-C811F6EA64EF}" type="datetimeFigureOut">
              <a:rPr lang="en-US" smtClean="0"/>
              <a:t>10/29/2019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A283F4E-4828-4878-9540-07C196EAD53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589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D1B331-2252-4CDD-B408-0B9A821C9738}"/>
              </a:ext>
            </a:extLst>
          </p:cNvPr>
          <p:cNvSpPr/>
          <p:nvPr userDrawn="1"/>
        </p:nvSpPr>
        <p:spPr>
          <a:xfrm>
            <a:off x="6194425" y="0"/>
            <a:ext cx="2971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pic>
        <p:nvPicPr>
          <p:cNvPr id="10" name="Picture 7">
            <a:extLst>
              <a:ext uri="{FF2B5EF4-FFF2-40B4-BE49-F238E27FC236}">
                <a16:creationId xmlns:a16="http://schemas.microsoft.com/office/drawing/2014/main" id="{6D213C36-47B8-4606-AF8B-67196985C43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0800" y="1981200"/>
            <a:ext cx="25717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763BB4D2-EB2D-49F0-A3DB-C7B10F0ADDC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0" y="3422650"/>
            <a:ext cx="5761038"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1958975"/>
            <a:ext cx="5867400" cy="936625"/>
          </a:xfrm>
        </p:spPr>
        <p:txBody>
          <a:bodyPr/>
          <a:lstStyle>
            <a:lvl1pPr eaLnBrk="1" hangingPunct="1">
              <a:spcBef>
                <a:spcPct val="0"/>
              </a:spcBef>
              <a:defRPr sz="4400">
                <a:latin typeface="Arial" pitchFamily="34" charset="0"/>
                <a:cs typeface="Arial" pitchFamily="34" charset="0"/>
              </a:defRPr>
            </a:lvl1pPr>
          </a:lstStyle>
          <a:p>
            <a:r>
              <a:rPr lang="en-US" altLang="en-US"/>
              <a:t>Click to edit Master title style</a:t>
            </a:r>
            <a:endParaRPr lang="en-US" altLang="en-US" dirty="0"/>
          </a:p>
        </p:txBody>
      </p:sp>
      <p:sp>
        <p:nvSpPr>
          <p:cNvPr id="3" name="Subtitle 2"/>
          <p:cNvSpPr>
            <a:spLocks noGrp="1"/>
          </p:cNvSpPr>
          <p:nvPr>
            <p:ph type="subTitle" idx="1"/>
          </p:nvPr>
        </p:nvSpPr>
        <p:spPr>
          <a:xfrm>
            <a:off x="152400" y="3962400"/>
            <a:ext cx="5867400" cy="607637"/>
          </a:xfrm>
        </p:spPr>
        <p:txBody>
          <a:bodyPr/>
          <a:lstStyle>
            <a:lvl1pPr marL="0" indent="0" algn="ctr" eaLnBrk="1" hangingPunct="1">
              <a:spcBef>
                <a:spcPct val="0"/>
              </a:spcBef>
              <a:buFontTx/>
              <a:buNone/>
              <a:defRPr sz="32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a:t>Click to edit Master subtitle style</a:t>
            </a:r>
            <a:endParaRPr lang="en-US" altLang="en-US" dirty="0"/>
          </a:p>
        </p:txBody>
      </p:sp>
      <p:sp>
        <p:nvSpPr>
          <p:cNvPr id="27" name="Text Placeholder 26"/>
          <p:cNvSpPr>
            <a:spLocks noGrp="1"/>
          </p:cNvSpPr>
          <p:nvPr>
            <p:ph type="body" sz="quarter" idx="11"/>
          </p:nvPr>
        </p:nvSpPr>
        <p:spPr>
          <a:xfrm>
            <a:off x="152400" y="4724400"/>
            <a:ext cx="5867400" cy="361950"/>
          </a:xfrm>
        </p:spPr>
        <p:txBody>
          <a:bodyPr anchorCtr="1">
            <a:no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latin typeface="Calibri" panose="020F0502020204030204" pitchFamily="34" charset="0"/>
                <a:cs typeface="Calibri" panose="020F0502020204030204" pitchFamily="34" charset="0"/>
              </a:defRPr>
            </a:lvl1pPr>
          </a:lstStyle>
          <a:p>
            <a:pPr lvl="0"/>
            <a:r>
              <a:rPr lang="en-US"/>
              <a:t>Click to edit Master text styles</a:t>
            </a:r>
          </a:p>
        </p:txBody>
      </p:sp>
      <p:sp>
        <p:nvSpPr>
          <p:cNvPr id="29" name="Text Placeholder 28"/>
          <p:cNvSpPr>
            <a:spLocks noGrp="1"/>
          </p:cNvSpPr>
          <p:nvPr>
            <p:ph type="body" sz="quarter" idx="12"/>
          </p:nvPr>
        </p:nvSpPr>
        <p:spPr>
          <a:xfrm>
            <a:off x="152400" y="5657850"/>
            <a:ext cx="5867400" cy="381000"/>
          </a:xfrm>
        </p:spPr>
        <p:txBody>
          <a:bodyPr>
            <a:noAutofit/>
          </a:bodyPr>
          <a:lstStyle>
            <a:lvl1pPr marL="0" indent="0" algn="ctr">
              <a:buNone/>
              <a:defRPr sz="2400">
                <a:latin typeface="Calibri" panose="020F0502020204030204" pitchFamily="34" charset="0"/>
                <a:cs typeface="Calibri" panose="020F0502020204030204"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152400" y="5181600"/>
            <a:ext cx="5867400" cy="400050"/>
          </a:xfrm>
        </p:spPr>
        <p:txBody>
          <a:bodyPr anchor="ctr" anchorCtr="1">
            <a:noAutofit/>
          </a:bodyPr>
          <a:lstStyle>
            <a:lvl1pPr marL="0" indent="0">
              <a:buNone/>
              <a:defRPr sz="2400" baseline="0">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Text Placeholder 20"/>
          <p:cNvSpPr>
            <a:spLocks noGrp="1"/>
          </p:cNvSpPr>
          <p:nvPr>
            <p:ph type="body" sz="quarter" idx="14"/>
          </p:nvPr>
        </p:nvSpPr>
        <p:spPr>
          <a:xfrm>
            <a:off x="152400" y="6096000"/>
            <a:ext cx="5943600" cy="457200"/>
          </a:xfrm>
        </p:spPr>
        <p:txBody>
          <a:bodyPr anchor="ctr" anchorCtr="1"/>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lvl="0"/>
            <a:r>
              <a:rPr lang="en-US" altLang="en-US">
                <a:hlinkClick r:id="rId4"/>
              </a:rPr>
              <a:t>Click to edit Master text styles</a:t>
            </a:r>
          </a:p>
        </p:txBody>
      </p:sp>
    </p:spTree>
    <p:extLst>
      <p:ext uri="{BB962C8B-B14F-4D97-AF65-F5344CB8AC3E}">
        <p14:creationId xmlns:p14="http://schemas.microsoft.com/office/powerpoint/2010/main" val="243893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D56D6CBA-3F4E-451F-9F72-C811F6EA64EF}"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83F4E-4828-4878-9540-07C196EAD53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56D6CBA-3F4E-451F-9F72-C811F6EA64EF}" type="datetimeFigureOut">
              <a:rPr lang="en-US" smtClean="0"/>
              <a:t>10/29/2019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A283F4E-4828-4878-9540-07C196EAD538}"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56D6CBA-3F4E-451F-9F72-C811F6EA64EF}"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A283F4E-4828-4878-9540-07C196EAD5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56D6CBA-3F4E-451F-9F72-C811F6EA64EF}" type="datetimeFigureOut">
              <a:rPr lang="en-US" smtClean="0"/>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A283F4E-4828-4878-9540-07C196EAD5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A283F4E-4828-4878-9540-07C196EAD538}"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56D6CBA-3F4E-451F-9F72-C811F6EA64EF}" type="datetimeFigureOut">
              <a:rPr lang="en-US" smtClean="0"/>
              <a:t>10/29/2019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A283F4E-4828-4878-9540-07C196EAD53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56D6CBA-3F4E-451F-9F72-C811F6EA64EF}" type="datetimeFigureOut">
              <a:rPr lang="en-US" smtClean="0"/>
              <a:t>10/29/2019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ags" Target="../tags/tag1.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56D6CBA-3F4E-451F-9F72-C811F6EA64EF}" type="datetimeFigureOut">
              <a:rPr lang="en-US" smtClean="0"/>
              <a:t>10/29/2019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A283F4E-4828-4878-9540-07C196EAD53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61C220-0057-4A0A-AA52-F2F914F5EA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5E65A5-49FE-4E89-9E34-66BF88C370D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BBAEB-BA03-42E4-9674-523B91D4779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578D7D-DD30-49F3-A290-CE948D96BE00}" type="datetime1">
              <a:rPr lang="en-US" smtClean="0"/>
              <a:t>10/29/2019</a:t>
            </a:fld>
            <a:endParaRPr lang="en-US"/>
          </a:p>
        </p:txBody>
      </p:sp>
      <p:sp>
        <p:nvSpPr>
          <p:cNvPr id="5" name="Footer Placeholder 4">
            <a:extLst>
              <a:ext uri="{FF2B5EF4-FFF2-40B4-BE49-F238E27FC236}">
                <a16:creationId xmlns:a16="http://schemas.microsoft.com/office/drawing/2014/main" id="{CE21C9BC-D723-4CC7-BB00-BF9089C6197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A4A8FA-F85F-4422-8580-48EF6F65397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FEC166-538A-49A6-A773-00F23B9AC3DD}" type="slidenum">
              <a:rPr lang="en-US" smtClean="0"/>
              <a:t>‹#›</a:t>
            </a:fld>
            <a:endParaRPr lang="en-US"/>
          </a:p>
        </p:txBody>
      </p:sp>
    </p:spTree>
    <p:extLst>
      <p:ext uri="{BB962C8B-B14F-4D97-AF65-F5344CB8AC3E}">
        <p14:creationId xmlns:p14="http://schemas.microsoft.com/office/powerpoint/2010/main" val="3656079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BB044D8-8026-4917-9CF9-F3587F9C154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ABDFA5C-D3F9-4632-A0D4-EFA432B2A86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2533C7C-FA7C-45FD-80A3-EB77B2900D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A3A08F7-D652-4B5F-934D-1C7A66C48201}" type="datetimeFigureOut">
              <a:rPr lang="en-US"/>
              <a:pPr>
                <a:defRPr/>
              </a:pPr>
              <a:t>10/29/2019</a:t>
            </a:fld>
            <a:endParaRPr lang="en-US" dirty="0"/>
          </a:p>
        </p:txBody>
      </p:sp>
      <p:sp>
        <p:nvSpPr>
          <p:cNvPr id="5" name="Footer Placeholder 4">
            <a:extLst>
              <a:ext uri="{FF2B5EF4-FFF2-40B4-BE49-F238E27FC236}">
                <a16:creationId xmlns:a16="http://schemas.microsoft.com/office/drawing/2014/main" id="{285661FF-47C8-4325-A31D-369C4CE646B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E439233-A058-45BB-8193-923BEADDF9D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45893C4-BCC6-4EC2-844F-D393EDFA4A6F}" type="slidenum">
              <a:rPr lang="en-US" altLang="en-US"/>
              <a:pPr>
                <a:defRPr/>
              </a:pPr>
              <a:t>‹#›</a:t>
            </a:fld>
            <a:endParaRPr lang="en-US" altLang="en-US" dirty="0"/>
          </a:p>
        </p:txBody>
      </p:sp>
    </p:spTree>
    <p:custDataLst>
      <p:tags r:id="rId10"/>
    </p:custDataLst>
    <p:extLst>
      <p:ext uri="{BB962C8B-B14F-4D97-AF65-F5344CB8AC3E}">
        <p14:creationId xmlns:p14="http://schemas.microsoft.com/office/powerpoint/2010/main" val="19468362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leta.gov/wioa/docs/State-Plan-ICR.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2.ed.gov/policy/speced/guid/rsa/subregulatory/pd-19-03.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2.ed.gov/policy/speced/guid/rsa/supporting/Case-Service-Report-RSA-911-PD-19-03.xls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wintac.org/topic-areas/transition-common-performance-accountability-system/trainin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rsa.ed.gov/display.cfm?pageid=32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2.ed.gov/about/offices/list/osers/rsa/wioa/vr-annual-reports/index.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hyperlink" Target="http://bluesyemre.com/2015/04/20/fake-metrics-and-how-to-spot-them-by-jenny-neophytou/" TargetMode="External"/><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5.xml"/><Relationship Id="rId1" Type="http://schemas.openxmlformats.org/officeDocument/2006/relationships/tags" Target="../tags/tag4.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8.xml"/><Relationship Id="rId4" Type="http://schemas.openxmlformats.org/officeDocument/2006/relationships/image" Target="../media/image42.jpe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9.xml"/><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8.xml"/><Relationship Id="rId1" Type="http://schemas.openxmlformats.org/officeDocument/2006/relationships/tags" Target="../tags/tag5.xml"/><Relationship Id="rId5" Type="http://schemas.openxmlformats.org/officeDocument/2006/relationships/image" Target="../media/image42.jpeg"/><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8.xml"/><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8.xml"/><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8.xml"/><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8.xm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8.xml"/><Relationship Id="rId4" Type="http://schemas.openxmlformats.org/officeDocument/2006/relationships/image" Target="../media/image42.jpeg"/></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28.xml"/><Relationship Id="rId4" Type="http://schemas.openxmlformats.org/officeDocument/2006/relationships/image" Target="../media/image42.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1.xml"/><Relationship Id="rId1" Type="http://schemas.openxmlformats.org/officeDocument/2006/relationships/tags" Target="../tags/tag6.xml"/><Relationship Id="rId5" Type="http://schemas.openxmlformats.org/officeDocument/2006/relationships/hyperlink" Target="http://dwd.wisconsin.gov/" TargetMode="External"/><Relationship Id="rId4" Type="http://schemas.openxmlformats.org/officeDocument/2006/relationships/hyperlink" Target="mailto:JohnJ.Gelletta@dwd.wisconsin.gov"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mailto:RSAData@ed.gov"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rsa.ed.gov" TargetMode="External"/><Relationship Id="rId4" Type="http://schemas.openxmlformats.org/officeDocument/2006/relationships/hyperlink" Target="https://rsa.ed.gov/people.cf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990600"/>
            <a:ext cx="8229598" cy="1524000"/>
          </a:xfrm>
        </p:spPr>
        <p:txBody>
          <a:bodyPr>
            <a:normAutofit fontScale="90000"/>
          </a:bodyPr>
          <a:lstStyle/>
          <a:p>
            <a:br>
              <a:rPr lang="en-US" sz="4400" dirty="0"/>
            </a:br>
            <a:br>
              <a:rPr lang="en-US" sz="4400" dirty="0"/>
            </a:br>
            <a:r>
              <a:rPr lang="en-US" sz="3600" dirty="0"/>
              <a:t>WIOA Performance Accountability and </a:t>
            </a:r>
            <a:br>
              <a:rPr lang="en-US" sz="3600" dirty="0"/>
            </a:br>
            <a:r>
              <a:rPr lang="en-US" sz="3600" dirty="0"/>
              <a:t>VR Program Data: </a:t>
            </a:r>
            <a:br>
              <a:rPr lang="en-US" sz="3600" dirty="0"/>
            </a:br>
            <a:r>
              <a:rPr lang="en-US" sz="3600" dirty="0"/>
              <a:t>RSA Update and State Agency Presentations</a:t>
            </a:r>
            <a:br>
              <a:rPr lang="en-US" sz="4400" dirty="0"/>
            </a:b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798" y="2667000"/>
            <a:ext cx="2438400" cy="2438400"/>
          </a:xfrm>
          <a:prstGeom prst="rect">
            <a:avLst/>
          </a:prstGeom>
        </p:spPr>
      </p:pic>
      <p:sp>
        <p:nvSpPr>
          <p:cNvPr id="2" name="TextBox 1">
            <a:extLst>
              <a:ext uri="{FF2B5EF4-FFF2-40B4-BE49-F238E27FC236}">
                <a16:creationId xmlns:a16="http://schemas.microsoft.com/office/drawing/2014/main" id="{49A299BE-AC4D-4044-BE35-17ED7E753048}"/>
              </a:ext>
            </a:extLst>
          </p:cNvPr>
          <p:cNvSpPr txBox="1"/>
          <p:nvPr/>
        </p:nvSpPr>
        <p:spPr>
          <a:xfrm>
            <a:off x="876298" y="4876800"/>
            <a:ext cx="7391400" cy="1754326"/>
          </a:xfrm>
          <a:prstGeom prst="rect">
            <a:avLst/>
          </a:prstGeom>
          <a:noFill/>
        </p:spPr>
        <p:txBody>
          <a:bodyPr wrap="square" rtlCol="0">
            <a:spAutoFit/>
          </a:bodyPr>
          <a:lstStyle/>
          <a:p>
            <a:pPr algn="ctr"/>
            <a:r>
              <a:rPr lang="en-US" sz="3000" dirty="0">
                <a:solidFill>
                  <a:schemeClr val="accent1"/>
                </a:solidFill>
              </a:rPr>
              <a:t>CSAVR Fall Conference</a:t>
            </a:r>
          </a:p>
          <a:p>
            <a:pPr algn="ctr"/>
            <a:r>
              <a:rPr lang="en-US" sz="3000" dirty="0">
                <a:solidFill>
                  <a:schemeClr val="accent1"/>
                </a:solidFill>
              </a:rPr>
              <a:t>Jacksonville, FL</a:t>
            </a:r>
          </a:p>
          <a:p>
            <a:pPr algn="ctr"/>
            <a:r>
              <a:rPr lang="en-US" sz="3000">
                <a:solidFill>
                  <a:schemeClr val="accent1"/>
                </a:solidFill>
              </a:rPr>
              <a:t>October 29, </a:t>
            </a:r>
            <a:r>
              <a:rPr lang="en-US" sz="3000" dirty="0">
                <a:solidFill>
                  <a:schemeClr val="accent1"/>
                </a:solidFill>
              </a:rPr>
              <a:t>2019</a:t>
            </a:r>
            <a:endParaRPr lang="en-US" dirty="0"/>
          </a:p>
          <a:p>
            <a:pPr algn="ctr"/>
            <a:endParaRPr lang="en-US" dirty="0"/>
          </a:p>
        </p:txBody>
      </p:sp>
    </p:spTree>
    <p:extLst>
      <p:ext uri="{BB962C8B-B14F-4D97-AF65-F5344CB8AC3E}">
        <p14:creationId xmlns:p14="http://schemas.microsoft.com/office/powerpoint/2010/main" val="651630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solidFill>
              </a:rPr>
              <a:t>Inter-State UI Data Matching: SWIS </a:t>
            </a:r>
          </a:p>
        </p:txBody>
      </p:sp>
      <p:sp>
        <p:nvSpPr>
          <p:cNvPr id="7" name="Content Placeholder 2">
            <a:extLst>
              <a:ext uri="{FF2B5EF4-FFF2-40B4-BE49-F238E27FC236}">
                <a16:creationId xmlns:a16="http://schemas.microsoft.com/office/drawing/2014/main" id="{7F5E5CB0-2935-41F3-B4A6-253098F884C7}"/>
              </a:ext>
            </a:extLst>
          </p:cNvPr>
          <p:cNvSpPr>
            <a:spLocks noGrp="1"/>
          </p:cNvSpPr>
          <p:nvPr>
            <p:ph sz="quarter" idx="1"/>
          </p:nvPr>
        </p:nvSpPr>
        <p:spPr>
          <a:xfrm>
            <a:off x="457200" y="1752600"/>
            <a:ext cx="8154924" cy="5715000"/>
          </a:xfrm>
        </p:spPr>
        <p:txBody>
          <a:bodyPr>
            <a:normAutofit/>
          </a:bodyPr>
          <a:lstStyle/>
          <a:p>
            <a:pPr>
              <a:spcBef>
                <a:spcPts val="0"/>
              </a:spcBef>
            </a:pPr>
            <a:r>
              <a:rPr lang="en-US" sz="2800" dirty="0">
                <a:ea typeface="Calibri" panose="020F0502020204030204" pitchFamily="34" charset="0"/>
              </a:rPr>
              <a:t>As of October 28, 2019, 25 States have signed the Agreement – one SUIA and PACIA. </a:t>
            </a:r>
          </a:p>
          <a:p>
            <a:pPr>
              <a:spcBef>
                <a:spcPts val="0"/>
              </a:spcBef>
            </a:pPr>
            <a:endParaRPr lang="en-US" sz="2800" dirty="0">
              <a:ea typeface="Calibri" panose="020F0502020204030204" pitchFamily="34" charset="0"/>
            </a:endParaRPr>
          </a:p>
          <a:p>
            <a:pPr>
              <a:spcBef>
                <a:spcPts val="0"/>
              </a:spcBef>
            </a:pPr>
            <a:r>
              <a:rPr lang="en-US" sz="2800" dirty="0">
                <a:ea typeface="Calibri" panose="020F0502020204030204" pitchFamily="34" charset="0"/>
              </a:rPr>
              <a:t>About half of these States have received training from the SWIS contractor and tested receiving data. </a:t>
            </a:r>
          </a:p>
          <a:p>
            <a:pPr marL="0" indent="0">
              <a:spcBef>
                <a:spcPts val="0"/>
              </a:spcBef>
              <a:buNone/>
            </a:pPr>
            <a:endParaRPr lang="en-US" sz="2800" dirty="0">
              <a:ea typeface="Calibri" panose="020F0502020204030204" pitchFamily="34" charset="0"/>
            </a:endParaRPr>
          </a:p>
          <a:p>
            <a:pPr>
              <a:spcBef>
                <a:spcPts val="0"/>
              </a:spcBef>
            </a:pPr>
            <a:r>
              <a:rPr lang="en-US" sz="2800" dirty="0">
                <a:ea typeface="Calibri" panose="020F0502020204030204" pitchFamily="34" charset="0"/>
              </a:rPr>
              <a:t>With ETA and OCTAE, RSA is funding the infrastructure costs of the database to allow State VR agencies to query wage records. </a:t>
            </a:r>
          </a:p>
          <a:p>
            <a:pPr marL="274320" lvl="1" indent="0">
              <a:spcBef>
                <a:spcPts val="0"/>
              </a:spcBef>
              <a:buNone/>
            </a:pPr>
            <a:endParaRPr lang="en-US" sz="1800" dirty="0">
              <a:latin typeface="Times New Roman" panose="02020603050405020304" pitchFamily="18" charset="0"/>
              <a:ea typeface="Calibri" panose="020F0502020204030204" pitchFamily="34" charset="0"/>
            </a:endParaRPr>
          </a:p>
          <a:p>
            <a:pPr>
              <a:spcBef>
                <a:spcPts val="0"/>
              </a:spcBef>
            </a:pPr>
            <a:endParaRPr lang="en-US" sz="2200" dirty="0">
              <a:ea typeface="Calibri" panose="020F0502020204030204" pitchFamily="34" charset="0"/>
            </a:endParaRPr>
          </a:p>
          <a:p>
            <a:pPr>
              <a:spcBef>
                <a:spcPts val="0"/>
              </a:spcBef>
            </a:pPr>
            <a:endParaRPr lang="en-US" sz="2200" dirty="0">
              <a:ea typeface="Calibri" panose="020F0502020204030204" pitchFamily="34" charset="0"/>
            </a:endParaRPr>
          </a:p>
          <a:p>
            <a:pPr marL="342900" lvl="0" indent="-342900">
              <a:spcBef>
                <a:spcPts val="0"/>
              </a:spcBef>
              <a:buFont typeface="Wingdings" panose="05000000000000000000" pitchFamily="2" charset="2"/>
              <a:buChar char=""/>
              <a:tabLst>
                <a:tab pos="2331720" algn="l"/>
              </a:tabLst>
            </a:pPr>
            <a:endParaRPr lang="en-US" sz="2900" dirty="0">
              <a:latin typeface="Times New Roman" panose="02020603050405020304" pitchFamily="18" charset="0"/>
              <a:ea typeface="Calibri" panose="020F0502020204030204" pitchFamily="34" charset="0"/>
            </a:endParaRPr>
          </a:p>
          <a:p>
            <a:pPr marL="742950" lvl="1" indent="-285750">
              <a:spcBef>
                <a:spcPts val="0"/>
              </a:spcBef>
              <a:buFont typeface="Courier New" panose="02070309020205020404" pitchFamily="49" charset="0"/>
              <a:buChar char="o"/>
            </a:pPr>
            <a:endParaRPr lang="en-US" sz="2900" dirty="0">
              <a:latin typeface="Times New Roman" panose="02020603050405020304" pitchFamily="18" charset="0"/>
              <a:ea typeface="Calibri" panose="020F0502020204030204" pitchFamily="34" charset="0"/>
            </a:endParaRPr>
          </a:p>
          <a:p>
            <a:pPr marL="182880" indent="0">
              <a:spcBef>
                <a:spcPts val="0"/>
              </a:spcBef>
              <a:buNone/>
            </a:pPr>
            <a:endParaRPr lang="en-US" sz="3900" dirty="0">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123011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AF08F6-EDDD-4E8B-A209-BCF6E1CAF4DB}"/>
              </a:ext>
            </a:extLst>
          </p:cNvPr>
          <p:cNvPicPr>
            <a:picLocks noChangeAspect="1"/>
          </p:cNvPicPr>
          <p:nvPr/>
        </p:nvPicPr>
        <p:blipFill>
          <a:blip r:embed="rId2"/>
          <a:stretch>
            <a:fillRect/>
          </a:stretch>
        </p:blipFill>
        <p:spPr>
          <a:xfrm>
            <a:off x="457200" y="228600"/>
            <a:ext cx="8153400" cy="6041483"/>
          </a:xfrm>
          <a:prstGeom prst="rect">
            <a:avLst/>
          </a:prstGeom>
        </p:spPr>
      </p:pic>
    </p:spTree>
    <p:extLst>
      <p:ext uri="{BB962C8B-B14F-4D97-AF65-F5344CB8AC3E}">
        <p14:creationId xmlns:p14="http://schemas.microsoft.com/office/powerpoint/2010/main" val="339082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Autofit/>
          </a:bodyPr>
          <a:lstStyle/>
          <a:p>
            <a:r>
              <a:rPr lang="en-US" sz="4000" dirty="0">
                <a:solidFill>
                  <a:schemeClr val="accent1"/>
                </a:solidFill>
              </a:rPr>
              <a:t>Order of Selection </a:t>
            </a:r>
            <a:r>
              <a:rPr lang="en-US" sz="2400" dirty="0">
                <a:solidFill>
                  <a:schemeClr val="tx2"/>
                </a:solidFill>
              </a:rPr>
              <a:t>(10/25/2019) </a:t>
            </a:r>
            <a:endParaRPr lang="en-US" sz="4000" dirty="0">
              <a:solidFill>
                <a:schemeClr val="tx2"/>
              </a:solidFill>
            </a:endParaRPr>
          </a:p>
        </p:txBody>
      </p:sp>
      <p:sp>
        <p:nvSpPr>
          <p:cNvPr id="3" name="Content Placeholder 2"/>
          <p:cNvSpPr>
            <a:spLocks noGrp="1"/>
          </p:cNvSpPr>
          <p:nvPr>
            <p:ph sz="quarter" idx="1"/>
          </p:nvPr>
        </p:nvSpPr>
        <p:spPr>
          <a:xfrm>
            <a:off x="292963" y="1600200"/>
            <a:ext cx="8534400" cy="5029200"/>
          </a:xfrm>
        </p:spPr>
        <p:txBody>
          <a:bodyPr>
            <a:normAutofit lnSpcReduction="10000"/>
          </a:bodyPr>
          <a:lstStyle/>
          <a:p>
            <a:pPr marL="342900" lvl="0" indent="-342900">
              <a:spcBef>
                <a:spcPts val="0"/>
              </a:spcBef>
              <a:buFont typeface="Symbol" panose="05050102010706020507" pitchFamily="18" charset="2"/>
              <a:buChar char=""/>
            </a:pPr>
            <a:r>
              <a:rPr lang="en-US" sz="2600" dirty="0">
                <a:ea typeface="Calibri" panose="020F0502020204030204" pitchFamily="34" charset="0"/>
              </a:rPr>
              <a:t>41/78 agencies have an OOS</a:t>
            </a:r>
          </a:p>
          <a:p>
            <a:pPr marL="342900" lvl="0" indent="-342900">
              <a:spcBef>
                <a:spcPts val="0"/>
              </a:spcBef>
              <a:buFont typeface="Symbol" panose="05050102010706020507" pitchFamily="18" charset="2"/>
              <a:buChar char=""/>
            </a:pPr>
            <a:r>
              <a:rPr lang="en-US" sz="2600" dirty="0">
                <a:ea typeface="Calibri" panose="020F0502020204030204" pitchFamily="34" charset="0"/>
              </a:rPr>
              <a:t>31/41 agencies with an OOS have one or more categories closed</a:t>
            </a:r>
          </a:p>
          <a:p>
            <a:pPr marL="742950" lvl="1" indent="-285750">
              <a:spcBef>
                <a:spcPts val="0"/>
              </a:spcBef>
              <a:buFont typeface="Courier New" panose="02070309020205020404" pitchFamily="49" charset="0"/>
              <a:buChar char="o"/>
            </a:pPr>
            <a:r>
              <a:rPr lang="en-US" sz="2600" dirty="0">
                <a:ea typeface="Calibri" panose="020F0502020204030204" pitchFamily="34" charset="0"/>
              </a:rPr>
              <a:t>8/31 agencies with closed categories have no categories open as of October 25, 2019 (a reduction of 1 agency from July 1, 2019). </a:t>
            </a:r>
          </a:p>
          <a:p>
            <a:pPr marL="457200" lvl="1" indent="0">
              <a:spcBef>
                <a:spcPts val="0"/>
              </a:spcBef>
              <a:buNone/>
            </a:pPr>
            <a:endParaRPr lang="en-US" sz="2600" dirty="0">
              <a:ea typeface="Calibri" panose="020F0502020204030204" pitchFamily="34" charset="0"/>
            </a:endParaRPr>
          </a:p>
          <a:p>
            <a:pPr marL="342900" lvl="0" indent="-342900">
              <a:spcBef>
                <a:spcPts val="0"/>
              </a:spcBef>
              <a:buFont typeface="Symbol" panose="05050102010706020507" pitchFamily="18" charset="2"/>
              <a:buChar char=""/>
            </a:pPr>
            <a:r>
              <a:rPr lang="en-US" sz="2600" dirty="0">
                <a:ea typeface="Calibri" panose="020F0502020204030204" pitchFamily="34" charset="0"/>
              </a:rPr>
              <a:t>5 agencies with some or all closed categories on July 1, 2019 opened one or more categories as of October 25, 2019 - 3 of which opened all categories.</a:t>
            </a:r>
          </a:p>
          <a:p>
            <a:pPr marL="0" lvl="0" indent="0">
              <a:spcBef>
                <a:spcPts val="0"/>
              </a:spcBef>
              <a:buNone/>
            </a:pPr>
            <a:endParaRPr lang="en-US" sz="2600" dirty="0">
              <a:ea typeface="Calibri" panose="020F0502020204030204" pitchFamily="34" charset="0"/>
            </a:endParaRPr>
          </a:p>
          <a:p>
            <a:pPr marL="342900" lvl="0" indent="-342900">
              <a:spcBef>
                <a:spcPts val="0"/>
              </a:spcBef>
              <a:buFont typeface="Symbol" panose="05050102010706020507" pitchFamily="18" charset="2"/>
              <a:buChar char=""/>
            </a:pPr>
            <a:r>
              <a:rPr lang="en-US" sz="2600" dirty="0">
                <a:ea typeface="Calibri" panose="020F0502020204030204" pitchFamily="34" charset="0"/>
              </a:rPr>
              <a:t>1 agency with all categories open on July 1, 2019 had closed all categories as of October 25, 2019. </a:t>
            </a:r>
          </a:p>
          <a:p>
            <a:pPr marL="731520" lvl="2" indent="0">
              <a:spcBef>
                <a:spcPts val="0"/>
              </a:spcBef>
              <a:buNone/>
            </a:pPr>
            <a:endParaRPr lang="en-US" sz="2600" dirty="0">
              <a:latin typeface="+mj-lt"/>
              <a:ea typeface="Calibri" panose="020F0502020204030204" pitchFamily="34" charset="0"/>
            </a:endParaRPr>
          </a:p>
          <a:p>
            <a:pPr marL="731520" lvl="2" indent="0">
              <a:spcBef>
                <a:spcPts val="0"/>
              </a:spcBef>
              <a:buNone/>
            </a:pPr>
            <a:endParaRPr lang="en-US" sz="2600" dirty="0">
              <a:latin typeface="+mj-lt"/>
              <a:ea typeface="Calibri" panose="020F0502020204030204" pitchFamily="34" charset="0"/>
            </a:endParaRPr>
          </a:p>
          <a:p>
            <a:pPr marL="914400" lvl="1" indent="-457200">
              <a:spcBef>
                <a:spcPts val="0"/>
              </a:spcBef>
            </a:pPr>
            <a:endParaRPr lang="en-US" sz="2900" dirty="0">
              <a:latin typeface="+mj-lt"/>
              <a:ea typeface="Calibri" panose="020F0502020204030204" pitchFamily="34" charset="0"/>
            </a:endParaRPr>
          </a:p>
        </p:txBody>
      </p:sp>
    </p:spTree>
    <p:extLst>
      <p:ext uri="{BB962C8B-B14F-4D97-AF65-F5344CB8AC3E}">
        <p14:creationId xmlns:p14="http://schemas.microsoft.com/office/powerpoint/2010/main" val="202684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897" y="381000"/>
            <a:ext cx="8534400" cy="758952"/>
          </a:xfrm>
        </p:spPr>
        <p:txBody>
          <a:bodyPr>
            <a:noAutofit/>
          </a:bodyPr>
          <a:lstStyle/>
          <a:p>
            <a:r>
              <a:rPr lang="en-US" sz="3200" dirty="0">
                <a:solidFill>
                  <a:schemeClr val="accent1"/>
                </a:solidFill>
              </a:rPr>
              <a:t>PYs 2017 and 2018: Applicants and </a:t>
            </a:r>
            <a:br>
              <a:rPr lang="en-US" sz="3200" dirty="0">
                <a:solidFill>
                  <a:schemeClr val="accent1"/>
                </a:solidFill>
              </a:rPr>
            </a:br>
            <a:r>
              <a:rPr lang="en-US" sz="3200" dirty="0">
                <a:solidFill>
                  <a:schemeClr val="accent1"/>
                </a:solidFill>
              </a:rPr>
              <a:t>Eligible Individuals </a:t>
            </a:r>
          </a:p>
        </p:txBody>
      </p:sp>
      <p:sp>
        <p:nvSpPr>
          <p:cNvPr id="3" name="Content Placeholder 2"/>
          <p:cNvSpPr>
            <a:spLocks noGrp="1"/>
          </p:cNvSpPr>
          <p:nvPr>
            <p:ph sz="quarter" idx="1"/>
          </p:nvPr>
        </p:nvSpPr>
        <p:spPr>
          <a:xfrm>
            <a:off x="0" y="1905000"/>
            <a:ext cx="8978195" cy="5181600"/>
          </a:xfrm>
        </p:spPr>
        <p:txBody>
          <a:bodyPr>
            <a:normAutofit/>
          </a:bodyPr>
          <a:lstStyle/>
          <a:p>
            <a:pPr marL="914400" lvl="1" indent="-457200">
              <a:spcBef>
                <a:spcPts val="0"/>
              </a:spcBef>
            </a:pPr>
            <a:r>
              <a:rPr lang="en-US" sz="3000" dirty="0">
                <a:ea typeface="Calibri" panose="020F0502020204030204" pitchFamily="34" charset="0"/>
              </a:rPr>
              <a:t>Number of Applicants</a:t>
            </a:r>
          </a:p>
          <a:p>
            <a:pPr marL="1188720" lvl="2" indent="-457200">
              <a:spcBef>
                <a:spcPts val="0"/>
              </a:spcBef>
            </a:pPr>
            <a:r>
              <a:rPr lang="en-US" sz="3000" dirty="0">
                <a:ea typeface="Calibri" panose="020F0502020204030204" pitchFamily="34" charset="0"/>
              </a:rPr>
              <a:t>PY17: </a:t>
            </a:r>
            <a:r>
              <a:rPr lang="en-US" sz="3000" dirty="0">
                <a:solidFill>
                  <a:schemeClr val="accent1"/>
                </a:solidFill>
                <a:ea typeface="Calibri" panose="020F0502020204030204" pitchFamily="34" charset="0"/>
              </a:rPr>
              <a:t>473,609</a:t>
            </a:r>
          </a:p>
          <a:p>
            <a:pPr marL="1188720" lvl="2" indent="-457200">
              <a:spcBef>
                <a:spcPts val="0"/>
              </a:spcBef>
            </a:pPr>
            <a:r>
              <a:rPr lang="en-US" sz="3000" dirty="0">
                <a:ea typeface="Calibri" panose="020F0502020204030204" pitchFamily="34" charset="0"/>
              </a:rPr>
              <a:t>PY18: </a:t>
            </a:r>
            <a:r>
              <a:rPr lang="en-US" sz="3000" dirty="0">
                <a:solidFill>
                  <a:schemeClr val="accent1"/>
                </a:solidFill>
                <a:ea typeface="Calibri" panose="020F0502020204030204" pitchFamily="34" charset="0"/>
              </a:rPr>
              <a:t>479,437</a:t>
            </a:r>
          </a:p>
          <a:p>
            <a:pPr marL="731520" lvl="2" indent="0">
              <a:spcBef>
                <a:spcPts val="0"/>
              </a:spcBef>
              <a:buNone/>
            </a:pPr>
            <a:endParaRPr lang="en-US" sz="3000" dirty="0">
              <a:latin typeface="+mj-lt"/>
              <a:ea typeface="Calibri" panose="020F0502020204030204" pitchFamily="34" charset="0"/>
            </a:endParaRPr>
          </a:p>
          <a:p>
            <a:pPr marL="914400" lvl="1" indent="-457200">
              <a:spcBef>
                <a:spcPts val="0"/>
              </a:spcBef>
            </a:pPr>
            <a:r>
              <a:rPr lang="en-US" sz="3000" dirty="0">
                <a:latin typeface="+mj-lt"/>
                <a:ea typeface="Calibri" panose="020F0502020204030204" pitchFamily="34" charset="0"/>
              </a:rPr>
              <a:t>Number of Eligible Individuals</a:t>
            </a:r>
          </a:p>
          <a:p>
            <a:pPr marL="1188720" lvl="2" indent="-457200">
              <a:spcBef>
                <a:spcPts val="0"/>
              </a:spcBef>
            </a:pPr>
            <a:r>
              <a:rPr lang="en-US" sz="3000" dirty="0">
                <a:latin typeface="+mj-lt"/>
                <a:ea typeface="Calibri" panose="020F0502020204030204" pitchFamily="34" charset="0"/>
              </a:rPr>
              <a:t>PY17: </a:t>
            </a:r>
            <a:r>
              <a:rPr lang="en-US" sz="3000" dirty="0">
                <a:solidFill>
                  <a:schemeClr val="accent1"/>
                </a:solidFill>
                <a:latin typeface="+mj-lt"/>
                <a:ea typeface="Calibri" panose="020F0502020204030204" pitchFamily="34" charset="0"/>
              </a:rPr>
              <a:t>414,531</a:t>
            </a:r>
          </a:p>
          <a:p>
            <a:pPr marL="1188720" lvl="2" indent="-457200">
              <a:spcBef>
                <a:spcPts val="0"/>
              </a:spcBef>
            </a:pPr>
            <a:r>
              <a:rPr lang="en-US" sz="3000" dirty="0">
                <a:latin typeface="+mj-lt"/>
                <a:ea typeface="Calibri" panose="020F0502020204030204" pitchFamily="34" charset="0"/>
              </a:rPr>
              <a:t>PY18: </a:t>
            </a:r>
            <a:r>
              <a:rPr lang="en-US" sz="3000" dirty="0">
                <a:solidFill>
                  <a:schemeClr val="accent1"/>
                </a:solidFill>
                <a:latin typeface="+mj-lt"/>
                <a:ea typeface="Calibri" panose="020F0502020204030204" pitchFamily="34" charset="0"/>
              </a:rPr>
              <a:t>398,205</a:t>
            </a:r>
          </a:p>
          <a:p>
            <a:pPr marL="731520" lvl="2" indent="0">
              <a:spcBef>
                <a:spcPts val="0"/>
              </a:spcBef>
              <a:buNone/>
            </a:pPr>
            <a:endParaRPr lang="en-US" sz="2600" dirty="0">
              <a:latin typeface="+mj-lt"/>
              <a:ea typeface="Calibri" panose="020F0502020204030204" pitchFamily="34" charset="0"/>
            </a:endParaRPr>
          </a:p>
          <a:p>
            <a:pPr marL="731520" lvl="2" indent="0">
              <a:spcBef>
                <a:spcPts val="0"/>
              </a:spcBef>
              <a:buNone/>
            </a:pPr>
            <a:endParaRPr lang="en-US" sz="2600" dirty="0">
              <a:latin typeface="+mj-lt"/>
              <a:ea typeface="Calibri" panose="020F0502020204030204" pitchFamily="34" charset="0"/>
            </a:endParaRPr>
          </a:p>
          <a:p>
            <a:pPr marL="914400" lvl="1" indent="-457200">
              <a:spcBef>
                <a:spcPts val="0"/>
              </a:spcBef>
            </a:pPr>
            <a:endParaRPr lang="en-US" sz="2900" dirty="0">
              <a:latin typeface="+mj-lt"/>
              <a:ea typeface="Calibri" panose="020F0502020204030204" pitchFamily="34" charset="0"/>
            </a:endParaRPr>
          </a:p>
        </p:txBody>
      </p:sp>
    </p:spTree>
    <p:extLst>
      <p:ext uri="{BB962C8B-B14F-4D97-AF65-F5344CB8AC3E}">
        <p14:creationId xmlns:p14="http://schemas.microsoft.com/office/powerpoint/2010/main" val="320492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Autofit/>
          </a:bodyPr>
          <a:lstStyle/>
          <a:p>
            <a:r>
              <a:rPr lang="en-US" sz="3200" dirty="0">
                <a:solidFill>
                  <a:schemeClr val="accent1"/>
                </a:solidFill>
              </a:rPr>
              <a:t>PYs 2017 and 2018: Participants and Exiters</a:t>
            </a:r>
          </a:p>
        </p:txBody>
      </p:sp>
      <p:sp>
        <p:nvSpPr>
          <p:cNvPr id="3" name="Content Placeholder 2"/>
          <p:cNvSpPr>
            <a:spLocks noGrp="1"/>
          </p:cNvSpPr>
          <p:nvPr>
            <p:ph sz="quarter" idx="1"/>
          </p:nvPr>
        </p:nvSpPr>
        <p:spPr>
          <a:xfrm>
            <a:off x="-228600" y="1600200"/>
            <a:ext cx="8978195" cy="5181600"/>
          </a:xfrm>
        </p:spPr>
        <p:txBody>
          <a:bodyPr>
            <a:normAutofit/>
          </a:bodyPr>
          <a:lstStyle/>
          <a:p>
            <a:pPr marL="457200" lvl="1" indent="0">
              <a:spcBef>
                <a:spcPts val="0"/>
              </a:spcBef>
              <a:buNone/>
            </a:pPr>
            <a:endParaRPr lang="en-US" sz="3000" dirty="0">
              <a:latin typeface="+mj-lt"/>
              <a:ea typeface="Calibri" panose="020F0502020204030204" pitchFamily="34" charset="0"/>
            </a:endParaRPr>
          </a:p>
          <a:p>
            <a:pPr marL="914400" lvl="1" indent="-457200">
              <a:spcBef>
                <a:spcPts val="0"/>
              </a:spcBef>
            </a:pPr>
            <a:r>
              <a:rPr lang="en-US" sz="3000" dirty="0">
                <a:latin typeface="+mj-lt"/>
                <a:ea typeface="Calibri" panose="020F0502020204030204" pitchFamily="34" charset="0"/>
              </a:rPr>
              <a:t>Number of Participants</a:t>
            </a:r>
          </a:p>
          <a:p>
            <a:pPr marL="1188720" lvl="2" indent="-457200">
              <a:spcBef>
                <a:spcPts val="0"/>
              </a:spcBef>
            </a:pPr>
            <a:r>
              <a:rPr lang="en-US" sz="3000" dirty="0">
                <a:latin typeface="+mj-lt"/>
                <a:ea typeface="Calibri" panose="020F0502020204030204" pitchFamily="34" charset="0"/>
              </a:rPr>
              <a:t>PY17: </a:t>
            </a:r>
            <a:r>
              <a:rPr lang="en-US" sz="3000" dirty="0">
                <a:solidFill>
                  <a:schemeClr val="accent1"/>
                </a:solidFill>
                <a:latin typeface="+mj-lt"/>
                <a:ea typeface="Calibri" panose="020F0502020204030204" pitchFamily="34" charset="0"/>
              </a:rPr>
              <a:t>932,835</a:t>
            </a:r>
          </a:p>
          <a:p>
            <a:pPr marL="1188720" lvl="2" indent="-457200">
              <a:spcBef>
                <a:spcPts val="0"/>
              </a:spcBef>
            </a:pPr>
            <a:r>
              <a:rPr lang="en-US" sz="3000" dirty="0">
                <a:latin typeface="+mj-lt"/>
                <a:ea typeface="Calibri" panose="020F0502020204030204" pitchFamily="34" charset="0"/>
              </a:rPr>
              <a:t>PY18: </a:t>
            </a:r>
            <a:r>
              <a:rPr lang="en-US" sz="3000" dirty="0">
                <a:solidFill>
                  <a:schemeClr val="accent1"/>
                </a:solidFill>
                <a:latin typeface="+mj-lt"/>
                <a:ea typeface="Calibri" panose="020F0502020204030204" pitchFamily="34" charset="0"/>
              </a:rPr>
              <a:t>916,083</a:t>
            </a:r>
          </a:p>
          <a:p>
            <a:pPr marL="731520" lvl="2" indent="0">
              <a:spcBef>
                <a:spcPts val="0"/>
              </a:spcBef>
              <a:buNone/>
            </a:pPr>
            <a:endParaRPr lang="en-US" sz="3000" dirty="0">
              <a:latin typeface="+mj-lt"/>
              <a:ea typeface="Calibri" panose="020F0502020204030204" pitchFamily="34" charset="0"/>
            </a:endParaRPr>
          </a:p>
          <a:p>
            <a:pPr marL="914400" lvl="1" indent="-457200">
              <a:spcBef>
                <a:spcPts val="0"/>
              </a:spcBef>
            </a:pPr>
            <a:r>
              <a:rPr lang="en-US" sz="3000" dirty="0">
                <a:ea typeface="Calibri" panose="020F0502020204030204" pitchFamily="34" charset="0"/>
              </a:rPr>
              <a:t>Number of Participants Who Exited During PY</a:t>
            </a:r>
          </a:p>
          <a:p>
            <a:pPr marL="1188720" lvl="2" indent="-457200">
              <a:spcBef>
                <a:spcPts val="0"/>
              </a:spcBef>
            </a:pPr>
            <a:r>
              <a:rPr lang="en-US" sz="3000" dirty="0">
                <a:ea typeface="Calibri" panose="020F0502020204030204" pitchFamily="34" charset="0"/>
              </a:rPr>
              <a:t>PY17: </a:t>
            </a:r>
            <a:r>
              <a:rPr lang="en-US" sz="3000" dirty="0">
                <a:solidFill>
                  <a:schemeClr val="accent1"/>
                </a:solidFill>
                <a:ea typeface="Calibri" panose="020F0502020204030204" pitchFamily="34" charset="0"/>
              </a:rPr>
              <a:t>311,748</a:t>
            </a:r>
          </a:p>
          <a:p>
            <a:pPr marL="1188720" lvl="2" indent="-457200">
              <a:spcBef>
                <a:spcPts val="0"/>
              </a:spcBef>
            </a:pPr>
            <a:r>
              <a:rPr lang="en-US" sz="3000" dirty="0">
                <a:ea typeface="Calibri" panose="020F0502020204030204" pitchFamily="34" charset="0"/>
              </a:rPr>
              <a:t>PY18: </a:t>
            </a:r>
            <a:r>
              <a:rPr lang="en-US" sz="3000" dirty="0">
                <a:solidFill>
                  <a:schemeClr val="accent1"/>
                </a:solidFill>
                <a:ea typeface="Calibri" panose="020F0502020204030204" pitchFamily="34" charset="0"/>
              </a:rPr>
              <a:t>300,794</a:t>
            </a:r>
            <a:endParaRPr lang="en-US" sz="2600" dirty="0">
              <a:solidFill>
                <a:schemeClr val="accent1"/>
              </a:solidFill>
              <a:latin typeface="+mj-lt"/>
              <a:ea typeface="Calibri" panose="020F0502020204030204" pitchFamily="34" charset="0"/>
            </a:endParaRPr>
          </a:p>
          <a:p>
            <a:pPr marL="731520" lvl="2" indent="0">
              <a:spcBef>
                <a:spcPts val="0"/>
              </a:spcBef>
              <a:buNone/>
            </a:pPr>
            <a:endParaRPr lang="en-US" sz="2600" dirty="0">
              <a:latin typeface="+mj-lt"/>
              <a:ea typeface="Calibri" panose="020F0502020204030204" pitchFamily="34" charset="0"/>
            </a:endParaRPr>
          </a:p>
          <a:p>
            <a:pPr marL="914400" lvl="1" indent="-457200">
              <a:spcBef>
                <a:spcPts val="0"/>
              </a:spcBef>
            </a:pPr>
            <a:endParaRPr lang="en-US" sz="2900" dirty="0">
              <a:latin typeface="+mj-lt"/>
              <a:ea typeface="Calibri" panose="020F0502020204030204" pitchFamily="34" charset="0"/>
            </a:endParaRPr>
          </a:p>
        </p:txBody>
      </p:sp>
    </p:spTree>
    <p:extLst>
      <p:ext uri="{BB962C8B-B14F-4D97-AF65-F5344CB8AC3E}">
        <p14:creationId xmlns:p14="http://schemas.microsoft.com/office/powerpoint/2010/main" val="148649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95" y="304800"/>
            <a:ext cx="8534400" cy="758952"/>
          </a:xfrm>
        </p:spPr>
        <p:txBody>
          <a:bodyPr>
            <a:normAutofit/>
          </a:bodyPr>
          <a:lstStyle/>
          <a:p>
            <a:r>
              <a:rPr lang="en-US" sz="4000" dirty="0">
                <a:solidFill>
                  <a:schemeClr val="accent1"/>
                </a:solidFill>
              </a:rPr>
              <a:t>PYs 2017 and 2018: Demographics</a:t>
            </a:r>
          </a:p>
        </p:txBody>
      </p:sp>
      <p:sp>
        <p:nvSpPr>
          <p:cNvPr id="3" name="Content Placeholder 2"/>
          <p:cNvSpPr>
            <a:spLocks noGrp="1"/>
          </p:cNvSpPr>
          <p:nvPr>
            <p:ph sz="quarter" idx="1"/>
          </p:nvPr>
        </p:nvSpPr>
        <p:spPr>
          <a:xfrm>
            <a:off x="-164983" y="1675654"/>
            <a:ext cx="8978195" cy="5181600"/>
          </a:xfrm>
        </p:spPr>
        <p:txBody>
          <a:bodyPr>
            <a:normAutofit/>
          </a:bodyPr>
          <a:lstStyle/>
          <a:p>
            <a:pPr marL="914400" lvl="1" indent="-457200">
              <a:spcBef>
                <a:spcPts val="0"/>
              </a:spcBef>
            </a:pPr>
            <a:r>
              <a:rPr lang="en-US" sz="2600" dirty="0">
                <a:ea typeface="Calibri" panose="020F0502020204030204" pitchFamily="34" charset="0"/>
              </a:rPr>
              <a:t>Percentage of Participants with Disabilities</a:t>
            </a:r>
          </a:p>
          <a:p>
            <a:pPr marL="1188720" lvl="2" indent="-457200">
              <a:spcBef>
                <a:spcPts val="0"/>
              </a:spcBef>
            </a:pPr>
            <a:r>
              <a:rPr lang="en-US" sz="2600" dirty="0">
                <a:ea typeface="Calibri" panose="020F0502020204030204" pitchFamily="34" charset="0"/>
              </a:rPr>
              <a:t>PY17: </a:t>
            </a:r>
            <a:r>
              <a:rPr lang="en-US" sz="2600" dirty="0">
                <a:solidFill>
                  <a:schemeClr val="accent1"/>
                </a:solidFill>
                <a:ea typeface="Calibri" panose="020F0502020204030204" pitchFamily="34" charset="0"/>
              </a:rPr>
              <a:t>99.5%</a:t>
            </a:r>
          </a:p>
          <a:p>
            <a:pPr marL="1188720" lvl="2" indent="-457200">
              <a:spcBef>
                <a:spcPts val="0"/>
              </a:spcBef>
            </a:pPr>
            <a:r>
              <a:rPr lang="en-US" sz="2600" dirty="0">
                <a:ea typeface="Calibri" panose="020F0502020204030204" pitchFamily="34" charset="0"/>
              </a:rPr>
              <a:t>PY18: </a:t>
            </a:r>
            <a:r>
              <a:rPr lang="en-US" sz="2600" dirty="0">
                <a:solidFill>
                  <a:schemeClr val="accent1"/>
                </a:solidFill>
                <a:ea typeface="Calibri" panose="020F0502020204030204" pitchFamily="34" charset="0"/>
              </a:rPr>
              <a:t>99.8%</a:t>
            </a:r>
          </a:p>
          <a:p>
            <a:pPr marL="731520" lvl="2" indent="0">
              <a:spcBef>
                <a:spcPts val="0"/>
              </a:spcBef>
              <a:buNone/>
            </a:pPr>
            <a:endParaRPr lang="en-US" sz="2600" dirty="0">
              <a:latin typeface="+mj-lt"/>
              <a:ea typeface="Calibri" panose="020F0502020204030204" pitchFamily="34" charset="0"/>
            </a:endParaRPr>
          </a:p>
          <a:p>
            <a:pPr marL="914400" lvl="1" indent="-457200">
              <a:spcBef>
                <a:spcPts val="0"/>
              </a:spcBef>
            </a:pPr>
            <a:r>
              <a:rPr lang="en-US" sz="2600" dirty="0">
                <a:ea typeface="Calibri" panose="020F0502020204030204" pitchFamily="34" charset="0"/>
              </a:rPr>
              <a:t>Percentage of Participants Age 24 and Under</a:t>
            </a:r>
          </a:p>
          <a:p>
            <a:pPr marL="1188720" lvl="2" indent="-457200">
              <a:spcBef>
                <a:spcPts val="0"/>
              </a:spcBef>
            </a:pPr>
            <a:r>
              <a:rPr lang="en-US" sz="2600" dirty="0">
                <a:ea typeface="Calibri" panose="020F0502020204030204" pitchFamily="34" charset="0"/>
              </a:rPr>
              <a:t>PY17: </a:t>
            </a:r>
            <a:r>
              <a:rPr lang="en-US" sz="2600" dirty="0">
                <a:solidFill>
                  <a:schemeClr val="accent1"/>
                </a:solidFill>
                <a:ea typeface="Calibri" panose="020F0502020204030204" pitchFamily="34" charset="0"/>
              </a:rPr>
              <a:t>49%</a:t>
            </a:r>
          </a:p>
          <a:p>
            <a:pPr marL="1188720" lvl="2" indent="-457200">
              <a:spcBef>
                <a:spcPts val="0"/>
              </a:spcBef>
            </a:pPr>
            <a:r>
              <a:rPr lang="en-US" sz="2600" dirty="0">
                <a:ea typeface="Calibri" panose="020F0502020204030204" pitchFamily="34" charset="0"/>
              </a:rPr>
              <a:t>PY18: </a:t>
            </a:r>
            <a:r>
              <a:rPr lang="en-US" sz="2600" dirty="0">
                <a:solidFill>
                  <a:schemeClr val="accent1"/>
                </a:solidFill>
                <a:ea typeface="Calibri" panose="020F0502020204030204" pitchFamily="34" charset="0"/>
              </a:rPr>
              <a:t>51%</a:t>
            </a:r>
          </a:p>
          <a:p>
            <a:pPr marL="731520" lvl="2" indent="0">
              <a:spcBef>
                <a:spcPts val="0"/>
              </a:spcBef>
              <a:buNone/>
            </a:pPr>
            <a:endParaRPr lang="en-US" sz="2600" dirty="0">
              <a:ea typeface="Calibri" panose="020F0502020204030204" pitchFamily="34" charset="0"/>
            </a:endParaRPr>
          </a:p>
          <a:p>
            <a:pPr marL="914400" lvl="1" indent="-457200">
              <a:spcBef>
                <a:spcPts val="0"/>
              </a:spcBef>
            </a:pPr>
            <a:r>
              <a:rPr lang="en-US" sz="2800" dirty="0">
                <a:ea typeface="Calibri" panose="020F0502020204030204" pitchFamily="34" charset="0"/>
              </a:rPr>
              <a:t>Percentage of Participants Age 25 and Older</a:t>
            </a:r>
          </a:p>
          <a:p>
            <a:pPr marL="1188720" lvl="2" indent="-457200">
              <a:spcBef>
                <a:spcPts val="0"/>
              </a:spcBef>
            </a:pPr>
            <a:r>
              <a:rPr lang="en-US" sz="2600" dirty="0">
                <a:ea typeface="Calibri" panose="020F0502020204030204" pitchFamily="34" charset="0"/>
              </a:rPr>
              <a:t>PY17: </a:t>
            </a:r>
            <a:r>
              <a:rPr lang="en-US" sz="2800" dirty="0">
                <a:solidFill>
                  <a:schemeClr val="accent1"/>
                </a:solidFill>
              </a:rPr>
              <a:t>51%</a:t>
            </a:r>
          </a:p>
          <a:p>
            <a:pPr marL="1188720" lvl="2" indent="-457200">
              <a:spcBef>
                <a:spcPts val="0"/>
              </a:spcBef>
            </a:pPr>
            <a:r>
              <a:rPr lang="en-US" sz="2800" dirty="0">
                <a:ea typeface="Calibri" panose="020F0502020204030204" pitchFamily="34" charset="0"/>
              </a:rPr>
              <a:t>PY18: </a:t>
            </a:r>
            <a:r>
              <a:rPr lang="en-US" sz="2600" dirty="0">
                <a:solidFill>
                  <a:schemeClr val="accent1"/>
                </a:solidFill>
                <a:ea typeface="Calibri" panose="020F0502020204030204" pitchFamily="34" charset="0"/>
              </a:rPr>
              <a:t>49%</a:t>
            </a:r>
            <a:endParaRPr lang="en-US" sz="2600" dirty="0">
              <a:solidFill>
                <a:schemeClr val="accent1"/>
              </a:solidFill>
              <a:latin typeface="+mj-lt"/>
              <a:ea typeface="Calibri" panose="020F0502020204030204" pitchFamily="34" charset="0"/>
            </a:endParaRPr>
          </a:p>
          <a:p>
            <a:pPr marL="914400" lvl="1" indent="-457200">
              <a:spcBef>
                <a:spcPts val="0"/>
              </a:spcBef>
            </a:pPr>
            <a:endParaRPr lang="en-US" sz="2900" dirty="0">
              <a:latin typeface="+mj-lt"/>
              <a:ea typeface="Calibri" panose="020F0502020204030204" pitchFamily="34" charset="0"/>
            </a:endParaRPr>
          </a:p>
        </p:txBody>
      </p:sp>
    </p:spTree>
    <p:extLst>
      <p:ext uri="{BB962C8B-B14F-4D97-AF65-F5344CB8AC3E}">
        <p14:creationId xmlns:p14="http://schemas.microsoft.com/office/powerpoint/2010/main" val="134696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3200" dirty="0">
                <a:solidFill>
                  <a:schemeClr val="accent1"/>
                </a:solidFill>
              </a:rPr>
              <a:t>PYs 2017 and 2018: Students and </a:t>
            </a:r>
            <a:br>
              <a:rPr lang="en-US" sz="3200" dirty="0">
                <a:solidFill>
                  <a:schemeClr val="accent1"/>
                </a:solidFill>
              </a:rPr>
            </a:br>
            <a:r>
              <a:rPr lang="en-US" sz="3200" dirty="0">
                <a:solidFill>
                  <a:schemeClr val="accent1"/>
                </a:solidFill>
              </a:rPr>
              <a:t>Pre-Employment Transition Services</a:t>
            </a:r>
          </a:p>
        </p:txBody>
      </p:sp>
      <p:sp>
        <p:nvSpPr>
          <p:cNvPr id="3" name="Content Placeholder 2"/>
          <p:cNvSpPr>
            <a:spLocks noGrp="1"/>
          </p:cNvSpPr>
          <p:nvPr>
            <p:ph sz="quarter" idx="1"/>
          </p:nvPr>
        </p:nvSpPr>
        <p:spPr>
          <a:xfrm>
            <a:off x="-146393" y="1752600"/>
            <a:ext cx="8978195" cy="4724400"/>
          </a:xfrm>
        </p:spPr>
        <p:txBody>
          <a:bodyPr>
            <a:normAutofit fontScale="92500" lnSpcReduction="20000"/>
          </a:bodyPr>
          <a:lstStyle/>
          <a:p>
            <a:pPr marL="914400" lvl="1" indent="-457200">
              <a:spcBef>
                <a:spcPts val="0"/>
              </a:spcBef>
            </a:pPr>
            <a:r>
              <a:rPr lang="en-US" sz="2900" dirty="0">
                <a:latin typeface="+mj-lt"/>
                <a:ea typeface="Calibri" panose="020F0502020204030204" pitchFamily="34" charset="0"/>
              </a:rPr>
              <a:t>Number of Students with Disabilities Reported</a:t>
            </a:r>
          </a:p>
          <a:p>
            <a:pPr marL="1188720" lvl="2" indent="-457200">
              <a:spcBef>
                <a:spcPts val="0"/>
              </a:spcBef>
            </a:pPr>
            <a:r>
              <a:rPr lang="en-US" sz="2800" dirty="0">
                <a:ea typeface="Calibri" panose="020F0502020204030204" pitchFamily="34" charset="0"/>
              </a:rPr>
              <a:t>PY17: </a:t>
            </a:r>
            <a:r>
              <a:rPr lang="en-US" sz="2800" dirty="0">
                <a:solidFill>
                  <a:schemeClr val="accent1"/>
                </a:solidFill>
                <a:ea typeface="Calibri" panose="020F0502020204030204" pitchFamily="34" charset="0"/>
              </a:rPr>
              <a:t>525,958</a:t>
            </a:r>
          </a:p>
          <a:p>
            <a:pPr marL="1188720" lvl="2" indent="-457200">
              <a:spcBef>
                <a:spcPts val="0"/>
              </a:spcBef>
            </a:pPr>
            <a:r>
              <a:rPr lang="en-US" sz="2800" dirty="0">
                <a:ea typeface="Calibri" panose="020F0502020204030204" pitchFamily="34" charset="0"/>
              </a:rPr>
              <a:t>PY18: </a:t>
            </a:r>
            <a:r>
              <a:rPr lang="en-US" sz="2800" dirty="0">
                <a:solidFill>
                  <a:schemeClr val="accent1"/>
                </a:solidFill>
                <a:ea typeface="Calibri" panose="020F0502020204030204" pitchFamily="34" charset="0"/>
              </a:rPr>
              <a:t>638,601</a:t>
            </a:r>
          </a:p>
          <a:p>
            <a:pPr marL="731520" lvl="2" indent="0">
              <a:spcBef>
                <a:spcPts val="0"/>
              </a:spcBef>
              <a:buNone/>
            </a:pPr>
            <a:endParaRPr lang="en-US" sz="2700" dirty="0">
              <a:latin typeface="+mj-lt"/>
              <a:ea typeface="Calibri" panose="020F0502020204030204" pitchFamily="34" charset="0"/>
            </a:endParaRPr>
          </a:p>
          <a:p>
            <a:pPr marL="914400" lvl="1" indent="-457200">
              <a:spcBef>
                <a:spcPts val="0"/>
              </a:spcBef>
            </a:pPr>
            <a:r>
              <a:rPr lang="en-US" sz="2900" dirty="0">
                <a:latin typeface="+mj-lt"/>
                <a:ea typeface="Calibri" panose="020F0502020204030204" pitchFamily="34" charset="0"/>
              </a:rPr>
              <a:t>Number of Potentially Eligible Students with Disabilities</a:t>
            </a:r>
          </a:p>
          <a:p>
            <a:pPr marL="1188720" lvl="2" indent="-457200">
              <a:spcBef>
                <a:spcPts val="0"/>
              </a:spcBef>
            </a:pPr>
            <a:r>
              <a:rPr lang="en-US" sz="2800" dirty="0">
                <a:ea typeface="Calibri" panose="020F0502020204030204" pitchFamily="34" charset="0"/>
              </a:rPr>
              <a:t>PY17: </a:t>
            </a:r>
            <a:r>
              <a:rPr lang="en-US" sz="2800" dirty="0">
                <a:solidFill>
                  <a:schemeClr val="accent1"/>
                </a:solidFill>
                <a:ea typeface="Calibri" panose="020F0502020204030204" pitchFamily="34" charset="0"/>
              </a:rPr>
              <a:t>85,245</a:t>
            </a:r>
          </a:p>
          <a:p>
            <a:pPr marL="1188720" lvl="2" indent="-457200">
              <a:spcBef>
                <a:spcPts val="0"/>
              </a:spcBef>
            </a:pPr>
            <a:r>
              <a:rPr lang="en-US" sz="2800" dirty="0">
                <a:ea typeface="Calibri" panose="020F0502020204030204" pitchFamily="34" charset="0"/>
              </a:rPr>
              <a:t>PY18: </a:t>
            </a:r>
            <a:r>
              <a:rPr lang="en-US" sz="2800" dirty="0">
                <a:solidFill>
                  <a:schemeClr val="accent1"/>
                </a:solidFill>
                <a:ea typeface="Calibri" panose="020F0502020204030204" pitchFamily="34" charset="0"/>
              </a:rPr>
              <a:t>137,780</a:t>
            </a:r>
          </a:p>
          <a:p>
            <a:pPr marL="731520" lvl="2" indent="0">
              <a:spcBef>
                <a:spcPts val="0"/>
              </a:spcBef>
              <a:buNone/>
            </a:pPr>
            <a:endParaRPr lang="en-US" sz="2700" dirty="0">
              <a:latin typeface="+mj-lt"/>
              <a:ea typeface="Calibri" panose="020F0502020204030204" pitchFamily="34" charset="0"/>
            </a:endParaRPr>
          </a:p>
          <a:p>
            <a:pPr marL="914400" lvl="1" indent="-457200">
              <a:spcBef>
                <a:spcPts val="0"/>
              </a:spcBef>
            </a:pPr>
            <a:r>
              <a:rPr lang="en-US" sz="2900" dirty="0">
                <a:latin typeface="+mj-lt"/>
                <a:ea typeface="Calibri" panose="020F0502020204030204" pitchFamily="34" charset="0"/>
              </a:rPr>
              <a:t>Number of Students with Disabilities who Received Pre-Employment Transition Services</a:t>
            </a:r>
          </a:p>
          <a:p>
            <a:pPr marL="1188720" lvl="2" indent="-457200">
              <a:spcBef>
                <a:spcPts val="0"/>
              </a:spcBef>
            </a:pPr>
            <a:r>
              <a:rPr lang="en-US" sz="2800" dirty="0">
                <a:ea typeface="Calibri" panose="020F0502020204030204" pitchFamily="34" charset="0"/>
              </a:rPr>
              <a:t>PY17: </a:t>
            </a:r>
            <a:r>
              <a:rPr lang="en-US" sz="2800" dirty="0">
                <a:solidFill>
                  <a:schemeClr val="accent1"/>
                </a:solidFill>
                <a:ea typeface="Calibri" panose="020F0502020204030204" pitchFamily="34" charset="0"/>
              </a:rPr>
              <a:t>179,716</a:t>
            </a:r>
          </a:p>
          <a:p>
            <a:pPr marL="1188720" lvl="2" indent="-457200">
              <a:spcBef>
                <a:spcPts val="0"/>
              </a:spcBef>
            </a:pPr>
            <a:r>
              <a:rPr lang="en-US" sz="2800" dirty="0">
                <a:ea typeface="Calibri" panose="020F0502020204030204" pitchFamily="34" charset="0"/>
              </a:rPr>
              <a:t>PY18: </a:t>
            </a:r>
            <a:r>
              <a:rPr lang="en-US" sz="2800" dirty="0">
                <a:solidFill>
                  <a:schemeClr val="accent1"/>
                </a:solidFill>
                <a:ea typeface="Calibri" panose="020F0502020204030204" pitchFamily="34" charset="0"/>
              </a:rPr>
              <a:t>248,320</a:t>
            </a:r>
          </a:p>
          <a:p>
            <a:pPr marL="914400" lvl="1" indent="-457200">
              <a:spcBef>
                <a:spcPts val="0"/>
              </a:spcBef>
            </a:pPr>
            <a:endParaRPr lang="en-US" sz="2900" dirty="0">
              <a:latin typeface="+mj-lt"/>
              <a:ea typeface="Calibri" panose="020F0502020204030204" pitchFamily="34" charset="0"/>
            </a:endParaRPr>
          </a:p>
          <a:p>
            <a:pPr marL="914400" lvl="1" indent="-457200">
              <a:spcBef>
                <a:spcPts val="0"/>
              </a:spcBef>
            </a:pPr>
            <a:endParaRPr lang="en-US" sz="2900" dirty="0">
              <a:latin typeface="+mj-lt"/>
              <a:ea typeface="Calibri" panose="020F0502020204030204" pitchFamily="34" charset="0"/>
            </a:endParaRPr>
          </a:p>
        </p:txBody>
      </p:sp>
    </p:spTree>
    <p:extLst>
      <p:ext uri="{BB962C8B-B14F-4D97-AF65-F5344CB8AC3E}">
        <p14:creationId xmlns:p14="http://schemas.microsoft.com/office/powerpoint/2010/main" val="133870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95" y="304800"/>
            <a:ext cx="8534400" cy="758952"/>
          </a:xfrm>
        </p:spPr>
        <p:txBody>
          <a:bodyPr>
            <a:normAutofit/>
          </a:bodyPr>
          <a:lstStyle/>
          <a:p>
            <a:r>
              <a:rPr lang="en-US" sz="4000" dirty="0">
                <a:solidFill>
                  <a:schemeClr val="accent1"/>
                </a:solidFill>
              </a:rPr>
              <a:t>PYs 2017 and 2018: MSG</a:t>
            </a:r>
          </a:p>
        </p:txBody>
      </p:sp>
      <p:sp>
        <p:nvSpPr>
          <p:cNvPr id="3" name="Content Placeholder 2"/>
          <p:cNvSpPr>
            <a:spLocks noGrp="1"/>
          </p:cNvSpPr>
          <p:nvPr>
            <p:ph sz="quarter" idx="1"/>
          </p:nvPr>
        </p:nvSpPr>
        <p:spPr>
          <a:xfrm>
            <a:off x="16276" y="1828800"/>
            <a:ext cx="8534400" cy="4724400"/>
          </a:xfrm>
        </p:spPr>
        <p:txBody>
          <a:bodyPr>
            <a:normAutofit lnSpcReduction="10000"/>
          </a:bodyPr>
          <a:lstStyle/>
          <a:p>
            <a:pPr marL="914400" lvl="1" indent="-457200">
              <a:spcBef>
                <a:spcPts val="0"/>
              </a:spcBef>
            </a:pPr>
            <a:r>
              <a:rPr lang="en-US" sz="2900" dirty="0">
                <a:latin typeface="+mj-lt"/>
                <a:ea typeface="Calibri" panose="020F0502020204030204" pitchFamily="34" charset="0"/>
              </a:rPr>
              <a:t>Number of Participants who Earned MSG</a:t>
            </a:r>
          </a:p>
          <a:p>
            <a:pPr marL="1188720" lvl="2" indent="-457200">
              <a:spcBef>
                <a:spcPts val="0"/>
              </a:spcBef>
            </a:pPr>
            <a:r>
              <a:rPr lang="en-US" sz="2800" dirty="0">
                <a:ea typeface="Calibri" panose="020F0502020204030204" pitchFamily="34" charset="0"/>
              </a:rPr>
              <a:t>PY17: </a:t>
            </a:r>
            <a:r>
              <a:rPr lang="en-US" sz="2800" dirty="0">
                <a:solidFill>
                  <a:schemeClr val="accent1"/>
                </a:solidFill>
                <a:ea typeface="Calibri" panose="020F0502020204030204" pitchFamily="34" charset="0"/>
              </a:rPr>
              <a:t>43,496</a:t>
            </a:r>
          </a:p>
          <a:p>
            <a:pPr marL="1188720" lvl="2" indent="-457200">
              <a:spcBef>
                <a:spcPts val="0"/>
              </a:spcBef>
            </a:pPr>
            <a:r>
              <a:rPr lang="en-US" sz="2800" dirty="0">
                <a:ea typeface="Calibri" panose="020F0502020204030204" pitchFamily="34" charset="0"/>
              </a:rPr>
              <a:t>PY18: </a:t>
            </a:r>
            <a:r>
              <a:rPr lang="en-US" sz="2800" dirty="0">
                <a:solidFill>
                  <a:schemeClr val="accent1"/>
                </a:solidFill>
                <a:ea typeface="Calibri" panose="020F0502020204030204" pitchFamily="34" charset="0"/>
              </a:rPr>
              <a:t>54,273</a:t>
            </a:r>
          </a:p>
          <a:p>
            <a:pPr marL="731520" lvl="2" indent="0">
              <a:spcBef>
                <a:spcPts val="0"/>
              </a:spcBef>
              <a:buNone/>
            </a:pPr>
            <a:endParaRPr lang="en-US" sz="2700" dirty="0">
              <a:latin typeface="+mj-lt"/>
              <a:ea typeface="Calibri" panose="020F0502020204030204" pitchFamily="34" charset="0"/>
            </a:endParaRPr>
          </a:p>
          <a:p>
            <a:pPr marL="914400" lvl="1" indent="-457200">
              <a:spcBef>
                <a:spcPts val="0"/>
              </a:spcBef>
            </a:pPr>
            <a:r>
              <a:rPr lang="en-US" sz="2900" dirty="0">
                <a:latin typeface="+mj-lt"/>
                <a:ea typeface="Calibri" panose="020F0502020204030204" pitchFamily="34" charset="0"/>
              </a:rPr>
              <a:t>Number of MSGs Earned</a:t>
            </a:r>
          </a:p>
          <a:p>
            <a:pPr marL="1188720" lvl="2" indent="-457200">
              <a:spcBef>
                <a:spcPts val="0"/>
              </a:spcBef>
            </a:pPr>
            <a:r>
              <a:rPr lang="en-US" sz="2800" dirty="0">
                <a:ea typeface="Calibri" panose="020F0502020204030204" pitchFamily="34" charset="0"/>
              </a:rPr>
              <a:t>PY17: </a:t>
            </a:r>
            <a:r>
              <a:rPr lang="en-US" sz="2800" dirty="0">
                <a:solidFill>
                  <a:schemeClr val="accent1"/>
                </a:solidFill>
                <a:ea typeface="Calibri" panose="020F0502020204030204" pitchFamily="34" charset="0"/>
              </a:rPr>
              <a:t>46,065</a:t>
            </a:r>
          </a:p>
          <a:p>
            <a:pPr marL="1188720" lvl="2" indent="-457200">
              <a:spcBef>
                <a:spcPts val="0"/>
              </a:spcBef>
            </a:pPr>
            <a:r>
              <a:rPr lang="en-US" sz="2800" dirty="0">
                <a:ea typeface="Calibri" panose="020F0502020204030204" pitchFamily="34" charset="0"/>
              </a:rPr>
              <a:t>PY18: </a:t>
            </a:r>
            <a:r>
              <a:rPr lang="en-US" sz="2800" dirty="0">
                <a:solidFill>
                  <a:schemeClr val="accent1"/>
                </a:solidFill>
                <a:ea typeface="Calibri" panose="020F0502020204030204" pitchFamily="34" charset="0"/>
              </a:rPr>
              <a:t>56,831</a:t>
            </a:r>
          </a:p>
          <a:p>
            <a:pPr marL="731520" lvl="2" indent="0">
              <a:spcBef>
                <a:spcPts val="0"/>
              </a:spcBef>
              <a:buNone/>
            </a:pPr>
            <a:endParaRPr lang="en-US" sz="2700" dirty="0">
              <a:latin typeface="+mj-lt"/>
              <a:ea typeface="Calibri" panose="020F0502020204030204" pitchFamily="34" charset="0"/>
            </a:endParaRPr>
          </a:p>
          <a:p>
            <a:pPr marL="914400" lvl="1" indent="-457200">
              <a:spcBef>
                <a:spcPts val="0"/>
              </a:spcBef>
            </a:pPr>
            <a:r>
              <a:rPr lang="en-US" sz="2900" dirty="0">
                <a:latin typeface="+mj-lt"/>
                <a:ea typeface="Calibri" panose="020F0502020204030204" pitchFamily="34" charset="0"/>
              </a:rPr>
              <a:t>MSG Rate</a:t>
            </a:r>
          </a:p>
          <a:p>
            <a:pPr marL="1188720" lvl="2" indent="-457200">
              <a:spcBef>
                <a:spcPts val="0"/>
              </a:spcBef>
            </a:pPr>
            <a:r>
              <a:rPr lang="en-US" sz="2800" dirty="0">
                <a:ea typeface="Calibri" panose="020F0502020204030204" pitchFamily="34" charset="0"/>
              </a:rPr>
              <a:t>PY17: </a:t>
            </a:r>
            <a:r>
              <a:rPr lang="en-US" sz="2800" dirty="0">
                <a:solidFill>
                  <a:schemeClr val="accent1"/>
                </a:solidFill>
                <a:ea typeface="Calibri" panose="020F0502020204030204" pitchFamily="34" charset="0"/>
              </a:rPr>
              <a:t>21.1%</a:t>
            </a:r>
          </a:p>
          <a:p>
            <a:pPr marL="1188720" lvl="2" indent="-457200">
              <a:spcBef>
                <a:spcPts val="0"/>
              </a:spcBef>
            </a:pPr>
            <a:r>
              <a:rPr lang="en-US" sz="2800" dirty="0">
                <a:ea typeface="Calibri" panose="020F0502020204030204" pitchFamily="34" charset="0"/>
              </a:rPr>
              <a:t>PY18: </a:t>
            </a:r>
            <a:r>
              <a:rPr lang="en-US" sz="2800" dirty="0">
                <a:solidFill>
                  <a:schemeClr val="accent1"/>
                </a:solidFill>
                <a:ea typeface="Calibri" panose="020F0502020204030204" pitchFamily="34" charset="0"/>
              </a:rPr>
              <a:t>23.1%</a:t>
            </a:r>
          </a:p>
        </p:txBody>
      </p:sp>
    </p:spTree>
    <p:extLst>
      <p:ext uri="{BB962C8B-B14F-4D97-AF65-F5344CB8AC3E}">
        <p14:creationId xmlns:p14="http://schemas.microsoft.com/office/powerpoint/2010/main" val="163215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95" y="304800"/>
            <a:ext cx="8534400" cy="758952"/>
          </a:xfrm>
        </p:spPr>
        <p:txBody>
          <a:bodyPr>
            <a:normAutofit/>
          </a:bodyPr>
          <a:lstStyle/>
          <a:p>
            <a:r>
              <a:rPr lang="en-US" sz="4000" dirty="0">
                <a:solidFill>
                  <a:schemeClr val="accent1"/>
                </a:solidFill>
              </a:rPr>
              <a:t>PY 2018: 2</a:t>
            </a:r>
            <a:r>
              <a:rPr lang="en-US" sz="4000" baseline="30000" dirty="0">
                <a:solidFill>
                  <a:schemeClr val="accent1"/>
                </a:solidFill>
              </a:rPr>
              <a:t>nd</a:t>
            </a:r>
            <a:r>
              <a:rPr lang="en-US" sz="4000" dirty="0">
                <a:solidFill>
                  <a:schemeClr val="accent1"/>
                </a:solidFill>
              </a:rPr>
              <a:t> Quarter after Exit</a:t>
            </a:r>
          </a:p>
        </p:txBody>
      </p:sp>
      <p:sp>
        <p:nvSpPr>
          <p:cNvPr id="3" name="Content Placeholder 2"/>
          <p:cNvSpPr>
            <a:spLocks noGrp="1"/>
          </p:cNvSpPr>
          <p:nvPr>
            <p:ph sz="quarter" idx="1"/>
          </p:nvPr>
        </p:nvSpPr>
        <p:spPr>
          <a:xfrm>
            <a:off x="0" y="1800687"/>
            <a:ext cx="8534400" cy="4724400"/>
          </a:xfrm>
        </p:spPr>
        <p:txBody>
          <a:bodyPr>
            <a:normAutofit/>
          </a:bodyPr>
          <a:lstStyle/>
          <a:p>
            <a:pPr marL="914400" lvl="1" indent="-457200">
              <a:spcBef>
                <a:spcPts val="0"/>
              </a:spcBef>
            </a:pPr>
            <a:r>
              <a:rPr lang="en-US" sz="2600" dirty="0">
                <a:latin typeface="+mj-lt"/>
                <a:ea typeface="Calibri" panose="020F0502020204030204" pitchFamily="34" charset="0"/>
              </a:rPr>
              <a:t>Employment Rate 2</a:t>
            </a:r>
            <a:r>
              <a:rPr lang="en-US" sz="2600" baseline="30000" dirty="0">
                <a:latin typeface="+mj-lt"/>
                <a:ea typeface="Calibri" panose="020F0502020204030204" pitchFamily="34" charset="0"/>
              </a:rPr>
              <a:t>nd</a:t>
            </a:r>
            <a:r>
              <a:rPr lang="en-US" sz="2600" dirty="0">
                <a:latin typeface="+mj-lt"/>
                <a:ea typeface="Calibri" panose="020F0502020204030204" pitchFamily="34" charset="0"/>
              </a:rPr>
              <a:t> Quarter after Exit</a:t>
            </a:r>
          </a:p>
          <a:p>
            <a:pPr marL="1188720" lvl="2" indent="-457200">
              <a:spcBef>
                <a:spcPts val="0"/>
              </a:spcBef>
            </a:pPr>
            <a:r>
              <a:rPr lang="en-US" sz="2600" dirty="0">
                <a:latin typeface="+mj-lt"/>
                <a:ea typeface="Calibri" panose="020F0502020204030204" pitchFamily="34" charset="0"/>
              </a:rPr>
              <a:t>PY18: </a:t>
            </a:r>
            <a:r>
              <a:rPr lang="en-US" sz="2600" dirty="0">
                <a:solidFill>
                  <a:schemeClr val="accent1"/>
                </a:solidFill>
                <a:latin typeface="+mj-lt"/>
                <a:ea typeface="Calibri" panose="020F0502020204030204" pitchFamily="34" charset="0"/>
              </a:rPr>
              <a:t>49.2%</a:t>
            </a:r>
          </a:p>
          <a:p>
            <a:pPr marL="731520" lvl="2" indent="0">
              <a:spcBef>
                <a:spcPts val="0"/>
              </a:spcBef>
              <a:buNone/>
            </a:pPr>
            <a:endParaRPr lang="en-US" sz="2600" dirty="0">
              <a:latin typeface="+mj-lt"/>
              <a:ea typeface="Calibri" panose="020F0502020204030204" pitchFamily="34" charset="0"/>
            </a:endParaRPr>
          </a:p>
          <a:p>
            <a:pPr marL="914400" lvl="1" indent="-457200">
              <a:spcBef>
                <a:spcPts val="0"/>
              </a:spcBef>
            </a:pPr>
            <a:r>
              <a:rPr lang="en-US" sz="2600" dirty="0">
                <a:latin typeface="+mj-lt"/>
                <a:ea typeface="Calibri" panose="020F0502020204030204" pitchFamily="34" charset="0"/>
              </a:rPr>
              <a:t>Median Earnings 2</a:t>
            </a:r>
            <a:r>
              <a:rPr lang="en-US" sz="2600" baseline="30000" dirty="0">
                <a:latin typeface="+mj-lt"/>
                <a:ea typeface="Calibri" panose="020F0502020204030204" pitchFamily="34" charset="0"/>
              </a:rPr>
              <a:t>nd</a:t>
            </a:r>
            <a:r>
              <a:rPr lang="en-US" sz="2600" dirty="0">
                <a:latin typeface="+mj-lt"/>
                <a:ea typeface="Calibri" panose="020F0502020204030204" pitchFamily="34" charset="0"/>
              </a:rPr>
              <a:t> Quarter after Exit</a:t>
            </a:r>
          </a:p>
          <a:p>
            <a:pPr marL="1188720" lvl="2" indent="-457200">
              <a:spcBef>
                <a:spcPts val="0"/>
              </a:spcBef>
            </a:pPr>
            <a:r>
              <a:rPr lang="en-US" sz="2600" dirty="0">
                <a:latin typeface="+mj-lt"/>
                <a:ea typeface="Calibri" panose="020F0502020204030204" pitchFamily="34" charset="0"/>
              </a:rPr>
              <a:t>PY18: </a:t>
            </a:r>
            <a:r>
              <a:rPr lang="en-US" sz="2600" dirty="0">
                <a:solidFill>
                  <a:schemeClr val="accent1"/>
                </a:solidFill>
                <a:latin typeface="+mj-lt"/>
                <a:ea typeface="Calibri" panose="020F0502020204030204" pitchFamily="34" charset="0"/>
              </a:rPr>
              <a:t>$3,714</a:t>
            </a:r>
          </a:p>
          <a:p>
            <a:pPr marL="914400" lvl="1" indent="-457200">
              <a:spcBef>
                <a:spcPts val="0"/>
              </a:spcBef>
            </a:pPr>
            <a:endParaRPr lang="en-US" sz="2600" dirty="0">
              <a:latin typeface="+mj-lt"/>
              <a:ea typeface="Calibri" panose="020F0502020204030204" pitchFamily="34" charset="0"/>
            </a:endParaRPr>
          </a:p>
          <a:p>
            <a:pPr marL="914400" lvl="1" indent="-457200">
              <a:spcBef>
                <a:spcPts val="0"/>
              </a:spcBef>
            </a:pPr>
            <a:r>
              <a:rPr lang="en-US" sz="2600" dirty="0">
                <a:latin typeface="+mj-lt"/>
                <a:ea typeface="Calibri" panose="020F0502020204030204" pitchFamily="34" charset="0"/>
              </a:rPr>
              <a:t>Lowest Earnings 2</a:t>
            </a:r>
            <a:r>
              <a:rPr lang="en-US" sz="2600" baseline="30000" dirty="0">
                <a:latin typeface="+mj-lt"/>
                <a:ea typeface="Calibri" panose="020F0502020204030204" pitchFamily="34" charset="0"/>
              </a:rPr>
              <a:t>nd</a:t>
            </a:r>
            <a:r>
              <a:rPr lang="en-US" sz="2600" dirty="0">
                <a:latin typeface="+mj-lt"/>
                <a:ea typeface="Calibri" panose="020F0502020204030204" pitchFamily="34" charset="0"/>
              </a:rPr>
              <a:t> Quarter after Exit </a:t>
            </a:r>
          </a:p>
          <a:p>
            <a:pPr marL="1188720" lvl="2" indent="-457200">
              <a:spcBef>
                <a:spcPts val="0"/>
              </a:spcBef>
            </a:pPr>
            <a:r>
              <a:rPr lang="en-US" sz="2600" dirty="0">
                <a:latin typeface="+mj-lt"/>
                <a:ea typeface="Calibri" panose="020F0502020204030204" pitchFamily="34" charset="0"/>
              </a:rPr>
              <a:t>PY18: </a:t>
            </a:r>
            <a:r>
              <a:rPr lang="en-US" sz="2600" dirty="0">
                <a:solidFill>
                  <a:schemeClr val="accent1"/>
                </a:solidFill>
                <a:latin typeface="+mj-lt"/>
                <a:ea typeface="Calibri" panose="020F0502020204030204" pitchFamily="34" charset="0"/>
              </a:rPr>
              <a:t>$0.01</a:t>
            </a:r>
          </a:p>
          <a:p>
            <a:pPr marL="731520" lvl="2" indent="0">
              <a:spcBef>
                <a:spcPts val="0"/>
              </a:spcBef>
              <a:buNone/>
            </a:pPr>
            <a:endParaRPr lang="en-US" sz="2600" dirty="0">
              <a:latin typeface="+mj-lt"/>
              <a:ea typeface="Calibri" panose="020F0502020204030204" pitchFamily="34" charset="0"/>
            </a:endParaRPr>
          </a:p>
          <a:p>
            <a:pPr marL="914400" lvl="1" indent="-457200">
              <a:spcBef>
                <a:spcPts val="0"/>
              </a:spcBef>
            </a:pPr>
            <a:r>
              <a:rPr lang="en-US" sz="2600" dirty="0">
                <a:ea typeface="Calibri" panose="020F0502020204030204" pitchFamily="34" charset="0"/>
              </a:rPr>
              <a:t>Highest Earnings 2</a:t>
            </a:r>
            <a:r>
              <a:rPr lang="en-US" sz="2600" baseline="30000" dirty="0">
                <a:ea typeface="Calibri" panose="020F0502020204030204" pitchFamily="34" charset="0"/>
              </a:rPr>
              <a:t>nd</a:t>
            </a:r>
            <a:r>
              <a:rPr lang="en-US" sz="2600" dirty="0">
                <a:ea typeface="Calibri" panose="020F0502020204030204" pitchFamily="34" charset="0"/>
              </a:rPr>
              <a:t> Quarter after Exit</a:t>
            </a:r>
          </a:p>
          <a:p>
            <a:pPr marL="1188720" lvl="2" indent="-457200">
              <a:spcBef>
                <a:spcPts val="0"/>
              </a:spcBef>
            </a:pPr>
            <a:r>
              <a:rPr lang="en-US" sz="2600" dirty="0">
                <a:ea typeface="Calibri" panose="020F0502020204030204" pitchFamily="34" charset="0"/>
              </a:rPr>
              <a:t>PY18: </a:t>
            </a:r>
            <a:r>
              <a:rPr lang="en-US" sz="2600" dirty="0">
                <a:solidFill>
                  <a:schemeClr val="accent1"/>
                </a:solidFill>
                <a:ea typeface="Calibri" panose="020F0502020204030204" pitchFamily="34" charset="0"/>
              </a:rPr>
              <a:t>$644,248</a:t>
            </a:r>
          </a:p>
          <a:p>
            <a:pPr marL="1188720" lvl="2" indent="-457200">
              <a:spcBef>
                <a:spcPts val="0"/>
              </a:spcBef>
            </a:pPr>
            <a:endParaRPr lang="en-US" sz="2300" dirty="0">
              <a:latin typeface="+mj-lt"/>
              <a:ea typeface="Calibri" panose="020F0502020204030204" pitchFamily="34" charset="0"/>
            </a:endParaRPr>
          </a:p>
          <a:p>
            <a:pPr marL="731520" lvl="2" indent="0">
              <a:spcBef>
                <a:spcPts val="0"/>
              </a:spcBef>
              <a:buNone/>
            </a:pPr>
            <a:endParaRPr lang="en-US" sz="2500" dirty="0">
              <a:latin typeface="+mj-lt"/>
              <a:ea typeface="Calibri" panose="020F0502020204030204" pitchFamily="34" charset="0"/>
            </a:endParaRPr>
          </a:p>
        </p:txBody>
      </p:sp>
    </p:spTree>
    <p:extLst>
      <p:ext uri="{BB962C8B-B14F-4D97-AF65-F5344CB8AC3E}">
        <p14:creationId xmlns:p14="http://schemas.microsoft.com/office/powerpoint/2010/main" val="181463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95" y="304800"/>
            <a:ext cx="8534400" cy="758952"/>
          </a:xfrm>
        </p:spPr>
        <p:txBody>
          <a:bodyPr>
            <a:normAutofit/>
          </a:bodyPr>
          <a:lstStyle/>
          <a:p>
            <a:r>
              <a:rPr lang="en-US" sz="4000" dirty="0">
                <a:solidFill>
                  <a:schemeClr val="accent1"/>
                </a:solidFill>
              </a:rPr>
              <a:t>PYs 2017 and 2018: Rehab Rate</a:t>
            </a:r>
          </a:p>
        </p:txBody>
      </p:sp>
      <p:sp>
        <p:nvSpPr>
          <p:cNvPr id="3" name="Content Placeholder 2"/>
          <p:cNvSpPr>
            <a:spLocks noGrp="1"/>
          </p:cNvSpPr>
          <p:nvPr>
            <p:ph sz="quarter" idx="1"/>
          </p:nvPr>
        </p:nvSpPr>
        <p:spPr>
          <a:xfrm>
            <a:off x="-152400" y="1676400"/>
            <a:ext cx="8534400" cy="4724400"/>
          </a:xfrm>
        </p:spPr>
        <p:txBody>
          <a:bodyPr>
            <a:normAutofit/>
          </a:bodyPr>
          <a:lstStyle/>
          <a:p>
            <a:pPr marL="914400" lvl="1" indent="-457200">
              <a:spcBef>
                <a:spcPts val="0"/>
              </a:spcBef>
            </a:pPr>
            <a:r>
              <a:rPr lang="en-US" sz="2600" dirty="0">
                <a:ea typeface="Calibri" panose="020F0502020204030204" pitchFamily="34" charset="0"/>
              </a:rPr>
              <a:t>Number of Participants exiting with employment: </a:t>
            </a:r>
          </a:p>
          <a:p>
            <a:pPr marL="1188720" lvl="2" indent="-457200">
              <a:spcBef>
                <a:spcPts val="0"/>
              </a:spcBef>
            </a:pPr>
            <a:r>
              <a:rPr lang="en-US" sz="2600" dirty="0">
                <a:ea typeface="Calibri" panose="020F0502020204030204" pitchFamily="34" charset="0"/>
              </a:rPr>
              <a:t>PY17: </a:t>
            </a:r>
            <a:r>
              <a:rPr lang="en-US" sz="2600" dirty="0">
                <a:solidFill>
                  <a:schemeClr val="accent1"/>
                </a:solidFill>
                <a:ea typeface="Calibri" panose="020F0502020204030204" pitchFamily="34" charset="0"/>
              </a:rPr>
              <a:t>152,425</a:t>
            </a:r>
          </a:p>
          <a:p>
            <a:pPr marL="1188720" lvl="2" indent="-457200">
              <a:spcBef>
                <a:spcPts val="0"/>
              </a:spcBef>
            </a:pPr>
            <a:r>
              <a:rPr lang="en-US" sz="2600" dirty="0">
                <a:ea typeface="Calibri" panose="020F0502020204030204" pitchFamily="34" charset="0"/>
              </a:rPr>
              <a:t>PY18: </a:t>
            </a:r>
            <a:r>
              <a:rPr lang="en-US" sz="2600" dirty="0">
                <a:solidFill>
                  <a:schemeClr val="accent1"/>
                </a:solidFill>
                <a:ea typeface="Calibri" panose="020F0502020204030204" pitchFamily="34" charset="0"/>
              </a:rPr>
              <a:t>142,722</a:t>
            </a:r>
          </a:p>
          <a:p>
            <a:pPr marL="1188720" lvl="2" indent="-457200">
              <a:spcBef>
                <a:spcPts val="0"/>
              </a:spcBef>
            </a:pPr>
            <a:endParaRPr lang="en-US" sz="2600" dirty="0">
              <a:ea typeface="Calibri" panose="020F0502020204030204" pitchFamily="34" charset="0"/>
            </a:endParaRPr>
          </a:p>
          <a:p>
            <a:pPr marL="914400" lvl="1" indent="-457200">
              <a:spcBef>
                <a:spcPts val="0"/>
              </a:spcBef>
            </a:pPr>
            <a:r>
              <a:rPr lang="en-US" sz="2600" dirty="0">
                <a:ea typeface="Calibri" panose="020F0502020204030204" pitchFamily="34" charset="0"/>
              </a:rPr>
              <a:t>Number of Participants exiting w/o employment: </a:t>
            </a:r>
          </a:p>
          <a:p>
            <a:pPr marL="1188720" lvl="2" indent="-457200">
              <a:spcBef>
                <a:spcPts val="0"/>
              </a:spcBef>
            </a:pPr>
            <a:r>
              <a:rPr lang="en-US" sz="2600" dirty="0">
                <a:ea typeface="Calibri" panose="020F0502020204030204" pitchFamily="34" charset="0"/>
              </a:rPr>
              <a:t>PY17: </a:t>
            </a:r>
            <a:r>
              <a:rPr lang="en-US" sz="2600" dirty="0">
                <a:solidFill>
                  <a:schemeClr val="accent1"/>
                </a:solidFill>
                <a:ea typeface="Calibri" panose="020F0502020204030204" pitchFamily="34" charset="0"/>
              </a:rPr>
              <a:t>156,683</a:t>
            </a:r>
          </a:p>
          <a:p>
            <a:pPr marL="1188720" lvl="2" indent="-457200">
              <a:spcBef>
                <a:spcPts val="0"/>
              </a:spcBef>
            </a:pPr>
            <a:r>
              <a:rPr lang="en-US" sz="2600" dirty="0">
                <a:ea typeface="Calibri" panose="020F0502020204030204" pitchFamily="34" charset="0"/>
              </a:rPr>
              <a:t>PY18: </a:t>
            </a:r>
            <a:r>
              <a:rPr lang="en-US" sz="2600" dirty="0">
                <a:solidFill>
                  <a:schemeClr val="accent1"/>
                </a:solidFill>
                <a:ea typeface="Calibri" panose="020F0502020204030204" pitchFamily="34" charset="0"/>
              </a:rPr>
              <a:t>157,300</a:t>
            </a:r>
          </a:p>
          <a:p>
            <a:pPr marL="731520" lvl="2" indent="0">
              <a:spcBef>
                <a:spcPts val="0"/>
              </a:spcBef>
              <a:buNone/>
            </a:pPr>
            <a:endParaRPr lang="en-US" sz="2600" dirty="0">
              <a:ea typeface="Calibri" panose="020F0502020204030204" pitchFamily="34" charset="0"/>
            </a:endParaRPr>
          </a:p>
          <a:p>
            <a:pPr marL="914400" lvl="1" indent="-457200">
              <a:spcBef>
                <a:spcPts val="0"/>
              </a:spcBef>
            </a:pPr>
            <a:r>
              <a:rPr lang="en-US" sz="2600" dirty="0">
                <a:ea typeface="Calibri" panose="020F0502020204030204" pitchFamily="34" charset="0"/>
              </a:rPr>
              <a:t>Employment Rate</a:t>
            </a:r>
          </a:p>
          <a:p>
            <a:pPr marL="1188720" lvl="2" indent="-457200">
              <a:spcBef>
                <a:spcPts val="0"/>
              </a:spcBef>
            </a:pPr>
            <a:r>
              <a:rPr lang="en-US" sz="2600" dirty="0">
                <a:ea typeface="Calibri" panose="020F0502020204030204" pitchFamily="34" charset="0"/>
              </a:rPr>
              <a:t>PY17: </a:t>
            </a:r>
            <a:r>
              <a:rPr lang="en-US" sz="2600" dirty="0">
                <a:solidFill>
                  <a:schemeClr val="accent1"/>
                </a:solidFill>
                <a:ea typeface="Calibri" panose="020F0502020204030204" pitchFamily="34" charset="0"/>
              </a:rPr>
              <a:t>49.3%</a:t>
            </a:r>
          </a:p>
          <a:p>
            <a:pPr marL="1188720" lvl="2" indent="-457200">
              <a:spcBef>
                <a:spcPts val="0"/>
              </a:spcBef>
            </a:pPr>
            <a:r>
              <a:rPr lang="en-US" sz="2600" dirty="0">
                <a:ea typeface="Calibri" panose="020F0502020204030204" pitchFamily="34" charset="0"/>
              </a:rPr>
              <a:t>PY18: </a:t>
            </a:r>
            <a:r>
              <a:rPr lang="en-US" sz="2600" dirty="0">
                <a:solidFill>
                  <a:schemeClr val="accent1"/>
                </a:solidFill>
                <a:ea typeface="Calibri" panose="020F0502020204030204" pitchFamily="34" charset="0"/>
              </a:rPr>
              <a:t>47.6%</a:t>
            </a:r>
          </a:p>
          <a:p>
            <a:pPr marL="914400" lvl="1" indent="-457200">
              <a:spcBef>
                <a:spcPts val="0"/>
              </a:spcBef>
            </a:pPr>
            <a:endParaRPr lang="en-US" sz="2900" dirty="0">
              <a:latin typeface="+mj-lt"/>
              <a:ea typeface="Calibri" panose="020F0502020204030204" pitchFamily="34" charset="0"/>
            </a:endParaRPr>
          </a:p>
        </p:txBody>
      </p:sp>
    </p:spTree>
    <p:extLst>
      <p:ext uri="{BB962C8B-B14F-4D97-AF65-F5344CB8AC3E}">
        <p14:creationId xmlns:p14="http://schemas.microsoft.com/office/powerpoint/2010/main" val="168225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Introductions</a:t>
            </a:r>
          </a:p>
        </p:txBody>
      </p:sp>
      <p:sp>
        <p:nvSpPr>
          <p:cNvPr id="3" name="Content Placeholder 2"/>
          <p:cNvSpPr>
            <a:spLocks noGrp="1"/>
          </p:cNvSpPr>
          <p:nvPr>
            <p:ph sz="quarter" idx="1"/>
          </p:nvPr>
        </p:nvSpPr>
        <p:spPr>
          <a:xfrm>
            <a:off x="609600" y="1371600"/>
            <a:ext cx="8156448" cy="5334000"/>
          </a:xfrm>
        </p:spPr>
        <p:txBody>
          <a:bodyPr>
            <a:noAutofit/>
          </a:bodyPr>
          <a:lstStyle/>
          <a:p>
            <a:pPr marL="0" indent="0">
              <a:spcBef>
                <a:spcPts val="0"/>
              </a:spcBef>
              <a:buNone/>
            </a:pPr>
            <a:endParaRPr lang="en-US" sz="2400" dirty="0">
              <a:ea typeface="Calibri" panose="020F0502020204030204" pitchFamily="34" charset="0"/>
            </a:endParaRPr>
          </a:p>
          <a:p>
            <a:pPr>
              <a:spcBef>
                <a:spcPts val="0"/>
              </a:spcBef>
              <a:tabLst>
                <a:tab pos="2331720" algn="l"/>
              </a:tabLst>
            </a:pPr>
            <a:r>
              <a:rPr lang="en-US" sz="2400" dirty="0">
                <a:ea typeface="Calibri" panose="020F0502020204030204" pitchFamily="34" charset="0"/>
              </a:rPr>
              <a:t>Dacia Johnson</a:t>
            </a:r>
          </a:p>
          <a:p>
            <a:pPr marL="274320" lvl="1" indent="0">
              <a:spcBef>
                <a:spcPts val="0"/>
              </a:spcBef>
              <a:buNone/>
              <a:tabLst>
                <a:tab pos="2331720" algn="l"/>
              </a:tabLst>
            </a:pPr>
            <a:r>
              <a:rPr lang="en-US" sz="2400" i="1" dirty="0">
                <a:ea typeface="Calibri" panose="020F0502020204030204" pitchFamily="34" charset="0"/>
              </a:rPr>
              <a:t>Executive Director, </a:t>
            </a:r>
            <a:r>
              <a:rPr lang="en-US" sz="2400" dirty="0">
                <a:ea typeface="Calibri" panose="020F0502020204030204" pitchFamily="34" charset="0"/>
              </a:rPr>
              <a:t>Oregon Commission for the Blind</a:t>
            </a:r>
          </a:p>
          <a:p>
            <a:pPr>
              <a:spcBef>
                <a:spcPts val="0"/>
              </a:spcBef>
              <a:tabLst>
                <a:tab pos="2331720" algn="l"/>
              </a:tabLst>
            </a:pPr>
            <a:endParaRPr lang="en-US" sz="2400" dirty="0">
              <a:ea typeface="Calibri" panose="020F0502020204030204" pitchFamily="34" charset="0"/>
            </a:endParaRPr>
          </a:p>
          <a:p>
            <a:pPr>
              <a:spcBef>
                <a:spcPts val="0"/>
              </a:spcBef>
              <a:tabLst>
                <a:tab pos="2331720" algn="l"/>
              </a:tabLst>
            </a:pPr>
            <a:r>
              <a:rPr lang="en-US" sz="2400" dirty="0">
                <a:ea typeface="Calibri" panose="020F0502020204030204" pitchFamily="34" charset="0"/>
              </a:rPr>
              <a:t>Christopher Pope</a:t>
            </a:r>
          </a:p>
          <a:p>
            <a:pPr marL="274320" lvl="1" indent="0">
              <a:spcBef>
                <a:spcPts val="0"/>
              </a:spcBef>
              <a:buNone/>
              <a:tabLst>
                <a:tab pos="2331720" algn="l"/>
              </a:tabLst>
            </a:pPr>
            <a:r>
              <a:rPr lang="en-US" sz="2400" i="1" dirty="0">
                <a:ea typeface="Calibri" panose="020F0502020204030204" pitchFamily="34" charset="0"/>
              </a:rPr>
              <a:t>Chief, </a:t>
            </a:r>
            <a:r>
              <a:rPr lang="en-US" sz="2400" dirty="0">
                <a:ea typeface="Calibri" panose="020F0502020204030204" pitchFamily="34" charset="0"/>
              </a:rPr>
              <a:t>Data Collection and Analysis Unit, RSA</a:t>
            </a:r>
          </a:p>
          <a:p>
            <a:pPr>
              <a:spcBef>
                <a:spcPts val="0"/>
              </a:spcBef>
              <a:tabLst>
                <a:tab pos="2331720" algn="l"/>
              </a:tabLst>
            </a:pPr>
            <a:endParaRPr lang="en-US" sz="2400" dirty="0">
              <a:ea typeface="Calibri" panose="020F0502020204030204" pitchFamily="34" charset="0"/>
            </a:endParaRPr>
          </a:p>
          <a:p>
            <a:pPr>
              <a:spcBef>
                <a:spcPts val="0"/>
              </a:spcBef>
              <a:tabLst>
                <a:tab pos="2331720" algn="l"/>
              </a:tabLst>
            </a:pPr>
            <a:r>
              <a:rPr lang="en-US" sz="2400" dirty="0">
                <a:ea typeface="Calibri" panose="020F0502020204030204" pitchFamily="34" charset="0"/>
              </a:rPr>
              <a:t>Kristen Mackey </a:t>
            </a:r>
          </a:p>
          <a:p>
            <a:pPr marL="274320" lvl="1" indent="0">
              <a:spcBef>
                <a:spcPts val="0"/>
              </a:spcBef>
              <a:buNone/>
              <a:tabLst>
                <a:tab pos="2331720" algn="l"/>
              </a:tabLst>
            </a:pPr>
            <a:r>
              <a:rPr lang="en-US" sz="2400" i="1" dirty="0">
                <a:ea typeface="Calibri" panose="020F0502020204030204" pitchFamily="34" charset="0"/>
              </a:rPr>
              <a:t>Administrator, </a:t>
            </a:r>
            <a:r>
              <a:rPr lang="en-US" sz="2400" dirty="0">
                <a:ea typeface="Calibri" panose="020F0502020204030204" pitchFamily="34" charset="0"/>
              </a:rPr>
              <a:t>Arizona RSA</a:t>
            </a:r>
          </a:p>
          <a:p>
            <a:pPr marL="0" indent="0">
              <a:spcBef>
                <a:spcPts val="0"/>
              </a:spcBef>
              <a:buNone/>
              <a:tabLst>
                <a:tab pos="2331720" algn="l"/>
              </a:tabLst>
            </a:pPr>
            <a:endParaRPr lang="en-US" sz="2400" dirty="0">
              <a:ea typeface="Calibri" panose="020F0502020204030204" pitchFamily="34" charset="0"/>
            </a:endParaRPr>
          </a:p>
          <a:p>
            <a:pPr>
              <a:spcBef>
                <a:spcPts val="0"/>
              </a:spcBef>
              <a:tabLst>
                <a:tab pos="2331720" algn="l"/>
              </a:tabLst>
            </a:pPr>
            <a:r>
              <a:rPr lang="en-US" sz="2400" dirty="0">
                <a:ea typeface="Calibri" panose="020F0502020204030204" pitchFamily="34" charset="0"/>
              </a:rPr>
              <a:t>John Gelletta</a:t>
            </a:r>
          </a:p>
          <a:p>
            <a:pPr marL="274320" lvl="1" indent="0">
              <a:spcBef>
                <a:spcPts val="0"/>
              </a:spcBef>
              <a:buNone/>
              <a:tabLst>
                <a:tab pos="2331720" algn="l"/>
              </a:tabLst>
            </a:pPr>
            <a:r>
              <a:rPr lang="en-US" sz="2400" i="1" dirty="0">
                <a:ea typeface="Calibri" panose="020F0502020204030204" pitchFamily="34" charset="0"/>
              </a:rPr>
              <a:t>Chief, Special Services Section, </a:t>
            </a:r>
            <a:r>
              <a:rPr lang="en-US" sz="2400" dirty="0">
                <a:ea typeface="Calibri" panose="020F0502020204030204" pitchFamily="34" charset="0"/>
              </a:rPr>
              <a:t>Wisconsin DVR</a:t>
            </a:r>
          </a:p>
          <a:p>
            <a:pPr lvl="1">
              <a:spcBef>
                <a:spcPts val="0"/>
              </a:spcBef>
              <a:tabLst>
                <a:tab pos="2331720" algn="l"/>
              </a:tabLst>
            </a:pPr>
            <a:endParaRPr lang="en-US" sz="2500" dirty="0">
              <a:latin typeface="+mj-lt"/>
              <a:ea typeface="Calibri" panose="020F0502020204030204" pitchFamily="34" charset="0"/>
            </a:endParaRPr>
          </a:p>
          <a:p>
            <a:pPr marL="742950" lvl="0" indent="-742950">
              <a:spcBef>
                <a:spcPts val="0"/>
              </a:spcBef>
              <a:buAutoNum type="arabicPeriod"/>
              <a:tabLst>
                <a:tab pos="2331720" algn="l"/>
              </a:tabLst>
            </a:pPr>
            <a:endParaRPr lang="en-US" sz="2500" dirty="0">
              <a:latin typeface="+mj-lt"/>
              <a:ea typeface="Calibri" panose="020F0502020204030204" pitchFamily="34" charset="0"/>
            </a:endParaRPr>
          </a:p>
          <a:p>
            <a:pPr marL="182880" indent="0">
              <a:spcBef>
                <a:spcPts val="0"/>
              </a:spcBef>
              <a:buNone/>
            </a:pPr>
            <a:endParaRPr lang="en-US" sz="2500" dirty="0">
              <a:latin typeface="Times New Roman" panose="02020603050405020304" pitchFamily="18" charset="0"/>
              <a:ea typeface="Calibri" panose="020F0502020204030204" pitchFamily="34" charset="0"/>
            </a:endParaRPr>
          </a:p>
          <a:p>
            <a:endParaRPr lang="en-US" sz="2500" dirty="0"/>
          </a:p>
        </p:txBody>
      </p:sp>
    </p:spTree>
    <p:extLst>
      <p:ext uri="{BB962C8B-B14F-4D97-AF65-F5344CB8AC3E}">
        <p14:creationId xmlns:p14="http://schemas.microsoft.com/office/powerpoint/2010/main" val="132188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1000"/>
                                        <p:tgtEl>
                                          <p:spTgt spid="3">
                                            <p:txEl>
                                              <p:pRg st="10" end="10"/>
                                            </p:txEl>
                                          </p:spTgt>
                                        </p:tgtEl>
                                      </p:cBhvr>
                                    </p:animEffect>
                                    <p:anim calcmode="lin" valueType="num">
                                      <p:cBhvr>
                                        <p:cTn id="4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95" y="304800"/>
            <a:ext cx="8534400" cy="758952"/>
          </a:xfrm>
        </p:spPr>
        <p:txBody>
          <a:bodyPr>
            <a:normAutofit/>
          </a:bodyPr>
          <a:lstStyle/>
          <a:p>
            <a:r>
              <a:rPr lang="en-US" sz="4000" dirty="0">
                <a:solidFill>
                  <a:schemeClr val="accent1"/>
                </a:solidFill>
              </a:rPr>
              <a:t>PY 2018: SOC Codes</a:t>
            </a:r>
          </a:p>
        </p:txBody>
      </p:sp>
      <p:sp>
        <p:nvSpPr>
          <p:cNvPr id="3" name="Content Placeholder 2"/>
          <p:cNvSpPr>
            <a:spLocks noGrp="1"/>
          </p:cNvSpPr>
          <p:nvPr>
            <p:ph sz="quarter" idx="1"/>
          </p:nvPr>
        </p:nvSpPr>
        <p:spPr>
          <a:xfrm>
            <a:off x="0" y="1600200"/>
            <a:ext cx="8763000" cy="4724400"/>
          </a:xfrm>
        </p:spPr>
        <p:txBody>
          <a:bodyPr>
            <a:normAutofit fontScale="92500" lnSpcReduction="10000"/>
          </a:bodyPr>
          <a:lstStyle/>
          <a:p>
            <a:pPr marL="457200" lvl="1" indent="0">
              <a:spcBef>
                <a:spcPts val="0"/>
              </a:spcBef>
              <a:buNone/>
            </a:pPr>
            <a:r>
              <a:rPr lang="en-US" sz="4000" dirty="0">
                <a:solidFill>
                  <a:schemeClr val="tx1"/>
                </a:solidFill>
                <a:ea typeface="Calibri" panose="020F0502020204030204" pitchFamily="34" charset="0"/>
              </a:rPr>
              <a:t>Top Five SOC Codes</a:t>
            </a:r>
          </a:p>
          <a:p>
            <a:pPr marL="1520190" lvl="3" indent="-514350">
              <a:spcBef>
                <a:spcPts val="0"/>
              </a:spcBef>
              <a:buFont typeface="+mj-lt"/>
              <a:buAutoNum type="arabicPeriod"/>
            </a:pPr>
            <a:r>
              <a:rPr lang="en-US" sz="3900" dirty="0">
                <a:ea typeface="Calibri" panose="020F0502020204030204" pitchFamily="34" charset="0"/>
              </a:rPr>
              <a:t>Stock Clerks and Order Fillers</a:t>
            </a:r>
          </a:p>
          <a:p>
            <a:pPr marL="1520190" lvl="3" indent="-514350">
              <a:spcBef>
                <a:spcPts val="0"/>
              </a:spcBef>
              <a:buFont typeface="+mj-lt"/>
              <a:buAutoNum type="arabicPeriod"/>
            </a:pPr>
            <a:r>
              <a:rPr lang="en-US" sz="3900" dirty="0">
                <a:ea typeface="Calibri" panose="020F0502020204030204" pitchFamily="34" charset="0"/>
              </a:rPr>
              <a:t>Customer Service Representatives</a:t>
            </a:r>
          </a:p>
          <a:p>
            <a:pPr marL="1520190" lvl="3" indent="-514350">
              <a:spcBef>
                <a:spcPts val="0"/>
              </a:spcBef>
              <a:buFont typeface="+mj-lt"/>
              <a:buAutoNum type="arabicPeriod"/>
            </a:pPr>
            <a:r>
              <a:rPr lang="en-US" sz="3900" dirty="0">
                <a:ea typeface="Calibri" panose="020F0502020204030204" pitchFamily="34" charset="0"/>
              </a:rPr>
              <a:t>Janitors and Cleaners (except Maids and Housekeeping Cleaners)</a:t>
            </a:r>
          </a:p>
          <a:p>
            <a:pPr marL="1520190" lvl="3" indent="-514350">
              <a:spcBef>
                <a:spcPts val="0"/>
              </a:spcBef>
              <a:buFont typeface="+mj-lt"/>
              <a:buAutoNum type="arabicPeriod"/>
            </a:pPr>
            <a:r>
              <a:rPr lang="en-US" sz="3900" dirty="0">
                <a:ea typeface="Calibri" panose="020F0502020204030204" pitchFamily="34" charset="0"/>
              </a:rPr>
              <a:t>Laborers and Freight, Stock, and Material Movers</a:t>
            </a:r>
          </a:p>
          <a:p>
            <a:pPr marL="1520190" lvl="3" indent="-514350">
              <a:spcBef>
                <a:spcPts val="0"/>
              </a:spcBef>
              <a:buFont typeface="+mj-lt"/>
              <a:buAutoNum type="arabicPeriod"/>
            </a:pPr>
            <a:r>
              <a:rPr lang="en-US" sz="3900" dirty="0">
                <a:ea typeface="Calibri" panose="020F0502020204030204" pitchFamily="34" charset="0"/>
              </a:rPr>
              <a:t>Retail Salespersons</a:t>
            </a:r>
          </a:p>
          <a:p>
            <a:pPr marL="1188720" lvl="2" indent="-457200">
              <a:spcBef>
                <a:spcPts val="0"/>
              </a:spcBef>
            </a:pPr>
            <a:endParaRPr lang="en-US" sz="2600" dirty="0">
              <a:solidFill>
                <a:schemeClr val="accent1"/>
              </a:solidFill>
              <a:ea typeface="Calibri" panose="020F0502020204030204" pitchFamily="34" charset="0"/>
            </a:endParaRPr>
          </a:p>
          <a:p>
            <a:pPr marL="1188720" lvl="2" indent="-457200">
              <a:spcBef>
                <a:spcPts val="0"/>
              </a:spcBef>
            </a:pPr>
            <a:endParaRPr lang="en-US" sz="2200" dirty="0">
              <a:ea typeface="Calibri" panose="020F0502020204030204" pitchFamily="34" charset="0"/>
            </a:endParaRPr>
          </a:p>
          <a:p>
            <a:pPr marL="1188720" lvl="2" indent="-457200">
              <a:spcBef>
                <a:spcPts val="0"/>
              </a:spcBef>
            </a:pPr>
            <a:endParaRPr lang="en-US" sz="2600" dirty="0">
              <a:ea typeface="Calibri" panose="020F0502020204030204" pitchFamily="34" charset="0"/>
            </a:endParaRPr>
          </a:p>
          <a:p>
            <a:pPr marL="914400" lvl="1" indent="-457200">
              <a:spcBef>
                <a:spcPts val="0"/>
              </a:spcBef>
            </a:pPr>
            <a:endParaRPr lang="en-US" sz="2900" dirty="0">
              <a:latin typeface="+mj-lt"/>
              <a:ea typeface="Calibri" panose="020F0502020204030204" pitchFamily="34" charset="0"/>
            </a:endParaRPr>
          </a:p>
        </p:txBody>
      </p:sp>
    </p:spTree>
    <p:extLst>
      <p:ext uri="{BB962C8B-B14F-4D97-AF65-F5344CB8AC3E}">
        <p14:creationId xmlns:p14="http://schemas.microsoft.com/office/powerpoint/2010/main" val="776887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95" y="304800"/>
            <a:ext cx="8534400" cy="758952"/>
          </a:xfrm>
        </p:spPr>
        <p:txBody>
          <a:bodyPr>
            <a:normAutofit/>
          </a:bodyPr>
          <a:lstStyle/>
          <a:p>
            <a:r>
              <a:rPr lang="en-US" sz="4000" dirty="0">
                <a:solidFill>
                  <a:schemeClr val="accent1"/>
                </a:solidFill>
              </a:rPr>
              <a:t>PY 2018: Reasons for Exit</a:t>
            </a:r>
          </a:p>
        </p:txBody>
      </p:sp>
      <p:sp>
        <p:nvSpPr>
          <p:cNvPr id="3" name="Content Placeholder 2"/>
          <p:cNvSpPr>
            <a:spLocks noGrp="1"/>
          </p:cNvSpPr>
          <p:nvPr>
            <p:ph sz="quarter" idx="1"/>
          </p:nvPr>
        </p:nvSpPr>
        <p:spPr>
          <a:xfrm>
            <a:off x="-152400" y="1676400"/>
            <a:ext cx="8534400" cy="4724400"/>
          </a:xfrm>
        </p:spPr>
        <p:txBody>
          <a:bodyPr>
            <a:normAutofit/>
          </a:bodyPr>
          <a:lstStyle/>
          <a:p>
            <a:pPr marL="914400" lvl="1" indent="-457200">
              <a:spcBef>
                <a:spcPts val="0"/>
              </a:spcBef>
            </a:pPr>
            <a:r>
              <a:rPr lang="en-US" sz="2800" dirty="0">
                <a:solidFill>
                  <a:schemeClr val="accent1"/>
                </a:solidFill>
                <a:ea typeface="Calibri" panose="020F0502020204030204" pitchFamily="34" charset="0"/>
              </a:rPr>
              <a:t>300,794</a:t>
            </a:r>
            <a:r>
              <a:rPr lang="en-US" sz="2800" dirty="0">
                <a:ea typeface="Calibri" panose="020F0502020204030204" pitchFamily="34" charset="0"/>
              </a:rPr>
              <a:t> </a:t>
            </a:r>
            <a:r>
              <a:rPr lang="en-US" sz="2800" dirty="0">
                <a:solidFill>
                  <a:schemeClr val="tx1"/>
                </a:solidFill>
                <a:ea typeface="Calibri" panose="020F0502020204030204" pitchFamily="34" charset="0"/>
              </a:rPr>
              <a:t>participants exited during PY18.</a:t>
            </a:r>
            <a:r>
              <a:rPr lang="en-US" sz="2800" dirty="0">
                <a:ea typeface="Calibri" panose="020F0502020204030204" pitchFamily="34" charset="0"/>
              </a:rPr>
              <a:t> </a:t>
            </a:r>
          </a:p>
          <a:p>
            <a:pPr marL="914400" lvl="1" indent="-457200">
              <a:spcBef>
                <a:spcPts val="0"/>
              </a:spcBef>
            </a:pPr>
            <a:endParaRPr lang="en-US" sz="2800" dirty="0">
              <a:ea typeface="Calibri" panose="020F0502020204030204" pitchFamily="34" charset="0"/>
            </a:endParaRPr>
          </a:p>
          <a:p>
            <a:pPr marL="914400" lvl="1" indent="-457200">
              <a:spcBef>
                <a:spcPts val="0"/>
              </a:spcBef>
            </a:pPr>
            <a:r>
              <a:rPr lang="en-US" sz="2800" dirty="0">
                <a:ea typeface="Calibri" panose="020F0502020204030204" pitchFamily="34" charset="0"/>
              </a:rPr>
              <a:t>Reasons for Exit: </a:t>
            </a:r>
          </a:p>
          <a:p>
            <a:pPr marL="1188720" lvl="2" indent="-457200">
              <a:spcBef>
                <a:spcPts val="0"/>
              </a:spcBef>
            </a:pPr>
            <a:r>
              <a:rPr lang="en-US" sz="2600" dirty="0">
                <a:ea typeface="Calibri" panose="020F0502020204030204" pitchFamily="34" charset="0"/>
              </a:rPr>
              <a:t>No Longer Interested in Receiving Services or Further Services:</a:t>
            </a:r>
            <a:r>
              <a:rPr lang="en-US" sz="2600" dirty="0">
                <a:solidFill>
                  <a:schemeClr val="accent1"/>
                </a:solidFill>
                <a:ea typeface="Calibri" panose="020F0502020204030204" pitchFamily="34" charset="0"/>
              </a:rPr>
              <a:t> 65,438</a:t>
            </a:r>
            <a:endParaRPr lang="en-US" sz="2600" dirty="0">
              <a:ea typeface="Calibri" panose="020F0502020204030204" pitchFamily="34" charset="0"/>
            </a:endParaRPr>
          </a:p>
          <a:p>
            <a:pPr marL="1188720" lvl="2" indent="-457200">
              <a:spcBef>
                <a:spcPts val="0"/>
              </a:spcBef>
            </a:pPr>
            <a:r>
              <a:rPr lang="en-US" sz="2600" dirty="0">
                <a:ea typeface="Calibri" panose="020F0502020204030204" pitchFamily="34" charset="0"/>
              </a:rPr>
              <a:t>Unable to Locate or Contact: </a:t>
            </a:r>
            <a:r>
              <a:rPr lang="en-US" sz="2600" dirty="0">
                <a:solidFill>
                  <a:schemeClr val="accent1"/>
                </a:solidFill>
                <a:ea typeface="Calibri" panose="020F0502020204030204" pitchFamily="34" charset="0"/>
              </a:rPr>
              <a:t>61,269</a:t>
            </a:r>
          </a:p>
          <a:p>
            <a:pPr marL="1188720" lvl="2" indent="-457200">
              <a:spcBef>
                <a:spcPts val="0"/>
              </a:spcBef>
            </a:pPr>
            <a:r>
              <a:rPr lang="en-US" sz="2600" dirty="0">
                <a:ea typeface="Calibri" panose="020F0502020204030204" pitchFamily="34" charset="0"/>
              </a:rPr>
              <a:t>All Other Reasons:</a:t>
            </a:r>
            <a:r>
              <a:rPr lang="en-US" sz="2600" dirty="0">
                <a:solidFill>
                  <a:schemeClr val="accent1"/>
                </a:solidFill>
                <a:ea typeface="Calibri" panose="020F0502020204030204" pitchFamily="34" charset="0"/>
              </a:rPr>
              <a:t> 18,682</a:t>
            </a:r>
          </a:p>
          <a:p>
            <a:pPr marL="731520" lvl="2" indent="0">
              <a:spcBef>
                <a:spcPts val="0"/>
              </a:spcBef>
              <a:buNone/>
            </a:pPr>
            <a:endParaRPr lang="en-US" sz="2600" dirty="0">
              <a:solidFill>
                <a:schemeClr val="accent1"/>
              </a:solidFill>
              <a:ea typeface="Calibri" panose="020F0502020204030204" pitchFamily="34" charset="0"/>
            </a:endParaRPr>
          </a:p>
          <a:p>
            <a:pPr marL="914400" lvl="1" indent="-457200">
              <a:spcBef>
                <a:spcPts val="0"/>
              </a:spcBef>
            </a:pPr>
            <a:r>
              <a:rPr lang="en-US" sz="2800" dirty="0">
                <a:solidFill>
                  <a:schemeClr val="accent1"/>
                </a:solidFill>
                <a:ea typeface="Calibri" panose="020F0502020204030204" pitchFamily="34" charset="0"/>
              </a:rPr>
              <a:t>145,389 </a:t>
            </a:r>
            <a:r>
              <a:rPr lang="en-US" sz="2800" dirty="0">
                <a:solidFill>
                  <a:schemeClr val="tx1"/>
                </a:solidFill>
                <a:ea typeface="Calibri" panose="020F0502020204030204" pitchFamily="34" charset="0"/>
              </a:rPr>
              <a:t>or </a:t>
            </a:r>
            <a:r>
              <a:rPr lang="en-US" sz="2800" dirty="0">
                <a:solidFill>
                  <a:schemeClr val="accent1"/>
                </a:solidFill>
                <a:ea typeface="Calibri" panose="020F0502020204030204" pitchFamily="34" charset="0"/>
              </a:rPr>
              <a:t>48% </a:t>
            </a:r>
            <a:r>
              <a:rPr lang="en-US" sz="2800" dirty="0">
                <a:solidFill>
                  <a:schemeClr val="tx1"/>
                </a:solidFill>
                <a:ea typeface="Calibri" panose="020F0502020204030204" pitchFamily="34" charset="0"/>
              </a:rPr>
              <a:t>of participants exited the VR program unsuccessfully in PY18 for these three reasons. </a:t>
            </a:r>
            <a:endParaRPr lang="en-US" sz="2800" dirty="0">
              <a:solidFill>
                <a:schemeClr val="accent1"/>
              </a:solidFill>
              <a:ea typeface="Calibri" panose="020F0502020204030204" pitchFamily="34" charset="0"/>
            </a:endParaRPr>
          </a:p>
          <a:p>
            <a:pPr marL="1188720" lvl="2" indent="-457200">
              <a:spcBef>
                <a:spcPts val="0"/>
              </a:spcBef>
            </a:pPr>
            <a:endParaRPr lang="en-US" sz="2600" dirty="0">
              <a:solidFill>
                <a:schemeClr val="accent1"/>
              </a:solidFill>
              <a:ea typeface="Calibri" panose="020F0502020204030204" pitchFamily="34" charset="0"/>
            </a:endParaRPr>
          </a:p>
          <a:p>
            <a:pPr marL="1188720" lvl="2" indent="-457200">
              <a:spcBef>
                <a:spcPts val="0"/>
              </a:spcBef>
            </a:pPr>
            <a:endParaRPr lang="en-US" sz="2200" dirty="0">
              <a:ea typeface="Calibri" panose="020F0502020204030204" pitchFamily="34" charset="0"/>
            </a:endParaRPr>
          </a:p>
          <a:p>
            <a:pPr marL="1188720" lvl="2" indent="-457200">
              <a:spcBef>
                <a:spcPts val="0"/>
              </a:spcBef>
            </a:pPr>
            <a:endParaRPr lang="en-US" sz="2600" dirty="0">
              <a:ea typeface="Calibri" panose="020F0502020204030204" pitchFamily="34" charset="0"/>
            </a:endParaRPr>
          </a:p>
          <a:p>
            <a:pPr marL="914400" lvl="1" indent="-457200">
              <a:spcBef>
                <a:spcPts val="0"/>
              </a:spcBef>
            </a:pPr>
            <a:endParaRPr lang="en-US" sz="2900" dirty="0">
              <a:latin typeface="+mj-lt"/>
              <a:ea typeface="Calibri" panose="020F0502020204030204" pitchFamily="34" charset="0"/>
            </a:endParaRPr>
          </a:p>
        </p:txBody>
      </p:sp>
    </p:spTree>
    <p:extLst>
      <p:ext uri="{BB962C8B-B14F-4D97-AF65-F5344CB8AC3E}">
        <p14:creationId xmlns:p14="http://schemas.microsoft.com/office/powerpoint/2010/main" val="454978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PYs 2020-2023 WIOA State Plans</a:t>
            </a:r>
          </a:p>
        </p:txBody>
      </p:sp>
      <p:sp>
        <p:nvSpPr>
          <p:cNvPr id="3" name="Content Placeholder 2"/>
          <p:cNvSpPr>
            <a:spLocks noGrp="1"/>
          </p:cNvSpPr>
          <p:nvPr>
            <p:ph sz="quarter" idx="1"/>
          </p:nvPr>
        </p:nvSpPr>
        <p:spPr>
          <a:xfrm>
            <a:off x="301752" y="1752600"/>
            <a:ext cx="8534400" cy="5334000"/>
          </a:xfrm>
        </p:spPr>
        <p:txBody>
          <a:bodyPr>
            <a:normAutofit/>
          </a:bodyPr>
          <a:lstStyle/>
          <a:p>
            <a:r>
              <a:rPr lang="en-US" sz="2400" dirty="0"/>
              <a:t>On October 10, 2019, DOL and ED announced the availability of WIOA State Plan ICR: </a:t>
            </a:r>
            <a:r>
              <a:rPr lang="en-US" sz="2400" dirty="0">
                <a:hlinkClick r:id="rId3"/>
              </a:rPr>
              <a:t>https://doleta.gov/wioa/docs/State-Plan-ICR.pdf</a:t>
            </a:r>
            <a:r>
              <a:rPr lang="en-US" sz="2400" dirty="0"/>
              <a:t> </a:t>
            </a:r>
          </a:p>
          <a:p>
            <a:pPr marL="0" indent="0">
              <a:buNone/>
            </a:pPr>
            <a:endParaRPr lang="en-US" sz="2400" dirty="0"/>
          </a:p>
          <a:p>
            <a:r>
              <a:rPr lang="en-US" sz="2400" dirty="0"/>
              <a:t>Planning requirements are mostly the same as the PY 2016-2019 Plans. RSA did not make any changes to the VR Services Portion. </a:t>
            </a:r>
          </a:p>
          <a:p>
            <a:pPr marL="0" indent="0">
              <a:buNone/>
            </a:pPr>
            <a:endParaRPr lang="en-US" sz="2400" dirty="0"/>
          </a:p>
          <a:p>
            <a:r>
              <a:rPr lang="en-US" sz="2400" dirty="0"/>
              <a:t>DOL and ED anticipate that States may begin officially submitting Plans in early March 2020; however, the portal will open before March. </a:t>
            </a:r>
          </a:p>
        </p:txBody>
      </p:sp>
    </p:spTree>
    <p:extLst>
      <p:ext uri="{BB962C8B-B14F-4D97-AF65-F5344CB8AC3E}">
        <p14:creationId xmlns:p14="http://schemas.microsoft.com/office/powerpoint/2010/main" val="4286714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PYs 2020-2023 WIOA State Plans</a:t>
            </a:r>
          </a:p>
        </p:txBody>
      </p:sp>
      <p:sp>
        <p:nvSpPr>
          <p:cNvPr id="3" name="Content Placeholder 2"/>
          <p:cNvSpPr>
            <a:spLocks noGrp="1"/>
          </p:cNvSpPr>
          <p:nvPr>
            <p:ph sz="quarter" idx="1"/>
          </p:nvPr>
        </p:nvSpPr>
        <p:spPr>
          <a:xfrm>
            <a:off x="335783" y="1828800"/>
            <a:ext cx="8534400" cy="5334000"/>
          </a:xfrm>
        </p:spPr>
        <p:txBody>
          <a:bodyPr>
            <a:normAutofit/>
          </a:bodyPr>
          <a:lstStyle/>
          <a:p>
            <a:r>
              <a:rPr lang="en-US" sz="3200" dirty="0"/>
              <a:t>DOL and ED plan to issue guidance regarding the Plans to provide submission instructions and outline requirements related to due dates. </a:t>
            </a:r>
          </a:p>
          <a:p>
            <a:pPr marL="0" indent="0">
              <a:buNone/>
            </a:pPr>
            <a:endParaRPr lang="en-US" sz="3200" dirty="0"/>
          </a:p>
          <a:p>
            <a:r>
              <a:rPr lang="en-US" sz="3200" dirty="0"/>
              <a:t>DOL and ED also plan to issue guidance regarding the negotiation of performance levels and performance sanctions. </a:t>
            </a:r>
          </a:p>
          <a:p>
            <a:pPr marL="0" indent="0">
              <a:buNone/>
            </a:pPr>
            <a:endParaRPr lang="en-US" sz="2400" dirty="0"/>
          </a:p>
        </p:txBody>
      </p:sp>
    </p:spTree>
    <p:extLst>
      <p:ext uri="{BB962C8B-B14F-4D97-AF65-F5344CB8AC3E}">
        <p14:creationId xmlns:p14="http://schemas.microsoft.com/office/powerpoint/2010/main" val="1803406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PYs 2020-2023 WIOA State Plans</a:t>
            </a:r>
          </a:p>
        </p:txBody>
      </p:sp>
      <p:sp>
        <p:nvSpPr>
          <p:cNvPr id="3" name="Content Placeholder 2"/>
          <p:cNvSpPr>
            <a:spLocks noGrp="1"/>
          </p:cNvSpPr>
          <p:nvPr>
            <p:ph sz="quarter" idx="1"/>
          </p:nvPr>
        </p:nvSpPr>
        <p:spPr>
          <a:xfrm>
            <a:off x="283257" y="914400"/>
            <a:ext cx="8534400" cy="5334000"/>
          </a:xfrm>
        </p:spPr>
        <p:txBody>
          <a:bodyPr>
            <a:normAutofit/>
          </a:bodyPr>
          <a:lstStyle/>
          <a:p>
            <a:pPr marL="0" indent="0" algn="ctr">
              <a:buNone/>
            </a:pPr>
            <a:endParaRPr lang="en-US" sz="2200" dirty="0">
              <a:solidFill>
                <a:schemeClr val="accent1"/>
              </a:solidFill>
              <a:latin typeface="+mj-lt"/>
              <a:ea typeface="Calibri" panose="020F0502020204030204" pitchFamily="34" charset="0"/>
            </a:endParaRPr>
          </a:p>
          <a:p>
            <a:pPr marL="0" indent="0" algn="ctr">
              <a:buNone/>
            </a:pPr>
            <a:endParaRPr lang="en-US" sz="2200" dirty="0">
              <a:solidFill>
                <a:schemeClr val="accent1"/>
              </a:solidFill>
              <a:latin typeface="+mj-lt"/>
              <a:ea typeface="Calibri" panose="020F0502020204030204" pitchFamily="34" charset="0"/>
            </a:endParaRPr>
          </a:p>
          <a:p>
            <a:pPr marL="0" indent="0" algn="ctr">
              <a:buNone/>
            </a:pPr>
            <a:r>
              <a:rPr lang="en-US" sz="2800" dirty="0">
                <a:solidFill>
                  <a:schemeClr val="accent1"/>
                </a:solidFill>
                <a:latin typeface="+mj-lt"/>
                <a:ea typeface="Calibri" panose="020F0502020204030204" pitchFamily="34" charset="0"/>
              </a:rPr>
              <a:t>Program Years 2020 and 2021</a:t>
            </a:r>
          </a:p>
          <a:p>
            <a:pPr marL="457200" indent="-457200">
              <a:buFont typeface="+mj-lt"/>
              <a:buAutoNum type="arabicPeriod"/>
            </a:pPr>
            <a:r>
              <a:rPr lang="en-US" sz="2800" dirty="0">
                <a:latin typeface="+mj-lt"/>
                <a:ea typeface="Calibri" panose="020F0502020204030204" pitchFamily="34" charset="0"/>
              </a:rPr>
              <a:t>MSG</a:t>
            </a:r>
          </a:p>
          <a:p>
            <a:pPr marL="0" indent="0">
              <a:buNone/>
            </a:pPr>
            <a:endParaRPr lang="en-US" sz="2800" dirty="0">
              <a:latin typeface="+mj-lt"/>
              <a:ea typeface="Calibri" panose="020F0502020204030204" pitchFamily="34" charset="0"/>
            </a:endParaRPr>
          </a:p>
          <a:p>
            <a:r>
              <a:rPr lang="en-US" dirty="0">
                <a:latin typeface="+mj-lt"/>
                <a:ea typeface="Calibri" panose="020F0502020204030204" pitchFamily="34" charset="0"/>
              </a:rPr>
              <a:t>PY Data Available: 2017 and 2018</a:t>
            </a:r>
          </a:p>
          <a:p>
            <a:r>
              <a:rPr lang="en-US" dirty="0">
                <a:latin typeface="+mj-lt"/>
              </a:rPr>
              <a:t>When States submit Plans in March/April 2020, RSA will also have PY 2019 Q1 and Q2 reports.</a:t>
            </a:r>
          </a:p>
          <a:p>
            <a:r>
              <a:rPr lang="en-US" dirty="0">
                <a:latin typeface="+mj-lt"/>
              </a:rPr>
              <a:t>RSA will establish levels of performance with VR programs for MSG. </a:t>
            </a:r>
          </a:p>
        </p:txBody>
      </p:sp>
    </p:spTree>
    <p:extLst>
      <p:ext uri="{BB962C8B-B14F-4D97-AF65-F5344CB8AC3E}">
        <p14:creationId xmlns:p14="http://schemas.microsoft.com/office/powerpoint/2010/main" val="1081914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PYs 2020-2023 WIOA State Plans</a:t>
            </a:r>
          </a:p>
        </p:txBody>
      </p:sp>
      <p:sp>
        <p:nvSpPr>
          <p:cNvPr id="3" name="Content Placeholder 2"/>
          <p:cNvSpPr>
            <a:spLocks noGrp="1"/>
          </p:cNvSpPr>
          <p:nvPr>
            <p:ph sz="quarter" idx="1"/>
          </p:nvPr>
        </p:nvSpPr>
        <p:spPr>
          <a:xfrm>
            <a:off x="301752" y="1143000"/>
            <a:ext cx="8534400" cy="5334000"/>
          </a:xfrm>
        </p:spPr>
        <p:txBody>
          <a:bodyPr>
            <a:normAutofit lnSpcReduction="10000"/>
          </a:bodyPr>
          <a:lstStyle/>
          <a:p>
            <a:pPr marL="274320" lvl="1" indent="0" algn="ctr">
              <a:buNone/>
            </a:pPr>
            <a:endParaRPr lang="en-US" dirty="0">
              <a:solidFill>
                <a:schemeClr val="accent1"/>
              </a:solidFill>
              <a:latin typeface="+mj-lt"/>
              <a:ea typeface="Calibri" panose="020F0502020204030204" pitchFamily="34" charset="0"/>
            </a:endParaRPr>
          </a:p>
          <a:p>
            <a:pPr marL="274320" lvl="1" indent="0" algn="ctr">
              <a:buNone/>
            </a:pPr>
            <a:r>
              <a:rPr lang="en-US" sz="2800" dirty="0">
                <a:solidFill>
                  <a:schemeClr val="accent1"/>
                </a:solidFill>
                <a:latin typeface="+mj-lt"/>
                <a:ea typeface="Calibri" panose="020F0502020204030204" pitchFamily="34" charset="0"/>
              </a:rPr>
              <a:t>Program Years 2022 and 2023</a:t>
            </a:r>
          </a:p>
          <a:p>
            <a:pPr marL="457200" indent="-457200">
              <a:buFont typeface="+mj-lt"/>
              <a:buAutoNum type="arabicPeriod"/>
            </a:pPr>
            <a:r>
              <a:rPr lang="en-US" sz="2800" dirty="0">
                <a:latin typeface="+mj-lt"/>
                <a:ea typeface="Calibri" panose="020F0502020204030204" pitchFamily="34" charset="0"/>
              </a:rPr>
              <a:t>MSG</a:t>
            </a:r>
          </a:p>
          <a:p>
            <a:pPr marL="457200" indent="-457200">
              <a:buFont typeface="+mj-lt"/>
              <a:buAutoNum type="arabicPeriod"/>
            </a:pPr>
            <a:r>
              <a:rPr lang="en-US" sz="2800" dirty="0">
                <a:latin typeface="+mj-lt"/>
                <a:ea typeface="Calibri" panose="020F0502020204030204" pitchFamily="34" charset="0"/>
              </a:rPr>
              <a:t>Credential Attainment</a:t>
            </a:r>
          </a:p>
          <a:p>
            <a:pPr marL="457200" indent="-457200">
              <a:buFont typeface="+mj-lt"/>
              <a:buAutoNum type="arabicPeriod"/>
            </a:pPr>
            <a:r>
              <a:rPr lang="en-US" sz="2800" dirty="0">
                <a:latin typeface="+mj-lt"/>
                <a:ea typeface="Calibri" panose="020F0502020204030204" pitchFamily="34" charset="0"/>
              </a:rPr>
              <a:t>Median Earnings 2</a:t>
            </a:r>
            <a:r>
              <a:rPr lang="en-US" sz="2800" baseline="30000" dirty="0">
                <a:latin typeface="+mj-lt"/>
                <a:ea typeface="Calibri" panose="020F0502020204030204" pitchFamily="34" charset="0"/>
              </a:rPr>
              <a:t>nd</a:t>
            </a:r>
            <a:r>
              <a:rPr lang="en-US" sz="2800" dirty="0">
                <a:latin typeface="+mj-lt"/>
                <a:ea typeface="Calibri" panose="020F0502020204030204" pitchFamily="34" charset="0"/>
              </a:rPr>
              <a:t> Quarter after Exit</a:t>
            </a:r>
          </a:p>
          <a:p>
            <a:pPr marL="457200" indent="-457200">
              <a:buFont typeface="+mj-lt"/>
              <a:buAutoNum type="arabicPeriod"/>
            </a:pPr>
            <a:r>
              <a:rPr lang="en-US" sz="2800" dirty="0">
                <a:latin typeface="+mj-lt"/>
                <a:ea typeface="Calibri" panose="020F0502020204030204" pitchFamily="34" charset="0"/>
              </a:rPr>
              <a:t>Employment Rate 2</a:t>
            </a:r>
            <a:r>
              <a:rPr lang="en-US" sz="2800" baseline="30000" dirty="0">
                <a:latin typeface="+mj-lt"/>
                <a:ea typeface="Calibri" panose="020F0502020204030204" pitchFamily="34" charset="0"/>
              </a:rPr>
              <a:t>nd</a:t>
            </a:r>
            <a:r>
              <a:rPr lang="en-US" sz="2800" dirty="0">
                <a:latin typeface="+mj-lt"/>
                <a:ea typeface="Calibri" panose="020F0502020204030204" pitchFamily="34" charset="0"/>
              </a:rPr>
              <a:t> Quarter after Exit </a:t>
            </a:r>
          </a:p>
          <a:p>
            <a:pPr marL="457200" indent="-457200">
              <a:buFont typeface="+mj-lt"/>
              <a:buAutoNum type="arabicPeriod"/>
            </a:pPr>
            <a:r>
              <a:rPr lang="en-US" sz="2800" dirty="0">
                <a:latin typeface="+mj-lt"/>
                <a:ea typeface="Calibri" panose="020F0502020204030204" pitchFamily="34" charset="0"/>
              </a:rPr>
              <a:t>Employment Rate 4</a:t>
            </a:r>
            <a:r>
              <a:rPr lang="en-US" sz="2800" baseline="30000" dirty="0">
                <a:latin typeface="+mj-lt"/>
                <a:ea typeface="Calibri" panose="020F0502020204030204" pitchFamily="34" charset="0"/>
              </a:rPr>
              <a:t>th</a:t>
            </a:r>
            <a:r>
              <a:rPr lang="en-US" sz="2800" dirty="0">
                <a:latin typeface="+mj-lt"/>
                <a:ea typeface="Calibri" panose="020F0502020204030204" pitchFamily="34" charset="0"/>
              </a:rPr>
              <a:t> Quarter after Exit</a:t>
            </a:r>
          </a:p>
          <a:p>
            <a:pPr marL="0" indent="0">
              <a:buNone/>
            </a:pPr>
            <a:endParaRPr lang="en-US" sz="2800" dirty="0">
              <a:latin typeface="+mj-lt"/>
              <a:ea typeface="Calibri" panose="020F0502020204030204" pitchFamily="34" charset="0"/>
            </a:endParaRPr>
          </a:p>
          <a:p>
            <a:r>
              <a:rPr lang="en-US" dirty="0">
                <a:latin typeface="+mj-lt"/>
              </a:rPr>
              <a:t>PY Data Available: 2017, 2018, 2019, 2020</a:t>
            </a:r>
          </a:p>
          <a:p>
            <a:r>
              <a:rPr lang="en-US" dirty="0">
                <a:latin typeface="+mj-lt"/>
              </a:rPr>
              <a:t>When States submit Plans in March/April 2022, RSA will also have PY 2021 Q1 and Q2 reports. </a:t>
            </a:r>
          </a:p>
        </p:txBody>
      </p:sp>
    </p:spTree>
    <p:extLst>
      <p:ext uri="{BB962C8B-B14F-4D97-AF65-F5344CB8AC3E}">
        <p14:creationId xmlns:p14="http://schemas.microsoft.com/office/powerpoint/2010/main" val="584068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Effectiveness in Serving Employers</a:t>
            </a:r>
          </a:p>
        </p:txBody>
      </p:sp>
      <p:sp>
        <p:nvSpPr>
          <p:cNvPr id="3" name="Content Placeholder 2"/>
          <p:cNvSpPr>
            <a:spLocks noGrp="1"/>
          </p:cNvSpPr>
          <p:nvPr>
            <p:ph sz="quarter" idx="1"/>
          </p:nvPr>
        </p:nvSpPr>
        <p:spPr>
          <a:xfrm>
            <a:off x="301752" y="1295400"/>
            <a:ext cx="8534400" cy="5334000"/>
          </a:xfrm>
        </p:spPr>
        <p:txBody>
          <a:bodyPr>
            <a:normAutofit/>
          </a:bodyPr>
          <a:lstStyle/>
          <a:p>
            <a:pPr marL="274320" lvl="1" indent="0" algn="ctr">
              <a:buNone/>
            </a:pPr>
            <a:endParaRPr lang="en-US" dirty="0">
              <a:solidFill>
                <a:schemeClr val="accent1"/>
              </a:solidFill>
              <a:latin typeface="+mj-lt"/>
              <a:ea typeface="Calibri" panose="020F0502020204030204" pitchFamily="34" charset="0"/>
            </a:endParaRPr>
          </a:p>
          <a:p>
            <a:pPr>
              <a:spcBef>
                <a:spcPts val="0"/>
              </a:spcBef>
            </a:pPr>
            <a:r>
              <a:rPr lang="en-US" sz="2400" dirty="0">
                <a:ea typeface="Calibri" panose="020F0502020204030204" pitchFamily="34" charset="0"/>
              </a:rPr>
              <a:t>Baseline Indicator for All Core Programs during Pilot: </a:t>
            </a:r>
          </a:p>
          <a:p>
            <a:pPr lvl="1">
              <a:spcBef>
                <a:spcPts val="0"/>
              </a:spcBef>
            </a:pPr>
            <a:r>
              <a:rPr lang="en-US" sz="2400" dirty="0">
                <a:ea typeface="Calibri" panose="020F0502020204030204" pitchFamily="34" charset="0"/>
              </a:rPr>
              <a:t>PYs 2016 and 2017</a:t>
            </a:r>
          </a:p>
          <a:p>
            <a:pPr lvl="1">
              <a:spcBef>
                <a:spcPts val="0"/>
              </a:spcBef>
            </a:pPr>
            <a:r>
              <a:rPr lang="en-US" sz="2400" dirty="0">
                <a:ea typeface="Calibri" panose="020F0502020204030204" pitchFamily="34" charset="0"/>
              </a:rPr>
              <a:t>PYs 2018 and 2019</a:t>
            </a:r>
          </a:p>
          <a:p>
            <a:pPr lvl="1">
              <a:spcBef>
                <a:spcPts val="0"/>
              </a:spcBef>
            </a:pPr>
            <a:r>
              <a:rPr lang="en-US" sz="2400" dirty="0">
                <a:ea typeface="Calibri" panose="020F0502020204030204" pitchFamily="34" charset="0"/>
              </a:rPr>
              <a:t>PYs 2020 and 2021</a:t>
            </a:r>
          </a:p>
          <a:p>
            <a:pPr lvl="1">
              <a:spcBef>
                <a:spcPts val="0"/>
              </a:spcBef>
            </a:pPr>
            <a:endParaRPr lang="en-US" sz="2400" dirty="0">
              <a:ea typeface="Calibri" panose="020F0502020204030204" pitchFamily="34" charset="0"/>
            </a:endParaRPr>
          </a:p>
          <a:p>
            <a:pPr>
              <a:spcBef>
                <a:spcPts val="0"/>
              </a:spcBef>
              <a:tabLst>
                <a:tab pos="2331720" algn="l"/>
              </a:tabLst>
            </a:pPr>
            <a:r>
              <a:rPr lang="en-US" sz="2400" dirty="0">
                <a:ea typeface="Calibri" panose="020F0502020204030204" pitchFamily="34" charset="0"/>
              </a:rPr>
              <a:t>Core programs must collect data and report on this indicator in PYs 2019, 2020, and 2021 as they have done for PYs 2017 and 2018. </a:t>
            </a:r>
          </a:p>
          <a:p>
            <a:pPr>
              <a:spcBef>
                <a:spcPts val="0"/>
              </a:spcBef>
              <a:tabLst>
                <a:tab pos="2331720" algn="l"/>
              </a:tabLst>
            </a:pPr>
            <a:endParaRPr lang="en-US" sz="2400" dirty="0">
              <a:ea typeface="Calibri" panose="020F0502020204030204" pitchFamily="34" charset="0"/>
            </a:endParaRPr>
          </a:p>
          <a:p>
            <a:pPr>
              <a:spcBef>
                <a:spcPts val="0"/>
              </a:spcBef>
              <a:tabLst>
                <a:tab pos="2331720" algn="l"/>
              </a:tabLst>
            </a:pPr>
            <a:r>
              <a:rPr lang="en-US" sz="2400" dirty="0">
                <a:ea typeface="Calibri" panose="020F0502020204030204" pitchFamily="34" charset="0"/>
              </a:rPr>
              <a:t>Data collection and reporting is not optional for VR program; State VR agencies must share data with State partners. </a:t>
            </a:r>
          </a:p>
        </p:txBody>
      </p:sp>
    </p:spTree>
    <p:extLst>
      <p:ext uri="{BB962C8B-B14F-4D97-AF65-F5344CB8AC3E}">
        <p14:creationId xmlns:p14="http://schemas.microsoft.com/office/powerpoint/2010/main" val="1622977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New WIOA State Plan Portal</a:t>
            </a:r>
          </a:p>
        </p:txBody>
      </p:sp>
      <p:sp>
        <p:nvSpPr>
          <p:cNvPr id="3" name="Content Placeholder 2"/>
          <p:cNvSpPr>
            <a:spLocks noGrp="1"/>
          </p:cNvSpPr>
          <p:nvPr>
            <p:ph sz="quarter" idx="1"/>
          </p:nvPr>
        </p:nvSpPr>
        <p:spPr>
          <a:xfrm>
            <a:off x="312937" y="1828800"/>
            <a:ext cx="8534400" cy="5334000"/>
          </a:xfrm>
        </p:spPr>
        <p:txBody>
          <a:bodyPr>
            <a:normAutofit/>
          </a:bodyPr>
          <a:lstStyle/>
          <a:p>
            <a:r>
              <a:rPr lang="en-US" sz="2800" dirty="0"/>
              <a:t>State Plans and other data from the current portal are being migrated to a new portal hosted by DOL and ED – funded through an IT contract. </a:t>
            </a:r>
          </a:p>
          <a:p>
            <a:pPr marL="0" indent="0">
              <a:buNone/>
            </a:pPr>
            <a:endParaRPr lang="en-US" sz="2800" dirty="0"/>
          </a:p>
          <a:p>
            <a:r>
              <a:rPr lang="en-US" sz="2800" dirty="0"/>
              <a:t>DOL and ED are testing the new portal now and providing training to Federal staff. </a:t>
            </a:r>
          </a:p>
          <a:p>
            <a:pPr marL="0" indent="0">
              <a:buNone/>
            </a:pPr>
            <a:endParaRPr lang="en-US" sz="2800" dirty="0"/>
          </a:p>
          <a:p>
            <a:r>
              <a:rPr lang="en-US" sz="2800" dirty="0"/>
              <a:t>Training for State agency staff will begin soon. </a:t>
            </a:r>
            <a:endParaRPr lang="en-US" sz="2800" dirty="0">
              <a:highlight>
                <a:srgbClr val="FFFF00"/>
              </a:highlight>
            </a:endParaRPr>
          </a:p>
          <a:p>
            <a:pPr marL="0" indent="0">
              <a:buNone/>
            </a:pPr>
            <a:endParaRPr lang="en-US" sz="2400" dirty="0"/>
          </a:p>
        </p:txBody>
      </p:sp>
    </p:spTree>
    <p:extLst>
      <p:ext uri="{BB962C8B-B14F-4D97-AF65-F5344CB8AC3E}">
        <p14:creationId xmlns:p14="http://schemas.microsoft.com/office/powerpoint/2010/main" val="199130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Case Service Report (RSA-911)  </a:t>
            </a:r>
          </a:p>
        </p:txBody>
      </p:sp>
      <p:sp>
        <p:nvSpPr>
          <p:cNvPr id="3" name="Content Placeholder 2"/>
          <p:cNvSpPr>
            <a:spLocks noGrp="1"/>
          </p:cNvSpPr>
          <p:nvPr>
            <p:ph sz="quarter" idx="1"/>
          </p:nvPr>
        </p:nvSpPr>
        <p:spPr>
          <a:xfrm>
            <a:off x="152400" y="1600200"/>
            <a:ext cx="8534400" cy="5334000"/>
          </a:xfrm>
        </p:spPr>
        <p:txBody>
          <a:bodyPr>
            <a:noAutofit/>
          </a:bodyPr>
          <a:lstStyle/>
          <a:p>
            <a:pPr marL="640080" indent="-457200">
              <a:spcBef>
                <a:spcPts val="0"/>
              </a:spcBef>
            </a:pPr>
            <a:r>
              <a:rPr lang="en-US" sz="2800" dirty="0">
                <a:ea typeface="Calibri" panose="020F0502020204030204" pitchFamily="34" charset="0"/>
              </a:rPr>
              <a:t>Number of Data Elements</a:t>
            </a:r>
          </a:p>
          <a:p>
            <a:pPr marL="914400" lvl="1" indent="-457200">
              <a:spcBef>
                <a:spcPts val="0"/>
              </a:spcBef>
            </a:pPr>
            <a:r>
              <a:rPr lang="en-US" sz="2300" dirty="0">
                <a:ea typeface="Calibri" panose="020F0502020204030204" pitchFamily="34" charset="0"/>
              </a:rPr>
              <a:t>Deleted 94 Data Elements from PD 16-04…</a:t>
            </a:r>
          </a:p>
          <a:p>
            <a:pPr marL="914400" lvl="1" indent="-457200">
              <a:spcBef>
                <a:spcPts val="0"/>
              </a:spcBef>
            </a:pPr>
            <a:r>
              <a:rPr lang="en-US" sz="2300" dirty="0">
                <a:ea typeface="Calibri" panose="020F0502020204030204" pitchFamily="34" charset="0"/>
              </a:rPr>
              <a:t>Added 14 new Data Elements to PD 19-03…</a:t>
            </a:r>
          </a:p>
          <a:p>
            <a:pPr marL="914400" lvl="1" indent="-457200">
              <a:spcBef>
                <a:spcPts val="0"/>
              </a:spcBef>
            </a:pPr>
            <a:r>
              <a:rPr lang="en-US" sz="2300" dirty="0">
                <a:ea typeface="Calibri" panose="020F0502020204030204" pitchFamily="34" charset="0"/>
              </a:rPr>
              <a:t>Net gain of 80 fewer Data Elements that require reporting on PD 19-03. </a:t>
            </a:r>
          </a:p>
          <a:p>
            <a:pPr marL="914400" lvl="1" indent="-457200">
              <a:spcBef>
                <a:spcPts val="0"/>
              </a:spcBef>
            </a:pPr>
            <a:endParaRPr lang="en-US" sz="2300" dirty="0">
              <a:ea typeface="Calibri" panose="020F0502020204030204" pitchFamily="34" charset="0"/>
            </a:endParaRPr>
          </a:p>
          <a:p>
            <a:pPr marL="640080" indent="-457200">
              <a:spcBef>
                <a:spcPts val="0"/>
              </a:spcBef>
            </a:pPr>
            <a:r>
              <a:rPr lang="en-US" sz="2800" dirty="0">
                <a:ea typeface="Calibri" panose="020F0502020204030204" pitchFamily="34" charset="0"/>
              </a:rPr>
              <a:t>New Layout</a:t>
            </a:r>
          </a:p>
          <a:p>
            <a:pPr marL="914400" lvl="1" indent="-457200">
              <a:spcBef>
                <a:spcPts val="0"/>
              </a:spcBef>
            </a:pPr>
            <a:r>
              <a:rPr lang="en-US" sz="2300" dirty="0">
                <a:ea typeface="Calibri" panose="020F0502020204030204" pitchFamily="34" charset="0"/>
              </a:rPr>
              <a:t>Data Elements on PD 19-03 are numbered 1 through 407 (14 new Data Elements are numbered 394 through 407).</a:t>
            </a:r>
          </a:p>
          <a:p>
            <a:pPr marL="914400" lvl="1" indent="-457200">
              <a:spcBef>
                <a:spcPts val="0"/>
              </a:spcBef>
            </a:pPr>
            <a:r>
              <a:rPr lang="en-US" sz="2300" dirty="0">
                <a:ea typeface="Calibri" panose="020F0502020204030204" pitchFamily="34" charset="0"/>
              </a:rPr>
              <a:t>Deleted Data Elements from PD 16-04 will be left blank.</a:t>
            </a:r>
          </a:p>
          <a:p>
            <a:pPr marL="914400" lvl="1" indent="-457200">
              <a:spcBef>
                <a:spcPts val="0"/>
              </a:spcBef>
            </a:pPr>
            <a:r>
              <a:rPr lang="en-US" sz="2300" dirty="0">
                <a:ea typeface="Calibri" panose="020F0502020204030204" pitchFamily="34" charset="0"/>
              </a:rPr>
              <a:t>RSA-911 in PD 19-03 has six Appendices.</a:t>
            </a:r>
          </a:p>
          <a:p>
            <a:pPr marL="914400" lvl="1" indent="-457200">
              <a:spcBef>
                <a:spcPts val="0"/>
              </a:spcBef>
            </a:pPr>
            <a:r>
              <a:rPr lang="en-US" sz="2300" dirty="0">
                <a:ea typeface="Calibri" panose="020F0502020204030204" pitchFamily="34" charset="0"/>
              </a:rPr>
              <a:t>RSA-911 in PD 19-03 is Excel-based.</a:t>
            </a:r>
          </a:p>
          <a:p>
            <a:pPr marL="182880" indent="0">
              <a:spcBef>
                <a:spcPts val="0"/>
              </a:spcBef>
              <a:buNone/>
            </a:pPr>
            <a:endParaRPr lang="en-US" sz="2800" dirty="0">
              <a:ea typeface="Calibri" panose="020F0502020204030204" pitchFamily="34" charset="0"/>
            </a:endParaRPr>
          </a:p>
        </p:txBody>
      </p:sp>
    </p:spTree>
    <p:extLst>
      <p:ext uri="{BB962C8B-B14F-4D97-AF65-F5344CB8AC3E}">
        <p14:creationId xmlns:p14="http://schemas.microsoft.com/office/powerpoint/2010/main" val="2059817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Case Service Report (RSA-911)  </a:t>
            </a:r>
          </a:p>
        </p:txBody>
      </p:sp>
      <p:sp>
        <p:nvSpPr>
          <p:cNvPr id="3" name="Content Placeholder 2"/>
          <p:cNvSpPr>
            <a:spLocks noGrp="1"/>
          </p:cNvSpPr>
          <p:nvPr>
            <p:ph sz="quarter" idx="1"/>
          </p:nvPr>
        </p:nvSpPr>
        <p:spPr>
          <a:xfrm>
            <a:off x="152400" y="1676400"/>
            <a:ext cx="8534400" cy="5334000"/>
          </a:xfrm>
        </p:spPr>
        <p:txBody>
          <a:bodyPr>
            <a:noAutofit/>
          </a:bodyPr>
          <a:lstStyle/>
          <a:p>
            <a:pPr marL="640080" indent="-457200">
              <a:spcBef>
                <a:spcPts val="0"/>
              </a:spcBef>
            </a:pPr>
            <a:r>
              <a:rPr lang="en-US" sz="2800" dirty="0">
                <a:ea typeface="Calibri" panose="020F0502020204030204" pitchFamily="34" charset="0"/>
              </a:rPr>
              <a:t>RSA will implement </a:t>
            </a:r>
            <a:r>
              <a:rPr lang="en-US" sz="2800" dirty="0">
                <a:ea typeface="Calibri" panose="020F0502020204030204" pitchFamily="34" charset="0"/>
                <a:hlinkClick r:id="rId3"/>
              </a:rPr>
              <a:t>PD 19-03</a:t>
            </a:r>
            <a:r>
              <a:rPr lang="en-US" sz="2800" dirty="0">
                <a:ea typeface="Calibri" panose="020F0502020204030204" pitchFamily="34" charset="0"/>
              </a:rPr>
              <a:t> for PY 2020 – effective July 1, 2020.</a:t>
            </a:r>
          </a:p>
          <a:p>
            <a:pPr marL="182880" indent="0">
              <a:spcBef>
                <a:spcPts val="0"/>
              </a:spcBef>
              <a:buNone/>
            </a:pPr>
            <a:endParaRPr lang="en-US" sz="2800" dirty="0">
              <a:ea typeface="Calibri" panose="020F0502020204030204" pitchFamily="34" charset="0"/>
            </a:endParaRPr>
          </a:p>
          <a:p>
            <a:pPr marL="640080" indent="-457200">
              <a:spcBef>
                <a:spcPts val="0"/>
              </a:spcBef>
            </a:pPr>
            <a:r>
              <a:rPr lang="en-US" sz="2800" dirty="0">
                <a:ea typeface="Calibri" panose="020F0502020204030204" pitchFamily="34" charset="0"/>
              </a:rPr>
              <a:t>Expiration of OMB Approval (1820-0508): April 30, 2022; RSA-911 will expire during PY 2021. </a:t>
            </a:r>
          </a:p>
          <a:p>
            <a:pPr marL="640080" indent="-457200">
              <a:spcBef>
                <a:spcPts val="0"/>
              </a:spcBef>
            </a:pPr>
            <a:endParaRPr lang="en-US" sz="2800" dirty="0">
              <a:ea typeface="Calibri" panose="020F0502020204030204" pitchFamily="34" charset="0"/>
            </a:endParaRPr>
          </a:p>
          <a:p>
            <a:pPr marL="640080" indent="-457200">
              <a:spcBef>
                <a:spcPts val="0"/>
              </a:spcBef>
            </a:pPr>
            <a:r>
              <a:rPr lang="en-US" sz="2800" dirty="0">
                <a:ea typeface="Calibri" panose="020F0502020204030204" pitchFamily="34" charset="0"/>
              </a:rPr>
              <a:t>On October 28, 2019, RSA issued an </a:t>
            </a:r>
            <a:r>
              <a:rPr lang="en-US" sz="2800" dirty="0">
                <a:ea typeface="Calibri" panose="020F0502020204030204" pitchFamily="34" charset="0"/>
                <a:hlinkClick r:id="rId4"/>
              </a:rPr>
              <a:t>Excel file </a:t>
            </a:r>
            <a:r>
              <a:rPr lang="en-US" sz="2800" dirty="0">
                <a:ea typeface="Calibri" panose="020F0502020204030204" pitchFamily="34" charset="0"/>
              </a:rPr>
              <a:t>version of the RSA-911.</a:t>
            </a:r>
          </a:p>
          <a:p>
            <a:pPr marL="182880" indent="0">
              <a:spcBef>
                <a:spcPts val="0"/>
              </a:spcBef>
              <a:buNone/>
            </a:pPr>
            <a:endParaRPr lang="en-US" sz="2800" dirty="0">
              <a:ea typeface="Calibri" panose="020F0502020204030204" pitchFamily="34" charset="0"/>
            </a:endParaRPr>
          </a:p>
          <a:p>
            <a:pPr marL="640080" indent="-457200">
              <a:spcBef>
                <a:spcPts val="0"/>
              </a:spcBef>
            </a:pPr>
            <a:r>
              <a:rPr lang="en-US" sz="2800" dirty="0">
                <a:ea typeface="Calibri" panose="020F0502020204030204" pitchFamily="34" charset="0"/>
              </a:rPr>
              <a:t>This file includes minor corrections (e.g., typos). </a:t>
            </a:r>
          </a:p>
          <a:p>
            <a:pPr marL="640080" indent="-457200">
              <a:spcBef>
                <a:spcPts val="0"/>
              </a:spcBef>
            </a:pPr>
            <a:endParaRPr lang="en-US" sz="2800" dirty="0">
              <a:ea typeface="Calibri" panose="020F0502020204030204" pitchFamily="34" charset="0"/>
            </a:endParaRPr>
          </a:p>
          <a:p>
            <a:pPr marL="640080" indent="-457200">
              <a:spcBef>
                <a:spcPts val="0"/>
              </a:spcBef>
            </a:pPr>
            <a:endParaRPr lang="en-US" sz="2800" dirty="0">
              <a:ea typeface="Calibri" panose="020F0502020204030204" pitchFamily="34" charset="0"/>
            </a:endParaRPr>
          </a:p>
        </p:txBody>
      </p:sp>
    </p:spTree>
    <p:extLst>
      <p:ext uri="{BB962C8B-B14F-4D97-AF65-F5344CB8AC3E}">
        <p14:creationId xmlns:p14="http://schemas.microsoft.com/office/powerpoint/2010/main" val="210484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fontScale="90000"/>
          </a:bodyPr>
          <a:lstStyle/>
          <a:p>
            <a:r>
              <a:rPr lang="en-US" sz="4000" dirty="0">
                <a:solidFill>
                  <a:schemeClr val="accent1"/>
                </a:solidFill>
              </a:rPr>
              <a:t>Welcome to the Fifth General Session</a:t>
            </a:r>
          </a:p>
        </p:txBody>
      </p:sp>
      <p:sp>
        <p:nvSpPr>
          <p:cNvPr id="3" name="Content Placeholder 2"/>
          <p:cNvSpPr>
            <a:spLocks noGrp="1"/>
          </p:cNvSpPr>
          <p:nvPr>
            <p:ph sz="quarter" idx="1"/>
          </p:nvPr>
        </p:nvSpPr>
        <p:spPr>
          <a:xfrm>
            <a:off x="762000" y="1752600"/>
            <a:ext cx="7428194" cy="5048250"/>
          </a:xfrm>
        </p:spPr>
        <p:txBody>
          <a:bodyPr>
            <a:noAutofit/>
          </a:bodyPr>
          <a:lstStyle/>
          <a:p>
            <a:pPr lvl="1">
              <a:spcBef>
                <a:spcPts val="0"/>
              </a:spcBef>
              <a:tabLst>
                <a:tab pos="2331720" algn="l"/>
              </a:tabLst>
            </a:pPr>
            <a:endParaRPr lang="en-US" sz="2500" dirty="0">
              <a:latin typeface="+mj-lt"/>
              <a:ea typeface="Calibri" panose="020F0502020204030204" pitchFamily="34" charset="0"/>
            </a:endParaRPr>
          </a:p>
          <a:p>
            <a:pPr lvl="1">
              <a:spcBef>
                <a:spcPts val="0"/>
              </a:spcBef>
              <a:tabLst>
                <a:tab pos="2331720" algn="l"/>
              </a:tabLst>
            </a:pPr>
            <a:endParaRPr lang="en-US" sz="2500" dirty="0">
              <a:latin typeface="+mj-lt"/>
              <a:ea typeface="Calibri" panose="020F0502020204030204" pitchFamily="34" charset="0"/>
            </a:endParaRPr>
          </a:p>
          <a:p>
            <a:pPr lvl="1">
              <a:spcBef>
                <a:spcPts val="0"/>
              </a:spcBef>
              <a:tabLst>
                <a:tab pos="2331720" algn="l"/>
              </a:tabLst>
            </a:pPr>
            <a:endParaRPr lang="en-US" sz="2500" dirty="0">
              <a:latin typeface="+mj-lt"/>
              <a:ea typeface="Calibri" panose="020F0502020204030204" pitchFamily="34" charset="0"/>
            </a:endParaRPr>
          </a:p>
          <a:p>
            <a:pPr marL="742950" lvl="0" indent="-742950">
              <a:spcBef>
                <a:spcPts val="0"/>
              </a:spcBef>
              <a:buAutoNum type="arabicPeriod"/>
              <a:tabLst>
                <a:tab pos="2331720" algn="l"/>
              </a:tabLst>
            </a:pPr>
            <a:endParaRPr lang="en-US" sz="2500" dirty="0">
              <a:latin typeface="+mj-lt"/>
              <a:ea typeface="Calibri" panose="020F0502020204030204" pitchFamily="34" charset="0"/>
            </a:endParaRPr>
          </a:p>
          <a:p>
            <a:pPr marL="182880" indent="0">
              <a:spcBef>
                <a:spcPts val="0"/>
              </a:spcBef>
              <a:buNone/>
            </a:pPr>
            <a:endParaRPr lang="en-US" sz="2500" dirty="0">
              <a:latin typeface="Times New Roman" panose="02020603050405020304" pitchFamily="18" charset="0"/>
              <a:ea typeface="Calibri" panose="020F0502020204030204" pitchFamily="34" charset="0"/>
            </a:endParaRPr>
          </a:p>
          <a:p>
            <a:endParaRPr lang="en-US" sz="2500" dirty="0"/>
          </a:p>
        </p:txBody>
      </p:sp>
      <p:pic>
        <p:nvPicPr>
          <p:cNvPr id="2050" name="Picture 2" descr="Image result for people analytics">
            <a:extLst>
              <a:ext uri="{FF2B5EF4-FFF2-40B4-BE49-F238E27FC236}">
                <a16:creationId xmlns:a16="http://schemas.microsoft.com/office/drawing/2014/main" id="{259051D7-6962-4A9D-8356-CEC1008B2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28" y="1752600"/>
            <a:ext cx="85344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394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RSA-911 Training </a:t>
            </a:r>
          </a:p>
        </p:txBody>
      </p:sp>
      <p:sp>
        <p:nvSpPr>
          <p:cNvPr id="3" name="Content Placeholder 2"/>
          <p:cNvSpPr>
            <a:spLocks noGrp="1"/>
          </p:cNvSpPr>
          <p:nvPr>
            <p:ph sz="quarter" idx="1"/>
          </p:nvPr>
        </p:nvSpPr>
        <p:spPr>
          <a:xfrm>
            <a:off x="0" y="1495887"/>
            <a:ext cx="8836151" cy="5334000"/>
          </a:xfrm>
        </p:spPr>
        <p:txBody>
          <a:bodyPr>
            <a:noAutofit/>
          </a:bodyPr>
          <a:lstStyle/>
          <a:p>
            <a:pPr marL="640080" indent="-457200">
              <a:spcBef>
                <a:spcPts val="0"/>
              </a:spcBef>
            </a:pPr>
            <a:r>
              <a:rPr lang="en-US" sz="2400" dirty="0">
                <a:ea typeface="Calibri" panose="020F0502020204030204" pitchFamily="34" charset="0"/>
              </a:rPr>
              <a:t>The WINTAC and RSA are providing a series of eight mini-webinars on the RSA-911. </a:t>
            </a:r>
          </a:p>
          <a:p>
            <a:pPr marL="182880" indent="0">
              <a:spcBef>
                <a:spcPts val="0"/>
              </a:spcBef>
              <a:buNone/>
            </a:pPr>
            <a:endParaRPr lang="en-US" sz="2400" dirty="0">
              <a:ea typeface="Calibri" panose="020F0502020204030204" pitchFamily="34" charset="0"/>
            </a:endParaRPr>
          </a:p>
          <a:p>
            <a:pPr marL="640080" indent="-457200">
              <a:spcBef>
                <a:spcPts val="0"/>
              </a:spcBef>
            </a:pPr>
            <a:r>
              <a:rPr lang="en-US" sz="2400" dirty="0">
                <a:ea typeface="Calibri" panose="020F0502020204030204" pitchFamily="34" charset="0"/>
              </a:rPr>
              <a:t>Two webinars per month beginning this month through January 2020. Two are available now - </a:t>
            </a:r>
            <a:r>
              <a:rPr lang="en-US" sz="2400" dirty="0">
                <a:ea typeface="Calibri" panose="020F0502020204030204" pitchFamily="34" charset="0"/>
                <a:hlinkClick r:id="rId3"/>
              </a:rPr>
              <a:t>WINTAC</a:t>
            </a:r>
            <a:r>
              <a:rPr lang="en-US" sz="2400" dirty="0">
                <a:ea typeface="Calibri" panose="020F0502020204030204" pitchFamily="34" charset="0"/>
              </a:rPr>
              <a:t>: </a:t>
            </a:r>
          </a:p>
          <a:p>
            <a:pPr marL="182880" indent="0">
              <a:spcBef>
                <a:spcPts val="0"/>
              </a:spcBef>
              <a:buNone/>
            </a:pPr>
            <a:r>
              <a:rPr lang="en-US" sz="1800" dirty="0">
                <a:solidFill>
                  <a:schemeClr val="tx2"/>
                </a:solidFill>
                <a:ea typeface="Calibri" panose="020F0502020204030204" pitchFamily="34" charset="0"/>
              </a:rPr>
              <a:t>	1. Background and Implementation</a:t>
            </a:r>
          </a:p>
          <a:p>
            <a:pPr marL="182880" indent="0">
              <a:spcBef>
                <a:spcPts val="0"/>
              </a:spcBef>
              <a:buNone/>
            </a:pPr>
            <a:r>
              <a:rPr lang="en-US" sz="1800" dirty="0">
                <a:solidFill>
                  <a:schemeClr val="tx2"/>
                </a:solidFill>
                <a:ea typeface="Calibri" panose="020F0502020204030204" pitchFamily="34" charset="0"/>
              </a:rPr>
              <a:t>	2. Reporting Expenditures for VR Services </a:t>
            </a:r>
          </a:p>
          <a:p>
            <a:pPr marL="1005840" lvl="3" indent="0">
              <a:spcBef>
                <a:spcPts val="0"/>
              </a:spcBef>
              <a:buNone/>
            </a:pPr>
            <a:endParaRPr lang="en-US" sz="1600" dirty="0">
              <a:ea typeface="Calibri" panose="020F0502020204030204" pitchFamily="34" charset="0"/>
            </a:endParaRPr>
          </a:p>
          <a:p>
            <a:pPr marL="640080" indent="-457200">
              <a:spcBef>
                <a:spcPts val="0"/>
              </a:spcBef>
            </a:pPr>
            <a:r>
              <a:rPr lang="en-US" sz="2400" dirty="0">
                <a:ea typeface="Calibri" panose="020F0502020204030204" pitchFamily="34" charset="0"/>
              </a:rPr>
              <a:t>Future topics will include: </a:t>
            </a:r>
          </a:p>
          <a:p>
            <a:pPr marL="182880" indent="0">
              <a:spcBef>
                <a:spcPts val="0"/>
              </a:spcBef>
              <a:buNone/>
            </a:pPr>
            <a:r>
              <a:rPr lang="en-US" sz="1800" dirty="0">
                <a:solidFill>
                  <a:schemeClr val="tx2"/>
                </a:solidFill>
              </a:rPr>
              <a:t>	3. Pre-Employment Transition Services </a:t>
            </a:r>
            <a:r>
              <a:rPr lang="en-US" sz="1800" i="1" dirty="0">
                <a:solidFill>
                  <a:schemeClr val="tx2"/>
                </a:solidFill>
              </a:rPr>
              <a:t>(November 2019)</a:t>
            </a:r>
          </a:p>
          <a:p>
            <a:pPr marL="182880" indent="0">
              <a:spcBef>
                <a:spcPts val="0"/>
              </a:spcBef>
              <a:buNone/>
            </a:pPr>
            <a:r>
              <a:rPr lang="en-US" sz="1800" dirty="0">
                <a:solidFill>
                  <a:schemeClr val="tx2"/>
                </a:solidFill>
              </a:rPr>
              <a:t>	4. Supported Employment Services (</a:t>
            </a:r>
            <a:r>
              <a:rPr lang="en-US" sz="1800" i="1" dirty="0">
                <a:solidFill>
                  <a:schemeClr val="tx2"/>
                </a:solidFill>
              </a:rPr>
              <a:t>November 2019</a:t>
            </a:r>
            <a:r>
              <a:rPr lang="en-US" sz="1800" dirty="0">
                <a:solidFill>
                  <a:schemeClr val="tx2"/>
                </a:solidFill>
              </a:rPr>
              <a:t>) </a:t>
            </a:r>
          </a:p>
          <a:p>
            <a:pPr marL="182880" indent="0">
              <a:spcBef>
                <a:spcPts val="0"/>
              </a:spcBef>
              <a:buNone/>
            </a:pPr>
            <a:r>
              <a:rPr lang="en-US" sz="1800" dirty="0">
                <a:solidFill>
                  <a:schemeClr val="tx2"/>
                </a:solidFill>
              </a:rPr>
              <a:t>	5. MSG and Credential Attainment </a:t>
            </a:r>
            <a:r>
              <a:rPr lang="en-US" sz="1800" i="1" dirty="0">
                <a:solidFill>
                  <a:schemeClr val="tx2"/>
                </a:solidFill>
              </a:rPr>
              <a:t>(December 2019)</a:t>
            </a:r>
          </a:p>
          <a:p>
            <a:pPr marL="182880" indent="0">
              <a:spcBef>
                <a:spcPts val="0"/>
              </a:spcBef>
              <a:buNone/>
            </a:pPr>
            <a:r>
              <a:rPr lang="en-US" sz="1800" dirty="0">
                <a:solidFill>
                  <a:schemeClr val="tx2"/>
                </a:solidFill>
              </a:rPr>
              <a:t>	6. Exit and Post-Exit Data Elements </a:t>
            </a:r>
            <a:r>
              <a:rPr lang="en-US" sz="1800" i="1" dirty="0">
                <a:solidFill>
                  <a:schemeClr val="tx2"/>
                </a:solidFill>
              </a:rPr>
              <a:t>(December 2019) </a:t>
            </a:r>
          </a:p>
          <a:p>
            <a:pPr marL="182880" indent="0">
              <a:spcBef>
                <a:spcPts val="0"/>
              </a:spcBef>
              <a:buNone/>
            </a:pPr>
            <a:r>
              <a:rPr lang="en-US" sz="1800" dirty="0">
                <a:solidFill>
                  <a:schemeClr val="tx2"/>
                </a:solidFill>
              </a:rPr>
              <a:t>	7. New Data Elements – Additional Information </a:t>
            </a:r>
            <a:r>
              <a:rPr lang="en-US" sz="1800" i="1" dirty="0">
                <a:solidFill>
                  <a:schemeClr val="tx2"/>
                </a:solidFill>
              </a:rPr>
              <a:t>(January 2020) </a:t>
            </a:r>
          </a:p>
          <a:p>
            <a:pPr marL="182880" indent="0">
              <a:spcBef>
                <a:spcPts val="0"/>
              </a:spcBef>
              <a:buNone/>
            </a:pPr>
            <a:r>
              <a:rPr lang="en-US" sz="1800" dirty="0">
                <a:solidFill>
                  <a:schemeClr val="tx2"/>
                </a:solidFill>
              </a:rPr>
              <a:t>	8. RSA-911 Information Used in the WIOA Annual Report </a:t>
            </a:r>
            <a:r>
              <a:rPr lang="en-US" sz="1800" i="1" dirty="0">
                <a:solidFill>
                  <a:schemeClr val="tx2"/>
                </a:solidFill>
              </a:rPr>
              <a:t>(January 2020)</a:t>
            </a:r>
            <a:endParaRPr lang="en-US" sz="1800" dirty="0">
              <a:solidFill>
                <a:schemeClr val="tx2"/>
              </a:solidFill>
            </a:endParaRPr>
          </a:p>
          <a:p>
            <a:pPr marL="182880" indent="0">
              <a:spcBef>
                <a:spcPts val="0"/>
              </a:spcBef>
              <a:buNone/>
            </a:pPr>
            <a:endParaRPr lang="en-US" sz="2800" dirty="0">
              <a:ea typeface="Calibri" panose="020F0502020204030204" pitchFamily="34" charset="0"/>
            </a:endParaRPr>
          </a:p>
        </p:txBody>
      </p:sp>
    </p:spTree>
    <p:extLst>
      <p:ext uri="{BB962C8B-B14F-4D97-AF65-F5344CB8AC3E}">
        <p14:creationId xmlns:p14="http://schemas.microsoft.com/office/powerpoint/2010/main" val="1860836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Using RSA-911 Data</a:t>
            </a:r>
          </a:p>
        </p:txBody>
      </p:sp>
      <p:sp>
        <p:nvSpPr>
          <p:cNvPr id="3" name="Content Placeholder 2"/>
          <p:cNvSpPr>
            <a:spLocks noGrp="1"/>
          </p:cNvSpPr>
          <p:nvPr>
            <p:ph sz="quarter" idx="1"/>
          </p:nvPr>
        </p:nvSpPr>
        <p:spPr>
          <a:xfrm>
            <a:off x="301752" y="1413858"/>
            <a:ext cx="8766048" cy="5444142"/>
          </a:xfrm>
        </p:spPr>
        <p:txBody>
          <a:bodyPr>
            <a:normAutofit/>
          </a:bodyPr>
          <a:lstStyle/>
          <a:p>
            <a:pPr marL="0" indent="0">
              <a:spcBef>
                <a:spcPts val="0"/>
              </a:spcBef>
              <a:buNone/>
            </a:pPr>
            <a:endParaRPr lang="en-US" sz="3200" dirty="0">
              <a:ea typeface="Calibri" panose="020F0502020204030204" pitchFamily="34" charset="0"/>
            </a:endParaRPr>
          </a:p>
          <a:p>
            <a:pPr lvl="1">
              <a:buFont typeface="Wingdings" panose="05000000000000000000" pitchFamily="2" charset="2"/>
              <a:buChar char="§"/>
            </a:pPr>
            <a:r>
              <a:rPr lang="en-US" sz="3200" dirty="0">
                <a:solidFill>
                  <a:schemeClr val="tx1"/>
                </a:solidFill>
              </a:rPr>
              <a:t>RSA’s Data Dashboards </a:t>
            </a:r>
            <a:r>
              <a:rPr lang="en-US" sz="3200">
                <a:solidFill>
                  <a:schemeClr val="tx1"/>
                </a:solidFill>
              </a:rPr>
              <a:t>(quarterly) </a:t>
            </a:r>
            <a:endParaRPr lang="en-US" sz="3200" dirty="0">
              <a:solidFill>
                <a:schemeClr val="tx1"/>
              </a:solidFill>
            </a:endParaRPr>
          </a:p>
          <a:p>
            <a:pPr lvl="1">
              <a:buFont typeface="Wingdings" panose="05000000000000000000" pitchFamily="2" charset="2"/>
              <a:buChar char="§"/>
            </a:pPr>
            <a:r>
              <a:rPr lang="en-US" sz="3200" dirty="0">
                <a:solidFill>
                  <a:schemeClr val="tx1"/>
                </a:solidFill>
                <a:hlinkClick r:id="rId3"/>
              </a:rPr>
              <a:t>VR Agency Monitoring Reports </a:t>
            </a:r>
            <a:endParaRPr lang="en-US" sz="3200" dirty="0">
              <a:solidFill>
                <a:schemeClr val="tx1"/>
              </a:solidFill>
            </a:endParaRPr>
          </a:p>
          <a:p>
            <a:pPr lvl="2">
              <a:buFont typeface="Wingdings" panose="05000000000000000000" pitchFamily="2" charset="2"/>
              <a:buChar char="§"/>
            </a:pPr>
            <a:r>
              <a:rPr lang="en-US" sz="3000" dirty="0">
                <a:solidFill>
                  <a:schemeClr val="tx1"/>
                </a:solidFill>
              </a:rPr>
              <a:t>Data Tables</a:t>
            </a:r>
          </a:p>
          <a:p>
            <a:pPr lvl="2">
              <a:buFont typeface="Wingdings" panose="05000000000000000000" pitchFamily="2" charset="2"/>
              <a:buChar char="§"/>
            </a:pPr>
            <a:r>
              <a:rPr lang="en-US" sz="3000" dirty="0">
                <a:solidFill>
                  <a:schemeClr val="tx1"/>
                </a:solidFill>
              </a:rPr>
              <a:t>Service Record Review Results</a:t>
            </a:r>
          </a:p>
          <a:p>
            <a:pPr lvl="1">
              <a:buFont typeface="Wingdings" panose="05000000000000000000" pitchFamily="2" charset="2"/>
              <a:buChar char="§"/>
            </a:pPr>
            <a:r>
              <a:rPr lang="en-US" sz="3200" dirty="0">
                <a:solidFill>
                  <a:schemeClr val="tx1"/>
                </a:solidFill>
              </a:rPr>
              <a:t>Eligibility/IPE Timeliness Data </a:t>
            </a:r>
          </a:p>
          <a:p>
            <a:pPr lvl="1">
              <a:buFont typeface="Wingdings" panose="05000000000000000000" pitchFamily="2" charset="2"/>
              <a:buChar char="§"/>
            </a:pPr>
            <a:r>
              <a:rPr lang="en-US" sz="3200" dirty="0">
                <a:solidFill>
                  <a:schemeClr val="tx1"/>
                </a:solidFill>
              </a:rPr>
              <a:t>MSG Data (forthcoming) </a:t>
            </a:r>
          </a:p>
          <a:p>
            <a:pPr lvl="1">
              <a:buFont typeface="Wingdings" panose="05000000000000000000" pitchFamily="2" charset="2"/>
              <a:buChar char="§"/>
            </a:pPr>
            <a:r>
              <a:rPr lang="en-US" sz="3200" dirty="0">
                <a:solidFill>
                  <a:schemeClr val="tx1"/>
                </a:solidFill>
                <a:hlinkClick r:id="rId4"/>
              </a:rPr>
              <a:t>WIOA Annual Reports</a:t>
            </a:r>
            <a:endParaRPr lang="en-US" sz="3200" dirty="0">
              <a:solidFill>
                <a:schemeClr val="tx1"/>
              </a:solidFill>
            </a:endParaRPr>
          </a:p>
          <a:p>
            <a:pPr marL="457200" lvl="1" indent="0">
              <a:spcBef>
                <a:spcPts val="0"/>
              </a:spcBef>
              <a:buNone/>
            </a:pPr>
            <a:endParaRPr lang="en-US" sz="3200" dirty="0">
              <a:latin typeface="Times New Roman" panose="02020603050405020304" pitchFamily="18" charset="0"/>
              <a:ea typeface="Calibri" panose="020F0502020204030204" pitchFamily="34" charset="0"/>
            </a:endParaRPr>
          </a:p>
          <a:p>
            <a:pPr marL="182880" indent="0">
              <a:spcBef>
                <a:spcPts val="0"/>
              </a:spcBef>
              <a:buNone/>
            </a:pPr>
            <a:endParaRPr lang="en-US" sz="3200" dirty="0">
              <a:latin typeface="Times New Roman" panose="02020603050405020304" pitchFamily="18" charset="0"/>
              <a:ea typeface="Calibri" panose="020F0502020204030204" pitchFamily="34" charset="0"/>
            </a:endParaRPr>
          </a:p>
          <a:p>
            <a:endParaRPr lang="en-US" sz="3200" dirty="0"/>
          </a:p>
        </p:txBody>
      </p:sp>
    </p:spTree>
    <p:extLst>
      <p:ext uri="{BB962C8B-B14F-4D97-AF65-F5344CB8AC3E}">
        <p14:creationId xmlns:p14="http://schemas.microsoft.com/office/powerpoint/2010/main" val="1983230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1114865"/>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19F1D76-8BBD-4393-A6C1-6A309AA36DCC}"/>
              </a:ext>
            </a:extLst>
          </p:cNvPr>
          <p:cNvSpPr>
            <a:spLocks noGrp="1"/>
          </p:cNvSpPr>
          <p:nvPr>
            <p:ph type="title"/>
          </p:nvPr>
        </p:nvSpPr>
        <p:spPr>
          <a:xfrm>
            <a:off x="394555" y="1207184"/>
            <a:ext cx="8354891" cy="697835"/>
          </a:xfrm>
        </p:spPr>
        <p:txBody>
          <a:bodyPr vert="horz" lIns="68580" tIns="34290" rIns="68580" bIns="34290" rtlCol="0" anchor="b">
            <a:normAutofit/>
          </a:bodyPr>
          <a:lstStyle/>
          <a:p>
            <a:pPr algn="ctr"/>
            <a:r>
              <a:rPr lang="en-US" sz="4050">
                <a:solidFill>
                  <a:srgbClr val="FFFFFF"/>
                </a:solidFill>
              </a:rPr>
              <a:t>Metrics and Tiered Accountability</a:t>
            </a:r>
          </a:p>
        </p:txBody>
      </p:sp>
      <p:sp>
        <p:nvSpPr>
          <p:cNvPr id="3" name="Text Placeholder 2">
            <a:extLst>
              <a:ext uri="{FF2B5EF4-FFF2-40B4-BE49-F238E27FC236}">
                <a16:creationId xmlns:a16="http://schemas.microsoft.com/office/drawing/2014/main" id="{7DDCC863-DBE2-4F81-AC8C-A0D5FF8291DE}"/>
              </a:ext>
            </a:extLst>
          </p:cNvPr>
          <p:cNvSpPr>
            <a:spLocks noGrp="1"/>
          </p:cNvSpPr>
          <p:nvPr>
            <p:ph type="body" idx="1"/>
          </p:nvPr>
        </p:nvSpPr>
        <p:spPr>
          <a:xfrm>
            <a:off x="1143000" y="2001479"/>
            <a:ext cx="6858000" cy="315001"/>
          </a:xfrm>
        </p:spPr>
        <p:txBody>
          <a:bodyPr vert="horz" lIns="68580" tIns="34290" rIns="68580" bIns="34290" rtlCol="0">
            <a:normAutofit/>
          </a:bodyPr>
          <a:lstStyle/>
          <a:p>
            <a:pPr algn="ctr"/>
            <a:r>
              <a:rPr lang="en-US" sz="1500" dirty="0">
                <a:solidFill>
                  <a:srgbClr val="E7E6E6"/>
                </a:solidFill>
              </a:rPr>
              <a:t>Kristen Mackey – Arizona Combined</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943723"/>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Graphic 7" descr="Bar chart">
            <a:extLst>
              <a:ext uri="{FF2B5EF4-FFF2-40B4-BE49-F238E27FC236}">
                <a16:creationId xmlns:a16="http://schemas.microsoft.com/office/drawing/2014/main" id="{78F37508-D8E1-4F33-959A-C2C0A145EB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2224" y="2739684"/>
            <a:ext cx="2998228" cy="2998228"/>
          </a:xfrm>
          <a:prstGeom prst="rect">
            <a:avLst/>
          </a:prstGeom>
        </p:spPr>
      </p:pic>
      <p:sp>
        <p:nvSpPr>
          <p:cNvPr id="4" name="Slide Number Placeholder 3">
            <a:extLst>
              <a:ext uri="{FF2B5EF4-FFF2-40B4-BE49-F238E27FC236}">
                <a16:creationId xmlns:a16="http://schemas.microsoft.com/office/drawing/2014/main" id="{F1B76C27-2C06-40F3-B627-4CBF15A4E705}"/>
              </a:ext>
            </a:extLst>
          </p:cNvPr>
          <p:cNvSpPr>
            <a:spLocks noGrp="1"/>
          </p:cNvSpPr>
          <p:nvPr>
            <p:ph type="sldNum" sz="quarter" idx="12"/>
          </p:nvPr>
        </p:nvSpPr>
        <p:spPr>
          <a:xfrm>
            <a:off x="6457950" y="6324600"/>
            <a:ext cx="2057400" cy="260604"/>
          </a:xfrm>
        </p:spPr>
        <p:txBody>
          <a:bodyPr vert="horz" lIns="68580" tIns="34290" rIns="68580" bIns="34290" rtlCol="0" anchor="ctr">
            <a:normAutofit/>
          </a:bodyPr>
          <a:lstStyle/>
          <a:p>
            <a:pPr defTabSz="685800">
              <a:spcAft>
                <a:spcPts val="450"/>
              </a:spcAft>
            </a:pPr>
            <a:fld id="{33FEC166-538A-49A6-A773-00F23B9AC3DD}" type="slidenum">
              <a:rPr lang="en-US">
                <a:solidFill>
                  <a:srgbClr val="898989"/>
                </a:solidFill>
                <a:latin typeface="Calibri" panose="020F0502020204030204"/>
              </a:rPr>
              <a:pPr defTabSz="685800">
                <a:spcAft>
                  <a:spcPts val="450"/>
                </a:spcAft>
              </a:pPr>
              <a:t>32</a:t>
            </a:fld>
            <a:endParaRPr lang="en-US">
              <a:solidFill>
                <a:srgbClr val="898989"/>
              </a:solidFill>
              <a:latin typeface="Calibri" panose="020F0502020204030204"/>
            </a:endParaRPr>
          </a:p>
        </p:txBody>
      </p:sp>
      <p:pic>
        <p:nvPicPr>
          <p:cNvPr id="6" name="Picture 5">
            <a:extLst>
              <a:ext uri="{FF2B5EF4-FFF2-40B4-BE49-F238E27FC236}">
                <a16:creationId xmlns:a16="http://schemas.microsoft.com/office/drawing/2014/main" id="{ED6F2AE4-5B30-4CAC-B298-938FC73E2A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550" y="5276018"/>
            <a:ext cx="2307249" cy="1782874"/>
          </a:xfrm>
          <a:prstGeom prst="rect">
            <a:avLst/>
          </a:prstGeom>
        </p:spPr>
      </p:pic>
    </p:spTree>
    <p:extLst>
      <p:ext uri="{BB962C8B-B14F-4D97-AF65-F5344CB8AC3E}">
        <p14:creationId xmlns:p14="http://schemas.microsoft.com/office/powerpoint/2010/main" val="4181974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65899-736E-48B9-B06E-A077B7DEA17B}"/>
              </a:ext>
            </a:extLst>
          </p:cNvPr>
          <p:cNvSpPr>
            <a:spLocks noGrp="1"/>
          </p:cNvSpPr>
          <p:nvPr>
            <p:ph type="title"/>
          </p:nvPr>
        </p:nvSpPr>
        <p:spPr>
          <a:xfrm>
            <a:off x="3724073" y="1329201"/>
            <a:ext cx="4939868" cy="964620"/>
          </a:xfrm>
        </p:spPr>
        <p:txBody>
          <a:bodyPr anchor="b">
            <a:normAutofit/>
          </a:bodyPr>
          <a:lstStyle/>
          <a:p>
            <a:r>
              <a:rPr lang="en-US" dirty="0"/>
              <a:t>Why use Metrics?</a:t>
            </a:r>
          </a:p>
        </p:txBody>
      </p:sp>
      <p:pic>
        <p:nvPicPr>
          <p:cNvPr id="6" name="Picture 5">
            <a:extLst>
              <a:ext uri="{FF2B5EF4-FFF2-40B4-BE49-F238E27FC236}">
                <a16:creationId xmlns:a16="http://schemas.microsoft.com/office/drawing/2014/main" id="{E5445774-1611-4C41-BF0A-CD2A4FBDBDE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567" r="14839"/>
          <a:stretch/>
        </p:blipFill>
        <p:spPr>
          <a:xfrm>
            <a:off x="16" y="857257"/>
            <a:ext cx="3476678" cy="5143493"/>
          </a:xfrm>
          <a:prstGeom prst="rect">
            <a:avLst/>
          </a:prstGeom>
          <a:effectLst/>
        </p:spPr>
      </p:pic>
      <p:sp>
        <p:nvSpPr>
          <p:cNvPr id="3" name="Content Placeholder 2">
            <a:extLst>
              <a:ext uri="{FF2B5EF4-FFF2-40B4-BE49-F238E27FC236}">
                <a16:creationId xmlns:a16="http://schemas.microsoft.com/office/drawing/2014/main" id="{4F252561-7B6A-414D-A502-C48B65E64A33}"/>
              </a:ext>
            </a:extLst>
          </p:cNvPr>
          <p:cNvSpPr>
            <a:spLocks noGrp="1"/>
          </p:cNvSpPr>
          <p:nvPr>
            <p:ph idx="1"/>
          </p:nvPr>
        </p:nvSpPr>
        <p:spPr>
          <a:xfrm>
            <a:off x="3724074" y="2686051"/>
            <a:ext cx="4939867" cy="2839064"/>
          </a:xfrm>
        </p:spPr>
        <p:txBody>
          <a:bodyPr>
            <a:normAutofit lnSpcReduction="10000"/>
          </a:bodyPr>
          <a:lstStyle/>
          <a:p>
            <a:r>
              <a:rPr lang="en-US" sz="1500" dirty="0"/>
              <a:t>What gets measured gets done</a:t>
            </a:r>
          </a:p>
          <a:p>
            <a:endParaRPr lang="en-US" sz="1500" dirty="0"/>
          </a:p>
          <a:p>
            <a:r>
              <a:rPr lang="en-US" sz="1500" dirty="0"/>
              <a:t>Metrics are numbers that tell important information about processes</a:t>
            </a:r>
          </a:p>
          <a:p>
            <a:endParaRPr lang="en-US" sz="1500" dirty="0"/>
          </a:p>
          <a:p>
            <a:r>
              <a:rPr lang="en-US" sz="1500" dirty="0"/>
              <a:t>Metrics are a reflection of what is actually happening</a:t>
            </a:r>
          </a:p>
          <a:p>
            <a:endParaRPr lang="en-US" sz="1500" dirty="0"/>
          </a:p>
          <a:p>
            <a:r>
              <a:rPr lang="en-US" sz="1500" dirty="0"/>
              <a:t>Metrics make the process objective</a:t>
            </a:r>
          </a:p>
          <a:p>
            <a:endParaRPr lang="en-US" sz="1500" dirty="0"/>
          </a:p>
          <a:p>
            <a:r>
              <a:rPr lang="en-US" sz="1500" dirty="0"/>
              <a:t>Metrics help to set strategic and targeted goals</a:t>
            </a:r>
          </a:p>
        </p:txBody>
      </p:sp>
      <p:sp>
        <p:nvSpPr>
          <p:cNvPr id="4" name="Slide Number Placeholder 3">
            <a:extLst>
              <a:ext uri="{FF2B5EF4-FFF2-40B4-BE49-F238E27FC236}">
                <a16:creationId xmlns:a16="http://schemas.microsoft.com/office/drawing/2014/main" id="{8ACA2D96-C535-4066-A9E4-F3CCC0C30FB1}"/>
              </a:ext>
            </a:extLst>
          </p:cNvPr>
          <p:cNvSpPr>
            <a:spLocks noGrp="1"/>
          </p:cNvSpPr>
          <p:nvPr>
            <p:ph type="sldNum" sz="quarter" idx="12"/>
          </p:nvPr>
        </p:nvSpPr>
        <p:spPr>
          <a:xfrm>
            <a:off x="7625281" y="5624513"/>
            <a:ext cx="890069" cy="273844"/>
          </a:xfrm>
        </p:spPr>
        <p:txBody>
          <a:bodyPr>
            <a:normAutofit/>
          </a:bodyPr>
          <a:lstStyle/>
          <a:p>
            <a:pPr>
              <a:spcAft>
                <a:spcPts val="450"/>
              </a:spcAft>
            </a:pPr>
            <a:fld id="{33FEC166-538A-49A6-A773-00F23B9AC3DD}" type="slidenum">
              <a:rPr lang="en-US" smtClean="0"/>
              <a:pPr>
                <a:spcAft>
                  <a:spcPts val="450"/>
                </a:spcAft>
              </a:pPr>
              <a:t>33</a:t>
            </a:fld>
            <a:endParaRPr lang="en-US"/>
          </a:p>
        </p:txBody>
      </p:sp>
    </p:spTree>
    <p:extLst>
      <p:ext uri="{BB962C8B-B14F-4D97-AF65-F5344CB8AC3E}">
        <p14:creationId xmlns:p14="http://schemas.microsoft.com/office/powerpoint/2010/main" val="3348418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1210444"/>
            <a:ext cx="3285757"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7BA8C5C4-F23E-4F8C-8C44-8E64A2E3184F}"/>
              </a:ext>
            </a:extLst>
          </p:cNvPr>
          <p:cNvSpPr>
            <a:spLocks noGrp="1"/>
          </p:cNvSpPr>
          <p:nvPr>
            <p:ph type="title"/>
          </p:nvPr>
        </p:nvSpPr>
        <p:spPr>
          <a:xfrm>
            <a:off x="647272" y="1616253"/>
            <a:ext cx="2562119" cy="3596556"/>
          </a:xfrm>
        </p:spPr>
        <p:txBody>
          <a:bodyPr>
            <a:normAutofit/>
          </a:bodyPr>
          <a:lstStyle/>
          <a:p>
            <a:r>
              <a:rPr lang="en-US" dirty="0">
                <a:solidFill>
                  <a:srgbClr val="FFFFFF"/>
                </a:solidFill>
              </a:rPr>
              <a:t>Metric Categories</a:t>
            </a:r>
          </a:p>
        </p:txBody>
      </p:sp>
      <p:sp>
        <p:nvSpPr>
          <p:cNvPr id="4" name="Slide Number Placeholder 3">
            <a:extLst>
              <a:ext uri="{FF2B5EF4-FFF2-40B4-BE49-F238E27FC236}">
                <a16:creationId xmlns:a16="http://schemas.microsoft.com/office/drawing/2014/main" id="{D78CD9D8-0289-4BD5-B72C-81C35ECBE52A}"/>
              </a:ext>
            </a:extLst>
          </p:cNvPr>
          <p:cNvSpPr>
            <a:spLocks noGrp="1"/>
          </p:cNvSpPr>
          <p:nvPr>
            <p:ph type="sldNum" sz="quarter" idx="12"/>
          </p:nvPr>
        </p:nvSpPr>
        <p:spPr>
          <a:xfrm>
            <a:off x="8044665" y="5624513"/>
            <a:ext cx="470685" cy="273844"/>
          </a:xfrm>
        </p:spPr>
        <p:txBody>
          <a:bodyPr>
            <a:normAutofit/>
          </a:bodyPr>
          <a:lstStyle/>
          <a:p>
            <a:pPr defTabSz="685800">
              <a:spcAft>
                <a:spcPts val="450"/>
              </a:spcAft>
            </a:pPr>
            <a:fld id="{33FEC166-538A-49A6-A773-00F23B9AC3DD}" type="slidenum">
              <a:rPr lang="en-US">
                <a:solidFill>
                  <a:prstClr val="black">
                    <a:tint val="75000"/>
                  </a:prstClr>
                </a:solidFill>
                <a:latin typeface="Calibri" panose="020F0502020204030204"/>
              </a:rPr>
              <a:pPr defTabSz="685800">
                <a:spcAft>
                  <a:spcPts val="450"/>
                </a:spcAft>
              </a:pPr>
              <a:t>34</a:t>
            </a:fld>
            <a:endParaRPr lang="en-US">
              <a:solidFill>
                <a:prstClr val="black">
                  <a:tint val="75000"/>
                </a:prstClr>
              </a:solidFill>
              <a:latin typeface="Calibri" panose="020F0502020204030204"/>
            </a:endParaRPr>
          </a:p>
        </p:txBody>
      </p:sp>
      <p:graphicFrame>
        <p:nvGraphicFramePr>
          <p:cNvPr id="6" name="Content Placeholder 2">
            <a:extLst>
              <a:ext uri="{FF2B5EF4-FFF2-40B4-BE49-F238E27FC236}">
                <a16:creationId xmlns:a16="http://schemas.microsoft.com/office/drawing/2014/main" id="{04C093E4-A4DB-42C9-AA2E-23F8F3E8302E}"/>
              </a:ext>
            </a:extLst>
          </p:cNvPr>
          <p:cNvGraphicFramePr>
            <a:graphicFrameLocks noGrp="1"/>
          </p:cNvGraphicFramePr>
          <p:nvPr>
            <p:ph idx="1"/>
            <p:extLst>
              <p:ext uri="{D42A27DB-BD31-4B8C-83A1-F6EECF244321}">
                <p14:modId xmlns:p14="http://schemas.microsoft.com/office/powerpoint/2010/main" val="3872755652"/>
              </p:ext>
            </p:extLst>
          </p:nvPr>
        </p:nvGraphicFramePr>
        <p:xfrm>
          <a:off x="3895725" y="1210443"/>
          <a:ext cx="4885203" cy="441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967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4DADB-8963-4A9A-A6A1-8E08C180B178}"/>
              </a:ext>
            </a:extLst>
          </p:cNvPr>
          <p:cNvSpPr>
            <a:spLocks noGrp="1"/>
          </p:cNvSpPr>
          <p:nvPr>
            <p:ph type="title"/>
          </p:nvPr>
        </p:nvSpPr>
        <p:spPr>
          <a:xfrm>
            <a:off x="628650" y="1131094"/>
            <a:ext cx="7886700" cy="994172"/>
          </a:xfrm>
        </p:spPr>
        <p:txBody>
          <a:bodyPr>
            <a:normAutofit/>
          </a:bodyPr>
          <a:lstStyle/>
          <a:p>
            <a:r>
              <a:rPr lang="en-US"/>
              <a:t>What does GOOD look like?</a:t>
            </a:r>
          </a:p>
        </p:txBody>
      </p:sp>
      <p:sp>
        <p:nvSpPr>
          <p:cNvPr id="4" name="Slide Number Placeholder 3">
            <a:extLst>
              <a:ext uri="{FF2B5EF4-FFF2-40B4-BE49-F238E27FC236}">
                <a16:creationId xmlns:a16="http://schemas.microsoft.com/office/drawing/2014/main" id="{85FAF84F-1FE0-4F93-AAB1-765C9F4B2894}"/>
              </a:ext>
            </a:extLst>
          </p:cNvPr>
          <p:cNvSpPr>
            <a:spLocks noGrp="1"/>
          </p:cNvSpPr>
          <p:nvPr>
            <p:ph type="sldNum" sz="quarter" idx="12"/>
          </p:nvPr>
        </p:nvSpPr>
        <p:spPr>
          <a:xfrm>
            <a:off x="6457950" y="5624513"/>
            <a:ext cx="2057400" cy="273844"/>
          </a:xfrm>
        </p:spPr>
        <p:txBody>
          <a:bodyPr>
            <a:normAutofit/>
          </a:bodyPr>
          <a:lstStyle/>
          <a:p>
            <a:pPr defTabSz="685800">
              <a:spcAft>
                <a:spcPts val="450"/>
              </a:spcAft>
            </a:pPr>
            <a:fld id="{33FEC166-538A-49A6-A773-00F23B9AC3DD}" type="slidenum">
              <a:rPr lang="en-US">
                <a:solidFill>
                  <a:prstClr val="black">
                    <a:tint val="75000"/>
                  </a:prstClr>
                </a:solidFill>
                <a:latin typeface="Calibri" panose="020F0502020204030204"/>
              </a:rPr>
              <a:pPr defTabSz="685800">
                <a:spcAft>
                  <a:spcPts val="450"/>
                </a:spcAft>
              </a:pPr>
              <a:t>35</a:t>
            </a:fld>
            <a:endParaRPr lang="en-US">
              <a:solidFill>
                <a:prstClr val="black">
                  <a:tint val="75000"/>
                </a:prstClr>
              </a:solidFill>
              <a:latin typeface="Calibri" panose="020F0502020204030204"/>
            </a:endParaRPr>
          </a:p>
        </p:txBody>
      </p:sp>
      <p:graphicFrame>
        <p:nvGraphicFramePr>
          <p:cNvPr id="6" name="Content Placeholder 2">
            <a:extLst>
              <a:ext uri="{FF2B5EF4-FFF2-40B4-BE49-F238E27FC236}">
                <a16:creationId xmlns:a16="http://schemas.microsoft.com/office/drawing/2014/main" id="{939E43AE-193B-409A-9339-A3A3F47337A4}"/>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9088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46065"/>
            <a:ext cx="9144000" cy="55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D881F50B-B905-4FB8-A1C1-5C84EB1EA146}"/>
              </a:ext>
            </a:extLst>
          </p:cNvPr>
          <p:cNvSpPr>
            <a:spLocks noGrp="1"/>
          </p:cNvSpPr>
          <p:nvPr>
            <p:ph type="title"/>
          </p:nvPr>
        </p:nvSpPr>
        <p:spPr>
          <a:xfrm>
            <a:off x="628650" y="1361810"/>
            <a:ext cx="7886700" cy="536667"/>
          </a:xfrm>
        </p:spPr>
        <p:txBody>
          <a:bodyPr>
            <a:normAutofit/>
          </a:bodyPr>
          <a:lstStyle/>
          <a:p>
            <a:pPr algn="ctr"/>
            <a:r>
              <a:rPr lang="en-US" sz="2400">
                <a:solidFill>
                  <a:schemeClr val="bg1"/>
                </a:solidFill>
              </a:rPr>
              <a:t>Tiered Accountability</a:t>
            </a:r>
          </a:p>
        </p:txBody>
      </p:sp>
      <p:sp>
        <p:nvSpPr>
          <p:cNvPr id="4" name="Slide Number Placeholder 3">
            <a:extLst>
              <a:ext uri="{FF2B5EF4-FFF2-40B4-BE49-F238E27FC236}">
                <a16:creationId xmlns:a16="http://schemas.microsoft.com/office/drawing/2014/main" id="{E2FDC8F1-4184-4EBA-AAF0-BACBE58C5BA5}"/>
              </a:ext>
            </a:extLst>
          </p:cNvPr>
          <p:cNvSpPr>
            <a:spLocks noGrp="1"/>
          </p:cNvSpPr>
          <p:nvPr>
            <p:ph type="sldNum" sz="quarter" idx="12"/>
          </p:nvPr>
        </p:nvSpPr>
        <p:spPr>
          <a:xfrm>
            <a:off x="6457950" y="5624513"/>
            <a:ext cx="2057400" cy="273844"/>
          </a:xfrm>
        </p:spPr>
        <p:txBody>
          <a:bodyPr>
            <a:normAutofit/>
          </a:bodyPr>
          <a:lstStyle/>
          <a:p>
            <a:pPr defTabSz="685800">
              <a:spcAft>
                <a:spcPts val="450"/>
              </a:spcAft>
            </a:pPr>
            <a:fld id="{33FEC166-538A-49A6-A773-00F23B9AC3DD}" type="slidenum">
              <a:rPr lang="en-US">
                <a:solidFill>
                  <a:prstClr val="black">
                    <a:tint val="75000"/>
                  </a:prstClr>
                </a:solidFill>
                <a:latin typeface="Calibri" panose="020F0502020204030204"/>
              </a:rPr>
              <a:pPr defTabSz="685800">
                <a:spcAft>
                  <a:spcPts val="450"/>
                </a:spcAft>
              </a:pPr>
              <a:t>36</a:t>
            </a:fld>
            <a:endParaRPr lang="en-US">
              <a:solidFill>
                <a:prstClr val="black">
                  <a:tint val="75000"/>
                </a:prstClr>
              </a:solidFill>
              <a:latin typeface="Calibri" panose="020F0502020204030204"/>
            </a:endParaRPr>
          </a:p>
        </p:txBody>
      </p:sp>
      <p:graphicFrame>
        <p:nvGraphicFramePr>
          <p:cNvPr id="19" name="Content Placeholder 16">
            <a:extLst>
              <a:ext uri="{FF2B5EF4-FFF2-40B4-BE49-F238E27FC236}">
                <a16:creationId xmlns:a16="http://schemas.microsoft.com/office/drawing/2014/main" id="{7AD99C56-6058-4D1C-A4B5-CE483B43903B}"/>
              </a:ext>
            </a:extLst>
          </p:cNvPr>
          <p:cNvGraphicFramePr>
            <a:graphicFrameLocks noGrp="1"/>
          </p:cNvGraphicFramePr>
          <p:nvPr>
            <p:ph idx="1"/>
            <p:extLst>
              <p:ext uri="{D42A27DB-BD31-4B8C-83A1-F6EECF244321}">
                <p14:modId xmlns:p14="http://schemas.microsoft.com/office/powerpoint/2010/main" val="3244720427"/>
              </p:ext>
            </p:extLst>
          </p:nvPr>
        </p:nvGraphicFramePr>
        <p:xfrm>
          <a:off x="37268" y="2133600"/>
          <a:ext cx="9096375" cy="3490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87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1114865"/>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7401DE1D-19CE-42E2-BF6B-ECA48D77349E}"/>
              </a:ext>
            </a:extLst>
          </p:cNvPr>
          <p:cNvSpPr>
            <a:spLocks noGrp="1"/>
          </p:cNvSpPr>
          <p:nvPr>
            <p:ph type="title"/>
          </p:nvPr>
        </p:nvSpPr>
        <p:spPr>
          <a:xfrm>
            <a:off x="394555" y="1207184"/>
            <a:ext cx="8354891" cy="697835"/>
          </a:xfrm>
        </p:spPr>
        <p:txBody>
          <a:bodyPr vert="horz" lIns="68580" tIns="34290" rIns="68580" bIns="34290" rtlCol="0" anchor="b">
            <a:normAutofit/>
          </a:bodyPr>
          <a:lstStyle/>
          <a:p>
            <a:pPr algn="ctr"/>
            <a:r>
              <a:rPr lang="en-US" sz="4050" dirty="0">
                <a:solidFill>
                  <a:srgbClr val="FFFFFF"/>
                </a:solidFill>
              </a:rPr>
              <a:t>Statewide Administration Stats</a:t>
            </a:r>
          </a:p>
        </p:txBody>
      </p:sp>
      <p:cxnSp>
        <p:nvCxnSpPr>
          <p:cNvPr id="36" name="Straight Connector 3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943723"/>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4402159-7374-455D-A740-5F27BB3E9DEE}"/>
              </a:ext>
            </a:extLst>
          </p:cNvPr>
          <p:cNvPicPr>
            <a:picLocks noChangeAspect="1"/>
          </p:cNvPicPr>
          <p:nvPr/>
        </p:nvPicPr>
        <p:blipFill>
          <a:blip r:embed="rId2"/>
          <a:stretch>
            <a:fillRect/>
          </a:stretch>
        </p:blipFill>
        <p:spPr>
          <a:xfrm>
            <a:off x="94089" y="3048000"/>
            <a:ext cx="8955822" cy="2296165"/>
          </a:xfrm>
          <a:prstGeom prst="rect">
            <a:avLst/>
          </a:prstGeom>
        </p:spPr>
      </p:pic>
      <p:sp>
        <p:nvSpPr>
          <p:cNvPr id="3" name="Slide Number Placeholder 2">
            <a:extLst>
              <a:ext uri="{FF2B5EF4-FFF2-40B4-BE49-F238E27FC236}">
                <a16:creationId xmlns:a16="http://schemas.microsoft.com/office/drawing/2014/main" id="{F939985C-F7D2-427F-B6B4-453D82546425}"/>
              </a:ext>
            </a:extLst>
          </p:cNvPr>
          <p:cNvSpPr>
            <a:spLocks noGrp="1"/>
          </p:cNvSpPr>
          <p:nvPr>
            <p:ph type="sldNum" sz="quarter" idx="12"/>
          </p:nvPr>
        </p:nvSpPr>
        <p:spPr>
          <a:xfrm>
            <a:off x="6457950" y="5749073"/>
            <a:ext cx="2057400" cy="260604"/>
          </a:xfrm>
        </p:spPr>
        <p:txBody>
          <a:bodyPr vert="horz" lIns="68580" tIns="34290" rIns="68580" bIns="34290" rtlCol="0" anchor="ctr">
            <a:normAutofit/>
          </a:bodyPr>
          <a:lstStyle/>
          <a:p>
            <a:pPr defTabSz="685800">
              <a:spcAft>
                <a:spcPts val="450"/>
              </a:spcAft>
            </a:pPr>
            <a:fld id="{33FEC166-538A-49A6-A773-00F23B9AC3DD}" type="slidenum">
              <a:rPr lang="en-US">
                <a:solidFill>
                  <a:srgbClr val="898989"/>
                </a:solidFill>
                <a:latin typeface="Calibri" panose="020F0502020204030204"/>
              </a:rPr>
              <a:pPr defTabSz="685800">
                <a:spcAft>
                  <a:spcPts val="450"/>
                </a:spcAft>
              </a:pPr>
              <a:t>37</a:t>
            </a:fld>
            <a:endParaRPr lang="en-US">
              <a:solidFill>
                <a:srgbClr val="898989"/>
              </a:solidFill>
              <a:latin typeface="Calibri" panose="020F0502020204030204"/>
            </a:endParaRPr>
          </a:p>
        </p:txBody>
      </p:sp>
    </p:spTree>
    <p:extLst>
      <p:ext uri="{BB962C8B-B14F-4D97-AF65-F5344CB8AC3E}">
        <p14:creationId xmlns:p14="http://schemas.microsoft.com/office/powerpoint/2010/main" val="1641204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121729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4" name="Content Placeholder 3">
            <a:extLst>
              <a:ext uri="{FF2B5EF4-FFF2-40B4-BE49-F238E27FC236}">
                <a16:creationId xmlns:a16="http://schemas.microsoft.com/office/drawing/2014/main" id="{8D62F729-CC75-48FC-B23E-965F89859CB0}"/>
              </a:ext>
            </a:extLst>
          </p:cNvPr>
          <p:cNvPicPr>
            <a:picLocks noGrp="1" noChangeAspect="1"/>
          </p:cNvPicPr>
          <p:nvPr>
            <p:ph idx="1"/>
          </p:nvPr>
        </p:nvPicPr>
        <p:blipFill>
          <a:blip r:embed="rId2"/>
          <a:stretch>
            <a:fillRect/>
          </a:stretch>
        </p:blipFill>
        <p:spPr>
          <a:xfrm>
            <a:off x="482600" y="1862344"/>
            <a:ext cx="8178800" cy="3133313"/>
          </a:xfrm>
          <a:prstGeom prst="rect">
            <a:avLst/>
          </a:prstGeom>
        </p:spPr>
      </p:pic>
      <p:sp>
        <p:nvSpPr>
          <p:cNvPr id="5" name="Slide Number Placeholder 4">
            <a:extLst>
              <a:ext uri="{FF2B5EF4-FFF2-40B4-BE49-F238E27FC236}">
                <a16:creationId xmlns:a16="http://schemas.microsoft.com/office/drawing/2014/main" id="{A687AC76-E78D-4318-964B-D1440CE6A7F8}"/>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a:spcAft>
                <a:spcPts val="450"/>
              </a:spcAft>
            </a:pPr>
            <a:fld id="{33FEC166-538A-49A6-A773-00F23B9AC3DD}" type="slidenum">
              <a:rPr lang="en-US">
                <a:solidFill>
                  <a:srgbClr val="FFFFFF"/>
                </a:solidFill>
                <a:latin typeface="Calibri" panose="020F0502020204030204"/>
              </a:rPr>
              <a:pPr defTabSz="685800">
                <a:spcAft>
                  <a:spcPts val="450"/>
                </a:spcAft>
              </a:pPr>
              <a:t>38</a:t>
            </a:fld>
            <a:endParaRPr lang="en-US">
              <a:solidFill>
                <a:srgbClr val="FFFFFF"/>
              </a:solidFill>
              <a:latin typeface="Calibri" panose="020F0502020204030204"/>
            </a:endParaRPr>
          </a:p>
        </p:txBody>
      </p:sp>
    </p:spTree>
    <p:extLst>
      <p:ext uri="{BB962C8B-B14F-4D97-AF65-F5344CB8AC3E}">
        <p14:creationId xmlns:p14="http://schemas.microsoft.com/office/powerpoint/2010/main" val="3068012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1114865"/>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7401DE1D-19CE-42E2-BF6B-ECA48D77349E}"/>
              </a:ext>
            </a:extLst>
          </p:cNvPr>
          <p:cNvSpPr>
            <a:spLocks noGrp="1"/>
          </p:cNvSpPr>
          <p:nvPr>
            <p:ph type="title"/>
          </p:nvPr>
        </p:nvSpPr>
        <p:spPr>
          <a:xfrm>
            <a:off x="394555" y="1207184"/>
            <a:ext cx="8354891" cy="697835"/>
          </a:xfrm>
        </p:spPr>
        <p:txBody>
          <a:bodyPr vert="horz" lIns="68580" tIns="34290" rIns="68580" bIns="34290" rtlCol="0" anchor="b">
            <a:normAutofit/>
          </a:bodyPr>
          <a:lstStyle/>
          <a:p>
            <a:pPr algn="ctr"/>
            <a:r>
              <a:rPr lang="en-US" sz="4050">
                <a:solidFill>
                  <a:srgbClr val="FFFFFF"/>
                </a:solidFill>
              </a:rPr>
              <a:t>Regional Stats</a:t>
            </a:r>
          </a:p>
        </p:txBody>
      </p:sp>
      <p:cxnSp>
        <p:nvCxnSpPr>
          <p:cNvPr id="36" name="Straight Connector 3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943723"/>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939985C-F7D2-427F-B6B4-453D82546425}"/>
              </a:ext>
            </a:extLst>
          </p:cNvPr>
          <p:cNvSpPr>
            <a:spLocks noGrp="1"/>
          </p:cNvSpPr>
          <p:nvPr>
            <p:ph type="sldNum" sz="quarter" idx="12"/>
          </p:nvPr>
        </p:nvSpPr>
        <p:spPr>
          <a:xfrm>
            <a:off x="6457950" y="5749073"/>
            <a:ext cx="2057400" cy="260604"/>
          </a:xfrm>
        </p:spPr>
        <p:txBody>
          <a:bodyPr vert="horz" lIns="68580" tIns="34290" rIns="68580" bIns="34290" rtlCol="0" anchor="ctr">
            <a:normAutofit/>
          </a:bodyPr>
          <a:lstStyle/>
          <a:p>
            <a:pPr defTabSz="685800">
              <a:spcAft>
                <a:spcPts val="450"/>
              </a:spcAft>
            </a:pPr>
            <a:fld id="{33FEC166-538A-49A6-A773-00F23B9AC3DD}" type="slidenum">
              <a:rPr lang="en-US">
                <a:solidFill>
                  <a:srgbClr val="898989"/>
                </a:solidFill>
                <a:latin typeface="Calibri" panose="020F0502020204030204"/>
              </a:rPr>
              <a:pPr defTabSz="685800">
                <a:spcAft>
                  <a:spcPts val="450"/>
                </a:spcAft>
              </a:pPr>
              <a:t>39</a:t>
            </a:fld>
            <a:endParaRPr lang="en-US">
              <a:solidFill>
                <a:srgbClr val="898989"/>
              </a:solidFill>
              <a:latin typeface="Calibri" panose="020F0502020204030204"/>
            </a:endParaRPr>
          </a:p>
        </p:txBody>
      </p:sp>
      <p:pic>
        <p:nvPicPr>
          <p:cNvPr id="6" name="Picture 5">
            <a:extLst>
              <a:ext uri="{FF2B5EF4-FFF2-40B4-BE49-F238E27FC236}">
                <a16:creationId xmlns:a16="http://schemas.microsoft.com/office/drawing/2014/main" id="{21D225C6-C84A-475B-A982-577DEF347AC1}"/>
              </a:ext>
            </a:extLst>
          </p:cNvPr>
          <p:cNvPicPr>
            <a:picLocks noChangeAspect="1"/>
          </p:cNvPicPr>
          <p:nvPr/>
        </p:nvPicPr>
        <p:blipFill>
          <a:blip r:embed="rId2"/>
          <a:stretch>
            <a:fillRect/>
          </a:stretch>
        </p:blipFill>
        <p:spPr>
          <a:xfrm>
            <a:off x="0" y="3179751"/>
            <a:ext cx="9144000" cy="1939470"/>
          </a:xfrm>
          <a:prstGeom prst="rect">
            <a:avLst/>
          </a:prstGeom>
        </p:spPr>
      </p:pic>
    </p:spTree>
    <p:extLst>
      <p:ext uri="{BB962C8B-B14F-4D97-AF65-F5344CB8AC3E}">
        <p14:creationId xmlns:p14="http://schemas.microsoft.com/office/powerpoint/2010/main" val="390986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Overview</a:t>
            </a:r>
          </a:p>
        </p:txBody>
      </p:sp>
      <p:sp>
        <p:nvSpPr>
          <p:cNvPr id="3" name="Content Placeholder 2"/>
          <p:cNvSpPr>
            <a:spLocks noGrp="1"/>
          </p:cNvSpPr>
          <p:nvPr>
            <p:ph sz="quarter" idx="1"/>
          </p:nvPr>
        </p:nvSpPr>
        <p:spPr>
          <a:xfrm>
            <a:off x="457200" y="1514383"/>
            <a:ext cx="8534400" cy="5334000"/>
          </a:xfrm>
        </p:spPr>
        <p:txBody>
          <a:bodyPr>
            <a:normAutofit/>
          </a:bodyPr>
          <a:lstStyle/>
          <a:p>
            <a:pPr marL="0" indent="0">
              <a:spcBef>
                <a:spcPts val="0"/>
              </a:spcBef>
              <a:buNone/>
            </a:pPr>
            <a:endParaRPr lang="en-US" sz="3600" dirty="0">
              <a:ea typeface="Calibri" panose="020F0502020204030204" pitchFamily="34" charset="0"/>
            </a:endParaRPr>
          </a:p>
          <a:p>
            <a:pPr marL="742950" lvl="0" indent="-742950">
              <a:spcBef>
                <a:spcPts val="0"/>
              </a:spcBef>
              <a:buAutoNum type="arabicPeriod"/>
              <a:tabLst>
                <a:tab pos="2331720" algn="l"/>
              </a:tabLst>
            </a:pPr>
            <a:r>
              <a:rPr lang="en-US" sz="3200" dirty="0">
                <a:ea typeface="Calibri" panose="020F0502020204030204" pitchFamily="34" charset="0"/>
              </a:rPr>
              <a:t>WIOA Annual Reports</a:t>
            </a:r>
          </a:p>
          <a:p>
            <a:pPr marL="742950" lvl="0" indent="-742950">
              <a:spcBef>
                <a:spcPts val="0"/>
              </a:spcBef>
              <a:buAutoNum type="arabicPeriod"/>
              <a:tabLst>
                <a:tab pos="2331720" algn="l"/>
              </a:tabLst>
            </a:pPr>
            <a:r>
              <a:rPr lang="en-US" sz="3200" dirty="0">
                <a:ea typeface="Calibri" panose="020F0502020204030204" pitchFamily="34" charset="0"/>
              </a:rPr>
              <a:t>PYs 2017 and 2018 Performance Data</a:t>
            </a:r>
          </a:p>
          <a:p>
            <a:pPr marL="742950" lvl="0" indent="-742950">
              <a:spcBef>
                <a:spcPts val="0"/>
              </a:spcBef>
              <a:buAutoNum type="arabicPeriod"/>
              <a:tabLst>
                <a:tab pos="2331720" algn="l"/>
              </a:tabLst>
            </a:pPr>
            <a:r>
              <a:rPr lang="en-US" sz="3200" dirty="0">
                <a:ea typeface="Calibri" panose="020F0502020204030204" pitchFamily="34" charset="0"/>
              </a:rPr>
              <a:t>PYs 2020-2023 WIOA State Plans </a:t>
            </a:r>
          </a:p>
          <a:p>
            <a:pPr marL="742950" lvl="0" indent="-742950">
              <a:spcBef>
                <a:spcPts val="0"/>
              </a:spcBef>
              <a:buAutoNum type="arabicPeriod"/>
              <a:tabLst>
                <a:tab pos="2331720" algn="l"/>
              </a:tabLst>
            </a:pPr>
            <a:r>
              <a:rPr lang="en-US" sz="3200" dirty="0">
                <a:ea typeface="Calibri" panose="020F0502020204030204" pitchFamily="34" charset="0"/>
              </a:rPr>
              <a:t>Case Service Report (RSA-911) </a:t>
            </a:r>
          </a:p>
          <a:p>
            <a:pPr marL="742950" lvl="0" indent="-742950">
              <a:spcBef>
                <a:spcPts val="0"/>
              </a:spcBef>
              <a:buAutoNum type="arabicPeriod"/>
              <a:tabLst>
                <a:tab pos="2331720" algn="l"/>
              </a:tabLst>
            </a:pPr>
            <a:r>
              <a:rPr lang="en-US" sz="3200" dirty="0">
                <a:ea typeface="Calibri" panose="020F0502020204030204" pitchFamily="34" charset="0"/>
              </a:rPr>
              <a:t>Arizona RSA Presentation </a:t>
            </a:r>
          </a:p>
          <a:p>
            <a:pPr marL="742950" lvl="0" indent="-742950">
              <a:spcBef>
                <a:spcPts val="0"/>
              </a:spcBef>
              <a:buAutoNum type="arabicPeriod"/>
              <a:tabLst>
                <a:tab pos="2331720" algn="l"/>
              </a:tabLst>
            </a:pPr>
            <a:r>
              <a:rPr lang="en-US" sz="3200" dirty="0">
                <a:ea typeface="Calibri" panose="020F0502020204030204" pitchFamily="34" charset="0"/>
              </a:rPr>
              <a:t>Wisconsin DVR Presentation </a:t>
            </a:r>
          </a:p>
          <a:p>
            <a:pPr marL="742950" lvl="0" indent="-742950">
              <a:spcBef>
                <a:spcPts val="0"/>
              </a:spcBef>
              <a:buAutoNum type="arabicPeriod"/>
              <a:tabLst>
                <a:tab pos="2331720" algn="l"/>
              </a:tabLst>
            </a:pPr>
            <a:r>
              <a:rPr lang="en-US" sz="3200" dirty="0">
                <a:ea typeface="Calibri" panose="020F0502020204030204" pitchFamily="34" charset="0"/>
              </a:rPr>
              <a:t>Q&amp;A</a:t>
            </a:r>
          </a:p>
          <a:p>
            <a:pPr marL="0" indent="0">
              <a:buNone/>
            </a:pPr>
            <a:endParaRPr lang="en-US" dirty="0"/>
          </a:p>
        </p:txBody>
      </p:sp>
    </p:spTree>
    <p:extLst>
      <p:ext uri="{BB962C8B-B14F-4D97-AF65-F5344CB8AC3E}">
        <p14:creationId xmlns:p14="http://schemas.microsoft.com/office/powerpoint/2010/main" val="2428106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1114865"/>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7401DE1D-19CE-42E2-BF6B-ECA48D77349E}"/>
              </a:ext>
            </a:extLst>
          </p:cNvPr>
          <p:cNvSpPr>
            <a:spLocks noGrp="1"/>
          </p:cNvSpPr>
          <p:nvPr>
            <p:ph type="title"/>
          </p:nvPr>
        </p:nvSpPr>
        <p:spPr>
          <a:xfrm>
            <a:off x="394555" y="1207184"/>
            <a:ext cx="8354891" cy="697835"/>
          </a:xfrm>
        </p:spPr>
        <p:txBody>
          <a:bodyPr vert="horz" lIns="68580" tIns="34290" rIns="68580" bIns="34290" rtlCol="0" anchor="b">
            <a:normAutofit/>
          </a:bodyPr>
          <a:lstStyle/>
          <a:p>
            <a:pPr algn="ctr"/>
            <a:r>
              <a:rPr lang="en-US" sz="4050" dirty="0">
                <a:solidFill>
                  <a:srgbClr val="FFFFFF"/>
                </a:solidFill>
              </a:rPr>
              <a:t>Office Level Stats</a:t>
            </a:r>
          </a:p>
        </p:txBody>
      </p:sp>
      <p:cxnSp>
        <p:nvCxnSpPr>
          <p:cNvPr id="27" name="Straight Connector 2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943723"/>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4397D1-C11C-49CD-B95A-68593D508947}"/>
              </a:ext>
            </a:extLst>
          </p:cNvPr>
          <p:cNvPicPr>
            <a:picLocks noChangeAspect="1"/>
          </p:cNvPicPr>
          <p:nvPr/>
        </p:nvPicPr>
        <p:blipFill>
          <a:blip r:embed="rId2"/>
          <a:stretch>
            <a:fillRect/>
          </a:stretch>
        </p:blipFill>
        <p:spPr>
          <a:xfrm>
            <a:off x="937663" y="2590375"/>
            <a:ext cx="7428806" cy="3287246"/>
          </a:xfrm>
          <a:prstGeom prst="rect">
            <a:avLst/>
          </a:prstGeom>
        </p:spPr>
      </p:pic>
      <p:sp>
        <p:nvSpPr>
          <p:cNvPr id="3" name="Slide Number Placeholder 2">
            <a:extLst>
              <a:ext uri="{FF2B5EF4-FFF2-40B4-BE49-F238E27FC236}">
                <a16:creationId xmlns:a16="http://schemas.microsoft.com/office/drawing/2014/main" id="{F939985C-F7D2-427F-B6B4-453D82546425}"/>
              </a:ext>
            </a:extLst>
          </p:cNvPr>
          <p:cNvSpPr>
            <a:spLocks noGrp="1"/>
          </p:cNvSpPr>
          <p:nvPr>
            <p:ph type="sldNum" sz="quarter" idx="12"/>
          </p:nvPr>
        </p:nvSpPr>
        <p:spPr>
          <a:xfrm>
            <a:off x="6457950" y="5749073"/>
            <a:ext cx="2057400" cy="260604"/>
          </a:xfrm>
        </p:spPr>
        <p:txBody>
          <a:bodyPr vert="horz" lIns="68580" tIns="34290" rIns="68580" bIns="34290" rtlCol="0" anchor="ctr">
            <a:normAutofit/>
          </a:bodyPr>
          <a:lstStyle/>
          <a:p>
            <a:pPr defTabSz="685800">
              <a:spcAft>
                <a:spcPts val="450"/>
              </a:spcAft>
            </a:pPr>
            <a:fld id="{33FEC166-538A-49A6-A773-00F23B9AC3DD}" type="slidenum">
              <a:rPr lang="en-US">
                <a:solidFill>
                  <a:srgbClr val="898989"/>
                </a:solidFill>
                <a:latin typeface="Calibri" panose="020F0502020204030204"/>
              </a:rPr>
              <a:pPr defTabSz="685800">
                <a:spcAft>
                  <a:spcPts val="450"/>
                </a:spcAft>
              </a:pPr>
              <a:t>40</a:t>
            </a:fld>
            <a:endParaRPr lang="en-US">
              <a:solidFill>
                <a:srgbClr val="898989"/>
              </a:solidFill>
              <a:latin typeface="Calibri" panose="020F0502020204030204"/>
            </a:endParaRPr>
          </a:p>
        </p:txBody>
      </p:sp>
    </p:spTree>
    <p:extLst>
      <p:ext uri="{BB962C8B-B14F-4D97-AF65-F5344CB8AC3E}">
        <p14:creationId xmlns:p14="http://schemas.microsoft.com/office/powerpoint/2010/main" val="401049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1114865"/>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7401DE1D-19CE-42E2-BF6B-ECA48D77349E}"/>
              </a:ext>
            </a:extLst>
          </p:cNvPr>
          <p:cNvSpPr>
            <a:spLocks noGrp="1"/>
          </p:cNvSpPr>
          <p:nvPr>
            <p:ph type="title"/>
          </p:nvPr>
        </p:nvSpPr>
        <p:spPr>
          <a:xfrm>
            <a:off x="394555" y="1207184"/>
            <a:ext cx="8354891" cy="697835"/>
          </a:xfrm>
        </p:spPr>
        <p:txBody>
          <a:bodyPr vert="horz" lIns="68580" tIns="34290" rIns="68580" bIns="34290" rtlCol="0" anchor="b">
            <a:normAutofit/>
          </a:bodyPr>
          <a:lstStyle/>
          <a:p>
            <a:pPr algn="ctr"/>
            <a:r>
              <a:rPr lang="en-US" sz="4050">
                <a:solidFill>
                  <a:srgbClr val="FFFFFF"/>
                </a:solidFill>
              </a:rPr>
              <a:t>Counselor Level Stats</a:t>
            </a:r>
            <a:endParaRPr lang="en-US" sz="4050" dirty="0">
              <a:solidFill>
                <a:srgbClr val="FFFFFF"/>
              </a:solidFill>
            </a:endParaRPr>
          </a:p>
        </p:txBody>
      </p:sp>
      <p:cxnSp>
        <p:nvCxnSpPr>
          <p:cNvPr id="34" name="Straight Connector 3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943723"/>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screenshot of a computer&#10;&#10;Description automatically generated">
            <a:extLst>
              <a:ext uri="{FF2B5EF4-FFF2-40B4-BE49-F238E27FC236}">
                <a16:creationId xmlns:a16="http://schemas.microsoft.com/office/drawing/2014/main" id="{789E1D11-D4F0-42F5-BB45-6D1ACE93AA5A}"/>
              </a:ext>
            </a:extLst>
          </p:cNvPr>
          <p:cNvPicPr>
            <a:picLocks noChangeAspect="1"/>
          </p:cNvPicPr>
          <p:nvPr/>
        </p:nvPicPr>
        <p:blipFill>
          <a:blip r:embed="rId2"/>
          <a:stretch>
            <a:fillRect/>
          </a:stretch>
        </p:blipFill>
        <p:spPr>
          <a:xfrm>
            <a:off x="240030" y="3311867"/>
            <a:ext cx="8622616" cy="1853861"/>
          </a:xfrm>
          <a:prstGeom prst="rect">
            <a:avLst/>
          </a:prstGeom>
        </p:spPr>
      </p:pic>
      <p:sp>
        <p:nvSpPr>
          <p:cNvPr id="3" name="Slide Number Placeholder 2">
            <a:extLst>
              <a:ext uri="{FF2B5EF4-FFF2-40B4-BE49-F238E27FC236}">
                <a16:creationId xmlns:a16="http://schemas.microsoft.com/office/drawing/2014/main" id="{F939985C-F7D2-427F-B6B4-453D82546425}"/>
              </a:ext>
            </a:extLst>
          </p:cNvPr>
          <p:cNvSpPr>
            <a:spLocks noGrp="1"/>
          </p:cNvSpPr>
          <p:nvPr>
            <p:ph type="sldNum" sz="quarter" idx="12"/>
          </p:nvPr>
        </p:nvSpPr>
        <p:spPr>
          <a:xfrm>
            <a:off x="6457950" y="5749073"/>
            <a:ext cx="2057400" cy="260604"/>
          </a:xfrm>
        </p:spPr>
        <p:txBody>
          <a:bodyPr vert="horz" lIns="68580" tIns="34290" rIns="68580" bIns="34290" rtlCol="0" anchor="ctr">
            <a:normAutofit/>
          </a:bodyPr>
          <a:lstStyle/>
          <a:p>
            <a:pPr defTabSz="685800">
              <a:spcAft>
                <a:spcPts val="450"/>
              </a:spcAft>
            </a:pPr>
            <a:fld id="{33FEC166-538A-49A6-A773-00F23B9AC3DD}" type="slidenum">
              <a:rPr lang="en-US">
                <a:solidFill>
                  <a:srgbClr val="898989"/>
                </a:solidFill>
                <a:latin typeface="Calibri" panose="020F0502020204030204"/>
              </a:rPr>
              <a:pPr defTabSz="685800">
                <a:spcAft>
                  <a:spcPts val="450"/>
                </a:spcAft>
              </a:pPr>
              <a:t>41</a:t>
            </a:fld>
            <a:endParaRPr lang="en-US">
              <a:solidFill>
                <a:srgbClr val="898989"/>
              </a:solidFill>
              <a:latin typeface="Calibri" panose="020F0502020204030204"/>
            </a:endParaRPr>
          </a:p>
        </p:txBody>
      </p:sp>
    </p:spTree>
    <p:extLst>
      <p:ext uri="{BB962C8B-B14F-4D97-AF65-F5344CB8AC3E}">
        <p14:creationId xmlns:p14="http://schemas.microsoft.com/office/powerpoint/2010/main" val="1077782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1114865"/>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7401DE1D-19CE-42E2-BF6B-ECA48D77349E}"/>
              </a:ext>
            </a:extLst>
          </p:cNvPr>
          <p:cNvSpPr>
            <a:spLocks noGrp="1"/>
          </p:cNvSpPr>
          <p:nvPr>
            <p:ph type="title"/>
          </p:nvPr>
        </p:nvSpPr>
        <p:spPr>
          <a:xfrm>
            <a:off x="394555" y="1207184"/>
            <a:ext cx="8354891" cy="697835"/>
          </a:xfrm>
        </p:spPr>
        <p:txBody>
          <a:bodyPr vert="horz" lIns="68580" tIns="34290" rIns="68580" bIns="34290" rtlCol="0" anchor="b">
            <a:normAutofit/>
          </a:bodyPr>
          <a:lstStyle/>
          <a:p>
            <a:pPr algn="ctr"/>
            <a:r>
              <a:rPr lang="en-US" sz="4050">
                <a:solidFill>
                  <a:srgbClr val="FFFFFF"/>
                </a:solidFill>
              </a:rPr>
              <a:t>Counselor Level Stats</a:t>
            </a:r>
            <a:endParaRPr lang="en-US" sz="4050" dirty="0">
              <a:solidFill>
                <a:srgbClr val="FFFFFF"/>
              </a:solidFill>
            </a:endParaRPr>
          </a:p>
        </p:txBody>
      </p:sp>
      <p:cxnSp>
        <p:nvCxnSpPr>
          <p:cNvPr id="42" name="Straight Connector 4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943723"/>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7E229BE-5E13-45E5-B4E8-E45D23FECD1B}"/>
              </a:ext>
            </a:extLst>
          </p:cNvPr>
          <p:cNvPicPr>
            <a:picLocks noChangeAspect="1"/>
          </p:cNvPicPr>
          <p:nvPr/>
        </p:nvPicPr>
        <p:blipFill>
          <a:blip r:embed="rId2"/>
          <a:stretch>
            <a:fillRect/>
          </a:stretch>
        </p:blipFill>
        <p:spPr>
          <a:xfrm>
            <a:off x="240030" y="3376536"/>
            <a:ext cx="8622616" cy="1724522"/>
          </a:xfrm>
          <a:prstGeom prst="rect">
            <a:avLst/>
          </a:prstGeom>
        </p:spPr>
      </p:pic>
      <p:sp>
        <p:nvSpPr>
          <p:cNvPr id="3" name="Slide Number Placeholder 2">
            <a:extLst>
              <a:ext uri="{FF2B5EF4-FFF2-40B4-BE49-F238E27FC236}">
                <a16:creationId xmlns:a16="http://schemas.microsoft.com/office/drawing/2014/main" id="{F939985C-F7D2-427F-B6B4-453D82546425}"/>
              </a:ext>
            </a:extLst>
          </p:cNvPr>
          <p:cNvSpPr>
            <a:spLocks noGrp="1"/>
          </p:cNvSpPr>
          <p:nvPr>
            <p:ph type="sldNum" sz="quarter" idx="12"/>
          </p:nvPr>
        </p:nvSpPr>
        <p:spPr>
          <a:xfrm>
            <a:off x="6457950" y="5749073"/>
            <a:ext cx="2057400" cy="260604"/>
          </a:xfrm>
        </p:spPr>
        <p:txBody>
          <a:bodyPr vert="horz" lIns="68580" tIns="34290" rIns="68580" bIns="34290" rtlCol="0" anchor="ctr">
            <a:normAutofit/>
          </a:bodyPr>
          <a:lstStyle/>
          <a:p>
            <a:pPr defTabSz="685800">
              <a:spcAft>
                <a:spcPts val="450"/>
              </a:spcAft>
            </a:pPr>
            <a:fld id="{33FEC166-538A-49A6-A773-00F23B9AC3DD}" type="slidenum">
              <a:rPr lang="en-US">
                <a:solidFill>
                  <a:srgbClr val="898989"/>
                </a:solidFill>
                <a:latin typeface="Calibri" panose="020F0502020204030204"/>
              </a:rPr>
              <a:pPr defTabSz="685800">
                <a:spcAft>
                  <a:spcPts val="450"/>
                </a:spcAft>
              </a:pPr>
              <a:t>42</a:t>
            </a:fld>
            <a:endParaRPr lang="en-US">
              <a:solidFill>
                <a:srgbClr val="898989"/>
              </a:solidFill>
              <a:latin typeface="Calibri" panose="020F0502020204030204"/>
            </a:endParaRPr>
          </a:p>
        </p:txBody>
      </p:sp>
    </p:spTree>
    <p:extLst>
      <p:ext uri="{BB962C8B-B14F-4D97-AF65-F5344CB8AC3E}">
        <p14:creationId xmlns:p14="http://schemas.microsoft.com/office/powerpoint/2010/main" val="790360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1114865"/>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7401DE1D-19CE-42E2-BF6B-ECA48D77349E}"/>
              </a:ext>
            </a:extLst>
          </p:cNvPr>
          <p:cNvSpPr>
            <a:spLocks noGrp="1"/>
          </p:cNvSpPr>
          <p:nvPr>
            <p:ph type="title"/>
          </p:nvPr>
        </p:nvSpPr>
        <p:spPr>
          <a:xfrm>
            <a:off x="394555" y="1207184"/>
            <a:ext cx="8354891" cy="697835"/>
          </a:xfrm>
        </p:spPr>
        <p:txBody>
          <a:bodyPr vert="horz" lIns="68580" tIns="34290" rIns="68580" bIns="34290" rtlCol="0" anchor="b">
            <a:normAutofit/>
          </a:bodyPr>
          <a:lstStyle/>
          <a:p>
            <a:pPr algn="ctr"/>
            <a:r>
              <a:rPr lang="en-US" sz="4050">
                <a:solidFill>
                  <a:srgbClr val="FFFFFF"/>
                </a:solidFill>
              </a:rPr>
              <a:t>Counselor Level Stats</a:t>
            </a:r>
            <a:endParaRPr lang="en-US" sz="4050" dirty="0">
              <a:solidFill>
                <a:srgbClr val="FFFFFF"/>
              </a:solidFill>
            </a:endParaRPr>
          </a:p>
        </p:txBody>
      </p:sp>
      <p:cxnSp>
        <p:nvCxnSpPr>
          <p:cNvPr id="42" name="Straight Connector 4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943723"/>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939985C-F7D2-427F-B6B4-453D82546425}"/>
              </a:ext>
            </a:extLst>
          </p:cNvPr>
          <p:cNvSpPr>
            <a:spLocks noGrp="1"/>
          </p:cNvSpPr>
          <p:nvPr>
            <p:ph type="sldNum" sz="quarter" idx="12"/>
          </p:nvPr>
        </p:nvSpPr>
        <p:spPr>
          <a:xfrm>
            <a:off x="6457950" y="5749073"/>
            <a:ext cx="2057400" cy="260604"/>
          </a:xfrm>
        </p:spPr>
        <p:txBody>
          <a:bodyPr vert="horz" lIns="68580" tIns="34290" rIns="68580" bIns="34290" rtlCol="0" anchor="ctr">
            <a:normAutofit/>
          </a:bodyPr>
          <a:lstStyle/>
          <a:p>
            <a:pPr defTabSz="685800">
              <a:spcAft>
                <a:spcPts val="450"/>
              </a:spcAft>
            </a:pPr>
            <a:fld id="{33FEC166-538A-49A6-A773-00F23B9AC3DD}" type="slidenum">
              <a:rPr lang="en-US">
                <a:solidFill>
                  <a:srgbClr val="898989"/>
                </a:solidFill>
                <a:latin typeface="Calibri" panose="020F0502020204030204"/>
              </a:rPr>
              <a:pPr defTabSz="685800">
                <a:spcAft>
                  <a:spcPts val="450"/>
                </a:spcAft>
              </a:pPr>
              <a:t>43</a:t>
            </a:fld>
            <a:endParaRPr lang="en-US">
              <a:solidFill>
                <a:srgbClr val="898989"/>
              </a:solidFill>
              <a:latin typeface="Calibri" panose="020F0502020204030204"/>
            </a:endParaRPr>
          </a:p>
        </p:txBody>
      </p:sp>
      <p:pic>
        <p:nvPicPr>
          <p:cNvPr id="5" name="Picture 4">
            <a:extLst>
              <a:ext uri="{FF2B5EF4-FFF2-40B4-BE49-F238E27FC236}">
                <a16:creationId xmlns:a16="http://schemas.microsoft.com/office/drawing/2014/main" id="{005723CC-246F-4A7C-B6A0-C2A173A5475B}"/>
              </a:ext>
            </a:extLst>
          </p:cNvPr>
          <p:cNvPicPr>
            <a:picLocks noChangeAspect="1"/>
          </p:cNvPicPr>
          <p:nvPr/>
        </p:nvPicPr>
        <p:blipFill>
          <a:blip r:embed="rId2"/>
          <a:stretch>
            <a:fillRect/>
          </a:stretch>
        </p:blipFill>
        <p:spPr>
          <a:xfrm>
            <a:off x="0" y="2969828"/>
            <a:ext cx="9144000" cy="1390116"/>
          </a:xfrm>
          <a:prstGeom prst="rect">
            <a:avLst/>
          </a:prstGeom>
        </p:spPr>
      </p:pic>
    </p:spTree>
    <p:extLst>
      <p:ext uri="{BB962C8B-B14F-4D97-AF65-F5344CB8AC3E}">
        <p14:creationId xmlns:p14="http://schemas.microsoft.com/office/powerpoint/2010/main" val="2656225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1210444"/>
            <a:ext cx="3285757"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43EEF15F-8DBB-46CE-BA77-16F08A78AFE9}"/>
              </a:ext>
            </a:extLst>
          </p:cNvPr>
          <p:cNvSpPr>
            <a:spLocks noGrp="1"/>
          </p:cNvSpPr>
          <p:nvPr>
            <p:ph type="title"/>
          </p:nvPr>
        </p:nvSpPr>
        <p:spPr>
          <a:xfrm>
            <a:off x="647272" y="1616253"/>
            <a:ext cx="2562119" cy="3596556"/>
          </a:xfrm>
        </p:spPr>
        <p:txBody>
          <a:bodyPr>
            <a:normAutofit/>
          </a:bodyPr>
          <a:lstStyle/>
          <a:p>
            <a:r>
              <a:rPr lang="en-US" dirty="0">
                <a:solidFill>
                  <a:srgbClr val="FFFFFF"/>
                </a:solidFill>
              </a:rPr>
              <a:t>Using the Data</a:t>
            </a:r>
          </a:p>
        </p:txBody>
      </p:sp>
      <p:sp>
        <p:nvSpPr>
          <p:cNvPr id="4" name="Slide Number Placeholder 3">
            <a:extLst>
              <a:ext uri="{FF2B5EF4-FFF2-40B4-BE49-F238E27FC236}">
                <a16:creationId xmlns:a16="http://schemas.microsoft.com/office/drawing/2014/main" id="{718B269E-8EDC-477E-A3EE-05263F5BE06A}"/>
              </a:ext>
            </a:extLst>
          </p:cNvPr>
          <p:cNvSpPr>
            <a:spLocks noGrp="1"/>
          </p:cNvSpPr>
          <p:nvPr>
            <p:ph type="sldNum" sz="quarter" idx="12"/>
          </p:nvPr>
        </p:nvSpPr>
        <p:spPr>
          <a:xfrm>
            <a:off x="8044665" y="5624513"/>
            <a:ext cx="470685" cy="273844"/>
          </a:xfrm>
        </p:spPr>
        <p:txBody>
          <a:bodyPr>
            <a:normAutofit/>
          </a:bodyPr>
          <a:lstStyle/>
          <a:p>
            <a:pPr defTabSz="685800">
              <a:spcAft>
                <a:spcPts val="450"/>
              </a:spcAft>
            </a:pPr>
            <a:fld id="{33FEC166-538A-49A6-A773-00F23B9AC3DD}" type="slidenum">
              <a:rPr lang="en-US">
                <a:solidFill>
                  <a:prstClr val="black">
                    <a:tint val="75000"/>
                  </a:prstClr>
                </a:solidFill>
                <a:latin typeface="Calibri" panose="020F0502020204030204"/>
              </a:rPr>
              <a:pPr defTabSz="685800">
                <a:spcAft>
                  <a:spcPts val="450"/>
                </a:spcAft>
              </a:pPr>
              <a:t>44</a:t>
            </a:fld>
            <a:endParaRPr lang="en-US">
              <a:solidFill>
                <a:prstClr val="black">
                  <a:tint val="75000"/>
                </a:prstClr>
              </a:solidFill>
              <a:latin typeface="Calibri" panose="020F0502020204030204"/>
            </a:endParaRPr>
          </a:p>
        </p:txBody>
      </p:sp>
      <p:graphicFrame>
        <p:nvGraphicFramePr>
          <p:cNvPr id="6" name="Content Placeholder 2">
            <a:extLst>
              <a:ext uri="{FF2B5EF4-FFF2-40B4-BE49-F238E27FC236}">
                <a16:creationId xmlns:a16="http://schemas.microsoft.com/office/drawing/2014/main" id="{748C34BC-5F95-4785-8E8D-2870EDF42CED}"/>
              </a:ext>
            </a:extLst>
          </p:cNvPr>
          <p:cNvGraphicFramePr>
            <a:graphicFrameLocks noGrp="1"/>
          </p:cNvGraphicFramePr>
          <p:nvPr>
            <p:ph idx="1"/>
          </p:nvPr>
        </p:nvGraphicFramePr>
        <p:xfrm>
          <a:off x="3895725" y="1210443"/>
          <a:ext cx="4885203" cy="441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725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7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1114865"/>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0ABDC91-B99E-4606-A842-26E190ACF4FF}"/>
              </a:ext>
            </a:extLst>
          </p:cNvPr>
          <p:cNvSpPr>
            <a:spLocks noGrp="1"/>
          </p:cNvSpPr>
          <p:nvPr>
            <p:ph type="title"/>
          </p:nvPr>
        </p:nvSpPr>
        <p:spPr>
          <a:xfrm>
            <a:off x="394555" y="1207184"/>
            <a:ext cx="8354891" cy="697835"/>
          </a:xfrm>
        </p:spPr>
        <p:txBody>
          <a:bodyPr vert="horz" lIns="68580" tIns="34290" rIns="68580" bIns="34290" rtlCol="0" anchor="b">
            <a:normAutofit/>
          </a:bodyPr>
          <a:lstStyle/>
          <a:p>
            <a:pPr algn="ctr"/>
            <a:r>
              <a:rPr lang="en-US" sz="4050">
                <a:solidFill>
                  <a:srgbClr val="FFFFFF"/>
                </a:solidFill>
              </a:rPr>
              <a:t>Outcomes !!</a:t>
            </a:r>
          </a:p>
        </p:txBody>
      </p:sp>
      <p:cxnSp>
        <p:nvCxnSpPr>
          <p:cNvPr id="83" name="Straight Connector 7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943723"/>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55B3BED-A4EF-42CD-B1A0-CE89589B1FC6}"/>
              </a:ext>
            </a:extLst>
          </p:cNvPr>
          <p:cNvSpPr>
            <a:spLocks noGrp="1"/>
          </p:cNvSpPr>
          <p:nvPr>
            <p:ph type="sldNum" sz="quarter" idx="12"/>
          </p:nvPr>
        </p:nvSpPr>
        <p:spPr>
          <a:xfrm>
            <a:off x="6457950" y="5749073"/>
            <a:ext cx="2057400" cy="260604"/>
          </a:xfrm>
        </p:spPr>
        <p:txBody>
          <a:bodyPr vert="horz" lIns="68580" tIns="34290" rIns="68580" bIns="34290" rtlCol="0" anchor="ctr">
            <a:normAutofit/>
          </a:bodyPr>
          <a:lstStyle/>
          <a:p>
            <a:pPr defTabSz="685800">
              <a:spcAft>
                <a:spcPts val="450"/>
              </a:spcAft>
            </a:pPr>
            <a:fld id="{33FEC166-538A-49A6-A773-00F23B9AC3DD}" type="slidenum">
              <a:rPr lang="en-US">
                <a:solidFill>
                  <a:srgbClr val="898989"/>
                </a:solidFill>
                <a:latin typeface="Calibri" panose="020F0502020204030204"/>
              </a:rPr>
              <a:pPr defTabSz="685800">
                <a:spcAft>
                  <a:spcPts val="450"/>
                </a:spcAft>
              </a:pPr>
              <a:t>45</a:t>
            </a:fld>
            <a:endParaRPr lang="en-US">
              <a:solidFill>
                <a:srgbClr val="898989"/>
              </a:solidFill>
              <a:latin typeface="Calibri" panose="020F0502020204030204"/>
            </a:endParaRPr>
          </a:p>
        </p:txBody>
      </p:sp>
      <p:graphicFrame>
        <p:nvGraphicFramePr>
          <p:cNvPr id="28" name="Content Placeholder 4">
            <a:extLst>
              <a:ext uri="{FF2B5EF4-FFF2-40B4-BE49-F238E27FC236}">
                <a16:creationId xmlns:a16="http://schemas.microsoft.com/office/drawing/2014/main" id="{940427E9-698D-470D-A3CE-D10C9FD1A614}"/>
              </a:ext>
            </a:extLst>
          </p:cNvPr>
          <p:cNvGraphicFramePr>
            <a:graphicFrameLocks noGrp="1"/>
          </p:cNvGraphicFramePr>
          <p:nvPr>
            <p:ph idx="1"/>
          </p:nvPr>
        </p:nvGraphicFramePr>
        <p:xfrm>
          <a:off x="240031" y="2827450"/>
          <a:ext cx="8622617" cy="2824537"/>
        </p:xfrm>
        <a:graphic>
          <a:graphicData uri="http://schemas.openxmlformats.org/drawingml/2006/table">
            <a:tbl>
              <a:tblPr firstRow="1" bandRow="1">
                <a:tableStyleId>{8799B23B-EC83-4686-B30A-512413B5E67A}</a:tableStyleId>
              </a:tblPr>
              <a:tblGrid>
                <a:gridCol w="3522372">
                  <a:extLst>
                    <a:ext uri="{9D8B030D-6E8A-4147-A177-3AD203B41FA5}">
                      <a16:colId xmlns:a16="http://schemas.microsoft.com/office/drawing/2014/main" val="2841513863"/>
                    </a:ext>
                  </a:extLst>
                </a:gridCol>
                <a:gridCol w="1137332">
                  <a:extLst>
                    <a:ext uri="{9D8B030D-6E8A-4147-A177-3AD203B41FA5}">
                      <a16:colId xmlns:a16="http://schemas.microsoft.com/office/drawing/2014/main" val="3416651392"/>
                    </a:ext>
                  </a:extLst>
                </a:gridCol>
                <a:gridCol w="1137332">
                  <a:extLst>
                    <a:ext uri="{9D8B030D-6E8A-4147-A177-3AD203B41FA5}">
                      <a16:colId xmlns:a16="http://schemas.microsoft.com/office/drawing/2014/main" val="733830242"/>
                    </a:ext>
                  </a:extLst>
                </a:gridCol>
                <a:gridCol w="1137332">
                  <a:extLst>
                    <a:ext uri="{9D8B030D-6E8A-4147-A177-3AD203B41FA5}">
                      <a16:colId xmlns:a16="http://schemas.microsoft.com/office/drawing/2014/main" val="187748372"/>
                    </a:ext>
                  </a:extLst>
                </a:gridCol>
                <a:gridCol w="1688249">
                  <a:extLst>
                    <a:ext uri="{9D8B030D-6E8A-4147-A177-3AD203B41FA5}">
                      <a16:colId xmlns:a16="http://schemas.microsoft.com/office/drawing/2014/main" val="2770629225"/>
                    </a:ext>
                  </a:extLst>
                </a:gridCol>
              </a:tblGrid>
              <a:tr h="789285">
                <a:tc>
                  <a:txBody>
                    <a:bodyPr/>
                    <a:lstStyle/>
                    <a:p>
                      <a:pPr algn="l" fontAlgn="b">
                        <a:spcBef>
                          <a:spcPts val="0"/>
                        </a:spcBef>
                        <a:spcAft>
                          <a:spcPts val="0"/>
                        </a:spcAft>
                      </a:pPr>
                      <a:r>
                        <a:rPr lang="en-US" sz="1700" u="none" strike="noStrike">
                          <a:effectLst/>
                        </a:rPr>
                        <a:t> </a:t>
                      </a:r>
                      <a:endParaRPr lang="en-US" sz="2700" b="0" i="0" u="none" strike="noStrike">
                        <a:effectLst/>
                        <a:latin typeface="Arial" panose="020B0604020202020204" pitchFamily="34" charset="0"/>
                      </a:endParaRPr>
                    </a:p>
                  </a:txBody>
                  <a:tcPr marL="13881" marR="13881" marT="13881" marB="0" anchor="b"/>
                </a:tc>
                <a:tc>
                  <a:txBody>
                    <a:bodyPr/>
                    <a:lstStyle/>
                    <a:p>
                      <a:pPr algn="ctr" fontAlgn="b">
                        <a:spcBef>
                          <a:spcPts val="0"/>
                        </a:spcBef>
                        <a:spcAft>
                          <a:spcPts val="0"/>
                        </a:spcAft>
                      </a:pPr>
                      <a:r>
                        <a:rPr lang="en-US" sz="1700" u="none" strike="noStrike">
                          <a:effectLst/>
                        </a:rPr>
                        <a:t>2017</a:t>
                      </a:r>
                      <a:endParaRPr lang="en-US" sz="2700" b="0" i="0" u="none" strike="noStrike">
                        <a:effectLst/>
                        <a:latin typeface="Arial" panose="020B0604020202020204" pitchFamily="34" charset="0"/>
                      </a:endParaRPr>
                    </a:p>
                  </a:txBody>
                  <a:tcPr marL="13881" marR="13881" marT="13881" marB="0" anchor="b"/>
                </a:tc>
                <a:tc>
                  <a:txBody>
                    <a:bodyPr/>
                    <a:lstStyle/>
                    <a:p>
                      <a:pPr algn="ctr" fontAlgn="b">
                        <a:spcBef>
                          <a:spcPts val="0"/>
                        </a:spcBef>
                        <a:spcAft>
                          <a:spcPts val="0"/>
                        </a:spcAft>
                      </a:pPr>
                      <a:r>
                        <a:rPr lang="en-US" sz="1700" u="none" strike="noStrike">
                          <a:effectLst/>
                        </a:rPr>
                        <a:t>2018</a:t>
                      </a:r>
                      <a:endParaRPr lang="en-US" sz="2700" b="0" i="0" u="none" strike="noStrike">
                        <a:effectLst/>
                        <a:latin typeface="Arial" panose="020B0604020202020204" pitchFamily="34" charset="0"/>
                      </a:endParaRPr>
                    </a:p>
                  </a:txBody>
                  <a:tcPr marL="13881" marR="13881" marT="13881" marB="0" anchor="b"/>
                </a:tc>
                <a:tc>
                  <a:txBody>
                    <a:bodyPr/>
                    <a:lstStyle/>
                    <a:p>
                      <a:pPr algn="ctr" fontAlgn="b">
                        <a:spcBef>
                          <a:spcPts val="0"/>
                        </a:spcBef>
                        <a:spcAft>
                          <a:spcPts val="0"/>
                        </a:spcAft>
                      </a:pPr>
                      <a:r>
                        <a:rPr lang="en-US" sz="1700" u="none" strike="noStrike">
                          <a:effectLst/>
                        </a:rPr>
                        <a:t>2019</a:t>
                      </a:r>
                      <a:endParaRPr lang="en-US" sz="2700" b="0" i="0" u="none" strike="noStrike">
                        <a:effectLst/>
                        <a:latin typeface="Arial" panose="020B0604020202020204" pitchFamily="34" charset="0"/>
                      </a:endParaRPr>
                    </a:p>
                  </a:txBody>
                  <a:tcPr marL="13881" marR="13881" marT="13881" marB="0" anchor="b"/>
                </a:tc>
                <a:tc>
                  <a:txBody>
                    <a:bodyPr/>
                    <a:lstStyle/>
                    <a:p>
                      <a:pPr algn="ctr" fontAlgn="b">
                        <a:spcBef>
                          <a:spcPts val="0"/>
                        </a:spcBef>
                        <a:spcAft>
                          <a:spcPts val="0"/>
                        </a:spcAft>
                      </a:pPr>
                      <a:r>
                        <a:rPr lang="en-US" sz="1700" u="none" strike="noStrike">
                          <a:effectLst/>
                        </a:rPr>
                        <a:t>% cumulative change  2019 over 2018</a:t>
                      </a:r>
                      <a:endParaRPr lang="en-US" sz="2700" b="0" i="0" u="none" strike="noStrike">
                        <a:effectLst/>
                        <a:latin typeface="Arial" panose="020B0604020202020204" pitchFamily="34" charset="0"/>
                      </a:endParaRPr>
                    </a:p>
                  </a:txBody>
                  <a:tcPr marL="13881" marR="13881" marT="13881" marB="0" anchor="b"/>
                </a:tc>
                <a:extLst>
                  <a:ext uri="{0D108BD9-81ED-4DB2-BD59-A6C34878D82A}">
                    <a16:rowId xmlns:a16="http://schemas.microsoft.com/office/drawing/2014/main" val="878973391"/>
                  </a:ext>
                </a:extLst>
              </a:tr>
              <a:tr h="290488">
                <a:tc>
                  <a:txBody>
                    <a:bodyPr/>
                    <a:lstStyle/>
                    <a:p>
                      <a:pPr algn="l" fontAlgn="b">
                        <a:spcBef>
                          <a:spcPts val="0"/>
                        </a:spcBef>
                        <a:spcAft>
                          <a:spcPts val="0"/>
                        </a:spcAft>
                      </a:pPr>
                      <a:r>
                        <a:rPr lang="en-US" sz="1700" u="none" strike="noStrike">
                          <a:effectLst/>
                        </a:rPr>
                        <a:t># of clients found eligible</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6,468</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6,809</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7,277</a:t>
                      </a:r>
                      <a:endParaRPr lang="en-US" sz="2700" b="0" i="0" u="none" strike="noStrike">
                        <a:effectLst/>
                        <a:latin typeface="Arial" panose="020B0604020202020204" pitchFamily="34" charset="0"/>
                      </a:endParaRPr>
                    </a:p>
                  </a:txBody>
                  <a:tcPr marL="13881" marR="13881" marT="13881" marB="0" anchor="b"/>
                </a:tc>
                <a:tc>
                  <a:txBody>
                    <a:bodyPr/>
                    <a:lstStyle/>
                    <a:p>
                      <a:pPr algn="ctr" fontAlgn="b">
                        <a:spcBef>
                          <a:spcPts val="0"/>
                        </a:spcBef>
                        <a:spcAft>
                          <a:spcPts val="0"/>
                        </a:spcAft>
                      </a:pPr>
                      <a:r>
                        <a:rPr lang="en-US" sz="1700" u="none" strike="noStrike">
                          <a:solidFill>
                            <a:schemeClr val="accent6">
                              <a:lumMod val="75000"/>
                            </a:schemeClr>
                          </a:solidFill>
                          <a:effectLst/>
                        </a:rPr>
                        <a:t>6.9% more</a:t>
                      </a:r>
                      <a:endParaRPr lang="en-US" sz="2700" b="0" i="0" u="none" strike="noStrike">
                        <a:solidFill>
                          <a:schemeClr val="accent6">
                            <a:lumMod val="75000"/>
                          </a:schemeClr>
                        </a:solidFill>
                        <a:effectLst/>
                        <a:latin typeface="Arial" panose="020B0604020202020204" pitchFamily="34" charset="0"/>
                      </a:endParaRPr>
                    </a:p>
                  </a:txBody>
                  <a:tcPr marL="13881" marR="13881" marT="13881" marB="0" anchor="b"/>
                </a:tc>
                <a:extLst>
                  <a:ext uri="{0D108BD9-81ED-4DB2-BD59-A6C34878D82A}">
                    <a16:rowId xmlns:a16="http://schemas.microsoft.com/office/drawing/2014/main" val="4281693299"/>
                  </a:ext>
                </a:extLst>
              </a:tr>
              <a:tr h="290488">
                <a:tc>
                  <a:txBody>
                    <a:bodyPr/>
                    <a:lstStyle/>
                    <a:p>
                      <a:pPr algn="l" fontAlgn="b">
                        <a:spcBef>
                          <a:spcPts val="0"/>
                        </a:spcBef>
                        <a:spcAft>
                          <a:spcPts val="0"/>
                        </a:spcAft>
                      </a:pPr>
                      <a:r>
                        <a:rPr lang="en-US" sz="1700" u="none" strike="noStrike">
                          <a:effectLst/>
                        </a:rPr>
                        <a:t># of plans written</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5,568</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4,978</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5,160</a:t>
                      </a:r>
                      <a:endParaRPr lang="en-US" sz="2700" b="0" i="0" u="none" strike="noStrike">
                        <a:effectLst/>
                        <a:latin typeface="Arial" panose="020B0604020202020204" pitchFamily="34" charset="0"/>
                      </a:endParaRPr>
                    </a:p>
                  </a:txBody>
                  <a:tcPr marL="13881" marR="13881" marT="13881" marB="0" anchor="b"/>
                </a:tc>
                <a:tc>
                  <a:txBody>
                    <a:bodyPr/>
                    <a:lstStyle/>
                    <a:p>
                      <a:pPr algn="ctr" fontAlgn="b">
                        <a:spcBef>
                          <a:spcPts val="0"/>
                        </a:spcBef>
                        <a:spcAft>
                          <a:spcPts val="0"/>
                        </a:spcAft>
                      </a:pPr>
                      <a:r>
                        <a:rPr lang="en-US" sz="1700" u="none" strike="noStrike">
                          <a:solidFill>
                            <a:schemeClr val="accent6">
                              <a:lumMod val="75000"/>
                            </a:schemeClr>
                          </a:solidFill>
                          <a:effectLst/>
                        </a:rPr>
                        <a:t>3.7% more</a:t>
                      </a:r>
                      <a:endParaRPr lang="en-US" sz="2700" b="0" i="0" u="none" strike="noStrike">
                        <a:solidFill>
                          <a:schemeClr val="accent6">
                            <a:lumMod val="75000"/>
                          </a:schemeClr>
                        </a:solidFill>
                        <a:effectLst/>
                        <a:latin typeface="Arial" panose="020B0604020202020204" pitchFamily="34" charset="0"/>
                      </a:endParaRPr>
                    </a:p>
                  </a:txBody>
                  <a:tcPr marL="13881" marR="13881" marT="13881" marB="0" anchor="b"/>
                </a:tc>
                <a:extLst>
                  <a:ext uri="{0D108BD9-81ED-4DB2-BD59-A6C34878D82A}">
                    <a16:rowId xmlns:a16="http://schemas.microsoft.com/office/drawing/2014/main" val="736945039"/>
                  </a:ext>
                </a:extLst>
              </a:tr>
              <a:tr h="290488">
                <a:tc>
                  <a:txBody>
                    <a:bodyPr/>
                    <a:lstStyle/>
                    <a:p>
                      <a:pPr algn="l" fontAlgn="b">
                        <a:spcBef>
                          <a:spcPts val="0"/>
                        </a:spcBef>
                        <a:spcAft>
                          <a:spcPts val="0"/>
                        </a:spcAft>
                      </a:pPr>
                      <a:r>
                        <a:rPr lang="en-US" sz="1700" u="none" strike="noStrike">
                          <a:effectLst/>
                        </a:rPr>
                        <a:t># of placements</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2,038</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1,872</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2,070</a:t>
                      </a:r>
                      <a:endParaRPr lang="en-US" sz="2700" b="0" i="0" u="none" strike="noStrike">
                        <a:effectLst/>
                        <a:latin typeface="Arial" panose="020B0604020202020204" pitchFamily="34" charset="0"/>
                      </a:endParaRPr>
                    </a:p>
                  </a:txBody>
                  <a:tcPr marL="13881" marR="13881" marT="13881" marB="0" anchor="b"/>
                </a:tc>
                <a:tc>
                  <a:txBody>
                    <a:bodyPr/>
                    <a:lstStyle/>
                    <a:p>
                      <a:pPr algn="ctr" fontAlgn="b">
                        <a:spcBef>
                          <a:spcPts val="0"/>
                        </a:spcBef>
                        <a:spcAft>
                          <a:spcPts val="0"/>
                        </a:spcAft>
                      </a:pPr>
                      <a:r>
                        <a:rPr lang="en-US" sz="1700" u="none" strike="noStrike">
                          <a:solidFill>
                            <a:schemeClr val="accent6">
                              <a:lumMod val="75000"/>
                            </a:schemeClr>
                          </a:solidFill>
                          <a:effectLst/>
                        </a:rPr>
                        <a:t>10.6% more</a:t>
                      </a:r>
                      <a:endParaRPr lang="en-US" sz="2700" b="0" i="0" u="none" strike="noStrike">
                        <a:solidFill>
                          <a:schemeClr val="accent6">
                            <a:lumMod val="75000"/>
                          </a:schemeClr>
                        </a:solidFill>
                        <a:effectLst/>
                        <a:latin typeface="Arial" panose="020B0604020202020204" pitchFamily="34" charset="0"/>
                      </a:endParaRPr>
                    </a:p>
                  </a:txBody>
                  <a:tcPr marL="13881" marR="13881" marT="13881" marB="0" anchor="b"/>
                </a:tc>
                <a:extLst>
                  <a:ext uri="{0D108BD9-81ED-4DB2-BD59-A6C34878D82A}">
                    <a16:rowId xmlns:a16="http://schemas.microsoft.com/office/drawing/2014/main" val="3773101965"/>
                  </a:ext>
                </a:extLst>
              </a:tr>
              <a:tr h="290488">
                <a:tc>
                  <a:txBody>
                    <a:bodyPr/>
                    <a:lstStyle/>
                    <a:p>
                      <a:pPr algn="l" fontAlgn="b">
                        <a:spcBef>
                          <a:spcPts val="0"/>
                        </a:spcBef>
                        <a:spcAft>
                          <a:spcPts val="0"/>
                        </a:spcAft>
                      </a:pPr>
                      <a:r>
                        <a:rPr lang="en-US" sz="1700" u="none" strike="noStrike">
                          <a:effectLst/>
                        </a:rPr>
                        <a:t># of closures with employment</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1,580</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1,574</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1,689</a:t>
                      </a:r>
                      <a:endParaRPr lang="en-US" sz="2700" b="0" i="0" u="none" strike="noStrike">
                        <a:effectLst/>
                        <a:latin typeface="Arial" panose="020B0604020202020204" pitchFamily="34" charset="0"/>
                      </a:endParaRPr>
                    </a:p>
                  </a:txBody>
                  <a:tcPr marL="13881" marR="13881" marT="13881" marB="0" anchor="b"/>
                </a:tc>
                <a:tc>
                  <a:txBody>
                    <a:bodyPr/>
                    <a:lstStyle/>
                    <a:p>
                      <a:pPr algn="ctr" fontAlgn="b">
                        <a:spcBef>
                          <a:spcPts val="0"/>
                        </a:spcBef>
                        <a:spcAft>
                          <a:spcPts val="0"/>
                        </a:spcAft>
                      </a:pPr>
                      <a:r>
                        <a:rPr lang="en-US" sz="1700" u="none" strike="noStrike">
                          <a:solidFill>
                            <a:schemeClr val="accent6">
                              <a:lumMod val="75000"/>
                            </a:schemeClr>
                          </a:solidFill>
                          <a:effectLst/>
                        </a:rPr>
                        <a:t>7.3% more</a:t>
                      </a:r>
                      <a:endParaRPr lang="en-US" sz="2700" b="0" i="0" u="none" strike="noStrike">
                        <a:solidFill>
                          <a:schemeClr val="accent6">
                            <a:lumMod val="75000"/>
                          </a:schemeClr>
                        </a:solidFill>
                        <a:effectLst/>
                        <a:latin typeface="Arial" panose="020B0604020202020204" pitchFamily="34" charset="0"/>
                      </a:endParaRPr>
                    </a:p>
                  </a:txBody>
                  <a:tcPr marL="13881" marR="13881" marT="13881" marB="0" anchor="b"/>
                </a:tc>
                <a:extLst>
                  <a:ext uri="{0D108BD9-81ED-4DB2-BD59-A6C34878D82A}">
                    <a16:rowId xmlns:a16="http://schemas.microsoft.com/office/drawing/2014/main" val="3233727445"/>
                  </a:ext>
                </a:extLst>
              </a:tr>
              <a:tr h="290488">
                <a:tc>
                  <a:txBody>
                    <a:bodyPr/>
                    <a:lstStyle/>
                    <a:p>
                      <a:pPr algn="l" fontAlgn="b">
                        <a:spcBef>
                          <a:spcPts val="0"/>
                        </a:spcBef>
                        <a:spcAft>
                          <a:spcPts val="0"/>
                        </a:spcAft>
                      </a:pPr>
                      <a:r>
                        <a:rPr lang="en-US" sz="1700" u="none" strike="noStrike">
                          <a:effectLst/>
                        </a:rPr>
                        <a:t>Avg days application to eligibility</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37.9</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38</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31.7</a:t>
                      </a:r>
                      <a:endParaRPr lang="en-US" sz="2700" b="0" i="0" u="none" strike="noStrike">
                        <a:effectLst/>
                        <a:latin typeface="Arial" panose="020B0604020202020204" pitchFamily="34" charset="0"/>
                      </a:endParaRPr>
                    </a:p>
                  </a:txBody>
                  <a:tcPr marL="13881" marR="13881" marT="13881" marB="0" anchor="b"/>
                </a:tc>
                <a:tc>
                  <a:txBody>
                    <a:bodyPr/>
                    <a:lstStyle/>
                    <a:p>
                      <a:pPr algn="ctr" fontAlgn="b">
                        <a:spcBef>
                          <a:spcPts val="0"/>
                        </a:spcBef>
                        <a:spcAft>
                          <a:spcPts val="0"/>
                        </a:spcAft>
                      </a:pPr>
                      <a:r>
                        <a:rPr lang="en-US" sz="1700" u="none" strike="noStrike" dirty="0">
                          <a:solidFill>
                            <a:schemeClr val="accent6">
                              <a:lumMod val="75000"/>
                            </a:schemeClr>
                          </a:solidFill>
                          <a:effectLst/>
                        </a:rPr>
                        <a:t>6.6 fewer days</a:t>
                      </a:r>
                      <a:endParaRPr lang="en-US" sz="2700" b="0" i="0" u="none" strike="noStrike" dirty="0">
                        <a:solidFill>
                          <a:schemeClr val="accent6">
                            <a:lumMod val="75000"/>
                          </a:schemeClr>
                        </a:solidFill>
                        <a:effectLst/>
                        <a:latin typeface="Arial" panose="020B0604020202020204" pitchFamily="34" charset="0"/>
                      </a:endParaRPr>
                    </a:p>
                  </a:txBody>
                  <a:tcPr marL="13881" marR="13881" marT="13881" marB="0" anchor="b"/>
                </a:tc>
                <a:extLst>
                  <a:ext uri="{0D108BD9-81ED-4DB2-BD59-A6C34878D82A}">
                    <a16:rowId xmlns:a16="http://schemas.microsoft.com/office/drawing/2014/main" val="634969632"/>
                  </a:ext>
                </a:extLst>
              </a:tr>
              <a:tr h="290488">
                <a:tc>
                  <a:txBody>
                    <a:bodyPr/>
                    <a:lstStyle/>
                    <a:p>
                      <a:pPr algn="l" fontAlgn="b">
                        <a:spcBef>
                          <a:spcPts val="0"/>
                        </a:spcBef>
                        <a:spcAft>
                          <a:spcPts val="0"/>
                        </a:spcAft>
                      </a:pPr>
                      <a:r>
                        <a:rPr lang="en-US" sz="1700" u="none" strike="noStrike">
                          <a:effectLst/>
                        </a:rPr>
                        <a:t>Avg days eligibility to IPE completion</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101.8</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73.4</a:t>
                      </a:r>
                      <a:endParaRPr lang="en-US" sz="2700" b="0" i="0" u="none" strike="noStrike">
                        <a:effectLst/>
                        <a:latin typeface="Arial" panose="020B0604020202020204" pitchFamily="34" charset="0"/>
                      </a:endParaRPr>
                    </a:p>
                  </a:txBody>
                  <a:tcPr marL="13881" marR="13881" marT="13881" marB="0" anchor="b"/>
                </a:tc>
                <a:tc>
                  <a:txBody>
                    <a:bodyPr/>
                    <a:lstStyle/>
                    <a:p>
                      <a:pPr algn="r" fontAlgn="b">
                        <a:spcBef>
                          <a:spcPts val="0"/>
                        </a:spcBef>
                        <a:spcAft>
                          <a:spcPts val="0"/>
                        </a:spcAft>
                      </a:pPr>
                      <a:r>
                        <a:rPr lang="en-US" sz="1700" u="none" strike="noStrike">
                          <a:effectLst/>
                        </a:rPr>
                        <a:t>74.6</a:t>
                      </a:r>
                      <a:endParaRPr lang="en-US" sz="2700" b="0" i="0" u="none" strike="noStrike">
                        <a:effectLst/>
                        <a:latin typeface="Arial" panose="020B0604020202020204" pitchFamily="34" charset="0"/>
                      </a:endParaRPr>
                    </a:p>
                  </a:txBody>
                  <a:tcPr marL="13881" marR="13881" marT="13881" marB="0" anchor="b"/>
                </a:tc>
                <a:tc>
                  <a:txBody>
                    <a:bodyPr/>
                    <a:lstStyle/>
                    <a:p>
                      <a:pPr algn="ctr" fontAlgn="b">
                        <a:spcBef>
                          <a:spcPts val="0"/>
                        </a:spcBef>
                        <a:spcAft>
                          <a:spcPts val="0"/>
                        </a:spcAft>
                      </a:pPr>
                      <a:r>
                        <a:rPr lang="en-US" sz="1700" u="none" strike="noStrike">
                          <a:solidFill>
                            <a:schemeClr val="accent4">
                              <a:lumMod val="75000"/>
                            </a:schemeClr>
                          </a:solidFill>
                          <a:effectLst/>
                        </a:rPr>
                        <a:t>1.6 more days</a:t>
                      </a:r>
                      <a:endParaRPr lang="en-US" sz="2700" b="0" i="0" u="none" strike="noStrike">
                        <a:solidFill>
                          <a:schemeClr val="accent4">
                            <a:lumMod val="75000"/>
                          </a:schemeClr>
                        </a:solidFill>
                        <a:effectLst/>
                        <a:latin typeface="Arial" panose="020B0604020202020204" pitchFamily="34" charset="0"/>
                      </a:endParaRPr>
                    </a:p>
                  </a:txBody>
                  <a:tcPr marL="13881" marR="13881" marT="13881" marB="0" anchor="b"/>
                </a:tc>
                <a:extLst>
                  <a:ext uri="{0D108BD9-81ED-4DB2-BD59-A6C34878D82A}">
                    <a16:rowId xmlns:a16="http://schemas.microsoft.com/office/drawing/2014/main" val="2862202852"/>
                  </a:ext>
                </a:extLst>
              </a:tr>
              <a:tr h="290488">
                <a:tc>
                  <a:txBody>
                    <a:bodyPr/>
                    <a:lstStyle/>
                    <a:p>
                      <a:pPr algn="l" fontAlgn="b">
                        <a:spcBef>
                          <a:spcPts val="0"/>
                        </a:spcBef>
                        <a:spcAft>
                          <a:spcPts val="0"/>
                        </a:spcAft>
                      </a:pPr>
                      <a:r>
                        <a:rPr lang="en-US" sz="1700" u="none" strike="noStrike">
                          <a:effectLst/>
                        </a:rPr>
                        <a:t>Avg hourly wage</a:t>
                      </a:r>
                      <a:endParaRPr lang="en-US" sz="2700" b="0" i="0" u="none" strike="noStrike">
                        <a:effectLst/>
                        <a:latin typeface="Arial" panose="020B0604020202020204" pitchFamily="34" charset="0"/>
                      </a:endParaRPr>
                    </a:p>
                  </a:txBody>
                  <a:tcPr marL="13881" marR="13881" marT="13881" marB="0" anchor="b"/>
                </a:tc>
                <a:tc>
                  <a:txBody>
                    <a:bodyPr/>
                    <a:lstStyle/>
                    <a:p>
                      <a:pPr algn="l" fontAlgn="b">
                        <a:spcBef>
                          <a:spcPts val="0"/>
                        </a:spcBef>
                        <a:spcAft>
                          <a:spcPts val="0"/>
                        </a:spcAft>
                      </a:pPr>
                      <a:r>
                        <a:rPr lang="en-US" sz="1700" u="none" strike="noStrike">
                          <a:effectLst/>
                        </a:rPr>
                        <a:t> $    11.82 </a:t>
                      </a:r>
                      <a:endParaRPr lang="en-US" sz="2700" b="0" i="0" u="none" strike="noStrike">
                        <a:effectLst/>
                        <a:latin typeface="Arial" panose="020B0604020202020204" pitchFamily="34" charset="0"/>
                      </a:endParaRPr>
                    </a:p>
                  </a:txBody>
                  <a:tcPr marL="13881" marR="13881" marT="13881" marB="0" anchor="b"/>
                </a:tc>
                <a:tc>
                  <a:txBody>
                    <a:bodyPr/>
                    <a:lstStyle/>
                    <a:p>
                      <a:pPr algn="l" fontAlgn="b">
                        <a:spcBef>
                          <a:spcPts val="0"/>
                        </a:spcBef>
                        <a:spcAft>
                          <a:spcPts val="0"/>
                        </a:spcAft>
                      </a:pPr>
                      <a:r>
                        <a:rPr lang="en-US" sz="1700" u="none" strike="noStrike" dirty="0">
                          <a:effectLst/>
                        </a:rPr>
                        <a:t> $    12.54 </a:t>
                      </a:r>
                      <a:endParaRPr lang="en-US" sz="2700" b="0" i="0" u="none" strike="noStrike" dirty="0">
                        <a:effectLst/>
                        <a:latin typeface="Arial" panose="020B0604020202020204" pitchFamily="34" charset="0"/>
                      </a:endParaRPr>
                    </a:p>
                  </a:txBody>
                  <a:tcPr marL="13881" marR="13881" marT="13881" marB="0" anchor="b"/>
                </a:tc>
                <a:tc>
                  <a:txBody>
                    <a:bodyPr/>
                    <a:lstStyle/>
                    <a:p>
                      <a:pPr algn="l" fontAlgn="b">
                        <a:spcBef>
                          <a:spcPts val="0"/>
                        </a:spcBef>
                        <a:spcAft>
                          <a:spcPts val="0"/>
                        </a:spcAft>
                      </a:pPr>
                      <a:r>
                        <a:rPr lang="en-US" sz="1700" u="none" strike="noStrike">
                          <a:effectLst/>
                        </a:rPr>
                        <a:t> $    13.09 </a:t>
                      </a:r>
                      <a:endParaRPr lang="en-US" sz="2700" b="0" i="0" u="none" strike="noStrike">
                        <a:effectLst/>
                        <a:latin typeface="Arial" panose="020B0604020202020204" pitchFamily="34" charset="0"/>
                      </a:endParaRPr>
                    </a:p>
                  </a:txBody>
                  <a:tcPr marL="13881" marR="13881" marT="13881" marB="0" anchor="b"/>
                </a:tc>
                <a:tc>
                  <a:txBody>
                    <a:bodyPr/>
                    <a:lstStyle/>
                    <a:p>
                      <a:pPr algn="ctr" fontAlgn="b">
                        <a:spcBef>
                          <a:spcPts val="0"/>
                        </a:spcBef>
                        <a:spcAft>
                          <a:spcPts val="0"/>
                        </a:spcAft>
                      </a:pPr>
                      <a:r>
                        <a:rPr lang="en-US" sz="1700" u="none" strike="noStrike" dirty="0">
                          <a:solidFill>
                            <a:schemeClr val="accent6">
                              <a:lumMod val="75000"/>
                            </a:schemeClr>
                          </a:solidFill>
                          <a:effectLst/>
                        </a:rPr>
                        <a:t>4.4% more</a:t>
                      </a:r>
                      <a:endParaRPr lang="en-US" sz="2700" b="0" i="0" u="none" strike="noStrike" dirty="0">
                        <a:solidFill>
                          <a:schemeClr val="accent6">
                            <a:lumMod val="75000"/>
                          </a:schemeClr>
                        </a:solidFill>
                        <a:effectLst/>
                        <a:latin typeface="Arial" panose="020B0604020202020204" pitchFamily="34" charset="0"/>
                      </a:endParaRPr>
                    </a:p>
                  </a:txBody>
                  <a:tcPr marL="13881" marR="13881" marT="13881" marB="0" anchor="b"/>
                </a:tc>
                <a:extLst>
                  <a:ext uri="{0D108BD9-81ED-4DB2-BD59-A6C34878D82A}">
                    <a16:rowId xmlns:a16="http://schemas.microsoft.com/office/drawing/2014/main" val="3809334018"/>
                  </a:ext>
                </a:extLst>
              </a:tr>
            </a:tbl>
          </a:graphicData>
        </a:graphic>
      </p:graphicFrame>
    </p:spTree>
    <p:extLst>
      <p:ext uri="{BB962C8B-B14F-4D97-AF65-F5344CB8AC3E}">
        <p14:creationId xmlns:p14="http://schemas.microsoft.com/office/powerpoint/2010/main" val="1040967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B0C6D0E-DCCA-4562-A05F-13656022C1AF}"/>
              </a:ext>
            </a:extLst>
          </p:cNvPr>
          <p:cNvSpPr>
            <a:spLocks noGrp="1"/>
          </p:cNvSpPr>
          <p:nvPr>
            <p:ph type="ctrTitle"/>
          </p:nvPr>
        </p:nvSpPr>
        <p:spPr>
          <a:xfrm>
            <a:off x="2971800" y="892175"/>
            <a:ext cx="6172200" cy="1774825"/>
          </a:xfrm>
        </p:spPr>
        <p:txBody>
          <a:bodyPr/>
          <a:lstStyle/>
          <a:p>
            <a:r>
              <a:rPr lang="en-US" altLang="en-US" sz="4000" b="1">
                <a:latin typeface="Calibri" panose="020F0502020204030204" pitchFamily="34" charset="0"/>
                <a:cs typeface="Calibri" panose="020F0502020204030204" pitchFamily="34" charset="0"/>
              </a:rPr>
              <a:t>Data Visualization for Performance Improvement in Wisconsin </a:t>
            </a:r>
          </a:p>
        </p:txBody>
      </p:sp>
      <p:sp>
        <p:nvSpPr>
          <p:cNvPr id="3" name="Subtitle 2">
            <a:extLst>
              <a:ext uri="{FF2B5EF4-FFF2-40B4-BE49-F238E27FC236}">
                <a16:creationId xmlns:a16="http://schemas.microsoft.com/office/drawing/2014/main" id="{62B472F3-809D-4D9C-AF1F-23176C9E92F1}"/>
              </a:ext>
            </a:extLst>
          </p:cNvPr>
          <p:cNvSpPr>
            <a:spLocks noGrp="1"/>
          </p:cNvSpPr>
          <p:nvPr>
            <p:ph type="subTitle" idx="1"/>
          </p:nvPr>
        </p:nvSpPr>
        <p:spPr>
          <a:xfrm>
            <a:off x="3124200" y="4497388"/>
            <a:ext cx="5867400" cy="608012"/>
          </a:xfrm>
        </p:spPr>
        <p:txBody>
          <a:bodyPr rtlCol="0">
            <a:normAutofit/>
          </a:bodyPr>
          <a:lstStyle/>
          <a:p>
            <a:pPr fontAlgn="auto">
              <a:spcAft>
                <a:spcPts val="0"/>
              </a:spcAft>
              <a:defRPr/>
            </a:pPr>
            <a:r>
              <a:rPr lang="en-US" sz="2800" b="1" dirty="0">
                <a:solidFill>
                  <a:schemeClr val="tx1">
                    <a:lumMod val="85000"/>
                    <a:lumOff val="15000"/>
                  </a:schemeClr>
                </a:solidFill>
                <a:latin typeface="Calibri" panose="020F0502020204030204" pitchFamily="34" charset="0"/>
                <a:cs typeface="Calibri" panose="020F0502020204030204" pitchFamily="34" charset="0"/>
              </a:rPr>
              <a:t>John Gelletta</a:t>
            </a:r>
          </a:p>
        </p:txBody>
      </p:sp>
      <p:sp>
        <p:nvSpPr>
          <p:cNvPr id="5" name="Text Placeholder 4">
            <a:extLst>
              <a:ext uri="{FF2B5EF4-FFF2-40B4-BE49-F238E27FC236}">
                <a16:creationId xmlns:a16="http://schemas.microsoft.com/office/drawing/2014/main" id="{AB8881B8-FB36-464B-9EE9-4E315426817A}"/>
              </a:ext>
            </a:extLst>
          </p:cNvPr>
          <p:cNvSpPr>
            <a:spLocks noGrp="1"/>
          </p:cNvSpPr>
          <p:nvPr>
            <p:ph type="body" sz="quarter" idx="11"/>
          </p:nvPr>
        </p:nvSpPr>
        <p:spPr>
          <a:xfrm>
            <a:off x="3124200" y="5105400"/>
            <a:ext cx="5867400" cy="361950"/>
          </a:xfrm>
        </p:spPr>
        <p:txBody>
          <a:bodyPr rtlCol="0"/>
          <a:lstStyle/>
          <a:p>
            <a:pPr>
              <a:defRPr/>
            </a:pPr>
            <a:r>
              <a:rPr lang="en-US" dirty="0">
                <a:solidFill>
                  <a:schemeClr val="tx1">
                    <a:lumMod val="85000"/>
                    <a:lumOff val="15000"/>
                  </a:schemeClr>
                </a:solidFill>
              </a:rPr>
              <a:t>Special Services Section Chief</a:t>
            </a:r>
          </a:p>
        </p:txBody>
      </p:sp>
      <p:sp>
        <p:nvSpPr>
          <p:cNvPr id="6" name="Text Placeholder 5">
            <a:extLst>
              <a:ext uri="{FF2B5EF4-FFF2-40B4-BE49-F238E27FC236}">
                <a16:creationId xmlns:a16="http://schemas.microsoft.com/office/drawing/2014/main" id="{447BCF55-E464-47FE-AE1E-AD5CD161FE19}"/>
              </a:ext>
            </a:extLst>
          </p:cNvPr>
          <p:cNvSpPr>
            <a:spLocks noGrp="1"/>
          </p:cNvSpPr>
          <p:nvPr>
            <p:ph type="body" sz="quarter" idx="12"/>
          </p:nvPr>
        </p:nvSpPr>
        <p:spPr>
          <a:xfrm>
            <a:off x="3124200" y="5562600"/>
            <a:ext cx="5867400" cy="381000"/>
          </a:xfrm>
        </p:spPr>
        <p:txBody>
          <a:bodyPr rtlCol="0"/>
          <a:lstStyle/>
          <a:p>
            <a:pPr eaLnBrk="1" fontAlgn="auto" hangingPunct="1">
              <a:spcAft>
                <a:spcPts val="0"/>
              </a:spcAft>
              <a:defRPr/>
            </a:pPr>
            <a:r>
              <a:rPr lang="en-US" dirty="0">
                <a:solidFill>
                  <a:schemeClr val="tx1">
                    <a:lumMod val="85000"/>
                    <a:lumOff val="15000"/>
                  </a:schemeClr>
                </a:solidFill>
              </a:rPr>
              <a:t>Department of Workforce Development</a:t>
            </a:r>
          </a:p>
        </p:txBody>
      </p:sp>
      <p:sp>
        <p:nvSpPr>
          <p:cNvPr id="11270" name="Text Placeholder 6">
            <a:extLst>
              <a:ext uri="{FF2B5EF4-FFF2-40B4-BE49-F238E27FC236}">
                <a16:creationId xmlns:a16="http://schemas.microsoft.com/office/drawing/2014/main" id="{FAFF35F0-5D17-4D7D-96D5-02098EA9F47A}"/>
              </a:ext>
            </a:extLst>
          </p:cNvPr>
          <p:cNvSpPr>
            <a:spLocks noGrp="1"/>
          </p:cNvSpPr>
          <p:nvPr>
            <p:ph type="body" sz="quarter" idx="13"/>
          </p:nvPr>
        </p:nvSpPr>
        <p:spPr/>
        <p:txBody>
          <a:bodyPr/>
          <a:lstStyle/>
          <a:p>
            <a:pPr fontAlgn="base">
              <a:spcAft>
                <a:spcPct val="0"/>
              </a:spcAft>
            </a:pPr>
            <a:r>
              <a:rPr lang="en-US" altLang="en-US">
                <a:latin typeface="Calibri" panose="020F0502020204030204" pitchFamily="34" charset="0"/>
                <a:cs typeface="Calibri" panose="020F0502020204030204" pitchFamily="34" charset="0"/>
              </a:rPr>
              <a:t>CSAVR Fall 2019 Conference</a:t>
            </a:r>
          </a:p>
        </p:txBody>
      </p:sp>
      <p:sp>
        <p:nvSpPr>
          <p:cNvPr id="11271" name="Text Placeholder 7">
            <a:extLst>
              <a:ext uri="{FF2B5EF4-FFF2-40B4-BE49-F238E27FC236}">
                <a16:creationId xmlns:a16="http://schemas.microsoft.com/office/drawing/2014/main" id="{8017B60C-66BA-43CF-A463-AD5CED37CD69}"/>
              </a:ext>
            </a:extLst>
          </p:cNvPr>
          <p:cNvSpPr>
            <a:spLocks noGrp="1"/>
          </p:cNvSpPr>
          <p:nvPr>
            <p:ph type="body" sz="quarter" idx="14"/>
          </p:nvPr>
        </p:nvSpPr>
        <p:spPr>
          <a:xfrm>
            <a:off x="0" y="5867400"/>
            <a:ext cx="2971800" cy="228600"/>
          </a:xfrm>
        </p:spPr>
        <p:txBody>
          <a:bodyPr/>
          <a:lstStyle/>
          <a:p>
            <a:pPr eaLnBrk="1" hangingPunct="1"/>
            <a:r>
              <a:rPr lang="en-US" altLang="en-US">
                <a:latin typeface="Calibri" panose="020F0502020204030204" pitchFamily="34" charset="0"/>
                <a:cs typeface="Calibri" panose="020F0502020204030204" pitchFamily="34" charset="0"/>
              </a:rPr>
              <a:t>October 29, 2019</a:t>
            </a:r>
          </a:p>
        </p:txBody>
      </p:sp>
      <p:sp>
        <p:nvSpPr>
          <p:cNvPr id="11272" name="Text Placeholder 8">
            <a:extLst>
              <a:ext uri="{FF2B5EF4-FFF2-40B4-BE49-F238E27FC236}">
                <a16:creationId xmlns:a16="http://schemas.microsoft.com/office/drawing/2014/main" id="{268567FE-B2F6-46DF-9437-6DB8189F44A1}"/>
              </a:ext>
            </a:extLst>
          </p:cNvPr>
          <p:cNvSpPr>
            <a:spLocks noGrp="1"/>
          </p:cNvSpPr>
          <p:nvPr>
            <p:ph type="body" sz="quarter" idx="15"/>
          </p:nvPr>
        </p:nvSpPr>
        <p:spPr>
          <a:xfrm>
            <a:off x="0" y="6096000"/>
            <a:ext cx="2971800" cy="228600"/>
          </a:xfrm>
        </p:spPr>
        <p:txBody>
          <a:bodyPr>
            <a:normAutofit fontScale="92500" lnSpcReduction="10000"/>
          </a:bodyPr>
          <a:lstStyle/>
          <a:p>
            <a:pPr fontAlgn="base">
              <a:spcAft>
                <a:spcPct val="0"/>
              </a:spcAft>
            </a:pPr>
            <a:r>
              <a:rPr lang="en-US" altLang="en-US">
                <a:latin typeface="Calibri" panose="020F0502020204030204" pitchFamily="34" charset="0"/>
                <a:cs typeface="Calibri" panose="020F0502020204030204" pitchFamily="34" charset="0"/>
              </a:rPr>
              <a:t>Jacksonville, FL</a:t>
            </a: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a:extLst>
              <a:ext uri="{FF2B5EF4-FFF2-40B4-BE49-F238E27FC236}">
                <a16:creationId xmlns:a16="http://schemas.microsoft.com/office/drawing/2014/main" id="{8BEDA3B7-D5AA-4AC9-90AF-F35B12B95588}"/>
              </a:ext>
            </a:extLst>
          </p:cNvPr>
          <p:cNvSpPr>
            <a:spLocks noGrp="1"/>
          </p:cNvSpPr>
          <p:nvPr>
            <p:ph idx="1"/>
          </p:nvPr>
        </p:nvSpPr>
        <p:spPr>
          <a:xfrm>
            <a:off x="457200" y="2667000"/>
            <a:ext cx="8534400" cy="3733800"/>
          </a:xfrm>
        </p:spPr>
        <p:txBody>
          <a:bodyPr/>
          <a:lstStyle/>
          <a:p>
            <a:pPr marL="292100" indent="-292100" eaLnBrk="1" hangingPunct="1">
              <a:lnSpc>
                <a:spcPct val="110000"/>
              </a:lnSpc>
              <a:buFont typeface="Arial" panose="020B0604020202020204" pitchFamily="34" charset="0"/>
              <a:buNone/>
              <a:defRPr/>
            </a:pPr>
            <a:r>
              <a:rPr lang="en-US" altLang="en-US" sz="4000" b="1" dirty="0"/>
              <a:t>“Data are just summaries of thousands of stories.” </a:t>
            </a:r>
          </a:p>
          <a:p>
            <a:pPr marL="0" indent="0" eaLnBrk="1" hangingPunct="1">
              <a:buFont typeface="Arial" panose="020B0604020202020204" pitchFamily="34" charset="0"/>
              <a:buNone/>
              <a:defRPr/>
            </a:pPr>
            <a:endParaRPr lang="en-US" altLang="en-US" sz="4000" dirty="0"/>
          </a:p>
          <a:p>
            <a:pPr marL="457200" lvl="1" indent="0" eaLnBrk="1" hangingPunct="1">
              <a:buFont typeface="Arial" panose="020B0604020202020204" pitchFamily="34" charset="0"/>
              <a:buNone/>
              <a:defRPr/>
            </a:pPr>
            <a:r>
              <a:rPr lang="en-US" altLang="en-US" sz="1600" dirty="0"/>
              <a:t>		– </a:t>
            </a:r>
            <a:r>
              <a:rPr lang="en-US" altLang="en-US" sz="1800" i="1" dirty="0"/>
              <a:t>Chip and Dan Heath, authors of “Made to Stick” and “Switch”</a:t>
            </a:r>
            <a:endParaRPr lang="en-US" altLang="en-US" sz="1600" i="1" dirty="0"/>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1E108D9-9163-4DEA-8911-25A3B88A2D3B}"/>
              </a:ext>
            </a:extLst>
          </p:cNvPr>
          <p:cNvSpPr>
            <a:spLocks noGrp="1"/>
          </p:cNvSpPr>
          <p:nvPr>
            <p:ph type="title"/>
          </p:nvPr>
        </p:nvSpPr>
        <p:spPr>
          <a:xfrm>
            <a:off x="152400" y="274638"/>
            <a:ext cx="7239000" cy="755650"/>
          </a:xfrm>
        </p:spPr>
        <p:txBody>
          <a:bodyPr/>
          <a:lstStyle/>
          <a:p>
            <a:pPr eaLnBrk="1" hangingPunct="1"/>
            <a:r>
              <a:rPr lang="en-US" altLang="en-US"/>
              <a:t>Case Management System IRIS </a:t>
            </a:r>
          </a:p>
        </p:txBody>
      </p:sp>
      <p:pic>
        <p:nvPicPr>
          <p:cNvPr id="15363" name="Picture 1">
            <a:extLst>
              <a:ext uri="{FF2B5EF4-FFF2-40B4-BE49-F238E27FC236}">
                <a16:creationId xmlns:a16="http://schemas.microsoft.com/office/drawing/2014/main" id="{9AC28C19-62BD-45D2-9542-B543D953B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3820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4C6DED4-78C7-4AC5-9721-D1167C5B52DC}"/>
              </a:ext>
            </a:extLst>
          </p:cNvPr>
          <p:cNvSpPr>
            <a:spLocks noGrp="1"/>
          </p:cNvSpPr>
          <p:nvPr>
            <p:ph type="title"/>
          </p:nvPr>
        </p:nvSpPr>
        <p:spPr>
          <a:xfrm>
            <a:off x="152400" y="274638"/>
            <a:ext cx="7239000" cy="755650"/>
          </a:xfrm>
        </p:spPr>
        <p:txBody>
          <a:bodyPr/>
          <a:lstStyle/>
          <a:p>
            <a:r>
              <a:rPr lang="en-US" altLang="en-US"/>
              <a:t>Data Validation</a:t>
            </a:r>
          </a:p>
        </p:txBody>
      </p:sp>
      <p:pic>
        <p:nvPicPr>
          <p:cNvPr id="17411" name="Content Placeholder 3">
            <a:extLst>
              <a:ext uri="{FF2B5EF4-FFF2-40B4-BE49-F238E27FC236}">
                <a16:creationId xmlns:a16="http://schemas.microsoft.com/office/drawing/2014/main" id="{5FE4B866-977B-4870-B6D4-95821DCDCC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9700" y="1370013"/>
            <a:ext cx="8864600" cy="521335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WIOA Performance Indicators</a:t>
            </a:r>
          </a:p>
        </p:txBody>
      </p:sp>
      <p:sp>
        <p:nvSpPr>
          <p:cNvPr id="3" name="Content Placeholder 2"/>
          <p:cNvSpPr>
            <a:spLocks noGrp="1"/>
          </p:cNvSpPr>
          <p:nvPr>
            <p:ph sz="quarter" idx="1"/>
          </p:nvPr>
        </p:nvSpPr>
        <p:spPr>
          <a:xfrm>
            <a:off x="301752" y="1371600"/>
            <a:ext cx="8534400" cy="5334000"/>
          </a:xfrm>
        </p:spPr>
        <p:txBody>
          <a:bodyPr>
            <a:normAutofit/>
          </a:bodyPr>
          <a:lstStyle/>
          <a:p>
            <a:pPr marL="0" indent="0">
              <a:spcBef>
                <a:spcPts val="0"/>
              </a:spcBef>
              <a:buNone/>
            </a:pPr>
            <a:endParaRPr lang="en-US" sz="3600" dirty="0">
              <a:ea typeface="Calibri" panose="020F0502020204030204" pitchFamily="34" charset="0"/>
            </a:endParaRPr>
          </a:p>
          <a:p>
            <a:pPr marL="742950" lvl="0" indent="-742950">
              <a:spcBef>
                <a:spcPts val="0"/>
              </a:spcBef>
              <a:buAutoNum type="arabicPeriod"/>
              <a:tabLst>
                <a:tab pos="2331720" algn="l"/>
              </a:tabLst>
            </a:pPr>
            <a:r>
              <a:rPr lang="en-US" sz="3200" dirty="0">
                <a:ea typeface="Calibri" panose="020F0502020204030204" pitchFamily="34" charset="0"/>
              </a:rPr>
              <a:t>Measurable Skill Gains (MSG)</a:t>
            </a:r>
          </a:p>
          <a:p>
            <a:pPr marL="742950" lvl="0" indent="-742950">
              <a:spcBef>
                <a:spcPts val="0"/>
              </a:spcBef>
              <a:buAutoNum type="arabicPeriod"/>
              <a:tabLst>
                <a:tab pos="2331720" algn="l"/>
              </a:tabLst>
            </a:pPr>
            <a:r>
              <a:rPr lang="en-US" sz="3200" dirty="0">
                <a:ea typeface="Calibri" panose="020F0502020204030204" pitchFamily="34" charset="0"/>
              </a:rPr>
              <a:t>Credential Attainment </a:t>
            </a:r>
          </a:p>
          <a:p>
            <a:pPr marL="742950" lvl="0" indent="-742950">
              <a:spcBef>
                <a:spcPts val="0"/>
              </a:spcBef>
              <a:buAutoNum type="arabicPeriod"/>
              <a:tabLst>
                <a:tab pos="2331720" algn="l"/>
              </a:tabLst>
            </a:pPr>
            <a:r>
              <a:rPr lang="en-US" sz="3200" dirty="0">
                <a:ea typeface="Calibri" panose="020F0502020204030204" pitchFamily="34" charset="0"/>
              </a:rPr>
              <a:t>Median Earnings 2</a:t>
            </a:r>
            <a:r>
              <a:rPr lang="en-US" sz="3200" baseline="30000" dirty="0">
                <a:ea typeface="Calibri" panose="020F0502020204030204" pitchFamily="34" charset="0"/>
              </a:rPr>
              <a:t>nd</a:t>
            </a:r>
            <a:r>
              <a:rPr lang="en-US" sz="3200" dirty="0">
                <a:ea typeface="Calibri" panose="020F0502020204030204" pitchFamily="34" charset="0"/>
              </a:rPr>
              <a:t> Quarter after Exit </a:t>
            </a:r>
          </a:p>
          <a:p>
            <a:pPr marL="742950" lvl="0" indent="-742950">
              <a:spcBef>
                <a:spcPts val="0"/>
              </a:spcBef>
              <a:buAutoNum type="arabicPeriod"/>
              <a:tabLst>
                <a:tab pos="2331720" algn="l"/>
              </a:tabLst>
            </a:pPr>
            <a:r>
              <a:rPr lang="en-US" sz="3200" dirty="0">
                <a:ea typeface="Calibri" panose="020F0502020204030204" pitchFamily="34" charset="0"/>
              </a:rPr>
              <a:t>Employment Rate 2</a:t>
            </a:r>
            <a:r>
              <a:rPr lang="en-US" sz="3200" baseline="30000" dirty="0">
                <a:ea typeface="Calibri" panose="020F0502020204030204" pitchFamily="34" charset="0"/>
              </a:rPr>
              <a:t>nd</a:t>
            </a:r>
            <a:r>
              <a:rPr lang="en-US" sz="3200" dirty="0">
                <a:ea typeface="Calibri" panose="020F0502020204030204" pitchFamily="34" charset="0"/>
              </a:rPr>
              <a:t> Quarter After Exit </a:t>
            </a:r>
          </a:p>
          <a:p>
            <a:pPr marL="742950" lvl="0" indent="-742950">
              <a:spcBef>
                <a:spcPts val="0"/>
              </a:spcBef>
              <a:buAutoNum type="arabicPeriod"/>
              <a:tabLst>
                <a:tab pos="2331720" algn="l"/>
              </a:tabLst>
            </a:pPr>
            <a:r>
              <a:rPr lang="en-US" sz="3200" dirty="0">
                <a:ea typeface="Calibri" panose="020F0502020204030204" pitchFamily="34" charset="0"/>
              </a:rPr>
              <a:t>Employment Rate 4</a:t>
            </a:r>
            <a:r>
              <a:rPr lang="en-US" sz="3200" baseline="30000" dirty="0">
                <a:ea typeface="Calibri" panose="020F0502020204030204" pitchFamily="34" charset="0"/>
              </a:rPr>
              <a:t>th</a:t>
            </a:r>
            <a:r>
              <a:rPr lang="en-US" sz="3200" dirty="0">
                <a:ea typeface="Calibri" panose="020F0502020204030204" pitchFamily="34" charset="0"/>
              </a:rPr>
              <a:t> Quarter After Exit</a:t>
            </a:r>
          </a:p>
          <a:p>
            <a:pPr marL="742950" lvl="0" indent="-742950">
              <a:spcBef>
                <a:spcPts val="0"/>
              </a:spcBef>
              <a:buAutoNum type="arabicPeriod"/>
              <a:tabLst>
                <a:tab pos="2331720" algn="l"/>
              </a:tabLst>
            </a:pPr>
            <a:r>
              <a:rPr lang="en-US" sz="3200" dirty="0">
                <a:ea typeface="Calibri" panose="020F0502020204030204" pitchFamily="34" charset="0"/>
              </a:rPr>
              <a:t>Effectiveness in Serving Employers</a:t>
            </a:r>
          </a:p>
          <a:p>
            <a:pPr marL="742950" lvl="0" indent="-742950">
              <a:spcBef>
                <a:spcPts val="0"/>
              </a:spcBef>
              <a:buAutoNum type="arabicPeriod"/>
              <a:tabLst>
                <a:tab pos="2331720" algn="l"/>
              </a:tabLst>
            </a:pPr>
            <a:endParaRPr lang="en-US" sz="3200" dirty="0">
              <a:ea typeface="Calibri" panose="020F0502020204030204" pitchFamily="34" charset="0"/>
            </a:endParaRPr>
          </a:p>
          <a:p>
            <a:pPr marL="0" lvl="0" indent="0" algn="ctr">
              <a:spcBef>
                <a:spcPts val="0"/>
              </a:spcBef>
              <a:buNone/>
              <a:tabLst>
                <a:tab pos="2331720" algn="l"/>
              </a:tabLst>
            </a:pPr>
            <a:r>
              <a:rPr lang="en-US" sz="3200" dirty="0">
                <a:solidFill>
                  <a:schemeClr val="tx2"/>
                </a:solidFill>
                <a:ea typeface="Calibri" panose="020F0502020204030204" pitchFamily="34" charset="0"/>
              </a:rPr>
              <a:t>#1 through 5 measure State’s VR program </a:t>
            </a:r>
          </a:p>
          <a:p>
            <a:pPr marL="0" lvl="0" indent="0" algn="ctr">
              <a:spcBef>
                <a:spcPts val="0"/>
              </a:spcBef>
              <a:buNone/>
              <a:tabLst>
                <a:tab pos="2331720" algn="l"/>
              </a:tabLst>
            </a:pPr>
            <a:r>
              <a:rPr lang="en-US" sz="3200" dirty="0">
                <a:solidFill>
                  <a:schemeClr val="tx2"/>
                </a:solidFill>
                <a:ea typeface="Calibri" panose="020F0502020204030204" pitchFamily="34" charset="0"/>
              </a:rPr>
              <a:t>#6 measures all WIOA Core Programs in State</a:t>
            </a:r>
          </a:p>
          <a:p>
            <a:pPr marL="342900" lvl="0" indent="-342900">
              <a:spcBef>
                <a:spcPts val="0"/>
              </a:spcBef>
              <a:buFont typeface="Wingdings" panose="05000000000000000000" pitchFamily="2" charset="2"/>
              <a:buChar char=""/>
              <a:tabLst>
                <a:tab pos="2331720" algn="l"/>
              </a:tabLst>
            </a:pPr>
            <a:endParaRPr lang="en-US" sz="2900" dirty="0">
              <a:ea typeface="Calibri" panose="020F0502020204030204" pitchFamily="34" charset="0"/>
            </a:endParaRPr>
          </a:p>
          <a:p>
            <a:pPr marL="742950" lvl="1" indent="-285750">
              <a:spcBef>
                <a:spcPts val="0"/>
              </a:spcBef>
              <a:buFont typeface="Courier New" panose="02070309020205020404" pitchFamily="49" charset="0"/>
              <a:buChar char="o"/>
            </a:pPr>
            <a:endParaRPr lang="en-US" sz="2900" dirty="0">
              <a:ea typeface="Calibri" panose="020F0502020204030204" pitchFamily="34" charset="0"/>
            </a:endParaRPr>
          </a:p>
          <a:p>
            <a:pPr marL="182880" indent="0">
              <a:spcBef>
                <a:spcPts val="0"/>
              </a:spcBef>
              <a:buNone/>
            </a:pPr>
            <a:endParaRPr lang="en-US" sz="3900" dirty="0">
              <a:ea typeface="Calibri" panose="020F0502020204030204" pitchFamily="34" charset="0"/>
            </a:endParaRPr>
          </a:p>
          <a:p>
            <a:endParaRPr lang="en-US" dirty="0"/>
          </a:p>
        </p:txBody>
      </p:sp>
    </p:spTree>
    <p:extLst>
      <p:ext uri="{BB962C8B-B14F-4D97-AF65-F5344CB8AC3E}">
        <p14:creationId xmlns:p14="http://schemas.microsoft.com/office/powerpoint/2010/main" val="7954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B974E07-B1AC-4322-904A-A818D7ED469C}"/>
              </a:ext>
            </a:extLst>
          </p:cNvPr>
          <p:cNvSpPr>
            <a:spLocks noGrp="1"/>
          </p:cNvSpPr>
          <p:nvPr>
            <p:ph type="title"/>
          </p:nvPr>
        </p:nvSpPr>
        <p:spPr>
          <a:xfrm>
            <a:off x="152400" y="274638"/>
            <a:ext cx="7239000" cy="755650"/>
          </a:xfrm>
        </p:spPr>
        <p:txBody>
          <a:bodyPr/>
          <a:lstStyle/>
          <a:p>
            <a:r>
              <a:rPr lang="en-US" altLang="en-US"/>
              <a:t>System Integration</a:t>
            </a:r>
          </a:p>
        </p:txBody>
      </p:sp>
      <p:sp>
        <p:nvSpPr>
          <p:cNvPr id="19459" name="Content Placeholder 2">
            <a:extLst>
              <a:ext uri="{FF2B5EF4-FFF2-40B4-BE49-F238E27FC236}">
                <a16:creationId xmlns:a16="http://schemas.microsoft.com/office/drawing/2014/main" id="{5DABBE25-F4A0-4CB3-8F7C-25C18BC3EC06}"/>
              </a:ext>
            </a:extLst>
          </p:cNvPr>
          <p:cNvSpPr>
            <a:spLocks noGrp="1"/>
          </p:cNvSpPr>
          <p:nvPr>
            <p:ph idx="1"/>
          </p:nvPr>
        </p:nvSpPr>
        <p:spPr/>
        <p:txBody>
          <a:bodyPr/>
          <a:lstStyle/>
          <a:p>
            <a:pPr>
              <a:lnSpc>
                <a:spcPct val="113000"/>
              </a:lnSpc>
            </a:pPr>
            <a:r>
              <a:rPr lang="en-US" altLang="en-US" sz="2800"/>
              <a:t>SSA SSN verification</a:t>
            </a:r>
          </a:p>
          <a:p>
            <a:pPr>
              <a:lnSpc>
                <a:spcPct val="113000"/>
              </a:lnSpc>
            </a:pPr>
            <a:r>
              <a:rPr lang="en-US" altLang="en-US" sz="2800"/>
              <a:t>UI wage collection</a:t>
            </a:r>
          </a:p>
          <a:p>
            <a:pPr>
              <a:lnSpc>
                <a:spcPct val="113000"/>
              </a:lnSpc>
            </a:pPr>
            <a:r>
              <a:rPr lang="en-US" altLang="en-US" sz="2800"/>
              <a:t>PeopleSoft (STAR) fiscal </a:t>
            </a:r>
          </a:p>
          <a:p>
            <a:pPr>
              <a:lnSpc>
                <a:spcPct val="113000"/>
              </a:lnSpc>
            </a:pPr>
            <a:r>
              <a:rPr lang="en-US" altLang="en-US" sz="2800"/>
              <a:t>Financial Aid Office Portal </a:t>
            </a:r>
          </a:p>
          <a:p>
            <a:pPr>
              <a:lnSpc>
                <a:spcPct val="113000"/>
              </a:lnSpc>
            </a:pPr>
            <a:r>
              <a:rPr lang="en-US" altLang="en-US" sz="2800"/>
              <a:t>Service Provider Portal</a:t>
            </a:r>
          </a:p>
          <a:p>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C3514D8-4661-478A-A497-5D96F5C0B0BD}"/>
              </a:ext>
            </a:extLst>
          </p:cNvPr>
          <p:cNvSpPr>
            <a:spLocks noGrp="1"/>
          </p:cNvSpPr>
          <p:nvPr>
            <p:ph type="title"/>
          </p:nvPr>
        </p:nvSpPr>
        <p:spPr>
          <a:xfrm>
            <a:off x="152400" y="274638"/>
            <a:ext cx="7239000" cy="755650"/>
          </a:xfrm>
        </p:spPr>
        <p:txBody>
          <a:bodyPr/>
          <a:lstStyle/>
          <a:p>
            <a:pPr eaLnBrk="1" hangingPunct="1"/>
            <a:r>
              <a:rPr lang="en-US" altLang="en-US"/>
              <a:t>Extract Transform Load</a:t>
            </a:r>
          </a:p>
        </p:txBody>
      </p:sp>
      <p:pic>
        <p:nvPicPr>
          <p:cNvPr id="21507" name="Picture 1">
            <a:extLst>
              <a:ext uri="{FF2B5EF4-FFF2-40B4-BE49-F238E27FC236}">
                <a16:creationId xmlns:a16="http://schemas.microsoft.com/office/drawing/2014/main" id="{0EA45DE8-FB98-4C2A-98A2-20F59958E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349375"/>
            <a:ext cx="87058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a:extLst>
              <a:ext uri="{FF2B5EF4-FFF2-40B4-BE49-F238E27FC236}">
                <a16:creationId xmlns:a16="http://schemas.microsoft.com/office/drawing/2014/main" id="{1C84487B-E916-451A-AE7C-4BEC3159F778}"/>
              </a:ext>
            </a:extLst>
          </p:cNvPr>
          <p:cNvSpPr>
            <a:spLocks noGrp="1"/>
          </p:cNvSpPr>
          <p:nvPr>
            <p:ph type="title"/>
          </p:nvPr>
        </p:nvSpPr>
        <p:spPr>
          <a:xfrm>
            <a:off x="152400" y="274638"/>
            <a:ext cx="7239000" cy="755650"/>
          </a:xfrm>
        </p:spPr>
        <p:txBody>
          <a:bodyPr/>
          <a:lstStyle/>
          <a:p>
            <a:r>
              <a:rPr lang="en-US" altLang="en-US"/>
              <a:t>DVR Dashboard </a:t>
            </a:r>
          </a:p>
        </p:txBody>
      </p:sp>
      <p:grpSp>
        <p:nvGrpSpPr>
          <p:cNvPr id="23555" name="Group 1">
            <a:extLst>
              <a:ext uri="{FF2B5EF4-FFF2-40B4-BE49-F238E27FC236}">
                <a16:creationId xmlns:a16="http://schemas.microsoft.com/office/drawing/2014/main" id="{CC344087-6C8F-4167-A60A-167B6C47E9FA}"/>
              </a:ext>
            </a:extLst>
          </p:cNvPr>
          <p:cNvGrpSpPr>
            <a:grpSpLocks/>
          </p:cNvGrpSpPr>
          <p:nvPr/>
        </p:nvGrpSpPr>
        <p:grpSpPr bwMode="auto">
          <a:xfrm>
            <a:off x="0" y="1219200"/>
            <a:ext cx="9144000" cy="5638800"/>
            <a:chOff x="0" y="1219200"/>
            <a:chExt cx="9144000" cy="5638800"/>
          </a:xfrm>
        </p:grpSpPr>
        <p:pic>
          <p:nvPicPr>
            <p:cNvPr id="23556" name="Picture 6">
              <a:extLst>
                <a:ext uri="{FF2B5EF4-FFF2-40B4-BE49-F238E27FC236}">
                  <a16:creationId xmlns:a16="http://schemas.microsoft.com/office/drawing/2014/main" id="{24EAA7F1-377D-4B1D-BA33-BC05D70B3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351331A-32FD-4741-9759-553462D974C1}"/>
                </a:ext>
              </a:extLst>
            </p:cNvPr>
            <p:cNvSpPr/>
            <p:nvPr/>
          </p:nvSpPr>
          <p:spPr>
            <a:xfrm>
              <a:off x="4267200" y="3352800"/>
              <a:ext cx="990600" cy="3230563"/>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7BE351B-B819-48BC-87FD-1D3B3D6F5A73}"/>
              </a:ext>
            </a:extLst>
          </p:cNvPr>
          <p:cNvSpPr>
            <a:spLocks noGrp="1"/>
          </p:cNvSpPr>
          <p:nvPr>
            <p:ph type="title"/>
          </p:nvPr>
        </p:nvSpPr>
        <p:spPr>
          <a:xfrm>
            <a:off x="228600" y="228600"/>
            <a:ext cx="7239000" cy="755650"/>
          </a:xfrm>
        </p:spPr>
        <p:txBody>
          <a:bodyPr/>
          <a:lstStyle/>
          <a:p>
            <a:pPr eaLnBrk="1" hangingPunct="1"/>
            <a:r>
              <a:rPr lang="en-US" altLang="en-US"/>
              <a:t>Case Management</a:t>
            </a:r>
          </a:p>
        </p:txBody>
      </p:sp>
      <p:grpSp>
        <p:nvGrpSpPr>
          <p:cNvPr id="25603" name="Group 5">
            <a:extLst>
              <a:ext uri="{FF2B5EF4-FFF2-40B4-BE49-F238E27FC236}">
                <a16:creationId xmlns:a16="http://schemas.microsoft.com/office/drawing/2014/main" id="{91ECE088-20C7-4E29-968D-96AC7D193270}"/>
              </a:ext>
            </a:extLst>
          </p:cNvPr>
          <p:cNvGrpSpPr>
            <a:grpSpLocks/>
          </p:cNvGrpSpPr>
          <p:nvPr/>
        </p:nvGrpSpPr>
        <p:grpSpPr bwMode="auto">
          <a:xfrm>
            <a:off x="14288" y="1243013"/>
            <a:ext cx="9115425" cy="5614987"/>
            <a:chOff x="14288" y="1243013"/>
            <a:chExt cx="9115425" cy="5614987"/>
          </a:xfrm>
        </p:grpSpPr>
        <p:pic>
          <p:nvPicPr>
            <p:cNvPr id="25604" name="Picture 2">
              <a:extLst>
                <a:ext uri="{FF2B5EF4-FFF2-40B4-BE49-F238E27FC236}">
                  <a16:creationId xmlns:a16="http://schemas.microsoft.com/office/drawing/2014/main" id="{538E4C86-1375-49FF-8323-91457EC67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76" t="13333" r="3020" b="2222"/>
            <a:stretch>
              <a:fillRect/>
            </a:stretch>
          </p:blipFill>
          <p:spPr bwMode="auto">
            <a:xfrm>
              <a:off x="14288" y="1243013"/>
              <a:ext cx="9115425"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CA606E-C2AD-4BEC-A910-1EA3A73EDCFD}"/>
                </a:ext>
              </a:extLst>
            </p:cNvPr>
            <p:cNvSpPr/>
            <p:nvPr/>
          </p:nvSpPr>
          <p:spPr>
            <a:xfrm>
              <a:off x="4495800" y="3703638"/>
              <a:ext cx="712788" cy="292576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a:extLst>
              <a:ext uri="{FF2B5EF4-FFF2-40B4-BE49-F238E27FC236}">
                <a16:creationId xmlns:a16="http://schemas.microsoft.com/office/drawing/2014/main" id="{228FEDA7-29F6-4527-BF02-C9F97CC1958B}"/>
              </a:ext>
            </a:extLst>
          </p:cNvPr>
          <p:cNvSpPr>
            <a:spLocks noGrp="1"/>
          </p:cNvSpPr>
          <p:nvPr>
            <p:ph type="title"/>
          </p:nvPr>
        </p:nvSpPr>
        <p:spPr>
          <a:xfrm>
            <a:off x="152400" y="274638"/>
            <a:ext cx="7239000" cy="755650"/>
          </a:xfrm>
        </p:spPr>
        <p:txBody>
          <a:bodyPr/>
          <a:lstStyle/>
          <a:p>
            <a:pPr eaLnBrk="1" hangingPunct="1"/>
            <a:r>
              <a:rPr lang="en-US" altLang="en-US"/>
              <a:t>Case Management</a:t>
            </a:r>
          </a:p>
        </p:txBody>
      </p:sp>
      <p:grpSp>
        <p:nvGrpSpPr>
          <p:cNvPr id="27651" name="Group 1">
            <a:extLst>
              <a:ext uri="{FF2B5EF4-FFF2-40B4-BE49-F238E27FC236}">
                <a16:creationId xmlns:a16="http://schemas.microsoft.com/office/drawing/2014/main" id="{51793887-8529-4CC7-AD2E-7487BDEF4889}"/>
              </a:ext>
            </a:extLst>
          </p:cNvPr>
          <p:cNvGrpSpPr>
            <a:grpSpLocks/>
          </p:cNvGrpSpPr>
          <p:nvPr/>
        </p:nvGrpSpPr>
        <p:grpSpPr bwMode="auto">
          <a:xfrm>
            <a:off x="14288" y="1243013"/>
            <a:ext cx="9115425" cy="5614987"/>
            <a:chOff x="14288" y="1243013"/>
            <a:chExt cx="9115425" cy="5614987"/>
          </a:xfrm>
        </p:grpSpPr>
        <p:pic>
          <p:nvPicPr>
            <p:cNvPr id="27652" name="Picture 1">
              <a:extLst>
                <a:ext uri="{FF2B5EF4-FFF2-40B4-BE49-F238E27FC236}">
                  <a16:creationId xmlns:a16="http://schemas.microsoft.com/office/drawing/2014/main" id="{1CE84699-3FF6-48AF-9CE3-324DC63AA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1243013"/>
              <a:ext cx="9115425"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EC0160B-C660-4DBA-9309-93CC59988371}"/>
                </a:ext>
              </a:extLst>
            </p:cNvPr>
            <p:cNvSpPr/>
            <p:nvPr/>
          </p:nvSpPr>
          <p:spPr>
            <a:xfrm>
              <a:off x="4419600" y="3581400"/>
              <a:ext cx="712788" cy="2925763"/>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a:extLst>
              <a:ext uri="{FF2B5EF4-FFF2-40B4-BE49-F238E27FC236}">
                <a16:creationId xmlns:a16="http://schemas.microsoft.com/office/drawing/2014/main" id="{E46B90E8-6FF7-4387-A89C-8110EE301F87}"/>
              </a:ext>
            </a:extLst>
          </p:cNvPr>
          <p:cNvSpPr>
            <a:spLocks noGrp="1"/>
          </p:cNvSpPr>
          <p:nvPr>
            <p:ph type="title"/>
          </p:nvPr>
        </p:nvSpPr>
        <p:spPr>
          <a:xfrm>
            <a:off x="152400" y="274638"/>
            <a:ext cx="7239000" cy="755650"/>
          </a:xfrm>
        </p:spPr>
        <p:txBody>
          <a:bodyPr/>
          <a:lstStyle/>
          <a:p>
            <a:r>
              <a:rPr lang="en-US" altLang="en-US"/>
              <a:t>Drilling Down into the Data</a:t>
            </a:r>
          </a:p>
        </p:txBody>
      </p:sp>
      <p:grpSp>
        <p:nvGrpSpPr>
          <p:cNvPr id="29699" name="Group 1">
            <a:extLst>
              <a:ext uri="{FF2B5EF4-FFF2-40B4-BE49-F238E27FC236}">
                <a16:creationId xmlns:a16="http://schemas.microsoft.com/office/drawing/2014/main" id="{EB790995-A80E-4642-9A0E-9C87D715949C}"/>
              </a:ext>
            </a:extLst>
          </p:cNvPr>
          <p:cNvGrpSpPr>
            <a:grpSpLocks/>
          </p:cNvGrpSpPr>
          <p:nvPr/>
        </p:nvGrpSpPr>
        <p:grpSpPr bwMode="auto">
          <a:xfrm>
            <a:off x="0" y="1268413"/>
            <a:ext cx="9144000" cy="5518150"/>
            <a:chOff x="0" y="1268413"/>
            <a:chExt cx="9144000" cy="5518150"/>
          </a:xfrm>
        </p:grpSpPr>
        <p:pic>
          <p:nvPicPr>
            <p:cNvPr id="29700" name="Picture 6">
              <a:extLst>
                <a:ext uri="{FF2B5EF4-FFF2-40B4-BE49-F238E27FC236}">
                  <a16:creationId xmlns:a16="http://schemas.microsoft.com/office/drawing/2014/main" id="{72113EC8-E778-4512-95ED-FCB531FD0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914400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6700057-E12D-4F8F-B5BD-B20CF5FC9CAF}"/>
                </a:ext>
              </a:extLst>
            </p:cNvPr>
            <p:cNvSpPr/>
            <p:nvPr/>
          </p:nvSpPr>
          <p:spPr>
            <a:xfrm>
              <a:off x="4419600" y="3581400"/>
              <a:ext cx="712788" cy="292576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a:extLst>
              <a:ext uri="{FF2B5EF4-FFF2-40B4-BE49-F238E27FC236}">
                <a16:creationId xmlns:a16="http://schemas.microsoft.com/office/drawing/2014/main" id="{38F0DA17-00CF-4890-8E56-A411695C6FB2}"/>
              </a:ext>
            </a:extLst>
          </p:cNvPr>
          <p:cNvSpPr>
            <a:spLocks noGrp="1"/>
          </p:cNvSpPr>
          <p:nvPr>
            <p:ph type="title"/>
          </p:nvPr>
        </p:nvSpPr>
        <p:spPr>
          <a:xfrm>
            <a:off x="152400" y="274638"/>
            <a:ext cx="7239000" cy="755650"/>
          </a:xfrm>
        </p:spPr>
        <p:txBody>
          <a:bodyPr/>
          <a:lstStyle/>
          <a:p>
            <a:r>
              <a:rPr lang="en-US" altLang="en-US"/>
              <a:t>Details </a:t>
            </a:r>
          </a:p>
        </p:txBody>
      </p:sp>
      <p:grpSp>
        <p:nvGrpSpPr>
          <p:cNvPr id="30723" name="Group 1">
            <a:extLst>
              <a:ext uri="{FF2B5EF4-FFF2-40B4-BE49-F238E27FC236}">
                <a16:creationId xmlns:a16="http://schemas.microsoft.com/office/drawing/2014/main" id="{429AF475-9ACC-4B0D-86A3-5AAEEF3F967A}"/>
              </a:ext>
            </a:extLst>
          </p:cNvPr>
          <p:cNvGrpSpPr>
            <a:grpSpLocks/>
          </p:cNvGrpSpPr>
          <p:nvPr/>
        </p:nvGrpSpPr>
        <p:grpSpPr bwMode="auto">
          <a:xfrm>
            <a:off x="76200" y="1233488"/>
            <a:ext cx="8991600" cy="5624512"/>
            <a:chOff x="76200" y="1233488"/>
            <a:chExt cx="8991600" cy="5624512"/>
          </a:xfrm>
        </p:grpSpPr>
        <p:pic>
          <p:nvPicPr>
            <p:cNvPr id="30724" name="Picture 6">
              <a:extLst>
                <a:ext uri="{FF2B5EF4-FFF2-40B4-BE49-F238E27FC236}">
                  <a16:creationId xmlns:a16="http://schemas.microsoft.com/office/drawing/2014/main" id="{E0E80FFC-D732-4D0F-934C-3EB7F1FEA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33488"/>
              <a:ext cx="8991600" cy="562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2BABAA3-1970-494D-8E7A-3408EC1E9DDF}"/>
                </a:ext>
              </a:extLst>
            </p:cNvPr>
            <p:cNvSpPr/>
            <p:nvPr/>
          </p:nvSpPr>
          <p:spPr>
            <a:xfrm>
              <a:off x="2362200" y="2743200"/>
              <a:ext cx="1219200" cy="2925763"/>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a:extLst>
              <a:ext uri="{FF2B5EF4-FFF2-40B4-BE49-F238E27FC236}">
                <a16:creationId xmlns:a16="http://schemas.microsoft.com/office/drawing/2014/main" id="{46CC1525-48A1-464A-AE7A-82F7B86C116F}"/>
              </a:ext>
            </a:extLst>
          </p:cNvPr>
          <p:cNvSpPr>
            <a:spLocks noGrp="1"/>
          </p:cNvSpPr>
          <p:nvPr>
            <p:ph type="title"/>
          </p:nvPr>
        </p:nvSpPr>
        <p:spPr>
          <a:xfrm>
            <a:off x="152400" y="274638"/>
            <a:ext cx="7239000" cy="755650"/>
          </a:xfrm>
        </p:spPr>
        <p:txBody>
          <a:bodyPr/>
          <a:lstStyle/>
          <a:p>
            <a:r>
              <a:rPr lang="en-US" altLang="en-US"/>
              <a:t>Performance Management</a:t>
            </a:r>
          </a:p>
        </p:txBody>
      </p:sp>
      <p:grpSp>
        <p:nvGrpSpPr>
          <p:cNvPr id="32771" name="Group 1">
            <a:extLst>
              <a:ext uri="{FF2B5EF4-FFF2-40B4-BE49-F238E27FC236}">
                <a16:creationId xmlns:a16="http://schemas.microsoft.com/office/drawing/2014/main" id="{67D35AF7-2C0F-4F39-A478-F015D8FDA598}"/>
              </a:ext>
            </a:extLst>
          </p:cNvPr>
          <p:cNvGrpSpPr>
            <a:grpSpLocks/>
          </p:cNvGrpSpPr>
          <p:nvPr/>
        </p:nvGrpSpPr>
        <p:grpSpPr bwMode="auto">
          <a:xfrm>
            <a:off x="0" y="1219200"/>
            <a:ext cx="9144000" cy="5619750"/>
            <a:chOff x="0" y="1219200"/>
            <a:chExt cx="9144000" cy="5619750"/>
          </a:xfrm>
        </p:grpSpPr>
        <p:pic>
          <p:nvPicPr>
            <p:cNvPr id="32772" name="Picture 6">
              <a:extLst>
                <a:ext uri="{FF2B5EF4-FFF2-40B4-BE49-F238E27FC236}">
                  <a16:creationId xmlns:a16="http://schemas.microsoft.com/office/drawing/2014/main" id="{7E5FA283-D07C-4FB8-B6FF-6572C1D17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6BEE5C3-5A9F-4935-BAA6-072D04489D0A}"/>
                </a:ext>
              </a:extLst>
            </p:cNvPr>
            <p:cNvSpPr/>
            <p:nvPr/>
          </p:nvSpPr>
          <p:spPr>
            <a:xfrm>
              <a:off x="4343400" y="3505200"/>
              <a:ext cx="1066800" cy="2925763"/>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a:extLst>
              <a:ext uri="{FF2B5EF4-FFF2-40B4-BE49-F238E27FC236}">
                <a16:creationId xmlns:a16="http://schemas.microsoft.com/office/drawing/2014/main" id="{D144ED8C-3185-438D-B89A-FE12AF7A6CBB}"/>
              </a:ext>
            </a:extLst>
          </p:cNvPr>
          <p:cNvSpPr>
            <a:spLocks noGrp="1"/>
          </p:cNvSpPr>
          <p:nvPr>
            <p:ph type="title"/>
          </p:nvPr>
        </p:nvSpPr>
        <p:spPr>
          <a:xfrm>
            <a:off x="152400" y="274638"/>
            <a:ext cx="7239000" cy="755650"/>
          </a:xfrm>
        </p:spPr>
        <p:txBody>
          <a:bodyPr/>
          <a:lstStyle/>
          <a:p>
            <a:r>
              <a:rPr lang="en-US" altLang="en-US"/>
              <a:t>Case Level Details</a:t>
            </a:r>
          </a:p>
        </p:txBody>
      </p:sp>
      <p:grpSp>
        <p:nvGrpSpPr>
          <p:cNvPr id="34819" name="Group 1">
            <a:extLst>
              <a:ext uri="{FF2B5EF4-FFF2-40B4-BE49-F238E27FC236}">
                <a16:creationId xmlns:a16="http://schemas.microsoft.com/office/drawing/2014/main" id="{EF61FCC2-FBE5-4B7F-9681-43492A6459ED}"/>
              </a:ext>
            </a:extLst>
          </p:cNvPr>
          <p:cNvGrpSpPr>
            <a:grpSpLocks/>
          </p:cNvGrpSpPr>
          <p:nvPr/>
        </p:nvGrpSpPr>
        <p:grpSpPr bwMode="auto">
          <a:xfrm>
            <a:off x="0" y="1219200"/>
            <a:ext cx="9144000" cy="5638800"/>
            <a:chOff x="0" y="1219200"/>
            <a:chExt cx="9144000" cy="5638800"/>
          </a:xfrm>
        </p:grpSpPr>
        <p:pic>
          <p:nvPicPr>
            <p:cNvPr id="34820" name="Picture 7">
              <a:extLst>
                <a:ext uri="{FF2B5EF4-FFF2-40B4-BE49-F238E27FC236}">
                  <a16:creationId xmlns:a16="http://schemas.microsoft.com/office/drawing/2014/main" id="{6688D903-CF5B-499F-BDB5-861754818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B394526-7159-4006-842A-B50F54ED5A8A}"/>
                </a:ext>
              </a:extLst>
            </p:cNvPr>
            <p:cNvSpPr/>
            <p:nvPr/>
          </p:nvSpPr>
          <p:spPr>
            <a:xfrm>
              <a:off x="2057400" y="2819400"/>
              <a:ext cx="990600" cy="3505200"/>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a:extLst>
              <a:ext uri="{FF2B5EF4-FFF2-40B4-BE49-F238E27FC236}">
                <a16:creationId xmlns:a16="http://schemas.microsoft.com/office/drawing/2014/main" id="{A5B52FCB-6F0C-47D4-BE73-5C502E72FAA0}"/>
              </a:ext>
            </a:extLst>
          </p:cNvPr>
          <p:cNvSpPr>
            <a:spLocks noGrp="1"/>
          </p:cNvSpPr>
          <p:nvPr>
            <p:ph type="title"/>
          </p:nvPr>
        </p:nvSpPr>
        <p:spPr>
          <a:xfrm>
            <a:off x="152400" y="274638"/>
            <a:ext cx="7239000" cy="755650"/>
          </a:xfrm>
        </p:spPr>
        <p:txBody>
          <a:bodyPr/>
          <a:lstStyle/>
          <a:p>
            <a:r>
              <a:rPr lang="en-US" altLang="en-US"/>
              <a:t>Employment Rate Q2 </a:t>
            </a:r>
          </a:p>
        </p:txBody>
      </p:sp>
      <p:grpSp>
        <p:nvGrpSpPr>
          <p:cNvPr id="36867" name="Group 1">
            <a:extLst>
              <a:ext uri="{FF2B5EF4-FFF2-40B4-BE49-F238E27FC236}">
                <a16:creationId xmlns:a16="http://schemas.microsoft.com/office/drawing/2014/main" id="{2D4214C3-9DCF-4396-AEE5-BB7B6CE02040}"/>
              </a:ext>
            </a:extLst>
          </p:cNvPr>
          <p:cNvGrpSpPr>
            <a:grpSpLocks/>
          </p:cNvGrpSpPr>
          <p:nvPr/>
        </p:nvGrpSpPr>
        <p:grpSpPr bwMode="auto">
          <a:xfrm>
            <a:off x="0" y="1295400"/>
            <a:ext cx="9144000" cy="5562600"/>
            <a:chOff x="0" y="1295400"/>
            <a:chExt cx="9144000" cy="5562600"/>
          </a:xfrm>
        </p:grpSpPr>
        <p:pic>
          <p:nvPicPr>
            <p:cNvPr id="36868" name="Picture 7">
              <a:extLst>
                <a:ext uri="{FF2B5EF4-FFF2-40B4-BE49-F238E27FC236}">
                  <a16:creationId xmlns:a16="http://schemas.microsoft.com/office/drawing/2014/main" id="{22A33DF1-E2C0-40A9-9896-DC38DAF44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36DAA11-EF5E-4B2F-8643-392FF137C320}"/>
                </a:ext>
              </a:extLst>
            </p:cNvPr>
            <p:cNvSpPr/>
            <p:nvPr/>
          </p:nvSpPr>
          <p:spPr>
            <a:xfrm>
              <a:off x="4572000" y="3551238"/>
              <a:ext cx="914400" cy="292576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Title IV WIOA Annual Reports</a:t>
            </a:r>
          </a:p>
        </p:txBody>
      </p:sp>
      <p:sp>
        <p:nvSpPr>
          <p:cNvPr id="3" name="Content Placeholder 2"/>
          <p:cNvSpPr>
            <a:spLocks noGrp="1"/>
          </p:cNvSpPr>
          <p:nvPr>
            <p:ph sz="quarter" idx="1"/>
          </p:nvPr>
        </p:nvSpPr>
        <p:spPr>
          <a:xfrm>
            <a:off x="228600" y="1524000"/>
            <a:ext cx="8154924" cy="5715000"/>
          </a:xfrm>
        </p:spPr>
        <p:txBody>
          <a:bodyPr>
            <a:normAutofit/>
          </a:bodyPr>
          <a:lstStyle/>
          <a:p>
            <a:pPr>
              <a:spcBef>
                <a:spcPts val="0"/>
              </a:spcBef>
            </a:pPr>
            <a:r>
              <a:rPr lang="en-US" sz="2600" dirty="0">
                <a:ea typeface="Calibri" panose="020F0502020204030204" pitchFamily="34" charset="0"/>
              </a:rPr>
              <a:t>Titles I, II, and III began WIOA data collection and reporting in PY 2016. Title IV began in PY 2017. </a:t>
            </a:r>
          </a:p>
          <a:p>
            <a:pPr marL="0" indent="0">
              <a:spcBef>
                <a:spcPts val="0"/>
              </a:spcBef>
              <a:buNone/>
            </a:pPr>
            <a:endParaRPr lang="en-US" sz="2600" dirty="0">
              <a:ea typeface="Calibri" panose="020F0502020204030204" pitchFamily="34" charset="0"/>
            </a:endParaRPr>
          </a:p>
          <a:p>
            <a:pPr>
              <a:spcBef>
                <a:spcPts val="0"/>
              </a:spcBef>
            </a:pPr>
            <a:r>
              <a:rPr lang="en-US" sz="2600" dirty="0">
                <a:ea typeface="Calibri" panose="020F0502020204030204" pitchFamily="34" charset="0"/>
              </a:rPr>
              <a:t>As a result, the VR program is one year behind the other five core programs with the full year’s data that is available for publication in WIOA Annual Reports. </a:t>
            </a:r>
          </a:p>
          <a:p>
            <a:pPr>
              <a:spcBef>
                <a:spcPts val="0"/>
              </a:spcBef>
            </a:pPr>
            <a:endParaRPr lang="en-US" sz="2600" dirty="0">
              <a:ea typeface="Calibri" panose="020F0502020204030204" pitchFamily="34" charset="0"/>
            </a:endParaRPr>
          </a:p>
          <a:p>
            <a:pPr>
              <a:spcBef>
                <a:spcPts val="0"/>
              </a:spcBef>
            </a:pPr>
            <a:r>
              <a:rPr lang="en-US" sz="2600" dirty="0">
                <a:ea typeface="Calibri" panose="020F0502020204030204" pitchFamily="34" charset="0"/>
              </a:rPr>
              <a:t>Taken together with the periods of performance and the lag in receiving UI wage record information, title IV will not publish WIOA Annual Reports with all five indicators until the completion of PY 2019. </a:t>
            </a:r>
          </a:p>
          <a:p>
            <a:pPr marL="274320" lvl="1" indent="0">
              <a:spcBef>
                <a:spcPts val="0"/>
              </a:spcBef>
              <a:buNone/>
            </a:pPr>
            <a:endParaRPr lang="en-US" sz="1800" dirty="0">
              <a:latin typeface="Times New Roman" panose="02020603050405020304" pitchFamily="18" charset="0"/>
              <a:ea typeface="Calibri" panose="020F0502020204030204" pitchFamily="34" charset="0"/>
            </a:endParaRPr>
          </a:p>
          <a:p>
            <a:pPr>
              <a:spcBef>
                <a:spcPts val="0"/>
              </a:spcBef>
            </a:pPr>
            <a:endParaRPr lang="en-US" sz="2200" dirty="0">
              <a:ea typeface="Calibri" panose="020F0502020204030204" pitchFamily="34" charset="0"/>
            </a:endParaRPr>
          </a:p>
          <a:p>
            <a:pPr>
              <a:spcBef>
                <a:spcPts val="0"/>
              </a:spcBef>
            </a:pPr>
            <a:endParaRPr lang="en-US" sz="2200" dirty="0">
              <a:ea typeface="Calibri" panose="020F0502020204030204" pitchFamily="34" charset="0"/>
            </a:endParaRPr>
          </a:p>
          <a:p>
            <a:pPr marL="342900" lvl="0" indent="-342900">
              <a:spcBef>
                <a:spcPts val="0"/>
              </a:spcBef>
              <a:buFont typeface="Wingdings" panose="05000000000000000000" pitchFamily="2" charset="2"/>
              <a:buChar char=""/>
              <a:tabLst>
                <a:tab pos="2331720" algn="l"/>
              </a:tabLst>
            </a:pPr>
            <a:endParaRPr lang="en-US" sz="2900" dirty="0">
              <a:latin typeface="Times New Roman" panose="02020603050405020304" pitchFamily="18" charset="0"/>
              <a:ea typeface="Calibri" panose="020F0502020204030204" pitchFamily="34" charset="0"/>
            </a:endParaRPr>
          </a:p>
          <a:p>
            <a:pPr marL="742950" lvl="1" indent="-285750">
              <a:spcBef>
                <a:spcPts val="0"/>
              </a:spcBef>
              <a:buFont typeface="Courier New" panose="02070309020205020404" pitchFamily="49" charset="0"/>
              <a:buChar char="o"/>
            </a:pPr>
            <a:endParaRPr lang="en-US" sz="2900" dirty="0">
              <a:latin typeface="Times New Roman" panose="02020603050405020304" pitchFamily="18" charset="0"/>
              <a:ea typeface="Calibri" panose="020F0502020204030204" pitchFamily="34" charset="0"/>
            </a:endParaRPr>
          </a:p>
          <a:p>
            <a:pPr marL="182880" indent="0">
              <a:spcBef>
                <a:spcPts val="0"/>
              </a:spcBef>
              <a:buNone/>
            </a:pPr>
            <a:endParaRPr lang="en-US" sz="3900" dirty="0">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3817916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a:extLst>
              <a:ext uri="{FF2B5EF4-FFF2-40B4-BE49-F238E27FC236}">
                <a16:creationId xmlns:a16="http://schemas.microsoft.com/office/drawing/2014/main" id="{BC85FDF0-0165-468F-AE62-3CF62C569610}"/>
              </a:ext>
            </a:extLst>
          </p:cNvPr>
          <p:cNvSpPr>
            <a:spLocks noGrp="1"/>
          </p:cNvSpPr>
          <p:nvPr>
            <p:ph type="title"/>
          </p:nvPr>
        </p:nvSpPr>
        <p:spPr>
          <a:xfrm>
            <a:off x="152400" y="274638"/>
            <a:ext cx="7239000" cy="755650"/>
          </a:xfrm>
        </p:spPr>
        <p:txBody>
          <a:bodyPr/>
          <a:lstStyle/>
          <a:p>
            <a:r>
              <a:rPr lang="en-US" altLang="en-US"/>
              <a:t>Credential Attainment</a:t>
            </a:r>
          </a:p>
        </p:txBody>
      </p:sp>
      <p:grpSp>
        <p:nvGrpSpPr>
          <p:cNvPr id="38915" name="Group 1">
            <a:extLst>
              <a:ext uri="{FF2B5EF4-FFF2-40B4-BE49-F238E27FC236}">
                <a16:creationId xmlns:a16="http://schemas.microsoft.com/office/drawing/2014/main" id="{D5AEF9FC-20AF-4F7F-8D9A-676D2FE89FDF}"/>
              </a:ext>
            </a:extLst>
          </p:cNvPr>
          <p:cNvGrpSpPr>
            <a:grpSpLocks/>
          </p:cNvGrpSpPr>
          <p:nvPr/>
        </p:nvGrpSpPr>
        <p:grpSpPr bwMode="auto">
          <a:xfrm>
            <a:off x="0" y="1295400"/>
            <a:ext cx="9144000" cy="5562600"/>
            <a:chOff x="0" y="1295400"/>
            <a:chExt cx="9144000" cy="5562600"/>
          </a:xfrm>
        </p:grpSpPr>
        <p:pic>
          <p:nvPicPr>
            <p:cNvPr id="38916" name="Picture 6">
              <a:extLst>
                <a:ext uri="{FF2B5EF4-FFF2-40B4-BE49-F238E27FC236}">
                  <a16:creationId xmlns:a16="http://schemas.microsoft.com/office/drawing/2014/main" id="{2F381242-191A-4220-B0D1-AED800AB1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E402B40-8D81-466D-A476-0578F6E3C038}"/>
                </a:ext>
              </a:extLst>
            </p:cNvPr>
            <p:cNvSpPr/>
            <p:nvPr/>
          </p:nvSpPr>
          <p:spPr>
            <a:xfrm>
              <a:off x="4343400" y="3551238"/>
              <a:ext cx="1066800" cy="292576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a:extLst>
              <a:ext uri="{FF2B5EF4-FFF2-40B4-BE49-F238E27FC236}">
                <a16:creationId xmlns:a16="http://schemas.microsoft.com/office/drawing/2014/main" id="{5C30C0F1-D7B9-47E4-B45C-D766E6D8DE41}"/>
              </a:ext>
            </a:extLst>
          </p:cNvPr>
          <p:cNvSpPr>
            <a:spLocks noGrp="1"/>
          </p:cNvSpPr>
          <p:nvPr>
            <p:ph type="title"/>
          </p:nvPr>
        </p:nvSpPr>
        <p:spPr>
          <a:xfrm>
            <a:off x="152400" y="274638"/>
            <a:ext cx="7239000" cy="755650"/>
          </a:xfrm>
        </p:spPr>
        <p:txBody>
          <a:bodyPr/>
          <a:lstStyle/>
          <a:p>
            <a:r>
              <a:rPr lang="en-US" altLang="en-US"/>
              <a:t>Trend Reports</a:t>
            </a:r>
          </a:p>
        </p:txBody>
      </p:sp>
      <p:pic>
        <p:nvPicPr>
          <p:cNvPr id="40963" name="Picture 6">
            <a:extLst>
              <a:ext uri="{FF2B5EF4-FFF2-40B4-BE49-F238E27FC236}">
                <a16:creationId xmlns:a16="http://schemas.microsoft.com/office/drawing/2014/main" id="{5D28B16D-D00C-42B1-9411-3C6C7FFE7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a:extLst>
              <a:ext uri="{FF2B5EF4-FFF2-40B4-BE49-F238E27FC236}">
                <a16:creationId xmlns:a16="http://schemas.microsoft.com/office/drawing/2014/main" id="{BEA013FA-6756-4DC4-81D2-6E0896255A9B}"/>
              </a:ext>
            </a:extLst>
          </p:cNvPr>
          <p:cNvSpPr>
            <a:spLocks noGrp="1"/>
          </p:cNvSpPr>
          <p:nvPr>
            <p:ph type="title"/>
          </p:nvPr>
        </p:nvSpPr>
        <p:spPr>
          <a:xfrm>
            <a:off x="152400" y="274638"/>
            <a:ext cx="7239000" cy="755650"/>
          </a:xfrm>
        </p:spPr>
        <p:txBody>
          <a:bodyPr/>
          <a:lstStyle/>
          <a:p>
            <a:r>
              <a:rPr lang="en-US" altLang="en-US"/>
              <a:t>RSA Dashboards</a:t>
            </a:r>
          </a:p>
        </p:txBody>
      </p:sp>
      <p:pic>
        <p:nvPicPr>
          <p:cNvPr id="43011" name="Picture 6">
            <a:extLst>
              <a:ext uri="{FF2B5EF4-FFF2-40B4-BE49-F238E27FC236}">
                <a16:creationId xmlns:a16="http://schemas.microsoft.com/office/drawing/2014/main" id="{4DD7C88F-7D36-4677-A77E-F97D30192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228725"/>
            <a:ext cx="914082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a:extLst>
              <a:ext uri="{FF2B5EF4-FFF2-40B4-BE49-F238E27FC236}">
                <a16:creationId xmlns:a16="http://schemas.microsoft.com/office/drawing/2014/main" id="{9A1D1ADB-619D-4685-B358-C00416689C84}"/>
              </a:ext>
            </a:extLst>
          </p:cNvPr>
          <p:cNvSpPr>
            <a:spLocks noGrp="1"/>
          </p:cNvSpPr>
          <p:nvPr>
            <p:ph type="title"/>
          </p:nvPr>
        </p:nvSpPr>
        <p:spPr>
          <a:xfrm>
            <a:off x="152400" y="274638"/>
            <a:ext cx="7239000" cy="755650"/>
          </a:xfrm>
        </p:spPr>
        <p:txBody>
          <a:bodyPr/>
          <a:lstStyle/>
          <a:p>
            <a:r>
              <a:rPr lang="en-US" altLang="en-US"/>
              <a:t>Participant Characteristics</a:t>
            </a:r>
          </a:p>
        </p:txBody>
      </p:sp>
      <p:pic>
        <p:nvPicPr>
          <p:cNvPr id="45059" name="Picture 6">
            <a:extLst>
              <a:ext uri="{FF2B5EF4-FFF2-40B4-BE49-F238E27FC236}">
                <a16:creationId xmlns:a16="http://schemas.microsoft.com/office/drawing/2014/main" id="{AC25D4C4-1658-46F0-A946-1DC582317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a:extLst>
              <a:ext uri="{FF2B5EF4-FFF2-40B4-BE49-F238E27FC236}">
                <a16:creationId xmlns:a16="http://schemas.microsoft.com/office/drawing/2014/main" id="{A8E3ADBF-CD58-4C04-851B-5AC32D87FC0A}"/>
              </a:ext>
            </a:extLst>
          </p:cNvPr>
          <p:cNvSpPr>
            <a:spLocks noGrp="1"/>
          </p:cNvSpPr>
          <p:nvPr>
            <p:ph type="title"/>
          </p:nvPr>
        </p:nvSpPr>
        <p:spPr>
          <a:xfrm>
            <a:off x="152400" y="274638"/>
            <a:ext cx="7239000" cy="755650"/>
          </a:xfrm>
        </p:spPr>
        <p:txBody>
          <a:bodyPr/>
          <a:lstStyle/>
          <a:p>
            <a:r>
              <a:rPr lang="en-US" altLang="en-US"/>
              <a:t>Other Participant Characteristics</a:t>
            </a:r>
          </a:p>
        </p:txBody>
      </p:sp>
      <p:pic>
        <p:nvPicPr>
          <p:cNvPr id="47107" name="Picture 6">
            <a:extLst>
              <a:ext uri="{FF2B5EF4-FFF2-40B4-BE49-F238E27FC236}">
                <a16:creationId xmlns:a16="http://schemas.microsoft.com/office/drawing/2014/main" id="{8B3F2FC6-233B-4377-A000-2D9F3FE9B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219200"/>
            <a:ext cx="9144000"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5">
            <a:extLst>
              <a:ext uri="{FF2B5EF4-FFF2-40B4-BE49-F238E27FC236}">
                <a16:creationId xmlns:a16="http://schemas.microsoft.com/office/drawing/2014/main" id="{22664CAC-4810-45C5-92D8-6DB88993DEF7}"/>
              </a:ext>
            </a:extLst>
          </p:cNvPr>
          <p:cNvSpPr>
            <a:spLocks noGrp="1"/>
          </p:cNvSpPr>
          <p:nvPr>
            <p:ph type="title"/>
          </p:nvPr>
        </p:nvSpPr>
        <p:spPr>
          <a:xfrm>
            <a:off x="152400" y="274638"/>
            <a:ext cx="7239000" cy="755650"/>
          </a:xfrm>
        </p:spPr>
        <p:txBody>
          <a:bodyPr/>
          <a:lstStyle/>
          <a:p>
            <a:r>
              <a:rPr lang="en-US" altLang="en-US"/>
              <a:t>Service Provider Selection Tool</a:t>
            </a:r>
          </a:p>
        </p:txBody>
      </p:sp>
      <p:pic>
        <p:nvPicPr>
          <p:cNvPr id="48131" name="Picture 6">
            <a:extLst>
              <a:ext uri="{FF2B5EF4-FFF2-40B4-BE49-F238E27FC236}">
                <a16:creationId xmlns:a16="http://schemas.microsoft.com/office/drawing/2014/main" id="{AC4B14A2-8574-4FAE-A2DA-CBC6D8151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a:extLst>
              <a:ext uri="{FF2B5EF4-FFF2-40B4-BE49-F238E27FC236}">
                <a16:creationId xmlns:a16="http://schemas.microsoft.com/office/drawing/2014/main" id="{9CCC95E8-2E67-4601-BBC7-44824E02E567}"/>
              </a:ext>
            </a:extLst>
          </p:cNvPr>
          <p:cNvSpPr>
            <a:spLocks noGrp="1"/>
          </p:cNvSpPr>
          <p:nvPr>
            <p:ph type="title"/>
          </p:nvPr>
        </p:nvSpPr>
        <p:spPr>
          <a:xfrm>
            <a:off x="152400" y="274638"/>
            <a:ext cx="7239000" cy="755650"/>
          </a:xfrm>
        </p:spPr>
        <p:txBody>
          <a:bodyPr/>
          <a:lstStyle/>
          <a:p>
            <a:r>
              <a:rPr lang="en-US" altLang="en-US"/>
              <a:t>Sort by Service and WDA</a:t>
            </a:r>
          </a:p>
        </p:txBody>
      </p:sp>
      <p:pic>
        <p:nvPicPr>
          <p:cNvPr id="50179" name="Picture 6">
            <a:extLst>
              <a:ext uri="{FF2B5EF4-FFF2-40B4-BE49-F238E27FC236}">
                <a16:creationId xmlns:a16="http://schemas.microsoft.com/office/drawing/2014/main" id="{3E591F58-7955-4515-8433-0146F305F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a:extLst>
              <a:ext uri="{FF2B5EF4-FFF2-40B4-BE49-F238E27FC236}">
                <a16:creationId xmlns:a16="http://schemas.microsoft.com/office/drawing/2014/main" id="{6EBC8DC5-4273-4109-B3FF-52F62DD1BCAE}"/>
              </a:ext>
            </a:extLst>
          </p:cNvPr>
          <p:cNvSpPr>
            <a:spLocks noGrp="1"/>
          </p:cNvSpPr>
          <p:nvPr>
            <p:ph type="title"/>
          </p:nvPr>
        </p:nvSpPr>
        <p:spPr>
          <a:xfrm>
            <a:off x="152400" y="274638"/>
            <a:ext cx="7239000" cy="755650"/>
          </a:xfrm>
        </p:spPr>
        <p:txBody>
          <a:bodyPr/>
          <a:lstStyle/>
          <a:p>
            <a:r>
              <a:rPr lang="en-US" altLang="en-US"/>
              <a:t>Service Provider Options </a:t>
            </a:r>
          </a:p>
        </p:txBody>
      </p:sp>
      <p:grpSp>
        <p:nvGrpSpPr>
          <p:cNvPr id="52227" name="Group 1">
            <a:extLst>
              <a:ext uri="{FF2B5EF4-FFF2-40B4-BE49-F238E27FC236}">
                <a16:creationId xmlns:a16="http://schemas.microsoft.com/office/drawing/2014/main" id="{2A74C818-50F9-464F-BF58-4DCE656709B8}"/>
              </a:ext>
            </a:extLst>
          </p:cNvPr>
          <p:cNvGrpSpPr>
            <a:grpSpLocks/>
          </p:cNvGrpSpPr>
          <p:nvPr/>
        </p:nvGrpSpPr>
        <p:grpSpPr bwMode="auto">
          <a:xfrm>
            <a:off x="14288" y="1255713"/>
            <a:ext cx="9144000" cy="5638800"/>
            <a:chOff x="0" y="1219200"/>
            <a:chExt cx="9144000" cy="5638800"/>
          </a:xfrm>
        </p:grpSpPr>
        <p:pic>
          <p:nvPicPr>
            <p:cNvPr id="52228" name="Picture 6">
              <a:extLst>
                <a:ext uri="{FF2B5EF4-FFF2-40B4-BE49-F238E27FC236}">
                  <a16:creationId xmlns:a16="http://schemas.microsoft.com/office/drawing/2014/main" id="{5B154D9B-BAFC-4B6F-BD46-7C8B4FD99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B498775-5E4C-4DDD-8EB3-8D671BFA129F}"/>
                </a:ext>
              </a:extLst>
            </p:cNvPr>
            <p:cNvSpPr/>
            <p:nvPr/>
          </p:nvSpPr>
          <p:spPr>
            <a:xfrm>
              <a:off x="3200400" y="2819400"/>
              <a:ext cx="990600" cy="2286000"/>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18ACC066-9736-4390-BB1E-956ADBC0D8C0}"/>
                </a:ext>
              </a:extLst>
            </p:cNvPr>
            <p:cNvSpPr/>
            <p:nvPr/>
          </p:nvSpPr>
          <p:spPr>
            <a:xfrm>
              <a:off x="4953000" y="2819400"/>
              <a:ext cx="1066800" cy="2286000"/>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a:extLst>
              <a:ext uri="{FF2B5EF4-FFF2-40B4-BE49-F238E27FC236}">
                <a16:creationId xmlns:a16="http://schemas.microsoft.com/office/drawing/2014/main" id="{5009F92B-77B8-4E90-B2D4-DFA8BA0DAA33}"/>
              </a:ext>
            </a:extLst>
          </p:cNvPr>
          <p:cNvSpPr>
            <a:spLocks noGrp="1"/>
          </p:cNvSpPr>
          <p:nvPr>
            <p:ph type="title"/>
          </p:nvPr>
        </p:nvSpPr>
        <p:spPr>
          <a:xfrm>
            <a:off x="152400" y="274638"/>
            <a:ext cx="7239000" cy="755650"/>
          </a:xfrm>
        </p:spPr>
        <p:txBody>
          <a:bodyPr/>
          <a:lstStyle/>
          <a:p>
            <a:r>
              <a:rPr lang="en-US" altLang="en-US"/>
              <a:t>Lessons Learned</a:t>
            </a:r>
          </a:p>
        </p:txBody>
      </p:sp>
      <p:sp>
        <p:nvSpPr>
          <p:cNvPr id="54275" name="Content Placeholder 2">
            <a:extLst>
              <a:ext uri="{FF2B5EF4-FFF2-40B4-BE49-F238E27FC236}">
                <a16:creationId xmlns:a16="http://schemas.microsoft.com/office/drawing/2014/main" id="{151A93C6-3D77-400D-94F8-C740D4910919}"/>
              </a:ext>
            </a:extLst>
          </p:cNvPr>
          <p:cNvSpPr txBox="1">
            <a:spLocks/>
          </p:cNvSpPr>
          <p:nvPr/>
        </p:nvSpPr>
        <p:spPr bwMode="auto">
          <a:xfrm>
            <a:off x="228600" y="1447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342900" marR="0" lvl="0" indent="-342900" algn="l" defTabSz="914400" rtl="0" eaLnBrk="0" fontAlgn="base" latinLnBrk="0" hangingPunct="0">
              <a:lnSpc>
                <a:spcPct val="113000"/>
              </a:lnSpc>
              <a:spcBef>
                <a:spcPct val="2000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Better understanding of how RSA analyzes our data</a:t>
            </a:r>
          </a:p>
          <a:p>
            <a:pPr marL="342900" marR="0" lvl="0" indent="-342900" algn="l" defTabSz="914400" rtl="0" eaLnBrk="0" fontAlgn="base" latinLnBrk="0" hangingPunct="0">
              <a:lnSpc>
                <a:spcPct val="113000"/>
              </a:lnSpc>
              <a:spcBef>
                <a:spcPct val="2000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Better understanding of our own data</a:t>
            </a:r>
          </a:p>
          <a:p>
            <a:pPr marL="342900" marR="0" lvl="0" indent="-342900" algn="l" defTabSz="914400" rtl="0" eaLnBrk="0" fontAlgn="base" latinLnBrk="0" hangingPunct="0">
              <a:lnSpc>
                <a:spcPct val="113000"/>
              </a:lnSpc>
              <a:spcBef>
                <a:spcPct val="2000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QA efforts have uncovered process and system issues:</a:t>
            </a:r>
          </a:p>
          <a:p>
            <a:pPr marL="742950" marR="0" lvl="1" indent="-285750" algn="l" defTabSz="914400" rtl="0" eaLnBrk="0" fontAlgn="base" latinLnBrk="0" hangingPunct="0">
              <a:lnSpc>
                <a:spcPct val="113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Fields in the data warehouse not updating correctly</a:t>
            </a:r>
          </a:p>
          <a:p>
            <a:pPr marL="742950" marR="0" lvl="1" indent="-285750" algn="l" defTabSz="914400" rtl="0" eaLnBrk="0" fontAlgn="base" latinLnBrk="0" hangingPunct="0">
              <a:lnSpc>
                <a:spcPct val="113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Non-standard workflows in IRIS creating duplicate education entries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a:extLst>
              <a:ext uri="{FF2B5EF4-FFF2-40B4-BE49-F238E27FC236}">
                <a16:creationId xmlns:a16="http://schemas.microsoft.com/office/drawing/2014/main" id="{8C13061B-3C59-40C1-B773-3C4EC09A40CD}"/>
              </a:ext>
            </a:extLst>
          </p:cNvPr>
          <p:cNvSpPr>
            <a:spLocks noGrp="1"/>
          </p:cNvSpPr>
          <p:nvPr>
            <p:ph sz="half" idx="2"/>
          </p:nvPr>
        </p:nvSpPr>
        <p:spPr>
          <a:xfrm>
            <a:off x="228600" y="1447800"/>
            <a:ext cx="8686800" cy="5257800"/>
          </a:xfrm>
        </p:spPr>
        <p:txBody>
          <a:bodyPr/>
          <a:lstStyle/>
          <a:p>
            <a:pPr>
              <a:lnSpc>
                <a:spcPct val="113000"/>
              </a:lnSpc>
            </a:pPr>
            <a:r>
              <a:rPr lang="en-US" altLang="en-US" sz="2800"/>
              <a:t>Wisconsin DVR Data Governance is Emerging </a:t>
            </a:r>
          </a:p>
          <a:p>
            <a:pPr lvl="1">
              <a:lnSpc>
                <a:spcPct val="113000"/>
              </a:lnSpc>
            </a:pPr>
            <a:r>
              <a:rPr lang="en-US" altLang="en-US" sz="2400"/>
              <a:t>Technical, Business and Domain data stewards assigned</a:t>
            </a:r>
          </a:p>
          <a:p>
            <a:pPr lvl="1">
              <a:lnSpc>
                <a:spcPct val="113000"/>
              </a:lnSpc>
            </a:pPr>
            <a:r>
              <a:rPr lang="en-US" altLang="en-US" sz="2400"/>
              <a:t>WIOA Data Steward committee reviews data elements for semantic reconciliation between WIOA title programs</a:t>
            </a:r>
          </a:p>
          <a:p>
            <a:pPr lvl="1">
              <a:lnSpc>
                <a:spcPct val="113000"/>
              </a:lnSpc>
            </a:pPr>
            <a:r>
              <a:rPr lang="en-US" altLang="en-US" sz="2400"/>
              <a:t>DVR program data elements are defined, understood, and trusted </a:t>
            </a:r>
          </a:p>
          <a:p>
            <a:pPr>
              <a:lnSpc>
                <a:spcPct val="113000"/>
              </a:lnSpc>
            </a:pPr>
            <a:r>
              <a:rPr lang="en-US" altLang="en-US" sz="2800"/>
              <a:t>Dashboard Reports Workgroup</a:t>
            </a:r>
          </a:p>
          <a:p>
            <a:pPr lvl="1">
              <a:lnSpc>
                <a:spcPct val="113000"/>
              </a:lnSpc>
            </a:pPr>
            <a:r>
              <a:rPr lang="en-US" altLang="en-US" sz="2400"/>
              <a:t>Evaluates requests – should it be in the dashboard?</a:t>
            </a:r>
          </a:p>
          <a:p>
            <a:pPr lvl="1">
              <a:lnSpc>
                <a:spcPct val="113000"/>
              </a:lnSpc>
            </a:pPr>
            <a:r>
              <a:rPr lang="en-US" altLang="en-US" sz="2400"/>
              <a:t>Prioritizes requests </a:t>
            </a:r>
          </a:p>
          <a:p>
            <a:pPr>
              <a:lnSpc>
                <a:spcPct val="113000"/>
              </a:lnSpc>
            </a:pPr>
            <a:r>
              <a:rPr lang="en-US" altLang="en-US" sz="2800"/>
              <a:t>Support of QA Committee </a:t>
            </a:r>
          </a:p>
        </p:txBody>
      </p:sp>
      <p:sp>
        <p:nvSpPr>
          <p:cNvPr id="56323" name="Title 5">
            <a:extLst>
              <a:ext uri="{FF2B5EF4-FFF2-40B4-BE49-F238E27FC236}">
                <a16:creationId xmlns:a16="http://schemas.microsoft.com/office/drawing/2014/main" id="{1E7AFE36-DB5E-414D-B356-4D29056C2A87}"/>
              </a:ext>
            </a:extLst>
          </p:cNvPr>
          <p:cNvSpPr>
            <a:spLocks noGrp="1"/>
          </p:cNvSpPr>
          <p:nvPr>
            <p:ph type="title"/>
          </p:nvPr>
        </p:nvSpPr>
        <p:spPr>
          <a:xfrm>
            <a:off x="152400" y="274638"/>
            <a:ext cx="7239000" cy="755650"/>
          </a:xfrm>
        </p:spPr>
        <p:txBody>
          <a:bodyPr/>
          <a:lstStyle/>
          <a:p>
            <a:r>
              <a:rPr lang="en-US" altLang="en-US"/>
              <a:t>Data Governance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Title IV WIOA Annual Reports</a:t>
            </a:r>
          </a:p>
        </p:txBody>
      </p:sp>
      <p:sp>
        <p:nvSpPr>
          <p:cNvPr id="3" name="Content Placeholder 2"/>
          <p:cNvSpPr>
            <a:spLocks noGrp="1"/>
          </p:cNvSpPr>
          <p:nvPr>
            <p:ph sz="quarter" idx="1"/>
          </p:nvPr>
        </p:nvSpPr>
        <p:spPr>
          <a:xfrm>
            <a:off x="149352" y="1752600"/>
            <a:ext cx="8839200" cy="5715000"/>
          </a:xfrm>
        </p:spPr>
        <p:txBody>
          <a:bodyPr>
            <a:normAutofit/>
          </a:bodyPr>
          <a:lstStyle/>
          <a:p>
            <a:pPr>
              <a:spcBef>
                <a:spcPts val="0"/>
              </a:spcBef>
            </a:pPr>
            <a:r>
              <a:rPr lang="en-US" sz="2400" dirty="0">
                <a:ea typeface="Calibri" panose="020F0502020204030204" pitchFamily="34" charset="0"/>
              </a:rPr>
              <a:t>PY 2016</a:t>
            </a:r>
          </a:p>
          <a:p>
            <a:pPr lvl="1">
              <a:spcBef>
                <a:spcPts val="0"/>
              </a:spcBef>
            </a:pPr>
            <a:r>
              <a:rPr lang="en-US" sz="1800" dirty="0">
                <a:ea typeface="Calibri" panose="020F0502020204030204" pitchFamily="34" charset="0"/>
              </a:rPr>
              <a:t>WIOA Annual Report Not Published for VR</a:t>
            </a:r>
          </a:p>
          <a:p>
            <a:pPr>
              <a:spcBef>
                <a:spcPts val="0"/>
              </a:spcBef>
            </a:pPr>
            <a:r>
              <a:rPr lang="en-US" sz="2400" dirty="0">
                <a:ea typeface="Calibri" panose="020F0502020204030204" pitchFamily="34" charset="0"/>
              </a:rPr>
              <a:t>PY 2017</a:t>
            </a:r>
          </a:p>
          <a:p>
            <a:pPr lvl="1">
              <a:spcBef>
                <a:spcPts val="0"/>
              </a:spcBef>
            </a:pPr>
            <a:r>
              <a:rPr lang="en-US" sz="1800" dirty="0">
                <a:ea typeface="Calibri" panose="020F0502020204030204" pitchFamily="34" charset="0"/>
              </a:rPr>
              <a:t>MSG (PY 2017)</a:t>
            </a:r>
            <a:endParaRPr lang="en-US" sz="2400" dirty="0">
              <a:ea typeface="Calibri" panose="020F0502020204030204" pitchFamily="34" charset="0"/>
            </a:endParaRPr>
          </a:p>
          <a:p>
            <a:pPr>
              <a:spcBef>
                <a:spcPts val="0"/>
              </a:spcBef>
            </a:pPr>
            <a:r>
              <a:rPr lang="en-US" sz="2400" dirty="0">
                <a:ea typeface="Calibri" panose="020F0502020204030204" pitchFamily="34" charset="0"/>
              </a:rPr>
              <a:t>PY 2018</a:t>
            </a:r>
          </a:p>
          <a:p>
            <a:pPr lvl="1">
              <a:spcBef>
                <a:spcPts val="0"/>
              </a:spcBef>
            </a:pPr>
            <a:r>
              <a:rPr lang="en-US" sz="1800" dirty="0">
                <a:ea typeface="Calibri" panose="020F0502020204030204" pitchFamily="34" charset="0"/>
              </a:rPr>
              <a:t>MSG (PY 2018)</a:t>
            </a:r>
          </a:p>
          <a:p>
            <a:pPr lvl="1">
              <a:spcBef>
                <a:spcPts val="0"/>
              </a:spcBef>
            </a:pPr>
            <a:r>
              <a:rPr lang="en-US" sz="1800" dirty="0">
                <a:ea typeface="Calibri" panose="020F0502020204030204" pitchFamily="34" charset="0"/>
              </a:rPr>
              <a:t>Median Earnings 2</a:t>
            </a:r>
            <a:r>
              <a:rPr lang="en-US" sz="1800" baseline="30000" dirty="0">
                <a:ea typeface="Calibri" panose="020F0502020204030204" pitchFamily="34" charset="0"/>
              </a:rPr>
              <a:t>nd</a:t>
            </a:r>
            <a:r>
              <a:rPr lang="en-US" sz="1800" dirty="0">
                <a:ea typeface="Calibri" panose="020F0502020204030204" pitchFamily="34" charset="0"/>
              </a:rPr>
              <a:t> Quarter after Exit (PY 2017)</a:t>
            </a:r>
          </a:p>
          <a:p>
            <a:pPr lvl="1">
              <a:spcBef>
                <a:spcPts val="0"/>
              </a:spcBef>
            </a:pPr>
            <a:r>
              <a:rPr lang="en-US" sz="1800" dirty="0">
                <a:ea typeface="Calibri" panose="020F0502020204030204" pitchFamily="34" charset="0"/>
              </a:rPr>
              <a:t>Employment Rate 2</a:t>
            </a:r>
            <a:r>
              <a:rPr lang="en-US" sz="1800" baseline="30000" dirty="0">
                <a:ea typeface="Calibri" panose="020F0502020204030204" pitchFamily="34" charset="0"/>
              </a:rPr>
              <a:t>nd</a:t>
            </a:r>
            <a:r>
              <a:rPr lang="en-US" sz="1800" dirty="0">
                <a:ea typeface="Calibri" panose="020F0502020204030204" pitchFamily="34" charset="0"/>
              </a:rPr>
              <a:t> Quarter after Exit (PY 2017)</a:t>
            </a:r>
          </a:p>
          <a:p>
            <a:pPr>
              <a:spcBef>
                <a:spcPts val="0"/>
              </a:spcBef>
            </a:pPr>
            <a:r>
              <a:rPr lang="en-US" sz="2400" dirty="0">
                <a:ea typeface="Calibri" panose="020F0502020204030204" pitchFamily="34" charset="0"/>
              </a:rPr>
              <a:t>PY 2019</a:t>
            </a:r>
          </a:p>
          <a:p>
            <a:pPr lvl="1">
              <a:spcBef>
                <a:spcPts val="0"/>
              </a:spcBef>
            </a:pPr>
            <a:r>
              <a:rPr lang="en-US" sz="1800">
                <a:ea typeface="Calibri" panose="020F0502020204030204" pitchFamily="34" charset="0"/>
              </a:rPr>
              <a:t>MSG </a:t>
            </a:r>
            <a:r>
              <a:rPr lang="en-US" sz="1800" dirty="0">
                <a:ea typeface="Calibri" panose="020F0502020204030204" pitchFamily="34" charset="0"/>
              </a:rPr>
              <a:t>(PY 2019)</a:t>
            </a:r>
          </a:p>
          <a:p>
            <a:pPr lvl="1">
              <a:spcBef>
                <a:spcPts val="0"/>
              </a:spcBef>
            </a:pPr>
            <a:r>
              <a:rPr lang="en-US" sz="1800" dirty="0">
                <a:ea typeface="Calibri" panose="020F0502020204030204" pitchFamily="34" charset="0"/>
              </a:rPr>
              <a:t>Median Earnings 2</a:t>
            </a:r>
            <a:r>
              <a:rPr lang="en-US" sz="1800" baseline="30000" dirty="0">
                <a:ea typeface="Calibri" panose="020F0502020204030204" pitchFamily="34" charset="0"/>
              </a:rPr>
              <a:t>nd</a:t>
            </a:r>
            <a:r>
              <a:rPr lang="en-US" sz="1800" dirty="0">
                <a:ea typeface="Calibri" panose="020F0502020204030204" pitchFamily="34" charset="0"/>
              </a:rPr>
              <a:t> Quarter after Exit (PY 2018)</a:t>
            </a:r>
          </a:p>
          <a:p>
            <a:pPr lvl="1">
              <a:spcBef>
                <a:spcPts val="0"/>
              </a:spcBef>
            </a:pPr>
            <a:r>
              <a:rPr lang="en-US" sz="1800" dirty="0">
                <a:ea typeface="Calibri" panose="020F0502020204030204" pitchFamily="34" charset="0"/>
              </a:rPr>
              <a:t>Employment Rate 2</a:t>
            </a:r>
            <a:r>
              <a:rPr lang="en-US" sz="1800" baseline="30000" dirty="0">
                <a:ea typeface="Calibri" panose="020F0502020204030204" pitchFamily="34" charset="0"/>
              </a:rPr>
              <a:t>nd</a:t>
            </a:r>
            <a:r>
              <a:rPr lang="en-US" sz="1800" dirty="0">
                <a:ea typeface="Calibri" panose="020F0502020204030204" pitchFamily="34" charset="0"/>
              </a:rPr>
              <a:t> Quarter after Exit (PY 2018) </a:t>
            </a:r>
          </a:p>
          <a:p>
            <a:pPr lvl="1">
              <a:spcBef>
                <a:spcPts val="0"/>
              </a:spcBef>
            </a:pPr>
            <a:r>
              <a:rPr lang="en-US" sz="1800" dirty="0">
                <a:ea typeface="Calibri" panose="020F0502020204030204" pitchFamily="34" charset="0"/>
              </a:rPr>
              <a:t>Credential Attainment (January 1, 2018 – December 31, 2018) </a:t>
            </a:r>
          </a:p>
          <a:p>
            <a:pPr lvl="1">
              <a:spcBef>
                <a:spcPts val="0"/>
              </a:spcBef>
            </a:pPr>
            <a:r>
              <a:rPr lang="en-US" sz="1800" dirty="0">
                <a:ea typeface="Calibri" panose="020F0502020204030204" pitchFamily="34" charset="0"/>
              </a:rPr>
              <a:t>Employment Rate 4</a:t>
            </a:r>
            <a:r>
              <a:rPr lang="en-US" sz="1800" baseline="30000" dirty="0">
                <a:ea typeface="Calibri" panose="020F0502020204030204" pitchFamily="34" charset="0"/>
              </a:rPr>
              <a:t>th</a:t>
            </a:r>
            <a:r>
              <a:rPr lang="en-US" sz="1800" dirty="0">
                <a:ea typeface="Calibri" panose="020F0502020204030204" pitchFamily="34" charset="0"/>
              </a:rPr>
              <a:t> Quarter after Exit (January 1, 2018 – December 31, 2018)</a:t>
            </a:r>
          </a:p>
          <a:p>
            <a:pPr lvl="1">
              <a:spcBef>
                <a:spcPts val="0"/>
              </a:spcBef>
            </a:pPr>
            <a:endParaRPr lang="en-US" sz="1700" dirty="0">
              <a:latin typeface="Times New Roman" panose="02020603050405020304" pitchFamily="18" charset="0"/>
              <a:ea typeface="Calibri" panose="020F0502020204030204" pitchFamily="34" charset="0"/>
            </a:endParaRPr>
          </a:p>
          <a:p>
            <a:pPr marL="342900" lvl="0" indent="-342900">
              <a:spcBef>
                <a:spcPts val="0"/>
              </a:spcBef>
              <a:buFont typeface="Wingdings" panose="05000000000000000000" pitchFamily="2" charset="2"/>
              <a:buChar char=""/>
              <a:tabLst>
                <a:tab pos="2331720" algn="l"/>
              </a:tabLst>
            </a:pPr>
            <a:endParaRPr lang="en-US" sz="2900" dirty="0">
              <a:latin typeface="Times New Roman" panose="02020603050405020304" pitchFamily="18" charset="0"/>
              <a:ea typeface="Calibri" panose="020F0502020204030204" pitchFamily="34" charset="0"/>
            </a:endParaRPr>
          </a:p>
          <a:p>
            <a:pPr marL="742950" lvl="1" indent="-285750">
              <a:spcBef>
                <a:spcPts val="0"/>
              </a:spcBef>
              <a:buFont typeface="Courier New" panose="02070309020205020404" pitchFamily="49" charset="0"/>
              <a:buChar char="o"/>
            </a:pPr>
            <a:endParaRPr lang="en-US" sz="2900" dirty="0">
              <a:latin typeface="Times New Roman" panose="02020603050405020304" pitchFamily="18" charset="0"/>
              <a:ea typeface="Calibri" panose="020F0502020204030204" pitchFamily="34" charset="0"/>
            </a:endParaRPr>
          </a:p>
          <a:p>
            <a:pPr marL="182880" indent="0">
              <a:spcBef>
                <a:spcPts val="0"/>
              </a:spcBef>
              <a:buNone/>
            </a:pPr>
            <a:endParaRPr lang="en-US" sz="3900" dirty="0">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4178422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5">
            <a:extLst>
              <a:ext uri="{FF2B5EF4-FFF2-40B4-BE49-F238E27FC236}">
                <a16:creationId xmlns:a16="http://schemas.microsoft.com/office/drawing/2014/main" id="{2CD90767-7EE6-4B52-9616-E881D32AF74D}"/>
              </a:ext>
            </a:extLst>
          </p:cNvPr>
          <p:cNvSpPr>
            <a:spLocks noGrp="1"/>
          </p:cNvSpPr>
          <p:nvPr>
            <p:ph type="title"/>
          </p:nvPr>
        </p:nvSpPr>
        <p:spPr>
          <a:xfrm>
            <a:off x="152400" y="274638"/>
            <a:ext cx="7239000" cy="755650"/>
          </a:xfrm>
        </p:spPr>
        <p:txBody>
          <a:bodyPr/>
          <a:lstStyle/>
          <a:p>
            <a:r>
              <a:rPr lang="en-US" altLang="en-US"/>
              <a:t>Next Steps</a:t>
            </a:r>
          </a:p>
        </p:txBody>
      </p:sp>
      <p:sp>
        <p:nvSpPr>
          <p:cNvPr id="58371" name="Content Placeholder 2">
            <a:extLst>
              <a:ext uri="{FF2B5EF4-FFF2-40B4-BE49-F238E27FC236}">
                <a16:creationId xmlns:a16="http://schemas.microsoft.com/office/drawing/2014/main" id="{74EF9E42-0046-499F-880C-81170463E31E}"/>
              </a:ext>
            </a:extLst>
          </p:cNvPr>
          <p:cNvSpPr>
            <a:spLocks noGrp="1"/>
          </p:cNvSpPr>
          <p:nvPr>
            <p:ph sz="half" idx="2"/>
          </p:nvPr>
        </p:nvSpPr>
        <p:spPr>
          <a:xfrm>
            <a:off x="228600" y="1447800"/>
            <a:ext cx="8686800" cy="5257800"/>
          </a:xfrm>
        </p:spPr>
        <p:txBody>
          <a:bodyPr/>
          <a:lstStyle/>
          <a:p>
            <a:pPr>
              <a:lnSpc>
                <a:spcPct val="113000"/>
              </a:lnSpc>
              <a:spcAft>
                <a:spcPts val="600"/>
              </a:spcAft>
            </a:pPr>
            <a:r>
              <a:rPr lang="en-US" altLang="en-US" sz="2800"/>
              <a:t>Development of a resource management dashboard</a:t>
            </a:r>
          </a:p>
          <a:p>
            <a:pPr lvl="1">
              <a:lnSpc>
                <a:spcPct val="113000"/>
              </a:lnSpc>
            </a:pPr>
            <a:r>
              <a:rPr lang="en-US" altLang="en-US" sz="2400"/>
              <a:t>Fiscal data for budget management</a:t>
            </a:r>
          </a:p>
          <a:p>
            <a:pPr lvl="1">
              <a:lnSpc>
                <a:spcPct val="113000"/>
              </a:lnSpc>
            </a:pPr>
            <a:r>
              <a:rPr lang="en-US" altLang="en-US" sz="2400"/>
              <a:t>Staffing / vacancy levels per WDA</a:t>
            </a:r>
          </a:p>
          <a:p>
            <a:pPr lvl="1">
              <a:lnSpc>
                <a:spcPct val="113000"/>
              </a:lnSpc>
              <a:spcAft>
                <a:spcPts val="600"/>
              </a:spcAft>
            </a:pPr>
            <a:r>
              <a:rPr lang="en-US" altLang="en-US" sz="2400"/>
              <a:t>Caseloads per WDA</a:t>
            </a:r>
          </a:p>
          <a:p>
            <a:pPr>
              <a:lnSpc>
                <a:spcPct val="113000"/>
              </a:lnSpc>
            </a:pPr>
            <a:r>
              <a:rPr lang="en-US" altLang="en-US" sz="2800"/>
              <a:t>QA and Anomaly reports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CA754ADB-ECEB-481D-867F-3385DA20A358}"/>
              </a:ext>
            </a:extLst>
          </p:cNvPr>
          <p:cNvSpPr>
            <a:spLocks noGrp="1"/>
          </p:cNvSpPr>
          <p:nvPr>
            <p:ph type="ctrTitle"/>
          </p:nvPr>
        </p:nvSpPr>
        <p:spPr>
          <a:xfrm>
            <a:off x="152400" y="1314450"/>
            <a:ext cx="5867400" cy="936625"/>
          </a:xfrm>
        </p:spPr>
        <p:txBody>
          <a:bodyPr/>
          <a:lstStyle/>
          <a:p>
            <a:r>
              <a:rPr lang="en-US" altLang="en-US" b="1">
                <a:latin typeface="Calibri" panose="020F0502020204030204" pitchFamily="34" charset="0"/>
                <a:cs typeface="Calibri" panose="020F0502020204030204" pitchFamily="34" charset="0"/>
              </a:rPr>
              <a:t>Questions?</a:t>
            </a:r>
          </a:p>
        </p:txBody>
      </p:sp>
      <p:sp>
        <p:nvSpPr>
          <p:cNvPr id="3" name="Subtitle 2">
            <a:extLst>
              <a:ext uri="{FF2B5EF4-FFF2-40B4-BE49-F238E27FC236}">
                <a16:creationId xmlns:a16="http://schemas.microsoft.com/office/drawing/2014/main" id="{C1EB124E-614D-4DC7-A92B-AD1D65E3B04A}"/>
              </a:ext>
            </a:extLst>
          </p:cNvPr>
          <p:cNvSpPr>
            <a:spLocks noGrp="1"/>
          </p:cNvSpPr>
          <p:nvPr>
            <p:ph type="subTitle" idx="1"/>
          </p:nvPr>
        </p:nvSpPr>
        <p:spPr>
          <a:xfrm>
            <a:off x="152400" y="3733800"/>
            <a:ext cx="5867400" cy="608013"/>
          </a:xfrm>
        </p:spPr>
        <p:txBody>
          <a:bodyPr rtlCol="0">
            <a:normAutofit/>
          </a:bodyPr>
          <a:lstStyle/>
          <a:p>
            <a:pPr fontAlgn="auto">
              <a:spcAft>
                <a:spcPts val="0"/>
              </a:spcAft>
              <a:defRPr/>
            </a:pPr>
            <a:r>
              <a:rPr lang="en-US" b="1" dirty="0">
                <a:solidFill>
                  <a:schemeClr val="tx1">
                    <a:lumMod val="85000"/>
                    <a:lumOff val="15000"/>
                  </a:schemeClr>
                </a:solidFill>
                <a:latin typeface="Calibri" panose="020F0502020204030204" pitchFamily="34" charset="0"/>
                <a:cs typeface="Calibri" panose="020F0502020204030204" pitchFamily="34" charset="0"/>
              </a:rPr>
              <a:t>John Gelletta</a:t>
            </a:r>
          </a:p>
        </p:txBody>
      </p:sp>
      <p:sp>
        <p:nvSpPr>
          <p:cNvPr id="60420" name="Text Placeholder 3">
            <a:extLst>
              <a:ext uri="{FF2B5EF4-FFF2-40B4-BE49-F238E27FC236}">
                <a16:creationId xmlns:a16="http://schemas.microsoft.com/office/drawing/2014/main" id="{A20D912B-1277-46C2-913F-25668C8A15BD}"/>
              </a:ext>
            </a:extLst>
          </p:cNvPr>
          <p:cNvSpPr>
            <a:spLocks noGrp="1"/>
          </p:cNvSpPr>
          <p:nvPr>
            <p:ph type="body" sz="quarter" idx="11"/>
          </p:nvPr>
        </p:nvSpPr>
        <p:spPr>
          <a:xfrm>
            <a:off x="152400" y="4495800"/>
            <a:ext cx="5867400" cy="361950"/>
          </a:xfrm>
        </p:spPr>
        <p:txBody>
          <a:bodyPr/>
          <a:lstStyle/>
          <a:p>
            <a:pPr fontAlgn="base">
              <a:spcAft>
                <a:spcPct val="0"/>
              </a:spcAft>
            </a:pPr>
            <a:r>
              <a:rPr lang="en-US" altLang="en-US"/>
              <a:t>Special Services Section Chief</a:t>
            </a:r>
          </a:p>
        </p:txBody>
      </p:sp>
      <p:sp>
        <p:nvSpPr>
          <p:cNvPr id="60421" name="Text Placeholder 4">
            <a:extLst>
              <a:ext uri="{FF2B5EF4-FFF2-40B4-BE49-F238E27FC236}">
                <a16:creationId xmlns:a16="http://schemas.microsoft.com/office/drawing/2014/main" id="{99207CFA-CDF6-48F4-999E-394D9E148001}"/>
              </a:ext>
            </a:extLst>
          </p:cNvPr>
          <p:cNvSpPr>
            <a:spLocks noGrp="1"/>
          </p:cNvSpPr>
          <p:nvPr>
            <p:ph type="body" sz="quarter" idx="12"/>
          </p:nvPr>
        </p:nvSpPr>
        <p:spPr/>
        <p:txBody>
          <a:bodyPr/>
          <a:lstStyle/>
          <a:p>
            <a:pPr eaLnBrk="1" hangingPunct="1"/>
            <a:r>
              <a:rPr lang="en-US" altLang="en-US">
                <a:hlinkClick r:id="rId4"/>
              </a:rPr>
              <a:t>JohnJ.Gelletta@dwd.wisconsin.gov</a:t>
            </a:r>
            <a:r>
              <a:rPr lang="en-US" altLang="en-US"/>
              <a:t> </a:t>
            </a:r>
          </a:p>
        </p:txBody>
      </p:sp>
      <p:sp>
        <p:nvSpPr>
          <p:cNvPr id="60422" name="Text Placeholder 5">
            <a:extLst>
              <a:ext uri="{FF2B5EF4-FFF2-40B4-BE49-F238E27FC236}">
                <a16:creationId xmlns:a16="http://schemas.microsoft.com/office/drawing/2014/main" id="{3F2B59D1-09EA-466F-8E69-22662A5CCB93}"/>
              </a:ext>
            </a:extLst>
          </p:cNvPr>
          <p:cNvSpPr>
            <a:spLocks noGrp="1"/>
          </p:cNvSpPr>
          <p:nvPr>
            <p:ph type="body" sz="quarter" idx="13"/>
          </p:nvPr>
        </p:nvSpPr>
        <p:spPr>
          <a:xfrm>
            <a:off x="152400" y="4953000"/>
            <a:ext cx="5867400" cy="400050"/>
          </a:xfrm>
        </p:spPr>
        <p:txBody>
          <a:bodyPr/>
          <a:lstStyle/>
          <a:p>
            <a:pPr eaLnBrk="1" hangingPunct="1"/>
            <a:r>
              <a:rPr lang="en-US" altLang="en-US"/>
              <a:t>(608) 261-0079</a:t>
            </a:r>
          </a:p>
        </p:txBody>
      </p:sp>
      <p:sp>
        <p:nvSpPr>
          <p:cNvPr id="60423" name="Text Placeholder 6">
            <a:extLst>
              <a:ext uri="{FF2B5EF4-FFF2-40B4-BE49-F238E27FC236}">
                <a16:creationId xmlns:a16="http://schemas.microsoft.com/office/drawing/2014/main" id="{64601CAB-E19C-4761-AE8E-AB3213AD0340}"/>
              </a:ext>
            </a:extLst>
          </p:cNvPr>
          <p:cNvSpPr>
            <a:spLocks noGrp="1"/>
          </p:cNvSpPr>
          <p:nvPr>
            <p:ph type="body" sz="quarter" idx="14"/>
          </p:nvPr>
        </p:nvSpPr>
        <p:spPr/>
        <p:txBody>
          <a:bodyPr/>
          <a:lstStyle/>
          <a:p>
            <a:pPr fontAlgn="base">
              <a:spcAft>
                <a:spcPct val="0"/>
              </a:spcAft>
            </a:pPr>
            <a:r>
              <a:rPr lang="en-US" altLang="en-US" sz="2400">
                <a:solidFill>
                  <a:srgbClr val="333333"/>
                </a:solidFill>
                <a:latin typeface="Calibri" panose="020F0502020204030204" pitchFamily="34" charset="0"/>
                <a:hlinkClick r:id="rId5"/>
              </a:rPr>
              <a:t>http://dwd.wisconsin.gov</a:t>
            </a:r>
            <a:r>
              <a:rPr lang="en-US" altLang="en-US" sz="2400">
                <a:solidFill>
                  <a:srgbClr val="333333"/>
                </a:solidFill>
                <a:latin typeface="Calibri" panose="020F0502020204030204" pitchFamily="34" charset="0"/>
              </a:rPr>
              <a:t> </a:t>
            </a:r>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551AAB-7451-4DBA-972F-BC77EB27F98F}"/>
              </a:ext>
            </a:extLst>
          </p:cNvPr>
          <p:cNvSpPr>
            <a:spLocks noGrp="1"/>
          </p:cNvSpPr>
          <p:nvPr>
            <p:ph type="title"/>
          </p:nvPr>
        </p:nvSpPr>
        <p:spPr>
          <a:xfrm>
            <a:off x="685800" y="228600"/>
            <a:ext cx="7772400" cy="1524000"/>
          </a:xfrm>
        </p:spPr>
        <p:txBody>
          <a:bodyPr>
            <a:normAutofit/>
          </a:bodyPr>
          <a:lstStyle/>
          <a:p>
            <a:r>
              <a:rPr lang="en-US" sz="4800" dirty="0"/>
              <a:t>Questions and Answers</a:t>
            </a:r>
          </a:p>
        </p:txBody>
      </p:sp>
      <p:pic>
        <p:nvPicPr>
          <p:cNvPr id="1026" name="Picture 2" descr="Image result for people analytics">
            <a:extLst>
              <a:ext uri="{FF2B5EF4-FFF2-40B4-BE49-F238E27FC236}">
                <a16:creationId xmlns:a16="http://schemas.microsoft.com/office/drawing/2014/main" id="{877E15E6-D6FB-4656-927B-F6E8E0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2743200"/>
            <a:ext cx="6781800" cy="339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8937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2990" y="21819"/>
            <a:ext cx="7772400" cy="1524000"/>
          </a:xfrm>
        </p:spPr>
        <p:txBody>
          <a:bodyPr>
            <a:normAutofit/>
          </a:bodyPr>
          <a:lstStyle/>
          <a:p>
            <a:r>
              <a:rPr lang="en-US" sz="4800" dirty="0"/>
              <a:t>RSA Contact Information </a:t>
            </a:r>
          </a:p>
        </p:txBody>
      </p:sp>
      <p:sp>
        <p:nvSpPr>
          <p:cNvPr id="2" name="TextBox 1">
            <a:extLst>
              <a:ext uri="{FF2B5EF4-FFF2-40B4-BE49-F238E27FC236}">
                <a16:creationId xmlns:a16="http://schemas.microsoft.com/office/drawing/2014/main" id="{46BC8BDA-BBFF-4326-991D-F2D08FFFE873}"/>
              </a:ext>
            </a:extLst>
          </p:cNvPr>
          <p:cNvSpPr txBox="1"/>
          <p:nvPr/>
        </p:nvSpPr>
        <p:spPr>
          <a:xfrm>
            <a:off x="419100" y="2209800"/>
            <a:ext cx="8229600" cy="6832640"/>
          </a:xfrm>
          <a:prstGeom prst="rect">
            <a:avLst/>
          </a:prstGeom>
          <a:noFill/>
        </p:spPr>
        <p:txBody>
          <a:bodyPr wrap="square" rtlCol="0">
            <a:spAutoFit/>
          </a:bodyPr>
          <a:lstStyle/>
          <a:p>
            <a:pPr algn="ctr"/>
            <a:endParaRPr lang="en-US" sz="3200" dirty="0">
              <a:hlinkClick r:id="rId3"/>
            </a:endParaRPr>
          </a:p>
          <a:p>
            <a:pPr algn="ctr"/>
            <a:r>
              <a:rPr lang="en-US" sz="3600" dirty="0">
                <a:hlinkClick r:id="rId4"/>
              </a:rPr>
              <a:t>RSA State Liaisons</a:t>
            </a:r>
          </a:p>
          <a:p>
            <a:pPr algn="ctr"/>
            <a:r>
              <a:rPr lang="en-US" sz="3600" dirty="0">
                <a:solidFill>
                  <a:schemeClr val="accent1"/>
                </a:solidFill>
              </a:rPr>
              <a:t>RSAData@ed.gov</a:t>
            </a:r>
          </a:p>
          <a:p>
            <a:pPr algn="ctr"/>
            <a:r>
              <a:rPr lang="en-US" sz="3600" dirty="0">
                <a:solidFill>
                  <a:schemeClr val="accent1"/>
                </a:solidFill>
                <a:hlinkClick r:id="rId5"/>
              </a:rPr>
              <a:t>rsa.ed.gov</a:t>
            </a:r>
            <a:endParaRPr lang="en-US" sz="3600" dirty="0">
              <a:solidFill>
                <a:schemeClr val="accent1"/>
              </a:solidFill>
            </a:endParaRPr>
          </a:p>
          <a:p>
            <a:pPr algn="ctr"/>
            <a:endParaRPr lang="en-US" sz="2800" dirty="0"/>
          </a:p>
          <a:p>
            <a:pPr algn="ctr"/>
            <a:endParaRPr lang="en-US" sz="3600" dirty="0"/>
          </a:p>
          <a:p>
            <a:pPr algn="ctr"/>
            <a:endParaRPr lang="en-US" sz="3600" b="1"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pic>
        <p:nvPicPr>
          <p:cNvPr id="4" name="Picture 3">
            <a:extLst>
              <a:ext uri="{FF2B5EF4-FFF2-40B4-BE49-F238E27FC236}">
                <a16:creationId xmlns:a16="http://schemas.microsoft.com/office/drawing/2014/main" id="{B6875D08-2576-4230-B588-FBAD0DD807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9500" y="4419600"/>
            <a:ext cx="1905000" cy="1905000"/>
          </a:xfrm>
          <a:prstGeom prst="rect">
            <a:avLst/>
          </a:prstGeom>
        </p:spPr>
      </p:pic>
    </p:spTree>
    <p:extLst>
      <p:ext uri="{BB962C8B-B14F-4D97-AF65-F5344CB8AC3E}">
        <p14:creationId xmlns:p14="http://schemas.microsoft.com/office/powerpoint/2010/main" val="20389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Intra-State UI Data Matching: Q2 </a:t>
            </a:r>
          </a:p>
        </p:txBody>
      </p:sp>
      <p:sp>
        <p:nvSpPr>
          <p:cNvPr id="3" name="Content Placeholder 2"/>
          <p:cNvSpPr>
            <a:spLocks noGrp="1"/>
          </p:cNvSpPr>
          <p:nvPr>
            <p:ph sz="quarter" idx="1"/>
          </p:nvPr>
        </p:nvSpPr>
        <p:spPr>
          <a:xfrm>
            <a:off x="457200" y="1600200"/>
            <a:ext cx="8534400" cy="5715000"/>
          </a:xfrm>
        </p:spPr>
        <p:txBody>
          <a:bodyPr>
            <a:normAutofit/>
          </a:bodyPr>
          <a:lstStyle/>
          <a:p>
            <a:pPr lvl="1">
              <a:spcBef>
                <a:spcPts val="0"/>
              </a:spcBef>
            </a:pPr>
            <a:endParaRPr lang="en-US" sz="1700" dirty="0">
              <a:latin typeface="Times New Roman" panose="02020603050405020304" pitchFamily="18" charset="0"/>
              <a:ea typeface="Calibri" panose="020F0502020204030204" pitchFamily="34" charset="0"/>
            </a:endParaRPr>
          </a:p>
          <a:p>
            <a:pPr marL="342900" lvl="0" indent="-342900">
              <a:spcBef>
                <a:spcPts val="0"/>
              </a:spcBef>
              <a:buFont typeface="Wingdings" panose="05000000000000000000" pitchFamily="2" charset="2"/>
              <a:buChar char=""/>
              <a:tabLst>
                <a:tab pos="2331720" algn="l"/>
              </a:tabLst>
            </a:pPr>
            <a:endParaRPr lang="en-US" sz="2900" dirty="0">
              <a:latin typeface="Times New Roman" panose="02020603050405020304" pitchFamily="18" charset="0"/>
              <a:ea typeface="Calibri" panose="020F0502020204030204" pitchFamily="34" charset="0"/>
            </a:endParaRPr>
          </a:p>
          <a:p>
            <a:pPr marL="742950" lvl="1" indent="-285750">
              <a:spcBef>
                <a:spcPts val="0"/>
              </a:spcBef>
              <a:buFont typeface="Courier New" panose="02070309020205020404" pitchFamily="49" charset="0"/>
              <a:buChar char="o"/>
            </a:pPr>
            <a:endParaRPr lang="en-US" sz="2900" dirty="0">
              <a:latin typeface="Times New Roman" panose="02020603050405020304" pitchFamily="18" charset="0"/>
              <a:ea typeface="Calibri" panose="020F0502020204030204" pitchFamily="34" charset="0"/>
            </a:endParaRPr>
          </a:p>
          <a:p>
            <a:pPr marL="182880" indent="0">
              <a:spcBef>
                <a:spcPts val="0"/>
              </a:spcBef>
              <a:buNone/>
            </a:pPr>
            <a:endParaRPr lang="en-US" sz="3900" dirty="0">
              <a:latin typeface="Times New Roman" panose="02020603050405020304" pitchFamily="18" charset="0"/>
              <a:ea typeface="Calibri" panose="020F0502020204030204" pitchFamily="34" charset="0"/>
            </a:endParaRPr>
          </a:p>
          <a:p>
            <a:endParaRPr lang="en-US" dirty="0"/>
          </a:p>
        </p:txBody>
      </p:sp>
      <p:sp>
        <p:nvSpPr>
          <p:cNvPr id="4" name="TextBox 3">
            <a:extLst>
              <a:ext uri="{FF2B5EF4-FFF2-40B4-BE49-F238E27FC236}">
                <a16:creationId xmlns:a16="http://schemas.microsoft.com/office/drawing/2014/main" id="{24E03D1B-0085-4948-9E65-C8B812112F9E}"/>
              </a:ext>
            </a:extLst>
          </p:cNvPr>
          <p:cNvSpPr txBox="1"/>
          <p:nvPr/>
        </p:nvSpPr>
        <p:spPr>
          <a:xfrm>
            <a:off x="222770" y="1524000"/>
            <a:ext cx="8455152" cy="8863965"/>
          </a:xfrm>
          <a:prstGeom prst="rect">
            <a:avLst/>
          </a:prstGeom>
          <a:noFill/>
        </p:spPr>
        <p:txBody>
          <a:bodyPr wrap="square" rtlCol="0">
            <a:spAutoFit/>
          </a:bodyPr>
          <a:lstStyle/>
          <a:p>
            <a:r>
              <a:rPr lang="en-US" sz="3000" dirty="0"/>
              <a:t>UI data has a two-quarter lag:</a:t>
            </a:r>
          </a:p>
          <a:p>
            <a:pPr marL="742950" lvl="1" indent="-285750">
              <a:buFont typeface="Arial" panose="020B0604020202020204" pitchFamily="34" charset="0"/>
              <a:buChar char="•"/>
            </a:pPr>
            <a:r>
              <a:rPr lang="en-US" sz="3000" dirty="0"/>
              <a:t>Participant exits VR program in </a:t>
            </a:r>
            <a:r>
              <a:rPr lang="en-US" sz="3000" dirty="0">
                <a:solidFill>
                  <a:schemeClr val="accent2"/>
                </a:solidFill>
              </a:rPr>
              <a:t>PY19 Q1</a:t>
            </a:r>
          </a:p>
          <a:p>
            <a:pPr marL="742950" lvl="1" indent="-285750">
              <a:buFont typeface="Arial" panose="020B0604020202020204" pitchFamily="34" charset="0"/>
              <a:buChar char="•"/>
            </a:pPr>
            <a:r>
              <a:rPr lang="en-US" sz="3000" dirty="0"/>
              <a:t>Participant’s second quarter after exit is </a:t>
            </a:r>
            <a:r>
              <a:rPr lang="en-US" sz="3000" dirty="0">
                <a:solidFill>
                  <a:schemeClr val="accent1"/>
                </a:solidFill>
              </a:rPr>
              <a:t>PY19 Q3</a:t>
            </a:r>
          </a:p>
          <a:p>
            <a:pPr marL="742950" lvl="1" indent="-285750">
              <a:buFont typeface="Arial" panose="020B0604020202020204" pitchFamily="34" charset="0"/>
              <a:buChar char="•"/>
            </a:pPr>
            <a:r>
              <a:rPr lang="en-US" sz="3000" dirty="0"/>
              <a:t>In PY19 Q4, employer reports </a:t>
            </a:r>
            <a:r>
              <a:rPr lang="en-US" sz="3000" dirty="0">
                <a:solidFill>
                  <a:schemeClr val="accent1"/>
                </a:solidFill>
              </a:rPr>
              <a:t>PY19 Q3 </a:t>
            </a:r>
            <a:r>
              <a:rPr lang="en-US" sz="3000" dirty="0"/>
              <a:t>wages to UI </a:t>
            </a:r>
          </a:p>
          <a:p>
            <a:pPr marL="742950" lvl="1" indent="-285750">
              <a:buFont typeface="Arial" panose="020B0604020202020204" pitchFamily="34" charset="0"/>
              <a:buChar char="•"/>
            </a:pPr>
            <a:r>
              <a:rPr lang="en-US" sz="3000" dirty="0"/>
              <a:t>In PY20 Q1,  UI shares </a:t>
            </a:r>
            <a:r>
              <a:rPr lang="en-US" sz="3000" dirty="0">
                <a:solidFill>
                  <a:schemeClr val="accent1"/>
                </a:solidFill>
              </a:rPr>
              <a:t>PY19 Q3 </a:t>
            </a:r>
            <a:r>
              <a:rPr lang="en-US" sz="3000" dirty="0"/>
              <a:t>wage data with VR agency who reports to RSA</a:t>
            </a:r>
          </a:p>
          <a:p>
            <a:pPr lvl="1"/>
            <a:endParaRPr lang="en-US" sz="3000" dirty="0"/>
          </a:p>
          <a:p>
            <a:pPr lvl="1" algn="ctr"/>
            <a:r>
              <a:rPr lang="en-US" sz="3000" dirty="0">
                <a:solidFill>
                  <a:schemeClr val="tx2"/>
                </a:solidFill>
              </a:rPr>
              <a:t>Four Quarters After Exit: Reporting Continues</a:t>
            </a:r>
          </a:p>
          <a:p>
            <a:pPr lvl="1"/>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24227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sz="4000" dirty="0">
                <a:solidFill>
                  <a:schemeClr val="accent1"/>
                </a:solidFill>
              </a:rPr>
              <a:t>Intra-State UI Data Matching: Q4</a:t>
            </a:r>
          </a:p>
        </p:txBody>
      </p:sp>
      <p:sp>
        <p:nvSpPr>
          <p:cNvPr id="3" name="Content Placeholder 2"/>
          <p:cNvSpPr>
            <a:spLocks noGrp="1"/>
          </p:cNvSpPr>
          <p:nvPr>
            <p:ph sz="quarter" idx="1"/>
          </p:nvPr>
        </p:nvSpPr>
        <p:spPr>
          <a:xfrm>
            <a:off x="457200" y="1600200"/>
            <a:ext cx="8534400" cy="5715000"/>
          </a:xfrm>
        </p:spPr>
        <p:txBody>
          <a:bodyPr>
            <a:normAutofit/>
          </a:bodyPr>
          <a:lstStyle/>
          <a:p>
            <a:pPr lvl="1">
              <a:spcBef>
                <a:spcPts val="0"/>
              </a:spcBef>
            </a:pPr>
            <a:endParaRPr lang="en-US" sz="1700" dirty="0">
              <a:latin typeface="Times New Roman" panose="02020603050405020304" pitchFamily="18" charset="0"/>
              <a:ea typeface="Calibri" panose="020F0502020204030204" pitchFamily="34" charset="0"/>
            </a:endParaRPr>
          </a:p>
          <a:p>
            <a:pPr marL="342900" lvl="0" indent="-342900">
              <a:spcBef>
                <a:spcPts val="0"/>
              </a:spcBef>
              <a:buFont typeface="Wingdings" panose="05000000000000000000" pitchFamily="2" charset="2"/>
              <a:buChar char=""/>
              <a:tabLst>
                <a:tab pos="2331720" algn="l"/>
              </a:tabLst>
            </a:pPr>
            <a:endParaRPr lang="en-US" sz="2900" dirty="0">
              <a:latin typeface="Times New Roman" panose="02020603050405020304" pitchFamily="18" charset="0"/>
              <a:ea typeface="Calibri" panose="020F0502020204030204" pitchFamily="34" charset="0"/>
            </a:endParaRPr>
          </a:p>
          <a:p>
            <a:pPr marL="742950" lvl="1" indent="-285750">
              <a:spcBef>
                <a:spcPts val="0"/>
              </a:spcBef>
              <a:buFont typeface="Courier New" panose="02070309020205020404" pitchFamily="49" charset="0"/>
              <a:buChar char="o"/>
            </a:pPr>
            <a:endParaRPr lang="en-US" sz="2900" dirty="0">
              <a:latin typeface="Times New Roman" panose="02020603050405020304" pitchFamily="18" charset="0"/>
              <a:ea typeface="Calibri" panose="020F0502020204030204" pitchFamily="34" charset="0"/>
            </a:endParaRPr>
          </a:p>
          <a:p>
            <a:pPr marL="182880" indent="0">
              <a:spcBef>
                <a:spcPts val="0"/>
              </a:spcBef>
              <a:buNone/>
            </a:pPr>
            <a:endParaRPr lang="en-US" sz="3900" dirty="0">
              <a:latin typeface="Times New Roman" panose="02020603050405020304" pitchFamily="18" charset="0"/>
              <a:ea typeface="Calibri" panose="020F0502020204030204" pitchFamily="34" charset="0"/>
            </a:endParaRPr>
          </a:p>
          <a:p>
            <a:endParaRPr lang="en-US" dirty="0"/>
          </a:p>
        </p:txBody>
      </p:sp>
      <p:sp>
        <p:nvSpPr>
          <p:cNvPr id="4" name="TextBox 3">
            <a:extLst>
              <a:ext uri="{FF2B5EF4-FFF2-40B4-BE49-F238E27FC236}">
                <a16:creationId xmlns:a16="http://schemas.microsoft.com/office/drawing/2014/main" id="{24E03D1B-0085-4948-9E65-C8B812112F9E}"/>
              </a:ext>
            </a:extLst>
          </p:cNvPr>
          <p:cNvSpPr txBox="1"/>
          <p:nvPr/>
        </p:nvSpPr>
        <p:spPr>
          <a:xfrm>
            <a:off x="301752" y="1600200"/>
            <a:ext cx="8455152" cy="8863965"/>
          </a:xfrm>
          <a:prstGeom prst="rect">
            <a:avLst/>
          </a:prstGeom>
          <a:noFill/>
        </p:spPr>
        <p:txBody>
          <a:bodyPr wrap="square" rtlCol="0">
            <a:spAutoFit/>
          </a:bodyPr>
          <a:lstStyle/>
          <a:p>
            <a:r>
              <a:rPr lang="en-US" sz="3000" dirty="0"/>
              <a:t>UI data has a two-quarter lag:</a:t>
            </a:r>
          </a:p>
          <a:p>
            <a:pPr marL="742950" lvl="1" indent="-285750">
              <a:buFont typeface="Arial" panose="020B0604020202020204" pitchFamily="34" charset="0"/>
              <a:buChar char="•"/>
            </a:pPr>
            <a:r>
              <a:rPr lang="en-US" sz="3000" dirty="0"/>
              <a:t>Participant exits VR program in </a:t>
            </a:r>
            <a:r>
              <a:rPr lang="en-US" sz="3000" dirty="0">
                <a:solidFill>
                  <a:schemeClr val="accent2"/>
                </a:solidFill>
              </a:rPr>
              <a:t>PY19 Q1</a:t>
            </a:r>
          </a:p>
          <a:p>
            <a:pPr marL="742950" lvl="1" indent="-285750">
              <a:buFont typeface="Arial" panose="020B0604020202020204" pitchFamily="34" charset="0"/>
              <a:buChar char="•"/>
            </a:pPr>
            <a:r>
              <a:rPr lang="en-US" sz="3000" dirty="0"/>
              <a:t>Participant’s fourth quarter after exit is </a:t>
            </a:r>
            <a:r>
              <a:rPr lang="en-US" sz="3000" dirty="0">
                <a:solidFill>
                  <a:schemeClr val="accent1"/>
                </a:solidFill>
              </a:rPr>
              <a:t>PY20 Q1</a:t>
            </a:r>
          </a:p>
          <a:p>
            <a:pPr marL="742950" lvl="1" indent="-285750">
              <a:buFont typeface="Arial" panose="020B0604020202020204" pitchFamily="34" charset="0"/>
              <a:buChar char="•"/>
            </a:pPr>
            <a:r>
              <a:rPr lang="en-US" sz="3000" dirty="0"/>
              <a:t>In PY20 Q2, employer reports </a:t>
            </a:r>
            <a:r>
              <a:rPr lang="en-US" sz="3000" dirty="0">
                <a:solidFill>
                  <a:schemeClr val="accent1"/>
                </a:solidFill>
              </a:rPr>
              <a:t>PY20 Q1 </a:t>
            </a:r>
            <a:r>
              <a:rPr lang="en-US" sz="3000" dirty="0"/>
              <a:t>wages to UI </a:t>
            </a:r>
          </a:p>
          <a:p>
            <a:pPr marL="742950" lvl="1" indent="-285750">
              <a:buFont typeface="Arial" panose="020B0604020202020204" pitchFamily="34" charset="0"/>
              <a:buChar char="•"/>
            </a:pPr>
            <a:r>
              <a:rPr lang="en-US" sz="3000" dirty="0"/>
              <a:t>In PY20 Q3,  UI shares </a:t>
            </a:r>
            <a:r>
              <a:rPr lang="en-US" sz="3000" dirty="0">
                <a:solidFill>
                  <a:schemeClr val="accent1"/>
                </a:solidFill>
              </a:rPr>
              <a:t>PY20 Q1 </a:t>
            </a:r>
            <a:r>
              <a:rPr lang="en-US" sz="3000" dirty="0"/>
              <a:t>wage data with VR agency who reports to RSA</a:t>
            </a:r>
          </a:p>
          <a:p>
            <a:pPr lvl="1"/>
            <a:endParaRPr lang="en-US" sz="3000" dirty="0"/>
          </a:p>
          <a:p>
            <a:pPr lvl="1" algn="ctr"/>
            <a:r>
              <a:rPr lang="en-US" sz="3000" dirty="0">
                <a:solidFill>
                  <a:schemeClr val="tx2"/>
                </a:solidFill>
              </a:rPr>
              <a:t>Six Quarters After Exit: Reporting Concludes</a:t>
            </a:r>
          </a:p>
          <a:p>
            <a:pPr lvl="1"/>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980743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lgn="ctr" eaLnBrk="1" hangingPunct="1">
          <a:spcBef>
            <a:spcPts val="600"/>
          </a:spcBef>
          <a:spcAft>
            <a:spcPts val="600"/>
          </a:spcAft>
          <a:buFontTx/>
          <a:buNone/>
          <a:defRPr sz="2800" b="1" dirty="0" smtClean="0">
            <a:solidFill>
              <a:srgbClr val="333333"/>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0" ma:contentTypeDescription="Create a new document." ma:contentTypeScope="" ma:versionID="111a6149c410e150a767bf834a5697d4">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8132a53768434393a78b6cb71ea59145"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F128DF-26FA-4DFD-8342-B30199E92225}">
  <ds:schemaRefs>
    <ds:schemaRef ds:uri="http://schemas.microsoft.com/sharepoint/v3/contenttype/forms"/>
  </ds:schemaRefs>
</ds:datastoreItem>
</file>

<file path=customXml/itemProps2.xml><?xml version="1.0" encoding="utf-8"?>
<ds:datastoreItem xmlns:ds="http://schemas.openxmlformats.org/officeDocument/2006/customXml" ds:itemID="{22EC04C1-2C41-4D51-9E64-6CD07BC4C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2A6F02-B057-4C79-BBA0-D4C149C2D3EC}">
  <ds:schemaRefs>
    <ds:schemaRef ds:uri="http://schemas.microsoft.com/office/2006/metadata/properties"/>
    <ds:schemaRef ds:uri="f87c7b8b-c0e7-4b77-a067-2c707fd1239f"/>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02e41e38-1731-4866-b09a-6257d8bc047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Civic</Template>
  <TotalTime>7079</TotalTime>
  <Words>2895</Words>
  <Application>Microsoft Office PowerPoint</Application>
  <PresentationFormat>On-screen Show (4:3)</PresentationFormat>
  <Paragraphs>652</Paragraphs>
  <Slides>73</Slides>
  <Notes>55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73</vt:i4>
      </vt:variant>
    </vt:vector>
  </HeadingPairs>
  <TitlesOfParts>
    <vt:vector size="85" baseType="lpstr">
      <vt:lpstr>Arial</vt:lpstr>
      <vt:lpstr>Calibri</vt:lpstr>
      <vt:lpstr>Calibri Light</vt:lpstr>
      <vt:lpstr>Courier New</vt:lpstr>
      <vt:lpstr>Georgia</vt:lpstr>
      <vt:lpstr>Symbol</vt:lpstr>
      <vt:lpstr>Times New Roman</vt:lpstr>
      <vt:lpstr>Wingdings</vt:lpstr>
      <vt:lpstr>Wingdings 2</vt:lpstr>
      <vt:lpstr>Civic</vt:lpstr>
      <vt:lpstr>Office Theme</vt:lpstr>
      <vt:lpstr>template</vt:lpstr>
      <vt:lpstr>  WIOA Performance Accountability and  VR Program Data:  RSA Update and State Agency Presentations </vt:lpstr>
      <vt:lpstr>Introductions</vt:lpstr>
      <vt:lpstr>Welcome to the Fifth General Session</vt:lpstr>
      <vt:lpstr>Overview</vt:lpstr>
      <vt:lpstr>WIOA Performance Indicators</vt:lpstr>
      <vt:lpstr>Title IV WIOA Annual Reports</vt:lpstr>
      <vt:lpstr>Title IV WIOA Annual Reports</vt:lpstr>
      <vt:lpstr>Intra-State UI Data Matching: Q2 </vt:lpstr>
      <vt:lpstr>Intra-State UI Data Matching: Q4</vt:lpstr>
      <vt:lpstr>Inter-State UI Data Matching: SWIS </vt:lpstr>
      <vt:lpstr>PowerPoint Presentation</vt:lpstr>
      <vt:lpstr>Order of Selection (10/25/2019) </vt:lpstr>
      <vt:lpstr>PYs 2017 and 2018: Applicants and  Eligible Individuals </vt:lpstr>
      <vt:lpstr>PYs 2017 and 2018: Participants and Exiters</vt:lpstr>
      <vt:lpstr>PYs 2017 and 2018: Demographics</vt:lpstr>
      <vt:lpstr>PYs 2017 and 2018: Students and  Pre-Employment Transition Services</vt:lpstr>
      <vt:lpstr>PYs 2017 and 2018: MSG</vt:lpstr>
      <vt:lpstr>PY 2018: 2nd Quarter after Exit</vt:lpstr>
      <vt:lpstr>PYs 2017 and 2018: Rehab Rate</vt:lpstr>
      <vt:lpstr>PY 2018: SOC Codes</vt:lpstr>
      <vt:lpstr>PY 2018: Reasons for Exit</vt:lpstr>
      <vt:lpstr>PYs 2020-2023 WIOA State Plans</vt:lpstr>
      <vt:lpstr>PYs 2020-2023 WIOA State Plans</vt:lpstr>
      <vt:lpstr>PYs 2020-2023 WIOA State Plans</vt:lpstr>
      <vt:lpstr>PYs 2020-2023 WIOA State Plans</vt:lpstr>
      <vt:lpstr>Effectiveness in Serving Employers</vt:lpstr>
      <vt:lpstr>New WIOA State Plan Portal</vt:lpstr>
      <vt:lpstr>Case Service Report (RSA-911)  </vt:lpstr>
      <vt:lpstr>Case Service Report (RSA-911)  </vt:lpstr>
      <vt:lpstr>RSA-911 Training </vt:lpstr>
      <vt:lpstr>Using RSA-911 Data</vt:lpstr>
      <vt:lpstr>Metrics and Tiered Accountability</vt:lpstr>
      <vt:lpstr>Why use Metrics?</vt:lpstr>
      <vt:lpstr>Metric Categories</vt:lpstr>
      <vt:lpstr>What does GOOD look like?</vt:lpstr>
      <vt:lpstr>Tiered Accountability</vt:lpstr>
      <vt:lpstr>Statewide Administration Stats</vt:lpstr>
      <vt:lpstr>PowerPoint Presentation</vt:lpstr>
      <vt:lpstr>Regional Stats</vt:lpstr>
      <vt:lpstr>Office Level Stats</vt:lpstr>
      <vt:lpstr>Counselor Level Stats</vt:lpstr>
      <vt:lpstr>Counselor Level Stats</vt:lpstr>
      <vt:lpstr>Counselor Level Stats</vt:lpstr>
      <vt:lpstr>Using the Data</vt:lpstr>
      <vt:lpstr>Outcomes !!</vt:lpstr>
      <vt:lpstr>Data Visualization for Performance Improvement in Wisconsin </vt:lpstr>
      <vt:lpstr>PowerPoint Presentation</vt:lpstr>
      <vt:lpstr>Case Management System IRIS </vt:lpstr>
      <vt:lpstr>Data Validation</vt:lpstr>
      <vt:lpstr>System Integration</vt:lpstr>
      <vt:lpstr>Extract Transform Load</vt:lpstr>
      <vt:lpstr>DVR Dashboard </vt:lpstr>
      <vt:lpstr>Case Management</vt:lpstr>
      <vt:lpstr>Case Management</vt:lpstr>
      <vt:lpstr>Drilling Down into the Data</vt:lpstr>
      <vt:lpstr>Details </vt:lpstr>
      <vt:lpstr>Performance Management</vt:lpstr>
      <vt:lpstr>Case Level Details</vt:lpstr>
      <vt:lpstr>Employment Rate Q2 </vt:lpstr>
      <vt:lpstr>Credential Attainment</vt:lpstr>
      <vt:lpstr>Trend Reports</vt:lpstr>
      <vt:lpstr>RSA Dashboards</vt:lpstr>
      <vt:lpstr>Participant Characteristics</vt:lpstr>
      <vt:lpstr>Other Participant Characteristics</vt:lpstr>
      <vt:lpstr>Service Provider Selection Tool</vt:lpstr>
      <vt:lpstr>Sort by Service and WDA</vt:lpstr>
      <vt:lpstr>Service Provider Options </vt:lpstr>
      <vt:lpstr>Lessons Learned</vt:lpstr>
      <vt:lpstr>Data Governance</vt:lpstr>
      <vt:lpstr>Next Steps</vt:lpstr>
      <vt:lpstr>Questions?</vt:lpstr>
      <vt:lpstr>Questions and Answers</vt:lpstr>
      <vt:lpstr>RSA Contact Information </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the VR Program Post – WIOA – A Shift in Focus and Performance</dc:title>
  <dc:creator>Pope, Christopher</dc:creator>
  <cp:lastModifiedBy>Theresa Hamrick</cp:lastModifiedBy>
  <cp:revision>72</cp:revision>
  <dcterms:created xsi:type="dcterms:W3CDTF">2019-03-25T18:36:06Z</dcterms:created>
  <dcterms:modified xsi:type="dcterms:W3CDTF">2019-10-29T16:37:20Z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