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0"/>
  </p:handoutMasterIdLst>
  <p:sldIdLst>
    <p:sldId id="256" r:id="rId2"/>
    <p:sldId id="261" r:id="rId3"/>
    <p:sldId id="262" r:id="rId4"/>
    <p:sldId id="263" r:id="rId5"/>
    <p:sldId id="264" r:id="rId6"/>
    <p:sldId id="265" r:id="rId7"/>
    <p:sldId id="257" r:id="rId8"/>
    <p:sldId id="259" r:id="rId9"/>
    <p:sldId id="266" r:id="rId10"/>
    <p:sldId id="267" r:id="rId11"/>
    <p:sldId id="268" r:id="rId12"/>
    <p:sldId id="269" r:id="rId13"/>
    <p:sldId id="270" r:id="rId14"/>
    <p:sldId id="271" r:id="rId15"/>
    <p:sldId id="273" r:id="rId16"/>
    <p:sldId id="274" r:id="rId17"/>
    <p:sldId id="275" r:id="rId18"/>
    <p:sldId id="276" r:id="rId19"/>
    <p:sldId id="284" r:id="rId20"/>
    <p:sldId id="272" r:id="rId21"/>
    <p:sldId id="277" r:id="rId22"/>
    <p:sldId id="278" r:id="rId23"/>
    <p:sldId id="279" r:id="rId24"/>
    <p:sldId id="280" r:id="rId25"/>
    <p:sldId id="286" r:id="rId26"/>
    <p:sldId id="281" r:id="rId27"/>
    <p:sldId id="287" r:id="rId28"/>
    <p:sldId id="282" r:id="rId2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051" autoAdjust="0"/>
  </p:normalViewPr>
  <p:slideViewPr>
    <p:cSldViewPr>
      <p:cViewPr varScale="1">
        <p:scale>
          <a:sx n="105" d="100"/>
          <a:sy n="105" d="100"/>
        </p:scale>
        <p:origin x="-17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53C8E-DDA0-433D-8CB0-A63F5C231BCE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9FB6C9-1466-4F32-BFD3-54ADFFB24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066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CB92600-4571-4222-A86C-CAD7B636F3FD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0444745-015A-46B4-B5BB-810AE1A683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B92600-4571-4222-A86C-CAD7B636F3FD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444745-015A-46B4-B5BB-810AE1A683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B92600-4571-4222-A86C-CAD7B636F3FD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444745-015A-46B4-B5BB-810AE1A683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B92600-4571-4222-A86C-CAD7B636F3FD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444745-015A-46B4-B5BB-810AE1A6835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B92600-4571-4222-A86C-CAD7B636F3FD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444745-015A-46B4-B5BB-810AE1A6835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B92600-4571-4222-A86C-CAD7B636F3FD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444745-015A-46B4-B5BB-810AE1A6835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B92600-4571-4222-A86C-CAD7B636F3FD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444745-015A-46B4-B5BB-810AE1A6835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B92600-4571-4222-A86C-CAD7B636F3FD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444745-015A-46B4-B5BB-810AE1A6835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B92600-4571-4222-A86C-CAD7B636F3FD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444745-015A-46B4-B5BB-810AE1A683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CB92600-4571-4222-A86C-CAD7B636F3FD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444745-015A-46B4-B5BB-810AE1A6835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CB92600-4571-4222-A86C-CAD7B636F3FD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0444745-015A-46B4-B5BB-810AE1A6835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CB92600-4571-4222-A86C-CAD7B636F3FD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0444745-015A-46B4-B5BB-810AE1A6835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/>
              <a:t>General Counselor Performance Evaluations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343400"/>
            <a:ext cx="7772400" cy="503193"/>
          </a:xfrm>
        </p:spPr>
        <p:txBody>
          <a:bodyPr/>
          <a:lstStyle/>
          <a:p>
            <a:r>
              <a:rPr lang="en-US" dirty="0" smtClean="0"/>
              <a:t>October 2018</a:t>
            </a:r>
            <a:endParaRPr lang="en-US" dirty="0"/>
          </a:p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685800"/>
            <a:ext cx="21399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549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547872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Quality</a:t>
            </a:r>
            <a:r>
              <a:rPr lang="en-US" sz="3600" dirty="0" smtClean="0"/>
              <a:t> </a:t>
            </a:r>
            <a:r>
              <a:rPr lang="en-US" sz="3200" dirty="0" smtClean="0"/>
              <a:t>and </a:t>
            </a:r>
            <a:r>
              <a:rPr lang="en-US" sz="3600" b="1" dirty="0" smtClean="0">
                <a:solidFill>
                  <a:srgbClr val="FF0000"/>
                </a:solidFill>
              </a:rPr>
              <a:t>Quantity</a:t>
            </a:r>
            <a:r>
              <a:rPr lang="en-US" sz="3600" dirty="0" smtClean="0"/>
              <a:t> </a:t>
            </a:r>
            <a:r>
              <a:rPr lang="en-US" sz="3200" dirty="0" smtClean="0"/>
              <a:t>were developed more objectively using a </a:t>
            </a:r>
            <a:r>
              <a:rPr lang="en-US" sz="3200" b="1" u="sng" dirty="0" smtClean="0"/>
              <a:t>points</a:t>
            </a:r>
            <a:r>
              <a:rPr lang="en-US" sz="3200" dirty="0" smtClean="0"/>
              <a:t> system to evaluate measures aligned with the Agency’s overall performance.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Previous Performance Evaluations</a:t>
            </a:r>
          </a:p>
        </p:txBody>
      </p:sp>
    </p:spTree>
    <p:extLst>
      <p:ext uri="{BB962C8B-B14F-4D97-AF65-F5344CB8AC3E}">
        <p14:creationId xmlns:p14="http://schemas.microsoft.com/office/powerpoint/2010/main" val="209249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sz="3200" b="1" dirty="0" smtClean="0">
                <a:solidFill>
                  <a:srgbClr val="FF0000"/>
                </a:solidFill>
              </a:rPr>
              <a:t>Quality</a:t>
            </a:r>
            <a:r>
              <a:rPr lang="en-US" sz="2800" b="1" dirty="0" smtClean="0"/>
              <a:t>: 100 points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b="1" dirty="0" smtClean="0"/>
              <a:t>Qualitative Measures</a:t>
            </a:r>
            <a:r>
              <a:rPr lang="en-US" dirty="0" smtClean="0"/>
              <a:t>		</a:t>
            </a:r>
          </a:p>
          <a:p>
            <a:pPr marL="109728" indent="0">
              <a:buNone/>
            </a:pPr>
            <a:r>
              <a:rPr lang="en-US" dirty="0" smtClean="0"/>
              <a:t>PSS Indicator			15</a:t>
            </a:r>
          </a:p>
          <a:p>
            <a:pPr marL="109728" indent="0">
              <a:buNone/>
            </a:pPr>
            <a:r>
              <a:rPr lang="en-US" dirty="0" smtClean="0"/>
              <a:t>Rehab Rate			15</a:t>
            </a:r>
          </a:p>
          <a:p>
            <a:pPr marL="109728" indent="0">
              <a:buNone/>
            </a:pPr>
            <a:r>
              <a:rPr lang="en-US" dirty="0" smtClean="0"/>
              <a:t>Minority Indicator		15	</a:t>
            </a:r>
          </a:p>
          <a:p>
            <a:pPr marL="109728" indent="0">
              <a:buNone/>
            </a:pPr>
            <a:r>
              <a:rPr lang="en-US" dirty="0" smtClean="0"/>
              <a:t>Consumer Wages		15</a:t>
            </a:r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b="1" dirty="0" smtClean="0"/>
              <a:t>Supervisory Assessment</a:t>
            </a:r>
            <a:r>
              <a:rPr lang="en-US" dirty="0" smtClean="0"/>
              <a:t>	40</a:t>
            </a: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Previous Performance Evaluations</a:t>
            </a:r>
          </a:p>
        </p:txBody>
      </p:sp>
    </p:spTree>
    <p:extLst>
      <p:ext uri="{BB962C8B-B14F-4D97-AF65-F5344CB8AC3E}">
        <p14:creationId xmlns:p14="http://schemas.microsoft.com/office/powerpoint/2010/main" val="396153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sz="3200" b="1" dirty="0" smtClean="0">
                <a:solidFill>
                  <a:srgbClr val="FF0000"/>
                </a:solidFill>
              </a:rPr>
              <a:t>Quantity</a:t>
            </a:r>
            <a:r>
              <a:rPr lang="en-US" sz="2800" dirty="0" smtClean="0"/>
              <a:t>: 100 Points</a:t>
            </a:r>
            <a:r>
              <a:rPr lang="en-US" dirty="0" smtClean="0"/>
              <a:t>	</a:t>
            </a:r>
          </a:p>
          <a:p>
            <a:endParaRPr lang="en-US" dirty="0"/>
          </a:p>
          <a:p>
            <a:r>
              <a:rPr lang="en-US" sz="2800" b="1" dirty="0" smtClean="0"/>
              <a:t>Number of Plans</a:t>
            </a:r>
            <a:r>
              <a:rPr lang="en-US" sz="2800" dirty="0" smtClean="0"/>
              <a:t>		33.3</a:t>
            </a:r>
          </a:p>
          <a:p>
            <a:endParaRPr lang="en-US" sz="2800" dirty="0" smtClean="0"/>
          </a:p>
          <a:p>
            <a:r>
              <a:rPr lang="en-US" sz="2800" b="1" dirty="0" smtClean="0"/>
              <a:t>Number of Rehabs</a:t>
            </a:r>
            <a:r>
              <a:rPr lang="en-US" sz="2800" dirty="0" smtClean="0"/>
              <a:t>		66.7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Previous Performance Evaluations</a:t>
            </a:r>
          </a:p>
        </p:txBody>
      </p:sp>
    </p:spTree>
    <p:extLst>
      <p:ext uri="{BB962C8B-B14F-4D97-AF65-F5344CB8AC3E}">
        <p14:creationId xmlns:p14="http://schemas.microsoft.com/office/powerpoint/2010/main" val="136240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1143000"/>
          </a:xfrm>
        </p:spPr>
        <p:txBody>
          <a:bodyPr>
            <a:noAutofit/>
          </a:bodyPr>
          <a:lstStyle/>
          <a:p>
            <a:r>
              <a:rPr lang="en-US" sz="4800" dirty="0" smtClean="0"/>
              <a:t>New Counselor Performance Measures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30165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Quantity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356827"/>
            <a:ext cx="6172200" cy="4648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140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lvl="0" indent="0">
              <a:buClr>
                <a:srgbClr val="629DD1"/>
              </a:buClr>
              <a:buNone/>
            </a:pPr>
            <a:r>
              <a:rPr lang="en-US" sz="3200" b="1" dirty="0">
                <a:solidFill>
                  <a:prstClr val="black"/>
                </a:solidFill>
              </a:rPr>
              <a:t>1. IPEs Developed </a:t>
            </a:r>
            <a:endParaRPr lang="en-US" sz="3200" b="1" dirty="0">
              <a:solidFill>
                <a:srgbClr val="629DD1">
                  <a:lumMod val="75000"/>
                </a:srgbClr>
              </a:solidFill>
            </a:endParaRPr>
          </a:p>
          <a:p>
            <a:pPr lvl="1">
              <a:buClr>
                <a:srgbClr val="629DD1"/>
              </a:buCl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ACCBF9">
                    <a:lumMod val="75000"/>
                  </a:srgbClr>
                </a:solidFill>
              </a:rPr>
              <a:t>Total Number of IPEs Written </a:t>
            </a:r>
            <a:r>
              <a:rPr lang="en-US" sz="2400" dirty="0">
                <a:solidFill>
                  <a:prstClr val="black"/>
                </a:solidFill>
              </a:rPr>
              <a:t>during rating period</a:t>
            </a:r>
          </a:p>
          <a:p>
            <a:pPr lvl="1">
              <a:buClr>
                <a:srgbClr val="629DD1"/>
              </a:buClr>
              <a:buFont typeface="Wingdings" panose="05000000000000000000" pitchFamily="2" charset="2"/>
              <a:buChar char="Ø"/>
            </a:pPr>
            <a:endParaRPr lang="en-US" sz="2400" dirty="0">
              <a:solidFill>
                <a:prstClr val="black"/>
              </a:solidFill>
            </a:endParaRPr>
          </a:p>
          <a:p>
            <a:pPr lvl="1">
              <a:buClr>
                <a:srgbClr val="629DD1"/>
              </a:buCl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</a:rPr>
              <a:t>Numeric </a:t>
            </a:r>
            <a:r>
              <a:rPr lang="en-US" sz="2400" dirty="0">
                <a:solidFill>
                  <a:prstClr val="black"/>
                </a:solidFill>
              </a:rPr>
              <a:t>IPE goal standardly set based on level of job classification and adjusted by local management as appropriate based on individual circumstances</a:t>
            </a:r>
          </a:p>
          <a:p>
            <a:pPr marL="393192" lvl="1" indent="0">
              <a:buClr>
                <a:srgbClr val="629DD1"/>
              </a:buClr>
              <a:buNone/>
            </a:pPr>
            <a:endParaRPr lang="en-US" sz="2400" dirty="0" smtClean="0">
              <a:solidFill>
                <a:prstClr val="black"/>
              </a:solidFill>
            </a:endParaRPr>
          </a:p>
          <a:p>
            <a:pPr lvl="1">
              <a:buClr>
                <a:srgbClr val="629DD1"/>
              </a:buClr>
              <a:buFont typeface="Wingdings" panose="05000000000000000000" pitchFamily="2" charset="2"/>
              <a:buChar char="Ø"/>
            </a:pPr>
            <a:endParaRPr lang="en-US" sz="2400" dirty="0">
              <a:solidFill>
                <a:prstClr val="black"/>
              </a:solidFill>
            </a:endParaRPr>
          </a:p>
          <a:p>
            <a:pPr lvl="1">
              <a:buClr>
                <a:srgbClr val="629DD1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</a:rPr>
              <a:t>Maximum Point Value = </a:t>
            </a:r>
            <a:r>
              <a:rPr lang="en-US" sz="2400" b="1" dirty="0">
                <a:solidFill>
                  <a:srgbClr val="ACCBF9">
                    <a:lumMod val="75000"/>
                  </a:srgbClr>
                </a:solidFill>
              </a:rPr>
              <a:t>25</a:t>
            </a:r>
          </a:p>
          <a:p>
            <a:pPr lvl="1">
              <a:buClr>
                <a:srgbClr val="629DD1"/>
              </a:buClr>
              <a:buFont typeface="Wingdings" panose="05000000000000000000" pitchFamily="2" charset="2"/>
              <a:buChar char="Ø"/>
            </a:pPr>
            <a:endParaRPr lang="en-US" sz="2400" b="1" dirty="0">
              <a:solidFill>
                <a:srgbClr val="ACCBF9">
                  <a:lumMod val="75000"/>
                </a:srgbClr>
              </a:solidFill>
            </a:endParaRPr>
          </a:p>
          <a:p>
            <a:pPr lvl="1">
              <a:buClr>
                <a:srgbClr val="629DD1"/>
              </a:buCl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ACCBF9">
                    <a:lumMod val="75000"/>
                  </a:srgbClr>
                </a:solidFill>
              </a:rPr>
              <a:t>We kept this measure because there is still a value in effectively moving consumers in to plan development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Quantity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10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/>
          <a:lstStyle/>
          <a:p>
            <a:pPr marL="109728" lvl="0" indent="0">
              <a:buClr>
                <a:srgbClr val="629DD1"/>
              </a:buClr>
              <a:buNone/>
            </a:pPr>
            <a:r>
              <a:rPr lang="en-US" sz="2500" b="1" dirty="0">
                <a:solidFill>
                  <a:prstClr val="black"/>
                </a:solidFill>
              </a:rPr>
              <a:t>2. </a:t>
            </a:r>
            <a:r>
              <a:rPr lang="en-US" sz="3200" b="1" dirty="0">
                <a:solidFill>
                  <a:prstClr val="black"/>
                </a:solidFill>
              </a:rPr>
              <a:t>IPEs Developed with Consumers in </a:t>
            </a:r>
            <a:r>
              <a:rPr lang="en-US" sz="3200" b="1" dirty="0" smtClean="0">
                <a:solidFill>
                  <a:prstClr val="black"/>
                </a:solidFill>
              </a:rPr>
              <a:t>Training</a:t>
            </a:r>
          </a:p>
          <a:p>
            <a:pPr marL="109728" lvl="0" indent="0">
              <a:buClr>
                <a:srgbClr val="629DD1"/>
              </a:buClr>
              <a:buNone/>
            </a:pPr>
            <a:endParaRPr lang="en-US" sz="3000" b="1" dirty="0">
              <a:solidFill>
                <a:prstClr val="black"/>
              </a:solidFill>
            </a:endParaRPr>
          </a:p>
          <a:p>
            <a:pPr lvl="0">
              <a:buClr>
                <a:srgbClr val="629DD1"/>
              </a:buClr>
            </a:pPr>
            <a:r>
              <a:rPr lang="en-US" sz="2200" dirty="0">
                <a:solidFill>
                  <a:prstClr val="black"/>
                </a:solidFill>
              </a:rPr>
              <a:t>Total number of </a:t>
            </a:r>
            <a:r>
              <a:rPr lang="en-US" sz="2200" b="1" dirty="0">
                <a:solidFill>
                  <a:srgbClr val="ACCBF9">
                    <a:lumMod val="75000"/>
                  </a:srgbClr>
                </a:solidFill>
              </a:rPr>
              <a:t>IPEs written for consumers </a:t>
            </a:r>
            <a:r>
              <a:rPr lang="en-US" sz="2200" b="1" dirty="0" smtClean="0">
                <a:solidFill>
                  <a:srgbClr val="ACCBF9">
                    <a:lumMod val="75000"/>
                  </a:srgbClr>
                </a:solidFill>
              </a:rPr>
              <a:t>to be enrolled </a:t>
            </a:r>
            <a:r>
              <a:rPr lang="en-US" sz="2200" b="1" dirty="0">
                <a:solidFill>
                  <a:srgbClr val="ACCBF9">
                    <a:lumMod val="75000"/>
                  </a:srgbClr>
                </a:solidFill>
              </a:rPr>
              <a:t>in training</a:t>
            </a:r>
            <a:r>
              <a:rPr lang="en-US" sz="2200" dirty="0">
                <a:solidFill>
                  <a:srgbClr val="ACCBF9">
                    <a:lumMod val="75000"/>
                  </a:srgbClr>
                </a:solidFill>
              </a:rPr>
              <a:t> </a:t>
            </a:r>
            <a:r>
              <a:rPr lang="en-US" sz="2200" dirty="0" smtClean="0">
                <a:solidFill>
                  <a:prstClr val="black"/>
                </a:solidFill>
              </a:rPr>
              <a:t>as a result of </a:t>
            </a:r>
            <a:r>
              <a:rPr lang="en-US" sz="2200" dirty="0">
                <a:solidFill>
                  <a:prstClr val="black"/>
                </a:solidFill>
              </a:rPr>
              <a:t>IPE development</a:t>
            </a:r>
          </a:p>
          <a:p>
            <a:pPr lvl="0">
              <a:buClr>
                <a:srgbClr val="629DD1"/>
              </a:buClr>
            </a:pPr>
            <a:endParaRPr lang="en-US" sz="2200" dirty="0">
              <a:solidFill>
                <a:prstClr val="black"/>
              </a:solidFill>
            </a:endParaRPr>
          </a:p>
          <a:p>
            <a:pPr lvl="0">
              <a:buClr>
                <a:srgbClr val="629DD1"/>
              </a:buClr>
            </a:pPr>
            <a:r>
              <a:rPr lang="en-US" sz="2200" dirty="0" smtClean="0">
                <a:solidFill>
                  <a:prstClr val="black"/>
                </a:solidFill>
              </a:rPr>
              <a:t>Maximum </a:t>
            </a:r>
            <a:r>
              <a:rPr lang="en-US" sz="2200" dirty="0">
                <a:solidFill>
                  <a:prstClr val="black"/>
                </a:solidFill>
              </a:rPr>
              <a:t>point value = </a:t>
            </a:r>
            <a:r>
              <a:rPr lang="en-US" sz="2200" b="1" dirty="0" smtClean="0">
                <a:solidFill>
                  <a:srgbClr val="ACCBF9">
                    <a:lumMod val="75000"/>
                  </a:srgbClr>
                </a:solidFill>
              </a:rPr>
              <a:t>25</a:t>
            </a:r>
          </a:p>
          <a:p>
            <a:pPr lvl="0">
              <a:buClr>
                <a:srgbClr val="629DD1"/>
              </a:buClr>
            </a:pPr>
            <a:endParaRPr lang="en-US" sz="2200" b="1" dirty="0">
              <a:solidFill>
                <a:srgbClr val="ACCBF9">
                  <a:lumMod val="75000"/>
                </a:srgbClr>
              </a:solidFill>
            </a:endParaRPr>
          </a:p>
          <a:p>
            <a:pPr lvl="0">
              <a:buClr>
                <a:srgbClr val="629DD1"/>
              </a:buClr>
            </a:pPr>
            <a:r>
              <a:rPr lang="en-US" sz="2200" b="1" dirty="0" smtClean="0">
                <a:solidFill>
                  <a:srgbClr val="ACCBF9">
                    <a:lumMod val="75000"/>
                  </a:srgbClr>
                </a:solidFill>
              </a:rPr>
              <a:t>*Skill development is a focus of WIOA </a:t>
            </a:r>
            <a:endParaRPr lang="en-US" sz="1900" b="1" dirty="0">
              <a:solidFill>
                <a:srgbClr val="ACCBF9">
                  <a:lumMod val="75000"/>
                </a:srgbClr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Quantity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86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09728" lvl="0" indent="0">
              <a:buClr>
                <a:srgbClr val="629DD1"/>
              </a:buClr>
              <a:buNone/>
            </a:pPr>
            <a:r>
              <a:rPr lang="en-US" sz="2500" b="1" dirty="0">
                <a:solidFill>
                  <a:prstClr val="black"/>
                </a:solidFill>
              </a:rPr>
              <a:t>3. </a:t>
            </a:r>
            <a:r>
              <a:rPr lang="en-US" sz="3000" b="1" dirty="0">
                <a:solidFill>
                  <a:prstClr val="black"/>
                </a:solidFill>
              </a:rPr>
              <a:t>Successful Closures Substantially </a:t>
            </a:r>
            <a:r>
              <a:rPr lang="en-US" sz="3000" b="1" dirty="0" smtClean="0">
                <a:solidFill>
                  <a:prstClr val="black"/>
                </a:solidFill>
              </a:rPr>
              <a:t>Employed</a:t>
            </a:r>
            <a:endParaRPr lang="en-US" sz="2500" dirty="0">
              <a:solidFill>
                <a:prstClr val="black"/>
              </a:solidFill>
            </a:endParaRPr>
          </a:p>
          <a:p>
            <a:pPr lvl="1">
              <a:buClr>
                <a:srgbClr val="629DD1"/>
              </a:buClr>
              <a:buFont typeface="Wingdings" panose="05000000000000000000" pitchFamily="2" charset="2"/>
              <a:buChar char="Ø"/>
            </a:pPr>
            <a:r>
              <a:rPr lang="en-US" sz="2100" dirty="0">
                <a:solidFill>
                  <a:prstClr val="black"/>
                </a:solidFill>
              </a:rPr>
              <a:t> </a:t>
            </a:r>
            <a:r>
              <a:rPr lang="en-US" sz="2100" b="1" dirty="0">
                <a:solidFill>
                  <a:srgbClr val="ACCBF9">
                    <a:lumMod val="75000"/>
                  </a:srgbClr>
                </a:solidFill>
              </a:rPr>
              <a:t>Total successful (status 26) closures with weekly earnings &gt;= $300</a:t>
            </a:r>
          </a:p>
          <a:p>
            <a:pPr lvl="1">
              <a:buClr>
                <a:srgbClr val="629DD1"/>
              </a:buClr>
              <a:buFont typeface="Wingdings" panose="05000000000000000000" pitchFamily="2" charset="2"/>
              <a:buChar char="Ø"/>
            </a:pPr>
            <a:endParaRPr lang="en-US" sz="2100" dirty="0">
              <a:solidFill>
                <a:prstClr val="black"/>
              </a:solidFill>
            </a:endParaRPr>
          </a:p>
          <a:p>
            <a:pPr lvl="1">
              <a:buClr>
                <a:srgbClr val="629DD1"/>
              </a:buClr>
              <a:buFont typeface="Wingdings" panose="05000000000000000000" pitchFamily="2" charset="2"/>
              <a:buChar char="Ø"/>
            </a:pPr>
            <a:r>
              <a:rPr lang="en-US" sz="2100" dirty="0">
                <a:solidFill>
                  <a:prstClr val="black"/>
                </a:solidFill>
              </a:rPr>
              <a:t>Goal set by job classification (15, 12, 10) and adjusted as appropriate by </a:t>
            </a:r>
            <a:r>
              <a:rPr lang="en-US" sz="2100" dirty="0" smtClean="0">
                <a:solidFill>
                  <a:prstClr val="black"/>
                </a:solidFill>
              </a:rPr>
              <a:t>local management </a:t>
            </a:r>
            <a:r>
              <a:rPr lang="en-US" sz="2100" dirty="0">
                <a:solidFill>
                  <a:prstClr val="black"/>
                </a:solidFill>
              </a:rPr>
              <a:t>for individual circumstances</a:t>
            </a:r>
          </a:p>
          <a:p>
            <a:pPr lvl="1">
              <a:buClr>
                <a:srgbClr val="629DD1"/>
              </a:buClr>
              <a:buFont typeface="Wingdings" panose="05000000000000000000" pitchFamily="2" charset="2"/>
              <a:buChar char="Ø"/>
            </a:pPr>
            <a:endParaRPr lang="en-US" sz="2100" dirty="0">
              <a:solidFill>
                <a:prstClr val="black"/>
              </a:solidFill>
            </a:endParaRPr>
          </a:p>
          <a:p>
            <a:pPr lvl="1">
              <a:buClr>
                <a:srgbClr val="629DD1"/>
              </a:buClr>
              <a:buFont typeface="Wingdings" panose="05000000000000000000" pitchFamily="2" charset="2"/>
              <a:buChar char="Ø"/>
            </a:pPr>
            <a:r>
              <a:rPr lang="en-US" sz="2100" dirty="0">
                <a:solidFill>
                  <a:prstClr val="black"/>
                </a:solidFill>
              </a:rPr>
              <a:t>Maximum point value = </a:t>
            </a:r>
            <a:r>
              <a:rPr lang="en-US" sz="2200" b="1" dirty="0" smtClean="0">
                <a:solidFill>
                  <a:srgbClr val="ACCBF9">
                    <a:lumMod val="75000"/>
                  </a:srgbClr>
                </a:solidFill>
              </a:rPr>
              <a:t>25</a:t>
            </a:r>
          </a:p>
          <a:p>
            <a:pPr lvl="1">
              <a:buClr>
                <a:srgbClr val="629DD1"/>
              </a:buClr>
              <a:buFont typeface="Wingdings" panose="05000000000000000000" pitchFamily="2" charset="2"/>
              <a:buChar char="Ø"/>
            </a:pPr>
            <a:endParaRPr lang="en-US" sz="2200" b="1" dirty="0">
              <a:solidFill>
                <a:srgbClr val="ACCBF9">
                  <a:lumMod val="75000"/>
                </a:srgbClr>
              </a:solidFill>
            </a:endParaRPr>
          </a:p>
          <a:p>
            <a:pPr lvl="1">
              <a:buClr>
                <a:srgbClr val="629DD1"/>
              </a:buClr>
              <a:buFont typeface="Wingdings" panose="05000000000000000000" pitchFamily="2" charset="2"/>
              <a:buChar char="Ø"/>
            </a:pPr>
            <a:r>
              <a:rPr lang="en-US" sz="2200" b="1" dirty="0" smtClean="0">
                <a:solidFill>
                  <a:srgbClr val="ACCBF9">
                    <a:lumMod val="75000"/>
                  </a:srgbClr>
                </a:solidFill>
              </a:rPr>
              <a:t> This directly relates to the primary indicators of performance: 2</a:t>
            </a:r>
            <a:r>
              <a:rPr lang="en-US" sz="2200" b="1" baseline="30000" dirty="0" smtClean="0">
                <a:solidFill>
                  <a:srgbClr val="ACCBF9">
                    <a:lumMod val="75000"/>
                  </a:srgbClr>
                </a:solidFill>
              </a:rPr>
              <a:t>nd</a:t>
            </a:r>
            <a:r>
              <a:rPr lang="en-US" sz="2200" b="1" dirty="0" smtClean="0">
                <a:solidFill>
                  <a:srgbClr val="ACCBF9">
                    <a:lumMod val="75000"/>
                  </a:srgbClr>
                </a:solidFill>
              </a:rPr>
              <a:t> and 4</a:t>
            </a:r>
            <a:r>
              <a:rPr lang="en-US" sz="2200" b="1" baseline="30000" dirty="0" smtClean="0">
                <a:solidFill>
                  <a:srgbClr val="ACCBF9">
                    <a:lumMod val="75000"/>
                  </a:srgbClr>
                </a:solidFill>
              </a:rPr>
              <a:t>th</a:t>
            </a:r>
            <a:r>
              <a:rPr lang="en-US" sz="2200" b="1" dirty="0" smtClean="0">
                <a:solidFill>
                  <a:srgbClr val="ACCBF9">
                    <a:lumMod val="75000"/>
                  </a:srgbClr>
                </a:solidFill>
              </a:rPr>
              <a:t> </a:t>
            </a:r>
            <a:r>
              <a:rPr lang="en-US" sz="2200" b="1" dirty="0" err="1" smtClean="0">
                <a:solidFill>
                  <a:srgbClr val="ACCBF9">
                    <a:lumMod val="75000"/>
                  </a:srgbClr>
                </a:solidFill>
              </a:rPr>
              <a:t>Qtr</a:t>
            </a:r>
            <a:r>
              <a:rPr lang="en-US" sz="2200" b="1" dirty="0" smtClean="0">
                <a:solidFill>
                  <a:srgbClr val="ACCBF9">
                    <a:lumMod val="75000"/>
                  </a:srgbClr>
                </a:solidFill>
              </a:rPr>
              <a:t> Post Exit and Median Wages 2</a:t>
            </a:r>
            <a:r>
              <a:rPr lang="en-US" sz="2200" b="1" baseline="30000" dirty="0" smtClean="0">
                <a:solidFill>
                  <a:srgbClr val="ACCBF9">
                    <a:lumMod val="75000"/>
                  </a:srgbClr>
                </a:solidFill>
              </a:rPr>
              <a:t>nd</a:t>
            </a:r>
            <a:r>
              <a:rPr lang="en-US" sz="2200" b="1" dirty="0" smtClean="0">
                <a:solidFill>
                  <a:srgbClr val="ACCBF9">
                    <a:lumMod val="75000"/>
                  </a:srgbClr>
                </a:solidFill>
              </a:rPr>
              <a:t> </a:t>
            </a:r>
            <a:r>
              <a:rPr lang="en-US" sz="2200" b="1" dirty="0" err="1" smtClean="0">
                <a:solidFill>
                  <a:srgbClr val="ACCBF9">
                    <a:lumMod val="75000"/>
                  </a:srgbClr>
                </a:solidFill>
              </a:rPr>
              <a:t>Qtr</a:t>
            </a:r>
            <a:r>
              <a:rPr lang="en-US" sz="2200" b="1" dirty="0" smtClean="0">
                <a:solidFill>
                  <a:srgbClr val="ACCBF9">
                    <a:lumMod val="75000"/>
                  </a:srgbClr>
                </a:solidFill>
              </a:rPr>
              <a:t> Post Exit</a:t>
            </a:r>
            <a:endParaRPr lang="en-US" sz="2200" b="1" dirty="0">
              <a:solidFill>
                <a:srgbClr val="ACCBF9">
                  <a:lumMod val="75000"/>
                </a:srgbClr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Quantity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19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4648200"/>
          </a:xfrm>
        </p:spPr>
        <p:txBody>
          <a:bodyPr>
            <a:normAutofit fontScale="92500" lnSpcReduction="20000"/>
          </a:bodyPr>
          <a:lstStyle/>
          <a:p>
            <a:pPr marL="109728" lvl="0" indent="0">
              <a:buClr>
                <a:srgbClr val="629DD1"/>
              </a:buClr>
              <a:buNone/>
            </a:pPr>
            <a:r>
              <a:rPr lang="en-US" sz="3200" b="1" dirty="0">
                <a:solidFill>
                  <a:prstClr val="black"/>
                </a:solidFill>
              </a:rPr>
              <a:t>4. Rehab </a:t>
            </a:r>
            <a:r>
              <a:rPr lang="en-US" sz="3200" b="1" dirty="0" smtClean="0">
                <a:solidFill>
                  <a:prstClr val="black"/>
                </a:solidFill>
              </a:rPr>
              <a:t>Rate</a:t>
            </a:r>
            <a:endParaRPr lang="en-US" sz="2100" dirty="0">
              <a:solidFill>
                <a:prstClr val="black"/>
              </a:solidFill>
            </a:endParaRPr>
          </a:p>
          <a:p>
            <a:pPr lvl="0">
              <a:buClr>
                <a:srgbClr val="629DD1"/>
              </a:buClr>
            </a:pPr>
            <a:r>
              <a:rPr lang="en-US" sz="2400" dirty="0">
                <a:solidFill>
                  <a:prstClr val="black"/>
                </a:solidFill>
              </a:rPr>
              <a:t>Of all consumers who go into an IPE during a rating period, the percent who achieve an employment outcome</a:t>
            </a:r>
          </a:p>
          <a:p>
            <a:pPr lvl="0">
              <a:buClr>
                <a:srgbClr val="629DD1"/>
              </a:buClr>
            </a:pPr>
            <a:endParaRPr lang="en-US" sz="2200" dirty="0">
              <a:solidFill>
                <a:prstClr val="black"/>
              </a:solidFill>
            </a:endParaRPr>
          </a:p>
          <a:p>
            <a:pPr lvl="0">
              <a:buClr>
                <a:srgbClr val="629DD1"/>
              </a:buClr>
            </a:pPr>
            <a:r>
              <a:rPr lang="en-US" sz="2400" b="1" dirty="0">
                <a:solidFill>
                  <a:srgbClr val="ACCBF9">
                    <a:lumMod val="75000"/>
                  </a:srgbClr>
                </a:solidFill>
              </a:rPr>
              <a:t>(26 + 28)/26 = Rehab Rate</a:t>
            </a:r>
          </a:p>
          <a:p>
            <a:pPr lvl="0">
              <a:buClr>
                <a:srgbClr val="629DD1"/>
              </a:buClr>
            </a:pPr>
            <a:endParaRPr lang="en-US" sz="2400" dirty="0">
              <a:solidFill>
                <a:prstClr val="black"/>
              </a:solidFill>
            </a:endParaRPr>
          </a:p>
          <a:p>
            <a:pPr lvl="0">
              <a:buClr>
                <a:srgbClr val="629DD1"/>
              </a:buClr>
            </a:pPr>
            <a:r>
              <a:rPr lang="en-US" sz="2400" dirty="0">
                <a:solidFill>
                  <a:prstClr val="black"/>
                </a:solidFill>
              </a:rPr>
              <a:t>Goal remains at 55.8%</a:t>
            </a:r>
          </a:p>
          <a:p>
            <a:pPr lvl="0">
              <a:buClr>
                <a:srgbClr val="629DD1"/>
              </a:buClr>
            </a:pPr>
            <a:endParaRPr lang="en-US" sz="2400" dirty="0">
              <a:solidFill>
                <a:prstClr val="black"/>
              </a:solidFill>
            </a:endParaRPr>
          </a:p>
          <a:p>
            <a:pPr lvl="0">
              <a:buClr>
                <a:srgbClr val="629DD1"/>
              </a:buClr>
            </a:pPr>
            <a:r>
              <a:rPr lang="en-US" sz="2400" dirty="0">
                <a:solidFill>
                  <a:prstClr val="black"/>
                </a:solidFill>
              </a:rPr>
              <a:t>Maximum point value = </a:t>
            </a:r>
            <a:r>
              <a:rPr lang="en-US" sz="2400" b="1" dirty="0">
                <a:solidFill>
                  <a:srgbClr val="ACCBF9">
                    <a:lumMod val="75000"/>
                  </a:srgbClr>
                </a:solidFill>
              </a:rPr>
              <a:t>25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Determined that this contributes to the primary Indicators of Performance: 2</a:t>
            </a:r>
            <a:r>
              <a:rPr lang="en-US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nd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and 4</a:t>
            </a:r>
            <a:r>
              <a:rPr lang="en-US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Quarter Post Exit and Median Wages 2</a:t>
            </a:r>
            <a:r>
              <a:rPr lang="en-US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nd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Quarter Post Exit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Quantity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75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429000"/>
            <a:ext cx="9149580" cy="160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83182"/>
            <a:ext cx="8991600" cy="2642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399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86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 August of 2017, </a:t>
            </a:r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CT-General assembled a              	</a:t>
            </a:r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workgroup that had representation from </a:t>
            </a:r>
          </a:p>
          <a:p>
            <a:pPr marL="109728" indent="0">
              <a:buNone/>
            </a:pPr>
            <a:r>
              <a:rPr lang="en-US" dirty="0" smtClean="0"/>
              <a:t>   counselors, supervisors, district directors, and   </a:t>
            </a:r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central office staff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The purpose of this group was to examine counselor performance evaluations as our program was shifting to align with WIOA performance accountability requirements.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Background				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85343"/>
            <a:ext cx="3048000" cy="2832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689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Quality</a:t>
            </a:r>
            <a:endParaRPr lang="en-US" dirty="0"/>
          </a:p>
        </p:txBody>
      </p:sp>
      <p:pic>
        <p:nvPicPr>
          <p:cNvPr id="614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7107" y="1284795"/>
            <a:ext cx="6145293" cy="4722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001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lnSpcReduction="10000"/>
          </a:bodyPr>
          <a:lstStyle/>
          <a:p>
            <a:pPr marL="624078" lvl="0" indent="-514350">
              <a:buClr>
                <a:srgbClr val="629DD1"/>
              </a:buClr>
              <a:buAutoNum type="arabicPeriod"/>
            </a:pPr>
            <a:r>
              <a:rPr lang="en-US" sz="3200" b="1" dirty="0" smtClean="0">
                <a:solidFill>
                  <a:prstClr val="black"/>
                </a:solidFill>
              </a:rPr>
              <a:t>Counselor Competencies</a:t>
            </a:r>
          </a:p>
          <a:p>
            <a:pPr marL="109728" lvl="0" indent="0">
              <a:buClr>
                <a:srgbClr val="629DD1"/>
              </a:buClr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lvl="0">
              <a:buClr>
                <a:srgbClr val="629DD1"/>
              </a:buCl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prstClr val="black"/>
                </a:solidFill>
              </a:rPr>
              <a:t>Review </a:t>
            </a:r>
            <a:r>
              <a:rPr lang="en-US" dirty="0">
                <a:solidFill>
                  <a:prstClr val="black"/>
                </a:solidFill>
              </a:rPr>
              <a:t>of </a:t>
            </a:r>
            <a:r>
              <a:rPr lang="en-US" b="1" dirty="0">
                <a:solidFill>
                  <a:srgbClr val="ACCBF9">
                    <a:lumMod val="75000"/>
                  </a:srgbClr>
                </a:solidFill>
              </a:rPr>
              <a:t>CORE competency areas </a:t>
            </a:r>
            <a:r>
              <a:rPr lang="en-US" dirty="0">
                <a:solidFill>
                  <a:prstClr val="black"/>
                </a:solidFill>
              </a:rPr>
              <a:t>including referrals to in-house and American Job Center programs</a:t>
            </a:r>
          </a:p>
          <a:p>
            <a:pPr lvl="0">
              <a:buClr>
                <a:srgbClr val="629DD1"/>
              </a:buClr>
              <a:buFont typeface="Wingdings" panose="05000000000000000000" pitchFamily="2" charset="2"/>
              <a:buChar char="Ø"/>
            </a:pP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629DD1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prstClr val="black"/>
                </a:solidFill>
              </a:rPr>
              <a:t>Supervisor discretion</a:t>
            </a:r>
          </a:p>
          <a:p>
            <a:pPr lvl="0">
              <a:buClr>
                <a:srgbClr val="629DD1"/>
              </a:buClr>
              <a:buFont typeface="Wingdings" panose="05000000000000000000" pitchFamily="2" charset="2"/>
              <a:buChar char="Ø"/>
            </a:pP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629DD1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prstClr val="black"/>
                </a:solidFill>
              </a:rPr>
              <a:t>Maximum point value = </a:t>
            </a:r>
            <a:r>
              <a:rPr lang="en-US" sz="2400" b="1" dirty="0" smtClean="0">
                <a:solidFill>
                  <a:srgbClr val="ACCBF9">
                    <a:lumMod val="75000"/>
                  </a:srgbClr>
                </a:solidFill>
              </a:rPr>
              <a:t>40</a:t>
            </a:r>
          </a:p>
          <a:p>
            <a:pPr lvl="0">
              <a:buClr>
                <a:srgbClr val="629DD1"/>
              </a:buClr>
              <a:buFont typeface="Wingdings" panose="05000000000000000000" pitchFamily="2" charset="2"/>
              <a:buChar char="Ø"/>
            </a:pPr>
            <a:endParaRPr lang="en-US" sz="2400" b="1" dirty="0">
              <a:solidFill>
                <a:srgbClr val="ACCBF9">
                  <a:lumMod val="75000"/>
                </a:srgbClr>
              </a:solidFill>
            </a:endParaRPr>
          </a:p>
          <a:p>
            <a:pPr lvl="0">
              <a:buClr>
                <a:srgbClr val="629DD1"/>
              </a:buClr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rgbClr val="ACCBF9">
                    <a:lumMod val="75000"/>
                  </a:srgbClr>
                </a:solidFill>
              </a:rPr>
              <a:t>No Change from previous model. Still relevant to look at quality of counselors work.</a:t>
            </a:r>
            <a:endParaRPr lang="en-US" sz="2400" b="1" dirty="0">
              <a:solidFill>
                <a:srgbClr val="ACCBF9">
                  <a:lumMod val="75000"/>
                </a:srgbClr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</a:t>
            </a:r>
          </a:p>
        </p:txBody>
      </p:sp>
    </p:spTree>
    <p:extLst>
      <p:ext uri="{BB962C8B-B14F-4D97-AF65-F5344CB8AC3E}">
        <p14:creationId xmlns:p14="http://schemas.microsoft.com/office/powerpoint/2010/main" val="110980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lvl="0" indent="0">
              <a:buClr>
                <a:srgbClr val="629DD1"/>
              </a:buClr>
              <a:buNone/>
            </a:pPr>
            <a:r>
              <a:rPr lang="en-US" sz="3200" b="1" dirty="0">
                <a:solidFill>
                  <a:prstClr val="black"/>
                </a:solidFill>
              </a:rPr>
              <a:t>2. Number of Participants Achieving a </a:t>
            </a:r>
            <a:r>
              <a:rPr lang="en-US" sz="3200" b="1" dirty="0" smtClean="0">
                <a:solidFill>
                  <a:prstClr val="black"/>
                </a:solidFill>
              </a:rPr>
              <a:t>Credential</a:t>
            </a: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629DD1"/>
              </a:buClr>
            </a:pPr>
            <a:r>
              <a:rPr lang="en-US" dirty="0">
                <a:solidFill>
                  <a:prstClr val="black"/>
                </a:solidFill>
              </a:rPr>
              <a:t>The Number of </a:t>
            </a:r>
            <a:r>
              <a:rPr lang="en-US" b="1" dirty="0">
                <a:solidFill>
                  <a:srgbClr val="ACCBF9">
                    <a:lumMod val="75000"/>
                  </a:srgbClr>
                </a:solidFill>
              </a:rPr>
              <a:t>participants who achieve a credential</a:t>
            </a:r>
            <a:r>
              <a:rPr lang="en-US" dirty="0">
                <a:solidFill>
                  <a:prstClr val="black"/>
                </a:solidFill>
              </a:rPr>
              <a:t> during a program </a:t>
            </a:r>
            <a:r>
              <a:rPr lang="en-US" dirty="0" smtClean="0">
                <a:solidFill>
                  <a:prstClr val="black"/>
                </a:solidFill>
              </a:rPr>
              <a:t>year. </a:t>
            </a: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629DD1"/>
              </a:buClr>
            </a:pPr>
            <a:endParaRPr lang="en-US" dirty="0" smtClean="0">
              <a:solidFill>
                <a:prstClr val="black"/>
              </a:solidFill>
            </a:endParaRPr>
          </a:p>
          <a:p>
            <a:pPr lvl="0">
              <a:buClr>
                <a:srgbClr val="629DD1"/>
              </a:buClr>
            </a:pPr>
            <a:r>
              <a:rPr lang="en-US" dirty="0" smtClean="0">
                <a:solidFill>
                  <a:prstClr val="black"/>
                </a:solidFill>
              </a:rPr>
              <a:t>Derived from the RSA 911 extract</a:t>
            </a: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629DD1"/>
              </a:buClr>
            </a:pP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629DD1"/>
              </a:buClr>
            </a:pPr>
            <a:r>
              <a:rPr lang="en-US" dirty="0" smtClean="0">
                <a:solidFill>
                  <a:prstClr val="black"/>
                </a:solidFill>
              </a:rPr>
              <a:t>Goal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smtClean="0">
                <a:solidFill>
                  <a:prstClr val="black"/>
                </a:solidFill>
              </a:rPr>
              <a:t>is same </a:t>
            </a:r>
            <a:r>
              <a:rPr lang="en-US" dirty="0">
                <a:solidFill>
                  <a:prstClr val="black"/>
                </a:solidFill>
              </a:rPr>
              <a:t>for all </a:t>
            </a:r>
            <a:r>
              <a:rPr lang="en-US" dirty="0" smtClean="0">
                <a:solidFill>
                  <a:prstClr val="black"/>
                </a:solidFill>
              </a:rPr>
              <a:t>counselors</a:t>
            </a: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629DD1"/>
              </a:buClr>
            </a:pP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629DD1"/>
              </a:buClr>
            </a:pPr>
            <a:r>
              <a:rPr lang="en-US" dirty="0">
                <a:solidFill>
                  <a:prstClr val="black"/>
                </a:solidFill>
              </a:rPr>
              <a:t>Maximum point value = </a:t>
            </a:r>
            <a:r>
              <a:rPr lang="en-US" sz="2400" b="1" dirty="0" smtClean="0">
                <a:solidFill>
                  <a:srgbClr val="ACCBF9">
                    <a:lumMod val="75000"/>
                  </a:srgbClr>
                </a:solidFill>
              </a:rPr>
              <a:t>20</a:t>
            </a:r>
          </a:p>
          <a:p>
            <a:pPr lvl="0">
              <a:buClr>
                <a:srgbClr val="629DD1"/>
              </a:buClr>
            </a:pPr>
            <a:endParaRPr lang="en-US" sz="2400" b="1" dirty="0">
              <a:solidFill>
                <a:srgbClr val="ACCBF9">
                  <a:lumMod val="75000"/>
                </a:srgbClr>
              </a:solidFill>
            </a:endParaRPr>
          </a:p>
          <a:p>
            <a:pPr lvl="0">
              <a:buClr>
                <a:srgbClr val="629DD1"/>
              </a:buClr>
            </a:pPr>
            <a:r>
              <a:rPr lang="en-US" sz="2400" b="1" dirty="0">
                <a:solidFill>
                  <a:srgbClr val="ACCBF9">
                    <a:lumMod val="75000"/>
                  </a:srgbClr>
                </a:solidFill>
              </a:rPr>
              <a:t>Credential Attainment is a Primary Indicator of Performance under </a:t>
            </a:r>
            <a:r>
              <a:rPr lang="en-US" sz="2400" b="1" dirty="0" smtClean="0">
                <a:solidFill>
                  <a:srgbClr val="ACCBF9">
                    <a:lumMod val="75000"/>
                  </a:srgbClr>
                </a:solidFill>
              </a:rPr>
              <a:t>WIOA. </a:t>
            </a:r>
            <a:endParaRPr lang="en-US" sz="2400" b="1" dirty="0">
              <a:solidFill>
                <a:srgbClr val="ACCBF9">
                  <a:lumMod val="75000"/>
                </a:srgbClr>
              </a:solidFill>
            </a:endParaRPr>
          </a:p>
          <a:p>
            <a:pPr lvl="0">
              <a:buClr>
                <a:srgbClr val="629DD1"/>
              </a:buClr>
            </a:pPr>
            <a:endParaRPr lang="en-US" sz="2400" b="1" dirty="0">
              <a:solidFill>
                <a:srgbClr val="ACCBF9">
                  <a:lumMod val="75000"/>
                </a:srgbClr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</a:t>
            </a:r>
          </a:p>
        </p:txBody>
      </p:sp>
    </p:spTree>
    <p:extLst>
      <p:ext uri="{BB962C8B-B14F-4D97-AF65-F5344CB8AC3E}">
        <p14:creationId xmlns:p14="http://schemas.microsoft.com/office/powerpoint/2010/main" val="196372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09728" lvl="0" indent="0">
              <a:buClr>
                <a:srgbClr val="629DD1"/>
              </a:buClr>
              <a:buNone/>
            </a:pPr>
            <a:r>
              <a:rPr lang="en-US" sz="3200" b="1" dirty="0">
                <a:solidFill>
                  <a:prstClr val="black"/>
                </a:solidFill>
              </a:rPr>
              <a:t>3. Number of participants achieving Measurable Skills Gains</a:t>
            </a:r>
          </a:p>
          <a:p>
            <a:pPr marL="109728" lvl="0" indent="0">
              <a:buClr>
                <a:srgbClr val="629DD1"/>
              </a:buClr>
              <a:buNone/>
            </a:pP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629DD1"/>
              </a:buClr>
            </a:pPr>
            <a:r>
              <a:rPr lang="en-US" dirty="0">
                <a:solidFill>
                  <a:prstClr val="black"/>
                </a:solidFill>
              </a:rPr>
              <a:t>The Number of </a:t>
            </a:r>
            <a:r>
              <a:rPr lang="en-US" b="1" dirty="0">
                <a:solidFill>
                  <a:srgbClr val="ACCBF9">
                    <a:lumMod val="75000"/>
                  </a:srgbClr>
                </a:solidFill>
              </a:rPr>
              <a:t>participants who achieve a Measurable Skills Gain </a:t>
            </a:r>
            <a:r>
              <a:rPr lang="en-US" dirty="0">
                <a:solidFill>
                  <a:prstClr val="black"/>
                </a:solidFill>
              </a:rPr>
              <a:t>during a program </a:t>
            </a:r>
            <a:r>
              <a:rPr lang="en-US" dirty="0" smtClean="0">
                <a:solidFill>
                  <a:prstClr val="black"/>
                </a:solidFill>
              </a:rPr>
              <a:t>year</a:t>
            </a:r>
          </a:p>
          <a:p>
            <a:pPr lvl="0">
              <a:buClr>
                <a:srgbClr val="629DD1"/>
              </a:buClr>
            </a:pP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629DD1"/>
              </a:buClr>
            </a:pPr>
            <a:r>
              <a:rPr lang="en-US" dirty="0" smtClean="0">
                <a:solidFill>
                  <a:prstClr val="black"/>
                </a:solidFill>
              </a:rPr>
              <a:t>Derived from RSA 911 extract</a:t>
            </a: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629DD1"/>
              </a:buClr>
            </a:pP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629DD1"/>
              </a:buClr>
            </a:pPr>
            <a:r>
              <a:rPr lang="en-US" dirty="0">
                <a:solidFill>
                  <a:prstClr val="black"/>
                </a:solidFill>
              </a:rPr>
              <a:t>Goal </a:t>
            </a:r>
            <a:r>
              <a:rPr lang="en-US" dirty="0" smtClean="0">
                <a:solidFill>
                  <a:prstClr val="black"/>
                </a:solidFill>
              </a:rPr>
              <a:t>is same </a:t>
            </a:r>
            <a:r>
              <a:rPr lang="en-US" dirty="0">
                <a:solidFill>
                  <a:prstClr val="black"/>
                </a:solidFill>
              </a:rPr>
              <a:t>for all </a:t>
            </a:r>
            <a:r>
              <a:rPr lang="en-US" dirty="0" smtClean="0">
                <a:solidFill>
                  <a:prstClr val="black"/>
                </a:solidFill>
              </a:rPr>
              <a:t>counselors</a:t>
            </a: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629DD1"/>
              </a:buClr>
            </a:pP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629DD1"/>
              </a:buClr>
            </a:pPr>
            <a:r>
              <a:rPr lang="en-US" dirty="0">
                <a:solidFill>
                  <a:prstClr val="black"/>
                </a:solidFill>
              </a:rPr>
              <a:t>Maximum point value = </a:t>
            </a:r>
            <a:r>
              <a:rPr lang="en-US" sz="2400" b="1" dirty="0" smtClean="0">
                <a:solidFill>
                  <a:srgbClr val="ACCBF9">
                    <a:lumMod val="75000"/>
                  </a:srgbClr>
                </a:solidFill>
              </a:rPr>
              <a:t>20</a:t>
            </a:r>
          </a:p>
          <a:p>
            <a:pPr lvl="0">
              <a:buClr>
                <a:srgbClr val="629DD1"/>
              </a:buClr>
            </a:pPr>
            <a:endParaRPr lang="en-US" sz="2400" b="1" dirty="0">
              <a:solidFill>
                <a:srgbClr val="ACCBF9">
                  <a:lumMod val="75000"/>
                </a:srgbClr>
              </a:solidFill>
            </a:endParaRPr>
          </a:p>
          <a:p>
            <a:pPr lvl="0">
              <a:buClr>
                <a:srgbClr val="629DD1"/>
              </a:buClr>
            </a:pPr>
            <a:r>
              <a:rPr lang="en-US" sz="2400" b="1" dirty="0">
                <a:solidFill>
                  <a:srgbClr val="ACCBF9">
                    <a:lumMod val="75000"/>
                  </a:srgbClr>
                </a:solidFill>
              </a:rPr>
              <a:t>Measurable Skills Gain is a Primary Indicator of Performance under WIOA</a:t>
            </a:r>
          </a:p>
          <a:p>
            <a:pPr lvl="0">
              <a:buClr>
                <a:srgbClr val="629DD1"/>
              </a:buClr>
            </a:pPr>
            <a:endParaRPr lang="en-US" sz="2400" b="1" dirty="0" smtClean="0">
              <a:solidFill>
                <a:srgbClr val="ACCBF9">
                  <a:lumMod val="75000"/>
                </a:srgbClr>
              </a:solidFill>
            </a:endParaRPr>
          </a:p>
          <a:p>
            <a:pPr lvl="0">
              <a:buClr>
                <a:srgbClr val="629DD1"/>
              </a:buClr>
            </a:pPr>
            <a:endParaRPr lang="en-US" sz="2400" b="1" dirty="0">
              <a:solidFill>
                <a:srgbClr val="ACCBF9">
                  <a:lumMod val="75000"/>
                </a:srgbClr>
              </a:solidFill>
            </a:endParaRPr>
          </a:p>
          <a:p>
            <a:pPr lvl="0">
              <a:buClr>
                <a:srgbClr val="629DD1"/>
              </a:buClr>
            </a:pPr>
            <a:endParaRPr lang="en-US" sz="2400" b="1" dirty="0">
              <a:solidFill>
                <a:srgbClr val="ACCBF9">
                  <a:lumMod val="75000"/>
                </a:srgbClr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42852"/>
                </a:solidFill>
              </a:rPr>
              <a:t>Quality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83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en-US" sz="3200" b="1" dirty="0" smtClean="0"/>
              <a:t>4. Minority Indicator</a:t>
            </a:r>
          </a:p>
          <a:p>
            <a:pPr marL="109728" indent="0">
              <a:buNone/>
            </a:pPr>
            <a:endParaRPr lang="en-US" sz="3200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Service Rate of Clients from Minority Backgrounds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Goal - .80 (Same for all counselors)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Maximum Point Value = 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20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Determined that serving individuals from minority backgrounds is still a priority of this agency.</a:t>
            </a:r>
          </a:p>
          <a:p>
            <a:pPr algn="r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42852"/>
                </a:solidFill>
              </a:rPr>
              <a:t>Quality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869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9" y="533400"/>
            <a:ext cx="7607699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489250"/>
            <a:ext cx="9087075" cy="1461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580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This was previously a subjective category. Added point value to section. We believed it was necessary to quantify caseload size to help demonstrate the importance.</a:t>
            </a:r>
          </a:p>
          <a:p>
            <a:endParaRPr lang="en-US" dirty="0"/>
          </a:p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Average Annual Caseload Size </a:t>
            </a:r>
            <a:r>
              <a:rPr lang="en-US" dirty="0" smtClean="0"/>
              <a:t>(measured as a 12-month average) =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25</a:t>
            </a:r>
            <a:r>
              <a:rPr lang="en-US" dirty="0" smtClean="0"/>
              <a:t> points</a:t>
            </a:r>
          </a:p>
          <a:p>
            <a:endParaRPr lang="en-US" dirty="0"/>
          </a:p>
          <a:p>
            <a:r>
              <a:rPr lang="en-US" dirty="0" smtClean="0"/>
              <a:t>Caseload Management (Supervisory Discretion) =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75</a:t>
            </a:r>
            <a:r>
              <a:rPr lang="en-US" dirty="0" smtClean="0"/>
              <a:t> points</a:t>
            </a:r>
          </a:p>
          <a:p>
            <a:endParaRPr lang="en-US" dirty="0"/>
          </a:p>
          <a:p>
            <a:r>
              <a:rPr lang="en-US" dirty="0" smtClean="0"/>
              <a:t>Maximum point value =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100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Dependability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60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609600"/>
            <a:ext cx="2447344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450114"/>
            <a:ext cx="8631372" cy="2036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396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pic>
        <p:nvPicPr>
          <p:cNvPr id="7170" name="Picture 2" descr="C:\Users\johnsonds\AppData\Local\Microsoft\Windows\Temporary Internet Files\Content.IE5\7XHW6ESL\question_1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447800"/>
            <a:ext cx="4668838" cy="4668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987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T</a:t>
            </a:r>
            <a:r>
              <a:rPr lang="en-US" sz="2800" dirty="0" smtClean="0"/>
              <a:t>his workgroup, gave careful consideration to the general themes associated with WIOA </a:t>
            </a:r>
          </a:p>
          <a:p>
            <a:pPr marL="109728" indent="0">
              <a:buNone/>
            </a:pPr>
            <a:r>
              <a:rPr lang="en-US" sz="2800" dirty="0" smtClean="0"/>
              <a:t>  including;</a:t>
            </a:r>
          </a:p>
          <a:p>
            <a:pPr marL="109728" indent="0">
              <a:buNone/>
            </a:pPr>
            <a:endParaRPr lang="en-US" dirty="0" smtClean="0"/>
          </a:p>
          <a:p>
            <a:pPr marL="850392" lvl="1" indent="-457200">
              <a:buFont typeface="+mj-lt"/>
              <a:buAutoNum type="arabicPeriod"/>
            </a:pPr>
            <a:r>
              <a:rPr lang="en-US" sz="2400" dirty="0" smtClean="0"/>
              <a:t>Helping consumers to achieve </a:t>
            </a:r>
            <a:r>
              <a:rPr lang="en-US" sz="2800" b="1" dirty="0" smtClean="0">
                <a:solidFill>
                  <a:srgbClr val="FF0000"/>
                </a:solidFill>
              </a:rPr>
              <a:t>quality</a:t>
            </a: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employment outcomes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in a competitive labor market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sz="2400" dirty="0" smtClean="0"/>
              <a:t>Promoting opportunities for </a:t>
            </a:r>
            <a:r>
              <a:rPr lang="en-US" sz="2800" b="1" dirty="0" smtClean="0">
                <a:solidFill>
                  <a:srgbClr val="FF0000"/>
                </a:solidFill>
              </a:rPr>
              <a:t>training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and </a:t>
            </a:r>
            <a:r>
              <a:rPr lang="en-US" sz="2800" b="1" dirty="0" smtClean="0">
                <a:solidFill>
                  <a:srgbClr val="FF0000"/>
                </a:solidFill>
              </a:rPr>
              <a:t>upskilling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of our consumers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sz="2400" dirty="0" smtClean="0"/>
              <a:t>Helping consumers move into </a:t>
            </a:r>
            <a:r>
              <a:rPr lang="en-US" sz="2800" b="1" dirty="0" smtClean="0">
                <a:solidFill>
                  <a:srgbClr val="FF0000"/>
                </a:solidFill>
              </a:rPr>
              <a:t>careers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as opposed to jobs</a:t>
            </a:r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</p:spTree>
    <p:extLst>
      <p:ext uri="{BB962C8B-B14F-4D97-AF65-F5344CB8AC3E}">
        <p14:creationId xmlns:p14="http://schemas.microsoft.com/office/powerpoint/2010/main" val="104911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We spent time examining our current model for performance appraisal </a:t>
            </a:r>
          </a:p>
          <a:p>
            <a:pPr lvl="1"/>
            <a:endParaRPr lang="en-US" dirty="0"/>
          </a:p>
          <a:p>
            <a:pPr lvl="1"/>
            <a:r>
              <a:rPr lang="en-US" sz="2400" dirty="0" smtClean="0"/>
              <a:t>Identified </a:t>
            </a:r>
            <a:r>
              <a:rPr lang="en-US" sz="2400" dirty="0"/>
              <a:t>which areas continued to maintain relevance under WIOA and which areas had become obsolete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810000"/>
            <a:ext cx="2974975" cy="2389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793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Reviewed the WIOA </a:t>
            </a:r>
            <a:r>
              <a:rPr lang="en-US" sz="2800" dirty="0"/>
              <a:t>P</a:t>
            </a:r>
            <a:r>
              <a:rPr lang="en-US" sz="2800" dirty="0" smtClean="0"/>
              <a:t>erformance and Accountability Measures for Vocational Rehabilitation:</a:t>
            </a:r>
          </a:p>
          <a:p>
            <a:pPr marL="109728" indent="0">
              <a:buNone/>
            </a:pPr>
            <a:endParaRPr lang="en-US" dirty="0" smtClean="0"/>
          </a:p>
          <a:p>
            <a:pPr lvl="1"/>
            <a:r>
              <a:rPr lang="en-US" sz="2400" dirty="0"/>
              <a:t>Employment rate </a:t>
            </a:r>
            <a:r>
              <a:rPr lang="en-US" sz="2400" dirty="0" smtClean="0"/>
              <a:t>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/4th quarters </a:t>
            </a:r>
            <a:r>
              <a:rPr lang="en-US" sz="2400" dirty="0"/>
              <a:t>after exit</a:t>
            </a:r>
          </a:p>
          <a:p>
            <a:pPr lvl="1"/>
            <a:r>
              <a:rPr lang="en-US" sz="2400" dirty="0" smtClean="0"/>
              <a:t>Median </a:t>
            </a:r>
            <a:r>
              <a:rPr lang="en-US" sz="2400" dirty="0"/>
              <a:t>earnings in the 2nd quarter after exit</a:t>
            </a:r>
          </a:p>
          <a:p>
            <a:pPr lvl="1"/>
            <a:r>
              <a:rPr lang="en-US" sz="2400" dirty="0"/>
              <a:t>Credential attainment rate</a:t>
            </a:r>
          </a:p>
          <a:p>
            <a:pPr lvl="1"/>
            <a:r>
              <a:rPr lang="en-US" sz="2400" dirty="0"/>
              <a:t>Measurable skill gains</a:t>
            </a:r>
          </a:p>
          <a:p>
            <a:pPr lvl="1"/>
            <a:r>
              <a:rPr lang="en-US" sz="2400" dirty="0"/>
              <a:t>Effectiveness in serving employers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</p:spTree>
    <p:extLst>
      <p:ext uri="{BB962C8B-B14F-4D97-AF65-F5344CB8AC3E}">
        <p14:creationId xmlns:p14="http://schemas.microsoft.com/office/powerpoint/2010/main" val="226650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Examined data being captured under WIOA reporting to determine what could be extracted for counselor performance.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pic>
        <p:nvPicPr>
          <p:cNvPr id="4098" name="Picture 2" descr="C:\Users\johnsonds\AppData\Local\Microsoft\Windows\Temporary Internet Files\Content.IE5\RT1R5GC0\544px-Data-transfer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704665"/>
            <a:ext cx="2667000" cy="2941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475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3001962"/>
          </a:xfrm>
        </p:spPr>
        <p:txBody>
          <a:bodyPr>
            <a:normAutofit/>
          </a:bodyPr>
          <a:lstStyle/>
          <a:p>
            <a:r>
              <a:rPr lang="en-US" dirty="0" smtClean="0"/>
              <a:t>What did previous performance evaluations look like?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76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endParaRPr lang="en-US" sz="3200" dirty="0" smtClean="0"/>
          </a:p>
          <a:p>
            <a:pPr marL="109728" indent="0">
              <a:buNone/>
            </a:pPr>
            <a:r>
              <a:rPr lang="en-US" sz="4000" dirty="0" smtClean="0"/>
              <a:t>Measured </a:t>
            </a:r>
            <a:r>
              <a:rPr lang="en-US" sz="4400" b="1" dirty="0" smtClean="0"/>
              <a:t>5</a:t>
            </a:r>
            <a:r>
              <a:rPr lang="en-US" sz="4000" dirty="0" smtClean="0"/>
              <a:t> primary areas</a:t>
            </a:r>
          </a:p>
          <a:p>
            <a:endParaRPr lang="en-US" sz="3200" dirty="0" smtClean="0"/>
          </a:p>
          <a:p>
            <a:pPr marL="624078" indent="-514350">
              <a:buFont typeface="+mj-lt"/>
              <a:buAutoNum type="arabicPeriod"/>
            </a:pPr>
            <a:r>
              <a:rPr lang="en-US" sz="3200" dirty="0" smtClean="0"/>
              <a:t>Quality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3200" dirty="0" smtClean="0"/>
              <a:t>Quantity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3200" dirty="0" smtClean="0"/>
              <a:t>Attendance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3200" dirty="0" smtClean="0"/>
              <a:t>Dependability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3200" dirty="0" smtClean="0"/>
              <a:t>Ability to deal with people</a:t>
            </a:r>
            <a:endParaRPr lang="en-US" sz="3200" dirty="0"/>
          </a:p>
          <a:p>
            <a:pPr marL="624078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Previous Performance Evaluations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8579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471672"/>
          </a:xfrm>
        </p:spPr>
        <p:txBody>
          <a:bodyPr/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Attendance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was based on HR policy related to number of occurrences</a:t>
            </a:r>
          </a:p>
          <a:p>
            <a:endParaRPr lang="en-US" dirty="0" smtClean="0"/>
          </a:p>
          <a:p>
            <a:r>
              <a:rPr lang="en-US" sz="2800" b="1" dirty="0" smtClean="0">
                <a:solidFill>
                  <a:srgbClr val="FF0000"/>
                </a:solidFill>
              </a:rPr>
              <a:t>Dependability  </a:t>
            </a:r>
            <a:r>
              <a:rPr lang="en-US" dirty="0" smtClean="0"/>
              <a:t>and </a:t>
            </a:r>
          </a:p>
          <a:p>
            <a:pPr marL="109728" indent="0">
              <a:buNone/>
            </a:pPr>
            <a:r>
              <a:rPr lang="en-US" sz="2800" b="1" dirty="0"/>
              <a:t> </a:t>
            </a: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Ability to Deal with People </a:t>
            </a:r>
            <a:r>
              <a:rPr lang="en-US" dirty="0" smtClean="0"/>
              <a:t>are subjective   </a:t>
            </a:r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areas rated by supervisors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/>
              <a:t>Previous Performance Evaluations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07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FFFF0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1398</TotalTime>
  <Words>722</Words>
  <Application>Microsoft Office PowerPoint</Application>
  <PresentationFormat>On-screen Show (4:3)</PresentationFormat>
  <Paragraphs>160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Concourse</vt:lpstr>
      <vt:lpstr>General Counselor Performance Evaluations</vt:lpstr>
      <vt:lpstr>Background    </vt:lpstr>
      <vt:lpstr>Background</vt:lpstr>
      <vt:lpstr>Background</vt:lpstr>
      <vt:lpstr>Background</vt:lpstr>
      <vt:lpstr>Background</vt:lpstr>
      <vt:lpstr>What did previous performance evaluations look like?</vt:lpstr>
      <vt:lpstr>Previous Performance Evaluations</vt:lpstr>
      <vt:lpstr>Previous Performance Evaluations</vt:lpstr>
      <vt:lpstr>Previous Performance Evaluations</vt:lpstr>
      <vt:lpstr>Previous Performance Evaluations</vt:lpstr>
      <vt:lpstr>Previous Performance Evaluations</vt:lpstr>
      <vt:lpstr>New Counselor Performance Measures</vt:lpstr>
      <vt:lpstr>Quantity</vt:lpstr>
      <vt:lpstr>Quantity</vt:lpstr>
      <vt:lpstr>Quantity</vt:lpstr>
      <vt:lpstr>Quantity</vt:lpstr>
      <vt:lpstr>Quantity</vt:lpstr>
      <vt:lpstr>PowerPoint Presentation</vt:lpstr>
      <vt:lpstr>Quality</vt:lpstr>
      <vt:lpstr>Quality</vt:lpstr>
      <vt:lpstr>Quality</vt:lpstr>
      <vt:lpstr>Quality</vt:lpstr>
      <vt:lpstr>Quality</vt:lpstr>
      <vt:lpstr>PowerPoint Presentation</vt:lpstr>
      <vt:lpstr>Dependability  </vt:lpstr>
      <vt:lpstr>PowerPoint Presentation</vt:lpstr>
      <vt:lpstr>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Counselor Performance Evaluations</dc:title>
  <dc:creator>DSJ</dc:creator>
  <cp:lastModifiedBy>Admiral</cp:lastModifiedBy>
  <cp:revision>22</cp:revision>
  <cp:lastPrinted>2018-10-24T12:11:14Z</cp:lastPrinted>
  <dcterms:created xsi:type="dcterms:W3CDTF">2018-10-17T15:05:04Z</dcterms:created>
  <dcterms:modified xsi:type="dcterms:W3CDTF">2018-10-27T16:38:04Z</dcterms:modified>
</cp:coreProperties>
</file>