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301" r:id="rId2"/>
    <p:sldId id="256" r:id="rId3"/>
    <p:sldId id="270" r:id="rId4"/>
    <p:sldId id="261" r:id="rId5"/>
    <p:sldId id="257" r:id="rId6"/>
    <p:sldId id="302" r:id="rId7"/>
    <p:sldId id="258" r:id="rId8"/>
    <p:sldId id="267" r:id="rId9"/>
    <p:sldId id="268" r:id="rId10"/>
    <p:sldId id="278" r:id="rId11"/>
    <p:sldId id="327" r:id="rId12"/>
    <p:sldId id="326" r:id="rId13"/>
    <p:sldId id="331" r:id="rId14"/>
    <p:sldId id="328" r:id="rId15"/>
    <p:sldId id="329" r:id="rId16"/>
    <p:sldId id="295" r:id="rId17"/>
    <p:sldId id="330" r:id="rId18"/>
    <p:sldId id="313" r:id="rId19"/>
    <p:sldId id="299" r:id="rId20"/>
    <p:sldId id="306" r:id="rId21"/>
    <p:sldId id="307" r:id="rId22"/>
    <p:sldId id="308" r:id="rId23"/>
    <p:sldId id="276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0143" autoAdjust="0"/>
  </p:normalViewPr>
  <p:slideViewPr>
    <p:cSldViewPr>
      <p:cViewPr varScale="1">
        <p:scale>
          <a:sx n="93" d="100"/>
          <a:sy n="93" d="100"/>
        </p:scale>
        <p:origin x="735" y="4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C4B9F7-95BB-41AD-A6C4-9473353F297B}" type="datetimeFigureOut">
              <a:rPr lang="en-US" smtClean="0"/>
              <a:pPr/>
              <a:t>9/18/2023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2906EF-EC53-4A9D-B360-6F35110BBDA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147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Background</a:t>
            </a:r>
            <a:r>
              <a:rPr lang="en-US" baseline="0" dirty="0"/>
              <a:t> Check: No felonies in the last 7 years (from time the case was CLOSED, not from when charged). No Misdemeanor charges related to theft, violence, or sex related crimes.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2906EF-EC53-4A9D-B360-6F35110BBDAC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Background</a:t>
            </a:r>
            <a:r>
              <a:rPr lang="en-US" baseline="0" dirty="0"/>
              <a:t> Check: No felonies in the last 7 years (from time the case was CLOSED, not from when charged). No Misdemeanor charges related to theft, violence, or sex related crimes.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2906EF-EC53-4A9D-B360-6F35110BBDAC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Background</a:t>
            </a:r>
            <a:r>
              <a:rPr lang="en-US" baseline="0" dirty="0"/>
              <a:t> Check: No felonies in the last 7 years (from time the case was CLOSED, not from when charged). No Misdemeanor charges related to theft, violence, or sex related crimes.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2906EF-EC53-4A9D-B360-6F35110BBDAC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Background</a:t>
            </a:r>
            <a:r>
              <a:rPr lang="en-US" baseline="0" dirty="0"/>
              <a:t> Check: No felonies in the last 7 years (from time the case was CLOSED, not from when charged). No Misdemeanor charges related to theft, violence, or sex related crimes.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2906EF-EC53-4A9D-B360-6F35110BBDAC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>
            <a:extLst>
              <a:ext uri="{FF2B5EF4-FFF2-40B4-BE49-F238E27FC236}">
                <a16:creationId xmlns:a16="http://schemas.microsoft.com/office/drawing/2014/main" id="{02366EC8-15B9-4C21-9222-5159E7F18C3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0C5C81C-E0FD-4DFC-B379-918166C3D60E}" type="slidenum">
              <a:rPr lang="en-US" altLang="en-US" smtClean="0"/>
              <a:pPr>
                <a:spcBef>
                  <a:spcPct val="0"/>
                </a:spcBef>
              </a:pPr>
              <a:t>20</a:t>
            </a:fld>
            <a:endParaRPr lang="en-US" altLang="en-US"/>
          </a:p>
        </p:txBody>
      </p:sp>
      <p:sp>
        <p:nvSpPr>
          <p:cNvPr id="8195" name="Rectangle 2">
            <a:extLst>
              <a:ext uri="{FF2B5EF4-FFF2-40B4-BE49-F238E27FC236}">
                <a16:creationId xmlns:a16="http://schemas.microsoft.com/office/drawing/2014/main" id="{115213FA-9750-47D6-BE38-9F7F3530185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>
            <a:extLst>
              <a:ext uri="{FF2B5EF4-FFF2-40B4-BE49-F238E27FC236}">
                <a16:creationId xmlns:a16="http://schemas.microsoft.com/office/drawing/2014/main" id="{78C52E48-64C1-444C-893A-84B5E1C6A9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>
            <a:extLst>
              <a:ext uri="{FF2B5EF4-FFF2-40B4-BE49-F238E27FC236}">
                <a16:creationId xmlns:a16="http://schemas.microsoft.com/office/drawing/2014/main" id="{02366EC8-15B9-4C21-9222-5159E7F18C3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0C5C81C-E0FD-4DFC-B379-918166C3D60E}" type="slidenum">
              <a:rPr lang="en-US" altLang="en-US" smtClean="0"/>
              <a:pPr>
                <a:spcBef>
                  <a:spcPct val="0"/>
                </a:spcBef>
              </a:pPr>
              <a:t>21</a:t>
            </a:fld>
            <a:endParaRPr lang="en-US" altLang="en-US"/>
          </a:p>
        </p:txBody>
      </p:sp>
      <p:sp>
        <p:nvSpPr>
          <p:cNvPr id="8195" name="Rectangle 2">
            <a:extLst>
              <a:ext uri="{FF2B5EF4-FFF2-40B4-BE49-F238E27FC236}">
                <a16:creationId xmlns:a16="http://schemas.microsoft.com/office/drawing/2014/main" id="{115213FA-9750-47D6-BE38-9F7F3530185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>
            <a:extLst>
              <a:ext uri="{FF2B5EF4-FFF2-40B4-BE49-F238E27FC236}">
                <a16:creationId xmlns:a16="http://schemas.microsoft.com/office/drawing/2014/main" id="{78C52E48-64C1-444C-893A-84B5E1C6A9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6541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>
            <a:extLst>
              <a:ext uri="{FF2B5EF4-FFF2-40B4-BE49-F238E27FC236}">
                <a16:creationId xmlns:a16="http://schemas.microsoft.com/office/drawing/2014/main" id="{02366EC8-15B9-4C21-9222-5159E7F18C3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0C5C81C-E0FD-4DFC-B379-918166C3D60E}" type="slidenum">
              <a:rPr lang="en-US" altLang="en-US" smtClean="0"/>
              <a:pPr>
                <a:spcBef>
                  <a:spcPct val="0"/>
                </a:spcBef>
              </a:pPr>
              <a:t>22</a:t>
            </a:fld>
            <a:endParaRPr lang="en-US" altLang="en-US"/>
          </a:p>
        </p:txBody>
      </p:sp>
      <p:sp>
        <p:nvSpPr>
          <p:cNvPr id="8195" name="Rectangle 2">
            <a:extLst>
              <a:ext uri="{FF2B5EF4-FFF2-40B4-BE49-F238E27FC236}">
                <a16:creationId xmlns:a16="http://schemas.microsoft.com/office/drawing/2014/main" id="{115213FA-9750-47D6-BE38-9F7F3530185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>
            <a:extLst>
              <a:ext uri="{FF2B5EF4-FFF2-40B4-BE49-F238E27FC236}">
                <a16:creationId xmlns:a16="http://schemas.microsoft.com/office/drawing/2014/main" id="{78C52E48-64C1-444C-893A-84B5E1C6A9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51610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9A64FE4D-B6C7-4D93-9CDA-E760CCBC0C80}" type="datetimeFigureOut">
              <a:rPr lang="en-US" smtClean="0"/>
              <a:pPr/>
              <a:t>9/18/2023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E8E97BDB-BF80-4242-9681-AEF7008ACE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4FE4D-B6C7-4D93-9CDA-E760CCBC0C80}" type="datetimeFigureOut">
              <a:rPr lang="en-US" smtClean="0"/>
              <a:pPr/>
              <a:t>9/18/2023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97BDB-BF80-4242-9681-AEF7008ACE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/>
          <a:p>
            <a:fld id="{9A64FE4D-B6C7-4D93-9CDA-E760CCBC0C80}" type="datetimeFigureOut">
              <a:rPr lang="en-US" smtClean="0"/>
              <a:pPr/>
              <a:t>9/18/2023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E8E97BDB-BF80-4242-9681-AEF7008ACE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4FE4D-B6C7-4D93-9CDA-E760CCBC0C80}" type="datetimeFigureOut">
              <a:rPr lang="en-US" smtClean="0"/>
              <a:pPr/>
              <a:t>9/18/2023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97BDB-BF80-4242-9681-AEF7008ACE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9A64FE4D-B6C7-4D93-9CDA-E760CCBC0C80}" type="datetimeFigureOut">
              <a:rPr lang="en-US" smtClean="0"/>
              <a:pPr/>
              <a:t>9/18/2023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/>
          <a:p>
            <a:fld id="{E8E97BDB-BF80-4242-9681-AEF7008ACE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4FE4D-B6C7-4D93-9CDA-E760CCBC0C80}" type="datetimeFigureOut">
              <a:rPr lang="en-US" smtClean="0"/>
              <a:pPr/>
              <a:t>9/18/2023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97BDB-BF80-4242-9681-AEF7008ACE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4FE4D-B6C7-4D93-9CDA-E760CCBC0C80}" type="datetimeFigureOut">
              <a:rPr lang="en-US" smtClean="0"/>
              <a:pPr/>
              <a:t>9/18/2023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97BDB-BF80-4242-9681-AEF7008ACE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4FE4D-B6C7-4D93-9CDA-E760CCBC0C80}" type="datetimeFigureOut">
              <a:rPr lang="en-US" smtClean="0"/>
              <a:pPr/>
              <a:t>9/18/2023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97BDB-BF80-4242-9681-AEF7008ACE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9A64FE4D-B6C7-4D93-9CDA-E760CCBC0C80}" type="datetimeFigureOut">
              <a:rPr lang="en-US" smtClean="0"/>
              <a:pPr/>
              <a:t>9/18/2023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97BDB-BF80-4242-9681-AEF7008ACE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4FE4D-B6C7-4D93-9CDA-E760CCBC0C80}" type="datetimeFigureOut">
              <a:rPr lang="en-US" smtClean="0"/>
              <a:pPr/>
              <a:t>9/18/2023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97BDB-BF80-4242-9681-AEF7008ACE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4FE4D-B6C7-4D93-9CDA-E760CCBC0C80}" type="datetimeFigureOut">
              <a:rPr lang="en-US" smtClean="0"/>
              <a:pPr/>
              <a:t>9/18/2023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97BDB-BF80-4242-9681-AEF7008ACE8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9A64FE4D-B6C7-4D93-9CDA-E760CCBC0C80}" type="datetimeFigureOut">
              <a:rPr lang="en-US" smtClean="0"/>
              <a:pPr/>
              <a:t>9/18/2023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E8E97BDB-BF80-4242-9681-AEF7008ACE8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gif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3.gif"/><Relationship Id="rId7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41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13" Type="http://schemas.openxmlformats.org/officeDocument/2006/relationships/image" Target="../media/image6.png"/><Relationship Id="rId3" Type="http://schemas.openxmlformats.org/officeDocument/2006/relationships/image" Target="../media/image2.jpeg"/><Relationship Id="rId7" Type="http://schemas.openxmlformats.org/officeDocument/2006/relationships/image" Target="../media/image18.jpeg"/><Relationship Id="rId12" Type="http://schemas.openxmlformats.org/officeDocument/2006/relationships/image" Target="../media/image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11" Type="http://schemas.openxmlformats.org/officeDocument/2006/relationships/image" Target="../media/image3.gif"/><Relationship Id="rId5" Type="http://schemas.openxmlformats.org/officeDocument/2006/relationships/image" Target="../media/image16.jpeg"/><Relationship Id="rId10" Type="http://schemas.openxmlformats.org/officeDocument/2006/relationships/image" Target="../media/image21.jpeg"/><Relationship Id="rId4" Type="http://schemas.openxmlformats.org/officeDocument/2006/relationships/image" Target="../media/image15.jpeg"/><Relationship Id="rId9" Type="http://schemas.openxmlformats.org/officeDocument/2006/relationships/image" Target="../media/image20.GIF"/><Relationship Id="rId1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153400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400" dirty="0"/>
              <a:t>   </a:t>
            </a:r>
            <a:r>
              <a:rPr lang="en-US" sz="3000" dirty="0"/>
              <a:t> </a:t>
            </a:r>
            <a:br>
              <a:rPr lang="en-US" sz="3000" dirty="0"/>
            </a:br>
            <a:r>
              <a:rPr lang="en-US" sz="3600" dirty="0"/>
              <a:t>Accentuating the “I” in IEPs and IPEs</a:t>
            </a:r>
          </a:p>
        </p:txBody>
      </p:sp>
      <p:pic>
        <p:nvPicPr>
          <p:cNvPr id="6" name="Picture 5" descr="new_handon 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3400" y="5638800"/>
            <a:ext cx="34290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 descr="VR Logo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97343" y="4176225"/>
            <a:ext cx="1214147" cy="106669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217834" y="4023836"/>
            <a:ext cx="52578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b="1" dirty="0">
              <a:latin typeface="Arial Rounded MT Bold" pitchFamily="34" charset="0"/>
            </a:endParaRPr>
          </a:p>
          <a:p>
            <a:endParaRPr lang="en-US" sz="1000" dirty="0"/>
          </a:p>
        </p:txBody>
      </p:sp>
      <p:pic>
        <p:nvPicPr>
          <p:cNvPr id="5939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0705" y="4376286"/>
            <a:ext cx="1406138" cy="943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314764" y="5500651"/>
            <a:ext cx="1973368" cy="12192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15" name="Picture 2"/>
          <p:cNvPicPr preferRelativeResize="0">
            <a:picLocks noChangeArrowheads="1" noChangeShapeType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9296" y="5320333"/>
            <a:ext cx="1600200" cy="1600200"/>
          </a:xfrm>
          <a:prstGeom prst="rect">
            <a:avLst/>
          </a:prstGeom>
          <a:noFill/>
          <a:ln w="0" algn="in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810000" y="1309691"/>
            <a:ext cx="4049782" cy="2699854"/>
          </a:xfrm>
          <a:prstGeom prst="rect">
            <a:avLst/>
          </a:prstGeom>
          <a:ln>
            <a:noFill/>
          </a:ln>
          <a:effectLst>
            <a:softEdge rad="63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19958" y="4267302"/>
            <a:ext cx="2513484" cy="1019901"/>
          </a:xfrm>
          <a:prstGeom prst="rect">
            <a:avLst/>
          </a:prstGeom>
        </p:spPr>
      </p:pic>
      <p:pic>
        <p:nvPicPr>
          <p:cNvPr id="12" name="Picture 11" descr="https://mms.businesswire.com/media/20160926006392/en/308167/5/Hyatt_Master_Brand_Registered_Blue_%282%29.jpg">
            <a:extLst>
              <a:ext uri="{FF2B5EF4-FFF2-40B4-BE49-F238E27FC236}">
                <a16:creationId xmlns:a16="http://schemas.microsoft.com/office/drawing/2014/main" id="{55327955-7746-42D3-8EFA-B680B70866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590811"/>
            <a:ext cx="3733800" cy="2103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3542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7848600" cy="762000"/>
          </a:xfrm>
        </p:spPr>
        <p:txBody>
          <a:bodyPr>
            <a:noAutofit/>
          </a:bodyPr>
          <a:lstStyle/>
          <a:p>
            <a:r>
              <a:rPr lang="en-US" sz="4400" dirty="0"/>
              <a:t>     Certificate 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0" y="1143000"/>
            <a:ext cx="4876800" cy="2133600"/>
          </a:xfrm>
        </p:spPr>
        <p:txBody>
          <a:bodyPr>
            <a:normAutofit/>
          </a:bodyPr>
          <a:lstStyle/>
          <a:p>
            <a:pPr>
              <a:buNone/>
            </a:pP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990600"/>
            <a:ext cx="7162800" cy="5029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7848600" cy="1447800"/>
          </a:xfrm>
        </p:spPr>
        <p:txBody>
          <a:bodyPr>
            <a:noAutofit/>
          </a:bodyPr>
          <a:lstStyle/>
          <a:p>
            <a:pPr algn="ctr"/>
            <a:br>
              <a:rPr lang="en-US" sz="3200" dirty="0"/>
            </a:br>
            <a:r>
              <a:rPr lang="en-US" sz="2800" dirty="0" err="1">
                <a:solidFill>
                  <a:schemeClr val="accent1"/>
                </a:solidFill>
              </a:rPr>
              <a:t>lori</a:t>
            </a:r>
            <a:r>
              <a:rPr lang="en-US" sz="2800" dirty="0">
                <a:solidFill>
                  <a:schemeClr val="accent1"/>
                </a:solidFill>
              </a:rPr>
              <a:t> </a:t>
            </a:r>
            <a:r>
              <a:rPr lang="en-US" sz="2800" dirty="0" err="1">
                <a:solidFill>
                  <a:schemeClr val="accent1"/>
                </a:solidFill>
              </a:rPr>
              <a:t>Nairne</a:t>
            </a:r>
            <a:r>
              <a:rPr lang="en-US" sz="2800" dirty="0">
                <a:solidFill>
                  <a:schemeClr val="accent1"/>
                </a:solidFill>
              </a:rPr>
              <a:t> </a:t>
            </a:r>
            <a:br>
              <a:rPr lang="en-US" sz="2800" dirty="0">
                <a:solidFill>
                  <a:schemeClr val="accent1"/>
                </a:solidFill>
              </a:rPr>
            </a:br>
            <a:r>
              <a:rPr lang="en-US" sz="2800" dirty="0">
                <a:solidFill>
                  <a:schemeClr val="accent1"/>
                </a:solidFill>
              </a:rPr>
              <a:t>Director of Human Resources</a:t>
            </a:r>
            <a:br>
              <a:rPr lang="en-US" sz="2800" dirty="0">
                <a:solidFill>
                  <a:schemeClr val="accent1"/>
                </a:solidFill>
              </a:rPr>
            </a:br>
            <a:r>
              <a:rPr lang="en-US" sz="2800" dirty="0">
                <a:solidFill>
                  <a:schemeClr val="accent1"/>
                </a:solidFill>
              </a:rPr>
              <a:t>Grand Hyatt Washington DC</a:t>
            </a:r>
            <a:endParaRPr lang="en-US" sz="2800" dirty="0"/>
          </a:p>
        </p:txBody>
      </p:sp>
      <p:pic>
        <p:nvPicPr>
          <p:cNvPr id="4" name="Picture 3" descr="new_handon 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6051421"/>
            <a:ext cx="2133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656C636-0308-DA66-4D73-A080C1AECF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505200" y="1554819"/>
            <a:ext cx="4358409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B6E740E-EF4B-7024-1F63-84EDA2676BD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1000" y="1926583"/>
            <a:ext cx="2743200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758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7848600" cy="1066800"/>
          </a:xfrm>
        </p:spPr>
        <p:txBody>
          <a:bodyPr>
            <a:noAutofit/>
          </a:bodyPr>
          <a:lstStyle/>
          <a:p>
            <a:pPr algn="ctr"/>
            <a:br>
              <a:rPr lang="en-US" sz="3200" dirty="0"/>
            </a:br>
            <a:r>
              <a:rPr lang="en-US" sz="2800" dirty="0">
                <a:solidFill>
                  <a:schemeClr val="accent1"/>
                </a:solidFill>
              </a:rPr>
              <a:t>Hands On @ Hyatt </a:t>
            </a:r>
            <a:br>
              <a:rPr lang="en-US" sz="2800" dirty="0">
                <a:solidFill>
                  <a:schemeClr val="accent1"/>
                </a:solidFill>
              </a:rPr>
            </a:br>
            <a:r>
              <a:rPr lang="en-US" sz="2800" dirty="0">
                <a:solidFill>
                  <a:schemeClr val="accent1"/>
                </a:solidFill>
              </a:rPr>
              <a:t>25</a:t>
            </a:r>
            <a:r>
              <a:rPr lang="en-US" sz="2800" baseline="30000" dirty="0">
                <a:solidFill>
                  <a:schemeClr val="accent1"/>
                </a:solidFill>
              </a:rPr>
              <a:t>th</a:t>
            </a:r>
            <a:r>
              <a:rPr lang="en-US" sz="2800" dirty="0">
                <a:solidFill>
                  <a:schemeClr val="accent1"/>
                </a:solidFill>
              </a:rPr>
              <a:t> Anniversary Event – August 2023</a:t>
            </a:r>
            <a:endParaRPr lang="en-US" sz="2800" dirty="0"/>
          </a:p>
        </p:txBody>
      </p:sp>
      <p:pic>
        <p:nvPicPr>
          <p:cNvPr id="4" name="Picture 3" descr="new_handon 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6051421"/>
            <a:ext cx="2133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656C636-0308-DA66-4D73-A080C1AECF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66700" y="1347571"/>
            <a:ext cx="7620000" cy="4162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093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7848600" cy="1066800"/>
          </a:xfrm>
        </p:spPr>
        <p:txBody>
          <a:bodyPr>
            <a:noAutofit/>
          </a:bodyPr>
          <a:lstStyle/>
          <a:p>
            <a:pPr algn="ctr"/>
            <a:br>
              <a:rPr lang="en-US" sz="3200" dirty="0"/>
            </a:br>
            <a:r>
              <a:rPr lang="en-US" sz="2800" dirty="0">
                <a:solidFill>
                  <a:schemeClr val="accent1"/>
                </a:solidFill>
              </a:rPr>
              <a:t>Hands On @ Hyatt </a:t>
            </a:r>
            <a:br>
              <a:rPr lang="en-US" sz="2800" dirty="0">
                <a:solidFill>
                  <a:schemeClr val="accent1"/>
                </a:solidFill>
              </a:rPr>
            </a:br>
            <a:r>
              <a:rPr lang="en-US" sz="2800" dirty="0">
                <a:solidFill>
                  <a:schemeClr val="accent1"/>
                </a:solidFill>
              </a:rPr>
              <a:t>25</a:t>
            </a:r>
            <a:r>
              <a:rPr lang="en-US" sz="2800" baseline="30000" dirty="0">
                <a:solidFill>
                  <a:schemeClr val="accent1"/>
                </a:solidFill>
              </a:rPr>
              <a:t>th</a:t>
            </a:r>
            <a:r>
              <a:rPr lang="en-US" sz="2800" dirty="0">
                <a:solidFill>
                  <a:schemeClr val="accent1"/>
                </a:solidFill>
              </a:rPr>
              <a:t> Anniversary Event – August 2023</a:t>
            </a:r>
            <a:endParaRPr lang="en-US" sz="2800" dirty="0"/>
          </a:p>
        </p:txBody>
      </p:sp>
      <p:pic>
        <p:nvPicPr>
          <p:cNvPr id="4" name="Picture 3" descr="new_handon 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6051421"/>
            <a:ext cx="2133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656C636-0308-DA66-4D73-A080C1AECF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286000" y="1066800"/>
            <a:ext cx="38862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032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7848600" cy="1066800"/>
          </a:xfrm>
        </p:spPr>
        <p:txBody>
          <a:bodyPr>
            <a:noAutofit/>
          </a:bodyPr>
          <a:lstStyle/>
          <a:p>
            <a:pPr algn="ctr"/>
            <a:br>
              <a:rPr lang="en-US" sz="3200" dirty="0"/>
            </a:br>
            <a:r>
              <a:rPr lang="en-US" sz="2800" dirty="0">
                <a:solidFill>
                  <a:schemeClr val="accent1"/>
                </a:solidFill>
              </a:rPr>
              <a:t>Hands On @ Hyatt </a:t>
            </a:r>
            <a:br>
              <a:rPr lang="en-US" sz="2800" dirty="0">
                <a:solidFill>
                  <a:schemeClr val="accent1"/>
                </a:solidFill>
              </a:rPr>
            </a:br>
            <a:r>
              <a:rPr lang="en-US" sz="2800" dirty="0">
                <a:solidFill>
                  <a:schemeClr val="accent1"/>
                </a:solidFill>
              </a:rPr>
              <a:t>25</a:t>
            </a:r>
            <a:r>
              <a:rPr lang="en-US" sz="2800" baseline="30000" dirty="0">
                <a:solidFill>
                  <a:schemeClr val="accent1"/>
                </a:solidFill>
              </a:rPr>
              <a:t>th</a:t>
            </a:r>
            <a:r>
              <a:rPr lang="en-US" sz="2800" dirty="0">
                <a:solidFill>
                  <a:schemeClr val="accent1"/>
                </a:solidFill>
              </a:rPr>
              <a:t> Anniversary Event – August 2023</a:t>
            </a:r>
            <a:endParaRPr lang="en-US" sz="2800" dirty="0"/>
          </a:p>
        </p:txBody>
      </p:sp>
      <p:pic>
        <p:nvPicPr>
          <p:cNvPr id="4" name="Picture 3" descr="new_handon 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6051421"/>
            <a:ext cx="2133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656C636-0308-DA66-4D73-A080C1AECF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301462" y="1347571"/>
            <a:ext cx="5550476" cy="4162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293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7848600" cy="1066800"/>
          </a:xfrm>
        </p:spPr>
        <p:txBody>
          <a:bodyPr>
            <a:noAutofit/>
          </a:bodyPr>
          <a:lstStyle/>
          <a:p>
            <a:pPr algn="ctr"/>
            <a:br>
              <a:rPr lang="en-US" sz="3200" dirty="0"/>
            </a:br>
            <a:r>
              <a:rPr lang="en-US" sz="2800" dirty="0">
                <a:solidFill>
                  <a:schemeClr val="accent1"/>
                </a:solidFill>
              </a:rPr>
              <a:t>Hands On @ Hyatt </a:t>
            </a:r>
            <a:br>
              <a:rPr lang="en-US" sz="2800" dirty="0">
                <a:solidFill>
                  <a:schemeClr val="accent1"/>
                </a:solidFill>
              </a:rPr>
            </a:br>
            <a:r>
              <a:rPr lang="en-US" sz="2800" dirty="0">
                <a:solidFill>
                  <a:schemeClr val="accent1"/>
                </a:solidFill>
              </a:rPr>
              <a:t>25</a:t>
            </a:r>
            <a:r>
              <a:rPr lang="en-US" sz="2800" baseline="30000" dirty="0">
                <a:solidFill>
                  <a:schemeClr val="accent1"/>
                </a:solidFill>
              </a:rPr>
              <a:t>th</a:t>
            </a:r>
            <a:r>
              <a:rPr lang="en-US" sz="2800" dirty="0">
                <a:solidFill>
                  <a:schemeClr val="accent1"/>
                </a:solidFill>
              </a:rPr>
              <a:t> Anniversary Event – August 2023</a:t>
            </a:r>
            <a:endParaRPr lang="en-US" sz="2800" dirty="0"/>
          </a:p>
        </p:txBody>
      </p:sp>
      <p:pic>
        <p:nvPicPr>
          <p:cNvPr id="4" name="Picture 3" descr="new_handon 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6051421"/>
            <a:ext cx="2133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656C636-0308-DA66-4D73-A080C1AECF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981200" y="1066800"/>
            <a:ext cx="4114799" cy="5638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4474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3048000" cy="2362200"/>
          </a:xfrm>
        </p:spPr>
        <p:txBody>
          <a:bodyPr>
            <a:noAutofit/>
          </a:bodyPr>
          <a:lstStyle/>
          <a:p>
            <a:r>
              <a:rPr lang="en-US" sz="4400" dirty="0"/>
              <a:t>Hands On  </a:t>
            </a:r>
            <a:br>
              <a:rPr lang="en-US" sz="4400" dirty="0"/>
            </a:br>
            <a:r>
              <a:rPr lang="en-US" sz="4400" dirty="0"/>
              <a:t>success </a:t>
            </a:r>
            <a:br>
              <a:rPr lang="en-US" sz="4400" dirty="0"/>
            </a:br>
            <a:r>
              <a:rPr lang="en-US" sz="4400" dirty="0"/>
              <a:t>Story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322843"/>
            <a:ext cx="7239000" cy="2849357"/>
          </a:xfrm>
        </p:spPr>
        <p:txBody>
          <a:bodyPr>
            <a:normAutofit fontScale="92500" lnSpcReduction="20000"/>
          </a:bodyPr>
          <a:lstStyle/>
          <a:p>
            <a:r>
              <a:rPr lang="en-US" sz="2400" dirty="0"/>
              <a:t> Andrew graduated Hands On @Hyatt in 2003</a:t>
            </a:r>
          </a:p>
          <a:p>
            <a:r>
              <a:rPr lang="en-US" sz="2400" dirty="0"/>
              <a:t> ESE Student w/ Special Diploma</a:t>
            </a:r>
          </a:p>
          <a:p>
            <a:r>
              <a:rPr lang="en-US" sz="2400" dirty="0"/>
              <a:t> Hired by Grand Hyatt Tampa Bay</a:t>
            </a:r>
          </a:p>
          <a:p>
            <a:r>
              <a:rPr lang="en-US" sz="2400" dirty="0"/>
              <a:t> 2005 – left to help open a new local restaurant</a:t>
            </a:r>
          </a:p>
          <a:p>
            <a:r>
              <a:rPr lang="en-US" sz="2400" dirty="0"/>
              <a:t> 2007 – landed at Renaissance Hotel (by Marriott)</a:t>
            </a:r>
          </a:p>
          <a:p>
            <a:r>
              <a:rPr lang="en-US" sz="2400" dirty="0"/>
              <a:t> 2011 – Promoted to Exec Chef</a:t>
            </a:r>
          </a:p>
          <a:p>
            <a:r>
              <a:rPr lang="en-US" sz="2400" dirty="0"/>
              <a:t>Currently, Exec Chef at a beach resort in Clearwater,</a:t>
            </a:r>
          </a:p>
          <a:p>
            <a:pPr marL="0" indent="0">
              <a:buNone/>
            </a:pPr>
            <a:r>
              <a:rPr lang="en-US" sz="2400" dirty="0"/>
              <a:t>    with a 6 figure salary and benefits package</a:t>
            </a:r>
          </a:p>
          <a:p>
            <a:pPr>
              <a:buNone/>
            </a:pPr>
            <a:endParaRPr lang="en-US" sz="3200" dirty="0"/>
          </a:p>
        </p:txBody>
      </p:sp>
      <p:pic>
        <p:nvPicPr>
          <p:cNvPr id="4" name="Picture 3" descr="new_handon 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2600" y="6096000"/>
            <a:ext cx="2057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JBDPhotos-Chef-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10000" y="46243"/>
            <a:ext cx="2667000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030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959427" y="774252"/>
            <a:ext cx="7848600" cy="1587948"/>
          </a:xfrm>
        </p:spPr>
        <p:txBody>
          <a:bodyPr>
            <a:noAutofit/>
          </a:bodyPr>
          <a:lstStyle/>
          <a:p>
            <a:pPr algn="ctr"/>
            <a:br>
              <a:rPr lang="en-US" sz="3200" dirty="0"/>
            </a:br>
            <a:r>
              <a:rPr lang="en-US" sz="2800" dirty="0">
                <a:solidFill>
                  <a:schemeClr val="accent1"/>
                </a:solidFill>
              </a:rPr>
              <a:t>Executive Chef </a:t>
            </a:r>
            <a:br>
              <a:rPr lang="en-US" sz="2800" dirty="0">
                <a:solidFill>
                  <a:schemeClr val="accent1"/>
                </a:solidFill>
              </a:rPr>
            </a:br>
            <a:r>
              <a:rPr lang="en-US" sz="2800" dirty="0">
                <a:solidFill>
                  <a:schemeClr val="accent1"/>
                </a:solidFill>
              </a:rPr>
              <a:t>Andrew </a:t>
            </a:r>
            <a:r>
              <a:rPr lang="en-US" sz="2800" dirty="0" err="1">
                <a:solidFill>
                  <a:schemeClr val="accent1"/>
                </a:solidFill>
              </a:rPr>
              <a:t>Basch</a:t>
            </a:r>
            <a:r>
              <a:rPr lang="en-US" sz="2800" dirty="0">
                <a:solidFill>
                  <a:schemeClr val="accent1"/>
                </a:solidFill>
              </a:rPr>
              <a:t> </a:t>
            </a:r>
            <a:br>
              <a:rPr lang="en-US" sz="2800" dirty="0">
                <a:solidFill>
                  <a:schemeClr val="accent1"/>
                </a:solidFill>
              </a:rPr>
            </a:br>
            <a:endParaRPr lang="en-US" sz="2800" dirty="0"/>
          </a:p>
        </p:txBody>
      </p:sp>
      <p:pic>
        <p:nvPicPr>
          <p:cNvPr id="4" name="Picture 3" descr="new_handon 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6051421"/>
            <a:ext cx="2133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Hands On Vocational Explorations">
            <a:extLst>
              <a:ext uri="{FF2B5EF4-FFF2-40B4-BE49-F238E27FC236}">
                <a16:creationId xmlns:a16="http://schemas.microsoft.com/office/drawing/2014/main" id="{13D2E5C2-FADB-15CE-39AF-6AC2414ED8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500" y="381000"/>
            <a:ext cx="2819400" cy="499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romising cook who lost sight makes triumphant return to kitchen">
            <a:extLst>
              <a:ext uri="{FF2B5EF4-FFF2-40B4-BE49-F238E27FC236}">
                <a16:creationId xmlns:a16="http://schemas.microsoft.com/office/drawing/2014/main" id="{E82C06E9-FC8D-8ED4-3C12-0A72DCA7F5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2743200"/>
            <a:ext cx="5715000" cy="3162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3714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7848600" cy="1066800"/>
          </a:xfrm>
        </p:spPr>
        <p:txBody>
          <a:bodyPr>
            <a:noAutofit/>
          </a:bodyPr>
          <a:lstStyle/>
          <a:p>
            <a:pPr algn="ctr"/>
            <a:br>
              <a:rPr lang="en-US" sz="3200" dirty="0"/>
            </a:br>
            <a:r>
              <a:rPr lang="en-US" sz="3200" dirty="0">
                <a:solidFill>
                  <a:schemeClr val="accent1"/>
                </a:solidFill>
              </a:rPr>
              <a:t>2023 Graduation at </a:t>
            </a:r>
            <a:br>
              <a:rPr lang="en-US" sz="3200" dirty="0">
                <a:solidFill>
                  <a:schemeClr val="accent1"/>
                </a:solidFill>
              </a:rPr>
            </a:br>
            <a:r>
              <a:rPr lang="en-US" sz="3200" dirty="0">
                <a:solidFill>
                  <a:schemeClr val="accent1"/>
                </a:solidFill>
              </a:rPr>
              <a:t>Hyatt Regency Seattle</a:t>
            </a:r>
            <a:endParaRPr lang="en-US" sz="3200" dirty="0"/>
          </a:p>
        </p:txBody>
      </p:sp>
      <p:pic>
        <p:nvPicPr>
          <p:cNvPr id="4" name="Picture 3" descr="new_handon 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2600" y="6096000"/>
            <a:ext cx="2133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4CA9C14D-957C-4AF1-BC1B-A0F2E11841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6096000"/>
            <a:ext cx="304800" cy="359736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8B28469A-B463-08DE-126C-082A69DC4D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1790700"/>
            <a:ext cx="80391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6637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320040"/>
            <a:ext cx="6172200" cy="1143000"/>
          </a:xfrm>
        </p:spPr>
        <p:txBody>
          <a:bodyPr>
            <a:normAutofit fontScale="90000"/>
          </a:bodyPr>
          <a:lstStyle/>
          <a:p>
            <a:r>
              <a:rPr lang="en-US" sz="2800" dirty="0"/>
              <a:t>        WIOA Section 418 –</a:t>
            </a:r>
            <a:r>
              <a:rPr lang="en-US" sz="2800" b="1" dirty="0"/>
              <a:t>TRAINING AND </a:t>
            </a:r>
            <a:br>
              <a:rPr lang="en-US" sz="2800" b="1" dirty="0"/>
            </a:br>
            <a:r>
              <a:rPr lang="en-US" sz="2800" b="1" dirty="0"/>
              <a:t>          SERVICES FOR EMPLOYERS</a:t>
            </a:r>
            <a:r>
              <a:rPr lang="en-US" sz="2800" dirty="0"/>
              <a:t> (2015)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186940"/>
            <a:ext cx="8042276" cy="4064374"/>
          </a:xfrm>
        </p:spPr>
        <p:txBody>
          <a:bodyPr>
            <a:normAutofit fontScale="55000" lnSpcReduction="20000"/>
          </a:bodyPr>
          <a:lstStyle/>
          <a:p>
            <a:pPr marL="0" lvl="0" indent="0">
              <a:buNone/>
            </a:pPr>
            <a:r>
              <a:rPr lang="en-US" dirty="0"/>
              <a:t> </a:t>
            </a:r>
            <a:r>
              <a:rPr lang="en-US" sz="4400" dirty="0"/>
              <a:t>(2) working with employers to</a:t>
            </a:r>
          </a:p>
          <a:p>
            <a:r>
              <a:rPr lang="en-US" sz="4400" dirty="0">
                <a:solidFill>
                  <a:schemeClr val="accent2">
                    <a:lumMod val="50000"/>
                  </a:schemeClr>
                </a:solidFill>
              </a:rPr>
              <a:t>provide opportunities for work-based learning experiences (including internships, short-term employment, apprenticeships, and fellowships), and opportunities for pre-employment transition services;</a:t>
            </a:r>
          </a:p>
          <a:p>
            <a:r>
              <a:rPr lang="en-US" sz="4400" dirty="0"/>
              <a:t>recruit qualified applicants who are individuals with disabilities; </a:t>
            </a:r>
          </a:p>
          <a:p>
            <a:r>
              <a:rPr lang="en-US" sz="4400" dirty="0"/>
              <a:t>train employees who are individuals with disabilities</a:t>
            </a:r>
          </a:p>
          <a:p>
            <a:endParaRPr lang="en-US" sz="4400" dirty="0"/>
          </a:p>
          <a:p>
            <a:pPr marL="0" indent="0">
              <a:buNone/>
            </a:pPr>
            <a:r>
              <a:rPr lang="en-US" sz="4400" dirty="0"/>
              <a:t>*Aligns perfectly with Hyatt’s Purpose and new </a:t>
            </a:r>
            <a:r>
              <a:rPr lang="en-US" sz="4400" dirty="0" err="1"/>
              <a:t>RiseHY</a:t>
            </a:r>
            <a:r>
              <a:rPr lang="en-US" sz="4400" dirty="0"/>
              <a:t> Initiative to hire 10K Opportunity Youth by 2025</a:t>
            </a:r>
          </a:p>
          <a:p>
            <a:pPr marL="0" indent="0">
              <a:buNone/>
            </a:pPr>
            <a:r>
              <a:rPr lang="en-US" dirty="0"/>
              <a:t>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91A3E-C340-8C44-A147-53BF0614D6F7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704" y="15106"/>
            <a:ext cx="1930400" cy="186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77872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91000" y="1066800"/>
            <a:ext cx="4953000" cy="4648200"/>
          </a:xfrm>
        </p:spPr>
        <p:txBody>
          <a:bodyPr/>
          <a:lstStyle/>
          <a:p>
            <a:pPr algn="ctr"/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Hands On @Hyatt</a:t>
            </a:r>
            <a:b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Hospitality training Program</a:t>
            </a:r>
            <a:b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400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Providing WBLE’s since 1998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30" name="Picture 6" descr="C:\Users\Kathryn\AppData\Local\Microsoft\Windows\Temporary Internet Files\Content.IE5\M7GCLYBV\MP900438369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-1301496" y="1301496"/>
            <a:ext cx="6858000" cy="4255008"/>
          </a:xfrm>
          <a:prstGeom prst="rect">
            <a:avLst/>
          </a:prstGeom>
          <a:noFill/>
        </p:spPr>
      </p:pic>
      <p:pic>
        <p:nvPicPr>
          <p:cNvPr id="4" name="Picture 3" descr="new_handon 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5809008"/>
            <a:ext cx="2590800" cy="104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>
            <a:extLst>
              <a:ext uri="{FF2B5EF4-FFF2-40B4-BE49-F238E27FC236}">
                <a16:creationId xmlns:a16="http://schemas.microsoft.com/office/drawing/2014/main" id="{2F9A91A8-CD73-401E-9019-EE16CA3005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85381" y="381000"/>
            <a:ext cx="6738238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>
            <a:extLst>
              <a:ext uri="{FF2B5EF4-FFF2-40B4-BE49-F238E27FC236}">
                <a16:creationId xmlns:a16="http://schemas.microsoft.com/office/drawing/2014/main" id="{2F9A91A8-CD73-401E-9019-EE16CA3005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054225" y="381000"/>
            <a:ext cx="440055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37030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>
            <a:extLst>
              <a:ext uri="{FF2B5EF4-FFF2-40B4-BE49-F238E27FC236}">
                <a16:creationId xmlns:a16="http://schemas.microsoft.com/office/drawing/2014/main" id="{2F9A91A8-CD73-401E-9019-EE16CA3005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819400" y="76200"/>
            <a:ext cx="287655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95AC027-A445-4088-BF11-ADAF60030640}"/>
              </a:ext>
            </a:extLst>
          </p:cNvPr>
          <p:cNvSpPr txBox="1"/>
          <p:nvPr/>
        </p:nvSpPr>
        <p:spPr>
          <a:xfrm>
            <a:off x="1600200" y="5867400"/>
            <a:ext cx="518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Logan Jones, Sous Chef </a:t>
            </a:r>
          </a:p>
          <a:p>
            <a:pPr algn="ctr"/>
            <a:r>
              <a:rPr lang="en-US" dirty="0"/>
              <a:t>Magnolia Greens Golf Club - Leland, NC</a:t>
            </a:r>
          </a:p>
        </p:txBody>
      </p:sp>
    </p:spTree>
    <p:extLst>
      <p:ext uri="{BB962C8B-B14F-4D97-AF65-F5344CB8AC3E}">
        <p14:creationId xmlns:p14="http://schemas.microsoft.com/office/powerpoint/2010/main" val="7577222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153400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400" dirty="0"/>
              <a:t>   </a:t>
            </a:r>
            <a:r>
              <a:rPr lang="en-US" sz="3000" dirty="0"/>
              <a:t> </a:t>
            </a:r>
            <a:br>
              <a:rPr lang="en-US" sz="3000" dirty="0"/>
            </a:br>
            <a:r>
              <a:rPr lang="en-US" sz="3600" dirty="0"/>
              <a:t>Accentuating the “I” in IEPs and IPEs</a:t>
            </a:r>
          </a:p>
        </p:txBody>
      </p:sp>
      <p:pic>
        <p:nvPicPr>
          <p:cNvPr id="6" name="Picture 5" descr="new_handon 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3400" y="5638800"/>
            <a:ext cx="34290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 descr="VR Logo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34788" y="4133952"/>
            <a:ext cx="1214147" cy="106669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217834" y="4023836"/>
            <a:ext cx="52578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b="1" dirty="0">
              <a:latin typeface="Arial Rounded MT Bold" pitchFamily="34" charset="0"/>
            </a:endParaRPr>
          </a:p>
          <a:p>
            <a:endParaRPr lang="en-US" sz="1000" dirty="0"/>
          </a:p>
        </p:txBody>
      </p:sp>
      <p:pic>
        <p:nvPicPr>
          <p:cNvPr id="5939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81312" y="4337678"/>
            <a:ext cx="1406138" cy="943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259496" y="5592003"/>
            <a:ext cx="2160103" cy="12192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15" name="Picture 2"/>
          <p:cNvPicPr preferRelativeResize="0">
            <a:picLocks noChangeArrowheads="1" noChangeShapeType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9296" y="5320333"/>
            <a:ext cx="1600200" cy="1600200"/>
          </a:xfrm>
          <a:prstGeom prst="rect">
            <a:avLst/>
          </a:prstGeom>
          <a:noFill/>
          <a:ln w="0" algn="in">
            <a:noFill/>
            <a:miter lim="800000"/>
            <a:headEnd/>
            <a:tailEnd/>
          </a:ln>
          <a:effectLst/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58058" y="4350378"/>
            <a:ext cx="2437284" cy="1019901"/>
          </a:xfrm>
          <a:prstGeom prst="rect">
            <a:avLst/>
          </a:prstGeom>
        </p:spPr>
      </p:pic>
      <p:pic>
        <p:nvPicPr>
          <p:cNvPr id="12" name="Picture 11" descr="https://mms.businesswire.com/media/20160926006392/en/308167/5/Hyatt_Master_Brand_Registered_Blue_%282%29.jpg">
            <a:extLst>
              <a:ext uri="{FF2B5EF4-FFF2-40B4-BE49-F238E27FC236}">
                <a16:creationId xmlns:a16="http://schemas.microsoft.com/office/drawing/2014/main" id="{55327955-7746-42D3-8EFA-B680B70866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534" y="1281134"/>
            <a:ext cx="3733800" cy="2103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94F04A4-941E-4F0C-972C-790350687D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156213" y="838200"/>
            <a:ext cx="3616187" cy="3399597"/>
          </a:xfrm>
          <a:prstGeom prst="rect">
            <a:avLst/>
          </a:prstGeom>
          <a:ln>
            <a:noFill/>
          </a:ln>
          <a:effectLst>
            <a:softEdge rad="63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7239000" cy="685800"/>
          </a:xfrm>
        </p:spPr>
        <p:txBody>
          <a:bodyPr>
            <a:normAutofit/>
          </a:bodyPr>
          <a:lstStyle/>
          <a:p>
            <a:pPr algn="ctr"/>
            <a:r>
              <a:rPr lang="en-US" sz="4400" dirty="0"/>
              <a:t>Program Description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7239000" cy="47244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US" b="1" dirty="0">
                <a:solidFill>
                  <a:schemeClr val="accent1"/>
                </a:solidFill>
              </a:rPr>
              <a:t>State-Funded Alternative Training Program to prepare persons with disabilities for work in the Hospitality Industry</a:t>
            </a:r>
          </a:p>
          <a:p>
            <a:pPr algn="ctr">
              <a:buNone/>
            </a:pPr>
            <a:endParaRPr lang="en-US" sz="600" b="1" dirty="0">
              <a:solidFill>
                <a:schemeClr val="accent1"/>
              </a:solidFill>
            </a:endParaRPr>
          </a:p>
          <a:p>
            <a:pPr algn="ctr">
              <a:buNone/>
            </a:pPr>
            <a:r>
              <a:rPr lang="en-US" sz="2800" b="1" dirty="0">
                <a:solidFill>
                  <a:srgbClr val="FF0000"/>
                </a:solidFill>
              </a:rPr>
              <a:t>Started June 21,1998 at the </a:t>
            </a:r>
          </a:p>
          <a:p>
            <a:pPr algn="ctr">
              <a:buNone/>
            </a:pPr>
            <a:r>
              <a:rPr lang="en-US" sz="2800" b="1" dirty="0">
                <a:solidFill>
                  <a:srgbClr val="FF0000"/>
                </a:solidFill>
              </a:rPr>
              <a:t>Hyatt Regency Westshore – Tampa, FL</a:t>
            </a:r>
          </a:p>
          <a:p>
            <a:pPr algn="ctr">
              <a:buNone/>
            </a:pPr>
            <a:endParaRPr lang="en-US" sz="600" b="1" dirty="0">
              <a:solidFill>
                <a:srgbClr val="FF0000"/>
              </a:solidFill>
            </a:endParaRPr>
          </a:p>
          <a:p>
            <a:pPr algn="ctr">
              <a:buNone/>
            </a:pP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</a:rPr>
              <a:t>   </a:t>
            </a:r>
            <a:r>
              <a:rPr lang="en-US" sz="2400" b="1" dirty="0">
                <a:solidFill>
                  <a:schemeClr val="tx2"/>
                </a:solidFill>
              </a:rPr>
              <a:t>Made possible through a unique partnership between Hyatt Hotels and Resorts,</a:t>
            </a:r>
          </a:p>
          <a:p>
            <a:pPr algn="ctr">
              <a:buNone/>
            </a:pPr>
            <a:r>
              <a:rPr lang="en-US" sz="2400" b="1" dirty="0">
                <a:solidFill>
                  <a:schemeClr val="tx2"/>
                </a:solidFill>
              </a:rPr>
              <a:t>   Hands On Educational Services, Inc.</a:t>
            </a:r>
          </a:p>
          <a:p>
            <a:pPr algn="ctr">
              <a:buNone/>
            </a:pPr>
            <a:r>
              <a:rPr lang="en-US" sz="2400" b="1" dirty="0">
                <a:solidFill>
                  <a:schemeClr val="tx2"/>
                </a:solidFill>
              </a:rPr>
              <a:t>   FL Division of Vocational Rehabilitation, </a:t>
            </a:r>
          </a:p>
          <a:p>
            <a:pPr algn="ctr">
              <a:buNone/>
            </a:pPr>
            <a:r>
              <a:rPr lang="en-US" sz="2400" b="1" dirty="0">
                <a:solidFill>
                  <a:schemeClr val="tx2"/>
                </a:solidFill>
              </a:rPr>
              <a:t>   FL Division of Blind Services and</a:t>
            </a:r>
          </a:p>
          <a:p>
            <a:pPr algn="ctr">
              <a:buNone/>
            </a:pPr>
            <a:r>
              <a:rPr lang="en-US" sz="2400" b="1" dirty="0">
                <a:solidFill>
                  <a:schemeClr val="tx2"/>
                </a:solidFill>
              </a:rPr>
              <a:t>   School District Transition Teams</a:t>
            </a:r>
          </a:p>
          <a:p>
            <a:pPr>
              <a:buNone/>
            </a:pPr>
            <a:endParaRPr lang="en-US" sz="2400" b="1" dirty="0">
              <a:solidFill>
                <a:schemeClr val="accent1"/>
              </a:solidFill>
            </a:endParaRPr>
          </a:p>
          <a:p>
            <a:pPr>
              <a:buNone/>
            </a:pPr>
            <a:endParaRPr lang="en-US" sz="3000" b="1" dirty="0">
              <a:solidFill>
                <a:schemeClr val="accent5">
                  <a:lumMod val="75000"/>
                </a:schemeClr>
              </a:solidFill>
            </a:endParaRPr>
          </a:p>
          <a:p>
            <a:pPr>
              <a:buNone/>
            </a:pPr>
            <a:endParaRPr lang="en-US" sz="3000" b="1" dirty="0">
              <a:solidFill>
                <a:schemeClr val="accent5">
                  <a:lumMod val="75000"/>
                </a:schemeClr>
              </a:solidFill>
            </a:endParaRPr>
          </a:p>
          <a:p>
            <a:pPr>
              <a:buNone/>
            </a:pPr>
            <a:endParaRPr lang="en-US" sz="2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04800"/>
            <a:ext cx="7696200" cy="1143000"/>
          </a:xfrm>
        </p:spPr>
        <p:txBody>
          <a:bodyPr>
            <a:normAutofit/>
          </a:bodyPr>
          <a:lstStyle/>
          <a:p>
            <a:r>
              <a:rPr lang="en-US" sz="4400" dirty="0"/>
              <a:t>Training  Departments </a:t>
            </a:r>
            <a:r>
              <a:rPr lang="en-US" dirty="0"/>
              <a:t>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863788"/>
            <a:ext cx="7696200" cy="3327212"/>
          </a:xfrm>
        </p:spPr>
        <p:txBody>
          <a:bodyPr>
            <a:normAutofit fontScale="92500" lnSpcReduction="20000"/>
          </a:bodyPr>
          <a:lstStyle/>
          <a:p>
            <a:r>
              <a:rPr lang="en-US" sz="3200" dirty="0"/>
              <a:t> </a:t>
            </a:r>
            <a:r>
              <a:rPr lang="en-US" sz="3000" dirty="0"/>
              <a:t>Culinary*</a:t>
            </a:r>
          </a:p>
          <a:p>
            <a:r>
              <a:rPr lang="en-US" sz="3000" dirty="0"/>
              <a:t> Housekeeping</a:t>
            </a:r>
          </a:p>
          <a:p>
            <a:r>
              <a:rPr lang="en-US" sz="3000" dirty="0"/>
              <a:t> Laundry</a:t>
            </a:r>
          </a:p>
          <a:p>
            <a:r>
              <a:rPr lang="en-US" sz="3000" dirty="0"/>
              <a:t> Storeroom Receiving</a:t>
            </a:r>
          </a:p>
          <a:p>
            <a:r>
              <a:rPr lang="en-US" sz="3000" dirty="0"/>
              <a:t> Engineering</a:t>
            </a:r>
          </a:p>
          <a:p>
            <a:r>
              <a:rPr lang="en-US" sz="3000" dirty="0"/>
              <a:t> Cafeteria Attendant</a:t>
            </a:r>
          </a:p>
          <a:p>
            <a:r>
              <a:rPr lang="en-US" sz="3000" dirty="0"/>
              <a:t> PBX Operator</a:t>
            </a:r>
          </a:p>
          <a:p>
            <a:pPr>
              <a:buNone/>
            </a:pPr>
            <a:r>
              <a:rPr lang="en-US" sz="2000" dirty="0"/>
              <a:t>	</a:t>
            </a:r>
            <a:r>
              <a:rPr lang="en-US" sz="2400" b="1" dirty="0"/>
              <a:t>* </a:t>
            </a:r>
            <a:r>
              <a:rPr lang="en-US" sz="2000" dirty="0"/>
              <a:t>Denotes area where the majority of the students choose to train</a:t>
            </a:r>
            <a:endParaRPr lang="en-US" dirty="0"/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 descr="new_handon 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2600" y="5791200"/>
            <a:ext cx="2590800" cy="104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July 5 import 03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19200" y="4191001"/>
            <a:ext cx="3529149" cy="2514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879028"/>
            <a:ext cx="3810000" cy="28562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7239000" cy="1219200"/>
          </a:xfrm>
        </p:spPr>
        <p:txBody>
          <a:bodyPr>
            <a:normAutofit/>
          </a:bodyPr>
          <a:lstStyle/>
          <a:p>
            <a:pPr algn="ctr"/>
            <a:r>
              <a:rPr lang="en-US" sz="3200" dirty="0"/>
              <a:t>Current  Hyatt Properties</a:t>
            </a:r>
            <a:br>
              <a:rPr lang="en-US" sz="3200" dirty="0"/>
            </a:br>
            <a:r>
              <a:rPr lang="en-US" sz="3200" dirty="0"/>
              <a:t>In Florida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7239000" cy="4495800"/>
          </a:xfrm>
        </p:spPr>
        <p:txBody>
          <a:bodyPr>
            <a:noAutofit/>
          </a:bodyPr>
          <a:lstStyle/>
          <a:p>
            <a:r>
              <a:rPr lang="en-US" sz="2400" b="1" dirty="0">
                <a:solidFill>
                  <a:schemeClr val="accent1"/>
                </a:solidFill>
              </a:rPr>
              <a:t>Grand Hyatt Tampa Bay</a:t>
            </a:r>
          </a:p>
          <a:p>
            <a:r>
              <a:rPr lang="en-US" sz="2400" b="1" dirty="0">
                <a:solidFill>
                  <a:schemeClr val="accent1"/>
                </a:solidFill>
              </a:rPr>
              <a:t>Hyatt Regency Grand Cypress</a:t>
            </a:r>
          </a:p>
          <a:p>
            <a:r>
              <a:rPr lang="en-US" sz="2400" b="1" dirty="0">
                <a:solidFill>
                  <a:schemeClr val="accent1"/>
                </a:solidFill>
              </a:rPr>
              <a:t>Hyatt Regency Orlando Airport</a:t>
            </a:r>
          </a:p>
          <a:p>
            <a:r>
              <a:rPr lang="en-US" sz="2400" b="1" dirty="0">
                <a:solidFill>
                  <a:schemeClr val="accent1"/>
                </a:solidFill>
              </a:rPr>
              <a:t>Hyatt Regency Orlando</a:t>
            </a:r>
          </a:p>
          <a:p>
            <a:r>
              <a:rPr lang="en-US" sz="2400" b="1" dirty="0">
                <a:solidFill>
                  <a:schemeClr val="accent1"/>
                </a:solidFill>
              </a:rPr>
              <a:t>Hyatt Regency Miami</a:t>
            </a:r>
          </a:p>
          <a:p>
            <a:r>
              <a:rPr lang="en-US" sz="2400" b="1" dirty="0">
                <a:solidFill>
                  <a:schemeClr val="accent1"/>
                </a:solidFill>
              </a:rPr>
              <a:t>Hyatt Regency Sarasota</a:t>
            </a:r>
          </a:p>
          <a:p>
            <a:r>
              <a:rPr lang="en-US" sz="2400" b="1" dirty="0">
                <a:solidFill>
                  <a:schemeClr val="accent1"/>
                </a:solidFill>
              </a:rPr>
              <a:t>Hyatt Regency </a:t>
            </a:r>
          </a:p>
          <a:p>
            <a:pPr>
              <a:buNone/>
            </a:pPr>
            <a:r>
              <a:rPr lang="en-US" sz="2400" b="1" dirty="0">
                <a:solidFill>
                  <a:schemeClr val="accent1"/>
                </a:solidFill>
              </a:rPr>
              <a:t>   Clearwater Beach</a:t>
            </a:r>
          </a:p>
          <a:p>
            <a:r>
              <a:rPr lang="en-US" sz="2400" b="1" dirty="0">
                <a:solidFill>
                  <a:schemeClr val="accent1"/>
                </a:solidFill>
              </a:rPr>
              <a:t>Hyatt Regency Jacksonville</a:t>
            </a:r>
          </a:p>
          <a:p>
            <a:r>
              <a:rPr lang="en-US" sz="2400" b="1" dirty="0">
                <a:solidFill>
                  <a:schemeClr val="accent1"/>
                </a:solidFill>
              </a:rPr>
              <a:t>Hyatt Regency Coconut Point</a:t>
            </a:r>
          </a:p>
          <a:p>
            <a:r>
              <a:rPr lang="en-US" sz="2400" b="1" dirty="0">
                <a:solidFill>
                  <a:schemeClr val="accent1"/>
                </a:solidFill>
              </a:rPr>
              <a:t>Hyatt Regency Coral Gables</a:t>
            </a:r>
          </a:p>
          <a:p>
            <a:pPr>
              <a:buNone/>
            </a:pPr>
            <a:endParaRPr lang="en-US" sz="2400" b="1" dirty="0">
              <a:solidFill>
                <a:schemeClr val="accent1"/>
              </a:solidFill>
            </a:endParaRPr>
          </a:p>
          <a:p>
            <a:pPr>
              <a:buNone/>
            </a:pPr>
            <a:endParaRPr lang="en-US" sz="2400" b="1" dirty="0">
              <a:solidFill>
                <a:schemeClr val="accent1"/>
              </a:solidFill>
            </a:endParaRPr>
          </a:p>
          <a:p>
            <a:endParaRPr lang="en-US" sz="3000" b="1" dirty="0">
              <a:solidFill>
                <a:schemeClr val="accent5">
                  <a:lumMod val="75000"/>
                </a:schemeClr>
              </a:solidFill>
            </a:endParaRPr>
          </a:p>
          <a:p>
            <a:pPr>
              <a:buNone/>
            </a:pPr>
            <a:endParaRPr lang="en-US" sz="3000" b="1" dirty="0">
              <a:solidFill>
                <a:schemeClr val="accent5">
                  <a:lumMod val="75000"/>
                </a:schemeClr>
              </a:solidFill>
            </a:endParaRPr>
          </a:p>
          <a:p>
            <a:endParaRPr lang="en-US" sz="2800" dirty="0"/>
          </a:p>
        </p:txBody>
      </p:sp>
      <p:pic>
        <p:nvPicPr>
          <p:cNvPr id="4" name="Picture 3" descr="new_handon 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2600" y="5809008"/>
            <a:ext cx="2590800" cy="104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26746" y="2895600"/>
            <a:ext cx="3505200" cy="2514600"/>
          </a:xfrm>
          <a:prstGeom prst="rect">
            <a:avLst/>
          </a:prstGeom>
          <a:ln>
            <a:noFill/>
          </a:ln>
          <a:effectLst>
            <a:softEdge rad="63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685800"/>
            <a:ext cx="8077200" cy="5373756"/>
          </a:xfrm>
          <a:prstGeom prst="rect">
            <a:avLst/>
          </a:prstGeom>
          <a:ln>
            <a:noFill/>
          </a:ln>
          <a:effectLst>
            <a:softEdge rad="635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7749"/>
            <a:ext cx="7239000" cy="713549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400" dirty="0"/>
              <a:t>Currently partnering with 36 Hyatt Hotels and 15 State </a:t>
            </a:r>
            <a:r>
              <a:rPr lang="en-US" sz="2400" dirty="0" err="1"/>
              <a:t>Vr</a:t>
            </a:r>
            <a:r>
              <a:rPr lang="en-US" sz="2400" dirty="0"/>
              <a:t> Agencies across the 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7239000" cy="4495800"/>
          </a:xfrm>
        </p:spPr>
        <p:txBody>
          <a:bodyPr>
            <a:noAutofit/>
          </a:bodyPr>
          <a:lstStyle/>
          <a:p>
            <a:pPr>
              <a:buNone/>
            </a:pPr>
            <a:endParaRPr lang="en-US" sz="2400" b="1" dirty="0">
              <a:solidFill>
                <a:schemeClr val="accent1"/>
              </a:solidFill>
            </a:endParaRPr>
          </a:p>
          <a:p>
            <a:endParaRPr lang="en-US" sz="3000" b="1" dirty="0">
              <a:solidFill>
                <a:schemeClr val="accent5">
                  <a:lumMod val="75000"/>
                </a:schemeClr>
              </a:solidFill>
            </a:endParaRPr>
          </a:p>
          <a:p>
            <a:pPr>
              <a:buNone/>
            </a:pPr>
            <a:endParaRPr lang="en-US" sz="3000" b="1" dirty="0">
              <a:solidFill>
                <a:schemeClr val="accent5">
                  <a:lumMod val="75000"/>
                </a:schemeClr>
              </a:solidFill>
            </a:endParaRPr>
          </a:p>
          <a:p>
            <a:endParaRPr lang="en-US" sz="2800" dirty="0"/>
          </a:p>
        </p:txBody>
      </p:sp>
      <p:pic>
        <p:nvPicPr>
          <p:cNvPr id="4" name="Picture 3" descr="new_handon 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5809008"/>
            <a:ext cx="2590800" cy="104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https://jessl17.files.wordpress.com/2012/03/hyatt-log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" y="1073823"/>
            <a:ext cx="552450" cy="301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s://jessl17.files.wordpress.com/2012/03/hyatt-log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243" y="1336813"/>
            <a:ext cx="552450" cy="301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s://jessl17.files.wordpress.com/2012/03/hyatt-logo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24" y="3997187"/>
            <a:ext cx="552450" cy="230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s://jessl17.files.wordpress.com/2012/03/hyatt-logo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884476"/>
            <a:ext cx="552450" cy="240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s://jessl17.files.wordpress.com/2012/03/hyatt-logo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7293" y="3351970"/>
            <a:ext cx="552450" cy="230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ttps://jessl17.files.wordpress.com/2012/03/hyatt-logo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3546" y="3380960"/>
            <a:ext cx="552450" cy="225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https://jessl17.files.wordpress.com/2012/03/hyatt-logo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4723" y="4306328"/>
            <a:ext cx="552450" cy="225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https://jessl17.files.wordpress.com/2012/03/hyatt-logo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4349" y="4934365"/>
            <a:ext cx="552450" cy="225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https://jessl17.files.wordpress.com/2012/03/hyatt-logo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4274" y="4857533"/>
            <a:ext cx="552450" cy="225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https://jessl17.files.wordpress.com/2012/03/hyatt-logo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293" y="5149919"/>
            <a:ext cx="552450" cy="225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https://jessl17.files.wordpress.com/2012/03/hyatt-logo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2909477"/>
            <a:ext cx="552450" cy="225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https://jessl17.files.wordpress.com/2012/03/hyatt-logo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9743" y="1947134"/>
            <a:ext cx="552450" cy="225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https://jessl17.files.wordpress.com/2012/03/hyatt-logo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6036" y="4539482"/>
            <a:ext cx="552450" cy="225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https://jessl17.files.wordpress.com/2012/03/hyatt-logo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592" y="5291450"/>
            <a:ext cx="552450" cy="225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https://jessl17.files.wordpress.com/2012/03/hyatt-logo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9642" y="5285757"/>
            <a:ext cx="552450" cy="225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6" y="5290929"/>
            <a:ext cx="3291522" cy="1542009"/>
          </a:xfrm>
          <a:prstGeom prst="rect">
            <a:avLst/>
          </a:prstGeom>
        </p:spPr>
      </p:pic>
      <p:pic>
        <p:nvPicPr>
          <p:cNvPr id="29" name="Picture 2" descr="https://jessl17.files.wordpress.com/2012/03/hyatt-logo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24" y="6097656"/>
            <a:ext cx="790576" cy="428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9" descr="VR Logo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4544778" y="656457"/>
            <a:ext cx="811186" cy="737860"/>
          </a:xfrm>
          <a:prstGeom prst="rect">
            <a:avLst/>
          </a:prstGeom>
        </p:spPr>
      </p:pic>
      <p:pic>
        <p:nvPicPr>
          <p:cNvPr id="32" name="Picture 3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368692" y="691600"/>
            <a:ext cx="1066800" cy="666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2"/>
          <p:cNvPicPr preferRelativeResize="0">
            <a:picLocks noChangeArrowheads="1" noChangeShapeType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343220" y="633208"/>
            <a:ext cx="784748" cy="689113"/>
          </a:xfrm>
          <a:prstGeom prst="rect">
            <a:avLst/>
          </a:prstGeom>
          <a:noFill/>
          <a:ln w="0" algn="in">
            <a:noFill/>
            <a:miter lim="800000"/>
            <a:headEnd/>
            <a:tailEnd/>
          </a:ln>
          <a:effectLst/>
        </p:spPr>
      </p:pic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95249" y="292781"/>
            <a:ext cx="1371600" cy="76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2" descr="https://jessl17.files.wordpress.com/2012/03/hyatt-logo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5797" y="5022372"/>
            <a:ext cx="552450" cy="225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" descr="https://jessl17.files.wordpress.com/2012/03/hyatt-logo.jpg">
            <a:extLst>
              <a:ext uri="{FF2B5EF4-FFF2-40B4-BE49-F238E27FC236}">
                <a16:creationId xmlns:a16="http://schemas.microsoft.com/office/drawing/2014/main" id="{070D60BD-04BB-4B07-9FD5-F2DAA42DE8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2" y="3660826"/>
            <a:ext cx="552450" cy="230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8393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7848600" cy="762000"/>
          </a:xfrm>
        </p:spPr>
        <p:txBody>
          <a:bodyPr>
            <a:noAutofit/>
          </a:bodyPr>
          <a:lstStyle/>
          <a:p>
            <a:r>
              <a:rPr lang="en-US" sz="4400" dirty="0"/>
              <a:t>Employment  Outcomes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457200"/>
            <a:ext cx="7239000" cy="297180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endParaRPr lang="en-US" sz="3200" dirty="0"/>
          </a:p>
          <a:p>
            <a:endParaRPr lang="en-US" dirty="0"/>
          </a:p>
          <a:p>
            <a:r>
              <a:rPr lang="en-US" dirty="0"/>
              <a:t>&gt;5000 graduates have obtained employment</a:t>
            </a:r>
          </a:p>
          <a:p>
            <a:r>
              <a:rPr lang="en-US" dirty="0"/>
              <a:t>Hyatt has hired over 1500 graduates</a:t>
            </a:r>
          </a:p>
          <a:p>
            <a:r>
              <a:rPr lang="en-US" dirty="0"/>
              <a:t>Opportunities for graduates in Hotels,               Restaurants, Hospitals and Grocery Stores</a:t>
            </a:r>
          </a:p>
          <a:p>
            <a:pPr marL="0" indent="0" algn="ctr">
              <a:buNone/>
            </a:pPr>
            <a:r>
              <a:rPr lang="en-US" sz="2800" dirty="0">
                <a:solidFill>
                  <a:srgbClr val="C00000"/>
                </a:solidFill>
              </a:rPr>
              <a:t>Oct 2014 – Recognized as one of the top Training and Employment  Programs for PWDs, by the White House Champions of Change Program</a:t>
            </a:r>
          </a:p>
          <a:p>
            <a:endParaRPr lang="en-US" sz="3200" dirty="0"/>
          </a:p>
        </p:txBody>
      </p:sp>
      <p:pic>
        <p:nvPicPr>
          <p:cNvPr id="4" name="Picture 3" descr="new_handon 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5809008"/>
            <a:ext cx="2590800" cy="104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D840898-F895-44AA-B391-8CFBA2DFDCE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276600"/>
            <a:ext cx="4597741" cy="3399183"/>
          </a:xfrm>
          <a:prstGeom prst="rect">
            <a:avLst/>
          </a:prstGeom>
          <a:effectLst>
            <a:softEdge rad="63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7848600" cy="685800"/>
          </a:xfrm>
        </p:spPr>
        <p:txBody>
          <a:bodyPr>
            <a:noAutofit/>
          </a:bodyPr>
          <a:lstStyle/>
          <a:p>
            <a:r>
              <a:rPr lang="en-US" sz="4400" dirty="0"/>
              <a:t>Applicant qualifications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14400"/>
            <a:ext cx="7239000" cy="2362200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endParaRPr lang="en-US" sz="3200" dirty="0"/>
          </a:p>
          <a:p>
            <a:r>
              <a:rPr lang="en-US" sz="9600" dirty="0"/>
              <a:t> Must be 18 years of age (some exceptions apply)</a:t>
            </a:r>
          </a:p>
          <a:p>
            <a:r>
              <a:rPr lang="en-US" sz="9600" dirty="0"/>
              <a:t> Must have documented disABILITY</a:t>
            </a:r>
          </a:p>
          <a:p>
            <a:r>
              <a:rPr lang="en-US" sz="9600" dirty="0"/>
              <a:t> Be able to perform functions of job</a:t>
            </a:r>
          </a:p>
          <a:p>
            <a:r>
              <a:rPr lang="en-US" sz="9600" dirty="0"/>
              <a:t> Background check completed for felonies or  	misdemeanors within past 7 years</a:t>
            </a:r>
          </a:p>
          <a:p>
            <a:r>
              <a:rPr lang="en-US" sz="9600" dirty="0"/>
              <a:t> A High School Diploma or GED is NOT required       (because they are not required by the industry)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 descr="new_handon 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5809008"/>
            <a:ext cx="2590800" cy="104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3505200"/>
            <a:ext cx="3505200" cy="3276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7848600" cy="762000"/>
          </a:xfrm>
        </p:spPr>
        <p:txBody>
          <a:bodyPr>
            <a:noAutofit/>
          </a:bodyPr>
          <a:lstStyle/>
          <a:p>
            <a:r>
              <a:rPr lang="en-US" sz="4400" dirty="0"/>
              <a:t>Features of Program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7239000" cy="2133600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endParaRPr lang="en-US" sz="3200" dirty="0"/>
          </a:p>
          <a:p>
            <a:r>
              <a:rPr lang="en-US" sz="10400" dirty="0"/>
              <a:t> </a:t>
            </a:r>
            <a:r>
              <a:rPr lang="en-US" sz="9600" dirty="0"/>
              <a:t>80-Hour Paid Internship over 2-8 weeks</a:t>
            </a:r>
          </a:p>
          <a:p>
            <a:r>
              <a:rPr lang="en-US" sz="9600" dirty="0"/>
              <a:t> Trainees are paid employees of Hyatt</a:t>
            </a:r>
          </a:p>
          <a:p>
            <a:pPr lvl="1"/>
            <a:r>
              <a:rPr lang="en-US" sz="8800" dirty="0"/>
              <a:t>Can list Hyatt as employment reference</a:t>
            </a:r>
          </a:p>
          <a:p>
            <a:r>
              <a:rPr lang="en-US" sz="9600" dirty="0"/>
              <a:t> Receive Certificates of Completion</a:t>
            </a:r>
          </a:p>
          <a:p>
            <a:r>
              <a:rPr lang="en-US" sz="9600" dirty="0"/>
              <a:t> Program includes uniforms, meals, etc.</a:t>
            </a:r>
          </a:p>
          <a:p>
            <a:r>
              <a:rPr lang="en-US" sz="9600" dirty="0"/>
              <a:t> Train with best professionals in industry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 descr="new_handon 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5809008"/>
            <a:ext cx="2590800" cy="104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Users\John\Desktop\DC pics Apr 14\IMG_028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9200" y="3657600"/>
            <a:ext cx="4191000" cy="304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1937</TotalTime>
  <Words>759</Words>
  <Application>Microsoft Office PowerPoint</Application>
  <PresentationFormat>On-screen Show (4:3)</PresentationFormat>
  <Paragraphs>104</Paragraphs>
  <Slides>23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Arial</vt:lpstr>
      <vt:lpstr>Arial Rounded MT Bold</vt:lpstr>
      <vt:lpstr>Calibri</vt:lpstr>
      <vt:lpstr>Trebuchet MS</vt:lpstr>
      <vt:lpstr>Wingdings</vt:lpstr>
      <vt:lpstr>Wingdings 2</vt:lpstr>
      <vt:lpstr>Opulent</vt:lpstr>
      <vt:lpstr>     Accentuating the “I” in IEPs and IPEs</vt:lpstr>
      <vt:lpstr>Hands On @Hyatt Hospitality training Program   Providing WBLE’s since 1998</vt:lpstr>
      <vt:lpstr>Program Description</vt:lpstr>
      <vt:lpstr>Training  Departments  </vt:lpstr>
      <vt:lpstr>Current  Hyatt Properties In Florida</vt:lpstr>
      <vt:lpstr>Currently partnering with 36 Hyatt Hotels and 15 State Vr Agencies across the US</vt:lpstr>
      <vt:lpstr>Employment  Outcomes</vt:lpstr>
      <vt:lpstr>Applicant qualifications</vt:lpstr>
      <vt:lpstr>Features of Program</vt:lpstr>
      <vt:lpstr>     Certificate  Example</vt:lpstr>
      <vt:lpstr> lori Nairne  Director of Human Resources Grand Hyatt Washington DC</vt:lpstr>
      <vt:lpstr> Hands On @ Hyatt  25th Anniversary Event – August 2023</vt:lpstr>
      <vt:lpstr> Hands On @ Hyatt  25th Anniversary Event – August 2023</vt:lpstr>
      <vt:lpstr> Hands On @ Hyatt  25th Anniversary Event – August 2023</vt:lpstr>
      <vt:lpstr> Hands On @ Hyatt  25th Anniversary Event – August 2023</vt:lpstr>
      <vt:lpstr>Hands On   success  Story</vt:lpstr>
      <vt:lpstr> Executive Chef  Andrew Basch  </vt:lpstr>
      <vt:lpstr> 2023 Graduation at  Hyatt Regency Seattle</vt:lpstr>
      <vt:lpstr>        WIOA Section 418 –TRAINING AND            SERVICES FOR EMPLOYERS (2015)</vt:lpstr>
      <vt:lpstr>PowerPoint Presentation</vt:lpstr>
      <vt:lpstr>PowerPoint Presentation</vt:lpstr>
      <vt:lpstr>PowerPoint Presentation</vt:lpstr>
      <vt:lpstr>     Accentuating the “I” in IEPs and IPEs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Kathryn</dc:creator>
  <cp:lastModifiedBy>Kathy West-Evans</cp:lastModifiedBy>
  <cp:revision>166</cp:revision>
  <dcterms:created xsi:type="dcterms:W3CDTF">2011-12-14T15:26:44Z</dcterms:created>
  <dcterms:modified xsi:type="dcterms:W3CDTF">2023-09-18T15:00:30Z</dcterms:modified>
</cp:coreProperties>
</file>