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19" r:id="rId2"/>
    <p:sldId id="318" r:id="rId3"/>
    <p:sldId id="320" r:id="rId4"/>
    <p:sldId id="321" r:id="rId5"/>
    <p:sldId id="322" r:id="rId6"/>
    <p:sldId id="310" r:id="rId7"/>
    <p:sldId id="316" r:id="rId8"/>
    <p:sldId id="314" r:id="rId9"/>
    <p:sldId id="311" r:id="rId10"/>
    <p:sldId id="312" r:id="rId11"/>
    <p:sldId id="313" r:id="rId12"/>
    <p:sldId id="315" r:id="rId13"/>
    <p:sldId id="323" r:id="rId14"/>
    <p:sldId id="269" r:id="rId15"/>
    <p:sldId id="270" r:id="rId16"/>
    <p:sldId id="266" r:id="rId17"/>
    <p:sldId id="289" r:id="rId18"/>
    <p:sldId id="307" r:id="rId19"/>
    <p:sldId id="294" r:id="rId20"/>
    <p:sldId id="309" r:id="rId21"/>
    <p:sldId id="290" r:id="rId22"/>
    <p:sldId id="31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494" autoAdjust="0"/>
  </p:normalViewPr>
  <p:slideViewPr>
    <p:cSldViewPr snapToGrid="0">
      <p:cViewPr varScale="1">
        <p:scale>
          <a:sx n="71" d="100"/>
          <a:sy n="71" d="100"/>
        </p:scale>
        <p:origin x="1461"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ACD6E-BACA-4A50-B661-23448D92D001}" type="doc">
      <dgm:prSet loTypeId="urn:microsoft.com/office/officeart/2005/8/layout/hList1" loCatId="list" qsTypeId="urn:microsoft.com/office/officeart/2005/8/quickstyle/simple5" qsCatId="simple" csTypeId="urn:microsoft.com/office/officeart/2005/8/colors/accent5_2" csCatId="accent5" phldr="1"/>
      <dgm:spPr/>
      <dgm:t>
        <a:bodyPr/>
        <a:lstStyle/>
        <a:p>
          <a:endParaRPr lang="en-US"/>
        </a:p>
      </dgm:t>
    </dgm:pt>
    <dgm:pt modelId="{5F9383DA-2AF9-488B-AD88-D2DCD5D969C6}">
      <dgm:prSet/>
      <dgm:spPr/>
      <dgm:t>
        <a:bodyPr/>
        <a:lstStyle/>
        <a:p>
          <a:r>
            <a:rPr lang="en-US" dirty="0"/>
            <a:t>Technology</a:t>
          </a:r>
        </a:p>
      </dgm:t>
    </dgm:pt>
    <dgm:pt modelId="{973FE091-2723-4901-BB12-216236E65BFE}" type="parTrans" cxnId="{2E5B49D1-A627-4008-BC24-9322C396938E}">
      <dgm:prSet/>
      <dgm:spPr/>
      <dgm:t>
        <a:bodyPr/>
        <a:lstStyle/>
        <a:p>
          <a:endParaRPr lang="en-US"/>
        </a:p>
      </dgm:t>
    </dgm:pt>
    <dgm:pt modelId="{2D0A57DD-F050-42B1-AF3A-6351183D8718}" type="sibTrans" cxnId="{2E5B49D1-A627-4008-BC24-9322C396938E}">
      <dgm:prSet/>
      <dgm:spPr/>
      <dgm:t>
        <a:bodyPr/>
        <a:lstStyle/>
        <a:p>
          <a:endParaRPr lang="en-US"/>
        </a:p>
      </dgm:t>
    </dgm:pt>
    <dgm:pt modelId="{34FA021F-7F36-4046-B574-06C6605A6918}">
      <dgm:prSet/>
      <dgm:spPr/>
      <dgm:t>
        <a:bodyPr/>
        <a:lstStyle/>
        <a:p>
          <a:r>
            <a:rPr lang="en-US" dirty="0"/>
            <a:t>Lack of and outdated</a:t>
          </a:r>
        </a:p>
      </dgm:t>
    </dgm:pt>
    <dgm:pt modelId="{DFAAE488-918A-4DA2-9FF7-F838AA29B015}" type="parTrans" cxnId="{482D7EBD-94D4-4CC8-AC93-773D0944279B}">
      <dgm:prSet/>
      <dgm:spPr/>
      <dgm:t>
        <a:bodyPr/>
        <a:lstStyle/>
        <a:p>
          <a:endParaRPr lang="en-US"/>
        </a:p>
      </dgm:t>
    </dgm:pt>
    <dgm:pt modelId="{69453CD9-5EA4-41C9-8872-A7F60A887E11}" type="sibTrans" cxnId="{482D7EBD-94D4-4CC8-AC93-773D0944279B}">
      <dgm:prSet/>
      <dgm:spPr/>
      <dgm:t>
        <a:bodyPr/>
        <a:lstStyle/>
        <a:p>
          <a:endParaRPr lang="en-US"/>
        </a:p>
      </dgm:t>
    </dgm:pt>
    <dgm:pt modelId="{47EEBD61-91E0-46E8-ADBB-5D325CE7F8A5}">
      <dgm:prSet/>
      <dgm:spPr/>
      <dgm:t>
        <a:bodyPr/>
        <a:lstStyle/>
        <a:p>
          <a:r>
            <a:rPr lang="en-US" dirty="0"/>
            <a:t>Slow network connectivity</a:t>
          </a:r>
        </a:p>
      </dgm:t>
    </dgm:pt>
    <dgm:pt modelId="{91BAEA05-8983-4163-888A-DF301EE570A0}" type="parTrans" cxnId="{B660F549-4BCF-450C-A3FC-E438975BF790}">
      <dgm:prSet/>
      <dgm:spPr/>
      <dgm:t>
        <a:bodyPr/>
        <a:lstStyle/>
        <a:p>
          <a:endParaRPr lang="en-US"/>
        </a:p>
      </dgm:t>
    </dgm:pt>
    <dgm:pt modelId="{211012C5-181F-4990-ACC5-322BEEDA7793}" type="sibTrans" cxnId="{B660F549-4BCF-450C-A3FC-E438975BF790}">
      <dgm:prSet/>
      <dgm:spPr/>
      <dgm:t>
        <a:bodyPr/>
        <a:lstStyle/>
        <a:p>
          <a:endParaRPr lang="en-US"/>
        </a:p>
      </dgm:t>
    </dgm:pt>
    <dgm:pt modelId="{17AFB69F-7C7A-43E1-8A38-A0405B698B2F}">
      <dgm:prSet/>
      <dgm:spPr/>
      <dgm:t>
        <a:bodyPr/>
        <a:lstStyle/>
        <a:p>
          <a:r>
            <a:rPr lang="en-US" dirty="0"/>
            <a:t>Lack of mobile capability – access, printing</a:t>
          </a:r>
        </a:p>
      </dgm:t>
    </dgm:pt>
    <dgm:pt modelId="{DA44C40B-C21A-4397-BC3C-CD3AB6A3C9BE}" type="parTrans" cxnId="{FEE40071-86C2-4E04-ADCC-93AD008D18D4}">
      <dgm:prSet/>
      <dgm:spPr/>
      <dgm:t>
        <a:bodyPr/>
        <a:lstStyle/>
        <a:p>
          <a:endParaRPr lang="en-US"/>
        </a:p>
      </dgm:t>
    </dgm:pt>
    <dgm:pt modelId="{38D02DCF-6664-45FA-BCBD-3339BD70183D}" type="sibTrans" cxnId="{FEE40071-86C2-4E04-ADCC-93AD008D18D4}">
      <dgm:prSet/>
      <dgm:spPr/>
      <dgm:t>
        <a:bodyPr/>
        <a:lstStyle/>
        <a:p>
          <a:endParaRPr lang="en-US"/>
        </a:p>
      </dgm:t>
    </dgm:pt>
    <dgm:pt modelId="{6ACC8CAC-4F6E-4821-9C6C-C98944A0F17E}">
      <dgm:prSet/>
      <dgm:spPr/>
      <dgm:t>
        <a:bodyPr/>
        <a:lstStyle/>
        <a:p>
          <a:r>
            <a:rPr lang="en-US" dirty="0"/>
            <a:t>AWARE isn’t user friendly – slow, time consuming</a:t>
          </a:r>
        </a:p>
      </dgm:t>
    </dgm:pt>
    <dgm:pt modelId="{9C5D94C6-99A9-4746-94C3-482C34523027}" type="parTrans" cxnId="{9733E731-2588-447A-8D4B-D2AAFBA8695B}">
      <dgm:prSet/>
      <dgm:spPr/>
      <dgm:t>
        <a:bodyPr/>
        <a:lstStyle/>
        <a:p>
          <a:endParaRPr lang="en-US"/>
        </a:p>
      </dgm:t>
    </dgm:pt>
    <dgm:pt modelId="{7B560C34-5EB4-47AD-BA87-2D3508C9CA26}" type="sibTrans" cxnId="{9733E731-2588-447A-8D4B-D2AAFBA8695B}">
      <dgm:prSet/>
      <dgm:spPr/>
      <dgm:t>
        <a:bodyPr/>
        <a:lstStyle/>
        <a:p>
          <a:endParaRPr lang="en-US"/>
        </a:p>
      </dgm:t>
    </dgm:pt>
    <dgm:pt modelId="{D30E0BF1-5662-48BD-96BD-9C693F47262E}">
      <dgm:prSet/>
      <dgm:spPr/>
      <dgm:t>
        <a:bodyPr/>
        <a:lstStyle/>
        <a:p>
          <a:r>
            <a:rPr lang="en-US" dirty="0"/>
            <a:t>Need e-signatures</a:t>
          </a:r>
        </a:p>
      </dgm:t>
    </dgm:pt>
    <dgm:pt modelId="{245CA1D6-7867-4932-8CB4-F92E8E415461}" type="parTrans" cxnId="{57576B6E-92DC-4AC7-8558-D339985ED8B4}">
      <dgm:prSet/>
      <dgm:spPr/>
      <dgm:t>
        <a:bodyPr/>
        <a:lstStyle/>
        <a:p>
          <a:endParaRPr lang="en-US"/>
        </a:p>
      </dgm:t>
    </dgm:pt>
    <dgm:pt modelId="{CED008C7-384D-40D5-83A2-071D7AABF6E8}" type="sibTrans" cxnId="{57576B6E-92DC-4AC7-8558-D339985ED8B4}">
      <dgm:prSet/>
      <dgm:spPr/>
      <dgm:t>
        <a:bodyPr/>
        <a:lstStyle/>
        <a:p>
          <a:endParaRPr lang="en-US"/>
        </a:p>
      </dgm:t>
    </dgm:pt>
    <dgm:pt modelId="{CAF2BD08-9A84-453D-8255-45AA3036A209}">
      <dgm:prSet/>
      <dgm:spPr/>
      <dgm:t>
        <a:bodyPr/>
        <a:lstStyle/>
        <a:p>
          <a:r>
            <a:rPr lang="en-US" dirty="0"/>
            <a:t>Staff</a:t>
          </a:r>
        </a:p>
      </dgm:t>
    </dgm:pt>
    <dgm:pt modelId="{8DCF9ACE-424B-476F-B60E-0E4A4C926E17}" type="parTrans" cxnId="{AAB37A71-ADDB-403E-A6E3-AA8B7B9F9ACA}">
      <dgm:prSet/>
      <dgm:spPr/>
      <dgm:t>
        <a:bodyPr/>
        <a:lstStyle/>
        <a:p>
          <a:endParaRPr lang="en-US"/>
        </a:p>
      </dgm:t>
    </dgm:pt>
    <dgm:pt modelId="{8369AA31-9627-4D35-8EC1-90BF3D6F9E27}" type="sibTrans" cxnId="{AAB37A71-ADDB-403E-A6E3-AA8B7B9F9ACA}">
      <dgm:prSet/>
      <dgm:spPr/>
      <dgm:t>
        <a:bodyPr/>
        <a:lstStyle/>
        <a:p>
          <a:endParaRPr lang="en-US"/>
        </a:p>
      </dgm:t>
    </dgm:pt>
    <dgm:pt modelId="{CB5A1C87-66AF-4DCC-A743-B40CB9D423C2}">
      <dgm:prSet/>
      <dgm:spPr/>
      <dgm:t>
        <a:bodyPr/>
        <a:lstStyle/>
        <a:p>
          <a:r>
            <a:rPr lang="en-US" dirty="0"/>
            <a:t>Lack of management capacity/ability to manage resources</a:t>
          </a:r>
        </a:p>
      </dgm:t>
    </dgm:pt>
    <dgm:pt modelId="{DA6CF88D-12D0-4312-9C5A-138C80AA6AC1}" type="parTrans" cxnId="{C087000F-FF4F-4F41-BA69-2F78F42EB8B1}">
      <dgm:prSet/>
      <dgm:spPr/>
      <dgm:t>
        <a:bodyPr/>
        <a:lstStyle/>
        <a:p>
          <a:endParaRPr lang="en-US"/>
        </a:p>
      </dgm:t>
    </dgm:pt>
    <dgm:pt modelId="{23C30683-7440-4CA6-9196-9BEB0E77F9E6}" type="sibTrans" cxnId="{C087000F-FF4F-4F41-BA69-2F78F42EB8B1}">
      <dgm:prSet/>
      <dgm:spPr/>
      <dgm:t>
        <a:bodyPr/>
        <a:lstStyle/>
        <a:p>
          <a:endParaRPr lang="en-US"/>
        </a:p>
      </dgm:t>
    </dgm:pt>
    <dgm:pt modelId="{2BF32FF5-E75D-4E73-8DCE-7C60826F4393}">
      <dgm:prSet/>
      <dgm:spPr/>
      <dgm:t>
        <a:bodyPr/>
        <a:lstStyle/>
        <a:p>
          <a:r>
            <a:rPr lang="en-US" dirty="0"/>
            <a:t>District boundaries/region </a:t>
          </a:r>
        </a:p>
      </dgm:t>
    </dgm:pt>
    <dgm:pt modelId="{6B70BA2C-E88B-4C43-A831-851ADACFC471}" type="parTrans" cxnId="{2BEA3A0C-38FC-44D4-9BAD-B9A84D34E84F}">
      <dgm:prSet/>
      <dgm:spPr/>
      <dgm:t>
        <a:bodyPr/>
        <a:lstStyle/>
        <a:p>
          <a:endParaRPr lang="en-US"/>
        </a:p>
      </dgm:t>
    </dgm:pt>
    <dgm:pt modelId="{01D4CC85-93CC-4678-A791-31247B0D0888}" type="sibTrans" cxnId="{2BEA3A0C-38FC-44D4-9BAD-B9A84D34E84F}">
      <dgm:prSet/>
      <dgm:spPr/>
      <dgm:t>
        <a:bodyPr/>
        <a:lstStyle/>
        <a:p>
          <a:endParaRPr lang="en-US"/>
        </a:p>
      </dgm:t>
    </dgm:pt>
    <dgm:pt modelId="{D0A12EB2-7718-450A-8DFD-9134612D4320}">
      <dgm:prSet/>
      <dgm:spPr/>
      <dgm:t>
        <a:bodyPr/>
        <a:lstStyle/>
        <a:p>
          <a:r>
            <a:rPr lang="en-US" dirty="0"/>
            <a:t>Lack of support staff</a:t>
          </a:r>
        </a:p>
      </dgm:t>
    </dgm:pt>
    <dgm:pt modelId="{D59D7001-50E1-4E90-AA60-F2C2EB15CACC}" type="parTrans" cxnId="{42EECAD9-8153-488F-BA9E-E6296D1351DA}">
      <dgm:prSet/>
      <dgm:spPr/>
      <dgm:t>
        <a:bodyPr/>
        <a:lstStyle/>
        <a:p>
          <a:endParaRPr lang="en-US"/>
        </a:p>
      </dgm:t>
    </dgm:pt>
    <dgm:pt modelId="{5DDE7514-1B13-40F3-AF9D-AF097FD05F40}" type="sibTrans" cxnId="{42EECAD9-8153-488F-BA9E-E6296D1351DA}">
      <dgm:prSet/>
      <dgm:spPr/>
      <dgm:t>
        <a:bodyPr/>
        <a:lstStyle/>
        <a:p>
          <a:endParaRPr lang="en-US"/>
        </a:p>
      </dgm:t>
    </dgm:pt>
    <dgm:pt modelId="{0FD481F2-EFD0-4676-8516-72C481A080F7}">
      <dgm:prSet/>
      <dgm:spPr/>
      <dgm:t>
        <a:bodyPr/>
        <a:lstStyle/>
        <a:p>
          <a:r>
            <a:rPr lang="en-US" dirty="0"/>
            <a:t>Lack of proper training</a:t>
          </a:r>
        </a:p>
      </dgm:t>
    </dgm:pt>
    <dgm:pt modelId="{DE59E7EE-C3FF-41C4-8BFB-7C3FEEC3C4B7}" type="parTrans" cxnId="{4E6FBA03-BF68-446E-89EA-80FDAED23B59}">
      <dgm:prSet/>
      <dgm:spPr/>
      <dgm:t>
        <a:bodyPr/>
        <a:lstStyle/>
        <a:p>
          <a:endParaRPr lang="en-US"/>
        </a:p>
      </dgm:t>
    </dgm:pt>
    <dgm:pt modelId="{3F8B0B63-EF32-4693-B724-67445F7F3E8A}" type="sibTrans" cxnId="{4E6FBA03-BF68-446E-89EA-80FDAED23B59}">
      <dgm:prSet/>
      <dgm:spPr/>
      <dgm:t>
        <a:bodyPr/>
        <a:lstStyle/>
        <a:p>
          <a:endParaRPr lang="en-US"/>
        </a:p>
      </dgm:t>
    </dgm:pt>
    <dgm:pt modelId="{D3D8CE3E-97B1-4152-A9D6-B0BC14A65298}">
      <dgm:prSet/>
      <dgm:spPr/>
      <dgm:t>
        <a:bodyPr/>
        <a:lstStyle/>
        <a:p>
          <a:r>
            <a:rPr lang="en-US" dirty="0"/>
            <a:t>Inconsistent processes</a:t>
          </a:r>
        </a:p>
      </dgm:t>
    </dgm:pt>
    <dgm:pt modelId="{56D8D375-B9BA-4A88-9255-A82D451386B1}" type="parTrans" cxnId="{0CBA90C3-502E-485C-9E40-FC37E5D2E9F5}">
      <dgm:prSet/>
      <dgm:spPr/>
      <dgm:t>
        <a:bodyPr/>
        <a:lstStyle/>
        <a:p>
          <a:endParaRPr lang="en-US"/>
        </a:p>
      </dgm:t>
    </dgm:pt>
    <dgm:pt modelId="{8535FAB4-C0C0-4E13-8390-EA61914F0506}" type="sibTrans" cxnId="{0CBA90C3-502E-485C-9E40-FC37E5D2E9F5}">
      <dgm:prSet/>
      <dgm:spPr/>
      <dgm:t>
        <a:bodyPr/>
        <a:lstStyle/>
        <a:p>
          <a:endParaRPr lang="en-US"/>
        </a:p>
      </dgm:t>
    </dgm:pt>
    <dgm:pt modelId="{5486D717-750D-4B62-873A-CF373C05C45C}">
      <dgm:prSet/>
      <dgm:spPr/>
      <dgm:t>
        <a:bodyPr/>
        <a:lstStyle/>
        <a:p>
          <a:r>
            <a:rPr lang="en-US" dirty="0"/>
            <a:t>Uneven caseload sizes </a:t>
          </a:r>
        </a:p>
      </dgm:t>
    </dgm:pt>
    <dgm:pt modelId="{69265138-DE84-428D-B5C6-BA24780EDE83}" type="parTrans" cxnId="{8C65F829-F7F6-461D-9CD4-086DAF999318}">
      <dgm:prSet/>
      <dgm:spPr/>
      <dgm:t>
        <a:bodyPr/>
        <a:lstStyle/>
        <a:p>
          <a:endParaRPr lang="en-US"/>
        </a:p>
      </dgm:t>
    </dgm:pt>
    <dgm:pt modelId="{36197040-BF0E-4C14-A459-95C2521CA91D}" type="sibTrans" cxnId="{8C65F829-F7F6-461D-9CD4-086DAF999318}">
      <dgm:prSet/>
      <dgm:spPr/>
      <dgm:t>
        <a:bodyPr/>
        <a:lstStyle/>
        <a:p>
          <a:endParaRPr lang="en-US"/>
        </a:p>
      </dgm:t>
    </dgm:pt>
    <dgm:pt modelId="{067581C1-97D3-4115-AEC5-783C73B27537}">
      <dgm:prSet/>
      <dgm:spPr/>
      <dgm:t>
        <a:bodyPr/>
        <a:lstStyle/>
        <a:p>
          <a:r>
            <a:rPr lang="en-US" dirty="0"/>
            <a:t>Poor morale/staff burnout </a:t>
          </a:r>
        </a:p>
      </dgm:t>
    </dgm:pt>
    <dgm:pt modelId="{53CCF93C-D784-482B-8592-0D4C0A6F2956}" type="parTrans" cxnId="{496AB9A9-E6CF-436D-A69B-3640EF9D0D4B}">
      <dgm:prSet/>
      <dgm:spPr/>
      <dgm:t>
        <a:bodyPr/>
        <a:lstStyle/>
        <a:p>
          <a:endParaRPr lang="en-US"/>
        </a:p>
      </dgm:t>
    </dgm:pt>
    <dgm:pt modelId="{97D95755-8208-42B1-A2F6-B20B43F54188}" type="sibTrans" cxnId="{496AB9A9-E6CF-436D-A69B-3640EF9D0D4B}">
      <dgm:prSet/>
      <dgm:spPr/>
      <dgm:t>
        <a:bodyPr/>
        <a:lstStyle/>
        <a:p>
          <a:endParaRPr lang="en-US"/>
        </a:p>
      </dgm:t>
    </dgm:pt>
    <dgm:pt modelId="{173A8C3C-AF66-4A28-AAC4-A4A764EEC564}">
      <dgm:prSet/>
      <dgm:spPr/>
      <dgm:t>
        <a:bodyPr/>
        <a:lstStyle/>
        <a:p>
          <a:r>
            <a:rPr lang="en-US" dirty="0"/>
            <a:t>Paperwork/Outdated Processes</a:t>
          </a:r>
        </a:p>
      </dgm:t>
    </dgm:pt>
    <dgm:pt modelId="{9F7E831E-7E3F-4ADF-B102-CAEB15CFD799}" type="parTrans" cxnId="{B712830A-1350-4D57-8B34-D58404FB7C9C}">
      <dgm:prSet/>
      <dgm:spPr/>
      <dgm:t>
        <a:bodyPr/>
        <a:lstStyle/>
        <a:p>
          <a:endParaRPr lang="en-US"/>
        </a:p>
      </dgm:t>
    </dgm:pt>
    <dgm:pt modelId="{C9F2AF44-9F4F-4796-8656-4527937294A4}" type="sibTrans" cxnId="{B712830A-1350-4D57-8B34-D58404FB7C9C}">
      <dgm:prSet/>
      <dgm:spPr/>
      <dgm:t>
        <a:bodyPr/>
        <a:lstStyle/>
        <a:p>
          <a:endParaRPr lang="en-US"/>
        </a:p>
      </dgm:t>
    </dgm:pt>
    <dgm:pt modelId="{F9DBBD28-CE1E-41BF-A098-7F0C40835C6C}">
      <dgm:prSet/>
      <dgm:spPr/>
      <dgm:t>
        <a:bodyPr/>
        <a:lstStyle/>
        <a:p>
          <a:r>
            <a:rPr lang="en-US" dirty="0"/>
            <a:t>Paperwork intensive and redundant</a:t>
          </a:r>
        </a:p>
      </dgm:t>
    </dgm:pt>
    <dgm:pt modelId="{E4AEF33E-8CDF-4D1B-BE3E-9A2672924A22}" type="parTrans" cxnId="{2B48C93E-C303-4060-BC52-D02456C2C250}">
      <dgm:prSet/>
      <dgm:spPr/>
      <dgm:t>
        <a:bodyPr/>
        <a:lstStyle/>
        <a:p>
          <a:endParaRPr lang="en-US"/>
        </a:p>
      </dgm:t>
    </dgm:pt>
    <dgm:pt modelId="{38C99503-BC0E-49A5-8470-917CA05B8780}" type="sibTrans" cxnId="{2B48C93E-C303-4060-BC52-D02456C2C250}">
      <dgm:prSet/>
      <dgm:spPr/>
      <dgm:t>
        <a:bodyPr/>
        <a:lstStyle/>
        <a:p>
          <a:endParaRPr lang="en-US"/>
        </a:p>
      </dgm:t>
    </dgm:pt>
    <dgm:pt modelId="{A4ECADC6-D7E7-4B6C-8351-55F5050F7AAE}">
      <dgm:prSet/>
      <dgm:spPr/>
      <dgm:t>
        <a:bodyPr/>
        <a:lstStyle/>
        <a:p>
          <a:r>
            <a:rPr lang="en-US" dirty="0"/>
            <a:t>Policy lacking clarity / too many grey areas</a:t>
          </a:r>
        </a:p>
      </dgm:t>
    </dgm:pt>
    <dgm:pt modelId="{5E66436E-AB2B-414C-A29B-1AF4B312B975}" type="parTrans" cxnId="{02B5269A-C1DE-40B8-ACD2-08BF28EFE176}">
      <dgm:prSet/>
      <dgm:spPr/>
      <dgm:t>
        <a:bodyPr/>
        <a:lstStyle/>
        <a:p>
          <a:endParaRPr lang="en-US"/>
        </a:p>
      </dgm:t>
    </dgm:pt>
    <dgm:pt modelId="{3014DCA2-957F-49B6-B52C-6B6499FDF43E}" type="sibTrans" cxnId="{02B5269A-C1DE-40B8-ACD2-08BF28EFE176}">
      <dgm:prSet/>
      <dgm:spPr/>
      <dgm:t>
        <a:bodyPr/>
        <a:lstStyle/>
        <a:p>
          <a:endParaRPr lang="en-US"/>
        </a:p>
      </dgm:t>
    </dgm:pt>
    <dgm:pt modelId="{302861E5-039C-4BAC-8A84-DF3B6508DBF6}">
      <dgm:prSet phldrT="[Text]"/>
      <dgm:spPr/>
      <dgm:t>
        <a:bodyPr/>
        <a:lstStyle/>
        <a:p>
          <a:r>
            <a:rPr lang="en-US" dirty="0"/>
            <a:t>Revolving door of consumers </a:t>
          </a:r>
        </a:p>
      </dgm:t>
    </dgm:pt>
    <dgm:pt modelId="{BD780F7F-9669-4F85-9ABE-13076EFA5B5F}" type="parTrans" cxnId="{AB742FA8-379D-416A-82EC-CC86B1009794}">
      <dgm:prSet/>
      <dgm:spPr/>
      <dgm:t>
        <a:bodyPr/>
        <a:lstStyle/>
        <a:p>
          <a:endParaRPr lang="en-US"/>
        </a:p>
      </dgm:t>
    </dgm:pt>
    <dgm:pt modelId="{9BB5F8A1-42E8-4D15-BEFF-1FE851114391}" type="sibTrans" cxnId="{AB742FA8-379D-416A-82EC-CC86B1009794}">
      <dgm:prSet/>
      <dgm:spPr/>
      <dgm:t>
        <a:bodyPr/>
        <a:lstStyle/>
        <a:p>
          <a:endParaRPr lang="en-US"/>
        </a:p>
      </dgm:t>
    </dgm:pt>
    <dgm:pt modelId="{10CB276A-C4E4-4909-902E-B5C5F401A074}">
      <dgm:prSet phldrT="[Text]"/>
      <dgm:spPr/>
      <dgm:t>
        <a:bodyPr/>
        <a:lstStyle/>
        <a:p>
          <a:r>
            <a:rPr lang="en-US" dirty="0"/>
            <a:t>Lack of consumer financial participation</a:t>
          </a:r>
        </a:p>
      </dgm:t>
    </dgm:pt>
    <dgm:pt modelId="{0E0BD22C-7CA5-440D-B68C-32E53C7C81A3}" type="parTrans" cxnId="{375B59D3-9AF0-4C37-8D49-08A0BE0A6535}">
      <dgm:prSet/>
      <dgm:spPr/>
      <dgm:t>
        <a:bodyPr/>
        <a:lstStyle/>
        <a:p>
          <a:endParaRPr lang="en-US"/>
        </a:p>
      </dgm:t>
    </dgm:pt>
    <dgm:pt modelId="{1D8EC607-E6D0-47F0-8668-9D2961BBBB78}" type="sibTrans" cxnId="{375B59D3-9AF0-4C37-8D49-08A0BE0A6535}">
      <dgm:prSet/>
      <dgm:spPr/>
      <dgm:t>
        <a:bodyPr/>
        <a:lstStyle/>
        <a:p>
          <a:endParaRPr lang="en-US"/>
        </a:p>
      </dgm:t>
    </dgm:pt>
    <dgm:pt modelId="{80A36B32-5460-49F5-99D8-8456755F3B5E}" type="pres">
      <dgm:prSet presAssocID="{8DDACD6E-BACA-4A50-B661-23448D92D001}" presName="Name0" presStyleCnt="0">
        <dgm:presLayoutVars>
          <dgm:dir/>
          <dgm:animLvl val="lvl"/>
          <dgm:resizeHandles val="exact"/>
        </dgm:presLayoutVars>
      </dgm:prSet>
      <dgm:spPr/>
    </dgm:pt>
    <dgm:pt modelId="{EF59F751-2FF2-4721-8234-9F7B9DF9710A}" type="pres">
      <dgm:prSet presAssocID="{5F9383DA-2AF9-488B-AD88-D2DCD5D969C6}" presName="composite" presStyleCnt="0"/>
      <dgm:spPr/>
    </dgm:pt>
    <dgm:pt modelId="{BD61745C-86B7-4C52-99DF-12261DB3939D}" type="pres">
      <dgm:prSet presAssocID="{5F9383DA-2AF9-488B-AD88-D2DCD5D969C6}" presName="parTx" presStyleLbl="alignNode1" presStyleIdx="0" presStyleCnt="3">
        <dgm:presLayoutVars>
          <dgm:chMax val="0"/>
          <dgm:chPref val="0"/>
          <dgm:bulletEnabled val="1"/>
        </dgm:presLayoutVars>
      </dgm:prSet>
      <dgm:spPr/>
    </dgm:pt>
    <dgm:pt modelId="{3A81AA0A-B6DA-4D8E-BE1A-DFE05407B849}" type="pres">
      <dgm:prSet presAssocID="{5F9383DA-2AF9-488B-AD88-D2DCD5D969C6}" presName="desTx" presStyleLbl="alignAccFollowNode1" presStyleIdx="0" presStyleCnt="3">
        <dgm:presLayoutVars>
          <dgm:bulletEnabled val="1"/>
        </dgm:presLayoutVars>
      </dgm:prSet>
      <dgm:spPr/>
    </dgm:pt>
    <dgm:pt modelId="{7D03C8F6-702B-406C-B4C8-C675F78D363D}" type="pres">
      <dgm:prSet presAssocID="{2D0A57DD-F050-42B1-AF3A-6351183D8718}" presName="space" presStyleCnt="0"/>
      <dgm:spPr/>
    </dgm:pt>
    <dgm:pt modelId="{153C24BA-1774-44C8-91BB-073B0F21E4A9}" type="pres">
      <dgm:prSet presAssocID="{CAF2BD08-9A84-453D-8255-45AA3036A209}" presName="composite" presStyleCnt="0"/>
      <dgm:spPr/>
    </dgm:pt>
    <dgm:pt modelId="{180955F9-83AA-4626-9F5F-0DA8D3427045}" type="pres">
      <dgm:prSet presAssocID="{CAF2BD08-9A84-453D-8255-45AA3036A209}" presName="parTx" presStyleLbl="alignNode1" presStyleIdx="1" presStyleCnt="3">
        <dgm:presLayoutVars>
          <dgm:chMax val="0"/>
          <dgm:chPref val="0"/>
          <dgm:bulletEnabled val="1"/>
        </dgm:presLayoutVars>
      </dgm:prSet>
      <dgm:spPr/>
    </dgm:pt>
    <dgm:pt modelId="{FE41EC09-ACEC-4EA6-8704-AF137AD910DC}" type="pres">
      <dgm:prSet presAssocID="{CAF2BD08-9A84-453D-8255-45AA3036A209}" presName="desTx" presStyleLbl="alignAccFollowNode1" presStyleIdx="1" presStyleCnt="3">
        <dgm:presLayoutVars>
          <dgm:bulletEnabled val="1"/>
        </dgm:presLayoutVars>
      </dgm:prSet>
      <dgm:spPr/>
    </dgm:pt>
    <dgm:pt modelId="{071AE758-489D-4D9F-B257-EE747070726A}" type="pres">
      <dgm:prSet presAssocID="{8369AA31-9627-4D35-8EC1-90BF3D6F9E27}" presName="space" presStyleCnt="0"/>
      <dgm:spPr/>
    </dgm:pt>
    <dgm:pt modelId="{AADF5761-3781-40F8-8C27-5793F40245A8}" type="pres">
      <dgm:prSet presAssocID="{173A8C3C-AF66-4A28-AAC4-A4A764EEC564}" presName="composite" presStyleCnt="0"/>
      <dgm:spPr/>
    </dgm:pt>
    <dgm:pt modelId="{4C4F8DAA-ED7C-4D92-8095-D28549B7EF09}" type="pres">
      <dgm:prSet presAssocID="{173A8C3C-AF66-4A28-AAC4-A4A764EEC564}" presName="parTx" presStyleLbl="alignNode1" presStyleIdx="2" presStyleCnt="3">
        <dgm:presLayoutVars>
          <dgm:chMax val="0"/>
          <dgm:chPref val="0"/>
          <dgm:bulletEnabled val="1"/>
        </dgm:presLayoutVars>
      </dgm:prSet>
      <dgm:spPr/>
    </dgm:pt>
    <dgm:pt modelId="{2E1456A4-8D99-4D53-9430-3C3A5C0E4931}" type="pres">
      <dgm:prSet presAssocID="{173A8C3C-AF66-4A28-AAC4-A4A764EEC564}" presName="desTx" presStyleLbl="alignAccFollowNode1" presStyleIdx="2" presStyleCnt="3">
        <dgm:presLayoutVars>
          <dgm:bulletEnabled val="1"/>
        </dgm:presLayoutVars>
      </dgm:prSet>
      <dgm:spPr/>
    </dgm:pt>
  </dgm:ptLst>
  <dgm:cxnLst>
    <dgm:cxn modelId="{4E6FBA03-BF68-446E-89EA-80FDAED23B59}" srcId="{CAF2BD08-9A84-453D-8255-45AA3036A209}" destId="{0FD481F2-EFD0-4676-8516-72C481A080F7}" srcOrd="3" destOrd="0" parTransId="{DE59E7EE-C3FF-41C4-8BFB-7C3FEEC3C4B7}" sibTransId="{3F8B0B63-EF32-4693-B724-67445F7F3E8A}"/>
    <dgm:cxn modelId="{B712830A-1350-4D57-8B34-D58404FB7C9C}" srcId="{8DDACD6E-BACA-4A50-B661-23448D92D001}" destId="{173A8C3C-AF66-4A28-AAC4-A4A764EEC564}" srcOrd="2" destOrd="0" parTransId="{9F7E831E-7E3F-4ADF-B102-CAEB15CFD799}" sibTransId="{C9F2AF44-9F4F-4796-8656-4527937294A4}"/>
    <dgm:cxn modelId="{2BEA3A0C-38FC-44D4-9BAD-B9A84D34E84F}" srcId="{CAF2BD08-9A84-453D-8255-45AA3036A209}" destId="{2BF32FF5-E75D-4E73-8DCE-7C60826F4393}" srcOrd="1" destOrd="0" parTransId="{6B70BA2C-E88B-4C43-A831-851ADACFC471}" sibTransId="{01D4CC85-93CC-4678-A791-31247B0D0888}"/>
    <dgm:cxn modelId="{C087000F-FF4F-4F41-BA69-2F78F42EB8B1}" srcId="{CAF2BD08-9A84-453D-8255-45AA3036A209}" destId="{CB5A1C87-66AF-4DCC-A743-B40CB9D423C2}" srcOrd="0" destOrd="0" parTransId="{DA6CF88D-12D0-4312-9C5A-138C80AA6AC1}" sibTransId="{23C30683-7440-4CA6-9196-9BEB0E77F9E6}"/>
    <dgm:cxn modelId="{8D50B514-6A27-493F-B7B6-910309AE05F5}" type="presOf" srcId="{A4ECADC6-D7E7-4B6C-8351-55F5050F7AAE}" destId="{2E1456A4-8D99-4D53-9430-3C3A5C0E4931}" srcOrd="0" destOrd="1" presId="urn:microsoft.com/office/officeart/2005/8/layout/hList1"/>
    <dgm:cxn modelId="{8C65F829-F7F6-461D-9CD4-086DAF999318}" srcId="{CAF2BD08-9A84-453D-8255-45AA3036A209}" destId="{5486D717-750D-4B62-873A-CF373C05C45C}" srcOrd="5" destOrd="0" parTransId="{69265138-DE84-428D-B5C6-BA24780EDE83}" sibTransId="{36197040-BF0E-4C14-A459-95C2521CA91D}"/>
    <dgm:cxn modelId="{9733E731-2588-447A-8D4B-D2AAFBA8695B}" srcId="{5F9383DA-2AF9-488B-AD88-D2DCD5D969C6}" destId="{6ACC8CAC-4F6E-4821-9C6C-C98944A0F17E}" srcOrd="3" destOrd="0" parTransId="{9C5D94C6-99A9-4746-94C3-482C34523027}" sibTransId="{7B560C34-5EB4-47AD-BA87-2D3508C9CA26}"/>
    <dgm:cxn modelId="{1DF0023E-ADC8-4AB9-B176-7269D54DCFE1}" type="presOf" srcId="{17AFB69F-7C7A-43E1-8A38-A0405B698B2F}" destId="{3A81AA0A-B6DA-4D8E-BE1A-DFE05407B849}" srcOrd="0" destOrd="2" presId="urn:microsoft.com/office/officeart/2005/8/layout/hList1"/>
    <dgm:cxn modelId="{BB76C33E-8E87-4F73-A179-A802FCB0D30B}" type="presOf" srcId="{6ACC8CAC-4F6E-4821-9C6C-C98944A0F17E}" destId="{3A81AA0A-B6DA-4D8E-BE1A-DFE05407B849}" srcOrd="0" destOrd="3" presId="urn:microsoft.com/office/officeart/2005/8/layout/hList1"/>
    <dgm:cxn modelId="{2B48C93E-C303-4060-BC52-D02456C2C250}" srcId="{173A8C3C-AF66-4A28-AAC4-A4A764EEC564}" destId="{F9DBBD28-CE1E-41BF-A098-7F0C40835C6C}" srcOrd="0" destOrd="0" parTransId="{E4AEF33E-8CDF-4D1B-BE3E-9A2672924A22}" sibTransId="{38C99503-BC0E-49A5-8470-917CA05B8780}"/>
    <dgm:cxn modelId="{F67E5862-39C9-403D-A401-D164355A2855}" type="presOf" srcId="{5F9383DA-2AF9-488B-AD88-D2DCD5D969C6}" destId="{BD61745C-86B7-4C52-99DF-12261DB3939D}" srcOrd="0" destOrd="0" presId="urn:microsoft.com/office/officeart/2005/8/layout/hList1"/>
    <dgm:cxn modelId="{24FD7D63-4D51-4B33-9B4E-5880891ECEDD}" type="presOf" srcId="{173A8C3C-AF66-4A28-AAC4-A4A764EEC564}" destId="{4C4F8DAA-ED7C-4D92-8095-D28549B7EF09}" srcOrd="0" destOrd="0" presId="urn:microsoft.com/office/officeart/2005/8/layout/hList1"/>
    <dgm:cxn modelId="{F6CAB246-32FC-4AA1-9DCB-826935ED59A0}" type="presOf" srcId="{2BF32FF5-E75D-4E73-8DCE-7C60826F4393}" destId="{FE41EC09-ACEC-4EA6-8704-AF137AD910DC}" srcOrd="0" destOrd="1" presId="urn:microsoft.com/office/officeart/2005/8/layout/hList1"/>
    <dgm:cxn modelId="{B660F549-4BCF-450C-A3FC-E438975BF790}" srcId="{5F9383DA-2AF9-488B-AD88-D2DCD5D969C6}" destId="{47EEBD61-91E0-46E8-ADBB-5D325CE7F8A5}" srcOrd="1" destOrd="0" parTransId="{91BAEA05-8983-4163-888A-DF301EE570A0}" sibTransId="{211012C5-181F-4990-ACC5-322BEEDA7793}"/>
    <dgm:cxn modelId="{D0A5824B-821E-41C8-BCF4-C4BB53A27490}" type="presOf" srcId="{F9DBBD28-CE1E-41BF-A098-7F0C40835C6C}" destId="{2E1456A4-8D99-4D53-9430-3C3A5C0E4931}" srcOrd="0" destOrd="0" presId="urn:microsoft.com/office/officeart/2005/8/layout/hList1"/>
    <dgm:cxn modelId="{57576B6E-92DC-4AC7-8558-D339985ED8B4}" srcId="{5F9383DA-2AF9-488B-AD88-D2DCD5D969C6}" destId="{D30E0BF1-5662-48BD-96BD-9C693F47262E}" srcOrd="4" destOrd="0" parTransId="{245CA1D6-7867-4932-8CB4-F92E8E415461}" sibTransId="{CED008C7-384D-40D5-83A2-071D7AABF6E8}"/>
    <dgm:cxn modelId="{E9FB4B4E-8C99-4581-8DCC-36A700862017}" type="presOf" srcId="{D0A12EB2-7718-450A-8DFD-9134612D4320}" destId="{FE41EC09-ACEC-4EA6-8704-AF137AD910DC}" srcOrd="0" destOrd="2" presId="urn:microsoft.com/office/officeart/2005/8/layout/hList1"/>
    <dgm:cxn modelId="{10534B6F-6AE6-470B-A98B-A6DAE2738675}" type="presOf" srcId="{D30E0BF1-5662-48BD-96BD-9C693F47262E}" destId="{3A81AA0A-B6DA-4D8E-BE1A-DFE05407B849}" srcOrd="0" destOrd="4" presId="urn:microsoft.com/office/officeart/2005/8/layout/hList1"/>
    <dgm:cxn modelId="{FEE40071-86C2-4E04-ADCC-93AD008D18D4}" srcId="{5F9383DA-2AF9-488B-AD88-D2DCD5D969C6}" destId="{17AFB69F-7C7A-43E1-8A38-A0405B698B2F}" srcOrd="2" destOrd="0" parTransId="{DA44C40B-C21A-4397-BC3C-CD3AB6A3C9BE}" sibTransId="{38D02DCF-6664-45FA-BCBD-3339BD70183D}"/>
    <dgm:cxn modelId="{AAB37A71-ADDB-403E-A6E3-AA8B7B9F9ACA}" srcId="{8DDACD6E-BACA-4A50-B661-23448D92D001}" destId="{CAF2BD08-9A84-453D-8255-45AA3036A209}" srcOrd="1" destOrd="0" parTransId="{8DCF9ACE-424B-476F-B60E-0E4A4C926E17}" sibTransId="{8369AA31-9627-4D35-8EC1-90BF3D6F9E27}"/>
    <dgm:cxn modelId="{02B5269A-C1DE-40B8-ACD2-08BF28EFE176}" srcId="{173A8C3C-AF66-4A28-AAC4-A4A764EEC564}" destId="{A4ECADC6-D7E7-4B6C-8351-55F5050F7AAE}" srcOrd="1" destOrd="0" parTransId="{5E66436E-AB2B-414C-A29B-1AF4B312B975}" sibTransId="{3014DCA2-957F-49B6-B52C-6B6499FDF43E}"/>
    <dgm:cxn modelId="{FD74D79E-1EC1-40BA-9297-5BB2D28C3D63}" type="presOf" srcId="{CB5A1C87-66AF-4DCC-A743-B40CB9D423C2}" destId="{FE41EC09-ACEC-4EA6-8704-AF137AD910DC}" srcOrd="0" destOrd="0" presId="urn:microsoft.com/office/officeart/2005/8/layout/hList1"/>
    <dgm:cxn modelId="{AB742FA8-379D-416A-82EC-CC86B1009794}" srcId="{173A8C3C-AF66-4A28-AAC4-A4A764EEC564}" destId="{302861E5-039C-4BAC-8A84-DF3B6508DBF6}" srcOrd="2" destOrd="0" parTransId="{BD780F7F-9669-4F85-9ABE-13076EFA5B5F}" sibTransId="{9BB5F8A1-42E8-4D15-BEFF-1FE851114391}"/>
    <dgm:cxn modelId="{496AB9A9-E6CF-436D-A69B-3640EF9D0D4B}" srcId="{CAF2BD08-9A84-453D-8255-45AA3036A209}" destId="{067581C1-97D3-4115-AEC5-783C73B27537}" srcOrd="6" destOrd="0" parTransId="{53CCF93C-D784-482B-8592-0D4C0A6F2956}" sibTransId="{97D95755-8208-42B1-A2F6-B20B43F54188}"/>
    <dgm:cxn modelId="{A7DE61AC-0610-4EAD-BBE2-DDA39572DC3F}" type="presOf" srcId="{CAF2BD08-9A84-453D-8255-45AA3036A209}" destId="{180955F9-83AA-4626-9F5F-0DA8D3427045}" srcOrd="0" destOrd="0" presId="urn:microsoft.com/office/officeart/2005/8/layout/hList1"/>
    <dgm:cxn modelId="{482D7EBD-94D4-4CC8-AC93-773D0944279B}" srcId="{5F9383DA-2AF9-488B-AD88-D2DCD5D969C6}" destId="{34FA021F-7F36-4046-B574-06C6605A6918}" srcOrd="0" destOrd="0" parTransId="{DFAAE488-918A-4DA2-9FF7-F838AA29B015}" sibTransId="{69453CD9-5EA4-41C9-8872-A7F60A887E11}"/>
    <dgm:cxn modelId="{097307C2-D7A0-4202-AD15-3A7D5DECBDE6}" type="presOf" srcId="{302861E5-039C-4BAC-8A84-DF3B6508DBF6}" destId="{2E1456A4-8D99-4D53-9430-3C3A5C0E4931}" srcOrd="0" destOrd="2" presId="urn:microsoft.com/office/officeart/2005/8/layout/hList1"/>
    <dgm:cxn modelId="{F2EB63C2-F455-4630-B292-AEC171E37207}" type="presOf" srcId="{10CB276A-C4E4-4909-902E-B5C5F401A074}" destId="{2E1456A4-8D99-4D53-9430-3C3A5C0E4931}" srcOrd="0" destOrd="3" presId="urn:microsoft.com/office/officeart/2005/8/layout/hList1"/>
    <dgm:cxn modelId="{0CBA90C3-502E-485C-9E40-FC37E5D2E9F5}" srcId="{CAF2BD08-9A84-453D-8255-45AA3036A209}" destId="{D3D8CE3E-97B1-4152-A9D6-B0BC14A65298}" srcOrd="4" destOrd="0" parTransId="{56D8D375-B9BA-4A88-9255-A82D451386B1}" sibTransId="{8535FAB4-C0C0-4E13-8390-EA61914F0506}"/>
    <dgm:cxn modelId="{70D7E7C6-F3B6-42DE-AE08-F769773F3CDF}" type="presOf" srcId="{D3D8CE3E-97B1-4152-A9D6-B0BC14A65298}" destId="{FE41EC09-ACEC-4EA6-8704-AF137AD910DC}" srcOrd="0" destOrd="4" presId="urn:microsoft.com/office/officeart/2005/8/layout/hList1"/>
    <dgm:cxn modelId="{E60591CC-CD69-4F50-9E38-04F2C47E75B4}" type="presOf" srcId="{8DDACD6E-BACA-4A50-B661-23448D92D001}" destId="{80A36B32-5460-49F5-99D8-8456755F3B5E}" srcOrd="0" destOrd="0" presId="urn:microsoft.com/office/officeart/2005/8/layout/hList1"/>
    <dgm:cxn modelId="{2E5B49D1-A627-4008-BC24-9322C396938E}" srcId="{8DDACD6E-BACA-4A50-B661-23448D92D001}" destId="{5F9383DA-2AF9-488B-AD88-D2DCD5D969C6}" srcOrd="0" destOrd="0" parTransId="{973FE091-2723-4901-BB12-216236E65BFE}" sibTransId="{2D0A57DD-F050-42B1-AF3A-6351183D8718}"/>
    <dgm:cxn modelId="{375B59D3-9AF0-4C37-8D49-08A0BE0A6535}" srcId="{173A8C3C-AF66-4A28-AAC4-A4A764EEC564}" destId="{10CB276A-C4E4-4909-902E-B5C5F401A074}" srcOrd="3" destOrd="0" parTransId="{0E0BD22C-7CA5-440D-B68C-32E53C7C81A3}" sibTransId="{1D8EC607-E6D0-47F0-8668-9D2961BBBB78}"/>
    <dgm:cxn modelId="{14C49AD3-D3F8-43D0-B3A4-F8509C359ACB}" type="presOf" srcId="{5486D717-750D-4B62-873A-CF373C05C45C}" destId="{FE41EC09-ACEC-4EA6-8704-AF137AD910DC}" srcOrd="0" destOrd="5" presId="urn:microsoft.com/office/officeart/2005/8/layout/hList1"/>
    <dgm:cxn modelId="{BAE37DD4-FEA2-45DC-9FD5-3A7B5F38AED9}" type="presOf" srcId="{067581C1-97D3-4115-AEC5-783C73B27537}" destId="{FE41EC09-ACEC-4EA6-8704-AF137AD910DC}" srcOrd="0" destOrd="6" presId="urn:microsoft.com/office/officeart/2005/8/layout/hList1"/>
    <dgm:cxn modelId="{42EECAD9-8153-488F-BA9E-E6296D1351DA}" srcId="{CAF2BD08-9A84-453D-8255-45AA3036A209}" destId="{D0A12EB2-7718-450A-8DFD-9134612D4320}" srcOrd="2" destOrd="0" parTransId="{D59D7001-50E1-4E90-AA60-F2C2EB15CACC}" sibTransId="{5DDE7514-1B13-40F3-AF9D-AF097FD05F40}"/>
    <dgm:cxn modelId="{563F6BE9-E825-40ED-840F-2DF8A4517BF5}" type="presOf" srcId="{47EEBD61-91E0-46E8-ADBB-5D325CE7F8A5}" destId="{3A81AA0A-B6DA-4D8E-BE1A-DFE05407B849}" srcOrd="0" destOrd="1" presId="urn:microsoft.com/office/officeart/2005/8/layout/hList1"/>
    <dgm:cxn modelId="{2D81E5FA-F52E-4CF5-BD39-77A9F1A6A475}" type="presOf" srcId="{34FA021F-7F36-4046-B574-06C6605A6918}" destId="{3A81AA0A-B6DA-4D8E-BE1A-DFE05407B849}" srcOrd="0" destOrd="0" presId="urn:microsoft.com/office/officeart/2005/8/layout/hList1"/>
    <dgm:cxn modelId="{B81137FF-4B21-4BE2-A7A4-4558DD4D18D1}" type="presOf" srcId="{0FD481F2-EFD0-4676-8516-72C481A080F7}" destId="{FE41EC09-ACEC-4EA6-8704-AF137AD910DC}" srcOrd="0" destOrd="3" presId="urn:microsoft.com/office/officeart/2005/8/layout/hList1"/>
    <dgm:cxn modelId="{A12DB036-E721-4E56-9684-221061D6C26E}" type="presParOf" srcId="{80A36B32-5460-49F5-99D8-8456755F3B5E}" destId="{EF59F751-2FF2-4721-8234-9F7B9DF9710A}" srcOrd="0" destOrd="0" presId="urn:microsoft.com/office/officeart/2005/8/layout/hList1"/>
    <dgm:cxn modelId="{74230C9D-B7D5-4187-BBD6-1150308A1A95}" type="presParOf" srcId="{EF59F751-2FF2-4721-8234-9F7B9DF9710A}" destId="{BD61745C-86B7-4C52-99DF-12261DB3939D}" srcOrd="0" destOrd="0" presId="urn:microsoft.com/office/officeart/2005/8/layout/hList1"/>
    <dgm:cxn modelId="{DEB92B15-D3CF-4016-8E19-29E14A0B5631}" type="presParOf" srcId="{EF59F751-2FF2-4721-8234-9F7B9DF9710A}" destId="{3A81AA0A-B6DA-4D8E-BE1A-DFE05407B849}" srcOrd="1" destOrd="0" presId="urn:microsoft.com/office/officeart/2005/8/layout/hList1"/>
    <dgm:cxn modelId="{01B8851F-1107-4EE6-917B-E70E5A48825D}" type="presParOf" srcId="{80A36B32-5460-49F5-99D8-8456755F3B5E}" destId="{7D03C8F6-702B-406C-B4C8-C675F78D363D}" srcOrd="1" destOrd="0" presId="urn:microsoft.com/office/officeart/2005/8/layout/hList1"/>
    <dgm:cxn modelId="{764857F4-166C-46AB-AE82-D525D312EC9F}" type="presParOf" srcId="{80A36B32-5460-49F5-99D8-8456755F3B5E}" destId="{153C24BA-1774-44C8-91BB-073B0F21E4A9}" srcOrd="2" destOrd="0" presId="urn:microsoft.com/office/officeart/2005/8/layout/hList1"/>
    <dgm:cxn modelId="{904D6CF6-6D1C-403E-8A50-25B9D16BE6F7}" type="presParOf" srcId="{153C24BA-1774-44C8-91BB-073B0F21E4A9}" destId="{180955F9-83AA-4626-9F5F-0DA8D3427045}" srcOrd="0" destOrd="0" presId="urn:microsoft.com/office/officeart/2005/8/layout/hList1"/>
    <dgm:cxn modelId="{72EC6576-5BAA-4FF4-AF8E-2E61433A9475}" type="presParOf" srcId="{153C24BA-1774-44C8-91BB-073B0F21E4A9}" destId="{FE41EC09-ACEC-4EA6-8704-AF137AD910DC}" srcOrd="1" destOrd="0" presId="urn:microsoft.com/office/officeart/2005/8/layout/hList1"/>
    <dgm:cxn modelId="{D9DAF942-A83D-4817-B359-5F0A1F864AB5}" type="presParOf" srcId="{80A36B32-5460-49F5-99D8-8456755F3B5E}" destId="{071AE758-489D-4D9F-B257-EE747070726A}" srcOrd="3" destOrd="0" presId="urn:microsoft.com/office/officeart/2005/8/layout/hList1"/>
    <dgm:cxn modelId="{9437FC16-501C-429D-B7B8-9184720590C7}" type="presParOf" srcId="{80A36B32-5460-49F5-99D8-8456755F3B5E}" destId="{AADF5761-3781-40F8-8C27-5793F40245A8}" srcOrd="4" destOrd="0" presId="urn:microsoft.com/office/officeart/2005/8/layout/hList1"/>
    <dgm:cxn modelId="{94004BB3-B3BB-4DC3-8A11-DA411EA1243B}" type="presParOf" srcId="{AADF5761-3781-40F8-8C27-5793F40245A8}" destId="{4C4F8DAA-ED7C-4D92-8095-D28549B7EF09}" srcOrd="0" destOrd="0" presId="urn:microsoft.com/office/officeart/2005/8/layout/hList1"/>
    <dgm:cxn modelId="{54154273-84DD-496E-86F1-39C39E62F54E}" type="presParOf" srcId="{AADF5761-3781-40F8-8C27-5793F40245A8}" destId="{2E1456A4-8D99-4D53-9430-3C3A5C0E49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1745C-86B7-4C52-99DF-12261DB3939D}">
      <dsp:nvSpPr>
        <dsp:cNvPr id="0" name=""/>
        <dsp:cNvSpPr/>
      </dsp:nvSpPr>
      <dsp:spPr>
        <a:xfrm>
          <a:off x="3286" y="62555"/>
          <a:ext cx="3203971" cy="66194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Technology</a:t>
          </a:r>
        </a:p>
      </dsp:txBody>
      <dsp:txXfrm>
        <a:off x="3286" y="62555"/>
        <a:ext cx="3203971" cy="661948"/>
      </dsp:txXfrm>
    </dsp:sp>
    <dsp:sp modelId="{3A81AA0A-B6DA-4D8E-BE1A-DFE05407B849}">
      <dsp:nvSpPr>
        <dsp:cNvPr id="0" name=""/>
        <dsp:cNvSpPr/>
      </dsp:nvSpPr>
      <dsp:spPr>
        <a:xfrm>
          <a:off x="3286" y="724504"/>
          <a:ext cx="3203971" cy="3293914"/>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Lack of and outdated</a:t>
          </a:r>
        </a:p>
        <a:p>
          <a:pPr marL="171450" lvl="1" indent="-171450" algn="l" defTabSz="844550">
            <a:lnSpc>
              <a:spcPct val="90000"/>
            </a:lnSpc>
            <a:spcBef>
              <a:spcPct val="0"/>
            </a:spcBef>
            <a:spcAft>
              <a:spcPct val="15000"/>
            </a:spcAft>
            <a:buChar char="•"/>
          </a:pPr>
          <a:r>
            <a:rPr lang="en-US" sz="1900" kern="1200" dirty="0"/>
            <a:t>Slow network connectivity</a:t>
          </a:r>
        </a:p>
        <a:p>
          <a:pPr marL="171450" lvl="1" indent="-171450" algn="l" defTabSz="844550">
            <a:lnSpc>
              <a:spcPct val="90000"/>
            </a:lnSpc>
            <a:spcBef>
              <a:spcPct val="0"/>
            </a:spcBef>
            <a:spcAft>
              <a:spcPct val="15000"/>
            </a:spcAft>
            <a:buChar char="•"/>
          </a:pPr>
          <a:r>
            <a:rPr lang="en-US" sz="1900" kern="1200" dirty="0"/>
            <a:t>Lack of mobile capability – access, printing</a:t>
          </a:r>
        </a:p>
        <a:p>
          <a:pPr marL="171450" lvl="1" indent="-171450" algn="l" defTabSz="844550">
            <a:lnSpc>
              <a:spcPct val="90000"/>
            </a:lnSpc>
            <a:spcBef>
              <a:spcPct val="0"/>
            </a:spcBef>
            <a:spcAft>
              <a:spcPct val="15000"/>
            </a:spcAft>
            <a:buChar char="•"/>
          </a:pPr>
          <a:r>
            <a:rPr lang="en-US" sz="1900" kern="1200" dirty="0"/>
            <a:t>AWARE isn’t user friendly – slow, time consuming</a:t>
          </a:r>
        </a:p>
        <a:p>
          <a:pPr marL="171450" lvl="1" indent="-171450" algn="l" defTabSz="844550">
            <a:lnSpc>
              <a:spcPct val="90000"/>
            </a:lnSpc>
            <a:spcBef>
              <a:spcPct val="0"/>
            </a:spcBef>
            <a:spcAft>
              <a:spcPct val="15000"/>
            </a:spcAft>
            <a:buChar char="•"/>
          </a:pPr>
          <a:r>
            <a:rPr lang="en-US" sz="1900" kern="1200" dirty="0"/>
            <a:t>Need e-signatures</a:t>
          </a:r>
        </a:p>
      </dsp:txBody>
      <dsp:txXfrm>
        <a:off x="3286" y="724504"/>
        <a:ext cx="3203971" cy="3293914"/>
      </dsp:txXfrm>
    </dsp:sp>
    <dsp:sp modelId="{180955F9-83AA-4626-9F5F-0DA8D3427045}">
      <dsp:nvSpPr>
        <dsp:cNvPr id="0" name=""/>
        <dsp:cNvSpPr/>
      </dsp:nvSpPr>
      <dsp:spPr>
        <a:xfrm>
          <a:off x="3655814" y="62555"/>
          <a:ext cx="3203971" cy="66194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a:t>
          </a:r>
        </a:p>
      </dsp:txBody>
      <dsp:txXfrm>
        <a:off x="3655814" y="62555"/>
        <a:ext cx="3203971" cy="661948"/>
      </dsp:txXfrm>
    </dsp:sp>
    <dsp:sp modelId="{FE41EC09-ACEC-4EA6-8704-AF137AD910DC}">
      <dsp:nvSpPr>
        <dsp:cNvPr id="0" name=""/>
        <dsp:cNvSpPr/>
      </dsp:nvSpPr>
      <dsp:spPr>
        <a:xfrm>
          <a:off x="3655814" y="724504"/>
          <a:ext cx="3203971" cy="3293914"/>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Lack of management capacity/ability to manage resources</a:t>
          </a:r>
        </a:p>
        <a:p>
          <a:pPr marL="171450" lvl="1" indent="-171450" algn="l" defTabSz="844550">
            <a:lnSpc>
              <a:spcPct val="90000"/>
            </a:lnSpc>
            <a:spcBef>
              <a:spcPct val="0"/>
            </a:spcBef>
            <a:spcAft>
              <a:spcPct val="15000"/>
            </a:spcAft>
            <a:buChar char="•"/>
          </a:pPr>
          <a:r>
            <a:rPr lang="en-US" sz="1900" kern="1200" dirty="0"/>
            <a:t>District boundaries/region </a:t>
          </a:r>
        </a:p>
        <a:p>
          <a:pPr marL="171450" lvl="1" indent="-171450" algn="l" defTabSz="844550">
            <a:lnSpc>
              <a:spcPct val="90000"/>
            </a:lnSpc>
            <a:spcBef>
              <a:spcPct val="0"/>
            </a:spcBef>
            <a:spcAft>
              <a:spcPct val="15000"/>
            </a:spcAft>
            <a:buChar char="•"/>
          </a:pPr>
          <a:r>
            <a:rPr lang="en-US" sz="1900" kern="1200" dirty="0"/>
            <a:t>Lack of support staff</a:t>
          </a:r>
        </a:p>
        <a:p>
          <a:pPr marL="171450" lvl="1" indent="-171450" algn="l" defTabSz="844550">
            <a:lnSpc>
              <a:spcPct val="90000"/>
            </a:lnSpc>
            <a:spcBef>
              <a:spcPct val="0"/>
            </a:spcBef>
            <a:spcAft>
              <a:spcPct val="15000"/>
            </a:spcAft>
            <a:buChar char="•"/>
          </a:pPr>
          <a:r>
            <a:rPr lang="en-US" sz="1900" kern="1200" dirty="0"/>
            <a:t>Lack of proper training</a:t>
          </a:r>
        </a:p>
        <a:p>
          <a:pPr marL="171450" lvl="1" indent="-171450" algn="l" defTabSz="844550">
            <a:lnSpc>
              <a:spcPct val="90000"/>
            </a:lnSpc>
            <a:spcBef>
              <a:spcPct val="0"/>
            </a:spcBef>
            <a:spcAft>
              <a:spcPct val="15000"/>
            </a:spcAft>
            <a:buChar char="•"/>
          </a:pPr>
          <a:r>
            <a:rPr lang="en-US" sz="1900" kern="1200" dirty="0"/>
            <a:t>Inconsistent processes</a:t>
          </a:r>
        </a:p>
        <a:p>
          <a:pPr marL="171450" lvl="1" indent="-171450" algn="l" defTabSz="844550">
            <a:lnSpc>
              <a:spcPct val="90000"/>
            </a:lnSpc>
            <a:spcBef>
              <a:spcPct val="0"/>
            </a:spcBef>
            <a:spcAft>
              <a:spcPct val="15000"/>
            </a:spcAft>
            <a:buChar char="•"/>
          </a:pPr>
          <a:r>
            <a:rPr lang="en-US" sz="1900" kern="1200" dirty="0"/>
            <a:t>Uneven caseload sizes </a:t>
          </a:r>
        </a:p>
        <a:p>
          <a:pPr marL="171450" lvl="1" indent="-171450" algn="l" defTabSz="844550">
            <a:lnSpc>
              <a:spcPct val="90000"/>
            </a:lnSpc>
            <a:spcBef>
              <a:spcPct val="0"/>
            </a:spcBef>
            <a:spcAft>
              <a:spcPct val="15000"/>
            </a:spcAft>
            <a:buChar char="•"/>
          </a:pPr>
          <a:r>
            <a:rPr lang="en-US" sz="1900" kern="1200" dirty="0"/>
            <a:t>Poor morale/staff burnout </a:t>
          </a:r>
        </a:p>
      </dsp:txBody>
      <dsp:txXfrm>
        <a:off x="3655814" y="724504"/>
        <a:ext cx="3203971" cy="3293914"/>
      </dsp:txXfrm>
    </dsp:sp>
    <dsp:sp modelId="{4C4F8DAA-ED7C-4D92-8095-D28549B7EF09}">
      <dsp:nvSpPr>
        <dsp:cNvPr id="0" name=""/>
        <dsp:cNvSpPr/>
      </dsp:nvSpPr>
      <dsp:spPr>
        <a:xfrm>
          <a:off x="7308342" y="62555"/>
          <a:ext cx="3203971" cy="66194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Paperwork/Outdated Processes</a:t>
          </a:r>
        </a:p>
      </dsp:txBody>
      <dsp:txXfrm>
        <a:off x="7308342" y="62555"/>
        <a:ext cx="3203971" cy="661948"/>
      </dsp:txXfrm>
    </dsp:sp>
    <dsp:sp modelId="{2E1456A4-8D99-4D53-9430-3C3A5C0E4931}">
      <dsp:nvSpPr>
        <dsp:cNvPr id="0" name=""/>
        <dsp:cNvSpPr/>
      </dsp:nvSpPr>
      <dsp:spPr>
        <a:xfrm>
          <a:off x="7308342" y="724504"/>
          <a:ext cx="3203971" cy="3293914"/>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Paperwork intensive and redundant</a:t>
          </a:r>
        </a:p>
        <a:p>
          <a:pPr marL="171450" lvl="1" indent="-171450" algn="l" defTabSz="844550">
            <a:lnSpc>
              <a:spcPct val="90000"/>
            </a:lnSpc>
            <a:spcBef>
              <a:spcPct val="0"/>
            </a:spcBef>
            <a:spcAft>
              <a:spcPct val="15000"/>
            </a:spcAft>
            <a:buChar char="•"/>
          </a:pPr>
          <a:r>
            <a:rPr lang="en-US" sz="1900" kern="1200" dirty="0"/>
            <a:t>Policy lacking clarity / too many grey areas</a:t>
          </a:r>
        </a:p>
        <a:p>
          <a:pPr marL="171450" lvl="1" indent="-171450" algn="l" defTabSz="844550">
            <a:lnSpc>
              <a:spcPct val="90000"/>
            </a:lnSpc>
            <a:spcBef>
              <a:spcPct val="0"/>
            </a:spcBef>
            <a:spcAft>
              <a:spcPct val="15000"/>
            </a:spcAft>
            <a:buChar char="•"/>
          </a:pPr>
          <a:r>
            <a:rPr lang="en-US" sz="1900" kern="1200" dirty="0"/>
            <a:t>Revolving door of consumers </a:t>
          </a:r>
        </a:p>
        <a:p>
          <a:pPr marL="171450" lvl="1" indent="-171450" algn="l" defTabSz="844550">
            <a:lnSpc>
              <a:spcPct val="90000"/>
            </a:lnSpc>
            <a:spcBef>
              <a:spcPct val="0"/>
            </a:spcBef>
            <a:spcAft>
              <a:spcPct val="15000"/>
            </a:spcAft>
            <a:buChar char="•"/>
          </a:pPr>
          <a:r>
            <a:rPr lang="en-US" sz="1900" kern="1200" dirty="0"/>
            <a:t>Lack of consumer financial participation</a:t>
          </a:r>
        </a:p>
      </dsp:txBody>
      <dsp:txXfrm>
        <a:off x="7308342" y="724504"/>
        <a:ext cx="3203971" cy="32939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CACCB-7CD6-48FC-BB10-CE7EB777EB8D}" type="datetimeFigureOut">
              <a:rPr lang="en-US" smtClean="0"/>
              <a:t>10/29/2019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36634-AC4A-42C0-B226-1E356E102091}" type="slidenum">
              <a:rPr lang="en-US" smtClean="0"/>
              <a:t>‹#›</a:t>
            </a:fld>
            <a:endParaRPr lang="en-US" dirty="0"/>
          </a:p>
        </p:txBody>
      </p:sp>
    </p:spTree>
    <p:extLst>
      <p:ext uri="{BB962C8B-B14F-4D97-AF65-F5344CB8AC3E}">
        <p14:creationId xmlns:p14="http://schemas.microsoft.com/office/powerpoint/2010/main" val="226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Paperless, expedites procurement and payment (no mail, no extra data-entry, vendors and consumers can check the status of their authorizations/services, automates verification of receipt of goods and services, clear communication and information sharing- no emails no copy/paste) </a:t>
            </a:r>
          </a:p>
          <a:p>
            <a:endParaRPr lang="en-US" dirty="0"/>
          </a:p>
          <a:p>
            <a:r>
              <a:rPr lang="en-US" dirty="0"/>
              <a:t>We provided enough evidence of the negative impact of current  burden to get 100% state funds. Almost unheard of. </a:t>
            </a:r>
          </a:p>
        </p:txBody>
      </p:sp>
      <p:sp>
        <p:nvSpPr>
          <p:cNvPr id="4" name="Slide Number Placeholder 3"/>
          <p:cNvSpPr>
            <a:spLocks noGrp="1"/>
          </p:cNvSpPr>
          <p:nvPr>
            <p:ph type="sldNum" sz="quarter" idx="5"/>
          </p:nvPr>
        </p:nvSpPr>
        <p:spPr/>
        <p:txBody>
          <a:bodyPr/>
          <a:lstStyle/>
          <a:p>
            <a:fld id="{47E36634-AC4A-42C0-B226-1E356E102091}" type="slidenum">
              <a:rPr lang="en-US" smtClean="0"/>
              <a:t>12</a:t>
            </a:fld>
            <a:endParaRPr lang="en-US" dirty="0"/>
          </a:p>
        </p:txBody>
      </p:sp>
    </p:spTree>
    <p:extLst>
      <p:ext uri="{BB962C8B-B14F-4D97-AF65-F5344CB8AC3E}">
        <p14:creationId xmlns:p14="http://schemas.microsoft.com/office/powerpoint/2010/main" val="130036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engagement model is based on a human centered design approach.  Team members come together to participate in several fast-paced workshops intended to explore current challenges and ideate possible solutions.  The goal is for every team member to have a voice and to contribute from their individual perspective.  It is critical to begin the journey by understanding the internal and external customer experience through empathy and compassion.  </a:t>
            </a:r>
            <a:endParaRPr dirty="0"/>
          </a:p>
        </p:txBody>
      </p:sp>
      <p:sp>
        <p:nvSpPr>
          <p:cNvPr id="167" name="Google Shape;16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response to this significant delay in the intake process, team members from the Strategic Initiatives Office (SIO) and Program Policy Implementation (PPI) were asked to engage Inland Empire staff to determine the causes of the intake delays and identify innovative concepts that may help address the service delays.  Additionally, the San Diego District DOS team manager and a team manager from Orange/San Gabriel District joined the core engagement team. </a:t>
            </a:r>
          </a:p>
          <a:p>
            <a:endParaRPr lang="en-US" dirty="0"/>
          </a:p>
        </p:txBody>
      </p:sp>
      <p:sp>
        <p:nvSpPr>
          <p:cNvPr id="4" name="Slide Number Placeholder 3"/>
          <p:cNvSpPr>
            <a:spLocks noGrp="1"/>
          </p:cNvSpPr>
          <p:nvPr>
            <p:ph type="sldNum" sz="quarter" idx="5"/>
          </p:nvPr>
        </p:nvSpPr>
        <p:spPr/>
        <p:txBody>
          <a:bodyPr/>
          <a:lstStyle/>
          <a:p>
            <a:fld id="{47E36634-AC4A-42C0-B226-1E356E102091}" type="slidenum">
              <a:rPr lang="en-US" smtClean="0"/>
              <a:t>15</a:t>
            </a:fld>
            <a:endParaRPr lang="en-US" dirty="0"/>
          </a:p>
        </p:txBody>
      </p:sp>
    </p:spTree>
    <p:extLst>
      <p:ext uri="{BB962C8B-B14F-4D97-AF65-F5344CB8AC3E}">
        <p14:creationId xmlns:p14="http://schemas.microsoft.com/office/powerpoint/2010/main" val="207243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Team members visited the IE District in December 2018 and January 2019 to discuss the challenges being experienced and brainstorm potential opportunities to address the service delivery challenges. IE staff mapped out the journey interested individuals experienced from indicating an interest in receiving services to a point of enrollment. </a:t>
            </a:r>
          </a:p>
          <a:p>
            <a:endParaRPr lang="en-US" dirty="0"/>
          </a:p>
        </p:txBody>
      </p:sp>
      <p:sp>
        <p:nvSpPr>
          <p:cNvPr id="4" name="Slide Number Placeholder 3"/>
          <p:cNvSpPr>
            <a:spLocks noGrp="1"/>
          </p:cNvSpPr>
          <p:nvPr>
            <p:ph type="sldNum" sz="quarter" idx="5"/>
          </p:nvPr>
        </p:nvSpPr>
        <p:spPr/>
        <p:txBody>
          <a:bodyPr/>
          <a:lstStyle/>
          <a:p>
            <a:fld id="{47E36634-AC4A-42C0-B226-1E356E102091}" type="slidenum">
              <a:rPr lang="en-US" smtClean="0"/>
              <a:t>16</a:t>
            </a:fld>
            <a:endParaRPr lang="en-US" dirty="0"/>
          </a:p>
        </p:txBody>
      </p:sp>
    </p:spTree>
    <p:extLst>
      <p:ext uri="{BB962C8B-B14F-4D97-AF65-F5344CB8AC3E}">
        <p14:creationId xmlns:p14="http://schemas.microsoft.com/office/powerpoint/2010/main" val="279634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team identified several pain points and happy moments in the service delivery process. </a:t>
            </a:r>
          </a:p>
          <a:p>
            <a:endParaRPr lang="en-US" dirty="0"/>
          </a:p>
        </p:txBody>
      </p:sp>
      <p:sp>
        <p:nvSpPr>
          <p:cNvPr id="4" name="Slide Number Placeholder 3"/>
          <p:cNvSpPr>
            <a:spLocks noGrp="1"/>
          </p:cNvSpPr>
          <p:nvPr>
            <p:ph type="sldNum" sz="quarter" idx="5"/>
          </p:nvPr>
        </p:nvSpPr>
        <p:spPr/>
        <p:txBody>
          <a:bodyPr/>
          <a:lstStyle/>
          <a:p>
            <a:fld id="{47E36634-AC4A-42C0-B226-1E356E102091}" type="slidenum">
              <a:rPr lang="en-US" smtClean="0"/>
              <a:t>17</a:t>
            </a:fld>
            <a:endParaRPr lang="en-US" dirty="0"/>
          </a:p>
        </p:txBody>
      </p:sp>
    </p:spTree>
    <p:extLst>
      <p:ext uri="{BB962C8B-B14F-4D97-AF65-F5344CB8AC3E}">
        <p14:creationId xmlns:p14="http://schemas.microsoft.com/office/powerpoint/2010/main" val="277046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IE staff brainstormed ideas as potential solutions to diminish service delays and prevent a backlog from happening again. Some ideas included using tele-counseling instead of in-person meetings, automating DOR’s phone system, and a portal to provide status updates of application, orientation, and intake repository for files. </a:t>
            </a:r>
          </a:p>
          <a:p>
            <a:endParaRPr lang="en-US" dirty="0"/>
          </a:p>
        </p:txBody>
      </p:sp>
      <p:sp>
        <p:nvSpPr>
          <p:cNvPr id="4" name="Slide Number Placeholder 3"/>
          <p:cNvSpPr>
            <a:spLocks noGrp="1"/>
          </p:cNvSpPr>
          <p:nvPr>
            <p:ph type="sldNum" sz="quarter" idx="5"/>
          </p:nvPr>
        </p:nvSpPr>
        <p:spPr/>
        <p:txBody>
          <a:bodyPr/>
          <a:lstStyle/>
          <a:p>
            <a:fld id="{6F0FFD0C-D691-4F73-9DCA-0F1DB1850663}" type="slidenum">
              <a:rPr lang="en-US" smtClean="0"/>
              <a:t>20</a:t>
            </a:fld>
            <a:endParaRPr lang="en-US" dirty="0"/>
          </a:p>
        </p:txBody>
      </p:sp>
    </p:spTree>
    <p:extLst>
      <p:ext uri="{BB962C8B-B14F-4D97-AF65-F5344CB8AC3E}">
        <p14:creationId xmlns:p14="http://schemas.microsoft.com/office/powerpoint/2010/main" val="301524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worked in groups to narrow down the variety of possible solutions and visually depict what some of the solutions would look like if implemented. </a:t>
            </a:r>
          </a:p>
        </p:txBody>
      </p:sp>
      <p:sp>
        <p:nvSpPr>
          <p:cNvPr id="4" name="Slide Number Placeholder 3"/>
          <p:cNvSpPr>
            <a:spLocks noGrp="1"/>
          </p:cNvSpPr>
          <p:nvPr>
            <p:ph type="sldNum" sz="quarter" idx="5"/>
          </p:nvPr>
        </p:nvSpPr>
        <p:spPr/>
        <p:txBody>
          <a:bodyPr/>
          <a:lstStyle/>
          <a:p>
            <a:fld id="{47E36634-AC4A-42C0-B226-1E356E102091}" type="slidenum">
              <a:rPr lang="en-US" smtClean="0"/>
              <a:t>21</a:t>
            </a:fld>
            <a:endParaRPr lang="en-US" dirty="0"/>
          </a:p>
        </p:txBody>
      </p:sp>
    </p:spTree>
    <p:extLst>
      <p:ext uri="{BB962C8B-B14F-4D97-AF65-F5344CB8AC3E}">
        <p14:creationId xmlns:p14="http://schemas.microsoft.com/office/powerpoint/2010/main" val="337769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Some questions for the moderator to ask 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What kind of obstacles do you face when trying to foster and support innovation?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Entrenchment- want to maintain the status quo. People like change, unless it is happening to them.  Secondly, fear of negative consequences (take away from consumer services), and Risk aversion-  want to “feel” safe.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How do you mitigate the fact that most people do not want risk?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Be willing to accept the risk for them-  demonstrate that leaders take credit for nothing except the mistakes/failures. Call “failures” learning opportunities; and celebrate failure. Easy to celebrate wins, but that’s not when staff need the encouragement or support, it’s when things didn’t work. </a:t>
            </a:r>
          </a:p>
          <a:p>
            <a:r>
              <a:rPr lang="en-US" sz="1200" kern="1200" dirty="0">
                <a:solidFill>
                  <a:schemeClr val="tx1"/>
                </a:solidFill>
                <a:effectLst/>
                <a:latin typeface="+mn-lt"/>
                <a:ea typeface="+mn-ea"/>
                <a:cs typeface="+mn-cs"/>
              </a:rPr>
              <a:t> </a:t>
            </a:r>
          </a:p>
          <a:p>
            <a:r>
              <a:rPr lang="en-US" b="1" dirty="0"/>
              <a:t>Q:  Ask the audience for examples of things they have done or are planning to do</a:t>
            </a:r>
          </a:p>
        </p:txBody>
      </p:sp>
      <p:sp>
        <p:nvSpPr>
          <p:cNvPr id="4" name="Slide Number Placeholder 3"/>
          <p:cNvSpPr>
            <a:spLocks noGrp="1"/>
          </p:cNvSpPr>
          <p:nvPr>
            <p:ph type="sldNum" sz="quarter" idx="5"/>
          </p:nvPr>
        </p:nvSpPr>
        <p:spPr/>
        <p:txBody>
          <a:bodyPr/>
          <a:lstStyle/>
          <a:p>
            <a:fld id="{47E36634-AC4A-42C0-B226-1E356E102091}" type="slidenum">
              <a:rPr lang="en-US" smtClean="0"/>
              <a:t>22</a:t>
            </a:fld>
            <a:endParaRPr lang="en-US" dirty="0"/>
          </a:p>
        </p:txBody>
      </p:sp>
    </p:spTree>
    <p:extLst>
      <p:ext uri="{BB962C8B-B14F-4D97-AF65-F5344CB8AC3E}">
        <p14:creationId xmlns:p14="http://schemas.microsoft.com/office/powerpoint/2010/main" val="13673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30731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20491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94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388538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5857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327367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459536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72255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39550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343545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01815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57283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6790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370791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996904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8AE34-EB9F-48FF-8E4A-9ACFAF563406}" type="datetimeFigureOut">
              <a:rPr lang="en-US" smtClean="0"/>
              <a:t>10/29/2019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887659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38AE34-EB9F-48FF-8E4A-9ACFAF563406}" type="datetimeFigureOut">
              <a:rPr lang="en-US" smtClean="0"/>
              <a:t>10/29/2019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578260A-B16E-486E-87FD-DAF449389A54}" type="slidenum">
              <a:rPr lang="en-US" smtClean="0"/>
              <a:t>‹#›</a:t>
            </a:fld>
            <a:endParaRPr lang="en-US" dirty="0"/>
          </a:p>
        </p:txBody>
      </p:sp>
    </p:spTree>
    <p:extLst>
      <p:ext uri="{BB962C8B-B14F-4D97-AF65-F5344CB8AC3E}">
        <p14:creationId xmlns:p14="http://schemas.microsoft.com/office/powerpoint/2010/main" val="1106440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inglegirlblogging.wordpress.com/2010/05/11/new-rule-the-5-minute-date"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1E49-176A-4BE4-A97F-D329C6012CA1}"/>
              </a:ext>
            </a:extLst>
          </p:cNvPr>
          <p:cNvSpPr>
            <a:spLocks noGrp="1"/>
          </p:cNvSpPr>
          <p:nvPr>
            <p:ph type="ctrTitle"/>
          </p:nvPr>
        </p:nvSpPr>
        <p:spPr/>
        <p:txBody>
          <a:bodyPr/>
          <a:lstStyle/>
          <a:p>
            <a:r>
              <a:rPr lang="en-US" dirty="0"/>
              <a:t>Reducing Burden on Direct Service Staff</a:t>
            </a:r>
          </a:p>
        </p:txBody>
      </p:sp>
      <p:sp>
        <p:nvSpPr>
          <p:cNvPr id="3" name="Subtitle 2">
            <a:extLst>
              <a:ext uri="{FF2B5EF4-FFF2-40B4-BE49-F238E27FC236}">
                <a16:creationId xmlns:a16="http://schemas.microsoft.com/office/drawing/2014/main" id="{819DF946-7ACB-44C1-90F0-0EFC793391AD}"/>
              </a:ext>
            </a:extLst>
          </p:cNvPr>
          <p:cNvSpPr>
            <a:spLocks noGrp="1"/>
          </p:cNvSpPr>
          <p:nvPr>
            <p:ph type="subTitle" idx="1"/>
          </p:nvPr>
        </p:nvSpPr>
        <p:spPr/>
        <p:txBody>
          <a:bodyPr>
            <a:normAutofit fontScale="77500" lnSpcReduction="20000"/>
          </a:bodyPr>
          <a:lstStyle/>
          <a:p>
            <a:endParaRPr lang="en-US" sz="3600" dirty="0"/>
          </a:p>
          <a:p>
            <a:r>
              <a:rPr lang="en-US" sz="3600" dirty="0"/>
              <a:t>Kristen Mackey, Director, Arizona, Presiding</a:t>
            </a:r>
          </a:p>
        </p:txBody>
      </p:sp>
    </p:spTree>
    <p:extLst>
      <p:ext uri="{BB962C8B-B14F-4D97-AF65-F5344CB8AC3E}">
        <p14:creationId xmlns:p14="http://schemas.microsoft.com/office/powerpoint/2010/main" val="864399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CF8F-FA64-453F-A36B-16FDE878439E}"/>
              </a:ext>
            </a:extLst>
          </p:cNvPr>
          <p:cNvSpPr>
            <a:spLocks noGrp="1"/>
          </p:cNvSpPr>
          <p:nvPr>
            <p:ph type="title"/>
          </p:nvPr>
        </p:nvSpPr>
        <p:spPr/>
        <p:txBody>
          <a:bodyPr>
            <a:normAutofit/>
          </a:bodyPr>
          <a:lstStyle/>
          <a:p>
            <a:r>
              <a:rPr lang="en-US" sz="5400" b="1" dirty="0"/>
              <a:t>Projects and Initiatives </a:t>
            </a:r>
          </a:p>
        </p:txBody>
      </p:sp>
      <p:sp>
        <p:nvSpPr>
          <p:cNvPr id="3" name="Content Placeholder 2">
            <a:extLst>
              <a:ext uri="{FF2B5EF4-FFF2-40B4-BE49-F238E27FC236}">
                <a16:creationId xmlns:a16="http://schemas.microsoft.com/office/drawing/2014/main" id="{9117A900-DEDB-44B9-B72E-5386D3F9ED8B}"/>
              </a:ext>
            </a:extLst>
          </p:cNvPr>
          <p:cNvSpPr>
            <a:spLocks noGrp="1"/>
          </p:cNvSpPr>
          <p:nvPr>
            <p:ph idx="1"/>
          </p:nvPr>
        </p:nvSpPr>
        <p:spPr>
          <a:xfrm>
            <a:off x="838200" y="1825625"/>
            <a:ext cx="9021697" cy="4351338"/>
          </a:xfrm>
        </p:spPr>
        <p:txBody>
          <a:bodyPr>
            <a:normAutofit lnSpcReduction="10000"/>
          </a:bodyPr>
          <a:lstStyle/>
          <a:p>
            <a:r>
              <a:rPr lang="en-US" sz="4000" dirty="0"/>
              <a:t>Automated Information By Phone  </a:t>
            </a:r>
          </a:p>
          <a:p>
            <a:pPr lvl="1"/>
            <a:r>
              <a:rPr lang="en-US" sz="3600" dirty="0"/>
              <a:t>Example of methods of providing information/ more self-directed/ after-hours</a:t>
            </a:r>
          </a:p>
          <a:p>
            <a:pPr lvl="1"/>
            <a:r>
              <a:rPr lang="en-US" sz="3600" dirty="0"/>
              <a:t>Student services teams-   Time keeping easier, training for a few rather than for every unit, simplify documentation/case management</a:t>
            </a:r>
          </a:p>
          <a:p>
            <a:pPr lvl="1"/>
            <a:endParaRPr lang="en-US" sz="3600" dirty="0"/>
          </a:p>
          <a:p>
            <a:pPr lvl="1"/>
            <a:endParaRPr lang="en-US" sz="3600" dirty="0"/>
          </a:p>
          <a:p>
            <a:endParaRPr lang="en-US" dirty="0"/>
          </a:p>
        </p:txBody>
      </p:sp>
      <p:grpSp>
        <p:nvGrpSpPr>
          <p:cNvPr id="4" name="Group 3">
            <a:extLst>
              <a:ext uri="{FF2B5EF4-FFF2-40B4-BE49-F238E27FC236}">
                <a16:creationId xmlns:a16="http://schemas.microsoft.com/office/drawing/2014/main" id="{1348F067-A278-4B67-9B0D-499A70524220}"/>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88574A9A-21ED-48CD-9A34-2B1820B58B05}"/>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073B395-4A45-4DE9-AFFF-77C8834D02C4}"/>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0FADA466-6249-4DCC-BEF7-1D4376AED6A9}"/>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0661AAE8-FA01-4945-A909-FF26146FDD08}"/>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1F4FF346-7269-41A7-9846-C74693BDFFB1}"/>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4D71D307-5CE8-45D0-BA93-6CE439197C42}"/>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84B7AF0-2A9C-407E-AB05-3AE3F4307B7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3091EF2-C7E8-468A-AC63-12B884FD8B0E}"/>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2342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D43F-0383-4B3D-89AF-CE7C76327A7A}"/>
              </a:ext>
            </a:extLst>
          </p:cNvPr>
          <p:cNvSpPr>
            <a:spLocks noGrp="1"/>
          </p:cNvSpPr>
          <p:nvPr>
            <p:ph type="title"/>
          </p:nvPr>
        </p:nvSpPr>
        <p:spPr>
          <a:xfrm>
            <a:off x="603509" y="270478"/>
            <a:ext cx="10515600" cy="1325563"/>
          </a:xfrm>
        </p:spPr>
        <p:txBody>
          <a:bodyPr>
            <a:normAutofit/>
          </a:bodyPr>
          <a:lstStyle/>
          <a:p>
            <a:r>
              <a:rPr lang="en-US" sz="5400" b="1" dirty="0"/>
              <a:t>System Navigator</a:t>
            </a:r>
          </a:p>
        </p:txBody>
      </p:sp>
      <p:sp>
        <p:nvSpPr>
          <p:cNvPr id="3" name="Content Placeholder 2">
            <a:extLst>
              <a:ext uri="{FF2B5EF4-FFF2-40B4-BE49-F238E27FC236}">
                <a16:creationId xmlns:a16="http://schemas.microsoft.com/office/drawing/2014/main" id="{B6F14DE9-94A5-43A7-ABA7-003E0950E207}"/>
              </a:ext>
            </a:extLst>
          </p:cNvPr>
          <p:cNvSpPr>
            <a:spLocks noGrp="1"/>
          </p:cNvSpPr>
          <p:nvPr>
            <p:ph idx="1"/>
          </p:nvPr>
        </p:nvSpPr>
        <p:spPr>
          <a:xfrm>
            <a:off x="838200" y="1496291"/>
            <a:ext cx="9021697" cy="4996584"/>
          </a:xfrm>
        </p:spPr>
        <p:txBody>
          <a:bodyPr>
            <a:normAutofit/>
          </a:bodyPr>
          <a:lstStyle/>
          <a:p>
            <a:r>
              <a:rPr lang="en-US" sz="2400" b="1" dirty="0"/>
              <a:t>Systems Navigator-  Assists applicants and consumers obtaining the support and resources they need to succeed and address needs that could keep them from effectively participating.</a:t>
            </a:r>
          </a:p>
          <a:p>
            <a:r>
              <a:rPr lang="en-US" sz="2400" b="1" dirty="0"/>
              <a:t> Intended to:</a:t>
            </a:r>
          </a:p>
          <a:p>
            <a:pPr lvl="1"/>
            <a:r>
              <a:rPr lang="en-US" sz="2400" b="1" dirty="0"/>
              <a:t>reduce unsuccessful closures </a:t>
            </a:r>
          </a:p>
          <a:p>
            <a:pPr lvl="1"/>
            <a:r>
              <a:rPr lang="en-US" sz="2400" b="1" dirty="0"/>
              <a:t>conserve VR funds for employment-services (Child-care, health care, financial support (GA), housing assistance, reduced transit fares..</a:t>
            </a:r>
            <a:r>
              <a:rPr lang="en-US" sz="2400" b="1" dirty="0" err="1"/>
              <a:t>etc</a:t>
            </a:r>
            <a:r>
              <a:rPr lang="en-US" sz="2400" b="1" dirty="0"/>
              <a:t>.) </a:t>
            </a:r>
          </a:p>
          <a:p>
            <a:pPr lvl="1"/>
            <a:r>
              <a:rPr lang="en-US" sz="2400" b="1" dirty="0"/>
              <a:t>Staff do not have to authorize those services, and don’t have to spend time to support “emergency” needs </a:t>
            </a:r>
          </a:p>
          <a:p>
            <a:endParaRPr lang="en-US" dirty="0"/>
          </a:p>
        </p:txBody>
      </p:sp>
      <p:grpSp>
        <p:nvGrpSpPr>
          <p:cNvPr id="4" name="Group 3">
            <a:extLst>
              <a:ext uri="{FF2B5EF4-FFF2-40B4-BE49-F238E27FC236}">
                <a16:creationId xmlns:a16="http://schemas.microsoft.com/office/drawing/2014/main" id="{3939E33C-6E94-44EC-824A-8B178C3C723A}"/>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3DEA933A-55AD-48D7-B37A-F0215E8E2B5F}"/>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18D0701-A303-4B3B-9C8C-A9121D5A4677}"/>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DFC70EC6-9507-47E8-B075-7EC0C7428DA5}"/>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8C665A1D-DA4E-4550-AD99-2CDA160D134B}"/>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111DBD51-9DE7-48DC-9A57-EC1236D3DF5C}"/>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F9DBC846-F165-48E3-90BF-29F6D4193179}"/>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7EFC1F3-2E2C-4DD4-A117-0784465F6DED}"/>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1924A20-1E6F-48A5-BE7F-F3C26CC4F42A}"/>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49267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80EE-C287-4B84-80B2-95877B0A1A4F}"/>
              </a:ext>
            </a:extLst>
          </p:cNvPr>
          <p:cNvSpPr>
            <a:spLocks noGrp="1"/>
          </p:cNvSpPr>
          <p:nvPr>
            <p:ph type="title"/>
          </p:nvPr>
        </p:nvSpPr>
        <p:spPr>
          <a:xfrm>
            <a:off x="553050" y="609600"/>
            <a:ext cx="8720952" cy="1517752"/>
          </a:xfrm>
        </p:spPr>
        <p:txBody>
          <a:bodyPr>
            <a:normAutofit fontScale="90000"/>
          </a:bodyPr>
          <a:lstStyle/>
          <a:p>
            <a:r>
              <a:rPr lang="en-US" sz="5400" b="1" dirty="0"/>
              <a:t>Portals – Vendor and Consumer</a:t>
            </a:r>
          </a:p>
        </p:txBody>
      </p:sp>
      <p:sp>
        <p:nvSpPr>
          <p:cNvPr id="3" name="Content Placeholder 2">
            <a:extLst>
              <a:ext uri="{FF2B5EF4-FFF2-40B4-BE49-F238E27FC236}">
                <a16:creationId xmlns:a16="http://schemas.microsoft.com/office/drawing/2014/main" id="{28F1D006-1A17-4ED1-96FB-FA0D7E7EE13E}"/>
              </a:ext>
            </a:extLst>
          </p:cNvPr>
          <p:cNvSpPr>
            <a:spLocks noGrp="1"/>
          </p:cNvSpPr>
          <p:nvPr>
            <p:ph idx="1"/>
          </p:nvPr>
        </p:nvSpPr>
        <p:spPr>
          <a:xfrm>
            <a:off x="927061" y="2481185"/>
            <a:ext cx="8932836" cy="3695778"/>
          </a:xfrm>
        </p:spPr>
        <p:txBody>
          <a:bodyPr>
            <a:normAutofit/>
          </a:bodyPr>
          <a:lstStyle/>
          <a:p>
            <a:r>
              <a:rPr lang="en-US" sz="3600" dirty="0"/>
              <a:t>Working on Vendor and consumer portals-  Paperless  expedites procurement and payment</a:t>
            </a:r>
          </a:p>
          <a:p>
            <a:r>
              <a:rPr lang="en-US" sz="3600" dirty="0"/>
              <a:t>Made a compelling case and received state funding from our DOF</a:t>
            </a:r>
          </a:p>
        </p:txBody>
      </p:sp>
      <p:grpSp>
        <p:nvGrpSpPr>
          <p:cNvPr id="4" name="Group 3">
            <a:extLst>
              <a:ext uri="{FF2B5EF4-FFF2-40B4-BE49-F238E27FC236}">
                <a16:creationId xmlns:a16="http://schemas.microsoft.com/office/drawing/2014/main" id="{69D82DCE-0334-4A3F-81E8-F900BEE1C659}"/>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B67FB183-D925-4014-B385-F221338834E5}"/>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8B6CEA9-6C26-486A-A66F-3D8DA67091C7}"/>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BA5E3EF7-7498-4B78-9356-D238404C1478}"/>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AAEC5D52-5E16-489A-975E-6C7008B12FA2}"/>
                </a:ext>
              </a:extLst>
            </p:cNvPr>
            <p:cNvPicPr>
              <a:picLocks noChangeAspect="1"/>
            </p:cNvPicPr>
            <p:nvPr/>
          </p:nvPicPr>
          <p:blipFill>
            <a:blip r:embed="rId5">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2041AFBC-8B06-46C6-9A06-A6F9945CD57C}"/>
                </a:ext>
              </a:extLst>
            </p:cNvPr>
            <p:cNvPicPr>
              <a:picLocks noChangeAspect="1"/>
            </p:cNvPicPr>
            <p:nvPr/>
          </p:nvPicPr>
          <p:blipFill>
            <a:blip r:embed="rId6">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CF519F14-8C45-4C1A-8026-C43C49A4B1BF}"/>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C02D2EE-123B-4A51-9591-4FCE2C71F694}"/>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B24DDAD-E6AC-4E41-A72A-527F804457F2}"/>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38565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6FA306F-D254-44E4-BC21-F9B1443221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43733" y="1018765"/>
            <a:ext cx="3222828" cy="4820469"/>
          </a:xfrm>
          <a:prstGeom prst="rect">
            <a:avLst/>
          </a:prstGeom>
        </p:spPr>
      </p:pic>
    </p:spTree>
    <p:extLst>
      <p:ext uri="{BB962C8B-B14F-4D97-AF65-F5344CB8AC3E}">
        <p14:creationId xmlns:p14="http://schemas.microsoft.com/office/powerpoint/2010/main" val="4012934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26"/>
          <p:cNvPicPr preferRelativeResize="0"/>
          <p:nvPr/>
        </p:nvPicPr>
        <p:blipFill rotWithShape="1">
          <a:blip r:embed="rId3">
            <a:alphaModFix/>
          </a:blip>
          <a:srcRect t="12518"/>
          <a:stretch/>
        </p:blipFill>
        <p:spPr>
          <a:xfrm>
            <a:off x="2124375" y="2102421"/>
            <a:ext cx="5352176" cy="4212162"/>
          </a:xfrm>
          <a:prstGeom prst="rect">
            <a:avLst/>
          </a:prstGeom>
          <a:noFill/>
          <a:ln>
            <a:noFill/>
          </a:ln>
        </p:spPr>
      </p:pic>
      <p:sp>
        <p:nvSpPr>
          <p:cNvPr id="17" name="Title 1">
            <a:extLst>
              <a:ext uri="{FF2B5EF4-FFF2-40B4-BE49-F238E27FC236}">
                <a16:creationId xmlns:a16="http://schemas.microsoft.com/office/drawing/2014/main" id="{9D3E3D3C-9E28-4DC7-8F82-98E4FDDD22B2}"/>
              </a:ext>
            </a:extLst>
          </p:cNvPr>
          <p:cNvSpPr>
            <a:spLocks noGrp="1"/>
          </p:cNvSpPr>
          <p:nvPr>
            <p:ph type="title"/>
          </p:nvPr>
        </p:nvSpPr>
        <p:spPr>
          <a:xfrm>
            <a:off x="578141" y="434168"/>
            <a:ext cx="8330271" cy="1693184"/>
          </a:xfrm>
        </p:spPr>
        <p:txBody>
          <a:bodyPr>
            <a:normAutofit/>
          </a:bodyPr>
          <a:lstStyle/>
          <a:p>
            <a:r>
              <a:rPr lang="en-US" sz="5000" b="1" dirty="0">
                <a:solidFill>
                  <a:srgbClr val="0C5AA5"/>
                </a:solidFill>
                <a:latin typeface="+mn-lt"/>
              </a:rPr>
              <a:t>Our Innovation Engagement Model</a:t>
            </a:r>
            <a:endParaRPr lang="en-US" sz="3500" dirty="0">
              <a:solidFill>
                <a:srgbClr val="0C5AA5"/>
              </a:solidFill>
              <a:latin typeface="+mn-lt"/>
            </a:endParaRPr>
          </a:p>
        </p:txBody>
      </p:sp>
      <p:grpSp>
        <p:nvGrpSpPr>
          <p:cNvPr id="27" name="Group 26">
            <a:extLst>
              <a:ext uri="{FF2B5EF4-FFF2-40B4-BE49-F238E27FC236}">
                <a16:creationId xmlns:a16="http://schemas.microsoft.com/office/drawing/2014/main" id="{5F00B55E-0A87-461D-9282-E01F940030F6}"/>
              </a:ext>
            </a:extLst>
          </p:cNvPr>
          <p:cNvGrpSpPr/>
          <p:nvPr/>
        </p:nvGrpSpPr>
        <p:grpSpPr>
          <a:xfrm>
            <a:off x="9820274" y="1"/>
            <a:ext cx="2371727" cy="6858000"/>
            <a:chOff x="9820274" y="1"/>
            <a:chExt cx="2371727" cy="6858000"/>
          </a:xfrm>
        </p:grpSpPr>
        <p:sp>
          <p:nvSpPr>
            <p:cNvPr id="28" name="Rectangle 27">
              <a:extLst>
                <a:ext uri="{FF2B5EF4-FFF2-40B4-BE49-F238E27FC236}">
                  <a16:creationId xmlns:a16="http://schemas.microsoft.com/office/drawing/2014/main" id="{EECA47FF-949F-4A84-8F56-E9A824325C9A}"/>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0BDE6F8B-3BC5-4F13-853C-B11D08DC6211}"/>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30" name="Picture 29">
              <a:extLst>
                <a:ext uri="{FF2B5EF4-FFF2-40B4-BE49-F238E27FC236}">
                  <a16:creationId xmlns:a16="http://schemas.microsoft.com/office/drawing/2014/main" id="{EA08144C-6909-4300-BD0F-053E6D930622}"/>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31" name="Picture 30">
              <a:extLst>
                <a:ext uri="{FF2B5EF4-FFF2-40B4-BE49-F238E27FC236}">
                  <a16:creationId xmlns:a16="http://schemas.microsoft.com/office/drawing/2014/main" id="{A525C881-5937-4286-8AAC-052ED64D060E}"/>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32" name="Picture 31">
              <a:extLst>
                <a:ext uri="{FF2B5EF4-FFF2-40B4-BE49-F238E27FC236}">
                  <a16:creationId xmlns:a16="http://schemas.microsoft.com/office/drawing/2014/main" id="{2E925A49-8CE1-480D-B3BD-5784969B9064}"/>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33" name="Oval 32">
              <a:extLst>
                <a:ext uri="{FF2B5EF4-FFF2-40B4-BE49-F238E27FC236}">
                  <a16:creationId xmlns:a16="http://schemas.microsoft.com/office/drawing/2014/main" id="{13ECE741-6FF9-4343-88BD-EEACD243970C}"/>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8CC441E-09C8-49FF-8AE5-240E335ABC1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D1CFB6C-0B82-4445-B494-4C5F15DB395D}"/>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932D2C9-67CB-4ECD-B59D-2477C2AB2CEC}"/>
              </a:ext>
            </a:extLst>
          </p:cNvPr>
          <p:cNvSpPr>
            <a:spLocks noGrp="1"/>
          </p:cNvSpPr>
          <p:nvPr>
            <p:ph sz="half" idx="1"/>
          </p:nvPr>
        </p:nvSpPr>
        <p:spPr>
          <a:xfrm>
            <a:off x="554902" y="1697516"/>
            <a:ext cx="5082500" cy="4729844"/>
          </a:xfrm>
        </p:spPr>
        <p:txBody>
          <a:bodyPr>
            <a:normAutofit/>
          </a:bodyPr>
          <a:lstStyle/>
          <a:p>
            <a:r>
              <a:rPr lang="en-US" dirty="0">
                <a:solidFill>
                  <a:schemeClr val="tx1">
                    <a:lumMod val="75000"/>
                    <a:lumOff val="25000"/>
                  </a:schemeClr>
                </a:solidFill>
              </a:rPr>
              <a:t> Discovery Based on Problem</a:t>
            </a:r>
          </a:p>
          <a:p>
            <a:pPr lvl="1"/>
            <a:r>
              <a:rPr lang="en-US" dirty="0">
                <a:solidFill>
                  <a:schemeClr val="tx1">
                    <a:lumMod val="75000"/>
                    <a:lumOff val="25000"/>
                  </a:schemeClr>
                </a:solidFill>
              </a:rPr>
              <a:t>Data dive</a:t>
            </a:r>
          </a:p>
          <a:p>
            <a:pPr lvl="1"/>
            <a:r>
              <a:rPr lang="en-US" dirty="0">
                <a:solidFill>
                  <a:schemeClr val="tx1">
                    <a:lumMod val="75000"/>
                    <a:lumOff val="25000"/>
                  </a:schemeClr>
                </a:solidFill>
              </a:rPr>
              <a:t>Policy research </a:t>
            </a:r>
          </a:p>
          <a:p>
            <a:r>
              <a:rPr lang="en-US" dirty="0">
                <a:solidFill>
                  <a:schemeClr val="tx1">
                    <a:lumMod val="75000"/>
                    <a:lumOff val="25000"/>
                  </a:schemeClr>
                </a:solidFill>
              </a:rPr>
              <a:t>Workshop 1: Discovery</a:t>
            </a:r>
          </a:p>
          <a:p>
            <a:pPr lvl="1"/>
            <a:r>
              <a:rPr lang="en-US" dirty="0">
                <a:solidFill>
                  <a:schemeClr val="tx1">
                    <a:lumMod val="75000"/>
                    <a:lumOff val="25000"/>
                  </a:schemeClr>
                </a:solidFill>
              </a:rPr>
              <a:t>Empathy Mapping</a:t>
            </a:r>
          </a:p>
          <a:p>
            <a:pPr lvl="1"/>
            <a:r>
              <a:rPr lang="en-US" dirty="0">
                <a:solidFill>
                  <a:schemeClr val="tx1">
                    <a:lumMod val="75000"/>
                    <a:lumOff val="25000"/>
                  </a:schemeClr>
                </a:solidFill>
              </a:rPr>
              <a:t>Break Out Interviews</a:t>
            </a:r>
          </a:p>
          <a:p>
            <a:pPr lvl="1"/>
            <a:r>
              <a:rPr lang="en-US" dirty="0">
                <a:solidFill>
                  <a:schemeClr val="tx1">
                    <a:lumMod val="75000"/>
                    <a:lumOff val="25000"/>
                  </a:schemeClr>
                </a:solidFill>
              </a:rPr>
              <a:t>Journey Mapping </a:t>
            </a:r>
          </a:p>
          <a:p>
            <a:pPr lvl="1"/>
            <a:r>
              <a:rPr lang="en-US" dirty="0">
                <a:solidFill>
                  <a:schemeClr val="tx1">
                    <a:lumMod val="75000"/>
                    <a:lumOff val="25000"/>
                  </a:schemeClr>
                </a:solidFill>
              </a:rPr>
              <a:t>Persona Brainstorming</a:t>
            </a:r>
          </a:p>
          <a:p>
            <a:r>
              <a:rPr lang="en-US" dirty="0">
                <a:solidFill>
                  <a:schemeClr val="tx1">
                    <a:lumMod val="75000"/>
                    <a:lumOff val="25000"/>
                  </a:schemeClr>
                </a:solidFill>
              </a:rPr>
              <a:t>Workshop 2: Ideation and Solutioning</a:t>
            </a:r>
          </a:p>
          <a:p>
            <a:pPr lvl="1"/>
            <a:r>
              <a:rPr lang="en-US" dirty="0">
                <a:solidFill>
                  <a:schemeClr val="tx1">
                    <a:lumMod val="75000"/>
                    <a:lumOff val="25000"/>
                  </a:schemeClr>
                </a:solidFill>
              </a:rPr>
              <a:t>Discovery Review</a:t>
            </a:r>
          </a:p>
          <a:p>
            <a:pPr lvl="1"/>
            <a:r>
              <a:rPr lang="en-US" dirty="0">
                <a:solidFill>
                  <a:schemeClr val="tx1">
                    <a:lumMod val="75000"/>
                    <a:lumOff val="25000"/>
                  </a:schemeClr>
                </a:solidFill>
              </a:rPr>
              <a:t>Sketching solutions </a:t>
            </a:r>
          </a:p>
          <a:p>
            <a:pPr lvl="1"/>
            <a:r>
              <a:rPr lang="en-US" dirty="0">
                <a:solidFill>
                  <a:schemeClr val="tx1">
                    <a:lumMod val="75000"/>
                    <a:lumOff val="25000"/>
                  </a:schemeClr>
                </a:solidFill>
              </a:rPr>
              <a:t>Dot voting on solutions</a:t>
            </a:r>
          </a:p>
        </p:txBody>
      </p:sp>
      <p:sp>
        <p:nvSpPr>
          <p:cNvPr id="5" name="Title 1">
            <a:extLst>
              <a:ext uri="{FF2B5EF4-FFF2-40B4-BE49-F238E27FC236}">
                <a16:creationId xmlns:a16="http://schemas.microsoft.com/office/drawing/2014/main" id="{552D1424-91E1-4BDC-B137-69938BE13CE5}"/>
              </a:ext>
            </a:extLst>
          </p:cNvPr>
          <p:cNvSpPr txBox="1">
            <a:spLocks/>
          </p:cNvSpPr>
          <p:nvPr/>
        </p:nvSpPr>
        <p:spPr>
          <a:xfrm>
            <a:off x="1346662" y="430640"/>
            <a:ext cx="7561750" cy="114877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000" b="1" dirty="0">
              <a:solidFill>
                <a:srgbClr val="0C5AA5"/>
              </a:solidFill>
              <a:latin typeface="+mn-lt"/>
            </a:endParaRPr>
          </a:p>
          <a:p>
            <a:r>
              <a:rPr lang="en-US" sz="5000" b="1" dirty="0">
                <a:solidFill>
                  <a:srgbClr val="0C5AA5"/>
                </a:solidFill>
                <a:latin typeface="+mn-lt"/>
              </a:rPr>
              <a:t>Engaging With Your Staff for Solutions</a:t>
            </a:r>
          </a:p>
          <a:p>
            <a:endParaRPr lang="en-US" sz="5000" dirty="0">
              <a:solidFill>
                <a:srgbClr val="0C5AA5"/>
              </a:solidFill>
              <a:latin typeface="+mn-lt"/>
            </a:endParaRPr>
          </a:p>
        </p:txBody>
      </p:sp>
      <p:pic>
        <p:nvPicPr>
          <p:cNvPr id="7" name="Picture 6">
            <a:extLst>
              <a:ext uri="{FF2B5EF4-FFF2-40B4-BE49-F238E27FC236}">
                <a16:creationId xmlns:a16="http://schemas.microsoft.com/office/drawing/2014/main" id="{E36BB769-D065-4821-9FD8-9DC49030C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48"/>
          <a:stretch/>
        </p:blipFill>
        <p:spPr>
          <a:xfrm>
            <a:off x="5613853" y="2203944"/>
            <a:ext cx="3811974" cy="3844910"/>
          </a:xfrm>
          <a:prstGeom prst="rect">
            <a:avLst/>
          </a:prstGeom>
        </p:spPr>
      </p:pic>
      <p:grpSp>
        <p:nvGrpSpPr>
          <p:cNvPr id="30" name="Group 29">
            <a:extLst>
              <a:ext uri="{FF2B5EF4-FFF2-40B4-BE49-F238E27FC236}">
                <a16:creationId xmlns:a16="http://schemas.microsoft.com/office/drawing/2014/main" id="{AD15A36F-FD83-4F39-8E16-37C951330606}"/>
              </a:ext>
            </a:extLst>
          </p:cNvPr>
          <p:cNvGrpSpPr/>
          <p:nvPr/>
        </p:nvGrpSpPr>
        <p:grpSpPr>
          <a:xfrm>
            <a:off x="9820274" y="1"/>
            <a:ext cx="2371727" cy="6858000"/>
            <a:chOff x="9820274" y="1"/>
            <a:chExt cx="2371727" cy="6858000"/>
          </a:xfrm>
        </p:grpSpPr>
        <p:sp>
          <p:nvSpPr>
            <p:cNvPr id="31" name="Rectangle 30">
              <a:extLst>
                <a:ext uri="{FF2B5EF4-FFF2-40B4-BE49-F238E27FC236}">
                  <a16:creationId xmlns:a16="http://schemas.microsoft.com/office/drawing/2014/main" id="{3B109900-0B28-4620-8574-ABE35300D1E2}"/>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DF240629-DF0E-438B-A1AE-B3E4D256423A}"/>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33" name="Picture 32">
              <a:extLst>
                <a:ext uri="{FF2B5EF4-FFF2-40B4-BE49-F238E27FC236}">
                  <a16:creationId xmlns:a16="http://schemas.microsoft.com/office/drawing/2014/main" id="{1409EC0E-826D-4592-93A2-ED32627D2704}"/>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34" name="Picture 33">
              <a:extLst>
                <a:ext uri="{FF2B5EF4-FFF2-40B4-BE49-F238E27FC236}">
                  <a16:creationId xmlns:a16="http://schemas.microsoft.com/office/drawing/2014/main" id="{581DBDEF-550F-4394-BCB7-EE2400EC0769}"/>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35" name="Picture 34">
              <a:extLst>
                <a:ext uri="{FF2B5EF4-FFF2-40B4-BE49-F238E27FC236}">
                  <a16:creationId xmlns:a16="http://schemas.microsoft.com/office/drawing/2014/main" id="{1578456B-A62E-4801-9309-8AE684203C49}"/>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36" name="Oval 35">
              <a:extLst>
                <a:ext uri="{FF2B5EF4-FFF2-40B4-BE49-F238E27FC236}">
                  <a16:creationId xmlns:a16="http://schemas.microsoft.com/office/drawing/2014/main" id="{FA0F8A86-6064-4496-A87E-BAD4F1F4A7FC}"/>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628DF7FF-EB23-488D-B9CA-26CC513F1C8F}"/>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355C4F1-82A8-417B-BE27-C4EAE8881C49}"/>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9714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0405B-C6C8-42D3-A0AC-95B60A5121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71" t="23056" b="13056"/>
          <a:stretch/>
        </p:blipFill>
        <p:spPr>
          <a:xfrm>
            <a:off x="983861" y="1885304"/>
            <a:ext cx="7839075" cy="4381500"/>
          </a:xfrm>
          <a:prstGeom prst="rect">
            <a:avLst/>
          </a:prstGeom>
          <a:ln w="88900" cap="sq" cmpd="thickThin">
            <a:solidFill>
              <a:srgbClr val="0C5AA5"/>
            </a:solidFill>
            <a:prstDash val="solid"/>
            <a:miter lim="800000"/>
          </a:ln>
          <a:effectLst>
            <a:innerShdw blurRad="76200">
              <a:srgbClr val="000000"/>
            </a:innerShdw>
          </a:effectLst>
        </p:spPr>
      </p:pic>
      <p:sp>
        <p:nvSpPr>
          <p:cNvPr id="3" name="Title 1">
            <a:extLst>
              <a:ext uri="{FF2B5EF4-FFF2-40B4-BE49-F238E27FC236}">
                <a16:creationId xmlns:a16="http://schemas.microsoft.com/office/drawing/2014/main" id="{1CF0404E-5153-4D11-8BE8-332D3581E0EF}"/>
              </a:ext>
            </a:extLst>
          </p:cNvPr>
          <p:cNvSpPr txBox="1">
            <a:spLocks/>
          </p:cNvSpPr>
          <p:nvPr/>
        </p:nvSpPr>
        <p:spPr>
          <a:xfrm>
            <a:off x="578141" y="434168"/>
            <a:ext cx="8330271" cy="1693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solidFill>
                  <a:srgbClr val="0C5AA5"/>
                </a:solidFill>
                <a:latin typeface="+mn-lt"/>
              </a:rPr>
              <a:t>Discovery: Journey Mapping</a:t>
            </a:r>
          </a:p>
          <a:p>
            <a:endParaRPr lang="en-US" sz="5000" dirty="0">
              <a:solidFill>
                <a:srgbClr val="0C5AA5"/>
              </a:solidFill>
              <a:latin typeface="+mn-lt"/>
            </a:endParaRPr>
          </a:p>
        </p:txBody>
      </p:sp>
      <p:grpSp>
        <p:nvGrpSpPr>
          <p:cNvPr id="14" name="Group 13">
            <a:extLst>
              <a:ext uri="{FF2B5EF4-FFF2-40B4-BE49-F238E27FC236}">
                <a16:creationId xmlns:a16="http://schemas.microsoft.com/office/drawing/2014/main" id="{358BA726-E3A0-45DB-9F31-25AD45E85D33}"/>
              </a:ext>
            </a:extLst>
          </p:cNvPr>
          <p:cNvGrpSpPr/>
          <p:nvPr/>
        </p:nvGrpSpPr>
        <p:grpSpPr>
          <a:xfrm>
            <a:off x="9820274" y="1"/>
            <a:ext cx="2371727" cy="6858000"/>
            <a:chOff x="9820274" y="1"/>
            <a:chExt cx="2371727" cy="6858000"/>
          </a:xfrm>
        </p:grpSpPr>
        <p:sp>
          <p:nvSpPr>
            <p:cNvPr id="15" name="Rectangle 14">
              <a:extLst>
                <a:ext uri="{FF2B5EF4-FFF2-40B4-BE49-F238E27FC236}">
                  <a16:creationId xmlns:a16="http://schemas.microsoft.com/office/drawing/2014/main" id="{3EC84493-8F70-4842-ACB5-49CDA88F0C3B}"/>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8857D80-0C8C-463D-B56B-FAB4E09B3E19}"/>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17" name="Picture 16">
              <a:extLst>
                <a:ext uri="{FF2B5EF4-FFF2-40B4-BE49-F238E27FC236}">
                  <a16:creationId xmlns:a16="http://schemas.microsoft.com/office/drawing/2014/main" id="{19CF01F1-4584-4611-BD86-93980F0FD602}"/>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18" name="Picture 17">
              <a:extLst>
                <a:ext uri="{FF2B5EF4-FFF2-40B4-BE49-F238E27FC236}">
                  <a16:creationId xmlns:a16="http://schemas.microsoft.com/office/drawing/2014/main" id="{68862285-77C6-4098-8C8D-518F2D18E856}"/>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19" name="Picture 18">
              <a:extLst>
                <a:ext uri="{FF2B5EF4-FFF2-40B4-BE49-F238E27FC236}">
                  <a16:creationId xmlns:a16="http://schemas.microsoft.com/office/drawing/2014/main" id="{D8C76C14-A349-4588-8822-D92E8689F617}"/>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20" name="Oval 19">
              <a:extLst>
                <a:ext uri="{FF2B5EF4-FFF2-40B4-BE49-F238E27FC236}">
                  <a16:creationId xmlns:a16="http://schemas.microsoft.com/office/drawing/2014/main" id="{F122B9FB-5221-4384-91BF-51E77B8BC63E}"/>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7820985-E281-4E20-A3F6-42C78EE8E4F1}"/>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D3897A0-F4FD-4B31-91CE-869DB1157790}"/>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7118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ED468-A530-4A01-8AE4-706582376748}"/>
              </a:ext>
            </a:extLst>
          </p:cNvPr>
          <p:cNvPicPr>
            <a:picLocks noChangeAspect="1"/>
          </p:cNvPicPr>
          <p:nvPr/>
        </p:nvPicPr>
        <p:blipFill rotWithShape="1">
          <a:blip r:embed="rId3"/>
          <a:srcRect l="2792" t="17288" r="3420" b="22439"/>
          <a:stretch/>
        </p:blipFill>
        <p:spPr>
          <a:xfrm>
            <a:off x="869645" y="2822573"/>
            <a:ext cx="7812751" cy="3765725"/>
          </a:xfrm>
          <a:prstGeom prst="rect">
            <a:avLst/>
          </a:prstGeom>
          <a:ln w="88900" cap="sq" cmpd="thickThin">
            <a:solidFill>
              <a:srgbClr val="0C5AA5"/>
            </a:solidFill>
            <a:prstDash val="solid"/>
            <a:miter lim="800000"/>
          </a:ln>
          <a:effectLst>
            <a:innerShdw blurRad="76200">
              <a:srgbClr val="000000"/>
            </a:innerShdw>
          </a:effectLst>
        </p:spPr>
      </p:pic>
      <p:sp>
        <p:nvSpPr>
          <p:cNvPr id="5" name="Title 1">
            <a:extLst>
              <a:ext uri="{FF2B5EF4-FFF2-40B4-BE49-F238E27FC236}">
                <a16:creationId xmlns:a16="http://schemas.microsoft.com/office/drawing/2014/main" id="{887AD82A-A0CD-45C7-A10D-B625638763E6}"/>
              </a:ext>
            </a:extLst>
          </p:cNvPr>
          <p:cNvSpPr txBox="1">
            <a:spLocks/>
          </p:cNvSpPr>
          <p:nvPr/>
        </p:nvSpPr>
        <p:spPr>
          <a:xfrm>
            <a:off x="578141" y="434168"/>
            <a:ext cx="8330271" cy="1693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solidFill>
                  <a:srgbClr val="0C5AA5"/>
                </a:solidFill>
                <a:latin typeface="+mn-lt"/>
              </a:rPr>
              <a:t>Discovery: Journey Mapping</a:t>
            </a:r>
          </a:p>
          <a:p>
            <a:endParaRPr lang="en-US" sz="5000" dirty="0">
              <a:solidFill>
                <a:srgbClr val="0C5AA5"/>
              </a:solidFill>
              <a:latin typeface="+mn-lt"/>
            </a:endParaRPr>
          </a:p>
        </p:txBody>
      </p:sp>
      <p:sp>
        <p:nvSpPr>
          <p:cNvPr id="16" name="Content Placeholder 2">
            <a:extLst>
              <a:ext uri="{FF2B5EF4-FFF2-40B4-BE49-F238E27FC236}">
                <a16:creationId xmlns:a16="http://schemas.microsoft.com/office/drawing/2014/main" id="{A4802C48-3873-4487-A29C-CDDD7E927C72}"/>
              </a:ext>
            </a:extLst>
          </p:cNvPr>
          <p:cNvSpPr txBox="1">
            <a:spLocks/>
          </p:cNvSpPr>
          <p:nvPr/>
        </p:nvSpPr>
        <p:spPr>
          <a:xfrm>
            <a:off x="578141" y="2016298"/>
            <a:ext cx="8733772" cy="4572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lumMod val="75000"/>
                    <a:lumOff val="25000"/>
                  </a:schemeClr>
                </a:solidFill>
              </a:rPr>
              <a:t>Work flow, happy moments, pain points, and opportunities</a:t>
            </a:r>
          </a:p>
        </p:txBody>
      </p:sp>
      <p:grpSp>
        <p:nvGrpSpPr>
          <p:cNvPr id="17" name="Group 16">
            <a:extLst>
              <a:ext uri="{FF2B5EF4-FFF2-40B4-BE49-F238E27FC236}">
                <a16:creationId xmlns:a16="http://schemas.microsoft.com/office/drawing/2014/main" id="{61B86D25-11DB-4A37-8F8D-C5796CB9A652}"/>
              </a:ext>
            </a:extLst>
          </p:cNvPr>
          <p:cNvGrpSpPr/>
          <p:nvPr/>
        </p:nvGrpSpPr>
        <p:grpSpPr>
          <a:xfrm>
            <a:off x="9820274" y="1"/>
            <a:ext cx="2371727" cy="6858000"/>
            <a:chOff x="9820274" y="1"/>
            <a:chExt cx="2371727" cy="6858000"/>
          </a:xfrm>
        </p:grpSpPr>
        <p:sp>
          <p:nvSpPr>
            <p:cNvPr id="18" name="Rectangle 17">
              <a:extLst>
                <a:ext uri="{FF2B5EF4-FFF2-40B4-BE49-F238E27FC236}">
                  <a16:creationId xmlns:a16="http://schemas.microsoft.com/office/drawing/2014/main" id="{E6D65F58-BB1E-47E0-B2BE-46102E27A98E}"/>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69E20ED-FB40-45B5-B932-4A20BBB79498}"/>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20" name="Picture 19">
              <a:extLst>
                <a:ext uri="{FF2B5EF4-FFF2-40B4-BE49-F238E27FC236}">
                  <a16:creationId xmlns:a16="http://schemas.microsoft.com/office/drawing/2014/main" id="{7506CBE1-9411-4D87-A82E-E08B53368EED}"/>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21" name="Picture 20">
              <a:extLst>
                <a:ext uri="{FF2B5EF4-FFF2-40B4-BE49-F238E27FC236}">
                  <a16:creationId xmlns:a16="http://schemas.microsoft.com/office/drawing/2014/main" id="{0EC4E9A3-A310-4025-AAE1-D7425EDA8ABE}"/>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22" name="Picture 21">
              <a:extLst>
                <a:ext uri="{FF2B5EF4-FFF2-40B4-BE49-F238E27FC236}">
                  <a16:creationId xmlns:a16="http://schemas.microsoft.com/office/drawing/2014/main" id="{6AE7C081-CB87-4B2E-AFFF-DD36DE79619A}"/>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23" name="Oval 22">
              <a:extLst>
                <a:ext uri="{FF2B5EF4-FFF2-40B4-BE49-F238E27FC236}">
                  <a16:creationId xmlns:a16="http://schemas.microsoft.com/office/drawing/2014/main" id="{89BCCB47-B4C7-49F5-97F7-E6A8C99BF883}"/>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6B88751-8683-49B6-82CB-31540E798A0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8BBBC72-2721-45B4-BA7D-25DEC7F436AB}"/>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68857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5B0D-0964-4D42-A73A-D1F2D372C33D}"/>
              </a:ext>
            </a:extLst>
          </p:cNvPr>
          <p:cNvSpPr>
            <a:spLocks noGrp="1"/>
          </p:cNvSpPr>
          <p:nvPr>
            <p:ph type="title"/>
          </p:nvPr>
        </p:nvSpPr>
        <p:spPr>
          <a:xfrm>
            <a:off x="838200" y="398681"/>
            <a:ext cx="8272549" cy="1761908"/>
          </a:xfrm>
        </p:spPr>
        <p:txBody>
          <a:bodyPr>
            <a:normAutofit/>
          </a:bodyPr>
          <a:lstStyle/>
          <a:p>
            <a:pPr algn="ctr"/>
            <a:r>
              <a:rPr lang="en-US" sz="4000" b="1" dirty="0">
                <a:solidFill>
                  <a:srgbClr val="0C5AA5"/>
                </a:solidFill>
                <a:latin typeface="+mn-lt"/>
              </a:rPr>
              <a:t>  Empathy Mapping</a:t>
            </a:r>
            <a:br>
              <a:rPr lang="en-US" sz="4000" b="1" dirty="0">
                <a:solidFill>
                  <a:srgbClr val="0C5AA5"/>
                </a:solidFill>
                <a:latin typeface="+mn-lt"/>
              </a:rPr>
            </a:br>
            <a:r>
              <a:rPr lang="en-US" sz="4000" b="1" dirty="0">
                <a:solidFill>
                  <a:srgbClr val="0C5AA5"/>
                </a:solidFill>
                <a:latin typeface="+mn-lt"/>
              </a:rPr>
              <a:t>How Do Consumers Feel? </a:t>
            </a:r>
          </a:p>
        </p:txBody>
      </p:sp>
      <p:sp>
        <p:nvSpPr>
          <p:cNvPr id="3" name="Content Placeholder 2">
            <a:extLst>
              <a:ext uri="{FF2B5EF4-FFF2-40B4-BE49-F238E27FC236}">
                <a16:creationId xmlns:a16="http://schemas.microsoft.com/office/drawing/2014/main" id="{36A196F4-A186-4B10-8005-6067B24EB8CD}"/>
              </a:ext>
            </a:extLst>
          </p:cNvPr>
          <p:cNvSpPr>
            <a:spLocks noGrp="1"/>
          </p:cNvSpPr>
          <p:nvPr>
            <p:ph idx="1"/>
          </p:nvPr>
        </p:nvSpPr>
        <p:spPr/>
        <p:txBody>
          <a:bodyPr numCol="3">
            <a:normAutofit/>
          </a:bodyPr>
          <a:lstStyle/>
          <a:p>
            <a:pPr marL="0" indent="0">
              <a:buNone/>
            </a:pPr>
            <a:endParaRPr lang="en-US" b="1" dirty="0"/>
          </a:p>
          <a:p>
            <a:r>
              <a:rPr lang="en-US" sz="2400" dirty="0"/>
              <a:t>frustration</a:t>
            </a:r>
          </a:p>
          <a:p>
            <a:r>
              <a:rPr lang="en-US" sz="2400" dirty="0"/>
              <a:t>Ignored</a:t>
            </a:r>
          </a:p>
          <a:p>
            <a:r>
              <a:rPr lang="en-US" sz="2400" dirty="0"/>
              <a:t>Overwhelmed</a:t>
            </a:r>
          </a:p>
          <a:p>
            <a:r>
              <a:rPr lang="en-US" sz="2400" dirty="0"/>
              <a:t>Anxious</a:t>
            </a:r>
          </a:p>
          <a:p>
            <a:r>
              <a:rPr lang="en-US" sz="2400" dirty="0"/>
              <a:t>Confused</a:t>
            </a:r>
          </a:p>
          <a:p>
            <a:endParaRPr lang="en-US" dirty="0"/>
          </a:p>
          <a:p>
            <a:endParaRPr lang="en-US" dirty="0"/>
          </a:p>
          <a:p>
            <a:pPr marL="0" indent="0">
              <a:buNone/>
            </a:pPr>
            <a:endParaRPr lang="en-US" dirty="0"/>
          </a:p>
          <a:p>
            <a:r>
              <a:rPr lang="en-US" sz="2400" dirty="0"/>
              <a:t>Angry</a:t>
            </a:r>
          </a:p>
          <a:p>
            <a:r>
              <a:rPr lang="en-US" sz="2400" dirty="0"/>
              <a:t>Frustrated</a:t>
            </a:r>
          </a:p>
          <a:p>
            <a:r>
              <a:rPr lang="en-US" sz="2400" dirty="0"/>
              <a:t>Don’t care</a:t>
            </a:r>
          </a:p>
          <a:p>
            <a:r>
              <a:rPr lang="en-US" sz="2400" dirty="0"/>
              <a:t>Poor customer service</a:t>
            </a:r>
          </a:p>
          <a:p>
            <a:endParaRPr lang="en-US" sz="2400" dirty="0"/>
          </a:p>
          <a:p>
            <a:endParaRPr lang="en-US" sz="2400" dirty="0"/>
          </a:p>
          <a:p>
            <a:endParaRPr lang="en-US" sz="2400" dirty="0"/>
          </a:p>
          <a:p>
            <a:r>
              <a:rPr lang="en-US" sz="2400" dirty="0"/>
              <a:t>Emails/calls ignored</a:t>
            </a:r>
          </a:p>
          <a:p>
            <a:endParaRPr lang="en-US" sz="2400" dirty="0"/>
          </a:p>
          <a:p>
            <a:endParaRPr lang="en-US" sz="2400" dirty="0"/>
          </a:p>
          <a:p>
            <a:r>
              <a:rPr lang="en-US" sz="2400" dirty="0"/>
              <a:t>Don’t understand </a:t>
            </a:r>
          </a:p>
          <a:p>
            <a:pPr marL="0" indent="0">
              <a:buNone/>
            </a:pPr>
            <a:r>
              <a:rPr lang="en-US" sz="2400" dirty="0"/>
              <a:t> </a:t>
            </a:r>
          </a:p>
          <a:p>
            <a:endParaRPr lang="en-US" dirty="0"/>
          </a:p>
        </p:txBody>
      </p:sp>
    </p:spTree>
    <p:extLst>
      <p:ext uri="{BB962C8B-B14F-4D97-AF65-F5344CB8AC3E}">
        <p14:creationId xmlns:p14="http://schemas.microsoft.com/office/powerpoint/2010/main" val="2940222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ECEE-363E-45E9-88A7-823E5932BB56}"/>
              </a:ext>
            </a:extLst>
          </p:cNvPr>
          <p:cNvSpPr>
            <a:spLocks noGrp="1"/>
          </p:cNvSpPr>
          <p:nvPr>
            <p:ph type="title"/>
          </p:nvPr>
        </p:nvSpPr>
        <p:spPr>
          <a:xfrm>
            <a:off x="838200" y="5529884"/>
            <a:ext cx="8078342" cy="1096331"/>
          </a:xfrm>
        </p:spPr>
        <p:txBody>
          <a:bodyPr>
            <a:normAutofit fontScale="90000"/>
          </a:bodyPr>
          <a:lstStyle/>
          <a:p>
            <a:r>
              <a:rPr lang="en-US" sz="3400" b="1" dirty="0"/>
              <a:t>Pain Points: VR Service Delivery </a:t>
            </a:r>
            <a:br>
              <a:rPr lang="en-US" sz="3400" b="1" dirty="0"/>
            </a:br>
            <a:endParaRPr lang="en-US" sz="3400" dirty="0">
              <a:highlight>
                <a:srgbClr val="FFFF00"/>
              </a:highlight>
            </a:endParaRPr>
          </a:p>
        </p:txBody>
      </p:sp>
      <p:graphicFrame>
        <p:nvGraphicFramePr>
          <p:cNvPr id="28" name="Content Placeholder 2">
            <a:extLst>
              <a:ext uri="{FF2B5EF4-FFF2-40B4-BE49-F238E27FC236}">
                <a16:creationId xmlns:a16="http://schemas.microsoft.com/office/drawing/2014/main" id="{D0460142-1351-4DB8-B23F-FCD34DF26037}"/>
              </a:ext>
            </a:extLst>
          </p:cNvPr>
          <p:cNvGraphicFramePr>
            <a:graphicFrameLocks noGrp="1"/>
          </p:cNvGraphicFramePr>
          <p:nvPr>
            <p:ph idx="1"/>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91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65D8-5885-4D5C-B0EC-43C077201F14}"/>
              </a:ext>
            </a:extLst>
          </p:cNvPr>
          <p:cNvSpPr>
            <a:spLocks noGrp="1"/>
          </p:cNvSpPr>
          <p:nvPr>
            <p:ph type="title"/>
          </p:nvPr>
        </p:nvSpPr>
        <p:spPr/>
        <p:txBody>
          <a:bodyPr>
            <a:normAutofit/>
          </a:bodyPr>
          <a:lstStyle/>
          <a:p>
            <a:endParaRPr lang="en-US" dirty="0"/>
          </a:p>
        </p:txBody>
      </p:sp>
      <p:sp>
        <p:nvSpPr>
          <p:cNvPr id="3" name="Content Placeholder 2">
            <a:extLst>
              <a:ext uri="{FF2B5EF4-FFF2-40B4-BE49-F238E27FC236}">
                <a16:creationId xmlns:a16="http://schemas.microsoft.com/office/drawing/2014/main" id="{9A968D0E-F936-466A-89CC-26DA2A91A9FD}"/>
              </a:ext>
            </a:extLst>
          </p:cNvPr>
          <p:cNvSpPr>
            <a:spLocks noGrp="1"/>
          </p:cNvSpPr>
          <p:nvPr>
            <p:ph idx="1"/>
          </p:nvPr>
        </p:nvSpPr>
        <p:spPr/>
        <p:txBody>
          <a:bodyPr>
            <a:normAutofit fontScale="92500" lnSpcReduction="20000"/>
          </a:bodyPr>
          <a:lstStyle/>
          <a:p>
            <a:r>
              <a:rPr lang="en-US" sz="3600" dirty="0"/>
              <a:t>Panel Members</a:t>
            </a:r>
          </a:p>
          <a:p>
            <a:pPr marL="0" indent="0">
              <a:buNone/>
            </a:pPr>
            <a:endParaRPr lang="en-US" sz="3600" dirty="0"/>
          </a:p>
          <a:p>
            <a:pPr lvl="1"/>
            <a:r>
              <a:rPr lang="en-US" sz="3600" dirty="0"/>
              <a:t>Joe Xavier, Director, California Combined</a:t>
            </a:r>
          </a:p>
          <a:p>
            <a:pPr lvl="1"/>
            <a:r>
              <a:rPr lang="en-US" sz="3600" dirty="0"/>
              <a:t>Mark Erlichman, Deputy Director, California Combined</a:t>
            </a:r>
          </a:p>
          <a:p>
            <a:pPr lvl="1"/>
            <a:r>
              <a:rPr lang="en-US" sz="3600" dirty="0"/>
              <a:t>Kelly Hargreaves, Chief Deputy Director, California Combined</a:t>
            </a:r>
          </a:p>
        </p:txBody>
      </p:sp>
    </p:spTree>
    <p:extLst>
      <p:ext uri="{BB962C8B-B14F-4D97-AF65-F5344CB8AC3E}">
        <p14:creationId xmlns:p14="http://schemas.microsoft.com/office/powerpoint/2010/main" val="2070816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2F00-3F50-4B3F-9997-66C2E0EEEACC}"/>
              </a:ext>
            </a:extLst>
          </p:cNvPr>
          <p:cNvSpPr>
            <a:spLocks noGrp="1"/>
          </p:cNvSpPr>
          <p:nvPr>
            <p:ph type="ctrTitle"/>
          </p:nvPr>
        </p:nvSpPr>
        <p:spPr>
          <a:xfrm>
            <a:off x="623083" y="430640"/>
            <a:ext cx="9144000" cy="1058221"/>
          </a:xfrm>
        </p:spPr>
        <p:txBody>
          <a:bodyPr>
            <a:normAutofit fontScale="90000"/>
          </a:bodyPr>
          <a:lstStyle/>
          <a:p>
            <a:pPr algn="l"/>
            <a:r>
              <a:rPr lang="en-US" sz="5000" b="1" dirty="0">
                <a:solidFill>
                  <a:srgbClr val="0C5AA5"/>
                </a:solidFill>
                <a:latin typeface="+mn-lt"/>
              </a:rPr>
              <a:t>Next Step – Ideation</a:t>
            </a:r>
            <a:br>
              <a:rPr lang="en-US" sz="5000" b="1" dirty="0">
                <a:solidFill>
                  <a:srgbClr val="0C5AA5"/>
                </a:solidFill>
                <a:latin typeface="+mn-lt"/>
              </a:rPr>
            </a:br>
            <a:r>
              <a:rPr lang="en-US" sz="5000" b="1" i="1" dirty="0">
                <a:solidFill>
                  <a:srgbClr val="0C5AA5"/>
                </a:solidFill>
                <a:latin typeface="+mn-lt"/>
              </a:rPr>
              <a:t>Some Great Ideas from the Team </a:t>
            </a:r>
          </a:p>
        </p:txBody>
      </p:sp>
      <p:sp>
        <p:nvSpPr>
          <p:cNvPr id="3" name="Subtitle 2">
            <a:extLst>
              <a:ext uri="{FF2B5EF4-FFF2-40B4-BE49-F238E27FC236}">
                <a16:creationId xmlns:a16="http://schemas.microsoft.com/office/drawing/2014/main" id="{389B5953-93C4-4246-9386-8403EF7CDE22}"/>
              </a:ext>
            </a:extLst>
          </p:cNvPr>
          <p:cNvSpPr>
            <a:spLocks noGrp="1"/>
          </p:cNvSpPr>
          <p:nvPr>
            <p:ph type="subTitle" idx="1"/>
          </p:nvPr>
        </p:nvSpPr>
        <p:spPr/>
        <p:txBody>
          <a:bodyPr/>
          <a:lstStyle/>
          <a:p>
            <a:endParaRPr lang="en-US" dirty="0"/>
          </a:p>
        </p:txBody>
      </p:sp>
      <p:pic>
        <p:nvPicPr>
          <p:cNvPr id="5" name="Picture 4" descr="A picture containing indoor, ceiling&#10;&#10;Description automatically generated">
            <a:extLst>
              <a:ext uri="{FF2B5EF4-FFF2-40B4-BE49-F238E27FC236}">
                <a16:creationId xmlns:a16="http://schemas.microsoft.com/office/drawing/2014/main" id="{29FAFE08-E9A5-4D8B-A2F3-9BA30A6C6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83" y="1892067"/>
            <a:ext cx="8667076" cy="4793822"/>
          </a:xfrm>
          <a:prstGeom prst="rect">
            <a:avLst/>
          </a:prstGeom>
          <a:ln w="88900" cap="sq" cmpd="thickThin">
            <a:solidFill>
              <a:srgbClr val="0C5AA5"/>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id="{5D313535-E3CC-4C30-8055-6A1B8752C2C7}"/>
              </a:ext>
            </a:extLst>
          </p:cNvPr>
          <p:cNvGrpSpPr/>
          <p:nvPr/>
        </p:nvGrpSpPr>
        <p:grpSpPr>
          <a:xfrm>
            <a:off x="9820274" y="1"/>
            <a:ext cx="2371727" cy="6858000"/>
            <a:chOff x="9820274" y="1"/>
            <a:chExt cx="2371727" cy="6858000"/>
          </a:xfrm>
        </p:grpSpPr>
        <p:sp>
          <p:nvSpPr>
            <p:cNvPr id="7" name="Rectangle 6">
              <a:extLst>
                <a:ext uri="{FF2B5EF4-FFF2-40B4-BE49-F238E27FC236}">
                  <a16:creationId xmlns:a16="http://schemas.microsoft.com/office/drawing/2014/main" id="{099FF32B-7E80-45E3-A9C0-5C9480A6514D}"/>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DD159A1-DF64-49AF-9CFB-ADA3FE7847AB}"/>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9" name="Picture 8">
              <a:extLst>
                <a:ext uri="{FF2B5EF4-FFF2-40B4-BE49-F238E27FC236}">
                  <a16:creationId xmlns:a16="http://schemas.microsoft.com/office/drawing/2014/main" id="{2BF8BAD9-60BB-40EB-A7B5-2AA3304727FC}"/>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10" name="Picture 9">
              <a:extLst>
                <a:ext uri="{FF2B5EF4-FFF2-40B4-BE49-F238E27FC236}">
                  <a16:creationId xmlns:a16="http://schemas.microsoft.com/office/drawing/2014/main" id="{22283EEE-CC7D-4775-8997-7ECB003D0C41}"/>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11" name="Picture 10">
              <a:extLst>
                <a:ext uri="{FF2B5EF4-FFF2-40B4-BE49-F238E27FC236}">
                  <a16:creationId xmlns:a16="http://schemas.microsoft.com/office/drawing/2014/main" id="{12E2EF0D-029B-496D-A8C0-18FF35AB0005}"/>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2" name="Oval 11">
              <a:extLst>
                <a:ext uri="{FF2B5EF4-FFF2-40B4-BE49-F238E27FC236}">
                  <a16:creationId xmlns:a16="http://schemas.microsoft.com/office/drawing/2014/main" id="{1376D258-5E7F-40B4-BA0F-DB7A2833858A}"/>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5E24553-DFB0-4648-A8ED-110C1F1FA1FE}"/>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71B297E-32AD-4B37-9958-343AD0AFD09F}"/>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02713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D678-AD08-49B9-BFA5-242A9EAA3A93}"/>
              </a:ext>
            </a:extLst>
          </p:cNvPr>
          <p:cNvSpPr>
            <a:spLocks noGrp="1"/>
          </p:cNvSpPr>
          <p:nvPr>
            <p:ph type="title"/>
          </p:nvPr>
        </p:nvSpPr>
        <p:spPr/>
        <p:txBody>
          <a:bodyPr>
            <a:normAutofit/>
          </a:bodyPr>
          <a:lstStyle/>
          <a:p>
            <a:pPr algn="ctr"/>
            <a:r>
              <a:rPr lang="en-US" sz="5000" b="1" dirty="0">
                <a:solidFill>
                  <a:srgbClr val="0C5AA5"/>
                </a:solidFill>
                <a:latin typeface="+mn-lt"/>
              </a:rPr>
              <a:t>Solutioning </a:t>
            </a:r>
          </a:p>
        </p:txBody>
      </p:sp>
      <p:pic>
        <p:nvPicPr>
          <p:cNvPr id="5" name="Content Placeholder 4" descr="A group of people in a room&#10;&#10;Description automatically generated">
            <a:extLst>
              <a:ext uri="{FF2B5EF4-FFF2-40B4-BE49-F238E27FC236}">
                <a16:creationId xmlns:a16="http://schemas.microsoft.com/office/drawing/2014/main" id="{18C5B050-3DA5-4EDB-9308-9738D4B660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2273925"/>
            <a:ext cx="6887881" cy="4351338"/>
          </a:xfrm>
          <a:prstGeom prst="rect">
            <a:avLst/>
          </a:prstGeom>
          <a:ln w="88900" cap="sq" cmpd="thickThin">
            <a:solidFill>
              <a:srgbClr val="0C5AA5"/>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id="{79FF5230-1844-4E87-8C27-620AE5157226}"/>
              </a:ext>
            </a:extLst>
          </p:cNvPr>
          <p:cNvGrpSpPr/>
          <p:nvPr/>
        </p:nvGrpSpPr>
        <p:grpSpPr>
          <a:xfrm>
            <a:off x="9820274" y="1"/>
            <a:ext cx="2371727" cy="6858000"/>
            <a:chOff x="9820274" y="1"/>
            <a:chExt cx="2371727" cy="6858000"/>
          </a:xfrm>
        </p:grpSpPr>
        <p:sp>
          <p:nvSpPr>
            <p:cNvPr id="7" name="Rectangle 6">
              <a:extLst>
                <a:ext uri="{FF2B5EF4-FFF2-40B4-BE49-F238E27FC236}">
                  <a16:creationId xmlns:a16="http://schemas.microsoft.com/office/drawing/2014/main" id="{FB531EB1-4456-4056-B266-55413A6DDB11}"/>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CE0D3E-003F-4445-B670-4EDBF80802B2}"/>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9" name="Picture 8">
              <a:extLst>
                <a:ext uri="{FF2B5EF4-FFF2-40B4-BE49-F238E27FC236}">
                  <a16:creationId xmlns:a16="http://schemas.microsoft.com/office/drawing/2014/main" id="{05D4B321-ACDE-486E-A27F-BAC19042AF93}"/>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10" name="Picture 9">
              <a:extLst>
                <a:ext uri="{FF2B5EF4-FFF2-40B4-BE49-F238E27FC236}">
                  <a16:creationId xmlns:a16="http://schemas.microsoft.com/office/drawing/2014/main" id="{A1A88346-8C1E-4F17-A066-C6F14EB0D466}"/>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11" name="Picture 10">
              <a:extLst>
                <a:ext uri="{FF2B5EF4-FFF2-40B4-BE49-F238E27FC236}">
                  <a16:creationId xmlns:a16="http://schemas.microsoft.com/office/drawing/2014/main" id="{7E6F1E9F-EECE-4613-859C-724990F714D9}"/>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2" name="Oval 11">
              <a:extLst>
                <a:ext uri="{FF2B5EF4-FFF2-40B4-BE49-F238E27FC236}">
                  <a16:creationId xmlns:a16="http://schemas.microsoft.com/office/drawing/2014/main" id="{33AE41E4-551C-4D55-BBCB-12D6D9C83077}"/>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A35FB79-88C0-4628-BF04-FE323FE5A027}"/>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C2C52A-C4FA-4B8B-8EBD-3D03DF03ADE2}"/>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803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D1DF-B801-4293-B8A1-C62EF5764E4C}"/>
              </a:ext>
            </a:extLst>
          </p:cNvPr>
          <p:cNvSpPr>
            <a:spLocks noGrp="1"/>
          </p:cNvSpPr>
          <p:nvPr>
            <p:ph type="title"/>
          </p:nvPr>
        </p:nvSpPr>
        <p:spPr/>
        <p:txBody>
          <a:bodyPr>
            <a:normAutofit/>
          </a:bodyPr>
          <a:lstStyle/>
          <a:p>
            <a:r>
              <a:rPr lang="en-US" sz="8000" dirty="0"/>
              <a:t>Questions?</a:t>
            </a:r>
          </a:p>
        </p:txBody>
      </p:sp>
      <p:sp>
        <p:nvSpPr>
          <p:cNvPr id="3" name="Content Placeholder 2">
            <a:extLst>
              <a:ext uri="{FF2B5EF4-FFF2-40B4-BE49-F238E27FC236}">
                <a16:creationId xmlns:a16="http://schemas.microsoft.com/office/drawing/2014/main" id="{200BACF2-993B-4E20-9994-D96982D98340}"/>
              </a:ext>
            </a:extLst>
          </p:cNvPr>
          <p:cNvSpPr>
            <a:spLocks noGrp="1"/>
          </p:cNvSpPr>
          <p:nvPr>
            <p:ph idx="1"/>
          </p:nvPr>
        </p:nvSpPr>
        <p:spPr/>
        <p:txBody>
          <a:bodyPr/>
          <a:lstStyle/>
          <a:p>
            <a:endParaRPr lang="en-US" dirty="0"/>
          </a:p>
          <a:p>
            <a:endParaRPr lang="en-US" dirty="0"/>
          </a:p>
        </p:txBody>
      </p:sp>
      <p:grpSp>
        <p:nvGrpSpPr>
          <p:cNvPr id="4" name="Group 3">
            <a:extLst>
              <a:ext uri="{FF2B5EF4-FFF2-40B4-BE49-F238E27FC236}">
                <a16:creationId xmlns:a16="http://schemas.microsoft.com/office/drawing/2014/main" id="{E63A8D74-92B7-4710-9B8E-67F90201340E}"/>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8B233DB0-21AA-45F3-8A60-DE4237FC1A6A}"/>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3E12DAE-11B6-4764-AC0A-0763FAFBA6F0}"/>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4459E5B3-F76B-4BA3-A079-3A658705AF0B}"/>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791362AD-6E28-4F97-AA85-14B2AF2C5754}"/>
                </a:ext>
              </a:extLst>
            </p:cNvPr>
            <p:cNvPicPr>
              <a:picLocks noChangeAspect="1"/>
            </p:cNvPicPr>
            <p:nvPr/>
          </p:nvPicPr>
          <p:blipFill>
            <a:blip r:embed="rId5">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840673F2-5948-4516-8CE4-D7DFCDD2BEE9}"/>
                </a:ext>
              </a:extLst>
            </p:cNvPr>
            <p:cNvPicPr>
              <a:picLocks noChangeAspect="1"/>
            </p:cNvPicPr>
            <p:nvPr/>
          </p:nvPicPr>
          <p:blipFill>
            <a:blip r:embed="rId6">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CEC267A1-D1F7-413C-BF87-C0E73DA4779F}"/>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350DACC-52BC-4D88-AEE2-B6476EAE93D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3749275-05E0-41F2-BC99-7593B4458901}"/>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2987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78F-66B4-4C78-A123-196217DAC7C5}"/>
              </a:ext>
            </a:extLst>
          </p:cNvPr>
          <p:cNvSpPr>
            <a:spLocks noGrp="1"/>
          </p:cNvSpPr>
          <p:nvPr>
            <p:ph type="title"/>
          </p:nvPr>
        </p:nvSpPr>
        <p:spPr>
          <a:xfrm>
            <a:off x="677335" y="415637"/>
            <a:ext cx="8596668" cy="860400"/>
          </a:xfrm>
        </p:spPr>
        <p:txBody>
          <a:bodyPr/>
          <a:lstStyle/>
          <a:p>
            <a:r>
              <a:rPr lang="en-US" dirty="0"/>
              <a:t>WHERE TO BEGIN in reducing burden</a:t>
            </a:r>
          </a:p>
        </p:txBody>
      </p:sp>
      <p:pic>
        <p:nvPicPr>
          <p:cNvPr id="4" name="Picture 3">
            <a:extLst>
              <a:ext uri="{FF2B5EF4-FFF2-40B4-BE49-F238E27FC236}">
                <a16:creationId xmlns:a16="http://schemas.microsoft.com/office/drawing/2014/main" id="{EE7686D9-B7F6-42F9-83E0-00CE60D962FF}"/>
              </a:ext>
            </a:extLst>
          </p:cNvPr>
          <p:cNvPicPr>
            <a:picLocks noChangeAspect="1"/>
          </p:cNvPicPr>
          <p:nvPr/>
        </p:nvPicPr>
        <p:blipFill>
          <a:blip r:embed="rId2"/>
          <a:stretch>
            <a:fillRect/>
          </a:stretch>
        </p:blipFill>
        <p:spPr>
          <a:xfrm>
            <a:off x="677335" y="1669657"/>
            <a:ext cx="7434158" cy="4956105"/>
          </a:xfrm>
          <a:prstGeom prst="rect">
            <a:avLst/>
          </a:prstGeom>
        </p:spPr>
      </p:pic>
    </p:spTree>
    <p:extLst>
      <p:ext uri="{BB962C8B-B14F-4D97-AF65-F5344CB8AC3E}">
        <p14:creationId xmlns:p14="http://schemas.microsoft.com/office/powerpoint/2010/main" val="3083128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BD065-30F1-454E-B02C-1BBC069F5523}"/>
              </a:ext>
            </a:extLst>
          </p:cNvPr>
          <p:cNvPicPr>
            <a:picLocks noChangeAspect="1"/>
          </p:cNvPicPr>
          <p:nvPr/>
        </p:nvPicPr>
        <p:blipFill>
          <a:blip r:embed="rId2"/>
          <a:stretch>
            <a:fillRect/>
          </a:stretch>
        </p:blipFill>
        <p:spPr>
          <a:xfrm>
            <a:off x="365760" y="857250"/>
            <a:ext cx="6400800" cy="6000750"/>
          </a:xfrm>
          <a:prstGeom prst="rect">
            <a:avLst/>
          </a:prstGeom>
        </p:spPr>
      </p:pic>
    </p:spTree>
    <p:extLst>
      <p:ext uri="{BB962C8B-B14F-4D97-AF65-F5344CB8AC3E}">
        <p14:creationId xmlns:p14="http://schemas.microsoft.com/office/powerpoint/2010/main" val="278167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8CF122-3A93-4C13-B847-1067A15B1251}"/>
              </a:ext>
            </a:extLst>
          </p:cNvPr>
          <p:cNvSpPr txBox="1"/>
          <p:nvPr/>
        </p:nvSpPr>
        <p:spPr>
          <a:xfrm>
            <a:off x="714895" y="1961803"/>
            <a:ext cx="9044247" cy="4154984"/>
          </a:xfrm>
          <a:prstGeom prst="rect">
            <a:avLst/>
          </a:prstGeom>
          <a:noFill/>
        </p:spPr>
        <p:txBody>
          <a:bodyPr wrap="square" rtlCol="0">
            <a:spAutoFit/>
          </a:bodyPr>
          <a:lstStyle/>
          <a:p>
            <a:r>
              <a:rPr lang="en-US" sz="6600" dirty="0">
                <a:latin typeface="Elephant" panose="02020904090505020303" pitchFamily="18" charset="0"/>
              </a:rPr>
              <a:t>2 Minutes X 5 Days X 52 Weeks X 200 Staff = One Full Time Position</a:t>
            </a:r>
          </a:p>
        </p:txBody>
      </p:sp>
    </p:spTree>
    <p:extLst>
      <p:ext uri="{BB962C8B-B14F-4D97-AF65-F5344CB8AC3E}">
        <p14:creationId xmlns:p14="http://schemas.microsoft.com/office/powerpoint/2010/main" val="299777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0679D-F8EB-4DB2-A161-CD390D1A49AF}"/>
              </a:ext>
            </a:extLst>
          </p:cNvPr>
          <p:cNvSpPr>
            <a:spLocks noGrp="1"/>
          </p:cNvSpPr>
          <p:nvPr>
            <p:ph type="title"/>
          </p:nvPr>
        </p:nvSpPr>
        <p:spPr>
          <a:xfrm>
            <a:off x="365760" y="365125"/>
            <a:ext cx="10988040" cy="1325563"/>
          </a:xfrm>
          <a:solidFill>
            <a:schemeClr val="accent1"/>
          </a:solidFill>
        </p:spPr>
        <p:txBody>
          <a:bodyPr>
            <a:normAutofit/>
          </a:bodyPr>
          <a:lstStyle/>
          <a:p>
            <a:r>
              <a:rPr lang="en-US" sz="5400" b="1" dirty="0">
                <a:solidFill>
                  <a:schemeClr val="bg1"/>
                </a:solidFill>
                <a:effectLst>
                  <a:outerShdw blurRad="38100" dist="38100" dir="2700000" algn="tl">
                    <a:srgbClr val="000000">
                      <a:alpha val="43137"/>
                    </a:srgbClr>
                  </a:outerShdw>
                </a:effectLst>
              </a:rPr>
              <a:t>Reducing Administrative Burden</a:t>
            </a:r>
          </a:p>
        </p:txBody>
      </p:sp>
      <p:sp>
        <p:nvSpPr>
          <p:cNvPr id="3" name="Content Placeholder 2">
            <a:extLst>
              <a:ext uri="{FF2B5EF4-FFF2-40B4-BE49-F238E27FC236}">
                <a16:creationId xmlns:a16="http://schemas.microsoft.com/office/drawing/2014/main" id="{9B7CDEFB-93D3-4250-B9BF-43FD102CA4F5}"/>
              </a:ext>
            </a:extLst>
          </p:cNvPr>
          <p:cNvSpPr>
            <a:spLocks noGrp="1"/>
          </p:cNvSpPr>
          <p:nvPr>
            <p:ph idx="1"/>
          </p:nvPr>
        </p:nvSpPr>
        <p:spPr/>
        <p:txBody>
          <a:bodyPr>
            <a:normAutofit lnSpcReduction="10000"/>
          </a:bodyPr>
          <a:lstStyle/>
          <a:p>
            <a:pPr marL="0" indent="0">
              <a:buNone/>
            </a:pPr>
            <a:r>
              <a:rPr lang="en-US" sz="3600" b="1" dirty="0"/>
              <a:t>Administrative</a:t>
            </a:r>
            <a:r>
              <a:rPr lang="en-US" sz="3600" dirty="0"/>
              <a:t> </a:t>
            </a:r>
            <a:r>
              <a:rPr lang="en-US" sz="3600" b="1" dirty="0"/>
              <a:t>burden</a:t>
            </a:r>
            <a:r>
              <a:rPr lang="en-US" sz="3600" dirty="0"/>
              <a:t> is work that is required by laws, regulations, policy or established procedure that doesn't contribute to the output of a business. </a:t>
            </a:r>
          </a:p>
          <a:p>
            <a:pPr marL="0" indent="0">
              <a:buNone/>
            </a:pPr>
            <a:r>
              <a:rPr lang="en-US" sz="3600" b="1" dirty="0"/>
              <a:t>Administrative</a:t>
            </a:r>
            <a:r>
              <a:rPr lang="en-US" sz="3600" dirty="0"/>
              <a:t> </a:t>
            </a:r>
            <a:r>
              <a:rPr lang="en-US" sz="3600" b="1" dirty="0"/>
              <a:t>burdens</a:t>
            </a:r>
            <a:r>
              <a:rPr lang="en-US" sz="3600" dirty="0"/>
              <a:t> can be a distraction, cost, delay and source of uncertainty, risk and stress.</a:t>
            </a:r>
          </a:p>
        </p:txBody>
      </p:sp>
    </p:spTree>
    <p:extLst>
      <p:ext uri="{BB962C8B-B14F-4D97-AF65-F5344CB8AC3E}">
        <p14:creationId xmlns:p14="http://schemas.microsoft.com/office/powerpoint/2010/main" val="85558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6B3F-45CB-4D04-8FF2-8586FF508D32}"/>
              </a:ext>
            </a:extLst>
          </p:cNvPr>
          <p:cNvSpPr>
            <a:spLocks noGrp="1"/>
          </p:cNvSpPr>
          <p:nvPr>
            <p:ph type="title"/>
          </p:nvPr>
        </p:nvSpPr>
        <p:spPr/>
        <p:txBody>
          <a:bodyPr>
            <a:normAutofit/>
          </a:bodyPr>
          <a:lstStyle/>
          <a:p>
            <a:r>
              <a:rPr lang="en-US" sz="4800" dirty="0"/>
              <a:t>Expedited Enrollment</a:t>
            </a:r>
          </a:p>
        </p:txBody>
      </p:sp>
      <p:sp>
        <p:nvSpPr>
          <p:cNvPr id="3" name="Content Placeholder 2">
            <a:extLst>
              <a:ext uri="{FF2B5EF4-FFF2-40B4-BE49-F238E27FC236}">
                <a16:creationId xmlns:a16="http://schemas.microsoft.com/office/drawing/2014/main" id="{7B524239-2DF1-4AA0-AA0B-027DEF276026}"/>
              </a:ext>
            </a:extLst>
          </p:cNvPr>
          <p:cNvSpPr>
            <a:spLocks noGrp="1"/>
          </p:cNvSpPr>
          <p:nvPr>
            <p:ph idx="1"/>
          </p:nvPr>
        </p:nvSpPr>
        <p:spPr>
          <a:xfrm>
            <a:off x="838200" y="1825625"/>
            <a:ext cx="8982074" cy="4351338"/>
          </a:xfrm>
        </p:spPr>
        <p:txBody>
          <a:bodyPr>
            <a:normAutofit/>
          </a:bodyPr>
          <a:lstStyle/>
          <a:p>
            <a:pPr marL="0" indent="0">
              <a:buNone/>
            </a:pPr>
            <a:endParaRPr lang="en-US" sz="3200" dirty="0"/>
          </a:p>
          <a:p>
            <a:r>
              <a:rPr lang="en-US" sz="3200" dirty="0"/>
              <a:t>recognize the counselor as “expert”</a:t>
            </a:r>
          </a:p>
          <a:p>
            <a:r>
              <a:rPr lang="en-US" sz="3200" dirty="0"/>
              <a:t>avoid unnecessary evaluations  </a:t>
            </a:r>
          </a:p>
          <a:p>
            <a:r>
              <a:rPr lang="en-US" sz="3200" dirty="0"/>
              <a:t>collection of information we will never use </a:t>
            </a:r>
          </a:p>
          <a:p>
            <a:r>
              <a:rPr lang="en-US" sz="3200" dirty="0"/>
              <a:t>Avoid additional appointments</a:t>
            </a:r>
          </a:p>
          <a:p>
            <a:r>
              <a:rPr lang="en-US" sz="3200" dirty="0"/>
              <a:t>Reduce maintenance of highly confidential records (medical records)</a:t>
            </a:r>
          </a:p>
        </p:txBody>
      </p:sp>
      <p:grpSp>
        <p:nvGrpSpPr>
          <p:cNvPr id="4" name="Group 3">
            <a:extLst>
              <a:ext uri="{FF2B5EF4-FFF2-40B4-BE49-F238E27FC236}">
                <a16:creationId xmlns:a16="http://schemas.microsoft.com/office/drawing/2014/main" id="{F80DC6E5-31DE-457E-BA8F-40EC5CF70A4F}"/>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D8B3C338-28A9-4298-8194-8BE90D3DF30D}"/>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491FC17-43B5-4918-8570-025C9F84DB7D}"/>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0C3DE7DC-3C50-48D0-8321-E7C94840F0AE}"/>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AE90B21A-C394-4DC0-9328-31B09C71E645}"/>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88D1C087-5C67-4642-A0B5-817D18FDC0A8}"/>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A6D52D26-2B72-42DB-8265-D5B2852134B7}"/>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A4572E8-7F87-46F5-B003-984E655619ED}"/>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6135CA6-BF62-401C-82B0-5F52A59A604E}"/>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4999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9B24-CB0F-4849-B6D0-0DA98F891852}"/>
              </a:ext>
            </a:extLst>
          </p:cNvPr>
          <p:cNvSpPr>
            <a:spLocks noGrp="1"/>
          </p:cNvSpPr>
          <p:nvPr>
            <p:ph type="title"/>
          </p:nvPr>
        </p:nvSpPr>
        <p:spPr>
          <a:xfrm>
            <a:off x="515389" y="365125"/>
            <a:ext cx="10838411" cy="1325563"/>
          </a:xfrm>
        </p:spPr>
        <p:txBody>
          <a:bodyPr>
            <a:normAutofit fontScale="90000"/>
          </a:bodyPr>
          <a:lstStyle/>
          <a:p>
            <a:r>
              <a:rPr lang="en-US" sz="5400" b="1" dirty="0"/>
              <a:t>Specialization/ Internal resources</a:t>
            </a:r>
          </a:p>
        </p:txBody>
      </p:sp>
      <p:sp>
        <p:nvSpPr>
          <p:cNvPr id="3" name="Content Placeholder 2">
            <a:extLst>
              <a:ext uri="{FF2B5EF4-FFF2-40B4-BE49-F238E27FC236}">
                <a16:creationId xmlns:a16="http://schemas.microsoft.com/office/drawing/2014/main" id="{BDE30558-700B-418A-B278-9D1361E6F09A}"/>
              </a:ext>
            </a:extLst>
          </p:cNvPr>
          <p:cNvSpPr>
            <a:spLocks noGrp="1"/>
          </p:cNvSpPr>
          <p:nvPr>
            <p:ph idx="1"/>
          </p:nvPr>
        </p:nvSpPr>
        <p:spPr>
          <a:xfrm>
            <a:off x="838201" y="1463040"/>
            <a:ext cx="8972106" cy="4713923"/>
          </a:xfrm>
        </p:spPr>
        <p:txBody>
          <a:bodyPr>
            <a:normAutofit fontScale="92500" lnSpcReduction="20000"/>
          </a:bodyPr>
          <a:lstStyle/>
          <a:p>
            <a:pPr marL="0" indent="0">
              <a:buNone/>
            </a:pPr>
            <a:endParaRPr lang="en-US" dirty="0"/>
          </a:p>
          <a:p>
            <a:r>
              <a:rPr lang="en-US" sz="2600" dirty="0"/>
              <a:t>Counselors specialize but still have direct access needed resources.</a:t>
            </a:r>
          </a:p>
          <a:p>
            <a:pPr lvl="1"/>
            <a:r>
              <a:rPr lang="en-US" sz="2600" dirty="0"/>
              <a:t>Work Incentive Planners: Consumers are clear on the impact on their benefits from earned income. Make informed decisions.</a:t>
            </a:r>
          </a:p>
          <a:p>
            <a:pPr lvl="1"/>
            <a:r>
              <a:rPr lang="en-US" sz="2600" dirty="0"/>
              <a:t>Business Specialists: Job search/preparation before authorizing and having to do authorizations, etc., for individuals who might not be ready, or only need some limited support.</a:t>
            </a:r>
          </a:p>
          <a:p>
            <a:pPr lvl="1"/>
            <a:r>
              <a:rPr lang="en-US" sz="2600" dirty="0"/>
              <a:t>Service Coordinators: Request services determined necessary by counselor and input RSA required data at times</a:t>
            </a:r>
            <a:r>
              <a:rPr lang="en-US" sz="2000" dirty="0"/>
              <a:t> </a:t>
            </a:r>
            <a:r>
              <a:rPr lang="en-US" dirty="0"/>
              <a:t> </a:t>
            </a:r>
          </a:p>
          <a:p>
            <a:endParaRPr lang="en-US" dirty="0"/>
          </a:p>
          <a:p>
            <a:endParaRPr lang="en-US" dirty="0"/>
          </a:p>
        </p:txBody>
      </p:sp>
      <p:grpSp>
        <p:nvGrpSpPr>
          <p:cNvPr id="4" name="Group 3">
            <a:extLst>
              <a:ext uri="{FF2B5EF4-FFF2-40B4-BE49-F238E27FC236}">
                <a16:creationId xmlns:a16="http://schemas.microsoft.com/office/drawing/2014/main" id="{87EE95E9-1878-440F-8BA2-03C286B1F204}"/>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BEE4AD31-3745-4901-B87D-05AA532FFB45}"/>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C779237-EAC6-4400-AD6F-A9DA011E365F}"/>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DF0819CD-CCF6-4A28-961F-E10058EA35FB}"/>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3DEBA1AE-5864-4EF8-BA73-AACACC525CAA}"/>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775881F8-953B-4231-9D0F-BB249099C390}"/>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6F8B4727-18B7-47AE-B910-55274089EE43}"/>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D3D8F83-9A30-421A-A427-001B7B0AABAD}"/>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AD1C7C-EBA1-4C59-80AA-99774DF76BC3}"/>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17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03D4-8E61-4203-84B0-BF09D6E8AA68}"/>
              </a:ext>
            </a:extLst>
          </p:cNvPr>
          <p:cNvSpPr>
            <a:spLocks noGrp="1"/>
          </p:cNvSpPr>
          <p:nvPr>
            <p:ph type="title"/>
          </p:nvPr>
        </p:nvSpPr>
        <p:spPr/>
        <p:txBody>
          <a:bodyPr>
            <a:normAutofit/>
          </a:bodyPr>
          <a:lstStyle/>
          <a:p>
            <a:r>
              <a:rPr lang="en-US" sz="5400" b="1" dirty="0"/>
              <a:t>Electronic Signature </a:t>
            </a:r>
          </a:p>
        </p:txBody>
      </p:sp>
      <p:sp>
        <p:nvSpPr>
          <p:cNvPr id="3" name="Content Placeholder 2">
            <a:extLst>
              <a:ext uri="{FF2B5EF4-FFF2-40B4-BE49-F238E27FC236}">
                <a16:creationId xmlns:a16="http://schemas.microsoft.com/office/drawing/2014/main" id="{34FC804B-407A-4244-9716-AB67F9DF8816}"/>
              </a:ext>
            </a:extLst>
          </p:cNvPr>
          <p:cNvSpPr>
            <a:spLocks noGrp="1"/>
          </p:cNvSpPr>
          <p:nvPr>
            <p:ph idx="1"/>
          </p:nvPr>
        </p:nvSpPr>
        <p:spPr>
          <a:xfrm>
            <a:off x="838200" y="1825625"/>
            <a:ext cx="9021697" cy="4351338"/>
          </a:xfrm>
        </p:spPr>
        <p:txBody>
          <a:bodyPr>
            <a:normAutofit/>
          </a:bodyPr>
          <a:lstStyle/>
          <a:p>
            <a:pPr marL="0" indent="0">
              <a:buNone/>
            </a:pPr>
            <a:r>
              <a:rPr lang="en-US" sz="3200" dirty="0"/>
              <a:t> </a:t>
            </a:r>
            <a:endParaRPr lang="en-US" sz="3600" b="1" dirty="0"/>
          </a:p>
          <a:p>
            <a:pPr lvl="0"/>
            <a:r>
              <a:rPr lang="en-US" sz="3600" dirty="0"/>
              <a:t>Identify and put out policy for e-signatures, but then go further, </a:t>
            </a:r>
          </a:p>
          <a:p>
            <a:pPr lvl="0"/>
            <a:r>
              <a:rPr lang="en-US" sz="3600" dirty="0"/>
              <a:t>find a way to eliminate unnecessary signatures, and better yet, </a:t>
            </a:r>
          </a:p>
          <a:p>
            <a:pPr lvl="0"/>
            <a:r>
              <a:rPr lang="en-US" sz="3600" dirty="0"/>
              <a:t>eliminate forms that we really don’t need</a:t>
            </a:r>
          </a:p>
          <a:p>
            <a:endParaRPr lang="en-US" dirty="0"/>
          </a:p>
        </p:txBody>
      </p:sp>
      <p:grpSp>
        <p:nvGrpSpPr>
          <p:cNvPr id="4" name="Group 3">
            <a:extLst>
              <a:ext uri="{FF2B5EF4-FFF2-40B4-BE49-F238E27FC236}">
                <a16:creationId xmlns:a16="http://schemas.microsoft.com/office/drawing/2014/main" id="{63AD2644-1A56-4F3A-98E9-118EC36722B5}"/>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3125BEFB-5B82-4838-920F-5E3DA8355AE2}"/>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7AF7579-A67C-437C-84B0-0904341DAF24}"/>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ADB3AE0E-801D-4B62-A836-BC27F1614CA4}"/>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52724537-9FC3-49A6-A876-18F2B03CD7AB}"/>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7BDDDC20-1C71-4BA8-A7C8-CD40096C8AA9}"/>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2320324A-5B70-48F6-9CF2-F54808124055}"/>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4A5D968-4F44-4EF5-AF6E-A3C07EE4A368}"/>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B4010A0-B007-4E1C-965A-72366918D84A}"/>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641850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208</TotalTime>
  <Words>941</Words>
  <Application>Microsoft Office PowerPoint</Application>
  <PresentationFormat>Widescreen</PresentationFormat>
  <Paragraphs>135</Paragraphs>
  <Slides>22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Elephant</vt:lpstr>
      <vt:lpstr>Trebuchet MS</vt:lpstr>
      <vt:lpstr>Wingdings 3</vt:lpstr>
      <vt:lpstr>Facet</vt:lpstr>
      <vt:lpstr>Reducing Burden on Direct Service Staff</vt:lpstr>
      <vt:lpstr>PowerPoint Presentation</vt:lpstr>
      <vt:lpstr>WHERE TO BEGIN in reducing burden</vt:lpstr>
      <vt:lpstr>PowerPoint Presentation</vt:lpstr>
      <vt:lpstr>PowerPoint Presentation</vt:lpstr>
      <vt:lpstr>Reducing Administrative Burden</vt:lpstr>
      <vt:lpstr>Expedited Enrollment</vt:lpstr>
      <vt:lpstr>Specialization/ Internal resources</vt:lpstr>
      <vt:lpstr>Electronic Signature </vt:lpstr>
      <vt:lpstr>Projects and Initiatives </vt:lpstr>
      <vt:lpstr>System Navigator</vt:lpstr>
      <vt:lpstr>Portals – Vendor and Consumer</vt:lpstr>
      <vt:lpstr>PowerPoint Presentation</vt:lpstr>
      <vt:lpstr>Our Innovation Engagement Model</vt:lpstr>
      <vt:lpstr>PowerPoint Presentation</vt:lpstr>
      <vt:lpstr>PowerPoint Presentation</vt:lpstr>
      <vt:lpstr>PowerPoint Presentation</vt:lpstr>
      <vt:lpstr>  Empathy Mapping How Do Consumers Feel? </vt:lpstr>
      <vt:lpstr>Pain Points: VR Service Delivery  </vt:lpstr>
      <vt:lpstr>Next Step – Ideation Some Great Ideas from the Team </vt:lpstr>
      <vt:lpstr>Solutioning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Innovation Engagement Model</dc:title>
  <dc:creator>Lucas, Alicia@DOR</dc:creator>
  <cp:lastModifiedBy>Theresa Hamrick</cp:lastModifiedBy>
  <cp:revision>17</cp:revision>
  <dcterms:created xsi:type="dcterms:W3CDTF">2019-10-24T17:17:39Z</dcterms:created>
  <dcterms:modified xsi:type="dcterms:W3CDTF">2019-10-29T17:09:42Z</dcterms:modified>
</cp:coreProperties>
</file>