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2.xml" ContentType="application/vnd.openxmlformats-officedocument.theme+xml"/>
  <Override PartName="/ppt/tags/tag26.xml" ContentType="application/vnd.openxmlformats-officedocument.presentationml.tags+xml"/>
  <Override PartName="/ppt/notesSlides/notesSlide1.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2.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notesSlides/notesSlide4.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notesSlides/notesSlide5.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6.xml" ContentType="application/vnd.openxmlformats-officedocument.presentationml.notesSlide+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notesSlides/notesSlide12.xml" ContentType="application/vnd.openxmlformats-officedocument.presentationml.notesSlide+xml"/>
  <Override PartName="/ppt/tags/tag49.xml" ContentType="application/vnd.openxmlformats-officedocument.presentationml.tags+xml"/>
  <Override PartName="/ppt/notesSlides/notesSlide13.xml" ContentType="application/vnd.openxmlformats-officedocument.presentationml.notesSlid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4.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5.xml" ContentType="application/vnd.openxmlformats-officedocument.presentationml.notesSlide+xml"/>
  <Override PartName="/ppt/tags/tag59.xml" ContentType="application/vnd.openxmlformats-officedocument.presentationml.tags+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9"/>
  </p:notesMasterIdLst>
  <p:sldIdLst>
    <p:sldId id="256" r:id="rId5"/>
    <p:sldId id="641" r:id="rId6"/>
    <p:sldId id="257" r:id="rId7"/>
    <p:sldId id="2147471915" r:id="rId8"/>
    <p:sldId id="2147471905" r:id="rId9"/>
    <p:sldId id="2147471906" r:id="rId10"/>
    <p:sldId id="2147471924" r:id="rId11"/>
    <p:sldId id="2147471908" r:id="rId12"/>
    <p:sldId id="2147471909" r:id="rId13"/>
    <p:sldId id="2147471910" r:id="rId14"/>
    <p:sldId id="2147471911" r:id="rId15"/>
    <p:sldId id="2147471912" r:id="rId16"/>
    <p:sldId id="2147471913" r:id="rId17"/>
    <p:sldId id="2147471914" r:id="rId18"/>
    <p:sldId id="2147471918" r:id="rId19"/>
    <p:sldId id="2147471925" r:id="rId20"/>
    <p:sldId id="327" r:id="rId21"/>
    <p:sldId id="2147471900" r:id="rId22"/>
    <p:sldId id="2147471901" r:id="rId23"/>
    <p:sldId id="334" r:id="rId24"/>
    <p:sldId id="335" r:id="rId25"/>
    <p:sldId id="336" r:id="rId26"/>
    <p:sldId id="2147471902" r:id="rId27"/>
    <p:sldId id="2147471903" r:id="rId28"/>
    <p:sldId id="2147471904" r:id="rId29"/>
    <p:sldId id="2147471926" r:id="rId30"/>
    <p:sldId id="817" r:id="rId31"/>
    <p:sldId id="2147471920" r:id="rId32"/>
    <p:sldId id="2147471916" r:id="rId33"/>
    <p:sldId id="2147471921" r:id="rId34"/>
    <p:sldId id="2147471922" r:id="rId35"/>
    <p:sldId id="2147471923" r:id="rId36"/>
    <p:sldId id="720" r:id="rId37"/>
    <p:sldId id="826" r:id="rId38"/>
  </p:sldIdLst>
  <p:sldSz cx="12192000" cy="6858000"/>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2023 CSAVR Conference - Charting Our Course: Maximizing VR Resources: Increasing Customer Outcomes" id="{7004EFDF-69F3-4A03-BADA-E3C62EA2580E}">
          <p14:sldIdLst>
            <p14:sldId id="256"/>
            <p14:sldId id="641"/>
            <p14:sldId id="257"/>
            <p14:sldId id="2147471915"/>
            <p14:sldId id="2147471905"/>
            <p14:sldId id="2147471906"/>
            <p14:sldId id="2147471924"/>
            <p14:sldId id="2147471908"/>
            <p14:sldId id="2147471909"/>
            <p14:sldId id="2147471910"/>
            <p14:sldId id="2147471911"/>
            <p14:sldId id="2147471912"/>
            <p14:sldId id="2147471913"/>
            <p14:sldId id="2147471914"/>
            <p14:sldId id="2147471918"/>
            <p14:sldId id="2147471925"/>
            <p14:sldId id="327"/>
            <p14:sldId id="2147471900"/>
            <p14:sldId id="2147471901"/>
            <p14:sldId id="334"/>
            <p14:sldId id="335"/>
            <p14:sldId id="336"/>
            <p14:sldId id="2147471902"/>
            <p14:sldId id="2147471903"/>
            <p14:sldId id="2147471904"/>
            <p14:sldId id="2147471926"/>
            <p14:sldId id="817"/>
            <p14:sldId id="2147471920"/>
            <p14:sldId id="2147471916"/>
            <p14:sldId id="2147471921"/>
            <p14:sldId id="2147471922"/>
            <p14:sldId id="2147471923"/>
            <p14:sldId id="720"/>
            <p14:sldId id="82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o Moya" initials="CM" lastIdx="1" clrIdx="0">
    <p:extLst>
      <p:ext uri="{19B8F6BF-5375-455C-9EA6-DF929625EA0E}">
        <p15:presenceInfo xmlns:p15="http://schemas.microsoft.com/office/powerpoint/2012/main" userId="S::moya@eri-wi.org::952a9161-3561-42aa-a1f1-acb93a460416" providerId="AD"/>
      </p:ext>
    </p:extLst>
  </p:cmAuthor>
  <p:cmAuthor id="2" name="Carol Pankow"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A19B"/>
    <a:srgbClr val="8CD583"/>
    <a:srgbClr val="504F1F"/>
    <a:srgbClr val="27328D"/>
    <a:srgbClr val="4BCD21"/>
    <a:srgbClr val="72734B"/>
    <a:srgbClr val="42ED39"/>
    <a:srgbClr val="BBCFCD"/>
    <a:srgbClr val="000000"/>
    <a:srgbClr val="C5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542D85-D1AC-4FC9-81E7-659B8D633E27}" v="2" dt="2023-04-05T18:22:58.9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311" autoAdjust="0"/>
  </p:normalViewPr>
  <p:slideViewPr>
    <p:cSldViewPr snapToGrid="0">
      <p:cViewPr varScale="1">
        <p:scale>
          <a:sx n="97" d="100"/>
          <a:sy n="97" d="100"/>
        </p:scale>
        <p:origin x="107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notesMaster" Target="notesMasters/notes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C7AEB7-D65B-4BDC-9ACE-1F18108F2AB0}" type="datetimeFigureOut">
              <a:rPr lang="en-US" smtClean="0"/>
              <a:t>4/5/2023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7A3FB9-EA21-459E-9502-135014CDD12C}" type="slidenum">
              <a:rPr lang="en-US" smtClean="0"/>
              <a:t>‹#›</a:t>
            </a:fld>
            <a:endParaRPr lang="en-US"/>
          </a:p>
        </p:txBody>
      </p:sp>
    </p:spTree>
    <p:extLst>
      <p:ext uri="{BB962C8B-B14F-4D97-AF65-F5344CB8AC3E}">
        <p14:creationId xmlns:p14="http://schemas.microsoft.com/office/powerpoint/2010/main" val="24711198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a:t>
            </a:fld>
            <a:endParaRPr lang="en-US" dirty="0"/>
          </a:p>
        </p:txBody>
      </p:sp>
    </p:spTree>
    <p:extLst>
      <p:ext uri="{BB962C8B-B14F-4D97-AF65-F5344CB8AC3E}">
        <p14:creationId xmlns:p14="http://schemas.microsoft.com/office/powerpoint/2010/main" val="40558784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Jessica</a:t>
            </a:r>
          </a:p>
          <a:p>
            <a:r>
              <a:rPr lang="en-US" dirty="0"/>
              <a:t>Notes:</a:t>
            </a:r>
          </a:p>
          <a:p>
            <a:r>
              <a:rPr lang="en-US" dirty="0"/>
              <a:t>‘Career Pathways’ is different method of case conceptualization rather than a specific “service”. It shifts the narrative from helping consumers get and keep</a:t>
            </a:r>
            <a:r>
              <a:rPr lang="en-US" b="1" dirty="0"/>
              <a:t> jobs</a:t>
            </a:r>
            <a:r>
              <a:rPr lang="en-US" dirty="0"/>
              <a:t>, and instead focuses on improving longer-term employment outcomes consistent with the quality indicators. Another way to think about this is that helping individuals identify, pursue, and successfully achieve career goals in high demand occupations with opportunities for growth is an investment in their future economic well-being.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Successful efforts to integrate career and technical education programs of study with Career Pathways Systems requires a commitment from multiple partners working together toward greater transparency, alignment, and systemic change. The </a:t>
            </a:r>
            <a:r>
              <a:rPr lang="en-US" i="1" dirty="0"/>
              <a:t>Integrated Career Pathways Model</a:t>
            </a:r>
            <a:r>
              <a:rPr lang="en-US" dirty="0"/>
              <a:t> shows how a comprehensive Career Pathways System can serve both high school age youth, as well as adults, and promote collaboration, alignment, and cross-system development of structured pathways into and through postsecondary credential programs.</a:t>
            </a:r>
          </a:p>
          <a:p>
            <a:endParaRPr lang="en-US" dirty="0"/>
          </a:p>
        </p:txBody>
      </p:sp>
      <p:sp>
        <p:nvSpPr>
          <p:cNvPr id="4" name="Slide Number Placeholder 3"/>
          <p:cNvSpPr>
            <a:spLocks noGrp="1"/>
          </p:cNvSpPr>
          <p:nvPr>
            <p:ph type="sldNum" sz="quarter" idx="5"/>
          </p:nvPr>
        </p:nvSpPr>
        <p:spPr/>
        <p:txBody>
          <a:bodyPr/>
          <a:lstStyle/>
          <a:p>
            <a:fld id="{0E2F4921-D6A7-2C4D-9120-53B0FC98167E}" type="slidenum">
              <a:rPr lang="en-US" smtClean="0"/>
              <a:t>21</a:t>
            </a:fld>
            <a:endParaRPr lang="en-US"/>
          </a:p>
        </p:txBody>
      </p:sp>
    </p:spTree>
    <p:extLst>
      <p:ext uri="{BB962C8B-B14F-4D97-AF65-F5344CB8AC3E}">
        <p14:creationId xmlns:p14="http://schemas.microsoft.com/office/powerpoint/2010/main" val="2254444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Cayte</a:t>
            </a:r>
          </a:p>
        </p:txBody>
      </p:sp>
      <p:sp>
        <p:nvSpPr>
          <p:cNvPr id="4" name="Slide Number Placeholder 3"/>
          <p:cNvSpPr>
            <a:spLocks noGrp="1"/>
          </p:cNvSpPr>
          <p:nvPr>
            <p:ph type="sldNum" sz="quarter" idx="5"/>
          </p:nvPr>
        </p:nvSpPr>
        <p:spPr/>
        <p:txBody>
          <a:bodyPr/>
          <a:lstStyle/>
          <a:p>
            <a:fld id="{0E2F4921-D6A7-2C4D-9120-53B0FC98167E}" type="slidenum">
              <a:rPr lang="en-US" smtClean="0"/>
              <a:t>22</a:t>
            </a:fld>
            <a:endParaRPr lang="en-US"/>
          </a:p>
        </p:txBody>
      </p:sp>
    </p:spTree>
    <p:extLst>
      <p:ext uri="{BB962C8B-B14F-4D97-AF65-F5344CB8AC3E}">
        <p14:creationId xmlns:p14="http://schemas.microsoft.com/office/powerpoint/2010/main" val="64927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0"/>
              <a:t>Cayte</a:t>
            </a:r>
          </a:p>
          <a:p>
            <a:endParaRPr lang="en-US" sz="3200" b="0"/>
          </a:p>
          <a:p>
            <a:r>
              <a:rPr lang="en-US" sz="3200" b="0"/>
              <a:t>Apprenticeship efforts are led by our QE partners through the University of Illinois at Urbana Champaign (UIUC)</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a:t>OJT and other related demand-side or needs of employer may benefit PWD, they may not be utilized by a majority of business. Small businesses (under 500 employees) employ about half of the nation’s workforce (Small business admin, 2018, as cited in Sepulveda, 2021)  these business often hire people with limited to no work experience, and offer part-time positions. Suitable for PWD with limited work experience or who require part-time (</a:t>
            </a:r>
            <a:r>
              <a:rPr lang="en-US" sz="3200" err="1"/>
              <a:t>Bruyere</a:t>
            </a:r>
            <a:r>
              <a:rPr lang="en-US" sz="3200"/>
              <a:t>, 2006, as cited in Sepulveda, 2021).</a:t>
            </a:r>
          </a:p>
          <a:p>
            <a:pPr marL="457200" lvl="1" indent="0">
              <a:buNone/>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a:t>191 articles, were deduced to 13 and examined based on pieces of research considered to be demand-side articles or focused on employer perspectives. Costs was the most prevalent theme, followed by Knowledge of ADA; policy and practice least in terms of barriers identified based on review of this included research.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Costs-</a:t>
            </a:r>
            <a:r>
              <a:rPr lang="en-US" sz="3200"/>
              <a:t> larger the company, the more money they are willing to spend on accommodations. Smaller and medium-sized businesses are more concerned about costs such as health care, insurance premiums, workers compensation claims, and cost of accommodations. Also, fear of litigation, loss of productivity, extra time spent on training and supervising employees with disabilities are additional barriers to employment of PWD.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Stereotype/stigma- </a:t>
            </a:r>
            <a:r>
              <a:rPr lang="en-US" sz="3200" b="0"/>
              <a:t>less favorable or more negative attitudes are held by smaller to mid-size businesses than larger organizations. Attitudes included: PWD being perceived as weak, or perceived as unable to perform the job, limited job skills and qualifications, and having poor job histories.  Hospitality employers indicate safety and productivity issues are concerns, but interestingly they are less concerned than larger businesses regarding customer reactions to employees with disabilities. In addition, employers may be more reluctant to hire people with certain types of disabilities. For example, employers may be more concerned about hiring people who are blind or with psychiatric disabilities than hiring people with hearing, speech or developmental disabilities.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Employer policies/practices- </a:t>
            </a:r>
            <a:r>
              <a:rPr lang="en-US" sz="3200" b="0"/>
              <a:t>larger businesses (more than 500 employees) are more likely to recruit and hire, provide accessibility and accommodations, conduct disability trainings for staff, and retain and promote persons with disabilities than companies with fewer employees. In another study, smaller companies were less likely to be committed to recruiting individuals with disabilities and less likely to have written diversity-related policies than larger companies. However, small to mid-size business who hired youth with disabilities were more committed to providing opportunities for youth with disabilities and giving back to the community than larger businesses.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ADA/Disability Legislation- </a:t>
            </a:r>
            <a:r>
              <a:rPr lang="en-US" sz="3200" b="0"/>
              <a:t>For employers w/more than 25 employees who are required to provide reasonable accommodation in areas of access to structures, application and interview processes, and reasonable accommodations. In this area, the research indicates that small to mid-size managers had little knowledge of the ADA and recruiting resources. Smaller companies were also less supportive of ADA legislation, less likely to implement accommodations, or have formal disability policies. They were also found to hire people with disabilities less, know about or use incentive programs for hiring PWD, and are less   familiar with issues related to interviewing and application accommodations.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Engagement with VR Services- </a:t>
            </a:r>
            <a:r>
              <a:rPr lang="en-US" sz="3200" b="0"/>
              <a:t>For this theme based on the analysis, larger companies were more likely to use disability service agencies, than smaller ones. Smaller companies suggested they would be willing to hire a qualified PWD but none ever applied, and they did not know of agencies who could assist with recruitment. Some smaller organizations were also dissatisfied with rehabilitation service providers, and indicated that employment specialists were unable to answer questions about their role or were mainly concerned about quick placement and not the needs of the business.  </a:t>
            </a:r>
            <a:endParaRPr lang="en-US" sz="3200" b="1"/>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a:t>Sepulveda, T. (2021). Barriers to hiring and accommodating people with disabilities in small and medium sized businesses: A scoping review. </a:t>
            </a:r>
            <a:r>
              <a:rPr lang="en-US" sz="3200" i="1"/>
              <a:t>Journal of Applied Rehabilitation Counseling, 52(2), </a:t>
            </a:r>
            <a:r>
              <a:rPr lang="en-US" sz="3200"/>
              <a:t>104-114.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lvl="1" indent="0">
              <a:buNone/>
            </a:pPr>
            <a:endParaRPr lang="en-US" sz="3200"/>
          </a:p>
          <a:p>
            <a:endParaRPr lang="en-US"/>
          </a:p>
        </p:txBody>
      </p:sp>
      <p:sp>
        <p:nvSpPr>
          <p:cNvPr id="4" name="Slide Number Placeholder 3"/>
          <p:cNvSpPr>
            <a:spLocks noGrp="1"/>
          </p:cNvSpPr>
          <p:nvPr>
            <p:ph type="sldNum" sz="quarter" idx="5"/>
          </p:nvPr>
        </p:nvSpPr>
        <p:spPr/>
        <p:txBody>
          <a:bodyPr/>
          <a:lstStyle/>
          <a:p>
            <a:fld id="{6C35081B-5628-45BE-8E9B-74471DD9ACA7}" type="slidenum">
              <a:rPr lang="en-US" smtClean="0"/>
              <a:t>23</a:t>
            </a:fld>
            <a:endParaRPr lang="en-US"/>
          </a:p>
        </p:txBody>
      </p:sp>
    </p:spTree>
    <p:extLst>
      <p:ext uri="{BB962C8B-B14F-4D97-AF65-F5344CB8AC3E}">
        <p14:creationId xmlns:p14="http://schemas.microsoft.com/office/powerpoint/2010/main" val="170506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b="0"/>
              <a:t>Cayte</a:t>
            </a:r>
          </a:p>
          <a:p>
            <a:endParaRPr lang="en-US" sz="3200" b="0"/>
          </a:p>
          <a:p>
            <a:r>
              <a:rPr lang="en-US" sz="3200" b="0"/>
              <a:t>Apprenticeship efforts are led by our QE partners through the University of Illinois at Urbana Champaign (UIUC)</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a:t>OJT and other related demand-side or needs of employer may benefit PWD, they may not be utilized by a majority of business. Small businesses (under 500 employees) employ about half of the nation’s workforce (Small business admin, 2018, as cited in Sepulveda, 2021)  these business often hire people with limited to no work experience, and offer part-time positions. Suitable for PWD with limited work experience or who require part-time (</a:t>
            </a:r>
            <a:r>
              <a:rPr lang="en-US" sz="3200" err="1"/>
              <a:t>Bruyere</a:t>
            </a:r>
            <a:r>
              <a:rPr lang="en-US" sz="3200"/>
              <a:t>, 2006, as cited in Sepulveda, 2021).</a:t>
            </a:r>
          </a:p>
          <a:p>
            <a:pPr marL="457200" lvl="1" indent="0">
              <a:buNone/>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a:t>191 articles, were deduced to 13 and examined based on pieces of research considered to be demand-side articles or focused on employer perspectives. Costs was the most prevalent theme, followed by Knowledge of ADA; policy and practice least in terms of barriers identified based on review of this included research.</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Costs-</a:t>
            </a:r>
            <a:r>
              <a:rPr lang="en-US" sz="3200"/>
              <a:t> larger the company, the more money they are willing to spend on accommodations. Smaller and medium-sized businesses are more concerned about costs such as health care, insurance premiums, workers compensation claims, and cost of accommodations. Also, fear of litigation, loss of productivity, extra time spent on training and supervising employees with disabilities are additional barriers to employment of PWD.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Stereotype/stigma- </a:t>
            </a:r>
            <a:r>
              <a:rPr lang="en-US" sz="3200" b="0"/>
              <a:t>less favorable or more negative attitudes are held by smaller to mid-size businesses than larger organizations. Attitudes included: PWD being perceived as weak, or perceived as unable to perform the job, limited job skills and qualifications, and having poor job histories.  Hospitality employers indicate safety and productivity issues are concerns, but interestingly they are less concerned than larger businesses regarding customer reactions to employees with disabilities. In addition, employers may be more reluctant to hire people with certain types of disabilities. For example, employers may be more concerned about hiring people who are blind or with psychiatric disabilities than hiring people with hearing, speech or developmental disabilities.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Employer policies/practices- </a:t>
            </a:r>
            <a:r>
              <a:rPr lang="en-US" sz="3200" b="0"/>
              <a:t>larger businesses (more than 500 employees) are more likely to recruit and hire, provide accessibility and accommodations, conduct disability trainings for staff, and retain and promote persons with disabilities than companies with fewer employees. In another study, smaller companies were less likely to be committed to recruiting individuals with disabilities and less likely to have written diversity-related policies than larger companies. However, small to mid-size business who hired youth with disabilities were more committed to providing opportunities for youth with disabilities and giving back to the community than larger businesses.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ADA/Disability Legislation- </a:t>
            </a:r>
            <a:r>
              <a:rPr lang="en-US" sz="3200" b="0"/>
              <a:t>For employers w/more than 25 employees who are required to provide reasonable accommodation in areas of access to structures, application and interview processes, and reasonable accommodations. In this area, the research indicates that small to mid-size managers had little knowledge of the ADA and recruiting resources. Smaller companies were also less supportive of ADA legislation, less likely to implement accommodations, or have formal disability policies. They were also found to hire people with disabilities less, know about or use incentive programs for hiring PWD, and are less   familiar with issues related to interviewing and application accommodations.</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b="1"/>
              <a:t>Engagement with VR Services- </a:t>
            </a:r>
            <a:r>
              <a:rPr lang="en-US" sz="3200" b="0"/>
              <a:t>For this theme based on the analysis, larger companies were more likely to use disability service agencies, than smaller ones. Smaller companies suggested they would be willing to hire a qualified PWD but none ever applied, and they did not know of agencies who could assist with recruitment. Some smaller organizations were also dissatisfied with rehabilitation service providers, and indicated that employment specialists were unable to answer questions about their role or were mainly concerned about quick placement and not the needs of the business.  </a:t>
            </a:r>
            <a:endParaRPr lang="en-US" sz="3200" b="1"/>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3200"/>
              <a:t>Sepulveda, T. (2021). Barriers to hiring and accommodating people with disabilities in small and medium sized businesses: A scoping review. </a:t>
            </a:r>
            <a:r>
              <a:rPr lang="en-US" sz="3200" i="1"/>
              <a:t>Journal of Applied Rehabilitation Counseling, 52(2), </a:t>
            </a:r>
            <a:r>
              <a:rPr lang="en-US" sz="3200"/>
              <a:t>104-114. </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3200"/>
          </a:p>
          <a:p>
            <a:pPr marL="457200" lvl="1" indent="0">
              <a:buNone/>
            </a:pPr>
            <a:endParaRPr lang="en-US" sz="3200"/>
          </a:p>
          <a:p>
            <a:endParaRPr lang="en-US"/>
          </a:p>
        </p:txBody>
      </p:sp>
      <p:sp>
        <p:nvSpPr>
          <p:cNvPr id="4" name="Slide Number Placeholder 3"/>
          <p:cNvSpPr>
            <a:spLocks noGrp="1"/>
          </p:cNvSpPr>
          <p:nvPr>
            <p:ph type="sldNum" sz="quarter" idx="5"/>
          </p:nvPr>
        </p:nvSpPr>
        <p:spPr/>
        <p:txBody>
          <a:bodyPr/>
          <a:lstStyle/>
          <a:p>
            <a:fld id="{6C35081B-5628-45BE-8E9B-74471DD9ACA7}" type="slidenum">
              <a:rPr lang="en-US" smtClean="0"/>
              <a:t>24</a:t>
            </a:fld>
            <a:endParaRPr lang="en-US"/>
          </a:p>
        </p:txBody>
      </p:sp>
    </p:spTree>
    <p:extLst>
      <p:ext uri="{BB962C8B-B14F-4D97-AF65-F5344CB8AC3E}">
        <p14:creationId xmlns:p14="http://schemas.microsoft.com/office/powerpoint/2010/main" val="1532400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f41f7b77f2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f41f7b77f2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15000"/>
              </a:lnSpc>
              <a:spcBef>
                <a:spcPts val="0"/>
              </a:spcBef>
              <a:spcAft>
                <a:spcPts val="0"/>
              </a:spcAft>
            </a:pPr>
            <a:endParaRPr b="1" dirty="0"/>
          </a:p>
        </p:txBody>
      </p:sp>
    </p:spTree>
    <p:extLst>
      <p:ext uri="{BB962C8B-B14F-4D97-AF65-F5344CB8AC3E}">
        <p14:creationId xmlns:p14="http://schemas.microsoft.com/office/powerpoint/2010/main" val="1488757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33</a:t>
            </a:fld>
            <a:endParaRPr lang="en-US"/>
          </a:p>
        </p:txBody>
      </p:sp>
    </p:spTree>
    <p:extLst>
      <p:ext uri="{BB962C8B-B14F-4D97-AF65-F5344CB8AC3E}">
        <p14:creationId xmlns:p14="http://schemas.microsoft.com/office/powerpoint/2010/main" val="2381594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97A3FB9-EA21-459E-9502-135014CDD12C}" type="slidenum">
              <a:rPr lang="en-US" smtClean="0"/>
              <a:t>34</a:t>
            </a:fld>
            <a:endParaRPr lang="en-US"/>
          </a:p>
        </p:txBody>
      </p:sp>
    </p:spTree>
    <p:extLst>
      <p:ext uri="{BB962C8B-B14F-4D97-AF65-F5344CB8AC3E}">
        <p14:creationId xmlns:p14="http://schemas.microsoft.com/office/powerpoint/2010/main" val="29878133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1ee0ab6be0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1ee0ab6be0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8</a:t>
            </a:fld>
            <a:endParaRPr lang="en-US" dirty="0"/>
          </a:p>
        </p:txBody>
      </p:sp>
    </p:spTree>
    <p:extLst>
      <p:ext uri="{BB962C8B-B14F-4D97-AF65-F5344CB8AC3E}">
        <p14:creationId xmlns:p14="http://schemas.microsoft.com/office/powerpoint/2010/main" val="2994148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10</a:t>
            </a:fld>
            <a:endParaRPr lang="en-US" dirty="0"/>
          </a:p>
        </p:txBody>
      </p:sp>
    </p:spTree>
    <p:extLst>
      <p:ext uri="{BB962C8B-B14F-4D97-AF65-F5344CB8AC3E}">
        <p14:creationId xmlns:p14="http://schemas.microsoft.com/office/powerpoint/2010/main" val="1639887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7A3FB9-EA21-459E-9502-135014CDD12C}" type="slidenum">
              <a:rPr lang="en-US" smtClean="0"/>
              <a:t>12</a:t>
            </a:fld>
            <a:endParaRPr lang="en-US" dirty="0"/>
          </a:p>
        </p:txBody>
      </p:sp>
    </p:spTree>
    <p:extLst>
      <p:ext uri="{BB962C8B-B14F-4D97-AF65-F5344CB8AC3E}">
        <p14:creationId xmlns:p14="http://schemas.microsoft.com/office/powerpoint/2010/main" val="20505525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Cayte</a:t>
            </a:r>
          </a:p>
        </p:txBody>
      </p:sp>
      <p:sp>
        <p:nvSpPr>
          <p:cNvPr id="4" name="Slide Number Placeholder 3"/>
          <p:cNvSpPr>
            <a:spLocks noGrp="1"/>
          </p:cNvSpPr>
          <p:nvPr>
            <p:ph type="sldNum" sz="quarter" idx="5"/>
          </p:nvPr>
        </p:nvSpPr>
        <p:spPr/>
        <p:txBody>
          <a:bodyPr/>
          <a:lstStyle/>
          <a:p>
            <a:fld id="{0E2F4921-D6A7-2C4D-9120-53B0FC98167E}" type="slidenum">
              <a:rPr lang="en-US" smtClean="0"/>
              <a:t>17</a:t>
            </a:fld>
            <a:endParaRPr lang="en-US" dirty="0"/>
          </a:p>
        </p:txBody>
      </p:sp>
    </p:spTree>
    <p:extLst>
      <p:ext uri="{BB962C8B-B14F-4D97-AF65-F5344CB8AC3E}">
        <p14:creationId xmlns:p14="http://schemas.microsoft.com/office/powerpoint/2010/main" val="4499646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5"/>
          </p:nvPr>
        </p:nvSpPr>
        <p:spPr/>
        <p:txBody>
          <a:bodyPr/>
          <a:lstStyle/>
          <a:p>
            <a:fld id="{0E2F4921-D6A7-2C4D-9120-53B0FC98167E}" type="slidenum">
              <a:rPr lang="en-US" smtClean="0"/>
              <a:t>18</a:t>
            </a:fld>
            <a:endParaRPr lang="en-US"/>
          </a:p>
        </p:txBody>
      </p:sp>
    </p:spTree>
    <p:extLst>
      <p:ext uri="{BB962C8B-B14F-4D97-AF65-F5344CB8AC3E}">
        <p14:creationId xmlns:p14="http://schemas.microsoft.com/office/powerpoint/2010/main" val="12090819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a:t>
            </a:r>
          </a:p>
        </p:txBody>
      </p:sp>
      <p:sp>
        <p:nvSpPr>
          <p:cNvPr id="4" name="Slide Number Placeholder 3"/>
          <p:cNvSpPr>
            <a:spLocks noGrp="1"/>
          </p:cNvSpPr>
          <p:nvPr>
            <p:ph type="sldNum" sz="quarter" idx="5"/>
          </p:nvPr>
        </p:nvSpPr>
        <p:spPr/>
        <p:txBody>
          <a:bodyPr/>
          <a:lstStyle/>
          <a:p>
            <a:fld id="{0E2F4921-D6A7-2C4D-9120-53B0FC98167E}" type="slidenum">
              <a:rPr lang="en-US" smtClean="0"/>
              <a:t>19</a:t>
            </a:fld>
            <a:endParaRPr lang="en-US"/>
          </a:p>
        </p:txBody>
      </p:sp>
    </p:spTree>
    <p:extLst>
      <p:ext uri="{BB962C8B-B14F-4D97-AF65-F5344CB8AC3E}">
        <p14:creationId xmlns:p14="http://schemas.microsoft.com/office/powerpoint/2010/main" val="3014473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Cayte</a:t>
            </a:r>
            <a:endParaRPr lang="en-US" dirty="0"/>
          </a:p>
        </p:txBody>
      </p:sp>
      <p:sp>
        <p:nvSpPr>
          <p:cNvPr id="4" name="Slide Number Placeholder 3"/>
          <p:cNvSpPr>
            <a:spLocks noGrp="1"/>
          </p:cNvSpPr>
          <p:nvPr>
            <p:ph type="sldNum" sz="quarter" idx="5"/>
          </p:nvPr>
        </p:nvSpPr>
        <p:spPr/>
        <p:txBody>
          <a:bodyPr/>
          <a:lstStyle/>
          <a:p>
            <a:fld id="{6C35081B-5628-45BE-8E9B-74471DD9ACA7}" type="slidenum">
              <a:rPr lang="en-US" smtClean="0"/>
              <a:t>20</a:t>
            </a:fld>
            <a:endParaRPr lang="en-US"/>
          </a:p>
        </p:txBody>
      </p:sp>
    </p:spTree>
    <p:extLst>
      <p:ext uri="{BB962C8B-B14F-4D97-AF65-F5344CB8AC3E}">
        <p14:creationId xmlns:p14="http://schemas.microsoft.com/office/powerpoint/2010/main" val="2763235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24.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Title-Slide">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871DA1-A612-AF8D-4335-B03FC9AA686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29000"/>
            <a:extLst>
              <a:ext uri="{28A0092B-C50C-407E-A947-70E740481C1C}">
                <a14:useLocalDpi xmlns:a14="http://schemas.microsoft.com/office/drawing/2010/main" val="0"/>
              </a:ext>
            </a:extLst>
          </a:blip>
          <a:srcRect/>
          <a:stretch/>
        </p:blipFill>
        <p:spPr>
          <a:xfrm>
            <a:off x="8518" y="0"/>
            <a:ext cx="12197785" cy="6502400"/>
          </a:xfrm>
          <a:prstGeom prst="rect">
            <a:avLst/>
          </a:prstGeom>
          <a:noFill/>
        </p:spPr>
      </p:pic>
      <p:sp>
        <p:nvSpPr>
          <p:cNvPr id="3" name="Subtitle 2">
            <a:extLst>
              <a:ext uri="{FF2B5EF4-FFF2-40B4-BE49-F238E27FC236}">
                <a16:creationId xmlns:a16="http://schemas.microsoft.com/office/drawing/2014/main" id="{CAE2DE54-8992-40C9-81F3-66833C2BC67C}"/>
              </a:ext>
            </a:extLst>
          </p:cNvPr>
          <p:cNvSpPr>
            <a:spLocks noGrp="1"/>
          </p:cNvSpPr>
          <p:nvPr>
            <p:ph type="subTitle" idx="1" hasCustomPrompt="1"/>
          </p:nvPr>
        </p:nvSpPr>
        <p:spPr>
          <a:xfrm>
            <a:off x="731367" y="2651760"/>
            <a:ext cx="4754880" cy="3108960"/>
          </a:xfrm>
        </p:spPr>
        <p:txBody>
          <a:bodyPr>
            <a:normAutofit/>
          </a:bodyPr>
          <a:lstStyle>
            <a:lvl1pPr marL="0" indent="0" algn="l">
              <a:lnSpc>
                <a:spcPct val="105000"/>
              </a:lnSpc>
              <a:spcBef>
                <a:spcPts val="0"/>
              </a:spcBef>
              <a:buNone/>
              <a:defRPr sz="2400" b="1">
                <a:solidFill>
                  <a:schemeClr val="accent4">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grpSp>
        <p:nvGrpSpPr>
          <p:cNvPr id="14" name="Group 13">
            <a:extLst>
              <a:ext uri="{FF2B5EF4-FFF2-40B4-BE49-F238E27FC236}">
                <a16:creationId xmlns:a16="http://schemas.microsoft.com/office/drawing/2014/main" id="{6CFA8318-9E8E-FF34-A66F-99CD658A0CF5}"/>
              </a:ext>
              <a:ext uri="{C183D7F6-B498-43B3-948B-1728B52AA6E4}">
                <adec:decorative xmlns:adec="http://schemas.microsoft.com/office/drawing/2017/decorative" val="1"/>
              </a:ext>
            </a:extLst>
          </p:cNvPr>
          <p:cNvGrpSpPr/>
          <p:nvPr userDrawn="1"/>
        </p:nvGrpSpPr>
        <p:grpSpPr>
          <a:xfrm>
            <a:off x="-110" y="6124887"/>
            <a:ext cx="12192110" cy="767295"/>
            <a:chOff x="-2323" y="4128060"/>
            <a:chExt cx="12202601" cy="767295"/>
          </a:xfrm>
        </p:grpSpPr>
        <p:sp>
          <p:nvSpPr>
            <p:cNvPr id="15" name="Flowchart: Stored Data 11">
              <a:extLst>
                <a:ext uri="{FF2B5EF4-FFF2-40B4-BE49-F238E27FC236}">
                  <a16:creationId xmlns:a16="http://schemas.microsoft.com/office/drawing/2014/main" id="{DB0D8D1A-5D4F-9DFE-63ED-9FD288861C9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6" name="Group 15">
              <a:extLst>
                <a:ext uri="{FF2B5EF4-FFF2-40B4-BE49-F238E27FC236}">
                  <a16:creationId xmlns:a16="http://schemas.microsoft.com/office/drawing/2014/main" id="{8990F432-254B-0A11-FCEE-D4193513AD83}"/>
                </a:ext>
              </a:extLst>
            </p:cNvPr>
            <p:cNvGrpSpPr/>
            <p:nvPr/>
          </p:nvGrpSpPr>
          <p:grpSpPr>
            <a:xfrm>
              <a:off x="-2323" y="4170079"/>
              <a:ext cx="12202601" cy="725276"/>
              <a:chOff x="9932" y="5889769"/>
              <a:chExt cx="12184065" cy="725276"/>
            </a:xfrm>
          </p:grpSpPr>
          <p:sp>
            <p:nvSpPr>
              <p:cNvPr id="17" name="Rectangle 16">
                <a:extLst>
                  <a:ext uri="{FF2B5EF4-FFF2-40B4-BE49-F238E27FC236}">
                    <a16:creationId xmlns:a16="http://schemas.microsoft.com/office/drawing/2014/main" id="{6F9C0A2D-CEF0-515D-6E9D-BEB66E0EA38E}"/>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Stored Data 11">
                <a:extLst>
                  <a:ext uri="{FF2B5EF4-FFF2-40B4-BE49-F238E27FC236}">
                    <a16:creationId xmlns:a16="http://schemas.microsoft.com/office/drawing/2014/main" id="{39F4E439-BEEA-2394-BA60-D2CB90F18753}"/>
                  </a:ext>
                  <a:ext uri="{C183D7F6-B498-43B3-948B-1728B52AA6E4}">
                    <adec:decorative xmlns:adec="http://schemas.microsoft.com/office/drawing/2017/decorative" val="1"/>
                  </a:ext>
                </a:extLst>
              </p:cNvPr>
              <p:cNvSpPr/>
              <p:nvPr/>
            </p:nvSpPr>
            <p:spPr bwMode="auto">
              <a:xfrm rot="16200000">
                <a:off x="5739382" y="160429"/>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2" name="Title 1">
            <a:extLst>
              <a:ext uri="{FF2B5EF4-FFF2-40B4-BE49-F238E27FC236}">
                <a16:creationId xmlns:a16="http://schemas.microsoft.com/office/drawing/2014/main" id="{73DF6312-EA75-49E8-B573-59F02A5991C8}"/>
              </a:ext>
            </a:extLst>
          </p:cNvPr>
          <p:cNvSpPr>
            <a:spLocks noGrp="1"/>
          </p:cNvSpPr>
          <p:nvPr>
            <p:ph type="ctrTitle"/>
          </p:nvPr>
        </p:nvSpPr>
        <p:spPr>
          <a:xfrm>
            <a:off x="731367" y="548640"/>
            <a:ext cx="6766560" cy="1828800"/>
          </a:xfrm>
        </p:spPr>
        <p:txBody>
          <a:bodyPr anchor="b">
            <a:normAutofit/>
          </a:bodyPr>
          <a:lstStyle>
            <a:lvl1pPr algn="l">
              <a:lnSpc>
                <a:spcPct val="102000"/>
              </a:lnSpc>
              <a:defRPr sz="4400" b="1">
                <a:solidFill>
                  <a:schemeClr val="tx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415474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Content-G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8198B38-90DB-1CE2-D69F-CE939F51CF31}"/>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accent4">
                  <a:lumMod val="50000"/>
                </a:schemeClr>
              </a:buClr>
              <a:defRPr/>
            </a:lvl1pPr>
            <a:lvl2pPr>
              <a:lnSpc>
                <a:spcPct val="108000"/>
              </a:lnSpc>
              <a:spcBef>
                <a:spcPts val="1200"/>
              </a:spcBef>
              <a:buClr>
                <a:schemeClr val="accent4">
                  <a:lumMod val="50000"/>
                </a:schemeClr>
              </a:buClr>
              <a:defRPr/>
            </a:lvl2pPr>
            <a:lvl3pPr>
              <a:lnSpc>
                <a:spcPct val="108000"/>
              </a:lnSpc>
              <a:spcBef>
                <a:spcPts val="1200"/>
              </a:spcBef>
              <a:buClr>
                <a:schemeClr val="accent4">
                  <a:lumMod val="50000"/>
                </a:schemeClr>
              </a:buClr>
              <a:defRPr/>
            </a:lvl3pPr>
            <a:lvl4pPr>
              <a:lnSpc>
                <a:spcPct val="108000"/>
              </a:lnSpc>
              <a:spcBef>
                <a:spcPts val="1200"/>
              </a:spcBef>
              <a:buClr>
                <a:schemeClr val="accent4">
                  <a:lumMod val="50000"/>
                </a:schemeClr>
              </a:buClr>
              <a:defRPr/>
            </a:lvl4pPr>
            <a:lvl5pPr>
              <a:lnSpc>
                <a:spcPct val="108000"/>
              </a:lnSpc>
              <a:spcBef>
                <a:spcPts val="1200"/>
              </a:spcBef>
              <a:buClr>
                <a:schemeClr val="accent4">
                  <a:lumMod val="50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8" name="Group 7">
            <a:extLst>
              <a:ext uri="{FF2B5EF4-FFF2-40B4-BE49-F238E27FC236}">
                <a16:creationId xmlns:a16="http://schemas.microsoft.com/office/drawing/2014/main" id="{0034AD3E-C1B5-C348-E115-7C2315355385}"/>
              </a:ext>
              <a:ext uri="{C183D7F6-B498-43B3-948B-1728B52AA6E4}">
                <adec:decorative xmlns:adec="http://schemas.microsoft.com/office/drawing/2017/decorative" val="1"/>
              </a:ext>
            </a:extLst>
          </p:cNvPr>
          <p:cNvGrpSpPr/>
          <p:nvPr userDrawn="1"/>
        </p:nvGrpSpPr>
        <p:grpSpPr>
          <a:xfrm>
            <a:off x="-110" y="6134030"/>
            <a:ext cx="12196674" cy="755420"/>
            <a:chOff x="-2323" y="4128060"/>
            <a:chExt cx="12207169" cy="755420"/>
          </a:xfrm>
        </p:grpSpPr>
        <p:sp>
          <p:nvSpPr>
            <p:cNvPr id="9" name="Flowchart: Stored Data 11">
              <a:extLst>
                <a:ext uri="{FF2B5EF4-FFF2-40B4-BE49-F238E27FC236}">
                  <a16:creationId xmlns:a16="http://schemas.microsoft.com/office/drawing/2014/main" id="{4F88E977-0009-1CCB-975F-2C5CACEDA515}"/>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0" name="Group 9">
              <a:extLst>
                <a:ext uri="{FF2B5EF4-FFF2-40B4-BE49-F238E27FC236}">
                  <a16:creationId xmlns:a16="http://schemas.microsoft.com/office/drawing/2014/main" id="{0092DA24-6B29-16DD-E009-017BB473C504}"/>
                </a:ext>
              </a:extLst>
            </p:cNvPr>
            <p:cNvGrpSpPr/>
            <p:nvPr/>
          </p:nvGrpSpPr>
          <p:grpSpPr>
            <a:xfrm>
              <a:off x="-2323" y="4158204"/>
              <a:ext cx="12207169" cy="725276"/>
              <a:chOff x="9932" y="5877894"/>
              <a:chExt cx="12188626" cy="725276"/>
            </a:xfrm>
          </p:grpSpPr>
          <p:sp>
            <p:nvSpPr>
              <p:cNvPr id="11" name="Rectangle 10">
                <a:extLst>
                  <a:ext uri="{FF2B5EF4-FFF2-40B4-BE49-F238E27FC236}">
                    <a16:creationId xmlns:a16="http://schemas.microsoft.com/office/drawing/2014/main" id="{12A81753-02B2-F9B3-4444-8B780616405A}"/>
                  </a:ext>
                  <a:ext uri="{C183D7F6-B498-43B3-948B-1728B52AA6E4}">
                    <adec:decorative xmlns:adec="http://schemas.microsoft.com/office/drawing/2017/decorative" val="1"/>
                  </a:ext>
                </a:extLst>
              </p:cNvPr>
              <p:cNvSpPr/>
              <p:nvPr/>
            </p:nvSpPr>
            <p:spPr>
              <a:xfrm>
                <a:off x="9932" y="6478520"/>
                <a:ext cx="12188626" cy="10515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a:extLst>
                  <a:ext uri="{FF2B5EF4-FFF2-40B4-BE49-F238E27FC236}">
                    <a16:creationId xmlns:a16="http://schemas.microsoft.com/office/drawing/2014/main" id="{4299558A-F32E-9A7B-FCD0-CE94951B66D5}"/>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629324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Content-Gree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32F75FD-A4FA-BB04-4503-CF231FA88BE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2"/>
              </a:buClr>
              <a:defRPr/>
            </a:lvl1pPr>
            <a:lvl2pPr>
              <a:lnSpc>
                <a:spcPct val="108000"/>
              </a:lnSpc>
              <a:spcBef>
                <a:spcPts val="1200"/>
              </a:spcBef>
              <a:buClr>
                <a:schemeClr val="tx2"/>
              </a:buClr>
              <a:defRPr/>
            </a:lvl2pPr>
            <a:lvl3pPr>
              <a:lnSpc>
                <a:spcPct val="108000"/>
              </a:lnSpc>
              <a:spcBef>
                <a:spcPts val="1200"/>
              </a:spcBef>
              <a:buClr>
                <a:schemeClr val="tx2"/>
              </a:buClr>
              <a:defRPr/>
            </a:lvl3pPr>
            <a:lvl4pPr>
              <a:lnSpc>
                <a:spcPct val="108000"/>
              </a:lnSpc>
              <a:spcBef>
                <a:spcPts val="1200"/>
              </a:spcBef>
              <a:buClr>
                <a:schemeClr val="tx2"/>
              </a:buClr>
              <a:defRPr/>
            </a:lvl4pPr>
            <a:lvl5pPr>
              <a:lnSpc>
                <a:spcPct val="108000"/>
              </a:lnSpc>
              <a:spcBef>
                <a:spcPts val="1200"/>
              </a:spcBef>
              <a:buClr>
                <a:schemeClr val="tx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2" name="Group 1">
            <a:extLst>
              <a:ext uri="{FF2B5EF4-FFF2-40B4-BE49-F238E27FC236}">
                <a16:creationId xmlns:a16="http://schemas.microsoft.com/office/drawing/2014/main" id="{A1F1598D-C6C6-F18F-7807-4B1F076E3E3A}"/>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3" name="Flowchart: Stored Data 11">
              <a:extLst>
                <a:ext uri="{FF2B5EF4-FFF2-40B4-BE49-F238E27FC236}">
                  <a16:creationId xmlns:a16="http://schemas.microsoft.com/office/drawing/2014/main" id="{F8A994A0-2C4F-B796-B61F-C7D8DFBD513F}"/>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4" name="Group 3">
              <a:extLst>
                <a:ext uri="{FF2B5EF4-FFF2-40B4-BE49-F238E27FC236}">
                  <a16:creationId xmlns:a16="http://schemas.microsoft.com/office/drawing/2014/main" id="{8D8E2EFF-4CCA-C771-6AC3-516AD981F896}"/>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6269127D-C25B-9E85-4B85-DD282D29D9EC}"/>
                  </a:ext>
                  <a:ext uri="{C183D7F6-B498-43B3-948B-1728B52AA6E4}">
                    <adec:decorative xmlns:adec="http://schemas.microsoft.com/office/drawing/2017/decorative" val="1"/>
                  </a:ext>
                </a:extLst>
              </p:cNvPr>
              <p:cNvSpPr/>
              <p:nvPr/>
            </p:nvSpPr>
            <p:spPr>
              <a:xfrm>
                <a:off x="9932" y="6488042"/>
                <a:ext cx="12184065" cy="95637"/>
              </a:xfrm>
              <a:prstGeom prst="rect">
                <a:avLst/>
              </a:prstGeom>
              <a:solidFill>
                <a:srgbClr val="4C7A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tored Data 11">
                <a:extLst>
                  <a:ext uri="{FF2B5EF4-FFF2-40B4-BE49-F238E27FC236}">
                    <a16:creationId xmlns:a16="http://schemas.microsoft.com/office/drawing/2014/main" id="{4DADA5B4-054F-E93A-54E2-4B69C741E36A}"/>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4C7A76"/>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700934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Content-Gra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FF0895-7E98-A57A-3426-230AFE513E1D}"/>
              </a:ext>
              <a:ext uri="{C183D7F6-B498-43B3-948B-1728B52AA6E4}">
                <adec:decorative xmlns:adec="http://schemas.microsoft.com/office/drawing/2017/decorative" val="1"/>
              </a:ext>
            </a:extLst>
          </p:cNvPr>
          <p:cNvPicPr>
            <a:picLocks noChangeAspect="1"/>
          </p:cNvPicPr>
          <p:nvPr userDrawn="1"/>
        </p:nvPicPr>
        <p:blipFill>
          <a:blip r:embed="rId3">
            <a:duotone>
              <a:schemeClr val="accent6">
                <a:shade val="45000"/>
                <a:satMod val="135000"/>
              </a:schemeClr>
              <a:prstClr val="white"/>
            </a:duotone>
            <a:alphaModFix amt="31000"/>
            <a:extLst>
              <a:ext uri="{28A0092B-C50C-407E-A947-70E740481C1C}">
                <a14:useLocalDpi xmlns:a14="http://schemas.microsoft.com/office/drawing/2010/main" val="0"/>
              </a:ext>
            </a:extLst>
          </a:blip>
          <a:stretch>
            <a:fillRect/>
          </a:stretch>
        </p:blipFill>
        <p:spPr>
          <a:xfrm>
            <a:off x="7942" y="-7834"/>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buSzPct val="125000"/>
              <a:defRPr/>
            </a:lvl1pPr>
            <a:lvl2pPr>
              <a:lnSpc>
                <a:spcPct val="108000"/>
              </a:lnSpc>
              <a:spcBef>
                <a:spcPts val="1200"/>
              </a:spcBef>
              <a:buClr>
                <a:schemeClr val="tx1">
                  <a:lumMod val="75000"/>
                  <a:lumOff val="25000"/>
                </a:schemeClr>
              </a:buClr>
              <a:buSzPct val="80000"/>
              <a:defRPr/>
            </a:lvl2pPr>
            <a:lvl3pPr indent="-347472">
              <a:lnSpc>
                <a:spcPct val="108000"/>
              </a:lnSpc>
              <a:spcBef>
                <a:spcPts val="1200"/>
              </a:spcBef>
              <a:buClr>
                <a:schemeClr val="tx1">
                  <a:lumMod val="75000"/>
                  <a:lumOff val="25000"/>
                </a:schemeClr>
              </a:buClr>
              <a:buSzPct val="80000"/>
              <a:defRPr/>
            </a:lvl3pPr>
            <a:lvl4pPr indent="-347472">
              <a:lnSpc>
                <a:spcPct val="108000"/>
              </a:lnSpc>
              <a:spcBef>
                <a:spcPts val="1200"/>
              </a:spcBef>
              <a:buClr>
                <a:schemeClr val="tx1">
                  <a:lumMod val="75000"/>
                  <a:lumOff val="25000"/>
                </a:schemeClr>
              </a:buClr>
              <a:buSzPct val="100000"/>
              <a:defRPr/>
            </a:lvl4pPr>
            <a:lvl5pPr>
              <a:lnSpc>
                <a:spcPct val="108000"/>
              </a:lnSpc>
              <a:spcBef>
                <a:spcPts val="1200"/>
              </a:spcBef>
              <a:buClr>
                <a:schemeClr val="tx1">
                  <a:lumMod val="75000"/>
                  <a:lumOff val="25000"/>
                </a:schemeClr>
              </a:buClr>
              <a:buSzPct val="7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8" name="Group 7">
            <a:extLst>
              <a:ext uri="{FF2B5EF4-FFF2-40B4-BE49-F238E27FC236}">
                <a16:creationId xmlns:a16="http://schemas.microsoft.com/office/drawing/2014/main" id="{AC37AAF4-EFF4-63EE-C9A6-E3DDAC1665BD}"/>
              </a:ext>
              <a:ext uri="{C183D7F6-B498-43B3-948B-1728B52AA6E4}">
                <adec:decorative xmlns:adec="http://schemas.microsoft.com/office/drawing/2017/decorative" val="1"/>
              </a:ext>
            </a:extLst>
          </p:cNvPr>
          <p:cNvGrpSpPr/>
          <p:nvPr userDrawn="1"/>
        </p:nvGrpSpPr>
        <p:grpSpPr>
          <a:xfrm>
            <a:off x="-110" y="6122460"/>
            <a:ext cx="12192110" cy="755420"/>
            <a:chOff x="-2323" y="4128060"/>
            <a:chExt cx="12202601" cy="755420"/>
          </a:xfrm>
        </p:grpSpPr>
        <p:sp>
          <p:nvSpPr>
            <p:cNvPr id="9" name="Flowchart: Stored Data 11">
              <a:extLst>
                <a:ext uri="{FF2B5EF4-FFF2-40B4-BE49-F238E27FC236}">
                  <a16:creationId xmlns:a16="http://schemas.microsoft.com/office/drawing/2014/main" id="{DA327580-1CF5-34FE-D432-400C14204C9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0" name="Group 9">
              <a:extLst>
                <a:ext uri="{FF2B5EF4-FFF2-40B4-BE49-F238E27FC236}">
                  <a16:creationId xmlns:a16="http://schemas.microsoft.com/office/drawing/2014/main" id="{E750A1E9-F1E8-2DFE-27F1-C126A098579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CC48D589-642A-936C-96EB-850A7D4B04E1}"/>
                  </a:ext>
                  <a:ext uri="{C183D7F6-B498-43B3-948B-1728B52AA6E4}">
                    <adec:decorative xmlns:adec="http://schemas.microsoft.com/office/drawing/2017/decorative" val="1"/>
                  </a:ext>
                </a:extLst>
              </p:cNvPr>
              <p:cNvSpPr/>
              <p:nvPr/>
            </p:nvSpPr>
            <p:spPr>
              <a:xfrm>
                <a:off x="9932" y="6497568"/>
                <a:ext cx="12184065" cy="86111"/>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a:extLst>
                  <a:ext uri="{FF2B5EF4-FFF2-40B4-BE49-F238E27FC236}">
                    <a16:creationId xmlns:a16="http://schemas.microsoft.com/office/drawing/2014/main" id="{6DC9DEEF-2B02-26F6-E254-8D6CBC847B7C}"/>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5">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369246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Content-L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alphaModFix amt="1800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a:normAutofit/>
          </a:bodyPr>
          <a:lstStyle>
            <a:lvl1pPr>
              <a:lnSpc>
                <a:spcPct val="102000"/>
              </a:lnSpc>
              <a:defRPr sz="4000" b="1">
                <a:solidFill>
                  <a:schemeClr val="tx1"/>
                </a:solidFill>
              </a:defRPr>
            </a:lvl1pPr>
          </a:lstStyle>
          <a:p>
            <a:r>
              <a:rPr lang="en-US"/>
              <a:t>Click to edit Master title style</a:t>
            </a:r>
          </a:p>
        </p:txBody>
      </p:sp>
      <p:grpSp>
        <p:nvGrpSpPr>
          <p:cNvPr id="2" name="Group 1">
            <a:extLst>
              <a:ext uri="{FF2B5EF4-FFF2-40B4-BE49-F238E27FC236}">
                <a16:creationId xmlns:a16="http://schemas.microsoft.com/office/drawing/2014/main" id="{23E76854-04F6-C1F3-1371-C5C679442DF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3" name="Flowchart: Stored Data 11">
              <a:extLst>
                <a:ext uri="{FF2B5EF4-FFF2-40B4-BE49-F238E27FC236}">
                  <a16:creationId xmlns:a16="http://schemas.microsoft.com/office/drawing/2014/main" id="{E25DC0B4-320B-5241-849B-E66AB7841E2B}"/>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4" name="Group 3">
              <a:extLst>
                <a:ext uri="{FF2B5EF4-FFF2-40B4-BE49-F238E27FC236}">
                  <a16:creationId xmlns:a16="http://schemas.microsoft.com/office/drawing/2014/main" id="{4E797484-5FF0-3135-7058-D68A0F1AB7D1}"/>
                </a:ext>
              </a:extLst>
            </p:cNvPr>
            <p:cNvGrpSpPr/>
            <p:nvPr/>
          </p:nvGrpSpPr>
          <p:grpSpPr>
            <a:xfrm>
              <a:off x="-2323" y="4158204"/>
              <a:ext cx="12202601" cy="725276"/>
              <a:chOff x="9932" y="5877894"/>
              <a:chExt cx="12184065" cy="725276"/>
            </a:xfrm>
          </p:grpSpPr>
          <p:sp>
            <p:nvSpPr>
              <p:cNvPr id="5" name="Rectangle 4">
                <a:extLst>
                  <a:ext uri="{FF2B5EF4-FFF2-40B4-BE49-F238E27FC236}">
                    <a16:creationId xmlns:a16="http://schemas.microsoft.com/office/drawing/2014/main" id="{E4A2738B-0A5D-4D17-0917-2C66ECDE5667}"/>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Stored Data 11">
                <a:extLst>
                  <a:ext uri="{FF2B5EF4-FFF2-40B4-BE49-F238E27FC236}">
                    <a16:creationId xmlns:a16="http://schemas.microsoft.com/office/drawing/2014/main" id="{582A837E-2E16-D68D-5424-C3779B3A4B27}"/>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3537726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46ED92-ED68-86FD-DF43-CFC5F4FCF4D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a:noFill/>
        </p:spPr>
      </p:pic>
      <p:grpSp>
        <p:nvGrpSpPr>
          <p:cNvPr id="7" name="Group 6">
            <a:extLst>
              <a:ext uri="{FF2B5EF4-FFF2-40B4-BE49-F238E27FC236}">
                <a16:creationId xmlns:a16="http://schemas.microsoft.com/office/drawing/2014/main" id="{28333B4F-EE79-7995-3FAB-992A1D52E0F3}"/>
              </a:ext>
              <a:ext uri="{C183D7F6-B498-43B3-948B-1728B52AA6E4}">
                <adec:decorative xmlns:adec="http://schemas.microsoft.com/office/drawing/2017/decorative" val="1"/>
              </a:ext>
            </a:extLst>
          </p:cNvPr>
          <p:cNvGrpSpPr/>
          <p:nvPr userDrawn="1"/>
        </p:nvGrpSpPr>
        <p:grpSpPr>
          <a:xfrm>
            <a:off x="-110" y="6125163"/>
            <a:ext cx="12192110" cy="735930"/>
            <a:chOff x="-2323" y="4128060"/>
            <a:chExt cx="12202601" cy="735930"/>
          </a:xfrm>
        </p:grpSpPr>
        <p:sp>
          <p:nvSpPr>
            <p:cNvPr id="8" name="Flowchart: Stored Data 11">
              <a:extLst>
                <a:ext uri="{FF2B5EF4-FFF2-40B4-BE49-F238E27FC236}">
                  <a16:creationId xmlns:a16="http://schemas.microsoft.com/office/drawing/2014/main" id="{B0EE97CC-A6AB-8FFE-4279-7A790C182287}"/>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9" name="Group 8">
              <a:extLst>
                <a:ext uri="{FF2B5EF4-FFF2-40B4-BE49-F238E27FC236}">
                  <a16:creationId xmlns:a16="http://schemas.microsoft.com/office/drawing/2014/main" id="{F2C55F43-AC95-7303-7D88-3699613C967D}"/>
                </a:ext>
              </a:extLst>
            </p:cNvPr>
            <p:cNvGrpSpPr/>
            <p:nvPr/>
          </p:nvGrpSpPr>
          <p:grpSpPr>
            <a:xfrm>
              <a:off x="-2323" y="4136938"/>
              <a:ext cx="12202601" cy="727052"/>
              <a:chOff x="9932" y="5856628"/>
              <a:chExt cx="12184065" cy="727052"/>
            </a:xfrm>
          </p:grpSpPr>
          <p:sp>
            <p:nvSpPr>
              <p:cNvPr id="10" name="Rectangle 9">
                <a:extLst>
                  <a:ext uri="{FF2B5EF4-FFF2-40B4-BE49-F238E27FC236}">
                    <a16:creationId xmlns:a16="http://schemas.microsoft.com/office/drawing/2014/main" id="{94DEFC40-EDD6-F101-B0D4-D2F7C34CB92E}"/>
                  </a:ext>
                  <a:ext uri="{C183D7F6-B498-43B3-948B-1728B52AA6E4}">
                    <adec:decorative xmlns:adec="http://schemas.microsoft.com/office/drawing/2017/decorative" val="1"/>
                  </a:ext>
                </a:extLst>
              </p:cNvPr>
              <p:cNvSpPr/>
              <p:nvPr/>
            </p:nvSpPr>
            <p:spPr>
              <a:xfrm>
                <a:off x="9932" y="6429828"/>
                <a:ext cx="12184065" cy="15385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1">
                <a:extLst>
                  <a:ext uri="{FF2B5EF4-FFF2-40B4-BE49-F238E27FC236}">
                    <a16:creationId xmlns:a16="http://schemas.microsoft.com/office/drawing/2014/main" id="{388B587F-E89B-4DCB-47F2-0D010C9520F7}"/>
                  </a:ext>
                  <a:ext uri="{C183D7F6-B498-43B3-948B-1728B52AA6E4}">
                    <adec:decorative xmlns:adec="http://schemas.microsoft.com/office/drawing/2017/decorative" val="1"/>
                  </a:ext>
                </a:extLst>
              </p:cNvPr>
              <p:cNvSpPr/>
              <p:nvPr/>
            </p:nvSpPr>
            <p:spPr bwMode="auto">
              <a:xfrm rot="16200000">
                <a:off x="5739382" y="127288"/>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2" name="Title 1">
            <a:extLst>
              <a:ext uri="{FF2B5EF4-FFF2-40B4-BE49-F238E27FC236}">
                <a16:creationId xmlns:a16="http://schemas.microsoft.com/office/drawing/2014/main" id="{212417A8-9DBE-403F-B71C-AA52493E35F0}"/>
              </a:ext>
            </a:extLst>
          </p:cNvPr>
          <p:cNvSpPr>
            <a:spLocks noGrp="1"/>
          </p:cNvSpPr>
          <p:nvPr>
            <p:ph type="title"/>
          </p:nvPr>
        </p:nvSpPr>
        <p:spPr>
          <a:xfrm>
            <a:off x="731520" y="365125"/>
            <a:ext cx="10773940" cy="1097280"/>
          </a:xfrm>
        </p:spPr>
        <p:txBody>
          <a:bodyPr>
            <a:normAutofit/>
          </a:bodyPr>
          <a:lstStyle>
            <a:lvl1pPr>
              <a:defRPr sz="4000" b="1">
                <a:solidFill>
                  <a:schemeClr val="accent4">
                    <a:lumMod val="50000"/>
                  </a:schemeClr>
                </a:solidFill>
              </a:defRPr>
            </a:lvl1pPr>
          </a:lstStyle>
          <a:p>
            <a:r>
              <a:rPr lang="en-US"/>
              <a:t>Click to edit Master title style</a:t>
            </a:r>
          </a:p>
        </p:txBody>
      </p:sp>
      <p:sp>
        <p:nvSpPr>
          <p:cNvPr id="3" name="Text Placeholder 2">
            <a:extLst>
              <a:ext uri="{FF2B5EF4-FFF2-40B4-BE49-F238E27FC236}">
                <a16:creationId xmlns:a16="http://schemas.microsoft.com/office/drawing/2014/main" id="{C7771978-206B-43E9-904D-A3E97561D5AF}"/>
              </a:ext>
            </a:extLst>
          </p:cNvPr>
          <p:cNvSpPr>
            <a:spLocks noGrp="1"/>
          </p:cNvSpPr>
          <p:nvPr>
            <p:ph type="body" idx="1"/>
          </p:nvPr>
        </p:nvSpPr>
        <p:spPr>
          <a:xfrm>
            <a:off x="731520" y="1569199"/>
            <a:ext cx="5266055"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4D459D-E127-4540-BEA1-09EA2C68190E}"/>
              </a:ext>
            </a:extLst>
          </p:cNvPr>
          <p:cNvSpPr>
            <a:spLocks noGrp="1"/>
          </p:cNvSpPr>
          <p:nvPr>
            <p:ph sz="half" idx="2"/>
          </p:nvPr>
        </p:nvSpPr>
        <p:spPr>
          <a:xfrm>
            <a:off x="731520" y="2467941"/>
            <a:ext cx="5266055" cy="3567098"/>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006A81E-7180-4967-8F64-60A104454563}"/>
              </a:ext>
            </a:extLst>
          </p:cNvPr>
          <p:cNvSpPr>
            <a:spLocks noGrp="1"/>
          </p:cNvSpPr>
          <p:nvPr>
            <p:ph type="body" sz="quarter" idx="3"/>
          </p:nvPr>
        </p:nvSpPr>
        <p:spPr>
          <a:xfrm>
            <a:off x="6172200" y="1569199"/>
            <a:ext cx="5333260" cy="823912"/>
          </a:xfrm>
        </p:spPr>
        <p:txBody>
          <a:bodyPr anchor="ctr"/>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a:extLst>
              <a:ext uri="{FF2B5EF4-FFF2-40B4-BE49-F238E27FC236}">
                <a16:creationId xmlns:a16="http://schemas.microsoft.com/office/drawing/2014/main" id="{77923675-B4E1-51CA-5F68-25C06F664DD9}"/>
              </a:ext>
            </a:extLst>
          </p:cNvPr>
          <p:cNvSpPr>
            <a:spLocks noGrp="1"/>
          </p:cNvSpPr>
          <p:nvPr>
            <p:ph sz="half" idx="10"/>
          </p:nvPr>
        </p:nvSpPr>
        <p:spPr>
          <a:xfrm>
            <a:off x="6204096" y="2467940"/>
            <a:ext cx="5301364" cy="3567099"/>
          </a:xfrm>
        </p:spPr>
        <p:txBody>
          <a:bodyPr/>
          <a:lstStyle>
            <a:lvl1pPr>
              <a:buClr>
                <a:schemeClr val="accent4">
                  <a:lumMod val="50000"/>
                </a:schemeClr>
              </a:buClr>
              <a:defRPr sz="2200"/>
            </a:lvl1pPr>
            <a:lvl2pPr>
              <a:buClr>
                <a:schemeClr val="accent4">
                  <a:lumMod val="50000"/>
                </a:schemeClr>
              </a:buClr>
              <a:defRPr sz="2000"/>
            </a:lvl2pPr>
            <a:lvl3pPr>
              <a:buClr>
                <a:schemeClr val="accent4">
                  <a:lumMod val="50000"/>
                </a:schemeClr>
              </a:buClr>
              <a:defRPr sz="1800"/>
            </a:lvl3pPr>
            <a:lvl4pPr>
              <a:buClr>
                <a:schemeClr val="accent4">
                  <a:lumMod val="50000"/>
                </a:schemeClr>
              </a:buClr>
              <a:defRPr sz="1800"/>
            </a:lvl4pPr>
            <a:lvl5pPr>
              <a:buClr>
                <a:schemeClr val="accent4">
                  <a:lumMod val="75000"/>
                </a:schemeClr>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744852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A0674458-9173-7A60-BCA6-B14433B67305}"/>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3D24374C-1107-4774-8E5C-B093E85BC091}"/>
              </a:ext>
            </a:extLst>
          </p:cNvPr>
          <p:cNvSpPr>
            <a:spLocks noGrp="1"/>
          </p:cNvSpPr>
          <p:nvPr>
            <p:ph type="title"/>
          </p:nvPr>
        </p:nvSpPr>
        <p:spPr>
          <a:xfrm>
            <a:off x="731520" y="365761"/>
            <a:ext cx="10773940" cy="1074994"/>
          </a:xfrm>
        </p:spPr>
        <p:txBody>
          <a:bodyPr>
            <a:normAutofit/>
          </a:bodyPr>
          <a:lstStyle>
            <a:lvl1pPr>
              <a:lnSpc>
                <a:spcPct val="102000"/>
              </a:lnSpc>
              <a:defRPr sz="4000" b="1">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E1FF501A-8B92-4C99-A4A6-5E93B01BB0C6}"/>
              </a:ext>
            </a:extLst>
          </p:cNvPr>
          <p:cNvSpPr>
            <a:spLocks noGrp="1"/>
          </p:cNvSpPr>
          <p:nvPr>
            <p:ph sz="half" idx="1"/>
          </p:nvPr>
        </p:nvSpPr>
        <p:spPr>
          <a:xfrm>
            <a:off x="731520" y="1691581"/>
            <a:ext cx="528828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A9761D-E3E3-4BAB-AD67-97C6B7D93C0E}"/>
              </a:ext>
            </a:extLst>
          </p:cNvPr>
          <p:cNvSpPr>
            <a:spLocks noGrp="1"/>
          </p:cNvSpPr>
          <p:nvPr>
            <p:ph sz="half" idx="2"/>
          </p:nvPr>
        </p:nvSpPr>
        <p:spPr>
          <a:xfrm>
            <a:off x="6172200" y="1691581"/>
            <a:ext cx="5333260" cy="4210456"/>
          </a:xfrm>
        </p:spPr>
        <p:txBody>
          <a:bodyPr/>
          <a:lstStyle>
            <a:lvl1pPr>
              <a:buClr>
                <a:schemeClr val="accent4">
                  <a:lumMod val="75000"/>
                </a:schemeClr>
              </a:buClr>
              <a:defRPr/>
            </a:lvl1pPr>
            <a:lvl2pPr>
              <a:buClr>
                <a:schemeClr val="accent4">
                  <a:lumMod val="75000"/>
                </a:schemeClr>
              </a:buClr>
              <a:defRPr/>
            </a:lvl2pPr>
            <a:lvl3pPr>
              <a:buClr>
                <a:schemeClr val="accent4">
                  <a:lumMod val="75000"/>
                </a:schemeClr>
              </a:buClr>
              <a:defRPr sz="2200"/>
            </a:lvl3pPr>
            <a:lvl4pPr>
              <a:buClr>
                <a:schemeClr val="accent4">
                  <a:lumMod val="75000"/>
                </a:schemeClr>
              </a:buClr>
              <a:defRPr sz="2000"/>
            </a:lvl4pPr>
            <a:lvl5pPr>
              <a:buClr>
                <a:schemeClr val="accent4">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id="{A93D81BD-4E66-22CC-2530-770609B582A8}"/>
              </a:ext>
              <a:ext uri="{C183D7F6-B498-43B3-948B-1728B52AA6E4}">
                <adec:decorative xmlns:adec="http://schemas.microsoft.com/office/drawing/2017/decorative" val="1"/>
              </a:ext>
            </a:extLst>
          </p:cNvPr>
          <p:cNvGrpSpPr/>
          <p:nvPr userDrawn="1"/>
        </p:nvGrpSpPr>
        <p:grpSpPr>
          <a:xfrm>
            <a:off x="0" y="6131851"/>
            <a:ext cx="12192110" cy="755420"/>
            <a:chOff x="-2323" y="4128060"/>
            <a:chExt cx="12202601" cy="755420"/>
          </a:xfrm>
        </p:grpSpPr>
        <p:sp>
          <p:nvSpPr>
            <p:cNvPr id="11" name="Flowchart: Stored Data 11">
              <a:extLst>
                <a:ext uri="{FF2B5EF4-FFF2-40B4-BE49-F238E27FC236}">
                  <a16:creationId xmlns:a16="http://schemas.microsoft.com/office/drawing/2014/main" id="{3FA59EAE-4FD3-9B09-F62E-5523984F3F4C}"/>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2" name="Group 11">
              <a:extLst>
                <a:ext uri="{FF2B5EF4-FFF2-40B4-BE49-F238E27FC236}">
                  <a16:creationId xmlns:a16="http://schemas.microsoft.com/office/drawing/2014/main" id="{3A8BC637-D6B2-9ABE-A53E-CA6CF8E887B1}"/>
                </a:ext>
              </a:extLst>
            </p:cNvPr>
            <p:cNvGrpSpPr/>
            <p:nvPr/>
          </p:nvGrpSpPr>
          <p:grpSpPr>
            <a:xfrm>
              <a:off x="-2323" y="4158204"/>
              <a:ext cx="12202601" cy="725276"/>
              <a:chOff x="9932" y="5877894"/>
              <a:chExt cx="12184065" cy="725276"/>
            </a:xfrm>
          </p:grpSpPr>
          <p:sp>
            <p:nvSpPr>
              <p:cNvPr id="13" name="Rectangle 12">
                <a:extLst>
                  <a:ext uri="{FF2B5EF4-FFF2-40B4-BE49-F238E27FC236}">
                    <a16:creationId xmlns:a16="http://schemas.microsoft.com/office/drawing/2014/main" id="{14B7406C-5519-7724-31E5-8864A2381DCC}"/>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Stored Data 11">
                <a:extLst>
                  <a:ext uri="{FF2B5EF4-FFF2-40B4-BE49-F238E27FC236}">
                    <a16:creationId xmlns:a16="http://schemas.microsoft.com/office/drawing/2014/main" id="{E82D01B6-FBD5-07A8-EC53-65B944C4D8C3}"/>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4410240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line-Text-Pictur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4760ED-1BD3-517D-8639-ED67CEDDE3B9}"/>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2" name="Title 1">
            <a:extLst>
              <a:ext uri="{FF2B5EF4-FFF2-40B4-BE49-F238E27FC236}">
                <a16:creationId xmlns:a16="http://schemas.microsoft.com/office/drawing/2014/main" id="{BEF7E348-85A6-460D-A7A2-1C0A40A67BE5}"/>
              </a:ext>
            </a:extLst>
          </p:cNvPr>
          <p:cNvSpPr>
            <a:spLocks noGrp="1"/>
          </p:cNvSpPr>
          <p:nvPr>
            <p:ph type="title"/>
          </p:nvPr>
        </p:nvSpPr>
        <p:spPr>
          <a:xfrm>
            <a:off x="731519" y="365759"/>
            <a:ext cx="10794173" cy="1113095"/>
          </a:xfrm>
        </p:spPr>
        <p:txBody>
          <a:bodyPr anchor="b">
            <a:normAutofit/>
          </a:bodyPr>
          <a:lstStyle>
            <a:lvl1pPr>
              <a:lnSpc>
                <a:spcPct val="102000"/>
              </a:lnSpc>
              <a:defRPr sz="4400" b="1">
                <a:solidFill>
                  <a:schemeClr val="tx1">
                    <a:lumMod val="90000"/>
                    <a:lumOff val="10000"/>
                  </a:schemeClr>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E6C1AB53-34BC-4F1B-9BCA-57A1E6108F23}"/>
              </a:ext>
            </a:extLst>
          </p:cNvPr>
          <p:cNvSpPr>
            <a:spLocks noGrp="1"/>
          </p:cNvSpPr>
          <p:nvPr>
            <p:ph type="pic" idx="1" hasCustomPrompt="1"/>
          </p:nvPr>
        </p:nvSpPr>
        <p:spPr>
          <a:xfrm>
            <a:off x="7119852" y="1691581"/>
            <a:ext cx="4395030" cy="4210456"/>
          </a:xfrm>
        </p:spPr>
        <p:txBody>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on icon to add picture</a:t>
            </a:r>
          </a:p>
        </p:txBody>
      </p:sp>
      <p:grpSp>
        <p:nvGrpSpPr>
          <p:cNvPr id="5" name="Group 4">
            <a:extLst>
              <a:ext uri="{FF2B5EF4-FFF2-40B4-BE49-F238E27FC236}">
                <a16:creationId xmlns:a16="http://schemas.microsoft.com/office/drawing/2014/main" id="{189A76B1-B2B4-6A45-C3CE-B7A2422C59F2}"/>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6" name="Flowchart: Stored Data 11">
              <a:extLst>
                <a:ext uri="{FF2B5EF4-FFF2-40B4-BE49-F238E27FC236}">
                  <a16:creationId xmlns:a16="http://schemas.microsoft.com/office/drawing/2014/main" id="{C8D6AFCB-4949-7ECB-0F3E-862C20EE51F2}"/>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7" name="Group 6">
              <a:extLst>
                <a:ext uri="{FF2B5EF4-FFF2-40B4-BE49-F238E27FC236}">
                  <a16:creationId xmlns:a16="http://schemas.microsoft.com/office/drawing/2014/main" id="{C7C6A1C0-B6DB-1C85-57E9-2E2C588B204B}"/>
                </a:ext>
              </a:extLst>
            </p:cNvPr>
            <p:cNvGrpSpPr/>
            <p:nvPr/>
          </p:nvGrpSpPr>
          <p:grpSpPr>
            <a:xfrm>
              <a:off x="-2323" y="4158204"/>
              <a:ext cx="12202601" cy="725276"/>
              <a:chOff x="9932" y="5877894"/>
              <a:chExt cx="12184065" cy="725276"/>
            </a:xfrm>
          </p:grpSpPr>
          <p:sp>
            <p:nvSpPr>
              <p:cNvPr id="8" name="Rectangle 7">
                <a:extLst>
                  <a:ext uri="{FF2B5EF4-FFF2-40B4-BE49-F238E27FC236}">
                    <a16:creationId xmlns:a16="http://schemas.microsoft.com/office/drawing/2014/main" id="{15DCFFBF-CFA7-7D23-7627-100EC1D82F77}"/>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Stored Data 11">
                <a:extLst>
                  <a:ext uri="{FF2B5EF4-FFF2-40B4-BE49-F238E27FC236}">
                    <a16:creationId xmlns:a16="http://schemas.microsoft.com/office/drawing/2014/main" id="{62DB0C24-D23D-0DF1-D84B-89EB6239E71B}"/>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12" name="Content Placeholder 2">
            <a:extLst>
              <a:ext uri="{FF2B5EF4-FFF2-40B4-BE49-F238E27FC236}">
                <a16:creationId xmlns:a16="http://schemas.microsoft.com/office/drawing/2014/main" id="{8AAE32C4-2730-5030-C989-D143EEA8DC4D}"/>
              </a:ext>
            </a:extLst>
          </p:cNvPr>
          <p:cNvSpPr>
            <a:spLocks noGrp="1"/>
          </p:cNvSpPr>
          <p:nvPr>
            <p:ph sz="half" idx="10"/>
          </p:nvPr>
        </p:nvSpPr>
        <p:spPr>
          <a:xfrm>
            <a:off x="731520" y="1691581"/>
            <a:ext cx="6046470" cy="4210456"/>
          </a:xfrm>
        </p:spPr>
        <p:txBody>
          <a:bodyPr/>
          <a:lstStyle>
            <a:lvl1pPr>
              <a:lnSpc>
                <a:spcPct val="108000"/>
              </a:lnSpc>
              <a:spcBef>
                <a:spcPts val="1200"/>
              </a:spcBef>
              <a:buClr>
                <a:schemeClr val="accent4">
                  <a:lumMod val="75000"/>
                </a:schemeClr>
              </a:buClr>
              <a:defRPr/>
            </a:lvl1pPr>
            <a:lvl2pPr>
              <a:lnSpc>
                <a:spcPct val="108000"/>
              </a:lnSpc>
              <a:spcBef>
                <a:spcPts val="1200"/>
              </a:spcBef>
              <a:buClr>
                <a:schemeClr val="accent4">
                  <a:lumMod val="75000"/>
                </a:schemeClr>
              </a:buClr>
              <a:defRPr/>
            </a:lvl2pPr>
            <a:lvl3pPr>
              <a:lnSpc>
                <a:spcPct val="108000"/>
              </a:lnSpc>
              <a:spcBef>
                <a:spcPts val="1200"/>
              </a:spcBef>
              <a:buClr>
                <a:schemeClr val="accent4">
                  <a:lumMod val="75000"/>
                </a:schemeClr>
              </a:buClr>
              <a:defRPr sz="2200"/>
            </a:lvl3pPr>
            <a:lvl4pPr>
              <a:lnSpc>
                <a:spcPct val="108000"/>
              </a:lnSpc>
              <a:spcBef>
                <a:spcPts val="1200"/>
              </a:spcBef>
              <a:buClr>
                <a:schemeClr val="accent4">
                  <a:lumMod val="75000"/>
                </a:schemeClr>
              </a:buClr>
              <a:defRPr sz="2000"/>
            </a:lvl4pPr>
            <a:lvl5pPr>
              <a:lnSpc>
                <a:spcPct val="108000"/>
              </a:lnSpc>
              <a:spcBef>
                <a:spcPts val="1200"/>
              </a:spcBef>
              <a:buClr>
                <a:schemeClr val="accent4">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29233767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References-Resources_Light">
    <p:bg>
      <p:bgPr>
        <a:solidFill>
          <a:schemeClr val="accent4">
            <a:lumMod val="20000"/>
            <a:lumOff val="80000"/>
            <a:alpha val="32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42D8FF-3C93-441A-9366-DC4ECFC97973}"/>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rcRect l="5185"/>
          <a:stretch/>
        </p:blipFill>
        <p:spPr>
          <a:xfrm>
            <a:off x="0" y="0"/>
            <a:ext cx="12192000" cy="6858000"/>
          </a:xfrm>
          <a:prstGeom prst="rect">
            <a:avLst/>
          </a:prstGeom>
          <a:gradFill>
            <a:gsLst>
              <a:gs pos="0">
                <a:schemeClr val="accent4">
                  <a:lumMod val="20000"/>
                  <a:lumOff val="80000"/>
                </a:schemeClr>
              </a:gs>
              <a:gs pos="100000">
                <a:schemeClr val="bg1"/>
              </a:gs>
            </a:gsLst>
            <a:lin ang="13500000" scaled="1"/>
          </a:gradFill>
        </p:spPr>
      </p:pic>
      <p:sp>
        <p:nvSpPr>
          <p:cNvPr id="2" name="Title 1"/>
          <p:cNvSpPr>
            <a:spLocks noGrp="1"/>
          </p:cNvSpPr>
          <p:nvPr>
            <p:ph type="title"/>
          </p:nvPr>
        </p:nvSpPr>
        <p:spPr>
          <a:xfrm>
            <a:off x="731520" y="365760"/>
            <a:ext cx="10783540" cy="1002446"/>
          </a:xfrm>
        </p:spPr>
        <p:txBody>
          <a:bodyPr>
            <a:noAutofit/>
          </a:bodyPr>
          <a:lstStyle>
            <a:lvl1pPr algn="ctr">
              <a:lnSpc>
                <a:spcPct val="102000"/>
              </a:lnSpc>
              <a:defRPr sz="4000" b="1">
                <a:solidFill>
                  <a:schemeClr val="accent4">
                    <a:lumMod val="50000"/>
                  </a:schemeClr>
                </a:solidFill>
                <a:latin typeface="+mj-lt"/>
              </a:defRPr>
            </a:lvl1pPr>
          </a:lstStyle>
          <a:p>
            <a:r>
              <a:rPr lang="en-US"/>
              <a:t>Click to edit Master title style</a:t>
            </a:r>
            <a:endParaRPr lang="id-ID"/>
          </a:p>
        </p:txBody>
      </p:sp>
      <p:sp>
        <p:nvSpPr>
          <p:cNvPr id="7" name="Content Placeholder 2">
            <a:extLst>
              <a:ext uri="{FF2B5EF4-FFF2-40B4-BE49-F238E27FC236}">
                <a16:creationId xmlns:a16="http://schemas.microsoft.com/office/drawing/2014/main" id="{DC80ED30-F80B-4A55-8233-2C765D042718}"/>
              </a:ext>
            </a:extLst>
          </p:cNvPr>
          <p:cNvSpPr>
            <a:spLocks noGrp="1"/>
          </p:cNvSpPr>
          <p:nvPr>
            <p:ph idx="1"/>
          </p:nvPr>
        </p:nvSpPr>
        <p:spPr>
          <a:xfrm>
            <a:off x="731520" y="1488557"/>
            <a:ext cx="10783540" cy="4749681"/>
          </a:xfrm>
        </p:spPr>
        <p:txBody>
          <a:bodyPr rIns="91440"/>
          <a:lstStyle>
            <a:lvl1pPr>
              <a:spcBef>
                <a:spcPts val="1000"/>
              </a:spcBef>
              <a:spcAft>
                <a:spcPts val="0"/>
              </a:spcAft>
              <a:buClr>
                <a:schemeClr val="accent4">
                  <a:lumMod val="75000"/>
                </a:schemeClr>
              </a:buClr>
              <a:defRPr b="0"/>
            </a:lvl1pPr>
            <a:lvl2pPr>
              <a:spcBef>
                <a:spcPts val="1000"/>
              </a:spcBef>
              <a:spcAft>
                <a:spcPts val="0"/>
              </a:spcAft>
              <a:buClr>
                <a:schemeClr val="accent4">
                  <a:lumMod val="75000"/>
                </a:schemeClr>
              </a:buClr>
              <a:defRPr/>
            </a:lvl2pPr>
            <a:lvl3pPr>
              <a:spcBef>
                <a:spcPts val="1000"/>
              </a:spcBef>
              <a:spcAft>
                <a:spcPts val="0"/>
              </a:spcAft>
              <a:buClr>
                <a:schemeClr val="accent4">
                  <a:lumMod val="75000"/>
                </a:schemeClr>
              </a:buClr>
              <a:defRPr/>
            </a:lvl3pPr>
            <a:lvl4pPr>
              <a:spcBef>
                <a:spcPts val="1000"/>
              </a:spcBef>
              <a:spcAft>
                <a:spcPts val="0"/>
              </a:spcAft>
              <a:buClr>
                <a:schemeClr val="accent4">
                  <a:lumMod val="75000"/>
                </a:schemeClr>
              </a:buClr>
              <a:defRPr/>
            </a:lvl4pPr>
            <a:lvl5pPr>
              <a:spcBef>
                <a:spcPts val="1000"/>
              </a:spcBef>
              <a:spcAft>
                <a:spcPts val="0"/>
              </a:spcAft>
              <a:buClr>
                <a:schemeClr val="accent4">
                  <a:lumMod val="7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custDataLst>
      <p:tags r:id="rId1"/>
    </p:custDataLst>
    <p:extLst>
      <p:ext uri="{BB962C8B-B14F-4D97-AF65-F5344CB8AC3E}">
        <p14:creationId xmlns:p14="http://schemas.microsoft.com/office/powerpoint/2010/main" val="26749058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ferences-Resources_Dark">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extLst>
              <a:ext uri="{28A0092B-C50C-407E-A947-70E740481C1C}">
                <a14:useLocalDpi xmlns:a14="http://schemas.microsoft.com/office/drawing/2010/main" val="0"/>
              </a:ext>
            </a:extLst>
          </a:blip>
          <a:srcRect l="5461"/>
          <a:stretch/>
        </p:blipFill>
        <p:spPr>
          <a:xfrm>
            <a:off x="0" y="-13950"/>
            <a:ext cx="12186456" cy="6874887"/>
          </a:xfrm>
          <a:prstGeom prst="rect">
            <a:avLst/>
          </a:prstGeom>
          <a:gradFill>
            <a:gsLst>
              <a:gs pos="0">
                <a:schemeClr val="accent1"/>
              </a:gs>
              <a:gs pos="100000">
                <a:schemeClr val="accent1">
                  <a:lumMod val="90000"/>
                  <a:lumOff val="10000"/>
                </a:schemeClr>
              </a:gs>
            </a:gsLst>
            <a:lin ang="13500000" scaled="1"/>
          </a:gradFill>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731519" y="365125"/>
            <a:ext cx="10780775" cy="1048039"/>
          </a:xfrm>
        </p:spPr>
        <p:txBody>
          <a:bodyPr/>
          <a:lstStyle>
            <a:lvl1pPr algn="ctr">
              <a:defRPr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6FBE9716-1C17-4658-AF03-6561E2CD1685}"/>
              </a:ext>
            </a:extLst>
          </p:cNvPr>
          <p:cNvSpPr>
            <a:spLocks noGrp="1"/>
          </p:cNvSpPr>
          <p:nvPr>
            <p:ph idx="1"/>
          </p:nvPr>
        </p:nvSpPr>
        <p:spPr>
          <a:xfrm>
            <a:off x="731520" y="1546167"/>
            <a:ext cx="10780776" cy="4598602"/>
          </a:xfrm>
        </p:spPr>
        <p:txBody>
          <a:bodyPr/>
          <a:lstStyle>
            <a:lvl1pPr>
              <a:lnSpc>
                <a:spcPct val="105000"/>
              </a:lnSpc>
              <a:buClr>
                <a:schemeClr val="bg1"/>
              </a:buClr>
              <a:defRPr>
                <a:solidFill>
                  <a:schemeClr val="bg1"/>
                </a:solidFill>
              </a:defRPr>
            </a:lvl1pPr>
            <a:lvl2pPr>
              <a:lnSpc>
                <a:spcPct val="105000"/>
              </a:lnSpc>
              <a:buClr>
                <a:schemeClr val="bg1"/>
              </a:buClr>
              <a:defRPr>
                <a:solidFill>
                  <a:schemeClr val="bg1"/>
                </a:solidFill>
              </a:defRPr>
            </a:lvl2pPr>
            <a:lvl3pPr>
              <a:lnSpc>
                <a:spcPct val="105000"/>
              </a:lnSpc>
              <a:buClr>
                <a:schemeClr val="bg1"/>
              </a:buClr>
              <a:defRPr>
                <a:solidFill>
                  <a:schemeClr val="bg1"/>
                </a:solidFill>
              </a:defRPr>
            </a:lvl3pPr>
            <a:lvl4pPr>
              <a:lnSpc>
                <a:spcPct val="105000"/>
              </a:lnSpc>
              <a:buClr>
                <a:schemeClr val="bg1"/>
              </a:buClr>
              <a:defRPr>
                <a:solidFill>
                  <a:schemeClr val="bg1"/>
                </a:solidFill>
              </a:defRPr>
            </a:lvl4pPr>
            <a:lvl5pPr>
              <a:lnSpc>
                <a:spcPct val="105000"/>
              </a:lnSpc>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1"/>
    </p:custDataLst>
    <p:extLst>
      <p:ext uri="{BB962C8B-B14F-4D97-AF65-F5344CB8AC3E}">
        <p14:creationId xmlns:p14="http://schemas.microsoft.com/office/powerpoint/2010/main" val="3977571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ank-You-Title-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alphaModFix amt="81000"/>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2" name="Rectangle: Rounded Corners 1">
            <a:extLst>
              <a:ext uri="{FF2B5EF4-FFF2-40B4-BE49-F238E27FC236}">
                <a16:creationId xmlns:a16="http://schemas.microsoft.com/office/drawing/2014/main" id="{2EE83942-4843-ECF3-8E1F-78798E182B0C}"/>
              </a:ext>
              <a:ext uri="{C183D7F6-B498-43B3-948B-1728B52AA6E4}">
                <adec:decorative xmlns:adec="http://schemas.microsoft.com/office/drawing/2017/decorative" val="1"/>
              </a:ext>
            </a:extLst>
          </p:cNvPr>
          <p:cNvSpPr/>
          <p:nvPr userDrawn="1"/>
        </p:nvSpPr>
        <p:spPr bwMode="auto">
          <a:xfrm>
            <a:off x="2427259" y="1552768"/>
            <a:ext cx="7337482" cy="3244465"/>
          </a:xfrm>
          <a:prstGeom prst="roundRect">
            <a:avLst/>
          </a:prstGeom>
          <a:solidFill>
            <a:schemeClr val="bg1"/>
          </a:solidFill>
          <a:ln w="25400">
            <a:solidFill>
              <a:srgbClr val="BBCFCD"/>
            </a:solidFill>
          </a:ln>
        </p:spPr>
        <p:txBody>
          <a:bodyPr vert="horz" wrap="square" lIns="91440" tIns="45720" rIns="91440" bIns="45720" numCol="1" rtlCol="0" anchor="t" anchorCtr="0" compatLnSpc="1">
            <a:prstTxWarp prst="textNoShape">
              <a:avLst/>
            </a:prstTxWarp>
          </a:bodyPr>
          <a:lstStyle/>
          <a:p>
            <a:pPr algn="l"/>
            <a:endParaRPr lang="en-US"/>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2427259" y="2225040"/>
            <a:ext cx="7337482" cy="1980721"/>
          </a:xfrm>
        </p:spPr>
        <p:txBody>
          <a:bodyPr>
            <a:noAutofit/>
          </a:bodyPr>
          <a:lstStyle>
            <a:lvl1pPr algn="ctr">
              <a:lnSpc>
                <a:spcPct val="105000"/>
              </a:lnSpc>
              <a:defRPr sz="6000" b="0">
                <a:solidFill>
                  <a:schemeClr val="accent1"/>
                </a:solidFill>
              </a:defRPr>
            </a:lvl1pPr>
          </a:lstStyle>
          <a:p>
            <a:r>
              <a:rPr lang="en-US"/>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175126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ft-Side-Title_Blue">
    <p:bg>
      <p:bgPr>
        <a:solidFill>
          <a:schemeClr val="accent1">
            <a:lumMod val="10000"/>
            <a:lumOff val="90000"/>
            <a:alpha val="34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1A9EE4-851B-E3D8-6194-5D837D9C5E87}"/>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2">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1">
                  <a:lumMod val="75000"/>
                  <a:lumOff val="2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a:t>Click to edit Master text styles</a:t>
            </a:r>
          </a:p>
          <a:p>
            <a:pPr lvl="0"/>
            <a:endParaRPr lang="en-US"/>
          </a:p>
        </p:txBody>
      </p:sp>
      <p:sp>
        <p:nvSpPr>
          <p:cNvPr id="4" name="Title 1">
            <a:extLst>
              <a:ext uri="{FF2B5EF4-FFF2-40B4-BE49-F238E27FC236}">
                <a16:creationId xmlns:a16="http://schemas.microsoft.com/office/drawing/2014/main" id="{57A64BB4-3A4C-5B0C-51F3-ECA3FE1BD1E9}"/>
              </a:ext>
            </a:extLst>
          </p:cNvPr>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a:t>Learning Objectives</a:t>
            </a:r>
            <a:endParaRPr lang="id-ID"/>
          </a:p>
        </p:txBody>
      </p:sp>
    </p:spTree>
    <p:custDataLst>
      <p:tags r:id="rId1"/>
    </p:custDataLst>
    <p:extLst>
      <p:ext uri="{BB962C8B-B14F-4D97-AF65-F5344CB8AC3E}">
        <p14:creationId xmlns:p14="http://schemas.microsoft.com/office/powerpoint/2010/main" val="428997893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D3282C9-0F00-8A58-77AD-D6DEF7B96986}"/>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81000"/>
            <a:extLst>
              <a:ext uri="{28A0092B-C50C-407E-A947-70E740481C1C}">
                <a14:useLocalDpi xmlns:a14="http://schemas.microsoft.com/office/drawing/2010/main" val="0"/>
              </a:ext>
            </a:extLst>
          </a:blip>
          <a:srcRect/>
          <a:stretch/>
        </p:blipFill>
        <p:spPr>
          <a:xfrm>
            <a:off x="0" y="0"/>
            <a:ext cx="12197785" cy="6502400"/>
          </a:xfrm>
          <a:prstGeom prst="rect">
            <a:avLst/>
          </a:prstGeom>
          <a:noFill/>
        </p:spPr>
      </p:pic>
      <p:sp>
        <p:nvSpPr>
          <p:cNvPr id="3" name="Rectangle: Rounded Corners 2">
            <a:extLst>
              <a:ext uri="{FF2B5EF4-FFF2-40B4-BE49-F238E27FC236}">
                <a16:creationId xmlns:a16="http://schemas.microsoft.com/office/drawing/2014/main" id="{7E41C3C4-EA24-C463-B552-DA0B6343BFCF}"/>
              </a:ext>
              <a:ext uri="{C183D7F6-B498-43B3-948B-1728B52AA6E4}">
                <adec:decorative xmlns:adec="http://schemas.microsoft.com/office/drawing/2017/decorative" val="1"/>
              </a:ext>
            </a:extLst>
          </p:cNvPr>
          <p:cNvSpPr/>
          <p:nvPr userDrawn="1"/>
        </p:nvSpPr>
        <p:spPr bwMode="auto">
          <a:xfrm>
            <a:off x="749878" y="800908"/>
            <a:ext cx="10692245" cy="4727864"/>
          </a:xfrm>
          <a:prstGeom prst="roundRect">
            <a:avLst/>
          </a:prstGeom>
          <a:solidFill>
            <a:schemeClr val="bg1"/>
          </a:solidFill>
          <a:ln w="25400">
            <a:solidFill>
              <a:srgbClr val="B7BFC8"/>
            </a:solidFill>
          </a:ln>
          <a:effectLst/>
        </p:spPr>
        <p:txBody>
          <a:bodyPr vert="horz" wrap="square" lIns="91440" tIns="45720" rIns="91440" bIns="45720" numCol="1" rtlCol="0" anchor="t" anchorCtr="0" compatLnSpc="1">
            <a:prstTxWarp prst="textNoShape">
              <a:avLst/>
            </a:prstTxWarp>
          </a:bodyPr>
          <a:lstStyle/>
          <a:p>
            <a:pPr algn="l"/>
            <a:endParaRPr lang="en-US"/>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3222171" y="2182983"/>
            <a:ext cx="5776686" cy="2911884"/>
          </a:xfrm>
        </p:spPr>
        <p:txBody>
          <a:bodyPr/>
          <a:lstStyle>
            <a:lvl1pPr>
              <a:lnSpc>
                <a:spcPts val="2500"/>
              </a:lnSpc>
              <a:spcBef>
                <a:spcPts val="0"/>
              </a:spcBef>
              <a:buClr>
                <a:schemeClr val="tx1">
                  <a:lumMod val="75000"/>
                  <a:lumOff val="25000"/>
                </a:schemeClr>
              </a:buClr>
              <a:defRPr>
                <a:solidFill>
                  <a:srgbClr val="000000"/>
                </a:solidFill>
              </a:defRPr>
            </a:lvl1pPr>
            <a:lvl2pPr>
              <a:buClr>
                <a:schemeClr val="tx1">
                  <a:lumMod val="75000"/>
                  <a:lumOff val="25000"/>
                </a:schemeClr>
              </a:buClr>
              <a:defRPr>
                <a:solidFill>
                  <a:srgbClr val="000000"/>
                </a:solidFill>
              </a:defRPr>
            </a:lvl2pPr>
            <a:lvl3pPr>
              <a:buClr>
                <a:schemeClr val="tx1">
                  <a:lumMod val="75000"/>
                  <a:lumOff val="25000"/>
                </a:schemeClr>
              </a:buClr>
              <a:defRPr>
                <a:solidFill>
                  <a:srgbClr val="000000"/>
                </a:solidFill>
              </a:defRPr>
            </a:lvl3pPr>
            <a:lvl4pPr>
              <a:buClr>
                <a:schemeClr val="tx1">
                  <a:lumMod val="75000"/>
                  <a:lumOff val="25000"/>
                </a:schemeClr>
              </a:buClr>
              <a:defRPr>
                <a:solidFill>
                  <a:srgbClr val="000000"/>
                </a:solidFill>
              </a:defRPr>
            </a:lvl4pPr>
            <a:lvl5pPr>
              <a:buClr>
                <a:schemeClr val="tx1">
                  <a:lumMod val="75000"/>
                  <a:lumOff val="25000"/>
                </a:schemeClr>
              </a:buCl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49876" y="1060626"/>
            <a:ext cx="10692246" cy="727319"/>
          </a:xfrm>
        </p:spPr>
        <p:txBody>
          <a:bodyPr>
            <a:noAutofit/>
          </a:bodyPr>
          <a:lstStyle>
            <a:lvl1pPr algn="ctr">
              <a:defRPr sz="4000" b="1">
                <a:solidFill>
                  <a:schemeClr val="accent1"/>
                </a:solidFill>
              </a:defRPr>
            </a:lvl1pPr>
          </a:lstStyle>
          <a:p>
            <a:r>
              <a:rPr lang="en-US"/>
              <a:t>Click to edit Master title style</a:t>
            </a:r>
          </a:p>
        </p:txBody>
      </p:sp>
      <p:grpSp>
        <p:nvGrpSpPr>
          <p:cNvPr id="7" name="Group 6">
            <a:extLst>
              <a:ext uri="{FF2B5EF4-FFF2-40B4-BE49-F238E27FC236}">
                <a16:creationId xmlns:a16="http://schemas.microsoft.com/office/drawing/2014/main" id="{2976566F-CF2C-5B61-8254-B150E29484B0}"/>
              </a:ext>
              <a:ext uri="{C183D7F6-B498-43B3-948B-1728B52AA6E4}">
                <adec:decorative xmlns:adec="http://schemas.microsoft.com/office/drawing/2017/decorative" val="1"/>
              </a:ext>
            </a:extLst>
          </p:cNvPr>
          <p:cNvGrpSpPr/>
          <p:nvPr userDrawn="1"/>
        </p:nvGrpSpPr>
        <p:grpSpPr>
          <a:xfrm>
            <a:off x="-110" y="6122458"/>
            <a:ext cx="12192110" cy="755420"/>
            <a:chOff x="-2323" y="4128060"/>
            <a:chExt cx="12202601" cy="755420"/>
          </a:xfrm>
        </p:grpSpPr>
        <p:sp>
          <p:nvSpPr>
            <p:cNvPr id="8" name="Flowchart: Stored Data 11">
              <a:extLst>
                <a:ext uri="{FF2B5EF4-FFF2-40B4-BE49-F238E27FC236}">
                  <a16:creationId xmlns:a16="http://schemas.microsoft.com/office/drawing/2014/main" id="{DDABEC27-BCFE-B13D-9914-A90FD761E63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9" name="Group 8">
              <a:extLst>
                <a:ext uri="{FF2B5EF4-FFF2-40B4-BE49-F238E27FC236}">
                  <a16:creationId xmlns:a16="http://schemas.microsoft.com/office/drawing/2014/main" id="{40F311B7-CF56-AE69-DAC7-7F81255A66C3}"/>
                </a:ext>
              </a:extLst>
            </p:cNvPr>
            <p:cNvGrpSpPr/>
            <p:nvPr/>
          </p:nvGrpSpPr>
          <p:grpSpPr>
            <a:xfrm>
              <a:off x="-2323" y="4158204"/>
              <a:ext cx="12202601" cy="725276"/>
              <a:chOff x="9932" y="5877894"/>
              <a:chExt cx="12184065" cy="725276"/>
            </a:xfrm>
          </p:grpSpPr>
          <p:sp>
            <p:nvSpPr>
              <p:cNvPr id="10" name="Rectangle 9">
                <a:extLst>
                  <a:ext uri="{FF2B5EF4-FFF2-40B4-BE49-F238E27FC236}">
                    <a16:creationId xmlns:a16="http://schemas.microsoft.com/office/drawing/2014/main" id="{EDD3AAA6-213D-5D78-68BC-0832D1A215F4}"/>
                  </a:ext>
                  <a:ext uri="{C183D7F6-B498-43B3-948B-1728B52AA6E4}">
                    <adec:decorative xmlns:adec="http://schemas.microsoft.com/office/drawing/2017/decorative" val="1"/>
                  </a:ext>
                </a:extLst>
              </p:cNvPr>
              <p:cNvSpPr/>
              <p:nvPr/>
            </p:nvSpPr>
            <p:spPr>
              <a:xfrm>
                <a:off x="9932" y="6440418"/>
                <a:ext cx="12184065" cy="14326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Stored Data 11">
                <a:extLst>
                  <a:ext uri="{FF2B5EF4-FFF2-40B4-BE49-F238E27FC236}">
                    <a16:creationId xmlns:a16="http://schemas.microsoft.com/office/drawing/2014/main" id="{08471A82-9315-AF4C-E248-ED5D0D8CB2EE}"/>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rgbClr val="163158"/>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5503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_1">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21778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4200667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9366857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Partners-multiple imag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8F166-6A7E-4A54-B512-C4DA15F2BC47}"/>
              </a:ext>
            </a:extLst>
          </p:cNvPr>
          <p:cNvSpPr/>
          <p:nvPr userDrawn="1"/>
        </p:nvSpPr>
        <p:spPr>
          <a:xfrm>
            <a:off x="0" y="0"/>
            <a:ext cx="12192000" cy="6858000"/>
          </a:xfrm>
          <a:prstGeom prst="rect">
            <a:avLst/>
          </a:prstGeom>
          <a:gradFill flip="none" rotWithShape="1">
            <a:gsLst>
              <a:gs pos="0">
                <a:schemeClr val="accent4"/>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587764"/>
            <a:ext cx="11029616" cy="860036"/>
          </a:xfrm>
        </p:spPr>
        <p:txBody>
          <a:bodyPr anchor="t" anchorCtr="0"/>
          <a:lstStyle>
            <a:lvl1pPr>
              <a:defRPr cap="none">
                <a:solidFill>
                  <a:schemeClr val="accent1"/>
                </a:solidFill>
              </a:defRPr>
            </a:lvl1pPr>
          </a:lstStyle>
          <a:p>
            <a:r>
              <a:rPr lang="en-US"/>
              <a:t>Click to edit master title style</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13854" y="6700348"/>
            <a:ext cx="12227888" cy="17342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a:extLst>
              <a:ext uri="{FF2B5EF4-FFF2-40B4-BE49-F238E27FC236}">
                <a16:creationId xmlns:a16="http://schemas.microsoft.com/office/drawing/2014/main" id="{4FB14AE3-0193-4A9B-B4BE-53F1FC119304}"/>
              </a:ext>
            </a:extLst>
          </p:cNvPr>
          <p:cNvSpPr>
            <a:spLocks noGrp="1"/>
          </p:cNvSpPr>
          <p:nvPr>
            <p:ph type="pic" sz="quarter" idx="10"/>
          </p:nvPr>
        </p:nvSpPr>
        <p:spPr>
          <a:xfrm>
            <a:off x="616711" y="2006244"/>
            <a:ext cx="1968834" cy="1195160"/>
          </a:xfrm>
        </p:spPr>
        <p:txBody>
          <a:bodyPr/>
          <a:lstStyle/>
          <a:p>
            <a:endParaRPr lang="en-US"/>
          </a:p>
        </p:txBody>
      </p:sp>
      <p:sp>
        <p:nvSpPr>
          <p:cNvPr id="12" name="Rectangle 11">
            <a:extLst>
              <a:ext uri="{FF2B5EF4-FFF2-40B4-BE49-F238E27FC236}">
                <a16:creationId xmlns:a16="http://schemas.microsoft.com/office/drawing/2014/main" id="{9684C164-8B6F-468D-ACAE-E839E7498713}"/>
              </a:ext>
            </a:extLst>
          </p:cNvPr>
          <p:cNvSpPr/>
          <p:nvPr userDrawn="1"/>
        </p:nvSpPr>
        <p:spPr>
          <a:xfrm>
            <a:off x="581192" y="1527095"/>
            <a:ext cx="3157090" cy="121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icture Placeholder 11">
            <a:extLst>
              <a:ext uri="{FF2B5EF4-FFF2-40B4-BE49-F238E27FC236}">
                <a16:creationId xmlns:a16="http://schemas.microsoft.com/office/drawing/2014/main" id="{6DC8D8C3-C3C8-4F6B-B864-D7777305287D}"/>
              </a:ext>
            </a:extLst>
          </p:cNvPr>
          <p:cNvSpPr>
            <a:spLocks noGrp="1"/>
          </p:cNvSpPr>
          <p:nvPr>
            <p:ph type="pic" sz="quarter" idx="11"/>
          </p:nvPr>
        </p:nvSpPr>
        <p:spPr>
          <a:xfrm>
            <a:off x="2881691" y="1990129"/>
            <a:ext cx="1968834" cy="1195160"/>
          </a:xfrm>
        </p:spPr>
        <p:txBody>
          <a:bodyPr/>
          <a:lstStyle/>
          <a:p>
            <a:endParaRPr lang="en-US"/>
          </a:p>
        </p:txBody>
      </p:sp>
      <p:sp>
        <p:nvSpPr>
          <p:cNvPr id="14" name="Picture Placeholder 11">
            <a:extLst>
              <a:ext uri="{FF2B5EF4-FFF2-40B4-BE49-F238E27FC236}">
                <a16:creationId xmlns:a16="http://schemas.microsoft.com/office/drawing/2014/main" id="{2B5F7C78-3EA3-4362-BA72-FFF4AB70158F}"/>
              </a:ext>
            </a:extLst>
          </p:cNvPr>
          <p:cNvSpPr>
            <a:spLocks noGrp="1"/>
          </p:cNvSpPr>
          <p:nvPr>
            <p:ph type="pic" sz="quarter" idx="12"/>
          </p:nvPr>
        </p:nvSpPr>
        <p:spPr>
          <a:xfrm>
            <a:off x="5146671" y="2006244"/>
            <a:ext cx="1968834" cy="1195160"/>
          </a:xfrm>
        </p:spPr>
        <p:txBody>
          <a:bodyPr/>
          <a:lstStyle/>
          <a:p>
            <a:endParaRPr lang="en-US"/>
          </a:p>
        </p:txBody>
      </p:sp>
      <p:sp>
        <p:nvSpPr>
          <p:cNvPr id="15" name="Picture Placeholder 11">
            <a:extLst>
              <a:ext uri="{FF2B5EF4-FFF2-40B4-BE49-F238E27FC236}">
                <a16:creationId xmlns:a16="http://schemas.microsoft.com/office/drawing/2014/main" id="{CDCE7209-751A-457B-B4F0-24814F633806}"/>
              </a:ext>
            </a:extLst>
          </p:cNvPr>
          <p:cNvSpPr>
            <a:spLocks noGrp="1"/>
          </p:cNvSpPr>
          <p:nvPr>
            <p:ph type="pic" sz="quarter" idx="13"/>
          </p:nvPr>
        </p:nvSpPr>
        <p:spPr>
          <a:xfrm>
            <a:off x="7411651" y="2006244"/>
            <a:ext cx="1968834" cy="1195160"/>
          </a:xfrm>
        </p:spPr>
        <p:txBody>
          <a:bodyPr/>
          <a:lstStyle/>
          <a:p>
            <a:endParaRPr lang="en-US"/>
          </a:p>
        </p:txBody>
      </p:sp>
      <p:sp>
        <p:nvSpPr>
          <p:cNvPr id="16" name="Picture Placeholder 11">
            <a:extLst>
              <a:ext uri="{FF2B5EF4-FFF2-40B4-BE49-F238E27FC236}">
                <a16:creationId xmlns:a16="http://schemas.microsoft.com/office/drawing/2014/main" id="{8AA1BD74-EEA4-490C-9DE4-344005742EAE}"/>
              </a:ext>
            </a:extLst>
          </p:cNvPr>
          <p:cNvSpPr>
            <a:spLocks noGrp="1"/>
          </p:cNvSpPr>
          <p:nvPr>
            <p:ph type="pic" sz="quarter" idx="14"/>
          </p:nvPr>
        </p:nvSpPr>
        <p:spPr>
          <a:xfrm>
            <a:off x="9676631" y="2006244"/>
            <a:ext cx="1968834" cy="1195160"/>
          </a:xfrm>
        </p:spPr>
        <p:txBody>
          <a:bodyPr/>
          <a:lstStyle/>
          <a:p>
            <a:endParaRPr lang="en-US"/>
          </a:p>
        </p:txBody>
      </p:sp>
      <p:sp>
        <p:nvSpPr>
          <p:cNvPr id="17" name="Picture Placeholder 11">
            <a:extLst>
              <a:ext uri="{FF2B5EF4-FFF2-40B4-BE49-F238E27FC236}">
                <a16:creationId xmlns:a16="http://schemas.microsoft.com/office/drawing/2014/main" id="{F0481280-76BC-4537-AAA9-857C87F682B6}"/>
              </a:ext>
            </a:extLst>
          </p:cNvPr>
          <p:cNvSpPr>
            <a:spLocks noGrp="1"/>
          </p:cNvSpPr>
          <p:nvPr>
            <p:ph type="pic" sz="quarter" idx="15"/>
          </p:nvPr>
        </p:nvSpPr>
        <p:spPr>
          <a:xfrm>
            <a:off x="1769448" y="3522166"/>
            <a:ext cx="1968834" cy="1195160"/>
          </a:xfrm>
        </p:spPr>
        <p:txBody>
          <a:bodyPr/>
          <a:lstStyle/>
          <a:p>
            <a:endParaRPr lang="en-US"/>
          </a:p>
        </p:txBody>
      </p:sp>
      <p:sp>
        <p:nvSpPr>
          <p:cNvPr id="18" name="Picture Placeholder 11">
            <a:extLst>
              <a:ext uri="{FF2B5EF4-FFF2-40B4-BE49-F238E27FC236}">
                <a16:creationId xmlns:a16="http://schemas.microsoft.com/office/drawing/2014/main" id="{383D3130-AB0A-45AD-8140-015C4FF1FCE0}"/>
              </a:ext>
            </a:extLst>
          </p:cNvPr>
          <p:cNvSpPr>
            <a:spLocks noGrp="1"/>
          </p:cNvSpPr>
          <p:nvPr>
            <p:ph type="pic" sz="quarter" idx="16"/>
          </p:nvPr>
        </p:nvSpPr>
        <p:spPr>
          <a:xfrm>
            <a:off x="4109222" y="3522166"/>
            <a:ext cx="1968834" cy="1195160"/>
          </a:xfrm>
        </p:spPr>
        <p:txBody>
          <a:bodyPr/>
          <a:lstStyle/>
          <a:p>
            <a:endParaRPr lang="en-US"/>
          </a:p>
        </p:txBody>
      </p:sp>
      <p:sp>
        <p:nvSpPr>
          <p:cNvPr id="19" name="Picture Placeholder 11">
            <a:extLst>
              <a:ext uri="{FF2B5EF4-FFF2-40B4-BE49-F238E27FC236}">
                <a16:creationId xmlns:a16="http://schemas.microsoft.com/office/drawing/2014/main" id="{A62105D4-10D5-4C97-A9DB-7E5B051BE440}"/>
              </a:ext>
            </a:extLst>
          </p:cNvPr>
          <p:cNvSpPr>
            <a:spLocks noGrp="1"/>
          </p:cNvSpPr>
          <p:nvPr>
            <p:ph type="pic" sz="quarter" idx="17"/>
          </p:nvPr>
        </p:nvSpPr>
        <p:spPr>
          <a:xfrm>
            <a:off x="6427234" y="3519881"/>
            <a:ext cx="1968834" cy="1195160"/>
          </a:xfrm>
        </p:spPr>
        <p:txBody>
          <a:bodyPr/>
          <a:lstStyle/>
          <a:p>
            <a:endParaRPr lang="en-US"/>
          </a:p>
        </p:txBody>
      </p:sp>
      <p:sp>
        <p:nvSpPr>
          <p:cNvPr id="20" name="Picture Placeholder 11">
            <a:extLst>
              <a:ext uri="{FF2B5EF4-FFF2-40B4-BE49-F238E27FC236}">
                <a16:creationId xmlns:a16="http://schemas.microsoft.com/office/drawing/2014/main" id="{0ED5BAE8-CCFF-45C9-B51E-3422B313E6BD}"/>
              </a:ext>
            </a:extLst>
          </p:cNvPr>
          <p:cNvSpPr>
            <a:spLocks noGrp="1"/>
          </p:cNvSpPr>
          <p:nvPr>
            <p:ph type="pic" sz="quarter" idx="18"/>
          </p:nvPr>
        </p:nvSpPr>
        <p:spPr>
          <a:xfrm>
            <a:off x="8692214" y="3508551"/>
            <a:ext cx="1968834" cy="1195160"/>
          </a:xfrm>
        </p:spPr>
        <p:txBody>
          <a:bodyPr/>
          <a:lstStyle/>
          <a:p>
            <a:endParaRPr lang="en-US"/>
          </a:p>
        </p:txBody>
      </p:sp>
      <p:sp>
        <p:nvSpPr>
          <p:cNvPr id="21" name="Picture Placeholder 11">
            <a:extLst>
              <a:ext uri="{FF2B5EF4-FFF2-40B4-BE49-F238E27FC236}">
                <a16:creationId xmlns:a16="http://schemas.microsoft.com/office/drawing/2014/main" id="{984EF7F1-6BC0-4680-86E6-F99FA63B0DFB}"/>
              </a:ext>
            </a:extLst>
          </p:cNvPr>
          <p:cNvSpPr>
            <a:spLocks noGrp="1"/>
          </p:cNvSpPr>
          <p:nvPr>
            <p:ph type="pic" sz="quarter" idx="19"/>
          </p:nvPr>
        </p:nvSpPr>
        <p:spPr>
          <a:xfrm>
            <a:off x="2881691" y="5030670"/>
            <a:ext cx="1968834" cy="1195160"/>
          </a:xfrm>
        </p:spPr>
        <p:txBody>
          <a:bodyPr/>
          <a:lstStyle/>
          <a:p>
            <a:endParaRPr lang="en-US"/>
          </a:p>
        </p:txBody>
      </p:sp>
      <p:sp>
        <p:nvSpPr>
          <p:cNvPr id="22" name="Picture Placeholder 11">
            <a:extLst>
              <a:ext uri="{FF2B5EF4-FFF2-40B4-BE49-F238E27FC236}">
                <a16:creationId xmlns:a16="http://schemas.microsoft.com/office/drawing/2014/main" id="{C3330221-7D5F-492E-A550-74BA795898F4}"/>
              </a:ext>
            </a:extLst>
          </p:cNvPr>
          <p:cNvSpPr>
            <a:spLocks noGrp="1"/>
          </p:cNvSpPr>
          <p:nvPr>
            <p:ph type="pic" sz="quarter" idx="20"/>
          </p:nvPr>
        </p:nvSpPr>
        <p:spPr>
          <a:xfrm>
            <a:off x="5172176" y="5018963"/>
            <a:ext cx="1968834" cy="1195160"/>
          </a:xfrm>
        </p:spPr>
        <p:txBody>
          <a:bodyPr/>
          <a:lstStyle/>
          <a:p>
            <a:endParaRPr lang="en-US"/>
          </a:p>
        </p:txBody>
      </p:sp>
      <p:sp>
        <p:nvSpPr>
          <p:cNvPr id="23" name="Picture Placeholder 11">
            <a:extLst>
              <a:ext uri="{FF2B5EF4-FFF2-40B4-BE49-F238E27FC236}">
                <a16:creationId xmlns:a16="http://schemas.microsoft.com/office/drawing/2014/main" id="{20DAEA45-C33C-40A6-B904-1EFEA65F54B4}"/>
              </a:ext>
            </a:extLst>
          </p:cNvPr>
          <p:cNvSpPr>
            <a:spLocks noGrp="1"/>
          </p:cNvSpPr>
          <p:nvPr>
            <p:ph type="pic" sz="quarter" idx="21"/>
          </p:nvPr>
        </p:nvSpPr>
        <p:spPr>
          <a:xfrm>
            <a:off x="7691103" y="5033349"/>
            <a:ext cx="1968834" cy="1195160"/>
          </a:xfrm>
        </p:spPr>
        <p:txBody>
          <a:bodyPr/>
          <a:lstStyle/>
          <a:p>
            <a:endParaRPr lang="en-US"/>
          </a:p>
        </p:txBody>
      </p:sp>
      <p:pic>
        <p:nvPicPr>
          <p:cNvPr id="24" name="Picture 23" descr="The Technical Assistance Center for Quality Employment">
            <a:extLst>
              <a:ext uri="{FF2B5EF4-FFF2-40B4-BE49-F238E27FC236}">
                <a16:creationId xmlns:a16="http://schemas.microsoft.com/office/drawing/2014/main" id="{D1ECBC4C-B6E3-47C2-8AF6-94AD7C79605A}"/>
              </a:ext>
            </a:extLst>
          </p:cNvPr>
          <p:cNvPicPr>
            <a:picLocks noChangeAspect="1"/>
          </p:cNvPicPr>
          <p:nvPr userDrawn="1"/>
        </p:nvPicPr>
        <p:blipFill>
          <a:blip r:embed="rId3"/>
          <a:stretch>
            <a:fillRect/>
          </a:stretch>
        </p:blipFill>
        <p:spPr>
          <a:xfrm>
            <a:off x="9653330" y="381855"/>
            <a:ext cx="2067078" cy="989745"/>
          </a:xfrm>
          <a:prstGeom prst="rect">
            <a:avLst/>
          </a:prstGeom>
        </p:spPr>
      </p:pic>
    </p:spTree>
    <p:custDataLst>
      <p:tags r:id="rId1"/>
    </p:custDataLst>
    <p:extLst>
      <p:ext uri="{BB962C8B-B14F-4D97-AF65-F5344CB8AC3E}">
        <p14:creationId xmlns:p14="http://schemas.microsoft.com/office/powerpoint/2010/main" val="33490438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B1D3-648D-2FA3-7DA6-47F343A357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C1C490-94D8-B197-A31B-D7D64D61E23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90E8C-CD3F-BA4D-8D4E-C6CA51AC20AC}"/>
              </a:ext>
            </a:extLst>
          </p:cNvPr>
          <p:cNvSpPr>
            <a:spLocks noGrp="1"/>
          </p:cNvSpPr>
          <p:nvPr>
            <p:ph type="dt" sz="half" idx="10"/>
          </p:nvPr>
        </p:nvSpPr>
        <p:spPr/>
        <p:txBody>
          <a:bodyPr/>
          <a:lstStyle/>
          <a:p>
            <a:fld id="{4E10D368-AAC2-5145-9025-BECB9636CA23}" type="datetimeFigureOut">
              <a:rPr lang="en-US" smtClean="0"/>
              <a:t>4/5/2023</a:t>
            </a:fld>
            <a:endParaRPr lang="en-US"/>
          </a:p>
        </p:txBody>
      </p:sp>
      <p:sp>
        <p:nvSpPr>
          <p:cNvPr id="5" name="Footer Placeholder 4">
            <a:extLst>
              <a:ext uri="{FF2B5EF4-FFF2-40B4-BE49-F238E27FC236}">
                <a16:creationId xmlns:a16="http://schemas.microsoft.com/office/drawing/2014/main" id="{0A493FB8-BBDD-2EDB-E87A-A2AFA13CD2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5862A1-534D-3F6A-4EF1-749FB5534124}"/>
              </a:ext>
            </a:extLst>
          </p:cNvPr>
          <p:cNvSpPr>
            <a:spLocks noGrp="1"/>
          </p:cNvSpPr>
          <p:nvPr>
            <p:ph type="sldNum" sz="quarter" idx="12"/>
          </p:nvPr>
        </p:nvSpPr>
        <p:spPr/>
        <p:txBody>
          <a:bodyPr/>
          <a:lstStyle/>
          <a:p>
            <a:fld id="{7EEB9E92-36FF-6B49-A2BD-EF21C8E0B67F}" type="slidenum">
              <a:rPr lang="en-US" smtClean="0"/>
              <a:t>‹#›</a:t>
            </a:fld>
            <a:endParaRPr lang="en-US"/>
          </a:p>
        </p:txBody>
      </p:sp>
    </p:spTree>
    <p:extLst>
      <p:ext uri="{BB962C8B-B14F-4D97-AF65-F5344CB8AC3E}">
        <p14:creationId xmlns:p14="http://schemas.microsoft.com/office/powerpoint/2010/main" val="2889737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Section - Two Colum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8F166-6A7E-4A54-B512-C4DA15F2BC47}"/>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485943" y="384065"/>
            <a:ext cx="11029616" cy="768066"/>
          </a:xfrm>
        </p:spPr>
        <p:txBody>
          <a:bodyPr anchor="t" anchorCtr="0"/>
          <a:lstStyle>
            <a:lvl1pPr>
              <a:defRPr sz="4000" cap="none">
                <a:solidFill>
                  <a:schemeClr val="accent1"/>
                </a:solidFill>
              </a:defRPr>
            </a:lvl1pPr>
          </a:lstStyle>
          <a:p>
            <a:r>
              <a:rPr lang="en-US"/>
              <a:t>Click to edit master title style</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p:nvPr>
        </p:nvSpPr>
        <p:spPr>
          <a:xfrm>
            <a:off x="581192" y="1717821"/>
            <a:ext cx="5194767" cy="4143229"/>
          </a:xfrm>
        </p:spPr>
        <p:txBody>
          <a:bodyPr anchor="t" anchorCtr="0"/>
          <a:lstStyle>
            <a:lvl1pPr marL="0">
              <a:lnSpc>
                <a:spcPts val="3000"/>
              </a:lnSpc>
              <a:spcBef>
                <a:spcPts val="0"/>
              </a:spcBef>
              <a:spcAft>
                <a:spcPts val="0"/>
              </a:spcAft>
              <a:defRPr sz="24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2">
            <a:extLst>
              <a:ext uri="{FF2B5EF4-FFF2-40B4-BE49-F238E27FC236}">
                <a16:creationId xmlns:a16="http://schemas.microsoft.com/office/drawing/2014/main" id="{AF6B21AE-7B21-46AE-9116-DAAB250A4AE7}"/>
              </a:ext>
            </a:extLst>
          </p:cNvPr>
          <p:cNvSpPr>
            <a:spLocks noGrp="1"/>
          </p:cNvSpPr>
          <p:nvPr>
            <p:ph idx="14"/>
          </p:nvPr>
        </p:nvSpPr>
        <p:spPr>
          <a:xfrm>
            <a:off x="6430966" y="1739900"/>
            <a:ext cx="5194767" cy="4143229"/>
          </a:xfrm>
        </p:spPr>
        <p:txBody>
          <a:bodyPr anchor="t" anchorCtr="0"/>
          <a:lstStyle>
            <a:lvl1pPr marL="0">
              <a:lnSpc>
                <a:spcPts val="3000"/>
              </a:lnSpc>
              <a:spcBef>
                <a:spcPts val="0"/>
              </a:spcBef>
              <a:spcAft>
                <a:spcPts val="0"/>
              </a:spcAft>
              <a:defRPr sz="24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he Technical Assistance Center for Quality Employment">
            <a:extLst>
              <a:ext uri="{FF2B5EF4-FFF2-40B4-BE49-F238E27FC236}">
                <a16:creationId xmlns:a16="http://schemas.microsoft.com/office/drawing/2014/main" id="{19D83803-D911-4E69-BA42-B63E337DB2DA}"/>
              </a:ext>
            </a:extLst>
          </p:cNvPr>
          <p:cNvPicPr>
            <a:picLocks noChangeAspect="1"/>
          </p:cNvPicPr>
          <p:nvPr userDrawn="1"/>
        </p:nvPicPr>
        <p:blipFill>
          <a:blip r:embed="rId3"/>
          <a:stretch>
            <a:fillRect/>
          </a:stretch>
        </p:blipFill>
        <p:spPr>
          <a:xfrm>
            <a:off x="478156" y="309118"/>
            <a:ext cx="2931366" cy="1403578"/>
          </a:xfrm>
          <a:prstGeom prst="rect">
            <a:avLst/>
          </a:prstGeom>
        </p:spPr>
      </p:pic>
    </p:spTree>
    <p:custDataLst>
      <p:tags r:id="rId1"/>
    </p:custDataLst>
    <p:extLst>
      <p:ext uri="{BB962C8B-B14F-4D97-AF65-F5344CB8AC3E}">
        <p14:creationId xmlns:p14="http://schemas.microsoft.com/office/powerpoint/2010/main" val="3186332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Learning Objectiv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B48F166-6A7E-4A54-B512-C4DA15F2BC47}"/>
              </a:ext>
            </a:extLst>
          </p:cNvPr>
          <p:cNvSpPr/>
          <p:nvPr userDrawn="1"/>
        </p:nvSpPr>
        <p:spPr>
          <a:xfrm>
            <a:off x="0" y="0"/>
            <a:ext cx="12192000" cy="6858000"/>
          </a:xfrm>
          <a:prstGeom prst="rect">
            <a:avLst/>
          </a:prstGeom>
          <a:gradFill flip="none" rotWithShape="1">
            <a:gsLst>
              <a:gs pos="0">
                <a:schemeClr val="accent5">
                  <a:lumMod val="20000"/>
                  <a:lumOff val="8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581193" y="587764"/>
            <a:ext cx="11029616" cy="909960"/>
          </a:xfrm>
        </p:spPr>
        <p:txBody>
          <a:bodyPr anchor="t" anchorCtr="0"/>
          <a:lstStyle>
            <a:lvl1pPr>
              <a:defRPr sz="4000" cap="none">
                <a:solidFill>
                  <a:schemeClr val="accent1"/>
                </a:solidFill>
              </a:defRPr>
            </a:lvl1pPr>
          </a:lstStyle>
          <a:p>
            <a:r>
              <a:rPr lang="en-US"/>
              <a:t>Learning Objectives</a:t>
            </a:r>
          </a:p>
        </p:txBody>
      </p:sp>
      <p:sp>
        <p:nvSpPr>
          <p:cNvPr id="8" name="Content Placeholder 2">
            <a:extLst>
              <a:ext uri="{FF2B5EF4-FFF2-40B4-BE49-F238E27FC236}">
                <a16:creationId xmlns:a16="http://schemas.microsoft.com/office/drawing/2014/main" id="{4FFF2571-0D83-4D98-A73A-62A31A44846E}"/>
              </a:ext>
            </a:extLst>
          </p:cNvPr>
          <p:cNvSpPr>
            <a:spLocks noGrp="1"/>
          </p:cNvSpPr>
          <p:nvPr>
            <p:ph idx="13"/>
          </p:nvPr>
        </p:nvSpPr>
        <p:spPr>
          <a:xfrm>
            <a:off x="581192" y="2085489"/>
            <a:ext cx="5788077" cy="3775562"/>
          </a:xfrm>
        </p:spPr>
        <p:txBody>
          <a:bodyPr anchor="t" anchorCtr="0"/>
          <a:lstStyle>
            <a:lvl1pPr marL="0">
              <a:lnSpc>
                <a:spcPts val="3600"/>
              </a:lnSpc>
              <a:spcBef>
                <a:spcPts val="0"/>
              </a:spcBef>
              <a:spcAft>
                <a:spcPts val="0"/>
              </a:spcAft>
              <a:buClr>
                <a:schemeClr val="accent2"/>
              </a:buClr>
              <a:buSzPct val="95000"/>
              <a:buFont typeface="Arial" panose="020B0604020202020204" pitchFamily="34" charset="0"/>
              <a:buChar char="•"/>
              <a:defRPr sz="2800">
                <a:latin typeface="Calibri" panose="020F0502020204030204" pitchFamily="34" charset="0"/>
                <a:cs typeface="Calibri" panose="020F0502020204030204" pitchFamily="34" charset="0"/>
              </a:defRPr>
            </a:lvl1pPr>
            <a:lvl2pPr>
              <a:buClr>
                <a:schemeClr val="accent2"/>
              </a:buClr>
              <a:buSzPct val="100000"/>
              <a:buFont typeface="Arial" panose="020B0604020202020204" pitchFamily="34" charset="0"/>
              <a:buChar char="•"/>
              <a:defRPr sz="2000">
                <a:latin typeface="Calibri" panose="020F0502020204030204" pitchFamily="34" charset="0"/>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1800">
                <a:latin typeface="Calibri" panose="020F0502020204030204" pitchFamily="34" charset="0"/>
                <a:cs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E604EBBF-3ABE-4E20-A0D5-6808CF78ACA4}"/>
              </a:ext>
            </a:extLst>
          </p:cNvPr>
          <p:cNvSpPr/>
          <p:nvPr userDrawn="1"/>
        </p:nvSpPr>
        <p:spPr>
          <a:xfrm>
            <a:off x="-35888" y="6684579"/>
            <a:ext cx="12227888" cy="1734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11">
            <a:extLst>
              <a:ext uri="{FF2B5EF4-FFF2-40B4-BE49-F238E27FC236}">
                <a16:creationId xmlns:a16="http://schemas.microsoft.com/office/drawing/2014/main" id="{4FB14AE3-0193-4A9B-B4BE-53F1FC119304}"/>
              </a:ext>
            </a:extLst>
          </p:cNvPr>
          <p:cNvSpPr>
            <a:spLocks noGrp="1"/>
          </p:cNvSpPr>
          <p:nvPr>
            <p:ph type="pic" sz="quarter" idx="10"/>
          </p:nvPr>
        </p:nvSpPr>
        <p:spPr>
          <a:xfrm>
            <a:off x="7596619" y="2413001"/>
            <a:ext cx="3121572" cy="2911340"/>
          </a:xfrm>
        </p:spPr>
        <p:txBody>
          <a:bodyPr/>
          <a:lstStyle/>
          <a:p>
            <a:endParaRPr lang="en-US"/>
          </a:p>
        </p:txBody>
      </p:sp>
      <p:sp>
        <p:nvSpPr>
          <p:cNvPr id="12" name="Rectangle 11">
            <a:extLst>
              <a:ext uri="{FF2B5EF4-FFF2-40B4-BE49-F238E27FC236}">
                <a16:creationId xmlns:a16="http://schemas.microsoft.com/office/drawing/2014/main" id="{9684C164-8B6F-468D-ACAE-E839E7498713}"/>
              </a:ext>
            </a:extLst>
          </p:cNvPr>
          <p:cNvSpPr/>
          <p:nvPr userDrawn="1"/>
        </p:nvSpPr>
        <p:spPr>
          <a:xfrm>
            <a:off x="581192" y="1479125"/>
            <a:ext cx="3157090" cy="12102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32215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eft-Side-Title_Green">
    <p:bg>
      <p:bgPr>
        <a:solidFill>
          <a:schemeClr val="accent3">
            <a:lumMod val="20000"/>
            <a:lumOff val="80000"/>
            <a:alpha val="46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725B827-4B5D-64C3-7BA1-EC505A9BB132}"/>
              </a:ext>
              <a:ext uri="{C183D7F6-B498-43B3-948B-1728B52AA6E4}">
                <adec:decorative xmlns:adec="http://schemas.microsoft.com/office/drawing/2017/decorative" val="1"/>
              </a:ext>
            </a:extLst>
          </p:cNvPr>
          <p:cNvPicPr>
            <a:picLocks noChangeAspect="1"/>
          </p:cNvPicPr>
          <p:nvPr userDrawn="1"/>
        </p:nvPicPr>
        <p:blipFill rotWithShape="1">
          <a:blip r:embed="rId3">
            <a:alphaModFix amt="9000"/>
            <a:duotone>
              <a:schemeClr val="accent3">
                <a:shade val="45000"/>
                <a:satMod val="135000"/>
              </a:schemeClr>
              <a:prstClr val="white"/>
            </a:duotone>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11" name="Rectangle 10">
            <a:extLst>
              <a:ext uri="{FF2B5EF4-FFF2-40B4-BE49-F238E27FC236}">
                <a16:creationId xmlns:a16="http://schemas.microsoft.com/office/drawing/2014/main" id="{D0AADFA1-223C-011C-45EA-AA98CF4EB9E2}"/>
              </a:ext>
              <a:ext uri="{C183D7F6-B498-43B3-948B-1728B52AA6E4}">
                <adec:decorative xmlns:adec="http://schemas.microsoft.com/office/drawing/2017/decorative" val="1"/>
              </a:ext>
            </a:extLst>
          </p:cNvPr>
          <p:cNvSpPr/>
          <p:nvPr userDrawn="1"/>
        </p:nvSpPr>
        <p:spPr bwMode="auto">
          <a:xfrm>
            <a:off x="8148320" y="0"/>
            <a:ext cx="4043680" cy="6858000"/>
          </a:xfrm>
          <a:prstGeom prst="rect">
            <a:avLst/>
          </a:prstGeom>
          <a:solidFill>
            <a:schemeClr val="tx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pic>
        <p:nvPicPr>
          <p:cNvPr id="7" name="Picture 6">
            <a:extLst>
              <a:ext uri="{FF2B5EF4-FFF2-40B4-BE49-F238E27FC236}">
                <a16:creationId xmlns:a16="http://schemas.microsoft.com/office/drawing/2014/main" id="{1630B47A-DF21-2438-11DF-FD1655DB41DE}"/>
              </a:ext>
              <a:ext uri="{C183D7F6-B498-43B3-948B-1728B52AA6E4}">
                <adec:decorative xmlns:adec="http://schemas.microsoft.com/office/drawing/2017/decorative" val="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2453" b="12224"/>
          <a:stretch/>
        </p:blipFill>
        <p:spPr>
          <a:xfrm>
            <a:off x="4150177" y="0"/>
            <a:ext cx="4054078" cy="6858000"/>
          </a:xfrm>
          <a:prstGeom prst="rect">
            <a:avLst/>
          </a:prstGeom>
        </p:spPr>
      </p:pic>
      <p:sp>
        <p:nvSpPr>
          <p:cNvPr id="2" name="Title 1"/>
          <p:cNvSpPr>
            <a:spLocks noGrp="1"/>
          </p:cNvSpPr>
          <p:nvPr>
            <p:ph type="ctrTitle" hasCustomPrompt="1"/>
          </p:nvPr>
        </p:nvSpPr>
        <p:spPr>
          <a:xfrm>
            <a:off x="429768" y="1986591"/>
            <a:ext cx="3872068" cy="1991208"/>
          </a:xfrm>
        </p:spPr>
        <p:txBody>
          <a:bodyPr anchor="b"/>
          <a:lstStyle>
            <a:lvl1pPr algn="l">
              <a:lnSpc>
                <a:spcPct val="102000"/>
              </a:lnSpc>
              <a:defRPr sz="4400" b="1">
                <a:solidFill>
                  <a:schemeClr val="accent1"/>
                </a:solidFill>
                <a:latin typeface="+mj-lt"/>
              </a:defRPr>
            </a:lvl1pPr>
          </a:lstStyle>
          <a:p>
            <a:r>
              <a:rPr lang="en-US"/>
              <a:t>Learning Objectives</a:t>
            </a:r>
            <a:endParaRPr lang="id-ID"/>
          </a:p>
        </p:txBody>
      </p:sp>
      <p:sp>
        <p:nvSpPr>
          <p:cNvPr id="10" name="Content Placeholder 2">
            <a:extLst>
              <a:ext uri="{FF2B5EF4-FFF2-40B4-BE49-F238E27FC236}">
                <a16:creationId xmlns:a16="http://schemas.microsoft.com/office/drawing/2014/main" id="{7D554F8E-8B2C-1441-4B71-CBAF0712883A}"/>
              </a:ext>
            </a:extLst>
          </p:cNvPr>
          <p:cNvSpPr>
            <a:spLocks noGrp="1"/>
          </p:cNvSpPr>
          <p:nvPr>
            <p:ph idx="13"/>
          </p:nvPr>
        </p:nvSpPr>
        <p:spPr>
          <a:xfrm>
            <a:off x="5310216" y="1518755"/>
            <a:ext cx="5963920" cy="3820490"/>
          </a:xfrm>
        </p:spPr>
        <p:txBody>
          <a:bodyPr anchor="t" anchorCtr="0"/>
          <a:lstStyle>
            <a:lvl1pPr marL="347472">
              <a:lnSpc>
                <a:spcPct val="108000"/>
              </a:lnSpc>
              <a:spcBef>
                <a:spcPts val="0"/>
              </a:spcBef>
              <a:spcAft>
                <a:spcPts val="1000"/>
              </a:spcAft>
              <a:buClr>
                <a:schemeClr val="accent3">
                  <a:lumMod val="75000"/>
                </a:schemeClr>
              </a:buClr>
              <a:buSzPct val="125000"/>
              <a:buFont typeface="Arial" panose="020B0604020202020204" pitchFamily="34" charset="0"/>
              <a:buChar char="•"/>
              <a:defRPr sz="2400">
                <a:solidFill>
                  <a:schemeClr val="accent1"/>
                </a:solidFill>
                <a:latin typeface="+mn-lt"/>
                <a:cs typeface="Calibri" panose="020F0502020204030204" pitchFamily="34" charset="0"/>
              </a:defRPr>
            </a:lvl1pPr>
            <a:lvl2pPr>
              <a:buClr>
                <a:schemeClr val="accent2"/>
              </a:buClr>
              <a:buSzPct val="100000"/>
              <a:buFont typeface="Arial" panose="020B0604020202020204" pitchFamily="34" charset="0"/>
              <a:buChar char="•"/>
              <a:defRPr sz="2400">
                <a:solidFill>
                  <a:schemeClr val="accent1"/>
                </a:solidFill>
                <a:latin typeface="+mn-lt"/>
                <a:cs typeface="Calibri" panose="020F0502020204030204" pitchFamily="34" charset="0"/>
              </a:defRPr>
            </a:lvl2pPr>
            <a:lvl3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3pPr>
            <a:lvl4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4pPr>
            <a:lvl5pPr>
              <a:lnSpc>
                <a:spcPts val="2600"/>
              </a:lnSpc>
              <a:spcBef>
                <a:spcPts val="0"/>
              </a:spcBef>
              <a:spcAft>
                <a:spcPts val="0"/>
              </a:spcAft>
              <a:buClr>
                <a:schemeClr val="accent2"/>
              </a:buClr>
              <a:buSzPct val="90000"/>
              <a:buFont typeface="Arial" panose="020B0604020202020204" pitchFamily="34" charset="0"/>
              <a:buChar char="•"/>
              <a:defRPr sz="2400">
                <a:solidFill>
                  <a:schemeClr val="accent1"/>
                </a:solidFill>
                <a:latin typeface="+mn-lt"/>
                <a:cs typeface="Calibri" panose="020F0502020204030204" pitchFamily="34" charset="0"/>
              </a:defRPr>
            </a:lvl5pPr>
          </a:lstStyle>
          <a:p>
            <a:pPr lvl="0"/>
            <a:r>
              <a:rPr lang="en-US"/>
              <a:t>Click to edit Master text styles</a:t>
            </a:r>
          </a:p>
          <a:p>
            <a:pPr lvl="0"/>
            <a:endParaRPr lang="en-US"/>
          </a:p>
        </p:txBody>
      </p:sp>
    </p:spTree>
    <p:custDataLst>
      <p:tags r:id="rId1"/>
    </p:custDataLst>
    <p:extLst>
      <p:ext uri="{BB962C8B-B14F-4D97-AF65-F5344CB8AC3E}">
        <p14:creationId xmlns:p14="http://schemas.microsoft.com/office/powerpoint/2010/main" val="428655441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Break-Slide_Blu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B4F378-8F9D-F0DC-B282-2224F1409715}"/>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2495790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Break-Slide_Green">
    <p:bg>
      <p:bgPr>
        <a:solidFill>
          <a:schemeClr val="accent3">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7173FB-8B2B-43A7-27CE-8D9E21ABA2B0}"/>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lstStyle>
            <a:lvl1pPr algn="ctr">
              <a:lnSpc>
                <a:spcPct val="105000"/>
              </a:lnSpc>
              <a:defRPr sz="6000" b="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839266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Break-Slide_Brown">
    <p:bg>
      <p:bgPr>
        <a:solidFill>
          <a:schemeClr val="accent4">
            <a:lumMod val="50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D3AF83-E23A-197F-4471-8461FFAA59FA}"/>
              </a:ext>
              <a:ext uri="{C183D7F6-B498-43B3-948B-1728B52AA6E4}">
                <adec:decorative xmlns:adec="http://schemas.microsoft.com/office/drawing/2017/decorative" val="1"/>
              </a:ext>
            </a:extLst>
          </p:cNvPr>
          <p:cNvPicPr>
            <a:picLocks noChangeAspect="1"/>
          </p:cNvPicPr>
          <p:nvPr userDrawn="1"/>
        </p:nvPicPr>
        <p:blipFill rotWithShape="1">
          <a:blip r:embed="rId3">
            <a:alphaModFix amt="10000"/>
            <a:extLst>
              <a:ext uri="{28A0092B-C50C-407E-A947-70E740481C1C}">
                <a14:useLocalDpi xmlns:a14="http://schemas.microsoft.com/office/drawing/2010/main" val="0"/>
              </a:ext>
            </a:extLst>
          </a:blip>
          <a:srcRect l="5185"/>
          <a:stretch/>
        </p:blipFill>
        <p:spPr>
          <a:xfrm>
            <a:off x="0" y="0"/>
            <a:ext cx="12192000" cy="6858000"/>
          </a:xfrm>
          <a:prstGeom prst="rect">
            <a:avLst/>
          </a:prstGeom>
        </p:spPr>
      </p:pic>
      <p:sp>
        <p:nvSpPr>
          <p:cNvPr id="2" name="Title 1">
            <a:extLst>
              <a:ext uri="{FF2B5EF4-FFF2-40B4-BE49-F238E27FC236}">
                <a16:creationId xmlns:a16="http://schemas.microsoft.com/office/drawing/2014/main" id="{7C611213-0CFC-4250-9787-6929C350A54D}"/>
              </a:ext>
            </a:extLst>
          </p:cNvPr>
          <p:cNvSpPr>
            <a:spLocks noGrp="1"/>
          </p:cNvSpPr>
          <p:nvPr>
            <p:ph type="title"/>
          </p:nvPr>
        </p:nvSpPr>
        <p:spPr>
          <a:xfrm>
            <a:off x="2264664" y="1753011"/>
            <a:ext cx="7662672" cy="2292096"/>
          </a:xfrm>
        </p:spPr>
        <p:txBody>
          <a:bodyPr anchor="b" anchorCtr="0">
            <a:normAutofit/>
          </a:bodyPr>
          <a:lstStyle>
            <a:lvl1pPr algn="ctr">
              <a:lnSpc>
                <a:spcPct val="105000"/>
              </a:lnSpc>
              <a:defRPr sz="6000" b="0">
                <a:solidFill>
                  <a:schemeClr val="bg1"/>
                </a:solidFill>
              </a:defRPr>
            </a:lvl1pPr>
          </a:lstStyle>
          <a:p>
            <a:r>
              <a:rPr lang="en-US"/>
              <a:t>Click to edit Master title style</a:t>
            </a:r>
          </a:p>
        </p:txBody>
      </p:sp>
      <p:sp>
        <p:nvSpPr>
          <p:cNvPr id="5" name="Text Placeholder 2">
            <a:extLst>
              <a:ext uri="{FF2B5EF4-FFF2-40B4-BE49-F238E27FC236}">
                <a16:creationId xmlns:a16="http://schemas.microsoft.com/office/drawing/2014/main" id="{1E42E15A-913C-D625-0958-5172590177A0}"/>
              </a:ext>
            </a:extLst>
          </p:cNvPr>
          <p:cNvSpPr>
            <a:spLocks noGrp="1"/>
          </p:cNvSpPr>
          <p:nvPr>
            <p:ph type="body" idx="1"/>
          </p:nvPr>
        </p:nvSpPr>
        <p:spPr>
          <a:xfrm>
            <a:off x="2264664" y="4177141"/>
            <a:ext cx="7662672" cy="924792"/>
          </a:xfrm>
        </p:spPr>
        <p:txBody>
          <a:bodyPr>
            <a:normAutofit/>
          </a:bodyPr>
          <a:lstStyle>
            <a:lvl1pPr marL="0" indent="0" algn="ctr">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custDataLst>
      <p:tags r:id="rId1"/>
    </p:custDataLst>
    <p:extLst>
      <p:ext uri="{BB962C8B-B14F-4D97-AF65-F5344CB8AC3E}">
        <p14:creationId xmlns:p14="http://schemas.microsoft.com/office/powerpoint/2010/main" val="3813049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 Two Colum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008E877-4025-476E-A078-65B4B26293E4}"/>
              </a:ext>
              <a:ext uri="{C183D7F6-B498-43B3-948B-1728B52AA6E4}">
                <adec:decorative xmlns:adec="http://schemas.microsoft.com/office/drawing/2017/decorative" val="1"/>
              </a:ext>
            </a:extLst>
          </p:cNvPr>
          <p:cNvSpPr/>
          <p:nvPr userDrawn="1"/>
        </p:nvSpPr>
        <p:spPr>
          <a:xfrm>
            <a:off x="0" y="-1"/>
            <a:ext cx="12192000" cy="6887271"/>
          </a:xfrm>
          <a:prstGeom prst="rect">
            <a:avLst/>
          </a:prstGeom>
          <a:gradFill flip="none" rotWithShape="1">
            <a:gsLst>
              <a:gs pos="0">
                <a:schemeClr val="accent1">
                  <a:lumMod val="10000"/>
                  <a:lumOff val="90000"/>
                </a:schemeClr>
              </a:gs>
              <a:gs pos="100000">
                <a:schemeClr val="bg1"/>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041A3D53-9261-D26A-6C45-5641B5FBC6A1}"/>
              </a:ext>
              <a:ext uri="{C183D7F6-B498-43B3-948B-1728B52AA6E4}">
                <adec:decorative xmlns:adec="http://schemas.microsoft.com/office/drawing/2017/decorative" val="1"/>
              </a:ext>
            </a:extLst>
          </p:cNvPr>
          <p:cNvPicPr>
            <a:picLocks noChangeAspect="1"/>
          </p:cNvPicPr>
          <p:nvPr userDrawn="1"/>
        </p:nvPicPr>
        <p:blipFill>
          <a:blip r:embed="rId3">
            <a:duotone>
              <a:schemeClr val="accent4">
                <a:shade val="45000"/>
                <a:satMod val="135000"/>
              </a:schemeClr>
              <a:prstClr val="white"/>
            </a:duotone>
            <a:alphaModFix amt="17000"/>
            <a:extLst>
              <a:ext uri="{28A0092B-C50C-407E-A947-70E740481C1C}">
                <a14:useLocalDpi xmlns:a14="http://schemas.microsoft.com/office/drawing/2010/main" val="0"/>
              </a:ext>
            </a:extLst>
          </a:blip>
          <a:stretch>
            <a:fillRect/>
          </a:stretch>
        </p:blipFill>
        <p:spPr>
          <a:xfrm>
            <a:off x="-1" y="0"/>
            <a:ext cx="12192001" cy="6502400"/>
          </a:xfrm>
          <a:prstGeom prst="rect">
            <a:avLst/>
          </a:prstGeom>
        </p:spPr>
      </p:pic>
      <p:grpSp>
        <p:nvGrpSpPr>
          <p:cNvPr id="11" name="Group 10">
            <a:extLst>
              <a:ext uri="{FF2B5EF4-FFF2-40B4-BE49-F238E27FC236}">
                <a16:creationId xmlns:a16="http://schemas.microsoft.com/office/drawing/2014/main" id="{F41142B7-D1CC-9DA1-B269-2A703782F6C7}"/>
              </a:ext>
              <a:ext uri="{C183D7F6-B498-43B3-948B-1728B52AA6E4}">
                <adec:decorative xmlns:adec="http://schemas.microsoft.com/office/drawing/2017/decorative" val="1"/>
              </a:ext>
            </a:extLst>
          </p:cNvPr>
          <p:cNvGrpSpPr/>
          <p:nvPr userDrawn="1"/>
        </p:nvGrpSpPr>
        <p:grpSpPr>
          <a:xfrm>
            <a:off x="0" y="6153117"/>
            <a:ext cx="12192110" cy="755420"/>
            <a:chOff x="-2323" y="4128060"/>
            <a:chExt cx="12202601" cy="755420"/>
          </a:xfrm>
        </p:grpSpPr>
        <p:sp>
          <p:nvSpPr>
            <p:cNvPr id="13" name="Flowchart: Stored Data 11">
              <a:extLst>
                <a:ext uri="{FF2B5EF4-FFF2-40B4-BE49-F238E27FC236}">
                  <a16:creationId xmlns:a16="http://schemas.microsoft.com/office/drawing/2014/main" id="{AAC68A50-DB9C-0A44-F7A7-3EC785C44A63}"/>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4" name="Group 13">
              <a:extLst>
                <a:ext uri="{FF2B5EF4-FFF2-40B4-BE49-F238E27FC236}">
                  <a16:creationId xmlns:a16="http://schemas.microsoft.com/office/drawing/2014/main" id="{8B278126-F74F-B235-61A0-ED13C31597FB}"/>
                </a:ext>
              </a:extLst>
            </p:cNvPr>
            <p:cNvGrpSpPr/>
            <p:nvPr/>
          </p:nvGrpSpPr>
          <p:grpSpPr>
            <a:xfrm>
              <a:off x="-2323" y="4158204"/>
              <a:ext cx="12202601" cy="725276"/>
              <a:chOff x="9932" y="5877894"/>
              <a:chExt cx="12184065" cy="725276"/>
            </a:xfrm>
          </p:grpSpPr>
          <p:sp>
            <p:nvSpPr>
              <p:cNvPr id="15" name="Rectangle 14">
                <a:extLst>
                  <a:ext uri="{FF2B5EF4-FFF2-40B4-BE49-F238E27FC236}">
                    <a16:creationId xmlns:a16="http://schemas.microsoft.com/office/drawing/2014/main" id="{EC7DA0F0-6918-E5D7-04B3-285C2C674914}"/>
                  </a:ext>
                  <a:ext uri="{C183D7F6-B498-43B3-948B-1728B52AA6E4}">
                    <adec:decorative xmlns:adec="http://schemas.microsoft.com/office/drawing/2017/decorative" val="1"/>
                  </a:ext>
                </a:extLst>
              </p:cNvPr>
              <p:cNvSpPr/>
              <p:nvPr/>
            </p:nvSpPr>
            <p:spPr>
              <a:xfrm>
                <a:off x="9932" y="6469124"/>
                <a:ext cx="12183955" cy="114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Stored Data 11">
                <a:extLst>
                  <a:ext uri="{FF2B5EF4-FFF2-40B4-BE49-F238E27FC236}">
                    <a16:creationId xmlns:a16="http://schemas.microsoft.com/office/drawing/2014/main" id="{5EE8870C-9532-AFE4-3151-DFA29966BA4F}"/>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75000"/>
                  <a:lumOff val="2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
        <p:nvSpPr>
          <p:cNvPr id="2" name="Title 1"/>
          <p:cNvSpPr>
            <a:spLocks noGrp="1"/>
          </p:cNvSpPr>
          <p:nvPr>
            <p:ph type="title" hasCustomPrompt="1"/>
          </p:nvPr>
        </p:nvSpPr>
        <p:spPr>
          <a:xfrm>
            <a:off x="731520" y="365760"/>
            <a:ext cx="10857968" cy="768066"/>
          </a:xfrm>
        </p:spPr>
        <p:txBody>
          <a:bodyPr anchor="b" anchorCtr="0"/>
          <a:lstStyle>
            <a:lvl1pPr>
              <a:defRPr cap="none">
                <a:solidFill>
                  <a:schemeClr val="accent1"/>
                </a:solidFill>
              </a:defRPr>
            </a:lvl1pPr>
          </a:lstStyle>
          <a:p>
            <a:r>
              <a:rPr lang="en-US"/>
              <a:t>Click to edit master title style</a:t>
            </a:r>
          </a:p>
        </p:txBody>
      </p:sp>
      <p:sp>
        <p:nvSpPr>
          <p:cNvPr id="17" name="Content Placeholder 2">
            <a:extLst>
              <a:ext uri="{FF2B5EF4-FFF2-40B4-BE49-F238E27FC236}">
                <a16:creationId xmlns:a16="http://schemas.microsoft.com/office/drawing/2014/main" id="{62FFC810-8E13-1BFA-6505-D7351634F0DE}"/>
              </a:ext>
            </a:extLst>
          </p:cNvPr>
          <p:cNvSpPr>
            <a:spLocks noGrp="1"/>
          </p:cNvSpPr>
          <p:nvPr>
            <p:ph sz="half" idx="1" hasCustomPrompt="1"/>
          </p:nvPr>
        </p:nvSpPr>
        <p:spPr>
          <a:xfrm>
            <a:off x="731520"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
        <p:nvSpPr>
          <p:cNvPr id="20" name="Content Placeholder 2">
            <a:extLst>
              <a:ext uri="{FF2B5EF4-FFF2-40B4-BE49-F238E27FC236}">
                <a16:creationId xmlns:a16="http://schemas.microsoft.com/office/drawing/2014/main" id="{4B9BEB89-3118-3200-3E30-E9BC6EE9F602}"/>
              </a:ext>
            </a:extLst>
          </p:cNvPr>
          <p:cNvSpPr>
            <a:spLocks noGrp="1"/>
          </p:cNvSpPr>
          <p:nvPr>
            <p:ph sz="half" idx="17" hasCustomPrompt="1"/>
          </p:nvPr>
        </p:nvSpPr>
        <p:spPr>
          <a:xfrm>
            <a:off x="6664486" y="1591445"/>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
        <p:nvSpPr>
          <p:cNvPr id="22" name="Content Placeholder 2">
            <a:extLst>
              <a:ext uri="{FF2B5EF4-FFF2-40B4-BE49-F238E27FC236}">
                <a16:creationId xmlns:a16="http://schemas.microsoft.com/office/drawing/2014/main" id="{10589553-04BF-1F7D-031C-A8D2A2C72A47}"/>
              </a:ext>
            </a:extLst>
          </p:cNvPr>
          <p:cNvSpPr>
            <a:spLocks noGrp="1"/>
          </p:cNvSpPr>
          <p:nvPr>
            <p:ph sz="half" idx="18" hasCustomPrompt="1"/>
          </p:nvPr>
        </p:nvSpPr>
        <p:spPr>
          <a:xfrm>
            <a:off x="731520"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
        <p:nvSpPr>
          <p:cNvPr id="23" name="Content Placeholder 2">
            <a:extLst>
              <a:ext uri="{FF2B5EF4-FFF2-40B4-BE49-F238E27FC236}">
                <a16:creationId xmlns:a16="http://schemas.microsoft.com/office/drawing/2014/main" id="{9D176E37-DF0E-D78B-BBB5-69356A3638D3}"/>
              </a:ext>
            </a:extLst>
          </p:cNvPr>
          <p:cNvSpPr>
            <a:spLocks noGrp="1"/>
          </p:cNvSpPr>
          <p:nvPr>
            <p:ph sz="half" idx="19" hasCustomPrompt="1"/>
          </p:nvPr>
        </p:nvSpPr>
        <p:spPr>
          <a:xfrm>
            <a:off x="6664486" y="3832349"/>
            <a:ext cx="4925001" cy="2016519"/>
          </a:xfrm>
        </p:spPr>
        <p:txBody>
          <a:bodyPr/>
          <a:lstStyle>
            <a:lvl1pPr marL="0" indent="0">
              <a:lnSpc>
                <a:spcPts val="3000"/>
              </a:lnSpc>
              <a:spcBef>
                <a:spcPts val="0"/>
              </a:spcBef>
              <a:buClr>
                <a:schemeClr val="tx2"/>
              </a:buClr>
              <a:buFontTx/>
              <a:buNone/>
              <a:defRPr sz="2200" b="1">
                <a:solidFill>
                  <a:schemeClr val="tx1">
                    <a:lumMod val="75000"/>
                    <a:lumOff val="25000"/>
                  </a:schemeClr>
                </a:solidFill>
              </a:defRPr>
            </a:lvl1pPr>
            <a:lvl2pPr marL="0" indent="0">
              <a:lnSpc>
                <a:spcPts val="3000"/>
              </a:lnSpc>
              <a:spcBef>
                <a:spcPts val="0"/>
              </a:spcBef>
              <a:buClr>
                <a:schemeClr val="tx2"/>
              </a:buClr>
              <a:buFontTx/>
              <a:buNone/>
              <a:defRPr sz="1800"/>
            </a:lvl2pPr>
            <a:lvl3pPr marL="0" indent="0">
              <a:buClr>
                <a:schemeClr val="tx2"/>
              </a:buClr>
              <a:buFontTx/>
              <a:buNone/>
              <a:defRPr/>
            </a:lvl3pPr>
            <a:lvl4pPr marL="0" indent="0">
              <a:buClr>
                <a:schemeClr val="tx2"/>
              </a:buClr>
              <a:buFontTx/>
              <a:buNone/>
              <a:defRPr/>
            </a:lvl4pPr>
            <a:lvl5pPr marL="0" indent="0">
              <a:buClr>
                <a:schemeClr val="tx2"/>
              </a:buClr>
              <a:buFontTx/>
              <a:buNone/>
              <a:defRPr/>
            </a:lvl5pPr>
          </a:lstStyle>
          <a:p>
            <a:pPr lvl="0"/>
            <a:r>
              <a:rPr lang="en-US"/>
              <a:t>Presenter Name</a:t>
            </a:r>
          </a:p>
          <a:p>
            <a:pPr lvl="1"/>
            <a:r>
              <a:rPr lang="en-US"/>
              <a:t>Title</a:t>
            </a:r>
          </a:p>
          <a:p>
            <a:pPr lvl="1"/>
            <a:r>
              <a:rPr lang="en-US"/>
              <a:t>Organization</a:t>
            </a:r>
          </a:p>
          <a:p>
            <a:pPr lvl="1"/>
            <a:r>
              <a:rPr lang="en-US"/>
              <a:t>Email</a:t>
            </a:r>
          </a:p>
        </p:txBody>
      </p:sp>
    </p:spTree>
    <p:custDataLst>
      <p:tags r:id="rId1"/>
    </p:custDataLst>
    <p:extLst>
      <p:ext uri="{BB962C8B-B14F-4D97-AF65-F5344CB8AC3E}">
        <p14:creationId xmlns:p14="http://schemas.microsoft.com/office/powerpoint/2010/main" val="210523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46E72D1-FFF2-B35E-5E65-7150F6368668}"/>
              </a:ext>
              <a:ext uri="{C183D7F6-B498-43B3-948B-1728B52AA6E4}">
                <adec:decorative xmlns:adec="http://schemas.microsoft.com/office/drawing/2017/decorative" val="1"/>
              </a:ext>
            </a:extLst>
          </p:cNvPr>
          <p:cNvPicPr>
            <a:picLocks noChangeAspect="1"/>
          </p:cNvPicPr>
          <p:nvPr userDrawn="1"/>
        </p:nvPicPr>
        <p:blipFill rotWithShape="1">
          <a:blip r:embed="rId3">
            <a:duotone>
              <a:schemeClr val="accent4">
                <a:shade val="45000"/>
                <a:satMod val="135000"/>
              </a:schemeClr>
              <a:prstClr val="white"/>
            </a:duotone>
            <a:alphaModFix amt="9000"/>
            <a:extLst>
              <a:ext uri="{28A0092B-C50C-407E-A947-70E740481C1C}">
                <a14:useLocalDpi xmlns:a14="http://schemas.microsoft.com/office/drawing/2010/main" val="0"/>
              </a:ext>
            </a:extLst>
          </a:blip>
          <a:srcRect l="5317"/>
          <a:stretch/>
        </p:blipFill>
        <p:spPr>
          <a:xfrm flipH="1" flipV="1">
            <a:off x="10629" y="891"/>
            <a:ext cx="12181370" cy="6861543"/>
          </a:xfrm>
          <a:prstGeom prst="rect">
            <a:avLst/>
          </a:prstGeom>
        </p:spPr>
      </p:pic>
      <p:sp>
        <p:nvSpPr>
          <p:cNvPr id="5" name="Rectangle 4">
            <a:extLst>
              <a:ext uri="{FF2B5EF4-FFF2-40B4-BE49-F238E27FC236}">
                <a16:creationId xmlns:a16="http://schemas.microsoft.com/office/drawing/2014/main" id="{9749FD5E-0773-412F-909A-425A9F56CD6E}"/>
              </a:ext>
            </a:extLst>
          </p:cNvPr>
          <p:cNvSpPr/>
          <p:nvPr userDrawn="1"/>
        </p:nvSpPr>
        <p:spPr>
          <a:xfrm>
            <a:off x="1" y="1"/>
            <a:ext cx="12192000" cy="6858000"/>
          </a:xfrm>
          <a:prstGeom prst="rect">
            <a:avLst/>
          </a:prstGeom>
          <a:solidFill>
            <a:schemeClr val="accent4">
              <a:lumMod val="20000"/>
              <a:lumOff val="8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65062" cy="4382046"/>
          </a:xfrm>
        </p:spPr>
        <p:txBody>
          <a:bodyPr/>
          <a:lstStyle>
            <a:lvl1pPr marL="0" indent="0">
              <a:lnSpc>
                <a:spcPct val="105000"/>
              </a:lnSpc>
              <a:spcBef>
                <a:spcPts val="0"/>
              </a:spcBef>
              <a:buClr>
                <a:schemeClr val="tx2"/>
              </a:buClr>
              <a:buFontTx/>
              <a:buNone/>
              <a:defRPr/>
            </a:lvl1pPr>
            <a:lvl2pPr>
              <a:lnSpc>
                <a:spcPct val="105000"/>
              </a:lnSpc>
              <a:buClr>
                <a:schemeClr val="tx2"/>
              </a:buClr>
              <a:defRPr/>
            </a:lvl2pPr>
            <a:lvl3pPr>
              <a:lnSpc>
                <a:spcPct val="105000"/>
              </a:lnSpc>
              <a:buClr>
                <a:schemeClr val="tx2"/>
              </a:buClr>
              <a:defRPr/>
            </a:lvl3pPr>
            <a:lvl4pPr>
              <a:lnSpc>
                <a:spcPct val="105000"/>
              </a:lnSpc>
              <a:buClr>
                <a:schemeClr val="tx2"/>
              </a:buClr>
              <a:defRPr/>
            </a:lvl4pPr>
            <a:lvl5pPr>
              <a:lnSpc>
                <a:spcPct val="105000"/>
              </a:lnSpc>
              <a:buClr>
                <a:schemeClr val="tx2"/>
              </a:buClr>
              <a:defRPr/>
            </a:lvl5pPr>
          </a:lstStyle>
          <a:p>
            <a:pPr lvl="0"/>
            <a:r>
              <a:rPr lang="en-US"/>
              <a:t>Click to edit Master text styles</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19" y="365761"/>
            <a:ext cx="10765063" cy="973942"/>
          </a:xfrm>
        </p:spPr>
        <p:txBody>
          <a:bodyPr>
            <a:noAutofit/>
          </a:bodyPr>
          <a:lstStyle>
            <a:lvl1pPr>
              <a:lnSpc>
                <a:spcPct val="105000"/>
              </a:lnSpc>
              <a:defRPr sz="4000" b="1">
                <a:solidFill>
                  <a:schemeClr val="tx1"/>
                </a:solidFill>
              </a:defRPr>
            </a:lvl1pPr>
          </a:lstStyle>
          <a:p>
            <a:r>
              <a:rPr lang="en-US"/>
              <a:t>Click to edit Master title style</a:t>
            </a:r>
          </a:p>
        </p:txBody>
      </p:sp>
    </p:spTree>
    <p:custDataLst>
      <p:tags r:id="rId1"/>
    </p:custDataLst>
    <p:extLst>
      <p:ext uri="{BB962C8B-B14F-4D97-AF65-F5344CB8AC3E}">
        <p14:creationId xmlns:p14="http://schemas.microsoft.com/office/powerpoint/2010/main" val="1092619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Content-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DABC57-CE97-6D41-DC88-D05340ECC0D4}"/>
              </a:ext>
              <a:ext uri="{C183D7F6-B498-43B3-948B-1728B52AA6E4}">
                <adec:decorative xmlns:adec="http://schemas.microsoft.com/office/drawing/2017/decorative" val="1"/>
              </a:ext>
            </a:extLst>
          </p:cNvPr>
          <p:cNvPicPr>
            <a:picLocks noChangeAspect="1"/>
          </p:cNvPicPr>
          <p:nvPr userDrawn="1"/>
        </p:nvPicPr>
        <p:blipFill>
          <a:blip r:embed="rId3">
            <a:duotone>
              <a:schemeClr val="accent2">
                <a:shade val="45000"/>
                <a:satMod val="135000"/>
              </a:schemeClr>
              <a:prstClr val="white"/>
            </a:duotone>
            <a:alphaModFix amt="15000"/>
            <a:extLst>
              <a:ext uri="{28A0092B-C50C-407E-A947-70E740481C1C}">
                <a14:useLocalDpi xmlns:a14="http://schemas.microsoft.com/office/drawing/2010/main" val="0"/>
              </a:ext>
            </a:extLst>
          </a:blip>
          <a:stretch>
            <a:fillRect/>
          </a:stretch>
        </p:blipFill>
        <p:spPr>
          <a:xfrm>
            <a:off x="1421" y="0"/>
            <a:ext cx="12192000" cy="6502400"/>
          </a:xfrm>
          <a:prstGeom prst="rect">
            <a:avLst/>
          </a:prstGeom>
        </p:spPr>
      </p:pic>
      <p:sp>
        <p:nvSpPr>
          <p:cNvPr id="6" name="Content Placeholder 2">
            <a:extLst>
              <a:ext uri="{FF2B5EF4-FFF2-40B4-BE49-F238E27FC236}">
                <a16:creationId xmlns:a16="http://schemas.microsoft.com/office/drawing/2014/main" id="{C3D455E7-8BF6-44C2-95C1-8863AB356FBC}"/>
              </a:ext>
            </a:extLst>
          </p:cNvPr>
          <p:cNvSpPr>
            <a:spLocks noGrp="1"/>
          </p:cNvSpPr>
          <p:nvPr>
            <p:ph sz="half" idx="1"/>
          </p:nvPr>
        </p:nvSpPr>
        <p:spPr>
          <a:xfrm>
            <a:off x="731520" y="1689145"/>
            <a:ext cx="10757328" cy="4063473"/>
          </a:xfrm>
        </p:spPr>
        <p:txBody>
          <a:bodyPr>
            <a:normAutofit/>
          </a:bodyPr>
          <a:lstStyle>
            <a:lvl1pPr>
              <a:lnSpc>
                <a:spcPct val="108000"/>
              </a:lnSpc>
              <a:spcBef>
                <a:spcPts val="1200"/>
              </a:spcBef>
              <a:buClr>
                <a:schemeClr val="tx1">
                  <a:lumMod val="75000"/>
                  <a:lumOff val="25000"/>
                </a:schemeClr>
              </a:buClr>
              <a:defRPr/>
            </a:lvl1pPr>
            <a:lvl2pPr>
              <a:lnSpc>
                <a:spcPct val="108000"/>
              </a:lnSpc>
              <a:spcBef>
                <a:spcPts val="1200"/>
              </a:spcBef>
              <a:buClr>
                <a:schemeClr val="tx1">
                  <a:lumMod val="75000"/>
                  <a:lumOff val="25000"/>
                </a:schemeClr>
              </a:buClr>
              <a:defRPr/>
            </a:lvl2pPr>
            <a:lvl3pPr>
              <a:lnSpc>
                <a:spcPct val="108000"/>
              </a:lnSpc>
              <a:spcBef>
                <a:spcPts val="1200"/>
              </a:spcBef>
              <a:buClr>
                <a:schemeClr val="tx1">
                  <a:lumMod val="75000"/>
                  <a:lumOff val="25000"/>
                </a:schemeClr>
              </a:buClr>
              <a:defRPr/>
            </a:lvl3pPr>
            <a:lvl4pPr>
              <a:lnSpc>
                <a:spcPct val="108000"/>
              </a:lnSpc>
              <a:spcBef>
                <a:spcPts val="1200"/>
              </a:spcBef>
              <a:buClr>
                <a:schemeClr val="tx1">
                  <a:lumMod val="75000"/>
                  <a:lumOff val="25000"/>
                </a:schemeClr>
              </a:buClr>
              <a:defRPr/>
            </a:lvl4pPr>
            <a:lvl5pPr>
              <a:lnSpc>
                <a:spcPct val="108000"/>
              </a:lnSpc>
              <a:spcBef>
                <a:spcPts val="1200"/>
              </a:spcBef>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itle 1">
            <a:extLst>
              <a:ext uri="{FF2B5EF4-FFF2-40B4-BE49-F238E27FC236}">
                <a16:creationId xmlns:a16="http://schemas.microsoft.com/office/drawing/2014/main" id="{689B0F78-34D1-4D79-824E-47129F93C2D2}"/>
              </a:ext>
            </a:extLst>
          </p:cNvPr>
          <p:cNvSpPr>
            <a:spLocks noGrp="1"/>
          </p:cNvSpPr>
          <p:nvPr>
            <p:ph type="title"/>
          </p:nvPr>
        </p:nvSpPr>
        <p:spPr>
          <a:xfrm>
            <a:off x="731520" y="365761"/>
            <a:ext cx="10757328" cy="1234440"/>
          </a:xfrm>
        </p:spPr>
        <p:txBody>
          <a:bodyPr lIns="91440" tIns="45720" rIns="91440" bIns="45720">
            <a:normAutofit/>
          </a:bodyPr>
          <a:lstStyle>
            <a:lvl1pPr>
              <a:lnSpc>
                <a:spcPct val="102000"/>
              </a:lnSpc>
              <a:defRPr sz="4000" b="1">
                <a:solidFill>
                  <a:schemeClr val="tx1"/>
                </a:solidFill>
              </a:defRPr>
            </a:lvl1pPr>
          </a:lstStyle>
          <a:p>
            <a:r>
              <a:rPr lang="en-US"/>
              <a:t>Click to edit Master title style</a:t>
            </a:r>
          </a:p>
        </p:txBody>
      </p:sp>
      <p:grpSp>
        <p:nvGrpSpPr>
          <p:cNvPr id="8" name="Group 7">
            <a:extLst>
              <a:ext uri="{FF2B5EF4-FFF2-40B4-BE49-F238E27FC236}">
                <a16:creationId xmlns:a16="http://schemas.microsoft.com/office/drawing/2014/main" id="{B30FB516-0834-E970-C852-A6ABB55667D0}"/>
              </a:ext>
              <a:ext uri="{C183D7F6-B498-43B3-948B-1728B52AA6E4}">
                <adec:decorative xmlns:adec="http://schemas.microsoft.com/office/drawing/2017/decorative" val="1"/>
              </a:ext>
            </a:extLst>
          </p:cNvPr>
          <p:cNvGrpSpPr/>
          <p:nvPr userDrawn="1"/>
        </p:nvGrpSpPr>
        <p:grpSpPr>
          <a:xfrm>
            <a:off x="-110" y="6122455"/>
            <a:ext cx="12192110" cy="755420"/>
            <a:chOff x="-2323" y="4128060"/>
            <a:chExt cx="12202601" cy="755420"/>
          </a:xfrm>
        </p:grpSpPr>
        <p:sp>
          <p:nvSpPr>
            <p:cNvPr id="9" name="Flowchart: Stored Data 11">
              <a:extLst>
                <a:ext uri="{FF2B5EF4-FFF2-40B4-BE49-F238E27FC236}">
                  <a16:creationId xmlns:a16="http://schemas.microsoft.com/office/drawing/2014/main" id="{2A71683F-C8AA-EA27-91F6-DFFC032C5128}"/>
                </a:ext>
              </a:extLst>
            </p:cNvPr>
            <p:cNvSpPr/>
            <p:nvPr/>
          </p:nvSpPr>
          <p:spPr bwMode="auto">
            <a:xfrm rot="16200000">
              <a:off x="5738679" y="-1604305"/>
              <a:ext cx="725276" cy="12190006"/>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nvGrpSpPr>
            <p:cNvPr id="10" name="Group 9">
              <a:extLst>
                <a:ext uri="{FF2B5EF4-FFF2-40B4-BE49-F238E27FC236}">
                  <a16:creationId xmlns:a16="http://schemas.microsoft.com/office/drawing/2014/main" id="{09A5FA9D-37EE-02EF-65ED-5C8FF705A84F}"/>
                </a:ext>
              </a:extLst>
            </p:cNvPr>
            <p:cNvGrpSpPr/>
            <p:nvPr/>
          </p:nvGrpSpPr>
          <p:grpSpPr>
            <a:xfrm>
              <a:off x="-2323" y="4158204"/>
              <a:ext cx="12202601" cy="725276"/>
              <a:chOff x="9932" y="5877894"/>
              <a:chExt cx="12184065" cy="725276"/>
            </a:xfrm>
          </p:grpSpPr>
          <p:sp>
            <p:nvSpPr>
              <p:cNvPr id="11" name="Rectangle 10">
                <a:extLst>
                  <a:ext uri="{FF2B5EF4-FFF2-40B4-BE49-F238E27FC236}">
                    <a16:creationId xmlns:a16="http://schemas.microsoft.com/office/drawing/2014/main" id="{F57ADECD-5FFB-819E-C0E5-401A5E842A76}"/>
                  </a:ext>
                  <a:ext uri="{C183D7F6-B498-43B3-948B-1728B52AA6E4}">
                    <adec:decorative xmlns:adec="http://schemas.microsoft.com/office/drawing/2017/decorative" val="1"/>
                  </a:ext>
                </a:extLst>
              </p:cNvPr>
              <p:cNvSpPr/>
              <p:nvPr/>
            </p:nvSpPr>
            <p:spPr>
              <a:xfrm>
                <a:off x="9932" y="6522418"/>
                <a:ext cx="12184065" cy="6126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Stored Data 11">
                <a:extLst>
                  <a:ext uri="{FF2B5EF4-FFF2-40B4-BE49-F238E27FC236}">
                    <a16:creationId xmlns:a16="http://schemas.microsoft.com/office/drawing/2014/main" id="{ADFD5558-AAC9-665A-95A0-7C1941468CD6}"/>
                  </a:ext>
                  <a:ext uri="{C183D7F6-B498-43B3-948B-1728B52AA6E4}">
                    <adec:decorative xmlns:adec="http://schemas.microsoft.com/office/drawing/2017/decorative" val="1"/>
                  </a:ext>
                </a:extLst>
              </p:cNvPr>
              <p:cNvSpPr/>
              <p:nvPr/>
            </p:nvSpPr>
            <p:spPr bwMode="auto">
              <a:xfrm rot="16200000">
                <a:off x="5739382" y="148554"/>
                <a:ext cx="725276" cy="1218395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4040"/>
                  <a:gd name="connsiteY0" fmla="*/ 0 h 10000"/>
                  <a:gd name="connsiteX1" fmla="*/ 14040 w 14040"/>
                  <a:gd name="connsiteY1" fmla="*/ 0 h 10000"/>
                  <a:gd name="connsiteX2" fmla="*/ 8333 w 14040"/>
                  <a:gd name="connsiteY2" fmla="*/ 5000 h 10000"/>
                  <a:gd name="connsiteX3" fmla="*/ 10000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6 w 14040"/>
                  <a:gd name="connsiteY3" fmla="*/ 9992 h 10000"/>
                  <a:gd name="connsiteX4" fmla="*/ 1667 w 14040"/>
                  <a:gd name="connsiteY4" fmla="*/ 10000 h 10000"/>
                  <a:gd name="connsiteX5" fmla="*/ 0 w 14040"/>
                  <a:gd name="connsiteY5" fmla="*/ 5000 h 10000"/>
                  <a:gd name="connsiteX6" fmla="*/ 1667 w 14040"/>
                  <a:gd name="connsiteY6" fmla="*/ 0 h 10000"/>
                  <a:gd name="connsiteX0" fmla="*/ 1667 w 15388"/>
                  <a:gd name="connsiteY0" fmla="*/ 0 h 10008"/>
                  <a:gd name="connsiteX1" fmla="*/ 14040 w 15388"/>
                  <a:gd name="connsiteY1" fmla="*/ 0 h 10008"/>
                  <a:gd name="connsiteX2" fmla="*/ 8333 w 15388"/>
                  <a:gd name="connsiteY2" fmla="*/ 5000 h 10008"/>
                  <a:gd name="connsiteX3" fmla="*/ 15388 w 15388"/>
                  <a:gd name="connsiteY3" fmla="*/ 10008 h 10008"/>
                  <a:gd name="connsiteX4" fmla="*/ 1667 w 15388"/>
                  <a:gd name="connsiteY4" fmla="*/ 10000 h 10008"/>
                  <a:gd name="connsiteX5" fmla="*/ 0 w 15388"/>
                  <a:gd name="connsiteY5" fmla="*/ 5000 h 10008"/>
                  <a:gd name="connsiteX6" fmla="*/ 1667 w 15388"/>
                  <a:gd name="connsiteY6" fmla="*/ 0 h 10008"/>
                  <a:gd name="connsiteX0" fmla="*/ 1667 w 14040"/>
                  <a:gd name="connsiteY0" fmla="*/ 0 h 10008"/>
                  <a:gd name="connsiteX1" fmla="*/ 14040 w 14040"/>
                  <a:gd name="connsiteY1" fmla="*/ 0 h 10008"/>
                  <a:gd name="connsiteX2" fmla="*/ 8333 w 14040"/>
                  <a:gd name="connsiteY2" fmla="*/ 5000 h 10008"/>
                  <a:gd name="connsiteX3" fmla="*/ 13849 w 14040"/>
                  <a:gd name="connsiteY3" fmla="*/ 10008 h 10008"/>
                  <a:gd name="connsiteX4" fmla="*/ 1667 w 14040"/>
                  <a:gd name="connsiteY4" fmla="*/ 10000 h 10008"/>
                  <a:gd name="connsiteX5" fmla="*/ 0 w 14040"/>
                  <a:gd name="connsiteY5" fmla="*/ 5000 h 10008"/>
                  <a:gd name="connsiteX6" fmla="*/ 1667 w 14040"/>
                  <a:gd name="connsiteY6" fmla="*/ 0 h 10008"/>
                  <a:gd name="connsiteX0" fmla="*/ 1667 w 14040"/>
                  <a:gd name="connsiteY0" fmla="*/ 0 h 10000"/>
                  <a:gd name="connsiteX1" fmla="*/ 14040 w 14040"/>
                  <a:gd name="connsiteY1" fmla="*/ 0 h 10000"/>
                  <a:gd name="connsiteX2" fmla="*/ 8333 w 14040"/>
                  <a:gd name="connsiteY2" fmla="*/ 5000 h 10000"/>
                  <a:gd name="connsiteX3" fmla="*/ 13849 w 14040"/>
                  <a:gd name="connsiteY3" fmla="*/ 9984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8333 w 14040"/>
                  <a:gd name="connsiteY2" fmla="*/ 5000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 name="connsiteX0" fmla="*/ 1667 w 14040"/>
                  <a:gd name="connsiteY0" fmla="*/ 0 h 10000"/>
                  <a:gd name="connsiteX1" fmla="*/ 14040 w 14040"/>
                  <a:gd name="connsiteY1" fmla="*/ 0 h 10000"/>
                  <a:gd name="connsiteX2" fmla="*/ 7371 w 14040"/>
                  <a:gd name="connsiteY2" fmla="*/ 4967 h 10000"/>
                  <a:gd name="connsiteX3" fmla="*/ 13657 w 14040"/>
                  <a:gd name="connsiteY3" fmla="*/ 10000 h 10000"/>
                  <a:gd name="connsiteX4" fmla="*/ 1667 w 14040"/>
                  <a:gd name="connsiteY4" fmla="*/ 10000 h 10000"/>
                  <a:gd name="connsiteX5" fmla="*/ 0 w 14040"/>
                  <a:gd name="connsiteY5" fmla="*/ 5000 h 10000"/>
                  <a:gd name="connsiteX6" fmla="*/ 1667 w 1404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40" h="10000">
                    <a:moveTo>
                      <a:pt x="1667" y="0"/>
                    </a:moveTo>
                    <a:lnTo>
                      <a:pt x="14040" y="0"/>
                    </a:lnTo>
                    <a:cubicBezTo>
                      <a:pt x="13119" y="0"/>
                      <a:pt x="7435" y="3300"/>
                      <a:pt x="7371" y="4967"/>
                    </a:cubicBezTo>
                    <a:cubicBezTo>
                      <a:pt x="7307" y="6634"/>
                      <a:pt x="12736" y="10000"/>
                      <a:pt x="13657" y="10000"/>
                    </a:cubicBezTo>
                    <a:lnTo>
                      <a:pt x="1667" y="10000"/>
                    </a:lnTo>
                    <a:cubicBezTo>
                      <a:pt x="746" y="10000"/>
                      <a:pt x="0" y="7761"/>
                      <a:pt x="0" y="5000"/>
                    </a:cubicBezTo>
                    <a:cubicBezTo>
                      <a:pt x="0" y="2239"/>
                      <a:pt x="746" y="0"/>
                      <a:pt x="1667" y="0"/>
                    </a:cubicBezTo>
                    <a:close/>
                  </a:path>
                </a:pathLst>
              </a:custGeom>
              <a:solidFill>
                <a:schemeClr val="tx1">
                  <a:lumMod val="90000"/>
                  <a:lumOff val="1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grpSp>
      </p:grpSp>
    </p:spTree>
    <p:custDataLst>
      <p:tags r:id="rId1"/>
    </p:custDataLst>
    <p:extLst>
      <p:ext uri="{BB962C8B-B14F-4D97-AF65-F5344CB8AC3E}">
        <p14:creationId xmlns:p14="http://schemas.microsoft.com/office/powerpoint/2010/main" val="2938237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C966A2-CC0D-408F-B8E1-012E244B5654}"/>
              </a:ext>
            </a:extLst>
          </p:cNvPr>
          <p:cNvSpPr>
            <a:spLocks noGrp="1"/>
          </p:cNvSpPr>
          <p:nvPr>
            <p:ph type="title"/>
          </p:nvPr>
        </p:nvSpPr>
        <p:spPr>
          <a:xfrm>
            <a:off x="731520" y="365125"/>
            <a:ext cx="10515600" cy="1325563"/>
          </a:xfrm>
          <a:prstGeom prst="rect">
            <a:avLst/>
          </a:prstGeom>
        </p:spPr>
        <p:txBody>
          <a:bodyPr vert="horz" lIns="91440" tIns="45720" rIns="91440" bIns="45720" rtlCol="0" anchor="b" anchorCtr="0">
            <a:noAutofit/>
          </a:bodyPr>
          <a:lstStyle/>
          <a:p>
            <a:r>
              <a:rPr lang="en-US"/>
              <a:t>Click to edit Master title style</a:t>
            </a:r>
          </a:p>
        </p:txBody>
      </p:sp>
      <p:sp>
        <p:nvSpPr>
          <p:cNvPr id="3" name="Text Placeholder 2">
            <a:extLst>
              <a:ext uri="{FF2B5EF4-FFF2-40B4-BE49-F238E27FC236}">
                <a16:creationId xmlns:a16="http://schemas.microsoft.com/office/drawing/2014/main" id="{C4A258D1-6832-42CE-9690-4329C5F52631}"/>
              </a:ext>
            </a:extLst>
          </p:cNvPr>
          <p:cNvSpPr>
            <a:spLocks noGrp="1"/>
          </p:cNvSpPr>
          <p:nvPr>
            <p:ph type="body" idx="1"/>
          </p:nvPr>
        </p:nvSpPr>
        <p:spPr>
          <a:xfrm>
            <a:off x="731520" y="1860698"/>
            <a:ext cx="10515600" cy="435253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ustDataLst>
      <p:tags r:id="rId29"/>
    </p:custDataLst>
    <p:extLst>
      <p:ext uri="{BB962C8B-B14F-4D97-AF65-F5344CB8AC3E}">
        <p14:creationId xmlns:p14="http://schemas.microsoft.com/office/powerpoint/2010/main" val="3720584017"/>
      </p:ext>
    </p:extLst>
  </p:cSld>
  <p:clrMap bg1="lt1" tx1="dk1" bg2="lt2" tx2="dk2" accent1="accent1" accent2="accent2" accent3="accent3" accent4="accent4" accent5="accent5" accent6="accent6" hlink="hlink" folHlink="folHlink"/>
  <p:sldLayoutIdLst>
    <p:sldLayoutId id="2147483690" r:id="rId1"/>
    <p:sldLayoutId id="2147483694" r:id="rId2"/>
    <p:sldLayoutId id="2147483695" r:id="rId3"/>
    <p:sldLayoutId id="2147483686" r:id="rId4"/>
    <p:sldLayoutId id="2147483692" r:id="rId5"/>
    <p:sldLayoutId id="2147483693" r:id="rId6"/>
    <p:sldLayoutId id="2147483700" r:id="rId7"/>
    <p:sldLayoutId id="2147483655" r:id="rId8"/>
    <p:sldLayoutId id="2147483696" r:id="rId9"/>
    <p:sldLayoutId id="2147483682" r:id="rId10"/>
    <p:sldLayoutId id="2147483683" r:id="rId11"/>
    <p:sldLayoutId id="2147483684" r:id="rId12"/>
    <p:sldLayoutId id="2147483680" r:id="rId13"/>
    <p:sldLayoutId id="2147483698" r:id="rId14"/>
    <p:sldLayoutId id="2147483652" r:id="rId15"/>
    <p:sldLayoutId id="2147483657" r:id="rId16"/>
    <p:sldLayoutId id="2147483689" r:id="rId17"/>
    <p:sldLayoutId id="2147483650" r:id="rId18"/>
    <p:sldLayoutId id="2147483668" r:id="rId19"/>
    <p:sldLayoutId id="2147483675" r:id="rId20"/>
    <p:sldLayoutId id="2147483697" r:id="rId21"/>
    <p:sldLayoutId id="2147483701" r:id="rId22"/>
    <p:sldLayoutId id="2147483702" r:id="rId23"/>
    <p:sldLayoutId id="2147483703" r:id="rId24"/>
    <p:sldLayoutId id="2147483704" r:id="rId25"/>
    <p:sldLayoutId id="2147483705" r:id="rId26"/>
    <p:sldLayoutId id="2147483706" r:id="rId27"/>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347472" indent="-347472" algn="l" defTabSz="914400" rtl="0" eaLnBrk="1" latinLnBrk="0" hangingPunct="1">
        <a:lnSpc>
          <a:spcPct val="105000"/>
        </a:lnSpc>
        <a:spcBef>
          <a:spcPts val="1000"/>
        </a:spcBef>
        <a:buSzPct val="125000"/>
        <a:buFont typeface="Arial" panose="020B0604020202020204" pitchFamily="34" charset="0"/>
        <a:buChar char="•"/>
        <a:defRPr sz="2400" b="0" kern="1200">
          <a:solidFill>
            <a:schemeClr val="tx1"/>
          </a:solidFill>
          <a:latin typeface="+mn-lt"/>
          <a:ea typeface="+mn-ea"/>
          <a:cs typeface="+mn-cs"/>
        </a:defRPr>
      </a:lvl1pPr>
      <a:lvl2pPr marL="731520" indent="-347472" algn="l" defTabSz="914400" rtl="0" eaLnBrk="1" latinLnBrk="0" hangingPunct="1">
        <a:lnSpc>
          <a:spcPct val="105000"/>
        </a:lnSpc>
        <a:spcBef>
          <a:spcPts val="1000"/>
        </a:spcBef>
        <a:buSzPct val="80000"/>
        <a:buFont typeface="Courier New" panose="02070309020205020404" pitchFamily="49" charset="0"/>
        <a:buChar char="o"/>
        <a:defRPr sz="2200" kern="1200">
          <a:solidFill>
            <a:schemeClr val="tx1"/>
          </a:solidFill>
          <a:latin typeface="+mn-lt"/>
          <a:ea typeface="+mn-ea"/>
          <a:cs typeface="+mn-cs"/>
        </a:defRPr>
      </a:lvl2pPr>
      <a:lvl3pPr marL="1097280" indent="-347472" algn="l" defTabSz="914400" rtl="0" eaLnBrk="1" latinLnBrk="0" hangingPunct="1">
        <a:lnSpc>
          <a:spcPct val="105000"/>
        </a:lnSpc>
        <a:spcBef>
          <a:spcPts val="1000"/>
        </a:spcBef>
        <a:buSzPct val="80000"/>
        <a:buFont typeface="Wingdings" panose="05000000000000000000" pitchFamily="2" charset="2"/>
        <a:buChar char="§"/>
        <a:defRPr sz="2000" kern="1200">
          <a:solidFill>
            <a:schemeClr val="tx1"/>
          </a:solidFill>
          <a:latin typeface="+mn-lt"/>
          <a:ea typeface="+mn-ea"/>
          <a:cs typeface="+mn-cs"/>
        </a:defRPr>
      </a:lvl3pPr>
      <a:lvl4pPr marL="1463040" indent="-347472" algn="l" defTabSz="914400" rtl="0" eaLnBrk="1" latinLnBrk="0" hangingPunct="1">
        <a:lnSpc>
          <a:spcPct val="105000"/>
        </a:lnSpc>
        <a:spcBef>
          <a:spcPts val="1000"/>
        </a:spcBef>
        <a:buSzPct val="100000"/>
        <a:buFont typeface="Arial" panose="020B0604020202020204" pitchFamily="34" charset="0"/>
        <a:buChar char="•"/>
        <a:defRPr sz="1800" kern="1200">
          <a:solidFill>
            <a:schemeClr val="tx1"/>
          </a:solidFill>
          <a:latin typeface="+mn-lt"/>
          <a:ea typeface="+mn-ea"/>
          <a:cs typeface="+mn-cs"/>
        </a:defRPr>
      </a:lvl4pPr>
      <a:lvl5pPr marL="1828800" indent="-347472" algn="l" defTabSz="914400" rtl="0" eaLnBrk="1" latinLnBrk="0" hangingPunct="1">
        <a:lnSpc>
          <a:spcPct val="105000"/>
        </a:lnSpc>
        <a:spcBef>
          <a:spcPts val="1000"/>
        </a:spcBef>
        <a:buSzPct val="70000"/>
        <a:buFont typeface="Courier New" panose="02070309020205020404" pitchFamily="49" charset="0"/>
        <a:buChar char="o"/>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6.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7.xml"/></Relationships>
</file>

<file path=ppt/slides/_rels/slide1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39.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9.xml"/><Relationship Id="rId1" Type="http://schemas.openxmlformats.org/officeDocument/2006/relationships/tags" Target="../tags/tag4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2.xml"/><Relationship Id="rId5" Type="http://schemas.openxmlformats.org/officeDocument/2006/relationships/hyperlink" Target="https://www.flickr.com/photos/182229932@N07/48137860106"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png"/><Relationship Id="rId2" Type="http://schemas.openxmlformats.org/officeDocument/2006/relationships/slideLayout" Target="../slideLayouts/slideLayout13.xml"/><Relationship Id="rId1" Type="http://schemas.openxmlformats.org/officeDocument/2006/relationships/tags" Target="../tags/tag4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microsoft.com/office/2007/relationships/hdphoto" Target="../media/hdphoto4.wdp"/></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13.xml"/><Relationship Id="rId1" Type="http://schemas.openxmlformats.org/officeDocument/2006/relationships/tags" Target="../tags/tag4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6.xml"/><Relationship Id="rId1" Type="http://schemas.openxmlformats.org/officeDocument/2006/relationships/tags" Target="../tags/tag45.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0.xml"/><Relationship Id="rId1" Type="http://schemas.openxmlformats.org/officeDocument/2006/relationships/tags" Target="../tags/tag46.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9.xml"/><Relationship Id="rId1" Type="http://schemas.openxmlformats.org/officeDocument/2006/relationships/tags" Target="../tags/tag4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9.xml"/><Relationship Id="rId1" Type="http://schemas.openxmlformats.org/officeDocument/2006/relationships/tags" Target="../tags/tag48.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49.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5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52.xml"/><Relationship Id="rId5" Type="http://schemas.openxmlformats.org/officeDocument/2006/relationships/image" Target="../media/image34.sv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5.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6.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57.xml"/></Relationships>
</file>

<file path=ppt/slides/_rels/slide3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notesSlide" Target="../notesSlides/notesSlide15.xml"/><Relationship Id="rId7" Type="http://schemas.openxmlformats.org/officeDocument/2006/relationships/image" Target="../media/image4.png"/><Relationship Id="rId2" Type="http://schemas.openxmlformats.org/officeDocument/2006/relationships/slideLayout" Target="../slideLayouts/slideLayout20.xml"/><Relationship Id="rId1" Type="http://schemas.openxmlformats.org/officeDocument/2006/relationships/tags" Target="../tags/tag58.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9.xml"/><Relationship Id="rId1" Type="http://schemas.openxmlformats.org/officeDocument/2006/relationships/tags" Target="../tags/tag5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9.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9.xml"/><Relationship Id="rId1" Type="http://schemas.openxmlformats.org/officeDocument/2006/relationships/tags" Target="../tags/tag30.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3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9.xml"/><Relationship Id="rId1" Type="http://schemas.openxmlformats.org/officeDocument/2006/relationships/tags" Target="../tags/tag32.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3.xml"/><Relationship Id="rId7" Type="http://schemas.microsoft.com/office/2007/relationships/hdphoto" Target="../media/hdphoto2.wdp"/><Relationship Id="rId2" Type="http://schemas.openxmlformats.org/officeDocument/2006/relationships/slideLayout" Target="../slideLayouts/slideLayout9.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9.xml"/><Relationship Id="rId1" Type="http://schemas.openxmlformats.org/officeDocument/2006/relationships/tags" Target="../tags/tag34.xml"/><Relationship Id="rId4" Type="http://schemas.microsoft.com/office/2007/relationships/hdphoto" Target="../media/hdphoto3.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022B7-8D48-46D9-BF12-16267B505D4C}"/>
              </a:ext>
            </a:extLst>
          </p:cNvPr>
          <p:cNvSpPr>
            <a:spLocks noGrp="1"/>
          </p:cNvSpPr>
          <p:nvPr>
            <p:ph type="ctrTitle"/>
          </p:nvPr>
        </p:nvSpPr>
        <p:spPr>
          <a:xfrm>
            <a:off x="731366" y="506942"/>
            <a:ext cx="5800063" cy="2614076"/>
          </a:xfrm>
        </p:spPr>
        <p:txBody>
          <a:bodyPr vert="horz" lIns="91440" tIns="91440" rIns="91440" bIns="91440" rtlCol="0" anchor="b" anchorCtr="0">
            <a:normAutofit/>
          </a:bodyPr>
          <a:lstStyle/>
          <a:p>
            <a:r>
              <a:rPr lang="en-US" sz="4000" dirty="0"/>
              <a:t>Session 5: </a:t>
            </a:r>
            <a:br>
              <a:rPr lang="en-US" sz="4000" dirty="0"/>
            </a:br>
            <a:r>
              <a:rPr lang="en-US" sz="4000" dirty="0"/>
              <a:t>Effective Expenditure of Funds</a:t>
            </a:r>
          </a:p>
        </p:txBody>
      </p:sp>
      <p:sp>
        <p:nvSpPr>
          <p:cNvPr id="11" name="Subtitle 7">
            <a:extLst>
              <a:ext uri="{FF2B5EF4-FFF2-40B4-BE49-F238E27FC236}">
                <a16:creationId xmlns:a16="http://schemas.microsoft.com/office/drawing/2014/main" id="{8708941D-BB48-B871-FABC-E5867BB8E9A3}"/>
              </a:ext>
            </a:extLst>
          </p:cNvPr>
          <p:cNvSpPr txBox="1">
            <a:spLocks/>
          </p:cNvSpPr>
          <p:nvPr/>
        </p:nvSpPr>
        <p:spPr>
          <a:xfrm>
            <a:off x="731366" y="3429000"/>
            <a:ext cx="4754880" cy="3108960"/>
          </a:xfrm>
          <a:prstGeom prst="rect">
            <a:avLst/>
          </a:prstGeom>
        </p:spPr>
        <p:txBody>
          <a:bodyPr vert="horz" lIns="91440" tIns="45720" rIns="91440" bIns="45720" rtlCol="0">
            <a:noAutofit/>
          </a:bodyPr>
          <a:lstStyle>
            <a:lvl1pPr marL="0" indent="0" algn="l" defTabSz="914400" rtl="0" eaLnBrk="1" latinLnBrk="0" hangingPunct="1">
              <a:lnSpc>
                <a:spcPct val="105000"/>
              </a:lnSpc>
              <a:spcBef>
                <a:spcPts val="0"/>
              </a:spcBef>
              <a:buSzPct val="125000"/>
              <a:buFont typeface="Arial" panose="020B0604020202020204" pitchFamily="34" charset="0"/>
              <a:buNone/>
              <a:defRPr sz="2400" b="1" kern="1200">
                <a:solidFill>
                  <a:schemeClr val="tx1"/>
                </a:solidFill>
                <a:latin typeface="+mn-lt"/>
                <a:ea typeface="+mn-ea"/>
                <a:cs typeface="+mn-cs"/>
              </a:defRPr>
            </a:lvl1pPr>
            <a:lvl2pPr marL="457200" indent="0" algn="ctr" defTabSz="914400" rtl="0" eaLnBrk="1" latinLnBrk="0" hangingPunct="1">
              <a:lnSpc>
                <a:spcPct val="105000"/>
              </a:lnSpc>
              <a:spcBef>
                <a:spcPts val="1200"/>
              </a:spcBef>
              <a:buSzPct val="80000"/>
              <a:buFont typeface="Courier New" panose="02070309020205020404" pitchFamily="49" charset="0"/>
              <a:buNone/>
              <a:defRPr sz="2000" kern="1200">
                <a:solidFill>
                  <a:schemeClr val="tx1"/>
                </a:solidFill>
                <a:latin typeface="+mn-lt"/>
                <a:ea typeface="+mn-ea"/>
                <a:cs typeface="+mn-cs"/>
              </a:defRPr>
            </a:lvl2pPr>
            <a:lvl3pPr marL="914400" indent="0" algn="ctr" defTabSz="914400" rtl="0" eaLnBrk="1" latinLnBrk="0" hangingPunct="1">
              <a:lnSpc>
                <a:spcPct val="105000"/>
              </a:lnSpc>
              <a:spcBef>
                <a:spcPts val="1200"/>
              </a:spcBef>
              <a:buFont typeface="Wingdings" panose="05000000000000000000" pitchFamily="2" charset="2"/>
              <a:buNone/>
              <a:defRPr sz="1800" kern="1200">
                <a:solidFill>
                  <a:schemeClr val="tx1"/>
                </a:solidFill>
                <a:latin typeface="+mn-lt"/>
                <a:ea typeface="+mn-ea"/>
                <a:cs typeface="+mn-cs"/>
              </a:defRPr>
            </a:lvl3pPr>
            <a:lvl4pPr marL="1371600" indent="0" algn="ctr" defTabSz="914400" rtl="0" eaLnBrk="1" latinLnBrk="0" hangingPunct="1">
              <a:lnSpc>
                <a:spcPct val="105000"/>
              </a:lnSpc>
              <a:spcBef>
                <a:spcPts val="1200"/>
              </a:spcBef>
              <a:buSzPct val="100000"/>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105000"/>
              </a:lnSpc>
              <a:spcBef>
                <a:spcPts val="1200"/>
              </a:spcBef>
              <a:buSzPct val="80000"/>
              <a:buFont typeface="Courier New" panose="02070309020205020404" pitchFamily="49"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800" i="1" spc="20" dirty="0">
                <a:solidFill>
                  <a:schemeClr val="accent4">
                    <a:lumMod val="75000"/>
                  </a:schemeClr>
                </a:solidFill>
              </a:rPr>
              <a:t>Charting Our Course: </a:t>
            </a:r>
            <a:r>
              <a:rPr lang="en-US" sz="2800" b="0" dirty="0">
                <a:solidFill>
                  <a:schemeClr val="accent4">
                    <a:lumMod val="50000"/>
                  </a:schemeClr>
                </a:solidFill>
              </a:rPr>
              <a:t>Maximizing VR Resources - Increasing Customer Outcomes</a:t>
            </a:r>
          </a:p>
          <a:p>
            <a:endParaRPr lang="en-US" sz="2800" b="0" dirty="0">
              <a:solidFill>
                <a:schemeClr val="accent4">
                  <a:lumMod val="75000"/>
                </a:schemeClr>
              </a:solidFill>
            </a:endParaRPr>
          </a:p>
          <a:p>
            <a:pPr marL="0" marR="0" lvl="0" indent="0" algn="l" defTabSz="914400" rtl="0" eaLnBrk="1" fontAlgn="auto" latinLnBrk="0" hangingPunct="1">
              <a:lnSpc>
                <a:spcPct val="105000"/>
              </a:lnSpc>
              <a:spcBef>
                <a:spcPts val="0"/>
              </a:spcBef>
              <a:spcAft>
                <a:spcPts val="0"/>
              </a:spcAft>
              <a:buClrTx/>
              <a:buSzPct val="125000"/>
              <a:buFont typeface="Arial" panose="020B0604020202020204" pitchFamily="34" charset="0"/>
              <a:buNone/>
              <a:tabLst/>
              <a:defRPr/>
            </a:pPr>
            <a:r>
              <a:rPr kumimoji="0" lang="en-US" sz="2200" b="0" i="0" u="none" strike="noStrike" kern="1200" cap="none" spc="20" normalizeH="0" noProof="0" dirty="0">
                <a:ln>
                  <a:noFill/>
                </a:ln>
                <a:solidFill>
                  <a:srgbClr val="0D1D34"/>
                </a:solidFill>
                <a:effectLst/>
                <a:uLnTx/>
                <a:uFillTx/>
                <a:latin typeface="Open Sans"/>
                <a:ea typeface="+mn-ea"/>
                <a:cs typeface="+mn-cs"/>
              </a:rPr>
              <a:t>2023 CSAVR Spring Conference</a:t>
            </a:r>
          </a:p>
          <a:p>
            <a:endParaRPr lang="en-US" sz="2800" b="0" dirty="0">
              <a:solidFill>
                <a:schemeClr val="accent4">
                  <a:lumMod val="75000"/>
                </a:schemeClr>
              </a:solidFill>
            </a:endParaRPr>
          </a:p>
        </p:txBody>
      </p:sp>
      <p:pic>
        <p:nvPicPr>
          <p:cNvPr id="18" name="Picture 17">
            <a:extLst>
              <a:ext uri="{FF2B5EF4-FFF2-40B4-BE49-F238E27FC236}">
                <a16:creationId xmlns:a16="http://schemas.microsoft.com/office/drawing/2014/main" id="{C6D10F0D-20C0-5974-6B4D-8FAE8840630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p:blipFill>
        <p:spPr>
          <a:xfrm>
            <a:off x="5753882" y="1294837"/>
            <a:ext cx="6189073" cy="5746996"/>
          </a:xfrm>
          <a:prstGeom prst="rect">
            <a:avLst/>
          </a:prstGeom>
          <a:effectLst/>
        </p:spPr>
      </p:pic>
      <p:cxnSp>
        <p:nvCxnSpPr>
          <p:cNvPr id="3" name="Straight Connector 2">
            <a:extLst>
              <a:ext uri="{FF2B5EF4-FFF2-40B4-BE49-F238E27FC236}">
                <a16:creationId xmlns:a16="http://schemas.microsoft.com/office/drawing/2014/main" id="{115EE424-2C8F-A5E5-5CC6-0A39C04EBFEF}"/>
              </a:ext>
              <a:ext uri="{C183D7F6-B498-43B3-948B-1728B52AA6E4}">
                <adec:decorative xmlns:adec="http://schemas.microsoft.com/office/drawing/2017/decorative" val="1"/>
              </a:ext>
            </a:extLst>
          </p:cNvPr>
          <p:cNvCxnSpPr>
            <a:cxnSpLocks/>
          </p:cNvCxnSpPr>
          <p:nvPr/>
        </p:nvCxnSpPr>
        <p:spPr>
          <a:xfrm>
            <a:off x="823965" y="3265714"/>
            <a:ext cx="3999244"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924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ctrTitle"/>
          </p:nvPr>
        </p:nvSpPr>
        <p:spPr>
          <a:xfrm>
            <a:off x="212598" y="2707794"/>
            <a:ext cx="3872068" cy="1442409"/>
          </a:xfrm>
        </p:spPr>
        <p:txBody>
          <a:bodyPr anchor="t">
            <a:normAutofit fontScale="90000"/>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Speed to eligibility and outcomes PY 2020</a:t>
            </a:r>
            <a:endParaRPr lang="en-US" dirty="0"/>
          </a:p>
        </p:txBody>
      </p:sp>
      <p:graphicFrame>
        <p:nvGraphicFramePr>
          <p:cNvPr id="6" name="Table 5">
            <a:extLst>
              <a:ext uri="{FF2B5EF4-FFF2-40B4-BE49-F238E27FC236}">
                <a16:creationId xmlns:a16="http://schemas.microsoft.com/office/drawing/2014/main" id="{008FD8F7-242B-1389-4E26-F7F5269D4F96}"/>
              </a:ext>
            </a:extLst>
          </p:cNvPr>
          <p:cNvGraphicFramePr>
            <a:graphicFrameLocks noGrp="1"/>
          </p:cNvGraphicFramePr>
          <p:nvPr>
            <p:extLst>
              <p:ext uri="{D42A27DB-BD31-4B8C-83A1-F6EECF244321}">
                <p14:modId xmlns:p14="http://schemas.microsoft.com/office/powerpoint/2010/main" val="1140825148"/>
              </p:ext>
            </p:extLst>
          </p:nvPr>
        </p:nvGraphicFramePr>
        <p:xfrm>
          <a:off x="4904232" y="1333491"/>
          <a:ext cx="6858000" cy="4191017"/>
        </p:xfrm>
        <a:graphic>
          <a:graphicData uri="http://schemas.openxmlformats.org/drawingml/2006/table">
            <a:tbl>
              <a:tblPr firstRow="1">
                <a:tableStyleId>{5C22544A-7EE6-4342-B048-85BDC9FD1C3A}</a:tableStyleId>
              </a:tblPr>
              <a:tblGrid>
                <a:gridCol w="1902328">
                  <a:extLst>
                    <a:ext uri="{9D8B030D-6E8A-4147-A177-3AD203B41FA5}">
                      <a16:colId xmlns:a16="http://schemas.microsoft.com/office/drawing/2014/main" val="3221465834"/>
                    </a:ext>
                  </a:extLst>
                </a:gridCol>
                <a:gridCol w="2064462">
                  <a:extLst>
                    <a:ext uri="{9D8B030D-6E8A-4147-A177-3AD203B41FA5}">
                      <a16:colId xmlns:a16="http://schemas.microsoft.com/office/drawing/2014/main" val="1550289716"/>
                    </a:ext>
                  </a:extLst>
                </a:gridCol>
                <a:gridCol w="2891210">
                  <a:extLst>
                    <a:ext uri="{9D8B030D-6E8A-4147-A177-3AD203B41FA5}">
                      <a16:colId xmlns:a16="http://schemas.microsoft.com/office/drawing/2014/main" val="3086229899"/>
                    </a:ext>
                  </a:extLst>
                </a:gridCol>
              </a:tblGrid>
              <a:tr h="717568">
                <a:tc>
                  <a:txBody>
                    <a:bodyPr/>
                    <a:lstStyle/>
                    <a:p>
                      <a:pPr marL="0" marR="0" algn="ctr" fontAlgn="ctr">
                        <a:lnSpc>
                          <a:spcPct val="107000"/>
                        </a:lnSpc>
                        <a:spcBef>
                          <a:spcPts val="0"/>
                        </a:spcBef>
                        <a:spcAft>
                          <a:spcPts val="0"/>
                        </a:spcAft>
                      </a:pPr>
                      <a:r>
                        <a:rPr lang="en-US" sz="1800" kern="1200" dirty="0">
                          <a:effectLst/>
                        </a:rPr>
                        <a:t>Duration</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 Rehabilitated (n)</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 Other than Rehabilitated (n)</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2313745533"/>
                  </a:ext>
                </a:extLst>
              </a:tr>
              <a:tr h="496207">
                <a:tc>
                  <a:txBody>
                    <a:bodyPr/>
                    <a:lstStyle/>
                    <a:p>
                      <a:pPr marL="0" marR="0" algn="ctr" fontAlgn="ctr">
                        <a:lnSpc>
                          <a:spcPct val="107000"/>
                        </a:lnSpc>
                        <a:spcBef>
                          <a:spcPts val="0"/>
                        </a:spcBef>
                        <a:spcAft>
                          <a:spcPts val="0"/>
                        </a:spcAft>
                      </a:pPr>
                      <a:r>
                        <a:rPr lang="en-US" sz="1800" kern="1200" dirty="0">
                          <a:effectLst/>
                        </a:rPr>
                        <a:t>0-5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39.0% (19483)</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61.0% (30412)</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2751303608"/>
                  </a:ext>
                </a:extLst>
              </a:tr>
              <a:tr h="496207">
                <a:tc>
                  <a:txBody>
                    <a:bodyPr/>
                    <a:lstStyle/>
                    <a:p>
                      <a:pPr marL="0" marR="0" algn="ctr" fontAlgn="ctr">
                        <a:lnSpc>
                          <a:spcPct val="107000"/>
                        </a:lnSpc>
                        <a:spcBef>
                          <a:spcPts val="0"/>
                        </a:spcBef>
                        <a:spcAft>
                          <a:spcPts val="0"/>
                        </a:spcAft>
                      </a:pPr>
                      <a:r>
                        <a:rPr lang="en-US" sz="1800" kern="1200" dirty="0">
                          <a:effectLst/>
                        </a:rPr>
                        <a:t>6-15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36.8% (17548)</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63.2% (30197)</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220564219"/>
                  </a:ext>
                </a:extLst>
              </a:tr>
              <a:tr h="496207">
                <a:tc>
                  <a:txBody>
                    <a:bodyPr/>
                    <a:lstStyle/>
                    <a:p>
                      <a:pPr marL="0" marR="0" algn="ctr" fontAlgn="ctr">
                        <a:lnSpc>
                          <a:spcPct val="107000"/>
                        </a:lnSpc>
                        <a:spcBef>
                          <a:spcPts val="0"/>
                        </a:spcBef>
                        <a:spcAft>
                          <a:spcPts val="0"/>
                        </a:spcAft>
                      </a:pPr>
                      <a:r>
                        <a:rPr lang="en-US" sz="1800" kern="1200" dirty="0">
                          <a:effectLst/>
                        </a:rPr>
                        <a:t>16-30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35.9% (19558)</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64.1% (34975)</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3553614334"/>
                  </a:ext>
                </a:extLst>
              </a:tr>
              <a:tr h="496207">
                <a:tc>
                  <a:txBody>
                    <a:bodyPr/>
                    <a:lstStyle/>
                    <a:p>
                      <a:pPr marL="0" marR="0" algn="ctr" fontAlgn="ctr">
                        <a:lnSpc>
                          <a:spcPct val="107000"/>
                        </a:lnSpc>
                        <a:spcBef>
                          <a:spcPts val="0"/>
                        </a:spcBef>
                        <a:spcAft>
                          <a:spcPts val="0"/>
                        </a:spcAft>
                      </a:pPr>
                      <a:r>
                        <a:rPr lang="en-US" sz="1800" kern="1200" dirty="0">
                          <a:effectLst/>
                        </a:rPr>
                        <a:t>31-45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33.4% (16423)</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66.6% (32767)</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4102962989"/>
                  </a:ext>
                </a:extLst>
              </a:tr>
              <a:tr h="496207">
                <a:tc>
                  <a:txBody>
                    <a:bodyPr/>
                    <a:lstStyle/>
                    <a:p>
                      <a:pPr marL="0" marR="0" algn="ctr" fontAlgn="ctr">
                        <a:lnSpc>
                          <a:spcPct val="107000"/>
                        </a:lnSpc>
                        <a:spcBef>
                          <a:spcPts val="0"/>
                        </a:spcBef>
                        <a:spcAft>
                          <a:spcPts val="0"/>
                        </a:spcAft>
                      </a:pPr>
                      <a:r>
                        <a:rPr lang="en-US" sz="1800" kern="1200" dirty="0">
                          <a:effectLst/>
                        </a:rPr>
                        <a:t>46-60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30.0% (22017)</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70.0% (51439)</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2501424824"/>
                  </a:ext>
                </a:extLst>
              </a:tr>
              <a:tr h="496207">
                <a:tc>
                  <a:txBody>
                    <a:bodyPr/>
                    <a:lstStyle/>
                    <a:p>
                      <a:pPr marL="0" marR="0" algn="ctr" fontAlgn="ctr">
                        <a:lnSpc>
                          <a:spcPct val="107000"/>
                        </a:lnSpc>
                        <a:spcBef>
                          <a:spcPts val="0"/>
                        </a:spcBef>
                        <a:spcAft>
                          <a:spcPts val="0"/>
                        </a:spcAft>
                      </a:pPr>
                      <a:r>
                        <a:rPr lang="en-US" sz="1800" kern="1200" dirty="0">
                          <a:effectLst/>
                        </a:rPr>
                        <a:t>61-90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31.5% (6084)</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68.5% (13257)</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2238212148"/>
                  </a:ext>
                </a:extLst>
              </a:tr>
              <a:tr h="496207">
                <a:tc>
                  <a:txBody>
                    <a:bodyPr/>
                    <a:lstStyle/>
                    <a:p>
                      <a:pPr marL="0" marR="0" algn="ctr" fontAlgn="ctr">
                        <a:lnSpc>
                          <a:spcPct val="107000"/>
                        </a:lnSpc>
                        <a:spcBef>
                          <a:spcPts val="0"/>
                        </a:spcBef>
                        <a:spcAft>
                          <a:spcPts val="0"/>
                        </a:spcAft>
                      </a:pPr>
                      <a:r>
                        <a:rPr lang="en-US" sz="1800" kern="1200" dirty="0">
                          <a:effectLst/>
                        </a:rPr>
                        <a:t>Over 90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29.6% (5879)</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70.4% (13966)</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1500298827"/>
                  </a:ext>
                </a:extLst>
              </a:tr>
            </a:tbl>
          </a:graphicData>
        </a:graphic>
      </p:graphicFrame>
    </p:spTree>
    <p:custDataLst>
      <p:tags r:id="rId1"/>
    </p:custDataLst>
    <p:extLst>
      <p:ext uri="{BB962C8B-B14F-4D97-AF65-F5344CB8AC3E}">
        <p14:creationId xmlns:p14="http://schemas.microsoft.com/office/powerpoint/2010/main" val="88086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ctrTitle"/>
          </p:nvPr>
        </p:nvSpPr>
        <p:spPr>
          <a:xfrm>
            <a:off x="261737" y="2513485"/>
            <a:ext cx="3872068" cy="1831029"/>
          </a:xfrm>
        </p:spPr>
        <p:txBody>
          <a:bodyPr anchor="t">
            <a:normAutofit/>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Speed to plan on outcomes PY 2020</a:t>
            </a:r>
            <a:endParaRPr lang="en-US" dirty="0"/>
          </a:p>
        </p:txBody>
      </p:sp>
      <p:graphicFrame>
        <p:nvGraphicFramePr>
          <p:cNvPr id="2" name="Table 1">
            <a:extLst>
              <a:ext uri="{FF2B5EF4-FFF2-40B4-BE49-F238E27FC236}">
                <a16:creationId xmlns:a16="http://schemas.microsoft.com/office/drawing/2014/main" id="{273347D8-CA0B-70B1-276D-561409860508}"/>
              </a:ext>
            </a:extLst>
          </p:cNvPr>
          <p:cNvGraphicFramePr>
            <a:graphicFrameLocks noGrp="1"/>
          </p:cNvGraphicFramePr>
          <p:nvPr>
            <p:extLst>
              <p:ext uri="{D42A27DB-BD31-4B8C-83A1-F6EECF244321}">
                <p14:modId xmlns:p14="http://schemas.microsoft.com/office/powerpoint/2010/main" val="1674829431"/>
              </p:ext>
            </p:extLst>
          </p:nvPr>
        </p:nvGraphicFramePr>
        <p:xfrm>
          <a:off x="4754880" y="1344313"/>
          <a:ext cx="7175383" cy="4265589"/>
        </p:xfrm>
        <a:graphic>
          <a:graphicData uri="http://schemas.openxmlformats.org/drawingml/2006/table">
            <a:tbl>
              <a:tblPr firstRow="1">
                <a:tableStyleId>{5C22544A-7EE6-4342-B048-85BDC9FD1C3A}</a:tableStyleId>
              </a:tblPr>
              <a:tblGrid>
                <a:gridCol w="2087246">
                  <a:extLst>
                    <a:ext uri="{9D8B030D-6E8A-4147-A177-3AD203B41FA5}">
                      <a16:colId xmlns:a16="http://schemas.microsoft.com/office/drawing/2014/main" val="2648551971"/>
                    </a:ext>
                  </a:extLst>
                </a:gridCol>
                <a:gridCol w="2061623">
                  <a:extLst>
                    <a:ext uri="{9D8B030D-6E8A-4147-A177-3AD203B41FA5}">
                      <a16:colId xmlns:a16="http://schemas.microsoft.com/office/drawing/2014/main" val="1215190491"/>
                    </a:ext>
                  </a:extLst>
                </a:gridCol>
                <a:gridCol w="3026514">
                  <a:extLst>
                    <a:ext uri="{9D8B030D-6E8A-4147-A177-3AD203B41FA5}">
                      <a16:colId xmlns:a16="http://schemas.microsoft.com/office/drawing/2014/main" val="4072667150"/>
                    </a:ext>
                  </a:extLst>
                </a:gridCol>
              </a:tblGrid>
              <a:tr h="857963">
                <a:tc>
                  <a:txBody>
                    <a:bodyPr/>
                    <a:lstStyle/>
                    <a:p>
                      <a:pPr marL="0" marR="0" algn="ctr" fontAlgn="ctr">
                        <a:lnSpc>
                          <a:spcPct val="107000"/>
                        </a:lnSpc>
                        <a:spcBef>
                          <a:spcPts val="0"/>
                        </a:spcBef>
                        <a:spcAft>
                          <a:spcPts val="0"/>
                        </a:spcAft>
                      </a:pPr>
                      <a:r>
                        <a:rPr lang="en-US" sz="1800" kern="1200" dirty="0">
                          <a:effectLst/>
                        </a:rPr>
                        <a:t>Duration</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 Rehabilitated (n)</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 Other than Rehabilitated (n)</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3233001794"/>
                  </a:ext>
                </a:extLst>
              </a:tr>
              <a:tr h="775815">
                <a:tc>
                  <a:txBody>
                    <a:bodyPr/>
                    <a:lstStyle/>
                    <a:p>
                      <a:pPr marL="0" marR="0" algn="ctr" fontAlgn="ctr">
                        <a:lnSpc>
                          <a:spcPct val="107000"/>
                        </a:lnSpc>
                        <a:spcBef>
                          <a:spcPts val="0"/>
                        </a:spcBef>
                        <a:spcAft>
                          <a:spcPts val="0"/>
                        </a:spcAft>
                      </a:pPr>
                      <a:r>
                        <a:rPr lang="en-US" sz="1800" kern="1200" dirty="0">
                          <a:effectLst/>
                        </a:rPr>
                        <a:t>One day or less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48.9% (3755)</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51.1% (3923)</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1456631447"/>
                  </a:ext>
                </a:extLst>
              </a:tr>
              <a:tr h="463999">
                <a:tc>
                  <a:txBody>
                    <a:bodyPr/>
                    <a:lstStyle/>
                    <a:p>
                      <a:pPr marL="0" marR="0" algn="ctr" fontAlgn="ctr">
                        <a:lnSpc>
                          <a:spcPct val="107000"/>
                        </a:lnSpc>
                        <a:spcBef>
                          <a:spcPts val="0"/>
                        </a:spcBef>
                        <a:spcAft>
                          <a:spcPts val="0"/>
                        </a:spcAft>
                      </a:pPr>
                      <a:r>
                        <a:rPr lang="en-US" sz="1800" kern="1200" dirty="0">
                          <a:effectLst/>
                        </a:rPr>
                        <a:t>2 to 30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50.2% (20334)</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49.8% (20190)</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3343861556"/>
                  </a:ext>
                </a:extLst>
              </a:tr>
              <a:tr h="463999">
                <a:tc>
                  <a:txBody>
                    <a:bodyPr/>
                    <a:lstStyle/>
                    <a:p>
                      <a:pPr marL="0" marR="0" algn="ctr" fontAlgn="ctr">
                        <a:lnSpc>
                          <a:spcPct val="107000"/>
                        </a:lnSpc>
                        <a:spcBef>
                          <a:spcPts val="0"/>
                        </a:spcBef>
                        <a:spcAft>
                          <a:spcPts val="0"/>
                        </a:spcAft>
                      </a:pPr>
                      <a:r>
                        <a:rPr lang="en-US" sz="1800" kern="1200" dirty="0">
                          <a:effectLst/>
                        </a:rPr>
                        <a:t>31 to 60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46.7% (20982)</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53.3% (23959)</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1432006171"/>
                  </a:ext>
                </a:extLst>
              </a:tr>
              <a:tr h="463999">
                <a:tc>
                  <a:txBody>
                    <a:bodyPr/>
                    <a:lstStyle/>
                    <a:p>
                      <a:pPr marL="0" marR="0" algn="ctr" fontAlgn="ctr">
                        <a:lnSpc>
                          <a:spcPct val="107000"/>
                        </a:lnSpc>
                        <a:spcBef>
                          <a:spcPts val="0"/>
                        </a:spcBef>
                        <a:spcAft>
                          <a:spcPts val="0"/>
                        </a:spcAft>
                      </a:pPr>
                      <a:r>
                        <a:rPr lang="en-US" sz="1800" kern="1200" dirty="0">
                          <a:effectLst/>
                        </a:rPr>
                        <a:t>61 to 90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42.0% (19130)</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58.0% (26371)</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3634854540"/>
                  </a:ext>
                </a:extLst>
              </a:tr>
              <a:tr h="463999">
                <a:tc>
                  <a:txBody>
                    <a:bodyPr/>
                    <a:lstStyle/>
                    <a:p>
                      <a:pPr marL="0" marR="0" algn="ctr" fontAlgn="ctr">
                        <a:lnSpc>
                          <a:spcPct val="107000"/>
                        </a:lnSpc>
                        <a:spcBef>
                          <a:spcPts val="0"/>
                        </a:spcBef>
                        <a:spcAft>
                          <a:spcPts val="0"/>
                        </a:spcAft>
                      </a:pPr>
                      <a:r>
                        <a:rPr lang="en-US" sz="1800" kern="1200" dirty="0">
                          <a:effectLst/>
                        </a:rPr>
                        <a:t>91 to 150 days</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37.5% (25816)</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62.5% (43082)</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682386513"/>
                  </a:ext>
                </a:extLst>
              </a:tr>
              <a:tr h="775815">
                <a:tc>
                  <a:txBody>
                    <a:bodyPr/>
                    <a:lstStyle/>
                    <a:p>
                      <a:pPr marL="0" marR="0" algn="ctr" fontAlgn="ctr">
                        <a:lnSpc>
                          <a:spcPct val="107000"/>
                        </a:lnSpc>
                        <a:spcBef>
                          <a:spcPts val="0"/>
                        </a:spcBef>
                        <a:spcAft>
                          <a:spcPts val="0"/>
                        </a:spcAft>
                      </a:pPr>
                      <a:r>
                        <a:rPr lang="en-US" sz="1800" kern="1200" dirty="0">
                          <a:effectLst/>
                        </a:rPr>
                        <a:t>151 days or more</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36.7% (16975)</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tc>
                  <a:txBody>
                    <a:bodyPr/>
                    <a:lstStyle/>
                    <a:p>
                      <a:pPr marL="0" marR="0" algn="ctr" fontAlgn="ctr">
                        <a:lnSpc>
                          <a:spcPct val="107000"/>
                        </a:lnSpc>
                        <a:spcBef>
                          <a:spcPts val="0"/>
                        </a:spcBef>
                        <a:spcAft>
                          <a:spcPts val="0"/>
                        </a:spcAft>
                      </a:pPr>
                      <a:r>
                        <a:rPr lang="en-US" sz="1800" kern="1200" dirty="0">
                          <a:effectLst/>
                        </a:rPr>
                        <a:t>63.3% (29276)</a:t>
                      </a:r>
                      <a:endParaRPr lang="en-US" sz="1800" dirty="0">
                        <a:effectLst/>
                        <a:latin typeface="Times New Roman" panose="02020603050405020304" pitchFamily="18" charset="0"/>
                        <a:ea typeface="Calibri" panose="020F0502020204030204" pitchFamily="34" charset="0"/>
                      </a:endParaRPr>
                    </a:p>
                  </a:txBody>
                  <a:tcPr marL="6350" marR="6350" marT="6350" marB="0" anchor="ctr"/>
                </a:tc>
                <a:extLst>
                  <a:ext uri="{0D108BD9-81ED-4DB2-BD59-A6C34878D82A}">
                    <a16:rowId xmlns:a16="http://schemas.microsoft.com/office/drawing/2014/main" val="1008347889"/>
                  </a:ext>
                </a:extLst>
              </a:tr>
            </a:tbl>
          </a:graphicData>
        </a:graphic>
      </p:graphicFrame>
    </p:spTree>
    <p:custDataLst>
      <p:tags r:id="rId1"/>
    </p:custDataLst>
    <p:extLst>
      <p:ext uri="{BB962C8B-B14F-4D97-AF65-F5344CB8AC3E}">
        <p14:creationId xmlns:p14="http://schemas.microsoft.com/office/powerpoint/2010/main" val="2712882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731520" y="365761"/>
            <a:ext cx="10757328" cy="629321"/>
          </a:xfrm>
        </p:spPr>
        <p:txBody>
          <a:bodyPr anchor="t">
            <a:normAutofit/>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What Inhibits Rapid Engagement?</a:t>
            </a:r>
            <a:endParaRPr lang="en-US" dirty="0"/>
          </a:p>
        </p:txBody>
      </p:sp>
      <p:sp>
        <p:nvSpPr>
          <p:cNvPr id="2" name="Rectangle 1">
            <a:extLst>
              <a:ext uri="{FF2B5EF4-FFF2-40B4-BE49-F238E27FC236}">
                <a16:creationId xmlns:a16="http://schemas.microsoft.com/office/drawing/2014/main" id="{A1FAB27E-22DD-5B48-D62D-99ECB3BA330D}"/>
              </a:ext>
              <a:ext uri="{C183D7F6-B498-43B3-948B-1728B52AA6E4}">
                <adec:decorative xmlns:adec="http://schemas.microsoft.com/office/drawing/2017/decorative" val="1"/>
              </a:ext>
            </a:extLst>
          </p:cNvPr>
          <p:cNvSpPr/>
          <p:nvPr/>
        </p:nvSpPr>
        <p:spPr bwMode="auto">
          <a:xfrm>
            <a:off x="453386" y="1397673"/>
            <a:ext cx="2125980" cy="4408765"/>
          </a:xfrm>
          <a:prstGeom prst="rect">
            <a:avLst/>
          </a:prstGeom>
          <a:solidFill>
            <a:schemeClr val="tx2"/>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7" name="TextBox 6">
            <a:extLst>
              <a:ext uri="{FF2B5EF4-FFF2-40B4-BE49-F238E27FC236}">
                <a16:creationId xmlns:a16="http://schemas.microsoft.com/office/drawing/2014/main" id="{1DBD2278-D359-E8F2-B644-044E99C64888}"/>
              </a:ext>
            </a:extLst>
          </p:cNvPr>
          <p:cNvSpPr txBox="1"/>
          <p:nvPr/>
        </p:nvSpPr>
        <p:spPr>
          <a:xfrm>
            <a:off x="560070" y="1893895"/>
            <a:ext cx="1952621" cy="707886"/>
          </a:xfrm>
          <a:prstGeom prst="rect">
            <a:avLst/>
          </a:prstGeom>
          <a:noFill/>
        </p:spPr>
        <p:txBody>
          <a:bodyPr wrap="square">
            <a:spAutoFit/>
          </a:bodyPr>
          <a:lstStyle/>
          <a:p>
            <a:pPr algn="ctr"/>
            <a:r>
              <a:rPr lang="en-US" sz="2000" b="1" dirty="0">
                <a:solidFill>
                  <a:schemeClr val="bg1"/>
                </a:solidFill>
              </a:rPr>
              <a:t>A disclaimer on capacity.</a:t>
            </a:r>
          </a:p>
        </p:txBody>
      </p:sp>
      <p:sp>
        <p:nvSpPr>
          <p:cNvPr id="11" name="Rectangle 10">
            <a:extLst>
              <a:ext uri="{FF2B5EF4-FFF2-40B4-BE49-F238E27FC236}">
                <a16:creationId xmlns:a16="http://schemas.microsoft.com/office/drawing/2014/main" id="{7D192693-65E8-60F7-A65B-1604C2D71C69}"/>
              </a:ext>
              <a:ext uri="{C183D7F6-B498-43B3-948B-1728B52AA6E4}">
                <adec:decorative xmlns:adec="http://schemas.microsoft.com/office/drawing/2017/decorative" val="1"/>
              </a:ext>
            </a:extLst>
          </p:cNvPr>
          <p:cNvSpPr/>
          <p:nvPr/>
        </p:nvSpPr>
        <p:spPr bwMode="auto">
          <a:xfrm>
            <a:off x="2762247" y="1397674"/>
            <a:ext cx="2125980" cy="4408765"/>
          </a:xfrm>
          <a:prstGeom prst="rect">
            <a:avLst/>
          </a:prstGeom>
          <a:solidFill>
            <a:schemeClr val="accent4"/>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2" name="Rectangle 11">
            <a:extLst>
              <a:ext uri="{FF2B5EF4-FFF2-40B4-BE49-F238E27FC236}">
                <a16:creationId xmlns:a16="http://schemas.microsoft.com/office/drawing/2014/main" id="{C93D2516-6EC1-D5FB-1B38-00E05CD39F24}"/>
              </a:ext>
              <a:ext uri="{C183D7F6-B498-43B3-948B-1728B52AA6E4}">
                <adec:decorative xmlns:adec="http://schemas.microsoft.com/office/drawing/2017/decorative" val="1"/>
              </a:ext>
            </a:extLst>
          </p:cNvPr>
          <p:cNvSpPr/>
          <p:nvPr/>
        </p:nvSpPr>
        <p:spPr bwMode="auto">
          <a:xfrm>
            <a:off x="5071108" y="1397674"/>
            <a:ext cx="2125980" cy="4408765"/>
          </a:xfrm>
          <a:prstGeom prst="rect">
            <a:avLst/>
          </a:prstGeom>
          <a:solidFill>
            <a:schemeClr val="accent2">
              <a:lumMod val="60000"/>
              <a:lumOff val="4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3" name="Rectangle 12">
            <a:extLst>
              <a:ext uri="{FF2B5EF4-FFF2-40B4-BE49-F238E27FC236}">
                <a16:creationId xmlns:a16="http://schemas.microsoft.com/office/drawing/2014/main" id="{A9A207BD-34AD-D295-55F1-457059D1FA60}"/>
              </a:ext>
              <a:ext uri="{C183D7F6-B498-43B3-948B-1728B52AA6E4}">
                <adec:decorative xmlns:adec="http://schemas.microsoft.com/office/drawing/2017/decorative" val="1"/>
              </a:ext>
            </a:extLst>
          </p:cNvPr>
          <p:cNvSpPr/>
          <p:nvPr/>
        </p:nvSpPr>
        <p:spPr bwMode="auto">
          <a:xfrm>
            <a:off x="7379969" y="1397674"/>
            <a:ext cx="2125980" cy="4408765"/>
          </a:xfrm>
          <a:prstGeom prst="rect">
            <a:avLst/>
          </a:prstGeom>
          <a:solidFill>
            <a:schemeClr val="accent5">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4" name="Rectangle 13">
            <a:extLst>
              <a:ext uri="{FF2B5EF4-FFF2-40B4-BE49-F238E27FC236}">
                <a16:creationId xmlns:a16="http://schemas.microsoft.com/office/drawing/2014/main" id="{C6646A41-F65F-7C5D-5C1E-D15848C55049}"/>
              </a:ext>
              <a:ext uri="{C183D7F6-B498-43B3-948B-1728B52AA6E4}">
                <adec:decorative xmlns:adec="http://schemas.microsoft.com/office/drawing/2017/decorative" val="1"/>
              </a:ext>
            </a:extLst>
          </p:cNvPr>
          <p:cNvSpPr/>
          <p:nvPr/>
        </p:nvSpPr>
        <p:spPr bwMode="auto">
          <a:xfrm>
            <a:off x="9688830" y="1397674"/>
            <a:ext cx="2125980" cy="4408765"/>
          </a:xfrm>
          <a:prstGeom prst="rect">
            <a:avLst/>
          </a:prstGeom>
          <a:solidFill>
            <a:schemeClr val="tx2">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6" name="TextBox 15">
            <a:extLst>
              <a:ext uri="{FF2B5EF4-FFF2-40B4-BE49-F238E27FC236}">
                <a16:creationId xmlns:a16="http://schemas.microsoft.com/office/drawing/2014/main" id="{89A0B06E-6003-93F1-D56C-68B84E48F350}"/>
              </a:ext>
            </a:extLst>
          </p:cNvPr>
          <p:cNvSpPr txBox="1"/>
          <p:nvPr/>
        </p:nvSpPr>
        <p:spPr>
          <a:xfrm>
            <a:off x="2962005" y="1893895"/>
            <a:ext cx="1726464" cy="1631216"/>
          </a:xfrm>
          <a:prstGeom prst="rect">
            <a:avLst/>
          </a:prstGeom>
          <a:noFill/>
        </p:spPr>
        <p:txBody>
          <a:bodyPr wrap="square">
            <a:spAutoFit/>
          </a:bodyPr>
          <a:lstStyle/>
          <a:p>
            <a:pPr algn="ctr"/>
            <a:r>
              <a:rPr lang="en-US" sz="2000" b="1" dirty="0">
                <a:solidFill>
                  <a:schemeClr val="bg1"/>
                </a:solidFill>
              </a:rPr>
              <a:t>The IPE is more of a delaying factor than eligibility.</a:t>
            </a:r>
          </a:p>
        </p:txBody>
      </p:sp>
      <p:sp>
        <p:nvSpPr>
          <p:cNvPr id="18" name="TextBox 17">
            <a:extLst>
              <a:ext uri="{FF2B5EF4-FFF2-40B4-BE49-F238E27FC236}">
                <a16:creationId xmlns:a16="http://schemas.microsoft.com/office/drawing/2014/main" id="{20B4237F-CC3C-D9DB-902C-3C933D5B0BB3}"/>
              </a:ext>
            </a:extLst>
          </p:cNvPr>
          <p:cNvSpPr txBox="1"/>
          <p:nvPr/>
        </p:nvSpPr>
        <p:spPr>
          <a:xfrm>
            <a:off x="5118877" y="1893895"/>
            <a:ext cx="2030441" cy="2554545"/>
          </a:xfrm>
          <a:prstGeom prst="rect">
            <a:avLst/>
          </a:prstGeom>
          <a:noFill/>
        </p:spPr>
        <p:txBody>
          <a:bodyPr wrap="square">
            <a:spAutoFit/>
          </a:bodyPr>
          <a:lstStyle/>
          <a:p>
            <a:pPr algn="ctr"/>
            <a:r>
              <a:rPr lang="en-US" sz="2000" b="1" dirty="0">
                <a:solidFill>
                  <a:schemeClr val="bg1"/>
                </a:solidFill>
              </a:rPr>
              <a:t>For eligibility, the process can be rooted in pre-1992 amendments, reminiscent of the medical model.</a:t>
            </a:r>
          </a:p>
        </p:txBody>
      </p:sp>
      <p:sp>
        <p:nvSpPr>
          <p:cNvPr id="20" name="TextBox 19">
            <a:extLst>
              <a:ext uri="{FF2B5EF4-FFF2-40B4-BE49-F238E27FC236}">
                <a16:creationId xmlns:a16="http://schemas.microsoft.com/office/drawing/2014/main" id="{F7D53C48-6067-D90B-1719-74A595D7DFEE}"/>
              </a:ext>
            </a:extLst>
          </p:cNvPr>
          <p:cNvSpPr txBox="1"/>
          <p:nvPr/>
        </p:nvSpPr>
        <p:spPr>
          <a:xfrm>
            <a:off x="7473312" y="1893895"/>
            <a:ext cx="2032637" cy="2554545"/>
          </a:xfrm>
          <a:prstGeom prst="rect">
            <a:avLst/>
          </a:prstGeom>
          <a:noFill/>
        </p:spPr>
        <p:txBody>
          <a:bodyPr wrap="square">
            <a:spAutoFit/>
          </a:bodyPr>
          <a:lstStyle/>
          <a:p>
            <a:pPr algn="ctr"/>
            <a:r>
              <a:rPr lang="en-US" sz="2000" b="1" dirty="0">
                <a:solidFill>
                  <a:schemeClr val="bg1"/>
                </a:solidFill>
              </a:rPr>
              <a:t>A need to help our counselors exercise their professional interviewing skills and judgment.</a:t>
            </a:r>
          </a:p>
        </p:txBody>
      </p:sp>
      <p:sp>
        <p:nvSpPr>
          <p:cNvPr id="22" name="TextBox 21">
            <a:extLst>
              <a:ext uri="{FF2B5EF4-FFF2-40B4-BE49-F238E27FC236}">
                <a16:creationId xmlns:a16="http://schemas.microsoft.com/office/drawing/2014/main" id="{E556AD54-7BBA-8AE3-EC6E-5A4413D4DFE4}"/>
              </a:ext>
            </a:extLst>
          </p:cNvPr>
          <p:cNvSpPr txBox="1"/>
          <p:nvPr/>
        </p:nvSpPr>
        <p:spPr>
          <a:xfrm>
            <a:off x="9807893" y="1893895"/>
            <a:ext cx="1887854" cy="1631216"/>
          </a:xfrm>
          <a:prstGeom prst="rect">
            <a:avLst/>
          </a:prstGeom>
          <a:noFill/>
        </p:spPr>
        <p:txBody>
          <a:bodyPr wrap="square">
            <a:spAutoFit/>
          </a:bodyPr>
          <a:lstStyle/>
          <a:p>
            <a:pPr algn="ctr"/>
            <a:r>
              <a:rPr lang="en-US" sz="2000" b="1" dirty="0">
                <a:solidFill>
                  <a:schemeClr val="bg1"/>
                </a:solidFill>
              </a:rPr>
              <a:t>For the IPE - the fear of writing an incomplete or bad IPE.</a:t>
            </a:r>
          </a:p>
        </p:txBody>
      </p:sp>
    </p:spTree>
    <p:custDataLst>
      <p:tags r:id="rId1"/>
    </p:custDataLst>
    <p:extLst>
      <p:ext uri="{BB962C8B-B14F-4D97-AF65-F5344CB8AC3E}">
        <p14:creationId xmlns:p14="http://schemas.microsoft.com/office/powerpoint/2010/main" val="13669654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ctrTitle"/>
          </p:nvPr>
        </p:nvSpPr>
        <p:spPr>
          <a:xfrm>
            <a:off x="522680" y="439314"/>
            <a:ext cx="3872068" cy="1236669"/>
          </a:xfrm>
        </p:spPr>
        <p:txBody>
          <a:bodyPr anchor="t">
            <a:normAutofit/>
          </a:bodyPr>
          <a:lstStyle/>
          <a:p>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A Look at SSA Beneficiaries</a:t>
            </a:r>
            <a:endParaRPr lang="en-US" dirty="0"/>
          </a:p>
        </p:txBody>
      </p:sp>
      <p:pic>
        <p:nvPicPr>
          <p:cNvPr id="2" name="Picture 1" descr="Table on SSA beneficiaries speed to plan time frames">
            <a:extLst>
              <a:ext uri="{FF2B5EF4-FFF2-40B4-BE49-F238E27FC236}">
                <a16:creationId xmlns:a16="http://schemas.microsoft.com/office/drawing/2014/main" id="{BC629141-681B-5716-BDBA-5B899DA8847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2755" y="2346463"/>
            <a:ext cx="11178292" cy="3776935"/>
          </a:xfrm>
          <a:prstGeom prst="rect">
            <a:avLst/>
          </a:prstGeom>
          <a:noFill/>
          <a:ln>
            <a:noFill/>
          </a:ln>
        </p:spPr>
      </p:pic>
    </p:spTree>
    <p:custDataLst>
      <p:tags r:id="rId1"/>
    </p:custDataLst>
    <p:extLst>
      <p:ext uri="{BB962C8B-B14F-4D97-AF65-F5344CB8AC3E}">
        <p14:creationId xmlns:p14="http://schemas.microsoft.com/office/powerpoint/2010/main" val="160270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717336" y="285278"/>
            <a:ext cx="10757328" cy="629321"/>
          </a:xfrm>
        </p:spPr>
        <p:txBody>
          <a:bodyPr anchor="t">
            <a:normAutofit/>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How can we move the needle?</a:t>
            </a:r>
            <a:endParaRPr lang="en-US" dirty="0"/>
          </a:p>
        </p:txBody>
      </p:sp>
      <p:sp>
        <p:nvSpPr>
          <p:cNvPr id="6" name="TextBox 5">
            <a:extLst>
              <a:ext uri="{FF2B5EF4-FFF2-40B4-BE49-F238E27FC236}">
                <a16:creationId xmlns:a16="http://schemas.microsoft.com/office/drawing/2014/main" id="{9E0DFEB5-9BF3-87A4-9C4B-FBDA1D3ED081}"/>
              </a:ext>
            </a:extLst>
          </p:cNvPr>
          <p:cNvSpPr txBox="1"/>
          <p:nvPr/>
        </p:nvSpPr>
        <p:spPr>
          <a:xfrm>
            <a:off x="4049485" y="1404118"/>
            <a:ext cx="7656175" cy="4049763"/>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400" dirty="0"/>
              <a:t>Honestly examine our culture.</a:t>
            </a:r>
          </a:p>
          <a:p>
            <a:pPr marL="342900" indent="-342900">
              <a:lnSpc>
                <a:spcPct val="120000"/>
              </a:lnSpc>
              <a:buFont typeface="Arial" panose="020B0604020202020204" pitchFamily="34" charset="0"/>
              <a:buChar char="•"/>
            </a:pPr>
            <a:r>
              <a:rPr lang="en-US" sz="2400" dirty="0"/>
              <a:t>Examine our policies and procedures, identify the delaying areas, and make changes.</a:t>
            </a:r>
          </a:p>
          <a:p>
            <a:pPr marL="342900" indent="-342900">
              <a:lnSpc>
                <a:spcPct val="120000"/>
              </a:lnSpc>
              <a:buFont typeface="Arial" panose="020B0604020202020204" pitchFamily="34" charset="0"/>
              <a:buChar char="•"/>
            </a:pPr>
            <a:r>
              <a:rPr lang="en-US" sz="2400" dirty="0"/>
              <a:t>Articulate your commitment to rapid engagement in your policies –</a:t>
            </a:r>
          </a:p>
          <a:p>
            <a:pPr marL="342900" indent="-342900">
              <a:lnSpc>
                <a:spcPct val="120000"/>
              </a:lnSpc>
              <a:buFont typeface="Arial" panose="020B0604020202020204" pitchFamily="34" charset="0"/>
              <a:buChar char="•"/>
            </a:pPr>
            <a:r>
              <a:rPr lang="en-US" sz="2400" dirty="0"/>
              <a:t>An example of a simple policy change – From a policy of determining eligibility within 60 days, to determining eligibility as soon as possible, but no later than 60 days.</a:t>
            </a:r>
          </a:p>
        </p:txBody>
      </p:sp>
      <p:pic>
        <p:nvPicPr>
          <p:cNvPr id="5" name="Picture 4">
            <a:extLst>
              <a:ext uri="{FF2B5EF4-FFF2-40B4-BE49-F238E27FC236}">
                <a16:creationId xmlns:a16="http://schemas.microsoft.com/office/drawing/2014/main" id="{8848475F-892F-6D58-898B-3263591524B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0434"/>
          <a:stretch/>
        </p:blipFill>
        <p:spPr>
          <a:xfrm>
            <a:off x="0" y="-12979"/>
            <a:ext cx="3727938" cy="6271040"/>
          </a:xfrm>
          <a:prstGeom prst="rect">
            <a:avLst/>
          </a:prstGeom>
        </p:spPr>
      </p:pic>
    </p:spTree>
    <p:custDataLst>
      <p:tags r:id="rId1"/>
    </p:custDataLst>
    <p:extLst>
      <p:ext uri="{BB962C8B-B14F-4D97-AF65-F5344CB8AC3E}">
        <p14:creationId xmlns:p14="http://schemas.microsoft.com/office/powerpoint/2010/main" val="70361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717336" y="285278"/>
            <a:ext cx="10757328" cy="629321"/>
          </a:xfrm>
        </p:spPr>
        <p:txBody>
          <a:bodyPr anchor="t">
            <a:normAutofit/>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How can we move the needle? </a:t>
            </a:r>
            <a:r>
              <a:rPr kumimoji="0" lang="en-US" sz="1800" b="0"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(2)</a:t>
            </a:r>
            <a:endParaRPr lang="en-US" sz="1800" b="0" dirty="0"/>
          </a:p>
        </p:txBody>
      </p:sp>
      <p:sp>
        <p:nvSpPr>
          <p:cNvPr id="6" name="TextBox 5">
            <a:extLst>
              <a:ext uri="{FF2B5EF4-FFF2-40B4-BE49-F238E27FC236}">
                <a16:creationId xmlns:a16="http://schemas.microsoft.com/office/drawing/2014/main" id="{9E0DFEB5-9BF3-87A4-9C4B-FBDA1D3ED081}"/>
              </a:ext>
            </a:extLst>
          </p:cNvPr>
          <p:cNvSpPr txBox="1"/>
          <p:nvPr/>
        </p:nvSpPr>
        <p:spPr>
          <a:xfrm>
            <a:off x="4039553" y="2068916"/>
            <a:ext cx="7435111" cy="2720168"/>
          </a:xfrm>
          <a:prstGeom prst="rect">
            <a:avLst/>
          </a:prstGeom>
          <a:noFill/>
        </p:spPr>
        <p:txBody>
          <a:bodyPr wrap="square">
            <a:spAutoFit/>
          </a:bodyPr>
          <a:lstStyle/>
          <a:p>
            <a:pPr marL="342900" indent="-342900">
              <a:lnSpc>
                <a:spcPct val="120000"/>
              </a:lnSpc>
              <a:buFont typeface="Arial" panose="020B0604020202020204" pitchFamily="34" charset="0"/>
              <a:buChar char="•"/>
            </a:pPr>
            <a:r>
              <a:rPr lang="en-US" sz="2400" dirty="0"/>
              <a:t>We must train our staff to conceptualize the IPE as a living document that can be amended – it doesn’t have to be perfect to get going. </a:t>
            </a:r>
          </a:p>
          <a:p>
            <a:pPr marL="342900" indent="-342900">
              <a:lnSpc>
                <a:spcPct val="120000"/>
              </a:lnSpc>
              <a:buFont typeface="Arial" panose="020B0604020202020204" pitchFamily="34" charset="0"/>
              <a:buChar char="•"/>
            </a:pPr>
            <a:r>
              <a:rPr lang="en-US" sz="2400" dirty="0"/>
              <a:t>An examination of how we do business, why we do what we do, why we wait, and its impact is essential.</a:t>
            </a:r>
          </a:p>
        </p:txBody>
      </p:sp>
      <p:pic>
        <p:nvPicPr>
          <p:cNvPr id="5" name="Picture 4">
            <a:extLst>
              <a:ext uri="{FF2B5EF4-FFF2-40B4-BE49-F238E27FC236}">
                <a16:creationId xmlns:a16="http://schemas.microsoft.com/office/drawing/2014/main" id="{8848475F-892F-6D58-898B-3263591524B3}"/>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40434"/>
          <a:stretch/>
        </p:blipFill>
        <p:spPr>
          <a:xfrm>
            <a:off x="0" y="-12979"/>
            <a:ext cx="3727938" cy="6271040"/>
          </a:xfrm>
          <a:prstGeom prst="rect">
            <a:avLst/>
          </a:prstGeom>
        </p:spPr>
      </p:pic>
    </p:spTree>
    <p:custDataLst>
      <p:tags r:id="rId1"/>
    </p:custDataLst>
    <p:extLst>
      <p:ext uri="{BB962C8B-B14F-4D97-AF65-F5344CB8AC3E}">
        <p14:creationId xmlns:p14="http://schemas.microsoft.com/office/powerpoint/2010/main" val="784942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B026CC8-B4D4-96D2-1D6C-BC3DE880858B}"/>
              </a:ext>
            </a:extLst>
          </p:cNvPr>
          <p:cNvSpPr>
            <a:spLocks noGrp="1"/>
          </p:cNvSpPr>
          <p:nvPr>
            <p:ph type="ctrTitle"/>
          </p:nvPr>
        </p:nvSpPr>
        <p:spPr>
          <a:xfrm>
            <a:off x="731366" y="548640"/>
            <a:ext cx="10188881" cy="2488850"/>
          </a:xfrm>
        </p:spPr>
        <p:txBody>
          <a:bodyPr>
            <a:normAutofit fontScale="90000"/>
          </a:bodyPr>
          <a:lstStyle/>
          <a:p>
            <a:pPr algn="ctr"/>
            <a:r>
              <a:rPr lang="en-US" dirty="0"/>
              <a:t>Effective Expenditure of Funds Utilizing</a:t>
            </a:r>
            <a:br>
              <a:rPr lang="en-US" dirty="0"/>
            </a:br>
            <a:r>
              <a:rPr lang="en-US" dirty="0"/>
              <a:t>Innovative Employment Strategies</a:t>
            </a:r>
            <a:br>
              <a:rPr lang="en-US" dirty="0"/>
            </a:br>
            <a:endParaRPr lang="en-US" dirty="0"/>
          </a:p>
        </p:txBody>
      </p:sp>
      <p:sp>
        <p:nvSpPr>
          <p:cNvPr id="5" name="Subtitle 4">
            <a:extLst>
              <a:ext uri="{FF2B5EF4-FFF2-40B4-BE49-F238E27FC236}">
                <a16:creationId xmlns:a16="http://schemas.microsoft.com/office/drawing/2014/main" id="{502D8FCE-07E2-43FA-C8D7-28EE631D4739}"/>
              </a:ext>
            </a:extLst>
          </p:cNvPr>
          <p:cNvSpPr>
            <a:spLocks noGrp="1"/>
          </p:cNvSpPr>
          <p:nvPr>
            <p:ph type="subTitle" idx="1"/>
          </p:nvPr>
        </p:nvSpPr>
        <p:spPr>
          <a:xfrm>
            <a:off x="731366" y="3931920"/>
            <a:ext cx="9631833" cy="1828800"/>
          </a:xfrm>
        </p:spPr>
        <p:txBody>
          <a:bodyPr>
            <a:normAutofit/>
          </a:bodyPr>
          <a:lstStyle/>
          <a:p>
            <a:pPr algn="ctr"/>
            <a:r>
              <a:rPr lang="en-US" sz="4400" dirty="0"/>
              <a:t>VRTAC-QE</a:t>
            </a:r>
          </a:p>
        </p:txBody>
      </p:sp>
    </p:spTree>
    <p:custDataLst>
      <p:tags r:id="rId1"/>
    </p:custDataLst>
    <p:extLst>
      <p:ext uri="{BB962C8B-B14F-4D97-AF65-F5344CB8AC3E}">
        <p14:creationId xmlns:p14="http://schemas.microsoft.com/office/powerpoint/2010/main" val="1067284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59FB854-D9D1-25C5-8C44-1CCCE59D4B10}"/>
              </a:ext>
              <a:ext uri="{C183D7F6-B498-43B3-948B-1728B52AA6E4}">
                <adec:decorative xmlns:adec="http://schemas.microsoft.com/office/drawing/2017/decorative" val="1"/>
              </a:ext>
            </a:extLst>
          </p:cNvPr>
          <p:cNvSpPr/>
          <p:nvPr/>
        </p:nvSpPr>
        <p:spPr bwMode="auto">
          <a:xfrm>
            <a:off x="5359819" y="5256012"/>
            <a:ext cx="2341486" cy="956475"/>
          </a:xfrm>
          <a:prstGeom prst="rect">
            <a:avLst/>
          </a:prstGeom>
          <a:solidFill>
            <a:schemeClr val="accent1"/>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 name="Title 1">
            <a:extLst>
              <a:ext uri="{FF2B5EF4-FFF2-40B4-BE49-F238E27FC236}">
                <a16:creationId xmlns:a16="http://schemas.microsoft.com/office/drawing/2014/main" id="{907630D4-D547-808C-68D7-84347C678888}"/>
              </a:ext>
            </a:extLst>
          </p:cNvPr>
          <p:cNvSpPr>
            <a:spLocks noGrp="1"/>
          </p:cNvSpPr>
          <p:nvPr>
            <p:ph type="ctrTitle"/>
          </p:nvPr>
        </p:nvSpPr>
        <p:spPr>
          <a:xfrm>
            <a:off x="376502" y="2290579"/>
            <a:ext cx="3872068" cy="1991208"/>
          </a:xfrm>
        </p:spPr>
        <p:txBody>
          <a:bodyPr anchor="t">
            <a:normAutofit fontScale="90000"/>
          </a:bodyPr>
          <a:lstStyle/>
          <a:p>
            <a:r>
              <a:rPr lang="en-US" dirty="0">
                <a:solidFill>
                  <a:schemeClr val="accent2"/>
                </a:solidFill>
                <a:latin typeface="Century Gothic" panose="020B0502020202020204" pitchFamily="34" charset="0"/>
              </a:rPr>
              <a:t>Defining ‘Quality Employment’</a:t>
            </a:r>
          </a:p>
        </p:txBody>
      </p:sp>
      <p:sp>
        <p:nvSpPr>
          <p:cNvPr id="7" name="Rectangle 6">
            <a:extLst>
              <a:ext uri="{FF2B5EF4-FFF2-40B4-BE49-F238E27FC236}">
                <a16:creationId xmlns:a16="http://schemas.microsoft.com/office/drawing/2014/main" id="{A686D737-AFF0-9E50-AF0D-0DE4DE40BE28}"/>
              </a:ext>
              <a:ext uri="{C183D7F6-B498-43B3-948B-1728B52AA6E4}">
                <adec:decorative xmlns:adec="http://schemas.microsoft.com/office/drawing/2017/decorative" val="1"/>
              </a:ext>
            </a:extLst>
          </p:cNvPr>
          <p:cNvSpPr/>
          <p:nvPr/>
        </p:nvSpPr>
        <p:spPr bwMode="auto">
          <a:xfrm>
            <a:off x="5359819" y="630315"/>
            <a:ext cx="2341486" cy="956475"/>
          </a:xfrm>
          <a:prstGeom prst="rect">
            <a:avLst/>
          </a:prstGeom>
          <a:solidFill>
            <a:schemeClr val="bg2"/>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9" name="TextBox 8">
            <a:extLst>
              <a:ext uri="{FF2B5EF4-FFF2-40B4-BE49-F238E27FC236}">
                <a16:creationId xmlns:a16="http://schemas.microsoft.com/office/drawing/2014/main" id="{4CED6A48-F1FE-8033-3894-39C2FAB7647E}"/>
              </a:ext>
            </a:extLst>
          </p:cNvPr>
          <p:cNvSpPr txBox="1"/>
          <p:nvPr/>
        </p:nvSpPr>
        <p:spPr>
          <a:xfrm>
            <a:off x="5609682" y="923886"/>
            <a:ext cx="1841759" cy="369332"/>
          </a:xfrm>
          <a:prstGeom prst="rect">
            <a:avLst/>
          </a:prstGeom>
          <a:noFill/>
        </p:spPr>
        <p:txBody>
          <a:bodyPr wrap="square">
            <a:spAutoFit/>
          </a:bodyPr>
          <a:lstStyle/>
          <a:p>
            <a:pPr marL="293688" indent="-257175">
              <a:spcBef>
                <a:spcPct val="20000"/>
              </a:spcBef>
              <a:spcAft>
                <a:spcPts val="600"/>
              </a:spcAft>
              <a:buClr>
                <a:schemeClr val="accent1"/>
              </a:buClr>
              <a:tabLst>
                <a:tab pos="330200" algn="l"/>
              </a:tabLst>
            </a:pPr>
            <a:r>
              <a:rPr lang="en-US" sz="1800" b="1" dirty="0">
                <a:latin typeface="Century Gothic" panose="020B0502020202020204" pitchFamily="34" charset="0"/>
                <a:cs typeface="+mn-cs"/>
              </a:rPr>
              <a:t>Higher wages</a:t>
            </a:r>
          </a:p>
        </p:txBody>
      </p:sp>
      <p:sp>
        <p:nvSpPr>
          <p:cNvPr id="10" name="Rectangle 9">
            <a:extLst>
              <a:ext uri="{FF2B5EF4-FFF2-40B4-BE49-F238E27FC236}">
                <a16:creationId xmlns:a16="http://schemas.microsoft.com/office/drawing/2014/main" id="{DFD4FB4F-A8A5-E0CE-FC45-B61D04AA49C2}"/>
              </a:ext>
              <a:ext uri="{C183D7F6-B498-43B3-948B-1728B52AA6E4}">
                <adec:decorative xmlns:adec="http://schemas.microsoft.com/office/drawing/2017/decorative" val="1"/>
              </a:ext>
            </a:extLst>
          </p:cNvPr>
          <p:cNvSpPr/>
          <p:nvPr/>
        </p:nvSpPr>
        <p:spPr bwMode="auto">
          <a:xfrm>
            <a:off x="8788078" y="630314"/>
            <a:ext cx="2341486" cy="956475"/>
          </a:xfrm>
          <a:prstGeom prst="rect">
            <a:avLst/>
          </a:prstGeom>
          <a:solidFill>
            <a:schemeClr val="accent4">
              <a:lumMod val="75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21" name="TextBox 20">
            <a:extLst>
              <a:ext uri="{FF2B5EF4-FFF2-40B4-BE49-F238E27FC236}">
                <a16:creationId xmlns:a16="http://schemas.microsoft.com/office/drawing/2014/main" id="{47C1A28D-A048-D942-FE0A-6E5C8CD46AB8}"/>
              </a:ext>
            </a:extLst>
          </p:cNvPr>
          <p:cNvSpPr txBox="1"/>
          <p:nvPr/>
        </p:nvSpPr>
        <p:spPr>
          <a:xfrm>
            <a:off x="8828435" y="663459"/>
            <a:ext cx="2260773" cy="923330"/>
          </a:xfrm>
          <a:prstGeom prst="rect">
            <a:avLst/>
          </a:prstGeom>
          <a:noFill/>
        </p:spPr>
        <p:txBody>
          <a:bodyPr wrap="square">
            <a:spAutoFit/>
          </a:bodyPr>
          <a:lstStyle/>
          <a:p>
            <a:pPr marL="36513" algn="ctr">
              <a:spcBef>
                <a:spcPct val="20000"/>
              </a:spcBef>
              <a:spcAft>
                <a:spcPts val="600"/>
              </a:spcAft>
              <a:buClr>
                <a:schemeClr val="accent1"/>
              </a:buClr>
              <a:tabLst>
                <a:tab pos="330200" algn="l"/>
              </a:tabLst>
            </a:pPr>
            <a:r>
              <a:rPr lang="en-US" sz="1800" b="1" dirty="0">
                <a:latin typeface="Century Gothic" panose="020B0502020202020204" pitchFamily="34" charset="0"/>
                <a:cs typeface="+mn-cs"/>
              </a:rPr>
              <a:t>Career development  opportunities</a:t>
            </a:r>
          </a:p>
        </p:txBody>
      </p:sp>
      <p:pic>
        <p:nvPicPr>
          <p:cNvPr id="4" name="Picture 4" descr="Word cloud with Career, salary, benefits, employed emphasized.">
            <a:extLst>
              <a:ext uri="{FF2B5EF4-FFF2-40B4-BE49-F238E27FC236}">
                <a16:creationId xmlns:a16="http://schemas.microsoft.com/office/drawing/2014/main" id="{FF3D18D4-6F33-CD94-14EF-7E0D4CB3B10F}"/>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479" t="1" r="2943" b="1"/>
          <a:stretch/>
        </p:blipFill>
        <p:spPr>
          <a:xfrm>
            <a:off x="5978582" y="1996274"/>
            <a:ext cx="4855643" cy="2579818"/>
          </a:xfrm>
          <a:prstGeom prst="rect">
            <a:avLst/>
          </a:prstGeom>
        </p:spPr>
      </p:pic>
      <p:sp>
        <p:nvSpPr>
          <p:cNvPr id="6" name="TextBox 5">
            <a:extLst>
              <a:ext uri="{FF2B5EF4-FFF2-40B4-BE49-F238E27FC236}">
                <a16:creationId xmlns:a16="http://schemas.microsoft.com/office/drawing/2014/main" id="{1E82AF62-B582-CE09-A27F-E874DE46D5DF}"/>
              </a:ext>
            </a:extLst>
          </p:cNvPr>
          <p:cNvSpPr txBox="1"/>
          <p:nvPr/>
        </p:nvSpPr>
        <p:spPr>
          <a:xfrm>
            <a:off x="4943307" y="5040378"/>
            <a:ext cx="2341486" cy="230832"/>
          </a:xfrm>
          <a:prstGeom prst="rect">
            <a:avLst/>
          </a:prstGeom>
          <a:noFill/>
        </p:spPr>
        <p:txBody>
          <a:bodyPr wrap="square">
            <a:spAutoFit/>
          </a:bodyPr>
          <a:lstStyle/>
          <a:p>
            <a:pPr marL="36513" indent="0" algn="ctr">
              <a:spcBef>
                <a:spcPct val="20000"/>
              </a:spcBef>
              <a:spcAft>
                <a:spcPts val="600"/>
              </a:spcAft>
              <a:buClr>
                <a:schemeClr val="accent1"/>
              </a:buClr>
              <a:buNone/>
              <a:tabLst>
                <a:tab pos="330200" algn="l"/>
              </a:tabLst>
            </a:pPr>
            <a:r>
              <a:rPr lang="en-US" sz="900" b="0" dirty="0">
                <a:latin typeface="Century Gothic" panose="020B0502020202020204" pitchFamily="34" charset="0"/>
                <a:cs typeface="+mn-cs"/>
              </a:rPr>
              <a:t>(Chan et al., 2016)</a:t>
            </a:r>
          </a:p>
        </p:txBody>
      </p:sp>
      <p:sp>
        <p:nvSpPr>
          <p:cNvPr id="12" name="TextBox 11">
            <a:extLst>
              <a:ext uri="{FF2B5EF4-FFF2-40B4-BE49-F238E27FC236}">
                <a16:creationId xmlns:a16="http://schemas.microsoft.com/office/drawing/2014/main" id="{96D7ED1F-9752-B237-69E8-A7F6B5F405E0}"/>
              </a:ext>
            </a:extLst>
          </p:cNvPr>
          <p:cNvSpPr txBox="1"/>
          <p:nvPr/>
        </p:nvSpPr>
        <p:spPr>
          <a:xfrm>
            <a:off x="5470864" y="5550829"/>
            <a:ext cx="2060093" cy="369332"/>
          </a:xfrm>
          <a:prstGeom prst="rect">
            <a:avLst/>
          </a:prstGeom>
          <a:noFill/>
        </p:spPr>
        <p:txBody>
          <a:bodyPr wrap="square">
            <a:spAutoFit/>
          </a:bodyPr>
          <a:lstStyle/>
          <a:p>
            <a:pPr marL="293688" indent="-257175">
              <a:spcBef>
                <a:spcPct val="20000"/>
              </a:spcBef>
              <a:spcAft>
                <a:spcPts val="600"/>
              </a:spcAft>
              <a:buClr>
                <a:schemeClr val="accent1"/>
              </a:buClr>
              <a:tabLst>
                <a:tab pos="330200" algn="l"/>
              </a:tabLst>
            </a:pPr>
            <a:r>
              <a:rPr lang="en-US" sz="1800" b="1" dirty="0">
                <a:latin typeface="Century Gothic" panose="020B0502020202020204" pitchFamily="34" charset="0"/>
                <a:cs typeface="+mn-cs"/>
              </a:rPr>
              <a:t>Increased hours</a:t>
            </a:r>
          </a:p>
        </p:txBody>
      </p:sp>
      <p:sp>
        <p:nvSpPr>
          <p:cNvPr id="5" name="TextBox 4">
            <a:extLst>
              <a:ext uri="{FF2B5EF4-FFF2-40B4-BE49-F238E27FC236}">
                <a16:creationId xmlns:a16="http://schemas.microsoft.com/office/drawing/2014/main" id="{CF71C0FD-9279-3835-10BA-0F1FDA389D52}"/>
              </a:ext>
            </a:extLst>
          </p:cNvPr>
          <p:cNvSpPr txBox="1"/>
          <p:nvPr/>
        </p:nvSpPr>
        <p:spPr>
          <a:xfrm>
            <a:off x="7635438" y="4560894"/>
            <a:ext cx="1347197" cy="230832"/>
          </a:xfrm>
          <a:prstGeom prst="rect">
            <a:avLst/>
          </a:prstGeom>
          <a:noFill/>
        </p:spPr>
        <p:txBody>
          <a:bodyPr wrap="square">
            <a:spAutoFit/>
          </a:bodyPr>
          <a:lstStyle/>
          <a:p>
            <a:pPr marL="36513" indent="0" algn="ctr">
              <a:spcBef>
                <a:spcPct val="20000"/>
              </a:spcBef>
              <a:spcAft>
                <a:spcPts val="600"/>
              </a:spcAft>
              <a:buClr>
                <a:schemeClr val="accent1"/>
              </a:buClr>
              <a:buNone/>
              <a:tabLst>
                <a:tab pos="330200" algn="l"/>
              </a:tabLst>
            </a:pPr>
            <a:r>
              <a:rPr lang="en-US" sz="900" b="0" dirty="0">
                <a:solidFill>
                  <a:schemeClr val="bg1"/>
                </a:solidFill>
                <a:latin typeface="Century Gothic" panose="020B0502020202020204" pitchFamily="34" charset="0"/>
                <a:cs typeface="+mn-cs"/>
              </a:rPr>
              <a:t>(Chan et al., 2016)</a:t>
            </a:r>
          </a:p>
        </p:txBody>
      </p:sp>
      <p:sp>
        <p:nvSpPr>
          <p:cNvPr id="16" name="Rectangle 15">
            <a:extLst>
              <a:ext uri="{FF2B5EF4-FFF2-40B4-BE49-F238E27FC236}">
                <a16:creationId xmlns:a16="http://schemas.microsoft.com/office/drawing/2014/main" id="{16378876-EDC9-EBD2-AAEB-F2E8A0524E36}"/>
              </a:ext>
              <a:ext uri="{C183D7F6-B498-43B3-948B-1728B52AA6E4}">
                <adec:decorative xmlns:adec="http://schemas.microsoft.com/office/drawing/2017/decorative" val="1"/>
              </a:ext>
            </a:extLst>
          </p:cNvPr>
          <p:cNvSpPr/>
          <p:nvPr/>
        </p:nvSpPr>
        <p:spPr bwMode="auto">
          <a:xfrm>
            <a:off x="8788079" y="5256013"/>
            <a:ext cx="2341486" cy="956475"/>
          </a:xfrm>
          <a:prstGeom prst="rect">
            <a:avLst/>
          </a:prstGeom>
          <a:solidFill>
            <a:schemeClr val="accent3">
              <a:lumMod val="50000"/>
            </a:schemeClr>
          </a:solidFill>
          <a:ln w="25400">
            <a:noFill/>
          </a:ln>
        </p:spPr>
        <p:txBody>
          <a:bodyPr vert="horz" wrap="square" lIns="91440" tIns="45720" rIns="91440" bIns="45720" numCol="1" rtlCol="0" anchor="t" anchorCtr="0" compatLnSpc="1">
            <a:prstTxWarp prst="textNoShape">
              <a:avLst/>
            </a:prstTxWarp>
          </a:bodyPr>
          <a:lstStyle/>
          <a:p>
            <a:pPr algn="l"/>
            <a:endParaRPr lang="en-US" dirty="0"/>
          </a:p>
        </p:txBody>
      </p:sp>
      <p:sp>
        <p:nvSpPr>
          <p:cNvPr id="17" name="TextBox 16">
            <a:extLst>
              <a:ext uri="{FF2B5EF4-FFF2-40B4-BE49-F238E27FC236}">
                <a16:creationId xmlns:a16="http://schemas.microsoft.com/office/drawing/2014/main" id="{A144BD08-969D-A7FD-F9EA-4852FD44BB1C}"/>
              </a:ext>
            </a:extLst>
          </p:cNvPr>
          <p:cNvSpPr txBox="1"/>
          <p:nvPr/>
        </p:nvSpPr>
        <p:spPr>
          <a:xfrm>
            <a:off x="8828435" y="5550829"/>
            <a:ext cx="2351538" cy="369332"/>
          </a:xfrm>
          <a:prstGeom prst="rect">
            <a:avLst/>
          </a:prstGeom>
          <a:noFill/>
        </p:spPr>
        <p:txBody>
          <a:bodyPr wrap="square">
            <a:spAutoFit/>
          </a:bodyPr>
          <a:lstStyle/>
          <a:p>
            <a:pPr marL="293688" indent="-257175">
              <a:spcBef>
                <a:spcPct val="20000"/>
              </a:spcBef>
              <a:spcAft>
                <a:spcPts val="600"/>
              </a:spcAft>
              <a:buClr>
                <a:schemeClr val="accent1"/>
              </a:buClr>
              <a:tabLst>
                <a:tab pos="330200" algn="l"/>
              </a:tabLst>
            </a:pPr>
            <a:r>
              <a:rPr lang="en-US" sz="1800" b="1" dirty="0">
                <a:latin typeface="Century Gothic" panose="020B0502020202020204" pitchFamily="34" charset="0"/>
                <a:cs typeface="+mn-cs"/>
              </a:rPr>
              <a:t>Employer benefits</a:t>
            </a:r>
          </a:p>
        </p:txBody>
      </p:sp>
    </p:spTree>
    <p:custDataLst>
      <p:tags r:id="rId1"/>
    </p:custDataLst>
    <p:extLst>
      <p:ext uri="{BB962C8B-B14F-4D97-AF65-F5344CB8AC3E}">
        <p14:creationId xmlns:p14="http://schemas.microsoft.com/office/powerpoint/2010/main" val="1241773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D8C7-0816-2B60-F543-B17DAB5ABC01}"/>
              </a:ext>
            </a:extLst>
          </p:cNvPr>
          <p:cNvSpPr>
            <a:spLocks noGrp="1"/>
          </p:cNvSpPr>
          <p:nvPr>
            <p:ph type="title"/>
          </p:nvPr>
        </p:nvSpPr>
        <p:spPr/>
        <p:txBody>
          <a:bodyPr anchor="t">
            <a:normAutofit fontScale="90000"/>
          </a:bodyPr>
          <a:lstStyle/>
          <a:p>
            <a:r>
              <a:rPr lang="en-US" dirty="0">
                <a:latin typeface="Century Gothic" panose="020B0502020202020204" pitchFamily="34" charset="0"/>
              </a:rPr>
              <a:t>Evidence-Based Strategies That Promote Long-Term and High-Quality Employment</a:t>
            </a:r>
          </a:p>
        </p:txBody>
      </p:sp>
      <p:pic>
        <p:nvPicPr>
          <p:cNvPr id="5" name="Picture 4">
            <a:extLst>
              <a:ext uri="{FF2B5EF4-FFF2-40B4-BE49-F238E27FC236}">
                <a16:creationId xmlns:a16="http://schemas.microsoft.com/office/drawing/2014/main" id="{27243D1C-6001-4DEB-5B89-5EB31A1167B6}"/>
              </a:ext>
              <a:ext uri="{C183D7F6-B498-43B3-948B-1728B52AA6E4}">
                <adec:decorative xmlns:adec="http://schemas.microsoft.com/office/drawing/2017/decorative" val="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5097" y="2371999"/>
            <a:ext cx="761226" cy="761226"/>
          </a:xfrm>
          <a:prstGeom prst="rect">
            <a:avLst/>
          </a:prstGeom>
        </p:spPr>
      </p:pic>
      <p:pic>
        <p:nvPicPr>
          <p:cNvPr id="7" name="Picture 6">
            <a:extLst>
              <a:ext uri="{FF2B5EF4-FFF2-40B4-BE49-F238E27FC236}">
                <a16:creationId xmlns:a16="http://schemas.microsoft.com/office/drawing/2014/main" id="{2ED400CD-68CF-271B-CA07-8A659A354671}"/>
              </a:ext>
              <a:ext uri="{C183D7F6-B498-43B3-948B-1728B52AA6E4}">
                <adec:decorative xmlns:adec="http://schemas.microsoft.com/office/drawing/2017/decorative" val="1"/>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380840" y="2371998"/>
            <a:ext cx="761227" cy="761227"/>
          </a:xfrm>
          <a:prstGeom prst="rect">
            <a:avLst/>
          </a:prstGeom>
        </p:spPr>
      </p:pic>
      <p:sp>
        <p:nvSpPr>
          <p:cNvPr id="9" name="TextBox 8">
            <a:extLst>
              <a:ext uri="{FF2B5EF4-FFF2-40B4-BE49-F238E27FC236}">
                <a16:creationId xmlns:a16="http://schemas.microsoft.com/office/drawing/2014/main" id="{AC003725-B8B9-55D1-AAE6-59658EC47A41}"/>
              </a:ext>
            </a:extLst>
          </p:cNvPr>
          <p:cNvSpPr txBox="1"/>
          <p:nvPr/>
        </p:nvSpPr>
        <p:spPr>
          <a:xfrm>
            <a:off x="255810" y="3293889"/>
            <a:ext cx="2633939" cy="1692771"/>
          </a:xfrm>
          <a:prstGeom prst="rect">
            <a:avLst/>
          </a:prstGeom>
          <a:noFill/>
        </p:spPr>
        <p:txBody>
          <a:bodyPr wrap="square">
            <a:spAutoFit/>
          </a:bodyPr>
          <a:lstStyle/>
          <a:p>
            <a:pPr algn="ctr"/>
            <a:r>
              <a:rPr lang="en-US" sz="2400" b="1" dirty="0">
                <a:latin typeface="Century Gothic" panose="020B0502020202020204" pitchFamily="34" charset="0"/>
              </a:rPr>
              <a:t>Apprenticeships</a:t>
            </a:r>
            <a:r>
              <a:rPr lang="en-US" sz="3200" dirty="0">
                <a:latin typeface="Century Gothic" panose="020B0502020202020204" pitchFamily="34" charset="0"/>
              </a:rPr>
              <a:t> </a:t>
            </a:r>
            <a:r>
              <a:rPr lang="en-US" sz="1800" dirty="0">
                <a:latin typeface="Century Gothic" panose="020B0502020202020204" pitchFamily="34" charset="0"/>
              </a:rPr>
              <a:t>(Brockman &amp; Smith, 2023; Lester &amp; </a:t>
            </a:r>
            <a:r>
              <a:rPr lang="en-US" sz="1800" dirty="0" err="1">
                <a:latin typeface="Century Gothic" panose="020B0502020202020204" pitchFamily="34" charset="0"/>
              </a:rPr>
              <a:t>Bravenboer</a:t>
            </a:r>
            <a:r>
              <a:rPr lang="en-US" sz="1800" dirty="0">
                <a:latin typeface="Century Gothic" panose="020B0502020202020204" pitchFamily="34" charset="0"/>
              </a:rPr>
              <a:t>, 2020; Sack &amp; Allen, 2019)</a:t>
            </a:r>
          </a:p>
        </p:txBody>
      </p:sp>
      <p:sp>
        <p:nvSpPr>
          <p:cNvPr id="11" name="TextBox 10">
            <a:extLst>
              <a:ext uri="{FF2B5EF4-FFF2-40B4-BE49-F238E27FC236}">
                <a16:creationId xmlns:a16="http://schemas.microsoft.com/office/drawing/2014/main" id="{F07A2700-7AD4-172D-D377-167713589CDE}"/>
              </a:ext>
            </a:extLst>
          </p:cNvPr>
          <p:cNvSpPr txBox="1"/>
          <p:nvPr/>
        </p:nvSpPr>
        <p:spPr>
          <a:xfrm>
            <a:off x="3256359" y="3293889"/>
            <a:ext cx="2633938" cy="2031325"/>
          </a:xfrm>
          <a:prstGeom prst="rect">
            <a:avLst/>
          </a:prstGeom>
          <a:noFill/>
        </p:spPr>
        <p:txBody>
          <a:bodyPr wrap="square">
            <a:spAutoFit/>
          </a:bodyPr>
          <a:lstStyle/>
          <a:p>
            <a:pPr algn="ctr"/>
            <a:r>
              <a:rPr lang="en-US" sz="2400" b="1" dirty="0">
                <a:latin typeface="Century Gothic" panose="020B0502020202020204" pitchFamily="34" charset="0"/>
              </a:rPr>
              <a:t>Business (Employer) Engagement </a:t>
            </a:r>
            <a:r>
              <a:rPr lang="en-US" sz="1800" dirty="0">
                <a:latin typeface="Century Gothic" panose="020B0502020202020204" pitchFamily="34" charset="0"/>
              </a:rPr>
              <a:t>(Briggs et al., 2019; </a:t>
            </a:r>
            <a:r>
              <a:rPr lang="en-US" sz="1800" dirty="0" err="1">
                <a:latin typeface="Century Gothic" panose="020B0502020202020204" pitchFamily="34" charset="0"/>
              </a:rPr>
              <a:t>Tamburo</a:t>
            </a:r>
            <a:r>
              <a:rPr lang="en-US" sz="1800" dirty="0">
                <a:latin typeface="Century Gothic" panose="020B0502020202020204" pitchFamily="34" charset="0"/>
              </a:rPr>
              <a:t> et al., 2019; Van </a:t>
            </a:r>
            <a:r>
              <a:rPr lang="en-US" sz="1800" dirty="0" err="1">
                <a:latin typeface="Century Gothic" panose="020B0502020202020204" pitchFamily="34" charset="0"/>
              </a:rPr>
              <a:t>Berkel</a:t>
            </a:r>
            <a:r>
              <a:rPr lang="en-US" sz="1800" dirty="0">
                <a:latin typeface="Century Gothic" panose="020B0502020202020204" pitchFamily="34" charset="0"/>
              </a:rPr>
              <a:t>, 2021)</a:t>
            </a:r>
          </a:p>
        </p:txBody>
      </p:sp>
      <p:sp>
        <p:nvSpPr>
          <p:cNvPr id="13" name="TextBox 12">
            <a:extLst>
              <a:ext uri="{FF2B5EF4-FFF2-40B4-BE49-F238E27FC236}">
                <a16:creationId xmlns:a16="http://schemas.microsoft.com/office/drawing/2014/main" id="{E3C4A089-C918-4B8D-BA90-68737121FA26}"/>
              </a:ext>
            </a:extLst>
          </p:cNvPr>
          <p:cNvSpPr txBox="1"/>
          <p:nvPr/>
        </p:nvSpPr>
        <p:spPr>
          <a:xfrm>
            <a:off x="6198851" y="3335432"/>
            <a:ext cx="2764251" cy="1292662"/>
          </a:xfrm>
          <a:prstGeom prst="rect">
            <a:avLst/>
          </a:prstGeom>
          <a:noFill/>
        </p:spPr>
        <p:txBody>
          <a:bodyPr wrap="square">
            <a:spAutoFit/>
          </a:bodyPr>
          <a:lstStyle/>
          <a:p>
            <a:pPr algn="ctr"/>
            <a:r>
              <a:rPr lang="en-US" sz="2400" b="1" dirty="0">
                <a:latin typeface="Century Gothic" panose="020B0502020202020204" pitchFamily="34" charset="0"/>
              </a:rPr>
              <a:t>Career Pathways </a:t>
            </a:r>
            <a:r>
              <a:rPr lang="en-US" sz="1800" dirty="0">
                <a:latin typeface="Century Gothic" panose="020B0502020202020204" pitchFamily="34" charset="0"/>
              </a:rPr>
              <a:t>(Bragg, 2019; Peck et al., 2021; Sama &amp; Adam, 2020)</a:t>
            </a:r>
          </a:p>
        </p:txBody>
      </p:sp>
      <p:sp>
        <p:nvSpPr>
          <p:cNvPr id="3" name="Content Placeholder 2">
            <a:extLst>
              <a:ext uri="{FF2B5EF4-FFF2-40B4-BE49-F238E27FC236}">
                <a16:creationId xmlns:a16="http://schemas.microsoft.com/office/drawing/2014/main" id="{8825DF9C-5C12-721E-5F43-062076BD67EC}"/>
              </a:ext>
            </a:extLst>
          </p:cNvPr>
          <p:cNvSpPr>
            <a:spLocks noGrp="1"/>
          </p:cNvSpPr>
          <p:nvPr>
            <p:ph sz="half" idx="1"/>
          </p:nvPr>
        </p:nvSpPr>
        <p:spPr>
          <a:xfrm>
            <a:off x="9271656" y="3335432"/>
            <a:ext cx="2618912" cy="1292662"/>
          </a:xfrm>
        </p:spPr>
        <p:txBody>
          <a:bodyPr>
            <a:normAutofit lnSpcReduction="10000"/>
          </a:bodyPr>
          <a:lstStyle/>
          <a:p>
            <a:pPr marL="0" indent="0" algn="ctr">
              <a:buNone/>
            </a:pPr>
            <a:r>
              <a:rPr lang="en-US" b="1" dirty="0">
                <a:latin typeface="Century Gothic" panose="020B0502020202020204" pitchFamily="34" charset="0"/>
              </a:rPr>
              <a:t>Internships</a:t>
            </a:r>
            <a:r>
              <a:rPr lang="en-US" sz="2400" dirty="0">
                <a:latin typeface="Century Gothic" panose="020B0502020202020204" pitchFamily="34" charset="0"/>
              </a:rPr>
              <a:t> </a:t>
            </a:r>
            <a:r>
              <a:rPr lang="en-US" sz="1800" dirty="0">
                <a:latin typeface="Century Gothic" panose="020B0502020202020204" pitchFamily="34" charset="0"/>
              </a:rPr>
              <a:t>(Garcia-</a:t>
            </a:r>
            <a:r>
              <a:rPr lang="en-US" sz="1800" dirty="0" err="1">
                <a:latin typeface="Century Gothic" panose="020B0502020202020204" pitchFamily="34" charset="0"/>
              </a:rPr>
              <a:t>Casarejos</a:t>
            </a:r>
            <a:r>
              <a:rPr lang="en-US" sz="1800" dirty="0">
                <a:latin typeface="Century Gothic" panose="020B0502020202020204" pitchFamily="34" charset="0"/>
              </a:rPr>
              <a:t> &amp; </a:t>
            </a:r>
            <a:r>
              <a:rPr lang="en-US" sz="1800" b="0" i="0" dirty="0" err="1">
                <a:solidFill>
                  <a:srgbClr val="222222"/>
                </a:solidFill>
                <a:effectLst/>
                <a:latin typeface="Century Gothic" panose="020B0502020202020204" pitchFamily="34" charset="0"/>
              </a:rPr>
              <a:t>Sáez</a:t>
            </a:r>
            <a:r>
              <a:rPr lang="en-US" sz="1800" b="0" i="0" dirty="0">
                <a:solidFill>
                  <a:srgbClr val="222222"/>
                </a:solidFill>
                <a:effectLst/>
                <a:latin typeface="Century Gothic" panose="020B0502020202020204" pitchFamily="34" charset="0"/>
              </a:rPr>
              <a:t>-Pérez, 2020, Stewar</a:t>
            </a:r>
            <a:r>
              <a:rPr lang="en-US" sz="1800" dirty="0">
                <a:solidFill>
                  <a:srgbClr val="222222"/>
                </a:solidFill>
                <a:latin typeface="Century Gothic" panose="020B0502020202020204" pitchFamily="34" charset="0"/>
              </a:rPr>
              <a:t>t, 2021)</a:t>
            </a:r>
            <a:endParaRPr lang="en-US" sz="1800" dirty="0">
              <a:latin typeface="Century Gothic" panose="020B0502020202020204" pitchFamily="34" charset="0"/>
            </a:endParaRPr>
          </a:p>
          <a:p>
            <a:pPr marL="0" indent="0">
              <a:buNone/>
            </a:pPr>
            <a:endParaRPr lang="en-US" dirty="0">
              <a:latin typeface="Century Gothic" panose="020B0502020202020204" pitchFamily="34" charset="0"/>
            </a:endParaRPr>
          </a:p>
        </p:txBody>
      </p:sp>
      <p:pic>
        <p:nvPicPr>
          <p:cNvPr id="15" name="Picture 14">
            <a:extLst>
              <a:ext uri="{FF2B5EF4-FFF2-40B4-BE49-F238E27FC236}">
                <a16:creationId xmlns:a16="http://schemas.microsoft.com/office/drawing/2014/main" id="{D3B1A690-0B12-BE89-5216-7AF3300E6598}"/>
              </a:ext>
              <a:ext uri="{C183D7F6-B498-43B3-948B-1728B52AA6E4}">
                <adec:decorative xmlns:adec="http://schemas.microsoft.com/office/drawing/2017/decorative" val="1"/>
              </a:ext>
            </a:extLst>
          </p:cNvPr>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103259" y="2371998"/>
            <a:ext cx="761227" cy="761227"/>
          </a:xfrm>
          <a:prstGeom prst="rect">
            <a:avLst/>
          </a:prstGeom>
        </p:spPr>
      </p:pic>
      <p:pic>
        <p:nvPicPr>
          <p:cNvPr id="17" name="Picture 16">
            <a:extLst>
              <a:ext uri="{FF2B5EF4-FFF2-40B4-BE49-F238E27FC236}">
                <a16:creationId xmlns:a16="http://schemas.microsoft.com/office/drawing/2014/main" id="{EFBDAC17-7006-BC00-62F2-BA91DEC7A354}"/>
              </a:ext>
              <a:ext uri="{C183D7F6-B498-43B3-948B-1728B52AA6E4}">
                <adec:decorative xmlns:adec="http://schemas.microsoft.com/office/drawing/2017/decorative" val="1"/>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123440" y="2371998"/>
            <a:ext cx="761227" cy="761227"/>
          </a:xfrm>
          <a:prstGeom prst="rect">
            <a:avLst/>
          </a:prstGeom>
        </p:spPr>
      </p:pic>
      <p:pic>
        <p:nvPicPr>
          <p:cNvPr id="19" name="Picture 18">
            <a:extLst>
              <a:ext uri="{FF2B5EF4-FFF2-40B4-BE49-F238E27FC236}">
                <a16:creationId xmlns:a16="http://schemas.microsoft.com/office/drawing/2014/main" id="{C5F9D3D7-2A24-470F-71A2-1E0A2A130D8D}"/>
              </a:ext>
              <a:ext uri="{C183D7F6-B498-43B3-948B-1728B52AA6E4}">
                <adec:decorative xmlns:adec="http://schemas.microsoft.com/office/drawing/2017/decorative" val="1"/>
              </a:ext>
            </a:extLst>
          </p:cNvPr>
          <p:cNvPicPr>
            <a:picLocks noChangeAspect="1"/>
          </p:cNvPicPr>
          <p:nvPr/>
        </p:nvPicPr>
        <p:blipFill>
          <a:blip r:embed="rId8">
            <a:extLst>
              <a:ext uri="{BEBA8EAE-BF5A-486C-A8C5-ECC9F3942E4B}">
                <a14:imgProps xmlns:a14="http://schemas.microsoft.com/office/drawing/2010/main">
                  <a14:imgLayer r:embed="rId9">
                    <a14:imgEffect>
                      <a14:colorTemperature colorTemp="8800"/>
                    </a14:imgEffect>
                  </a14:imgLayer>
                </a14:imgProps>
              </a:ext>
              <a:ext uri="{28A0092B-C50C-407E-A947-70E740481C1C}">
                <a14:useLocalDpi xmlns:a14="http://schemas.microsoft.com/office/drawing/2010/main" val="0"/>
              </a:ext>
            </a:extLst>
          </a:blip>
          <a:stretch>
            <a:fillRect/>
          </a:stretch>
        </p:blipFill>
        <p:spPr>
          <a:xfrm>
            <a:off x="10143621" y="2258241"/>
            <a:ext cx="874983" cy="874983"/>
          </a:xfrm>
          <a:prstGeom prst="rect">
            <a:avLst/>
          </a:prstGeom>
        </p:spPr>
      </p:pic>
    </p:spTree>
    <p:custDataLst>
      <p:tags r:id="rId1"/>
    </p:custDataLst>
    <p:extLst>
      <p:ext uri="{BB962C8B-B14F-4D97-AF65-F5344CB8AC3E}">
        <p14:creationId xmlns:p14="http://schemas.microsoft.com/office/powerpoint/2010/main" val="15201359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0D8C7-0816-2B60-F543-B17DAB5ABC01}"/>
              </a:ext>
            </a:extLst>
          </p:cNvPr>
          <p:cNvSpPr>
            <a:spLocks noGrp="1"/>
          </p:cNvSpPr>
          <p:nvPr>
            <p:ph type="title"/>
          </p:nvPr>
        </p:nvSpPr>
        <p:spPr/>
        <p:txBody>
          <a:bodyPr anchor="t">
            <a:normAutofit fontScale="90000"/>
          </a:bodyPr>
          <a:lstStyle/>
          <a:p>
            <a:r>
              <a:rPr lang="en-US" dirty="0">
                <a:latin typeface="Century Gothic" panose="020B0502020202020204" pitchFamily="34" charset="0"/>
              </a:rPr>
              <a:t>Evidence-Based Strategies That Promote Long-Term and High-Quality Employment</a:t>
            </a:r>
            <a:r>
              <a:rPr kumimoji="0" lang="en-US" sz="11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 (2)</a:t>
            </a:r>
            <a:endParaRPr lang="en-US" dirty="0">
              <a:latin typeface="Century Gothic" panose="020B0502020202020204" pitchFamily="34" charset="0"/>
            </a:endParaRPr>
          </a:p>
        </p:txBody>
      </p:sp>
      <p:sp>
        <p:nvSpPr>
          <p:cNvPr id="5" name="TextBox 4">
            <a:extLst>
              <a:ext uri="{FF2B5EF4-FFF2-40B4-BE49-F238E27FC236}">
                <a16:creationId xmlns:a16="http://schemas.microsoft.com/office/drawing/2014/main" id="{527A1A10-597D-4F7F-D4BD-E59B04DA7E5C}"/>
              </a:ext>
            </a:extLst>
          </p:cNvPr>
          <p:cNvSpPr txBox="1"/>
          <p:nvPr/>
        </p:nvSpPr>
        <p:spPr>
          <a:xfrm>
            <a:off x="306281" y="3238048"/>
            <a:ext cx="2590060" cy="1661993"/>
          </a:xfrm>
          <a:prstGeom prst="rect">
            <a:avLst/>
          </a:prstGeom>
          <a:noFill/>
        </p:spPr>
        <p:txBody>
          <a:bodyPr wrap="square">
            <a:spAutoFit/>
          </a:bodyPr>
          <a:lstStyle/>
          <a:p>
            <a:pPr algn="ctr"/>
            <a:r>
              <a:rPr lang="en-US" sz="2400" b="1" dirty="0">
                <a:latin typeface="Century Gothic" panose="020B0502020202020204" pitchFamily="34" charset="0"/>
              </a:rPr>
              <a:t>Rapid Engagement</a:t>
            </a:r>
            <a:r>
              <a:rPr lang="en-US" sz="2400" dirty="0">
                <a:latin typeface="Century Gothic" panose="020B0502020202020204" pitchFamily="34" charset="0"/>
              </a:rPr>
              <a:t> </a:t>
            </a:r>
            <a:r>
              <a:rPr lang="en-US" sz="1800" dirty="0">
                <a:latin typeface="Century Gothic" panose="020B0502020202020204" pitchFamily="34" charset="0"/>
              </a:rPr>
              <a:t>(Cohen et al., 2020; Noel et al., 2018; Swanson et al., 2020)</a:t>
            </a:r>
          </a:p>
        </p:txBody>
      </p:sp>
      <p:sp>
        <p:nvSpPr>
          <p:cNvPr id="7" name="TextBox 6">
            <a:extLst>
              <a:ext uri="{FF2B5EF4-FFF2-40B4-BE49-F238E27FC236}">
                <a16:creationId xmlns:a16="http://schemas.microsoft.com/office/drawing/2014/main" id="{F3AEEBDE-F32D-251B-99EC-DE527AA4FB81}"/>
              </a:ext>
            </a:extLst>
          </p:cNvPr>
          <p:cNvSpPr txBox="1"/>
          <p:nvPr/>
        </p:nvSpPr>
        <p:spPr>
          <a:xfrm>
            <a:off x="3275989" y="3238048"/>
            <a:ext cx="2101789" cy="1661993"/>
          </a:xfrm>
          <a:prstGeom prst="rect">
            <a:avLst/>
          </a:prstGeom>
          <a:noFill/>
        </p:spPr>
        <p:txBody>
          <a:bodyPr wrap="square">
            <a:spAutoFit/>
          </a:bodyPr>
          <a:lstStyle/>
          <a:p>
            <a:pPr algn="ctr"/>
            <a:r>
              <a:rPr lang="en-US" sz="2400" b="1" dirty="0">
                <a:latin typeface="Century Gothic" panose="020B0502020202020204" pitchFamily="34" charset="0"/>
              </a:rPr>
              <a:t>Targeted Outreach </a:t>
            </a:r>
            <a:r>
              <a:rPr lang="en-US" sz="1800" dirty="0">
                <a:latin typeface="Century Gothic" panose="020B0502020202020204" pitchFamily="34" charset="0"/>
              </a:rPr>
              <a:t>(</a:t>
            </a:r>
            <a:r>
              <a:rPr lang="en-US" sz="1800" dirty="0">
                <a:effectLst/>
                <a:latin typeface="Century Gothic" panose="020B0502020202020204" pitchFamily="34" charset="0"/>
                <a:ea typeface="Times New Roman" panose="02020603050405020304" pitchFamily="18" charset="0"/>
              </a:rPr>
              <a:t>Mamun et al., 2019</a:t>
            </a:r>
            <a:r>
              <a:rPr lang="en-US" sz="1800" dirty="0">
                <a:latin typeface="Century Gothic" panose="020B0502020202020204" pitchFamily="34" charset="0"/>
              </a:rPr>
              <a:t>; </a:t>
            </a:r>
            <a:r>
              <a:rPr lang="en-US" sz="1800" dirty="0">
                <a:effectLst/>
                <a:latin typeface="Century Gothic" panose="020B0502020202020204" pitchFamily="34" charset="0"/>
                <a:ea typeface="Calibri" panose="020F0502020204030204" pitchFamily="34" charset="0"/>
              </a:rPr>
              <a:t>Patnaik et al., 2022</a:t>
            </a:r>
            <a:r>
              <a:rPr lang="en-US" sz="1800" dirty="0">
                <a:effectLst/>
                <a:latin typeface="Century Gothic" panose="020B0502020202020204" pitchFamily="34" charset="0"/>
              </a:rPr>
              <a:t>)</a:t>
            </a:r>
            <a:endParaRPr lang="en-US" sz="1800" dirty="0">
              <a:latin typeface="Century Gothic" panose="020B0502020202020204" pitchFamily="34" charset="0"/>
            </a:endParaRPr>
          </a:p>
        </p:txBody>
      </p:sp>
      <p:sp>
        <p:nvSpPr>
          <p:cNvPr id="9" name="TextBox 8">
            <a:extLst>
              <a:ext uri="{FF2B5EF4-FFF2-40B4-BE49-F238E27FC236}">
                <a16:creationId xmlns:a16="http://schemas.microsoft.com/office/drawing/2014/main" id="{A66C12C5-9DD6-B822-126E-3B4B5879B273}"/>
              </a:ext>
            </a:extLst>
          </p:cNvPr>
          <p:cNvSpPr txBox="1"/>
          <p:nvPr/>
        </p:nvSpPr>
        <p:spPr>
          <a:xfrm>
            <a:off x="5757426" y="3238048"/>
            <a:ext cx="3202492" cy="1938992"/>
          </a:xfrm>
          <a:prstGeom prst="rect">
            <a:avLst/>
          </a:prstGeom>
          <a:noFill/>
        </p:spPr>
        <p:txBody>
          <a:bodyPr wrap="square">
            <a:spAutoFit/>
          </a:bodyPr>
          <a:lstStyle/>
          <a:p>
            <a:pPr algn="ctr"/>
            <a:r>
              <a:rPr lang="en-US" sz="2400" b="1" dirty="0">
                <a:latin typeface="Century Gothic" panose="020B0502020202020204" pitchFamily="34" charset="0"/>
              </a:rPr>
              <a:t>Work-Incentives Benefits Counseling</a:t>
            </a:r>
            <a:r>
              <a:rPr lang="en-US" sz="2400" dirty="0">
                <a:latin typeface="Century Gothic" panose="020B0502020202020204" pitchFamily="34" charset="0"/>
              </a:rPr>
              <a:t> </a:t>
            </a:r>
            <a:r>
              <a:rPr lang="en-US" sz="1800" dirty="0">
                <a:latin typeface="Century Gothic" panose="020B0502020202020204" pitchFamily="34" charset="0"/>
              </a:rPr>
              <a:t>(</a:t>
            </a:r>
            <a:r>
              <a:rPr lang="en-US" sz="1800" dirty="0" err="1">
                <a:latin typeface="Century Gothic" panose="020B0502020202020204" pitchFamily="34" charset="0"/>
              </a:rPr>
              <a:t>Delin</a:t>
            </a:r>
            <a:r>
              <a:rPr lang="en-US" sz="1800" dirty="0">
                <a:latin typeface="Century Gothic" panose="020B0502020202020204" pitchFamily="34" charset="0"/>
              </a:rPr>
              <a:t> et al., 2012; Hartman et al., 2015; Iwanaga et al., 2021; </a:t>
            </a:r>
            <a:r>
              <a:rPr lang="en-US" sz="1800" dirty="0" err="1">
                <a:solidFill>
                  <a:srgbClr val="000000"/>
                </a:solidFill>
                <a:effectLst/>
                <a:latin typeface="Century Gothic" panose="020B0502020202020204" pitchFamily="34" charset="0"/>
                <a:ea typeface="Cambria" panose="02040503050406030204" pitchFamily="18" charset="0"/>
              </a:rPr>
              <a:t>Schlegelmilch</a:t>
            </a:r>
            <a:r>
              <a:rPr lang="en-US" sz="1800" dirty="0">
                <a:effectLst/>
                <a:latin typeface="Century Gothic" panose="020B0502020202020204" pitchFamily="34" charset="0"/>
              </a:rPr>
              <a:t>  et al. 2019</a:t>
            </a:r>
            <a:r>
              <a:rPr lang="en-US" sz="1800" dirty="0">
                <a:latin typeface="Century Gothic" panose="020B0502020202020204" pitchFamily="34" charset="0"/>
              </a:rPr>
              <a:t>)</a:t>
            </a:r>
          </a:p>
        </p:txBody>
      </p:sp>
      <p:sp>
        <p:nvSpPr>
          <p:cNvPr id="3" name="Content Placeholder 2">
            <a:extLst>
              <a:ext uri="{FF2B5EF4-FFF2-40B4-BE49-F238E27FC236}">
                <a16:creationId xmlns:a16="http://schemas.microsoft.com/office/drawing/2014/main" id="{8825DF9C-5C12-721E-5F43-062076BD67EC}"/>
              </a:ext>
            </a:extLst>
          </p:cNvPr>
          <p:cNvSpPr>
            <a:spLocks noGrp="1"/>
          </p:cNvSpPr>
          <p:nvPr>
            <p:ph sz="half" idx="1"/>
          </p:nvPr>
        </p:nvSpPr>
        <p:spPr>
          <a:xfrm>
            <a:off x="9339566" y="3238048"/>
            <a:ext cx="2546153" cy="2209800"/>
          </a:xfrm>
        </p:spPr>
        <p:txBody>
          <a:bodyPr>
            <a:normAutofit/>
          </a:bodyPr>
          <a:lstStyle/>
          <a:p>
            <a:pPr marL="0" indent="0" algn="ctr">
              <a:buNone/>
            </a:pPr>
            <a:r>
              <a:rPr lang="en-US" sz="2400" b="1" dirty="0">
                <a:latin typeface="Century Gothic" panose="020B0502020202020204" pitchFamily="34" charset="0"/>
              </a:rPr>
              <a:t>Work-Based Learning Experiences </a:t>
            </a:r>
            <a:r>
              <a:rPr lang="en-US" sz="1400" dirty="0">
                <a:latin typeface="Century Gothic" panose="020B0502020202020204" pitchFamily="34" charset="0"/>
              </a:rPr>
              <a:t>(</a:t>
            </a:r>
            <a:r>
              <a:rPr lang="en-US" sz="1400" dirty="0" err="1">
                <a:latin typeface="Century Gothic" panose="020B0502020202020204" pitchFamily="34" charset="0"/>
              </a:rPr>
              <a:t>Luecking</a:t>
            </a:r>
            <a:r>
              <a:rPr lang="en-US" sz="1400" dirty="0">
                <a:latin typeface="Century Gothic" panose="020B0502020202020204" pitchFamily="34" charset="0"/>
              </a:rPr>
              <a:t> &amp; </a:t>
            </a:r>
            <a:r>
              <a:rPr lang="en-US" sz="1400" dirty="0" err="1">
                <a:latin typeface="Century Gothic" panose="020B0502020202020204" pitchFamily="34" charset="0"/>
              </a:rPr>
              <a:t>Luecking</a:t>
            </a:r>
            <a:r>
              <a:rPr lang="en-US" sz="1400" dirty="0">
                <a:latin typeface="Century Gothic" panose="020B0502020202020204" pitchFamily="34" charset="0"/>
              </a:rPr>
              <a:t>, 2013; </a:t>
            </a:r>
            <a:r>
              <a:rPr lang="en-US" sz="1400" dirty="0" err="1">
                <a:latin typeface="Century Gothic" panose="020B0502020202020204" pitchFamily="34" charset="0"/>
              </a:rPr>
              <a:t>Mazzotti</a:t>
            </a:r>
            <a:r>
              <a:rPr lang="en-US" sz="1400" dirty="0">
                <a:latin typeface="Century Gothic" panose="020B0502020202020204" pitchFamily="34" charset="0"/>
              </a:rPr>
              <a:t> et al., 2012; </a:t>
            </a:r>
            <a:r>
              <a:rPr lang="en-US" sz="1400" dirty="0" err="1">
                <a:latin typeface="Century Gothic" panose="020B0502020202020204" pitchFamily="34" charset="0"/>
              </a:rPr>
              <a:t>Stodden</a:t>
            </a:r>
            <a:r>
              <a:rPr lang="en-US" sz="1400" dirty="0">
                <a:latin typeface="Century Gothic" panose="020B0502020202020204" pitchFamily="34" charset="0"/>
              </a:rPr>
              <a:t> et al., 2001)</a:t>
            </a: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a:p>
            <a:endParaRPr lang="en-US" dirty="0">
              <a:latin typeface="Century Gothic" panose="020B0502020202020204" pitchFamily="34" charset="0"/>
            </a:endParaRPr>
          </a:p>
        </p:txBody>
      </p:sp>
      <p:pic>
        <p:nvPicPr>
          <p:cNvPr id="12" name="Picture 11">
            <a:extLst>
              <a:ext uri="{FF2B5EF4-FFF2-40B4-BE49-F238E27FC236}">
                <a16:creationId xmlns:a16="http://schemas.microsoft.com/office/drawing/2014/main" id="{BFC5AAFA-F41C-C290-37F0-6B3ED6F15894}"/>
              </a:ext>
              <a:ext uri="{C183D7F6-B498-43B3-948B-1728B52AA6E4}">
                <adec:decorative xmlns:adec="http://schemas.microsoft.com/office/drawing/2017/decorative" val="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952144" y="2213416"/>
            <a:ext cx="874983" cy="874983"/>
          </a:xfrm>
          <a:prstGeom prst="rect">
            <a:avLst/>
          </a:prstGeom>
        </p:spPr>
      </p:pic>
      <p:pic>
        <p:nvPicPr>
          <p:cNvPr id="14" name="Picture 13">
            <a:extLst>
              <a:ext uri="{FF2B5EF4-FFF2-40B4-BE49-F238E27FC236}">
                <a16:creationId xmlns:a16="http://schemas.microsoft.com/office/drawing/2014/main" id="{85D4BFB4-FB34-FC7F-2092-7CBFADC4C706}"/>
              </a:ext>
              <a:ext uri="{C183D7F6-B498-43B3-948B-1728B52AA6E4}">
                <adec:decorative xmlns:adec="http://schemas.microsoft.com/office/drawing/2017/decorative" val="1"/>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0163050" y="2189215"/>
            <a:ext cx="899184" cy="899184"/>
          </a:xfrm>
          <a:prstGeom prst="rect">
            <a:avLst/>
          </a:prstGeom>
        </p:spPr>
      </p:pic>
      <p:pic>
        <p:nvPicPr>
          <p:cNvPr id="16" name="Picture 15">
            <a:extLst>
              <a:ext uri="{FF2B5EF4-FFF2-40B4-BE49-F238E27FC236}">
                <a16:creationId xmlns:a16="http://schemas.microsoft.com/office/drawing/2014/main" id="{06B92830-588B-98E0-EFE7-1E412833CE4B}"/>
              </a:ext>
              <a:ext uri="{C183D7F6-B498-43B3-948B-1728B52AA6E4}">
                <adec:decorative xmlns:adec="http://schemas.microsoft.com/office/drawing/2017/decorative" val="1"/>
              </a:ext>
            </a:extLst>
          </p:cNvPr>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6820416" y="2201315"/>
            <a:ext cx="899184" cy="899184"/>
          </a:xfrm>
          <a:prstGeom prst="rect">
            <a:avLst/>
          </a:prstGeom>
        </p:spPr>
      </p:pic>
      <p:pic>
        <p:nvPicPr>
          <p:cNvPr id="18" name="Picture 17">
            <a:extLst>
              <a:ext uri="{FF2B5EF4-FFF2-40B4-BE49-F238E27FC236}">
                <a16:creationId xmlns:a16="http://schemas.microsoft.com/office/drawing/2014/main" id="{4FFA5B6B-A4D1-8178-9F5A-9F9DB22F5FFF}"/>
              </a:ext>
              <a:ext uri="{C183D7F6-B498-43B3-948B-1728B52AA6E4}">
                <adec:decorative xmlns:adec="http://schemas.microsoft.com/office/drawing/2017/decorative" val="1"/>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Layer>
                </a14:imgProps>
              </a:ext>
              <a:ext uri="{28A0092B-C50C-407E-A947-70E740481C1C}">
                <a14:useLocalDpi xmlns:a14="http://schemas.microsoft.com/office/drawing/2010/main" val="0"/>
              </a:ext>
            </a:extLst>
          </a:blip>
          <a:stretch>
            <a:fillRect/>
          </a:stretch>
        </p:blipFill>
        <p:spPr>
          <a:xfrm>
            <a:off x="1040396" y="2182609"/>
            <a:ext cx="936596" cy="936596"/>
          </a:xfrm>
          <a:prstGeom prst="rect">
            <a:avLst/>
          </a:prstGeom>
        </p:spPr>
      </p:pic>
    </p:spTree>
    <p:custDataLst>
      <p:tags r:id="rId1"/>
    </p:custDataLst>
    <p:extLst>
      <p:ext uri="{BB962C8B-B14F-4D97-AF65-F5344CB8AC3E}">
        <p14:creationId xmlns:p14="http://schemas.microsoft.com/office/powerpoint/2010/main" val="1426786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61127-5D9C-4334-ACE7-FEB7174600CA}"/>
              </a:ext>
            </a:extLst>
          </p:cNvPr>
          <p:cNvSpPr>
            <a:spLocks noGrp="1"/>
          </p:cNvSpPr>
          <p:nvPr>
            <p:ph type="title"/>
          </p:nvPr>
        </p:nvSpPr>
        <p:spPr>
          <a:xfrm>
            <a:off x="731519" y="365761"/>
            <a:ext cx="10685169" cy="931411"/>
          </a:xfrm>
        </p:spPr>
        <p:txBody>
          <a:bodyPr/>
          <a:lstStyle/>
          <a:p>
            <a:r>
              <a:rPr lang="en-US" sz="4400" dirty="0">
                <a:solidFill>
                  <a:schemeClr val="tx1"/>
                </a:solidFill>
              </a:rPr>
              <a:t>Disclaimer</a:t>
            </a:r>
          </a:p>
        </p:txBody>
      </p:sp>
      <p:sp>
        <p:nvSpPr>
          <p:cNvPr id="3" name="Content Placeholder 2">
            <a:extLst>
              <a:ext uri="{FF2B5EF4-FFF2-40B4-BE49-F238E27FC236}">
                <a16:creationId xmlns:a16="http://schemas.microsoft.com/office/drawing/2014/main" id="{133F53F5-03EC-4B2A-B6A4-D28C62798C2A}"/>
              </a:ext>
            </a:extLst>
          </p:cNvPr>
          <p:cNvSpPr>
            <a:spLocks noGrp="1"/>
          </p:cNvSpPr>
          <p:nvPr>
            <p:ph sz="half" idx="1"/>
          </p:nvPr>
        </p:nvSpPr>
        <p:spPr>
          <a:xfrm>
            <a:off x="731520" y="1509823"/>
            <a:ext cx="10507094" cy="4982416"/>
          </a:xfrm>
        </p:spPr>
        <p:txBody>
          <a:bodyPr>
            <a:noAutofit/>
          </a:bodyPr>
          <a:lstStyle/>
          <a:p>
            <a:pPr marL="0" indent="0">
              <a:lnSpc>
                <a:spcPts val="4200"/>
              </a:lnSpc>
              <a:buNone/>
            </a:pPr>
            <a:r>
              <a:rPr lang="en-US" sz="2800" dirty="0"/>
              <a:t>This content was developed by the VRTAC-QM, a project funded under #H264J200002; the VRTAC-QE, a project funded under #H264K200003; the NTACT:C, a project funded under #H326E200003, of the U.S. Department of Education (Department); and CSAVR, a member organization of State Vocational Rehabilitation Agencies. The information contained herein does not necessarily reflect the position or policies of the Department, and no official endorsement of any non-Federal product, service, or venture should be inferred.</a:t>
            </a:r>
          </a:p>
        </p:txBody>
      </p:sp>
    </p:spTree>
    <p:custDataLst>
      <p:tags r:id="rId1"/>
    </p:custDataLst>
    <p:extLst>
      <p:ext uri="{BB962C8B-B14F-4D97-AF65-F5344CB8AC3E}">
        <p14:creationId xmlns:p14="http://schemas.microsoft.com/office/powerpoint/2010/main" val="23970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488D63-74F4-4010-90F9-F2EBB9E60BD8}"/>
              </a:ext>
            </a:extLst>
          </p:cNvPr>
          <p:cNvSpPr>
            <a:spLocks noGrp="1"/>
          </p:cNvSpPr>
          <p:nvPr>
            <p:ph type="title"/>
          </p:nvPr>
        </p:nvSpPr>
        <p:spPr>
          <a:xfrm>
            <a:off x="526105" y="790466"/>
            <a:ext cx="11139790" cy="768066"/>
          </a:xfrm>
        </p:spPr>
        <p:txBody>
          <a:bodyPr>
            <a:normAutofit/>
          </a:bodyPr>
          <a:lstStyle/>
          <a:p>
            <a:r>
              <a:rPr lang="en-US"/>
              <a:t>                           </a:t>
            </a:r>
            <a:r>
              <a:rPr lang="en-US" sz="3100">
                <a:solidFill>
                  <a:srgbClr val="001642"/>
                </a:solidFill>
                <a:latin typeface="Century Gothic" panose="020B0502020202020204" pitchFamily="34" charset="0"/>
              </a:rPr>
              <a:t>VRTAC-QE Training and TA Topics</a:t>
            </a:r>
          </a:p>
        </p:txBody>
      </p:sp>
      <p:sp>
        <p:nvSpPr>
          <p:cNvPr id="6" name="Content Placeholder 7">
            <a:extLst>
              <a:ext uri="{FF2B5EF4-FFF2-40B4-BE49-F238E27FC236}">
                <a16:creationId xmlns:a16="http://schemas.microsoft.com/office/drawing/2014/main" id="{54C62AAE-00CE-4D1D-82FF-F13513ACAE3F}"/>
              </a:ext>
            </a:extLst>
          </p:cNvPr>
          <p:cNvSpPr>
            <a:spLocks noGrp="1"/>
          </p:cNvSpPr>
          <p:nvPr>
            <p:ph idx="13"/>
          </p:nvPr>
        </p:nvSpPr>
        <p:spPr>
          <a:xfrm>
            <a:off x="644525" y="1838035"/>
            <a:ext cx="10902950" cy="4229499"/>
          </a:xfrm>
        </p:spPr>
        <p:txBody>
          <a:bodyPr numCol="3">
            <a:normAutofit fontScale="62500" lnSpcReduction="20000"/>
          </a:bodyPr>
          <a:lstStyle/>
          <a:p>
            <a:pPr marL="233363" indent="-217488"/>
            <a:r>
              <a:rPr lang="en-US" b="0" dirty="0">
                <a:solidFill>
                  <a:srgbClr val="000000"/>
                </a:solidFill>
                <a:latin typeface="Century Gothic" panose="020B0502020202020204" pitchFamily="34" charset="0"/>
                <a:ea typeface="Times New Roman" panose="02020603050405020304" pitchFamily="18" charset="0"/>
              </a:rPr>
              <a:t>Apprenticeship / Pre-apprenticeship</a:t>
            </a:r>
          </a:p>
          <a:p>
            <a:pPr marL="233363" indent="-217488"/>
            <a:r>
              <a:rPr lang="en-US" b="0" dirty="0">
                <a:solidFill>
                  <a:srgbClr val="000000"/>
                </a:solidFill>
                <a:latin typeface="Century Gothic" panose="020B0502020202020204" pitchFamily="34" charset="0"/>
                <a:ea typeface="Times New Roman" panose="02020603050405020304" pitchFamily="18" charset="0"/>
              </a:rPr>
              <a:t>Career Counseling</a:t>
            </a:r>
          </a:p>
          <a:p>
            <a:pPr marL="233363" indent="-217488"/>
            <a:r>
              <a:rPr lang="en-US" b="0" dirty="0">
                <a:solidFill>
                  <a:srgbClr val="000000"/>
                </a:solidFill>
                <a:latin typeface="Century Gothic" panose="020B0502020202020204" pitchFamily="34" charset="0"/>
                <a:ea typeface="Times New Roman" panose="02020603050405020304" pitchFamily="18" charset="0"/>
              </a:rPr>
              <a:t>Career Pathways</a:t>
            </a:r>
          </a:p>
          <a:p>
            <a:pPr marL="233363" indent="-217488"/>
            <a:r>
              <a:rPr lang="en-US" b="0" dirty="0">
                <a:solidFill>
                  <a:srgbClr val="000000"/>
                </a:solidFill>
                <a:latin typeface="Century Gothic" panose="020B0502020202020204" pitchFamily="34" charset="0"/>
                <a:ea typeface="Times New Roman" panose="02020603050405020304" pitchFamily="18" charset="0"/>
              </a:rPr>
              <a:t>Community Coordination</a:t>
            </a:r>
          </a:p>
          <a:p>
            <a:pPr marL="233363" indent="-217488"/>
            <a:r>
              <a:rPr lang="en-US" dirty="0">
                <a:solidFill>
                  <a:srgbClr val="000000"/>
                </a:solidFill>
                <a:latin typeface="Century Gothic" panose="020B0502020202020204" pitchFamily="34" charset="0"/>
                <a:ea typeface="Times New Roman" panose="02020603050405020304" pitchFamily="18" charset="0"/>
              </a:rPr>
              <a:t>Customized Employment</a:t>
            </a:r>
          </a:p>
          <a:p>
            <a:pPr marL="233363" indent="-217488"/>
            <a:r>
              <a:rPr lang="en-US" b="0" dirty="0">
                <a:solidFill>
                  <a:srgbClr val="000000"/>
                </a:solidFill>
                <a:latin typeface="Century Gothic" panose="020B0502020202020204" pitchFamily="34" charset="0"/>
                <a:ea typeface="Times New Roman" panose="02020603050405020304" pitchFamily="18" charset="0"/>
                <a:cs typeface="Calibri"/>
              </a:rPr>
              <a:t>Customized Training Programs</a:t>
            </a:r>
          </a:p>
          <a:p>
            <a:pPr marL="233363" indent="-217488"/>
            <a:r>
              <a:rPr lang="en-US" b="0" dirty="0">
                <a:solidFill>
                  <a:srgbClr val="000000"/>
                </a:solidFill>
                <a:latin typeface="Century Gothic" panose="020B0502020202020204" pitchFamily="34" charset="0"/>
                <a:ea typeface="Times New Roman" panose="02020603050405020304" pitchFamily="18" charset="0"/>
              </a:rPr>
              <a:t>Disaster Preparedness</a:t>
            </a:r>
          </a:p>
          <a:p>
            <a:pPr marL="233363" indent="-217488"/>
            <a:r>
              <a:rPr lang="en-US" b="0" dirty="0">
                <a:solidFill>
                  <a:srgbClr val="000000"/>
                </a:solidFill>
                <a:latin typeface="Century Gothic" panose="020B0502020202020204" pitchFamily="34" charset="0"/>
                <a:ea typeface="Times New Roman" panose="02020603050405020304" pitchFamily="18" charset="0"/>
              </a:rPr>
              <a:t>Employer Engagement</a:t>
            </a:r>
          </a:p>
          <a:p>
            <a:pPr marL="233363" indent="-217488"/>
            <a:r>
              <a:rPr lang="en-US" b="0" dirty="0">
                <a:solidFill>
                  <a:srgbClr val="000000"/>
                </a:solidFill>
                <a:latin typeface="Century Gothic" panose="020B0502020202020204" pitchFamily="34" charset="0"/>
                <a:ea typeface="Times New Roman" panose="02020603050405020304" pitchFamily="18" charset="0"/>
              </a:rPr>
              <a:t>Employer Support Strategies</a:t>
            </a:r>
          </a:p>
          <a:p>
            <a:pPr marL="233363" indent="-217488"/>
            <a:endParaRPr lang="en-US" b="0" dirty="0">
              <a:solidFill>
                <a:srgbClr val="000000"/>
              </a:solidFill>
              <a:latin typeface="Century Gothic" panose="020B0502020202020204" pitchFamily="34" charset="0"/>
              <a:ea typeface="Times New Roman" panose="02020603050405020304" pitchFamily="18" charset="0"/>
            </a:endParaRPr>
          </a:p>
          <a:p>
            <a:pPr marL="233363" indent="-217488"/>
            <a:r>
              <a:rPr lang="en-US" b="0" dirty="0">
                <a:solidFill>
                  <a:srgbClr val="000000"/>
                </a:solidFill>
                <a:latin typeface="Century Gothic" panose="020B0502020202020204" pitchFamily="34" charset="0"/>
                <a:ea typeface="Times New Roman" panose="02020603050405020304" pitchFamily="18" charset="0"/>
              </a:rPr>
              <a:t>Health and Disability</a:t>
            </a:r>
          </a:p>
          <a:p>
            <a:pPr marL="182563" indent="-166688"/>
            <a:r>
              <a:rPr lang="en-US" b="0" dirty="0">
                <a:solidFill>
                  <a:srgbClr val="000000"/>
                </a:solidFill>
                <a:latin typeface="Century Gothic" panose="020B0502020202020204" pitchFamily="34" charset="0"/>
                <a:ea typeface="Times New Roman" panose="02020603050405020304" pitchFamily="18" charset="0"/>
              </a:rPr>
              <a:t>Internships</a:t>
            </a:r>
          </a:p>
          <a:p>
            <a:pPr marL="182563" indent="-166688"/>
            <a:r>
              <a:rPr lang="en-US" b="0" dirty="0">
                <a:solidFill>
                  <a:srgbClr val="000000"/>
                </a:solidFill>
                <a:latin typeface="Century Gothic" panose="020B0502020202020204" pitchFamily="34" charset="0"/>
                <a:ea typeface="Times New Roman" panose="02020603050405020304" pitchFamily="18" charset="0"/>
              </a:rPr>
              <a:t>Job Accommodation</a:t>
            </a:r>
          </a:p>
          <a:p>
            <a:pPr marL="182563" indent="-166688"/>
            <a:r>
              <a:rPr lang="en-US" b="0" dirty="0">
                <a:solidFill>
                  <a:srgbClr val="000000"/>
                </a:solidFill>
                <a:latin typeface="Century Gothic" panose="020B0502020202020204" pitchFamily="34" charset="0"/>
                <a:ea typeface="Times New Roman" panose="02020603050405020304" pitchFamily="18" charset="0"/>
              </a:rPr>
              <a:t>Local labor market analysis</a:t>
            </a:r>
          </a:p>
          <a:p>
            <a:pPr marL="182563" indent="-166688"/>
            <a:r>
              <a:rPr lang="en-US" b="0" dirty="0">
                <a:solidFill>
                  <a:srgbClr val="000000"/>
                </a:solidFill>
                <a:latin typeface="Century Gothic" panose="020B0502020202020204" pitchFamily="34" charset="0"/>
                <a:ea typeface="Times New Roman" panose="02020603050405020304" pitchFamily="18" charset="0"/>
              </a:rPr>
              <a:t>Motivational Interviewing</a:t>
            </a:r>
          </a:p>
          <a:p>
            <a:pPr marL="182563" indent="-166688"/>
            <a:r>
              <a:rPr lang="en-US" b="0" dirty="0">
                <a:solidFill>
                  <a:srgbClr val="000000"/>
                </a:solidFill>
                <a:latin typeface="Century Gothic" panose="020B0502020202020204" pitchFamily="34" charset="0"/>
                <a:ea typeface="Times New Roman" panose="02020603050405020304" pitchFamily="18" charset="0"/>
              </a:rPr>
              <a:t>On-the-Job Training</a:t>
            </a:r>
          </a:p>
          <a:p>
            <a:pPr marL="182563" indent="-166688"/>
            <a:r>
              <a:rPr lang="en-US" b="0" dirty="0">
                <a:solidFill>
                  <a:srgbClr val="000000"/>
                </a:solidFill>
                <a:latin typeface="Century Gothic" panose="020B0502020202020204" pitchFamily="34" charset="0"/>
                <a:ea typeface="Times New Roman" panose="02020603050405020304" pitchFamily="18" charset="0"/>
              </a:rPr>
              <a:t>Outreach to Diverse Populations  </a:t>
            </a:r>
          </a:p>
          <a:p>
            <a:pPr marL="182563" indent="-166688">
              <a:buNone/>
            </a:pPr>
            <a:r>
              <a:rPr lang="en-US" b="0" dirty="0">
                <a:solidFill>
                  <a:srgbClr val="000000"/>
                </a:solidFill>
                <a:latin typeface="Century Gothic" panose="020B0502020202020204" pitchFamily="34" charset="0"/>
                <a:ea typeface="Times New Roman" panose="02020603050405020304" pitchFamily="18" charset="0"/>
              </a:rPr>
              <a:t>	 or Communities	</a:t>
            </a:r>
          </a:p>
          <a:p>
            <a:pPr marL="182563" indent="-166688"/>
            <a:r>
              <a:rPr lang="en-US" b="0" dirty="0">
                <a:solidFill>
                  <a:srgbClr val="000000"/>
                </a:solidFill>
                <a:latin typeface="Century Gothic" panose="020B0502020202020204" pitchFamily="34" charset="0"/>
                <a:ea typeface="Times New Roman" panose="02020603050405020304" pitchFamily="18" charset="0"/>
              </a:rPr>
              <a:t>Pre-Employment Transition Services</a:t>
            </a:r>
          </a:p>
          <a:p>
            <a:pPr marL="182563" indent="-166688"/>
            <a:r>
              <a:rPr lang="en-US" b="0" dirty="0">
                <a:solidFill>
                  <a:srgbClr val="000000"/>
                </a:solidFill>
                <a:latin typeface="Century Gothic" panose="020B0502020202020204" pitchFamily="34" charset="0"/>
                <a:ea typeface="Times New Roman" panose="02020603050405020304" pitchFamily="18" charset="0"/>
              </a:rPr>
              <a:t>Rapid Engagement</a:t>
            </a:r>
          </a:p>
          <a:p>
            <a:pPr marL="182563" indent="-166688"/>
            <a:endParaRPr lang="en-US" b="0" dirty="0">
              <a:solidFill>
                <a:srgbClr val="000000"/>
              </a:solidFill>
              <a:latin typeface="Century Gothic" panose="020B0502020202020204" pitchFamily="34" charset="0"/>
              <a:ea typeface="Times New Roman" panose="02020603050405020304" pitchFamily="18" charset="0"/>
            </a:endParaRPr>
          </a:p>
          <a:p>
            <a:pPr marL="182563" indent="-166688"/>
            <a:r>
              <a:rPr lang="en-US" b="0" dirty="0">
                <a:solidFill>
                  <a:srgbClr val="000000"/>
                </a:solidFill>
                <a:latin typeface="Century Gothic" panose="020B0502020202020204" pitchFamily="34" charset="0"/>
                <a:ea typeface="Times New Roman" panose="02020603050405020304" pitchFamily="18" charset="0"/>
              </a:rPr>
              <a:t>Self-Employment</a:t>
            </a:r>
          </a:p>
          <a:p>
            <a:pPr marL="182563" indent="-166688"/>
            <a:r>
              <a:rPr lang="en-US" b="0" dirty="0">
                <a:solidFill>
                  <a:srgbClr val="000000"/>
                </a:solidFill>
                <a:latin typeface="Century Gothic" panose="020B0502020202020204" pitchFamily="34" charset="0"/>
                <a:ea typeface="Times New Roman" panose="02020603050405020304" pitchFamily="18" charset="0"/>
              </a:rPr>
              <a:t>Subminimum Wage Waivers </a:t>
            </a:r>
          </a:p>
          <a:p>
            <a:pPr marL="182563" indent="-166688"/>
            <a:r>
              <a:rPr lang="en-US" b="0" dirty="0">
                <a:solidFill>
                  <a:srgbClr val="000000"/>
                </a:solidFill>
                <a:latin typeface="Century Gothic" panose="020B0502020202020204" pitchFamily="34" charset="0"/>
                <a:ea typeface="Times New Roman" panose="02020603050405020304" pitchFamily="18" charset="0"/>
              </a:rPr>
              <a:t>Reductions</a:t>
            </a:r>
          </a:p>
          <a:p>
            <a:pPr marL="182563" indent="-166688"/>
            <a:r>
              <a:rPr lang="en-US" dirty="0">
                <a:solidFill>
                  <a:srgbClr val="000000"/>
                </a:solidFill>
                <a:latin typeface="Century Gothic" panose="020B0502020202020204" pitchFamily="34" charset="0"/>
                <a:ea typeface="Times New Roman" panose="02020603050405020304" pitchFamily="18" charset="0"/>
              </a:rPr>
              <a:t>Supported Employment</a:t>
            </a:r>
          </a:p>
          <a:p>
            <a:pPr marL="182563" indent="-166688"/>
            <a:r>
              <a:rPr lang="en-US" b="0" dirty="0">
                <a:solidFill>
                  <a:srgbClr val="000000"/>
                </a:solidFill>
                <a:latin typeface="Century Gothic" panose="020B0502020202020204" pitchFamily="34" charset="0"/>
                <a:ea typeface="Times New Roman" panose="02020603050405020304" pitchFamily="18" charset="0"/>
              </a:rPr>
              <a:t>Telecommuting</a:t>
            </a:r>
          </a:p>
          <a:p>
            <a:pPr marL="182563" indent="-166688"/>
            <a:r>
              <a:rPr lang="en-US" b="0" dirty="0">
                <a:solidFill>
                  <a:srgbClr val="000000"/>
                </a:solidFill>
                <a:latin typeface="Century Gothic" panose="020B0502020202020204" pitchFamily="34" charset="0"/>
                <a:ea typeface="Times New Roman" panose="02020603050405020304" pitchFamily="18" charset="0"/>
              </a:rPr>
              <a:t>Transportation</a:t>
            </a:r>
          </a:p>
          <a:p>
            <a:pPr marL="182563" indent="-166688"/>
            <a:r>
              <a:rPr lang="en-US" b="0" dirty="0">
                <a:solidFill>
                  <a:srgbClr val="000000"/>
                </a:solidFill>
                <a:latin typeface="Century Gothic" panose="020B0502020202020204" pitchFamily="34" charset="0"/>
                <a:ea typeface="Times New Roman" panose="02020603050405020304" pitchFamily="18" charset="0"/>
              </a:rPr>
              <a:t>Veterans and Veterans </a:t>
            </a:r>
          </a:p>
          <a:p>
            <a:pPr marL="182563" indent="-166688">
              <a:buNone/>
            </a:pPr>
            <a:r>
              <a:rPr lang="en-US" b="0" dirty="0">
                <a:solidFill>
                  <a:srgbClr val="000000"/>
                </a:solidFill>
                <a:latin typeface="Century Gothic" panose="020B0502020202020204" pitchFamily="34" charset="0"/>
                <a:ea typeface="Times New Roman" panose="02020603050405020304" pitchFamily="18" charset="0"/>
              </a:rPr>
              <a:t>	Administration Outreach</a:t>
            </a:r>
          </a:p>
          <a:p>
            <a:pPr marL="182563" indent="-166688"/>
            <a:r>
              <a:rPr lang="en-US" b="0" dirty="0">
                <a:solidFill>
                  <a:srgbClr val="000000"/>
                </a:solidFill>
                <a:latin typeface="Century Gothic" panose="020B0502020202020204" pitchFamily="34" charset="0"/>
                <a:ea typeface="Times New Roman" panose="02020603050405020304" pitchFamily="18" charset="0"/>
              </a:rPr>
              <a:t>Work Incentive Benefits Counseling</a:t>
            </a:r>
          </a:p>
          <a:p>
            <a:pPr marL="182563" indent="-166688"/>
            <a:r>
              <a:rPr lang="en-US" b="0" dirty="0">
                <a:solidFill>
                  <a:srgbClr val="000000"/>
                </a:solidFill>
                <a:latin typeface="Century Gothic" panose="020B0502020202020204" pitchFamily="34" charset="0"/>
                <a:ea typeface="Times New Roman" panose="02020603050405020304" pitchFamily="18" charset="0"/>
              </a:rPr>
              <a:t>Work-based Learning Experiences</a:t>
            </a:r>
          </a:p>
          <a:p>
            <a:endParaRPr lang="en-US" sz="2400" dirty="0">
              <a:solidFill>
                <a:srgbClr val="000000"/>
              </a:solidFill>
              <a:ea typeface="Times New Roman" panose="02020603050405020304" pitchFamily="18" charset="0"/>
            </a:endParaRPr>
          </a:p>
        </p:txBody>
      </p:sp>
      <p:sp>
        <p:nvSpPr>
          <p:cNvPr id="3" name="Donut 2">
            <a:extLst>
              <a:ext uri="{FF2B5EF4-FFF2-40B4-BE49-F238E27FC236}">
                <a16:creationId xmlns:a16="http://schemas.microsoft.com/office/drawing/2014/main" id="{D1B6853D-DD9F-C825-6414-B3781F5BEE87}"/>
              </a:ext>
              <a:ext uri="{C183D7F6-B498-43B3-948B-1728B52AA6E4}">
                <adec:decorative xmlns:adec="http://schemas.microsoft.com/office/drawing/2017/decorative" val="1"/>
              </a:ext>
            </a:extLst>
          </p:cNvPr>
          <p:cNvSpPr/>
          <p:nvPr/>
        </p:nvSpPr>
        <p:spPr>
          <a:xfrm>
            <a:off x="403412" y="1838035"/>
            <a:ext cx="2817437" cy="835660"/>
          </a:xfrm>
          <a:custGeom>
            <a:avLst/>
            <a:gdLst>
              <a:gd name="connsiteX0" fmla="*/ 0 w 2817437"/>
              <a:gd name="connsiteY0" fmla="*/ 417830 h 835660"/>
              <a:gd name="connsiteX1" fmla="*/ 1408719 w 2817437"/>
              <a:gd name="connsiteY1" fmla="*/ 0 h 835660"/>
              <a:gd name="connsiteX2" fmla="*/ 2817438 w 2817437"/>
              <a:gd name="connsiteY2" fmla="*/ 417830 h 835660"/>
              <a:gd name="connsiteX3" fmla="*/ 1408719 w 2817437"/>
              <a:gd name="connsiteY3" fmla="*/ 835660 h 835660"/>
              <a:gd name="connsiteX4" fmla="*/ 0 w 2817437"/>
              <a:gd name="connsiteY4" fmla="*/ 417830 h 835660"/>
              <a:gd name="connsiteX5" fmla="*/ 0 w 2817437"/>
              <a:gd name="connsiteY5" fmla="*/ 417830 h 835660"/>
              <a:gd name="connsiteX6" fmla="*/ 1408719 w 2817437"/>
              <a:gd name="connsiteY6" fmla="*/ 835660 h 835660"/>
              <a:gd name="connsiteX7" fmla="*/ 2817438 w 2817437"/>
              <a:gd name="connsiteY7" fmla="*/ 417830 h 835660"/>
              <a:gd name="connsiteX8" fmla="*/ 1408719 w 2817437"/>
              <a:gd name="connsiteY8" fmla="*/ 0 h 835660"/>
              <a:gd name="connsiteX9" fmla="*/ 0 w 2817437"/>
              <a:gd name="connsiteY9" fmla="*/ 417830 h 835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7437" h="835660" fill="none" extrusionOk="0">
                <a:moveTo>
                  <a:pt x="0" y="417830"/>
                </a:moveTo>
                <a:cubicBezTo>
                  <a:pt x="-8266" y="185732"/>
                  <a:pt x="679279" y="39725"/>
                  <a:pt x="1408719" y="0"/>
                </a:cubicBezTo>
                <a:cubicBezTo>
                  <a:pt x="2199378" y="18823"/>
                  <a:pt x="2819017" y="203426"/>
                  <a:pt x="2817438" y="417830"/>
                </a:cubicBezTo>
                <a:cubicBezTo>
                  <a:pt x="2884568" y="751993"/>
                  <a:pt x="2227221" y="885255"/>
                  <a:pt x="1408719" y="835660"/>
                </a:cubicBezTo>
                <a:cubicBezTo>
                  <a:pt x="638732" y="828632"/>
                  <a:pt x="2585" y="636434"/>
                  <a:pt x="0" y="417830"/>
                </a:cubicBezTo>
                <a:close/>
                <a:moveTo>
                  <a:pt x="0" y="417830"/>
                </a:moveTo>
                <a:cubicBezTo>
                  <a:pt x="-90817" y="663504"/>
                  <a:pt x="548069" y="778643"/>
                  <a:pt x="1408719" y="835660"/>
                </a:cubicBezTo>
                <a:cubicBezTo>
                  <a:pt x="2178109" y="835048"/>
                  <a:pt x="2812705" y="638943"/>
                  <a:pt x="2817438" y="417830"/>
                </a:cubicBezTo>
                <a:cubicBezTo>
                  <a:pt x="2823752" y="101662"/>
                  <a:pt x="2121917" y="37847"/>
                  <a:pt x="1408719" y="0"/>
                </a:cubicBezTo>
                <a:cubicBezTo>
                  <a:pt x="622007" y="15552"/>
                  <a:pt x="17649" y="200183"/>
                  <a:pt x="0" y="417830"/>
                </a:cubicBezTo>
                <a:close/>
              </a:path>
              <a:path w="2817437" h="835660" stroke="0" extrusionOk="0">
                <a:moveTo>
                  <a:pt x="0" y="417830"/>
                </a:moveTo>
                <a:cubicBezTo>
                  <a:pt x="-95291" y="128292"/>
                  <a:pt x="588311" y="15911"/>
                  <a:pt x="1408719" y="0"/>
                </a:cubicBezTo>
                <a:cubicBezTo>
                  <a:pt x="2204269" y="3692"/>
                  <a:pt x="2779871" y="188264"/>
                  <a:pt x="2817438" y="417830"/>
                </a:cubicBezTo>
                <a:cubicBezTo>
                  <a:pt x="2732258" y="731774"/>
                  <a:pt x="2169133" y="932941"/>
                  <a:pt x="1408719" y="835660"/>
                </a:cubicBezTo>
                <a:cubicBezTo>
                  <a:pt x="611249" y="825015"/>
                  <a:pt x="29368" y="662623"/>
                  <a:pt x="0" y="417830"/>
                </a:cubicBezTo>
                <a:close/>
                <a:moveTo>
                  <a:pt x="0" y="417830"/>
                </a:moveTo>
                <a:cubicBezTo>
                  <a:pt x="27504" y="651854"/>
                  <a:pt x="665827" y="763380"/>
                  <a:pt x="1408719" y="835660"/>
                </a:cubicBezTo>
                <a:cubicBezTo>
                  <a:pt x="2173177" y="833584"/>
                  <a:pt x="2800790" y="664265"/>
                  <a:pt x="2817438" y="417830"/>
                </a:cubicBezTo>
                <a:cubicBezTo>
                  <a:pt x="2814519" y="159228"/>
                  <a:pt x="2119657" y="93216"/>
                  <a:pt x="1408719" y="0"/>
                </a:cubicBezTo>
                <a:cubicBezTo>
                  <a:pt x="650479" y="11071"/>
                  <a:pt x="29028" y="194048"/>
                  <a:pt x="0" y="417830"/>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Donut 4">
            <a:extLst>
              <a:ext uri="{FF2B5EF4-FFF2-40B4-BE49-F238E27FC236}">
                <a16:creationId xmlns:a16="http://schemas.microsoft.com/office/drawing/2014/main" id="{3AB54100-5610-B505-58F3-4524BDFB7332}"/>
              </a:ext>
              <a:ext uri="{C183D7F6-B498-43B3-948B-1728B52AA6E4}">
                <adec:decorative xmlns:adec="http://schemas.microsoft.com/office/drawing/2017/decorative" val="1"/>
              </a:ext>
            </a:extLst>
          </p:cNvPr>
          <p:cNvSpPr/>
          <p:nvPr/>
        </p:nvSpPr>
        <p:spPr>
          <a:xfrm>
            <a:off x="523968" y="2993288"/>
            <a:ext cx="2576324" cy="475802"/>
          </a:xfrm>
          <a:custGeom>
            <a:avLst/>
            <a:gdLst>
              <a:gd name="connsiteX0" fmla="*/ 0 w 2576324"/>
              <a:gd name="connsiteY0" fmla="*/ 237901 h 475802"/>
              <a:gd name="connsiteX1" fmla="*/ 1288162 w 2576324"/>
              <a:gd name="connsiteY1" fmla="*/ 0 h 475802"/>
              <a:gd name="connsiteX2" fmla="*/ 2576324 w 2576324"/>
              <a:gd name="connsiteY2" fmla="*/ 237901 h 475802"/>
              <a:gd name="connsiteX3" fmla="*/ 1288162 w 2576324"/>
              <a:gd name="connsiteY3" fmla="*/ 475802 h 475802"/>
              <a:gd name="connsiteX4" fmla="*/ 0 w 2576324"/>
              <a:gd name="connsiteY4" fmla="*/ 237901 h 475802"/>
              <a:gd name="connsiteX5" fmla="*/ 0 w 2576324"/>
              <a:gd name="connsiteY5" fmla="*/ 237901 h 475802"/>
              <a:gd name="connsiteX6" fmla="*/ 1288162 w 2576324"/>
              <a:gd name="connsiteY6" fmla="*/ 475802 h 475802"/>
              <a:gd name="connsiteX7" fmla="*/ 2576324 w 2576324"/>
              <a:gd name="connsiteY7" fmla="*/ 237901 h 475802"/>
              <a:gd name="connsiteX8" fmla="*/ 1288162 w 2576324"/>
              <a:gd name="connsiteY8" fmla="*/ 0 h 475802"/>
              <a:gd name="connsiteX9" fmla="*/ 0 w 2576324"/>
              <a:gd name="connsiteY9" fmla="*/ 237901 h 475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324" h="475802" fill="none" extrusionOk="0">
                <a:moveTo>
                  <a:pt x="0" y="237901"/>
                </a:moveTo>
                <a:cubicBezTo>
                  <a:pt x="-19742" y="103319"/>
                  <a:pt x="616562" y="32575"/>
                  <a:pt x="1288162" y="0"/>
                </a:cubicBezTo>
                <a:cubicBezTo>
                  <a:pt x="2004184" y="6833"/>
                  <a:pt x="2577240" y="116004"/>
                  <a:pt x="2576324" y="237901"/>
                </a:cubicBezTo>
                <a:cubicBezTo>
                  <a:pt x="2622466" y="440364"/>
                  <a:pt x="2049210" y="536579"/>
                  <a:pt x="1288162" y="475802"/>
                </a:cubicBezTo>
                <a:cubicBezTo>
                  <a:pt x="591506" y="462865"/>
                  <a:pt x="1592" y="361804"/>
                  <a:pt x="0" y="237901"/>
                </a:cubicBezTo>
                <a:close/>
                <a:moveTo>
                  <a:pt x="0" y="237901"/>
                </a:moveTo>
                <a:cubicBezTo>
                  <a:pt x="-68817" y="380591"/>
                  <a:pt x="553039" y="459456"/>
                  <a:pt x="1288162" y="475802"/>
                </a:cubicBezTo>
                <a:cubicBezTo>
                  <a:pt x="1987561" y="474948"/>
                  <a:pt x="2568081" y="352487"/>
                  <a:pt x="2576324" y="237901"/>
                </a:cubicBezTo>
                <a:cubicBezTo>
                  <a:pt x="2583122" y="14558"/>
                  <a:pt x="1979161" y="11931"/>
                  <a:pt x="1288162" y="0"/>
                </a:cubicBezTo>
                <a:cubicBezTo>
                  <a:pt x="567633" y="16265"/>
                  <a:pt x="16421" y="118714"/>
                  <a:pt x="0" y="237901"/>
                </a:cubicBezTo>
                <a:close/>
              </a:path>
              <a:path w="2576324" h="475802" stroke="0" extrusionOk="0">
                <a:moveTo>
                  <a:pt x="0" y="237901"/>
                </a:moveTo>
                <a:cubicBezTo>
                  <a:pt x="-7906" y="101635"/>
                  <a:pt x="508797" y="25496"/>
                  <a:pt x="1288162" y="0"/>
                </a:cubicBezTo>
                <a:cubicBezTo>
                  <a:pt x="2013967" y="3026"/>
                  <a:pt x="2556300" y="107149"/>
                  <a:pt x="2576324" y="237901"/>
                </a:cubicBezTo>
                <a:cubicBezTo>
                  <a:pt x="2509235" y="434806"/>
                  <a:pt x="1987133" y="544676"/>
                  <a:pt x="1288162" y="475802"/>
                </a:cubicBezTo>
                <a:cubicBezTo>
                  <a:pt x="554925" y="463872"/>
                  <a:pt x="16653" y="377247"/>
                  <a:pt x="0" y="237901"/>
                </a:cubicBezTo>
                <a:close/>
                <a:moveTo>
                  <a:pt x="0" y="237901"/>
                </a:moveTo>
                <a:cubicBezTo>
                  <a:pt x="20718" y="371748"/>
                  <a:pt x="610751" y="405788"/>
                  <a:pt x="1288162" y="475802"/>
                </a:cubicBezTo>
                <a:cubicBezTo>
                  <a:pt x="1978061" y="472504"/>
                  <a:pt x="2561159" y="383568"/>
                  <a:pt x="2576324" y="237901"/>
                </a:cubicBezTo>
                <a:cubicBezTo>
                  <a:pt x="2571561" y="61091"/>
                  <a:pt x="1984457" y="21036"/>
                  <a:pt x="1288162" y="0"/>
                </a:cubicBezTo>
                <a:cubicBezTo>
                  <a:pt x="598049" y="11935"/>
                  <a:pt x="2351" y="107077"/>
                  <a:pt x="0" y="237901"/>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Donut 7">
            <a:extLst>
              <a:ext uri="{FF2B5EF4-FFF2-40B4-BE49-F238E27FC236}">
                <a16:creationId xmlns:a16="http://schemas.microsoft.com/office/drawing/2014/main" id="{987F52BE-3502-464E-FB60-E183200F5E27}"/>
              </a:ext>
              <a:ext uri="{C183D7F6-B498-43B3-948B-1728B52AA6E4}">
                <adec:decorative xmlns:adec="http://schemas.microsoft.com/office/drawing/2017/decorative" val="1"/>
              </a:ext>
            </a:extLst>
          </p:cNvPr>
          <p:cNvSpPr/>
          <p:nvPr/>
        </p:nvSpPr>
        <p:spPr>
          <a:xfrm>
            <a:off x="644525" y="4965626"/>
            <a:ext cx="2576324" cy="442075"/>
          </a:xfrm>
          <a:custGeom>
            <a:avLst/>
            <a:gdLst>
              <a:gd name="connsiteX0" fmla="*/ 0 w 2576324"/>
              <a:gd name="connsiteY0" fmla="*/ 221038 h 442075"/>
              <a:gd name="connsiteX1" fmla="*/ 1288162 w 2576324"/>
              <a:gd name="connsiteY1" fmla="*/ 0 h 442075"/>
              <a:gd name="connsiteX2" fmla="*/ 2576324 w 2576324"/>
              <a:gd name="connsiteY2" fmla="*/ 221038 h 442075"/>
              <a:gd name="connsiteX3" fmla="*/ 1288162 w 2576324"/>
              <a:gd name="connsiteY3" fmla="*/ 442076 h 442075"/>
              <a:gd name="connsiteX4" fmla="*/ 0 w 2576324"/>
              <a:gd name="connsiteY4" fmla="*/ 221038 h 442075"/>
              <a:gd name="connsiteX5" fmla="*/ 0 w 2576324"/>
              <a:gd name="connsiteY5" fmla="*/ 221038 h 442075"/>
              <a:gd name="connsiteX6" fmla="*/ 1288162 w 2576324"/>
              <a:gd name="connsiteY6" fmla="*/ 442076 h 442075"/>
              <a:gd name="connsiteX7" fmla="*/ 2576324 w 2576324"/>
              <a:gd name="connsiteY7" fmla="*/ 221038 h 442075"/>
              <a:gd name="connsiteX8" fmla="*/ 1288162 w 2576324"/>
              <a:gd name="connsiteY8" fmla="*/ 0 h 442075"/>
              <a:gd name="connsiteX9" fmla="*/ 0 w 2576324"/>
              <a:gd name="connsiteY9" fmla="*/ 221038 h 44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324" h="442075" fill="none" extrusionOk="0">
                <a:moveTo>
                  <a:pt x="0" y="221038"/>
                </a:moveTo>
                <a:cubicBezTo>
                  <a:pt x="-35722" y="93184"/>
                  <a:pt x="616161" y="32247"/>
                  <a:pt x="1288162" y="0"/>
                </a:cubicBezTo>
                <a:cubicBezTo>
                  <a:pt x="2011224" y="17312"/>
                  <a:pt x="2577603" y="112206"/>
                  <a:pt x="2576324" y="221038"/>
                </a:cubicBezTo>
                <a:cubicBezTo>
                  <a:pt x="2639110" y="439826"/>
                  <a:pt x="2056104" y="511297"/>
                  <a:pt x="1288162" y="442076"/>
                </a:cubicBezTo>
                <a:cubicBezTo>
                  <a:pt x="587592" y="432566"/>
                  <a:pt x="1367" y="336684"/>
                  <a:pt x="0" y="221038"/>
                </a:cubicBezTo>
                <a:close/>
                <a:moveTo>
                  <a:pt x="0" y="221038"/>
                </a:moveTo>
                <a:cubicBezTo>
                  <a:pt x="-7764" y="344389"/>
                  <a:pt x="534523" y="412954"/>
                  <a:pt x="1288162" y="442076"/>
                </a:cubicBezTo>
                <a:cubicBezTo>
                  <a:pt x="1991774" y="441521"/>
                  <a:pt x="2571118" y="332501"/>
                  <a:pt x="2576324" y="221038"/>
                </a:cubicBezTo>
                <a:cubicBezTo>
                  <a:pt x="2583020" y="8382"/>
                  <a:pt x="1976821" y="13297"/>
                  <a:pt x="1288162" y="0"/>
                </a:cubicBezTo>
                <a:cubicBezTo>
                  <a:pt x="569171" y="13516"/>
                  <a:pt x="1439" y="100031"/>
                  <a:pt x="0" y="221038"/>
                </a:cubicBezTo>
                <a:close/>
              </a:path>
              <a:path w="2576324" h="442075" stroke="0" extrusionOk="0">
                <a:moveTo>
                  <a:pt x="0" y="221038"/>
                </a:moveTo>
                <a:cubicBezTo>
                  <a:pt x="-89140" y="43978"/>
                  <a:pt x="473006" y="38929"/>
                  <a:pt x="1288162" y="0"/>
                </a:cubicBezTo>
                <a:cubicBezTo>
                  <a:pt x="2010487" y="2293"/>
                  <a:pt x="2558436" y="99531"/>
                  <a:pt x="2576324" y="221038"/>
                </a:cubicBezTo>
                <a:cubicBezTo>
                  <a:pt x="2553698" y="365210"/>
                  <a:pt x="1993614" y="475128"/>
                  <a:pt x="1288162" y="442076"/>
                </a:cubicBezTo>
                <a:cubicBezTo>
                  <a:pt x="562430" y="434252"/>
                  <a:pt x="7352" y="346627"/>
                  <a:pt x="0" y="221038"/>
                </a:cubicBezTo>
                <a:close/>
                <a:moveTo>
                  <a:pt x="0" y="221038"/>
                </a:moveTo>
                <a:cubicBezTo>
                  <a:pt x="62959" y="350583"/>
                  <a:pt x="607993" y="377738"/>
                  <a:pt x="1288162" y="442076"/>
                </a:cubicBezTo>
                <a:cubicBezTo>
                  <a:pt x="1994831" y="441347"/>
                  <a:pt x="2570465" y="348630"/>
                  <a:pt x="2576324" y="221038"/>
                </a:cubicBezTo>
                <a:cubicBezTo>
                  <a:pt x="2569663" y="35443"/>
                  <a:pt x="1935892" y="88527"/>
                  <a:pt x="1288162" y="0"/>
                </a:cubicBezTo>
                <a:cubicBezTo>
                  <a:pt x="588272" y="6461"/>
                  <a:pt x="5344" y="100247"/>
                  <a:pt x="0" y="221038"/>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Donut 1">
            <a:extLst>
              <a:ext uri="{FF2B5EF4-FFF2-40B4-BE49-F238E27FC236}">
                <a16:creationId xmlns:a16="http://schemas.microsoft.com/office/drawing/2014/main" id="{CE3A5F7F-DD99-4556-C93C-A23CDCF10B47}"/>
              </a:ext>
              <a:ext uri="{C183D7F6-B498-43B3-948B-1728B52AA6E4}">
                <adec:decorative xmlns:adec="http://schemas.microsoft.com/office/drawing/2017/decorative" val="1"/>
              </a:ext>
            </a:extLst>
          </p:cNvPr>
          <p:cNvSpPr/>
          <p:nvPr/>
        </p:nvSpPr>
        <p:spPr>
          <a:xfrm>
            <a:off x="7802409" y="5293297"/>
            <a:ext cx="3745066" cy="644760"/>
          </a:xfrm>
          <a:custGeom>
            <a:avLst/>
            <a:gdLst>
              <a:gd name="connsiteX0" fmla="*/ 0 w 3745066"/>
              <a:gd name="connsiteY0" fmla="*/ 322380 h 644760"/>
              <a:gd name="connsiteX1" fmla="*/ 1872533 w 3745066"/>
              <a:gd name="connsiteY1" fmla="*/ 0 h 644760"/>
              <a:gd name="connsiteX2" fmla="*/ 3745066 w 3745066"/>
              <a:gd name="connsiteY2" fmla="*/ 322380 h 644760"/>
              <a:gd name="connsiteX3" fmla="*/ 1872533 w 3745066"/>
              <a:gd name="connsiteY3" fmla="*/ 644760 h 644760"/>
              <a:gd name="connsiteX4" fmla="*/ 0 w 3745066"/>
              <a:gd name="connsiteY4" fmla="*/ 322380 h 644760"/>
              <a:gd name="connsiteX5" fmla="*/ 0 w 3745066"/>
              <a:gd name="connsiteY5" fmla="*/ 322380 h 644760"/>
              <a:gd name="connsiteX6" fmla="*/ 1872533 w 3745066"/>
              <a:gd name="connsiteY6" fmla="*/ 644760 h 644760"/>
              <a:gd name="connsiteX7" fmla="*/ 3745066 w 3745066"/>
              <a:gd name="connsiteY7" fmla="*/ 322380 h 644760"/>
              <a:gd name="connsiteX8" fmla="*/ 1872533 w 3745066"/>
              <a:gd name="connsiteY8" fmla="*/ 0 h 644760"/>
              <a:gd name="connsiteX9" fmla="*/ 0 w 3745066"/>
              <a:gd name="connsiteY9" fmla="*/ 322380 h 6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066" h="644760" fill="none" extrusionOk="0">
                <a:moveTo>
                  <a:pt x="0" y="322380"/>
                </a:moveTo>
                <a:cubicBezTo>
                  <a:pt x="-113491" y="125978"/>
                  <a:pt x="872956" y="28292"/>
                  <a:pt x="1872533" y="0"/>
                </a:cubicBezTo>
                <a:cubicBezTo>
                  <a:pt x="2924629" y="26684"/>
                  <a:pt x="3747423" y="168745"/>
                  <a:pt x="3745066" y="322380"/>
                </a:cubicBezTo>
                <a:cubicBezTo>
                  <a:pt x="3791771" y="572368"/>
                  <a:pt x="3011187" y="772744"/>
                  <a:pt x="1872533" y="644760"/>
                </a:cubicBezTo>
                <a:cubicBezTo>
                  <a:pt x="846862" y="637318"/>
                  <a:pt x="3511" y="483910"/>
                  <a:pt x="0" y="322380"/>
                </a:cubicBezTo>
                <a:close/>
                <a:moveTo>
                  <a:pt x="0" y="322380"/>
                </a:moveTo>
                <a:cubicBezTo>
                  <a:pt x="-102571" y="517269"/>
                  <a:pt x="703055" y="551401"/>
                  <a:pt x="1872533" y="644760"/>
                </a:cubicBezTo>
                <a:cubicBezTo>
                  <a:pt x="2895051" y="643933"/>
                  <a:pt x="3739898" y="489892"/>
                  <a:pt x="3745066" y="322380"/>
                </a:cubicBezTo>
                <a:cubicBezTo>
                  <a:pt x="3756883" y="-15509"/>
                  <a:pt x="2809823" y="56570"/>
                  <a:pt x="1872533" y="0"/>
                </a:cubicBezTo>
                <a:cubicBezTo>
                  <a:pt x="824592" y="24621"/>
                  <a:pt x="12797" y="153843"/>
                  <a:pt x="0" y="322380"/>
                </a:cubicBezTo>
                <a:close/>
              </a:path>
              <a:path w="3745066" h="644760" stroke="0" extrusionOk="0">
                <a:moveTo>
                  <a:pt x="0" y="322380"/>
                </a:moveTo>
                <a:cubicBezTo>
                  <a:pt x="-85469" y="91615"/>
                  <a:pt x="697335" y="52930"/>
                  <a:pt x="1872533" y="0"/>
                </a:cubicBezTo>
                <a:cubicBezTo>
                  <a:pt x="2940843" y="7187"/>
                  <a:pt x="3724302" y="144994"/>
                  <a:pt x="3745066" y="322380"/>
                </a:cubicBezTo>
                <a:cubicBezTo>
                  <a:pt x="3668899" y="574807"/>
                  <a:pt x="2888932" y="742992"/>
                  <a:pt x="1872533" y="644760"/>
                </a:cubicBezTo>
                <a:cubicBezTo>
                  <a:pt x="835776" y="643345"/>
                  <a:pt x="11364" y="505856"/>
                  <a:pt x="0" y="322380"/>
                </a:cubicBezTo>
                <a:close/>
                <a:moveTo>
                  <a:pt x="0" y="322380"/>
                </a:moveTo>
                <a:cubicBezTo>
                  <a:pt x="157356" y="519093"/>
                  <a:pt x="883633" y="551593"/>
                  <a:pt x="1872533" y="644760"/>
                </a:cubicBezTo>
                <a:cubicBezTo>
                  <a:pt x="2883260" y="641170"/>
                  <a:pt x="3739576" y="505595"/>
                  <a:pt x="3745066" y="322380"/>
                </a:cubicBezTo>
                <a:cubicBezTo>
                  <a:pt x="3737173" y="69063"/>
                  <a:pt x="2887166" y="27153"/>
                  <a:pt x="1872533" y="0"/>
                </a:cubicBezTo>
                <a:cubicBezTo>
                  <a:pt x="841834" y="1944"/>
                  <a:pt x="33323" y="152346"/>
                  <a:pt x="0" y="322380"/>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Donut 8">
            <a:extLst>
              <a:ext uri="{FF2B5EF4-FFF2-40B4-BE49-F238E27FC236}">
                <a16:creationId xmlns:a16="http://schemas.microsoft.com/office/drawing/2014/main" id="{045E6FFB-CFE6-1EEC-D839-B0F31B117961}"/>
              </a:ext>
              <a:ext uri="{C183D7F6-B498-43B3-948B-1728B52AA6E4}">
                <adec:decorative xmlns:adec="http://schemas.microsoft.com/office/drawing/2017/decorative" val="1"/>
              </a:ext>
            </a:extLst>
          </p:cNvPr>
          <p:cNvSpPr/>
          <p:nvPr/>
        </p:nvSpPr>
        <p:spPr>
          <a:xfrm>
            <a:off x="7848948" y="4762941"/>
            <a:ext cx="3745066" cy="644760"/>
          </a:xfrm>
          <a:custGeom>
            <a:avLst/>
            <a:gdLst>
              <a:gd name="connsiteX0" fmla="*/ 0 w 3745066"/>
              <a:gd name="connsiteY0" fmla="*/ 322380 h 644760"/>
              <a:gd name="connsiteX1" fmla="*/ 1872533 w 3745066"/>
              <a:gd name="connsiteY1" fmla="*/ 0 h 644760"/>
              <a:gd name="connsiteX2" fmla="*/ 3745066 w 3745066"/>
              <a:gd name="connsiteY2" fmla="*/ 322380 h 644760"/>
              <a:gd name="connsiteX3" fmla="*/ 1872533 w 3745066"/>
              <a:gd name="connsiteY3" fmla="*/ 644760 h 644760"/>
              <a:gd name="connsiteX4" fmla="*/ 0 w 3745066"/>
              <a:gd name="connsiteY4" fmla="*/ 322380 h 644760"/>
              <a:gd name="connsiteX5" fmla="*/ 0 w 3745066"/>
              <a:gd name="connsiteY5" fmla="*/ 322380 h 644760"/>
              <a:gd name="connsiteX6" fmla="*/ 1872533 w 3745066"/>
              <a:gd name="connsiteY6" fmla="*/ 644760 h 644760"/>
              <a:gd name="connsiteX7" fmla="*/ 3745066 w 3745066"/>
              <a:gd name="connsiteY7" fmla="*/ 322380 h 644760"/>
              <a:gd name="connsiteX8" fmla="*/ 1872533 w 3745066"/>
              <a:gd name="connsiteY8" fmla="*/ 0 h 644760"/>
              <a:gd name="connsiteX9" fmla="*/ 0 w 3745066"/>
              <a:gd name="connsiteY9" fmla="*/ 322380 h 64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066" h="644760" fill="none" extrusionOk="0">
                <a:moveTo>
                  <a:pt x="0" y="322380"/>
                </a:moveTo>
                <a:cubicBezTo>
                  <a:pt x="-113491" y="125978"/>
                  <a:pt x="872956" y="28292"/>
                  <a:pt x="1872533" y="0"/>
                </a:cubicBezTo>
                <a:cubicBezTo>
                  <a:pt x="2924629" y="26684"/>
                  <a:pt x="3747423" y="168745"/>
                  <a:pt x="3745066" y="322380"/>
                </a:cubicBezTo>
                <a:cubicBezTo>
                  <a:pt x="3791771" y="572368"/>
                  <a:pt x="3011187" y="772744"/>
                  <a:pt x="1872533" y="644760"/>
                </a:cubicBezTo>
                <a:cubicBezTo>
                  <a:pt x="846862" y="637318"/>
                  <a:pt x="3511" y="483910"/>
                  <a:pt x="0" y="322380"/>
                </a:cubicBezTo>
                <a:close/>
                <a:moveTo>
                  <a:pt x="0" y="322380"/>
                </a:moveTo>
                <a:cubicBezTo>
                  <a:pt x="-102571" y="517269"/>
                  <a:pt x="703055" y="551401"/>
                  <a:pt x="1872533" y="644760"/>
                </a:cubicBezTo>
                <a:cubicBezTo>
                  <a:pt x="2895051" y="643933"/>
                  <a:pt x="3739898" y="489892"/>
                  <a:pt x="3745066" y="322380"/>
                </a:cubicBezTo>
                <a:cubicBezTo>
                  <a:pt x="3756883" y="-15509"/>
                  <a:pt x="2809823" y="56570"/>
                  <a:pt x="1872533" y="0"/>
                </a:cubicBezTo>
                <a:cubicBezTo>
                  <a:pt x="824592" y="24621"/>
                  <a:pt x="12797" y="153843"/>
                  <a:pt x="0" y="322380"/>
                </a:cubicBezTo>
                <a:close/>
              </a:path>
              <a:path w="3745066" h="644760" stroke="0" extrusionOk="0">
                <a:moveTo>
                  <a:pt x="0" y="322380"/>
                </a:moveTo>
                <a:cubicBezTo>
                  <a:pt x="-85469" y="91615"/>
                  <a:pt x="697335" y="52930"/>
                  <a:pt x="1872533" y="0"/>
                </a:cubicBezTo>
                <a:cubicBezTo>
                  <a:pt x="2940843" y="7187"/>
                  <a:pt x="3724302" y="144994"/>
                  <a:pt x="3745066" y="322380"/>
                </a:cubicBezTo>
                <a:cubicBezTo>
                  <a:pt x="3668899" y="574807"/>
                  <a:pt x="2888932" y="742992"/>
                  <a:pt x="1872533" y="644760"/>
                </a:cubicBezTo>
                <a:cubicBezTo>
                  <a:pt x="835776" y="643345"/>
                  <a:pt x="11364" y="505856"/>
                  <a:pt x="0" y="322380"/>
                </a:cubicBezTo>
                <a:close/>
                <a:moveTo>
                  <a:pt x="0" y="322380"/>
                </a:moveTo>
                <a:cubicBezTo>
                  <a:pt x="157356" y="519093"/>
                  <a:pt x="883633" y="551593"/>
                  <a:pt x="1872533" y="644760"/>
                </a:cubicBezTo>
                <a:cubicBezTo>
                  <a:pt x="2883260" y="641170"/>
                  <a:pt x="3739576" y="505595"/>
                  <a:pt x="3745066" y="322380"/>
                </a:cubicBezTo>
                <a:cubicBezTo>
                  <a:pt x="3737173" y="69063"/>
                  <a:pt x="2887166" y="27153"/>
                  <a:pt x="1872533" y="0"/>
                </a:cubicBezTo>
                <a:cubicBezTo>
                  <a:pt x="841834" y="1944"/>
                  <a:pt x="33323" y="152346"/>
                  <a:pt x="0" y="322380"/>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Donut 9">
            <a:extLst>
              <a:ext uri="{FF2B5EF4-FFF2-40B4-BE49-F238E27FC236}">
                <a16:creationId xmlns:a16="http://schemas.microsoft.com/office/drawing/2014/main" id="{D03BB9D9-2456-DC14-F7B1-D3BA918A2F6C}"/>
              </a:ext>
              <a:ext uri="{C183D7F6-B498-43B3-948B-1728B52AA6E4}">
                <adec:decorative xmlns:adec="http://schemas.microsoft.com/office/drawing/2017/decorative" val="1"/>
              </a:ext>
            </a:extLst>
          </p:cNvPr>
          <p:cNvSpPr/>
          <p:nvPr/>
        </p:nvSpPr>
        <p:spPr>
          <a:xfrm>
            <a:off x="4200198" y="5264076"/>
            <a:ext cx="2576324" cy="569621"/>
          </a:xfrm>
          <a:custGeom>
            <a:avLst/>
            <a:gdLst>
              <a:gd name="connsiteX0" fmla="*/ 0 w 2576324"/>
              <a:gd name="connsiteY0" fmla="*/ 284811 h 569621"/>
              <a:gd name="connsiteX1" fmla="*/ 1288162 w 2576324"/>
              <a:gd name="connsiteY1" fmla="*/ 0 h 569621"/>
              <a:gd name="connsiteX2" fmla="*/ 2576324 w 2576324"/>
              <a:gd name="connsiteY2" fmla="*/ 284811 h 569621"/>
              <a:gd name="connsiteX3" fmla="*/ 1288162 w 2576324"/>
              <a:gd name="connsiteY3" fmla="*/ 569622 h 569621"/>
              <a:gd name="connsiteX4" fmla="*/ 0 w 2576324"/>
              <a:gd name="connsiteY4" fmla="*/ 284811 h 569621"/>
              <a:gd name="connsiteX5" fmla="*/ 0 w 2576324"/>
              <a:gd name="connsiteY5" fmla="*/ 284811 h 569621"/>
              <a:gd name="connsiteX6" fmla="*/ 1288162 w 2576324"/>
              <a:gd name="connsiteY6" fmla="*/ 569622 h 569621"/>
              <a:gd name="connsiteX7" fmla="*/ 2576324 w 2576324"/>
              <a:gd name="connsiteY7" fmla="*/ 284811 h 569621"/>
              <a:gd name="connsiteX8" fmla="*/ 1288162 w 2576324"/>
              <a:gd name="connsiteY8" fmla="*/ 0 h 569621"/>
              <a:gd name="connsiteX9" fmla="*/ 0 w 2576324"/>
              <a:gd name="connsiteY9" fmla="*/ 284811 h 569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6324" h="569621" fill="none" extrusionOk="0">
                <a:moveTo>
                  <a:pt x="0" y="284811"/>
                </a:moveTo>
                <a:cubicBezTo>
                  <a:pt x="-26138" y="123286"/>
                  <a:pt x="597731" y="17175"/>
                  <a:pt x="1288162" y="0"/>
                </a:cubicBezTo>
                <a:cubicBezTo>
                  <a:pt x="2015431" y="23576"/>
                  <a:pt x="2578106" y="145966"/>
                  <a:pt x="2576324" y="284811"/>
                </a:cubicBezTo>
                <a:cubicBezTo>
                  <a:pt x="2617183" y="505045"/>
                  <a:pt x="2012067" y="584901"/>
                  <a:pt x="1288162" y="569622"/>
                </a:cubicBezTo>
                <a:cubicBezTo>
                  <a:pt x="593062" y="555322"/>
                  <a:pt x="6167" y="413102"/>
                  <a:pt x="0" y="284811"/>
                </a:cubicBezTo>
                <a:close/>
                <a:moveTo>
                  <a:pt x="0" y="284811"/>
                </a:moveTo>
                <a:cubicBezTo>
                  <a:pt x="-74129" y="454281"/>
                  <a:pt x="519370" y="530045"/>
                  <a:pt x="1288162" y="569622"/>
                </a:cubicBezTo>
                <a:cubicBezTo>
                  <a:pt x="1993231" y="569170"/>
                  <a:pt x="2570699" y="430643"/>
                  <a:pt x="2576324" y="284811"/>
                </a:cubicBezTo>
                <a:cubicBezTo>
                  <a:pt x="2579555" y="83803"/>
                  <a:pt x="1957898" y="24347"/>
                  <a:pt x="1288162" y="0"/>
                </a:cubicBezTo>
                <a:cubicBezTo>
                  <a:pt x="561884" y="26545"/>
                  <a:pt x="5324" y="131470"/>
                  <a:pt x="0" y="284811"/>
                </a:cubicBezTo>
                <a:close/>
              </a:path>
              <a:path w="2576324" h="569621" stroke="0" extrusionOk="0">
                <a:moveTo>
                  <a:pt x="0" y="284811"/>
                </a:moveTo>
                <a:cubicBezTo>
                  <a:pt x="-24226" y="112571"/>
                  <a:pt x="488895" y="32966"/>
                  <a:pt x="1288162" y="0"/>
                </a:cubicBezTo>
                <a:cubicBezTo>
                  <a:pt x="2001996" y="506"/>
                  <a:pt x="2549890" y="128355"/>
                  <a:pt x="2576324" y="284811"/>
                </a:cubicBezTo>
                <a:cubicBezTo>
                  <a:pt x="2564489" y="453666"/>
                  <a:pt x="1980276" y="676400"/>
                  <a:pt x="1288162" y="569622"/>
                </a:cubicBezTo>
                <a:cubicBezTo>
                  <a:pt x="563279" y="562263"/>
                  <a:pt x="6917" y="445413"/>
                  <a:pt x="0" y="284811"/>
                </a:cubicBezTo>
                <a:close/>
                <a:moveTo>
                  <a:pt x="0" y="284811"/>
                </a:moveTo>
                <a:cubicBezTo>
                  <a:pt x="30720" y="445752"/>
                  <a:pt x="598157" y="525525"/>
                  <a:pt x="1288162" y="569622"/>
                </a:cubicBezTo>
                <a:cubicBezTo>
                  <a:pt x="1993557" y="568698"/>
                  <a:pt x="2562530" y="455095"/>
                  <a:pt x="2576324" y="284811"/>
                </a:cubicBezTo>
                <a:cubicBezTo>
                  <a:pt x="2568255" y="50560"/>
                  <a:pt x="1974287" y="35169"/>
                  <a:pt x="1288162" y="0"/>
                </a:cubicBezTo>
                <a:cubicBezTo>
                  <a:pt x="588961" y="6847"/>
                  <a:pt x="21924" y="132785"/>
                  <a:pt x="0" y="284811"/>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Donut 10">
            <a:extLst>
              <a:ext uri="{FF2B5EF4-FFF2-40B4-BE49-F238E27FC236}">
                <a16:creationId xmlns:a16="http://schemas.microsoft.com/office/drawing/2014/main" id="{0EA94F55-0706-5B14-E97F-F0D9B704302C}"/>
              </a:ext>
              <a:ext uri="{C183D7F6-B498-43B3-948B-1728B52AA6E4}">
                <adec:decorative xmlns:adec="http://schemas.microsoft.com/office/drawing/2017/decorative" val="1"/>
              </a:ext>
            </a:extLst>
          </p:cNvPr>
          <p:cNvSpPr/>
          <p:nvPr/>
        </p:nvSpPr>
        <p:spPr>
          <a:xfrm>
            <a:off x="4104583" y="4112147"/>
            <a:ext cx="3599215" cy="918092"/>
          </a:xfrm>
          <a:custGeom>
            <a:avLst/>
            <a:gdLst>
              <a:gd name="connsiteX0" fmla="*/ 0 w 3599215"/>
              <a:gd name="connsiteY0" fmla="*/ 459046 h 918092"/>
              <a:gd name="connsiteX1" fmla="*/ 1799608 w 3599215"/>
              <a:gd name="connsiteY1" fmla="*/ 0 h 918092"/>
              <a:gd name="connsiteX2" fmla="*/ 3599216 w 3599215"/>
              <a:gd name="connsiteY2" fmla="*/ 459046 h 918092"/>
              <a:gd name="connsiteX3" fmla="*/ 1799608 w 3599215"/>
              <a:gd name="connsiteY3" fmla="*/ 918092 h 918092"/>
              <a:gd name="connsiteX4" fmla="*/ 0 w 3599215"/>
              <a:gd name="connsiteY4" fmla="*/ 459046 h 918092"/>
              <a:gd name="connsiteX5" fmla="*/ 0 w 3599215"/>
              <a:gd name="connsiteY5" fmla="*/ 459046 h 918092"/>
              <a:gd name="connsiteX6" fmla="*/ 1799608 w 3599215"/>
              <a:gd name="connsiteY6" fmla="*/ 918092 h 918092"/>
              <a:gd name="connsiteX7" fmla="*/ 3599216 w 3599215"/>
              <a:gd name="connsiteY7" fmla="*/ 459046 h 918092"/>
              <a:gd name="connsiteX8" fmla="*/ 1799608 w 3599215"/>
              <a:gd name="connsiteY8" fmla="*/ 0 h 918092"/>
              <a:gd name="connsiteX9" fmla="*/ 0 w 3599215"/>
              <a:gd name="connsiteY9" fmla="*/ 459046 h 918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9215" h="918092" fill="none" extrusionOk="0">
                <a:moveTo>
                  <a:pt x="0" y="459046"/>
                </a:moveTo>
                <a:cubicBezTo>
                  <a:pt x="-53530" y="196864"/>
                  <a:pt x="900765" y="77736"/>
                  <a:pt x="1799608" y="0"/>
                </a:cubicBezTo>
                <a:cubicBezTo>
                  <a:pt x="2816194" y="33776"/>
                  <a:pt x="3603390" y="248754"/>
                  <a:pt x="3599216" y="459046"/>
                </a:cubicBezTo>
                <a:cubicBezTo>
                  <a:pt x="3642293" y="778923"/>
                  <a:pt x="2867186" y="1008348"/>
                  <a:pt x="1799608" y="918092"/>
                </a:cubicBezTo>
                <a:cubicBezTo>
                  <a:pt x="828270" y="898341"/>
                  <a:pt x="6139" y="683693"/>
                  <a:pt x="0" y="459046"/>
                </a:cubicBezTo>
                <a:close/>
                <a:moveTo>
                  <a:pt x="0" y="459046"/>
                </a:moveTo>
                <a:cubicBezTo>
                  <a:pt x="-10094" y="714228"/>
                  <a:pt x="714895" y="855430"/>
                  <a:pt x="1799608" y="918092"/>
                </a:cubicBezTo>
                <a:cubicBezTo>
                  <a:pt x="2765822" y="916127"/>
                  <a:pt x="3582753" y="679012"/>
                  <a:pt x="3599216" y="459046"/>
                </a:cubicBezTo>
                <a:cubicBezTo>
                  <a:pt x="3607913" y="87883"/>
                  <a:pt x="2729619" y="37303"/>
                  <a:pt x="1799608" y="0"/>
                </a:cubicBezTo>
                <a:cubicBezTo>
                  <a:pt x="794993" y="19167"/>
                  <a:pt x="9843" y="212836"/>
                  <a:pt x="0" y="459046"/>
                </a:cubicBezTo>
                <a:close/>
              </a:path>
              <a:path w="3599215" h="918092" stroke="0" extrusionOk="0">
                <a:moveTo>
                  <a:pt x="0" y="459046"/>
                </a:moveTo>
                <a:cubicBezTo>
                  <a:pt x="-132234" y="123957"/>
                  <a:pt x="764543" y="15451"/>
                  <a:pt x="1799608" y="0"/>
                </a:cubicBezTo>
                <a:cubicBezTo>
                  <a:pt x="2804349" y="2283"/>
                  <a:pt x="3571764" y="206395"/>
                  <a:pt x="3599216" y="459046"/>
                </a:cubicBezTo>
                <a:cubicBezTo>
                  <a:pt x="3486489" y="822654"/>
                  <a:pt x="2783038" y="975939"/>
                  <a:pt x="1799608" y="918092"/>
                </a:cubicBezTo>
                <a:cubicBezTo>
                  <a:pt x="792372" y="910794"/>
                  <a:pt x="30315" y="727055"/>
                  <a:pt x="0" y="459046"/>
                </a:cubicBezTo>
                <a:close/>
                <a:moveTo>
                  <a:pt x="0" y="459046"/>
                </a:moveTo>
                <a:cubicBezTo>
                  <a:pt x="47672" y="718225"/>
                  <a:pt x="823780" y="880907"/>
                  <a:pt x="1799608" y="918092"/>
                </a:cubicBezTo>
                <a:cubicBezTo>
                  <a:pt x="2764140" y="913595"/>
                  <a:pt x="3572451" y="737769"/>
                  <a:pt x="3599216" y="459046"/>
                </a:cubicBezTo>
                <a:cubicBezTo>
                  <a:pt x="3593413" y="150180"/>
                  <a:pt x="2782845" y="14813"/>
                  <a:pt x="1799608" y="0"/>
                </a:cubicBezTo>
                <a:cubicBezTo>
                  <a:pt x="832281" y="14874"/>
                  <a:pt x="49005" y="217305"/>
                  <a:pt x="0" y="459046"/>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Donut 11">
            <a:extLst>
              <a:ext uri="{FF2B5EF4-FFF2-40B4-BE49-F238E27FC236}">
                <a16:creationId xmlns:a16="http://schemas.microsoft.com/office/drawing/2014/main" id="{BCC36188-57C2-FD7C-5170-3620A5B3E3AD}"/>
              </a:ext>
              <a:ext uri="{C183D7F6-B498-43B3-948B-1728B52AA6E4}">
                <adec:decorative xmlns:adec="http://schemas.microsoft.com/office/drawing/2017/decorative" val="1"/>
              </a:ext>
            </a:extLst>
          </p:cNvPr>
          <p:cNvSpPr/>
          <p:nvPr/>
        </p:nvSpPr>
        <p:spPr>
          <a:xfrm>
            <a:off x="4095846" y="2255865"/>
            <a:ext cx="1955559" cy="459854"/>
          </a:xfrm>
          <a:custGeom>
            <a:avLst/>
            <a:gdLst>
              <a:gd name="connsiteX0" fmla="*/ 0 w 1955559"/>
              <a:gd name="connsiteY0" fmla="*/ 229927 h 459854"/>
              <a:gd name="connsiteX1" fmla="*/ 977780 w 1955559"/>
              <a:gd name="connsiteY1" fmla="*/ 0 h 459854"/>
              <a:gd name="connsiteX2" fmla="*/ 1955560 w 1955559"/>
              <a:gd name="connsiteY2" fmla="*/ 229927 h 459854"/>
              <a:gd name="connsiteX3" fmla="*/ 977780 w 1955559"/>
              <a:gd name="connsiteY3" fmla="*/ 459854 h 459854"/>
              <a:gd name="connsiteX4" fmla="*/ 0 w 1955559"/>
              <a:gd name="connsiteY4" fmla="*/ 229927 h 459854"/>
              <a:gd name="connsiteX5" fmla="*/ 0 w 1955559"/>
              <a:gd name="connsiteY5" fmla="*/ 229927 h 459854"/>
              <a:gd name="connsiteX6" fmla="*/ 977780 w 1955559"/>
              <a:gd name="connsiteY6" fmla="*/ 459854 h 459854"/>
              <a:gd name="connsiteX7" fmla="*/ 1955560 w 1955559"/>
              <a:gd name="connsiteY7" fmla="*/ 229927 h 459854"/>
              <a:gd name="connsiteX8" fmla="*/ 977780 w 1955559"/>
              <a:gd name="connsiteY8" fmla="*/ 0 h 459854"/>
              <a:gd name="connsiteX9" fmla="*/ 0 w 1955559"/>
              <a:gd name="connsiteY9" fmla="*/ 229927 h 459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5559" h="459854" fill="none" extrusionOk="0">
                <a:moveTo>
                  <a:pt x="0" y="229927"/>
                </a:moveTo>
                <a:cubicBezTo>
                  <a:pt x="-22832" y="99249"/>
                  <a:pt x="464545" y="21899"/>
                  <a:pt x="977780" y="0"/>
                </a:cubicBezTo>
                <a:cubicBezTo>
                  <a:pt x="1526593" y="13099"/>
                  <a:pt x="1956103" y="108570"/>
                  <a:pt x="1955560" y="229927"/>
                </a:cubicBezTo>
                <a:cubicBezTo>
                  <a:pt x="1973483" y="384519"/>
                  <a:pt x="1533192" y="478716"/>
                  <a:pt x="977780" y="459854"/>
                </a:cubicBezTo>
                <a:cubicBezTo>
                  <a:pt x="445065" y="453465"/>
                  <a:pt x="2632" y="344531"/>
                  <a:pt x="0" y="229927"/>
                </a:cubicBezTo>
                <a:close/>
                <a:moveTo>
                  <a:pt x="0" y="229927"/>
                </a:moveTo>
                <a:cubicBezTo>
                  <a:pt x="-18936" y="360022"/>
                  <a:pt x="428708" y="453604"/>
                  <a:pt x="977780" y="459854"/>
                </a:cubicBezTo>
                <a:cubicBezTo>
                  <a:pt x="1493106" y="458102"/>
                  <a:pt x="1954144" y="354025"/>
                  <a:pt x="1955560" y="229927"/>
                </a:cubicBezTo>
                <a:cubicBezTo>
                  <a:pt x="1961608" y="21128"/>
                  <a:pt x="1452765" y="37971"/>
                  <a:pt x="977780" y="0"/>
                </a:cubicBezTo>
                <a:cubicBezTo>
                  <a:pt x="426292" y="20518"/>
                  <a:pt x="6974" y="108124"/>
                  <a:pt x="0" y="229927"/>
                </a:cubicBezTo>
                <a:close/>
              </a:path>
              <a:path w="1955559" h="459854" stroke="0" extrusionOk="0">
                <a:moveTo>
                  <a:pt x="0" y="229927"/>
                </a:moveTo>
                <a:cubicBezTo>
                  <a:pt x="-31806" y="83324"/>
                  <a:pt x="362152" y="28379"/>
                  <a:pt x="977780" y="0"/>
                </a:cubicBezTo>
                <a:cubicBezTo>
                  <a:pt x="1533896" y="3390"/>
                  <a:pt x="1941517" y="103389"/>
                  <a:pt x="1955560" y="229927"/>
                </a:cubicBezTo>
                <a:cubicBezTo>
                  <a:pt x="1934513" y="377466"/>
                  <a:pt x="1513912" y="481307"/>
                  <a:pt x="977780" y="459854"/>
                </a:cubicBezTo>
                <a:cubicBezTo>
                  <a:pt x="425206" y="452981"/>
                  <a:pt x="20924" y="366910"/>
                  <a:pt x="0" y="229927"/>
                </a:cubicBezTo>
                <a:close/>
                <a:moveTo>
                  <a:pt x="0" y="229927"/>
                </a:moveTo>
                <a:cubicBezTo>
                  <a:pt x="43647" y="362090"/>
                  <a:pt x="448572" y="437617"/>
                  <a:pt x="977780" y="459854"/>
                </a:cubicBezTo>
                <a:cubicBezTo>
                  <a:pt x="1496816" y="456642"/>
                  <a:pt x="1940856" y="370756"/>
                  <a:pt x="1955560" y="229927"/>
                </a:cubicBezTo>
                <a:cubicBezTo>
                  <a:pt x="1949159" y="41903"/>
                  <a:pt x="1510039" y="10776"/>
                  <a:pt x="977780" y="0"/>
                </a:cubicBezTo>
                <a:cubicBezTo>
                  <a:pt x="455837" y="10116"/>
                  <a:pt x="6412" y="104484"/>
                  <a:pt x="0" y="229927"/>
                </a:cubicBezTo>
                <a:close/>
              </a:path>
            </a:pathLst>
          </a:custGeom>
          <a:ln w="6350">
            <a:solidFill>
              <a:schemeClr val="accent1">
                <a:lumMod val="50000"/>
                <a:lumOff val="50000"/>
              </a:schemeClr>
            </a:solidFill>
            <a:extLst>
              <a:ext uri="{C807C97D-BFC1-408E-A445-0C87EB9F89A2}">
                <ask:lineSketchStyleProps xmlns:ask="http://schemas.microsoft.com/office/drawing/2018/sketchyshapes" xmlns="" sd="1219033472">
                  <a:prstGeom prst="donut">
                    <a:avLst>
                      <a:gd name="adj" fmla="val 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ustDataLst>
      <p:tags r:id="rId1"/>
    </p:custDataLst>
    <p:extLst>
      <p:ext uri="{BB962C8B-B14F-4D97-AF65-F5344CB8AC3E}">
        <p14:creationId xmlns:p14="http://schemas.microsoft.com/office/powerpoint/2010/main" val="274946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E5465-681C-77DF-A903-1312475E09AC}"/>
              </a:ext>
            </a:extLst>
          </p:cNvPr>
          <p:cNvSpPr>
            <a:spLocks noGrp="1"/>
          </p:cNvSpPr>
          <p:nvPr>
            <p:ph type="title"/>
          </p:nvPr>
        </p:nvSpPr>
        <p:spPr>
          <a:xfrm>
            <a:off x="2757671" y="918216"/>
            <a:ext cx="6463296" cy="727319"/>
          </a:xfrm>
        </p:spPr>
        <p:txBody>
          <a:bodyPr anchor="t"/>
          <a:lstStyle/>
          <a:p>
            <a:r>
              <a:rPr lang="en-US" dirty="0">
                <a:latin typeface="Century Gothic" panose="020B0502020202020204" pitchFamily="34" charset="0"/>
              </a:rPr>
              <a:t>Career Pathways</a:t>
            </a:r>
          </a:p>
        </p:txBody>
      </p:sp>
      <p:pic>
        <p:nvPicPr>
          <p:cNvPr id="4" name="Picture 2" descr="Integrated Career Pathways Model. Arrow pointing from left to right depicting education and training options leading from low-skilled to advance-skilled careers.">
            <a:extLst>
              <a:ext uri="{FF2B5EF4-FFF2-40B4-BE49-F238E27FC236}">
                <a16:creationId xmlns:a16="http://schemas.microsoft.com/office/drawing/2014/main" id="{708BEC3D-F9F6-184F-5FA9-42B8ED1123D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1" t="4216" r="-121" b="6800"/>
          <a:stretch/>
        </p:blipFill>
        <p:spPr bwMode="auto">
          <a:xfrm>
            <a:off x="1446280" y="1435388"/>
            <a:ext cx="9583271" cy="398722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65CE5C6-F1CE-E8D9-07EC-2B9922D271F3}"/>
              </a:ext>
            </a:extLst>
          </p:cNvPr>
          <p:cNvSpPr txBox="1"/>
          <p:nvPr/>
        </p:nvSpPr>
        <p:spPr>
          <a:xfrm>
            <a:off x="3721268" y="5632007"/>
            <a:ext cx="4923143" cy="307777"/>
          </a:xfrm>
          <a:prstGeom prst="rect">
            <a:avLst/>
          </a:prstGeom>
          <a:noFill/>
        </p:spPr>
        <p:txBody>
          <a:bodyPr wrap="none" rtlCol="0">
            <a:spAutoFit/>
          </a:bodyPr>
          <a:lstStyle/>
          <a:p>
            <a:r>
              <a:rPr lang="en-US" sz="1400" dirty="0">
                <a:latin typeface="Century Gothic" panose="020B0502020202020204" pitchFamily="34" charset="0"/>
              </a:rPr>
              <a:t>https://cte.ed.gov/initiatives/career-pathways-systems</a:t>
            </a:r>
          </a:p>
        </p:txBody>
      </p:sp>
    </p:spTree>
    <p:custDataLst>
      <p:tags r:id="rId1"/>
    </p:custDataLst>
    <p:extLst>
      <p:ext uri="{BB962C8B-B14F-4D97-AF65-F5344CB8AC3E}">
        <p14:creationId xmlns:p14="http://schemas.microsoft.com/office/powerpoint/2010/main" val="36179917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ED1ED-0104-2BF1-D139-E9DE8BDD3430}"/>
              </a:ext>
            </a:extLst>
          </p:cNvPr>
          <p:cNvSpPr>
            <a:spLocks noGrp="1"/>
          </p:cNvSpPr>
          <p:nvPr>
            <p:ph type="title"/>
          </p:nvPr>
        </p:nvSpPr>
        <p:spPr/>
        <p:txBody>
          <a:bodyPr anchor="t">
            <a:normAutofit fontScale="90000"/>
          </a:bodyPr>
          <a:lstStyle/>
          <a:p>
            <a:r>
              <a:rPr lang="en-US" dirty="0">
                <a:latin typeface="Century Gothic" panose="020B0502020202020204" pitchFamily="34" charset="0"/>
              </a:rPr>
              <a:t>Career Pathways Models Inherently Include:</a:t>
            </a:r>
          </a:p>
        </p:txBody>
      </p:sp>
      <p:sp>
        <p:nvSpPr>
          <p:cNvPr id="7" name="TextBox 6">
            <a:extLst>
              <a:ext uri="{FF2B5EF4-FFF2-40B4-BE49-F238E27FC236}">
                <a16:creationId xmlns:a16="http://schemas.microsoft.com/office/drawing/2014/main" id="{4E9303B2-30AF-19DF-372A-1A6A7E06F303}"/>
              </a:ext>
            </a:extLst>
          </p:cNvPr>
          <p:cNvSpPr txBox="1"/>
          <p:nvPr/>
        </p:nvSpPr>
        <p:spPr>
          <a:xfrm>
            <a:off x="216435" y="3409515"/>
            <a:ext cx="2571587" cy="461665"/>
          </a:xfrm>
          <a:prstGeom prst="rect">
            <a:avLst/>
          </a:prstGeom>
          <a:noFill/>
        </p:spPr>
        <p:txBody>
          <a:bodyPr wrap="square">
            <a:spAutoFit/>
          </a:bodyPr>
          <a:lstStyle/>
          <a:p>
            <a:r>
              <a:rPr lang="en-US" sz="2400" b="1" dirty="0">
                <a:latin typeface="Century Gothic"/>
              </a:rPr>
              <a:t>Apprenticeships</a:t>
            </a:r>
          </a:p>
        </p:txBody>
      </p:sp>
      <p:sp>
        <p:nvSpPr>
          <p:cNvPr id="9" name="TextBox 8">
            <a:extLst>
              <a:ext uri="{FF2B5EF4-FFF2-40B4-BE49-F238E27FC236}">
                <a16:creationId xmlns:a16="http://schemas.microsoft.com/office/drawing/2014/main" id="{58C5DDD0-722E-FF7B-A3EE-223AA7130C2E}"/>
              </a:ext>
            </a:extLst>
          </p:cNvPr>
          <p:cNvSpPr txBox="1"/>
          <p:nvPr/>
        </p:nvSpPr>
        <p:spPr>
          <a:xfrm>
            <a:off x="3276443" y="3392250"/>
            <a:ext cx="3415554" cy="1015663"/>
          </a:xfrm>
          <a:prstGeom prst="rect">
            <a:avLst/>
          </a:prstGeom>
          <a:noFill/>
        </p:spPr>
        <p:txBody>
          <a:bodyPr wrap="square">
            <a:spAutoFit/>
          </a:bodyPr>
          <a:lstStyle/>
          <a:p>
            <a:r>
              <a:rPr lang="en-US" sz="2400" b="1" dirty="0">
                <a:latin typeface="Century Gothic"/>
              </a:rPr>
              <a:t>Business Engagement</a:t>
            </a:r>
            <a:endParaRPr lang="en-US" sz="2400" b="1" dirty="0">
              <a:latin typeface="Century Gothic" panose="020B0502020202020204" pitchFamily="34" charset="0"/>
            </a:endParaRPr>
          </a:p>
          <a:p>
            <a:pPr marL="742950" lvl="1" indent="-285750">
              <a:buFont typeface="Arial" panose="020B0604020202020204" pitchFamily="34" charset="0"/>
              <a:buChar char="•"/>
            </a:pPr>
            <a:r>
              <a:rPr lang="en-US" dirty="0">
                <a:latin typeface="Century Gothic"/>
              </a:rPr>
              <a:t>i.e., customized, "non-traditional" training(s)</a:t>
            </a:r>
            <a:endParaRPr lang="en-US" dirty="0">
              <a:latin typeface="Century Gothic" panose="020B0502020202020204" pitchFamily="34" charset="0"/>
            </a:endParaRPr>
          </a:p>
        </p:txBody>
      </p:sp>
      <p:sp>
        <p:nvSpPr>
          <p:cNvPr id="12" name="TextBox 11">
            <a:extLst>
              <a:ext uri="{FF2B5EF4-FFF2-40B4-BE49-F238E27FC236}">
                <a16:creationId xmlns:a16="http://schemas.microsoft.com/office/drawing/2014/main" id="{C95448BF-94E9-0854-A708-795F6F7D93AB}"/>
              </a:ext>
            </a:extLst>
          </p:cNvPr>
          <p:cNvSpPr txBox="1"/>
          <p:nvPr/>
        </p:nvSpPr>
        <p:spPr>
          <a:xfrm>
            <a:off x="7180418" y="3392250"/>
            <a:ext cx="1766047" cy="461665"/>
          </a:xfrm>
          <a:prstGeom prst="rect">
            <a:avLst/>
          </a:prstGeom>
          <a:noFill/>
        </p:spPr>
        <p:txBody>
          <a:bodyPr wrap="square">
            <a:spAutoFit/>
          </a:bodyPr>
          <a:lstStyle/>
          <a:p>
            <a:r>
              <a:rPr lang="en-US" sz="2400" b="1" dirty="0">
                <a:latin typeface="Century Gothic"/>
              </a:rPr>
              <a:t>Internships</a:t>
            </a:r>
            <a:endParaRPr lang="en-US" b="1" dirty="0"/>
          </a:p>
        </p:txBody>
      </p:sp>
      <p:sp>
        <p:nvSpPr>
          <p:cNvPr id="3" name="Content Placeholder 2">
            <a:extLst>
              <a:ext uri="{FF2B5EF4-FFF2-40B4-BE49-F238E27FC236}">
                <a16:creationId xmlns:a16="http://schemas.microsoft.com/office/drawing/2014/main" id="{C71C7F96-6F16-978A-923A-0C514C97D83B}"/>
              </a:ext>
            </a:extLst>
          </p:cNvPr>
          <p:cNvSpPr>
            <a:spLocks noGrp="1"/>
          </p:cNvSpPr>
          <p:nvPr>
            <p:ph sz="half" idx="1"/>
          </p:nvPr>
        </p:nvSpPr>
        <p:spPr>
          <a:xfrm>
            <a:off x="9479129" y="3409515"/>
            <a:ext cx="2496436" cy="1167726"/>
          </a:xfrm>
        </p:spPr>
        <p:txBody>
          <a:bodyPr vert="horz" lIns="91440" tIns="45720" rIns="91440" bIns="45720" rtlCol="0" anchor="t">
            <a:normAutofit lnSpcReduction="10000"/>
          </a:bodyPr>
          <a:lstStyle/>
          <a:p>
            <a:pPr marL="0" indent="0" algn="ctr">
              <a:buNone/>
            </a:pPr>
            <a:r>
              <a:rPr lang="en-US" b="1" dirty="0">
                <a:latin typeface="Century Gothic" panose="020B0502020202020204" pitchFamily="34" charset="0"/>
              </a:rPr>
              <a:t>Post-secondary Training and Education</a:t>
            </a:r>
          </a:p>
          <a:p>
            <a:endParaRPr lang="en-US" dirty="0"/>
          </a:p>
          <a:p>
            <a:endParaRPr lang="en-US" dirty="0"/>
          </a:p>
        </p:txBody>
      </p:sp>
      <p:pic>
        <p:nvPicPr>
          <p:cNvPr id="6" name="Picture 5">
            <a:extLst>
              <a:ext uri="{FF2B5EF4-FFF2-40B4-BE49-F238E27FC236}">
                <a16:creationId xmlns:a16="http://schemas.microsoft.com/office/drawing/2014/main" id="{28AE4578-CCD9-8FE3-AEDE-D73F0E669BD2}"/>
              </a:ext>
              <a:ext uri="{C183D7F6-B498-43B3-948B-1728B52AA6E4}">
                <adec:decorative xmlns:adec="http://schemas.microsoft.com/office/drawing/2017/decorative" val="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95097" y="2371999"/>
            <a:ext cx="761226" cy="761226"/>
          </a:xfrm>
          <a:prstGeom prst="rect">
            <a:avLst/>
          </a:prstGeom>
        </p:spPr>
      </p:pic>
      <p:pic>
        <p:nvPicPr>
          <p:cNvPr id="8" name="Picture 7">
            <a:extLst>
              <a:ext uri="{FF2B5EF4-FFF2-40B4-BE49-F238E27FC236}">
                <a16:creationId xmlns:a16="http://schemas.microsoft.com/office/drawing/2014/main" id="{235FFD87-A59E-ECEE-7E5F-F054BBA47D51}"/>
              </a:ext>
              <a:ext uri="{C183D7F6-B498-43B3-948B-1728B52AA6E4}">
                <adec:decorative xmlns:adec="http://schemas.microsoft.com/office/drawing/2017/decorative" val="1"/>
              </a:ext>
            </a:extLst>
          </p:cNvPr>
          <p:cNvPicPr>
            <a:picLocks noChangeAspect="1"/>
          </p:cNvPicPr>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380840" y="2371998"/>
            <a:ext cx="761227" cy="761227"/>
          </a:xfrm>
          <a:prstGeom prst="rect">
            <a:avLst/>
          </a:prstGeom>
        </p:spPr>
      </p:pic>
      <p:pic>
        <p:nvPicPr>
          <p:cNvPr id="11" name="Picture 10">
            <a:extLst>
              <a:ext uri="{FF2B5EF4-FFF2-40B4-BE49-F238E27FC236}">
                <a16:creationId xmlns:a16="http://schemas.microsoft.com/office/drawing/2014/main" id="{2073BF50-A37F-9F5B-9C7D-E35A79EDFBB4}"/>
              </a:ext>
              <a:ext uri="{C183D7F6-B498-43B3-948B-1728B52AA6E4}">
                <adec:decorative xmlns:adec="http://schemas.microsoft.com/office/drawing/2017/decorative" val="1"/>
              </a:ext>
            </a:extLst>
          </p:cNvPr>
          <p:cNvPicPr>
            <a:picLocks noChangeAspect="1"/>
          </p:cNvPicPr>
          <p:nvPr/>
        </p:nvPicPr>
        <p:blipFill>
          <a:blip r:embed="rId6">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4603606" y="2431286"/>
            <a:ext cx="761227" cy="761227"/>
          </a:xfrm>
          <a:prstGeom prst="rect">
            <a:avLst/>
          </a:prstGeom>
        </p:spPr>
      </p:pic>
      <p:pic>
        <p:nvPicPr>
          <p:cNvPr id="14" name="Picture 13">
            <a:extLst>
              <a:ext uri="{FF2B5EF4-FFF2-40B4-BE49-F238E27FC236}">
                <a16:creationId xmlns:a16="http://schemas.microsoft.com/office/drawing/2014/main" id="{1EF2FB2C-9EE2-AD49-D1A3-6D97659C9E7A}"/>
              </a:ext>
              <a:ext uri="{C183D7F6-B498-43B3-948B-1728B52AA6E4}">
                <adec:decorative xmlns:adec="http://schemas.microsoft.com/office/drawing/2017/decorative" val="1"/>
              </a:ext>
            </a:extLst>
          </p:cNvPr>
          <p:cNvPicPr>
            <a:picLocks noChangeAspect="1"/>
          </p:cNvPicPr>
          <p:nvPr/>
        </p:nvPicPr>
        <p:blipFill>
          <a:blip r:embed="rId7">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7123440" y="2371998"/>
            <a:ext cx="761227" cy="761227"/>
          </a:xfrm>
          <a:prstGeom prst="rect">
            <a:avLst/>
          </a:prstGeom>
        </p:spPr>
      </p:pic>
      <p:grpSp>
        <p:nvGrpSpPr>
          <p:cNvPr id="18" name="Group 4">
            <a:extLst>
              <a:ext uri="{FF2B5EF4-FFF2-40B4-BE49-F238E27FC236}">
                <a16:creationId xmlns:a16="http://schemas.microsoft.com/office/drawing/2014/main" id="{3F05BB1D-250E-300F-0770-EB6B89038317}"/>
              </a:ext>
              <a:ext uri="{C183D7F6-B498-43B3-948B-1728B52AA6E4}">
                <adec:decorative xmlns:adec="http://schemas.microsoft.com/office/drawing/2017/decorative" val="1"/>
              </a:ext>
            </a:extLst>
          </p:cNvPr>
          <p:cNvGrpSpPr>
            <a:grpSpLocks noChangeAspect="1"/>
          </p:cNvGrpSpPr>
          <p:nvPr/>
        </p:nvGrpSpPr>
        <p:grpSpPr bwMode="auto">
          <a:xfrm>
            <a:off x="10224321" y="2431286"/>
            <a:ext cx="811213" cy="814388"/>
            <a:chOff x="5062" y="2846"/>
            <a:chExt cx="511" cy="513"/>
          </a:xfrm>
        </p:grpSpPr>
        <p:sp>
          <p:nvSpPr>
            <p:cNvPr id="19" name="AutoShape 3">
              <a:extLst>
                <a:ext uri="{FF2B5EF4-FFF2-40B4-BE49-F238E27FC236}">
                  <a16:creationId xmlns:a16="http://schemas.microsoft.com/office/drawing/2014/main" id="{4CED149C-49BB-0262-01C1-AA165B2368E0}"/>
                </a:ext>
              </a:extLst>
            </p:cNvPr>
            <p:cNvSpPr>
              <a:spLocks noChangeAspect="1" noChangeArrowheads="1" noTextEdit="1"/>
            </p:cNvSpPr>
            <p:nvPr/>
          </p:nvSpPr>
          <p:spPr bwMode="auto">
            <a:xfrm>
              <a:off x="5062" y="2846"/>
              <a:ext cx="51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a:extLst>
                <a:ext uri="{FF2B5EF4-FFF2-40B4-BE49-F238E27FC236}">
                  <a16:creationId xmlns:a16="http://schemas.microsoft.com/office/drawing/2014/main" id="{9B604779-0B4C-AD30-85C0-4B6AC94EE40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62" y="2846"/>
              <a:ext cx="51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a:extLst>
                <a:ext uri="{FF2B5EF4-FFF2-40B4-BE49-F238E27FC236}">
                  <a16:creationId xmlns:a16="http://schemas.microsoft.com/office/drawing/2014/main" id="{80476165-0A6C-B2BC-4915-EC483FCFA10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2" y="2846"/>
              <a:ext cx="511" cy="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887898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14574-4C10-49F4-A73C-A762CA284306}"/>
              </a:ext>
            </a:extLst>
          </p:cNvPr>
          <p:cNvSpPr>
            <a:spLocks noGrp="1"/>
          </p:cNvSpPr>
          <p:nvPr>
            <p:ph type="title"/>
          </p:nvPr>
        </p:nvSpPr>
        <p:spPr>
          <a:xfrm>
            <a:off x="5857977" y="433002"/>
            <a:ext cx="6096000" cy="1495425"/>
          </a:xfrm>
        </p:spPr>
        <p:txBody>
          <a:bodyPr vert="horz" lIns="91440" tIns="45720" rIns="91440" bIns="45720" rtlCol="0" anchor="ctr">
            <a:normAutofit/>
          </a:bodyPr>
          <a:lstStyle/>
          <a:p>
            <a:pPr>
              <a:lnSpc>
                <a:spcPct val="90000"/>
              </a:lnSpc>
            </a:pPr>
            <a:r>
              <a:rPr lang="en-US" sz="3400" dirty="0"/>
              <a:t>Registered Apprenticeship (RA) Technical Assistance</a:t>
            </a:r>
            <a:br>
              <a:rPr lang="en-US" sz="3400" dirty="0"/>
            </a:br>
            <a:r>
              <a:rPr lang="en-US" sz="3400" dirty="0"/>
              <a:t>“Big Highlights” </a:t>
            </a:r>
          </a:p>
        </p:txBody>
      </p:sp>
      <p:sp>
        <p:nvSpPr>
          <p:cNvPr id="9" name="TextBox 8">
            <a:extLst>
              <a:ext uri="{FF2B5EF4-FFF2-40B4-BE49-F238E27FC236}">
                <a16:creationId xmlns:a16="http://schemas.microsoft.com/office/drawing/2014/main" id="{FA29530D-B642-0586-6BFC-CE98E5FF36D2}"/>
              </a:ext>
            </a:extLst>
          </p:cNvPr>
          <p:cNvSpPr txBox="1"/>
          <p:nvPr/>
        </p:nvSpPr>
        <p:spPr>
          <a:xfrm>
            <a:off x="5857977" y="2247409"/>
            <a:ext cx="6096000" cy="4048544"/>
          </a:xfrm>
          <a:prstGeom prst="rect">
            <a:avLst/>
          </a:prstGeom>
          <a:noFill/>
        </p:spPr>
        <p:txBody>
          <a:bodyPr wrap="square">
            <a:spAutoFit/>
          </a:bodyPr>
          <a:lstStyle/>
          <a:p>
            <a:pPr indent="0">
              <a:buNone/>
            </a:pPr>
            <a:r>
              <a:rPr lang="en-US" sz="2000" b="1" dirty="0">
                <a:latin typeface="Century Gothic" panose="020B0502020202020204" pitchFamily="34" charset="0"/>
              </a:rPr>
              <a:t>What we’ve learned (SVRA needs):</a:t>
            </a:r>
          </a:p>
          <a:p>
            <a:pPr marL="238125" indent="-238125">
              <a:lnSpc>
                <a:spcPct val="114000"/>
              </a:lnSpc>
              <a:spcAft>
                <a:spcPts val="1200"/>
              </a:spcAft>
            </a:pPr>
            <a:r>
              <a:rPr lang="en-US" sz="2000" dirty="0">
                <a:latin typeface="Century Gothic" panose="020B0502020202020204" pitchFamily="34" charset="0"/>
              </a:rPr>
              <a:t>Opportunity to increase SVRA knowledge of RAs</a:t>
            </a:r>
          </a:p>
          <a:p>
            <a:pPr marL="238125" indent="-238125">
              <a:lnSpc>
                <a:spcPct val="114000"/>
              </a:lnSpc>
              <a:spcAft>
                <a:spcPts val="1200"/>
              </a:spcAft>
            </a:pPr>
            <a:r>
              <a:rPr lang="en-US" sz="2000" dirty="0">
                <a:latin typeface="Century Gothic" panose="020B0502020202020204" pitchFamily="34" charset="0"/>
              </a:rPr>
              <a:t>Many SVRAs are not (or are just starting) to work with their State Offices of Apprenticeship (OA)</a:t>
            </a:r>
          </a:p>
          <a:p>
            <a:pPr marL="238125" indent="-238125">
              <a:lnSpc>
                <a:spcPct val="114000"/>
              </a:lnSpc>
            </a:pPr>
            <a:r>
              <a:rPr lang="en-US" sz="2000" dirty="0">
                <a:latin typeface="Century Gothic" panose="020B0502020202020204" pitchFamily="34" charset="0"/>
              </a:rPr>
              <a:t>SVRA Business Services Units </a:t>
            </a:r>
            <a:r>
              <a:rPr lang="en-US" sz="2000" b="1" dirty="0">
                <a:latin typeface="Century Gothic" panose="020B0502020202020204" pitchFamily="34" charset="0"/>
              </a:rPr>
              <a:t>must</a:t>
            </a:r>
            <a:r>
              <a:rPr lang="en-US" sz="2000" dirty="0">
                <a:latin typeface="Century Gothic" panose="020B0502020202020204" pitchFamily="34" charset="0"/>
              </a:rPr>
              <a:t> get     involved to work jointly with State OA:</a:t>
            </a:r>
          </a:p>
          <a:p>
            <a:pPr lvl="1">
              <a:lnSpc>
                <a:spcPct val="114000"/>
              </a:lnSpc>
              <a:spcBef>
                <a:spcPts val="0"/>
              </a:spcBef>
            </a:pPr>
            <a:r>
              <a:rPr lang="en-US" dirty="0">
                <a:latin typeface="Century Gothic" panose="020B0502020202020204" pitchFamily="34" charset="0"/>
              </a:rPr>
              <a:t>to develop RA employer sites</a:t>
            </a:r>
          </a:p>
          <a:p>
            <a:pPr lvl="1">
              <a:lnSpc>
                <a:spcPct val="114000"/>
              </a:lnSpc>
              <a:spcBef>
                <a:spcPts val="0"/>
              </a:spcBef>
            </a:pPr>
            <a:r>
              <a:rPr lang="en-US" dirty="0">
                <a:latin typeface="Century Gothic" panose="020B0502020202020204" pitchFamily="34" charset="0"/>
              </a:rPr>
              <a:t>to clarify qualifications for RA positions &amp; suitable candidates</a:t>
            </a:r>
          </a:p>
          <a:p>
            <a:pPr lvl="1">
              <a:lnSpc>
                <a:spcPct val="114000"/>
              </a:lnSpc>
              <a:spcBef>
                <a:spcPts val="0"/>
              </a:spcBef>
            </a:pPr>
            <a:r>
              <a:rPr lang="en-US" dirty="0">
                <a:latin typeface="Century Gothic" panose="020B0502020202020204" pitchFamily="34" charset="0"/>
              </a:rPr>
              <a:t>to establish referral process</a:t>
            </a:r>
          </a:p>
        </p:txBody>
      </p:sp>
      <p:pic>
        <p:nvPicPr>
          <p:cNvPr id="10" name="Picture 9">
            <a:extLst>
              <a:ext uri="{FF2B5EF4-FFF2-40B4-BE49-F238E27FC236}">
                <a16:creationId xmlns:a16="http://schemas.microsoft.com/office/drawing/2014/main" id="{C26DE720-EBB4-CE46-7F5A-3531DA2057BE}"/>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l="16737"/>
          <a:stretch/>
        </p:blipFill>
        <p:spPr>
          <a:xfrm>
            <a:off x="-2" y="0"/>
            <a:ext cx="5710173" cy="6858000"/>
          </a:xfrm>
          <a:prstGeom prst="rect">
            <a:avLst/>
          </a:prstGeom>
        </p:spPr>
      </p:pic>
    </p:spTree>
    <p:custDataLst>
      <p:tags r:id="rId1"/>
    </p:custDataLst>
    <p:extLst>
      <p:ext uri="{BB962C8B-B14F-4D97-AF65-F5344CB8AC3E}">
        <p14:creationId xmlns:p14="http://schemas.microsoft.com/office/powerpoint/2010/main" val="3208752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414574-4C10-49F4-A73C-A762CA284306}"/>
              </a:ext>
            </a:extLst>
          </p:cNvPr>
          <p:cNvSpPr>
            <a:spLocks noGrp="1"/>
          </p:cNvSpPr>
          <p:nvPr>
            <p:ph type="title"/>
          </p:nvPr>
        </p:nvSpPr>
        <p:spPr>
          <a:xfrm>
            <a:off x="332825" y="450932"/>
            <a:ext cx="6627811" cy="1664886"/>
          </a:xfrm>
        </p:spPr>
        <p:txBody>
          <a:bodyPr vert="horz" lIns="91440" tIns="45720" rIns="91440" bIns="45720" rtlCol="0" anchor="ctr">
            <a:normAutofit/>
          </a:bodyPr>
          <a:lstStyle/>
          <a:p>
            <a:pPr>
              <a:lnSpc>
                <a:spcPct val="90000"/>
              </a:lnSpc>
            </a:pPr>
            <a:r>
              <a:rPr lang="en-US" sz="3400" dirty="0"/>
              <a:t>Registered Apprenticeship (RA) Technical Assistance</a:t>
            </a:r>
            <a:br>
              <a:rPr lang="en-US" sz="3400" dirty="0"/>
            </a:br>
            <a:r>
              <a:rPr lang="en-US" sz="3400" dirty="0"/>
              <a:t>“Big Highlights” </a:t>
            </a:r>
            <a:r>
              <a:rPr lang="en-US" sz="1800" b="0" dirty="0"/>
              <a:t>(2)</a:t>
            </a:r>
          </a:p>
        </p:txBody>
      </p:sp>
      <p:sp>
        <p:nvSpPr>
          <p:cNvPr id="5" name="Content Placeholder 2">
            <a:extLst>
              <a:ext uri="{FF2B5EF4-FFF2-40B4-BE49-F238E27FC236}">
                <a16:creationId xmlns:a16="http://schemas.microsoft.com/office/drawing/2014/main" id="{6C3EF48D-9FD3-4640-A298-BACEC59192FE}"/>
              </a:ext>
            </a:extLst>
          </p:cNvPr>
          <p:cNvSpPr txBox="1">
            <a:spLocks/>
          </p:cNvSpPr>
          <p:nvPr/>
        </p:nvSpPr>
        <p:spPr>
          <a:xfrm>
            <a:off x="332825" y="2115818"/>
            <a:ext cx="7001036" cy="4291250"/>
          </a:xfrm>
          <a:prstGeom prst="rect">
            <a:avLst/>
          </a:prstGeom>
        </p:spPr>
        <p:txBody>
          <a:bodyPr vert="horz" lIns="91440" tIns="45720" rIns="91440" bIns="45720" rtlCol="0" anchorCtr="0">
            <a:normAutofit/>
          </a:bodyPr>
          <a:lstStyle>
            <a:lvl1pPr marL="0" indent="-306000" algn="l" defTabSz="457200" rtl="0" eaLnBrk="1" latinLnBrk="0" hangingPunct="1">
              <a:lnSpc>
                <a:spcPts val="3600"/>
              </a:lnSpc>
              <a:spcBef>
                <a:spcPts val="0"/>
              </a:spcBef>
              <a:spcAft>
                <a:spcPts val="0"/>
              </a:spcAft>
              <a:buClr>
                <a:schemeClr val="accent2"/>
              </a:buClr>
              <a:buSzPct val="95000"/>
              <a:buFont typeface="Arial" panose="020B0604020202020204" pitchFamily="34" charset="0"/>
              <a:buChar char="•"/>
              <a:defRPr sz="2800" b="1" kern="1200">
                <a:solidFill>
                  <a:schemeClr val="tx1">
                    <a:lumMod val="75000"/>
                    <a:lumOff val="25000"/>
                  </a:schemeClr>
                </a:solidFill>
                <a:latin typeface="Calibri" panose="020F0502020204030204" pitchFamily="34" charset="0"/>
                <a:ea typeface="+mn-ea"/>
                <a:cs typeface="Calibri" panose="020F0502020204030204" pitchFamily="34" charset="0"/>
              </a:defRPr>
            </a:lvl1pPr>
            <a:lvl2pPr marL="630000" indent="-306000" algn="l" defTabSz="457200" rtl="0" eaLnBrk="1" latinLnBrk="0" hangingPunct="1">
              <a:spcBef>
                <a:spcPct val="20000"/>
              </a:spcBef>
              <a:spcAft>
                <a:spcPts val="600"/>
              </a:spcAft>
              <a:buClr>
                <a:schemeClr val="accent2"/>
              </a:buClr>
              <a:buSzPct val="100000"/>
              <a:buFont typeface="Arial" panose="020B0604020202020204" pitchFamily="34" charset="0"/>
              <a:buChar char="•"/>
              <a:defRPr sz="2000" b="1" i="0" u="none" kern="1200">
                <a:solidFill>
                  <a:schemeClr val="tx1">
                    <a:lumMod val="75000"/>
                    <a:lumOff val="25000"/>
                  </a:schemeClr>
                </a:solidFill>
                <a:latin typeface="Calibri" panose="020F0502020204030204" pitchFamily="34" charset="0"/>
                <a:ea typeface="+mn-ea"/>
                <a:cs typeface="Calibri" panose="020F0502020204030204" pitchFamily="34" charset="0"/>
              </a:defRPr>
            </a:lvl2pPr>
            <a:lvl3pPr marL="900000" indent="-270000" algn="l" defTabSz="457200" rtl="0" eaLnBrk="1" latinLnBrk="0" hangingPunct="1">
              <a:lnSpc>
                <a:spcPts val="2600"/>
              </a:lnSpc>
              <a:spcBef>
                <a:spcPts val="0"/>
              </a:spcBef>
              <a:spcAft>
                <a:spcPts val="0"/>
              </a:spcAft>
              <a:buClr>
                <a:schemeClr val="accent2"/>
              </a:buClr>
              <a:buSzPct val="90000"/>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3pPr>
            <a:lvl4pPr marL="1242000" indent="-234000" algn="l" defTabSz="457200" rtl="0" eaLnBrk="1" latinLnBrk="0" hangingPunct="1">
              <a:lnSpc>
                <a:spcPts val="2600"/>
              </a:lnSpc>
              <a:spcBef>
                <a:spcPts val="0"/>
              </a:spcBef>
              <a:spcAft>
                <a:spcPts val="0"/>
              </a:spcAft>
              <a:buClr>
                <a:schemeClr val="accent2"/>
              </a:buClr>
              <a:buSzPct val="90000"/>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4pPr>
            <a:lvl5pPr marL="1602000" indent="-234000" algn="l" defTabSz="457200" rtl="0" eaLnBrk="1" latinLnBrk="0" hangingPunct="1">
              <a:lnSpc>
                <a:spcPts val="2600"/>
              </a:lnSpc>
              <a:spcBef>
                <a:spcPts val="0"/>
              </a:spcBef>
              <a:spcAft>
                <a:spcPts val="0"/>
              </a:spcAft>
              <a:buClr>
                <a:schemeClr val="accent2"/>
              </a:buClr>
              <a:buSzPct val="90000"/>
              <a:buFont typeface="Arial" panose="020B0604020202020204" pitchFamily="34" charset="0"/>
              <a:buChar char="•"/>
              <a:defRPr sz="1800" kern="1200">
                <a:solidFill>
                  <a:schemeClr val="tx1">
                    <a:lumMod val="75000"/>
                    <a:lumOff val="25000"/>
                  </a:schemeClr>
                </a:solidFill>
                <a:latin typeface="Calibri" panose="020F0502020204030204" pitchFamily="34" charset="0"/>
                <a:ea typeface="+mn-ea"/>
                <a:cs typeface="Calibri" panose="020F0502020204030204" pitchFamily="34" charset="0"/>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indent="0" defTabSz="914400">
              <a:lnSpc>
                <a:spcPct val="100000"/>
              </a:lnSpc>
              <a:spcAft>
                <a:spcPts val="600"/>
              </a:spcAft>
              <a:buNone/>
            </a:pPr>
            <a:r>
              <a:rPr lang="en-US" sz="1800" dirty="0">
                <a:solidFill>
                  <a:schemeClr val="tx1"/>
                </a:solidFill>
                <a:latin typeface="+mn-lt"/>
                <a:cs typeface="+mn-cs"/>
              </a:rPr>
              <a:t>To address these needs, QE is:</a:t>
            </a:r>
          </a:p>
          <a:p>
            <a:pPr marL="458788" lvl="1" indent="-228600" defTabSz="914400">
              <a:spcBef>
                <a:spcPts val="0"/>
              </a:spcBef>
              <a:spcAft>
                <a:spcPts val="1200"/>
              </a:spcAft>
            </a:pPr>
            <a:r>
              <a:rPr lang="en-US" sz="1800" b="0" dirty="0">
                <a:solidFill>
                  <a:schemeClr val="tx1"/>
                </a:solidFill>
                <a:latin typeface="+mn-lt"/>
                <a:cs typeface="+mn-cs"/>
              </a:rPr>
              <a:t>Training SVRA to prepare VR customers for RAs (counselor toolkit)</a:t>
            </a:r>
          </a:p>
          <a:p>
            <a:pPr marL="458788" lvl="1" indent="-228600" defTabSz="914400">
              <a:spcBef>
                <a:spcPts val="0"/>
              </a:spcBef>
              <a:spcAft>
                <a:spcPts val="1200"/>
              </a:spcAft>
            </a:pPr>
            <a:r>
              <a:rPr lang="en-US" sz="1800" b="0" dirty="0">
                <a:solidFill>
                  <a:schemeClr val="tx1"/>
                </a:solidFill>
                <a:latin typeface="+mn-lt"/>
                <a:cs typeface="+mn-cs"/>
              </a:rPr>
              <a:t>Conducting Needs Assessments to identify SVRA RA training needs</a:t>
            </a:r>
          </a:p>
          <a:p>
            <a:pPr marL="458788" lvl="1" indent="-228600" defTabSz="914400">
              <a:spcBef>
                <a:spcPts val="0"/>
              </a:spcBef>
              <a:spcAft>
                <a:spcPts val="1200"/>
              </a:spcAft>
            </a:pPr>
            <a:r>
              <a:rPr lang="en-US" sz="1800" b="0" dirty="0">
                <a:solidFill>
                  <a:schemeClr val="tx1"/>
                </a:solidFill>
                <a:latin typeface="+mn-lt"/>
                <a:cs typeface="+mn-cs"/>
              </a:rPr>
              <a:t>Providing joint SVRA/OA/UIUC RA presentations to employers and staff</a:t>
            </a:r>
          </a:p>
          <a:p>
            <a:pPr marL="458788" lvl="1" indent="-228600" defTabSz="914400">
              <a:spcBef>
                <a:spcPts val="0"/>
              </a:spcBef>
              <a:spcAft>
                <a:spcPts val="1200"/>
              </a:spcAft>
            </a:pPr>
            <a:r>
              <a:rPr lang="en-US" sz="1800" b="0" dirty="0">
                <a:solidFill>
                  <a:schemeClr val="tx1"/>
                </a:solidFill>
                <a:latin typeface="+mn-lt"/>
                <a:cs typeface="+mn-cs"/>
              </a:rPr>
              <a:t>Helping OA &amp; SVRA develop RA grant announcement </a:t>
            </a:r>
          </a:p>
          <a:p>
            <a:pPr marL="458788" lvl="1" indent="-228600" defTabSz="914400">
              <a:spcBef>
                <a:spcPts val="0"/>
              </a:spcBef>
              <a:spcAft>
                <a:spcPts val="1200"/>
              </a:spcAft>
            </a:pPr>
            <a:r>
              <a:rPr lang="en-US" sz="1800" b="0" dirty="0">
                <a:solidFill>
                  <a:schemeClr val="tx1"/>
                </a:solidFill>
                <a:latin typeface="+mn-lt"/>
                <a:cs typeface="+mn-cs"/>
              </a:rPr>
              <a:t>Providing RA and Youth Apprenticeship Webinars to national VRTAC-QE registered audience</a:t>
            </a:r>
          </a:p>
          <a:p>
            <a:pPr marL="458788" lvl="1" indent="-228600" defTabSz="914400">
              <a:spcBef>
                <a:spcPts val="0"/>
              </a:spcBef>
              <a:spcAft>
                <a:spcPts val="1200"/>
              </a:spcAft>
            </a:pPr>
            <a:r>
              <a:rPr lang="en-US" sz="1800" b="0" dirty="0">
                <a:solidFill>
                  <a:schemeClr val="tx1"/>
                </a:solidFill>
                <a:latin typeface="+mn-lt"/>
                <a:cs typeface="+mn-cs"/>
              </a:rPr>
              <a:t>Facilitating Apprenticeship Learning Community</a:t>
            </a:r>
          </a:p>
          <a:p>
            <a:pPr lvl="1" indent="-228600" defTabSz="914400">
              <a:lnSpc>
                <a:spcPct val="90000"/>
              </a:lnSpc>
            </a:pPr>
            <a:endParaRPr lang="en-US" sz="1700" b="0" dirty="0">
              <a:solidFill>
                <a:schemeClr val="tx1"/>
              </a:solidFill>
              <a:latin typeface="+mn-lt"/>
              <a:cs typeface="+mn-cs"/>
            </a:endParaRPr>
          </a:p>
          <a:p>
            <a:pPr indent="-228600" defTabSz="914400">
              <a:lnSpc>
                <a:spcPct val="90000"/>
              </a:lnSpc>
            </a:pPr>
            <a:endParaRPr lang="en-US" sz="1700" dirty="0">
              <a:solidFill>
                <a:schemeClr val="tx1"/>
              </a:solidFill>
              <a:latin typeface="+mn-lt"/>
              <a:cs typeface="+mn-cs"/>
            </a:endParaRPr>
          </a:p>
        </p:txBody>
      </p:sp>
      <p:pic>
        <p:nvPicPr>
          <p:cNvPr id="7" name="Picture 6">
            <a:extLst>
              <a:ext uri="{FF2B5EF4-FFF2-40B4-BE49-F238E27FC236}">
                <a16:creationId xmlns:a16="http://schemas.microsoft.com/office/drawing/2014/main" id="{D05E211E-9AC0-EEAA-536C-9BE580963A62}"/>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t="21703" r="-1" b="-1"/>
          <a:stretch/>
        </p:blipFill>
        <p:spPr>
          <a:xfrm>
            <a:off x="7199440" y="10"/>
            <a:ext cx="4992560" cy="6857990"/>
          </a:xfrm>
          <a:prstGeom prst="rect">
            <a:avLst/>
          </a:prstGeom>
          <a:effectLst/>
        </p:spPr>
      </p:pic>
    </p:spTree>
    <p:custDataLst>
      <p:tags r:id="rId1"/>
    </p:custDataLst>
    <p:extLst>
      <p:ext uri="{BB962C8B-B14F-4D97-AF65-F5344CB8AC3E}">
        <p14:creationId xmlns:p14="http://schemas.microsoft.com/office/powerpoint/2010/main" val="2980708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ctrTitle"/>
          </p:nvPr>
        </p:nvSpPr>
        <p:spPr>
          <a:xfrm>
            <a:off x="140519" y="1099118"/>
            <a:ext cx="3872068" cy="1991208"/>
          </a:xfrm>
        </p:spPr>
        <p:txBody>
          <a:bodyPr anchor="t"/>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Business Engagement: Why and How</a:t>
            </a:r>
            <a:endParaRPr lang="en-US" dirty="0"/>
          </a:p>
        </p:txBody>
      </p:sp>
      <p:pic>
        <p:nvPicPr>
          <p:cNvPr id="5" name="Picture 4" descr="The NET: National Employment Team">
            <a:extLst>
              <a:ext uri="{FF2B5EF4-FFF2-40B4-BE49-F238E27FC236}">
                <a16:creationId xmlns:a16="http://schemas.microsoft.com/office/drawing/2014/main" id="{095BC931-06A9-8D6F-B43D-8367EAFCF2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03" y="3363391"/>
            <a:ext cx="2930099" cy="2930099"/>
          </a:xfrm>
          <a:prstGeom prst="rect">
            <a:avLst/>
          </a:prstGeom>
        </p:spPr>
      </p:pic>
      <p:sp>
        <p:nvSpPr>
          <p:cNvPr id="2" name="Content Placeholder 1">
            <a:extLst>
              <a:ext uri="{FF2B5EF4-FFF2-40B4-BE49-F238E27FC236}">
                <a16:creationId xmlns:a16="http://schemas.microsoft.com/office/drawing/2014/main" id="{0A77289E-9C2E-1E78-C2DA-1B8867D8649A}"/>
              </a:ext>
            </a:extLst>
          </p:cNvPr>
          <p:cNvSpPr>
            <a:spLocks noGrp="1"/>
          </p:cNvSpPr>
          <p:nvPr>
            <p:ph idx="13"/>
          </p:nvPr>
        </p:nvSpPr>
        <p:spPr>
          <a:xfrm>
            <a:off x="5098722" y="694184"/>
            <a:ext cx="6636078" cy="5930733"/>
          </a:xfrm>
        </p:spPr>
        <p:txBody>
          <a:bodyPr>
            <a:normAutofit fontScale="55000" lnSpcReduction="20000"/>
          </a:bodyPr>
          <a:lstStyle/>
          <a:p>
            <a:pPr>
              <a:lnSpc>
                <a:spcPct val="130000"/>
              </a:lnSpc>
            </a:pPr>
            <a:r>
              <a:rPr lang="en-US" sz="4400" dirty="0"/>
              <a:t>What drove Legislative changes?</a:t>
            </a:r>
          </a:p>
          <a:p>
            <a:pPr>
              <a:lnSpc>
                <a:spcPct val="130000"/>
              </a:lnSpc>
            </a:pPr>
            <a:r>
              <a:rPr lang="en-US" sz="4400" dirty="0"/>
              <a:t>What does that mean to VR staffing, resources and outcomes?</a:t>
            </a:r>
          </a:p>
          <a:p>
            <a:pPr>
              <a:lnSpc>
                <a:spcPct val="130000"/>
              </a:lnSpc>
            </a:pPr>
            <a:r>
              <a:rPr lang="en-US" sz="4400" dirty="0"/>
              <a:t>Dual customers – invest in the relationships: “Working smarter not harder.”</a:t>
            </a:r>
          </a:p>
          <a:p>
            <a:pPr>
              <a:lnSpc>
                <a:spcPct val="130000"/>
              </a:lnSpc>
            </a:pPr>
            <a:r>
              <a:rPr lang="en-US" sz="4400" dirty="0"/>
              <a:t>Expanding career opportunities for VR candidates: “Begin with the end in mind.”</a:t>
            </a:r>
          </a:p>
          <a:p>
            <a:pPr>
              <a:lnSpc>
                <a:spcPct val="130000"/>
              </a:lnSpc>
            </a:pPr>
            <a:r>
              <a:rPr lang="en-US" sz="4400" dirty="0"/>
              <a:t>Staff training, building business team inside a VR agency. Business Unit, AT, OT, VRCs, training centers, other key staff.</a:t>
            </a:r>
          </a:p>
          <a:p>
            <a:pPr>
              <a:lnSpc>
                <a:spcPct val="130000"/>
              </a:lnSpc>
            </a:pPr>
            <a:r>
              <a:rPr lang="en-US" sz="4400" dirty="0"/>
              <a:t>Collaboration across systems.</a:t>
            </a:r>
          </a:p>
          <a:p>
            <a:endParaRPr lang="en-US" dirty="0"/>
          </a:p>
        </p:txBody>
      </p:sp>
    </p:spTree>
    <p:custDataLst>
      <p:tags r:id="rId1"/>
    </p:custDataLst>
    <p:extLst>
      <p:ext uri="{BB962C8B-B14F-4D97-AF65-F5344CB8AC3E}">
        <p14:creationId xmlns:p14="http://schemas.microsoft.com/office/powerpoint/2010/main" val="1185196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369870" y="283568"/>
            <a:ext cx="10757328" cy="641106"/>
          </a:xfrm>
        </p:spPr>
        <p:txBody>
          <a:bodyPr anchor="t"/>
          <a:lstStyle/>
          <a:p>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Action Steps</a:t>
            </a:r>
            <a:endParaRPr lang="en-US" dirty="0"/>
          </a:p>
        </p:txBody>
      </p:sp>
      <p:sp>
        <p:nvSpPr>
          <p:cNvPr id="2" name="Content Placeholder 1">
            <a:extLst>
              <a:ext uri="{FF2B5EF4-FFF2-40B4-BE49-F238E27FC236}">
                <a16:creationId xmlns:a16="http://schemas.microsoft.com/office/drawing/2014/main" id="{0A77289E-9C2E-1E78-C2DA-1B8867D8649A}"/>
              </a:ext>
            </a:extLst>
          </p:cNvPr>
          <p:cNvSpPr>
            <a:spLocks noGrp="1"/>
          </p:cNvSpPr>
          <p:nvPr>
            <p:ph sz="half" idx="1"/>
          </p:nvPr>
        </p:nvSpPr>
        <p:spPr>
          <a:xfrm>
            <a:off x="369871" y="1541124"/>
            <a:ext cx="5013788" cy="4529874"/>
          </a:xfrm>
          <a:prstGeom prst="rect">
            <a:avLst/>
          </a:prstGeom>
          <a:noFill/>
        </p:spPr>
        <p:txBody>
          <a:bodyPr>
            <a:noAutofit/>
          </a:bodyPr>
          <a:lstStyle/>
          <a:p>
            <a:pPr marL="0" indent="0">
              <a:lnSpc>
                <a:spcPct val="120000"/>
              </a:lnSpc>
              <a:spcBef>
                <a:spcPts val="0"/>
              </a:spcBef>
              <a:buNone/>
            </a:pPr>
            <a:r>
              <a:rPr lang="en-US" b="1" dirty="0">
                <a:solidFill>
                  <a:schemeClr val="accent4">
                    <a:lumMod val="75000"/>
                  </a:schemeClr>
                </a:solidFill>
                <a:effectLst/>
                <a:latin typeface="Calibri" panose="020F0502020204030204" pitchFamily="34" charset="0"/>
                <a:ea typeface="Calibri" panose="020F0502020204030204" pitchFamily="34" charset="0"/>
              </a:rPr>
              <a:t>Follow-up Action Steps</a:t>
            </a:r>
            <a:endParaRPr lang="en-US" dirty="0">
              <a:effectLst/>
              <a:latin typeface="Calibri" panose="020F0502020204030204" pitchFamily="34" charset="0"/>
              <a:ea typeface="Calibri" panose="020F0502020204030204" pitchFamily="34" charset="0"/>
            </a:endParaRPr>
          </a:p>
          <a:p>
            <a:pPr marL="0" indent="0">
              <a:lnSpc>
                <a:spcPct val="120000"/>
              </a:lnSpc>
              <a:spcBef>
                <a:spcPts val="0"/>
              </a:spcBef>
              <a:buNone/>
            </a:pPr>
            <a:r>
              <a:rPr lang="en-US" sz="1800" dirty="0">
                <a:effectLst/>
                <a:latin typeface="Calibri" panose="020F0502020204030204" pitchFamily="34" charset="0"/>
                <a:ea typeface="Calibri" panose="020F0502020204030204" pitchFamily="34" charset="0"/>
              </a:rPr>
              <a:t>The VR agency will examine their policies, procedures and practices related to allowable service expenditures and customer engagement to determine if they are unnecessarily restrictive and if they delay determinations of eligibility and/or IPE development and revise these accordingly.</a:t>
            </a:r>
          </a:p>
          <a:p>
            <a:pPr marL="0" indent="0">
              <a:lnSpc>
                <a:spcPct val="120000"/>
              </a:lnSpc>
              <a:spcBef>
                <a:spcPts val="0"/>
              </a:spcBef>
              <a:buNone/>
            </a:pPr>
            <a:endParaRPr lang="en-US" sz="1800" dirty="0">
              <a:effectLst/>
              <a:latin typeface="Calibri" panose="020F0502020204030204" pitchFamily="34" charset="0"/>
              <a:ea typeface="Calibri" panose="020F0502020204030204" pitchFamily="34" charset="0"/>
            </a:endParaRPr>
          </a:p>
          <a:p>
            <a:pPr marL="0" indent="0">
              <a:lnSpc>
                <a:spcPct val="120000"/>
              </a:lnSpc>
              <a:spcBef>
                <a:spcPts val="0"/>
              </a:spcBef>
              <a:buNone/>
            </a:pPr>
            <a:r>
              <a:rPr lang="en-US" b="1" dirty="0">
                <a:solidFill>
                  <a:schemeClr val="accent4">
                    <a:lumMod val="75000"/>
                  </a:schemeClr>
                </a:solidFill>
                <a:effectLst/>
                <a:latin typeface="Calibri" panose="020F0502020204030204" pitchFamily="34" charset="0"/>
                <a:ea typeface="Calibri" panose="020F0502020204030204" pitchFamily="34" charset="0"/>
              </a:rPr>
              <a:t>Results</a:t>
            </a:r>
            <a:br>
              <a:rPr lang="en-US" sz="1800" dirty="0">
                <a:effectLst/>
                <a:latin typeface="Calibri" panose="020F0502020204030204" pitchFamily="34" charset="0"/>
                <a:ea typeface="Calibri" panose="020F0502020204030204" pitchFamily="34" charset="0"/>
              </a:rPr>
            </a:br>
            <a:r>
              <a:rPr lang="en-US" sz="1800" dirty="0">
                <a:latin typeface="Calibri" panose="020F0502020204030204" pitchFamily="34" charset="0"/>
                <a:ea typeface="Calibri" panose="020F0502020204030204" pitchFamily="34" charset="0"/>
              </a:rPr>
              <a:t>An increase in allowable expenditures and an increase in the speed with which individuals are found eligible and have an IPE developed.</a:t>
            </a:r>
            <a:br>
              <a:rPr lang="en-US" sz="1800" dirty="0">
                <a:effectLst/>
                <a:latin typeface="Calibri" panose="020F0502020204030204" pitchFamily="34" charset="0"/>
                <a:ea typeface="Calibri" panose="020F0502020204030204" pitchFamily="34" charset="0"/>
              </a:rPr>
            </a:br>
            <a:endParaRPr lang="en-US" sz="1800" dirty="0"/>
          </a:p>
        </p:txBody>
      </p:sp>
      <p:sp>
        <p:nvSpPr>
          <p:cNvPr id="6" name="TextBox 5">
            <a:extLst>
              <a:ext uri="{FF2B5EF4-FFF2-40B4-BE49-F238E27FC236}">
                <a16:creationId xmlns:a16="http://schemas.microsoft.com/office/drawing/2014/main" id="{118F3CE5-CDF8-5F36-1EFF-9799A02C4832}"/>
              </a:ext>
            </a:extLst>
          </p:cNvPr>
          <p:cNvSpPr txBox="1"/>
          <p:nvPr/>
        </p:nvSpPr>
        <p:spPr>
          <a:xfrm>
            <a:off x="5880243" y="790265"/>
            <a:ext cx="5863119" cy="5277470"/>
          </a:xfrm>
          <a:prstGeom prst="rect">
            <a:avLst/>
          </a:prstGeom>
          <a:noFill/>
        </p:spPr>
        <p:txBody>
          <a:bodyPr wrap="square">
            <a:spAutoFit/>
          </a:bodyPr>
          <a:lstStyle/>
          <a:p>
            <a:pPr>
              <a:lnSpc>
                <a:spcPct val="120000"/>
              </a:lnSpc>
            </a:pPr>
            <a:r>
              <a:rPr lang="en-US" sz="2400" b="1" dirty="0">
                <a:solidFill>
                  <a:schemeClr val="accent4">
                    <a:lumMod val="75000"/>
                  </a:schemeClr>
                </a:solidFill>
                <a:effectLst/>
                <a:latin typeface="Calibri" panose="020F0502020204030204" pitchFamily="34" charset="0"/>
                <a:ea typeface="Calibri" panose="020F0502020204030204" pitchFamily="34" charset="0"/>
              </a:rPr>
              <a:t>Follow-up Action Steps</a:t>
            </a:r>
            <a:endParaRPr lang="en-US" sz="2400" dirty="0">
              <a:effectLst/>
              <a:latin typeface="Calibri" panose="020F0502020204030204" pitchFamily="34" charset="0"/>
              <a:ea typeface="Calibri" panose="020F0502020204030204" pitchFamily="34" charset="0"/>
            </a:endParaRPr>
          </a:p>
          <a:p>
            <a:pPr marL="0" indent="0">
              <a:lnSpc>
                <a:spcPct val="120000"/>
              </a:lnSpc>
              <a:buNone/>
            </a:pPr>
            <a:r>
              <a:rPr lang="en-US" sz="1800" dirty="0">
                <a:effectLst/>
                <a:latin typeface="Calibri" panose="020F0502020204030204" pitchFamily="34" charset="0"/>
                <a:ea typeface="Calibri" panose="020F0502020204030204" pitchFamily="34" charset="0"/>
              </a:rPr>
              <a:t>The VR agency will increase allowable expenditures on innovative employment strategies that promote quality employment outcomes including (a) training consistent with measurable skills gains and credential attainment, (b) apprenticeships, (c) targeted outreach, (d) work-incentives benefits counseling, (e) internships, (f) work-based learning, and other Career Pathways strategies including business engagement. </a:t>
            </a:r>
          </a:p>
          <a:p>
            <a:pPr marL="0" indent="0">
              <a:lnSpc>
                <a:spcPct val="120000"/>
              </a:lnSpc>
              <a:buNone/>
            </a:pPr>
            <a:endParaRPr lang="en-US" b="1" dirty="0">
              <a:effectLst/>
              <a:latin typeface="Calibri" panose="020F0502020204030204" pitchFamily="34" charset="0"/>
              <a:ea typeface="Calibri" panose="020F0502020204030204" pitchFamily="34" charset="0"/>
            </a:endParaRPr>
          </a:p>
          <a:p>
            <a:pPr marL="0" indent="0">
              <a:lnSpc>
                <a:spcPct val="120000"/>
              </a:lnSpc>
              <a:buNone/>
            </a:pPr>
            <a:r>
              <a:rPr lang="en-US" sz="2400" b="1" dirty="0">
                <a:solidFill>
                  <a:schemeClr val="accent4">
                    <a:lumMod val="75000"/>
                  </a:schemeClr>
                </a:solidFill>
                <a:effectLst/>
                <a:latin typeface="Calibri" panose="020F0502020204030204" pitchFamily="34" charset="0"/>
                <a:ea typeface="Calibri" panose="020F0502020204030204" pitchFamily="34" charset="0"/>
              </a:rPr>
              <a:t>Results</a:t>
            </a:r>
            <a:br>
              <a:rPr lang="en-US" sz="1800" dirty="0">
                <a:effectLst/>
                <a:latin typeface="Calibri" panose="020F0502020204030204" pitchFamily="34" charset="0"/>
                <a:ea typeface="Calibri" panose="020F0502020204030204" pitchFamily="34" charset="0"/>
              </a:rPr>
            </a:br>
            <a:r>
              <a:rPr lang="en-US" sz="1800" dirty="0">
                <a:effectLst/>
                <a:latin typeface="Calibri" panose="020F0502020204030204" pitchFamily="34" charset="0"/>
                <a:ea typeface="Calibri" panose="020F0502020204030204" pitchFamily="34" charset="0"/>
              </a:rPr>
              <a:t>An increase in allowable expenditures in key areas and in the number of MOUs and/or agreements with key stakeholders that promote the identified employment practices and strategies.</a:t>
            </a:r>
            <a:endParaRPr lang="en-US" dirty="0"/>
          </a:p>
        </p:txBody>
      </p:sp>
    </p:spTree>
    <p:custDataLst>
      <p:tags r:id="rId1"/>
    </p:custDataLst>
    <p:extLst>
      <p:ext uri="{BB962C8B-B14F-4D97-AF65-F5344CB8AC3E}">
        <p14:creationId xmlns:p14="http://schemas.microsoft.com/office/powerpoint/2010/main" val="2835744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681338" y="2941494"/>
            <a:ext cx="3915963" cy="975012"/>
          </a:xfrm>
          <a:prstGeom prst="rect">
            <a:avLst/>
          </a:prstGeom>
        </p:spPr>
        <p:txBody>
          <a:bodyPr spcFirstLastPara="1" vert="horz" wrap="square" lIns="121900" tIns="121900" rIns="121900" bIns="121900" rtlCol="0" anchor="t" anchorCtr="0">
            <a:noAutofit/>
          </a:bodyPr>
          <a:lstStyle/>
          <a:p>
            <a:pPr algn="ctr">
              <a:lnSpc>
                <a:spcPts val="7400"/>
              </a:lnSpc>
            </a:pPr>
            <a:r>
              <a:rPr lang="en-US" sz="6000" dirty="0">
                <a:solidFill>
                  <a:schemeClr val="bg1"/>
                </a:solidFill>
              </a:rPr>
              <a:t>Questions</a:t>
            </a:r>
            <a:br>
              <a:rPr lang="en-US" sz="6000" dirty="0">
                <a:solidFill>
                  <a:schemeClr val="bg1"/>
                </a:solidFill>
              </a:rPr>
            </a:br>
            <a:endParaRPr lang="en-US" sz="6000" dirty="0">
              <a:solidFill>
                <a:schemeClr val="bg1"/>
              </a:solidFill>
            </a:endParaRPr>
          </a:p>
        </p:txBody>
      </p:sp>
      <p:pic>
        <p:nvPicPr>
          <p:cNvPr id="3" name="Graphic 2">
            <a:extLst>
              <a:ext uri="{FF2B5EF4-FFF2-40B4-BE49-F238E27FC236}">
                <a16:creationId xmlns:a16="http://schemas.microsoft.com/office/drawing/2014/main" id="{3FB1D66C-DC9F-40CE-A240-D1652458169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31021" y="1167808"/>
            <a:ext cx="2845968" cy="2845968"/>
          </a:xfrm>
          <a:prstGeom prst="rect">
            <a:avLst/>
          </a:prstGeom>
        </p:spPr>
      </p:pic>
      <p:sp>
        <p:nvSpPr>
          <p:cNvPr id="4" name="TextBox 3">
            <a:extLst>
              <a:ext uri="{FF2B5EF4-FFF2-40B4-BE49-F238E27FC236}">
                <a16:creationId xmlns:a16="http://schemas.microsoft.com/office/drawing/2014/main" id="{DCEEBD51-6864-65E1-14B7-B1944845ABB0}"/>
              </a:ext>
            </a:extLst>
          </p:cNvPr>
          <p:cNvSpPr txBox="1"/>
          <p:nvPr/>
        </p:nvSpPr>
        <p:spPr>
          <a:xfrm>
            <a:off x="1750741" y="4241246"/>
            <a:ext cx="8821367" cy="461665"/>
          </a:xfrm>
          <a:prstGeom prst="rect">
            <a:avLst/>
          </a:prstGeom>
          <a:noFill/>
        </p:spPr>
        <p:txBody>
          <a:bodyPr wrap="square">
            <a:spAutoFit/>
          </a:bodyPr>
          <a:lstStyle/>
          <a:p>
            <a:pPr marL="0" lvl="0" indent="0" algn="l" rtl="0">
              <a:spcBef>
                <a:spcPts val="0"/>
              </a:spcBef>
              <a:spcAft>
                <a:spcPts val="1200"/>
              </a:spcAft>
              <a:buNone/>
            </a:pPr>
            <a:r>
              <a:rPr lang="en-US" sz="2400" b="1" dirty="0">
                <a:solidFill>
                  <a:schemeClr val="bg1"/>
                </a:solidFill>
              </a:rPr>
              <a:t>Please direct questions to your RSA-SMPID state liaison.</a:t>
            </a:r>
          </a:p>
        </p:txBody>
      </p:sp>
    </p:spTree>
    <p:custDataLst>
      <p:tags r:id="rId1"/>
    </p:custDataLst>
    <p:extLst>
      <p:ext uri="{BB962C8B-B14F-4D97-AF65-F5344CB8AC3E}">
        <p14:creationId xmlns:p14="http://schemas.microsoft.com/office/powerpoint/2010/main" val="34059013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C2F454-313C-9878-6766-8C74C77EE34E}"/>
              </a:ext>
            </a:extLst>
          </p:cNvPr>
          <p:cNvSpPr>
            <a:spLocks noGrp="1"/>
          </p:cNvSpPr>
          <p:nvPr>
            <p:ph sz="half" idx="1"/>
          </p:nvPr>
        </p:nvSpPr>
        <p:spPr>
          <a:xfrm>
            <a:off x="731520" y="1068513"/>
            <a:ext cx="10757328" cy="5229545"/>
          </a:xfrm>
        </p:spPr>
        <p:txBody>
          <a:bodyPr>
            <a:noAutofit/>
          </a:bodyPr>
          <a:lstStyle/>
          <a:p>
            <a:r>
              <a:rPr lang="en-US" sz="1800" dirty="0"/>
              <a:t>Bragg, D. D. (2019). An Integrative Framework for Evaluating the Impact of Career Pathways. Career Pathways: From School to Retirement, 15.</a:t>
            </a:r>
          </a:p>
          <a:p>
            <a:r>
              <a:rPr lang="en-US" sz="1800" dirty="0"/>
              <a:t>Briggs, A., </a:t>
            </a:r>
            <a:r>
              <a:rPr lang="en-US" sz="1800" dirty="0" err="1"/>
              <a:t>Spievack</a:t>
            </a:r>
            <a:r>
              <a:rPr lang="en-US" sz="1800" dirty="0"/>
              <a:t>, N., &amp; Blount, D. (2019). Employer engagement in summer youth employment programs.</a:t>
            </a:r>
          </a:p>
          <a:p>
            <a:r>
              <a:rPr lang="en-US" sz="1800" dirty="0" err="1"/>
              <a:t>Brockmann</a:t>
            </a:r>
            <a:r>
              <a:rPr lang="en-US" sz="1800" dirty="0"/>
              <a:t>, M., &amp; Smith, R. (2023). ‘</a:t>
            </a:r>
            <a:r>
              <a:rPr lang="en-US" sz="1800" dirty="0" err="1"/>
              <a:t>Invested’partnerships</a:t>
            </a:r>
            <a:r>
              <a:rPr lang="en-US" sz="1800" dirty="0"/>
              <a:t> as key to high quality apprenticeship </a:t>
            </a:r>
            <a:r>
              <a:rPr lang="en-US" sz="1800" dirty="0" err="1"/>
              <a:t>programmes</a:t>
            </a:r>
            <a:r>
              <a:rPr lang="en-US" sz="1800" dirty="0"/>
              <a:t> as evidenced in on and off the job training. Journal of Education and Work, 1-17.</a:t>
            </a:r>
          </a:p>
          <a:p>
            <a:r>
              <a:rPr lang="en-US" sz="1800" dirty="0"/>
              <a:t>Cohen, D. A., </a:t>
            </a:r>
            <a:r>
              <a:rPr lang="en-US" sz="1800" dirty="0" err="1"/>
              <a:t>Klodnick</a:t>
            </a:r>
            <a:r>
              <a:rPr lang="en-US" sz="1800" dirty="0"/>
              <a:t>, V. V., Stevens, L., Fagan, M. A., &amp; Spencer, E. S. (2020). Implementing adapted Individual Placement and Support (IPS) supported employment for transition-age youth in Texas. Community mental health journal, 56, 513-523.</a:t>
            </a:r>
          </a:p>
          <a:p>
            <a:r>
              <a:rPr lang="en-US" sz="1800" dirty="0" err="1"/>
              <a:t>Delin</a:t>
            </a:r>
            <a:r>
              <a:rPr lang="en-US" sz="1800" dirty="0"/>
              <a:t>, B. S. , Hartman, E. C. , &amp; Sell, C. W. ((2012) ). The impact of work incentive benefits counseling on employment outcomes: Evidence from two return-to-work demonstrations. Journal of Vocational Rehabilitation, 36: , 97–107.</a:t>
            </a:r>
          </a:p>
          <a:p>
            <a:r>
              <a:rPr lang="en-US" sz="1800" dirty="0"/>
              <a:t>García-</a:t>
            </a:r>
            <a:r>
              <a:rPr lang="en-US" sz="1800" dirty="0" err="1"/>
              <a:t>Casarejos</a:t>
            </a:r>
            <a:r>
              <a:rPr lang="en-US" sz="1800" dirty="0"/>
              <a:t>, N., &amp; </a:t>
            </a:r>
            <a:r>
              <a:rPr lang="en-US" sz="1800" dirty="0" err="1"/>
              <a:t>Sáez</a:t>
            </a:r>
            <a:r>
              <a:rPr lang="en-US" sz="1800" dirty="0"/>
              <a:t>-Pérez, L. A. (2020). Internships for higher education students to promote the local sustainability of rural places. Sustainability, 12(12), 4926.</a:t>
            </a:r>
          </a:p>
        </p:txBody>
      </p:sp>
      <p:sp>
        <p:nvSpPr>
          <p:cNvPr id="4" name="Title 3">
            <a:extLst>
              <a:ext uri="{FF2B5EF4-FFF2-40B4-BE49-F238E27FC236}">
                <a16:creationId xmlns:a16="http://schemas.microsoft.com/office/drawing/2014/main" id="{3D512885-9C41-C7CE-CFC8-EC642C5DFB15}"/>
              </a:ext>
            </a:extLst>
          </p:cNvPr>
          <p:cNvSpPr>
            <a:spLocks noGrp="1"/>
          </p:cNvSpPr>
          <p:nvPr>
            <p:ph type="title"/>
          </p:nvPr>
        </p:nvSpPr>
        <p:spPr/>
        <p:txBody>
          <a:bodyPr anchor="t"/>
          <a:lstStyle/>
          <a:p>
            <a:r>
              <a:rPr lang="en-US" dirty="0"/>
              <a:t>References</a:t>
            </a:r>
          </a:p>
        </p:txBody>
      </p:sp>
    </p:spTree>
    <p:custDataLst>
      <p:tags r:id="rId1"/>
    </p:custDataLst>
    <p:extLst>
      <p:ext uri="{BB962C8B-B14F-4D97-AF65-F5344CB8AC3E}">
        <p14:creationId xmlns:p14="http://schemas.microsoft.com/office/powerpoint/2010/main" val="19515706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C2F454-313C-9878-6766-8C74C77EE34E}"/>
              </a:ext>
            </a:extLst>
          </p:cNvPr>
          <p:cNvSpPr>
            <a:spLocks noGrp="1"/>
          </p:cNvSpPr>
          <p:nvPr>
            <p:ph sz="half" idx="1"/>
          </p:nvPr>
        </p:nvSpPr>
        <p:spPr>
          <a:xfrm>
            <a:off x="731520" y="1068513"/>
            <a:ext cx="10757328" cy="5423726"/>
          </a:xfrm>
        </p:spPr>
        <p:txBody>
          <a:bodyPr>
            <a:noAutofit/>
          </a:bodyPr>
          <a:lstStyle/>
          <a:p>
            <a:r>
              <a:rPr lang="en-US" sz="1800" dirty="0"/>
              <a:t>Hartman, E. C. , Anderson, C. A. , Chan, J. , Fried, J. H. , &amp; Lui, J. W. (2015) ). An exploration of work incentive benefits specialist’s experiences. Journal of Applied Rehabilitation Counseling, 46: (3), 25–34.</a:t>
            </a:r>
          </a:p>
          <a:p>
            <a:r>
              <a:rPr lang="en-US" sz="1800" dirty="0"/>
              <a:t>Hartman, E., </a:t>
            </a:r>
            <a:r>
              <a:rPr lang="en-US" sz="1800" dirty="0" err="1"/>
              <a:t>Friefeld</a:t>
            </a:r>
            <a:r>
              <a:rPr lang="en-US" sz="1800" dirty="0"/>
              <a:t>, R., </a:t>
            </a:r>
            <a:r>
              <a:rPr lang="en-US" sz="1800" dirty="0" err="1"/>
              <a:t>Brinck</a:t>
            </a:r>
            <a:r>
              <a:rPr lang="en-US" sz="1800" dirty="0"/>
              <a:t>, E., Trainor, A., Reinhard, A., Fuller, R., Jones, W., </a:t>
            </a:r>
            <a:r>
              <a:rPr lang="en-US" sz="1800" dirty="0" err="1"/>
              <a:t>Schlegelmilch</a:t>
            </a:r>
            <a:r>
              <a:rPr lang="en-US" sz="1800" dirty="0"/>
              <a:t>, A., &amp; Anderson, C.A. (2021). Demographic and transition service predictors of employment outcomes for youth receiving Supplemental Security Income. Career Development and Transition for Exceptional Individuals, 1-13. https://doi.org/10.1177/2165143420984797</a:t>
            </a:r>
          </a:p>
          <a:p>
            <a:r>
              <a:rPr lang="en-US" sz="1800" dirty="0"/>
              <a:t>Iwanaga, K., </a:t>
            </a:r>
            <a:r>
              <a:rPr lang="en-US" sz="1800" dirty="0" err="1"/>
              <a:t>Wehman</a:t>
            </a:r>
            <a:r>
              <a:rPr lang="en-US" sz="1800" dirty="0"/>
              <a:t>, P., Brooke, V., </a:t>
            </a:r>
            <a:r>
              <a:rPr lang="en-US" sz="1800" dirty="0" err="1"/>
              <a:t>Avellone</a:t>
            </a:r>
            <a:r>
              <a:rPr lang="en-US" sz="1800" dirty="0"/>
              <a:t>, L., &amp; Taylor, J. (2021). Evaluating the effect of work incentives benefits counseling on employment outcomes of transition-age and young adult Supplemental Security Income recipients with intellectual disabilities: A case control study. Journal of Occupational Rehabilitation, 1-11.</a:t>
            </a:r>
          </a:p>
          <a:p>
            <a:r>
              <a:rPr lang="en-US" sz="1800" dirty="0"/>
              <a:t>Lester, S., &amp; </a:t>
            </a:r>
            <a:r>
              <a:rPr lang="en-US" sz="1800" dirty="0" err="1"/>
              <a:t>Bravenboer</a:t>
            </a:r>
            <a:r>
              <a:rPr lang="en-US" sz="1800" dirty="0"/>
              <a:t>, D. (2020). Sustainable degree apprenticeships. Centre for Degree Apprenticeships.</a:t>
            </a:r>
          </a:p>
          <a:p>
            <a:r>
              <a:rPr lang="en-US" sz="1800" dirty="0" err="1"/>
              <a:t>Luecking</a:t>
            </a:r>
            <a:r>
              <a:rPr lang="en-US" sz="1800" dirty="0"/>
              <a:t> D. M., </a:t>
            </a:r>
            <a:r>
              <a:rPr lang="en-US" sz="1800" dirty="0" err="1"/>
              <a:t>Luecking</a:t>
            </a:r>
            <a:r>
              <a:rPr lang="en-US" sz="1800" dirty="0"/>
              <a:t> R. G. (2013). Translating research into a seamless transition model. Career Development and Transition for Exceptional Individuals, 38, 4–13.</a:t>
            </a:r>
          </a:p>
        </p:txBody>
      </p:sp>
      <p:sp>
        <p:nvSpPr>
          <p:cNvPr id="4" name="Title 3">
            <a:extLst>
              <a:ext uri="{FF2B5EF4-FFF2-40B4-BE49-F238E27FC236}">
                <a16:creationId xmlns:a16="http://schemas.microsoft.com/office/drawing/2014/main" id="{3D512885-9C41-C7CE-CFC8-EC642C5DFB15}"/>
              </a:ext>
            </a:extLst>
          </p:cNvPr>
          <p:cNvSpPr>
            <a:spLocks noGrp="1"/>
          </p:cNvSpPr>
          <p:nvPr>
            <p:ph type="title"/>
          </p:nvPr>
        </p:nvSpPr>
        <p:spPr/>
        <p:txBody>
          <a:bodyPr anchor="t"/>
          <a:lstStyle/>
          <a:p>
            <a:r>
              <a:rPr lang="en-US" dirty="0"/>
              <a:t>References </a:t>
            </a:r>
            <a:r>
              <a:rPr lang="en-US" sz="1800" b="0" dirty="0"/>
              <a:t>(2)</a:t>
            </a:r>
          </a:p>
        </p:txBody>
      </p:sp>
    </p:spTree>
    <p:custDataLst>
      <p:tags r:id="rId1"/>
    </p:custDataLst>
    <p:extLst>
      <p:ext uri="{BB962C8B-B14F-4D97-AF65-F5344CB8AC3E}">
        <p14:creationId xmlns:p14="http://schemas.microsoft.com/office/powerpoint/2010/main" val="3824819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4"/>
          <p:cNvSpPr txBox="1">
            <a:spLocks noGrp="1"/>
          </p:cNvSpPr>
          <p:nvPr>
            <p:ph type="ctrTitle"/>
          </p:nvPr>
        </p:nvSpPr>
        <p:spPr>
          <a:xfrm>
            <a:off x="332115" y="2501571"/>
            <a:ext cx="3414262" cy="1679812"/>
          </a:xfrm>
          <a:prstGeom prst="rect">
            <a:avLst/>
          </a:prstGeom>
        </p:spPr>
        <p:txBody>
          <a:bodyPr spcFirstLastPara="1" vert="horz" wrap="square" lIns="121900" tIns="121900" rIns="121900" bIns="121900" rtlCol="0" anchor="t" anchorCtr="0">
            <a:normAutofit/>
          </a:bodyPr>
          <a:lstStyle/>
          <a:p>
            <a:r>
              <a:rPr lang="en" b="1" dirty="0"/>
              <a:t>Presenters for today</a:t>
            </a:r>
            <a:endParaRPr b="1" dirty="0"/>
          </a:p>
        </p:txBody>
      </p:sp>
      <p:sp>
        <p:nvSpPr>
          <p:cNvPr id="61" name="Google Shape;61;p14"/>
          <p:cNvSpPr txBox="1">
            <a:spLocks noGrp="1"/>
          </p:cNvSpPr>
          <p:nvPr>
            <p:ph idx="13"/>
          </p:nvPr>
        </p:nvSpPr>
        <p:spPr>
          <a:xfrm>
            <a:off x="5133231" y="1475429"/>
            <a:ext cx="6803661" cy="5621298"/>
          </a:xfrm>
          <a:prstGeom prst="rect">
            <a:avLst/>
          </a:prstGeom>
        </p:spPr>
        <p:txBody>
          <a:bodyPr spcFirstLastPara="1" vert="horz" wrap="square" lIns="121900" tIns="121900" rIns="121900" bIns="121900" rtlCol="0" anchor="t" anchorCtr="0">
            <a:noAutofit/>
          </a:bodyPr>
          <a:lstStyle/>
          <a:p>
            <a:pPr>
              <a:lnSpc>
                <a:spcPct val="100000"/>
              </a:lnSpc>
              <a:spcAft>
                <a:spcPts val="0"/>
              </a:spcAft>
            </a:pPr>
            <a:r>
              <a:rPr lang="en-US" b="1" dirty="0"/>
              <a:t>Chaz Compton, </a:t>
            </a:r>
            <a:r>
              <a:rPr lang="en-US" dirty="0"/>
              <a:t>Ed.D., CRC</a:t>
            </a:r>
          </a:p>
          <a:p>
            <a:pPr marL="0" indent="0" defTabSz="346075">
              <a:lnSpc>
                <a:spcPct val="100000"/>
              </a:lnSpc>
              <a:spcAft>
                <a:spcPts val="0"/>
              </a:spcAft>
              <a:buNone/>
            </a:pPr>
            <a:r>
              <a:rPr lang="en-US" dirty="0"/>
              <a:t>	Project Director, VRTAC-QM</a:t>
            </a:r>
          </a:p>
          <a:p>
            <a:pPr marL="0" indent="0">
              <a:lnSpc>
                <a:spcPct val="100000"/>
              </a:lnSpc>
              <a:spcAft>
                <a:spcPts val="0"/>
              </a:spcAft>
              <a:buNone/>
              <a:tabLst>
                <a:tab pos="400050" algn="l"/>
              </a:tabLst>
            </a:pPr>
            <a:r>
              <a:rPr lang="en-US" b="1" dirty="0"/>
              <a:t>	</a:t>
            </a:r>
          </a:p>
          <a:p>
            <a:pPr>
              <a:lnSpc>
                <a:spcPct val="100000"/>
              </a:lnSpc>
              <a:spcAft>
                <a:spcPts val="0"/>
              </a:spcAft>
            </a:pPr>
            <a:r>
              <a:rPr lang="en-US" b="1" dirty="0"/>
              <a:t>Cayte Anderson</a:t>
            </a:r>
            <a:r>
              <a:rPr lang="en-US" dirty="0"/>
              <a:t>, PhD, CRC, LPC</a:t>
            </a:r>
          </a:p>
          <a:p>
            <a:pPr marL="0" indent="0" defTabSz="346075">
              <a:lnSpc>
                <a:spcPct val="100000"/>
              </a:lnSpc>
              <a:spcAft>
                <a:spcPts val="0"/>
              </a:spcAft>
              <a:buNone/>
            </a:pPr>
            <a:r>
              <a:rPr lang="en-US" dirty="0"/>
              <a:t>	QE State Liaison</a:t>
            </a:r>
          </a:p>
          <a:p>
            <a:pPr marL="0" indent="0" defTabSz="346075">
              <a:lnSpc>
                <a:spcPct val="100000"/>
              </a:lnSpc>
              <a:spcAft>
                <a:spcPts val="0"/>
              </a:spcAft>
              <a:buNone/>
            </a:pPr>
            <a:endParaRPr lang="en-US" b="1" dirty="0"/>
          </a:p>
          <a:p>
            <a:pPr defTabSz="346075">
              <a:lnSpc>
                <a:spcPct val="100000"/>
              </a:lnSpc>
              <a:spcAft>
                <a:spcPts val="0"/>
              </a:spcAft>
            </a:pPr>
            <a:r>
              <a:rPr lang="en-US" b="1" dirty="0"/>
              <a:t>Emily Brink</a:t>
            </a:r>
            <a:r>
              <a:rPr lang="en-US" dirty="0"/>
              <a:t>, PhD, CRC</a:t>
            </a:r>
          </a:p>
          <a:p>
            <a:pPr marL="0" indent="0" defTabSz="346075">
              <a:lnSpc>
                <a:spcPct val="100000"/>
              </a:lnSpc>
              <a:spcAft>
                <a:spcPts val="0"/>
              </a:spcAft>
              <a:buNone/>
            </a:pPr>
            <a:r>
              <a:rPr lang="en-US" dirty="0"/>
              <a:t>	QE State Liaison</a:t>
            </a:r>
          </a:p>
          <a:p>
            <a:pPr marL="0" indent="0" defTabSz="346075">
              <a:lnSpc>
                <a:spcPct val="100000"/>
              </a:lnSpc>
              <a:spcAft>
                <a:spcPts val="0"/>
              </a:spcAft>
              <a:buNone/>
            </a:pPr>
            <a:endParaRPr lang="en-US" b="1" dirty="0"/>
          </a:p>
          <a:p>
            <a:pPr defTabSz="346075">
              <a:lnSpc>
                <a:spcPct val="100000"/>
              </a:lnSpc>
              <a:spcAft>
                <a:spcPts val="0"/>
              </a:spcAft>
            </a:pPr>
            <a:r>
              <a:rPr lang="en-US" b="1" dirty="0"/>
              <a:t>Jessica Holton</a:t>
            </a:r>
            <a:r>
              <a:rPr lang="en-US" dirty="0"/>
              <a:t>, MS, CRC, LPC</a:t>
            </a:r>
          </a:p>
          <a:p>
            <a:pPr marL="0" indent="0" defTabSz="346075">
              <a:lnSpc>
                <a:spcPct val="100000"/>
              </a:lnSpc>
              <a:spcAft>
                <a:spcPts val="0"/>
              </a:spcAft>
              <a:buNone/>
            </a:pPr>
            <a:r>
              <a:rPr lang="en-US" dirty="0"/>
              <a:t>	QE State Liaison</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C2F454-313C-9878-6766-8C74C77EE34E}"/>
              </a:ext>
            </a:extLst>
          </p:cNvPr>
          <p:cNvSpPr>
            <a:spLocks noGrp="1"/>
          </p:cNvSpPr>
          <p:nvPr>
            <p:ph sz="half" idx="1"/>
          </p:nvPr>
        </p:nvSpPr>
        <p:spPr>
          <a:xfrm>
            <a:off x="731520" y="1068513"/>
            <a:ext cx="10757328" cy="5423726"/>
          </a:xfrm>
        </p:spPr>
        <p:txBody>
          <a:bodyPr>
            <a:noAutofit/>
          </a:bodyPr>
          <a:lstStyle/>
          <a:p>
            <a:r>
              <a:rPr lang="en-US" sz="1800" dirty="0"/>
              <a:t>Mamun, Arif, Ankita Patnaik, Michael </a:t>
            </a:r>
            <a:r>
              <a:rPr lang="en-US" sz="1800" dirty="0" err="1"/>
              <a:t>Levere</a:t>
            </a:r>
            <a:r>
              <a:rPr lang="en-US" sz="1800" dirty="0"/>
              <a:t>, Gina Livermore, Todd Honeycutt, Jacqueline </a:t>
            </a:r>
            <a:r>
              <a:rPr lang="en-US" sz="1800" dirty="0" err="1"/>
              <a:t>Kauff</a:t>
            </a:r>
            <a:r>
              <a:rPr lang="en-US" sz="1800" dirty="0"/>
              <a:t>, Karen Katz, </a:t>
            </a:r>
            <a:r>
              <a:rPr lang="en-US" sz="1800" dirty="0" err="1"/>
              <a:t>AnnaMaria</a:t>
            </a:r>
            <a:r>
              <a:rPr lang="en-US" sz="1800" dirty="0"/>
              <a:t> McCutcheon, Joseph </a:t>
            </a:r>
            <a:r>
              <a:rPr lang="en-US" sz="1800" dirty="0" err="1"/>
              <a:t>Mastrianni</a:t>
            </a:r>
            <a:r>
              <a:rPr lang="en-US" sz="1800" dirty="0"/>
              <a:t>, and Brittney </a:t>
            </a:r>
            <a:r>
              <a:rPr lang="en-US" sz="1800" dirty="0" err="1"/>
              <a:t>Gionfriddo</a:t>
            </a:r>
            <a:r>
              <a:rPr lang="en-US" sz="1800" dirty="0"/>
              <a:t>. 2019. Promoting Readiness of Minors in SSI (PROMISE) Evaluation: Interim Services and Impact Report. Washington, DC: Mathematica.</a:t>
            </a:r>
          </a:p>
          <a:p>
            <a:r>
              <a:rPr lang="en-US" sz="1800" dirty="0" err="1"/>
              <a:t>Mazzotti</a:t>
            </a:r>
            <a:r>
              <a:rPr lang="en-US" sz="1800" dirty="0"/>
              <a:t> V. L., Test D. W., </a:t>
            </a:r>
            <a:r>
              <a:rPr lang="en-US" sz="1800" dirty="0" err="1"/>
              <a:t>Mustian</a:t>
            </a:r>
            <a:r>
              <a:rPr lang="en-US" sz="1800" dirty="0"/>
              <a:t> A. L. (2012). Secondary transition evidence-based practices and predictors: Implications for policy makers. Journal of Disability Policy Studies, 25, 5–18. https://doi.org/10.1177/1044207312460888</a:t>
            </a:r>
          </a:p>
          <a:p>
            <a:r>
              <a:rPr lang="en-US" sz="1800" dirty="0"/>
              <a:t>Noel, V. A., </a:t>
            </a:r>
            <a:r>
              <a:rPr lang="en-US" sz="1800" dirty="0" err="1"/>
              <a:t>Oulvey</a:t>
            </a:r>
            <a:r>
              <a:rPr lang="en-US" sz="1800" dirty="0"/>
              <a:t>, E., Drake, R. E., Bond, G. R., Carpenter-Song, E. A., &amp; </a:t>
            </a:r>
            <a:r>
              <a:rPr lang="en-US" sz="1800" dirty="0" err="1"/>
              <a:t>DeAtley</a:t>
            </a:r>
            <a:r>
              <a:rPr lang="en-US" sz="1800" dirty="0"/>
              <a:t>, B. (2018). A preliminary evaluation of individual placement and support for youth with developmental and psychiatric disabilities. Journal of Vocational Rehabilitation, 48(2), 249-255.</a:t>
            </a:r>
          </a:p>
          <a:p>
            <a:r>
              <a:rPr lang="en-US" sz="1800" dirty="0"/>
              <a:t>Patnaik, A., </a:t>
            </a:r>
            <a:r>
              <a:rPr lang="en-US" sz="1800" dirty="0" err="1"/>
              <a:t>Levere</a:t>
            </a:r>
            <a:r>
              <a:rPr lang="en-US" sz="1800" dirty="0"/>
              <a:t>, M., Livermore, G., Mamun, A., &amp; </a:t>
            </a:r>
            <a:r>
              <a:rPr lang="en-US" sz="1800" dirty="0" err="1"/>
              <a:t>Hemmeter</a:t>
            </a:r>
            <a:r>
              <a:rPr lang="en-US" sz="1800" dirty="0"/>
              <a:t>, J. (2021). Promoting Readiness of Minors in Supplemental Security Income (PROMISE): Early Impacts from a Multi-Site Random Assignment Evaluation. Evaluation Review, 45(5), 228-270.</a:t>
            </a:r>
          </a:p>
          <a:p>
            <a:r>
              <a:rPr lang="en-US" sz="1800" dirty="0"/>
              <a:t>Peck, L., Schwartz, D., &amp; Strawn, J. (2021). A meta-analysis of 46 career pathways impact evaluations.</a:t>
            </a:r>
          </a:p>
        </p:txBody>
      </p:sp>
      <p:sp>
        <p:nvSpPr>
          <p:cNvPr id="4" name="Title 3">
            <a:extLst>
              <a:ext uri="{FF2B5EF4-FFF2-40B4-BE49-F238E27FC236}">
                <a16:creationId xmlns:a16="http://schemas.microsoft.com/office/drawing/2014/main" id="{3D512885-9C41-C7CE-CFC8-EC642C5DFB15}"/>
              </a:ext>
            </a:extLst>
          </p:cNvPr>
          <p:cNvSpPr>
            <a:spLocks noGrp="1"/>
          </p:cNvSpPr>
          <p:nvPr>
            <p:ph type="title"/>
          </p:nvPr>
        </p:nvSpPr>
        <p:spPr/>
        <p:txBody>
          <a:bodyPr anchor="t"/>
          <a:lstStyle/>
          <a:p>
            <a:r>
              <a:rPr lang="en-US" dirty="0"/>
              <a:t>References</a:t>
            </a:r>
            <a:r>
              <a:rPr lang="en-US" sz="4000" b="0" dirty="0"/>
              <a:t> </a:t>
            </a:r>
            <a:r>
              <a:rPr lang="en-US" sz="1800" b="0" dirty="0"/>
              <a:t>(3)</a:t>
            </a:r>
            <a:endParaRPr lang="en-US" sz="1800" dirty="0"/>
          </a:p>
        </p:txBody>
      </p:sp>
    </p:spTree>
    <p:custDataLst>
      <p:tags r:id="rId1"/>
    </p:custDataLst>
    <p:extLst>
      <p:ext uri="{BB962C8B-B14F-4D97-AF65-F5344CB8AC3E}">
        <p14:creationId xmlns:p14="http://schemas.microsoft.com/office/powerpoint/2010/main" val="28332464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C2F454-313C-9878-6766-8C74C77EE34E}"/>
              </a:ext>
            </a:extLst>
          </p:cNvPr>
          <p:cNvSpPr>
            <a:spLocks noGrp="1"/>
          </p:cNvSpPr>
          <p:nvPr>
            <p:ph sz="half" idx="1"/>
          </p:nvPr>
        </p:nvSpPr>
        <p:spPr>
          <a:xfrm>
            <a:off x="731520" y="1068513"/>
            <a:ext cx="10757328" cy="4767208"/>
          </a:xfrm>
        </p:spPr>
        <p:txBody>
          <a:bodyPr>
            <a:noAutofit/>
          </a:bodyPr>
          <a:lstStyle/>
          <a:p>
            <a:r>
              <a:rPr lang="en-US" sz="1800" dirty="0"/>
              <a:t>Sack, M., &amp; Allen, L. (2019). Connecting Apprenticeships to the Young People Who Need Them Most: The Role of Community-Based Organizations. Jobs for the Future.</a:t>
            </a:r>
          </a:p>
          <a:p>
            <a:r>
              <a:rPr lang="en-US" sz="1800" dirty="0"/>
              <a:t>Sarna, M., &amp; Adam, T. (2020). Evidence on Career Pathways Strategies: Highlights from a Scan of the Research. Rockville, MD: </a:t>
            </a:r>
            <a:r>
              <a:rPr lang="en-US" sz="1800" dirty="0" err="1"/>
              <a:t>Abt</a:t>
            </a:r>
            <a:r>
              <a:rPr lang="en-US" sz="1800" dirty="0"/>
              <a:t> Associates.</a:t>
            </a:r>
          </a:p>
          <a:p>
            <a:r>
              <a:rPr lang="en-US" sz="1800" dirty="0"/>
              <a:t>Schlegelmilch, A., Roskowski, M., Anderson, C., Hartman, E., &amp; Decker-Mauer, H. (2019). The impact of work incentives benefits counseling on employment outcomes of transition-age youth receiving Supplemental Security Income (SSI) benefits. Journal of Vocational Rehabilitation, 51(2), 127-136.</a:t>
            </a:r>
          </a:p>
          <a:p>
            <a:r>
              <a:rPr lang="en-US" sz="1800" dirty="0"/>
              <a:t>Stewart, A. (2021). The nature and prevalence of internships. In Internships, Employability and the Search for Decent Work Experience (pp. 17-33). Edward Elgar Publishing.</a:t>
            </a:r>
          </a:p>
          <a:p>
            <a:r>
              <a:rPr lang="en-US" sz="1800" dirty="0" err="1"/>
              <a:t>Stodden</a:t>
            </a:r>
            <a:r>
              <a:rPr lang="en-US" sz="1800" dirty="0"/>
              <a:t> R. A., </a:t>
            </a:r>
            <a:r>
              <a:rPr lang="en-US" sz="1800" dirty="0" err="1"/>
              <a:t>Dowrick</a:t>
            </a:r>
            <a:r>
              <a:rPr lang="en-US" sz="1800" dirty="0"/>
              <a:t> P., Gilmore S., Galloway L. M. (2001). A review of secondary school factors influencing postschool outcomes for youth with disabilities. National Center for the Study of Postsecondary Educational Supports, University of Hawaii at Manoa.</a:t>
            </a:r>
          </a:p>
          <a:p>
            <a:pPr marL="0" indent="0">
              <a:buNone/>
            </a:pPr>
            <a:endParaRPr lang="en-US" sz="1800" dirty="0"/>
          </a:p>
        </p:txBody>
      </p:sp>
      <p:sp>
        <p:nvSpPr>
          <p:cNvPr id="4" name="Title 3">
            <a:extLst>
              <a:ext uri="{FF2B5EF4-FFF2-40B4-BE49-F238E27FC236}">
                <a16:creationId xmlns:a16="http://schemas.microsoft.com/office/drawing/2014/main" id="{3D512885-9C41-C7CE-CFC8-EC642C5DFB15}"/>
              </a:ext>
            </a:extLst>
          </p:cNvPr>
          <p:cNvSpPr>
            <a:spLocks noGrp="1"/>
          </p:cNvSpPr>
          <p:nvPr>
            <p:ph type="title"/>
          </p:nvPr>
        </p:nvSpPr>
        <p:spPr/>
        <p:txBody>
          <a:bodyPr anchor="t"/>
          <a:lstStyle/>
          <a:p>
            <a:r>
              <a:rPr lang="en-US" dirty="0"/>
              <a:t>References</a:t>
            </a:r>
            <a:r>
              <a:rPr lang="en-US" sz="4000" b="0" dirty="0"/>
              <a:t> </a:t>
            </a:r>
            <a:r>
              <a:rPr lang="en-US" sz="1800" b="0" dirty="0"/>
              <a:t>(4)</a:t>
            </a:r>
            <a:endParaRPr lang="en-US" sz="1800" dirty="0"/>
          </a:p>
        </p:txBody>
      </p:sp>
    </p:spTree>
    <p:custDataLst>
      <p:tags r:id="rId1"/>
    </p:custDataLst>
    <p:extLst>
      <p:ext uri="{BB962C8B-B14F-4D97-AF65-F5344CB8AC3E}">
        <p14:creationId xmlns:p14="http://schemas.microsoft.com/office/powerpoint/2010/main" val="656167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BC2F454-313C-9878-6766-8C74C77EE34E}"/>
              </a:ext>
            </a:extLst>
          </p:cNvPr>
          <p:cNvSpPr>
            <a:spLocks noGrp="1"/>
          </p:cNvSpPr>
          <p:nvPr>
            <p:ph sz="half" idx="1"/>
          </p:nvPr>
        </p:nvSpPr>
        <p:spPr>
          <a:xfrm>
            <a:off x="731520" y="1335641"/>
            <a:ext cx="10757328" cy="3719244"/>
          </a:xfrm>
        </p:spPr>
        <p:txBody>
          <a:bodyPr>
            <a:noAutofit/>
          </a:bodyPr>
          <a:lstStyle/>
          <a:p>
            <a:r>
              <a:rPr lang="en-US" sz="1800" dirty="0"/>
              <a:t>Swanson, Sarah J., Deborah R. Becker, Gary R. Bond, Kimberly E. Reeder, and Marsha L. Ellison. 2020. IPS Supported Employment for Transition Age Youth: Helping Youth with Serious Mental Health Conditions to Access Jobs, Education, and Careers. Worcester, MA: University of Massachusetts Medical School, Department of Psychiatry, Transitions to Adulthood</a:t>
            </a:r>
          </a:p>
          <a:p>
            <a:r>
              <a:rPr lang="en-US" sz="1800" dirty="0" err="1"/>
              <a:t>Tamburo</a:t>
            </a:r>
            <a:r>
              <a:rPr lang="en-US" sz="1800" dirty="0"/>
              <a:t>, J., Switzer, E., &amp; Gower, W. S. (2019). Lessons from the Diversity Partners Project: Using knowledge translation to strengthen business engagement strategies and improve employment outcomes for job seekers with disabilities. Journal of Vocational Rehabilitation, 50(3), 291-299.</a:t>
            </a:r>
          </a:p>
          <a:p>
            <a:r>
              <a:rPr lang="en-US" sz="1800" dirty="0"/>
              <a:t>Van </a:t>
            </a:r>
            <a:r>
              <a:rPr lang="en-US" sz="1800" dirty="0" err="1"/>
              <a:t>Berkel</a:t>
            </a:r>
            <a:r>
              <a:rPr lang="en-US" sz="1800" dirty="0"/>
              <a:t>, R. (2021). Employer engagement in promoting the </a:t>
            </a:r>
            <a:r>
              <a:rPr lang="en-US" sz="1800" dirty="0" err="1"/>
              <a:t>labour</a:t>
            </a:r>
            <a:r>
              <a:rPr lang="en-US" sz="1800" dirty="0"/>
              <a:t>-market participation of jobseekers with disabilities. An employer perspective. Social Policy and Society, 20(4), 533-547.</a:t>
            </a:r>
          </a:p>
        </p:txBody>
      </p:sp>
      <p:sp>
        <p:nvSpPr>
          <p:cNvPr id="4" name="Title 3">
            <a:extLst>
              <a:ext uri="{FF2B5EF4-FFF2-40B4-BE49-F238E27FC236}">
                <a16:creationId xmlns:a16="http://schemas.microsoft.com/office/drawing/2014/main" id="{3D512885-9C41-C7CE-CFC8-EC642C5DFB15}"/>
              </a:ext>
            </a:extLst>
          </p:cNvPr>
          <p:cNvSpPr>
            <a:spLocks noGrp="1"/>
          </p:cNvSpPr>
          <p:nvPr>
            <p:ph type="title"/>
          </p:nvPr>
        </p:nvSpPr>
        <p:spPr/>
        <p:txBody>
          <a:bodyPr anchor="t"/>
          <a:lstStyle/>
          <a:p>
            <a:r>
              <a:rPr lang="en-US" dirty="0"/>
              <a:t>References </a:t>
            </a:r>
            <a:r>
              <a:rPr lang="en-US" sz="1800" b="0" dirty="0"/>
              <a:t>(5)</a:t>
            </a:r>
            <a:endParaRPr lang="en-US" sz="1800" dirty="0"/>
          </a:p>
        </p:txBody>
      </p:sp>
    </p:spTree>
    <p:custDataLst>
      <p:tags r:id="rId1"/>
    </p:custDataLst>
    <p:extLst>
      <p:ext uri="{BB962C8B-B14F-4D97-AF65-F5344CB8AC3E}">
        <p14:creationId xmlns:p14="http://schemas.microsoft.com/office/powerpoint/2010/main" val="2266321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62328A9-1B41-051B-E26B-4746BEEB2011}"/>
              </a:ext>
            </a:extLst>
          </p:cNvPr>
          <p:cNvSpPr>
            <a:spLocks noGrp="1"/>
          </p:cNvSpPr>
          <p:nvPr>
            <p:ph type="title"/>
          </p:nvPr>
        </p:nvSpPr>
        <p:spPr/>
        <p:txBody>
          <a:bodyPr anchor="b" anchorCtr="0"/>
          <a:lstStyle/>
          <a:p>
            <a:r>
              <a:rPr lang="en-US" sz="4400">
                <a:solidFill>
                  <a:schemeClr val="tx1">
                    <a:lumMod val="75000"/>
                    <a:lumOff val="25000"/>
                  </a:schemeClr>
                </a:solidFill>
              </a:rPr>
              <a:t>Conference Partners</a:t>
            </a:r>
          </a:p>
        </p:txBody>
      </p:sp>
      <p:pic>
        <p:nvPicPr>
          <p:cNvPr id="1026" name="Picture 2" descr="Council of State Administrators of Vocational Rehabilitation (CSAVR)">
            <a:extLst>
              <a:ext uri="{FF2B5EF4-FFF2-40B4-BE49-F238E27FC236}">
                <a16:creationId xmlns:a16="http://schemas.microsoft.com/office/drawing/2014/main" id="{576AB7E4-0A0C-CC08-483B-C46007376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797" y="2435348"/>
            <a:ext cx="2809558" cy="83285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National Council of State Agencies for the Blind (NCSAB)">
            <a:extLst>
              <a:ext uri="{FF2B5EF4-FFF2-40B4-BE49-F238E27FC236}">
                <a16:creationId xmlns:a16="http://schemas.microsoft.com/office/drawing/2014/main" id="{6B328BD6-A877-C397-02CA-BC2ED5EF53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79203" y="2426989"/>
            <a:ext cx="2255898" cy="849571"/>
          </a:xfrm>
          <a:prstGeom prst="rect">
            <a:avLst/>
          </a:prstGeom>
        </p:spPr>
      </p:pic>
      <p:pic>
        <p:nvPicPr>
          <p:cNvPr id="7" name="Picture 6" descr="Vocational Rehabilitation Technical Assistance Center for Quality Management  (VRTAC-QM)">
            <a:extLst>
              <a:ext uri="{FF2B5EF4-FFF2-40B4-BE49-F238E27FC236}">
                <a16:creationId xmlns:a16="http://schemas.microsoft.com/office/drawing/2014/main" id="{4F611CD6-4D91-FB0E-0939-A1B121A3295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50948" y="2385258"/>
            <a:ext cx="2417904" cy="933032"/>
          </a:xfrm>
          <a:prstGeom prst="rect">
            <a:avLst/>
          </a:prstGeom>
        </p:spPr>
      </p:pic>
      <p:pic>
        <p:nvPicPr>
          <p:cNvPr id="9" name="Picture 8" descr="Vocational Rehabilitation Technical Assistance Center for Quality Employment (VRTAC-QE)">
            <a:extLst>
              <a:ext uri="{FF2B5EF4-FFF2-40B4-BE49-F238E27FC236}">
                <a16:creationId xmlns:a16="http://schemas.microsoft.com/office/drawing/2014/main" id="{DA1F956B-A9E7-A6F4-BB0B-7FE3C15AD760}"/>
              </a:ext>
            </a:extLst>
          </p:cNvPr>
          <p:cNvPicPr>
            <a:picLocks noChangeAspect="1"/>
          </p:cNvPicPr>
          <p:nvPr/>
        </p:nvPicPr>
        <p:blipFill>
          <a:blip r:embed="rId7"/>
          <a:stretch>
            <a:fillRect/>
          </a:stretch>
        </p:blipFill>
        <p:spPr>
          <a:xfrm>
            <a:off x="3012729" y="3690112"/>
            <a:ext cx="2442598" cy="1169549"/>
          </a:xfrm>
          <a:prstGeom prst="rect">
            <a:avLst/>
          </a:prstGeom>
        </p:spPr>
      </p:pic>
      <p:pic>
        <p:nvPicPr>
          <p:cNvPr id="11" name="Picture 10" descr="National Technical Assistance Center on Transition (NTACT: The Collaborative)">
            <a:extLst>
              <a:ext uri="{FF2B5EF4-FFF2-40B4-BE49-F238E27FC236}">
                <a16:creationId xmlns:a16="http://schemas.microsoft.com/office/drawing/2014/main" id="{1D552E1C-2238-4E63-9979-86FAC29B886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19772" y="3867873"/>
            <a:ext cx="2775092" cy="814027"/>
          </a:xfrm>
          <a:prstGeom prst="rect">
            <a:avLst/>
          </a:prstGeom>
        </p:spPr>
      </p:pic>
    </p:spTree>
    <p:custDataLst>
      <p:tags r:id="rId1"/>
    </p:custDataLst>
    <p:extLst>
      <p:ext uri="{BB962C8B-B14F-4D97-AF65-F5344CB8AC3E}">
        <p14:creationId xmlns:p14="http://schemas.microsoft.com/office/powerpoint/2010/main" val="28495482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6C71055-85AD-9DDB-6D46-860318D2EB80}"/>
              </a:ext>
              <a:ext uri="{C183D7F6-B498-43B3-948B-1728B52AA6E4}">
                <adec:decorative xmlns:adec="http://schemas.microsoft.com/office/drawing/2017/decorative" val="1"/>
              </a:ext>
            </a:extLst>
          </p:cNvPr>
          <p:cNvSpPr/>
          <p:nvPr/>
        </p:nvSpPr>
        <p:spPr bwMode="auto">
          <a:xfrm>
            <a:off x="2945296" y="1798983"/>
            <a:ext cx="6301409" cy="2640013"/>
          </a:xfrm>
          <a:prstGeom prst="roundRect">
            <a:avLst/>
          </a:prstGeom>
          <a:solidFill>
            <a:schemeClr val="bg1"/>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 name="Title 2">
            <a:extLst>
              <a:ext uri="{FF2B5EF4-FFF2-40B4-BE49-F238E27FC236}">
                <a16:creationId xmlns:a16="http://schemas.microsoft.com/office/drawing/2014/main" id="{FF23D241-A439-4F36-9635-6D74AD4F75E1}"/>
              </a:ext>
            </a:extLst>
          </p:cNvPr>
          <p:cNvSpPr>
            <a:spLocks noGrp="1"/>
          </p:cNvSpPr>
          <p:nvPr>
            <p:ph type="title"/>
          </p:nvPr>
        </p:nvSpPr>
        <p:spPr>
          <a:xfrm>
            <a:off x="2427259" y="2320414"/>
            <a:ext cx="7337482" cy="1386347"/>
          </a:xfrm>
        </p:spPr>
        <p:txBody>
          <a:bodyPr anchor="b" anchorCtr="0"/>
          <a:lstStyle/>
          <a:p>
            <a:r>
              <a:rPr lang="en-US" sz="6600" dirty="0">
                <a:solidFill>
                  <a:schemeClr val="tx1">
                    <a:lumMod val="75000"/>
                    <a:lumOff val="25000"/>
                  </a:schemeClr>
                </a:solidFill>
              </a:rPr>
              <a:t>Thank You</a:t>
            </a:r>
          </a:p>
        </p:txBody>
      </p:sp>
    </p:spTree>
    <p:custDataLst>
      <p:tags r:id="rId1"/>
    </p:custDataLst>
    <p:extLst>
      <p:ext uri="{BB962C8B-B14F-4D97-AF65-F5344CB8AC3E}">
        <p14:creationId xmlns:p14="http://schemas.microsoft.com/office/powerpoint/2010/main" val="117812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37344DD-EEEB-AD65-0D65-9784F8AEE41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7282" y="176307"/>
            <a:ext cx="6680719" cy="6831955"/>
          </a:xfrm>
          <a:prstGeom prst="rect">
            <a:avLst/>
          </a:prstGeom>
        </p:spPr>
      </p:pic>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1592671" y="2202025"/>
            <a:ext cx="4229631" cy="1922105"/>
          </a:xfrm>
        </p:spPr>
        <p:txBody>
          <a:bodyPr anchor="t">
            <a:normAutofit/>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Effective Expenditure of Funds</a:t>
            </a:r>
            <a:endParaRPr lang="en-US" dirty="0"/>
          </a:p>
        </p:txBody>
      </p:sp>
      <p:sp>
        <p:nvSpPr>
          <p:cNvPr id="2" name="Content Placeholder 1">
            <a:extLst>
              <a:ext uri="{FF2B5EF4-FFF2-40B4-BE49-F238E27FC236}">
                <a16:creationId xmlns:a16="http://schemas.microsoft.com/office/drawing/2014/main" id="{0A77289E-9C2E-1E78-C2DA-1B8867D8649A}"/>
              </a:ext>
            </a:extLst>
          </p:cNvPr>
          <p:cNvSpPr>
            <a:spLocks noGrp="1"/>
          </p:cNvSpPr>
          <p:nvPr>
            <p:ph sz="half" idx="1"/>
          </p:nvPr>
        </p:nvSpPr>
        <p:spPr>
          <a:xfrm>
            <a:off x="6615404" y="513184"/>
            <a:ext cx="5299788" cy="5589035"/>
          </a:xfrm>
        </p:spPr>
        <p:txBody>
          <a:bodyPr>
            <a:normAutofit fontScale="92500" lnSpcReduction="10000"/>
          </a:bodyPr>
          <a:lstStyle/>
          <a:p>
            <a:r>
              <a:rPr lang="en-US"/>
              <a:t>Objectives</a:t>
            </a:r>
          </a:p>
          <a:p>
            <a:r>
              <a:rPr lang="en-US"/>
              <a:t>Examine:</a:t>
            </a:r>
          </a:p>
          <a:p>
            <a:pPr lvl="1"/>
            <a:r>
              <a:rPr lang="en-US"/>
              <a:t>how culture can impede expenditures.</a:t>
            </a:r>
          </a:p>
          <a:p>
            <a:pPr lvl="1"/>
            <a:r>
              <a:rPr lang="en-US"/>
              <a:t>how legacy practices can affect expenditures.</a:t>
            </a:r>
          </a:p>
          <a:p>
            <a:pPr lvl="1"/>
            <a:r>
              <a:rPr lang="en-US"/>
              <a:t>how quick and effective customer engagement contributes to positive outcomes.</a:t>
            </a:r>
          </a:p>
          <a:p>
            <a:r>
              <a:rPr lang="en-US"/>
              <a:t>Identify underutilized innovative employment strategies and how these can result in improved outcomes and effective expenditures.</a:t>
            </a:r>
          </a:p>
          <a:p>
            <a:endParaRPr lang="en-US" dirty="0"/>
          </a:p>
        </p:txBody>
      </p:sp>
    </p:spTree>
    <p:custDataLst>
      <p:tags r:id="rId1"/>
    </p:custDataLst>
    <p:extLst>
      <p:ext uri="{BB962C8B-B14F-4D97-AF65-F5344CB8AC3E}">
        <p14:creationId xmlns:p14="http://schemas.microsoft.com/office/powerpoint/2010/main" val="108873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D0668B-29BB-B199-BD44-64D9D9805C8B}"/>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050478" y="0"/>
            <a:ext cx="8091044" cy="8091044"/>
          </a:xfrm>
          <a:prstGeom prst="rect">
            <a:avLst/>
          </a:prstGeom>
        </p:spPr>
      </p:pic>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4231930" y="1049893"/>
            <a:ext cx="3756505" cy="629321"/>
          </a:xfrm>
        </p:spPr>
        <p:txBody>
          <a:bodyPr anchor="t"/>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The Message</a:t>
            </a:r>
            <a:endParaRPr lang="en-US" dirty="0"/>
          </a:p>
        </p:txBody>
      </p:sp>
      <p:sp>
        <p:nvSpPr>
          <p:cNvPr id="2" name="Content Placeholder 1">
            <a:extLst>
              <a:ext uri="{FF2B5EF4-FFF2-40B4-BE49-F238E27FC236}">
                <a16:creationId xmlns:a16="http://schemas.microsoft.com/office/drawing/2014/main" id="{0A77289E-9C2E-1E78-C2DA-1B8867D8649A}"/>
              </a:ext>
            </a:extLst>
          </p:cNvPr>
          <p:cNvSpPr>
            <a:spLocks noGrp="1"/>
          </p:cNvSpPr>
          <p:nvPr>
            <p:ph sz="half" idx="1"/>
          </p:nvPr>
        </p:nvSpPr>
        <p:spPr>
          <a:xfrm>
            <a:off x="3266211" y="1852210"/>
            <a:ext cx="5687941" cy="4063473"/>
          </a:xfrm>
        </p:spPr>
        <p:txBody>
          <a:bodyPr/>
          <a:lstStyle/>
          <a:p>
            <a:pPr marL="0" indent="0" algn="ctr">
              <a:buNone/>
            </a:pPr>
            <a:r>
              <a:rPr lang="en-US" dirty="0"/>
              <a:t>This topic reinforces the message and mission of this conference – effective expenditure of funds maximizes the use of available resources and increases and improves employment outcomes for our participants</a:t>
            </a:r>
          </a:p>
        </p:txBody>
      </p:sp>
    </p:spTree>
    <p:custDataLst>
      <p:tags r:id="rId1"/>
    </p:custDataLst>
    <p:extLst>
      <p:ext uri="{BB962C8B-B14F-4D97-AF65-F5344CB8AC3E}">
        <p14:creationId xmlns:p14="http://schemas.microsoft.com/office/powerpoint/2010/main" val="2683293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83696A4-30E5-E018-F947-2C38FA56DCC8}"/>
              </a:ext>
              <a:ext uri="{C183D7F6-B498-43B3-948B-1728B52AA6E4}">
                <adec:decorative xmlns:adec="http://schemas.microsoft.com/office/drawing/2017/decorative" val="1"/>
              </a:ext>
            </a:extLst>
          </p:cNvPr>
          <p:cNvSpPr/>
          <p:nvPr/>
        </p:nvSpPr>
        <p:spPr bwMode="auto">
          <a:xfrm>
            <a:off x="519952" y="2248925"/>
            <a:ext cx="11331389" cy="1909483"/>
          </a:xfrm>
          <a:prstGeom prst="rect">
            <a:avLst/>
          </a:prstGeom>
          <a:solidFill>
            <a:srgbClr val="68A19B"/>
          </a:solidFill>
          <a:ln w="25400">
            <a:noFill/>
          </a:ln>
        </p:spPr>
        <p:txBody>
          <a:bodyPr vert="horz" wrap="square" lIns="91440" tIns="45720" rIns="91440" bIns="45720" numCol="1" rtlCol="0" anchor="t" anchorCtr="0" compatLnSpc="1">
            <a:prstTxWarp prst="textNoShape">
              <a:avLst/>
            </a:prstTxWarp>
          </a:bodyPr>
          <a:lstStyle/>
          <a:p>
            <a:pPr algn="l"/>
            <a:endParaRPr lang="en-US"/>
          </a:p>
        </p:txBody>
      </p:sp>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399826" y="448573"/>
            <a:ext cx="10757328" cy="629321"/>
          </a:xfrm>
        </p:spPr>
        <p:txBody>
          <a:bodyPr anchor="t"/>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Why begin with Culture?</a:t>
            </a:r>
            <a:endParaRPr lang="en-US" dirty="0"/>
          </a:p>
        </p:txBody>
      </p:sp>
      <p:sp>
        <p:nvSpPr>
          <p:cNvPr id="7" name="TextBox 6">
            <a:extLst>
              <a:ext uri="{FF2B5EF4-FFF2-40B4-BE49-F238E27FC236}">
                <a16:creationId xmlns:a16="http://schemas.microsoft.com/office/drawing/2014/main" id="{D07E5D8C-C2AF-7636-50D0-F00A14A5CCDE}"/>
              </a:ext>
            </a:extLst>
          </p:cNvPr>
          <p:cNvSpPr txBox="1"/>
          <p:nvPr/>
        </p:nvSpPr>
        <p:spPr>
          <a:xfrm>
            <a:off x="896080" y="2391815"/>
            <a:ext cx="10634474" cy="830997"/>
          </a:xfrm>
          <a:prstGeom prst="rect">
            <a:avLst/>
          </a:prstGeom>
          <a:noFill/>
        </p:spPr>
        <p:txBody>
          <a:bodyPr wrap="square">
            <a:spAutoFit/>
          </a:bodyPr>
          <a:lstStyle/>
          <a:p>
            <a:r>
              <a:rPr lang="en-US" sz="4800" dirty="0">
                <a:solidFill>
                  <a:schemeClr val="bg1"/>
                </a:solidFill>
              </a:rPr>
              <a:t>“Culture eats strategy for breakfast.” </a:t>
            </a:r>
          </a:p>
        </p:txBody>
      </p:sp>
      <p:sp>
        <p:nvSpPr>
          <p:cNvPr id="5" name="TextBox 4">
            <a:extLst>
              <a:ext uri="{FF2B5EF4-FFF2-40B4-BE49-F238E27FC236}">
                <a16:creationId xmlns:a16="http://schemas.microsoft.com/office/drawing/2014/main" id="{E6D9CAB8-C870-F1C2-5617-89DA2829E3BA}"/>
              </a:ext>
            </a:extLst>
          </p:cNvPr>
          <p:cNvSpPr txBox="1"/>
          <p:nvPr/>
        </p:nvSpPr>
        <p:spPr>
          <a:xfrm>
            <a:off x="8015224" y="3429000"/>
            <a:ext cx="3074116" cy="523220"/>
          </a:xfrm>
          <a:prstGeom prst="rect">
            <a:avLst/>
          </a:prstGeom>
          <a:noFill/>
        </p:spPr>
        <p:txBody>
          <a:bodyPr wrap="square">
            <a:spAutoFit/>
          </a:bodyPr>
          <a:lstStyle/>
          <a:p>
            <a:r>
              <a:rPr lang="en-US" sz="2800" b="1" dirty="0"/>
              <a:t>- Peter Drucker</a:t>
            </a:r>
          </a:p>
        </p:txBody>
      </p:sp>
      <p:sp>
        <p:nvSpPr>
          <p:cNvPr id="2" name="Content Placeholder 1">
            <a:extLst>
              <a:ext uri="{FF2B5EF4-FFF2-40B4-BE49-F238E27FC236}">
                <a16:creationId xmlns:a16="http://schemas.microsoft.com/office/drawing/2014/main" id="{0A77289E-9C2E-1E78-C2DA-1B8867D8649A}"/>
              </a:ext>
            </a:extLst>
          </p:cNvPr>
          <p:cNvSpPr>
            <a:spLocks noGrp="1"/>
          </p:cNvSpPr>
          <p:nvPr>
            <p:ph sz="half" idx="1"/>
          </p:nvPr>
        </p:nvSpPr>
        <p:spPr>
          <a:xfrm>
            <a:off x="3016234" y="5199530"/>
            <a:ext cx="6394167" cy="322729"/>
          </a:xfrm>
        </p:spPr>
        <p:txBody>
          <a:bodyPr>
            <a:noAutofit/>
          </a:bodyPr>
          <a:lstStyle/>
          <a:p>
            <a:pPr marL="0" indent="0">
              <a:buNone/>
            </a:pPr>
            <a:r>
              <a:rPr lang="en-US" sz="1800" dirty="0"/>
              <a:t>No real proof he said this, but it is widely ascribed to him.</a:t>
            </a:r>
          </a:p>
        </p:txBody>
      </p:sp>
    </p:spTree>
    <p:custDataLst>
      <p:tags r:id="rId1"/>
    </p:custDataLst>
    <p:extLst>
      <p:ext uri="{BB962C8B-B14F-4D97-AF65-F5344CB8AC3E}">
        <p14:creationId xmlns:p14="http://schemas.microsoft.com/office/powerpoint/2010/main" val="116481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03F21F3-949A-75D2-857E-7E948A11B25F}"/>
              </a:ext>
            </a:extLst>
          </p:cNvPr>
          <p:cNvSpPr>
            <a:spLocks noGrp="1"/>
          </p:cNvSpPr>
          <p:nvPr>
            <p:ph type="title"/>
          </p:nvPr>
        </p:nvSpPr>
        <p:spPr>
          <a:xfrm>
            <a:off x="731520" y="365760"/>
            <a:ext cx="6162440" cy="2141133"/>
          </a:xfrm>
        </p:spPr>
        <p:txBody>
          <a:bodyPr>
            <a:normAutofit/>
          </a:bodyPr>
          <a:lstStyle/>
          <a:p>
            <a:r>
              <a:rPr kumimoji="0" lang="en-US" sz="4000" b="1" i="0" u="none" strike="noStrike" cap="none" spc="0" normalizeH="0" baseline="0" noProof="0" dirty="0">
                <a:ln>
                  <a:noFill/>
                </a:ln>
                <a:effectLst/>
                <a:uLnTx/>
                <a:uFillTx/>
              </a:rPr>
              <a:t>What a difference a couple of years can make</a:t>
            </a:r>
            <a:endParaRPr lang="en-US" dirty="0"/>
          </a:p>
        </p:txBody>
      </p:sp>
      <p:sp>
        <p:nvSpPr>
          <p:cNvPr id="2" name="Content Placeholder 1">
            <a:extLst>
              <a:ext uri="{FF2B5EF4-FFF2-40B4-BE49-F238E27FC236}">
                <a16:creationId xmlns:a16="http://schemas.microsoft.com/office/drawing/2014/main" id="{67B10846-8537-FA70-343A-8DAF29332703}"/>
              </a:ext>
            </a:extLst>
          </p:cNvPr>
          <p:cNvSpPr>
            <a:spLocks noGrp="1"/>
          </p:cNvSpPr>
          <p:nvPr>
            <p:ph sz="half" idx="1"/>
          </p:nvPr>
        </p:nvSpPr>
        <p:spPr>
          <a:xfrm>
            <a:off x="731520" y="2825393"/>
            <a:ext cx="4323365" cy="2927225"/>
          </a:xfrm>
        </p:spPr>
        <p:txBody>
          <a:bodyPr/>
          <a:lstStyle/>
          <a:p>
            <a:pPr indent="-228600">
              <a:lnSpc>
                <a:spcPct val="90000"/>
              </a:lnSpc>
            </a:pPr>
            <a:r>
              <a:rPr lang="en-US" sz="2400" dirty="0"/>
              <a:t>Pre-pandemic fiscal positions</a:t>
            </a:r>
          </a:p>
          <a:p>
            <a:pPr indent="-228600">
              <a:lnSpc>
                <a:spcPct val="90000"/>
              </a:lnSpc>
            </a:pPr>
            <a:r>
              <a:rPr lang="en-US" sz="2400" dirty="0"/>
              <a:t>OOS </a:t>
            </a:r>
          </a:p>
          <a:p>
            <a:pPr indent="-228600">
              <a:lnSpc>
                <a:spcPct val="90000"/>
              </a:lnSpc>
            </a:pPr>
            <a:r>
              <a:rPr lang="en-US" sz="2400" dirty="0"/>
              <a:t>Many years of closely watching the purse strings</a:t>
            </a:r>
          </a:p>
          <a:p>
            <a:pPr indent="-228600">
              <a:lnSpc>
                <a:spcPct val="90000"/>
              </a:lnSpc>
            </a:pPr>
            <a:r>
              <a:rPr lang="en-US" sz="2400" dirty="0"/>
              <a:t>And then…</a:t>
            </a:r>
          </a:p>
          <a:p>
            <a:endParaRPr lang="en-US" dirty="0"/>
          </a:p>
        </p:txBody>
      </p:sp>
      <p:pic>
        <p:nvPicPr>
          <p:cNvPr id="4" name="Graphic 3">
            <a:extLst>
              <a:ext uri="{FF2B5EF4-FFF2-40B4-BE49-F238E27FC236}">
                <a16:creationId xmlns:a16="http://schemas.microsoft.com/office/drawing/2014/main" id="{C5A714C3-5CE7-9B3B-2765-A31EF6E6A22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53944" y="1566799"/>
            <a:ext cx="3457263" cy="3457263"/>
          </a:xfrm>
          <a:prstGeom prst="rect">
            <a:avLst/>
          </a:prstGeom>
        </p:spPr>
      </p:pic>
      <p:sp>
        <p:nvSpPr>
          <p:cNvPr id="5" name="TextBox 4">
            <a:extLst>
              <a:ext uri="{FF2B5EF4-FFF2-40B4-BE49-F238E27FC236}">
                <a16:creationId xmlns:a16="http://schemas.microsoft.com/office/drawing/2014/main" id="{C82BE5E4-8C4A-DE45-D5A4-65AC90F2524E}"/>
              </a:ext>
            </a:extLst>
          </p:cNvPr>
          <p:cNvSpPr txBox="1"/>
          <p:nvPr/>
        </p:nvSpPr>
        <p:spPr>
          <a:xfrm>
            <a:off x="8606876" y="3295430"/>
            <a:ext cx="1551398" cy="954107"/>
          </a:xfrm>
          <a:prstGeom prst="rect">
            <a:avLst/>
          </a:prstGeom>
          <a:noFill/>
        </p:spPr>
        <p:txBody>
          <a:bodyPr wrap="square" rtlCol="0">
            <a:spAutoFit/>
          </a:bodyPr>
          <a:lstStyle/>
          <a:p>
            <a:pPr algn="ctr"/>
            <a:r>
              <a:rPr lang="en-US" sz="2800" b="1" dirty="0"/>
              <a:t>MARCH 12</a:t>
            </a:r>
          </a:p>
        </p:txBody>
      </p:sp>
    </p:spTree>
    <p:custDataLst>
      <p:tags r:id="rId1"/>
    </p:custDataLst>
    <p:extLst>
      <p:ext uri="{BB962C8B-B14F-4D97-AF65-F5344CB8AC3E}">
        <p14:creationId xmlns:p14="http://schemas.microsoft.com/office/powerpoint/2010/main" val="768668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731520" y="365761"/>
            <a:ext cx="10757328" cy="629321"/>
          </a:xfrm>
        </p:spPr>
        <p:txBody>
          <a:bodyPr anchor="t">
            <a:normAutofit/>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Old Habits Die Hard</a:t>
            </a:r>
            <a:endParaRPr lang="en-US" dirty="0"/>
          </a:p>
        </p:txBody>
      </p:sp>
      <p:pic>
        <p:nvPicPr>
          <p:cNvPr id="5" name="Picture 4">
            <a:extLst>
              <a:ext uri="{FF2B5EF4-FFF2-40B4-BE49-F238E27FC236}">
                <a16:creationId xmlns:a16="http://schemas.microsoft.com/office/drawing/2014/main" id="{F28C386E-F5E2-CBEA-1850-BEA65121EB2C}"/>
              </a:ext>
              <a:ext uri="{C183D7F6-B498-43B3-948B-1728B52AA6E4}">
                <adec:decorative xmlns:adec="http://schemas.microsoft.com/office/drawing/2017/decorative" val="1"/>
              </a:ext>
            </a:extLst>
          </p:cNvPr>
          <p:cNvPicPr>
            <a:picLocks noChangeAspect="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2981660" y="1981198"/>
            <a:ext cx="1016965" cy="1016965"/>
          </a:xfrm>
          <a:prstGeom prst="rect">
            <a:avLst/>
          </a:prstGeom>
        </p:spPr>
      </p:pic>
      <p:pic>
        <p:nvPicPr>
          <p:cNvPr id="7" name="Picture 6">
            <a:extLst>
              <a:ext uri="{FF2B5EF4-FFF2-40B4-BE49-F238E27FC236}">
                <a16:creationId xmlns:a16="http://schemas.microsoft.com/office/drawing/2014/main" id="{FF86E2BD-CC0B-597C-CB24-8DA09262FDAB}"/>
              </a:ext>
              <a:ext uri="{C183D7F6-B498-43B3-948B-1728B52AA6E4}">
                <adec:decorative xmlns:adec="http://schemas.microsoft.com/office/drawing/2017/decorative" val="1"/>
              </a:ext>
            </a:extLst>
          </p:cNvPr>
          <p:cNvPicPr>
            <a:picLocks noChangeAspect="1"/>
          </p:cNvPicPr>
          <p:nvPr/>
        </p:nvPicPr>
        <p:blipFill>
          <a:blip r:embed="rId5">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5302034" y="2002154"/>
            <a:ext cx="1123644" cy="1123644"/>
          </a:xfrm>
          <a:prstGeom prst="rect">
            <a:avLst/>
          </a:prstGeom>
        </p:spPr>
      </p:pic>
      <p:pic>
        <p:nvPicPr>
          <p:cNvPr id="9" name="Picture 8">
            <a:extLst>
              <a:ext uri="{FF2B5EF4-FFF2-40B4-BE49-F238E27FC236}">
                <a16:creationId xmlns:a16="http://schemas.microsoft.com/office/drawing/2014/main" id="{F7A87B8F-4C6E-B5E2-2EAE-A3E19D4C30F5}"/>
              </a:ext>
              <a:ext uri="{C183D7F6-B498-43B3-948B-1728B52AA6E4}">
                <adec:decorative xmlns:adec="http://schemas.microsoft.com/office/drawing/2017/decorative" val="1"/>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731521" y="1981200"/>
            <a:ext cx="1016964" cy="1016964"/>
          </a:xfrm>
          <a:prstGeom prst="rect">
            <a:avLst/>
          </a:prstGeom>
        </p:spPr>
      </p:pic>
      <p:pic>
        <p:nvPicPr>
          <p:cNvPr id="11" name="Picture 10">
            <a:extLst>
              <a:ext uri="{FF2B5EF4-FFF2-40B4-BE49-F238E27FC236}">
                <a16:creationId xmlns:a16="http://schemas.microsoft.com/office/drawing/2014/main" id="{4E05A9D1-5360-DC82-6793-989759375767}"/>
              </a:ext>
              <a:ext uri="{C183D7F6-B498-43B3-948B-1728B52AA6E4}">
                <adec:decorative xmlns:adec="http://schemas.microsoft.com/office/drawing/2017/decorative" val="1"/>
              </a:ext>
            </a:extLst>
          </p:cNvPr>
          <p:cNvPicPr>
            <a:picLocks noChangeAspect="1"/>
          </p:cNvPicPr>
          <p:nvPr/>
        </p:nvPicPr>
        <p:blipFill>
          <a:blip r:embed="rId8">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894370" y="2129788"/>
            <a:ext cx="868375" cy="868375"/>
          </a:xfrm>
          <a:prstGeom prst="rect">
            <a:avLst/>
          </a:prstGeom>
        </p:spPr>
      </p:pic>
      <p:pic>
        <p:nvPicPr>
          <p:cNvPr id="13" name="Picture 12">
            <a:extLst>
              <a:ext uri="{FF2B5EF4-FFF2-40B4-BE49-F238E27FC236}">
                <a16:creationId xmlns:a16="http://schemas.microsoft.com/office/drawing/2014/main" id="{90874529-8862-9082-203B-378EFCE95C57}"/>
              </a:ext>
              <a:ext uri="{C183D7F6-B498-43B3-948B-1728B52AA6E4}">
                <adec:decorative xmlns:adec="http://schemas.microsoft.com/office/drawing/2017/decorative" val="1"/>
              </a:ext>
            </a:extLst>
          </p:cNvPr>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0265849" y="2129788"/>
            <a:ext cx="1123644" cy="1123644"/>
          </a:xfrm>
          <a:prstGeom prst="rect">
            <a:avLst/>
          </a:prstGeom>
        </p:spPr>
      </p:pic>
      <p:sp>
        <p:nvSpPr>
          <p:cNvPr id="15" name="TextBox 14">
            <a:extLst>
              <a:ext uri="{FF2B5EF4-FFF2-40B4-BE49-F238E27FC236}">
                <a16:creationId xmlns:a16="http://schemas.microsoft.com/office/drawing/2014/main" id="{B073FDC5-2391-9709-C922-D9069E7EFA9F}"/>
              </a:ext>
            </a:extLst>
          </p:cNvPr>
          <p:cNvSpPr txBox="1"/>
          <p:nvPr/>
        </p:nvSpPr>
        <p:spPr>
          <a:xfrm>
            <a:off x="474994" y="3177903"/>
            <a:ext cx="1530018" cy="1015663"/>
          </a:xfrm>
          <a:prstGeom prst="rect">
            <a:avLst/>
          </a:prstGeom>
          <a:noFill/>
        </p:spPr>
        <p:txBody>
          <a:bodyPr wrap="square">
            <a:spAutoFit/>
          </a:bodyPr>
          <a:lstStyle/>
          <a:p>
            <a:pPr algn="ctr"/>
            <a:r>
              <a:rPr lang="en-US" sz="2000" dirty="0"/>
              <a:t>Legacy practices abound.</a:t>
            </a:r>
          </a:p>
        </p:txBody>
      </p:sp>
      <p:sp>
        <p:nvSpPr>
          <p:cNvPr id="17" name="TextBox 16">
            <a:extLst>
              <a:ext uri="{FF2B5EF4-FFF2-40B4-BE49-F238E27FC236}">
                <a16:creationId xmlns:a16="http://schemas.microsoft.com/office/drawing/2014/main" id="{F748BBC5-A195-51C0-2A5F-74283DFF4263}"/>
              </a:ext>
            </a:extLst>
          </p:cNvPr>
          <p:cNvSpPr txBox="1"/>
          <p:nvPr/>
        </p:nvSpPr>
        <p:spPr>
          <a:xfrm>
            <a:off x="2417277" y="3177903"/>
            <a:ext cx="2145733" cy="2862322"/>
          </a:xfrm>
          <a:prstGeom prst="rect">
            <a:avLst/>
          </a:prstGeom>
          <a:noFill/>
        </p:spPr>
        <p:txBody>
          <a:bodyPr wrap="square">
            <a:spAutoFit/>
          </a:bodyPr>
          <a:lstStyle/>
          <a:p>
            <a:pPr algn="ctr"/>
            <a:r>
              <a:rPr lang="en-US" sz="2000" dirty="0"/>
              <a:t>Spending restrictions, policies and procedures (informal and formal) that cap service amounts or deny them outright.</a:t>
            </a:r>
          </a:p>
        </p:txBody>
      </p:sp>
      <p:sp>
        <p:nvSpPr>
          <p:cNvPr id="19" name="TextBox 18">
            <a:extLst>
              <a:ext uri="{FF2B5EF4-FFF2-40B4-BE49-F238E27FC236}">
                <a16:creationId xmlns:a16="http://schemas.microsoft.com/office/drawing/2014/main" id="{0BA33C2E-97DC-92B3-15F0-F22EFED2505B}"/>
              </a:ext>
            </a:extLst>
          </p:cNvPr>
          <p:cNvSpPr txBox="1"/>
          <p:nvPr/>
        </p:nvSpPr>
        <p:spPr>
          <a:xfrm>
            <a:off x="5059872" y="3177902"/>
            <a:ext cx="1566560" cy="1015663"/>
          </a:xfrm>
          <a:prstGeom prst="rect">
            <a:avLst/>
          </a:prstGeom>
          <a:noFill/>
        </p:spPr>
        <p:txBody>
          <a:bodyPr wrap="square">
            <a:spAutoFit/>
          </a:bodyPr>
          <a:lstStyle/>
          <a:p>
            <a:pPr algn="ctr"/>
            <a:r>
              <a:rPr lang="en-US" sz="2000" dirty="0"/>
              <a:t>Multiple layers of approval.</a:t>
            </a:r>
          </a:p>
        </p:txBody>
      </p:sp>
      <p:sp>
        <p:nvSpPr>
          <p:cNvPr id="21" name="TextBox 20">
            <a:extLst>
              <a:ext uri="{FF2B5EF4-FFF2-40B4-BE49-F238E27FC236}">
                <a16:creationId xmlns:a16="http://schemas.microsoft.com/office/drawing/2014/main" id="{8C43ED73-2AF5-8008-8BFB-2CA714B6AAB8}"/>
              </a:ext>
            </a:extLst>
          </p:cNvPr>
          <p:cNvSpPr txBox="1"/>
          <p:nvPr/>
        </p:nvSpPr>
        <p:spPr>
          <a:xfrm>
            <a:off x="7244584" y="3177903"/>
            <a:ext cx="2114395" cy="2862322"/>
          </a:xfrm>
          <a:prstGeom prst="rect">
            <a:avLst/>
          </a:prstGeom>
          <a:noFill/>
        </p:spPr>
        <p:txBody>
          <a:bodyPr wrap="square">
            <a:spAutoFit/>
          </a:bodyPr>
          <a:lstStyle/>
          <a:p>
            <a:pPr algn="ctr"/>
            <a:r>
              <a:rPr lang="en-US" sz="2000" dirty="0"/>
              <a:t>Think of your units, districts, regions or areas and how the personalities of leadership and direct service staff impacts expenditures.</a:t>
            </a:r>
          </a:p>
        </p:txBody>
      </p:sp>
      <p:sp>
        <p:nvSpPr>
          <p:cNvPr id="23" name="TextBox 22">
            <a:extLst>
              <a:ext uri="{FF2B5EF4-FFF2-40B4-BE49-F238E27FC236}">
                <a16:creationId xmlns:a16="http://schemas.microsoft.com/office/drawing/2014/main" id="{699120ED-4CCE-E2C1-7980-448FDDE3E49C}"/>
              </a:ext>
            </a:extLst>
          </p:cNvPr>
          <p:cNvSpPr txBox="1"/>
          <p:nvPr/>
        </p:nvSpPr>
        <p:spPr>
          <a:xfrm>
            <a:off x="10011079" y="3177902"/>
            <a:ext cx="2029474" cy="2554545"/>
          </a:xfrm>
          <a:prstGeom prst="rect">
            <a:avLst/>
          </a:prstGeom>
          <a:noFill/>
        </p:spPr>
        <p:txBody>
          <a:bodyPr wrap="square">
            <a:spAutoFit/>
          </a:bodyPr>
          <a:lstStyle/>
          <a:p>
            <a:pPr algn="ctr"/>
            <a:r>
              <a:rPr lang="en-US" sz="2000" dirty="0"/>
              <a:t>It is difficult to change this behavior and takes a concerted ongoing effort and consistent message.</a:t>
            </a:r>
          </a:p>
        </p:txBody>
      </p:sp>
    </p:spTree>
    <p:custDataLst>
      <p:tags r:id="rId1"/>
    </p:custDataLst>
    <p:extLst>
      <p:ext uri="{BB962C8B-B14F-4D97-AF65-F5344CB8AC3E}">
        <p14:creationId xmlns:p14="http://schemas.microsoft.com/office/powerpoint/2010/main" val="3380542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9E6B30-4726-80BF-4B79-BABB343065AE}"/>
              </a:ext>
            </a:extLst>
          </p:cNvPr>
          <p:cNvSpPr>
            <a:spLocks noGrp="1"/>
          </p:cNvSpPr>
          <p:nvPr>
            <p:ph type="title"/>
          </p:nvPr>
        </p:nvSpPr>
        <p:spPr>
          <a:xfrm>
            <a:off x="820011" y="389319"/>
            <a:ext cx="10757328" cy="629321"/>
          </a:xfrm>
        </p:spPr>
        <p:txBody>
          <a:bodyPr anchor="t">
            <a:normAutofit/>
          </a:bodyPr>
          <a:lstStyle/>
          <a:p>
            <a:pPr algn="ctr"/>
            <a:r>
              <a:rPr kumimoji="0" lang="en-US" sz="3600" b="1" i="0" u="none" strike="noStrike" kern="1200" cap="none" spc="0" normalizeH="0" baseline="0" noProof="0" dirty="0">
                <a:ln>
                  <a:noFill/>
                </a:ln>
                <a:solidFill>
                  <a:srgbClr val="0D1D34"/>
                </a:solidFill>
                <a:effectLst/>
                <a:uLnTx/>
                <a:uFillTx/>
                <a:latin typeface="Century Gothic" panose="020B0502020202020204" pitchFamily="34" charset="0"/>
                <a:ea typeface="+mj-ea"/>
                <a:cs typeface="+mj-cs"/>
              </a:rPr>
              <a:t>Why Rapid Engagement?</a:t>
            </a:r>
            <a:endParaRPr lang="en-US" dirty="0"/>
          </a:p>
        </p:txBody>
      </p:sp>
      <p:sp>
        <p:nvSpPr>
          <p:cNvPr id="2" name="Content Placeholder 1">
            <a:extLst>
              <a:ext uri="{FF2B5EF4-FFF2-40B4-BE49-F238E27FC236}">
                <a16:creationId xmlns:a16="http://schemas.microsoft.com/office/drawing/2014/main" id="{0A77289E-9C2E-1E78-C2DA-1B8867D8649A}"/>
              </a:ext>
            </a:extLst>
          </p:cNvPr>
          <p:cNvSpPr>
            <a:spLocks noGrp="1"/>
          </p:cNvSpPr>
          <p:nvPr>
            <p:ph sz="half" idx="1"/>
          </p:nvPr>
        </p:nvSpPr>
        <p:spPr>
          <a:xfrm>
            <a:off x="3331633" y="1472836"/>
            <a:ext cx="8352358" cy="4215125"/>
          </a:xfrm>
        </p:spPr>
        <p:txBody>
          <a:bodyPr>
            <a:normAutofit lnSpcReduction="10000"/>
          </a:bodyPr>
          <a:lstStyle/>
          <a:p>
            <a:r>
              <a:rPr lang="en-US" dirty="0"/>
              <a:t>The numbers indicate we need to engage people sooner and more effectively in order to maximize their chance of success.</a:t>
            </a:r>
          </a:p>
          <a:p>
            <a:r>
              <a:rPr lang="en-US" dirty="0"/>
              <a:t>A brief review of the numbers.</a:t>
            </a:r>
          </a:p>
          <a:p>
            <a:r>
              <a:rPr lang="en-US" dirty="0"/>
              <a:t>65-70% exit unsuccessfully after application.</a:t>
            </a:r>
          </a:p>
          <a:p>
            <a:pPr lvl="1"/>
            <a:r>
              <a:rPr lang="en-US" dirty="0"/>
              <a:t>Of that group, more than 70-75% exit for one of the big three reasons, all of which are in some way related to lack of engagement</a:t>
            </a:r>
          </a:p>
          <a:p>
            <a:r>
              <a:rPr lang="en-US" dirty="0"/>
              <a:t>Speed to eligibility, plan, and services make a difference.</a:t>
            </a:r>
          </a:p>
        </p:txBody>
      </p:sp>
      <p:pic>
        <p:nvPicPr>
          <p:cNvPr id="4" name="Picture 3">
            <a:extLst>
              <a:ext uri="{FF2B5EF4-FFF2-40B4-BE49-F238E27FC236}">
                <a16:creationId xmlns:a16="http://schemas.microsoft.com/office/drawing/2014/main" id="{58DE25B1-15BE-D9D1-1E41-719F4FF684D8}"/>
              </a:ext>
              <a:ext uri="{C183D7F6-B498-43B3-948B-1728B52AA6E4}">
                <adec:decorative xmlns:adec="http://schemas.microsoft.com/office/drawing/2017/decorative" val="1"/>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336546" y="1170039"/>
            <a:ext cx="3668179" cy="3668179"/>
          </a:xfrm>
          <a:prstGeom prst="rect">
            <a:avLst/>
          </a:prstGeom>
        </p:spPr>
      </p:pic>
    </p:spTree>
    <p:custDataLst>
      <p:tags r:id="rId1"/>
    </p:custDataLst>
    <p:extLst>
      <p:ext uri="{BB962C8B-B14F-4D97-AF65-F5344CB8AC3E}">
        <p14:creationId xmlns:p14="http://schemas.microsoft.com/office/powerpoint/2010/main" val="44922515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bs18qPol"/>
  <p:tag name="ARTICULATE_SLIDE_THUMBNAIL_REFRESH" val="1"/>
  <p:tag name="ARTICULATE_SLIDE_COUNT" val="3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Custom 1">
      <a:dk1>
        <a:srgbClr val="0D1D34"/>
      </a:dk1>
      <a:lt1>
        <a:srgbClr val="FFFFFF"/>
      </a:lt1>
      <a:dk2>
        <a:srgbClr val="68A19B"/>
      </a:dk2>
      <a:lt2>
        <a:srgbClr val="8B8887"/>
      </a:lt2>
      <a:accent1>
        <a:srgbClr val="0D1D34"/>
      </a:accent1>
      <a:accent2>
        <a:srgbClr val="173654"/>
      </a:accent2>
      <a:accent3>
        <a:srgbClr val="68A19B"/>
      </a:accent3>
      <a:accent4>
        <a:srgbClr val="C7975E"/>
      </a:accent4>
      <a:accent5>
        <a:srgbClr val="8B8887"/>
      </a:accent5>
      <a:accent6>
        <a:srgbClr val="FFFFFF"/>
      </a:accent6>
      <a:hlink>
        <a:srgbClr val="234E8C"/>
      </a:hlink>
      <a:folHlink>
        <a:srgbClr val="A37238"/>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C7975E"/>
        </a:solidFill>
        <a:ln w="25400">
          <a:noFill/>
        </a:ln>
      </a:spPr>
      <a:bodyPr vert="horz" wrap="square" lIns="91440" tIns="45720" rIns="91440" bIns="45720" numCol="1" rtlCol="0" anchor="t" anchorCtr="0" compatLnSpc="1">
        <a:prstTxWarp prst="textNoShape">
          <a:avLst/>
        </a:prstTxWarp>
      </a:bodyPr>
      <a:lstStyle>
        <a:defPPr algn="l">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4ba7d84b-d7bd-46b4-a66c-7a610aef47b7" xsi:nil="true"/>
    <lcf76f155ced4ddcb4097134ff3c332f xmlns="54a9d15e-ee5c-48f1-9d99-365d542a9913">
      <Terms xmlns="http://schemas.microsoft.com/office/infopath/2007/PartnerControls"/>
    </lcf76f155ced4ddcb4097134ff3c332f>
    <SharedWithUsers xmlns="4ba7d84b-d7bd-46b4-a66c-7a610aef47b7">
      <UserInfo>
        <DisplayName/>
        <AccountId xsi:nil="true"/>
        <AccountType/>
      </UserInfo>
    </SharedWithUsers>
    <MediaLengthInSeconds xmlns="54a9d15e-ee5c-48f1-9d99-365d542a991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1AB4CD10FCCE840A9F7A60CFEA07643" ma:contentTypeVersion="15" ma:contentTypeDescription="Create a new document." ma:contentTypeScope="" ma:versionID="94fae2d5d10f394164130df946a51e40">
  <xsd:schema xmlns:xsd="http://www.w3.org/2001/XMLSchema" xmlns:xs="http://www.w3.org/2001/XMLSchema" xmlns:p="http://schemas.microsoft.com/office/2006/metadata/properties" xmlns:ns2="54a9d15e-ee5c-48f1-9d99-365d542a9913" xmlns:ns3="4ba7d84b-d7bd-46b4-a66c-7a610aef47b7" targetNamespace="http://schemas.microsoft.com/office/2006/metadata/properties" ma:root="true" ma:fieldsID="4cf07b64d3cf56c5eb246f0ed4bf271d" ns2:_="" ns3:_="">
    <xsd:import namespace="54a9d15e-ee5c-48f1-9d99-365d542a9913"/>
    <xsd:import namespace="4ba7d84b-d7bd-46b4-a66c-7a610aef4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9d15e-ee5c-48f1-9d99-365d542a99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3db4deb-8d57-425f-b55a-80c757add84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a7d84b-d7bd-46b4-a66c-7a610aef47b7"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5f04fa3-e4a5-44fd-aa02-cf510cf6520a}" ma:internalName="TaxCatchAll" ma:showField="CatchAllData" ma:web="4ba7d84b-d7bd-46b4-a66c-7a610aef47b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A5B817E-1A6E-4D46-B3D7-D522CA7954BB}">
  <ds:schemaRefs>
    <ds:schemaRef ds:uri="http://schemas.microsoft.com/sharepoint/v3/contenttype/forms"/>
  </ds:schemaRefs>
</ds:datastoreItem>
</file>

<file path=customXml/itemProps2.xml><?xml version="1.0" encoding="utf-8"?>
<ds:datastoreItem xmlns:ds="http://schemas.openxmlformats.org/officeDocument/2006/customXml" ds:itemID="{CE3D53B8-F523-45F2-BBD7-6F799DCC4BB5}">
  <ds:schemaRefs>
    <ds:schemaRef ds:uri="http://schemas.openxmlformats.org/package/2006/metadata/core-properties"/>
    <ds:schemaRef ds:uri="http://schemas.microsoft.com/office/2006/documentManagement/types"/>
    <ds:schemaRef ds:uri="54a9d15e-ee5c-48f1-9d99-365d542a9913"/>
    <ds:schemaRef ds:uri="http://schemas.microsoft.com/office/2006/metadata/properties"/>
    <ds:schemaRef ds:uri="http://purl.org/dc/terms/"/>
    <ds:schemaRef ds:uri="http://purl.org/dc/dcmitype/"/>
    <ds:schemaRef ds:uri="http://www.w3.org/XML/1998/namespace"/>
    <ds:schemaRef ds:uri="http://purl.org/dc/elements/1.1/"/>
    <ds:schemaRef ds:uri="4ba7d84b-d7bd-46b4-a66c-7a610aef47b7"/>
    <ds:schemaRef ds:uri="http://schemas.microsoft.com/office/infopath/2007/PartnerControls"/>
  </ds:schemaRefs>
</ds:datastoreItem>
</file>

<file path=customXml/itemProps3.xml><?xml version="1.0" encoding="utf-8"?>
<ds:datastoreItem xmlns:ds="http://schemas.openxmlformats.org/officeDocument/2006/customXml" ds:itemID="{FF01B1F0-C9EF-42E4-8F82-71C3E104238C}">
  <ds:schemaRefs>
    <ds:schemaRef ds:uri="4ba7d84b-d7bd-46b4-a66c-7a610aef47b7"/>
    <ds:schemaRef ds:uri="54a9d15e-ee5c-48f1-9d99-365d542a991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412</TotalTime>
  <Words>4360</Words>
  <Application>Microsoft Office PowerPoint</Application>
  <PresentationFormat>Widescreen</PresentationFormat>
  <Paragraphs>299</Paragraphs>
  <Slides>34</Slides>
  <Notes>16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Calibri</vt:lpstr>
      <vt:lpstr>Cambria</vt:lpstr>
      <vt:lpstr>Century Gothic</vt:lpstr>
      <vt:lpstr>Courier New</vt:lpstr>
      <vt:lpstr>Open Sans</vt:lpstr>
      <vt:lpstr>Times New Roman</vt:lpstr>
      <vt:lpstr>Wingdings</vt:lpstr>
      <vt:lpstr>Office Theme</vt:lpstr>
      <vt:lpstr>Session 5:  Effective Expenditure of Funds</vt:lpstr>
      <vt:lpstr>Disclaimer</vt:lpstr>
      <vt:lpstr>Presenters for today</vt:lpstr>
      <vt:lpstr>Effective Expenditure of Funds</vt:lpstr>
      <vt:lpstr>The Message</vt:lpstr>
      <vt:lpstr>Why begin with Culture?</vt:lpstr>
      <vt:lpstr>What a difference a couple of years can make</vt:lpstr>
      <vt:lpstr>Old Habits Die Hard</vt:lpstr>
      <vt:lpstr>Why Rapid Engagement?</vt:lpstr>
      <vt:lpstr>Speed to eligibility and outcomes PY 2020</vt:lpstr>
      <vt:lpstr>Speed to plan on outcomes PY 2020</vt:lpstr>
      <vt:lpstr>What Inhibits Rapid Engagement?</vt:lpstr>
      <vt:lpstr>A Look at SSA Beneficiaries</vt:lpstr>
      <vt:lpstr>How can we move the needle?</vt:lpstr>
      <vt:lpstr>How can we move the needle? (2)</vt:lpstr>
      <vt:lpstr>Effective Expenditure of Funds Utilizing Innovative Employment Strategies </vt:lpstr>
      <vt:lpstr>Defining ‘Quality Employment’</vt:lpstr>
      <vt:lpstr>Evidence-Based Strategies That Promote Long-Term and High-Quality Employment</vt:lpstr>
      <vt:lpstr>Evidence-Based Strategies That Promote Long-Term and High-Quality Employment (2)</vt:lpstr>
      <vt:lpstr>                           VRTAC-QE Training and TA Topics</vt:lpstr>
      <vt:lpstr>Career Pathways</vt:lpstr>
      <vt:lpstr>Career Pathways Models Inherently Include:</vt:lpstr>
      <vt:lpstr>Registered Apprenticeship (RA) Technical Assistance “Big Highlights” </vt:lpstr>
      <vt:lpstr>Registered Apprenticeship (RA) Technical Assistance “Big Highlights” (2)</vt:lpstr>
      <vt:lpstr>Business Engagement: Why and How</vt:lpstr>
      <vt:lpstr>Action Steps</vt:lpstr>
      <vt:lpstr>Questions </vt:lpstr>
      <vt:lpstr>References</vt:lpstr>
      <vt:lpstr>References (2)</vt:lpstr>
      <vt:lpstr>References (3)</vt:lpstr>
      <vt:lpstr>References (4)</vt:lpstr>
      <vt:lpstr>References (5)</vt:lpstr>
      <vt:lpstr>Conference Partners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 Your Presentation Title Here</dc:title>
  <dc:creator>Dawn Lalley</dc:creator>
  <cp:lastModifiedBy>Pankow, Carol</cp:lastModifiedBy>
  <cp:revision>8</cp:revision>
  <dcterms:created xsi:type="dcterms:W3CDTF">2021-01-21T01:54:30Z</dcterms:created>
  <dcterms:modified xsi:type="dcterms:W3CDTF">2023-04-05T22:45:53Z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81F60B89-67E9-4F50-BE7C-8B7D5EBAAE32</vt:lpwstr>
  </property>
  <property fmtid="{D5CDD505-2E9C-101B-9397-08002B2CF9AE}" pid="3" name="ArticulatePath">
    <vt:lpwstr>Coaching Strategies</vt:lpwstr>
  </property>
  <property fmtid="{D5CDD505-2E9C-101B-9397-08002B2CF9AE}" pid="4" name="ContentTypeId">
    <vt:lpwstr>0x010100A1AB4CD10FCCE840A9F7A60CFEA07643</vt:lpwstr>
  </property>
  <property fmtid="{D5CDD505-2E9C-101B-9397-08002B2CF9AE}" pid="5" name="Order">
    <vt:r8>1174300</vt:r8>
  </property>
  <property fmtid="{D5CDD505-2E9C-101B-9397-08002B2CF9AE}" pid="6" name="TriggerFlowInfo">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