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92" r:id="rId5"/>
    <p:sldId id="351" r:id="rId6"/>
    <p:sldId id="352" r:id="rId7"/>
    <p:sldId id="353" r:id="rId8"/>
    <p:sldId id="354" r:id="rId9"/>
    <p:sldId id="355" r:id="rId10"/>
    <p:sldId id="356" r:id="rId11"/>
    <p:sldId id="312" r:id="rId12"/>
    <p:sldId id="313" r:id="rId1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8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George" initials="CG" lastIdx="15" clrIdx="0"/>
  <p:cmAuthor id="1" name="Daryl Hall" initials="DH" lastIdx="13" clrIdx="1"/>
  <p:cmAuthor id="2" name="Sheena McConnell" initials="SM" lastIdx="15" clrIdx="2">
    <p:extLst>
      <p:ext uri="{19B8F6BF-5375-455C-9EA6-DF929625EA0E}">
        <p15:presenceInfo xmlns:p15="http://schemas.microsoft.com/office/powerpoint/2012/main" userId="S-1-5-21-484763869-796845957-839522115-14864" providerId="AD"/>
      </p:ext>
    </p:extLst>
  </p:cmAuthor>
  <p:cmAuthor id="3" name="Lindsay Cattell" initials="LC" lastIdx="9" clrIdx="3">
    <p:extLst>
      <p:ext uri="{19B8F6BF-5375-455C-9EA6-DF929625EA0E}">
        <p15:presenceInfo xmlns:p15="http://schemas.microsoft.com/office/powerpoint/2012/main" userId="S-1-5-21-484763869-796845957-839522115-24232" providerId="AD"/>
      </p:ext>
    </p:extLst>
  </p:cmAuthor>
  <p:cmAuthor id="4" name="Annalisa Mastri" initials="AM" lastIdx="1" clrIdx="4">
    <p:extLst>
      <p:ext uri="{19B8F6BF-5375-455C-9EA6-DF929625EA0E}">
        <p15:presenceInfo xmlns:p15="http://schemas.microsoft.com/office/powerpoint/2012/main" userId="S-1-5-21-484763869-796845957-839522115-16324" providerId="AD"/>
      </p:ext>
    </p:extLst>
  </p:cmAuthor>
  <p:cmAuthor id="5" name="Hilary Forster" initials="HF" lastIdx="4" clrIdx="5">
    <p:extLst>
      <p:ext uri="{19B8F6BF-5375-455C-9EA6-DF929625EA0E}">
        <p15:presenceInfo xmlns:p15="http://schemas.microsoft.com/office/powerpoint/2012/main" userId="Hilary For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10335A"/>
    <a:srgbClr val="EEECE1"/>
    <a:srgbClr val="E2DECC"/>
    <a:srgbClr val="E7E9ED"/>
    <a:srgbClr val="A15B0F"/>
    <a:srgbClr val="4C8A3E"/>
    <a:srgbClr val="B2DE82"/>
    <a:srgbClr val="8DC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72" autoAdjust="0"/>
    <p:restoredTop sz="86418" autoAdjust="0"/>
  </p:normalViewPr>
  <p:slideViewPr>
    <p:cSldViewPr snapToGrid="0" snapToObjects="1">
      <p:cViewPr varScale="1">
        <p:scale>
          <a:sx n="52" d="100"/>
          <a:sy n="52" d="100"/>
        </p:scale>
        <p:origin x="940" y="56"/>
      </p:cViewPr>
      <p:guideLst>
        <p:guide orient="horz"/>
        <p:guide pos="1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E8AB9-16C0-3645-A6DD-63975CC3464D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313F-63BD-DA45-B361-F8C94543D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313F-63BD-DA45-B361-F8C94543D25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0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313F-63BD-DA45-B361-F8C94543D2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5707" y="2130425"/>
            <a:ext cx="5810244" cy="406519"/>
          </a:xfrm>
          <a:ln>
            <a:noFill/>
          </a:ln>
        </p:spPr>
        <p:txBody>
          <a:bodyPr>
            <a:normAutofit/>
          </a:bodyPr>
          <a:lstStyle>
            <a:lvl1pPr algn="l">
              <a:defRPr sz="2600" b="1" baseline="0">
                <a:solidFill>
                  <a:srgbClr val="10335A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707" y="3851910"/>
            <a:ext cx="5334480" cy="594788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aseline="0">
                <a:solidFill>
                  <a:srgbClr val="10335A"/>
                </a:solidFill>
                <a:latin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at the xxx Conference, city, state (location)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2895707" y="3718988"/>
            <a:ext cx="5334480" cy="79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2895707" y="4910663"/>
            <a:ext cx="5334480" cy="79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1339" y="6155267"/>
            <a:ext cx="8675593" cy="794"/>
          </a:xfrm>
          <a:prstGeom prst="line">
            <a:avLst/>
          </a:prstGeom>
          <a:ln w="12700" cap="flat" cmpd="sng" algn="ctr">
            <a:solidFill>
              <a:srgbClr val="D22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826956" y="2629291"/>
            <a:ext cx="5806963" cy="926295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600" b="0">
                <a:solidFill>
                  <a:srgbClr val="10335A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latin typeface="Arial" pitchFamily="34" charset="0"/>
                <a:cs typeface="Arial" pitchFamily="34" charset="0"/>
              </a:defRPr>
            </a:lvl2pPr>
            <a:lvl3pPr>
              <a:defRPr sz="2600">
                <a:latin typeface="Arial" pitchFamily="34" charset="0"/>
                <a:cs typeface="Arial" pitchFamily="34" charset="0"/>
              </a:defRPr>
            </a:lvl3pPr>
            <a:lvl4pPr>
              <a:defRPr sz="2600">
                <a:latin typeface="Arial" pitchFamily="34" charset="0"/>
                <a:cs typeface="Arial" pitchFamily="34" charset="0"/>
              </a:defRPr>
            </a:lvl4pPr>
            <a:lvl5pPr>
              <a:defRPr sz="2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Subtitle (after colon) in this font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2826957" y="5132388"/>
            <a:ext cx="5806963" cy="914400"/>
          </a:xfrm>
          <a:ln>
            <a:noFill/>
          </a:ln>
        </p:spPr>
        <p:txBody>
          <a:bodyPr>
            <a:normAutofit/>
          </a:bodyPr>
          <a:lstStyle>
            <a:lvl1pPr>
              <a:spcBef>
                <a:spcPct val="20000"/>
              </a:spcBef>
              <a:buNone/>
              <a:defRPr sz="1600">
                <a:solidFill>
                  <a:srgbClr val="1033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 • Author</a:t>
            </a:r>
            <a:r>
              <a:rPr lang="en-US" sz="1600" dirty="0">
                <a:latin typeface="Arial"/>
                <a:cs typeface="Arial"/>
              </a:rPr>
              <a:t> • Author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>
              <a:spcBef>
                <a:spcPct val="20000"/>
              </a:spcBef>
            </a:pPr>
            <a:r>
              <a:rPr lang="en-US" sz="1600" dirty="0">
                <a:latin typeface="Arial"/>
                <a:cs typeface="Arial"/>
              </a:rPr>
              <a:t>Author • Author • Author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957" y="4610100"/>
            <a:ext cx="5334480" cy="335598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500" baseline="0">
                <a:solidFill>
                  <a:srgbClr val="10335A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dirty="0"/>
              <a:t>Enter conference date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1339" y="924449"/>
            <a:ext cx="8675593" cy="794"/>
          </a:xfrm>
          <a:prstGeom prst="line">
            <a:avLst/>
          </a:prstGeom>
          <a:ln w="50800" cap="flat" cmpd="sng" algn="ctr">
            <a:solidFill>
              <a:srgbClr val="E700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2895707" y="3718988"/>
            <a:ext cx="5334480" cy="79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2895707" y="4910663"/>
            <a:ext cx="5334480" cy="79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31339" y="6155267"/>
            <a:ext cx="8675593" cy="794"/>
          </a:xfrm>
          <a:prstGeom prst="line">
            <a:avLst/>
          </a:prstGeom>
          <a:ln w="12700" cap="flat" cmpd="sng" algn="ctr">
            <a:solidFill>
              <a:srgbClr val="D224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231339" y="924449"/>
            <a:ext cx="8675593" cy="794"/>
          </a:xfrm>
          <a:prstGeom prst="line">
            <a:avLst/>
          </a:prstGeom>
          <a:ln w="50800" cap="flat" cmpd="sng" algn="ctr">
            <a:solidFill>
              <a:srgbClr val="E700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9" y="83739"/>
            <a:ext cx="1038142" cy="7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ert Text--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033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173480"/>
            <a:ext cx="8229599" cy="4846320"/>
          </a:xfrm>
          <a:ln>
            <a:noFill/>
          </a:ln>
        </p:spPr>
        <p:txBody>
          <a:bodyPr/>
          <a:lstStyle>
            <a:lvl1pPr marL="228600" indent="-228600">
              <a:spcBef>
                <a:spcPts val="1000"/>
              </a:spcBef>
              <a:spcAft>
                <a:spcPts val="600"/>
              </a:spcAft>
              <a:buClr>
                <a:srgbClr val="10335A"/>
              </a:buClr>
              <a:buSzPct val="115000"/>
              <a:defRPr sz="2400" b="1">
                <a:solidFill>
                  <a:srgbClr val="10335A"/>
                </a:solidFill>
                <a:latin typeface="Arial Bold" pitchFamily="34" charset="0"/>
                <a:cs typeface="Arial Bold" pitchFamily="34" charset="0"/>
              </a:defRPr>
            </a:lvl1pPr>
            <a:lvl2pPr marL="457200" indent="-228600">
              <a:spcBef>
                <a:spcPts val="300"/>
              </a:spcBef>
              <a:spcAft>
                <a:spcPts val="300"/>
              </a:spcAft>
              <a:buClr>
                <a:srgbClr val="10335A"/>
              </a:buClr>
              <a:defRPr sz="2000" b="1">
                <a:solidFill>
                  <a:srgbClr val="10335A"/>
                </a:solidFill>
                <a:latin typeface="Arial Bold" pitchFamily="34" charset="0"/>
                <a:cs typeface="Arial Bold" pitchFamily="34" charset="0"/>
              </a:defRPr>
            </a:lvl2pPr>
            <a:lvl3pPr marL="685800" indent="-228600">
              <a:spcBef>
                <a:spcPts val="300"/>
              </a:spcBef>
              <a:buClr>
                <a:srgbClr val="10335A"/>
              </a:buClr>
              <a:defRPr sz="1800">
                <a:solidFill>
                  <a:srgbClr val="10335A"/>
                </a:solidFill>
              </a:defRPr>
            </a:lvl3pPr>
            <a:lvl4pPr marL="1316038" indent="-346075">
              <a:spcBef>
                <a:spcPts val="300"/>
              </a:spcBef>
              <a:defRPr sz="1400"/>
            </a:lvl4pPr>
            <a:lvl5pPr marL="1660525" indent="-344488">
              <a:spcBef>
                <a:spcPts val="30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9" y="6220084"/>
            <a:ext cx="797361" cy="5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6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206888"/>
            <a:ext cx="77724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solidFill>
                  <a:srgbClr val="10335A"/>
                </a:solidFill>
                <a:latin typeface="Arial Blac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9" y="6220084"/>
            <a:ext cx="797361" cy="5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10335A"/>
                </a:solidFill>
              </a:defRPr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4983" y="5272161"/>
            <a:ext cx="8443782" cy="696839"/>
          </a:xfrm>
        </p:spPr>
        <p:txBody>
          <a:bodyPr>
            <a:noAutofit/>
          </a:bodyPr>
          <a:lstStyle>
            <a:lvl1pPr marL="709613" indent="-1074738">
              <a:buNone/>
              <a:defRPr sz="1400" baseline="0">
                <a:solidFill>
                  <a:srgbClr val="10335A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Add Source and Notes here.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1"/>
          </p:nvPr>
        </p:nvSpPr>
        <p:spPr>
          <a:xfrm>
            <a:off x="354983" y="1045029"/>
            <a:ext cx="8443782" cy="4105469"/>
          </a:xfrm>
        </p:spPr>
        <p:txBody>
          <a:bodyPr/>
          <a:lstStyle>
            <a:lvl1pPr>
              <a:buNone/>
              <a:defRPr>
                <a:solidFill>
                  <a:srgbClr val="10335A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9" y="6220084"/>
            <a:ext cx="797361" cy="5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0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o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rgbClr val="10335A"/>
                </a:solidFill>
              </a:defRPr>
            </a:lvl1pPr>
          </a:lstStyle>
          <a:p>
            <a:r>
              <a:rPr lang="en-US" dirty="0"/>
              <a:t>Figure or Chart 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4983" y="5272161"/>
            <a:ext cx="8443782" cy="798439"/>
          </a:xfrm>
        </p:spPr>
        <p:txBody>
          <a:bodyPr>
            <a:noAutofit/>
          </a:bodyPr>
          <a:lstStyle>
            <a:lvl1pPr marL="709613" indent="-1074738">
              <a:buNone/>
              <a:defRPr sz="1400" baseline="0">
                <a:solidFill>
                  <a:srgbClr val="10335A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354983" y="1035698"/>
            <a:ext cx="8443782" cy="4124131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buNone/>
              <a:defRPr>
                <a:solidFill>
                  <a:srgbClr val="1033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9" y="6220084"/>
            <a:ext cx="797361" cy="5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5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033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137660" y="6377940"/>
            <a:ext cx="914400" cy="3429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</a:pPr>
            <a:fld id="{9A1C2BF7-17A1-4718-8BD8-563E813054B3}" type="slidenum">
              <a:rPr lang="en-US" sz="1200" b="0" smtClean="0">
                <a:solidFill>
                  <a:srgbClr val="10335A"/>
                </a:solidFill>
                <a:latin typeface="+mn-lt"/>
                <a:cs typeface="Arial Black"/>
              </a:rPr>
              <a:pPr algn="ctr">
                <a:spcBef>
                  <a:spcPct val="20000"/>
                </a:spcBef>
              </a:pPr>
              <a:t>‹#›</a:t>
            </a:fld>
            <a:endParaRPr lang="en-US" sz="1200" b="0" dirty="0">
              <a:solidFill>
                <a:srgbClr val="10335A"/>
              </a:solidFill>
              <a:latin typeface="+mn-lt"/>
              <a:cs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9" y="6220084"/>
            <a:ext cx="797361" cy="5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120" y="274638"/>
            <a:ext cx="8674812" cy="64822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686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2120" y="922861"/>
            <a:ext cx="8674812" cy="1588"/>
          </a:xfrm>
          <a:prstGeom prst="line">
            <a:avLst/>
          </a:prstGeom>
          <a:ln w="50800" cap="flat" cmpd="sng" algn="ctr">
            <a:solidFill>
              <a:srgbClr val="E700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120" y="6149338"/>
            <a:ext cx="8674812" cy="1588"/>
          </a:xfrm>
          <a:prstGeom prst="line">
            <a:avLst/>
          </a:prstGeom>
          <a:ln w="12700" cap="flat" cmpd="sng" algn="ctr">
            <a:solidFill>
              <a:srgbClr val="E7003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8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10335A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cs282000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mann@mathematica-mpr.com" TargetMode="External"/><Relationship Id="rId5" Type="http://schemas.openxmlformats.org/officeDocument/2006/relationships/hyperlink" Target="mailto:psevak@mathematica-mpr.com" TargetMode="External"/><Relationship Id="rId4" Type="http://schemas.openxmlformats.org/officeDocument/2006/relationships/hyperlink" Target="mailto:jschimmel@mathematica-mpr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707" y="1943601"/>
            <a:ext cx="5810244" cy="593343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Opportunities to Participate in Rigorous Research Projects to Benefit VR Customers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David Stapleton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8,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1" t="-1952" r="2847"/>
          <a:stretch/>
        </p:blipFill>
        <p:spPr>
          <a:xfrm>
            <a:off x="271692" y="1943601"/>
            <a:ext cx="2317531" cy="37290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120" y="201901"/>
            <a:ext cx="8674812" cy="648223"/>
          </a:xfrm>
        </p:spPr>
        <p:txBody>
          <a:bodyPr>
            <a:normAutofit fontScale="90000"/>
          </a:bodyPr>
          <a:lstStyle/>
          <a:p>
            <a:r>
              <a:rPr lang="en-US" dirty="0"/>
              <a:t>Next Generation of Enhanced Employment Strategies (</a:t>
            </a:r>
            <a:r>
              <a:rPr lang="en-US" dirty="0" err="1"/>
              <a:t>NextGen</a:t>
            </a:r>
            <a:r>
              <a:rPr lang="en-US" dirty="0"/>
              <a:t>)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173480"/>
            <a:ext cx="8229599" cy="49490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HHS Administration for Children and Families (ACF), Office of Planning, Research, and Evaluation (OPRE) is sponsoring the study</a:t>
            </a:r>
          </a:p>
          <a:p>
            <a:r>
              <a:rPr lang="en-US" dirty="0"/>
              <a:t>SSA’s Office of Research, Demonstration and Employment Support (ORDES) is a significant co-sponsor</a:t>
            </a:r>
          </a:p>
          <a:p>
            <a:r>
              <a:rPr lang="en-US" dirty="0"/>
              <a:t>Target population: Adults with complex challenges in getting and keeping a job</a:t>
            </a:r>
          </a:p>
          <a:p>
            <a:pPr lvl="1"/>
            <a:r>
              <a:rPr lang="en-US" dirty="0"/>
              <a:t>Disabilities; physical or mental health challenges</a:t>
            </a:r>
          </a:p>
          <a:p>
            <a:pPr lvl="1"/>
            <a:r>
              <a:rPr lang="en-US" dirty="0"/>
              <a:t>Criminal histories; substance abuse disorders; lack of: housing, dependent care, transportation; lack of education, skills, credential, experience </a:t>
            </a:r>
          </a:p>
          <a:p>
            <a:r>
              <a:rPr lang="en-US" dirty="0"/>
              <a:t>General scope of work:</a:t>
            </a:r>
          </a:p>
          <a:p>
            <a:pPr lvl="1"/>
            <a:r>
              <a:rPr lang="en-US" dirty="0"/>
              <a:t>Identify promising and testable strategies to improve outcomes</a:t>
            </a:r>
          </a:p>
          <a:p>
            <a:pPr lvl="1"/>
            <a:r>
              <a:rPr lang="en-US" dirty="0"/>
              <a:t>Special interest in strategies that are employer driven</a:t>
            </a:r>
          </a:p>
          <a:p>
            <a:pPr lvl="1"/>
            <a:r>
              <a:rPr lang="en-US" dirty="0"/>
              <a:t>Conduct rigorous tests—randomized controlled trials—of promising strategies</a:t>
            </a:r>
          </a:p>
          <a:p>
            <a:pPr lvl="2"/>
            <a:r>
              <a:rPr lang="en-US" dirty="0"/>
              <a:t>As many as 9 such tests, to be conducted over 3-4 years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VR agencies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SSA’s specifically interested:</a:t>
            </a:r>
          </a:p>
          <a:p>
            <a:pPr lvl="1"/>
            <a:r>
              <a:rPr lang="en-US" dirty="0"/>
              <a:t>Employment strategies that target </a:t>
            </a:r>
            <a:r>
              <a:rPr lang="en-US" u="sng" dirty="0"/>
              <a:t>adults (age 18+) at-risk for SSI and reduce SSI entry</a:t>
            </a:r>
            <a:endParaRPr lang="en-US" dirty="0"/>
          </a:p>
          <a:p>
            <a:r>
              <a:rPr lang="en-US" dirty="0"/>
              <a:t>VR agency participation is of great interest</a:t>
            </a:r>
          </a:p>
          <a:p>
            <a:pPr lvl="1"/>
            <a:r>
              <a:rPr lang="en-US" dirty="0"/>
              <a:t>Agencies serve many adults at-risk for SSI, including SSI children who may be transitioning to adult status</a:t>
            </a:r>
          </a:p>
          <a:p>
            <a:pPr lvl="1"/>
            <a:r>
              <a:rPr lang="en-US" dirty="0"/>
              <a:t>Many adult VR customers enter SSI in the years following receipt of VR services</a:t>
            </a:r>
          </a:p>
          <a:p>
            <a:pPr lvl="1"/>
            <a:r>
              <a:rPr lang="en-US" dirty="0"/>
              <a:t>VR agencies and their many partners are innovating with ways to increase competitive employment outcomes for their clients</a:t>
            </a:r>
          </a:p>
        </p:txBody>
      </p:sp>
    </p:spTree>
    <p:extLst>
      <p:ext uri="{BB962C8B-B14F-4D97-AF65-F5344CB8AC3E}">
        <p14:creationId xmlns:p14="http://schemas.microsoft.com/office/powerpoint/2010/main" val="270004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Progressive Employment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Pioneered by Vermont VR</a:t>
            </a:r>
          </a:p>
          <a:p>
            <a:pPr lvl="1"/>
            <a:r>
              <a:rPr lang="en-US" dirty="0"/>
              <a:t>Now used by at least 3 other agencies</a:t>
            </a:r>
          </a:p>
          <a:p>
            <a:pPr lvl="1"/>
            <a:r>
              <a:rPr lang="en-US" dirty="0"/>
              <a:t>Dual customer approach</a:t>
            </a:r>
          </a:p>
          <a:p>
            <a:pPr lvl="2"/>
            <a:r>
              <a:rPr lang="en-US" dirty="0"/>
              <a:t>Job seeker gets to learn about jobs through supported experience before accepting a job</a:t>
            </a:r>
          </a:p>
          <a:p>
            <a:pPr lvl="2"/>
            <a:r>
              <a:rPr lang="en-US" dirty="0"/>
              <a:t>Employer learns about job seeker’s capabilities and can start workforce integration before taking the risk of hiring</a:t>
            </a:r>
          </a:p>
          <a:p>
            <a:pPr lvl="2"/>
            <a:r>
              <a:rPr lang="en-US" dirty="0"/>
              <a:t>Employer develops relationship with VR</a:t>
            </a:r>
          </a:p>
          <a:p>
            <a:pPr lvl="1"/>
            <a:r>
              <a:rPr lang="en-US" dirty="0"/>
              <a:t>All customers “ready” for work place experience</a:t>
            </a:r>
          </a:p>
          <a:p>
            <a:pPr lvl="2"/>
            <a:r>
              <a:rPr lang="en-US" dirty="0"/>
              <a:t>Rapidly matches customer to workplace opportunities that can progress to a job—informational interview, job tour, job shadow, internship, externship, OJT</a:t>
            </a:r>
          </a:p>
          <a:p>
            <a:pPr lvl="2"/>
            <a:r>
              <a:rPr lang="en-US" dirty="0"/>
              <a:t>Funded and supported by VR agency</a:t>
            </a:r>
          </a:p>
          <a:p>
            <a:r>
              <a:rPr lang="en-US" dirty="0"/>
              <a:t>Non-experimental study of implementation in Vermont found 20 percentage point increase in competitive employment at closure</a:t>
            </a:r>
          </a:p>
          <a:p>
            <a:r>
              <a:rPr lang="en-US" dirty="0"/>
              <a:t>Challenge for </a:t>
            </a:r>
            <a:r>
              <a:rPr lang="en-US" dirty="0" err="1"/>
              <a:t>NextGen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Working with VR agencies and others, can we find a way to conduct an RCT of Progressive Employment that targets adults at risk for SSI?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20" y="145430"/>
            <a:ext cx="8674812" cy="648223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examples with potential</a:t>
            </a:r>
            <a:br>
              <a:rPr lang="en-US" dirty="0"/>
            </a:br>
            <a:r>
              <a:rPr lang="en-US" dirty="0"/>
              <a:t>role for VR agencies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Supported employment (individualized placement and support)</a:t>
            </a:r>
          </a:p>
          <a:p>
            <a:r>
              <a:rPr lang="en-US" dirty="0"/>
              <a:t>Project SEARCH</a:t>
            </a:r>
          </a:p>
          <a:p>
            <a:r>
              <a:rPr lang="en-US" dirty="0"/>
              <a:t>Better Option than SSI</a:t>
            </a:r>
          </a:p>
          <a:p>
            <a:pPr lvl="1"/>
            <a:r>
              <a:rPr lang="en-US" dirty="0"/>
              <a:t>Enhancements to VR services that would make customer pursuit of SSI less attractive</a:t>
            </a:r>
          </a:p>
          <a:p>
            <a:pPr lvl="2"/>
            <a:r>
              <a:rPr lang="en-US" dirty="0"/>
              <a:t>E.g.: support for self-directed services to meet basic needs</a:t>
            </a:r>
          </a:p>
          <a:p>
            <a:r>
              <a:rPr lang="en-US" dirty="0"/>
              <a:t>Alternative Workforce Supplier: </a:t>
            </a:r>
          </a:p>
          <a:p>
            <a:pPr lvl="1"/>
            <a:r>
              <a:rPr lang="en-US" dirty="0"/>
              <a:t>Helping employers find, train, hire, integrate and retain adults with employment challenges, including those at-risk for SSI</a:t>
            </a:r>
          </a:p>
          <a:p>
            <a:r>
              <a:rPr lang="en-US" dirty="0"/>
              <a:t>YOUR IDEA HERE &gt;&gt;&gt;_____________________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3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important points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7870" y="983159"/>
            <a:ext cx="8336455" cy="5039955"/>
          </a:xfrm>
        </p:spPr>
        <p:txBody>
          <a:bodyPr>
            <a:noAutofit/>
          </a:bodyPr>
          <a:lstStyle/>
          <a:p>
            <a:r>
              <a:rPr lang="en-US" sz="1600" dirty="0"/>
              <a:t>Targeting those “at-risk” for SSI means at least 50% must be at-risk</a:t>
            </a:r>
          </a:p>
          <a:p>
            <a:r>
              <a:rPr lang="en-US" sz="1600" dirty="0"/>
              <a:t>Targeting those at-risk for SSI should not crowd out other VR customers</a:t>
            </a:r>
          </a:p>
          <a:p>
            <a:r>
              <a:rPr lang="en-US" sz="1600" dirty="0" err="1"/>
              <a:t>NextGen</a:t>
            </a:r>
            <a:r>
              <a:rPr lang="en-US" sz="1600" dirty="0"/>
              <a:t> funding can pay for the services during the test</a:t>
            </a:r>
          </a:p>
          <a:p>
            <a:pPr lvl="1"/>
            <a:r>
              <a:rPr lang="en-US" sz="1400" dirty="0"/>
              <a:t>Agencies with waitlists may be able to benefit from support that at least temporarily increases their capacity</a:t>
            </a:r>
          </a:p>
          <a:p>
            <a:pPr lvl="1"/>
            <a:r>
              <a:rPr lang="en-US" sz="1400" dirty="0"/>
              <a:t>Funding to sustain and scale up the intervention must come from other sources </a:t>
            </a:r>
          </a:p>
          <a:p>
            <a:r>
              <a:rPr lang="en-US" sz="1600" dirty="0"/>
              <a:t>“Rigorous research” requires randomized assignment to treatment and control</a:t>
            </a:r>
          </a:p>
          <a:p>
            <a:pPr lvl="1"/>
            <a:r>
              <a:rPr lang="en-US" sz="1400" dirty="0"/>
              <a:t>Randomized controlled trial (RCT)</a:t>
            </a:r>
          </a:p>
          <a:p>
            <a:pPr lvl="1"/>
            <a:r>
              <a:rPr lang="en-US" sz="1400" dirty="0"/>
              <a:t>Possibly at the office level, rather than the individual level</a:t>
            </a:r>
          </a:p>
          <a:p>
            <a:pPr lvl="1"/>
            <a:r>
              <a:rPr lang="en-US" sz="1400" dirty="0"/>
              <a:t>Must meet ethical standards for human subjects’ research</a:t>
            </a:r>
          </a:p>
          <a:p>
            <a:r>
              <a:rPr lang="en-US" sz="2000" i="1" u="sng" dirty="0"/>
              <a:t>Long-run: All VR agencies and their customers would benefit from the test findings</a:t>
            </a:r>
          </a:p>
          <a:p>
            <a:r>
              <a:rPr lang="en-US" sz="1600" dirty="0"/>
              <a:t>Alert: parallel project led by MDRC: Building Evidence on Employment Strategies (BEES)</a:t>
            </a:r>
          </a:p>
          <a:p>
            <a:pPr lvl="1"/>
            <a:r>
              <a:rPr lang="en-US" sz="1200" dirty="0"/>
              <a:t>Also an ACF/OPRE project with SSA support, and we are coordinating closely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414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20" y="135490"/>
            <a:ext cx="8674812" cy="648223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potentially valuable opportunity</a:t>
            </a:r>
            <a:br>
              <a:rPr lang="en-US" dirty="0"/>
            </a:br>
            <a:r>
              <a:rPr lang="en-US" dirty="0"/>
              <a:t>for VR agencies outside of </a:t>
            </a:r>
            <a:r>
              <a:rPr lang="en-US" dirty="0" err="1"/>
              <a:t>NextGen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RCT of VR referrals of customers to Job Corps</a:t>
            </a:r>
          </a:p>
          <a:p>
            <a:pPr lvl="1"/>
            <a:r>
              <a:rPr lang="en-US" dirty="0"/>
              <a:t>Support from Arnold Ventures</a:t>
            </a:r>
          </a:p>
          <a:p>
            <a:pPr lvl="1"/>
            <a:r>
              <a:rPr lang="en-US" dirty="0"/>
              <a:t>Led by Mathematica’s David Mann</a:t>
            </a:r>
          </a:p>
          <a:p>
            <a:pPr lvl="1"/>
            <a:r>
              <a:rPr lang="en-US" dirty="0"/>
              <a:t>Two VR agencies are currently engaged with development of the design</a:t>
            </a:r>
          </a:p>
          <a:p>
            <a:pPr lvl="1"/>
            <a:r>
              <a:rPr lang="en-US" dirty="0"/>
              <a:t>Project is learning from Iowa VR’s collaboration with Job Corps</a:t>
            </a:r>
          </a:p>
          <a:p>
            <a:pPr lvl="1"/>
            <a:r>
              <a:rPr lang="en-US" dirty="0"/>
              <a:t>Interest in adding a third agency</a:t>
            </a:r>
          </a:p>
          <a:p>
            <a:r>
              <a:rPr lang="en-US" dirty="0"/>
              <a:t>Job Corps</a:t>
            </a:r>
          </a:p>
          <a:p>
            <a:pPr lvl="1"/>
            <a:r>
              <a:rPr lang="en-US" dirty="0"/>
              <a:t>Residential training programs for young adults (16-24) at-risk for poor employment outcomes, including those with disabilities</a:t>
            </a:r>
          </a:p>
          <a:p>
            <a:pPr lvl="1"/>
            <a:r>
              <a:rPr lang="en-US" dirty="0"/>
              <a:t>Substantial evidence of positive impacts for those with disabilities</a:t>
            </a:r>
          </a:p>
          <a:p>
            <a:pPr lvl="1"/>
            <a:r>
              <a:rPr lang="en-US" i="1" u="sng" dirty="0"/>
              <a:t>The promise of Job Corps: a way to increase integrated competitive employment opportunities for young VR customers that does not require new funding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2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20" y="298174"/>
            <a:ext cx="8674812" cy="465661"/>
          </a:xfrm>
        </p:spPr>
        <p:txBody>
          <a:bodyPr>
            <a:normAutofit fontScale="90000"/>
          </a:bodyPr>
          <a:lstStyle/>
          <a:p>
            <a:r>
              <a:rPr lang="en-US" dirty="0"/>
              <a:t>Does your agency want to explore participation?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64203"/>
            <a:ext cx="8229599" cy="48463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Express an interest in a </a:t>
            </a:r>
            <a:r>
              <a:rPr lang="en-US" dirty="0" err="1"/>
              <a:t>NextGen</a:t>
            </a:r>
            <a:r>
              <a:rPr lang="en-US" dirty="0"/>
              <a:t> research project or the Job Corps RCT</a:t>
            </a:r>
          </a:p>
          <a:p>
            <a:r>
              <a:rPr lang="en-US" dirty="0"/>
              <a:t>Suggest a </a:t>
            </a:r>
            <a:r>
              <a:rPr lang="en-US" dirty="0" err="1"/>
              <a:t>NextGen</a:t>
            </a:r>
            <a:r>
              <a:rPr lang="en-US" dirty="0"/>
              <a:t> strategy</a:t>
            </a:r>
          </a:p>
          <a:p>
            <a:r>
              <a:rPr lang="en-US" dirty="0"/>
              <a:t>Contact information: </a:t>
            </a:r>
          </a:p>
          <a:p>
            <a:pPr lvl="1"/>
            <a:r>
              <a:rPr lang="en-US" dirty="0"/>
              <a:t>David Stapleton (consultant to Mathematica)</a:t>
            </a:r>
          </a:p>
          <a:p>
            <a:pPr lvl="2"/>
            <a:r>
              <a:rPr lang="en-US" dirty="0">
                <a:hlinkClick r:id="rId3"/>
              </a:rPr>
              <a:t>dcs282000@gmail.com</a:t>
            </a:r>
            <a:endParaRPr lang="en-US" dirty="0"/>
          </a:p>
          <a:p>
            <a:pPr lvl="2"/>
            <a:r>
              <a:rPr lang="en-US" dirty="0"/>
              <a:t>(202)657-7633</a:t>
            </a:r>
          </a:p>
          <a:p>
            <a:pPr lvl="2"/>
            <a:r>
              <a:rPr lang="en-US" dirty="0"/>
              <a:t>Tree House Economics, LLC</a:t>
            </a:r>
          </a:p>
          <a:p>
            <a:pPr lvl="1"/>
            <a:r>
              <a:rPr lang="en-US" dirty="0"/>
              <a:t>Jody Schimmel Hyde(</a:t>
            </a:r>
            <a:r>
              <a:rPr lang="en-US" dirty="0" err="1"/>
              <a:t>NextGen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hlinkClick r:id="rId4"/>
              </a:rPr>
              <a:t>jschimmel@mathematica-mpr.com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(202)554-7550</a:t>
            </a:r>
          </a:p>
          <a:p>
            <a:pPr lvl="1"/>
            <a:r>
              <a:rPr lang="en-US" dirty="0"/>
              <a:t>Purvi Sevak (</a:t>
            </a:r>
            <a:r>
              <a:rPr lang="en-US" dirty="0" err="1"/>
              <a:t>NextGen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hlinkClick r:id="rId5"/>
              </a:rPr>
              <a:t>psevak@mathematica-mpr.com</a:t>
            </a:r>
            <a:endParaRPr lang="en-US" dirty="0"/>
          </a:p>
          <a:p>
            <a:pPr lvl="2"/>
            <a:r>
              <a:rPr lang="en-US" dirty="0"/>
              <a:t>(609)945-6596</a:t>
            </a:r>
          </a:p>
          <a:p>
            <a:pPr lvl="1"/>
            <a:r>
              <a:rPr lang="en-US" dirty="0"/>
              <a:t>David Mann (Job Corps)</a:t>
            </a:r>
          </a:p>
          <a:p>
            <a:pPr lvl="2"/>
            <a:r>
              <a:rPr lang="en-US" dirty="0">
                <a:hlinkClick r:id="rId6"/>
              </a:rPr>
              <a:t>dmann@mathematica-mpr.com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(609)275-2365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9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US" dirty="0">
              <a:solidFill>
                <a:srgbClr val="10335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7651" y="2361014"/>
            <a:ext cx="630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Cooper Black" panose="0208090404030B0204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4669639"/>
      </p:ext>
    </p:extLst>
  </p:cSld>
  <p:clrMapOvr>
    <a:masterClrMapping/>
  </p:clrMapOvr>
</p:sld>
</file>

<file path=ppt/theme/theme1.xml><?xml version="1.0" encoding="utf-8"?>
<a:theme xmlns:a="http://schemas.openxmlformats.org/drawingml/2006/main" name="Mathematica">
  <a:themeElements>
    <a:clrScheme name="Mathematica Red">
      <a:dk1>
        <a:sysClr val="windowText" lastClr="000000"/>
      </a:dk1>
      <a:lt1>
        <a:sysClr val="window" lastClr="FFFFFF"/>
      </a:lt1>
      <a:dk2>
        <a:srgbClr val="10335A"/>
      </a:dk2>
      <a:lt2>
        <a:srgbClr val="EEECE1"/>
      </a:lt2>
      <a:accent1>
        <a:srgbClr val="E61D35"/>
      </a:accent1>
      <a:accent2>
        <a:srgbClr val="F59A29"/>
      </a:accent2>
      <a:accent3>
        <a:srgbClr val="EA5534"/>
      </a:accent3>
      <a:accent4>
        <a:srgbClr val="F08442"/>
      </a:accent4>
      <a:accent5>
        <a:srgbClr val="FDBC18"/>
      </a:accent5>
      <a:accent6>
        <a:srgbClr val="F2955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>
    <a:extraClrScheme>
      <a:clrScheme name="Mathematica Blue">
        <a:dk1>
          <a:sysClr val="windowText" lastClr="000000"/>
        </a:dk1>
        <a:lt1>
          <a:sysClr val="window" lastClr="FFFFFF"/>
        </a:lt1>
        <a:dk2>
          <a:srgbClr val="10335A"/>
        </a:dk2>
        <a:lt2>
          <a:srgbClr val="EEECE1"/>
        </a:lt2>
        <a:accent1>
          <a:srgbClr val="184E8A"/>
        </a:accent1>
        <a:accent2>
          <a:srgbClr val="79B4E1"/>
        </a:accent2>
        <a:accent3>
          <a:srgbClr val="2067B6"/>
        </a:accent3>
        <a:accent4>
          <a:srgbClr val="4D9CD7"/>
        </a:accent4>
        <a:accent5>
          <a:srgbClr val="A2CAE8"/>
        </a:accent5>
        <a:accent6>
          <a:srgbClr val="2067B6"/>
        </a:accent6>
        <a:hlink>
          <a:srgbClr val="0000FF"/>
        </a:hlink>
        <a:folHlink>
          <a:srgbClr val="800080"/>
        </a:folHlink>
      </a:clrScheme>
    </a:extraClrScheme>
    <a:extraClrScheme>
      <a:clrScheme name="Mathematica Red">
        <a:dk1>
          <a:sysClr val="windowText" lastClr="000000"/>
        </a:dk1>
        <a:lt1>
          <a:sysClr val="window" lastClr="FFFFFF"/>
        </a:lt1>
        <a:dk2>
          <a:srgbClr val="10335A"/>
        </a:dk2>
        <a:lt2>
          <a:srgbClr val="EEECE1"/>
        </a:lt2>
        <a:accent1>
          <a:srgbClr val="E61D35"/>
        </a:accent1>
        <a:accent2>
          <a:srgbClr val="F59A29"/>
        </a:accent2>
        <a:accent3>
          <a:srgbClr val="EA5534"/>
        </a:accent3>
        <a:accent4>
          <a:srgbClr val="F08442"/>
        </a:accent4>
        <a:accent5>
          <a:srgbClr val="FDBC18"/>
        </a:accent5>
        <a:accent6>
          <a:srgbClr val="F2955C"/>
        </a:accent6>
        <a:hlink>
          <a:srgbClr val="0000FF"/>
        </a:hlink>
        <a:folHlink>
          <a:srgbClr val="800080"/>
        </a:folHlink>
      </a:clrScheme>
    </a:extraClrScheme>
    <a:extraClrScheme>
      <a:clrScheme name="Mathematica Green">
        <a:dk1>
          <a:sysClr val="windowText" lastClr="000000"/>
        </a:dk1>
        <a:lt1>
          <a:sysClr val="window" lastClr="FFFFFF"/>
        </a:lt1>
        <a:dk2>
          <a:srgbClr val="10335A"/>
        </a:dk2>
        <a:lt2>
          <a:srgbClr val="EEECE1"/>
        </a:lt2>
        <a:accent1>
          <a:srgbClr val="006A4F"/>
        </a:accent1>
        <a:accent2>
          <a:srgbClr val="8DC765"/>
        </a:accent2>
        <a:accent3>
          <a:srgbClr val="4C8A3E"/>
        </a:accent3>
        <a:accent4>
          <a:srgbClr val="5CA84A"/>
        </a:accent4>
        <a:accent5>
          <a:srgbClr val="B2DE82"/>
        </a:accent5>
        <a:accent6>
          <a:srgbClr val="5FAD4D"/>
        </a:accent6>
        <a:hlink>
          <a:srgbClr val="0000FF"/>
        </a:hlink>
        <a:folHlink>
          <a:srgbClr val="800080"/>
        </a:folHlink>
      </a:clrScheme>
    </a:extraClrScheme>
  </a:extraClrSchemeLst>
  <a:extLst>
    <a:ext uri="{05A4C25C-085E-4340-85A3-A5531E510DB2}">
      <thm15:themeFamily xmlns:thm15="http://schemas.microsoft.com/office/thememl/2012/main" name="Mathematica Presentation light_50th.pptx [Read-Only]" id="{C9F5CD8D-4179-4B50-AD61-966BE179A315}" vid="{B66D31A7-7966-4DF1-8133-18EC8ACDCA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C4982E6072041BDBA236D0B87B289" ma:contentTypeVersion="0" ma:contentTypeDescription="Create a new document." ma:contentTypeScope="" ma:versionID="7edc9ce6bfdbfff0f5723578fae43f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82A69D-4469-47D7-8636-5578FADFA6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1ADD6-43E9-4EEA-A627-922AA871CF6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97DF03-3096-44E6-AF38-B955917BA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Light Background Slide Template</Template>
  <TotalTime>1474</TotalTime>
  <Words>801</Words>
  <Application>Microsoft Office PowerPoint</Application>
  <PresentationFormat>On-screen Show (4:3)</PresentationFormat>
  <Paragraphs>92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Bold</vt:lpstr>
      <vt:lpstr>Calibri</vt:lpstr>
      <vt:lpstr>Cooper Black</vt:lpstr>
      <vt:lpstr>Mathematica</vt:lpstr>
      <vt:lpstr>Opportunities to Participate in Rigorous Research Projects to Benefit VR Customers</vt:lpstr>
      <vt:lpstr>Next Generation of Enhanced Employment Strategies (NextGen) Project</vt:lpstr>
      <vt:lpstr>Opportunities for VR agencies</vt:lpstr>
      <vt:lpstr>Example: Progressive Employment</vt:lpstr>
      <vt:lpstr>Other examples with potential role for VR agencies</vt:lpstr>
      <vt:lpstr>A few important points</vt:lpstr>
      <vt:lpstr>Another potentially valuable opportunity for VR agencies outside of NextGen</vt:lpstr>
      <vt:lpstr>Does your agency want to explore participation?</vt:lpstr>
      <vt:lpstr>PowerPoint Presentation</vt:lpstr>
    </vt:vector>
  </TitlesOfParts>
  <Company>Mathematica,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Presentation:</dc:title>
  <dc:creator>Sheena McConnell</dc:creator>
  <cp:lastModifiedBy>Theresa Hamrick</cp:lastModifiedBy>
  <cp:revision>177</cp:revision>
  <cp:lastPrinted>2013-05-31T17:28:00Z</cp:lastPrinted>
  <dcterms:created xsi:type="dcterms:W3CDTF">2018-10-18T16:04:04Z</dcterms:created>
  <dcterms:modified xsi:type="dcterms:W3CDTF">2019-04-14T00:04:30Z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0x0101009D5C4982E6072041BDBA236D0B87B289</vt:lpwstr>
  </property>
</Properties>
</file>