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257" r:id="rId2"/>
    <p:sldId id="259" r:id="rId3"/>
    <p:sldId id="260" r:id="rId4"/>
    <p:sldId id="262" r:id="rId5"/>
    <p:sldId id="263" r:id="rId6"/>
    <p:sldId id="258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1427"/>
  </p:normalViewPr>
  <p:slideViewPr>
    <p:cSldViewPr snapToGrid="0">
      <p:cViewPr varScale="1">
        <p:scale>
          <a:sx n="90" d="100"/>
          <a:sy n="90" d="100"/>
        </p:scale>
        <p:origin x="232" y="7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0A39623-2620-44C0-805D-44A2CDAE89D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B15F843D-BC96-4E2D-84A0-60584CB6F5BF}">
      <dgm:prSet/>
      <dgm:spPr/>
      <dgm:t>
        <a:bodyPr/>
        <a:lstStyle/>
        <a:p>
          <a:r>
            <a:rPr lang="en-US"/>
            <a:t>Cassi Villegas – WA-G</a:t>
          </a:r>
        </a:p>
      </dgm:t>
    </dgm:pt>
    <dgm:pt modelId="{ED6E1954-C6A4-4C57-9A07-78B113BE175D}" type="parTrans" cxnId="{9259F36A-5C67-4E90-954E-00CD231F8CBF}">
      <dgm:prSet/>
      <dgm:spPr/>
      <dgm:t>
        <a:bodyPr/>
        <a:lstStyle/>
        <a:p>
          <a:endParaRPr lang="en-US"/>
        </a:p>
      </dgm:t>
    </dgm:pt>
    <dgm:pt modelId="{0324CAC9-F67F-43B8-A843-C08B56634F1F}" type="sibTrans" cxnId="{9259F36A-5C67-4E90-954E-00CD231F8CBF}">
      <dgm:prSet/>
      <dgm:spPr/>
      <dgm:t>
        <a:bodyPr/>
        <a:lstStyle/>
        <a:p>
          <a:endParaRPr lang="en-US"/>
        </a:p>
      </dgm:t>
    </dgm:pt>
    <dgm:pt modelId="{8D066585-C4DD-425F-98B2-DFEA3E8BB20D}">
      <dgm:prSet/>
      <dgm:spPr/>
      <dgm:t>
        <a:bodyPr/>
        <a:lstStyle/>
        <a:p>
          <a:r>
            <a:rPr lang="en-US"/>
            <a:t>Lia Dias – HI-C</a:t>
          </a:r>
        </a:p>
      </dgm:t>
    </dgm:pt>
    <dgm:pt modelId="{CDBB28AD-B5F4-4BFD-901D-248248B9D468}" type="parTrans" cxnId="{901702EF-7C65-4293-8FDC-40B129F73A2A}">
      <dgm:prSet/>
      <dgm:spPr/>
      <dgm:t>
        <a:bodyPr/>
        <a:lstStyle/>
        <a:p>
          <a:endParaRPr lang="en-US"/>
        </a:p>
      </dgm:t>
    </dgm:pt>
    <dgm:pt modelId="{38167D9D-30F3-49D2-B57C-7E8108B11736}" type="sibTrans" cxnId="{901702EF-7C65-4293-8FDC-40B129F73A2A}">
      <dgm:prSet/>
      <dgm:spPr/>
      <dgm:t>
        <a:bodyPr/>
        <a:lstStyle/>
        <a:p>
          <a:endParaRPr lang="en-US"/>
        </a:p>
      </dgm:t>
    </dgm:pt>
    <dgm:pt modelId="{4DBAA9FE-794F-4AEC-ACCF-FB6A2DA9EAB7}">
      <dgm:prSet/>
      <dgm:spPr/>
      <dgm:t>
        <a:bodyPr/>
        <a:lstStyle/>
        <a:p>
          <a:r>
            <a:rPr lang="en-US"/>
            <a:t>James Williams – IA-G</a:t>
          </a:r>
        </a:p>
      </dgm:t>
    </dgm:pt>
    <dgm:pt modelId="{CFA81448-73D6-4829-9C7F-F9FA1699EDC1}" type="parTrans" cxnId="{51014F78-D37E-4F53-B1BE-3A8021E72FE1}">
      <dgm:prSet/>
      <dgm:spPr/>
      <dgm:t>
        <a:bodyPr/>
        <a:lstStyle/>
        <a:p>
          <a:endParaRPr lang="en-US"/>
        </a:p>
      </dgm:t>
    </dgm:pt>
    <dgm:pt modelId="{2263941F-74D2-4C83-89CF-2376CF34C99F}" type="sibTrans" cxnId="{51014F78-D37E-4F53-B1BE-3A8021E72FE1}">
      <dgm:prSet/>
      <dgm:spPr/>
      <dgm:t>
        <a:bodyPr/>
        <a:lstStyle/>
        <a:p>
          <a:endParaRPr lang="en-US"/>
        </a:p>
      </dgm:t>
    </dgm:pt>
    <dgm:pt modelId="{72E3D3C4-0CF5-E144-A9F6-029580E13A0E}" type="pres">
      <dgm:prSet presAssocID="{10A39623-2620-44C0-805D-44A2CDAE89DF}" presName="linear" presStyleCnt="0">
        <dgm:presLayoutVars>
          <dgm:animLvl val="lvl"/>
          <dgm:resizeHandles val="exact"/>
        </dgm:presLayoutVars>
      </dgm:prSet>
      <dgm:spPr/>
    </dgm:pt>
    <dgm:pt modelId="{3E880046-7B34-7E42-9F29-C0BAB5B29A2B}" type="pres">
      <dgm:prSet presAssocID="{B15F843D-BC96-4E2D-84A0-60584CB6F5BF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F67F3E27-A53C-C04E-8E5C-136E27FF2DA8}" type="pres">
      <dgm:prSet presAssocID="{0324CAC9-F67F-43B8-A843-C08B56634F1F}" presName="spacer" presStyleCnt="0"/>
      <dgm:spPr/>
    </dgm:pt>
    <dgm:pt modelId="{BD4876D9-C8F0-A54A-AAFA-244627B4DBF8}" type="pres">
      <dgm:prSet presAssocID="{8D066585-C4DD-425F-98B2-DFEA3E8BB20D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F1A1BBA2-2585-1A4F-823A-8DFE51CEF887}" type="pres">
      <dgm:prSet presAssocID="{38167D9D-30F3-49D2-B57C-7E8108B11736}" presName="spacer" presStyleCnt="0"/>
      <dgm:spPr/>
    </dgm:pt>
    <dgm:pt modelId="{06CEF8D5-928F-F640-956E-38AD2B913E01}" type="pres">
      <dgm:prSet presAssocID="{4DBAA9FE-794F-4AEC-ACCF-FB6A2DA9EAB7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12306E48-C1EB-AC4B-92A4-97872C6F672A}" type="presOf" srcId="{10A39623-2620-44C0-805D-44A2CDAE89DF}" destId="{72E3D3C4-0CF5-E144-A9F6-029580E13A0E}" srcOrd="0" destOrd="0" presId="urn:microsoft.com/office/officeart/2005/8/layout/vList2"/>
    <dgm:cxn modelId="{9259F36A-5C67-4E90-954E-00CD231F8CBF}" srcId="{10A39623-2620-44C0-805D-44A2CDAE89DF}" destId="{B15F843D-BC96-4E2D-84A0-60584CB6F5BF}" srcOrd="0" destOrd="0" parTransId="{ED6E1954-C6A4-4C57-9A07-78B113BE175D}" sibTransId="{0324CAC9-F67F-43B8-A843-C08B56634F1F}"/>
    <dgm:cxn modelId="{51014F78-D37E-4F53-B1BE-3A8021E72FE1}" srcId="{10A39623-2620-44C0-805D-44A2CDAE89DF}" destId="{4DBAA9FE-794F-4AEC-ACCF-FB6A2DA9EAB7}" srcOrd="2" destOrd="0" parTransId="{CFA81448-73D6-4829-9C7F-F9FA1699EDC1}" sibTransId="{2263941F-74D2-4C83-89CF-2376CF34C99F}"/>
    <dgm:cxn modelId="{3BD798B4-44B4-1646-A960-5149C53FCF0C}" type="presOf" srcId="{4DBAA9FE-794F-4AEC-ACCF-FB6A2DA9EAB7}" destId="{06CEF8D5-928F-F640-956E-38AD2B913E01}" srcOrd="0" destOrd="0" presId="urn:microsoft.com/office/officeart/2005/8/layout/vList2"/>
    <dgm:cxn modelId="{7A7BC4DA-A636-7E4E-B81B-549B87FA5C7D}" type="presOf" srcId="{B15F843D-BC96-4E2D-84A0-60584CB6F5BF}" destId="{3E880046-7B34-7E42-9F29-C0BAB5B29A2B}" srcOrd="0" destOrd="0" presId="urn:microsoft.com/office/officeart/2005/8/layout/vList2"/>
    <dgm:cxn modelId="{7252EDDC-7A3E-8F43-89FA-6FB717B3B415}" type="presOf" srcId="{8D066585-C4DD-425F-98B2-DFEA3E8BB20D}" destId="{BD4876D9-C8F0-A54A-AAFA-244627B4DBF8}" srcOrd="0" destOrd="0" presId="urn:microsoft.com/office/officeart/2005/8/layout/vList2"/>
    <dgm:cxn modelId="{901702EF-7C65-4293-8FDC-40B129F73A2A}" srcId="{10A39623-2620-44C0-805D-44A2CDAE89DF}" destId="{8D066585-C4DD-425F-98B2-DFEA3E8BB20D}" srcOrd="1" destOrd="0" parTransId="{CDBB28AD-B5F4-4BFD-901D-248248B9D468}" sibTransId="{38167D9D-30F3-49D2-B57C-7E8108B11736}"/>
    <dgm:cxn modelId="{60E262A3-1383-C144-8A8F-255FC1A4682A}" type="presParOf" srcId="{72E3D3C4-0CF5-E144-A9F6-029580E13A0E}" destId="{3E880046-7B34-7E42-9F29-C0BAB5B29A2B}" srcOrd="0" destOrd="0" presId="urn:microsoft.com/office/officeart/2005/8/layout/vList2"/>
    <dgm:cxn modelId="{EC3CB776-E880-9744-8417-25EE99653B42}" type="presParOf" srcId="{72E3D3C4-0CF5-E144-A9F6-029580E13A0E}" destId="{F67F3E27-A53C-C04E-8E5C-136E27FF2DA8}" srcOrd="1" destOrd="0" presId="urn:microsoft.com/office/officeart/2005/8/layout/vList2"/>
    <dgm:cxn modelId="{44991DD8-D139-FC44-B3DA-716728C32936}" type="presParOf" srcId="{72E3D3C4-0CF5-E144-A9F6-029580E13A0E}" destId="{BD4876D9-C8F0-A54A-AAFA-244627B4DBF8}" srcOrd="2" destOrd="0" presId="urn:microsoft.com/office/officeart/2005/8/layout/vList2"/>
    <dgm:cxn modelId="{EFDD4E5B-634A-8447-9F99-3BE121E231B9}" type="presParOf" srcId="{72E3D3C4-0CF5-E144-A9F6-029580E13A0E}" destId="{F1A1BBA2-2585-1A4F-823A-8DFE51CEF887}" srcOrd="3" destOrd="0" presId="urn:microsoft.com/office/officeart/2005/8/layout/vList2"/>
    <dgm:cxn modelId="{13B64A7C-D733-8140-9BC3-B1A4DE7C8DD1}" type="presParOf" srcId="{72E3D3C4-0CF5-E144-A9F6-029580E13A0E}" destId="{06CEF8D5-928F-F640-956E-38AD2B913E01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880046-7B34-7E42-9F29-C0BAB5B29A2B}">
      <dsp:nvSpPr>
        <dsp:cNvPr id="0" name=""/>
        <dsp:cNvSpPr/>
      </dsp:nvSpPr>
      <dsp:spPr>
        <a:xfrm>
          <a:off x="0" y="38506"/>
          <a:ext cx="10515600" cy="131917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0" tIns="209550" rIns="209550" bIns="209550" numCol="1" spcCol="1270" anchor="ctr" anchorCtr="0">
          <a:noAutofit/>
        </a:bodyPr>
        <a:lstStyle/>
        <a:p>
          <a:pPr marL="0" lvl="0" indent="0" algn="l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500" kern="1200"/>
            <a:t>Cassi Villegas – WA-G</a:t>
          </a:r>
        </a:p>
      </dsp:txBody>
      <dsp:txXfrm>
        <a:off x="64397" y="102903"/>
        <a:ext cx="10386806" cy="1190381"/>
      </dsp:txXfrm>
    </dsp:sp>
    <dsp:sp modelId="{BD4876D9-C8F0-A54A-AAFA-244627B4DBF8}">
      <dsp:nvSpPr>
        <dsp:cNvPr id="0" name=""/>
        <dsp:cNvSpPr/>
      </dsp:nvSpPr>
      <dsp:spPr>
        <a:xfrm>
          <a:off x="0" y="1516081"/>
          <a:ext cx="10515600" cy="131917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0" tIns="209550" rIns="209550" bIns="209550" numCol="1" spcCol="1270" anchor="ctr" anchorCtr="0">
          <a:noAutofit/>
        </a:bodyPr>
        <a:lstStyle/>
        <a:p>
          <a:pPr marL="0" lvl="0" indent="0" algn="l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500" kern="1200"/>
            <a:t>Lia Dias – HI-C</a:t>
          </a:r>
        </a:p>
      </dsp:txBody>
      <dsp:txXfrm>
        <a:off x="64397" y="1580478"/>
        <a:ext cx="10386806" cy="1190381"/>
      </dsp:txXfrm>
    </dsp:sp>
    <dsp:sp modelId="{06CEF8D5-928F-F640-956E-38AD2B913E01}">
      <dsp:nvSpPr>
        <dsp:cNvPr id="0" name=""/>
        <dsp:cNvSpPr/>
      </dsp:nvSpPr>
      <dsp:spPr>
        <a:xfrm>
          <a:off x="0" y="2993656"/>
          <a:ext cx="10515600" cy="131917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0" tIns="209550" rIns="209550" bIns="209550" numCol="1" spcCol="1270" anchor="ctr" anchorCtr="0">
          <a:noAutofit/>
        </a:bodyPr>
        <a:lstStyle/>
        <a:p>
          <a:pPr marL="0" lvl="0" indent="0" algn="l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500" kern="1200"/>
            <a:t>James Williams – IA-G</a:t>
          </a:r>
        </a:p>
      </dsp:txBody>
      <dsp:txXfrm>
        <a:off x="64397" y="3058053"/>
        <a:ext cx="10386806" cy="119038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677F45-5FE2-2E4A-80B4-557D7D782547}" type="datetimeFigureOut">
              <a:rPr lang="en-US" smtClean="0"/>
              <a:t>10/29/23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BAD38C-7A50-4448-93EA-A7F7E814F0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3985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BAD38C-7A50-4448-93EA-A7F7E814F03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7444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48A88F-2C2E-402B-1AE3-A24F6F1895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BADE40-757D-CB23-CA14-50DCF2A327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8A6C95-3358-B2A3-23A0-D85E84FD91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1FAD5-EB9A-A248-8B06-08DBB85694AB}" type="datetimeFigureOut">
              <a:rPr lang="en-US" smtClean="0"/>
              <a:t>10/29/23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5392C2-4BC8-9157-82B8-90812581C9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104BC9-F656-A60B-1A20-273D3D91D7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12B33-177A-B242-B302-1897879A0D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5392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59E824-AD99-F10C-6331-4EF79B4CF3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7DD53B3-25B3-BDB3-5684-0ECA4B3C09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4258C7-1641-F101-B9A8-05444108C4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1FAD5-EB9A-A248-8B06-08DBB85694AB}" type="datetimeFigureOut">
              <a:rPr lang="en-US" smtClean="0"/>
              <a:t>10/29/23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7DB0A4-6875-1F75-9ABB-60A01DE39F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527DB0-C0B5-201E-638C-D344952FAF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12B33-177A-B242-B302-1897879A0D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9586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BE5FF7E-275E-E0A4-D2E8-38EC0B30C39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7843B93-7F88-0663-BDB5-BDF0EC1F50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767467-BEF6-9003-36D7-C78529B5A0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1FAD5-EB9A-A248-8B06-08DBB85694AB}" type="datetimeFigureOut">
              <a:rPr lang="en-US" smtClean="0"/>
              <a:t>10/29/23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EAAC9D-AC3F-3245-089F-21B361CE37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80C181-4CB2-64BB-0F6B-6B3A9B5005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12B33-177A-B242-B302-1897879A0D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4529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6498B8-B907-E46B-04AA-049AE3A917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9B8B28-9194-C016-7DFF-0FB80DC819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A39FD8-3D92-98FB-6FAE-88D27F01CC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1FAD5-EB9A-A248-8B06-08DBB85694AB}" type="datetimeFigureOut">
              <a:rPr lang="en-US" smtClean="0"/>
              <a:t>10/29/23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3FD783-E6B1-836C-33EA-66E80C7D77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2B35D3-960F-F3EA-A386-EF9844D0B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12B33-177A-B242-B302-1897879A0D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1673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4165E0-D7C9-8376-60BF-C019763137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D5A5F3-A8F8-1E4B-75A7-90A2222F91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EE1A3C-9D05-C2CE-7B3B-C6E6BA6A86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1FAD5-EB9A-A248-8B06-08DBB85694AB}" type="datetimeFigureOut">
              <a:rPr lang="en-US" smtClean="0"/>
              <a:t>10/29/23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CCD8D4-5012-DE19-A71C-DFD45D6025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56DCF9-7B27-8194-C7F0-F2C9E8E93F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12B33-177A-B242-B302-1897879A0D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240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98613F-0F8C-9477-155C-1D73BB406B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1BE4C9-BF4D-940C-40BF-7B6B11B4116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7E8F7A-BE69-C1BF-14AB-05226F1002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28E6227-4531-D2EE-27AC-B99F5F5440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1FAD5-EB9A-A248-8B06-08DBB85694AB}" type="datetimeFigureOut">
              <a:rPr lang="en-US" smtClean="0"/>
              <a:t>10/29/23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9B2D2C1-C198-FDAA-6695-7440BE2A95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646E57-12CD-8B57-18C5-765060623A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12B33-177A-B242-B302-1897879A0D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2276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265B2C-FCF1-3807-6D70-0295D432E8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E54354-C065-391F-BB91-A15911C173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1F0245F-C60E-7865-FDEA-6C8291E20B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51DAB43-7DCB-97CA-2E21-B600ACD7967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6961EB9-7DAA-19F4-8EF8-44D071099D4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CCB41ED-B321-95EA-E700-FF2B74DE22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1FAD5-EB9A-A248-8B06-08DBB85694AB}" type="datetimeFigureOut">
              <a:rPr lang="en-US" smtClean="0"/>
              <a:t>10/29/23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48E72AD-A299-C8D6-A6BF-7AD5C43363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99E455A-8080-38CA-D605-87925D5CA6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12B33-177A-B242-B302-1897879A0D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1788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88DD3F-1C99-AF90-6023-F3F7CC18D1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6A23CC0-C7FD-F524-128B-2451F98FC2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1FAD5-EB9A-A248-8B06-08DBB85694AB}" type="datetimeFigureOut">
              <a:rPr lang="en-US" smtClean="0"/>
              <a:t>10/29/23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BBE8C8A-16C4-3596-D379-141BA36EDC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E32B90-F0CA-762F-610E-8E5A25315D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12B33-177A-B242-B302-1897879A0D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6838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1BCC785-5A1A-2B39-3DE9-94557F76A6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1FAD5-EB9A-A248-8B06-08DBB85694AB}" type="datetimeFigureOut">
              <a:rPr lang="en-US" smtClean="0"/>
              <a:t>10/29/23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0900F7E-BE22-7D56-8E4E-5B4A8AD324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F71F82-B365-58ED-5FF9-60CDF4E9E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12B33-177A-B242-B302-1897879A0D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506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41F74E-7940-1660-168F-7F95B7C7B9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0A64E2-C48E-9757-B14E-5F505927C9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A9EA325-EC96-8421-3E81-CC7FA0C745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EB54C2-8A34-7661-9D39-CCE3B7EA9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1FAD5-EB9A-A248-8B06-08DBB85694AB}" type="datetimeFigureOut">
              <a:rPr lang="en-US" smtClean="0"/>
              <a:t>10/29/23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9CFCEA-04BF-03B9-8512-90CB26B65C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41D230-8911-34A7-FA5A-8C7FAC2A97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12B33-177A-B242-B302-1897879A0D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5113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2C395D-9EE0-0EB5-175B-997DDDBC57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78E1F8C-1616-0C5C-DF5B-020484EAE35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D36E0F-FA4A-3BE7-776E-C41CEA3A1C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EDBA6A2-03CA-8C69-06F5-63434C74AF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1FAD5-EB9A-A248-8B06-08DBB85694AB}" type="datetimeFigureOut">
              <a:rPr lang="en-US" smtClean="0"/>
              <a:t>10/29/23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BAD6F8-7C5A-066C-AB4D-CDCB17EF7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A0E4E9-31D1-4C83-5749-603F4A6515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12B33-177A-B242-B302-1897879A0D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6091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246B06E-E1EF-C8AE-E1B7-330543D3CC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302923-7B99-E958-BDE0-A3AD085B17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FAA167-0298-3DDF-126F-8A041BDC909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11FAD5-EB9A-A248-8B06-08DBB85694AB}" type="datetimeFigureOut">
              <a:rPr lang="en-US" smtClean="0"/>
              <a:t>10/29/23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D78324-0AD4-AA86-1EE9-6335622ADB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44CC45-B9A0-81A3-2669-93F1ECADFC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212B33-177A-B242-B302-1897879A0D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09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Cover of conference program which has a black and photo from early 1970's of protestors with disabilities advocating for passage of 504 regulations. The second is a color photo of aperson using emerging technology to manipulate icons on a screenless display. ">
            <a:extLst>
              <a:ext uri="{FF2B5EF4-FFF2-40B4-BE49-F238E27FC236}">
                <a16:creationId xmlns:a16="http://schemas.microsoft.com/office/drawing/2014/main" id="{E0FB860F-2D88-9E29-8925-925AF7542B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749152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B777D7A-ADCD-EA75-A688-D8D1B4539F85}"/>
              </a:ext>
            </a:extLst>
          </p:cNvPr>
          <p:cNvSpPr txBox="1"/>
          <p:nvPr/>
        </p:nvSpPr>
        <p:spPr>
          <a:xfrm>
            <a:off x="9068534" y="584200"/>
            <a:ext cx="3122699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WELCOME!</a:t>
            </a:r>
          </a:p>
          <a:p>
            <a:pPr algn="ctr"/>
            <a:endParaRPr lang="en-US" sz="2400" b="1" dirty="0">
              <a:solidFill>
                <a:schemeClr val="bg1"/>
              </a:solidFill>
            </a:endParaRPr>
          </a:p>
          <a:p>
            <a:pPr algn="ctr"/>
            <a:r>
              <a:rPr lang="en-US" sz="2400" b="1" dirty="0">
                <a:solidFill>
                  <a:schemeClr val="bg1"/>
                </a:solidFill>
              </a:rPr>
              <a:t>CSAVR Fall 2023 Conference</a:t>
            </a:r>
          </a:p>
          <a:p>
            <a:pPr algn="ctr"/>
            <a:endParaRPr lang="en-US" sz="2400" b="1" dirty="0">
              <a:solidFill>
                <a:schemeClr val="bg1"/>
              </a:solidFill>
            </a:endParaRPr>
          </a:p>
          <a:p>
            <a:pPr algn="ctr"/>
            <a:endParaRPr lang="en-US" sz="2400" b="1" dirty="0">
              <a:solidFill>
                <a:schemeClr val="bg1"/>
              </a:solidFill>
            </a:endParaRPr>
          </a:p>
          <a:p>
            <a:pPr algn="ctr"/>
            <a:endParaRPr lang="en-US" sz="2400" b="1" dirty="0">
              <a:solidFill>
                <a:schemeClr val="bg1"/>
              </a:solidFill>
            </a:endParaRPr>
          </a:p>
          <a:p>
            <a:pPr algn="ctr"/>
            <a:endParaRPr lang="en-US" sz="2400" b="1" dirty="0">
              <a:solidFill>
                <a:schemeClr val="bg1"/>
              </a:solidFill>
            </a:endParaRPr>
          </a:p>
          <a:p>
            <a:pPr algn="ctr"/>
            <a:r>
              <a:rPr lang="en-US" sz="2400" b="1" dirty="0" err="1">
                <a:solidFill>
                  <a:schemeClr val="bg1"/>
                </a:solidFill>
              </a:rPr>
              <a:t>Wifi</a:t>
            </a:r>
            <a:r>
              <a:rPr lang="en-US" sz="2400" b="1" dirty="0">
                <a:solidFill>
                  <a:schemeClr val="bg1"/>
                </a:solidFill>
              </a:rPr>
              <a:t>:</a:t>
            </a:r>
          </a:p>
          <a:p>
            <a:pPr algn="ctr"/>
            <a:r>
              <a:rPr lang="en-US" sz="2400" b="1" dirty="0">
                <a:solidFill>
                  <a:schemeClr val="bg1"/>
                </a:solidFill>
              </a:rPr>
              <a:t>CSAVR2023</a:t>
            </a:r>
          </a:p>
          <a:p>
            <a:pPr algn="ctr"/>
            <a:endParaRPr lang="en-US" sz="2400" b="1" dirty="0">
              <a:solidFill>
                <a:schemeClr val="bg1"/>
              </a:solidFill>
            </a:endParaRPr>
          </a:p>
          <a:p>
            <a:pPr algn="ctr"/>
            <a:endParaRPr lang="en-US" sz="2400" b="1" dirty="0">
              <a:solidFill>
                <a:schemeClr val="bg1"/>
              </a:solidFill>
            </a:endParaRPr>
          </a:p>
          <a:p>
            <a:pPr algn="ctr"/>
            <a:endParaRPr lang="en-US" sz="2400" b="1" dirty="0">
              <a:solidFill>
                <a:schemeClr val="bg1"/>
              </a:solidFill>
            </a:endParaRPr>
          </a:p>
          <a:p>
            <a:pPr algn="ctr"/>
            <a:r>
              <a:rPr lang="en-US" sz="2400" b="1" i="1" dirty="0">
                <a:solidFill>
                  <a:schemeClr val="bg1"/>
                </a:solidFill>
                <a:effectLst/>
                <a:latin typeface="Helvetica" pitchFamily="2" charset="0"/>
              </a:rPr>
              <a:t>#CSAVRFall2023</a:t>
            </a:r>
            <a:endParaRPr lang="en-US" sz="2400" dirty="0">
              <a:solidFill>
                <a:schemeClr val="bg1"/>
              </a:solidFill>
              <a:effectLst/>
              <a:latin typeface="Helvetica" pitchFamily="2" charset="0"/>
            </a:endParaRPr>
          </a:p>
          <a:p>
            <a:pPr algn="ctr"/>
            <a:endParaRPr 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21078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7" name="Rectangle 36">
            <a:extLst>
              <a:ext uri="{FF2B5EF4-FFF2-40B4-BE49-F238E27FC236}">
                <a16:creationId xmlns:a16="http://schemas.microsoft.com/office/drawing/2014/main" id="{2151139A-886F-4B97-8815-729AD3831B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5428AC11-BFDF-42EF-80FF-717BBF9090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08628" y="1408629"/>
            <a:ext cx="6858000" cy="4040744"/>
          </a:xfrm>
          <a:prstGeom prst="rect">
            <a:avLst/>
          </a:prstGeom>
          <a:gradFill>
            <a:gsLst>
              <a:gs pos="11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2CC56AF6-38E4-490B-8E2B-1A1037B4ED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9565" y="2659832"/>
            <a:ext cx="4355594" cy="4040742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2339A6F5-AD6A-4D80-8AD9-6290D13AC4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513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61000"/>
                </a:srgbClr>
              </a:gs>
              <a:gs pos="95000">
                <a:schemeClr val="accent5">
                  <a:alpha val="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5D9B7CC-D415-3E10-009D-BF53EEC117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042" y="2945176"/>
            <a:ext cx="2878688" cy="275797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 b="1" dirty="0">
                <a:solidFill>
                  <a:srgbClr val="FFFFFF"/>
                </a:solidFill>
              </a:rPr>
              <a:t>Welcome – First General Session</a:t>
            </a:r>
          </a:p>
        </p:txBody>
      </p:sp>
      <p:pic>
        <p:nvPicPr>
          <p:cNvPr id="6" name="Picture 5" descr="Photo of Chris Well, executive director of the Georgia Combined VR agency.  Executive DirectorWells is wearing a dark blue blazer, white shirt and light blue solid color tie.">
            <a:extLst>
              <a:ext uri="{FF2B5EF4-FFF2-40B4-BE49-F238E27FC236}">
                <a16:creationId xmlns:a16="http://schemas.microsoft.com/office/drawing/2014/main" id="{72CBB4B9-6F56-962B-3340-9B440C9F2D5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373" r="9877" b="3"/>
          <a:stretch/>
        </p:blipFill>
        <p:spPr>
          <a:xfrm>
            <a:off x="8380263" y="691241"/>
            <a:ext cx="3147413" cy="5357135"/>
          </a:xfrm>
          <a:prstGeom prst="rect">
            <a:avLst/>
          </a:prstGeom>
        </p:spPr>
      </p:pic>
      <p:pic>
        <p:nvPicPr>
          <p:cNvPr id="4" name="Picture 3" descr="Photo of Dave Doukas, CSAVR President and director of the Connecticut General VR agency.  Director Doukas is wearing a dark blazer, light blue shirt and patterned tie.">
            <a:extLst>
              <a:ext uri="{FF2B5EF4-FFF2-40B4-BE49-F238E27FC236}">
                <a16:creationId xmlns:a16="http://schemas.microsoft.com/office/drawing/2014/main" id="{C0918732-3D5F-9EF9-A799-0E73332C2E3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425" r="8127" b="1"/>
          <a:stretch/>
        </p:blipFill>
        <p:spPr>
          <a:xfrm>
            <a:off x="4639517" y="809624"/>
            <a:ext cx="3141973" cy="523875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80ABC0E-D238-EBC9-8DF4-4B8C80ECE2F5}"/>
              </a:ext>
            </a:extLst>
          </p:cNvPr>
          <p:cNvSpPr txBox="1"/>
          <p:nvPr/>
        </p:nvSpPr>
        <p:spPr>
          <a:xfrm>
            <a:off x="4639517" y="6172200"/>
            <a:ext cx="31419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Dave </a:t>
            </a:r>
            <a:r>
              <a:rPr lang="en-US" dirty="0" err="1"/>
              <a:t>Doukas</a:t>
            </a:r>
            <a:r>
              <a:rPr lang="en-US" dirty="0"/>
              <a:t> - CSAVR President</a:t>
            </a:r>
          </a:p>
          <a:p>
            <a:pPr algn="ctr"/>
            <a:r>
              <a:rPr lang="en-US" dirty="0"/>
              <a:t>CT-G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759E5F7-3391-2B4C-4FCE-73A4276824A2}"/>
              </a:ext>
            </a:extLst>
          </p:cNvPr>
          <p:cNvSpPr txBox="1"/>
          <p:nvPr/>
        </p:nvSpPr>
        <p:spPr>
          <a:xfrm>
            <a:off x="8380263" y="6166760"/>
            <a:ext cx="31419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Chris Wells –Executive Director</a:t>
            </a:r>
          </a:p>
          <a:p>
            <a:pPr algn="ctr"/>
            <a:r>
              <a:rPr lang="en-US" dirty="0"/>
              <a:t>GA-C</a:t>
            </a:r>
          </a:p>
        </p:txBody>
      </p:sp>
    </p:spTree>
    <p:extLst>
      <p:ext uri="{BB962C8B-B14F-4D97-AF65-F5344CB8AC3E}">
        <p14:creationId xmlns:p14="http://schemas.microsoft.com/office/powerpoint/2010/main" val="3056162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2A6B319F-86FE-4754-878E-06F0804D88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32385" cy="6858000"/>
          </a:xfrm>
          <a:prstGeom prst="rect">
            <a:avLst/>
          </a:prstGeom>
          <a:solidFill>
            <a:schemeClr val="accent5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CF7D1B5-3477-499F-ACC5-2C8B07F4ED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2385" y="0"/>
            <a:ext cx="3218914" cy="6858000"/>
          </a:xfrm>
          <a:prstGeom prst="rect">
            <a:avLst/>
          </a:prstGeom>
          <a:solidFill>
            <a:schemeClr val="accent5">
              <a:lumMod val="7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3823F12-C9C5-52FD-6D93-0412F04A45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4436" y="1608667"/>
            <a:ext cx="3218914" cy="4501127"/>
          </a:xfrm>
        </p:spPr>
        <p:txBody>
          <a:bodyPr anchor="t">
            <a:normAutofit/>
          </a:bodyPr>
          <a:lstStyle/>
          <a:p>
            <a:pPr algn="r"/>
            <a:r>
              <a:rPr lang="en-US" sz="3200" b="1" dirty="0">
                <a:solidFill>
                  <a:srgbClr val="FFFFFF"/>
                </a:solidFill>
              </a:rPr>
              <a:t>Announcements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2774696-40AA-38FE-3BA9-D2C12A2AB5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47698" y="1608667"/>
            <a:ext cx="3421958" cy="4501127"/>
          </a:xfrm>
        </p:spPr>
        <p:txBody>
          <a:bodyPr>
            <a:normAutofit fontScale="92500" lnSpcReduction="10000"/>
          </a:bodyPr>
          <a:lstStyle/>
          <a:p>
            <a:r>
              <a:rPr lang="en-US" sz="1900" dirty="0"/>
              <a:t>Preconference events</a:t>
            </a:r>
          </a:p>
          <a:p>
            <a:r>
              <a:rPr lang="en-US" sz="1900" dirty="0"/>
              <a:t>New format – thank you</a:t>
            </a:r>
          </a:p>
          <a:p>
            <a:r>
              <a:rPr lang="en-US" sz="1900" dirty="0"/>
              <a:t>Room hosts – GA and CSAVR</a:t>
            </a:r>
          </a:p>
          <a:p>
            <a:r>
              <a:rPr lang="en-US" sz="1900" dirty="0"/>
              <a:t>EC members Presiding</a:t>
            </a:r>
          </a:p>
          <a:p>
            <a:r>
              <a:rPr lang="en-US" sz="1900" dirty="0"/>
              <a:t>Map</a:t>
            </a:r>
          </a:p>
          <a:p>
            <a:r>
              <a:rPr lang="en-US" sz="1900" dirty="0"/>
              <a:t>CRC – GWU (QR code)</a:t>
            </a:r>
          </a:p>
          <a:p>
            <a:r>
              <a:rPr lang="en-US" sz="1900" dirty="0"/>
              <a:t>Continental Breakfast – M,T,W</a:t>
            </a:r>
          </a:p>
          <a:p>
            <a:r>
              <a:rPr lang="en-US" sz="1900" dirty="0"/>
              <a:t>No AM or PM breaks</a:t>
            </a:r>
          </a:p>
          <a:p>
            <a:r>
              <a:rPr lang="en-US" sz="1900" dirty="0"/>
              <a:t>Reception - Harborside Ballroom</a:t>
            </a:r>
          </a:p>
          <a:p>
            <a:r>
              <a:rPr lang="en-US" sz="1900" dirty="0"/>
              <a:t>2023 monitoring COP – Tuesday 7am  - </a:t>
            </a:r>
            <a:r>
              <a:rPr lang="en-US" sz="1900" dirty="0" err="1"/>
              <a:t>Plimsoll</a:t>
            </a:r>
            <a:r>
              <a:rPr lang="en-US" sz="1900" dirty="0"/>
              <a:t> 1</a:t>
            </a:r>
            <a:r>
              <a:rPr lang="en-US" sz="1900" baseline="30000" dirty="0"/>
              <a:t>st</a:t>
            </a:r>
            <a:r>
              <a:rPr lang="en-US" sz="1900" dirty="0"/>
              <a:t> floor</a:t>
            </a:r>
          </a:p>
          <a:p>
            <a:endParaRPr lang="en-US" sz="1900" dirty="0"/>
          </a:p>
          <a:p>
            <a:endParaRPr lang="en-US" sz="1900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14FFB42-66BD-310C-D27A-8053EB30CF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289696" y="1608667"/>
            <a:ext cx="3421957" cy="4501127"/>
          </a:xfrm>
        </p:spPr>
        <p:txBody>
          <a:bodyPr>
            <a:normAutofit fontScale="92500" lnSpcReduction="10000"/>
          </a:bodyPr>
          <a:lstStyle/>
          <a:p>
            <a:r>
              <a:rPr lang="en-US" sz="2000" dirty="0"/>
              <a:t>Transition Committee – Tuesday cancelled</a:t>
            </a:r>
          </a:p>
          <a:p>
            <a:r>
              <a:rPr lang="en-US" sz="2000" dirty="0"/>
              <a:t>2024 monitoring COP – Wed 7am – </a:t>
            </a:r>
            <a:r>
              <a:rPr lang="en-US" sz="2000" dirty="0" err="1"/>
              <a:t>Verelst</a:t>
            </a:r>
            <a:r>
              <a:rPr lang="en-US" sz="2000" dirty="0"/>
              <a:t> 2</a:t>
            </a:r>
            <a:r>
              <a:rPr lang="en-US" sz="2000" baseline="30000" dirty="0"/>
              <a:t>nd</a:t>
            </a:r>
            <a:r>
              <a:rPr lang="en-US" sz="2000" dirty="0"/>
              <a:t> floor</a:t>
            </a:r>
          </a:p>
          <a:p>
            <a:r>
              <a:rPr lang="en-US" sz="2000" dirty="0"/>
              <a:t>TAC tables</a:t>
            </a:r>
          </a:p>
          <a:p>
            <a:r>
              <a:rPr lang="en-US" sz="2000" dirty="0" err="1"/>
              <a:t>yesLMS</a:t>
            </a:r>
            <a:r>
              <a:rPr lang="en-US" sz="2000" dirty="0"/>
              <a:t> partnership</a:t>
            </a:r>
          </a:p>
          <a:p>
            <a:r>
              <a:rPr lang="en-US" sz="2000" dirty="0"/>
              <a:t>Veterans</a:t>
            </a:r>
          </a:p>
          <a:p>
            <a:r>
              <a:rPr lang="en-US" sz="2000" dirty="0"/>
              <a:t>World events</a:t>
            </a:r>
          </a:p>
          <a:p>
            <a:r>
              <a:rPr lang="en-US" sz="2000" dirty="0"/>
              <a:t>Thank you – Proposal reviewers</a:t>
            </a:r>
          </a:p>
          <a:p>
            <a:r>
              <a:rPr lang="en-US" sz="2000" dirty="0"/>
              <a:t>Thank you -  Georgia VRA</a:t>
            </a:r>
          </a:p>
          <a:p>
            <a:r>
              <a:rPr lang="en-US" sz="2000" dirty="0"/>
              <a:t>Thank you  - EC and Officers</a:t>
            </a:r>
          </a:p>
          <a:p>
            <a:r>
              <a:rPr lang="en-US" sz="2000" dirty="0"/>
              <a:t>Thank you -  CSAVR staff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0818340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7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8D0D6D3E-D7F9-4591-9CA9-DDF4DB1F73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CB06B67-08DA-21F1-4B86-20A10AF9AC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499" y="690664"/>
            <a:ext cx="4613300" cy="5295466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r>
              <a:rPr lang="en-US" sz="4800" b="1" dirty="0"/>
              <a:t>Cindy L. Otis</a:t>
            </a:r>
            <a:br>
              <a:rPr lang="en-US" sz="4800" b="1" dirty="0"/>
            </a:br>
            <a:br>
              <a:rPr lang="en-US" sz="4800" b="1" dirty="0"/>
            </a:br>
            <a:r>
              <a:rPr lang="en-US" sz="2400" dirty="0"/>
              <a:t>Previous CSAVR keynote</a:t>
            </a:r>
            <a:br>
              <a:rPr lang="en-US" sz="2400" dirty="0"/>
            </a:br>
            <a:br>
              <a:rPr lang="en-US" sz="2400" dirty="0"/>
            </a:br>
            <a:r>
              <a:rPr lang="en-US" sz="2400" dirty="0"/>
              <a:t>Former CIA intelligence analyst</a:t>
            </a:r>
            <a:br>
              <a:rPr lang="en-US" sz="2400" dirty="0"/>
            </a:br>
            <a:br>
              <a:rPr lang="en-US" sz="2400" dirty="0"/>
            </a:br>
            <a:r>
              <a:rPr lang="en-US" sz="2400" dirty="0"/>
              <a:t>Owner The Stacks Bookstore</a:t>
            </a:r>
            <a:br>
              <a:rPr lang="en-US" sz="2400" dirty="0"/>
            </a:br>
            <a:br>
              <a:rPr lang="en-US" sz="2400" dirty="0"/>
            </a:br>
            <a:r>
              <a:rPr lang="en-US" sz="2400" dirty="0"/>
              <a:t>Author </a:t>
            </a:r>
            <a:r>
              <a:rPr lang="en-US" sz="2400" i="1" u="sng" dirty="0"/>
              <a:t>At the Speed of Lies </a:t>
            </a:r>
            <a:r>
              <a:rPr lang="en-US" sz="2400" dirty="0"/>
              <a:t>and </a:t>
            </a:r>
            <a:r>
              <a:rPr lang="en-US" sz="2400" i="1" dirty="0"/>
              <a:t>T</a:t>
            </a:r>
            <a:r>
              <a:rPr lang="en-US" sz="2400" i="1" u="sng" dirty="0"/>
              <a:t>rue or False</a:t>
            </a:r>
            <a:br>
              <a:rPr lang="en-US" sz="2400" dirty="0"/>
            </a:br>
            <a:br>
              <a:rPr lang="en-US" sz="2400" dirty="0"/>
            </a:br>
            <a:r>
              <a:rPr lang="en-US" sz="2400" dirty="0"/>
              <a:t>Book signing – Monday night reception</a:t>
            </a:r>
            <a:br>
              <a:rPr lang="en-US" sz="2400" b="1" dirty="0"/>
            </a:br>
            <a:endParaRPr lang="en-US" sz="2400" b="1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4C9F2B0-1044-46EB-8AEB-C3BFFDE6C2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23336" y="-3"/>
            <a:ext cx="4068664" cy="6858000"/>
          </a:xfrm>
          <a:prstGeom prst="rect">
            <a:avLst/>
          </a:prstGeom>
          <a:gradFill>
            <a:gsLst>
              <a:gs pos="26000">
                <a:srgbClr val="000000"/>
              </a:gs>
              <a:gs pos="100000">
                <a:schemeClr val="accent1"/>
              </a:gs>
            </a:gsLst>
            <a:lin ang="9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D28B54C3-B57B-472A-B96E-1FCB67093D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23336" y="-3"/>
            <a:ext cx="3611463" cy="6858000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56000"/>
                </a:schemeClr>
              </a:gs>
              <a:gs pos="100000">
                <a:srgbClr val="000000">
                  <a:alpha val="52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7DB3C429-F8DA-49B9-AF84-21996FCF7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230721" y="-107390"/>
            <a:ext cx="3853890" cy="4068665"/>
          </a:xfrm>
          <a:prstGeom prst="rect">
            <a:avLst/>
          </a:prstGeom>
          <a:gradFill>
            <a:gsLst>
              <a:gs pos="0">
                <a:srgbClr val="000000">
                  <a:alpha val="34000"/>
                </a:srgbClr>
              </a:gs>
              <a:gs pos="96000">
                <a:schemeClr val="accent1"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Photo of Cindy L. Otis wearing a polka dot dress and decorative necklace.&#10;&#10;">
            <a:extLst>
              <a:ext uri="{FF2B5EF4-FFF2-40B4-BE49-F238E27FC236}">
                <a16:creationId xmlns:a16="http://schemas.microsoft.com/office/drawing/2014/main" id="{75485B66-8553-C58B-6A84-9CB52F1872C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875" r="1" b="19126"/>
          <a:stretch/>
        </p:blipFill>
        <p:spPr>
          <a:xfrm>
            <a:off x="6096000" y="1012536"/>
            <a:ext cx="4756162" cy="4756162"/>
          </a:xfrm>
          <a:custGeom>
            <a:avLst/>
            <a:gdLst/>
            <a:ahLst/>
            <a:cxnLst/>
            <a:rect l="l" t="t" r="r" b="b"/>
            <a:pathLst>
              <a:path w="5031136" h="5031136">
                <a:moveTo>
                  <a:pt x="2515568" y="0"/>
                </a:moveTo>
                <a:cubicBezTo>
                  <a:pt x="3904878" y="0"/>
                  <a:pt x="5031136" y="1126258"/>
                  <a:pt x="5031136" y="2515568"/>
                </a:cubicBezTo>
                <a:cubicBezTo>
                  <a:pt x="5031136" y="3904878"/>
                  <a:pt x="3904878" y="5031136"/>
                  <a:pt x="2515568" y="5031136"/>
                </a:cubicBezTo>
                <a:cubicBezTo>
                  <a:pt x="1126258" y="5031136"/>
                  <a:pt x="0" y="3904878"/>
                  <a:pt x="0" y="2515568"/>
                </a:cubicBezTo>
                <a:cubicBezTo>
                  <a:pt x="0" y="1126258"/>
                  <a:pt x="1126258" y="0"/>
                  <a:pt x="2515568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7150310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2F6AEC-FD8F-4F25-7503-31E91AFB64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/>
              <a:t>Welcome New Directors</a:t>
            </a:r>
            <a:endParaRPr lang="en-US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AD8B3171-66B0-2F00-A52D-F578AB4D2B13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479064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317640D-86E5-EF4D-FC89-EEA1669C8B08}"/>
              </a:ext>
            </a:extLst>
          </p:cNvPr>
          <p:cNvSpPr txBox="1"/>
          <p:nvPr/>
        </p:nvSpPr>
        <p:spPr>
          <a:xfrm>
            <a:off x="640080" y="2872899"/>
            <a:ext cx="4243589" cy="3320668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Classroom teacher and administrator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Utah state director of special education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Washington Assistant Superintendent of special education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Assistant Secretary of the Office of Special Education and Rehabilitation Services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BA and MS in special education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Masters of Business Administration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pic>
        <p:nvPicPr>
          <p:cNvPr id="3" name="Picture 2" descr="Photo of OSERS Assistant Secretary Glenna Gallo-Wright wearing a dark blazer and striped shirt.  Background is of a US flag hanging from an indoor flag pole. ">
            <a:extLst>
              <a:ext uri="{FF2B5EF4-FFF2-40B4-BE49-F238E27FC236}">
                <a16:creationId xmlns:a16="http://schemas.microsoft.com/office/drawing/2014/main" id="{D7516E8D-2007-0B00-25BA-3230E929445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732" r="2" b="25733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326BB1E-E054-87E3-E6AF-F3FD53169807}"/>
              </a:ext>
            </a:extLst>
          </p:cNvPr>
          <p:cNvSpPr txBox="1"/>
          <p:nvPr/>
        </p:nvSpPr>
        <p:spPr>
          <a:xfrm>
            <a:off x="640080" y="478465"/>
            <a:ext cx="38255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WELCOME</a:t>
            </a:r>
          </a:p>
          <a:p>
            <a:pPr algn="ctr"/>
            <a:r>
              <a:rPr lang="en-US" sz="2400" b="1" dirty="0"/>
              <a:t>OSERS Assistant Secretary</a:t>
            </a:r>
          </a:p>
          <a:p>
            <a:pPr algn="ctr"/>
            <a:r>
              <a:rPr lang="en-US" sz="2400" b="1" dirty="0"/>
              <a:t>Glenna Wright-Gallo</a:t>
            </a:r>
          </a:p>
        </p:txBody>
      </p:sp>
    </p:spTree>
    <p:extLst>
      <p:ext uri="{BB962C8B-B14F-4D97-AF65-F5344CB8AC3E}">
        <p14:creationId xmlns:p14="http://schemas.microsoft.com/office/powerpoint/2010/main" val="6875278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1472</TotalTime>
  <Words>224</Words>
  <Application>Microsoft Macintosh PowerPoint</Application>
  <PresentationFormat>Widescreen</PresentationFormat>
  <Paragraphs>54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Helvetica</vt:lpstr>
      <vt:lpstr>Office Theme</vt:lpstr>
      <vt:lpstr>PowerPoint Presentation</vt:lpstr>
      <vt:lpstr>Welcome – First General Session</vt:lpstr>
      <vt:lpstr>Announcements</vt:lpstr>
      <vt:lpstr>Cindy L. Otis  Previous CSAVR keynote  Former CIA intelligence analyst  Owner The Stacks Bookstore  Author At the Speed of Lies and True or False  Book signing – Monday night reception </vt:lpstr>
      <vt:lpstr>Welcome New Directors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Steve Wooderson</dc:creator>
  <cp:lastModifiedBy>Steve Wooderson</cp:lastModifiedBy>
  <cp:revision>31</cp:revision>
  <dcterms:created xsi:type="dcterms:W3CDTF">2023-10-27T12:39:26Z</dcterms:created>
  <dcterms:modified xsi:type="dcterms:W3CDTF">2023-10-30T09:21:00Z</dcterms:modified>
</cp:coreProperties>
</file>