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89" r:id="rId5"/>
    <p:sldId id="6479" r:id="rId6"/>
    <p:sldId id="6474" r:id="rId7"/>
    <p:sldId id="6475" r:id="rId8"/>
    <p:sldId id="6476" r:id="rId9"/>
    <p:sldId id="6477" r:id="rId10"/>
    <p:sldId id="6478" r:id="rId11"/>
    <p:sldId id="6480" r:id="rId12"/>
    <p:sldId id="6481" r:id="rId13"/>
    <p:sldId id="6482" r:id="rId14"/>
    <p:sldId id="268" r:id="rId15"/>
  </p:sldIdLst>
  <p:sldSz cx="18288000" cy="10287000"/>
  <p:notesSz cx="7010400" cy="9296400"/>
  <p:embeddedFontLst>
    <p:embeddedFont>
      <p:font typeface="Trebuchet MS" panose="020B0603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668"/>
    <a:srgbClr val="504D85"/>
    <a:srgbClr val="373737"/>
    <a:srgbClr val="51687A"/>
    <a:srgbClr val="DFE0F2"/>
    <a:srgbClr val="8BC63E"/>
    <a:srgbClr val="DFE1DD"/>
    <a:srgbClr val="B9CCAF"/>
    <a:srgbClr val="BECBC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91" autoAdjust="0"/>
  </p:normalViewPr>
  <p:slideViewPr>
    <p:cSldViewPr snapToGrid="0">
      <p:cViewPr varScale="1">
        <p:scale>
          <a:sx n="52" d="100"/>
          <a:sy n="52" d="100"/>
        </p:scale>
        <p:origin x="662" y="69"/>
      </p:cViewPr>
      <p:guideLst>
        <p:guide orient="horz" pos="2160"/>
        <p:guide pos="2880"/>
      </p:guideLst>
    </p:cSldViewPr>
  </p:slideViewPr>
  <p:notesTextViewPr>
    <p:cViewPr>
      <p:scale>
        <a:sx n="1" d="1"/>
        <a:sy n="1" d="1"/>
      </p:scale>
      <p:origin x="0" y="0"/>
    </p:cViewPr>
  </p:notesTextViewPr>
  <p:notesViewPr>
    <p:cSldViewPr snapToGrid="0">
      <p:cViewPr varScale="1">
        <p:scale>
          <a:sx n="121" d="100"/>
          <a:sy n="121" d="100"/>
        </p:scale>
        <p:origin x="760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1D70DF-D98F-45C3-96FE-34BFEAD84C60}" type="datetimeFigureOut">
              <a:rPr lang="en-US" smtClean="0"/>
              <a:t>10/18/2024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3C51E5-B59A-40A5-AF5E-CCC1CE825142}" type="slidenum">
              <a:rPr lang="en-US" smtClean="0"/>
              <a:t>‹#›</a:t>
            </a:fld>
            <a:endParaRPr lang="en-US"/>
          </a:p>
        </p:txBody>
      </p:sp>
    </p:spTree>
    <p:extLst>
      <p:ext uri="{BB962C8B-B14F-4D97-AF65-F5344CB8AC3E}">
        <p14:creationId xmlns:p14="http://schemas.microsoft.com/office/powerpoint/2010/main" val="304055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3C51E5-B59A-40A5-AF5E-CCC1CE825142}" type="slidenum">
              <a:rPr lang="en-US" smtClean="0"/>
              <a:t>1</a:t>
            </a:fld>
            <a:endParaRPr lang="en-US"/>
          </a:p>
        </p:txBody>
      </p:sp>
    </p:spTree>
    <p:extLst>
      <p:ext uri="{BB962C8B-B14F-4D97-AF65-F5344CB8AC3E}">
        <p14:creationId xmlns:p14="http://schemas.microsoft.com/office/powerpoint/2010/main" val="391438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SzPts val="1100"/>
              <a:buFont typeface="Arial,Sans-Serif" panose="020B0604020202020204" pitchFamily="34" charset="0"/>
              <a:buChar char="•"/>
              <a:defRPr/>
            </a:pPr>
            <a:endParaRPr lang="en-US" dirty="0">
              <a:solidFill>
                <a:srgbClr val="000000"/>
              </a:solidFill>
              <a:ea typeface="Arial"/>
              <a:cs typeface="Calibri" panose="020F0502020204030204"/>
            </a:endParaRPr>
          </a:p>
        </p:txBody>
      </p:sp>
      <p:sp>
        <p:nvSpPr>
          <p:cNvPr id="4" name="Slide Number Placeholder 3"/>
          <p:cNvSpPr>
            <a:spLocks noGrp="1"/>
          </p:cNvSpPr>
          <p:nvPr>
            <p:ph type="sldNum" sz="quarter" idx="5"/>
          </p:nvPr>
        </p:nvSpPr>
        <p:spPr/>
        <p:txBody>
          <a:bodyPr/>
          <a:lstStyle/>
          <a:p>
            <a:fld id="{B585822E-9E60-E14A-AFE5-3F0D7C3DD991}" type="slidenum">
              <a:rPr lang="en-US" smtClean="0"/>
              <a:t>10</a:t>
            </a:fld>
            <a:endParaRPr lang="en-US"/>
          </a:p>
        </p:txBody>
      </p:sp>
    </p:spTree>
    <p:extLst>
      <p:ext uri="{BB962C8B-B14F-4D97-AF65-F5344CB8AC3E}">
        <p14:creationId xmlns:p14="http://schemas.microsoft.com/office/powerpoint/2010/main" val="59176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85822E-9E60-E14A-AFE5-3F0D7C3DD991}" type="slidenum">
              <a:rPr lang="en-US" smtClean="0"/>
              <a:t>11</a:t>
            </a:fld>
            <a:endParaRPr lang="en-US"/>
          </a:p>
        </p:txBody>
      </p:sp>
    </p:spTree>
    <p:extLst>
      <p:ext uri="{BB962C8B-B14F-4D97-AF65-F5344CB8AC3E}">
        <p14:creationId xmlns:p14="http://schemas.microsoft.com/office/powerpoint/2010/main" val="295931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SzPts val="1100"/>
              <a:buFont typeface="Arial,Sans-Serif" panose="020B0604020202020204" pitchFamily="34" charset="0"/>
              <a:buChar char="•"/>
              <a:defRPr/>
            </a:pPr>
            <a:r>
              <a:rPr lang="en-US" dirty="0">
                <a:solidFill>
                  <a:srgbClr val="000000"/>
                </a:solidFill>
                <a:ea typeface="Arial"/>
                <a:cs typeface="Calibri" panose="020F0502020204030204"/>
              </a:rPr>
              <a:t>We must ensure that follow and respect established protocols or we are disrespecting the sovereign nations</a:t>
            </a:r>
          </a:p>
          <a:p>
            <a:pPr marL="171450" indent="-171450">
              <a:buClr>
                <a:srgbClr val="000000"/>
              </a:buClr>
              <a:buSzPts val="1100"/>
              <a:buFont typeface="Arial,Sans-Serif" panose="020B0604020202020204" pitchFamily="34" charset="0"/>
              <a:buChar char="•"/>
              <a:defRPr/>
            </a:pPr>
            <a:r>
              <a:rPr lang="en-US" dirty="0">
                <a:solidFill>
                  <a:srgbClr val="000000"/>
                </a:solidFill>
                <a:ea typeface="Arial"/>
                <a:cs typeface="Calibri" panose="020F0502020204030204"/>
              </a:rPr>
              <a:t>We hold roundtable discussions with tribes to discuss policy or practice changes and receive consultation from tribal leaders on VR policies and our state VR plan</a:t>
            </a:r>
          </a:p>
        </p:txBody>
      </p:sp>
      <p:sp>
        <p:nvSpPr>
          <p:cNvPr id="4" name="Slide Number Placeholder 3"/>
          <p:cNvSpPr>
            <a:spLocks noGrp="1"/>
          </p:cNvSpPr>
          <p:nvPr>
            <p:ph type="sldNum" sz="quarter" idx="5"/>
          </p:nvPr>
        </p:nvSpPr>
        <p:spPr/>
        <p:txBody>
          <a:bodyPr/>
          <a:lstStyle/>
          <a:p>
            <a:fld id="{B585822E-9E60-E14A-AFE5-3F0D7C3DD991}" type="slidenum">
              <a:rPr lang="en-US" smtClean="0"/>
              <a:t>2</a:t>
            </a:fld>
            <a:endParaRPr lang="en-US"/>
          </a:p>
        </p:txBody>
      </p:sp>
    </p:spTree>
    <p:extLst>
      <p:ext uri="{BB962C8B-B14F-4D97-AF65-F5344CB8AC3E}">
        <p14:creationId xmlns:p14="http://schemas.microsoft.com/office/powerpoint/2010/main" val="357865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0000"/>
              </a:buClr>
              <a:buSzPts val="1100"/>
              <a:buFont typeface="Arial,Sans-Serif" panose="020B0604020202020204" pitchFamily="34" charset="0"/>
              <a:buNone/>
              <a:defRPr/>
            </a:pPr>
            <a:r>
              <a:rPr lang="en-US" dirty="0">
                <a:solidFill>
                  <a:srgbClr val="000000"/>
                </a:solidFill>
                <a:ea typeface="Arial"/>
                <a:cs typeface="Calibri" panose="020F0502020204030204"/>
              </a:rPr>
              <a:t>There are 29 federally recognized tribes in WA.</a:t>
            </a:r>
          </a:p>
        </p:txBody>
      </p:sp>
      <p:sp>
        <p:nvSpPr>
          <p:cNvPr id="4" name="Slide Number Placeholder 3"/>
          <p:cNvSpPr>
            <a:spLocks noGrp="1"/>
          </p:cNvSpPr>
          <p:nvPr>
            <p:ph type="sldNum" sz="quarter" idx="5"/>
          </p:nvPr>
        </p:nvSpPr>
        <p:spPr/>
        <p:txBody>
          <a:bodyPr/>
          <a:lstStyle/>
          <a:p>
            <a:fld id="{B585822E-9E60-E14A-AFE5-3F0D7C3DD991}" type="slidenum">
              <a:rPr lang="en-US" smtClean="0"/>
              <a:t>3</a:t>
            </a:fld>
            <a:endParaRPr lang="en-US"/>
          </a:p>
        </p:txBody>
      </p:sp>
    </p:spTree>
    <p:extLst>
      <p:ext uri="{BB962C8B-B14F-4D97-AF65-F5344CB8AC3E}">
        <p14:creationId xmlns:p14="http://schemas.microsoft.com/office/powerpoint/2010/main" val="79383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0000"/>
              </a:buClr>
              <a:buSzPts val="1100"/>
              <a:buFont typeface="Arial,Sans-Serif" panose="020B0604020202020204" pitchFamily="34" charset="0"/>
              <a:buNone/>
              <a:defRPr/>
            </a:pPr>
            <a:r>
              <a:rPr lang="en-US" dirty="0">
                <a:solidFill>
                  <a:srgbClr val="000000"/>
                </a:solidFill>
                <a:ea typeface="Arial"/>
                <a:cs typeface="Calibri" panose="020F0502020204030204"/>
              </a:rPr>
              <a:t>Sometimes the first generation to work 9-5 job (Is Jana speaking to this?)</a:t>
            </a:r>
          </a:p>
        </p:txBody>
      </p:sp>
      <p:sp>
        <p:nvSpPr>
          <p:cNvPr id="4" name="Slide Number Placeholder 3"/>
          <p:cNvSpPr>
            <a:spLocks noGrp="1"/>
          </p:cNvSpPr>
          <p:nvPr>
            <p:ph type="sldNum" sz="quarter" idx="5"/>
          </p:nvPr>
        </p:nvSpPr>
        <p:spPr/>
        <p:txBody>
          <a:bodyPr/>
          <a:lstStyle/>
          <a:p>
            <a:fld id="{B585822E-9E60-E14A-AFE5-3F0D7C3DD991}" type="slidenum">
              <a:rPr lang="en-US" smtClean="0"/>
              <a:t>4</a:t>
            </a:fld>
            <a:endParaRPr lang="en-US"/>
          </a:p>
        </p:txBody>
      </p:sp>
    </p:spTree>
    <p:extLst>
      <p:ext uri="{BB962C8B-B14F-4D97-AF65-F5344CB8AC3E}">
        <p14:creationId xmlns:p14="http://schemas.microsoft.com/office/powerpoint/2010/main" val="158804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SzPts val="1100"/>
              <a:buFont typeface="Arial,Sans-Serif" panose="020B0604020202020204" pitchFamily="34" charset="0"/>
              <a:buChar char="•"/>
              <a:defRPr/>
            </a:pPr>
            <a:endParaRPr lang="en-US" dirty="0">
              <a:solidFill>
                <a:srgbClr val="000000"/>
              </a:solidFill>
              <a:ea typeface="Arial"/>
              <a:cs typeface="Calibri" panose="020F0502020204030204"/>
            </a:endParaRPr>
          </a:p>
        </p:txBody>
      </p:sp>
      <p:sp>
        <p:nvSpPr>
          <p:cNvPr id="4" name="Slide Number Placeholder 3"/>
          <p:cNvSpPr>
            <a:spLocks noGrp="1"/>
          </p:cNvSpPr>
          <p:nvPr>
            <p:ph type="sldNum" sz="quarter" idx="5"/>
          </p:nvPr>
        </p:nvSpPr>
        <p:spPr/>
        <p:txBody>
          <a:bodyPr/>
          <a:lstStyle/>
          <a:p>
            <a:fld id="{B585822E-9E60-E14A-AFE5-3F0D7C3DD991}" type="slidenum">
              <a:rPr lang="en-US" smtClean="0"/>
              <a:t>5</a:t>
            </a:fld>
            <a:endParaRPr lang="en-US"/>
          </a:p>
        </p:txBody>
      </p:sp>
    </p:spTree>
    <p:extLst>
      <p:ext uri="{BB962C8B-B14F-4D97-AF65-F5344CB8AC3E}">
        <p14:creationId xmlns:p14="http://schemas.microsoft.com/office/powerpoint/2010/main" val="118852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defRPr/>
            </a:pPr>
            <a:r>
              <a:rPr lang="en-US" dirty="0">
                <a:solidFill>
                  <a:srgbClr val="000000"/>
                </a:solidFill>
                <a:ea typeface="Arial"/>
                <a:cs typeface="Calibri" panose="020F0502020204030204"/>
              </a:rPr>
              <a:t>Tribal liaisons and local staff are invited to events at the tribe.  Through their attendance at these events, state VR staff demonstrate their commitment to supporting the tribe.</a:t>
            </a:r>
          </a:p>
        </p:txBody>
      </p:sp>
      <p:sp>
        <p:nvSpPr>
          <p:cNvPr id="4" name="Slide Number Placeholder 3"/>
          <p:cNvSpPr>
            <a:spLocks noGrp="1"/>
          </p:cNvSpPr>
          <p:nvPr>
            <p:ph type="sldNum" sz="quarter" idx="5"/>
          </p:nvPr>
        </p:nvSpPr>
        <p:spPr/>
        <p:txBody>
          <a:bodyPr/>
          <a:lstStyle/>
          <a:p>
            <a:fld id="{B585822E-9E60-E14A-AFE5-3F0D7C3DD991}" type="slidenum">
              <a:rPr lang="en-US" smtClean="0"/>
              <a:t>6</a:t>
            </a:fld>
            <a:endParaRPr lang="en-US"/>
          </a:p>
        </p:txBody>
      </p:sp>
    </p:spTree>
    <p:extLst>
      <p:ext uri="{BB962C8B-B14F-4D97-AF65-F5344CB8AC3E}">
        <p14:creationId xmlns:p14="http://schemas.microsoft.com/office/powerpoint/2010/main" val="282896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SzPts val="1100"/>
              <a:buFont typeface="Arial,Sans-Serif" panose="020B0604020202020204" pitchFamily="34" charset="0"/>
              <a:buChar char="•"/>
              <a:defRPr/>
            </a:pPr>
            <a:endParaRPr lang="en-US" dirty="0">
              <a:solidFill>
                <a:srgbClr val="000000"/>
              </a:solidFill>
              <a:ea typeface="Arial"/>
              <a:cs typeface="Calibri" panose="020F0502020204030204"/>
            </a:endParaRPr>
          </a:p>
        </p:txBody>
      </p:sp>
      <p:sp>
        <p:nvSpPr>
          <p:cNvPr id="4" name="Slide Number Placeholder 3"/>
          <p:cNvSpPr>
            <a:spLocks noGrp="1"/>
          </p:cNvSpPr>
          <p:nvPr>
            <p:ph type="sldNum" sz="quarter" idx="5"/>
          </p:nvPr>
        </p:nvSpPr>
        <p:spPr/>
        <p:txBody>
          <a:bodyPr/>
          <a:lstStyle/>
          <a:p>
            <a:fld id="{B585822E-9E60-E14A-AFE5-3F0D7C3DD991}" type="slidenum">
              <a:rPr lang="en-US" smtClean="0"/>
              <a:t>7</a:t>
            </a:fld>
            <a:endParaRPr lang="en-US"/>
          </a:p>
        </p:txBody>
      </p:sp>
    </p:spTree>
    <p:extLst>
      <p:ext uri="{BB962C8B-B14F-4D97-AF65-F5344CB8AC3E}">
        <p14:creationId xmlns:p14="http://schemas.microsoft.com/office/powerpoint/2010/main" val="175678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SzPts val="1100"/>
              <a:buFont typeface="Arial,Sans-Serif" panose="020B0604020202020204" pitchFamily="34" charset="0"/>
              <a:buChar char="•"/>
              <a:defRPr/>
            </a:pPr>
            <a:endParaRPr lang="en-US" dirty="0">
              <a:solidFill>
                <a:srgbClr val="000000"/>
              </a:solidFill>
              <a:ea typeface="Arial"/>
              <a:cs typeface="Calibri" panose="020F0502020204030204"/>
            </a:endParaRPr>
          </a:p>
        </p:txBody>
      </p:sp>
      <p:sp>
        <p:nvSpPr>
          <p:cNvPr id="4" name="Slide Number Placeholder 3"/>
          <p:cNvSpPr>
            <a:spLocks noGrp="1"/>
          </p:cNvSpPr>
          <p:nvPr>
            <p:ph type="sldNum" sz="quarter" idx="5"/>
          </p:nvPr>
        </p:nvSpPr>
        <p:spPr/>
        <p:txBody>
          <a:bodyPr/>
          <a:lstStyle/>
          <a:p>
            <a:fld id="{B585822E-9E60-E14A-AFE5-3F0D7C3DD991}" type="slidenum">
              <a:rPr lang="en-US" smtClean="0"/>
              <a:t>8</a:t>
            </a:fld>
            <a:endParaRPr lang="en-US"/>
          </a:p>
        </p:txBody>
      </p:sp>
    </p:spTree>
    <p:extLst>
      <p:ext uri="{BB962C8B-B14F-4D97-AF65-F5344CB8AC3E}">
        <p14:creationId xmlns:p14="http://schemas.microsoft.com/office/powerpoint/2010/main" val="396305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SzPts val="1100"/>
              <a:buFont typeface="Arial,Sans-Serif" panose="020B0604020202020204" pitchFamily="34" charset="0"/>
              <a:buChar char="•"/>
              <a:defRPr/>
            </a:pPr>
            <a:endParaRPr lang="en-US" dirty="0">
              <a:solidFill>
                <a:srgbClr val="000000"/>
              </a:solidFill>
              <a:ea typeface="Arial"/>
              <a:cs typeface="Calibri" panose="020F0502020204030204"/>
            </a:endParaRPr>
          </a:p>
        </p:txBody>
      </p:sp>
      <p:sp>
        <p:nvSpPr>
          <p:cNvPr id="4" name="Slide Number Placeholder 3"/>
          <p:cNvSpPr>
            <a:spLocks noGrp="1"/>
          </p:cNvSpPr>
          <p:nvPr>
            <p:ph type="sldNum" sz="quarter" idx="5"/>
          </p:nvPr>
        </p:nvSpPr>
        <p:spPr/>
        <p:txBody>
          <a:bodyPr/>
          <a:lstStyle/>
          <a:p>
            <a:fld id="{B585822E-9E60-E14A-AFE5-3F0D7C3DD991}" type="slidenum">
              <a:rPr lang="en-US" smtClean="0"/>
              <a:t>9</a:t>
            </a:fld>
            <a:endParaRPr lang="en-US"/>
          </a:p>
        </p:txBody>
      </p:sp>
    </p:spTree>
    <p:extLst>
      <p:ext uri="{BB962C8B-B14F-4D97-AF65-F5344CB8AC3E}">
        <p14:creationId xmlns:p14="http://schemas.microsoft.com/office/powerpoint/2010/main" val="199700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8288006"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923516"/>
            <a:ext cx="18287996" cy="2386113"/>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7923516"/>
            <a:ext cx="12172950" cy="2386113"/>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7923516"/>
            <a:ext cx="18287997" cy="2386113"/>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02154-8FC6-3641-BAE0-BA3E7D653007}"/>
              </a:ext>
            </a:extLst>
          </p:cNvPr>
          <p:cNvSpPr>
            <a:spLocks noGrp="1"/>
          </p:cNvSpPr>
          <p:nvPr>
            <p:ph type="ctrTitle"/>
          </p:nvPr>
        </p:nvSpPr>
        <p:spPr>
          <a:xfrm>
            <a:off x="1049571" y="8236456"/>
            <a:ext cx="10443108" cy="1738800"/>
          </a:xfrm>
        </p:spPr>
        <p:txBody>
          <a:bodyPr anchor="ctr">
            <a:normAutofit/>
          </a:bodyPr>
          <a:lstStyle/>
          <a:p>
            <a:pPr algn="l">
              <a:lnSpc>
                <a:spcPct val="90000"/>
              </a:lnSpc>
            </a:pPr>
            <a:r>
              <a:rPr lang="en-US" sz="3800" dirty="0">
                <a:solidFill>
                  <a:srgbClr val="FFFFFF"/>
                </a:solidFill>
              </a:rPr>
              <a:t>CSAVR</a:t>
            </a:r>
            <a:br>
              <a:rPr lang="en-US" sz="3800" dirty="0">
                <a:solidFill>
                  <a:srgbClr val="FFFFFF"/>
                </a:solidFill>
              </a:rPr>
            </a:br>
            <a:r>
              <a:rPr lang="en-US" sz="3800" dirty="0">
                <a:solidFill>
                  <a:srgbClr val="FFFFFF"/>
                </a:solidFill>
              </a:rPr>
              <a:t>October 22, 2024</a:t>
            </a:r>
          </a:p>
        </p:txBody>
      </p:sp>
      <p:pic>
        <p:nvPicPr>
          <p:cNvPr id="5" name="Picture 4" descr="DSHS Washington State Department of Social and Health Services logo, with outline of state of Washington and three stick figure people arm in arm">
            <a:extLst>
              <a:ext uri="{FF2B5EF4-FFF2-40B4-BE49-F238E27FC236}">
                <a16:creationId xmlns:a16="http://schemas.microsoft.com/office/drawing/2014/main" id="{02E79C5A-DD5C-3E4C-97B7-840679CE30A4}"/>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1839318" y="253562"/>
            <a:ext cx="5757623" cy="2331837"/>
          </a:xfrm>
          <a:prstGeom prst="rect">
            <a:avLst/>
          </a:prstGeom>
        </p:spPr>
      </p:pic>
      <p:sp>
        <p:nvSpPr>
          <p:cNvPr id="4" name="TextBox 3">
            <a:extLst>
              <a:ext uri="{FF2B5EF4-FFF2-40B4-BE49-F238E27FC236}">
                <a16:creationId xmlns:a16="http://schemas.microsoft.com/office/drawing/2014/main" id="{D22FEB45-F76B-1AF3-3D32-8D59F3FF02AD}"/>
              </a:ext>
            </a:extLst>
          </p:cNvPr>
          <p:cNvSpPr txBox="1"/>
          <p:nvPr/>
        </p:nvSpPr>
        <p:spPr>
          <a:xfrm>
            <a:off x="1966587" y="2918085"/>
            <a:ext cx="12225402" cy="4031873"/>
          </a:xfrm>
          <a:prstGeom prst="rect">
            <a:avLst/>
          </a:prstGeom>
          <a:noFill/>
        </p:spPr>
        <p:txBody>
          <a:bodyPr wrap="square" rtlCol="0">
            <a:spAutoFit/>
          </a:bodyPr>
          <a:lstStyle/>
          <a:p>
            <a:r>
              <a:rPr lang="en-US" sz="6000" dirty="0">
                <a:solidFill>
                  <a:srgbClr val="000000"/>
                </a:solidFill>
                <a:effectLst/>
                <a:latin typeface="Arial" panose="020B0604020202020204" pitchFamily="34" charset="0"/>
                <a:ea typeface="Aptos" panose="020B0004020202020204" pitchFamily="34" charset="0"/>
              </a:rPr>
              <a:t>Tribal &amp; WA VR</a:t>
            </a:r>
          </a:p>
          <a:p>
            <a:r>
              <a:rPr lang="en-US" sz="6000" dirty="0">
                <a:solidFill>
                  <a:srgbClr val="000000"/>
                </a:solidFill>
                <a:latin typeface="Arial" panose="020B0604020202020204" pitchFamily="34" charset="0"/>
              </a:rPr>
              <a:t> </a:t>
            </a:r>
          </a:p>
          <a:p>
            <a:r>
              <a:rPr lang="en-US" sz="4000" dirty="0">
                <a:solidFill>
                  <a:srgbClr val="000000"/>
                </a:solidFill>
                <a:latin typeface="Arial" panose="020B0604020202020204" pitchFamily="34" charset="0"/>
              </a:rPr>
              <a:t>Working Together to meet Customer Needs</a:t>
            </a:r>
          </a:p>
          <a:p>
            <a:endParaRPr lang="en-US" sz="4000" dirty="0">
              <a:solidFill>
                <a:srgbClr val="000000"/>
              </a:solidFill>
              <a:latin typeface="Arial" panose="020B0604020202020204" pitchFamily="34" charset="0"/>
            </a:endParaRPr>
          </a:p>
          <a:p>
            <a:r>
              <a:rPr lang="en-US" sz="2800" dirty="0">
                <a:solidFill>
                  <a:srgbClr val="000000"/>
                </a:solidFill>
                <a:latin typeface="Arial" panose="020B0604020202020204" pitchFamily="34" charset="0"/>
              </a:rPr>
              <a:t>Dana Phelps, Director WA-G</a:t>
            </a:r>
          </a:p>
          <a:p>
            <a:r>
              <a:rPr lang="en-US" sz="2800" dirty="0">
                <a:solidFill>
                  <a:srgbClr val="000000"/>
                </a:solidFill>
                <a:latin typeface="Arial" panose="020B0604020202020204" pitchFamily="34" charset="0"/>
              </a:rPr>
              <a:t>Michael MacKillop, Executive Director WA-B</a:t>
            </a:r>
            <a:endParaRPr lang="en-US" sz="2800" dirty="0"/>
          </a:p>
        </p:txBody>
      </p:sp>
      <p:pic>
        <p:nvPicPr>
          <p:cNvPr id="6" name="Picture 5" descr="Washington State Department of Services for the Blind logo, with image of cane travelers walking a upwards on a path ">
            <a:extLst>
              <a:ext uri="{FF2B5EF4-FFF2-40B4-BE49-F238E27FC236}">
                <a16:creationId xmlns:a16="http://schemas.microsoft.com/office/drawing/2014/main" id="{FBEF9D82-5662-D167-1677-5DE8F7E0B54A}"/>
              </a:ext>
            </a:extLst>
          </p:cNvPr>
          <p:cNvPicPr>
            <a:picLocks noChangeAspect="1"/>
          </p:cNvPicPr>
          <p:nvPr/>
        </p:nvPicPr>
        <p:blipFill>
          <a:blip r:embed="rId4"/>
          <a:stretch>
            <a:fillRect/>
          </a:stretch>
        </p:blipFill>
        <p:spPr>
          <a:xfrm>
            <a:off x="271587" y="665373"/>
            <a:ext cx="6503596" cy="1587340"/>
          </a:xfrm>
          <a:prstGeom prst="rect">
            <a:avLst/>
          </a:prstGeom>
        </p:spPr>
      </p:pic>
    </p:spTree>
    <p:extLst>
      <p:ext uri="{BB962C8B-B14F-4D97-AF65-F5344CB8AC3E}">
        <p14:creationId xmlns:p14="http://schemas.microsoft.com/office/powerpoint/2010/main" val="253583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107699" y="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58415" y="-150175"/>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289823" y="412435"/>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lang="en-US" sz="3200" b="1" dirty="0">
                <a:solidFill>
                  <a:schemeClr val="bg1"/>
                </a:solidFill>
                <a:latin typeface="Trebuchet MS" panose="020B0703020202090204" pitchFamily="34" charset="0"/>
              </a:rPr>
              <a:t>Shared Challenges</a:t>
            </a:r>
            <a:endPar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endParaRPr>
          </a:p>
        </p:txBody>
      </p:sp>
      <p:sp>
        <p:nvSpPr>
          <p:cNvPr id="3" name="TextBox 2">
            <a:extLst>
              <a:ext uri="{FF2B5EF4-FFF2-40B4-BE49-F238E27FC236}">
                <a16:creationId xmlns:a16="http://schemas.microsoft.com/office/drawing/2014/main" id="{C617C3D8-B8C6-898F-0F31-B47C320D1BD2}"/>
              </a:ext>
            </a:extLst>
          </p:cNvPr>
          <p:cNvSpPr txBox="1"/>
          <p:nvPr/>
        </p:nvSpPr>
        <p:spPr>
          <a:xfrm>
            <a:off x="1911657" y="3265690"/>
            <a:ext cx="13642258"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t>Order of Selection – shared cases</a:t>
            </a:r>
          </a:p>
          <a:p>
            <a:pPr marL="457200" indent="-457200">
              <a:buFont typeface="Arial" panose="020B0604020202020204" pitchFamily="34" charset="0"/>
              <a:buChar char="•"/>
            </a:pPr>
            <a:r>
              <a:rPr lang="en-US" sz="3200" dirty="0"/>
              <a:t>Uncertainty of American Indian VR Program (AIVRP) funding</a:t>
            </a:r>
          </a:p>
          <a:p>
            <a:pPr marL="914400" lvl="1" indent="-457200">
              <a:buFont typeface="Arial" panose="020B0604020202020204" pitchFamily="34" charset="0"/>
              <a:buChar char="•"/>
            </a:pPr>
            <a:r>
              <a:rPr lang="en-US" sz="3200" dirty="0"/>
              <a:t>Difficulty finding viable contingency plans in case a TVR program is left unfunded</a:t>
            </a:r>
          </a:p>
          <a:p>
            <a:pPr marL="1371600" lvl="2" indent="-457200">
              <a:buFont typeface="Arial" panose="020B0604020202020204" pitchFamily="34" charset="0"/>
              <a:buChar char="•"/>
            </a:pPr>
            <a:r>
              <a:rPr lang="en-US" sz="3200" dirty="0"/>
              <a:t>DVR/DSB request for state funding of passthrough grant dollars</a:t>
            </a:r>
          </a:p>
          <a:p>
            <a:pPr marL="914400" lvl="1" indent="-457200">
              <a:buFont typeface="Arial" panose="020B0604020202020204" pitchFamily="34" charset="0"/>
              <a:buChar char="•"/>
            </a:pPr>
            <a:r>
              <a:rPr lang="en-US" sz="3200" dirty="0"/>
              <a:t>Education of broader partners of inequity and burden to AIVRP due to funding grant cycle</a:t>
            </a:r>
          </a:p>
          <a:p>
            <a:pPr marL="457200" indent="-457200">
              <a:buFont typeface="Arial" panose="020B0604020202020204" pitchFamily="34" charset="0"/>
              <a:buChar char="•"/>
            </a:pPr>
            <a:r>
              <a:rPr lang="en-US" sz="3200" dirty="0"/>
              <a:t>Coordinating customer plans</a:t>
            </a:r>
          </a:p>
          <a:p>
            <a:pPr marL="457200" indent="-457200">
              <a:buFont typeface="Arial" panose="020B0604020202020204" pitchFamily="34" charset="0"/>
              <a:buChar char="•"/>
            </a:pPr>
            <a:r>
              <a:rPr lang="en-US" sz="3200" dirty="0"/>
              <a:t>Taking initiative in connecting new customers with tribal affiliation</a:t>
            </a:r>
          </a:p>
          <a:p>
            <a:pPr marL="457200" indent="-457200">
              <a:buFont typeface="Arial" panose="020B0604020202020204" pitchFamily="34" charset="0"/>
              <a:buChar char="•"/>
            </a:pPr>
            <a:r>
              <a:rPr lang="en-US" sz="3200" dirty="0"/>
              <a:t>Keeping state agency Tribal Liaisons educated and relevant to role, staff churn</a:t>
            </a:r>
          </a:p>
          <a:p>
            <a:pPr marL="457200" indent="-457200">
              <a:buFont typeface="Arial" panose="020B0604020202020204" pitchFamily="34" charset="0"/>
              <a:buChar char="•"/>
            </a:pPr>
            <a:r>
              <a:rPr lang="en-US" sz="3200" dirty="0"/>
              <a:t>Maintaining communications and sharing opportunities and trainings</a:t>
            </a:r>
          </a:p>
          <a:p>
            <a:pPr marL="457200" indent="-457200">
              <a:buFont typeface="Arial" panose="020B0604020202020204" pitchFamily="34" charset="0"/>
              <a:buChar char="•"/>
            </a:pPr>
            <a:r>
              <a:rPr lang="en-US" sz="3200" dirty="0"/>
              <a:t>Maintaining relationship among leadership beyond annual MOU</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7943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andscape photo of puget sound waters and islands on a sunny day." title="Puget Sound Photo">
            <a:extLst>
              <a:ext uri="{FF2B5EF4-FFF2-40B4-BE49-F238E27FC236}">
                <a16:creationId xmlns:a16="http://schemas.microsoft.com/office/drawing/2014/main" id="{ED2DF444-7F69-B14D-B0DB-D1D869B81A77}"/>
              </a:ext>
            </a:extLst>
          </p:cNvPr>
          <p:cNvPicPr>
            <a:picLocks noGrp="1" noChangeAspect="1"/>
          </p:cNvPicPr>
          <p:nvPr isPhoto="1"/>
        </p:nvPicPr>
        <p:blipFill rotWithShape="1">
          <a:blip r:embed="rId3" cstate="print">
            <a:lum/>
            <a:extLst>
              <a:ext uri="{28A0092B-C50C-407E-A947-70E740481C1C}">
                <a14:useLocalDpi xmlns:a14="http://schemas.microsoft.com/office/drawing/2010/main"/>
              </a:ext>
            </a:extLst>
          </a:blip>
          <a:srcRect t="31" b="24969"/>
          <a:stretch/>
        </p:blipFill>
        <p:spPr>
          <a:xfrm>
            <a:off x="0" y="4256"/>
            <a:ext cx="18288000" cy="10282745"/>
          </a:xfrm>
          <a:prstGeom prst="rect">
            <a:avLst/>
          </a:prstGeom>
          <a:ln>
            <a:noFill/>
          </a:ln>
        </p:spPr>
      </p:pic>
      <p:sp>
        <p:nvSpPr>
          <p:cNvPr id="4" name="Rectangle 3" title="Blue box">
            <a:extLst>
              <a:ext uri="{FF2B5EF4-FFF2-40B4-BE49-F238E27FC236}">
                <a16:creationId xmlns:a16="http://schemas.microsoft.com/office/drawing/2014/main" id="{1A7D69B3-E6DC-E44B-955C-E768DC86D70F}"/>
              </a:ext>
            </a:extLst>
          </p:cNvPr>
          <p:cNvSpPr/>
          <p:nvPr/>
        </p:nvSpPr>
        <p:spPr>
          <a:xfrm>
            <a:off x="-2" y="4256"/>
            <a:ext cx="18288000" cy="10287000"/>
          </a:xfrm>
          <a:prstGeom prst="rect">
            <a:avLst/>
          </a:prstGeom>
          <a:solidFill>
            <a:srgbClr val="2A4A5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12551000-0D56-F341-8A6B-3173C89671E0}"/>
              </a:ext>
            </a:extLst>
          </p:cNvPr>
          <p:cNvSpPr>
            <a:spLocks noGrp="1"/>
          </p:cNvSpPr>
          <p:nvPr>
            <p:ph type="title"/>
          </p:nvPr>
        </p:nvSpPr>
        <p:spPr>
          <a:xfrm>
            <a:off x="3158128" y="3155155"/>
            <a:ext cx="11499794" cy="1988345"/>
          </a:xfrm>
        </p:spPr>
        <p:txBody>
          <a:bodyPr>
            <a:noAutofit/>
          </a:bodyPr>
          <a:lstStyle/>
          <a:p>
            <a:pPr algn="ctr"/>
            <a:r>
              <a:rPr lang="en-US" sz="9000" dirty="0">
                <a:solidFill>
                  <a:schemeClr val="bg1"/>
                </a:solidFill>
              </a:rPr>
              <a:t>Questions</a:t>
            </a:r>
            <a:endParaRPr lang="en-US" sz="4200" dirty="0">
              <a:solidFill>
                <a:schemeClr val="bg1"/>
              </a:solidFill>
            </a:endParaRPr>
          </a:p>
        </p:txBody>
      </p:sp>
      <p:sp>
        <p:nvSpPr>
          <p:cNvPr id="6" name="Rectangle 5" title="White border">
            <a:extLst>
              <a:ext uri="{FF2B5EF4-FFF2-40B4-BE49-F238E27FC236}">
                <a16:creationId xmlns:a16="http://schemas.microsoft.com/office/drawing/2014/main" id="{64288A0F-3551-E74E-8938-A476F7565329}"/>
              </a:ext>
            </a:extLst>
          </p:cNvPr>
          <p:cNvSpPr/>
          <p:nvPr/>
        </p:nvSpPr>
        <p:spPr>
          <a:xfrm>
            <a:off x="303963" y="209375"/>
            <a:ext cx="17680074" cy="9872505"/>
          </a:xfrm>
          <a:prstGeom prst="rect">
            <a:avLst/>
          </a:prstGeom>
          <a:noFill/>
          <a:ln w="19050" cmpd="sng">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88171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0" y="-6858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311727" y="0"/>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560926" y="510289"/>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Gov’t to Gov’t</a:t>
            </a:r>
          </a:p>
        </p:txBody>
      </p:sp>
      <p:sp>
        <p:nvSpPr>
          <p:cNvPr id="3" name="TextBox 2">
            <a:extLst>
              <a:ext uri="{FF2B5EF4-FFF2-40B4-BE49-F238E27FC236}">
                <a16:creationId xmlns:a16="http://schemas.microsoft.com/office/drawing/2014/main" id="{7AE7D755-A72C-D0C8-C0A4-4AF8CFA405D3}"/>
              </a:ext>
            </a:extLst>
          </p:cNvPr>
          <p:cNvSpPr txBox="1"/>
          <p:nvPr/>
        </p:nvSpPr>
        <p:spPr>
          <a:xfrm>
            <a:off x="1843548" y="3047894"/>
            <a:ext cx="14232194" cy="6494085"/>
          </a:xfrm>
          <a:prstGeom prst="rect">
            <a:avLst/>
          </a:prstGeom>
          <a:noFill/>
        </p:spPr>
        <p:txBody>
          <a:bodyPr wrap="square" rtlCol="0">
            <a:spAutoFit/>
          </a:bodyPr>
          <a:lstStyle/>
          <a:p>
            <a:r>
              <a:rPr lang="en-US" sz="3200" dirty="0"/>
              <a:t>In 1989, the Centennial Accord was established b</a:t>
            </a:r>
            <a:r>
              <a:rPr lang="en-US" sz="3200" b="0" i="0" dirty="0">
                <a:effectLst/>
              </a:rPr>
              <a:t>etween the federally recognized Indian tribes of Washington signatory to this Accord and the State of Washington.  The stated purpose is to better achieve mutual goals through an improved relationship between their sovereign governments.</a:t>
            </a:r>
          </a:p>
          <a:p>
            <a:endParaRPr lang="en-US" sz="3200" dirty="0"/>
          </a:p>
          <a:p>
            <a:r>
              <a:rPr lang="en-US" sz="3200" dirty="0"/>
              <a:t>In practice the Centennial Accord has led to clear protocols the state follows when working with tribes.  This includes working government to government to serve people in VR.  It ensures we respect each tribe as a sovereign nation.</a:t>
            </a:r>
          </a:p>
          <a:p>
            <a:endParaRPr lang="en-US" sz="3200" dirty="0"/>
          </a:p>
          <a:p>
            <a:r>
              <a:rPr lang="en-US" sz="3200" dirty="0"/>
              <a:t>For example, the Directors of WA-G and WA-B meet with TVR Directors directly.  This is something we can not delegate to others in our organization.</a:t>
            </a:r>
          </a:p>
          <a:p>
            <a:endParaRPr lang="en-US" sz="3200" dirty="0"/>
          </a:p>
          <a:p>
            <a:r>
              <a:rPr lang="en-US" sz="3200" dirty="0"/>
              <a:t> </a:t>
            </a:r>
          </a:p>
        </p:txBody>
      </p:sp>
    </p:spTree>
    <p:extLst>
      <p:ext uri="{BB962C8B-B14F-4D97-AF65-F5344CB8AC3E}">
        <p14:creationId xmlns:p14="http://schemas.microsoft.com/office/powerpoint/2010/main" val="360379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0" y="-6858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64243" y="141361"/>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513445" y="551696"/>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Cooperative Agreement</a:t>
            </a:r>
          </a:p>
        </p:txBody>
      </p:sp>
      <p:sp>
        <p:nvSpPr>
          <p:cNvPr id="3" name="TextBox 2">
            <a:extLst>
              <a:ext uri="{FF2B5EF4-FFF2-40B4-BE49-F238E27FC236}">
                <a16:creationId xmlns:a16="http://schemas.microsoft.com/office/drawing/2014/main" id="{3C69F2F1-2712-3874-0052-2581F8A4B359}"/>
              </a:ext>
            </a:extLst>
          </p:cNvPr>
          <p:cNvSpPr txBox="1"/>
          <p:nvPr/>
        </p:nvSpPr>
        <p:spPr>
          <a:xfrm>
            <a:off x="1696064" y="3245489"/>
            <a:ext cx="14305935" cy="6001643"/>
          </a:xfrm>
          <a:prstGeom prst="rect">
            <a:avLst/>
          </a:prstGeom>
          <a:noFill/>
        </p:spPr>
        <p:txBody>
          <a:bodyPr wrap="square" rtlCol="0">
            <a:spAutoFit/>
          </a:bodyPr>
          <a:lstStyle/>
          <a:p>
            <a:r>
              <a:rPr lang="en-US" sz="3200" dirty="0"/>
              <a:t>We have one cooperative agreement between the tribes with Tribal VR grants and the WA-G and WA-B agencies.</a:t>
            </a:r>
          </a:p>
          <a:p>
            <a:endParaRPr lang="en-US" sz="3200" dirty="0"/>
          </a:p>
          <a:p>
            <a:r>
              <a:rPr lang="en-US" sz="3200" dirty="0"/>
              <a:t>The cooperative agreement includes:</a:t>
            </a:r>
          </a:p>
          <a:p>
            <a:pPr marL="457200" indent="-457200">
              <a:buFont typeface="Arial" panose="020B0604020202020204" pitchFamily="34" charset="0"/>
              <a:buChar char="•"/>
            </a:pPr>
            <a:r>
              <a:rPr lang="en-US" sz="3200" dirty="0"/>
              <a:t>How we will train staff that work with tribes</a:t>
            </a:r>
          </a:p>
          <a:p>
            <a:pPr marL="457200" indent="-457200">
              <a:buFont typeface="Arial" panose="020B0604020202020204" pitchFamily="34" charset="0"/>
              <a:buChar char="•"/>
            </a:pPr>
            <a:r>
              <a:rPr lang="en-US" sz="3200" dirty="0"/>
              <a:t>Quarterly meetings between TVR Directors and the WA-G and WA-B Directors</a:t>
            </a:r>
          </a:p>
          <a:p>
            <a:pPr marL="457200" indent="-457200">
              <a:buFont typeface="Arial" panose="020B0604020202020204" pitchFamily="34" charset="0"/>
              <a:buChar char="•"/>
            </a:pPr>
            <a:r>
              <a:rPr lang="en-US" sz="3200" dirty="0"/>
              <a:t>How we will serve shared customers including how services are funded</a:t>
            </a:r>
          </a:p>
          <a:p>
            <a:pPr marL="457200" indent="-457200">
              <a:buFont typeface="Arial" panose="020B0604020202020204" pitchFamily="34" charset="0"/>
              <a:buChar char="•"/>
            </a:pPr>
            <a:r>
              <a:rPr lang="en-US" sz="3200" dirty="0"/>
              <a:t>Tribal participation in interview panels for VR leadership positions and tribal liaisons</a:t>
            </a:r>
          </a:p>
          <a:p>
            <a:pPr marL="457200" indent="-457200">
              <a:buFont typeface="Arial" panose="020B0604020202020204" pitchFamily="34" charset="0"/>
              <a:buChar char="•"/>
            </a:pPr>
            <a:endParaRPr lang="en-US" sz="3200" dirty="0"/>
          </a:p>
          <a:p>
            <a:r>
              <a:rPr lang="en-US" sz="3200" dirty="0"/>
              <a:t>In addition to the Cooperative Agreement, we have mutually developed plans with all the tribes in Washington to define how we will provide services to tribal members.</a:t>
            </a:r>
          </a:p>
        </p:txBody>
      </p:sp>
    </p:spTree>
    <p:extLst>
      <p:ext uri="{BB962C8B-B14F-4D97-AF65-F5344CB8AC3E}">
        <p14:creationId xmlns:p14="http://schemas.microsoft.com/office/powerpoint/2010/main" val="263911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0" y="-6858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78992" y="-22480"/>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428191" y="407746"/>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Employment</a:t>
            </a:r>
          </a:p>
        </p:txBody>
      </p:sp>
      <p:sp>
        <p:nvSpPr>
          <p:cNvPr id="3" name="TextBox 2">
            <a:extLst>
              <a:ext uri="{FF2B5EF4-FFF2-40B4-BE49-F238E27FC236}">
                <a16:creationId xmlns:a16="http://schemas.microsoft.com/office/drawing/2014/main" id="{5696A978-DE01-62C3-61F5-C18C44C7C4EC}"/>
              </a:ext>
            </a:extLst>
          </p:cNvPr>
          <p:cNvSpPr txBox="1"/>
          <p:nvPr/>
        </p:nvSpPr>
        <p:spPr>
          <a:xfrm>
            <a:off x="1489587" y="3465871"/>
            <a:ext cx="14836878" cy="8463855"/>
          </a:xfrm>
          <a:prstGeom prst="rect">
            <a:avLst/>
          </a:prstGeom>
          <a:noFill/>
        </p:spPr>
        <p:txBody>
          <a:bodyPr wrap="square" rtlCol="0">
            <a:spAutoFit/>
          </a:bodyPr>
          <a:lstStyle/>
          <a:p>
            <a:r>
              <a:rPr lang="en-US" sz="3200" dirty="0"/>
              <a:t>Achieving employment outcomes for tribal members is our shared goal.</a:t>
            </a:r>
          </a:p>
          <a:p>
            <a:endParaRPr lang="en-US" sz="3200" dirty="0"/>
          </a:p>
          <a:p>
            <a:r>
              <a:rPr lang="en-US" sz="3200" dirty="0"/>
              <a:t>How to best achieve employment is customer led, and consultation from tribes is essential to ensure services are culturally appropriate. </a:t>
            </a:r>
          </a:p>
          <a:p>
            <a:endParaRPr lang="en-US" sz="3200" dirty="0"/>
          </a:p>
          <a:p>
            <a:r>
              <a:rPr lang="en-US" sz="3200" dirty="0"/>
              <a:t>Entrepreneurship and self-employment can be a preferred employment path. </a:t>
            </a:r>
          </a:p>
          <a:p>
            <a:endParaRPr lang="en-US" sz="3200" dirty="0"/>
          </a:p>
          <a:p>
            <a:r>
              <a:rPr lang="en-US" sz="3200" dirty="0"/>
              <a:t>Depending on the location of a tribe, there can be a limited number of employers which requires creativity by everyone on how to support a customer’s career goals.</a:t>
            </a:r>
          </a:p>
          <a:p>
            <a:endParaRPr lang="en-US" sz="3200" dirty="0"/>
          </a:p>
          <a:p>
            <a:r>
              <a:rPr lang="en-US" sz="3200" dirty="0"/>
              <a:t>Recent shared cases included career goals of: Vocational Rehabilitation Counselor; Fisher/Fishing Industry; Elementary School Teacher; Management Analyst; Customer Service</a:t>
            </a:r>
          </a:p>
          <a:p>
            <a:endParaRPr lang="en-US" sz="3200" dirty="0"/>
          </a:p>
          <a:p>
            <a:endParaRPr lang="en-US" sz="3200" dirty="0"/>
          </a:p>
          <a:p>
            <a:endParaRPr lang="en-US" sz="3200" dirty="0"/>
          </a:p>
          <a:p>
            <a:r>
              <a:rPr lang="en-US" sz="3200" dirty="0"/>
              <a:t> </a:t>
            </a:r>
          </a:p>
        </p:txBody>
      </p:sp>
    </p:spTree>
    <p:extLst>
      <p:ext uri="{BB962C8B-B14F-4D97-AF65-F5344CB8AC3E}">
        <p14:creationId xmlns:p14="http://schemas.microsoft.com/office/powerpoint/2010/main" val="316648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0" y="-6858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282230" y="79748"/>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572439" y="590037"/>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Tribal Liaisons</a:t>
            </a:r>
          </a:p>
        </p:txBody>
      </p:sp>
      <p:sp>
        <p:nvSpPr>
          <p:cNvPr id="3" name="TextBox 2">
            <a:extLst>
              <a:ext uri="{FF2B5EF4-FFF2-40B4-BE49-F238E27FC236}">
                <a16:creationId xmlns:a16="http://schemas.microsoft.com/office/drawing/2014/main" id="{0BFF99AF-4C73-4B4D-5002-B4ADE15620AF}"/>
              </a:ext>
            </a:extLst>
          </p:cNvPr>
          <p:cNvSpPr txBox="1"/>
          <p:nvPr/>
        </p:nvSpPr>
        <p:spPr>
          <a:xfrm>
            <a:off x="1607574" y="3908323"/>
            <a:ext cx="13774994" cy="4031873"/>
          </a:xfrm>
          <a:prstGeom prst="rect">
            <a:avLst/>
          </a:prstGeom>
          <a:noFill/>
        </p:spPr>
        <p:txBody>
          <a:bodyPr wrap="square" rtlCol="0">
            <a:spAutoFit/>
          </a:bodyPr>
          <a:lstStyle/>
          <a:p>
            <a:r>
              <a:rPr lang="en-US" sz="3200" dirty="0"/>
              <a:t>We have local tribal liaisons to support with each tribe.</a:t>
            </a:r>
          </a:p>
          <a:p>
            <a:endParaRPr lang="en-US" sz="3200" dirty="0"/>
          </a:p>
          <a:p>
            <a:r>
              <a:rPr lang="en-US" sz="3200" dirty="0"/>
              <a:t>This person (often a VR Counselor) works closely with the tribe, getting to know staff at the tribe and learning about tribal customs and practices.  </a:t>
            </a:r>
          </a:p>
          <a:p>
            <a:endParaRPr lang="en-US" sz="3200" dirty="0"/>
          </a:p>
          <a:p>
            <a:r>
              <a:rPr lang="en-US" sz="3200" dirty="0"/>
              <a:t>This relationship is essential to building trust.  The trust helps customers believe state VR services can be helpful.</a:t>
            </a:r>
          </a:p>
          <a:p>
            <a:endParaRPr lang="en-US" sz="3200" dirty="0"/>
          </a:p>
        </p:txBody>
      </p:sp>
    </p:spTree>
    <p:extLst>
      <p:ext uri="{BB962C8B-B14F-4D97-AF65-F5344CB8AC3E}">
        <p14:creationId xmlns:p14="http://schemas.microsoft.com/office/powerpoint/2010/main" val="173152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0" y="-6858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34747" y="-22480"/>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383946" y="412541"/>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Building State Staff Knowledge</a:t>
            </a:r>
          </a:p>
        </p:txBody>
      </p:sp>
      <p:sp>
        <p:nvSpPr>
          <p:cNvPr id="3" name="TextBox 2">
            <a:extLst>
              <a:ext uri="{FF2B5EF4-FFF2-40B4-BE49-F238E27FC236}">
                <a16:creationId xmlns:a16="http://schemas.microsoft.com/office/drawing/2014/main" id="{0C0F6DD9-6E61-C977-3D34-CD1355E9096B}"/>
              </a:ext>
            </a:extLst>
          </p:cNvPr>
          <p:cNvSpPr txBox="1"/>
          <p:nvPr/>
        </p:nvSpPr>
        <p:spPr>
          <a:xfrm>
            <a:off x="2035277" y="3377381"/>
            <a:ext cx="13421033" cy="4524315"/>
          </a:xfrm>
          <a:prstGeom prst="rect">
            <a:avLst/>
          </a:prstGeom>
          <a:noFill/>
        </p:spPr>
        <p:txBody>
          <a:bodyPr wrap="square" rtlCol="0">
            <a:spAutoFit/>
          </a:bodyPr>
          <a:lstStyle/>
          <a:p>
            <a:r>
              <a:rPr lang="en-US" sz="3200" dirty="0"/>
              <a:t>Understanding tribal practices and customs are essential to successful services.</a:t>
            </a:r>
          </a:p>
          <a:p>
            <a:endParaRPr lang="en-US" sz="3200" dirty="0"/>
          </a:p>
          <a:p>
            <a:r>
              <a:rPr lang="en-US" sz="3200" dirty="0"/>
              <a:t>The relationships we have at the local level is critical.  </a:t>
            </a:r>
          </a:p>
          <a:p>
            <a:endParaRPr lang="en-US" sz="3200" dirty="0"/>
          </a:p>
          <a:p>
            <a:r>
              <a:rPr lang="en-US" sz="3200" dirty="0"/>
              <a:t>When there is a positive relationship, tribal members are more likely to find the services offered by state VR to be helpful.</a:t>
            </a:r>
          </a:p>
          <a:p>
            <a:r>
              <a:rPr lang="en-US" sz="3200" dirty="0"/>
              <a:t> </a:t>
            </a:r>
          </a:p>
          <a:p>
            <a:endParaRPr lang="en-US" sz="3200" dirty="0"/>
          </a:p>
          <a:p>
            <a:r>
              <a:rPr lang="en-US" sz="3200" dirty="0"/>
              <a:t> </a:t>
            </a:r>
          </a:p>
        </p:txBody>
      </p:sp>
    </p:spTree>
    <p:extLst>
      <p:ext uri="{BB962C8B-B14F-4D97-AF65-F5344CB8AC3E}">
        <p14:creationId xmlns:p14="http://schemas.microsoft.com/office/powerpoint/2010/main" val="170955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107699" y="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58415" y="-150175"/>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289823" y="412435"/>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Consultation</a:t>
            </a:r>
          </a:p>
        </p:txBody>
      </p:sp>
      <p:sp>
        <p:nvSpPr>
          <p:cNvPr id="3" name="TextBox 2">
            <a:extLst>
              <a:ext uri="{FF2B5EF4-FFF2-40B4-BE49-F238E27FC236}">
                <a16:creationId xmlns:a16="http://schemas.microsoft.com/office/drawing/2014/main" id="{C617C3D8-B8C6-898F-0F31-B47C320D1BD2}"/>
              </a:ext>
            </a:extLst>
          </p:cNvPr>
          <p:cNvSpPr txBox="1"/>
          <p:nvPr/>
        </p:nvSpPr>
        <p:spPr>
          <a:xfrm>
            <a:off x="2271252" y="3347884"/>
            <a:ext cx="13642258" cy="4031873"/>
          </a:xfrm>
          <a:prstGeom prst="rect">
            <a:avLst/>
          </a:prstGeom>
          <a:noFill/>
        </p:spPr>
        <p:txBody>
          <a:bodyPr wrap="square" rtlCol="0">
            <a:spAutoFit/>
          </a:bodyPr>
          <a:lstStyle/>
          <a:p>
            <a:r>
              <a:rPr lang="en-US" sz="3200" dirty="0"/>
              <a:t>Through both the Cooperative Agreement and policies, the state VR program has agreed to consult tribes on policy, practices, and the state plan.</a:t>
            </a:r>
          </a:p>
          <a:p>
            <a:endParaRPr lang="en-US" sz="3200" dirty="0"/>
          </a:p>
          <a:p>
            <a:r>
              <a:rPr lang="en-US" sz="3200" dirty="0"/>
              <a:t>Consultation occurs through meetings as well as a formal consultation model where policies are introduced for discussion.</a:t>
            </a:r>
          </a:p>
          <a:p>
            <a:endParaRPr lang="en-US" sz="3200" dirty="0"/>
          </a:p>
          <a:p>
            <a:r>
              <a:rPr lang="en-US" sz="3200" dirty="0"/>
              <a:t>The consultation model ensures that tribal sovereignty is respected and that feedback is incorporated into policy before it is enacted.</a:t>
            </a:r>
          </a:p>
        </p:txBody>
      </p:sp>
    </p:spTree>
    <p:extLst>
      <p:ext uri="{BB962C8B-B14F-4D97-AF65-F5344CB8AC3E}">
        <p14:creationId xmlns:p14="http://schemas.microsoft.com/office/powerpoint/2010/main" val="323473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107699" y="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58415" y="-150175"/>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289823" y="412435"/>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DSB Experience</a:t>
            </a:r>
          </a:p>
        </p:txBody>
      </p:sp>
      <p:sp>
        <p:nvSpPr>
          <p:cNvPr id="3" name="TextBox 2">
            <a:extLst>
              <a:ext uri="{FF2B5EF4-FFF2-40B4-BE49-F238E27FC236}">
                <a16:creationId xmlns:a16="http://schemas.microsoft.com/office/drawing/2014/main" id="{C617C3D8-B8C6-898F-0F31-B47C320D1BD2}"/>
              </a:ext>
            </a:extLst>
          </p:cNvPr>
          <p:cNvSpPr txBox="1"/>
          <p:nvPr/>
        </p:nvSpPr>
        <p:spPr>
          <a:xfrm>
            <a:off x="2271252" y="3347884"/>
            <a:ext cx="13642258" cy="7478970"/>
          </a:xfrm>
          <a:prstGeom prst="rect">
            <a:avLst/>
          </a:prstGeom>
          <a:noFill/>
        </p:spPr>
        <p:txBody>
          <a:bodyPr wrap="square" rtlCol="0">
            <a:spAutoFit/>
          </a:bodyPr>
          <a:lstStyle/>
          <a:p>
            <a:r>
              <a:rPr lang="en-US" sz="3200" dirty="0"/>
              <a:t>DSB collaboration among Tribal VR programs deepened in early 2000’s</a:t>
            </a:r>
          </a:p>
          <a:p>
            <a:pPr marL="914400" lvl="1" indent="-457200">
              <a:buFont typeface="Arial" panose="020B0604020202020204" pitchFamily="34" charset="0"/>
              <a:buChar char="•"/>
            </a:pPr>
            <a:r>
              <a:rPr lang="en-US" sz="3200" dirty="0"/>
              <a:t>Before then some strong collaboration on individual caseloads, but not coordinated at agency-level</a:t>
            </a:r>
          </a:p>
          <a:p>
            <a:pPr marL="914400" lvl="1" indent="-457200">
              <a:buFont typeface="Arial" panose="020B0604020202020204" pitchFamily="34" charset="0"/>
              <a:buChar char="•"/>
            </a:pPr>
            <a:r>
              <a:rPr lang="en-US" sz="3200" dirty="0"/>
              <a:t>Individual counselors had built relationship and trust through success in shared services and respect for work of TVRs</a:t>
            </a:r>
          </a:p>
          <a:p>
            <a:pPr marL="457200" indent="-457200">
              <a:buFont typeface="Arial" panose="020B0604020202020204" pitchFamily="34" charset="0"/>
              <a:buChar char="•"/>
            </a:pPr>
            <a:endParaRPr lang="en-US" sz="3200" dirty="0"/>
          </a:p>
          <a:p>
            <a:r>
              <a:rPr lang="en-US" sz="3200" dirty="0"/>
              <a:t>At agency level, key was an individual State Rehabilitation Council member from Lummi Tribal VR</a:t>
            </a:r>
          </a:p>
          <a:p>
            <a:pPr marL="914400" lvl="1" indent="-457200">
              <a:buFont typeface="Arial" panose="020B0604020202020204" pitchFamily="34" charset="0"/>
              <a:buChar char="•"/>
            </a:pPr>
            <a:r>
              <a:rPr lang="en-US" sz="3200" dirty="0"/>
              <a:t>Took active role in inviting agency leadership to join in quarterly meetings established for general agency</a:t>
            </a:r>
          </a:p>
          <a:p>
            <a:pPr marL="914400" lvl="1" indent="-457200">
              <a:buFont typeface="Arial" panose="020B0604020202020204" pitchFamily="34" charset="0"/>
              <a:buChar char="•"/>
            </a:pPr>
            <a:r>
              <a:rPr lang="en-US" sz="3200" dirty="0"/>
              <a:t>Offered personal stories that provided context and awareness of value of TVR services</a:t>
            </a:r>
          </a:p>
          <a:p>
            <a:pPr marL="914400" lvl="1" indent="-457200">
              <a:buFont typeface="Arial" panose="020B0604020202020204" pitchFamily="34" charset="0"/>
              <a:buChar char="•"/>
            </a:pPr>
            <a:r>
              <a:rPr lang="en-US" sz="3200" dirty="0"/>
              <a:t>Brought DSB into the conversation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a:t>
            </a:r>
          </a:p>
        </p:txBody>
      </p:sp>
    </p:spTree>
    <p:extLst>
      <p:ext uri="{BB962C8B-B14F-4D97-AF65-F5344CB8AC3E}">
        <p14:creationId xmlns:p14="http://schemas.microsoft.com/office/powerpoint/2010/main" val="332780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5BE4B-21CB-709F-420E-EC0FC6763CBB}"/>
              </a:ext>
              <a:ext uri="{C183D7F6-B498-43B3-948B-1728B52AA6E4}">
                <adec:decorative xmlns:adec="http://schemas.microsoft.com/office/drawing/2017/decorative" val="1"/>
              </a:ext>
            </a:extLst>
          </p:cNvPr>
          <p:cNvSpPr/>
          <p:nvPr/>
        </p:nvSpPr>
        <p:spPr>
          <a:xfrm>
            <a:off x="107699" y="0"/>
            <a:ext cx="7024254" cy="2593838"/>
          </a:xfrm>
          <a:prstGeom prst="rect">
            <a:avLst/>
          </a:prstGeom>
          <a:solidFill>
            <a:srgbClr val="38627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E34CADCB-B796-514D-8969-C9B56CFE8F55}"/>
              </a:ext>
              <a:ext uri="{C183D7F6-B498-43B3-948B-1728B52AA6E4}">
                <adec:decorative xmlns:adec="http://schemas.microsoft.com/office/drawing/2017/decorative" val="1"/>
              </a:ext>
            </a:extLst>
          </p:cNvPr>
          <p:cNvSpPr/>
          <p:nvPr/>
        </p:nvSpPr>
        <p:spPr>
          <a:xfrm>
            <a:off x="158415" y="-150175"/>
            <a:ext cx="3828402" cy="2894187"/>
          </a:xfrm>
          <a:prstGeom prst="rect">
            <a:avLst/>
          </a:prstGeom>
          <a:solidFill>
            <a:srgbClr val="38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A2F4331-ECB7-8F42-B5DB-471FCB9DDC70}"/>
              </a:ext>
            </a:extLst>
          </p:cNvPr>
          <p:cNvSpPr>
            <a:spLocks noGrp="1"/>
          </p:cNvSpPr>
          <p:nvPr>
            <p:ph type="title" idx="4294967295"/>
          </p:nvPr>
        </p:nvSpPr>
        <p:spPr>
          <a:xfrm>
            <a:off x="289823" y="412435"/>
            <a:ext cx="3330003" cy="1873607"/>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j-ea"/>
                <a:cs typeface="+mj-cs"/>
              </a:rPr>
              <a:t>DSB Key Factors</a:t>
            </a:r>
          </a:p>
        </p:txBody>
      </p:sp>
      <p:sp>
        <p:nvSpPr>
          <p:cNvPr id="3" name="TextBox 2">
            <a:extLst>
              <a:ext uri="{FF2B5EF4-FFF2-40B4-BE49-F238E27FC236}">
                <a16:creationId xmlns:a16="http://schemas.microsoft.com/office/drawing/2014/main" id="{C617C3D8-B8C6-898F-0F31-B47C320D1BD2}"/>
              </a:ext>
            </a:extLst>
          </p:cNvPr>
          <p:cNvSpPr txBox="1"/>
          <p:nvPr/>
        </p:nvSpPr>
        <p:spPr>
          <a:xfrm>
            <a:off x="1911657" y="3265690"/>
            <a:ext cx="13642258" cy="7971413"/>
          </a:xfrm>
          <a:prstGeom prst="rect">
            <a:avLst/>
          </a:prstGeom>
          <a:noFill/>
        </p:spPr>
        <p:txBody>
          <a:bodyPr wrap="square" rtlCol="0">
            <a:spAutoFit/>
          </a:bodyPr>
          <a:lstStyle/>
          <a:p>
            <a:pPr marL="457200" indent="-457200">
              <a:buFont typeface="Arial" panose="020B0604020202020204" pitchFamily="34" charset="0"/>
              <a:buChar char="•"/>
            </a:pPr>
            <a:r>
              <a:rPr lang="en-US" sz="3200" dirty="0"/>
              <a:t>Showing up, consistently</a:t>
            </a:r>
          </a:p>
          <a:p>
            <a:pPr marL="457200" indent="-457200">
              <a:buFont typeface="Arial" panose="020B0604020202020204" pitchFamily="34" charset="0"/>
              <a:buChar char="•"/>
            </a:pPr>
            <a:r>
              <a:rPr lang="en-US" sz="3200" dirty="0"/>
              <a:t>Understanding our shared history, and reasons tribes might distrust state agencies</a:t>
            </a:r>
          </a:p>
          <a:p>
            <a:pPr marL="457200" indent="-457200">
              <a:buFont typeface="Arial" panose="020B0604020202020204" pitchFamily="34" charset="0"/>
              <a:buChar char="•"/>
            </a:pPr>
            <a:r>
              <a:rPr lang="en-US" sz="3200" dirty="0"/>
              <a:t>Understanding and respecting Government to Government relations</a:t>
            </a:r>
          </a:p>
          <a:p>
            <a:pPr marL="457200" indent="-457200">
              <a:buFont typeface="Arial" panose="020B0604020202020204" pitchFamily="34" charset="0"/>
              <a:buChar char="•"/>
            </a:pPr>
            <a:r>
              <a:rPr lang="en-US" sz="3200" dirty="0"/>
              <a:t>Building relationship through regular meetings, with shared food and stories</a:t>
            </a:r>
          </a:p>
          <a:p>
            <a:pPr marL="457200" indent="-457200">
              <a:buFont typeface="Arial" panose="020B0604020202020204" pitchFamily="34" charset="0"/>
              <a:buChar char="•"/>
            </a:pPr>
            <a:r>
              <a:rPr lang="en-US" sz="3200" dirty="0"/>
              <a:t>Understanding why tribal healing practices are critically important for those with tribal affiliation, particularly for trauma that can come with disability</a:t>
            </a:r>
          </a:p>
          <a:p>
            <a:pPr marL="457200" indent="-457200">
              <a:buFont typeface="Arial" panose="020B0604020202020204" pitchFamily="34" charset="0"/>
              <a:buChar char="•"/>
            </a:pPr>
            <a:r>
              <a:rPr lang="en-US" sz="3200" dirty="0"/>
              <a:t>Understanding inequity in funding, and taking on responsibility for funding all services that are allowable</a:t>
            </a:r>
          </a:p>
          <a:p>
            <a:pPr marL="457200" indent="-457200">
              <a:buFont typeface="Arial" panose="020B0604020202020204" pitchFamily="34" charset="0"/>
              <a:buChar char="•"/>
            </a:pPr>
            <a:r>
              <a:rPr lang="en-US" sz="3200" dirty="0"/>
              <a:t>Learning about cultural practices that might impact the timing or steady participation of a customer with tribal affiliation</a:t>
            </a:r>
          </a:p>
          <a:p>
            <a:pPr marL="457200" indent="-457200">
              <a:buFont typeface="Arial" panose="020B0604020202020204" pitchFamily="34" charset="0"/>
              <a:buChar char="•"/>
            </a:pPr>
            <a:r>
              <a:rPr lang="en-US" sz="3200" dirty="0"/>
              <a:t>Making space for elder’s blessing at start of meetings</a:t>
            </a:r>
          </a:p>
          <a:p>
            <a:pPr marL="457200" indent="-457200">
              <a:buFont typeface="Arial" panose="020B0604020202020204" pitchFamily="34" charset="0"/>
              <a:buChar char="•"/>
            </a:pPr>
            <a:endParaRPr lang="en-US" sz="3200" dirty="0"/>
          </a:p>
          <a:p>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a:t>
            </a:r>
          </a:p>
        </p:txBody>
      </p:sp>
    </p:spTree>
    <p:extLst>
      <p:ext uri="{BB962C8B-B14F-4D97-AF65-F5344CB8AC3E}">
        <p14:creationId xmlns:p14="http://schemas.microsoft.com/office/powerpoint/2010/main" val="232299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A7C0CEB38EE64DA5C2AC7A57E159E2" ma:contentTypeVersion="8" ma:contentTypeDescription="Create a new document." ma:contentTypeScope="" ma:versionID="d2be3e3a792aacb47c9a059ef669d9e8">
  <xsd:schema xmlns:xsd="http://www.w3.org/2001/XMLSchema" xmlns:xs="http://www.w3.org/2001/XMLSchema" xmlns:p="http://schemas.microsoft.com/office/2006/metadata/properties" xmlns:ns1="http://schemas.microsoft.com/sharepoint/v3" xmlns:ns2="63be98ea-f23e-446f-895f-d286f66bb405" xmlns:ns3="dbfb2434-391d-49e4-92f9-6bba7ce4af42" targetNamespace="http://schemas.microsoft.com/office/2006/metadata/properties" ma:root="true" ma:fieldsID="5e21517e599260de2754949c100b40c1" ns1:_="" ns2:_="" ns3:_="">
    <xsd:import namespace="http://schemas.microsoft.com/sharepoint/v3"/>
    <xsd:import namespace="63be98ea-f23e-446f-895f-d286f66bb405"/>
    <xsd:import namespace="dbfb2434-391d-49e4-92f9-6bba7ce4af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be98ea-f23e-446f-895f-d286f66bb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fb2434-391d-49e4-92f9-6bba7ce4af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A7219D-FC96-44C8-B995-D1E815A67D1C}">
  <ds:schemaRefs>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63be98ea-f23e-446f-895f-d286f66bb405"/>
    <ds:schemaRef ds:uri="http://purl.org/dc/elements/1.1/"/>
    <ds:schemaRef ds:uri="http://schemas.microsoft.com/office/infopath/2007/PartnerControls"/>
    <ds:schemaRef ds:uri="http://schemas.openxmlformats.org/package/2006/metadata/core-properties"/>
    <ds:schemaRef ds:uri="dbfb2434-391d-49e4-92f9-6bba7ce4af42"/>
    <ds:schemaRef ds:uri="http://schemas.microsoft.com/sharepoint/v3"/>
  </ds:schemaRefs>
</ds:datastoreItem>
</file>

<file path=customXml/itemProps2.xml><?xml version="1.0" encoding="utf-8"?>
<ds:datastoreItem xmlns:ds="http://schemas.openxmlformats.org/officeDocument/2006/customXml" ds:itemID="{6753C3F2-294E-42AC-ABAC-3DBCD29B66BC}">
  <ds:schemaRefs>
    <ds:schemaRef ds:uri="63be98ea-f23e-446f-895f-d286f66bb405"/>
    <ds:schemaRef ds:uri="dbfb2434-391d-49e4-92f9-6bba7ce4af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078E67-D6FF-45D1-B295-4BD0050F1B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986</TotalTime>
  <Words>928</Words>
  <Application>Microsoft Office PowerPoint</Application>
  <PresentationFormat>Custom</PresentationFormat>
  <Paragraphs>112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Arial,Sans-Serif</vt:lpstr>
      <vt:lpstr>Arial</vt:lpstr>
      <vt:lpstr>Trebuchet MS</vt:lpstr>
      <vt:lpstr>Calibri</vt:lpstr>
      <vt:lpstr>Office Theme</vt:lpstr>
      <vt:lpstr>CSAVR October 22, 2024</vt:lpstr>
      <vt:lpstr>Gov’t to Gov’t</vt:lpstr>
      <vt:lpstr>Cooperative Agreement</vt:lpstr>
      <vt:lpstr>Employment</vt:lpstr>
      <vt:lpstr>Tribal Liaisons</vt:lpstr>
      <vt:lpstr>Building State Staff Knowledge</vt:lpstr>
      <vt:lpstr>Consultation</vt:lpstr>
      <vt:lpstr>DSB Experience</vt:lpstr>
      <vt:lpstr>DSB Key Factors</vt:lpstr>
      <vt:lpstr>Shared Challenges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TEST2</dc:title>
  <dc:creator>Armstrong, Jessica  (DSHS/OOS/DVR)</dc:creator>
  <cp:lastModifiedBy>MacKillop, Michael (DSB)</cp:lastModifiedBy>
  <cp:revision>27</cp:revision>
  <cp:lastPrinted>2024-02-06T21:47:31Z</cp:lastPrinted>
  <dcterms:created xsi:type="dcterms:W3CDTF">2006-08-16T00:00:00Z</dcterms:created>
  <dcterms:modified xsi:type="dcterms:W3CDTF">2024-10-18T15:51:39Z</dcterms:modified>
  <dc:identifier>DAFRS0x3BfI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0x010100F6A7C0CEB38EE64DA5C2AC7A57E159E2</vt:lpwstr>
  </property>
</Properties>
</file>