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34.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Lst>
  <p:notesMasterIdLst>
    <p:notesMasterId r:id="rId45"/>
  </p:notesMasterIdLst>
  <p:sldIdLst>
    <p:sldId id="287" r:id="rId4"/>
    <p:sldId id="280" r:id="rId5"/>
    <p:sldId id="279" r:id="rId6"/>
    <p:sldId id="278" r:id="rId7"/>
    <p:sldId id="256" r:id="rId8"/>
    <p:sldId id="271" r:id="rId9"/>
    <p:sldId id="265" r:id="rId10"/>
    <p:sldId id="281" r:id="rId11"/>
    <p:sldId id="258" r:id="rId12"/>
    <p:sldId id="274" r:id="rId13"/>
    <p:sldId id="261" r:id="rId14"/>
    <p:sldId id="282" r:id="rId15"/>
    <p:sldId id="270" r:id="rId16"/>
    <p:sldId id="272" r:id="rId17"/>
    <p:sldId id="289" r:id="rId18"/>
    <p:sldId id="284" r:id="rId19"/>
    <p:sldId id="262" r:id="rId20"/>
    <p:sldId id="266" r:id="rId21"/>
    <p:sldId id="267" r:id="rId22"/>
    <p:sldId id="269" r:id="rId23"/>
    <p:sldId id="285" r:id="rId24"/>
    <p:sldId id="264" r:id="rId25"/>
    <p:sldId id="263" r:id="rId26"/>
    <p:sldId id="275" r:id="rId27"/>
    <p:sldId id="291" r:id="rId28"/>
    <p:sldId id="276" r:id="rId29"/>
    <p:sldId id="286" r:id="rId30"/>
    <p:sldId id="290" r:id="rId31"/>
    <p:sldId id="277" r:id="rId32"/>
    <p:sldId id="292" r:id="rId33"/>
    <p:sldId id="302" r:id="rId34"/>
    <p:sldId id="303" r:id="rId35"/>
    <p:sldId id="293" r:id="rId36"/>
    <p:sldId id="294" r:id="rId37"/>
    <p:sldId id="295" r:id="rId38"/>
    <p:sldId id="296" r:id="rId39"/>
    <p:sldId id="297" r:id="rId40"/>
    <p:sldId id="298" r:id="rId41"/>
    <p:sldId id="299" r:id="rId42"/>
    <p:sldId id="300" r:id="rId43"/>
    <p:sldId id="301" r:id="rId4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08" autoAdjust="0"/>
  </p:normalViewPr>
  <p:slideViewPr>
    <p:cSldViewPr>
      <p:cViewPr>
        <p:scale>
          <a:sx n="66" d="100"/>
          <a:sy n="66" d="100"/>
        </p:scale>
        <p:origin x="-734" y="6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2015</c:v>
                </c:pt>
              </c:strCache>
            </c:strRef>
          </c:tx>
          <c:invertIfNegative val="0"/>
          <c:cat>
            <c:strRef>
              <c:f>Sheet1!$A$2</c:f>
              <c:strCache>
                <c:ptCount val="1"/>
                <c:pt idx="0">
                  <c:v>Amount</c:v>
                </c:pt>
              </c:strCache>
            </c:strRef>
          </c:cat>
          <c:val>
            <c:numRef>
              <c:f>Sheet1!$B$2</c:f>
              <c:numCache>
                <c:formatCode>_(* #,##0_);_(* \(#,##0\);_(* "-"??_);_(@_)</c:formatCode>
                <c:ptCount val="1"/>
                <c:pt idx="0">
                  <c:v>3052453598</c:v>
                </c:pt>
              </c:numCache>
            </c:numRef>
          </c:val>
        </c:ser>
        <c:ser>
          <c:idx val="1"/>
          <c:order val="1"/>
          <c:tx>
            <c:strRef>
              <c:f>Sheet1!$C$1</c:f>
              <c:strCache>
                <c:ptCount val="1"/>
                <c:pt idx="0">
                  <c:v>2016</c:v>
                </c:pt>
              </c:strCache>
            </c:strRef>
          </c:tx>
          <c:invertIfNegative val="0"/>
          <c:cat>
            <c:strRef>
              <c:f>Sheet1!$A$2</c:f>
              <c:strCache>
                <c:ptCount val="1"/>
                <c:pt idx="0">
                  <c:v>Amount</c:v>
                </c:pt>
              </c:strCache>
            </c:strRef>
          </c:cat>
          <c:val>
            <c:numRef>
              <c:f>Sheet1!$C$2</c:f>
              <c:numCache>
                <c:formatCode>_(* #,##0_);_(* \(#,##0\);_(* "-"??_);_(@_)</c:formatCode>
                <c:ptCount val="1"/>
                <c:pt idx="0">
                  <c:v>3117808380</c:v>
                </c:pt>
              </c:numCache>
            </c:numRef>
          </c:val>
        </c:ser>
        <c:ser>
          <c:idx val="2"/>
          <c:order val="2"/>
          <c:tx>
            <c:strRef>
              <c:f>Sheet1!$D$1</c:f>
              <c:strCache>
                <c:ptCount val="1"/>
                <c:pt idx="0">
                  <c:v>2017</c:v>
                </c:pt>
              </c:strCache>
            </c:strRef>
          </c:tx>
          <c:invertIfNegative val="0"/>
          <c:cat>
            <c:strRef>
              <c:f>Sheet1!$A$2</c:f>
              <c:strCache>
                <c:ptCount val="1"/>
                <c:pt idx="0">
                  <c:v>Amount</c:v>
                </c:pt>
              </c:strCache>
            </c:strRef>
          </c:cat>
          <c:val>
            <c:numRef>
              <c:f>Sheet1!$D$2</c:f>
              <c:numCache>
                <c:formatCode>_(* #,##0_);_(* \(#,##0\);_(* "-"??_);_(@_)</c:formatCode>
                <c:ptCount val="1"/>
                <c:pt idx="0">
                  <c:v>3121053774</c:v>
                </c:pt>
              </c:numCache>
            </c:numRef>
          </c:val>
        </c:ser>
        <c:ser>
          <c:idx val="3"/>
          <c:order val="3"/>
          <c:tx>
            <c:strRef>
              <c:f>Sheet1!$E$1</c:f>
              <c:strCache>
                <c:ptCount val="1"/>
                <c:pt idx="0">
                  <c:v>2018</c:v>
                </c:pt>
              </c:strCache>
            </c:strRef>
          </c:tx>
          <c:invertIfNegative val="0"/>
          <c:cat>
            <c:strRef>
              <c:f>Sheet1!$A$2</c:f>
              <c:strCache>
                <c:ptCount val="1"/>
                <c:pt idx="0">
                  <c:v>Amount</c:v>
                </c:pt>
              </c:strCache>
            </c:strRef>
          </c:cat>
          <c:val>
            <c:numRef>
              <c:f>Sheet1!$E$2</c:f>
              <c:numCache>
                <c:formatCode>_(* #,##0_);_(* \(#,##0\);_(* "-"??_);_(@_)</c:formatCode>
                <c:ptCount val="1"/>
                <c:pt idx="0">
                  <c:v>3184848745</c:v>
                </c:pt>
              </c:numCache>
            </c:numRef>
          </c:val>
        </c:ser>
        <c:ser>
          <c:idx val="4"/>
          <c:order val="4"/>
          <c:tx>
            <c:strRef>
              <c:f>Sheet1!$F$1</c:f>
              <c:strCache>
                <c:ptCount val="1"/>
                <c:pt idx="0">
                  <c:v>2019</c:v>
                </c:pt>
              </c:strCache>
            </c:strRef>
          </c:tx>
          <c:invertIfNegative val="0"/>
          <c:cat>
            <c:strRef>
              <c:f>Sheet1!$A$2</c:f>
              <c:strCache>
                <c:ptCount val="1"/>
                <c:pt idx="0">
                  <c:v>Amount</c:v>
                </c:pt>
              </c:strCache>
            </c:strRef>
          </c:cat>
          <c:val>
            <c:numRef>
              <c:f>Sheet1!$F$2</c:f>
              <c:numCache>
                <c:formatCode>_(* #,##0_);_(* \(#,##0\);_(* "-"??_);_(@_)</c:formatCode>
                <c:ptCount val="1"/>
                <c:pt idx="0">
                  <c:v>3260627000</c:v>
                </c:pt>
              </c:numCache>
            </c:numRef>
          </c:val>
        </c:ser>
        <c:dLbls>
          <c:showLegendKey val="0"/>
          <c:showVal val="0"/>
          <c:showCatName val="0"/>
          <c:showSerName val="0"/>
          <c:showPercent val="0"/>
          <c:showBubbleSize val="0"/>
        </c:dLbls>
        <c:gapWidth val="150"/>
        <c:axId val="161795072"/>
        <c:axId val="165970688"/>
      </c:barChart>
      <c:catAx>
        <c:axId val="161795072"/>
        <c:scaling>
          <c:orientation val="minMax"/>
        </c:scaling>
        <c:delete val="0"/>
        <c:axPos val="b"/>
        <c:majorTickMark val="out"/>
        <c:minorTickMark val="none"/>
        <c:tickLblPos val="nextTo"/>
        <c:crossAx val="165970688"/>
        <c:crosses val="autoZero"/>
        <c:auto val="1"/>
        <c:lblAlgn val="ctr"/>
        <c:lblOffset val="100"/>
        <c:noMultiLvlLbl val="0"/>
      </c:catAx>
      <c:valAx>
        <c:axId val="165970688"/>
        <c:scaling>
          <c:orientation val="minMax"/>
        </c:scaling>
        <c:delete val="0"/>
        <c:axPos val="l"/>
        <c:majorGridlines/>
        <c:numFmt formatCode="_(* #,##0_);_(* \(#,##0\);_(* &quot;-&quot;??_);_(@_)" sourceLinked="1"/>
        <c:majorTickMark val="out"/>
        <c:minorTickMark val="none"/>
        <c:tickLblPos val="nextTo"/>
        <c:crossAx val="1617950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invertIfNegative val="0"/>
          <c:cat>
            <c:strRef>
              <c:f>Sheet1!$A$2</c:f>
              <c:strCache>
                <c:ptCount val="1"/>
                <c:pt idx="0">
                  <c:v>Number of Penalties</c:v>
                </c:pt>
              </c:strCache>
            </c:strRef>
          </c:cat>
          <c:val>
            <c:numRef>
              <c:f>Sheet1!$B$2</c:f>
              <c:numCache>
                <c:formatCode>General</c:formatCode>
                <c:ptCount val="1"/>
                <c:pt idx="0">
                  <c:v>17</c:v>
                </c:pt>
              </c:numCache>
            </c:numRef>
          </c:val>
        </c:ser>
        <c:ser>
          <c:idx val="1"/>
          <c:order val="1"/>
          <c:tx>
            <c:strRef>
              <c:f>Sheet1!$C$1</c:f>
              <c:strCache>
                <c:ptCount val="1"/>
                <c:pt idx="0">
                  <c:v>2015</c:v>
                </c:pt>
              </c:strCache>
            </c:strRef>
          </c:tx>
          <c:invertIfNegative val="0"/>
          <c:cat>
            <c:strRef>
              <c:f>Sheet1!$A$2</c:f>
              <c:strCache>
                <c:ptCount val="1"/>
                <c:pt idx="0">
                  <c:v>Number of Penalties</c:v>
                </c:pt>
              </c:strCache>
            </c:strRef>
          </c:cat>
          <c:val>
            <c:numRef>
              <c:f>Sheet1!$C$2</c:f>
              <c:numCache>
                <c:formatCode>General</c:formatCode>
                <c:ptCount val="1"/>
                <c:pt idx="0">
                  <c:v>12</c:v>
                </c:pt>
              </c:numCache>
            </c:numRef>
          </c:val>
        </c:ser>
        <c:ser>
          <c:idx val="2"/>
          <c:order val="2"/>
          <c:tx>
            <c:strRef>
              <c:f>Sheet1!$D$1</c:f>
              <c:strCache>
                <c:ptCount val="1"/>
                <c:pt idx="0">
                  <c:v>2016</c:v>
                </c:pt>
              </c:strCache>
            </c:strRef>
          </c:tx>
          <c:invertIfNegative val="0"/>
          <c:cat>
            <c:strRef>
              <c:f>Sheet1!$A$2</c:f>
              <c:strCache>
                <c:ptCount val="1"/>
                <c:pt idx="0">
                  <c:v>Number of Penalties</c:v>
                </c:pt>
              </c:strCache>
            </c:strRef>
          </c:cat>
          <c:val>
            <c:numRef>
              <c:f>Sheet1!$D$2</c:f>
              <c:numCache>
                <c:formatCode>General</c:formatCode>
                <c:ptCount val="1"/>
                <c:pt idx="0">
                  <c:v>8</c:v>
                </c:pt>
              </c:numCache>
            </c:numRef>
          </c:val>
        </c:ser>
        <c:ser>
          <c:idx val="3"/>
          <c:order val="3"/>
          <c:tx>
            <c:strRef>
              <c:f>Sheet1!$E$1</c:f>
              <c:strCache>
                <c:ptCount val="1"/>
                <c:pt idx="0">
                  <c:v>2017</c:v>
                </c:pt>
              </c:strCache>
            </c:strRef>
          </c:tx>
          <c:invertIfNegative val="0"/>
          <c:cat>
            <c:strRef>
              <c:f>Sheet1!$A$2</c:f>
              <c:strCache>
                <c:ptCount val="1"/>
                <c:pt idx="0">
                  <c:v>Number of Penalties</c:v>
                </c:pt>
              </c:strCache>
            </c:strRef>
          </c:cat>
          <c:val>
            <c:numRef>
              <c:f>Sheet1!$E$2</c:f>
              <c:numCache>
                <c:formatCode>General</c:formatCode>
                <c:ptCount val="1"/>
                <c:pt idx="0">
                  <c:v>8</c:v>
                </c:pt>
              </c:numCache>
            </c:numRef>
          </c:val>
        </c:ser>
        <c:ser>
          <c:idx val="4"/>
          <c:order val="4"/>
          <c:tx>
            <c:strRef>
              <c:f>Sheet1!$F$1</c:f>
              <c:strCache>
                <c:ptCount val="1"/>
                <c:pt idx="0">
                  <c:v>2018</c:v>
                </c:pt>
              </c:strCache>
            </c:strRef>
          </c:tx>
          <c:invertIfNegative val="0"/>
          <c:cat>
            <c:strRef>
              <c:f>Sheet1!$A$2</c:f>
              <c:strCache>
                <c:ptCount val="1"/>
                <c:pt idx="0">
                  <c:v>Number of Penalties</c:v>
                </c:pt>
              </c:strCache>
            </c:strRef>
          </c:cat>
          <c:val>
            <c:numRef>
              <c:f>Sheet1!$F$2</c:f>
              <c:numCache>
                <c:formatCode>General</c:formatCode>
                <c:ptCount val="1"/>
                <c:pt idx="0">
                  <c:v>6</c:v>
                </c:pt>
              </c:numCache>
            </c:numRef>
          </c:val>
        </c:ser>
        <c:dLbls>
          <c:showLegendKey val="0"/>
          <c:showVal val="0"/>
          <c:showCatName val="0"/>
          <c:showSerName val="0"/>
          <c:showPercent val="0"/>
          <c:showBubbleSize val="0"/>
        </c:dLbls>
        <c:gapWidth val="150"/>
        <c:axId val="161560064"/>
        <c:axId val="161561600"/>
      </c:barChart>
      <c:catAx>
        <c:axId val="161560064"/>
        <c:scaling>
          <c:orientation val="minMax"/>
        </c:scaling>
        <c:delete val="0"/>
        <c:axPos val="b"/>
        <c:majorTickMark val="out"/>
        <c:minorTickMark val="none"/>
        <c:tickLblPos val="nextTo"/>
        <c:crossAx val="161561600"/>
        <c:crosses val="autoZero"/>
        <c:auto val="1"/>
        <c:lblAlgn val="ctr"/>
        <c:lblOffset val="100"/>
        <c:noMultiLvlLbl val="0"/>
      </c:catAx>
      <c:valAx>
        <c:axId val="161561600"/>
        <c:scaling>
          <c:orientation val="minMax"/>
        </c:scaling>
        <c:delete val="0"/>
        <c:axPos val="l"/>
        <c:majorGridlines/>
        <c:numFmt formatCode="General" sourceLinked="1"/>
        <c:majorTickMark val="out"/>
        <c:minorTickMark val="none"/>
        <c:tickLblPos val="nextTo"/>
        <c:crossAx val="1615600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invertIfNegative val="0"/>
          <c:cat>
            <c:strRef>
              <c:f>Sheet1!$A$2</c:f>
              <c:strCache>
                <c:ptCount val="1"/>
                <c:pt idx="0">
                  <c:v>Penalties</c:v>
                </c:pt>
              </c:strCache>
            </c:strRef>
          </c:cat>
          <c:val>
            <c:numRef>
              <c:f>Sheet1!$B$2</c:f>
              <c:numCache>
                <c:formatCode>#,##0</c:formatCode>
                <c:ptCount val="1"/>
                <c:pt idx="0">
                  <c:v>14731340</c:v>
                </c:pt>
              </c:numCache>
            </c:numRef>
          </c:val>
        </c:ser>
        <c:ser>
          <c:idx val="1"/>
          <c:order val="1"/>
          <c:tx>
            <c:strRef>
              <c:f>Sheet1!$C$1</c:f>
              <c:strCache>
                <c:ptCount val="1"/>
                <c:pt idx="0">
                  <c:v>2015</c:v>
                </c:pt>
              </c:strCache>
            </c:strRef>
          </c:tx>
          <c:invertIfNegative val="0"/>
          <c:cat>
            <c:strRef>
              <c:f>Sheet1!$A$2</c:f>
              <c:strCache>
                <c:ptCount val="1"/>
                <c:pt idx="0">
                  <c:v>Penalties</c:v>
                </c:pt>
              </c:strCache>
            </c:strRef>
          </c:cat>
          <c:val>
            <c:numRef>
              <c:f>Sheet1!$C$2</c:f>
              <c:numCache>
                <c:formatCode>#,##0</c:formatCode>
                <c:ptCount val="1"/>
                <c:pt idx="0">
                  <c:v>22562417</c:v>
                </c:pt>
              </c:numCache>
            </c:numRef>
          </c:val>
        </c:ser>
        <c:ser>
          <c:idx val="2"/>
          <c:order val="2"/>
          <c:tx>
            <c:strRef>
              <c:f>Sheet1!$D$1</c:f>
              <c:strCache>
                <c:ptCount val="1"/>
                <c:pt idx="0">
                  <c:v>2016</c:v>
                </c:pt>
              </c:strCache>
            </c:strRef>
          </c:tx>
          <c:invertIfNegative val="0"/>
          <c:cat>
            <c:strRef>
              <c:f>Sheet1!$A$2</c:f>
              <c:strCache>
                <c:ptCount val="1"/>
                <c:pt idx="0">
                  <c:v>Penalties</c:v>
                </c:pt>
              </c:strCache>
            </c:strRef>
          </c:cat>
          <c:val>
            <c:numRef>
              <c:f>Sheet1!$D$2</c:f>
              <c:numCache>
                <c:formatCode>#,##0</c:formatCode>
                <c:ptCount val="1"/>
                <c:pt idx="0">
                  <c:v>25962432</c:v>
                </c:pt>
              </c:numCache>
            </c:numRef>
          </c:val>
        </c:ser>
        <c:ser>
          <c:idx val="3"/>
          <c:order val="3"/>
          <c:tx>
            <c:strRef>
              <c:f>Sheet1!$E$1</c:f>
              <c:strCache>
                <c:ptCount val="1"/>
                <c:pt idx="0">
                  <c:v>2017</c:v>
                </c:pt>
              </c:strCache>
            </c:strRef>
          </c:tx>
          <c:invertIfNegative val="0"/>
          <c:cat>
            <c:strRef>
              <c:f>Sheet1!$A$2</c:f>
              <c:strCache>
                <c:ptCount val="1"/>
                <c:pt idx="0">
                  <c:v>Penalties</c:v>
                </c:pt>
              </c:strCache>
            </c:strRef>
          </c:cat>
          <c:val>
            <c:numRef>
              <c:f>Sheet1!$E$2</c:f>
              <c:numCache>
                <c:formatCode>#,##0</c:formatCode>
                <c:ptCount val="1"/>
                <c:pt idx="0">
                  <c:v>9169262</c:v>
                </c:pt>
              </c:numCache>
            </c:numRef>
          </c:val>
        </c:ser>
        <c:ser>
          <c:idx val="4"/>
          <c:order val="4"/>
          <c:tx>
            <c:strRef>
              <c:f>Sheet1!$F$1</c:f>
              <c:strCache>
                <c:ptCount val="1"/>
                <c:pt idx="0">
                  <c:v>2018</c:v>
                </c:pt>
              </c:strCache>
            </c:strRef>
          </c:tx>
          <c:invertIfNegative val="0"/>
          <c:cat>
            <c:strRef>
              <c:f>Sheet1!$A$2</c:f>
              <c:strCache>
                <c:ptCount val="1"/>
                <c:pt idx="0">
                  <c:v>Penalties</c:v>
                </c:pt>
              </c:strCache>
            </c:strRef>
          </c:cat>
          <c:val>
            <c:numRef>
              <c:f>Sheet1!$F$2</c:f>
              <c:numCache>
                <c:formatCode>#,##0</c:formatCode>
                <c:ptCount val="1"/>
                <c:pt idx="0">
                  <c:v>6516048</c:v>
                </c:pt>
              </c:numCache>
            </c:numRef>
          </c:val>
        </c:ser>
        <c:dLbls>
          <c:showLegendKey val="0"/>
          <c:showVal val="0"/>
          <c:showCatName val="0"/>
          <c:showSerName val="0"/>
          <c:showPercent val="0"/>
          <c:showBubbleSize val="0"/>
        </c:dLbls>
        <c:gapWidth val="150"/>
        <c:axId val="166182912"/>
        <c:axId val="166184448"/>
      </c:barChart>
      <c:catAx>
        <c:axId val="166182912"/>
        <c:scaling>
          <c:orientation val="minMax"/>
        </c:scaling>
        <c:delete val="0"/>
        <c:axPos val="b"/>
        <c:majorTickMark val="out"/>
        <c:minorTickMark val="none"/>
        <c:tickLblPos val="nextTo"/>
        <c:crossAx val="166184448"/>
        <c:crosses val="autoZero"/>
        <c:auto val="1"/>
        <c:lblAlgn val="ctr"/>
        <c:lblOffset val="100"/>
        <c:noMultiLvlLbl val="0"/>
      </c:catAx>
      <c:valAx>
        <c:axId val="166184448"/>
        <c:scaling>
          <c:orientation val="minMax"/>
        </c:scaling>
        <c:delete val="0"/>
        <c:axPos val="l"/>
        <c:majorGridlines/>
        <c:numFmt formatCode="#,##0" sourceLinked="1"/>
        <c:majorTickMark val="out"/>
        <c:minorTickMark val="none"/>
        <c:tickLblPos val="nextTo"/>
        <c:crossAx val="1661829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invertIfNegative val="0"/>
          <c:cat>
            <c:strRef>
              <c:f>Sheet1!$A$2</c:f>
              <c:strCache>
                <c:ptCount val="1"/>
                <c:pt idx="0">
                  <c:v>Amount Relinquished</c:v>
                </c:pt>
              </c:strCache>
            </c:strRef>
          </c:cat>
          <c:val>
            <c:numRef>
              <c:f>Sheet1!$B$2</c:f>
              <c:numCache>
                <c:formatCode>#,##0</c:formatCode>
                <c:ptCount val="1"/>
                <c:pt idx="0">
                  <c:v>143130450</c:v>
                </c:pt>
              </c:numCache>
            </c:numRef>
          </c:val>
        </c:ser>
        <c:ser>
          <c:idx val="1"/>
          <c:order val="1"/>
          <c:tx>
            <c:strRef>
              <c:f>Sheet1!$C$1</c:f>
              <c:strCache>
                <c:ptCount val="1"/>
                <c:pt idx="0">
                  <c:v>2015</c:v>
                </c:pt>
              </c:strCache>
            </c:strRef>
          </c:tx>
          <c:invertIfNegative val="0"/>
          <c:cat>
            <c:strRef>
              <c:f>Sheet1!$A$2</c:f>
              <c:strCache>
                <c:ptCount val="1"/>
                <c:pt idx="0">
                  <c:v>Amount Relinquished</c:v>
                </c:pt>
              </c:strCache>
            </c:strRef>
          </c:cat>
          <c:val>
            <c:numRef>
              <c:f>Sheet1!$C$2</c:f>
              <c:numCache>
                <c:formatCode>#,##0</c:formatCode>
                <c:ptCount val="1"/>
                <c:pt idx="0">
                  <c:v>139257687</c:v>
                </c:pt>
              </c:numCache>
            </c:numRef>
          </c:val>
        </c:ser>
        <c:ser>
          <c:idx val="2"/>
          <c:order val="2"/>
          <c:tx>
            <c:strRef>
              <c:f>Sheet1!$D$1</c:f>
              <c:strCache>
                <c:ptCount val="1"/>
                <c:pt idx="0">
                  <c:v>2016</c:v>
                </c:pt>
              </c:strCache>
            </c:strRef>
          </c:tx>
          <c:invertIfNegative val="0"/>
          <c:cat>
            <c:strRef>
              <c:f>Sheet1!$A$2</c:f>
              <c:strCache>
                <c:ptCount val="1"/>
                <c:pt idx="0">
                  <c:v>Amount Relinquished</c:v>
                </c:pt>
              </c:strCache>
            </c:strRef>
          </c:cat>
          <c:val>
            <c:numRef>
              <c:f>Sheet1!$D$2</c:f>
              <c:numCache>
                <c:formatCode>#,##0</c:formatCode>
                <c:ptCount val="1"/>
                <c:pt idx="0">
                  <c:v>109647749</c:v>
                </c:pt>
              </c:numCache>
            </c:numRef>
          </c:val>
        </c:ser>
        <c:ser>
          <c:idx val="3"/>
          <c:order val="3"/>
          <c:tx>
            <c:strRef>
              <c:f>Sheet1!$E$1</c:f>
              <c:strCache>
                <c:ptCount val="1"/>
                <c:pt idx="0">
                  <c:v>2017</c:v>
                </c:pt>
              </c:strCache>
            </c:strRef>
          </c:tx>
          <c:invertIfNegative val="0"/>
          <c:cat>
            <c:strRef>
              <c:f>Sheet1!$A$2</c:f>
              <c:strCache>
                <c:ptCount val="1"/>
                <c:pt idx="0">
                  <c:v>Amount Relinquished</c:v>
                </c:pt>
              </c:strCache>
            </c:strRef>
          </c:cat>
          <c:val>
            <c:numRef>
              <c:f>Sheet1!$E$2</c:f>
              <c:numCache>
                <c:formatCode>#,##0</c:formatCode>
                <c:ptCount val="1"/>
                <c:pt idx="0">
                  <c:v>97183707</c:v>
                </c:pt>
              </c:numCache>
            </c:numRef>
          </c:val>
        </c:ser>
        <c:ser>
          <c:idx val="4"/>
          <c:order val="4"/>
          <c:tx>
            <c:strRef>
              <c:f>Sheet1!$F$1</c:f>
              <c:strCache>
                <c:ptCount val="1"/>
                <c:pt idx="0">
                  <c:v>2018</c:v>
                </c:pt>
              </c:strCache>
            </c:strRef>
          </c:tx>
          <c:invertIfNegative val="0"/>
          <c:cat>
            <c:strRef>
              <c:f>Sheet1!$A$2</c:f>
              <c:strCache>
                <c:ptCount val="1"/>
                <c:pt idx="0">
                  <c:v>Amount Relinquished</c:v>
                </c:pt>
              </c:strCache>
            </c:strRef>
          </c:cat>
          <c:val>
            <c:numRef>
              <c:f>Sheet1!$F$2</c:f>
              <c:numCache>
                <c:formatCode>#,##0</c:formatCode>
                <c:ptCount val="1"/>
                <c:pt idx="0">
                  <c:v>109829561</c:v>
                </c:pt>
              </c:numCache>
            </c:numRef>
          </c:val>
        </c:ser>
        <c:dLbls>
          <c:showLegendKey val="0"/>
          <c:showVal val="0"/>
          <c:showCatName val="0"/>
          <c:showSerName val="0"/>
          <c:showPercent val="0"/>
          <c:showBubbleSize val="0"/>
        </c:dLbls>
        <c:gapWidth val="150"/>
        <c:axId val="166220928"/>
        <c:axId val="166222464"/>
      </c:barChart>
      <c:catAx>
        <c:axId val="166220928"/>
        <c:scaling>
          <c:orientation val="minMax"/>
        </c:scaling>
        <c:delete val="0"/>
        <c:axPos val="b"/>
        <c:majorTickMark val="out"/>
        <c:minorTickMark val="none"/>
        <c:tickLblPos val="nextTo"/>
        <c:crossAx val="166222464"/>
        <c:crosses val="autoZero"/>
        <c:auto val="1"/>
        <c:lblAlgn val="ctr"/>
        <c:lblOffset val="100"/>
        <c:noMultiLvlLbl val="0"/>
      </c:catAx>
      <c:valAx>
        <c:axId val="166222464"/>
        <c:scaling>
          <c:orientation val="minMax"/>
        </c:scaling>
        <c:delete val="0"/>
        <c:axPos val="l"/>
        <c:majorGridlines/>
        <c:numFmt formatCode="#,##0" sourceLinked="1"/>
        <c:majorTickMark val="out"/>
        <c:minorTickMark val="none"/>
        <c:tickLblPos val="nextTo"/>
        <c:crossAx val="1662209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PowerPoint]Summary'!$B$5</c:f>
              <c:strCache>
                <c:ptCount val="1"/>
                <c:pt idx="0">
                  <c:v>Relinquished in Reallotment</c:v>
                </c:pt>
              </c:strCache>
            </c:strRef>
          </c:tx>
          <c:spPr>
            <a:ln>
              <a:prstDash val="sysDash"/>
            </a:ln>
          </c:spPr>
          <c:marker>
            <c:symbol val="none"/>
          </c:marker>
          <c:cat>
            <c:numRef>
              <c:f>'[Chart in Microsoft PowerPoint]Summary'!$A$6:$A$15</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 in Microsoft PowerPoint]Summary'!$B$6:$B$15</c:f>
              <c:numCache>
                <c:formatCode>#,##0</c:formatCode>
                <c:ptCount val="10"/>
                <c:pt idx="0">
                  <c:v>57664918</c:v>
                </c:pt>
                <c:pt idx="1">
                  <c:v>135908173</c:v>
                </c:pt>
                <c:pt idx="2">
                  <c:v>160355071</c:v>
                </c:pt>
                <c:pt idx="3">
                  <c:v>143552763</c:v>
                </c:pt>
                <c:pt idx="4">
                  <c:v>133281051</c:v>
                </c:pt>
                <c:pt idx="5">
                  <c:v>143130450</c:v>
                </c:pt>
                <c:pt idx="6">
                  <c:v>139257687</c:v>
                </c:pt>
                <c:pt idx="7">
                  <c:v>109647749</c:v>
                </c:pt>
                <c:pt idx="8">
                  <c:v>97183707</c:v>
                </c:pt>
                <c:pt idx="9">
                  <c:v>109829561</c:v>
                </c:pt>
              </c:numCache>
            </c:numRef>
          </c:val>
          <c:smooth val="0"/>
        </c:ser>
        <c:ser>
          <c:idx val="2"/>
          <c:order val="1"/>
          <c:tx>
            <c:strRef>
              <c:f>'[Chart in Microsoft PowerPoint]Summary'!$C$5</c:f>
              <c:strCache>
                <c:ptCount val="1"/>
                <c:pt idx="0">
                  <c:v>MOE Penalties</c:v>
                </c:pt>
              </c:strCache>
            </c:strRef>
          </c:tx>
          <c:spPr>
            <a:ln>
              <a:solidFill>
                <a:schemeClr val="accent2"/>
              </a:solidFill>
              <a:prstDash val="sysDash"/>
            </a:ln>
          </c:spPr>
          <c:marker>
            <c:symbol val="none"/>
          </c:marker>
          <c:cat>
            <c:numRef>
              <c:f>'[Chart in Microsoft PowerPoint]Summary'!$A$6:$A$15</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 in Microsoft PowerPoint]Summary'!$C$6:$C$15</c:f>
              <c:numCache>
                <c:formatCode>#,##0</c:formatCode>
                <c:ptCount val="10"/>
                <c:pt idx="0">
                  <c:v>0</c:v>
                </c:pt>
                <c:pt idx="1">
                  <c:v>7185761</c:v>
                </c:pt>
                <c:pt idx="2">
                  <c:v>26354506</c:v>
                </c:pt>
                <c:pt idx="3">
                  <c:v>42645388</c:v>
                </c:pt>
                <c:pt idx="4">
                  <c:v>31345158</c:v>
                </c:pt>
                <c:pt idx="5">
                  <c:v>14731340</c:v>
                </c:pt>
                <c:pt idx="6">
                  <c:v>22562417</c:v>
                </c:pt>
                <c:pt idx="7">
                  <c:v>25962432</c:v>
                </c:pt>
                <c:pt idx="8">
                  <c:v>9169262</c:v>
                </c:pt>
                <c:pt idx="9">
                  <c:v>6516048</c:v>
                </c:pt>
              </c:numCache>
            </c:numRef>
          </c:val>
          <c:smooth val="0"/>
        </c:ser>
        <c:ser>
          <c:idx val="3"/>
          <c:order val="2"/>
          <c:tx>
            <c:strRef>
              <c:f>'[Chart in Microsoft PowerPoint]Summary'!$D$5</c:f>
              <c:strCache>
                <c:ptCount val="1"/>
                <c:pt idx="0">
                  <c:v>Total Possible Reallotment Amount</c:v>
                </c:pt>
              </c:strCache>
            </c:strRef>
          </c:tx>
          <c:spPr>
            <a:ln w="63500">
              <a:prstDash val="solid"/>
            </a:ln>
          </c:spPr>
          <c:marker>
            <c:symbol val="none"/>
          </c:marker>
          <c:val>
            <c:numRef>
              <c:f>'[Chart in Microsoft PowerPoint]Summary'!$D$6:$D$15</c:f>
              <c:numCache>
                <c:formatCode>#,##0</c:formatCode>
                <c:ptCount val="10"/>
                <c:pt idx="0">
                  <c:v>57664918</c:v>
                </c:pt>
                <c:pt idx="1">
                  <c:v>143093934</c:v>
                </c:pt>
                <c:pt idx="2">
                  <c:v>186709577</c:v>
                </c:pt>
                <c:pt idx="3">
                  <c:v>186198151</c:v>
                </c:pt>
                <c:pt idx="4">
                  <c:v>164626209</c:v>
                </c:pt>
                <c:pt idx="5">
                  <c:v>157861790</c:v>
                </c:pt>
                <c:pt idx="6">
                  <c:v>161820104</c:v>
                </c:pt>
                <c:pt idx="7">
                  <c:v>135610181</c:v>
                </c:pt>
                <c:pt idx="8">
                  <c:v>106352969</c:v>
                </c:pt>
                <c:pt idx="9">
                  <c:v>116345609</c:v>
                </c:pt>
              </c:numCache>
            </c:numRef>
          </c:val>
          <c:smooth val="0"/>
        </c:ser>
        <c:dLbls>
          <c:showLegendKey val="0"/>
          <c:showVal val="0"/>
          <c:showCatName val="0"/>
          <c:showSerName val="0"/>
          <c:showPercent val="0"/>
          <c:showBubbleSize val="0"/>
        </c:dLbls>
        <c:marker val="1"/>
        <c:smooth val="0"/>
        <c:axId val="166867712"/>
        <c:axId val="166869248"/>
      </c:lineChart>
      <c:catAx>
        <c:axId val="166867712"/>
        <c:scaling>
          <c:orientation val="minMax"/>
        </c:scaling>
        <c:delete val="0"/>
        <c:axPos val="b"/>
        <c:numFmt formatCode="General" sourceLinked="1"/>
        <c:majorTickMark val="out"/>
        <c:minorTickMark val="none"/>
        <c:tickLblPos val="nextTo"/>
        <c:crossAx val="166869248"/>
        <c:crosses val="autoZero"/>
        <c:auto val="1"/>
        <c:lblAlgn val="ctr"/>
        <c:lblOffset val="100"/>
        <c:noMultiLvlLbl val="0"/>
      </c:catAx>
      <c:valAx>
        <c:axId val="166869248"/>
        <c:scaling>
          <c:orientation val="minMax"/>
        </c:scaling>
        <c:delete val="0"/>
        <c:axPos val="l"/>
        <c:majorGridlines/>
        <c:numFmt formatCode="#,##0" sourceLinked="1"/>
        <c:majorTickMark val="out"/>
        <c:minorTickMark val="none"/>
        <c:tickLblPos val="nextTo"/>
        <c:crossAx val="166867712"/>
        <c:crosses val="autoZero"/>
        <c:crossBetween val="between"/>
      </c:valAx>
    </c:plotArea>
    <c:legend>
      <c:legendPos val="r"/>
      <c:layout/>
      <c:overlay val="0"/>
    </c:legend>
    <c:plotVisOnly val="1"/>
    <c:dispBlanksAs val="gap"/>
    <c:showDLblsOverMax val="0"/>
  </c:chart>
  <c:txPr>
    <a:bodyPr/>
    <a:lstStyle/>
    <a:p>
      <a:pPr>
        <a:defRPr sz="105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invertIfNegative val="0"/>
          <c:cat>
            <c:strRef>
              <c:f>Sheet1!$A$2</c:f>
              <c:strCache>
                <c:ptCount val="1"/>
                <c:pt idx="0">
                  <c:v>Amount Requested</c:v>
                </c:pt>
              </c:strCache>
            </c:strRef>
          </c:cat>
          <c:val>
            <c:numRef>
              <c:f>Sheet1!$B$2</c:f>
              <c:numCache>
                <c:formatCode>#,##0</c:formatCode>
                <c:ptCount val="1"/>
                <c:pt idx="0">
                  <c:v>118882737</c:v>
                </c:pt>
              </c:numCache>
            </c:numRef>
          </c:val>
        </c:ser>
        <c:ser>
          <c:idx val="1"/>
          <c:order val="1"/>
          <c:tx>
            <c:strRef>
              <c:f>Sheet1!$C$1</c:f>
              <c:strCache>
                <c:ptCount val="1"/>
                <c:pt idx="0">
                  <c:v>2015</c:v>
                </c:pt>
              </c:strCache>
            </c:strRef>
          </c:tx>
          <c:invertIfNegative val="0"/>
          <c:cat>
            <c:strRef>
              <c:f>Sheet1!$A$2</c:f>
              <c:strCache>
                <c:ptCount val="1"/>
                <c:pt idx="0">
                  <c:v>Amount Requested</c:v>
                </c:pt>
              </c:strCache>
            </c:strRef>
          </c:cat>
          <c:val>
            <c:numRef>
              <c:f>Sheet1!$C$2</c:f>
              <c:numCache>
                <c:formatCode>#,##0</c:formatCode>
                <c:ptCount val="1"/>
                <c:pt idx="0">
                  <c:v>133325494</c:v>
                </c:pt>
              </c:numCache>
            </c:numRef>
          </c:val>
        </c:ser>
        <c:ser>
          <c:idx val="2"/>
          <c:order val="2"/>
          <c:tx>
            <c:strRef>
              <c:f>Sheet1!$D$1</c:f>
              <c:strCache>
                <c:ptCount val="1"/>
                <c:pt idx="0">
                  <c:v>2016</c:v>
                </c:pt>
              </c:strCache>
            </c:strRef>
          </c:tx>
          <c:invertIfNegative val="0"/>
          <c:cat>
            <c:strRef>
              <c:f>Sheet1!$A$2</c:f>
              <c:strCache>
                <c:ptCount val="1"/>
                <c:pt idx="0">
                  <c:v>Amount Requested</c:v>
                </c:pt>
              </c:strCache>
            </c:strRef>
          </c:cat>
          <c:val>
            <c:numRef>
              <c:f>Sheet1!$D$2</c:f>
              <c:numCache>
                <c:formatCode>#,##0</c:formatCode>
                <c:ptCount val="1"/>
                <c:pt idx="0">
                  <c:v>166780457</c:v>
                </c:pt>
              </c:numCache>
            </c:numRef>
          </c:val>
        </c:ser>
        <c:ser>
          <c:idx val="3"/>
          <c:order val="3"/>
          <c:tx>
            <c:strRef>
              <c:f>Sheet1!$E$1</c:f>
              <c:strCache>
                <c:ptCount val="1"/>
                <c:pt idx="0">
                  <c:v>2017</c:v>
                </c:pt>
              </c:strCache>
            </c:strRef>
          </c:tx>
          <c:invertIfNegative val="0"/>
          <c:cat>
            <c:strRef>
              <c:f>Sheet1!$A$2</c:f>
              <c:strCache>
                <c:ptCount val="1"/>
                <c:pt idx="0">
                  <c:v>Amount Requested</c:v>
                </c:pt>
              </c:strCache>
            </c:strRef>
          </c:cat>
          <c:val>
            <c:numRef>
              <c:f>Sheet1!$E$2</c:f>
              <c:numCache>
                <c:formatCode>#,##0</c:formatCode>
                <c:ptCount val="1"/>
                <c:pt idx="0">
                  <c:v>229250935</c:v>
                </c:pt>
              </c:numCache>
            </c:numRef>
          </c:val>
        </c:ser>
        <c:ser>
          <c:idx val="4"/>
          <c:order val="4"/>
          <c:tx>
            <c:strRef>
              <c:f>Sheet1!$F$1</c:f>
              <c:strCache>
                <c:ptCount val="1"/>
                <c:pt idx="0">
                  <c:v>2018</c:v>
                </c:pt>
              </c:strCache>
            </c:strRef>
          </c:tx>
          <c:invertIfNegative val="0"/>
          <c:cat>
            <c:strRef>
              <c:f>Sheet1!$A$2</c:f>
              <c:strCache>
                <c:ptCount val="1"/>
                <c:pt idx="0">
                  <c:v>Amount Requested</c:v>
                </c:pt>
              </c:strCache>
            </c:strRef>
          </c:cat>
          <c:val>
            <c:numRef>
              <c:f>Sheet1!$F$2</c:f>
              <c:numCache>
                <c:formatCode>#,##0</c:formatCode>
                <c:ptCount val="1"/>
                <c:pt idx="0">
                  <c:v>239489816</c:v>
                </c:pt>
              </c:numCache>
            </c:numRef>
          </c:val>
        </c:ser>
        <c:dLbls>
          <c:showLegendKey val="0"/>
          <c:showVal val="0"/>
          <c:showCatName val="0"/>
          <c:showSerName val="0"/>
          <c:showPercent val="0"/>
          <c:showBubbleSize val="0"/>
        </c:dLbls>
        <c:gapWidth val="150"/>
        <c:axId val="166901632"/>
        <c:axId val="166903168"/>
      </c:barChart>
      <c:catAx>
        <c:axId val="166901632"/>
        <c:scaling>
          <c:orientation val="minMax"/>
        </c:scaling>
        <c:delete val="0"/>
        <c:axPos val="b"/>
        <c:majorTickMark val="out"/>
        <c:minorTickMark val="none"/>
        <c:tickLblPos val="nextTo"/>
        <c:crossAx val="166903168"/>
        <c:crosses val="autoZero"/>
        <c:auto val="1"/>
        <c:lblAlgn val="ctr"/>
        <c:lblOffset val="100"/>
        <c:noMultiLvlLbl val="0"/>
      </c:catAx>
      <c:valAx>
        <c:axId val="166903168"/>
        <c:scaling>
          <c:orientation val="minMax"/>
        </c:scaling>
        <c:delete val="0"/>
        <c:axPos val="l"/>
        <c:majorGridlines/>
        <c:numFmt formatCode="#,##0" sourceLinked="1"/>
        <c:majorTickMark val="out"/>
        <c:minorTickMark val="none"/>
        <c:tickLblPos val="nextTo"/>
        <c:crossAx val="1669016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'[Chart in Microsoft PowerPoint]Summary'!$C$5</c:f>
              <c:strCache>
                <c:ptCount val="1"/>
                <c:pt idx="0">
                  <c:v>MOE Penalties</c:v>
                </c:pt>
              </c:strCache>
            </c:strRef>
          </c:tx>
          <c:spPr>
            <a:ln>
              <a:noFill/>
              <a:prstDash val="sysDash"/>
            </a:ln>
          </c:spPr>
          <c:marker>
            <c:symbol val="none"/>
          </c:marker>
          <c:cat>
            <c:numRef>
              <c:f>'[Chart in Microsoft PowerPoint]Summary'!$A$6:$A$15</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 in Microsoft PowerPoint]Summary'!$C$6:$C$15</c:f>
              <c:numCache>
                <c:formatCode>#,##0</c:formatCode>
                <c:ptCount val="10"/>
                <c:pt idx="0">
                  <c:v>0</c:v>
                </c:pt>
                <c:pt idx="1">
                  <c:v>7185761</c:v>
                </c:pt>
                <c:pt idx="2">
                  <c:v>26354506</c:v>
                </c:pt>
                <c:pt idx="3">
                  <c:v>42645388</c:v>
                </c:pt>
                <c:pt idx="4">
                  <c:v>31345158</c:v>
                </c:pt>
                <c:pt idx="5">
                  <c:v>14731340</c:v>
                </c:pt>
                <c:pt idx="6">
                  <c:v>22562417</c:v>
                </c:pt>
                <c:pt idx="7">
                  <c:v>25962432</c:v>
                </c:pt>
                <c:pt idx="8">
                  <c:v>9169262</c:v>
                </c:pt>
                <c:pt idx="9">
                  <c:v>6516048</c:v>
                </c:pt>
              </c:numCache>
            </c:numRef>
          </c:val>
          <c:smooth val="0"/>
        </c:ser>
        <c:ser>
          <c:idx val="3"/>
          <c:order val="1"/>
          <c:tx>
            <c:strRef>
              <c:f>'[Chart in Microsoft PowerPoint]Summary'!$D$5</c:f>
              <c:strCache>
                <c:ptCount val="1"/>
                <c:pt idx="0">
                  <c:v>Total Possible Reallotment Amount</c:v>
                </c:pt>
              </c:strCache>
            </c:strRef>
          </c:tx>
          <c:spPr>
            <a:ln w="63500">
              <a:prstDash val="solid"/>
            </a:ln>
          </c:spPr>
          <c:marker>
            <c:symbol val="none"/>
          </c:marker>
          <c:val>
            <c:numRef>
              <c:f>'[Chart in Microsoft PowerPoint]Summary'!$D$6:$D$15</c:f>
              <c:numCache>
                <c:formatCode>#,##0</c:formatCode>
                <c:ptCount val="10"/>
                <c:pt idx="0">
                  <c:v>57664918</c:v>
                </c:pt>
                <c:pt idx="1">
                  <c:v>143093934</c:v>
                </c:pt>
                <c:pt idx="2">
                  <c:v>186709577</c:v>
                </c:pt>
                <c:pt idx="3">
                  <c:v>186198151</c:v>
                </c:pt>
                <c:pt idx="4">
                  <c:v>164626209</c:v>
                </c:pt>
                <c:pt idx="5">
                  <c:v>157861790</c:v>
                </c:pt>
                <c:pt idx="6">
                  <c:v>161820104</c:v>
                </c:pt>
                <c:pt idx="7">
                  <c:v>135610181</c:v>
                </c:pt>
                <c:pt idx="8">
                  <c:v>106352969</c:v>
                </c:pt>
                <c:pt idx="9">
                  <c:v>116345609</c:v>
                </c:pt>
              </c:numCache>
            </c:numRef>
          </c:val>
          <c:smooth val="0"/>
        </c:ser>
        <c:ser>
          <c:idx val="4"/>
          <c:order val="2"/>
          <c:tx>
            <c:strRef>
              <c:f>'[Chart in Microsoft PowerPoint]Summary'!$E$5</c:f>
              <c:strCache>
                <c:ptCount val="1"/>
                <c:pt idx="0">
                  <c:v>Requested in Reallotment</c:v>
                </c:pt>
              </c:strCache>
            </c:strRef>
          </c:tx>
          <c:spPr>
            <a:ln w="63500" cmpd="sng"/>
          </c:spPr>
          <c:marker>
            <c:symbol val="none"/>
          </c:marker>
          <c:val>
            <c:numRef>
              <c:f>'[Chart in Microsoft PowerPoint]Summary'!$E$6:$E$15</c:f>
              <c:numCache>
                <c:formatCode>#,##0</c:formatCode>
                <c:ptCount val="10"/>
                <c:pt idx="0">
                  <c:v>69839130</c:v>
                </c:pt>
                <c:pt idx="1">
                  <c:v>127985396</c:v>
                </c:pt>
                <c:pt idx="2">
                  <c:v>119143521</c:v>
                </c:pt>
                <c:pt idx="3">
                  <c:v>90828572</c:v>
                </c:pt>
                <c:pt idx="4">
                  <c:v>83086446</c:v>
                </c:pt>
                <c:pt idx="5">
                  <c:v>118882737</c:v>
                </c:pt>
                <c:pt idx="6">
                  <c:v>133325494</c:v>
                </c:pt>
                <c:pt idx="7">
                  <c:v>166780457</c:v>
                </c:pt>
                <c:pt idx="8">
                  <c:v>229250935</c:v>
                </c:pt>
                <c:pt idx="9">
                  <c:v>239489816</c:v>
                </c:pt>
              </c:numCache>
            </c:numRef>
          </c:val>
          <c:smooth val="0"/>
        </c:ser>
        <c:dLbls>
          <c:showLegendKey val="0"/>
          <c:showVal val="0"/>
          <c:showCatName val="0"/>
          <c:showSerName val="0"/>
          <c:showPercent val="0"/>
          <c:showBubbleSize val="0"/>
        </c:dLbls>
        <c:marker val="1"/>
        <c:smooth val="0"/>
        <c:axId val="166807040"/>
        <c:axId val="166808576"/>
      </c:lineChart>
      <c:catAx>
        <c:axId val="166807040"/>
        <c:scaling>
          <c:orientation val="minMax"/>
        </c:scaling>
        <c:delete val="0"/>
        <c:axPos val="b"/>
        <c:numFmt formatCode="General" sourceLinked="1"/>
        <c:majorTickMark val="out"/>
        <c:minorTickMark val="none"/>
        <c:tickLblPos val="nextTo"/>
        <c:crossAx val="166808576"/>
        <c:crosses val="autoZero"/>
        <c:auto val="1"/>
        <c:lblAlgn val="ctr"/>
        <c:lblOffset val="100"/>
        <c:noMultiLvlLbl val="0"/>
      </c:catAx>
      <c:valAx>
        <c:axId val="166808576"/>
        <c:scaling>
          <c:orientation val="minMax"/>
        </c:scaling>
        <c:delete val="0"/>
        <c:axPos val="l"/>
        <c:majorGridlines/>
        <c:numFmt formatCode="#,##0" sourceLinked="1"/>
        <c:majorTickMark val="out"/>
        <c:minorTickMark val="none"/>
        <c:tickLblPos val="nextTo"/>
        <c:crossAx val="166807040"/>
        <c:crosses val="autoZero"/>
        <c:crossBetween val="between"/>
      </c:valAx>
    </c:plotArea>
    <c:legend>
      <c:legendPos val="r"/>
      <c:legendEntry>
        <c:idx val="0"/>
        <c:delete val="1"/>
      </c:legendEntry>
      <c:layout/>
      <c:overlay val="0"/>
    </c:legend>
    <c:plotVisOnly val="1"/>
    <c:dispBlanksAs val="gap"/>
    <c:showDLblsOverMax val="0"/>
  </c:chart>
  <c:txPr>
    <a:bodyPr/>
    <a:lstStyle/>
    <a:p>
      <a:pPr>
        <a:defRPr sz="105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2012</c:v>
                </c:pt>
              </c:strCache>
            </c:strRef>
          </c:tx>
          <c:invertIfNegative val="0"/>
          <c:cat>
            <c:strRef>
              <c:f>Sheet1!$A$2</c:f>
              <c:strCache>
                <c:ptCount val="1"/>
                <c:pt idx="0">
                  <c:v>Amount Returned</c:v>
                </c:pt>
              </c:strCache>
            </c:strRef>
          </c:cat>
          <c:val>
            <c:numRef>
              <c:f>Sheet1!$B$2</c:f>
              <c:numCache>
                <c:formatCode>#,##0</c:formatCode>
                <c:ptCount val="1"/>
                <c:pt idx="0">
                  <c:v>69221336</c:v>
                </c:pt>
              </c:numCache>
            </c:numRef>
          </c:val>
        </c:ser>
        <c:ser>
          <c:idx val="1"/>
          <c:order val="1"/>
          <c:tx>
            <c:strRef>
              <c:f>Sheet1!$C$1</c:f>
              <c:strCache>
                <c:ptCount val="1"/>
                <c:pt idx="0">
                  <c:v>2013</c:v>
                </c:pt>
              </c:strCache>
            </c:strRef>
          </c:tx>
          <c:invertIfNegative val="0"/>
          <c:cat>
            <c:strRef>
              <c:f>Sheet1!$A$2</c:f>
              <c:strCache>
                <c:ptCount val="1"/>
                <c:pt idx="0">
                  <c:v>Amount Returned</c:v>
                </c:pt>
              </c:strCache>
            </c:strRef>
          </c:cat>
          <c:val>
            <c:numRef>
              <c:f>Sheet1!$C$2</c:f>
              <c:numCache>
                <c:formatCode>#,##0</c:formatCode>
                <c:ptCount val="1"/>
                <c:pt idx="0">
                  <c:v>48175175</c:v>
                </c:pt>
              </c:numCache>
            </c:numRef>
          </c:val>
        </c:ser>
        <c:ser>
          <c:idx val="2"/>
          <c:order val="2"/>
          <c:tx>
            <c:strRef>
              <c:f>Sheet1!$D$1</c:f>
              <c:strCache>
                <c:ptCount val="1"/>
                <c:pt idx="0">
                  <c:v>2014</c:v>
                </c:pt>
              </c:strCache>
            </c:strRef>
          </c:tx>
          <c:invertIfNegative val="0"/>
          <c:cat>
            <c:strRef>
              <c:f>Sheet1!$A$2</c:f>
              <c:strCache>
                <c:ptCount val="1"/>
                <c:pt idx="0">
                  <c:v>Amount Returned</c:v>
                </c:pt>
              </c:strCache>
            </c:strRef>
          </c:cat>
          <c:val>
            <c:numRef>
              <c:f>Sheet1!$D$2</c:f>
              <c:numCache>
                <c:formatCode>#,##0</c:formatCode>
                <c:ptCount val="1"/>
                <c:pt idx="0">
                  <c:v>90181810</c:v>
                </c:pt>
              </c:numCache>
            </c:numRef>
          </c:val>
        </c:ser>
        <c:ser>
          <c:idx val="3"/>
          <c:order val="3"/>
          <c:tx>
            <c:strRef>
              <c:f>Sheet1!$E$1</c:f>
              <c:strCache>
                <c:ptCount val="1"/>
                <c:pt idx="0">
                  <c:v>2015</c:v>
                </c:pt>
              </c:strCache>
            </c:strRef>
          </c:tx>
          <c:invertIfNegative val="0"/>
          <c:cat>
            <c:strRef>
              <c:f>Sheet1!$A$2</c:f>
              <c:strCache>
                <c:ptCount val="1"/>
                <c:pt idx="0">
                  <c:v>Amount Returned</c:v>
                </c:pt>
              </c:strCache>
            </c:strRef>
          </c:cat>
          <c:val>
            <c:numRef>
              <c:f>Sheet1!$E$2</c:f>
              <c:numCache>
                <c:formatCode>#,##0</c:formatCode>
                <c:ptCount val="1"/>
                <c:pt idx="0">
                  <c:v>52587480</c:v>
                </c:pt>
              </c:numCache>
            </c:numRef>
          </c:val>
        </c:ser>
        <c:ser>
          <c:idx val="4"/>
          <c:order val="4"/>
          <c:tx>
            <c:strRef>
              <c:f>Sheet1!$F$1</c:f>
              <c:strCache>
                <c:ptCount val="1"/>
                <c:pt idx="0">
                  <c:v>2016</c:v>
                </c:pt>
              </c:strCache>
            </c:strRef>
          </c:tx>
          <c:invertIfNegative val="0"/>
          <c:cat>
            <c:strRef>
              <c:f>Sheet1!$A$2</c:f>
              <c:strCache>
                <c:ptCount val="1"/>
                <c:pt idx="0">
                  <c:v>Amount Returned</c:v>
                </c:pt>
              </c:strCache>
            </c:strRef>
          </c:cat>
          <c:val>
            <c:numRef>
              <c:f>Sheet1!$F$2</c:f>
              <c:numCache>
                <c:formatCode>#,##0</c:formatCode>
                <c:ptCount val="1"/>
                <c:pt idx="0">
                  <c:v>83939887</c:v>
                </c:pt>
              </c:numCache>
            </c:numRef>
          </c:val>
        </c:ser>
        <c:dLbls>
          <c:showLegendKey val="0"/>
          <c:showVal val="0"/>
          <c:showCatName val="0"/>
          <c:showSerName val="0"/>
          <c:showPercent val="0"/>
          <c:showBubbleSize val="0"/>
        </c:dLbls>
        <c:gapWidth val="150"/>
        <c:axId val="166845440"/>
        <c:axId val="166847232"/>
      </c:barChart>
      <c:catAx>
        <c:axId val="166845440"/>
        <c:scaling>
          <c:orientation val="minMax"/>
        </c:scaling>
        <c:delete val="0"/>
        <c:axPos val="b"/>
        <c:majorTickMark val="out"/>
        <c:minorTickMark val="none"/>
        <c:tickLblPos val="nextTo"/>
        <c:crossAx val="166847232"/>
        <c:crosses val="autoZero"/>
        <c:auto val="1"/>
        <c:lblAlgn val="ctr"/>
        <c:lblOffset val="100"/>
        <c:noMultiLvlLbl val="0"/>
      </c:catAx>
      <c:valAx>
        <c:axId val="166847232"/>
        <c:scaling>
          <c:orientation val="minMax"/>
        </c:scaling>
        <c:delete val="0"/>
        <c:axPos val="l"/>
        <c:majorGridlines/>
        <c:numFmt formatCode="#,##0" sourceLinked="1"/>
        <c:majorTickMark val="out"/>
        <c:minorTickMark val="none"/>
        <c:tickLblPos val="nextTo"/>
        <c:crossAx val="1668454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2014</c:v>
                </c:pt>
              </c:strCache>
            </c:strRef>
          </c:tx>
          <c:invertIfNegative val="0"/>
          <c:cat>
            <c:strRef>
              <c:f>Sheet1!$A$2</c:f>
              <c:strCache>
                <c:ptCount val="1"/>
                <c:pt idx="0">
                  <c:v>Amount Returned</c:v>
                </c:pt>
              </c:strCache>
            </c:strRef>
          </c:cat>
          <c:val>
            <c:numRef>
              <c:f>Sheet1!$B$2</c:f>
              <c:numCache>
                <c:formatCode>#,##0</c:formatCode>
                <c:ptCount val="1"/>
                <c:pt idx="0">
                  <c:v>311339</c:v>
                </c:pt>
              </c:numCache>
            </c:numRef>
          </c:val>
        </c:ser>
        <c:ser>
          <c:idx val="1"/>
          <c:order val="1"/>
          <c:tx>
            <c:strRef>
              <c:f>Sheet1!$C$1</c:f>
              <c:strCache>
                <c:ptCount val="1"/>
                <c:pt idx="0">
                  <c:v>2015</c:v>
                </c:pt>
              </c:strCache>
            </c:strRef>
          </c:tx>
          <c:invertIfNegative val="0"/>
          <c:cat>
            <c:strRef>
              <c:f>Sheet1!$A$2</c:f>
              <c:strCache>
                <c:ptCount val="1"/>
                <c:pt idx="0">
                  <c:v>Amount Returned</c:v>
                </c:pt>
              </c:strCache>
            </c:strRef>
          </c:cat>
          <c:val>
            <c:numRef>
              <c:f>Sheet1!$C$2</c:f>
              <c:numCache>
                <c:formatCode>#,##0</c:formatCode>
                <c:ptCount val="1"/>
                <c:pt idx="0">
                  <c:v>654824</c:v>
                </c:pt>
              </c:numCache>
            </c:numRef>
          </c:val>
        </c:ser>
        <c:ser>
          <c:idx val="2"/>
          <c:order val="2"/>
          <c:tx>
            <c:strRef>
              <c:f>Sheet1!$D$1</c:f>
              <c:strCache>
                <c:ptCount val="1"/>
                <c:pt idx="0">
                  <c:v>2016</c:v>
                </c:pt>
              </c:strCache>
            </c:strRef>
          </c:tx>
          <c:invertIfNegative val="0"/>
          <c:cat>
            <c:strRef>
              <c:f>Sheet1!$A$2</c:f>
              <c:strCache>
                <c:ptCount val="1"/>
                <c:pt idx="0">
                  <c:v>Amount Returned</c:v>
                </c:pt>
              </c:strCache>
            </c:strRef>
          </c:cat>
          <c:val>
            <c:numRef>
              <c:f>Sheet1!$D$2</c:f>
              <c:numCache>
                <c:formatCode>#,##0</c:formatCode>
                <c:ptCount val="1"/>
                <c:pt idx="0">
                  <c:v>1200785</c:v>
                </c:pt>
              </c:numCache>
            </c:numRef>
          </c:val>
        </c:ser>
        <c:dLbls>
          <c:showLegendKey val="0"/>
          <c:showVal val="0"/>
          <c:showCatName val="0"/>
          <c:showSerName val="0"/>
          <c:showPercent val="0"/>
          <c:showBubbleSize val="0"/>
        </c:dLbls>
        <c:gapWidth val="150"/>
        <c:axId val="167121280"/>
        <c:axId val="167122816"/>
      </c:barChart>
      <c:catAx>
        <c:axId val="167121280"/>
        <c:scaling>
          <c:orientation val="minMax"/>
        </c:scaling>
        <c:delete val="0"/>
        <c:axPos val="b"/>
        <c:majorTickMark val="out"/>
        <c:minorTickMark val="none"/>
        <c:tickLblPos val="nextTo"/>
        <c:crossAx val="167122816"/>
        <c:crosses val="autoZero"/>
        <c:auto val="1"/>
        <c:lblAlgn val="ctr"/>
        <c:lblOffset val="100"/>
        <c:noMultiLvlLbl val="0"/>
      </c:catAx>
      <c:valAx>
        <c:axId val="167122816"/>
        <c:scaling>
          <c:orientation val="minMax"/>
        </c:scaling>
        <c:delete val="0"/>
        <c:axPos val="l"/>
        <c:majorGridlines/>
        <c:numFmt formatCode="#,##0" sourceLinked="1"/>
        <c:majorTickMark val="out"/>
        <c:minorTickMark val="none"/>
        <c:tickLblPos val="nextTo"/>
        <c:crossAx val="1671212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1967" cy="465296"/>
          </a:xfrm>
          <a:prstGeom prst="rect">
            <a:avLst/>
          </a:prstGeom>
        </p:spPr>
        <p:txBody>
          <a:bodyPr vert="horz" lIns="93269" tIns="46636" rIns="93269" bIns="46636" rtlCol="0"/>
          <a:lstStyle>
            <a:lvl1pPr algn="l">
              <a:defRPr sz="1200"/>
            </a:lvl1pPr>
          </a:lstStyle>
          <a:p>
            <a:endParaRPr lang="en-US"/>
          </a:p>
        </p:txBody>
      </p:sp>
      <p:sp>
        <p:nvSpPr>
          <p:cNvPr id="3" name="Date Placeholder 2"/>
          <p:cNvSpPr>
            <a:spLocks noGrp="1"/>
          </p:cNvSpPr>
          <p:nvPr>
            <p:ph type="dt" idx="1"/>
          </p:nvPr>
        </p:nvSpPr>
        <p:spPr>
          <a:xfrm>
            <a:off x="3976335" y="0"/>
            <a:ext cx="3041967" cy="465296"/>
          </a:xfrm>
          <a:prstGeom prst="rect">
            <a:avLst/>
          </a:prstGeom>
        </p:spPr>
        <p:txBody>
          <a:bodyPr vert="horz" lIns="93269" tIns="46636" rIns="93269" bIns="46636" rtlCol="0"/>
          <a:lstStyle>
            <a:lvl1pPr algn="r">
              <a:defRPr sz="1200"/>
            </a:lvl1pPr>
          </a:lstStyle>
          <a:p>
            <a:fld id="{3339A09B-4F8C-46A6-8AF1-3F40B87DD02A}" type="datetimeFigureOut">
              <a:rPr lang="en-US" smtClean="0"/>
              <a:t>10/30/2018</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69" tIns="46636" rIns="93269" bIns="46636"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69" tIns="46636" rIns="93269" bIns="466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39014"/>
            <a:ext cx="3041967" cy="465296"/>
          </a:xfrm>
          <a:prstGeom prst="rect">
            <a:avLst/>
          </a:prstGeom>
        </p:spPr>
        <p:txBody>
          <a:bodyPr vert="horz" lIns="93269" tIns="46636" rIns="93269" bIns="46636" rtlCol="0" anchor="b"/>
          <a:lstStyle>
            <a:lvl1pPr algn="l">
              <a:defRPr sz="1200"/>
            </a:lvl1pPr>
          </a:lstStyle>
          <a:p>
            <a:endParaRPr lang="en-US"/>
          </a:p>
        </p:txBody>
      </p:sp>
      <p:sp>
        <p:nvSpPr>
          <p:cNvPr id="7" name="Slide Number Placeholder 6"/>
          <p:cNvSpPr>
            <a:spLocks noGrp="1"/>
          </p:cNvSpPr>
          <p:nvPr>
            <p:ph type="sldNum" sz="quarter" idx="5"/>
          </p:nvPr>
        </p:nvSpPr>
        <p:spPr>
          <a:xfrm>
            <a:off x="3976335" y="8839014"/>
            <a:ext cx="3041967" cy="465296"/>
          </a:xfrm>
          <a:prstGeom prst="rect">
            <a:avLst/>
          </a:prstGeom>
        </p:spPr>
        <p:txBody>
          <a:bodyPr vert="horz" lIns="93269" tIns="46636" rIns="93269" bIns="46636" rtlCol="0" anchor="b"/>
          <a:lstStyle>
            <a:lvl1pPr algn="r">
              <a:defRPr sz="1200"/>
            </a:lvl1pPr>
          </a:lstStyle>
          <a:p>
            <a:fld id="{306FE97C-81FB-43EC-88B5-23E3FCFC1502}" type="slidenum">
              <a:rPr lang="en-US" smtClean="0"/>
              <a:t>‹#›</a:t>
            </a:fld>
            <a:endParaRPr lang="en-US"/>
          </a:p>
        </p:txBody>
      </p:sp>
    </p:spTree>
    <p:extLst>
      <p:ext uri="{BB962C8B-B14F-4D97-AF65-F5344CB8AC3E}">
        <p14:creationId xmlns:p14="http://schemas.microsoft.com/office/powerpoint/2010/main" val="140290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a:t>
            </a:fld>
            <a:endParaRPr lang="en-US"/>
          </a:p>
        </p:txBody>
      </p:sp>
    </p:spTree>
    <p:extLst>
      <p:ext uri="{BB962C8B-B14F-4D97-AF65-F5344CB8AC3E}">
        <p14:creationId xmlns:p14="http://schemas.microsoft.com/office/powerpoint/2010/main" val="2426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FE97C-81FB-43EC-88B5-23E3FCFC1502}" type="slidenum">
              <a:rPr lang="en-US" smtClean="0"/>
              <a:t>10</a:t>
            </a:fld>
            <a:endParaRPr lang="en-US"/>
          </a:p>
        </p:txBody>
      </p:sp>
    </p:spTree>
    <p:extLst>
      <p:ext uri="{BB962C8B-B14F-4D97-AF65-F5344CB8AC3E}">
        <p14:creationId xmlns:p14="http://schemas.microsoft.com/office/powerpoint/2010/main" val="360902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11</a:t>
            </a:fld>
            <a:endParaRPr lang="en-US"/>
          </a:p>
        </p:txBody>
      </p:sp>
    </p:spTree>
    <p:extLst>
      <p:ext uri="{BB962C8B-B14F-4D97-AF65-F5344CB8AC3E}">
        <p14:creationId xmlns:p14="http://schemas.microsoft.com/office/powerpoint/2010/main" val="176884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12</a:t>
            </a:fld>
            <a:endParaRPr lang="en-US"/>
          </a:p>
        </p:txBody>
      </p:sp>
    </p:spTree>
    <p:extLst>
      <p:ext uri="{BB962C8B-B14F-4D97-AF65-F5344CB8AC3E}">
        <p14:creationId xmlns:p14="http://schemas.microsoft.com/office/powerpoint/2010/main" val="212978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13</a:t>
            </a:fld>
            <a:endParaRPr lang="en-US"/>
          </a:p>
        </p:txBody>
      </p:sp>
    </p:spTree>
    <p:extLst>
      <p:ext uri="{BB962C8B-B14F-4D97-AF65-F5344CB8AC3E}">
        <p14:creationId xmlns:p14="http://schemas.microsoft.com/office/powerpoint/2010/main" val="382701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14</a:t>
            </a:fld>
            <a:endParaRPr lang="en-US"/>
          </a:p>
        </p:txBody>
      </p:sp>
    </p:spTree>
    <p:extLst>
      <p:ext uri="{BB962C8B-B14F-4D97-AF65-F5344CB8AC3E}">
        <p14:creationId xmlns:p14="http://schemas.microsoft.com/office/powerpoint/2010/main" val="3019709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15</a:t>
            </a:fld>
            <a:endParaRPr lang="en-US"/>
          </a:p>
        </p:txBody>
      </p:sp>
    </p:spTree>
    <p:extLst>
      <p:ext uri="{BB962C8B-B14F-4D97-AF65-F5344CB8AC3E}">
        <p14:creationId xmlns:p14="http://schemas.microsoft.com/office/powerpoint/2010/main" val="946602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16</a:t>
            </a:fld>
            <a:endParaRPr lang="en-US"/>
          </a:p>
        </p:txBody>
      </p:sp>
    </p:spTree>
    <p:extLst>
      <p:ext uri="{BB962C8B-B14F-4D97-AF65-F5344CB8AC3E}">
        <p14:creationId xmlns:p14="http://schemas.microsoft.com/office/powerpoint/2010/main" val="339655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FE97C-81FB-43EC-88B5-23E3FCFC1502}" type="slidenum">
              <a:rPr lang="en-US" smtClean="0"/>
              <a:t>17</a:t>
            </a:fld>
            <a:endParaRPr lang="en-US"/>
          </a:p>
        </p:txBody>
      </p:sp>
    </p:spTree>
    <p:extLst>
      <p:ext uri="{BB962C8B-B14F-4D97-AF65-F5344CB8AC3E}">
        <p14:creationId xmlns:p14="http://schemas.microsoft.com/office/powerpoint/2010/main" val="329716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18</a:t>
            </a:fld>
            <a:endParaRPr lang="en-US"/>
          </a:p>
        </p:txBody>
      </p:sp>
    </p:spTree>
    <p:extLst>
      <p:ext uri="{BB962C8B-B14F-4D97-AF65-F5344CB8AC3E}">
        <p14:creationId xmlns:p14="http://schemas.microsoft.com/office/powerpoint/2010/main" val="3055564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19</a:t>
            </a:fld>
            <a:endParaRPr lang="en-US"/>
          </a:p>
        </p:txBody>
      </p:sp>
    </p:spTree>
    <p:extLst>
      <p:ext uri="{BB962C8B-B14F-4D97-AF65-F5344CB8AC3E}">
        <p14:creationId xmlns:p14="http://schemas.microsoft.com/office/powerpoint/2010/main" val="314296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2</a:t>
            </a:fld>
            <a:endParaRPr lang="en-US"/>
          </a:p>
        </p:txBody>
      </p:sp>
    </p:spTree>
    <p:extLst>
      <p:ext uri="{BB962C8B-B14F-4D97-AF65-F5344CB8AC3E}">
        <p14:creationId xmlns:p14="http://schemas.microsoft.com/office/powerpoint/2010/main" val="1099620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FE97C-81FB-43EC-88B5-23E3FCFC1502}" type="slidenum">
              <a:rPr lang="en-US" smtClean="0"/>
              <a:t>20</a:t>
            </a:fld>
            <a:endParaRPr lang="en-US"/>
          </a:p>
        </p:txBody>
      </p:sp>
    </p:spTree>
    <p:extLst>
      <p:ext uri="{BB962C8B-B14F-4D97-AF65-F5344CB8AC3E}">
        <p14:creationId xmlns:p14="http://schemas.microsoft.com/office/powerpoint/2010/main" val="221345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21</a:t>
            </a:fld>
            <a:endParaRPr lang="en-US"/>
          </a:p>
        </p:txBody>
      </p:sp>
    </p:spTree>
    <p:extLst>
      <p:ext uri="{BB962C8B-B14F-4D97-AF65-F5344CB8AC3E}">
        <p14:creationId xmlns:p14="http://schemas.microsoft.com/office/powerpoint/2010/main" val="2950410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22</a:t>
            </a:fld>
            <a:endParaRPr lang="en-US"/>
          </a:p>
        </p:txBody>
      </p:sp>
    </p:spTree>
    <p:extLst>
      <p:ext uri="{BB962C8B-B14F-4D97-AF65-F5344CB8AC3E}">
        <p14:creationId xmlns:p14="http://schemas.microsoft.com/office/powerpoint/2010/main" val="1750755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FE97C-81FB-43EC-88B5-23E3FCFC1502}" type="slidenum">
              <a:rPr lang="en-US" smtClean="0"/>
              <a:t>23</a:t>
            </a:fld>
            <a:endParaRPr lang="en-US"/>
          </a:p>
        </p:txBody>
      </p:sp>
    </p:spTree>
    <p:extLst>
      <p:ext uri="{BB962C8B-B14F-4D97-AF65-F5344CB8AC3E}">
        <p14:creationId xmlns:p14="http://schemas.microsoft.com/office/powerpoint/2010/main" val="754480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FE97C-81FB-43EC-88B5-23E3FCFC1502}" type="slidenum">
              <a:rPr lang="en-US" smtClean="0"/>
              <a:t>24</a:t>
            </a:fld>
            <a:endParaRPr lang="en-US"/>
          </a:p>
        </p:txBody>
      </p:sp>
    </p:spTree>
    <p:extLst>
      <p:ext uri="{BB962C8B-B14F-4D97-AF65-F5344CB8AC3E}">
        <p14:creationId xmlns:p14="http://schemas.microsoft.com/office/powerpoint/2010/main" val="454889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FE97C-81FB-43EC-88B5-23E3FCFC1502}" type="slidenum">
              <a:rPr lang="en-US" smtClean="0"/>
              <a:t>25</a:t>
            </a:fld>
            <a:endParaRPr lang="en-US"/>
          </a:p>
        </p:txBody>
      </p:sp>
    </p:spTree>
    <p:extLst>
      <p:ext uri="{BB962C8B-B14F-4D97-AF65-F5344CB8AC3E}">
        <p14:creationId xmlns:p14="http://schemas.microsoft.com/office/powerpoint/2010/main" val="143487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26</a:t>
            </a:fld>
            <a:endParaRPr lang="en-US"/>
          </a:p>
        </p:txBody>
      </p:sp>
    </p:spTree>
    <p:extLst>
      <p:ext uri="{BB962C8B-B14F-4D97-AF65-F5344CB8AC3E}">
        <p14:creationId xmlns:p14="http://schemas.microsoft.com/office/powerpoint/2010/main" val="2478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27</a:t>
            </a:fld>
            <a:endParaRPr lang="en-US"/>
          </a:p>
        </p:txBody>
      </p:sp>
    </p:spTree>
    <p:extLst>
      <p:ext uri="{BB962C8B-B14F-4D97-AF65-F5344CB8AC3E}">
        <p14:creationId xmlns:p14="http://schemas.microsoft.com/office/powerpoint/2010/main" val="2981144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28</a:t>
            </a:fld>
            <a:endParaRPr lang="en-US"/>
          </a:p>
        </p:txBody>
      </p:sp>
    </p:spTree>
    <p:extLst>
      <p:ext uri="{BB962C8B-B14F-4D97-AF65-F5344CB8AC3E}">
        <p14:creationId xmlns:p14="http://schemas.microsoft.com/office/powerpoint/2010/main" val="1348893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29</a:t>
            </a:fld>
            <a:endParaRPr lang="en-US"/>
          </a:p>
        </p:txBody>
      </p:sp>
    </p:spTree>
    <p:extLst>
      <p:ext uri="{BB962C8B-B14F-4D97-AF65-F5344CB8AC3E}">
        <p14:creationId xmlns:p14="http://schemas.microsoft.com/office/powerpoint/2010/main" val="245996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3</a:t>
            </a:fld>
            <a:endParaRPr lang="en-US"/>
          </a:p>
        </p:txBody>
      </p:sp>
    </p:spTree>
    <p:extLst>
      <p:ext uri="{BB962C8B-B14F-4D97-AF65-F5344CB8AC3E}">
        <p14:creationId xmlns:p14="http://schemas.microsoft.com/office/powerpoint/2010/main" val="423831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30</a:t>
            </a:fld>
            <a:endParaRPr lang="en-US"/>
          </a:p>
        </p:txBody>
      </p:sp>
    </p:spTree>
    <p:extLst>
      <p:ext uri="{BB962C8B-B14F-4D97-AF65-F5344CB8AC3E}">
        <p14:creationId xmlns:p14="http://schemas.microsoft.com/office/powerpoint/2010/main" val="2981144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C55FA-C08D-4CFF-93A5-A0C2E6BB78B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269988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C55FA-C08D-4CFF-93A5-A0C2E6BB78B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57389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FFY 2016,</a:t>
            </a:r>
            <a:r>
              <a:rPr lang="en-US" baseline="0" dirty="0" smtClean="0"/>
              <a:t> which was just closed, 5 VR agencies returned between 1 and 5 million dollars (Guam, Kansas, Michigan-General, Missouri-Blind, and Washington-General).  5 VR agencies returned between 5 and 10 million dollars (Illinois, Indiana, North Carolina-General, North Carolina-Blind, and Puerto Rico) and 2 VR agencies returned more than 10 million dollars each (Tennessee and Colorado).</a:t>
            </a:r>
            <a:endParaRPr lang="en-US" dirty="0"/>
          </a:p>
        </p:txBody>
      </p:sp>
      <p:sp>
        <p:nvSpPr>
          <p:cNvPr id="4" name="Slide Number Placeholder 3"/>
          <p:cNvSpPr>
            <a:spLocks noGrp="1"/>
          </p:cNvSpPr>
          <p:nvPr>
            <p:ph type="sldNum" sz="quarter" idx="10"/>
          </p:nvPr>
        </p:nvSpPr>
        <p:spPr/>
        <p:txBody>
          <a:bodyPr/>
          <a:lstStyle/>
          <a:p>
            <a:fld id="{AC5C55FA-C08D-4CFF-93A5-A0C2E6BB78B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73721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FFY 2017, 3 VR agencies</a:t>
            </a:r>
            <a:r>
              <a:rPr lang="en-US" baseline="0" dirty="0" smtClean="0"/>
              <a:t> returned more than $100,000 (Michigan-Blind, Kansas, and Connecticut-General)</a:t>
            </a:r>
            <a:endParaRPr lang="en-US" dirty="0"/>
          </a:p>
        </p:txBody>
      </p:sp>
      <p:sp>
        <p:nvSpPr>
          <p:cNvPr id="4" name="Slide Number Placeholder 3"/>
          <p:cNvSpPr>
            <a:spLocks noGrp="1"/>
          </p:cNvSpPr>
          <p:nvPr>
            <p:ph type="sldNum" sz="quarter" idx="10"/>
          </p:nvPr>
        </p:nvSpPr>
        <p:spPr/>
        <p:txBody>
          <a:bodyPr/>
          <a:lstStyle/>
          <a:p>
            <a:fld id="{AC5C55FA-C08D-4CFF-93A5-A0C2E6BB78B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60875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4</a:t>
            </a:fld>
            <a:endParaRPr lang="en-US"/>
          </a:p>
        </p:txBody>
      </p:sp>
    </p:spTree>
    <p:extLst>
      <p:ext uri="{BB962C8B-B14F-4D97-AF65-F5344CB8AC3E}">
        <p14:creationId xmlns:p14="http://schemas.microsoft.com/office/powerpoint/2010/main" val="113485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5</a:t>
            </a:fld>
            <a:endParaRPr lang="en-US"/>
          </a:p>
        </p:txBody>
      </p:sp>
    </p:spTree>
    <p:extLst>
      <p:ext uri="{BB962C8B-B14F-4D97-AF65-F5344CB8AC3E}">
        <p14:creationId xmlns:p14="http://schemas.microsoft.com/office/powerpoint/2010/main" val="58810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6</a:t>
            </a:fld>
            <a:endParaRPr lang="en-US"/>
          </a:p>
        </p:txBody>
      </p:sp>
    </p:spTree>
    <p:extLst>
      <p:ext uri="{BB962C8B-B14F-4D97-AF65-F5344CB8AC3E}">
        <p14:creationId xmlns:p14="http://schemas.microsoft.com/office/powerpoint/2010/main" val="226404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7</a:t>
            </a:fld>
            <a:endParaRPr lang="en-US"/>
          </a:p>
        </p:txBody>
      </p:sp>
    </p:spTree>
    <p:extLst>
      <p:ext uri="{BB962C8B-B14F-4D97-AF65-F5344CB8AC3E}">
        <p14:creationId xmlns:p14="http://schemas.microsoft.com/office/powerpoint/2010/main" val="38770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FE97C-81FB-43EC-88B5-23E3FCFC1502}" type="slidenum">
              <a:rPr lang="en-US" smtClean="0"/>
              <a:t>8</a:t>
            </a:fld>
            <a:endParaRPr lang="en-US"/>
          </a:p>
        </p:txBody>
      </p:sp>
    </p:spTree>
    <p:extLst>
      <p:ext uri="{BB962C8B-B14F-4D97-AF65-F5344CB8AC3E}">
        <p14:creationId xmlns:p14="http://schemas.microsoft.com/office/powerpoint/2010/main" val="264278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FE97C-81FB-43EC-88B5-23E3FCFC1502}" type="slidenum">
              <a:rPr lang="en-US" smtClean="0"/>
              <a:t>9</a:t>
            </a:fld>
            <a:endParaRPr lang="en-US"/>
          </a:p>
        </p:txBody>
      </p:sp>
    </p:spTree>
    <p:extLst>
      <p:ext uri="{BB962C8B-B14F-4D97-AF65-F5344CB8AC3E}">
        <p14:creationId xmlns:p14="http://schemas.microsoft.com/office/powerpoint/2010/main" val="36625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70299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207031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4104545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F7C0E6-A046-4E83-93C9-CA5D77315D68}"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7AEA2-9E23-4505-829F-0DBBA625A9E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F7C0E6-A046-4E83-93C9-CA5D77315D68}"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F7C0E6-A046-4E83-93C9-CA5D77315D68}"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7C0E6-A046-4E83-93C9-CA5D77315D68}"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FF7C0E6-A046-4E83-93C9-CA5D77315D68}" type="datetimeFigureOut">
              <a:rPr lang="en-US" smtClean="0"/>
              <a:t>10/30/2018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B27AEA2-9E23-4505-829F-0DBBA625A9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347173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7C0E6-A046-4E83-93C9-CA5D77315D68}"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717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691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630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746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100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125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04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F7C0E6-A046-4E83-93C9-CA5D77315D68}"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1028279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51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635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479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7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F7C0E6-A046-4E83-93C9-CA5D77315D68}"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49323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F7C0E6-A046-4E83-93C9-CA5D77315D68}"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434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F7C0E6-A046-4E83-93C9-CA5D77315D68}"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390480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7C0E6-A046-4E83-93C9-CA5D77315D68}"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52724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7C0E6-A046-4E83-93C9-CA5D77315D68}"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19469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7C0E6-A046-4E83-93C9-CA5D77315D68}"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7AEA2-9E23-4505-829F-0DBBA625A9EA}" type="slidenum">
              <a:rPr lang="en-US" smtClean="0"/>
              <a:t>‹#›</a:t>
            </a:fld>
            <a:endParaRPr lang="en-US"/>
          </a:p>
        </p:txBody>
      </p:sp>
    </p:spTree>
    <p:extLst>
      <p:ext uri="{BB962C8B-B14F-4D97-AF65-F5344CB8AC3E}">
        <p14:creationId xmlns:p14="http://schemas.microsoft.com/office/powerpoint/2010/main" val="104925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7C0E6-A046-4E83-93C9-CA5D77315D68}" type="datetimeFigureOut">
              <a:rPr lang="en-US" smtClean="0"/>
              <a:t>10/30/2018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7AEA2-9E23-4505-829F-0DBBA625A9EA}" type="slidenum">
              <a:rPr lang="en-US" smtClean="0"/>
              <a:t>‹#›</a:t>
            </a:fld>
            <a:endParaRPr lang="en-US"/>
          </a:p>
        </p:txBody>
      </p:sp>
    </p:spTree>
    <p:extLst>
      <p:ext uri="{BB962C8B-B14F-4D97-AF65-F5344CB8AC3E}">
        <p14:creationId xmlns:p14="http://schemas.microsoft.com/office/powerpoint/2010/main" val="29194264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FF7C0E6-A046-4E83-93C9-CA5D77315D68}" type="datetimeFigureOut">
              <a:rPr lang="en-US" smtClean="0"/>
              <a:t>10/30/2018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B27AEA2-9E23-4505-829F-0DBBA625A9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2D94-781E-4B77-A2A9-DCBAB54E00C3}" type="datetimeFigureOut">
              <a:rPr lang="en-US" smtClean="0">
                <a:solidFill>
                  <a:prstClr val="black">
                    <a:tint val="75000"/>
                  </a:prstClr>
                </a:solidFill>
              </a:rPr>
              <a:pPr/>
              <a:t>10/30/2018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7B117-D5F2-4797-8DD9-7CFE348F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55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933845" y="1686757"/>
            <a:ext cx="5648623" cy="1560169"/>
          </a:xfrm>
        </p:spPr>
        <p:txBody>
          <a:bodyPr>
            <a:normAutofit/>
          </a:bodyPr>
          <a:lstStyle/>
          <a:p>
            <a:r>
              <a:rPr lang="en-US" dirty="0" smtClean="0"/>
              <a:t>PY2017 RSA-911 Data </a:t>
            </a:r>
            <a:endParaRPr lang="en-US" dirty="0"/>
          </a:p>
        </p:txBody>
      </p:sp>
      <p:sp>
        <p:nvSpPr>
          <p:cNvPr id="3" name="Subtitle 2"/>
          <p:cNvSpPr>
            <a:spLocks noGrp="1"/>
          </p:cNvSpPr>
          <p:nvPr>
            <p:ph type="subTitle" idx="1"/>
          </p:nvPr>
        </p:nvSpPr>
        <p:spPr>
          <a:xfrm rot="19140000">
            <a:off x="1740963" y="2644970"/>
            <a:ext cx="6511131" cy="1197541"/>
          </a:xfrm>
        </p:spPr>
        <p:txBody>
          <a:bodyPr>
            <a:normAutofit/>
          </a:bodyPr>
          <a:lstStyle/>
          <a:p>
            <a:r>
              <a:rPr lang="en-US" dirty="0" smtClean="0"/>
              <a:t>CSAVR Conference</a:t>
            </a:r>
          </a:p>
          <a:p>
            <a:r>
              <a:rPr lang="en-US" dirty="0" smtClean="0"/>
              <a:t>Long Beach, CA</a:t>
            </a:r>
          </a:p>
          <a:p>
            <a:r>
              <a:rPr lang="en-US" dirty="0" smtClean="0"/>
              <a:t>October 31, 2018</a:t>
            </a:r>
            <a:endParaRPr lang="en-US" dirty="0"/>
          </a:p>
        </p:txBody>
      </p:sp>
    </p:spTree>
    <p:extLst>
      <p:ext uri="{BB962C8B-B14F-4D97-AF65-F5344CB8AC3E}">
        <p14:creationId xmlns:p14="http://schemas.microsoft.com/office/powerpoint/2010/main" val="2569475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Education and Training Services</a:t>
            </a:r>
            <a:endParaRPr lang="en-US" dirty="0"/>
          </a:p>
        </p:txBody>
      </p:sp>
      <p:sp>
        <p:nvSpPr>
          <p:cNvPr id="3" name="Content Placeholder 2"/>
          <p:cNvSpPr>
            <a:spLocks noGrp="1"/>
          </p:cNvSpPr>
          <p:nvPr>
            <p:ph sz="half" idx="1"/>
          </p:nvPr>
        </p:nvSpPr>
        <p:spPr>
          <a:xfrm>
            <a:off x="457200" y="1295400"/>
            <a:ext cx="8077200" cy="457200"/>
          </a:xfrm>
        </p:spPr>
        <p:txBody>
          <a:bodyPr>
            <a:normAutofit fontScale="77500" lnSpcReduction="20000"/>
          </a:bodyPr>
          <a:lstStyle/>
          <a:p>
            <a:r>
              <a:rPr lang="en-US" dirty="0" smtClean="0"/>
              <a:t>32.0% of  VR participants received an education or training service</a:t>
            </a:r>
          </a:p>
        </p:txBody>
      </p:sp>
      <p:pic>
        <p:nvPicPr>
          <p:cNvPr id="10242" name="Picture 2" descr="This chart shows the breakdown of education and training services recieved by VR participants in PY2017. .7% were attending graduate school. 5.5% were attending four year college. 4.5% were attending community college. 5.6% were participating in occupational or vocational training. 1.2% were participating in on-the-job training. .0% were enrolled in a registered apprenticeship program. .8% were receiving basic academic or remedial literacy training. 8.7% were receiving job readiness training. 1.6% were receiving disability skills training. 5.5% were enrolled in miscellenous training. 0% were participating in Randolph Sheppard training. .1% were participating in customized training. " title="Education and Training Servic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924800" cy="421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808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a:t>
            </a:r>
            <a:endParaRPr lang="en-US" dirty="0"/>
          </a:p>
        </p:txBody>
      </p:sp>
      <p:sp>
        <p:nvSpPr>
          <p:cNvPr id="4" name="Content Placeholder 3"/>
          <p:cNvSpPr>
            <a:spLocks noGrp="1"/>
          </p:cNvSpPr>
          <p:nvPr>
            <p:ph sz="half" idx="1"/>
          </p:nvPr>
        </p:nvSpPr>
        <p:spPr>
          <a:xfrm>
            <a:off x="457200" y="6096000"/>
            <a:ext cx="8001000" cy="457200"/>
          </a:xfrm>
        </p:spPr>
        <p:txBody>
          <a:bodyPr>
            <a:normAutofit fontScale="55000" lnSpcReduction="20000"/>
          </a:bodyPr>
          <a:lstStyle/>
          <a:p>
            <a:r>
              <a:rPr lang="en-US" dirty="0" smtClean="0"/>
              <a:t>Participants earning a secondary diploma or equivalent  must be employed or enrolled in a post-secondary education or training program leading to a credential within one year of exit</a:t>
            </a:r>
            <a:endParaRPr lang="en-US" dirty="0"/>
          </a:p>
        </p:txBody>
      </p:sp>
      <p:pic>
        <p:nvPicPr>
          <p:cNvPr id="14338" name="Picture 2" descr="This chart shows this chart shows the number of credentials that were earned by VR participants in PY2017. 28,575 secondary school diplomas were earned. 1,745 secondary school equivalencies were earned. 2,732 Associates degrees, 3,840 Bachelor's Degrees, 626 Masters degrees, and 113 Graduate degrees were earned. 3,883 Vocational techical certificates, 1,278 vocational technical licenses, and 1,699 other credentials were earned." title="Credential Attainme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543800" cy="466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89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962484" y="1710449"/>
            <a:ext cx="6565385" cy="1207509"/>
          </a:xfrm>
        </p:spPr>
        <p:txBody>
          <a:bodyPr/>
          <a:lstStyle/>
          <a:p>
            <a:r>
              <a:rPr lang="en-US" dirty="0" smtClean="0"/>
              <a:t>Measureable Skill Gains (MSG)</a:t>
            </a:r>
            <a:endParaRPr lang="en-US" dirty="0"/>
          </a:p>
        </p:txBody>
      </p:sp>
    </p:spTree>
    <p:extLst>
      <p:ext uri="{BB962C8B-B14F-4D97-AF65-F5344CB8AC3E}">
        <p14:creationId xmlns:p14="http://schemas.microsoft.com/office/powerpoint/2010/main" val="3208894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Skill Gains</a:t>
            </a:r>
            <a:endParaRPr lang="en-US" dirty="0"/>
          </a:p>
        </p:txBody>
      </p:sp>
      <p:sp>
        <p:nvSpPr>
          <p:cNvPr id="3" name="Content Placeholder 2"/>
          <p:cNvSpPr>
            <a:spLocks noGrp="1"/>
          </p:cNvSpPr>
          <p:nvPr>
            <p:ph sz="half" idx="1"/>
          </p:nvPr>
        </p:nvSpPr>
        <p:spPr>
          <a:xfrm>
            <a:off x="457200" y="1219200"/>
            <a:ext cx="8153400" cy="609600"/>
          </a:xfrm>
        </p:spPr>
        <p:txBody>
          <a:bodyPr>
            <a:normAutofit/>
          </a:bodyPr>
          <a:lstStyle/>
          <a:p>
            <a:r>
              <a:rPr lang="en-US" dirty="0" smtClean="0"/>
              <a:t>46,103 MSG were earned in PY2017</a:t>
            </a:r>
          </a:p>
        </p:txBody>
      </p:sp>
      <p:pic>
        <p:nvPicPr>
          <p:cNvPr id="2050" name="Picture 2" descr="This chart shows measurable skill gains earned by type in PY2017. 1,530 educational functioning level gains were earned. 20,481 secondary school diplomas were earned. 18,493 secondary or postsecondary transcript gains were earned. 715 training milestones were reached. 4,884 skill progressions were acheived. " title=" measurable skill gai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924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243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Eligible for MSG</a:t>
            </a:r>
            <a:endParaRPr lang="en-US" dirty="0"/>
          </a:p>
        </p:txBody>
      </p:sp>
      <p:sp>
        <p:nvSpPr>
          <p:cNvPr id="8" name="Content Placeholder 7"/>
          <p:cNvSpPr>
            <a:spLocks noGrp="1"/>
          </p:cNvSpPr>
          <p:nvPr>
            <p:ph sz="half" idx="2"/>
          </p:nvPr>
        </p:nvSpPr>
        <p:spPr>
          <a:xfrm>
            <a:off x="609600" y="1447800"/>
            <a:ext cx="8077200" cy="838199"/>
          </a:xfrm>
        </p:spPr>
        <p:txBody>
          <a:bodyPr>
            <a:normAutofit fontScale="92500" lnSpcReduction="10000"/>
          </a:bodyPr>
          <a:lstStyle/>
          <a:p>
            <a:r>
              <a:rPr lang="en-US" dirty="0" smtClean="0"/>
              <a:t>22.1</a:t>
            </a:r>
            <a:r>
              <a:rPr lang="en-US" dirty="0"/>
              <a:t>% of </a:t>
            </a:r>
            <a:r>
              <a:rPr lang="en-US" dirty="0" smtClean="0"/>
              <a:t>VR participants who received services from VR agencies were </a:t>
            </a:r>
            <a:r>
              <a:rPr lang="en-US" dirty="0"/>
              <a:t>eligible for the MSG indicator</a:t>
            </a:r>
          </a:p>
          <a:p>
            <a:endParaRPr lang="en-US" dirty="0"/>
          </a:p>
        </p:txBody>
      </p:sp>
      <p:pic>
        <p:nvPicPr>
          <p:cNvPr id="13314" name="Picture 2" descr="This chart shows the percent of participants eligible for the measurable skill gains indicator by state for PY2017. 15 states had less than 10% of participants eligible for the measurable skill gains indicator. 10 states had between 10 and 20% of participants eligible for the measurable skill gains indicator. 9 states had between 20 and 30%of participants eligible for the measurable skill gains indicator. 9 states had between 30 and 40% of participants eligible for the measurable skill gains indicator. 6 states had between 40 and 50% of participants eligible for the measurable skill gains indicator. 2 states had between 50 and 60% of participants eligible for the measurable skill gains indicator. 1 state had between 60 and 70% of participants eligible for the measurable skill gains indicator." title="Eligible for Measurable Skill Gai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95300" y="2362200"/>
            <a:ext cx="8153400" cy="384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76" y="5181600"/>
            <a:ext cx="13906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6146845"/>
            <a:ext cx="5238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652392"/>
            <a:ext cx="533400" cy="28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281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Measureable Skill Gains Rate</a:t>
            </a:r>
          </a:p>
        </p:txBody>
      </p:sp>
      <p:sp>
        <p:nvSpPr>
          <p:cNvPr id="8" name="Content Placeholder 7"/>
          <p:cNvSpPr>
            <a:spLocks noGrp="1"/>
          </p:cNvSpPr>
          <p:nvPr>
            <p:ph sz="half" idx="2"/>
          </p:nvPr>
        </p:nvSpPr>
        <p:spPr>
          <a:xfrm>
            <a:off x="609600" y="1447800"/>
            <a:ext cx="8077200" cy="838199"/>
          </a:xfrm>
        </p:spPr>
        <p:txBody>
          <a:bodyPr>
            <a:normAutofit fontScale="92500" lnSpcReduction="10000"/>
          </a:bodyPr>
          <a:lstStyle/>
          <a:p>
            <a:r>
              <a:rPr lang="en-US" dirty="0" smtClean="0"/>
              <a:t>21.0% </a:t>
            </a:r>
            <a:r>
              <a:rPr lang="en-US" dirty="0"/>
              <a:t>of </a:t>
            </a:r>
            <a:r>
              <a:rPr lang="en-US" dirty="0" smtClean="0"/>
              <a:t>VR participants </a:t>
            </a:r>
            <a:r>
              <a:rPr lang="en-US" dirty="0"/>
              <a:t>earned a Measureable Skill Gain in PY2017</a:t>
            </a:r>
          </a:p>
          <a:p>
            <a:endParaRPr lang="en-US" dirty="0"/>
          </a:p>
        </p:txBody>
      </p:sp>
      <p:pic>
        <p:nvPicPr>
          <p:cNvPr id="12290" name="Picture 2" descr="This chart shows the measurable skill gains rate by state for PY2017. 9 states had a measurable skill gains rate of less than 10%. 19 states had a measurable skill gains rate between 10 and 20%. 11 states had a measurable skill gains rate between 20 and 30%. 4 states had a measurable skill gains rate between 30 and 40%. 6 states had a measurable skill gains rate between 40 and 50%. 1 state had a measurable skill gains rate between 50 and 60%. 1 state had a measurable skill gains rate between 60 and 70%. 1 state had a measurable skill gains rate greater than 70%. " title="Measurable Skill Gains Rate"/>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993" b="4504"/>
          <a:stretch/>
        </p:blipFill>
        <p:spPr bwMode="auto">
          <a:xfrm>
            <a:off x="457200" y="2330868"/>
            <a:ext cx="7916214" cy="376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638800"/>
            <a:ext cx="457200" cy="25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54933"/>
            <a:ext cx="1193256" cy="1082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0244" y="6037556"/>
            <a:ext cx="6477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08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1074631" y="2010396"/>
            <a:ext cx="5650992" cy="1207509"/>
          </a:xfrm>
        </p:spPr>
        <p:txBody>
          <a:bodyPr/>
          <a:lstStyle/>
          <a:p>
            <a:r>
              <a:rPr lang="en-US" dirty="0" err="1" smtClean="0"/>
              <a:t>Exiter</a:t>
            </a:r>
            <a:r>
              <a:rPr lang="en-US" dirty="0" smtClean="0"/>
              <a:t> Information</a:t>
            </a:r>
            <a:endParaRPr lang="en-US" dirty="0"/>
          </a:p>
        </p:txBody>
      </p:sp>
    </p:spTree>
    <p:extLst>
      <p:ext uri="{BB962C8B-B14F-4D97-AF65-F5344CB8AC3E}">
        <p14:creationId xmlns:p14="http://schemas.microsoft.com/office/powerpoint/2010/main" val="1485742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Employment Rate, PY2017"/>
          <p:cNvSpPr>
            <a:spLocks noGrp="1"/>
          </p:cNvSpPr>
          <p:nvPr>
            <p:ph type="title"/>
          </p:nvPr>
        </p:nvSpPr>
        <p:spPr/>
        <p:txBody>
          <a:bodyPr/>
          <a:lstStyle/>
          <a:p>
            <a:r>
              <a:rPr lang="en-US" dirty="0" smtClean="0"/>
              <a:t>Employment Rate, PY2017</a:t>
            </a:r>
            <a:endParaRPr lang="en-US" dirty="0"/>
          </a:p>
        </p:txBody>
      </p:sp>
      <p:sp>
        <p:nvSpPr>
          <p:cNvPr id="3" name="Content Placeholder 2"/>
          <p:cNvSpPr>
            <a:spLocks noGrp="1"/>
          </p:cNvSpPr>
          <p:nvPr>
            <p:ph sz="half" idx="1"/>
          </p:nvPr>
        </p:nvSpPr>
        <p:spPr>
          <a:xfrm>
            <a:off x="457200" y="1600201"/>
            <a:ext cx="8305800" cy="914399"/>
          </a:xfrm>
        </p:spPr>
        <p:txBody>
          <a:bodyPr>
            <a:normAutofit lnSpcReduction="10000"/>
          </a:bodyPr>
          <a:lstStyle/>
          <a:p>
            <a:r>
              <a:rPr lang="en-US" dirty="0" smtClean="0"/>
              <a:t>In PY2017, the employment rate for individuals receiving services from VR agencies was 47.8%</a:t>
            </a:r>
          </a:p>
          <a:p>
            <a:pPr marL="0" indent="0">
              <a:buNone/>
            </a:pPr>
            <a:endParaRPr lang="en-US" dirty="0"/>
          </a:p>
        </p:txBody>
      </p:sp>
      <p:pic>
        <p:nvPicPr>
          <p:cNvPr id="1026" name="Picture 2" descr="This chart shows the employment rate by state in PY2017. 1 state had an employment rate below 30%. 13 states had employment rates between 30 and 40%. 21 states had employment rates between 40 and 50%. 3 states had employment rates between 50 and 60 percent. 2 states had employment rates greater than 70%. " title="Employment Rate for P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8001000" cy="388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080" y="6296025"/>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1" y="5941750"/>
            <a:ext cx="990600" cy="76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90" y="5045014"/>
            <a:ext cx="102441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150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Exit, </a:t>
            </a:r>
            <a:r>
              <a:rPr lang="en-US" dirty="0"/>
              <a:t>PY2017</a:t>
            </a:r>
          </a:p>
        </p:txBody>
      </p:sp>
      <p:pic>
        <p:nvPicPr>
          <p:cNvPr id="4098" name="Picture 2" descr="This chart shows the type of exit for individuals exiting the VR program in PY2017. 10.7% exited after application, before eligibility determination. .8% exited during or after a trial work experience. 1.1% exited from an order of selection waiting list. 20.5% exited after eligibility but before the IPE was developed. 34% exited after the IPE was developed, but did not achieve an employment outcome. 0% exited after the IPE in non-competitive integrated employment. 31.3% exited after the IPE in competitive integrated employment. 1.5% exited when they were determined ineligible for VR services. " title="Type of Exit, PY2017"/>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335"/>
          <a:stretch/>
        </p:blipFill>
        <p:spPr bwMode="auto">
          <a:xfrm>
            <a:off x="685800" y="1828139"/>
            <a:ext cx="7620000" cy="466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423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Exit, </a:t>
            </a:r>
            <a:r>
              <a:rPr lang="en-US" dirty="0"/>
              <a:t>PY2017</a:t>
            </a:r>
          </a:p>
        </p:txBody>
      </p:sp>
      <p:pic>
        <p:nvPicPr>
          <p:cNvPr id="5122" name="Picture 2" descr="This chart shows the reason that individuals exited from the VR program. 31.2% exited in competitive integrated employment. 22.5% exited because the agency was unable to locate them. 28.3% exited after indicated they were no longer interested in VR services. 10.8% exited for reasons not defined. 6.5% exited for all other reasons." title="Reason for Exit, PY20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389528"/>
            <a:ext cx="8077200" cy="527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820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998431" y="2086597"/>
            <a:ext cx="5650992" cy="1207509"/>
          </a:xfrm>
        </p:spPr>
        <p:txBody>
          <a:bodyPr/>
          <a:lstStyle/>
          <a:p>
            <a:r>
              <a:rPr lang="en-US" dirty="0" smtClean="0"/>
              <a:t>Demographic Information</a:t>
            </a:r>
            <a:endParaRPr lang="en-US" dirty="0"/>
          </a:p>
        </p:txBody>
      </p:sp>
    </p:spTree>
    <p:extLst>
      <p:ext uri="{BB962C8B-B14F-4D97-AF65-F5344CB8AC3E}">
        <p14:creationId xmlns:p14="http://schemas.microsoft.com/office/powerpoint/2010/main" val="1730733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Employment Outcome, PY2017"/>
          <p:cNvSpPr>
            <a:spLocks noGrp="1"/>
          </p:cNvSpPr>
          <p:nvPr>
            <p:ph type="title"/>
          </p:nvPr>
        </p:nvSpPr>
        <p:spPr/>
        <p:txBody>
          <a:bodyPr/>
          <a:lstStyle/>
          <a:p>
            <a:r>
              <a:rPr lang="en-US" dirty="0" smtClean="0"/>
              <a:t>Employment Outcome, PY2017</a:t>
            </a:r>
            <a:endParaRPr lang="en-US" dirty="0"/>
          </a:p>
        </p:txBody>
      </p:sp>
      <p:pic>
        <p:nvPicPr>
          <p:cNvPr id="3075" name="Picture 3" descr="This chart shows the employment outcomes for participants exiting the VR program in PY2017. 85.9% acheived competitive integrated employment. 1.6% were self-employment. .1% achieved employment through the Randolph-Sheppard program. .1% achieved employment through other state business enterprise programs. 12.1% earned supported employment outcomes. .1% earned supported employment outcomes in the short term basis period. .1% earned uncompensated employment outcomes." title="Employment Outcome, PY2017"/>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766"/>
          <a:stretch/>
        </p:blipFill>
        <p:spPr bwMode="auto">
          <a:xfrm>
            <a:off x="533400" y="1398335"/>
            <a:ext cx="8153400" cy="519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553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074631" y="2010396"/>
            <a:ext cx="5650992" cy="1207509"/>
          </a:xfrm>
        </p:spPr>
        <p:txBody>
          <a:bodyPr/>
          <a:lstStyle/>
          <a:p>
            <a:r>
              <a:rPr lang="en-US" dirty="0" smtClean="0"/>
              <a:t>Quality of Outcomes</a:t>
            </a:r>
            <a:endParaRPr lang="en-US" dirty="0"/>
          </a:p>
        </p:txBody>
      </p:sp>
    </p:spTree>
    <p:extLst>
      <p:ext uri="{BB962C8B-B14F-4D97-AF65-F5344CB8AC3E}">
        <p14:creationId xmlns:p14="http://schemas.microsoft.com/office/powerpoint/2010/main" val="412221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Employment</a:t>
            </a:r>
            <a:endParaRPr lang="en-US" dirty="0"/>
          </a:p>
        </p:txBody>
      </p:sp>
      <p:sp>
        <p:nvSpPr>
          <p:cNvPr id="3" name="Content Placeholder 2"/>
          <p:cNvSpPr>
            <a:spLocks noGrp="1"/>
          </p:cNvSpPr>
          <p:nvPr>
            <p:ph idx="1"/>
          </p:nvPr>
        </p:nvSpPr>
        <p:spPr/>
        <p:txBody>
          <a:bodyPr/>
          <a:lstStyle/>
          <a:p>
            <a:r>
              <a:rPr lang="en-US" dirty="0" smtClean="0"/>
              <a:t>Median Hourly Wage at Exit, PY2017: $12.30</a:t>
            </a:r>
          </a:p>
          <a:p>
            <a:r>
              <a:rPr lang="en-US" dirty="0" smtClean="0"/>
              <a:t>Median Hours Worked at Exit, PY2017: 32/week</a:t>
            </a:r>
            <a:endParaRPr lang="en-US" dirty="0"/>
          </a:p>
        </p:txBody>
      </p:sp>
    </p:spTree>
    <p:extLst>
      <p:ext uri="{BB962C8B-B14F-4D97-AF65-F5344CB8AC3E}">
        <p14:creationId xmlns:p14="http://schemas.microsoft.com/office/powerpoint/2010/main" val="3210671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by Occupation, PY2017</a:t>
            </a:r>
            <a:endParaRPr lang="en-US" dirty="0"/>
          </a:p>
        </p:txBody>
      </p:sp>
      <p:pic>
        <p:nvPicPr>
          <p:cNvPr id="13" name="Picture 3" descr="This chart shows the top occupations in which individuals who exited the VR program in PY2017 were employed." title="Employment by Occupation, PY2017"/>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49293"/>
          <a:stretch/>
        </p:blipFill>
        <p:spPr bwMode="auto">
          <a:xfrm>
            <a:off x="457200" y="1603173"/>
            <a:ext cx="4038600" cy="452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This chart shows the top occupations and corresponding wages for individuals who exited the VR program in PY2017. 9,537 individuals were employed as stock clerks earning an average wage of $10.40 an hour. 8,244 individuals were employed as customer service representatives earning an average wage of $11.10 an hour. 7,953 individuals were employed as janitors and cleaners earning an average wage of $10.60 an hour. 4,256 individuals were employed as laborers and freight, stock, and material movers by hand earning an average wage of $11.00 an hour. 4,121 individuals were employed as retail sales persons earning an average wage of $10.40 an hour. 4,056 individuals were employed as cashiers earning an average wage of $9.90 an hour." title="Employment by Occupatio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495800" y="1905000"/>
            <a:ext cx="4419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1905000"/>
            <a:ext cx="42862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34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chart shows the percentage of VR participants receiving support at exit after acheiving an employment outcome in program year 2017. 9% received support from family and friends, 1.2% received general assistance, 3.5% received other support, 77.8% received personal income, 13% received public support, 15.9% received SSDI, 14% received SSI, .6% recieved TANF benefits, .3% received veteran's benefits, and .2% received worker's compensation." title="Source of Support at Exit"/>
          <p:cNvSpPr>
            <a:spLocks noGrp="1"/>
          </p:cNvSpPr>
          <p:nvPr>
            <p:ph type="title"/>
          </p:nvPr>
        </p:nvSpPr>
        <p:spPr/>
        <p:txBody>
          <a:bodyPr>
            <a:normAutofit/>
          </a:bodyPr>
          <a:lstStyle/>
          <a:p>
            <a:r>
              <a:rPr lang="en-US" dirty="0" smtClean="0"/>
              <a:t>Public Support </a:t>
            </a:r>
            <a:r>
              <a:rPr lang="en-US" dirty="0"/>
              <a:t>at </a:t>
            </a:r>
            <a:r>
              <a:rPr lang="en-US" dirty="0" smtClean="0"/>
              <a:t>Exit</a:t>
            </a:r>
            <a:endParaRPr lang="en-US" dirty="0"/>
          </a:p>
        </p:txBody>
      </p:sp>
      <p:pic>
        <p:nvPicPr>
          <p:cNvPr id="10" name="Picture 4" descr="This chart shows the public support at exit for individuals who exited with employment outcomes in PY2017. 1.2% received general assistance public support. 15.9% received SSDI. 14.0% received SSI. .6% received TANF benefits. .3% received veteran's benefits. .2% received worker's compensation. 3.5% received other public support at exit.  " title="Public Support at Ex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8001000" cy="507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294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Support at Exit</a:t>
            </a:r>
          </a:p>
        </p:txBody>
      </p:sp>
      <p:pic>
        <p:nvPicPr>
          <p:cNvPr id="1027" name="Picture 3" descr="The chart shows the primary support at exit for individuals who exited with an employment outcome in PY2017. 77.8% reported personal income as the primary support. 9.0% reported family and friends as the primary support. 13.0% reported public support as the primary support. 3.5% reported other sources as the primary support. &#10;" title="Primary support at ex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9636" y="1600200"/>
            <a:ext cx="806476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58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chart shows the percentage of VR participants receiving medical benefits at exit after acheiving an employment outcome in PY2017.&#10;&#10;1.3% had insurance through the Affordable Care Act, 2% were not yet eligible for employer provided healthcare, 20.4% received insurance through their employer, 30.0% were on medicaid, 14.5% were on medicare, 16.5% had other private insurance, and 3.2% had other public insurance." title="Source of Medical Benefits at Exit"/>
          <p:cNvSpPr>
            <a:spLocks noGrp="1"/>
          </p:cNvSpPr>
          <p:nvPr>
            <p:ph type="title"/>
          </p:nvPr>
        </p:nvSpPr>
        <p:spPr/>
        <p:txBody>
          <a:bodyPr>
            <a:normAutofit/>
          </a:bodyPr>
          <a:lstStyle/>
          <a:p>
            <a:r>
              <a:rPr lang="en-US" dirty="0" smtClean="0"/>
              <a:t>Source </a:t>
            </a:r>
            <a:r>
              <a:rPr lang="en-US" dirty="0"/>
              <a:t>of </a:t>
            </a:r>
            <a:r>
              <a:rPr lang="en-US" dirty="0" smtClean="0"/>
              <a:t>Medical Benefits </a:t>
            </a:r>
            <a:r>
              <a:rPr lang="en-US" dirty="0"/>
              <a:t>at </a:t>
            </a:r>
            <a:r>
              <a:rPr lang="en-US" dirty="0" smtClean="0"/>
              <a:t>Exit</a:t>
            </a:r>
            <a:endParaRPr lang="en-US" dirty="0"/>
          </a:p>
        </p:txBody>
      </p:sp>
      <p:pic>
        <p:nvPicPr>
          <p:cNvPr id="8194" name="Picture 2" descr="This chart shows the source of medical benefits at exit for individuals who exited with employment outcomes in PY2017. 1.2% received medical insurance from the affordable care act. 2.8% received were not yet eligible to receive medical insurance from their employer. 20.4% received medical insurance from their employer. 30.3% received medical insurance from medicaid. 14.5% received medical insurance from medicare. 16.5% received medical insurance from other private insurance. 3.2% received medical insurance from other public insurance. " title="Source of medical benefits at exi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398614"/>
            <a:ext cx="8458200" cy="526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395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1074633" y="2010398"/>
            <a:ext cx="5650992" cy="1207509"/>
          </a:xfrm>
        </p:spPr>
        <p:txBody>
          <a:bodyPr/>
          <a:lstStyle/>
          <a:p>
            <a:r>
              <a:rPr lang="en-US" dirty="0" smtClean="0"/>
              <a:t>Pre-Employment Transition Services</a:t>
            </a:r>
            <a:endParaRPr lang="en-US" dirty="0"/>
          </a:p>
        </p:txBody>
      </p:sp>
    </p:spTree>
    <p:extLst>
      <p:ext uri="{BB962C8B-B14F-4D97-AF65-F5344CB8AC3E}">
        <p14:creationId xmlns:p14="http://schemas.microsoft.com/office/powerpoint/2010/main" val="10983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Pre-Employment Transition Services</a:t>
            </a:r>
          </a:p>
        </p:txBody>
      </p:sp>
      <p:sp>
        <p:nvSpPr>
          <p:cNvPr id="3" name="Content Placeholder 2"/>
          <p:cNvSpPr>
            <a:spLocks noGrp="1"/>
          </p:cNvSpPr>
          <p:nvPr>
            <p:ph idx="1"/>
          </p:nvPr>
        </p:nvSpPr>
        <p:spPr/>
        <p:txBody>
          <a:bodyPr/>
          <a:lstStyle/>
          <a:p>
            <a:r>
              <a:rPr lang="en-US" dirty="0" smtClean="0"/>
              <a:t>420,089 Pre-Employment </a:t>
            </a:r>
            <a:r>
              <a:rPr lang="en-US" dirty="0"/>
              <a:t>Transition </a:t>
            </a:r>
            <a:r>
              <a:rPr lang="en-US" dirty="0" smtClean="0"/>
              <a:t>Services were provided by VR agencies in PY2017</a:t>
            </a:r>
          </a:p>
          <a:p>
            <a:r>
              <a:rPr lang="en-US" dirty="0" smtClean="0"/>
              <a:t>312,379 individuals received </a:t>
            </a:r>
            <a:r>
              <a:rPr lang="en-US" dirty="0"/>
              <a:t>Pre-Employment Transition </a:t>
            </a:r>
            <a:r>
              <a:rPr lang="en-US" dirty="0" smtClean="0"/>
              <a:t>Services in PY2017</a:t>
            </a:r>
          </a:p>
          <a:p>
            <a:r>
              <a:rPr lang="en-US" dirty="0" smtClean="0"/>
              <a:t>131,560 of these individuals were potentially eligible for VR services</a:t>
            </a:r>
            <a:endParaRPr lang="en-US" dirty="0"/>
          </a:p>
        </p:txBody>
      </p:sp>
    </p:spTree>
    <p:extLst>
      <p:ext uri="{BB962C8B-B14F-4D97-AF65-F5344CB8AC3E}">
        <p14:creationId xmlns:p14="http://schemas.microsoft.com/office/powerpoint/2010/main" val="2016007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chart shows the breakdown of Pre-Employment Transition Services provided by VR agencies in program year 2017. 114,043 Job Exploration Counseling Activies, 62,836 Counseling on Enrollment Opportunities, 73,780 Work Based Learning Experiences, 108,070 Workplace Readiness Trainings, and 61,360 Instruction in Self-Advocacy trainings were providing in program year 2017. " title="Pre-Employment Transition Services"/>
          <p:cNvSpPr>
            <a:spLocks noGrp="1"/>
          </p:cNvSpPr>
          <p:nvPr>
            <p:ph type="title"/>
          </p:nvPr>
        </p:nvSpPr>
        <p:spPr/>
        <p:txBody>
          <a:bodyPr>
            <a:normAutofit fontScale="90000"/>
          </a:bodyPr>
          <a:lstStyle/>
          <a:p>
            <a:r>
              <a:rPr lang="en-US" dirty="0" smtClean="0"/>
              <a:t>Pre-Employment Transition Services</a:t>
            </a:r>
            <a:endParaRPr lang="en-US" dirty="0"/>
          </a:p>
        </p:txBody>
      </p:sp>
      <p:pic>
        <p:nvPicPr>
          <p:cNvPr id="163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2520" y="1600200"/>
            <a:ext cx="72789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465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Age of VR Participants in PY2017</a:t>
            </a:r>
            <a:endParaRPr lang="en-US" dirty="0"/>
          </a:p>
        </p:txBody>
      </p:sp>
      <p:pic>
        <p:nvPicPr>
          <p:cNvPr id="7171" name="Picture 3" descr="This chart shows the age breakdown of VR Participants in PY2017. 1.3% were under age 16. 26.6% were between 16 and 18. 21% were between 19 and 24. 25.9% were between 25 and 44. 13.6% were between 45 and 54. 6% were between 55 and 59. 5.5% were over the age of 60." title="Age of VR Participants in PY20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4601" y="1600200"/>
            <a:ext cx="671479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615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1074633" y="2010398"/>
            <a:ext cx="5650992" cy="1207509"/>
          </a:xfrm>
        </p:spPr>
        <p:txBody>
          <a:bodyPr/>
          <a:lstStyle/>
          <a:p>
            <a:r>
              <a:rPr lang="en-US" dirty="0" smtClean="0"/>
              <a:t>Fiscal Data trends</a:t>
            </a:r>
            <a:endParaRPr lang="en-US" dirty="0"/>
          </a:p>
        </p:txBody>
      </p:sp>
    </p:spTree>
    <p:extLst>
      <p:ext uri="{BB962C8B-B14F-4D97-AF65-F5344CB8AC3E}">
        <p14:creationId xmlns:p14="http://schemas.microsoft.com/office/powerpoint/2010/main" val="2001602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71402"/>
            <a:ext cx="7713925" cy="381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smtClean="0"/>
              <a:t>2016 Final State Pre-employment </a:t>
            </a:r>
            <a:br>
              <a:rPr lang="en-US" sz="3200" dirty="0" smtClean="0"/>
            </a:br>
            <a:r>
              <a:rPr lang="en-US" sz="3200" dirty="0" smtClean="0"/>
              <a:t>Transition Service Expenditures</a:t>
            </a:r>
            <a:endParaRPr lang="en-US" sz="3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213" y="4952999"/>
            <a:ext cx="668749" cy="35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960" y="5312914"/>
            <a:ext cx="1020840" cy="56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441285"/>
            <a:ext cx="15525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168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166"/>
          <a:stretch/>
        </p:blipFill>
        <p:spPr bwMode="auto">
          <a:xfrm>
            <a:off x="609600" y="1483959"/>
            <a:ext cx="7844820" cy="389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smtClean="0"/>
              <a:t>2017 6</a:t>
            </a:r>
            <a:r>
              <a:rPr lang="en-US" sz="3200" baseline="30000" dirty="0" smtClean="0"/>
              <a:t>th</a:t>
            </a:r>
            <a:r>
              <a:rPr lang="en-US" sz="3200" dirty="0" smtClean="0"/>
              <a:t> Quarter State Pre-employment Transition Service Expenditures</a:t>
            </a:r>
            <a:endParaRPr lang="en-US"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221002"/>
            <a:ext cx="657225" cy="39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473" y="5715000"/>
            <a:ext cx="779263" cy="56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319587"/>
            <a:ext cx="16097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300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 Allotments to States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33029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785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VR Maintenance of Effort – </a:t>
            </a:r>
            <a:br>
              <a:rPr lang="en-US" dirty="0" smtClean="0"/>
            </a:br>
            <a:r>
              <a:rPr lang="en-US" dirty="0" smtClean="0"/>
              <a:t>Number of Penalties</a:t>
            </a:r>
            <a:endParaRPr lang="en-US" dirty="0"/>
          </a:p>
        </p:txBody>
      </p:sp>
      <p:graphicFrame>
        <p:nvGraphicFramePr>
          <p:cNvPr id="4" name="Chart 3"/>
          <p:cNvGraphicFramePr/>
          <p:nvPr>
            <p:extLst>
              <p:ext uri="{D42A27DB-BD31-4B8C-83A1-F6EECF244321}">
                <p14:modId xmlns:p14="http://schemas.microsoft.com/office/powerpoint/2010/main" val="915602815"/>
              </p:ext>
            </p:extLst>
          </p:nvPr>
        </p:nvGraphicFramePr>
        <p:xfrm>
          <a:off x="13716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7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VR Maintenance of Effort – </a:t>
            </a:r>
            <a:br>
              <a:rPr lang="en-US" dirty="0" smtClean="0"/>
            </a:br>
            <a:r>
              <a:rPr lang="en-US" dirty="0" smtClean="0"/>
              <a:t>Total Penalties Assessed </a:t>
            </a:r>
            <a:endParaRPr lang="en-US" dirty="0"/>
          </a:p>
        </p:txBody>
      </p:sp>
      <p:graphicFrame>
        <p:nvGraphicFramePr>
          <p:cNvPr id="4" name="Chart 3"/>
          <p:cNvGraphicFramePr/>
          <p:nvPr>
            <p:extLst>
              <p:ext uri="{D42A27DB-BD31-4B8C-83A1-F6EECF244321}">
                <p14:modId xmlns:p14="http://schemas.microsoft.com/office/powerpoint/2010/main" val="1690521952"/>
              </p:ext>
            </p:extLst>
          </p:nvPr>
        </p:nvGraphicFramePr>
        <p:xfrm>
          <a:off x="1371600" y="1905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680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VR Reallotment – </a:t>
            </a:r>
            <a:br>
              <a:rPr lang="en-US" dirty="0" smtClean="0"/>
            </a:br>
            <a:r>
              <a:rPr lang="en-US" dirty="0" smtClean="0"/>
              <a:t>Total Federal Funds Relinquished </a:t>
            </a:r>
            <a:endParaRPr lang="en-US" dirty="0"/>
          </a:p>
        </p:txBody>
      </p:sp>
      <p:graphicFrame>
        <p:nvGraphicFramePr>
          <p:cNvPr id="4" name="Chart 3"/>
          <p:cNvGraphicFramePr/>
          <p:nvPr>
            <p:extLst>
              <p:ext uri="{D42A27DB-BD31-4B8C-83A1-F6EECF244321}">
                <p14:modId xmlns:p14="http://schemas.microsoft.com/office/powerpoint/2010/main" val="3829939018"/>
              </p:ext>
            </p:extLst>
          </p:nvPr>
        </p:nvGraphicFramePr>
        <p:xfrm>
          <a:off x="1371600" y="1905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259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VR Reallotment Funds Available –</a:t>
            </a:r>
            <a:br>
              <a:rPr lang="en-US" dirty="0" smtClean="0"/>
            </a:br>
            <a:r>
              <a:rPr lang="en-US" dirty="0" smtClean="0"/>
              <a:t>Trend Data</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885367475"/>
              </p:ext>
            </p:extLst>
          </p:nvPr>
        </p:nvGraphicFramePr>
        <p:xfrm>
          <a:off x="762000" y="1611630"/>
          <a:ext cx="7031355" cy="46367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2182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VR Reallotment – </a:t>
            </a:r>
            <a:br>
              <a:rPr lang="en-US" dirty="0" smtClean="0"/>
            </a:br>
            <a:r>
              <a:rPr lang="en-US" dirty="0" smtClean="0"/>
              <a:t>Total Federal Funds Requested </a:t>
            </a:r>
            <a:endParaRPr lang="en-US" dirty="0"/>
          </a:p>
        </p:txBody>
      </p:sp>
      <p:graphicFrame>
        <p:nvGraphicFramePr>
          <p:cNvPr id="4" name="Chart 3"/>
          <p:cNvGraphicFramePr/>
          <p:nvPr>
            <p:extLst>
              <p:ext uri="{D42A27DB-BD31-4B8C-83A1-F6EECF244321}">
                <p14:modId xmlns:p14="http://schemas.microsoft.com/office/powerpoint/2010/main" val="161969338"/>
              </p:ext>
            </p:extLst>
          </p:nvPr>
        </p:nvGraphicFramePr>
        <p:xfrm>
          <a:off x="1371600" y="1905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7168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VR Reallotment Trend Data</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04768300"/>
              </p:ext>
            </p:extLst>
          </p:nvPr>
        </p:nvGraphicFramePr>
        <p:xfrm>
          <a:off x="914400" y="1611630"/>
          <a:ext cx="6878955" cy="47891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669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Race/Ethnicity of VR Participants in PY2017</a:t>
            </a:r>
            <a:endParaRPr lang="en-US" dirty="0"/>
          </a:p>
        </p:txBody>
      </p:sp>
      <p:pic>
        <p:nvPicPr>
          <p:cNvPr id="8194" name="Picture 2" descr="This chart shows the race and ethnicity of VR Participants in PY2017. 2.1% were American Indian or Alaska Naitive. 2.4% were Asian. 23.5% were Black or African American. 17.3% were Hispanic or Latino. 18.8% identified as being part of multiple races or ethnicities. .7% were Hawaiian or Pacific Islander. 73% were white. " title="Race/Ethnicity of VR Participants in PY20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1385" y="1600200"/>
            <a:ext cx="664123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024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VR Federal Funds </a:t>
            </a:r>
            <a:br>
              <a:rPr lang="en-US" dirty="0" smtClean="0"/>
            </a:br>
            <a:r>
              <a:rPr lang="en-US" dirty="0" smtClean="0"/>
              <a:t>Returned at Closeout Unused</a:t>
            </a:r>
            <a:endParaRPr lang="en-US" dirty="0"/>
          </a:p>
        </p:txBody>
      </p:sp>
      <p:graphicFrame>
        <p:nvGraphicFramePr>
          <p:cNvPr id="4" name="Chart 3"/>
          <p:cNvGraphicFramePr/>
          <p:nvPr>
            <p:extLst>
              <p:ext uri="{D42A27DB-BD31-4B8C-83A1-F6EECF244321}">
                <p14:modId xmlns:p14="http://schemas.microsoft.com/office/powerpoint/2010/main" val="2553932364"/>
              </p:ext>
            </p:extLst>
          </p:nvPr>
        </p:nvGraphicFramePr>
        <p:xfrm>
          <a:off x="13716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3380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Supported Employment Federal Funds </a:t>
            </a:r>
            <a:br>
              <a:rPr lang="en-US" dirty="0" smtClean="0"/>
            </a:br>
            <a:r>
              <a:rPr lang="en-US" dirty="0" smtClean="0"/>
              <a:t>Returned at Closeout Unused</a:t>
            </a:r>
            <a:endParaRPr lang="en-US" dirty="0"/>
          </a:p>
        </p:txBody>
      </p:sp>
      <p:graphicFrame>
        <p:nvGraphicFramePr>
          <p:cNvPr id="4" name="Chart 3"/>
          <p:cNvGraphicFramePr/>
          <p:nvPr>
            <p:extLst>
              <p:ext uri="{D42A27DB-BD31-4B8C-83A1-F6EECF244321}">
                <p14:modId xmlns:p14="http://schemas.microsoft.com/office/powerpoint/2010/main" val="595218117"/>
              </p:ext>
            </p:extLst>
          </p:nvPr>
        </p:nvGraphicFramePr>
        <p:xfrm>
          <a:off x="13716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994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Gender of VR Participants in PY2017</a:t>
            </a:r>
            <a:endParaRPr lang="en-US" dirty="0"/>
          </a:p>
        </p:txBody>
      </p:sp>
      <p:pic>
        <p:nvPicPr>
          <p:cNvPr id="2050" name="Picture 2" descr="This chart shows the gender of VR Participants in PY2017. 55% were male. 46% were female." title="Gender of VR Participants in PY20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2175" y="1777206"/>
            <a:ext cx="48196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19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Barriers to Employment for VR Participants in PY2017</a:t>
            </a:r>
            <a:endParaRPr lang="en-US" dirty="0"/>
          </a:p>
        </p:txBody>
      </p:sp>
      <p:pic>
        <p:nvPicPr>
          <p:cNvPr id="9218" name="Picture 2" descr="This chart shows the Barriers to Employment for VR Participants in PY2017. 32.1% had cultural barriers. 3.9% were displaced homemakers. 1.4% had exhausted TANF within the last two years. 8% were ex-offenders. 2.3% were foster care youth. 4.8% were homeless or runaways. 99.5% were individuals with disabilities. 37.4% were long term unemployed. 48.7% were low income. .3% were migrant farm workers. 5.4% were single parents." title="Barriers to Employment for VR Participants in PY20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2757" y="1600200"/>
            <a:ext cx="661848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09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Disability Type of VR Participants in PY2017</a:t>
            </a:r>
            <a:endParaRPr lang="en-US" dirty="0"/>
          </a:p>
        </p:txBody>
      </p:sp>
      <p:pic>
        <p:nvPicPr>
          <p:cNvPr id="6147" name="Picture 3" descr="This chart shows the Primary Disability Type of VR Participants in PY2017. 5.9% were blind or visually impaired. 8.6% had an auditory or communicative disability. 18.3% had a physical disability. 35.5% had a cognitive disability. 30.8% had a psychosocial or psychological impairment. 1% reported no disability." title="Primary Disability Type of VR Participants in PY20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543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89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1074633" y="2010398"/>
            <a:ext cx="5650992" cy="1207509"/>
          </a:xfrm>
        </p:spPr>
        <p:txBody>
          <a:bodyPr/>
          <a:lstStyle/>
          <a:p>
            <a:r>
              <a:rPr lang="en-US" dirty="0" smtClean="0"/>
              <a:t>Career &amp; Training Services</a:t>
            </a:r>
            <a:endParaRPr lang="en-US" dirty="0"/>
          </a:p>
        </p:txBody>
      </p:sp>
    </p:spTree>
    <p:extLst>
      <p:ext uri="{BB962C8B-B14F-4D97-AF65-F5344CB8AC3E}">
        <p14:creationId xmlns:p14="http://schemas.microsoft.com/office/powerpoint/2010/main" val="4100512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Services</a:t>
            </a:r>
            <a:endParaRPr lang="en-US" dirty="0"/>
          </a:p>
        </p:txBody>
      </p:sp>
      <p:sp>
        <p:nvSpPr>
          <p:cNvPr id="3" name="Content Placeholder 2"/>
          <p:cNvSpPr>
            <a:spLocks noGrp="1"/>
          </p:cNvSpPr>
          <p:nvPr>
            <p:ph sz="half" idx="1"/>
          </p:nvPr>
        </p:nvSpPr>
        <p:spPr>
          <a:xfrm>
            <a:off x="457200" y="1219200"/>
            <a:ext cx="8077200" cy="609599"/>
          </a:xfrm>
        </p:spPr>
        <p:txBody>
          <a:bodyPr>
            <a:normAutofit/>
          </a:bodyPr>
          <a:lstStyle/>
          <a:p>
            <a:r>
              <a:rPr lang="en-US" dirty="0" smtClean="0"/>
              <a:t>79.0% of participants received a career service</a:t>
            </a:r>
          </a:p>
        </p:txBody>
      </p:sp>
      <p:pic>
        <p:nvPicPr>
          <p:cNvPr id="11266" name="Picture 2" descr="This chart shows the breakdown of career services recieved by VR participants in PY2017. 26.2% received assessment services. 10.6% received diagnosis and treatment. 56.8% received VR counseling and guidance. 17.3% received job search assistance. 15.96% received job placement assistance. 7.0% received short-term supports. 5.6% received supported employment services. 7.0% received information referral. 4.0% received benefits counseling. .6% received customized emplioyment. 0% received extended services." title="Career Servic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696200" cy="460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8494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Custom 1">
      <a:dk1>
        <a:sysClr val="windowText" lastClr="000000"/>
      </a:dk1>
      <a:lt1>
        <a:sysClr val="window" lastClr="FFFFFF"/>
      </a:lt1>
      <a:dk2>
        <a:srgbClr val="5B6973"/>
      </a:dk2>
      <a:lt2>
        <a:srgbClr val="E7ECED"/>
      </a:lt2>
      <a:accent1>
        <a:srgbClr val="E0773C"/>
      </a:accent1>
      <a:accent2>
        <a:srgbClr val="E0773C"/>
      </a:accent2>
      <a:accent3>
        <a:srgbClr val="B77BB4"/>
      </a:accent3>
      <a:accent4>
        <a:srgbClr val="B77BB4"/>
      </a:accent4>
      <a:accent5>
        <a:srgbClr val="E0773C"/>
      </a:accent5>
      <a:accent6>
        <a:srgbClr val="A98D63"/>
      </a:accent6>
      <a:hlink>
        <a:srgbClr val="B7541D"/>
      </a:hlink>
      <a:folHlink>
        <a:srgbClr val="598C8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13107</TotalTime>
  <Words>454</Words>
  <Application>Microsoft Office PowerPoint</Application>
  <PresentationFormat>On-screen Show (4:3)</PresentationFormat>
  <Paragraphs>92</Paragraphs>
  <Slides>41</Slides>
  <Notes>34</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Angles</vt:lpstr>
      <vt:lpstr>1_Office Theme</vt:lpstr>
      <vt:lpstr>PY2017 RSA-911 Data </vt:lpstr>
      <vt:lpstr>Demographic Information</vt:lpstr>
      <vt:lpstr>Age of VR Participants in PY2017</vt:lpstr>
      <vt:lpstr>Race/Ethnicity of VR Participants in PY2017</vt:lpstr>
      <vt:lpstr>Gender of VR Participants in PY2017</vt:lpstr>
      <vt:lpstr>Barriers to Employment for VR Participants in PY2017</vt:lpstr>
      <vt:lpstr>Primary Disability Type of VR Participants in PY2017</vt:lpstr>
      <vt:lpstr>Career &amp; Training Services</vt:lpstr>
      <vt:lpstr>Career Services</vt:lpstr>
      <vt:lpstr>Education and Training Services</vt:lpstr>
      <vt:lpstr>Credential Attainment</vt:lpstr>
      <vt:lpstr>Measureable Skill Gains (MSG)</vt:lpstr>
      <vt:lpstr>Measurable Skill Gains</vt:lpstr>
      <vt:lpstr>Eligible for MSG</vt:lpstr>
      <vt:lpstr>Measureable Skill Gains Rate</vt:lpstr>
      <vt:lpstr>Exiter Information</vt:lpstr>
      <vt:lpstr>Employment Rate, PY2017</vt:lpstr>
      <vt:lpstr>Type of Exit, PY2017</vt:lpstr>
      <vt:lpstr>Reason for Exit, PY2017</vt:lpstr>
      <vt:lpstr>Employment Outcome, PY2017</vt:lpstr>
      <vt:lpstr>Quality of Outcomes</vt:lpstr>
      <vt:lpstr>Quality of Employment</vt:lpstr>
      <vt:lpstr>Employment by Occupation, PY2017</vt:lpstr>
      <vt:lpstr>Public Support at Exit</vt:lpstr>
      <vt:lpstr>Primary Support at Exit</vt:lpstr>
      <vt:lpstr>Source of Medical Benefits at Exit</vt:lpstr>
      <vt:lpstr>Pre-Employment Transition Services</vt:lpstr>
      <vt:lpstr>Pre-Employment Transition Services</vt:lpstr>
      <vt:lpstr>Pre-Employment Transition Services</vt:lpstr>
      <vt:lpstr>Fiscal Data trends</vt:lpstr>
      <vt:lpstr>2016 Final State Pre-employment  Transition Service Expenditures</vt:lpstr>
      <vt:lpstr>2017 6th Quarter State Pre-employment Transition Service Expenditures</vt:lpstr>
      <vt:lpstr>VR Allotments to States</vt:lpstr>
      <vt:lpstr>VR Maintenance of Effort –  Number of Penalties</vt:lpstr>
      <vt:lpstr>VR Maintenance of Effort –  Total Penalties Assessed </vt:lpstr>
      <vt:lpstr>VR Reallotment –  Total Federal Funds Relinquished </vt:lpstr>
      <vt:lpstr>VR Reallotment Funds Available – Trend Data</vt:lpstr>
      <vt:lpstr>VR Reallotment –  Total Federal Funds Requested </vt:lpstr>
      <vt:lpstr>VR Reallotment Trend Data</vt:lpstr>
      <vt:lpstr>VR Federal Funds  Returned at Closeout Unused</vt:lpstr>
      <vt:lpstr>Supported Employment Federal Funds  Returned at Closeout Unused</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Giancola, Melinda</dc:creator>
  <cp:lastModifiedBy>Steele, David</cp:lastModifiedBy>
  <cp:revision>91</cp:revision>
  <cp:lastPrinted>2018-10-26T19:01:57Z</cp:lastPrinted>
  <dcterms:created xsi:type="dcterms:W3CDTF">2018-09-24T13:29:20Z</dcterms:created>
  <dcterms:modified xsi:type="dcterms:W3CDTF">2018-10-31T01:59:54Z</dcterms:modified>
</cp:coreProperties>
</file>