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35" r:id="rId2"/>
    <p:sldId id="267" r:id="rId3"/>
    <p:sldId id="362" r:id="rId4"/>
    <p:sldId id="363" r:id="rId5"/>
    <p:sldId id="361" r:id="rId6"/>
    <p:sldId id="364" r:id="rId7"/>
    <p:sldId id="365" r:id="rId8"/>
    <p:sldId id="368" r:id="rId9"/>
    <p:sldId id="3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07" d="100"/>
          <a:sy n="107" d="100"/>
        </p:scale>
        <p:origin x="13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665F96-67CC-4E6D-A930-5C73F68D2368}" type="datetimeFigureOut">
              <a:rPr lang="en-US" smtClean="0"/>
              <a:t>10/25/2019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C916A3-A317-48C1-BF9C-A63A8C69CB61}" type="slidenum">
              <a:rPr lang="en-US" smtClean="0"/>
              <a:t>‹#›</a:t>
            </a:fld>
            <a:endParaRPr lang="en-US"/>
          </a:p>
        </p:txBody>
      </p:sp>
    </p:spTree>
    <p:extLst>
      <p:ext uri="{BB962C8B-B14F-4D97-AF65-F5344CB8AC3E}">
        <p14:creationId xmlns:p14="http://schemas.microsoft.com/office/powerpoint/2010/main" val="4280928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2014" y="3429000"/>
            <a:ext cx="11402786" cy="838200"/>
          </a:xfrm>
        </p:spPr>
        <p:txBody>
          <a:bodyPr>
            <a:normAutofit/>
          </a:bodyPr>
          <a:lstStyle>
            <a:lvl1pPr algn="l">
              <a:defRPr sz="3200" b="1">
                <a:latin typeface="Arial" pitchFamily="34" charset="0"/>
                <a:cs typeface="Arial"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380999" y="4495800"/>
            <a:ext cx="9390529" cy="914400"/>
          </a:xfrm>
        </p:spPr>
        <p:txBody>
          <a:bodyPr>
            <a:normAutofit/>
          </a:bodyPr>
          <a:lstStyle>
            <a:lvl1pPr marL="0" indent="0" algn="l">
              <a:buNone/>
              <a:defRPr sz="24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98570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381000"/>
            <a:ext cx="10363200" cy="445131"/>
          </a:xfrm>
        </p:spPr>
        <p:txBody>
          <a:bodyPr>
            <a:noAutofit/>
          </a:bodyP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06400" y="1143001"/>
            <a:ext cx="11404600" cy="487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3"/>
          <p:cNvSpPr>
            <a:spLocks noGrp="1"/>
          </p:cNvSpPr>
          <p:nvPr>
            <p:ph type="sldNum" sz="quarter" idx="4"/>
          </p:nvPr>
        </p:nvSpPr>
        <p:spPr>
          <a:xfrm>
            <a:off x="10439400" y="6206169"/>
            <a:ext cx="1346200" cy="228600"/>
          </a:xfrm>
          <a:prstGeom prst="rect">
            <a:avLst/>
          </a:prstGeom>
        </p:spPr>
        <p:txBody>
          <a:bodyPr/>
          <a:lstStyle>
            <a:lvl1pPr algn="r" eaLnBrk="0" hangingPunct="0">
              <a:defRPr sz="1000" smtClean="0">
                <a:solidFill>
                  <a:schemeClr val="bg1"/>
                </a:solidFill>
                <a:ea typeface="ＭＳ Ｐゴシック" pitchFamily="1" charset="-128"/>
                <a:cs typeface="+mn-cs"/>
              </a:defRPr>
            </a:lvl1pPr>
          </a:lstStyle>
          <a:p>
            <a:pPr>
              <a:defRPr/>
            </a:pPr>
            <a:fld id="{4570A6C8-EA37-4648-90FB-01482C0799D6}" type="slidenum">
              <a:rPr lang="en-US" smtClean="0"/>
              <a:pPr>
                <a:defRPr/>
              </a:pPr>
              <a:t>‹#›</a:t>
            </a:fld>
            <a:endParaRPr lang="en-US" dirty="0"/>
          </a:p>
        </p:txBody>
      </p:sp>
    </p:spTree>
    <p:extLst>
      <p:ext uri="{BB962C8B-B14F-4D97-AF65-F5344CB8AC3E}">
        <p14:creationId xmlns:p14="http://schemas.microsoft.com/office/powerpoint/2010/main" val="11259505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06400" y="395824"/>
            <a:ext cx="10363200" cy="442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06400" y="1143000"/>
            <a:ext cx="11379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6" name="Slide Number Placeholder 3"/>
          <p:cNvSpPr>
            <a:spLocks noGrp="1"/>
          </p:cNvSpPr>
          <p:nvPr>
            <p:ph type="sldNum" sz="quarter" idx="4"/>
          </p:nvPr>
        </p:nvSpPr>
        <p:spPr>
          <a:xfrm>
            <a:off x="10058400" y="6203414"/>
            <a:ext cx="1727200" cy="197386"/>
          </a:xfrm>
          <a:prstGeom prst="rect">
            <a:avLst/>
          </a:prstGeom>
        </p:spPr>
        <p:txBody>
          <a:bodyPr/>
          <a:lstStyle>
            <a:lvl1pPr algn="r" eaLnBrk="0" hangingPunct="0">
              <a:defRPr sz="1000" smtClean="0">
                <a:solidFill>
                  <a:schemeClr val="bg1"/>
                </a:solidFill>
                <a:ea typeface="ＭＳ Ｐゴシック" pitchFamily="1" charset="-128"/>
                <a:cs typeface="+mn-cs"/>
              </a:defRPr>
            </a:lvl1pPr>
          </a:lstStyle>
          <a:p>
            <a:pPr>
              <a:defRPr/>
            </a:pPr>
            <a:fld id="{4570A6C8-EA37-4648-90FB-01482C0799D6}" type="slidenum">
              <a:rPr lang="en-US" smtClean="0"/>
              <a:pPr>
                <a:defRPr/>
              </a:pPr>
              <a:t>‹#›</a:t>
            </a:fld>
            <a:endParaRPr lang="en-US" dirty="0"/>
          </a:p>
        </p:txBody>
      </p:sp>
    </p:spTree>
    <p:extLst>
      <p:ext uri="{BB962C8B-B14F-4D97-AF65-F5344CB8AC3E}">
        <p14:creationId xmlns:p14="http://schemas.microsoft.com/office/powerpoint/2010/main" val="3451931167"/>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rtl="0" eaLnBrk="1" fontAlgn="base" hangingPunct="1">
        <a:spcBef>
          <a:spcPct val="0"/>
        </a:spcBef>
        <a:spcAft>
          <a:spcPct val="0"/>
        </a:spcAft>
        <a:defRPr sz="3200" b="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200" b="1">
          <a:solidFill>
            <a:schemeClr val="tx1"/>
          </a:solidFill>
          <a:latin typeface="Arial" charset="0"/>
          <a:cs typeface="Arial" charset="0"/>
        </a:defRPr>
      </a:lvl2pPr>
      <a:lvl3pPr algn="l" rtl="0" eaLnBrk="1" fontAlgn="base" hangingPunct="1">
        <a:spcBef>
          <a:spcPct val="0"/>
        </a:spcBef>
        <a:spcAft>
          <a:spcPct val="0"/>
        </a:spcAft>
        <a:defRPr sz="3200" b="1">
          <a:solidFill>
            <a:schemeClr val="tx1"/>
          </a:solidFill>
          <a:latin typeface="Arial" charset="0"/>
          <a:cs typeface="Arial" charset="0"/>
        </a:defRPr>
      </a:lvl3pPr>
      <a:lvl4pPr algn="l" rtl="0" eaLnBrk="1" fontAlgn="base" hangingPunct="1">
        <a:spcBef>
          <a:spcPct val="0"/>
        </a:spcBef>
        <a:spcAft>
          <a:spcPct val="0"/>
        </a:spcAft>
        <a:defRPr sz="3200" b="1">
          <a:solidFill>
            <a:schemeClr val="tx1"/>
          </a:solidFill>
          <a:latin typeface="Arial" charset="0"/>
          <a:cs typeface="Arial" charset="0"/>
        </a:defRPr>
      </a:lvl4pPr>
      <a:lvl5pPr algn="l" rtl="0" eaLnBrk="1" fontAlgn="base" hangingPunct="1">
        <a:spcBef>
          <a:spcPct val="0"/>
        </a:spcBef>
        <a:spcAft>
          <a:spcPct val="0"/>
        </a:spcAft>
        <a:defRPr sz="3200" b="1">
          <a:solidFill>
            <a:schemeClr val="tx1"/>
          </a:solidFill>
          <a:latin typeface="Arial" charset="0"/>
          <a:cs typeface="Arial" charset="0"/>
        </a:defRPr>
      </a:lvl5pPr>
      <a:lvl6pPr marL="457200" algn="l" rtl="0" eaLnBrk="1" fontAlgn="base" hangingPunct="1">
        <a:spcBef>
          <a:spcPct val="0"/>
        </a:spcBef>
        <a:spcAft>
          <a:spcPct val="0"/>
        </a:spcAft>
        <a:defRPr sz="3200" b="1">
          <a:solidFill>
            <a:schemeClr val="tx1"/>
          </a:solidFill>
          <a:latin typeface="Arial" charset="0"/>
          <a:cs typeface="Arial" charset="0"/>
        </a:defRPr>
      </a:lvl6pPr>
      <a:lvl7pPr marL="914400" algn="l" rtl="0" eaLnBrk="1" fontAlgn="base" hangingPunct="1">
        <a:spcBef>
          <a:spcPct val="0"/>
        </a:spcBef>
        <a:spcAft>
          <a:spcPct val="0"/>
        </a:spcAft>
        <a:defRPr sz="3200" b="1">
          <a:solidFill>
            <a:schemeClr val="tx1"/>
          </a:solidFill>
          <a:latin typeface="Arial" charset="0"/>
          <a:cs typeface="Arial" charset="0"/>
        </a:defRPr>
      </a:lvl7pPr>
      <a:lvl8pPr marL="1371600" algn="l" rtl="0" eaLnBrk="1" fontAlgn="base" hangingPunct="1">
        <a:spcBef>
          <a:spcPct val="0"/>
        </a:spcBef>
        <a:spcAft>
          <a:spcPct val="0"/>
        </a:spcAft>
        <a:defRPr sz="3200" b="1">
          <a:solidFill>
            <a:schemeClr val="tx1"/>
          </a:solidFill>
          <a:latin typeface="Arial" charset="0"/>
          <a:cs typeface="Arial" charset="0"/>
        </a:defRPr>
      </a:lvl8pPr>
      <a:lvl9pPr marL="1828800" algn="l" rtl="0" eaLnBrk="1" fontAlgn="base" hangingPunct="1">
        <a:spcBef>
          <a:spcPct val="0"/>
        </a:spcBef>
        <a:spcAft>
          <a:spcPct val="0"/>
        </a:spcAft>
        <a:defRPr sz="3200" b="1">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tagai@sourceamerica.org" TargetMode="External"/><Relationship Id="rId2" Type="http://schemas.openxmlformats.org/officeDocument/2006/relationships/hyperlink" Target="mailto:skanady@sourceameric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9F955D-5A12-41D8-AEF7-FEB6B3D8573F}"/>
              </a:ext>
            </a:extLst>
          </p:cNvPr>
          <p:cNvSpPr>
            <a:spLocks noGrp="1"/>
          </p:cNvSpPr>
          <p:nvPr>
            <p:ph type="ctrTitle"/>
          </p:nvPr>
        </p:nvSpPr>
        <p:spPr>
          <a:xfrm>
            <a:off x="367874" y="3429000"/>
            <a:ext cx="11402786" cy="838200"/>
          </a:xfrm>
        </p:spPr>
        <p:txBody>
          <a:bodyPr>
            <a:normAutofit/>
          </a:bodyPr>
          <a:lstStyle/>
          <a:p>
            <a:r>
              <a:rPr lang="en-US" dirty="0"/>
              <a:t>Workforce Development, 14(c) Transition Program</a:t>
            </a:r>
          </a:p>
        </p:txBody>
      </p:sp>
      <p:sp>
        <p:nvSpPr>
          <p:cNvPr id="6" name="Subtitle 5">
            <a:extLst>
              <a:ext uri="{FF2B5EF4-FFF2-40B4-BE49-F238E27FC236}">
                <a16:creationId xmlns:a16="http://schemas.microsoft.com/office/drawing/2014/main" id="{AB5827A8-D55E-4D31-BE01-54DC4AAC6856}"/>
              </a:ext>
            </a:extLst>
          </p:cNvPr>
          <p:cNvSpPr>
            <a:spLocks noGrp="1"/>
          </p:cNvSpPr>
          <p:nvPr>
            <p:ph type="subTitle" idx="1"/>
          </p:nvPr>
        </p:nvSpPr>
        <p:spPr/>
        <p:txBody>
          <a:bodyPr/>
          <a:lstStyle/>
          <a:p>
            <a:r>
              <a:rPr lang="en-US" dirty="0"/>
              <a:t>Shane Kanady – Leader, Workforce Development</a:t>
            </a:r>
          </a:p>
        </p:txBody>
      </p:sp>
    </p:spTree>
    <p:extLst>
      <p:ext uri="{BB962C8B-B14F-4D97-AF65-F5344CB8AC3E}">
        <p14:creationId xmlns:p14="http://schemas.microsoft.com/office/powerpoint/2010/main" val="4021896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6EC6-F019-4FDB-A800-0A0AEB98CF47}"/>
              </a:ext>
            </a:extLst>
          </p:cNvPr>
          <p:cNvSpPr>
            <a:spLocks noGrp="1"/>
          </p:cNvSpPr>
          <p:nvPr>
            <p:ph type="title"/>
          </p:nvPr>
        </p:nvSpPr>
        <p:spPr/>
        <p:txBody>
          <a:bodyPr/>
          <a:lstStyle/>
          <a:p>
            <a:r>
              <a:rPr lang="en-US" altLang="en-US" dirty="0"/>
              <a:t>Program Overview</a:t>
            </a:r>
            <a:endParaRPr lang="en-US" dirty="0"/>
          </a:p>
        </p:txBody>
      </p:sp>
      <p:sp>
        <p:nvSpPr>
          <p:cNvPr id="4" name="Slide Number Placeholder 3">
            <a:extLst>
              <a:ext uri="{FF2B5EF4-FFF2-40B4-BE49-F238E27FC236}">
                <a16:creationId xmlns:a16="http://schemas.microsoft.com/office/drawing/2014/main" id="{B8A713DC-B947-46B7-B606-2FA33B0ACF89}"/>
              </a:ext>
            </a:extLst>
          </p:cNvPr>
          <p:cNvSpPr>
            <a:spLocks noGrp="1"/>
          </p:cNvSpPr>
          <p:nvPr>
            <p:ph type="sldNum" sz="quarter" idx="4"/>
          </p:nvPr>
        </p:nvSpPr>
        <p:spPr/>
        <p:txBody>
          <a:bodyPr/>
          <a:lstStyle/>
          <a:p>
            <a:pPr>
              <a:defRPr/>
            </a:pPr>
            <a:fld id="{4570A6C8-EA37-4648-90FB-01482C0799D6}" type="slidenum">
              <a:rPr lang="en-US" smtClean="0"/>
              <a:pPr>
                <a:defRPr/>
              </a:pPr>
              <a:t>2</a:t>
            </a:fld>
            <a:endParaRPr lang="en-US" dirty="0"/>
          </a:p>
        </p:txBody>
      </p:sp>
      <p:sp>
        <p:nvSpPr>
          <p:cNvPr id="7" name="TextBox 6">
            <a:extLst>
              <a:ext uri="{FF2B5EF4-FFF2-40B4-BE49-F238E27FC236}">
                <a16:creationId xmlns:a16="http://schemas.microsoft.com/office/drawing/2014/main" id="{D94D6454-C0B9-4F7F-AF33-69CFE898E7C0}"/>
              </a:ext>
            </a:extLst>
          </p:cNvPr>
          <p:cNvSpPr txBox="1"/>
          <p:nvPr/>
        </p:nvSpPr>
        <p:spPr>
          <a:xfrm>
            <a:off x="406400" y="1228725"/>
            <a:ext cx="11379200" cy="2585323"/>
          </a:xfrm>
          <a:prstGeom prst="rect">
            <a:avLst/>
          </a:prstGeom>
          <a:noFill/>
        </p:spPr>
        <p:txBody>
          <a:bodyPr wrap="square" rtlCol="0">
            <a:spAutoFit/>
          </a:bodyPr>
          <a:lstStyle/>
          <a:p>
            <a:r>
              <a:rPr lang="en-US" dirty="0"/>
              <a:t>Developed in response to the U.S. </a:t>
            </a:r>
            <a:r>
              <a:rPr lang="en-US" dirty="0" err="1"/>
              <a:t>AbilityOne</a:t>
            </a:r>
            <a:r>
              <a:rPr lang="en-US" dirty="0"/>
              <a:t> Commission’s call to action and the subsequent position adopted by </a:t>
            </a:r>
            <a:r>
              <a:rPr lang="en-US" dirty="0" err="1"/>
              <a:t>SourceAmerica’s</a:t>
            </a:r>
            <a:r>
              <a:rPr lang="en-US" dirty="0"/>
              <a:t> Board of Directors regarding the eliminated use of 14(c) special minimum wage certificates in the </a:t>
            </a:r>
            <a:r>
              <a:rPr lang="en-US" dirty="0" err="1"/>
              <a:t>AbilityOne</a:t>
            </a:r>
            <a:r>
              <a:rPr lang="en-US" dirty="0"/>
              <a:t> Program. </a:t>
            </a:r>
          </a:p>
          <a:p>
            <a:endParaRPr lang="en-US" dirty="0"/>
          </a:p>
          <a:p>
            <a:r>
              <a:rPr lang="en-US" b="1" dirty="0"/>
              <a:t>Informed by</a:t>
            </a:r>
          </a:p>
          <a:p>
            <a:pPr marL="285750" indent="-285750">
              <a:buFont typeface="Arial" panose="020B0604020202020204" pitchFamily="34" charset="0"/>
              <a:buChar char="•"/>
            </a:pPr>
            <a:r>
              <a:rPr lang="en-US" dirty="0"/>
              <a:t>increasing societal, legislative and disability community pressures;</a:t>
            </a:r>
          </a:p>
          <a:p>
            <a:pPr marL="285750" indent="-285750">
              <a:buFont typeface="Arial" panose="020B0604020202020204" pitchFamily="34" charset="0"/>
              <a:buChar char="•"/>
            </a:pPr>
            <a:r>
              <a:rPr lang="en-US" dirty="0"/>
              <a:t>trending data on the use of 14(c) nationwide;</a:t>
            </a:r>
          </a:p>
          <a:p>
            <a:pPr marL="285750" indent="-285750">
              <a:buFont typeface="Arial" panose="020B0604020202020204" pitchFamily="34" charset="0"/>
              <a:buChar char="•"/>
            </a:pPr>
            <a:r>
              <a:rPr lang="en-US" dirty="0"/>
              <a:t>observable impact to member agencies (e.g. Vocational Rehabilitation referrals); and</a:t>
            </a:r>
          </a:p>
          <a:p>
            <a:pPr marL="285750" indent="-285750">
              <a:buFont typeface="Arial" panose="020B0604020202020204" pitchFamily="34" charset="0"/>
              <a:buChar char="•"/>
            </a:pPr>
            <a:r>
              <a:rPr lang="en-US" dirty="0"/>
              <a:t>potential consequences experienced by persons with disabilities. </a:t>
            </a:r>
          </a:p>
        </p:txBody>
      </p:sp>
    </p:spTree>
    <p:extLst>
      <p:ext uri="{BB962C8B-B14F-4D97-AF65-F5344CB8AC3E}">
        <p14:creationId xmlns:p14="http://schemas.microsoft.com/office/powerpoint/2010/main" val="424756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6EC6-F019-4FDB-A800-0A0AEB98CF47}"/>
              </a:ext>
            </a:extLst>
          </p:cNvPr>
          <p:cNvSpPr>
            <a:spLocks noGrp="1"/>
          </p:cNvSpPr>
          <p:nvPr>
            <p:ph type="title"/>
          </p:nvPr>
        </p:nvSpPr>
        <p:spPr/>
        <p:txBody>
          <a:bodyPr/>
          <a:lstStyle/>
          <a:p>
            <a:r>
              <a:rPr lang="en-US" altLang="en-US" dirty="0"/>
              <a:t>Program Overview (cont.)</a:t>
            </a:r>
            <a:endParaRPr lang="en-US" dirty="0"/>
          </a:p>
        </p:txBody>
      </p:sp>
      <p:sp>
        <p:nvSpPr>
          <p:cNvPr id="4" name="Slide Number Placeholder 3">
            <a:extLst>
              <a:ext uri="{FF2B5EF4-FFF2-40B4-BE49-F238E27FC236}">
                <a16:creationId xmlns:a16="http://schemas.microsoft.com/office/drawing/2014/main" id="{B8A713DC-B947-46B7-B606-2FA33B0ACF89}"/>
              </a:ext>
            </a:extLst>
          </p:cNvPr>
          <p:cNvSpPr>
            <a:spLocks noGrp="1"/>
          </p:cNvSpPr>
          <p:nvPr>
            <p:ph type="sldNum" sz="quarter" idx="4"/>
          </p:nvPr>
        </p:nvSpPr>
        <p:spPr/>
        <p:txBody>
          <a:bodyPr/>
          <a:lstStyle/>
          <a:p>
            <a:pPr>
              <a:defRPr/>
            </a:pPr>
            <a:fld id="{4570A6C8-EA37-4648-90FB-01482C0799D6}" type="slidenum">
              <a:rPr lang="en-US" smtClean="0"/>
              <a:pPr>
                <a:defRPr/>
              </a:pPr>
              <a:t>3</a:t>
            </a:fld>
            <a:endParaRPr lang="en-US" dirty="0"/>
          </a:p>
        </p:txBody>
      </p:sp>
      <p:sp>
        <p:nvSpPr>
          <p:cNvPr id="7" name="TextBox 6">
            <a:extLst>
              <a:ext uri="{FF2B5EF4-FFF2-40B4-BE49-F238E27FC236}">
                <a16:creationId xmlns:a16="http://schemas.microsoft.com/office/drawing/2014/main" id="{D94D6454-C0B9-4F7F-AF33-69CFE898E7C0}"/>
              </a:ext>
            </a:extLst>
          </p:cNvPr>
          <p:cNvSpPr txBox="1"/>
          <p:nvPr/>
        </p:nvSpPr>
        <p:spPr>
          <a:xfrm>
            <a:off x="406400" y="1228725"/>
            <a:ext cx="11379200" cy="2308324"/>
          </a:xfrm>
          <a:prstGeom prst="rect">
            <a:avLst/>
          </a:prstGeom>
          <a:noFill/>
        </p:spPr>
        <p:txBody>
          <a:bodyPr wrap="square" rtlCol="0">
            <a:spAutoFit/>
          </a:bodyPr>
          <a:lstStyle/>
          <a:p>
            <a:r>
              <a:rPr lang="en-US" dirty="0"/>
              <a:t>In accordance with goals expressed by the U.S. </a:t>
            </a:r>
            <a:r>
              <a:rPr lang="en-US" dirty="0" err="1"/>
              <a:t>AbilityOne</a:t>
            </a:r>
            <a:r>
              <a:rPr lang="en-US" dirty="0"/>
              <a:t> Commission, the 14(c)T Program will offer resources to support the following outcomes:</a:t>
            </a:r>
          </a:p>
          <a:p>
            <a:endParaRPr lang="en-US" dirty="0"/>
          </a:p>
          <a:p>
            <a:pPr marL="285750" indent="-285750">
              <a:buFont typeface="Arial" panose="020B0604020202020204" pitchFamily="34" charset="0"/>
              <a:buChar char="•"/>
            </a:pPr>
            <a:r>
              <a:rPr lang="en-US" dirty="0"/>
              <a:t>Within three years, all </a:t>
            </a:r>
            <a:r>
              <a:rPr lang="en-US" dirty="0" err="1"/>
              <a:t>AbilityOne</a:t>
            </a:r>
            <a:r>
              <a:rPr lang="en-US" dirty="0"/>
              <a:t> Program employees will receive at least federal or state minimum wage (whichever is higher) </a:t>
            </a:r>
          </a:p>
          <a:p>
            <a:pPr marL="285750" indent="-285750">
              <a:buFont typeface="Arial" panose="020B0604020202020204" pitchFamily="34" charset="0"/>
              <a:buChar char="•"/>
            </a:pPr>
            <a:r>
              <a:rPr lang="en-US" dirty="0"/>
              <a:t>Within six years, all </a:t>
            </a:r>
            <a:r>
              <a:rPr lang="en-US" dirty="0" err="1"/>
              <a:t>AbilityOne</a:t>
            </a:r>
            <a:r>
              <a:rPr lang="en-US" dirty="0"/>
              <a:t> Program employees will receive no less than the prevailing wage as determined by authoritative parties (e.g. state policies, Department of Labor Wage Determination Rates, collective bargaining, etc.)</a:t>
            </a:r>
          </a:p>
        </p:txBody>
      </p:sp>
    </p:spTree>
    <p:extLst>
      <p:ext uri="{BB962C8B-B14F-4D97-AF65-F5344CB8AC3E}">
        <p14:creationId xmlns:p14="http://schemas.microsoft.com/office/powerpoint/2010/main" val="1821751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6EC6-F019-4FDB-A800-0A0AEB98CF47}"/>
              </a:ext>
            </a:extLst>
          </p:cNvPr>
          <p:cNvSpPr>
            <a:spLocks noGrp="1"/>
          </p:cNvSpPr>
          <p:nvPr>
            <p:ph type="title"/>
          </p:nvPr>
        </p:nvSpPr>
        <p:spPr/>
        <p:txBody>
          <a:bodyPr/>
          <a:lstStyle/>
          <a:p>
            <a:r>
              <a:rPr lang="en-US" altLang="en-US" dirty="0"/>
              <a:t>Program Overview (cont.)</a:t>
            </a:r>
            <a:endParaRPr lang="en-US" dirty="0"/>
          </a:p>
        </p:txBody>
      </p:sp>
      <p:sp>
        <p:nvSpPr>
          <p:cNvPr id="4" name="Slide Number Placeholder 3">
            <a:extLst>
              <a:ext uri="{FF2B5EF4-FFF2-40B4-BE49-F238E27FC236}">
                <a16:creationId xmlns:a16="http://schemas.microsoft.com/office/drawing/2014/main" id="{B8A713DC-B947-46B7-B606-2FA33B0ACF89}"/>
              </a:ext>
            </a:extLst>
          </p:cNvPr>
          <p:cNvSpPr>
            <a:spLocks noGrp="1"/>
          </p:cNvSpPr>
          <p:nvPr>
            <p:ph type="sldNum" sz="quarter" idx="4"/>
          </p:nvPr>
        </p:nvSpPr>
        <p:spPr/>
        <p:txBody>
          <a:bodyPr/>
          <a:lstStyle/>
          <a:p>
            <a:pPr>
              <a:defRPr/>
            </a:pPr>
            <a:fld id="{4570A6C8-EA37-4648-90FB-01482C0799D6}" type="slidenum">
              <a:rPr lang="en-US" smtClean="0"/>
              <a:pPr>
                <a:defRPr/>
              </a:pPr>
              <a:t>4</a:t>
            </a:fld>
            <a:endParaRPr lang="en-US" dirty="0"/>
          </a:p>
        </p:txBody>
      </p:sp>
      <p:sp>
        <p:nvSpPr>
          <p:cNvPr id="7" name="TextBox 6">
            <a:extLst>
              <a:ext uri="{FF2B5EF4-FFF2-40B4-BE49-F238E27FC236}">
                <a16:creationId xmlns:a16="http://schemas.microsoft.com/office/drawing/2014/main" id="{D94D6454-C0B9-4F7F-AF33-69CFE898E7C0}"/>
              </a:ext>
            </a:extLst>
          </p:cNvPr>
          <p:cNvSpPr txBox="1"/>
          <p:nvPr/>
        </p:nvSpPr>
        <p:spPr>
          <a:xfrm>
            <a:off x="406400" y="1228725"/>
            <a:ext cx="11379200" cy="2308324"/>
          </a:xfrm>
          <a:prstGeom prst="rect">
            <a:avLst/>
          </a:prstGeom>
          <a:noFill/>
        </p:spPr>
        <p:txBody>
          <a:bodyPr wrap="square" rtlCol="0">
            <a:spAutoFit/>
          </a:bodyPr>
          <a:lstStyle/>
          <a:p>
            <a:r>
              <a:rPr lang="en-US" dirty="0"/>
              <a:t>It is important to note the goals on the prior slide are just that because</a:t>
            </a:r>
          </a:p>
          <a:p>
            <a:endParaRPr lang="en-US" dirty="0"/>
          </a:p>
          <a:p>
            <a:pPr marL="285750" indent="-285750">
              <a:buFont typeface="Arial" panose="020B0604020202020204" pitchFamily="34" charset="0"/>
              <a:buChar char="•"/>
            </a:pPr>
            <a:r>
              <a:rPr lang="en-US" dirty="0"/>
              <a:t>Federal law has not changed with regard to the use of 14(c) special minimum wage certificates under the Fair Labor Standards Act;</a:t>
            </a:r>
          </a:p>
          <a:p>
            <a:pPr marL="285750" indent="-285750">
              <a:buFont typeface="Arial" panose="020B0604020202020204" pitchFamily="34" charset="0"/>
              <a:buChar char="•"/>
            </a:pPr>
            <a:r>
              <a:rPr lang="en-US" dirty="0"/>
              <a:t>While </a:t>
            </a:r>
            <a:r>
              <a:rPr lang="en-US" dirty="0" err="1"/>
              <a:t>AbilityOne</a:t>
            </a:r>
            <a:r>
              <a:rPr lang="en-US" dirty="0"/>
              <a:t> programmatic regulations have not changed to limit or prevent the use of 14(c) special minimum wage certificates by producing nonprofit organizations, we are collaborating on a proactive strategy; and</a:t>
            </a:r>
          </a:p>
          <a:p>
            <a:pPr marL="285750" indent="-285750">
              <a:buFont typeface="Arial" panose="020B0604020202020204" pitchFamily="34" charset="0"/>
              <a:buChar char="•"/>
            </a:pPr>
            <a:r>
              <a:rPr lang="en-US" dirty="0" err="1"/>
              <a:t>SourceAmerica</a:t>
            </a:r>
            <a:r>
              <a:rPr lang="en-US" dirty="0"/>
              <a:t> does not have legal standing to establish policies that contradict prevailing law.</a:t>
            </a:r>
          </a:p>
        </p:txBody>
      </p:sp>
    </p:spTree>
    <p:extLst>
      <p:ext uri="{BB962C8B-B14F-4D97-AF65-F5344CB8AC3E}">
        <p14:creationId xmlns:p14="http://schemas.microsoft.com/office/powerpoint/2010/main" val="3383120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6EC6-F019-4FDB-A800-0A0AEB98CF47}"/>
              </a:ext>
            </a:extLst>
          </p:cNvPr>
          <p:cNvSpPr>
            <a:spLocks noGrp="1"/>
          </p:cNvSpPr>
          <p:nvPr>
            <p:ph type="title"/>
          </p:nvPr>
        </p:nvSpPr>
        <p:spPr/>
        <p:txBody>
          <a:bodyPr/>
          <a:lstStyle/>
          <a:p>
            <a:r>
              <a:rPr lang="en-US" altLang="en-US" dirty="0"/>
              <a:t>Program Components</a:t>
            </a:r>
            <a:endParaRPr lang="en-US" dirty="0"/>
          </a:p>
        </p:txBody>
      </p:sp>
      <p:sp>
        <p:nvSpPr>
          <p:cNvPr id="4" name="Slide Number Placeholder 3">
            <a:extLst>
              <a:ext uri="{FF2B5EF4-FFF2-40B4-BE49-F238E27FC236}">
                <a16:creationId xmlns:a16="http://schemas.microsoft.com/office/drawing/2014/main" id="{B8A713DC-B947-46B7-B606-2FA33B0ACF89}"/>
              </a:ext>
            </a:extLst>
          </p:cNvPr>
          <p:cNvSpPr>
            <a:spLocks noGrp="1"/>
          </p:cNvSpPr>
          <p:nvPr>
            <p:ph type="sldNum" sz="quarter" idx="4"/>
          </p:nvPr>
        </p:nvSpPr>
        <p:spPr/>
        <p:txBody>
          <a:bodyPr/>
          <a:lstStyle/>
          <a:p>
            <a:pPr>
              <a:defRPr/>
            </a:pPr>
            <a:fld id="{4570A6C8-EA37-4648-90FB-01482C0799D6}" type="slidenum">
              <a:rPr lang="en-US" smtClean="0"/>
              <a:pPr>
                <a:defRPr/>
              </a:pPr>
              <a:t>5</a:t>
            </a:fld>
            <a:endParaRPr lang="en-US" dirty="0"/>
          </a:p>
        </p:txBody>
      </p:sp>
      <p:sp>
        <p:nvSpPr>
          <p:cNvPr id="7" name="TextBox 6">
            <a:extLst>
              <a:ext uri="{FF2B5EF4-FFF2-40B4-BE49-F238E27FC236}">
                <a16:creationId xmlns:a16="http://schemas.microsoft.com/office/drawing/2014/main" id="{D94D6454-C0B9-4F7F-AF33-69CFE898E7C0}"/>
              </a:ext>
            </a:extLst>
          </p:cNvPr>
          <p:cNvSpPr txBox="1"/>
          <p:nvPr/>
        </p:nvSpPr>
        <p:spPr>
          <a:xfrm>
            <a:off x="406400" y="1228725"/>
            <a:ext cx="11379200" cy="3693319"/>
          </a:xfrm>
          <a:prstGeom prst="rect">
            <a:avLst/>
          </a:prstGeom>
          <a:noFill/>
        </p:spPr>
        <p:txBody>
          <a:bodyPr wrap="square" rtlCol="0">
            <a:spAutoFit/>
          </a:bodyPr>
          <a:lstStyle/>
          <a:p>
            <a:r>
              <a:rPr lang="en-US" dirty="0"/>
              <a:t>The 14(c)T Program provides</a:t>
            </a:r>
          </a:p>
          <a:p>
            <a:endParaRPr lang="en-US" dirty="0"/>
          </a:p>
          <a:p>
            <a:r>
              <a:rPr lang="en-US" b="1" dirty="0"/>
              <a:t>Financial Assistance</a:t>
            </a:r>
          </a:p>
          <a:p>
            <a:pPr marL="285750" indent="-285750">
              <a:buFont typeface="Arial" panose="020B0604020202020204" pitchFamily="34" charset="0"/>
              <a:buChar char="•"/>
            </a:pPr>
            <a:r>
              <a:rPr lang="en-US" dirty="0"/>
              <a:t>Enterprise Innovation Grants</a:t>
            </a:r>
          </a:p>
          <a:p>
            <a:pPr marL="285750" indent="-285750">
              <a:buFont typeface="Arial" panose="020B0604020202020204" pitchFamily="34" charset="0"/>
              <a:buChar char="•"/>
            </a:pPr>
            <a:r>
              <a:rPr lang="en-US" dirty="0"/>
              <a:t>Intern Scholarship Grants</a:t>
            </a:r>
          </a:p>
          <a:p>
            <a:pPr marL="285750" indent="-285750">
              <a:buFont typeface="Arial" panose="020B0604020202020204" pitchFamily="34" charset="0"/>
              <a:buChar char="•"/>
            </a:pPr>
            <a:endParaRPr lang="en-US" dirty="0"/>
          </a:p>
          <a:p>
            <a:r>
              <a:rPr lang="en-US" b="1" dirty="0"/>
              <a:t>Technical Assistance</a:t>
            </a:r>
          </a:p>
          <a:p>
            <a:pPr marL="285750" indent="-285750">
              <a:buFont typeface="Arial" panose="020B0604020202020204" pitchFamily="34" charset="0"/>
              <a:buChar char="•"/>
            </a:pPr>
            <a:r>
              <a:rPr lang="en-US" dirty="0"/>
              <a:t>Productivity Engineering Enhancements</a:t>
            </a:r>
          </a:p>
          <a:p>
            <a:pPr marL="285750" indent="-285750">
              <a:buFont typeface="Arial" panose="020B0604020202020204" pitchFamily="34" charset="0"/>
              <a:buChar char="•"/>
            </a:pPr>
            <a:r>
              <a:rPr lang="en-US" dirty="0"/>
              <a:t>Job Matching and Customized Employment Supports</a:t>
            </a:r>
          </a:p>
          <a:p>
            <a:pPr marL="285750" indent="-285750">
              <a:buFont typeface="Arial" panose="020B0604020202020204" pitchFamily="34" charset="0"/>
              <a:buChar char="•"/>
            </a:pPr>
            <a:endParaRPr lang="en-US" dirty="0"/>
          </a:p>
          <a:p>
            <a:r>
              <a:rPr lang="en-US" b="1" dirty="0"/>
              <a:t>Shared Learning Opportunities</a:t>
            </a:r>
          </a:p>
          <a:p>
            <a:pPr marL="285750" indent="-285750">
              <a:buFont typeface="Arial" panose="020B0604020202020204" pitchFamily="34" charset="0"/>
              <a:buChar char="•"/>
            </a:pPr>
            <a:r>
              <a:rPr lang="en-US" dirty="0"/>
              <a:t>Research and Data Collection</a:t>
            </a:r>
          </a:p>
          <a:p>
            <a:pPr marL="285750" indent="-285750">
              <a:buFont typeface="Arial" panose="020B0604020202020204" pitchFamily="34" charset="0"/>
              <a:buChar char="•"/>
            </a:pPr>
            <a:r>
              <a:rPr lang="en-US" dirty="0"/>
              <a:t>Affinity Group</a:t>
            </a:r>
          </a:p>
        </p:txBody>
      </p:sp>
    </p:spTree>
    <p:extLst>
      <p:ext uri="{BB962C8B-B14F-4D97-AF65-F5344CB8AC3E}">
        <p14:creationId xmlns:p14="http://schemas.microsoft.com/office/powerpoint/2010/main" val="960046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6EC6-F019-4FDB-A800-0A0AEB98CF47}"/>
              </a:ext>
            </a:extLst>
          </p:cNvPr>
          <p:cNvSpPr>
            <a:spLocks noGrp="1"/>
          </p:cNvSpPr>
          <p:nvPr>
            <p:ph type="title"/>
          </p:nvPr>
        </p:nvSpPr>
        <p:spPr/>
        <p:txBody>
          <a:bodyPr/>
          <a:lstStyle/>
          <a:p>
            <a:r>
              <a:rPr lang="en-US" altLang="en-US" dirty="0"/>
              <a:t>Community Engagement</a:t>
            </a:r>
            <a:endParaRPr lang="en-US" dirty="0"/>
          </a:p>
        </p:txBody>
      </p:sp>
      <p:sp>
        <p:nvSpPr>
          <p:cNvPr id="4" name="Slide Number Placeholder 3">
            <a:extLst>
              <a:ext uri="{FF2B5EF4-FFF2-40B4-BE49-F238E27FC236}">
                <a16:creationId xmlns:a16="http://schemas.microsoft.com/office/drawing/2014/main" id="{B8A713DC-B947-46B7-B606-2FA33B0ACF89}"/>
              </a:ext>
            </a:extLst>
          </p:cNvPr>
          <p:cNvSpPr>
            <a:spLocks noGrp="1"/>
          </p:cNvSpPr>
          <p:nvPr>
            <p:ph type="sldNum" sz="quarter" idx="4"/>
          </p:nvPr>
        </p:nvSpPr>
        <p:spPr/>
        <p:txBody>
          <a:bodyPr/>
          <a:lstStyle/>
          <a:p>
            <a:pPr>
              <a:defRPr/>
            </a:pPr>
            <a:fld id="{4570A6C8-EA37-4648-90FB-01482C0799D6}" type="slidenum">
              <a:rPr lang="en-US" smtClean="0"/>
              <a:pPr>
                <a:defRPr/>
              </a:pPr>
              <a:t>6</a:t>
            </a:fld>
            <a:endParaRPr lang="en-US" dirty="0"/>
          </a:p>
        </p:txBody>
      </p:sp>
      <p:sp>
        <p:nvSpPr>
          <p:cNvPr id="7" name="TextBox 6">
            <a:extLst>
              <a:ext uri="{FF2B5EF4-FFF2-40B4-BE49-F238E27FC236}">
                <a16:creationId xmlns:a16="http://schemas.microsoft.com/office/drawing/2014/main" id="{D94D6454-C0B9-4F7F-AF33-69CFE898E7C0}"/>
              </a:ext>
            </a:extLst>
          </p:cNvPr>
          <p:cNvSpPr txBox="1"/>
          <p:nvPr/>
        </p:nvSpPr>
        <p:spPr>
          <a:xfrm>
            <a:off x="406400" y="1228725"/>
            <a:ext cx="11379200" cy="3139321"/>
          </a:xfrm>
          <a:prstGeom prst="rect">
            <a:avLst/>
          </a:prstGeom>
          <a:noFill/>
        </p:spPr>
        <p:txBody>
          <a:bodyPr wrap="square" rtlCol="0">
            <a:spAutoFit/>
          </a:bodyPr>
          <a:lstStyle/>
          <a:p>
            <a:r>
              <a:rPr lang="en-US" dirty="0"/>
              <a:t>Initial and ongoing research and data collection are critically important. </a:t>
            </a:r>
            <a:r>
              <a:rPr lang="en-US" dirty="0" err="1"/>
              <a:t>SourceAmerica</a:t>
            </a:r>
            <a:r>
              <a:rPr lang="en-US" dirty="0"/>
              <a:t> has engaged the following parties to shape the design of program components </a:t>
            </a:r>
          </a:p>
          <a:p>
            <a:endParaRPr lang="en-US" dirty="0"/>
          </a:p>
          <a:p>
            <a:pPr marL="285750" indent="-285750">
              <a:buFont typeface="Arial" panose="020B0604020202020204" pitchFamily="34" charset="0"/>
              <a:buChar char="•"/>
            </a:pPr>
            <a:r>
              <a:rPr lang="en-US" dirty="0"/>
              <a:t>U.S. </a:t>
            </a:r>
            <a:r>
              <a:rPr lang="en-US" dirty="0" err="1"/>
              <a:t>AbilityOne</a:t>
            </a:r>
            <a:r>
              <a:rPr lang="en-US" dirty="0"/>
              <a:t> Commission </a:t>
            </a:r>
          </a:p>
          <a:p>
            <a:pPr marL="285750" indent="-285750">
              <a:buFont typeface="Arial" panose="020B0604020202020204" pitchFamily="34" charset="0"/>
              <a:buChar char="•"/>
            </a:pPr>
            <a:r>
              <a:rPr lang="en-US" dirty="0"/>
              <a:t>NCSE Executive Committee </a:t>
            </a:r>
          </a:p>
          <a:p>
            <a:pPr marL="285750" indent="-285750">
              <a:buFont typeface="Arial" panose="020B0604020202020204" pitchFamily="34" charset="0"/>
              <a:buChar char="•"/>
            </a:pPr>
            <a:r>
              <a:rPr lang="en-US" dirty="0"/>
              <a:t>NCSE Workforce Development Subcommittee</a:t>
            </a:r>
          </a:p>
          <a:p>
            <a:pPr marL="285750" indent="-285750">
              <a:buFont typeface="Arial" panose="020B0604020202020204" pitchFamily="34" charset="0"/>
              <a:buChar char="•"/>
            </a:pPr>
            <a:r>
              <a:rPr lang="en-US" dirty="0"/>
              <a:t>Network members generally (National Conference sessions and consultant interviews)</a:t>
            </a:r>
          </a:p>
          <a:p>
            <a:pPr marL="285750" indent="-285750">
              <a:buFont typeface="Arial" panose="020B0604020202020204" pitchFamily="34" charset="0"/>
              <a:buChar char="•"/>
            </a:pPr>
            <a:r>
              <a:rPr lang="en-US" dirty="0"/>
              <a:t>Mathematica Policy Research </a:t>
            </a:r>
          </a:p>
          <a:p>
            <a:pPr marL="285750" indent="-285750">
              <a:buFont typeface="Arial" panose="020B0604020202020204" pitchFamily="34" charset="0"/>
              <a:buChar char="•"/>
            </a:pPr>
            <a:r>
              <a:rPr lang="en-US" dirty="0" err="1"/>
              <a:t>SourceAmerica’s</a:t>
            </a:r>
            <a:r>
              <a:rPr lang="en-US" dirty="0"/>
              <a:t> Board Executive and Finance Committees</a:t>
            </a:r>
          </a:p>
          <a:p>
            <a:pPr marL="285750" indent="-285750">
              <a:buFont typeface="Arial" panose="020B0604020202020204" pitchFamily="34" charset="0"/>
              <a:buChar char="•"/>
            </a:pPr>
            <a:r>
              <a:rPr lang="en-US" dirty="0"/>
              <a:t>Department of Labor, Office of Disability Employment Policy</a:t>
            </a:r>
          </a:p>
          <a:p>
            <a:pPr marL="285750" indent="-285750">
              <a:buFont typeface="Arial" panose="020B0604020202020204" pitchFamily="34" charset="0"/>
              <a:buChar char="•"/>
            </a:pPr>
            <a:r>
              <a:rPr lang="en-US" dirty="0"/>
              <a:t>Council of State Administrators of Vocational Rehabilitation </a:t>
            </a:r>
          </a:p>
        </p:txBody>
      </p:sp>
    </p:spTree>
    <p:extLst>
      <p:ext uri="{BB962C8B-B14F-4D97-AF65-F5344CB8AC3E}">
        <p14:creationId xmlns:p14="http://schemas.microsoft.com/office/powerpoint/2010/main" val="3245863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6EC6-F019-4FDB-A800-0A0AEB98CF47}"/>
              </a:ext>
            </a:extLst>
          </p:cNvPr>
          <p:cNvSpPr>
            <a:spLocks noGrp="1"/>
          </p:cNvSpPr>
          <p:nvPr>
            <p:ph type="title"/>
          </p:nvPr>
        </p:nvSpPr>
        <p:spPr/>
        <p:txBody>
          <a:bodyPr/>
          <a:lstStyle/>
          <a:p>
            <a:r>
              <a:rPr lang="en-US" altLang="en-US" dirty="0"/>
              <a:t>Community Engagement (cont.)</a:t>
            </a:r>
            <a:endParaRPr lang="en-US" dirty="0"/>
          </a:p>
        </p:txBody>
      </p:sp>
      <p:sp>
        <p:nvSpPr>
          <p:cNvPr id="4" name="Slide Number Placeholder 3">
            <a:extLst>
              <a:ext uri="{FF2B5EF4-FFF2-40B4-BE49-F238E27FC236}">
                <a16:creationId xmlns:a16="http://schemas.microsoft.com/office/drawing/2014/main" id="{B8A713DC-B947-46B7-B606-2FA33B0ACF89}"/>
              </a:ext>
            </a:extLst>
          </p:cNvPr>
          <p:cNvSpPr>
            <a:spLocks noGrp="1"/>
          </p:cNvSpPr>
          <p:nvPr>
            <p:ph type="sldNum" sz="quarter" idx="4"/>
          </p:nvPr>
        </p:nvSpPr>
        <p:spPr/>
        <p:txBody>
          <a:bodyPr/>
          <a:lstStyle/>
          <a:p>
            <a:pPr>
              <a:defRPr/>
            </a:pPr>
            <a:fld id="{4570A6C8-EA37-4648-90FB-01482C0799D6}" type="slidenum">
              <a:rPr lang="en-US" smtClean="0"/>
              <a:pPr>
                <a:defRPr/>
              </a:pPr>
              <a:t>7</a:t>
            </a:fld>
            <a:endParaRPr lang="en-US" dirty="0"/>
          </a:p>
        </p:txBody>
      </p:sp>
      <p:sp>
        <p:nvSpPr>
          <p:cNvPr id="7" name="TextBox 6">
            <a:extLst>
              <a:ext uri="{FF2B5EF4-FFF2-40B4-BE49-F238E27FC236}">
                <a16:creationId xmlns:a16="http://schemas.microsoft.com/office/drawing/2014/main" id="{D94D6454-C0B9-4F7F-AF33-69CFE898E7C0}"/>
              </a:ext>
            </a:extLst>
          </p:cNvPr>
          <p:cNvSpPr txBox="1"/>
          <p:nvPr/>
        </p:nvSpPr>
        <p:spPr>
          <a:xfrm>
            <a:off x="406400" y="1228725"/>
            <a:ext cx="11379200" cy="2862322"/>
          </a:xfrm>
          <a:prstGeom prst="rect">
            <a:avLst/>
          </a:prstGeom>
          <a:noFill/>
        </p:spPr>
        <p:txBody>
          <a:bodyPr wrap="square" rtlCol="0">
            <a:spAutoFit/>
          </a:bodyPr>
          <a:lstStyle/>
          <a:p>
            <a:r>
              <a:rPr lang="en-US" dirty="0"/>
              <a:t>To supplement the information we have received to date, and the information we plan to collect during implementation, </a:t>
            </a:r>
            <a:r>
              <a:rPr lang="en-US" dirty="0" err="1"/>
              <a:t>SourceAmerica</a:t>
            </a:r>
            <a:r>
              <a:rPr lang="en-US" dirty="0"/>
              <a:t> is pursuing the following strategies to uncover additional insights</a:t>
            </a:r>
          </a:p>
          <a:p>
            <a:endParaRPr lang="en-US" dirty="0"/>
          </a:p>
          <a:p>
            <a:pPr marL="285750" indent="-285750">
              <a:buFont typeface="Arial" panose="020B0604020202020204" pitchFamily="34" charset="0"/>
              <a:buChar char="•"/>
            </a:pPr>
            <a:r>
              <a:rPr lang="en-US" dirty="0"/>
              <a:t>Ongoing collaboration with the NCSE Executive Committee and strategic Subcommittees</a:t>
            </a:r>
          </a:p>
          <a:p>
            <a:pPr marL="285750" indent="-285750">
              <a:buFont typeface="Arial" panose="020B0604020202020204" pitchFamily="34" charset="0"/>
              <a:buChar char="•"/>
            </a:pPr>
            <a:r>
              <a:rPr lang="en-US" dirty="0"/>
              <a:t>Strengthening connections between the U.S. </a:t>
            </a:r>
            <a:r>
              <a:rPr lang="en-US" dirty="0" err="1"/>
              <a:t>AbilityOne</a:t>
            </a:r>
            <a:r>
              <a:rPr lang="en-US" dirty="0"/>
              <a:t> Commission CEO Roundtable initiative and 14(c)T</a:t>
            </a:r>
          </a:p>
          <a:p>
            <a:pPr marL="285750" indent="-285750">
              <a:buFont typeface="Arial" panose="020B0604020202020204" pitchFamily="34" charset="0"/>
              <a:buChar char="•"/>
            </a:pPr>
            <a:r>
              <a:rPr lang="en-US" dirty="0"/>
              <a:t>Nationwide engagement with state Vocational Rehabilitation leaders</a:t>
            </a:r>
          </a:p>
          <a:p>
            <a:pPr marL="285750" indent="-285750">
              <a:buFont typeface="Arial" panose="020B0604020202020204" pitchFamily="34" charset="0"/>
              <a:buChar char="•"/>
            </a:pPr>
            <a:r>
              <a:rPr lang="en-US" dirty="0"/>
              <a:t>Data mining the Department of Labor, Office of Disability Employment Policy 14(c) discussion forum</a:t>
            </a:r>
          </a:p>
          <a:p>
            <a:pPr marL="742950" lvl="1" indent="-285750">
              <a:buFont typeface="Courier New" panose="02070309020205020404" pitchFamily="49" charset="0"/>
              <a:buChar char="o"/>
            </a:pPr>
            <a:r>
              <a:rPr lang="en-US" dirty="0"/>
              <a:t>Focused on input from persons with disabilities and their family members</a:t>
            </a:r>
          </a:p>
          <a:p>
            <a:pPr marL="285750" indent="-285750">
              <a:buFont typeface="Arial" panose="020B0604020202020204" pitchFamily="34" charset="0"/>
              <a:buChar char="•"/>
            </a:pPr>
            <a:r>
              <a:rPr lang="en-US" dirty="0"/>
              <a:t>Customized and Supported Employment Survey</a:t>
            </a:r>
          </a:p>
          <a:p>
            <a:pPr marL="285750" indent="-285750">
              <a:buFont typeface="Arial" panose="020B0604020202020204" pitchFamily="34" charset="0"/>
              <a:buChar char="•"/>
            </a:pPr>
            <a:r>
              <a:rPr lang="en-US" dirty="0"/>
              <a:t>Interface with Capitol Hill</a:t>
            </a:r>
          </a:p>
        </p:txBody>
      </p:sp>
    </p:spTree>
    <p:extLst>
      <p:ext uri="{BB962C8B-B14F-4D97-AF65-F5344CB8AC3E}">
        <p14:creationId xmlns:p14="http://schemas.microsoft.com/office/powerpoint/2010/main" val="590784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6EC6-F019-4FDB-A800-0A0AEB98CF47}"/>
              </a:ext>
            </a:extLst>
          </p:cNvPr>
          <p:cNvSpPr>
            <a:spLocks noGrp="1"/>
          </p:cNvSpPr>
          <p:nvPr>
            <p:ph type="title"/>
          </p:nvPr>
        </p:nvSpPr>
        <p:spPr/>
        <p:txBody>
          <a:bodyPr/>
          <a:lstStyle/>
          <a:p>
            <a:r>
              <a:rPr lang="en-US" altLang="en-US" dirty="0"/>
              <a:t>Key Performance Indicators</a:t>
            </a:r>
            <a:endParaRPr lang="en-US" dirty="0"/>
          </a:p>
        </p:txBody>
      </p:sp>
      <p:sp>
        <p:nvSpPr>
          <p:cNvPr id="4" name="Slide Number Placeholder 3">
            <a:extLst>
              <a:ext uri="{FF2B5EF4-FFF2-40B4-BE49-F238E27FC236}">
                <a16:creationId xmlns:a16="http://schemas.microsoft.com/office/drawing/2014/main" id="{B8A713DC-B947-46B7-B606-2FA33B0ACF89}"/>
              </a:ext>
            </a:extLst>
          </p:cNvPr>
          <p:cNvSpPr>
            <a:spLocks noGrp="1"/>
          </p:cNvSpPr>
          <p:nvPr>
            <p:ph type="sldNum" sz="quarter" idx="4"/>
          </p:nvPr>
        </p:nvSpPr>
        <p:spPr/>
        <p:txBody>
          <a:bodyPr/>
          <a:lstStyle/>
          <a:p>
            <a:pPr>
              <a:defRPr/>
            </a:pPr>
            <a:fld id="{4570A6C8-EA37-4648-90FB-01482C0799D6}" type="slidenum">
              <a:rPr lang="en-US" smtClean="0"/>
              <a:pPr>
                <a:defRPr/>
              </a:pPr>
              <a:t>8</a:t>
            </a:fld>
            <a:endParaRPr lang="en-US" dirty="0"/>
          </a:p>
        </p:txBody>
      </p:sp>
      <p:sp>
        <p:nvSpPr>
          <p:cNvPr id="7" name="TextBox 6">
            <a:extLst>
              <a:ext uri="{FF2B5EF4-FFF2-40B4-BE49-F238E27FC236}">
                <a16:creationId xmlns:a16="http://schemas.microsoft.com/office/drawing/2014/main" id="{D94D6454-C0B9-4F7F-AF33-69CFE898E7C0}"/>
              </a:ext>
            </a:extLst>
          </p:cNvPr>
          <p:cNvSpPr txBox="1"/>
          <p:nvPr/>
        </p:nvSpPr>
        <p:spPr>
          <a:xfrm>
            <a:off x="406400" y="1228725"/>
            <a:ext cx="11379200" cy="3416320"/>
          </a:xfrm>
          <a:prstGeom prst="rect">
            <a:avLst/>
          </a:prstGeom>
          <a:noFill/>
        </p:spPr>
        <p:txBody>
          <a:bodyPr wrap="square" rtlCol="0">
            <a:spAutoFit/>
          </a:bodyPr>
          <a:lstStyle/>
          <a:p>
            <a:r>
              <a:rPr lang="en-US" dirty="0"/>
              <a:t>Each component of the 14(c)T Program will have assigned key performance indicators. The indicators will be finalized in August and will cover:</a:t>
            </a:r>
          </a:p>
          <a:p>
            <a:endParaRPr lang="en-US" dirty="0"/>
          </a:p>
          <a:p>
            <a:pPr marL="285750" indent="-285750">
              <a:buFont typeface="Arial" panose="020B0604020202020204" pitchFamily="34" charset="0"/>
              <a:buChar char="•"/>
            </a:pPr>
            <a:r>
              <a:rPr lang="en-US" dirty="0"/>
              <a:t>availability of resources;</a:t>
            </a:r>
          </a:p>
          <a:p>
            <a:pPr marL="285750" indent="-285750">
              <a:buFont typeface="Arial" panose="020B0604020202020204" pitchFamily="34" charset="0"/>
              <a:buChar char="•"/>
            </a:pPr>
            <a:r>
              <a:rPr lang="en-US" dirty="0"/>
              <a:t>utilization levels; and</a:t>
            </a:r>
          </a:p>
          <a:p>
            <a:pPr marL="285750" indent="-285750">
              <a:buFont typeface="Arial" panose="020B0604020202020204" pitchFamily="34" charset="0"/>
              <a:buChar char="•"/>
            </a:pPr>
            <a:r>
              <a:rPr lang="en-US" dirty="0"/>
              <a:t>intervention outcomes.</a:t>
            </a:r>
          </a:p>
          <a:p>
            <a:pPr marL="285750" indent="-285750">
              <a:buFont typeface="Arial" panose="020B0604020202020204" pitchFamily="34" charset="0"/>
              <a:buChar char="•"/>
            </a:pPr>
            <a:endParaRPr lang="en-US" dirty="0"/>
          </a:p>
          <a:p>
            <a:endParaRPr lang="en-US" dirty="0"/>
          </a:p>
          <a:p>
            <a:endParaRPr lang="en-US" dirty="0"/>
          </a:p>
          <a:p>
            <a:r>
              <a:rPr lang="en-US" dirty="0" err="1"/>
              <a:t>SourceAmerica</a:t>
            </a:r>
            <a:r>
              <a:rPr lang="en-US" dirty="0"/>
              <a:t> will track outcomes through ongoing research and data collection. However, it is important to note the organization can not assume responsibility for decreased utilization of 14(c) by member organizations because the program is voluntary and there has been no change to law or regulation.</a:t>
            </a:r>
          </a:p>
        </p:txBody>
      </p:sp>
    </p:spTree>
    <p:extLst>
      <p:ext uri="{BB962C8B-B14F-4D97-AF65-F5344CB8AC3E}">
        <p14:creationId xmlns:p14="http://schemas.microsoft.com/office/powerpoint/2010/main" val="3929776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6EC6-F019-4FDB-A800-0A0AEB98CF47}"/>
              </a:ext>
            </a:extLst>
          </p:cNvPr>
          <p:cNvSpPr>
            <a:spLocks noGrp="1"/>
          </p:cNvSpPr>
          <p:nvPr>
            <p:ph type="title"/>
          </p:nvPr>
        </p:nvSpPr>
        <p:spPr/>
        <p:txBody>
          <a:bodyPr/>
          <a:lstStyle/>
          <a:p>
            <a:r>
              <a:rPr lang="en-US" dirty="0"/>
              <a:t>For More Information</a:t>
            </a:r>
          </a:p>
        </p:txBody>
      </p:sp>
      <p:sp>
        <p:nvSpPr>
          <p:cNvPr id="4" name="Slide Number Placeholder 3">
            <a:extLst>
              <a:ext uri="{FF2B5EF4-FFF2-40B4-BE49-F238E27FC236}">
                <a16:creationId xmlns:a16="http://schemas.microsoft.com/office/drawing/2014/main" id="{B8A713DC-B947-46B7-B606-2FA33B0ACF89}"/>
              </a:ext>
            </a:extLst>
          </p:cNvPr>
          <p:cNvSpPr>
            <a:spLocks noGrp="1"/>
          </p:cNvSpPr>
          <p:nvPr>
            <p:ph type="sldNum" sz="quarter" idx="4"/>
          </p:nvPr>
        </p:nvSpPr>
        <p:spPr/>
        <p:txBody>
          <a:bodyPr/>
          <a:lstStyle/>
          <a:p>
            <a:pPr>
              <a:defRPr/>
            </a:pPr>
            <a:fld id="{4570A6C8-EA37-4648-90FB-01482C0799D6}" type="slidenum">
              <a:rPr lang="en-US" smtClean="0"/>
              <a:pPr>
                <a:defRPr/>
              </a:pPr>
              <a:t>9</a:t>
            </a:fld>
            <a:endParaRPr lang="en-US" dirty="0"/>
          </a:p>
        </p:txBody>
      </p:sp>
      <p:sp>
        <p:nvSpPr>
          <p:cNvPr id="7" name="TextBox 6">
            <a:extLst>
              <a:ext uri="{FF2B5EF4-FFF2-40B4-BE49-F238E27FC236}">
                <a16:creationId xmlns:a16="http://schemas.microsoft.com/office/drawing/2014/main" id="{D94D6454-C0B9-4F7F-AF33-69CFE898E7C0}"/>
              </a:ext>
            </a:extLst>
          </p:cNvPr>
          <p:cNvSpPr txBox="1"/>
          <p:nvPr/>
        </p:nvSpPr>
        <p:spPr>
          <a:xfrm>
            <a:off x="406400" y="1228725"/>
            <a:ext cx="11379200" cy="3693319"/>
          </a:xfrm>
          <a:prstGeom prst="rect">
            <a:avLst/>
          </a:prstGeom>
          <a:noFill/>
        </p:spPr>
        <p:txBody>
          <a:bodyPr wrap="square" rtlCol="0">
            <a:spAutoFit/>
          </a:bodyPr>
          <a:lstStyle/>
          <a:p>
            <a:r>
              <a:rPr lang="en-US" dirty="0"/>
              <a:t>Contact</a:t>
            </a:r>
          </a:p>
          <a:p>
            <a:endParaRPr lang="en-US" dirty="0"/>
          </a:p>
          <a:p>
            <a:endParaRPr lang="en-US" dirty="0"/>
          </a:p>
          <a:p>
            <a:r>
              <a:rPr lang="en-US" dirty="0"/>
              <a:t>Shane Kanady</a:t>
            </a:r>
          </a:p>
          <a:p>
            <a:r>
              <a:rPr lang="en-US" dirty="0"/>
              <a:t>Vice President, Workforce Development</a:t>
            </a:r>
          </a:p>
          <a:p>
            <a:r>
              <a:rPr lang="en-US" dirty="0">
                <a:hlinkClick r:id="rId2"/>
              </a:rPr>
              <a:t>skanady@sourceamerica.org</a:t>
            </a:r>
            <a:endParaRPr lang="en-US" dirty="0"/>
          </a:p>
          <a:p>
            <a:r>
              <a:rPr lang="en-US" dirty="0"/>
              <a:t>571-246-4346</a:t>
            </a:r>
          </a:p>
          <a:p>
            <a:endParaRPr lang="en-US" dirty="0"/>
          </a:p>
          <a:p>
            <a:r>
              <a:rPr lang="en-US" dirty="0"/>
              <a:t>Jessica Tagai</a:t>
            </a:r>
          </a:p>
          <a:p>
            <a:r>
              <a:rPr lang="en-US" dirty="0"/>
              <a:t>Sr. Program Manager, 14(c) Transition</a:t>
            </a:r>
          </a:p>
          <a:p>
            <a:r>
              <a:rPr lang="en-US" dirty="0">
                <a:hlinkClick r:id="rId3"/>
              </a:rPr>
              <a:t>jtagai@sourceamerica.org</a:t>
            </a:r>
            <a:endParaRPr lang="en-US" dirty="0"/>
          </a:p>
          <a:p>
            <a:r>
              <a:rPr lang="en-US" dirty="0"/>
              <a:t>571-226-4680</a:t>
            </a:r>
          </a:p>
          <a:p>
            <a:endParaRPr lang="en-US" dirty="0"/>
          </a:p>
        </p:txBody>
      </p:sp>
    </p:spTree>
    <p:extLst>
      <p:ext uri="{BB962C8B-B14F-4D97-AF65-F5344CB8AC3E}">
        <p14:creationId xmlns:p14="http://schemas.microsoft.com/office/powerpoint/2010/main" val="1895408137"/>
      </p:ext>
    </p:extLst>
  </p:cSld>
  <p:clrMapOvr>
    <a:masterClrMapping/>
  </p:clrMapOvr>
</p:sld>
</file>

<file path=ppt/theme/theme1.xml><?xml version="1.0" encoding="utf-8"?>
<a:theme xmlns:a="http://schemas.openxmlformats.org/drawingml/2006/main" name="SourceAmerica _InternalUseOnly">
  <a:themeElements>
    <a:clrScheme name="SourceAmerica">
      <a:dk1>
        <a:sysClr val="windowText" lastClr="000000"/>
      </a:dk1>
      <a:lt1>
        <a:sysClr val="window" lastClr="FFFFFF"/>
      </a:lt1>
      <a:dk2>
        <a:srgbClr val="3D5265"/>
      </a:dk2>
      <a:lt2>
        <a:srgbClr val="C7D9E7"/>
      </a:lt2>
      <a:accent1>
        <a:srgbClr val="3D5265"/>
      </a:accent1>
      <a:accent2>
        <a:srgbClr val="BFB8AF"/>
      </a:accent2>
      <a:accent3>
        <a:srgbClr val="7B9CB1"/>
      </a:accent3>
      <a:accent4>
        <a:srgbClr val="84344E"/>
      </a:accent4>
      <a:accent5>
        <a:srgbClr val="C7D9E7"/>
      </a:accent5>
      <a:accent6>
        <a:srgbClr val="8C8279"/>
      </a:accent6>
      <a:hlink>
        <a:srgbClr val="48A1FA"/>
      </a:hlink>
      <a:folHlink>
        <a:srgbClr val="F2A900"/>
      </a:folHlink>
    </a:clrScheme>
    <a:fontScheme name="SourceAmerica">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7D2435DB-CCE4-4841-9196-A92E19FABBAD}" vid="{51553409-C9E5-4D66-9029-CF8C6E8C2EE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TotalTime>
  <Words>658</Words>
  <Application>Microsoft Office PowerPoint</Application>
  <PresentationFormat>Widescreen</PresentationFormat>
  <Paragraphs>87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Courier New</vt:lpstr>
      <vt:lpstr>SourceAmerica _InternalUseOnly</vt:lpstr>
      <vt:lpstr>Workforce Development, 14(c) Transition Program</vt:lpstr>
      <vt:lpstr>Program Overview</vt:lpstr>
      <vt:lpstr>Program Overview (cont.)</vt:lpstr>
      <vt:lpstr>Program Overview (cont.)</vt:lpstr>
      <vt:lpstr>Program Components</vt:lpstr>
      <vt:lpstr>Community Engagement</vt:lpstr>
      <vt:lpstr>Community Engagement (cont.)</vt:lpstr>
      <vt:lpstr>Key Performance Indicators</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and Innovation</dc:title>
  <dc:creator>Gretchen Casta</dc:creator>
  <cp:lastModifiedBy>Shane Kanady</cp:lastModifiedBy>
  <cp:revision>37</cp:revision>
  <dcterms:created xsi:type="dcterms:W3CDTF">2019-03-01T21:01:15Z</dcterms:created>
  <dcterms:modified xsi:type="dcterms:W3CDTF">2019-10-25T15:53:14Z</dcterms:modified>
</cp:coreProperties>
</file>