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5" r:id="rId12"/>
    <p:sldId id="267" r:id="rId13"/>
    <p:sldId id="276" r:id="rId14"/>
    <p:sldId id="274" r:id="rId15"/>
    <p:sldId id="268" r:id="rId16"/>
    <p:sldId id="271" r:id="rId17"/>
    <p:sldId id="270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249" autoAdjust="0"/>
  </p:normalViewPr>
  <p:slideViewPr>
    <p:cSldViewPr>
      <p:cViewPr varScale="1">
        <p:scale>
          <a:sx n="104" d="100"/>
          <a:sy n="104" d="100"/>
        </p:scale>
        <p:origin x="-11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420B7-75D1-4CA3-BDFF-6B43006EA9D7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5B2E5-6E09-4319-8622-791D32A303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41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9D3DFE0-B672-4315-9DBD-FE86B788A5BA}" type="datetimeFigureOut">
              <a:rPr lang="en-US" smtClean="0"/>
              <a:t>1/30/2018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FC186A-9D08-4AE6-A81B-79A548966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48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BBF222-1CF4-4ABC-915E-457362F9D54F}" type="datetime1">
              <a:rPr lang="en-US" smtClean="0"/>
              <a:t>1/30/2018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D4E47-E3A0-4639-9041-3C11DA6894B5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D3277-4069-4269-B4A0-E76B760231C7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DE5C3-6747-4E6C-9A09-8CA7F214AF63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313B-1122-495A-B6EB-CF4198FD8703}" type="datetime1">
              <a:rPr lang="en-US" smtClean="0"/>
              <a:t>1/30/2018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57AB-08EA-48E4-AC94-1FEC84FD844F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5057C-234A-47F3-8AD3-2453368B19DC}" type="datetime1">
              <a:rPr lang="en-US" smtClean="0"/>
              <a:t>1/30/2018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71324-990A-4DD1-BC94-4AAF350C69EB}" type="datetime1">
              <a:rPr lang="en-US" smtClean="0"/>
              <a:t>1/30/2018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06EE-C2CB-4317-886E-DB1824BAC48B}" type="datetime1">
              <a:rPr lang="en-US" smtClean="0"/>
              <a:t>1/30/2018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BAAA2D9-052A-4BBD-B955-AA5836944FD4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CF998B-7849-4308-9DF7-32F62641ED91}" type="datetime1">
              <a:rPr lang="en-US" smtClean="0"/>
              <a:t>1/30/2018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80AA0FE-B6C4-4B1F-97C0-0C858FD49DDD}" type="datetime1">
              <a:rPr lang="en-US" smtClean="0"/>
              <a:t>1/30/2018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10409A3-9EC6-4672-BDC5-9E59ECF17C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125162"/>
          </a:xfrm>
        </p:spPr>
        <p:txBody>
          <a:bodyPr>
            <a:normAutofit/>
          </a:bodyPr>
          <a:lstStyle/>
          <a:p>
            <a:r>
              <a:rPr lang="en-US" dirty="0"/>
              <a:t>Federal Awarding Agency Prior Approval Requirements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57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001000" cy="4721034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approval is required, regardless of cost, in connection with conferences or training projects for the following support costs:</a:t>
            </a:r>
          </a:p>
          <a:p>
            <a:pPr>
              <a:spcBef>
                <a:spcPts val="0"/>
              </a:spcBef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Stipends or subsistence allowances 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Travel allowances</a:t>
            </a:r>
          </a:p>
          <a:p>
            <a:pPr lvl="1"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Registration fees paid to or on behalf of participants or trainees</a:t>
            </a:r>
          </a:p>
          <a:p>
            <a:pPr lvl="1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Example:  Prior approval is required for travel and per diem expenses for an advisory board member </a:t>
            </a:r>
          </a:p>
          <a:p>
            <a:pPr marL="393192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Support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9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Prior approval requirement does </a:t>
            </a:r>
            <a:r>
              <a:rPr lang="en-U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apply to DOR employees</a:t>
            </a:r>
          </a:p>
          <a:p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Exception where prior approval is </a:t>
            </a:r>
            <a:r>
              <a:rPr lang="en-U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required: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Travel, transportation, and subsistence allowances for consumers and service providers in support of a consumer’s IPE.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Support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24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47800"/>
            <a:ext cx="8403432" cy="4572000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approval is required, regardless of cost, for arrangement and alteration of facilities charged as a Direct Cost to the federal award including:</a:t>
            </a:r>
            <a:endParaRPr lang="en-US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Modular</a:t>
            </a:r>
          </a:p>
          <a:p>
            <a:pPr lvl="1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Furniture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Cubicle Walls</a:t>
            </a:r>
          </a:p>
          <a:p>
            <a:pPr marL="109728" indent="0">
              <a:spcBef>
                <a:spcPts val="0"/>
              </a:spcBef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Example:  All facility costs at the VR District and field offices are charged as a direct cost</a:t>
            </a:r>
          </a:p>
          <a:p>
            <a:endParaRPr lang="en-US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dirty="0"/>
              <a:t>Rearrangement and Reconversion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55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Exceptions where prior approval is </a:t>
            </a:r>
            <a:r>
              <a:rPr lang="en-U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required:</a:t>
            </a:r>
          </a:p>
          <a:p>
            <a:pPr marL="109728" indent="0">
              <a:buNone/>
            </a:pP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 restore a facility to approximately the same condition prior to commencement of the federal award</a:t>
            </a:r>
          </a:p>
          <a:p>
            <a:pPr lvl="1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For rearrangement and reconversion costs charged as part of indirect costs to the federal award (such as Accounting Services)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rmAutofit fontScale="90000"/>
          </a:bodyPr>
          <a:lstStyle/>
          <a:p>
            <a:r>
              <a:rPr lang="en-US" dirty="0"/>
              <a:t>Rearrangement and Conversion Costs</a:t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636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approval is required, regardless of cost, for entertainment, including amusement, diversion, and social activities that have a programmatic purpose.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Generally, DOR does not pay for entertainment costs.</a:t>
            </a:r>
          </a:p>
          <a:p>
            <a:pPr marL="109728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Exception where prior approval is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required: </a:t>
            </a:r>
          </a:p>
          <a:p>
            <a:pPr lvl="1">
              <a:spcBef>
                <a:spcPts val="600"/>
              </a:spcBef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Costs to support a consumer’s adjustments to independent living in support of a consumer’s IPE or plan for independence.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Entertainment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75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approval is required, regardless of cost, for purchase of selling or marketing products or services such as costs of displays, demonstrations, exhibits, and promotional items.</a:t>
            </a:r>
          </a:p>
          <a:p>
            <a:pPr marL="109728" indent="0">
              <a:buNone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       	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Exception where prior approval is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required: </a:t>
            </a:r>
          </a:p>
          <a:p>
            <a:pPr lvl="1"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Program outreach expenses or costs to communicate with the public and press pertaining to specific activities, accomplishments, or matters of public concern.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Selling and Marketing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0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Contracts and Procurement Bulletin 2017-02 dated December 13, 2017.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Federal Prior Approval Form (DR 800) is required for each purchase request.</a:t>
            </a:r>
          </a:p>
          <a:p>
            <a:pPr marL="109728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Reference the Form DR800 and DR 800A Instructions</a:t>
            </a:r>
          </a:p>
          <a:p>
            <a:pPr marL="109728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Process for Approval?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04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Questions</a:t>
            </a:r>
          </a:p>
        </p:txBody>
      </p:sp>
      <p:pic>
        <p:nvPicPr>
          <p:cNvPr id="2050" name="Picture 2" descr="C:\Users\snbaker\AppData\Local\Microsoft\Windows\Temporary Internet Files\Content.IE5\MZL081EH\question_1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95600"/>
            <a:ext cx="3024981" cy="3024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66800" y="1371600"/>
            <a:ext cx="495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Email: Priorapproval@dor.ca.gov</a:t>
            </a:r>
          </a:p>
        </p:txBody>
      </p:sp>
    </p:spTree>
    <p:extLst>
      <p:ext uri="{BB962C8B-B14F-4D97-AF65-F5344CB8AC3E}">
        <p14:creationId xmlns:p14="http://schemas.microsoft.com/office/powerpoint/2010/main" val="3440247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Federal regulation 2 CFR 200 requires DOR to obtain federal agency prior approval for certain cost categories and is intended:</a:t>
            </a:r>
          </a:p>
          <a:p>
            <a:pPr lvl="1">
              <a:spcBef>
                <a:spcPts val="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To prevent unallowable expenditures before they occur.</a:t>
            </a:r>
          </a:p>
          <a:p>
            <a:pPr lvl="1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Avoid subsequent disallowances/loss of federal funds.</a:t>
            </a:r>
          </a:p>
          <a:p>
            <a:pPr lvl="1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Applies to administrative, program and consumer purchases.  </a:t>
            </a:r>
          </a:p>
          <a:p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Prior approval is required regardless of payment method (e.g. revolving fund, check, Cal-Card, warrant</a:t>
            </a:r>
            <a:r>
              <a:rPr lang="en-US" sz="2600" b="1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endParaRPr lang="en-US" sz="2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09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029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Approval Requirement is Applicable to the following federal grants: </a:t>
            </a:r>
          </a:p>
          <a:p>
            <a:pPr lvl="1"/>
            <a:endParaRPr lang="en-US" sz="2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Vocational Rehabilitation including the Business Enterprise Program</a:t>
            </a:r>
          </a:p>
          <a:p>
            <a:pPr lvl="1"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Older Blind Program</a:t>
            </a:r>
          </a:p>
          <a:p>
            <a:pPr lvl="1"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Independent Living</a:t>
            </a:r>
          </a:p>
          <a:p>
            <a:pPr lvl="1"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Supported Employment</a:t>
            </a:r>
          </a:p>
          <a:p>
            <a:pPr lvl="1"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Promise</a:t>
            </a:r>
          </a:p>
          <a:p>
            <a:pPr lvl="1"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California Innovations</a:t>
            </a:r>
          </a:p>
          <a:p>
            <a:pPr lvl="1">
              <a:spcBef>
                <a:spcPts val="600"/>
              </a:spcBef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Social Security Reimbursement Funds</a:t>
            </a:r>
          </a:p>
          <a:p>
            <a:pPr>
              <a:spcBef>
                <a:spcPts val="600"/>
              </a:spcBef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9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6707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The Department is currently working collaboratively with Rehabilitation Services Administration</a:t>
            </a:r>
          </a:p>
          <a:p>
            <a:pPr lvl="1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RSA prior approval may take 4-8 weeks from submission of the request </a:t>
            </a:r>
          </a:p>
          <a:p>
            <a:pPr marL="393192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Discussion on implementation of this requirement with the Administration for Community Living is pending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Federal Awarding Agency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747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43272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DOR is required to obtain RSA approval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prior to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issuing an authorization or purchase order for the following types of purchases: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Equipment and Other Capital Expenditures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Memberships, Subscriptions, Professional Activity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Organization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Participant Support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Rearrangement and Reconversion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Entertainment Costs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Selling and Marketing Costs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Your Role?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87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approval is required for equipment  and capital expenditures with a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per unit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cost of $5,000 or more and an expected useful life of at least 1 year</a:t>
            </a: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Includes:</a:t>
            </a:r>
          </a:p>
          <a:p>
            <a:pPr lvl="6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Placement Equipment</a:t>
            </a:r>
          </a:p>
          <a:p>
            <a:pPr lvl="6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Integrated Systems</a:t>
            </a:r>
          </a:p>
          <a:p>
            <a:pPr lvl="6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Information Systems</a:t>
            </a:r>
          </a:p>
          <a:p>
            <a:pPr lvl="6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</a:p>
          <a:p>
            <a:pPr lvl="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Modular Systems</a:t>
            </a:r>
          </a:p>
          <a:p>
            <a:pPr lvl="6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Telephone Network and Equipment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Equipment and Other Capital Expenditures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48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8"/>
            <a:ext cx="8077200" cy="4525963"/>
          </a:xfrm>
        </p:spPr>
        <p:txBody>
          <a:bodyPr/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Continued:</a:t>
            </a:r>
          </a:p>
          <a:p>
            <a:pPr>
              <a:spcBef>
                <a:spcPts val="0"/>
              </a:spcBef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	Office Equipment and Furnishings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Improvements to land, buildings or equipment which materially increase their value or useful life</a:t>
            </a:r>
          </a:p>
          <a:p>
            <a:pPr lvl="1">
              <a:spcBef>
                <a:spcPts val="0"/>
              </a:spcBef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Exceptions where prior approval is </a:t>
            </a:r>
            <a:r>
              <a:rPr lang="en-US" sz="25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required: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Ordinary repairs and maintenance</a:t>
            </a:r>
          </a:p>
          <a:p>
            <a:pPr lvl="1"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Software licenses and annual renewals for regular operations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Equipment and Other Capital Expenditures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0085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approval is required regardless of cost for  memberships in any civic or community organizations (Rotary Club, Lion’s Club).</a:t>
            </a:r>
          </a:p>
          <a:p>
            <a:pPr marL="109728" indent="0">
              <a:buNone/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Exceptions where prior approval is </a:t>
            </a:r>
            <a:r>
              <a:rPr lang="en-US" sz="26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 required:</a:t>
            </a:r>
          </a:p>
          <a:p>
            <a:pPr lvl="1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Memberships, subscriptions, periodicals to business, professional and technical organizations (e.g. CSAVR, LinkedIn, Chamber of Commerce).</a:t>
            </a:r>
          </a:p>
          <a:p>
            <a:pPr lvl="1"/>
            <a:endParaRPr 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Any memberships, subscriptions, or professional activity costs as part of or in support of a consumer’s Individualized Plan for Employment (IPE).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944562"/>
          </a:xfrm>
        </p:spPr>
        <p:txBody>
          <a:bodyPr>
            <a:normAutofit fontScale="90000"/>
          </a:bodyPr>
          <a:lstStyle/>
          <a:p>
            <a:r>
              <a:rPr lang="en-US" dirty="0"/>
              <a:t>Memberships, Subscriptions, Professional Activity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298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327525"/>
          </a:xfrm>
        </p:spPr>
        <p:txBody>
          <a:bodyPr>
            <a:norm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Prior approval is required regardless of cost for incorporation fees, organizers or management consultants, attorneys, accountants, or investment counselor in connection with establishment or reorganization of an organization.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Exception where prior approval is 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 required:</a:t>
            </a:r>
          </a:p>
          <a:p>
            <a:pPr lvl="1"/>
            <a:r>
              <a:rPr lang="en-US" sz="2200" b="1" dirty="0">
                <a:latin typeface="Arial" panose="020B0604020202020204" pitchFamily="34" charset="0"/>
                <a:cs typeface="Arial" panose="020B0604020202020204" pitchFamily="34" charset="0"/>
              </a:rPr>
              <a:t>Costs associated with business promoters, advertisers, and small business management consultants in support of a VR consumer’s self-employment plan and IPE.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 Costs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409A3-9EC6-4672-BDC5-9E59ECF17C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5251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255</TotalTime>
  <Words>770</Words>
  <Application>Microsoft Office PowerPoint</Application>
  <PresentationFormat>On-screen Show (4:3)</PresentationFormat>
  <Paragraphs>130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Federal Awarding Agency Prior Approval Requirements</vt:lpstr>
      <vt:lpstr>Applicability</vt:lpstr>
      <vt:lpstr>Applicability</vt:lpstr>
      <vt:lpstr>Federal Awarding Agency</vt:lpstr>
      <vt:lpstr>What is Your Role?</vt:lpstr>
      <vt:lpstr>Equipment and Other Capital Expenditures </vt:lpstr>
      <vt:lpstr>Equipment and Other Capital Expenditures </vt:lpstr>
      <vt:lpstr>Memberships, Subscriptions, Professional Activity Costs</vt:lpstr>
      <vt:lpstr>Organization Costs</vt:lpstr>
      <vt:lpstr>Participant Support Costs</vt:lpstr>
      <vt:lpstr>Participant Support Costs</vt:lpstr>
      <vt:lpstr>Rearrangement and Reconversion Costs</vt:lpstr>
      <vt:lpstr>Rearrangement and Conversion Costs </vt:lpstr>
      <vt:lpstr>Entertainment Costs</vt:lpstr>
      <vt:lpstr>Selling and Marketing Costs</vt:lpstr>
      <vt:lpstr>What is the Process for Approval?</vt:lpstr>
      <vt:lpstr>   Questions</vt:lpstr>
    </vt:vector>
  </TitlesOfParts>
  <Company>Department of Rehabilitation - State of California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Awarding Agency Prior Approval Requirements</dc:title>
  <dc:creator>snbaker</dc:creator>
  <cp:lastModifiedBy>lniegel</cp:lastModifiedBy>
  <cp:revision>53</cp:revision>
  <cp:lastPrinted>2017-12-14T02:01:29Z</cp:lastPrinted>
  <dcterms:created xsi:type="dcterms:W3CDTF">2017-12-12T18:06:47Z</dcterms:created>
  <dcterms:modified xsi:type="dcterms:W3CDTF">2018-01-30T19:45:15Z</dcterms:modified>
</cp:coreProperties>
</file>