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61" r:id="rId6"/>
    <p:sldId id="297" r:id="rId7"/>
    <p:sldId id="298" r:id="rId8"/>
    <p:sldId id="1103" r:id="rId9"/>
    <p:sldId id="1105" r:id="rId10"/>
    <p:sldId id="1106" r:id="rId11"/>
    <p:sldId id="348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044E29FF-6A41-4DB1-B50C-C84C3411CAD3}">
          <p14:sldIdLst>
            <p14:sldId id="256"/>
          </p14:sldIdLst>
        </p14:section>
        <p14:section name="Text Only" id="{0415D62B-5D92-4F35-B453-C36336E3C971}">
          <p14:sldIdLst>
            <p14:sldId id="261"/>
            <p14:sldId id="297"/>
            <p14:sldId id="298"/>
            <p14:sldId id="1103"/>
            <p14:sldId id="1105"/>
            <p14:sldId id="1106"/>
            <p14:sldId id="348"/>
          </p14:sldIdLst>
        </p14:section>
        <p14:section name="Connect Call to Action" id="{A8AD9C76-10FF-4F4E-95D0-6C03F08D4B26}">
          <p14:sldIdLst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EFF"/>
    <a:srgbClr val="0060A8"/>
    <a:srgbClr val="FFFFFF"/>
    <a:srgbClr val="8186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81783" autoAdjust="0"/>
  </p:normalViewPr>
  <p:slideViewPr>
    <p:cSldViewPr snapToGrid="0">
      <p:cViewPr varScale="1">
        <p:scale>
          <a:sx n="69" d="100"/>
          <a:sy n="69" d="100"/>
        </p:scale>
        <p:origin x="1234" y="67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13BD83-A45F-DCB7-6C10-AC6D11102C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07EB5-62E3-4144-F202-BDBC8BAC89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022E2-4F40-45E5-8CFB-D7F08EAC1B27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27F44-2149-E054-F0B0-A78C71E7F1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693EC-34BD-D9BB-4203-EF3FA08D75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6DBC7-8E28-4605-BA12-81C015B82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29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A3777-1546-4203-8AA5-D5F58BE3B0DF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60D38-C011-4CD9-869E-B48594959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94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rDcDnTrTmU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ofow.org/_files/ugd/d2e8fb_1eeaab7996664925b90f0001f0e1fe65.pdf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odcasts.apple.com/us/podcast/abilities-opportunities-and-the-future-of-work/id1559243745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60D38-C011-4CD9-869E-B48594959EC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26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60D38-C011-4CD9-869E-B48594959EC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60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60D38-C011-4CD9-869E-B48594959EC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29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lvl="1" indent="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60D38-C011-4CD9-869E-B48594959EC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99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Video:  </a:t>
            </a:r>
            <a:r>
              <a:rPr lang="en-US" dirty="0">
                <a:hlinkClick r:id="rId3"/>
              </a:rPr>
              <a:t>AOFOW Conference Recap – YouTube</a:t>
            </a:r>
            <a:endParaRPr lang="en-US" dirty="0"/>
          </a:p>
          <a:p>
            <a:endParaRPr lang="en-US" dirty="0"/>
          </a:p>
          <a:p>
            <a:r>
              <a:rPr lang="en-US" dirty="0"/>
              <a:t>AOFOW White Paper:  </a:t>
            </a:r>
            <a:r>
              <a:rPr lang="en-US" dirty="0">
                <a:hlinkClick r:id="rId4"/>
              </a:rPr>
              <a:t>Microsoft Word - Complete White Paper Version 1 (aofow.org)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4A419-7345-41CA-892D-B928313BE0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97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AOFOW Apple Podcasts site:  </a:t>
            </a:r>
            <a:r>
              <a:rPr lang="en-US" dirty="0">
                <a:hlinkClick r:id="rId3"/>
              </a:rPr>
              <a:t>Abilities, Opportunities, and the Future of Work on Apple Podcasts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60D38-C011-4CD9-869E-B48594959EC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7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60D38-C011-4CD9-869E-B48594959EC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32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60D38-C011-4CD9-869E-B48594959EC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1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 Dar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C0BA-7D61-88F9-9F31-945F891B7B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68" y="1280793"/>
            <a:ext cx="8670585" cy="754098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075F5-CD01-E4BE-4D8A-3215AA33F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268" y="2438483"/>
            <a:ext cx="6705600" cy="56118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JANUARY 1,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0A409-CB2F-48FB-AD40-EC07DC12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4098" y="6500559"/>
            <a:ext cx="1215427" cy="235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6ECEB-C8B1-0519-FE9E-3F8668F5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26" y="6506984"/>
            <a:ext cx="6257924" cy="235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54DA0-AD18-2710-FC11-46EBBDAA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9973" y="6500559"/>
            <a:ext cx="648419" cy="229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99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F0544-4918-D0F2-593C-479BD24F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EF1F9-56CF-1E30-2004-EA2D7D29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73233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32FEF-3923-B89A-591A-853CEBEBB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732336" cy="368458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4A96B-F3F2-1F3F-6288-BA7175A1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57B8F5-7A05-BAC0-77FF-155E6B84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541AAA-CA2B-5283-F7B8-36537696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38B9414-1873-57D8-44A3-B2A6DD0263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697539" y="1681163"/>
            <a:ext cx="473233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0B6A275-A3FF-16D9-BFFB-571E44C425B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697539" y="2505075"/>
            <a:ext cx="4732336" cy="368458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96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055FE-C201-8150-B55E-AF81DF8D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D0D5E2-BD72-8EA6-B435-BF41A7B5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D17D1-626E-AD48-52E2-42F7F293E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71EDE-F936-8C19-8D71-5F6ECE1D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1 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055FE-C201-8150-B55E-AF81DF8D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365125"/>
            <a:ext cx="794385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D0D5E2-BD72-8EA6-B435-BF41A7B5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D17D1-626E-AD48-52E2-42F7F293E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1053" y="6492875"/>
            <a:ext cx="3488664" cy="23590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71EDE-F936-8C19-8D71-5F6ECE1D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77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1 Dar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055FE-C201-8150-B55E-AF81DF8D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365125"/>
            <a:ext cx="794385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D0D5E2-BD72-8EA6-B435-BF41A7B5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D17D1-626E-AD48-52E2-42F7F293E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1054" y="6492875"/>
            <a:ext cx="3488664" cy="23590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71EDE-F936-8C19-8D71-5F6ECE1D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77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vel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95927-43BD-2BF8-3F99-007FC1E76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827984-286E-A71A-A25F-A81C63EE5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F9F6C-5DC7-CE55-6702-F9C2E76F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44DE0-AF65-5FA7-894C-71B825080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5ACCA-10E7-B6EC-540A-8078590FB842}"/>
              </a:ext>
            </a:extLst>
          </p:cNvPr>
          <p:cNvSpPr txBox="1"/>
          <p:nvPr userDrawn="1"/>
        </p:nvSpPr>
        <p:spPr>
          <a:xfrm>
            <a:off x="838200" y="1285875"/>
            <a:ext cx="1051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17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ECFE1A-6389-B82D-31BB-B0F974BEC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7847C-AC9F-6C48-3F64-86262FE1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738C2-BB54-A7D0-4DD3-58E7A46B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64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ECFE1A-6389-B82D-31BB-B0F974BEC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7847C-AC9F-6C48-3F64-86262FE1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738C2-BB54-A7D0-4DD3-58E7A46B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76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B809D4-358F-6FC8-DF96-5D2795EF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CE6AB-88AD-78E9-804D-6341A29E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77CFA-605B-61FF-6ED4-151BBA8DF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B809D4-358F-6FC8-DF96-5D2795EF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CE6AB-88AD-78E9-804D-6341A29E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77CFA-605B-61FF-6ED4-151BBA8DF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66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EE504-A4C4-729B-79AC-A303A661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898" y="388384"/>
            <a:ext cx="7420005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6273E-CDDA-DE29-F87B-1DF88805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454" y="6492875"/>
            <a:ext cx="2743200" cy="23590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2D3EA-2CBE-23CA-8AA7-9395EDC12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706" y="6492875"/>
            <a:ext cx="6961517" cy="23590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A2C0E-4DEF-3F58-CC29-D9F6BA83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45886" y="6491992"/>
            <a:ext cx="648419" cy="22948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38A7FA87-6355-2A8F-BE12-679BF2DD9BDC}"/>
              </a:ext>
            </a:extLst>
          </p:cNvPr>
          <p:cNvSpPr/>
          <p:nvPr userDrawn="1"/>
        </p:nvSpPr>
        <p:spPr>
          <a:xfrm rot="5400000">
            <a:off x="5316" y="-5319"/>
            <a:ext cx="4593265" cy="4603898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FDACB06-A705-3632-8B2F-C872E74EB31F}"/>
              </a:ext>
            </a:extLst>
          </p:cNvPr>
          <p:cNvSpPr/>
          <p:nvPr userDrawn="1"/>
        </p:nvSpPr>
        <p:spPr>
          <a:xfrm rot="16200000">
            <a:off x="11050735" y="4568493"/>
            <a:ext cx="2254102" cy="2303645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9ADC24-711D-21E1-3755-67F5836993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3899" y="1867934"/>
            <a:ext cx="7420005" cy="408176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006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 Ligh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C0BA-7D61-88F9-9F31-945F891B7B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976226"/>
            <a:ext cx="6467474" cy="1423988"/>
          </a:xfrm>
        </p:spPr>
        <p:txBody>
          <a:bodyPr anchor="b"/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075F5-CD01-E4BE-4D8A-3215AA33F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00" y="2738305"/>
            <a:ext cx="6467473" cy="56118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JANUARY 1,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0A409-CB2F-48FB-AD40-EC07DC12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4098" y="6500559"/>
            <a:ext cx="1215427" cy="235908"/>
          </a:xfrm>
        </p:spPr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6ECEB-C8B1-0519-FE9E-3F8668F5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26" y="6506984"/>
            <a:ext cx="6257924" cy="2359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54DA0-AD18-2710-FC11-46EBBDAA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9973" y="6500559"/>
            <a:ext cx="648419" cy="229483"/>
          </a:xfrm>
        </p:spPr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AAC30-E4F3-06ED-19A5-846267CDBC2A}"/>
              </a:ext>
            </a:extLst>
          </p:cNvPr>
          <p:cNvSpPr txBox="1"/>
          <p:nvPr userDrawn="1"/>
        </p:nvSpPr>
        <p:spPr>
          <a:xfrm>
            <a:off x="422404" y="3618150"/>
            <a:ext cx="64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Michigan Department of Labor &amp; Economic Opportunity</a:t>
            </a:r>
          </a:p>
          <a:p>
            <a:pPr algn="l"/>
            <a:r>
              <a:rPr lang="en-US" dirty="0">
                <a:solidFill>
                  <a:schemeClr val="tx2"/>
                </a:solidFill>
              </a:rPr>
              <a:t>Michigan Rehabilitation Services</a:t>
            </a:r>
          </a:p>
        </p:txBody>
      </p:sp>
    </p:spTree>
    <p:extLst>
      <p:ext uri="{BB962C8B-B14F-4D97-AF65-F5344CB8AC3E}">
        <p14:creationId xmlns:p14="http://schemas.microsoft.com/office/powerpoint/2010/main" val="3941814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Dar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EE504-A4C4-729B-79AC-A303A661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863" y="565885"/>
            <a:ext cx="732715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6273E-CDDA-DE29-F87B-1DF88805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454" y="6492875"/>
            <a:ext cx="2743200" cy="235908"/>
          </a:xfrm>
        </p:spPr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2D3EA-2CBE-23CA-8AA7-9395EDC12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706" y="6492875"/>
            <a:ext cx="6961517" cy="2359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A2C0E-4DEF-3F58-CC29-D9F6BA83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45886" y="6491992"/>
            <a:ext cx="648419" cy="229483"/>
          </a:xfrm>
        </p:spPr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38A7FA87-6355-2A8F-BE12-679BF2DD9BDC}"/>
              </a:ext>
            </a:extLst>
          </p:cNvPr>
          <p:cNvSpPr/>
          <p:nvPr userDrawn="1"/>
        </p:nvSpPr>
        <p:spPr>
          <a:xfrm rot="5400000">
            <a:off x="5316" y="-5319"/>
            <a:ext cx="4593265" cy="4603898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FDACB06-A705-3632-8B2F-C872E74EB31F}"/>
              </a:ext>
            </a:extLst>
          </p:cNvPr>
          <p:cNvSpPr/>
          <p:nvPr userDrawn="1"/>
        </p:nvSpPr>
        <p:spPr>
          <a:xfrm rot="16200000">
            <a:off x="11050735" y="4568493"/>
            <a:ext cx="2254102" cy="2303645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1D6F80F-63D7-BD55-F403-D9F298717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3864" y="2054960"/>
            <a:ext cx="7327154" cy="38215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2010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4063-891A-C56D-ABC3-611453C35E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618904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quote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E9CFD-1C34-C801-A9CE-E1A141D15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060289-CB8D-5B6D-7EAC-9D18EE48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A511D-DF7F-851F-B5E4-088D45AB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121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4063-891A-C56D-ABC3-611453C35E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618904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quote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E9CFD-1C34-C801-A9CE-E1A141D15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060289-CB8D-5B6D-7EAC-9D18EE48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A511D-DF7F-851F-B5E4-088D45AB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5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671E1D-D9BC-EC75-21D2-428E353ECC3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C4063-891A-C56D-ABC3-611453C35E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7450" y="328327"/>
            <a:ext cx="5705474" cy="1325563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quote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E9CFD-1C34-C801-A9CE-E1A141D15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060289-CB8D-5B6D-7EAC-9D18EE48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A511D-DF7F-851F-B5E4-088D45AB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lowchart: Extract 7">
            <a:extLst>
              <a:ext uri="{FF2B5EF4-FFF2-40B4-BE49-F238E27FC236}">
                <a16:creationId xmlns:a16="http://schemas.microsoft.com/office/drawing/2014/main" id="{0173D1F1-3413-42C7-AF7D-40D67569BEF9}"/>
              </a:ext>
            </a:extLst>
          </p:cNvPr>
          <p:cNvSpPr/>
          <p:nvPr userDrawn="1"/>
        </p:nvSpPr>
        <p:spPr>
          <a:xfrm rot="5400000">
            <a:off x="6000750" y="5581650"/>
            <a:ext cx="514350" cy="342900"/>
          </a:xfrm>
          <a:prstGeom prst="flowChartExtra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8730A23-D699-4B5C-F073-341E57CDFE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333" y="214222"/>
            <a:ext cx="5075334" cy="4738255"/>
          </a:xfr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2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6BF4-089F-52F2-06A2-F7D545EF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05B19-DB66-ED22-2BB8-148CFDC5D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800"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7C280-4E11-2F30-5137-EE8C31BB7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61472-C48F-1F6D-59E0-35D00D930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32C0C-77B7-4D70-92E9-916A79CC2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4DF8F-4785-73D6-0EBA-6F5DB2BC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58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Containers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9CFD-6CFA-12C9-6F12-457214D5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06489"/>
            <a:ext cx="47244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071DF-826F-77C1-1408-00EE30E3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01A4D-AA3B-99BA-EE40-F04692D62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F4700-55B9-3D3E-5323-32873698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4243C-F876-D7AA-8444-C6761442C08A}"/>
              </a:ext>
            </a:extLst>
          </p:cNvPr>
          <p:cNvSpPr/>
          <p:nvPr userDrawn="1"/>
        </p:nvSpPr>
        <p:spPr>
          <a:xfrm>
            <a:off x="5991225" y="1069271"/>
            <a:ext cx="2876550" cy="2314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DAF661-5503-C218-5F83-4C696828E4BE}"/>
              </a:ext>
            </a:extLst>
          </p:cNvPr>
          <p:cNvSpPr/>
          <p:nvPr userDrawn="1"/>
        </p:nvSpPr>
        <p:spPr>
          <a:xfrm>
            <a:off x="8972550" y="1079500"/>
            <a:ext cx="2876550" cy="23145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E66483-8DCD-448C-6542-A4F6EB3891DD}"/>
              </a:ext>
            </a:extLst>
          </p:cNvPr>
          <p:cNvSpPr/>
          <p:nvPr userDrawn="1"/>
        </p:nvSpPr>
        <p:spPr>
          <a:xfrm>
            <a:off x="5991225" y="3514725"/>
            <a:ext cx="2876550" cy="2314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BF81CB-D073-8221-D70D-BB52F9E1615D}"/>
              </a:ext>
            </a:extLst>
          </p:cNvPr>
          <p:cNvSpPr/>
          <p:nvPr userDrawn="1"/>
        </p:nvSpPr>
        <p:spPr>
          <a:xfrm>
            <a:off x="8972550" y="3505905"/>
            <a:ext cx="2876550" cy="23145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C0DF24-8191-D5C4-D1C4-05AA735EAB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1905000"/>
            <a:ext cx="4724400" cy="40005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96051F80-37C6-7143-86C7-31C24822F8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238250"/>
            <a:ext cx="2695575" cy="19907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9C354A6-1CBE-C3E7-27FD-B618E8770C1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63037" y="1231195"/>
            <a:ext cx="2695575" cy="19907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59B686A-9138-E350-84E2-06E9618ED02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81712" y="3676649"/>
            <a:ext cx="2695575" cy="19907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A8016C68-83E5-DBC9-A2E4-52D3E2840E6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036" y="3667829"/>
            <a:ext cx="2695575" cy="19907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1542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24" userDrawn="1">
          <p15:clr>
            <a:srgbClr val="FBAE40"/>
          </p15:clr>
        </p15:guide>
        <p15:guide id="2" pos="746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Containers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9CFD-6CFA-12C9-6F12-457214D5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06489"/>
            <a:ext cx="47244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071DF-826F-77C1-1408-00EE30E3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01A4D-AA3B-99BA-EE40-F04692D62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F4700-55B9-3D3E-5323-32873698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4243C-F876-D7AA-8444-C6761442C08A}"/>
              </a:ext>
            </a:extLst>
          </p:cNvPr>
          <p:cNvSpPr/>
          <p:nvPr userDrawn="1"/>
        </p:nvSpPr>
        <p:spPr>
          <a:xfrm>
            <a:off x="5991225" y="1069271"/>
            <a:ext cx="2876550" cy="2314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DAF661-5503-C218-5F83-4C696828E4BE}"/>
              </a:ext>
            </a:extLst>
          </p:cNvPr>
          <p:cNvSpPr/>
          <p:nvPr userDrawn="1"/>
        </p:nvSpPr>
        <p:spPr>
          <a:xfrm>
            <a:off x="8972550" y="1079500"/>
            <a:ext cx="2876550" cy="2314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E66483-8DCD-448C-6542-A4F6EB3891DD}"/>
              </a:ext>
            </a:extLst>
          </p:cNvPr>
          <p:cNvSpPr/>
          <p:nvPr userDrawn="1"/>
        </p:nvSpPr>
        <p:spPr>
          <a:xfrm>
            <a:off x="5991225" y="3514725"/>
            <a:ext cx="2876550" cy="2314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BF81CB-D073-8221-D70D-BB52F9E1615D}"/>
              </a:ext>
            </a:extLst>
          </p:cNvPr>
          <p:cNvSpPr/>
          <p:nvPr userDrawn="1"/>
        </p:nvSpPr>
        <p:spPr>
          <a:xfrm>
            <a:off x="8972550" y="3505905"/>
            <a:ext cx="2876550" cy="2314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54F56E-4EFB-A824-AAB5-07E149EEA8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1914524"/>
            <a:ext cx="4724400" cy="3400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55830-AE1D-4086-9958-79C2892215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238250"/>
            <a:ext cx="2695575" cy="19907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D4CA84E9-3CB2-2365-2452-AE2D13EEE5A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63037" y="1231195"/>
            <a:ext cx="2695575" cy="19907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61C8E068-F405-6DEC-EE24-1F026A45AEF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81712" y="3676649"/>
            <a:ext cx="2695575" cy="19907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16C538F1-0045-BFF3-5A22-B79A4449AA5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037" y="3676649"/>
            <a:ext cx="2695575" cy="19907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0129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24" userDrawn="1">
          <p15:clr>
            <a:srgbClr val="FBAE40"/>
          </p15:clr>
        </p15:guide>
        <p15:guide id="2" pos="746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BC3C-D5B6-39BD-6566-03FAE67D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154AD4-C49F-0B93-273A-24488463A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attFill prst="pct50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77B06-7E0E-AE4C-B380-F530799FE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0A1C8-38F7-6874-4E49-66BD64A2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513F3-8E69-2C79-38C9-FCBBE820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B0BFE-37E5-F30A-419A-BF06C506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77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Layout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BC3C-D5B6-39BD-6566-03FAE67D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350" y="371475"/>
            <a:ext cx="5810250" cy="8202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77B06-7E0E-AE4C-B380-F530799FE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7350" y="1323975"/>
            <a:ext cx="5810250" cy="46593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0A1C8-38F7-6874-4E49-66BD64A2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513F3-8E69-2C79-38C9-FCBBE820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B0BFE-37E5-F30A-419A-BF06C506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786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Layout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BC3C-D5B6-39BD-6566-03FAE67D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188" y="371475"/>
            <a:ext cx="4951412" cy="1143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77B06-7E0E-AE4C-B380-F530799FE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26188" y="1657350"/>
            <a:ext cx="4951412" cy="432593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0A1C8-38F7-6874-4E49-66BD64A2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513F3-8E69-2C79-38C9-FCBBE820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B0BFE-37E5-F30A-419A-BF06C506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1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C0BA-7D61-88F9-9F31-945F891B7B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26" y="952500"/>
            <a:ext cx="6328371" cy="1423988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075F5-CD01-E4BE-4D8A-3215AA33F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726" y="2610644"/>
            <a:ext cx="6257924" cy="56118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JANUARY 1,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0A409-CB2F-48FB-AD40-EC07DC12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4098" y="6529134"/>
            <a:ext cx="1215427" cy="235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6ECEB-C8B1-0519-FE9E-3F8668F5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26" y="6535559"/>
            <a:ext cx="6257924" cy="235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54DA0-AD18-2710-FC11-46EBBDAA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9973" y="6529134"/>
            <a:ext cx="648419" cy="229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AAC30-E4F3-06ED-19A5-846267CDBC2A}"/>
              </a:ext>
            </a:extLst>
          </p:cNvPr>
          <p:cNvSpPr txBox="1"/>
          <p:nvPr userDrawn="1"/>
        </p:nvSpPr>
        <p:spPr>
          <a:xfrm>
            <a:off x="85726" y="3438525"/>
            <a:ext cx="6153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Michigan Department of Labor &amp; Economic Opportunity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Michigan Rehabilitation Services</a:t>
            </a:r>
          </a:p>
        </p:txBody>
      </p:sp>
    </p:spTree>
    <p:extLst>
      <p:ext uri="{BB962C8B-B14F-4D97-AF65-F5344CB8AC3E}">
        <p14:creationId xmlns:p14="http://schemas.microsoft.com/office/powerpoint/2010/main" val="979603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Layout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BC3C-D5B6-39BD-6566-03FAE67D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7" y="533400"/>
            <a:ext cx="5513387" cy="1143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77B06-7E0E-AE4C-B380-F530799FE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37" y="1819275"/>
            <a:ext cx="5513387" cy="432593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0A1C8-38F7-6874-4E49-66BD64A2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513F3-8E69-2C79-38C9-FCBBE820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B0BFE-37E5-F30A-419A-BF06C506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75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Layout 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BC3C-D5B6-39BD-6566-03FAE67D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7" y="533400"/>
            <a:ext cx="5513387" cy="1143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77B06-7E0E-AE4C-B380-F530799FE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37" y="1819275"/>
            <a:ext cx="5513387" cy="432593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0A1C8-38F7-6874-4E49-66BD64A2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513F3-8E69-2C79-38C9-FCBBE820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B0BFE-37E5-F30A-419A-BF06C506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25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 Dar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D24C3A-2C97-AD05-F3DF-D679E2357FFD}"/>
              </a:ext>
            </a:extLst>
          </p:cNvPr>
          <p:cNvSpPr/>
          <p:nvPr userDrawn="1"/>
        </p:nvSpPr>
        <p:spPr>
          <a:xfrm>
            <a:off x="0" y="1816768"/>
            <a:ext cx="12192000" cy="50412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3313E-82FC-CA0C-751A-EA76D9FF2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0275E2-07F4-2520-F65E-B7BF0ECC2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6A992-EB58-7481-B6F5-A6B7DB76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C73ED-2202-D4C5-5C67-0CFC3D0BE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CF1D87-3A5F-93D0-6C09-EA6C6347F7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19176" y="2378655"/>
            <a:ext cx="4692650" cy="35734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 or media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B7C0A1B3-F33A-A039-4F15-098F3A356F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175" y="2367208"/>
            <a:ext cx="4692650" cy="35734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 or media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995F16-FA44-3080-B7BC-F0DE4D769B72}"/>
              </a:ext>
            </a:extLst>
          </p:cNvPr>
          <p:cNvCxnSpPr/>
          <p:nvPr userDrawn="1"/>
        </p:nvCxnSpPr>
        <p:spPr>
          <a:xfrm>
            <a:off x="6096000" y="2502568"/>
            <a:ext cx="0" cy="315227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820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Ligh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D24C3A-2C97-AD05-F3DF-D679E2357FFD}"/>
              </a:ext>
            </a:extLst>
          </p:cNvPr>
          <p:cNvSpPr/>
          <p:nvPr userDrawn="1"/>
        </p:nvSpPr>
        <p:spPr>
          <a:xfrm>
            <a:off x="0" y="1816768"/>
            <a:ext cx="12192000" cy="50412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3313E-82FC-CA0C-751A-EA76D9FF2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0275E2-07F4-2520-F65E-B7BF0ECC2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6A992-EB58-7481-B6F5-A6B7DB76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C73ED-2202-D4C5-5C67-0CFC3D0BE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CF1D87-3A5F-93D0-6C09-EA6C6347F7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19176" y="2378655"/>
            <a:ext cx="4692650" cy="35734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text or media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B7C0A1B3-F33A-A039-4F15-098F3A356F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175" y="2367208"/>
            <a:ext cx="4692650" cy="35734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text or media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995F16-FA44-3080-B7BC-F0DE4D769B72}"/>
              </a:ext>
            </a:extLst>
          </p:cNvPr>
          <p:cNvCxnSpPr/>
          <p:nvPr userDrawn="1"/>
        </p:nvCxnSpPr>
        <p:spPr>
          <a:xfrm>
            <a:off x="6096000" y="2502568"/>
            <a:ext cx="0" cy="315227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526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Layout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8A19-1007-8BFC-1327-811E8310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393700"/>
            <a:ext cx="4933949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20664-3355-F71E-6693-1F1D739D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DF6BD-3805-6040-05C3-D0B856F7C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19B86-3D95-BFF7-4352-08AD28A0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B6608036-E0F2-9840-2A09-5084E005D0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49" y="1228300"/>
            <a:ext cx="6960851" cy="4401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A58109B-AEAC-9E9B-1816-8BEA9BD393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8789" y="1653285"/>
            <a:ext cx="4925570" cy="3105891"/>
          </a:xfrm>
          <a:pattFill prst="ltDnDiag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76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Layout Dar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8A19-1007-8BFC-1327-811E8310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393700"/>
            <a:ext cx="512444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20664-3355-F71E-6693-1F1D739D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DF6BD-3805-6040-05C3-D0B856F7C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19B86-3D95-BFF7-4352-08AD28A0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BE27C232-1FA0-B946-3903-53C1BAE1F8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49" y="1228300"/>
            <a:ext cx="6960851" cy="4401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81979C7-26B8-31CB-B96D-A62DB3FED3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8789" y="1655710"/>
            <a:ext cx="4925570" cy="3105891"/>
          </a:xfrm>
          <a:pattFill prst="ltDnDiag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93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Layout 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8A19-1007-8BFC-1327-811E8310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1" y="493712"/>
            <a:ext cx="523875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20664-3355-F71E-6693-1F1D739D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DF6BD-3805-6040-05C3-D0B856F7C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19B86-3D95-BFF7-4352-08AD28A0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Illustrated hand holding a phone">
            <a:extLst>
              <a:ext uri="{FF2B5EF4-FFF2-40B4-BE49-F238E27FC236}">
                <a16:creationId xmlns:a16="http://schemas.microsoft.com/office/drawing/2014/main" id="{52BBA79B-97B7-1C59-E6F3-B4914377A9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99" y="1004888"/>
            <a:ext cx="4660400" cy="54496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B637128-3BC8-9D8E-94A3-C578202A18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96355" y="1216325"/>
            <a:ext cx="1950913" cy="3692105"/>
          </a:xfrm>
          <a:prstGeom prst="roundRect">
            <a:avLst>
              <a:gd name="adj" fmla="val 7948"/>
            </a:avLst>
          </a:prstGeom>
          <a:pattFill prst="ltDnDiag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90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Layout Dar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8A19-1007-8BFC-1327-811E8310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1" y="493712"/>
            <a:ext cx="523875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20664-3355-F71E-6693-1F1D739D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DF6BD-3805-6040-05C3-D0B856F7C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19B86-3D95-BFF7-4352-08AD28A0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Illustrated hand holding a cellphone">
            <a:extLst>
              <a:ext uri="{FF2B5EF4-FFF2-40B4-BE49-F238E27FC236}">
                <a16:creationId xmlns:a16="http://schemas.microsoft.com/office/drawing/2014/main" id="{0D27AEF9-FEF5-B02A-A147-13AAD8788F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99" y="1004888"/>
            <a:ext cx="4660400" cy="54496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EB89C3A6-2932-E4DC-63A3-DDCB0DAC93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96355" y="1216325"/>
            <a:ext cx="1950913" cy="3692105"/>
          </a:xfrm>
          <a:prstGeom prst="roundRect">
            <a:avLst>
              <a:gd name="adj" fmla="val 7948"/>
            </a:avLst>
          </a:prstGeom>
          <a:pattFill prst="ltDnDiag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36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Ligh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A9196-D22D-A550-4B81-EB9BE0C52605}"/>
              </a:ext>
            </a:extLst>
          </p:cNvPr>
          <p:cNvSpPr/>
          <p:nvPr userDrawn="1"/>
        </p:nvSpPr>
        <p:spPr>
          <a:xfrm>
            <a:off x="0" y="0"/>
            <a:ext cx="12192000" cy="4838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89E98840-DC55-EE8A-22FE-A2400DAFB5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03" y="1733291"/>
            <a:ext cx="4171617" cy="3374582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EF6ED583-2D9E-AB09-4F82-884004AB74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19" y="1769867"/>
            <a:ext cx="4171617" cy="3374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D209B9-5943-1858-BA85-46B8B734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831" y="165893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FE9AE-A4BD-5ACC-9B02-650F07356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92029-12F2-F557-BC45-D1DF50F8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39310-5CCE-E48E-34FC-36296B94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E8E962-DB42-E45F-B962-E25CFA7C50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7447" y="3074987"/>
            <a:ext cx="2662237" cy="119538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add quote.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4E7AEDF-C58E-7CF8-F1D2-A02F1DCCE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7710" y="3063875"/>
            <a:ext cx="2662237" cy="119538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add quote.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4A9BE54-2C9F-D8DD-EE3E-8692274046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34132" y="3069431"/>
            <a:ext cx="2662237" cy="119538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add quote.</a:t>
            </a:r>
          </a:p>
        </p:txBody>
      </p:sp>
      <p:sp>
        <p:nvSpPr>
          <p:cNvPr id="23" name="Picture Placeholder 56">
            <a:extLst>
              <a:ext uri="{FF2B5EF4-FFF2-40B4-BE49-F238E27FC236}">
                <a16:creationId xmlns:a16="http://schemas.microsoft.com/office/drawing/2014/main" id="{C741AAB6-DF24-7E09-347C-D420EFB187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60817" y="1791489"/>
            <a:ext cx="1070366" cy="107036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56">
            <a:extLst>
              <a:ext uri="{FF2B5EF4-FFF2-40B4-BE49-F238E27FC236}">
                <a16:creationId xmlns:a16="http://schemas.microsoft.com/office/drawing/2014/main" id="{77A39AFD-8000-F91C-C6E9-DA97BFA6C59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10352" y="1791489"/>
            <a:ext cx="1070366" cy="107036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DAD9900F-2607-F105-E1C7-4DD369CB6B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" y="1769867"/>
            <a:ext cx="4171617" cy="3374582"/>
          </a:xfrm>
          <a:prstGeom prst="rect">
            <a:avLst/>
          </a:prstGeom>
        </p:spPr>
      </p:pic>
      <p:sp>
        <p:nvSpPr>
          <p:cNvPr id="21" name="Picture Placeholder 56">
            <a:extLst>
              <a:ext uri="{FF2B5EF4-FFF2-40B4-BE49-F238E27FC236}">
                <a16:creationId xmlns:a16="http://schemas.microsoft.com/office/drawing/2014/main" id="{A7074FC7-6EE1-3C71-84CC-CC5F787E64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43382" y="1769867"/>
            <a:ext cx="1070366" cy="107036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00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Dar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A9196-D22D-A550-4B81-EB9BE0C52605}"/>
              </a:ext>
            </a:extLst>
          </p:cNvPr>
          <p:cNvSpPr/>
          <p:nvPr userDrawn="1"/>
        </p:nvSpPr>
        <p:spPr>
          <a:xfrm>
            <a:off x="0" y="1682"/>
            <a:ext cx="12192000" cy="4838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5398550-7469-2E55-64CE-D4E091588B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7" y="1804715"/>
            <a:ext cx="4158886" cy="3364283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6016C226-E577-3B9F-2745-2CDF94304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50" y="1896044"/>
            <a:ext cx="4158886" cy="3364283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674D10ED-3A66-C921-2F81-B549D8CA19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14" y="1892779"/>
            <a:ext cx="4158886" cy="33642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D209B9-5943-1858-BA85-46B8B734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000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FE9AE-A4BD-5ACC-9B02-650F07356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92029-12F2-F557-BC45-D1DF50F8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39310-5CCE-E48E-34FC-36296B94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20D7EB5-2B81-7C46-0A18-8EB3A74458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12" y="3062122"/>
            <a:ext cx="2662237" cy="11953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quote.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BAB39472-2679-428B-8C62-CAD8770394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4881" y="3075076"/>
            <a:ext cx="2662237" cy="11953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quote.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42A7018-D6B4-CE28-1F39-4FAD313E2B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14044" y="3078068"/>
            <a:ext cx="2662237" cy="11953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quote.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6CFA3537-2869-566F-C8CF-D951D3F9860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77674" y="1689002"/>
            <a:ext cx="1070366" cy="107036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Picture Placeholder 56">
            <a:extLst>
              <a:ext uri="{FF2B5EF4-FFF2-40B4-BE49-F238E27FC236}">
                <a16:creationId xmlns:a16="http://schemas.microsoft.com/office/drawing/2014/main" id="{E0F24C7A-605F-2183-24A7-7BE3B7A4277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50024" y="1798982"/>
            <a:ext cx="1070366" cy="107036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Picture Placeholder 56">
            <a:extLst>
              <a:ext uri="{FF2B5EF4-FFF2-40B4-BE49-F238E27FC236}">
                <a16:creationId xmlns:a16="http://schemas.microsoft.com/office/drawing/2014/main" id="{B5347D56-EF64-EBF3-6F52-02B963ED18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10352" y="1791489"/>
            <a:ext cx="1070366" cy="107036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67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C0BA-7D61-88F9-9F31-945F891B7B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26" y="952500"/>
            <a:ext cx="6328371" cy="1423988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075F5-CD01-E4BE-4D8A-3215AA33F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726" y="2610644"/>
            <a:ext cx="6257924" cy="56118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JANUARY 1,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0A409-CB2F-48FB-AD40-EC07DC12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4098" y="6529134"/>
            <a:ext cx="1215427" cy="235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6ECEB-C8B1-0519-FE9E-3F8668F5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26" y="6535559"/>
            <a:ext cx="6257924" cy="235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54DA0-AD18-2710-FC11-46EBBDAA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9973" y="6529134"/>
            <a:ext cx="648419" cy="229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AAC30-E4F3-06ED-19A5-846267CDBC2A}"/>
              </a:ext>
            </a:extLst>
          </p:cNvPr>
          <p:cNvSpPr txBox="1"/>
          <p:nvPr userDrawn="1"/>
        </p:nvSpPr>
        <p:spPr>
          <a:xfrm>
            <a:off x="85726" y="3438525"/>
            <a:ext cx="6153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Michigan Department of Labor &amp; Economic Opportunity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Michigan Rehabilitation Services</a:t>
            </a:r>
          </a:p>
        </p:txBody>
      </p:sp>
    </p:spTree>
    <p:extLst>
      <p:ext uri="{BB962C8B-B14F-4D97-AF65-F5344CB8AC3E}">
        <p14:creationId xmlns:p14="http://schemas.microsoft.com/office/powerpoint/2010/main" val="2986674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0BC7-0835-6704-C21B-C56744AD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9175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68EC36-603F-EA83-7E26-BE6B3A852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191750" cy="4351338"/>
          </a:xfrm>
        </p:spPr>
        <p:txBody>
          <a:bodyPr vert="eaVert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A6B39-E8A2-9F2D-193F-54A7CF48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35D37-B06B-49EF-B00E-199F895D2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35269-5E79-A268-89B6-EF06A5E1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356D331-EEFE-EA0F-4FEE-914452027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378" y="6090137"/>
            <a:ext cx="1486621" cy="5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7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2D7B79-08B1-DCF0-5387-387B172DAE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44792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C4BB3-8D8C-CC23-D4FF-D02CC2CDA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323B9-B120-50DA-4B21-615010E50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806CF-98C4-3E5F-EC36-0617D5FF4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60A5D-1A86-A1DA-C775-E6FA4E8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97F6C06-11A2-221A-FEF9-46333277D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378" y="6090137"/>
            <a:ext cx="1486621" cy="5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84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AFED0-EBC4-46D0-2385-DCCF15C05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7F626-8490-107B-A3C2-C14A54F3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9FBF8-D476-1FF8-95B9-7E187D50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019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E6547-8672-E622-0CD1-E6875BCC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0466EF-2B18-A314-ECF3-23068CF85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CB495-2373-7A6B-F17B-37C1DF55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5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7545C-C80C-275F-49C9-6F02F9D8E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346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89541-62CF-2AE4-1607-CA2A51788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34625" cy="43513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F7BDA-32D7-5D10-4882-4C1CD23F5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B6164-FF27-D2C4-2605-6949E365F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00AEE-DDF6-F3F5-200B-AF78FEA9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44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62F63-A4F5-4C18-5108-EB78C841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2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0ED5-FC6D-3D20-E874-0CB1A3920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36421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B5DFD-4ECA-F8FB-B857-648446FA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9D73F-595B-CCED-DC78-637440A36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0D318-9990-4DB3-09BE-A1453539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465BFB6-720A-FA17-9651-090058E1E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378" y="6090137"/>
            <a:ext cx="1486621" cy="5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63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C92C8-57BB-9EBB-B330-8418A00E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5469B-BC66-FDD0-E433-E5283EC1B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10100" cy="43513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4C640-EA3E-1286-C76B-C7CD3F7E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0CF03-BFDB-850B-0A8F-22B14733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17D9B-609F-ED35-2623-7DF2D3860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B7A53F-F032-0484-8BC7-BB7F3171780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575898" y="1825625"/>
            <a:ext cx="4610100" cy="43513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4701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igh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2926F3-4771-17A8-57E6-CA0FA9F80DA4}"/>
              </a:ext>
            </a:extLst>
          </p:cNvPr>
          <p:cNvSpPr/>
          <p:nvPr userDrawn="1"/>
        </p:nvSpPr>
        <p:spPr>
          <a:xfrm>
            <a:off x="0" y="3133724"/>
            <a:ext cx="12192000" cy="37242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C92C8-57BB-9EBB-B330-8418A00E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4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4C640-EA3E-1286-C76B-C7CD3F7E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0CF03-BFDB-850B-0A8F-22B14733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17D9B-609F-ED35-2623-7DF2D3860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3FBD6E-12D0-5E45-E0DC-645B26B3AF0A}"/>
              </a:ext>
            </a:extLst>
          </p:cNvPr>
          <p:cNvSpPr/>
          <p:nvPr userDrawn="1"/>
        </p:nvSpPr>
        <p:spPr>
          <a:xfrm>
            <a:off x="1970686" y="2026796"/>
            <a:ext cx="2390775" cy="3790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50978A-ED4C-AA33-0082-3A8B5A43A673}"/>
              </a:ext>
            </a:extLst>
          </p:cNvPr>
          <p:cNvSpPr/>
          <p:nvPr userDrawn="1"/>
        </p:nvSpPr>
        <p:spPr>
          <a:xfrm>
            <a:off x="4942486" y="2026796"/>
            <a:ext cx="2390775" cy="3790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C6E345-4BCE-7534-78D7-2EBC2390C731}"/>
              </a:ext>
            </a:extLst>
          </p:cNvPr>
          <p:cNvSpPr/>
          <p:nvPr userDrawn="1"/>
        </p:nvSpPr>
        <p:spPr>
          <a:xfrm>
            <a:off x="7880948" y="2026796"/>
            <a:ext cx="2390775" cy="3790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ACB2ABA-6786-A3C3-4474-403342F5C3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5009" y="2148291"/>
            <a:ext cx="2238375" cy="2299429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C84A439D-1B7A-4A46-C2DB-ECB902B1D0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18666" y="2148291"/>
            <a:ext cx="2238375" cy="229943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7C1A992-7542-A527-DC42-E8178B6EFA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57147" y="2153143"/>
            <a:ext cx="2238375" cy="229943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F54B140-83A7-6EE3-718C-0B57B19512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2977">
            <a:off x="1806334" y="4329512"/>
            <a:ext cx="2584109" cy="209038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7EA1DE3-6C33-DB08-791F-BDBA0013CD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11" y="4402019"/>
            <a:ext cx="2101601" cy="1700066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10DF36C-9B09-168E-767D-4C391221C29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05" y="4455245"/>
            <a:ext cx="2101601" cy="170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2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Dar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2926F3-4771-17A8-57E6-CA0FA9F80DA4}"/>
              </a:ext>
            </a:extLst>
          </p:cNvPr>
          <p:cNvSpPr/>
          <p:nvPr userDrawn="1"/>
        </p:nvSpPr>
        <p:spPr>
          <a:xfrm>
            <a:off x="0" y="3133724"/>
            <a:ext cx="12192000" cy="37242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C92C8-57BB-9EBB-B330-8418A00E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42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4C640-EA3E-1286-C76B-C7CD3F7E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0CF03-BFDB-850B-0A8F-22B14733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17D9B-609F-ED35-2623-7DF2D3860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3FBD6E-12D0-5E45-E0DC-645B26B3AF0A}"/>
              </a:ext>
            </a:extLst>
          </p:cNvPr>
          <p:cNvSpPr/>
          <p:nvPr userDrawn="1"/>
        </p:nvSpPr>
        <p:spPr>
          <a:xfrm>
            <a:off x="1970686" y="2026796"/>
            <a:ext cx="2390775" cy="3790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50978A-ED4C-AA33-0082-3A8B5A43A673}"/>
              </a:ext>
            </a:extLst>
          </p:cNvPr>
          <p:cNvSpPr/>
          <p:nvPr userDrawn="1"/>
        </p:nvSpPr>
        <p:spPr>
          <a:xfrm>
            <a:off x="4942486" y="2026796"/>
            <a:ext cx="2390775" cy="3790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C6E345-4BCE-7534-78D7-2EBC2390C731}"/>
              </a:ext>
            </a:extLst>
          </p:cNvPr>
          <p:cNvSpPr/>
          <p:nvPr userDrawn="1"/>
        </p:nvSpPr>
        <p:spPr>
          <a:xfrm>
            <a:off x="7880948" y="2026796"/>
            <a:ext cx="2390775" cy="3790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ACB2ABA-6786-A3C3-4474-403342F5C3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5009" y="2148291"/>
            <a:ext cx="2238375" cy="2299429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C84A439D-1B7A-4A46-C2DB-ECB902B1D0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18666" y="2148291"/>
            <a:ext cx="2238375" cy="2299430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7C1A992-7542-A527-DC42-E8178B6EFA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57147" y="2153143"/>
            <a:ext cx="2238375" cy="2299430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12CEB7A-9598-431D-1BDB-2A4FF18A4B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2977">
            <a:off x="1806334" y="4329512"/>
            <a:ext cx="2584109" cy="209038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F3CAF666-9D2A-9D2F-C794-C06443AC17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11" y="4402019"/>
            <a:ext cx="2101601" cy="1700066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5F0501B6-4565-1284-1D7F-796D645F2B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05" y="4455245"/>
            <a:ext cx="2101601" cy="170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4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6F0B8-75C5-E19B-E23A-32B93CA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7E15C-D1C8-AC18-A5C1-7C38C5BF3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DE5F3-8220-8FAB-E16B-7ABAF11DE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80948" y="6492875"/>
            <a:ext cx="2743200" cy="23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B94C2-0618-BB5B-0C2F-FCD0336A3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6961517" cy="23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E0F04-6139-77A6-BEE1-2A9FFEB03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5380" y="6491992"/>
            <a:ext cx="648419" cy="229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9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66" r:id="rId8"/>
    <p:sldLayoutId id="2147483689" r:id="rId9"/>
    <p:sldLayoutId id="2147483653" r:id="rId10"/>
    <p:sldLayoutId id="2147483654" r:id="rId11"/>
    <p:sldLayoutId id="2147483665" r:id="rId12"/>
    <p:sldLayoutId id="2147483664" r:id="rId13"/>
    <p:sldLayoutId id="2147483663" r:id="rId14"/>
    <p:sldLayoutId id="2147483655" r:id="rId15"/>
    <p:sldLayoutId id="2147483676" r:id="rId16"/>
    <p:sldLayoutId id="2147483668" r:id="rId17"/>
    <p:sldLayoutId id="2147483686" r:id="rId18"/>
    <p:sldLayoutId id="2147483685" r:id="rId19"/>
    <p:sldLayoutId id="2147483684" r:id="rId20"/>
    <p:sldLayoutId id="2147483677" r:id="rId21"/>
    <p:sldLayoutId id="2147483678" r:id="rId22"/>
    <p:sldLayoutId id="2147483679" r:id="rId23"/>
    <p:sldLayoutId id="2147483656" r:id="rId24"/>
    <p:sldLayoutId id="2147483669" r:id="rId25"/>
    <p:sldLayoutId id="2147483673" r:id="rId26"/>
    <p:sldLayoutId id="2147483657" r:id="rId27"/>
    <p:sldLayoutId id="2147483671" r:id="rId28"/>
    <p:sldLayoutId id="2147483672" r:id="rId29"/>
    <p:sldLayoutId id="2147483687" r:id="rId30"/>
    <p:sldLayoutId id="2147483688" r:id="rId31"/>
    <p:sldLayoutId id="2147483690" r:id="rId32"/>
    <p:sldLayoutId id="2147483691" r:id="rId33"/>
    <p:sldLayoutId id="2147483675" r:id="rId34"/>
    <p:sldLayoutId id="2147483674" r:id="rId35"/>
    <p:sldLayoutId id="2147483683" r:id="rId36"/>
    <p:sldLayoutId id="2147483682" r:id="rId37"/>
    <p:sldLayoutId id="2147483681" r:id="rId38"/>
    <p:sldLayoutId id="2147483680" r:id="rId39"/>
    <p:sldLayoutId id="2147483658" r:id="rId40"/>
    <p:sldLayoutId id="2147483659" r:id="rId41"/>
    <p:sldLayoutId id="2147483692" r:id="rId42"/>
    <p:sldLayoutId id="2147483693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027113" indent="-3365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311275" indent="-2841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544638" indent="-2333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5rDcDnTrTmU?feature=oembed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www.aofow.org/_files/ugd/d2e8fb_1eeaab7996664925b90f0001f0e1fe65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oundcloud.com/user-425986640-288441195/aofow-gm-final?utm_source=clipboard&amp;utm_medium=text&amp;utm_campaign=social_shari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churchforstarvingartists.wordpress.com/2011/09/14/saying-thank-you-clergy-edition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narayanan@broad.msu.edu" TargetMode="External"/><Relationship Id="rId5" Type="http://schemas.openxmlformats.org/officeDocument/2006/relationships/hyperlink" Target="mailto:PiattJ@michigan.gov" TargetMode="External"/><Relationship Id="rId4" Type="http://schemas.openxmlformats.org/officeDocument/2006/relationships/hyperlink" Target="mailto:kwest-evans@csavr.org" TargetMode="Externa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0FF8E9-4F03-F3AF-C5E7-9E3D24780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146" y="1081190"/>
            <a:ext cx="9612195" cy="754098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Change Through Establishing Higher Education Partnerships	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EDCD1CC-824F-92BB-FC12-E171E0DC7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512880"/>
            <a:ext cx="6705600" cy="561181"/>
          </a:xfrm>
        </p:spPr>
        <p:txBody>
          <a:bodyPr/>
          <a:lstStyle/>
          <a:p>
            <a:r>
              <a:rPr lang="en-US" dirty="0"/>
              <a:t>April 8, 2024</a:t>
            </a:r>
          </a:p>
        </p:txBody>
      </p:sp>
      <p:sp>
        <p:nvSpPr>
          <p:cNvPr id="2" name="Subtitle 5">
            <a:extLst>
              <a:ext uri="{FF2B5EF4-FFF2-40B4-BE49-F238E27FC236}">
                <a16:creationId xmlns:a16="http://schemas.microsoft.com/office/drawing/2014/main" id="{24056C88-D454-C9C0-093A-7F18774F94F4}"/>
              </a:ext>
            </a:extLst>
          </p:cNvPr>
          <p:cNvSpPr txBox="1">
            <a:spLocks/>
          </p:cNvSpPr>
          <p:nvPr/>
        </p:nvSpPr>
        <p:spPr>
          <a:xfrm>
            <a:off x="-1" y="2915323"/>
            <a:ext cx="8846546" cy="561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PRESENTERS: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Sriram Narayanan, Professor, Michigan State University - Eli Broad Business School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Director, Center for Ethical and Socially Responsible Leadership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 Management Department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Kathleen West-Evans, CSAVR Director of Business Relations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Employment Team @CSAVR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Jenny Piatt, Division Director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Michigan Rehabilitation Services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FC892-8647-B11E-AB02-3A2AD2B21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443" y="4091896"/>
            <a:ext cx="1214033" cy="1214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6EB167-E8C0-AF49-A808-D0CECED3A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364" y="4091896"/>
            <a:ext cx="1524132" cy="676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B92809-3A3B-F02B-2947-951625195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7414" y="4883225"/>
            <a:ext cx="890093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31D644E-DCB0-30AF-DF72-5FFE19A1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74801"/>
            <a:ext cx="5683786" cy="132556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  <a:b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400" b="1" dirty="0">
                <a:solidFill>
                  <a:schemeClr val="accent4"/>
                </a:solidFill>
                <a:latin typeface="Arial"/>
                <a:cs typeface="Arial"/>
              </a:rPr>
              <a:t>Learning Objectives:</a:t>
            </a:r>
            <a:b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238A33-5085-D111-6C7D-31C05A4A5217}"/>
              </a:ext>
            </a:extLst>
          </p:cNvPr>
          <p:cNvSpPr txBox="1"/>
          <p:nvPr/>
        </p:nvSpPr>
        <p:spPr>
          <a:xfrm>
            <a:off x="838201" y="1266447"/>
            <a:ext cx="54634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chemeClr val="accent4"/>
                </a:solidFill>
                <a:effectLst/>
                <a:latin typeface="+mj-lt"/>
              </a:rPr>
              <a:t>Increase partnership knowledge and cross-training opportunities between postsecondary institutions/business schools and state vocational rehabilitation. </a:t>
            </a:r>
          </a:p>
          <a:p>
            <a:pPr algn="l"/>
            <a:endParaRPr lang="en-US" sz="2200" b="0" i="0" dirty="0">
              <a:solidFill>
                <a:schemeClr val="accent4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4"/>
                </a:solidFill>
                <a:latin typeface="+mj-lt"/>
              </a:rPr>
              <a:t>Demonstrate collaborative projects synchronistic to mutual stakeholders ~ Our Dual Customers </a:t>
            </a:r>
          </a:p>
          <a:p>
            <a:pPr algn="l"/>
            <a:endParaRPr lang="en-US" sz="2200" b="0" i="0" dirty="0">
              <a:solidFill>
                <a:schemeClr val="accent4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4"/>
                </a:solidFill>
                <a:latin typeface="+mj-lt"/>
              </a:rPr>
              <a:t>Understand the value of intersectionality when building and supporting teams within VR and the business community.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D5878-C98B-6325-4DAD-81CF72189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906" y="5728543"/>
            <a:ext cx="1048081" cy="1048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A5B7FA-78DC-160E-43C8-2B1E183E8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34" y="5950801"/>
            <a:ext cx="1524132" cy="676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7B66D-E024-A075-6624-36BE7F096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3972" y="6066861"/>
            <a:ext cx="1878569" cy="538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7D1D9E-17F7-13F4-C37B-91B7F229C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094" y="1712126"/>
            <a:ext cx="5463447" cy="307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99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598B720-8B0F-FEA9-B402-83E5B7600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n-US" sz="3100" b="1" kern="1200" dirty="0">
                <a:latin typeface="+mj-lt"/>
                <a:ea typeface="+mj-ea"/>
                <a:cs typeface="+mj-cs"/>
              </a:rPr>
              <a:t>Michigan State University-Broad College of Business</a:t>
            </a:r>
          </a:p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n-US" sz="3100" b="1" kern="1200" dirty="0">
                <a:latin typeface="+mj-lt"/>
                <a:ea typeface="+mj-ea"/>
                <a:cs typeface="+mj-cs"/>
              </a:rPr>
              <a:t>&amp; </a:t>
            </a:r>
            <a:r>
              <a:rPr lang="en-US" sz="3100" dirty="0"/>
              <a:t>the </a:t>
            </a:r>
            <a:r>
              <a:rPr lang="en-US" sz="3100" b="1" kern="1200" dirty="0">
                <a:latin typeface="+mj-lt"/>
                <a:ea typeface="+mj-ea"/>
                <a:cs typeface="+mj-cs"/>
              </a:rPr>
              <a:t>VR Partnership Journey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650AF8-A668-5857-AD3F-C26226F19F86}"/>
              </a:ext>
            </a:extLst>
          </p:cNvPr>
          <p:cNvSpPr txBox="1"/>
          <p:nvPr/>
        </p:nvSpPr>
        <p:spPr>
          <a:xfrm>
            <a:off x="1019176" y="3101669"/>
            <a:ext cx="4692650" cy="3573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indent="-4572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Beginnings and Benefits</a:t>
            </a:r>
          </a:p>
          <a:p>
            <a:pPr marL="457200" marR="0" indent="-4572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600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Strategic partnership</a:t>
            </a:r>
          </a:p>
          <a:p>
            <a:pPr marL="457200" marR="0" indent="-4572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600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Unified voice to business </a:t>
            </a:r>
          </a:p>
          <a:p>
            <a:pPr marL="457200" marR="0" indent="-4572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600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Respective expertise</a:t>
            </a:r>
          </a:p>
          <a:p>
            <a:pPr marR="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1200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3E3042-D294-F657-3FCB-FBE9ECB5BAE3}"/>
              </a:ext>
            </a:extLst>
          </p:cNvPr>
          <p:cNvSpPr txBox="1">
            <a:spLocks/>
          </p:cNvSpPr>
          <p:nvPr/>
        </p:nvSpPr>
        <p:spPr>
          <a:xfrm>
            <a:off x="5916799" y="4336246"/>
            <a:ext cx="6482030" cy="7992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2F890E-F6B7-4B05-446C-C755DF3A6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905" y="2197713"/>
            <a:ext cx="4535817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24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F08482-BE73-163C-C524-63276F8C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33" y="666025"/>
            <a:ext cx="2596212" cy="1460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70F7D-F814-A8D7-B1C7-CE89546B9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200" y="687191"/>
            <a:ext cx="2613376" cy="1470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1F9985-6A8A-1711-D97B-52D93C2AB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650" y="700801"/>
            <a:ext cx="2589181" cy="145641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E4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80FCA7E-BEDD-219D-A80F-D5B4D79AB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Strategic Collaboratives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12CF0-4A1B-0B1B-5A8A-D8C1834DD010}"/>
              </a:ext>
            </a:extLst>
          </p:cNvPr>
          <p:cNvSpPr txBox="1"/>
          <p:nvPr/>
        </p:nvSpPr>
        <p:spPr>
          <a:xfrm>
            <a:off x="5947831" y="4346133"/>
            <a:ext cx="6109489" cy="1923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028700" lvl="1" indent="-457200">
              <a:lnSpc>
                <a:spcPct val="90000"/>
              </a:lnSpc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</a:rPr>
              <a:t>Industry engagement</a:t>
            </a:r>
          </a:p>
          <a:p>
            <a:pPr marL="1314450" lvl="2" indent="-285750">
              <a:lnSpc>
                <a:spcPct val="90000"/>
              </a:lnSpc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FFFFFF"/>
                </a:solidFill>
              </a:rPr>
              <a:t>Abilities, Opportunities &amp; Future of Work (AOFOW) </a:t>
            </a:r>
          </a:p>
          <a:p>
            <a:pPr marL="1028700" lvl="1" indent="-457200">
              <a:lnSpc>
                <a:spcPct val="90000"/>
              </a:lnSpc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</a:rPr>
              <a:t>Research collaboration </a:t>
            </a:r>
          </a:p>
          <a:p>
            <a:pPr marL="1314450" lvl="2" indent="-285750">
              <a:lnSpc>
                <a:spcPct val="90000"/>
              </a:lnSpc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FFFFFF"/>
                </a:solidFill>
              </a:rPr>
              <a:t>Evidence based practices</a:t>
            </a:r>
          </a:p>
          <a:p>
            <a:pPr marL="1028700" lvl="1" indent="-457200">
              <a:lnSpc>
                <a:spcPct val="90000"/>
              </a:lnSpc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</a:rPr>
              <a:t>Influencing &amp; engaging students</a:t>
            </a:r>
          </a:p>
          <a:p>
            <a:pPr marL="800100" lvl="1" indent="-2286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FFFFFF"/>
              </a:solidFill>
            </a:endParaRPr>
          </a:p>
          <a:p>
            <a:pPr marL="800100" lvl="1" indent="-2286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FFFFFF"/>
              </a:solidFill>
            </a:endParaRPr>
          </a:p>
          <a:p>
            <a:pPr marL="1143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66F43B5-F829-545F-DAD6-CA542C25FA4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33462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84AB39-0F63-2D47-0978-7C666D4612C0}"/>
              </a:ext>
            </a:extLst>
          </p:cNvPr>
          <p:cNvSpPr txBox="1">
            <a:spLocks/>
          </p:cNvSpPr>
          <p:nvPr/>
        </p:nvSpPr>
        <p:spPr>
          <a:xfrm>
            <a:off x="577789" y="4479203"/>
            <a:ext cx="4391024" cy="11737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7B091-06DD-7823-C7B4-06456DBD2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09" y="2776493"/>
            <a:ext cx="4237087" cy="8077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E97606-403E-19D0-262D-966104E2074D}"/>
              </a:ext>
            </a:extLst>
          </p:cNvPr>
          <p:cNvSpPr txBox="1"/>
          <p:nvPr/>
        </p:nvSpPr>
        <p:spPr>
          <a:xfrm>
            <a:off x="397320" y="3679953"/>
            <a:ext cx="6240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cap="all" dirty="0">
                <a:solidFill>
                  <a:schemeClr val="accent4"/>
                </a:solidFill>
                <a:effectLst/>
                <a:latin typeface="Gotham SSm A"/>
              </a:rPr>
              <a:t>CENTER FOR ETHICAL &amp; SOCIALLY RESPONSIBLE LEADERSHIP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B5371-B510-2E20-79A9-492E64C0C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5991" y="808123"/>
            <a:ext cx="1968864" cy="874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6E20D3-8D80-99A2-4BA2-7CB78F542B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7304" y="1771839"/>
            <a:ext cx="1465521" cy="1114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6A19D4-1D36-12F6-DE71-DBD2CED340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109" y="4941169"/>
            <a:ext cx="3158108" cy="9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08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31D644E-DCB0-30AF-DF72-5FFE19A1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23" y="132393"/>
            <a:ext cx="4728352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AOFOW  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2023 Conference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4E990D-9CA2-CFC5-F758-0D5B114CB958}"/>
              </a:ext>
            </a:extLst>
          </p:cNvPr>
          <p:cNvSpPr txBox="1"/>
          <p:nvPr/>
        </p:nvSpPr>
        <p:spPr>
          <a:xfrm>
            <a:off x="765544" y="6390169"/>
            <a:ext cx="10909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</a:rPr>
              <a:t>AOFOW Conference White Paper Link: </a:t>
            </a:r>
            <a:r>
              <a:rPr lang="en-US" sz="1600" dirty="0">
                <a:hlinkClick r:id="rId4"/>
              </a:rPr>
              <a:t>Microsoft Word - Complete White Paper Version 1 (aofow.org)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44A161-2AAD-90E6-8A2D-191CCAE25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041" y="120074"/>
            <a:ext cx="6504413" cy="1243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D4E3E0-7712-7765-1757-29526C17B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2799" y="41418"/>
            <a:ext cx="873896" cy="855035"/>
          </a:xfrm>
          <a:prstGeom prst="rect">
            <a:avLst/>
          </a:prstGeom>
        </p:spPr>
      </p:pic>
      <p:pic>
        <p:nvPicPr>
          <p:cNvPr id="2" name="Online Media 1" title="AOFOW Conference Recap">
            <a:hlinkClick r:id="" action="ppaction://media"/>
            <a:extLst>
              <a:ext uri="{FF2B5EF4-FFF2-40B4-BE49-F238E27FC236}">
                <a16:creationId xmlns:a16="http://schemas.microsoft.com/office/drawing/2014/main" id="{731CD195-9707-C68D-027E-523CEF4772D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830376" y="1503568"/>
            <a:ext cx="8531247" cy="481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8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73FE75-5D47-FD07-A526-B98F975CE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1" y="493712"/>
            <a:ext cx="5238750" cy="1325563"/>
          </a:xfrm>
        </p:spPr>
        <p:txBody>
          <a:bodyPr anchor="ctr">
            <a:normAutofit/>
          </a:bodyPr>
          <a:lstStyle/>
          <a:p>
            <a:r>
              <a:rPr lang="en-US" sz="4000" dirty="0"/>
              <a:t>AOFOW Podcast</a:t>
            </a:r>
            <a:endParaRPr lang="en-US" sz="370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9F5112-AD1E-8133-86E7-13A68B03AD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>
            <a:normAutofit/>
          </a:bodyPr>
          <a:lstStyle/>
          <a:p>
            <a:endParaRPr lang="en-US" sz="2800" b="1" dirty="0">
              <a:solidFill>
                <a:srgbClr val="1D1D1F"/>
              </a:solidFill>
              <a:hlinkClick r:id="rId3"/>
            </a:endParaRPr>
          </a:p>
          <a:p>
            <a:endParaRPr lang="en-US" b="1" dirty="0">
              <a:solidFill>
                <a:srgbClr val="1D1D1F"/>
              </a:solidFill>
              <a:hlinkClick r:id="rId3"/>
            </a:endParaRPr>
          </a:p>
          <a:p>
            <a:endParaRPr lang="en-US" sz="2800" b="1" dirty="0">
              <a:solidFill>
                <a:srgbClr val="1D1D1F"/>
              </a:solidFill>
              <a:hlinkClick r:id="rId3"/>
            </a:endParaRPr>
          </a:p>
          <a:p>
            <a:pPr algn="ctr"/>
            <a:r>
              <a:rPr lang="en-US" sz="2800" b="1" dirty="0">
                <a:solidFill>
                  <a:srgbClr val="1D1D1F"/>
                </a:solidFill>
                <a:hlinkClick r:id="rId3"/>
              </a:rPr>
              <a:t>AOFOW Podcasts Site</a:t>
            </a:r>
            <a:endParaRPr lang="en-US" sz="2800" b="1" dirty="0">
              <a:solidFill>
                <a:srgbClr val="1D1D1F"/>
              </a:solidFill>
            </a:endParaRPr>
          </a:p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B4F93A-43A1-A8C8-60DF-99D6A8691F6B}"/>
              </a:ext>
            </a:extLst>
          </p:cNvPr>
          <p:cNvSpPr txBox="1">
            <a:spLocks/>
          </p:cNvSpPr>
          <p:nvPr/>
        </p:nvSpPr>
        <p:spPr>
          <a:xfrm>
            <a:off x="928688" y="1690688"/>
            <a:ext cx="5610336" cy="490149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11275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4638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Collaboration between the Department of Supply Chain Management in the Eli Broad College of Business at Michigan State University and Michigan Rehabilitation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Intended to showcase best-in-class practices on burning issues related to disabilities and employment.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Conversations with employees, employers, firms, community organizations, not-for-profits and other state organizations that are doing outstanding work in integrating IWD into the workforce. </a:t>
            </a:r>
          </a:p>
          <a:p>
            <a:endParaRPr lang="en-US" sz="2000" dirty="0">
              <a:solidFill>
                <a:srgbClr val="1D1D1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B75716-7AD0-E102-863D-75DE41E1F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951" y="1555051"/>
            <a:ext cx="1425720" cy="9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2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73FE75-5D47-FD07-A526-B98F975CE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End in Mind:  Building Out Your Teams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C43B75-5470-381D-40F9-6EC5681D2D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5142" y="2115696"/>
            <a:ext cx="3964349" cy="330362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1D928A-0E4C-F251-665D-A24DA05CE94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7687338" y="2115696"/>
            <a:ext cx="3370689" cy="3303624"/>
          </a:xfrm>
          <a:prstGeom prst="rect">
            <a:avLst/>
          </a:prstGeom>
        </p:spPr>
      </p:pic>
      <p:pic>
        <p:nvPicPr>
          <p:cNvPr id="8" name="Graphic 7" descr="Transfer with solid fill">
            <a:extLst>
              <a:ext uri="{FF2B5EF4-FFF2-40B4-BE49-F238E27FC236}">
                <a16:creationId xmlns:a16="http://schemas.microsoft.com/office/drawing/2014/main" id="{0E818165-7D86-6FF9-B7C8-F5360DF04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6320" y="2695354"/>
            <a:ext cx="1737360" cy="1737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D7140A-A399-23C3-7227-21C1FD117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07" y="6057125"/>
            <a:ext cx="1524132" cy="676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BD36FD-421F-5146-20F0-DB8D4F31F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3154" y="5773478"/>
            <a:ext cx="960361" cy="960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0718D9-802B-32AD-FE82-949862D899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3962" y="6124186"/>
            <a:ext cx="187773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78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541E58-8711-444F-B951-30B20C9A96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dirty="0">
                <a:solidFill>
                  <a:schemeClr val="accent4"/>
                </a:solidFill>
              </a:rPr>
              <a:t>Questions/Thoughts/Ideas??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 descr="A close up of a card&#10;&#10;Description generated with high confidence">
            <a:extLst>
              <a:ext uri="{FF2B5EF4-FFF2-40B4-BE49-F238E27FC236}">
                <a16:creationId xmlns:a16="http://schemas.microsoft.com/office/drawing/2014/main" id="{E14964F3-7BAD-4643-993E-FB0FA2575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050" r="17970" b="1"/>
          <a:stretch/>
        </p:blipFill>
        <p:spPr>
          <a:xfrm>
            <a:off x="1141188" y="2642616"/>
            <a:ext cx="3972119" cy="3605784"/>
          </a:xfrm>
          <a:prstGeom prst="rect">
            <a:avLst/>
          </a:prstGeom>
        </p:spPr>
      </p:pic>
      <p:pic>
        <p:nvPicPr>
          <p:cNvPr id="3" name="Picture 2" descr="A light bulb with a yellow light bulb and a yellow light bulb with a yellow light bulb on it&#10;&#10;Description automatically generated">
            <a:extLst>
              <a:ext uri="{FF2B5EF4-FFF2-40B4-BE49-F238E27FC236}">
                <a16:creationId xmlns:a16="http://schemas.microsoft.com/office/drawing/2014/main" id="{BDD18467-E380-CF3B-E0E2-3FF1BD494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96" y="2971724"/>
            <a:ext cx="5614416" cy="294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FE0FB-614D-8FE7-C672-1845E58DF2C1}"/>
              </a:ext>
            </a:extLst>
          </p:cNvPr>
          <p:cNvSpPr txBox="1">
            <a:spLocks/>
          </p:cNvSpPr>
          <p:nvPr/>
        </p:nvSpPr>
        <p:spPr>
          <a:xfrm>
            <a:off x="596869" y="109287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Us</a:t>
            </a:r>
            <a:endParaRPr lang="en-US" sz="5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966095-1AA3-EB0D-594B-1D2437267A68}"/>
              </a:ext>
            </a:extLst>
          </p:cNvPr>
          <p:cNvSpPr txBox="1"/>
          <p:nvPr/>
        </p:nvSpPr>
        <p:spPr>
          <a:xfrm>
            <a:off x="596869" y="3032868"/>
            <a:ext cx="4813224" cy="169277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Kathy West Evans</a:t>
            </a:r>
          </a:p>
          <a:p>
            <a:pPr>
              <a:defRPr/>
            </a:pPr>
            <a:r>
              <a:rPr lang="en-US" sz="20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Director</a:t>
            </a:r>
          </a:p>
          <a:p>
            <a:pPr>
              <a:defRPr/>
            </a:pPr>
            <a:r>
              <a:rPr lang="en-US" sz="20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CSAVR 	</a:t>
            </a:r>
            <a:br>
              <a:rPr lang="en-US" sz="20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rgbClr val="377EF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kwest-evans@csavr.org</a:t>
            </a:r>
            <a:r>
              <a:rPr lang="en-US" sz="2000">
                <a:solidFill>
                  <a:srgbClr val="377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defRPr/>
            </a:pPr>
            <a:endParaRPr lang="en-US" sz="22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851CF2-A20E-5A1A-A9B4-24BAD18E2F72}"/>
              </a:ext>
            </a:extLst>
          </p:cNvPr>
          <p:cNvSpPr txBox="1"/>
          <p:nvPr/>
        </p:nvSpPr>
        <p:spPr>
          <a:xfrm>
            <a:off x="7904980" y="3032868"/>
            <a:ext cx="4813224" cy="20005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Jenny Piatt</a:t>
            </a:r>
          </a:p>
          <a:p>
            <a:pPr>
              <a:defRPr/>
            </a:pPr>
            <a:r>
              <a:rPr lang="en-US" sz="20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Director</a:t>
            </a:r>
          </a:p>
          <a:p>
            <a:pPr>
              <a:defRPr/>
            </a:pPr>
            <a:r>
              <a:rPr lang="en-US" sz="20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Michigan Rehabilitation Services </a:t>
            </a:r>
            <a:br>
              <a:rPr lang="en-US" sz="20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248-763-6491	</a:t>
            </a:r>
            <a:br>
              <a:rPr lang="en-US" sz="20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rgbClr val="377EF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PiattJ@michigan.gov</a:t>
            </a:r>
            <a:r>
              <a:rPr lang="en-US" sz="2000">
                <a:solidFill>
                  <a:srgbClr val="377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defRPr/>
            </a:pPr>
            <a:endParaRPr lang="en-US" sz="22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B19B3-DCE8-190E-36DF-C16C2153DF4A}"/>
              </a:ext>
            </a:extLst>
          </p:cNvPr>
          <p:cNvSpPr txBox="1"/>
          <p:nvPr/>
        </p:nvSpPr>
        <p:spPr>
          <a:xfrm>
            <a:off x="4375297" y="3056722"/>
            <a:ext cx="4813224" cy="169277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Sriram Narayanan</a:t>
            </a:r>
          </a:p>
          <a:p>
            <a:pPr>
              <a:defRPr/>
            </a:pPr>
            <a:r>
              <a:rPr lang="en-US" sz="20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</a:t>
            </a:r>
          </a:p>
          <a:p>
            <a:pPr>
              <a:defRPr/>
            </a:pPr>
            <a:r>
              <a:rPr lang="en-US" sz="20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MSU Broad College 	</a:t>
            </a:r>
            <a:br>
              <a:rPr lang="en-US" sz="20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rgbClr val="377EFF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narayanan@broad.msu.edu</a:t>
            </a:r>
            <a:r>
              <a:rPr lang="en-US" sz="2000">
                <a:solidFill>
                  <a:srgbClr val="377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defRPr/>
            </a:pPr>
            <a:endParaRPr lang="en-US" sz="22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C6BC2C-1A40-A71E-9D60-B98B74F08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3408" y="4947062"/>
            <a:ext cx="1401567" cy="14015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E69510-6C31-691B-A1FC-657D8F479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5537" y="5168393"/>
            <a:ext cx="2717444" cy="779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05EFF2-9274-6924-B52E-020E68AF05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614" y="5044687"/>
            <a:ext cx="2034071" cy="90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41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RS">
      <a:dk1>
        <a:srgbClr val="E8BB56"/>
      </a:dk1>
      <a:lt1>
        <a:sysClr val="window" lastClr="FFFFFF"/>
      </a:lt1>
      <a:dk2>
        <a:srgbClr val="2B6E37"/>
      </a:dk2>
      <a:lt2>
        <a:srgbClr val="2E366D"/>
      </a:lt2>
      <a:accent1>
        <a:srgbClr val="434A9C"/>
      </a:accent1>
      <a:accent2>
        <a:srgbClr val="348F41"/>
      </a:accent2>
      <a:accent3>
        <a:srgbClr val="E8BB56"/>
      </a:accent3>
      <a:accent4>
        <a:srgbClr val="000000"/>
      </a:accent4>
      <a:accent5>
        <a:srgbClr val="62C670"/>
      </a:accent5>
      <a:accent6>
        <a:srgbClr val="D8D7DF"/>
      </a:accent6>
      <a:hlink>
        <a:srgbClr val="0070C0"/>
      </a:hlink>
      <a:folHlink>
        <a:srgbClr val="0070C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&amp;T Powerpoint Template.pptx" id="{806D1FD8-EDFE-423B-BD34-A996B9AB0730}" vid="{837B08EE-4391-4AF5-B3EF-95EABA48F1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SharedContentType xmlns="Microsoft.SharePoint.Taxonomy.ContentTypeSync" SourceId="c0d83692-8000-456c-81e0-753272234f01" ContentTypeId="0x010100D80FC88A48A3EA4889EF01C87FCFD42A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OM Document" ma:contentTypeID="0x010100D80FC88A48A3EA4889EF01C87FCFD42A00E7C1C0FCBE08624A9F488C29ED4F0959" ma:contentTypeVersion="10" ma:contentTypeDescription="" ma:contentTypeScope="" ma:versionID="8394e1345d7785b16f6146c10024c580">
  <xsd:schema xmlns:xsd="http://www.w3.org/2001/XMLSchema" xmlns:xs="http://www.w3.org/2001/XMLSchema" xmlns:p="http://schemas.microsoft.com/office/2006/metadata/properties" xmlns:ns2="e4664c3e-f049-4574-bd7d-7499d2032cca" targetNamespace="http://schemas.microsoft.com/office/2006/metadata/properties" ma:root="true" ma:fieldsID="60053307d131a0846cec025cd3df0924" ns2:_="">
    <xsd:import namespace="e4664c3e-f049-4574-bd7d-7499d2032cca"/>
    <xsd:element name="properties">
      <xsd:complexType>
        <xsd:sequence>
          <xsd:element name="documentManagement">
            <xsd:complexType>
              <xsd:all>
                <xsd:element ref="ns2:Document_x0020_Number" minOccurs="0"/>
                <xsd:element ref="ns2:Document_x0020_Description" minOccurs="0"/>
                <xsd:element ref="ns2:Page_x0020_Sort_x0020_Order" minOccurs="0"/>
                <xsd:element ref="ns2:Fillable" minOccurs="0"/>
                <xsd:element ref="ns2:som_IsOpenInNewTab" minOccurs="0"/>
                <xsd:element ref="ns2:kfc2e9f34b584e09a4dfad45193fd617" minOccurs="0"/>
                <xsd:element ref="ns2:k34b14aa96934db7a6567dc83a5ee0ba" minOccurs="0"/>
                <xsd:element ref="ns2:d8220c9e1229488886af245725860cbe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664c3e-f049-4574-bd7d-7499d2032cca" elementFormDefault="qualified">
    <xsd:import namespace="http://schemas.microsoft.com/office/2006/documentManagement/types"/>
    <xsd:import namespace="http://schemas.microsoft.com/office/infopath/2007/PartnerControls"/>
    <xsd:element name="Document_x0020_Number" ma:index="2" nillable="true" ma:displayName="Document Number" ma:internalName="Document_x0020_Number">
      <xsd:simpleType>
        <xsd:restriction base="dms:Text">
          <xsd:maxLength value="255"/>
        </xsd:restriction>
      </xsd:simpleType>
    </xsd:element>
    <xsd:element name="Document_x0020_Description" ma:index="3" nillable="true" ma:displayName="Document Description" ma:internalName="Document_x0020_Description">
      <xsd:simpleType>
        <xsd:restriction base="dms:Note">
          <xsd:maxLength value="255"/>
        </xsd:restriction>
      </xsd:simpleType>
    </xsd:element>
    <xsd:element name="Page_x0020_Sort_x0020_Order" ma:index="6" nillable="true" ma:displayName="Page Sort Order" ma:internalName="Page_x0020_Sort_x0020_Order">
      <xsd:simpleType>
        <xsd:restriction base="dms:Number"/>
      </xsd:simpleType>
    </xsd:element>
    <xsd:element name="Fillable" ma:index="7" nillable="true" ma:displayName="Fillable" ma:format="Dropdown" ma:internalName="Fillable">
      <xsd:simpleType>
        <xsd:restriction base="dms:Choice">
          <xsd:enumeration value="Nonfillable"/>
          <xsd:enumeration value="Fillable"/>
        </xsd:restriction>
      </xsd:simpleType>
    </xsd:element>
    <xsd:element name="som_IsOpenInNewTab" ma:index="8" nillable="true" ma:displayName="Open Link In New Tab" ma:default="0" ma:internalName="som_IsOpenInNewTab">
      <xsd:simpleType>
        <xsd:restriction base="dms:Boolean"/>
      </xsd:simpleType>
    </xsd:element>
    <xsd:element name="kfc2e9f34b584e09a4dfad45193fd617" ma:index="10" nillable="true" ma:taxonomy="true" ma:internalName="kfc2e9f34b584e09a4dfad45193fd617" ma:taxonomyFieldName="Content_x0020_Audience" ma:displayName="Content Audience" ma:default="" ma:fieldId="{4fc2e9f3-4b58-4e09-a4df-ad45193fd617}" ma:sspId="c0d83692-8000-456c-81e0-753272234f01" ma:termSetId="1b6069bf-5926-44b7-98d6-cc0bec659d3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34b14aa96934db7a6567dc83a5ee0ba" ma:index="11" ma:taxonomy="true" ma:internalName="k34b14aa96934db7a6567dc83a5ee0ba" ma:taxonomyFieldName="Topic_x0020_Keyword" ma:displayName="Topic Keyword" ma:default="" ma:fieldId="{434b14aa-9693-4db7-a656-7dc83a5ee0ba}" ma:taxonomyMulti="true" ma:sspId="c0d83692-8000-456c-81e0-753272234f01" ma:termSetId="327cd3ef-44fa-40bc-92ad-acd4fab1e8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8220c9e1229488886af245725860cbe" ma:index="13" ma:taxonomy="true" ma:internalName="d8220c9e1229488886af245725860cbe" ma:taxonomyFieldName="Type_x0020_Keyword" ma:displayName="Type Keyword" ma:default="" ma:fieldId="{d8220c9e-1229-4888-86af-245725860cbe}" ma:taxonomyMulti="true" ma:sspId="c0d83692-8000-456c-81e0-753272234f01" ma:termSetId="18693f18-3c31-473d-87dc-6b6a3b715b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hidden="true" ma:list="{009d8fd6-8b9b-4ec9-95fe-adde17f9430e}" ma:internalName="TaxCatchAll" ma:showField="CatchAllData" ma:web="697f283e-95dc-4321-909d-ddf045d8d8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hidden="true" ma:list="{009d8fd6-8b9b-4ec9-95fe-adde17f9430e}" ma:internalName="TaxCatchAllLabel" ma:readOnly="true" ma:showField="CatchAllDataLabel" ma:web="697f283e-95dc-4321-909d-ddf045d8d8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DE700A-D69B-4154-9E45-B154820446F1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C97ADE81-FBC1-4F37-BB2D-FC8E185C9D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664c3e-f049-4574-bd7d-7499d2032c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DB2EE7-39AC-40E1-8634-8851834799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21298</TotalTime>
  <Words>370</Words>
  <Application>Microsoft Office PowerPoint</Application>
  <PresentationFormat>Widescreen</PresentationFormat>
  <Paragraphs>69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Gotham SSm A</vt:lpstr>
      <vt:lpstr>Wingdings</vt:lpstr>
      <vt:lpstr>Office Theme</vt:lpstr>
      <vt:lpstr>Change Through Establishing Higher Education Partnerships </vt:lpstr>
      <vt:lpstr>: Learning Objectives: </vt:lpstr>
      <vt:lpstr>Michigan State University-Broad College of Business &amp; the VR Partnership Journey</vt:lpstr>
      <vt:lpstr>Strategic Collaboratives </vt:lpstr>
      <vt:lpstr>AOFOW   2023 Conference </vt:lpstr>
      <vt:lpstr>AOFOW Podcast</vt:lpstr>
      <vt:lpstr>End in Mind:  Building Out Your Teams</vt:lpstr>
      <vt:lpstr>Questions/Thoughts/Ideas??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Erwin, Hannah (LEO)</dc:creator>
  <cp:lastModifiedBy>Piatt, Jenny (LEO)</cp:lastModifiedBy>
  <cp:revision>23</cp:revision>
  <dcterms:created xsi:type="dcterms:W3CDTF">2023-06-12T17:47:42Z</dcterms:created>
  <dcterms:modified xsi:type="dcterms:W3CDTF">2024-04-08T04:00:05Z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f46dfe0-534f-4c95-815c-5b1af86b9823_Enabled">
    <vt:lpwstr>true</vt:lpwstr>
  </property>
  <property fmtid="{D5CDD505-2E9C-101B-9397-08002B2CF9AE}" pid="3" name="MSIP_Label_2f46dfe0-534f-4c95-815c-5b1af86b9823_SetDate">
    <vt:lpwstr>2023-09-10T17:09:07Z</vt:lpwstr>
  </property>
  <property fmtid="{D5CDD505-2E9C-101B-9397-08002B2CF9AE}" pid="4" name="MSIP_Label_2f46dfe0-534f-4c95-815c-5b1af86b9823_Method">
    <vt:lpwstr>Privileged</vt:lpwstr>
  </property>
  <property fmtid="{D5CDD505-2E9C-101B-9397-08002B2CF9AE}" pid="5" name="MSIP_Label_2f46dfe0-534f-4c95-815c-5b1af86b9823_Name">
    <vt:lpwstr>2f46dfe0-534f-4c95-815c-5b1af86b9823</vt:lpwstr>
  </property>
  <property fmtid="{D5CDD505-2E9C-101B-9397-08002B2CF9AE}" pid="6" name="MSIP_Label_2f46dfe0-534f-4c95-815c-5b1af86b9823_SiteId">
    <vt:lpwstr>d5fb7087-3777-42ad-966a-892ef47225d1</vt:lpwstr>
  </property>
  <property fmtid="{D5CDD505-2E9C-101B-9397-08002B2CF9AE}" pid="7" name="MSIP_Label_2f46dfe0-534f-4c95-815c-5b1af86b9823_ActionId">
    <vt:lpwstr>a727ffa0-8689-4480-b3fa-8a05887deef9</vt:lpwstr>
  </property>
  <property fmtid="{D5CDD505-2E9C-101B-9397-08002B2CF9AE}" pid="8" name="MSIP_Label_2f46dfe0-534f-4c95-815c-5b1af86b9823_ContentBits">
    <vt:lpwstr>0</vt:lpwstr>
  </property>
</Properties>
</file>