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6858000" cx="12192000"/>
  <p:notesSz cx="6858000" cy="9144000"/>
  <p:embeddedFontLst>
    <p:embeddedFont>
      <p:font typeface="Century Gothic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CenturyGothic-bold.fntdata"/><Relationship Id="rId23" Type="http://schemas.openxmlformats.org/officeDocument/2006/relationships/font" Target="fonts/CenturyGothic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CenturyGothic-boldItalic.fntdata"/><Relationship Id="rId25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0bd3590976_0_4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30bd3590976_0_4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0bd3590976_0_5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30bd3590976_0_5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0b738a6603_0_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30b738a6603_0_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0b738a6603_1_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g30b738a6603_1_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0c13c7ab3b_0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0c13c7ab3b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g30c13c7ab3b_0_2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c13c7ab3b_0_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30c13c7ab3b_0_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0b738a6603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30b738a6603_0_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0bd3590976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0bd359097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30bd3590976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0bd3590976_0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0bd3590976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30bd3590976_0_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0bd3590976_0_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0bd3590976_0_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30bd3590976_0_1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0bd3590976_0_2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30bd3590976_0_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0bd3590976_0_3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30bd3590976_0_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entury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  <a:defRPr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2pPr>
            <a:lvl3pPr indent="-3175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entury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push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jpg"/><Relationship Id="rId4" Type="http://schemas.openxmlformats.org/officeDocument/2006/relationships/hyperlink" Target="mailto:athompson@utah.gob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492850" y="4540550"/>
            <a:ext cx="6553800" cy="16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“Key Considerations for Maximizing Your State Plan”</a:t>
            </a:r>
            <a:endParaRPr b="1" i="1"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Aaron Thompson, MRC, CRC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Asst. Director, Utah Combined 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October 2024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/>
              <a:t>Your State Plan &amp; RSA Engagement </a:t>
            </a:r>
            <a:endParaRPr/>
          </a:p>
        </p:txBody>
      </p:sp>
      <p:sp>
        <p:nvSpPr>
          <p:cNvPr id="153" name="Google Shape;153;p22"/>
          <p:cNvSpPr txBox="1"/>
          <p:nvPr/>
        </p:nvSpPr>
        <p:spPr>
          <a:xfrm>
            <a:off x="838200" y="1870675"/>
            <a:ext cx="10266000" cy="47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Schedule a Virtual Meeting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 up a virtual meeting to discuss any questions or feedback from RSA.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Align with Corrective Action Plans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 were recently monitored, identify how your state plan goals or activities align any CAP activities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Review MTAG 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 are scheduled for monitoring, assess how your plan aligns with the Monitoring and Technical Assistance Guide (MTAG).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/>
              <a:t>Your State Plan &amp; RSA Engagement </a:t>
            </a:r>
            <a:endParaRPr/>
          </a:p>
        </p:txBody>
      </p:sp>
      <p:sp>
        <p:nvSpPr>
          <p:cNvPr id="160" name="Google Shape;160;p23"/>
          <p:cNvSpPr txBox="1"/>
          <p:nvPr/>
        </p:nvSpPr>
        <p:spPr>
          <a:xfrm>
            <a:off x="838191" y="1870686"/>
            <a:ext cx="10266000" cy="3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Highlight Innovative Practices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Identify any innovative practices or initiatives in your plan that you want to showcase during your onsite visit.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Identify Technical Assistance Needs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Determine any technical assistance that RSA or a Technical Assistance Center (TAC) could provide to support your agency in achieving your state plan goals.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/>
              <a:t>Other Considerations: Financial </a:t>
            </a:r>
            <a:endParaRPr/>
          </a:p>
        </p:txBody>
      </p:sp>
      <p:sp>
        <p:nvSpPr>
          <p:cNvPr id="167" name="Google Shape;167;p24"/>
          <p:cNvSpPr txBox="1"/>
          <p:nvPr/>
        </p:nvSpPr>
        <p:spPr>
          <a:xfrm>
            <a:off x="838201" y="1868962"/>
            <a:ext cx="10148700" cy="43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Increased Costs for Goals &amp; Priorities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Are there additional costs tied to your goals and priorities?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they require technology additions or enhancements?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Costs for CSPD Plan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Staffing Cost Projections: What are the projected costs to meet staffing needs over the next five years?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Training and Development Costs: Are there costs for staff training and professional development?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2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/>
              <a:t>Other Considerations: Financial </a:t>
            </a:r>
            <a:endParaRPr/>
          </a:p>
        </p:txBody>
      </p:sp>
      <p:sp>
        <p:nvSpPr>
          <p:cNvPr id="174" name="Google Shape;174;p25"/>
          <p:cNvSpPr txBox="1"/>
          <p:nvPr/>
        </p:nvSpPr>
        <p:spPr>
          <a:xfrm>
            <a:off x="838201" y="1868962"/>
            <a:ext cx="101487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Are you requesting Title VI funds for supported employment services?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your annual estimates accurately reflect referral trends?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Are you validating service cost estimates based on disability priority categories?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considering an Order of Selection, do you have the necessary policies and procedures in place?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 sz="4100"/>
              <a:t>Alignment</a:t>
            </a:r>
            <a:r>
              <a:rPr lang="en-US" sz="4100"/>
              <a:t> with CSAVR Strategic </a:t>
            </a:r>
            <a:r>
              <a:rPr lang="en-US" sz="4100"/>
              <a:t>Priorities</a:t>
            </a:r>
            <a:r>
              <a:rPr lang="en-US" sz="4100"/>
              <a:t> </a:t>
            </a:r>
            <a:endParaRPr sz="4100"/>
          </a:p>
        </p:txBody>
      </p:sp>
      <p:sp>
        <p:nvSpPr>
          <p:cNvPr id="181" name="Google Shape;181;p26"/>
          <p:cNvSpPr txBox="1"/>
          <p:nvPr/>
        </p:nvSpPr>
        <p:spPr>
          <a:xfrm>
            <a:off x="964725" y="1931575"/>
            <a:ext cx="9951300" cy="47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Priority</a:t>
            </a:r>
            <a:r>
              <a:rPr b="1" lang="en-US" sz="21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01: Recruitment and Retention Goals &amp; Priorities</a:t>
            </a:r>
            <a:endParaRPr b="1" sz="21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entury Gothic"/>
              <a:buChar char="●"/>
            </a:pP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Strengthen the Comprehensive System of Personnel Development (CSPD).</a:t>
            </a:r>
            <a:endParaRPr sz="1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entury Gothic"/>
              <a:buChar char="○"/>
            </a:pP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Build connections with educational institutions, professional associations, and utilize technology and social media to attract individuals to the profession.</a:t>
            </a:r>
            <a:endParaRPr sz="1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entury Gothic"/>
              <a:buChar char="○"/>
            </a:pP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Address the training and professional development needs of both new and existing staff.</a:t>
            </a:r>
            <a:endParaRPr sz="1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entury Gothic"/>
              <a:buChar char="●"/>
            </a:pP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Explore available and allowable resources to support staff compensation and retention efforts, </a:t>
            </a:r>
            <a:endParaRPr sz="12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 sz="4100"/>
              <a:t>Alignment with CSAVR Strategic Priorities </a:t>
            </a:r>
            <a:endParaRPr sz="41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t/>
            </a:r>
            <a:endParaRPr/>
          </a:p>
        </p:txBody>
      </p:sp>
      <p:sp>
        <p:nvSpPr>
          <p:cNvPr id="188" name="Google Shape;188;p27"/>
          <p:cNvSpPr txBox="1"/>
          <p:nvPr/>
        </p:nvSpPr>
        <p:spPr>
          <a:xfrm>
            <a:off x="964725" y="1816400"/>
            <a:ext cx="10173000" cy="43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Priority</a:t>
            </a:r>
            <a:r>
              <a:rPr b="1"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02: Redesign and Streamline Internal Processes </a:t>
            </a:r>
            <a:endParaRPr b="1"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92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entury Gothic"/>
              <a:buChar char="●"/>
            </a:pP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Goals, </a:t>
            </a: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Priorities</a:t>
            </a: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and </a:t>
            </a: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Strategies</a:t>
            </a:r>
            <a:endParaRPr sz="1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925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entury Gothic"/>
              <a:buChar char="○"/>
            </a:pP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Ensure goals include improving processes that may hinder eligibility determination and rapid client engagement.</a:t>
            </a:r>
            <a:endParaRPr sz="1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925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entury Gothic"/>
              <a:buChar char="○"/>
            </a:pP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Incorporate activities aimed at enhancing provider capacity and skill levels.</a:t>
            </a:r>
            <a:endParaRPr sz="1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925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entury Gothic"/>
              <a:buChar char="○"/>
            </a:pP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Identify opportunities to leverage technology to achieve organizational goals.</a:t>
            </a:r>
            <a:endParaRPr sz="1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925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entury Gothic"/>
              <a:buChar char="●"/>
            </a:pP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Innovation</a:t>
            </a: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&amp; Expansion</a:t>
            </a:r>
            <a:endParaRPr sz="1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925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entury Gothic"/>
              <a:buChar char="○"/>
            </a:pPr>
            <a:r>
              <a:rPr lang="en-US" sz="1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Consider utilizing funds reserved for innovation and expansion activities to support these efforts.</a:t>
            </a:r>
            <a:endParaRPr sz="1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2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 sz="4100"/>
              <a:t>Alignment with CSAVR Strategic Priorities </a:t>
            </a:r>
            <a:endParaRPr sz="41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t/>
            </a:r>
            <a:endParaRPr/>
          </a:p>
        </p:txBody>
      </p:sp>
      <p:sp>
        <p:nvSpPr>
          <p:cNvPr id="195" name="Google Shape;195;p28"/>
          <p:cNvSpPr txBox="1"/>
          <p:nvPr/>
        </p:nvSpPr>
        <p:spPr>
          <a:xfrm>
            <a:off x="964725" y="1816400"/>
            <a:ext cx="101730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Priority 03: </a:t>
            </a:r>
            <a:r>
              <a:rPr b="1"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Increase Public Awareness of VR Services</a:t>
            </a:r>
            <a:endParaRPr b="1"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●"/>
            </a:pPr>
            <a:r>
              <a:rPr b="1"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Goals,  Priorities and Strategies</a:t>
            </a:r>
            <a:endParaRPr b="1"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○"/>
            </a:pP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any of your goals focus on increasing access to services for underserved populations? 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●"/>
            </a:pPr>
            <a:r>
              <a:rPr b="1"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Coordination with Education Officials, Employers and Other Agencies</a:t>
            </a:r>
            <a:endParaRPr b="1"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○"/>
            </a:pP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 your partners help expand </a:t>
            </a: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outreach</a:t>
            </a: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and </a:t>
            </a: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visibility</a:t>
            </a: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of VR services? 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○"/>
            </a:pP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you have an effective SEA agreement that supports these efforts?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○"/>
            </a:pP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Are you maximizing your business relations network?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Lessons Learned and Reminders </a:t>
            </a:r>
            <a:endParaRPr/>
          </a:p>
        </p:txBody>
      </p:sp>
      <p:sp>
        <p:nvSpPr>
          <p:cNvPr id="202" name="Google Shape;202;p2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Involve staff across various levels 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Assign leads to ensure accountability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Engage stakeholders from the beginning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Align with existing priorities and initiatives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Set measurable, skill-based objectives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Schedule regular check-ins throughout year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Consistently track progress and challenges; be prepared for the two-year modification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30"/>
          <p:cNvSpPr txBox="1"/>
          <p:nvPr/>
        </p:nvSpPr>
        <p:spPr>
          <a:xfrm>
            <a:off x="1289800" y="744525"/>
            <a:ext cx="10203000" cy="19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Aaron Thompson, Assistant Division Director</a:t>
            </a:r>
            <a:endParaRPr b="1" sz="2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Utah State Office or Rehabilitation</a:t>
            </a:r>
            <a:endParaRPr b="1" sz="2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athompson@utah.go</a:t>
            </a:r>
            <a:r>
              <a:rPr lang="en-US" sz="2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</a:t>
            </a:r>
            <a:endParaRPr sz="2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801-887-9511</a:t>
            </a:r>
            <a:endParaRPr sz="2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/>
              <a:t>Overview </a:t>
            </a:r>
            <a:endParaRPr/>
          </a:p>
        </p:txBody>
      </p:sp>
      <p:sp>
        <p:nvSpPr>
          <p:cNvPr id="99" name="Google Shape;99;p14"/>
          <p:cNvSpPr txBox="1"/>
          <p:nvPr/>
        </p:nvSpPr>
        <p:spPr>
          <a:xfrm>
            <a:off x="838201" y="1868962"/>
            <a:ext cx="10148700" cy="48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Engage Stakeholders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Leverage Staff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Partner </a:t>
            </a: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Collaboration</a:t>
            </a: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Incorporate Feedback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Monitor Progress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RSA Engagement 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Financial Factors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Align with CSAVR Strategic Priorities 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Key Reminders 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/>
              <a:t>Stakeholder Engagement </a:t>
            </a:r>
            <a:endParaRPr/>
          </a:p>
        </p:txBody>
      </p:sp>
      <p:sp>
        <p:nvSpPr>
          <p:cNvPr id="105" name="Google Shape;105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581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Engage stakeholders early </a:t>
            </a:r>
            <a:r>
              <a:rPr lang="en-US"/>
              <a:t>and consistently, as their involvement is crucial for successful plan implementation.</a:t>
            </a:r>
            <a:endParaRPr/>
          </a:p>
          <a:p>
            <a:pPr indent="-3581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Identify </a:t>
            </a:r>
            <a:r>
              <a:rPr b="1" lang="en-US"/>
              <a:t>key informants</a:t>
            </a:r>
            <a:r>
              <a:rPr lang="en-US"/>
              <a:t>, including:</a:t>
            </a:r>
            <a:endParaRPr/>
          </a:p>
          <a:p>
            <a:pPr indent="-32575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State Rehabilitation Council (SRC) members</a:t>
            </a:r>
            <a:endParaRPr/>
          </a:p>
          <a:p>
            <a:pPr indent="-32575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Client Assistance Program (CAP) representatives</a:t>
            </a:r>
            <a:endParaRPr/>
          </a:p>
          <a:p>
            <a:pPr indent="-32575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State and local workforce board members</a:t>
            </a:r>
            <a:endParaRPr/>
          </a:p>
          <a:p>
            <a:pPr indent="-32575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Core WIOA partners</a:t>
            </a:r>
            <a:endParaRPr/>
          </a:p>
          <a:p>
            <a:pPr indent="-32575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Community Rehabilitation Programs (CRPs)</a:t>
            </a:r>
            <a:endParaRPr/>
          </a:p>
          <a:p>
            <a:pPr indent="-32575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CSPD-related training providers</a:t>
            </a:r>
            <a:endParaRPr/>
          </a:p>
          <a:p>
            <a:pPr indent="-32575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Participants from your most recent needs assessment</a:t>
            </a:r>
            <a:endParaRPr/>
          </a:p>
          <a:p>
            <a:pPr indent="-32575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Agency staff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/>
              <a:t>Staff Engagement</a:t>
            </a:r>
            <a:endParaRPr/>
          </a:p>
        </p:txBody>
      </p: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6957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Communicate the plan's purpose across all levels of your organization, from frontline staff to leadership.</a:t>
            </a:r>
            <a:endParaRPr/>
          </a:p>
          <a:p>
            <a:pPr indent="-36957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Include staff in the goal development process to increase buy-in.</a:t>
            </a:r>
            <a:endParaRPr/>
          </a:p>
          <a:p>
            <a:pPr indent="-36957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Activities to consider:</a:t>
            </a:r>
            <a:endParaRPr b="1"/>
          </a:p>
          <a:p>
            <a:pPr indent="-334327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Share and discuss the results of your CSNA with staff.</a:t>
            </a:r>
            <a:endParaRPr/>
          </a:p>
          <a:p>
            <a:pPr indent="-334327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Solicit feedback from staff on potential goals and priorities.</a:t>
            </a:r>
            <a:endParaRPr/>
          </a:p>
          <a:p>
            <a:pPr indent="-334327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Determine if a staff focus group would be beneficial.</a:t>
            </a:r>
            <a:endParaRPr/>
          </a:p>
          <a:p>
            <a:pPr indent="-334327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Identify opportunities for local staff to directly contribute to meeting the goals and priorities.</a:t>
            </a:r>
            <a:endParaRPr/>
          </a:p>
          <a:p>
            <a:pPr indent="-334327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Develop work groups to support implementation and follow-up activities.</a:t>
            </a:r>
            <a:endParaRPr/>
          </a:p>
          <a:p>
            <a:pPr indent="-334327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Utilize this as a professional development opportunity for interested staff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Gathering &amp; </a:t>
            </a:r>
            <a:r>
              <a:rPr lang="en-US"/>
              <a:t>Incorporating</a:t>
            </a:r>
            <a:r>
              <a:rPr lang="en-US"/>
              <a:t> Stakeholder Feedback </a:t>
            </a:r>
            <a:endParaRPr/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838200" y="1825625"/>
            <a:ext cx="10515600" cy="5032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Host Public Meetings or Virtual Town Halls</a:t>
            </a:r>
            <a:endParaRPr b="1"/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b="1" lang="en-US" sz="2500"/>
              <a:t>Collect Feedback through Surveys</a:t>
            </a:r>
            <a:endParaRPr b="1" sz="25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Engage the State Rehabilitation Council (SRC)</a:t>
            </a:r>
            <a:endParaRPr b="1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Dedicate meeting(s) to plan development activities 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Incorporate Input from the Client Assistance Program (CAP)</a:t>
            </a:r>
            <a:endParaRPr b="1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Review trends and issues identified over the last two years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Conduct Focus Groups or Meetings with Providers/CRPs</a:t>
            </a:r>
            <a:endParaRPr b="1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Facilitate Staff Feedback Sessions or Small Focus Groups</a:t>
            </a:r>
            <a:endParaRPr b="1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Use Iterative Feedback Loops</a:t>
            </a:r>
            <a:endParaRPr b="1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Share drafts with key stakeholders for further review and refinement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Coordinating with WIOA Partners </a:t>
            </a:r>
            <a:endParaRPr/>
          </a:p>
        </p:txBody>
      </p:sp>
      <p:sp>
        <p:nvSpPr>
          <p:cNvPr id="125" name="Google Shape;125;p18"/>
          <p:cNvSpPr txBox="1"/>
          <p:nvPr>
            <p:ph idx="1" type="body"/>
          </p:nvPr>
        </p:nvSpPr>
        <p:spPr>
          <a:xfrm>
            <a:off x="838200" y="1825625"/>
            <a:ext cx="10515600" cy="4938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6957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Collaborative Planning Committees: </a:t>
            </a:r>
            <a:endParaRPr b="1"/>
          </a:p>
          <a:p>
            <a:pPr indent="-334327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Engage early in the process to identify overlap and align goals and strategies.</a:t>
            </a:r>
            <a:endParaRPr/>
          </a:p>
          <a:p>
            <a:pPr indent="-334327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Schedule regular meetings to discuss shared priorities, challenges, and coordination throughout the year.</a:t>
            </a:r>
            <a:endParaRPr/>
          </a:p>
          <a:p>
            <a:pPr indent="-36957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Data and Resource Sharing: </a:t>
            </a:r>
            <a:endParaRPr b="1"/>
          </a:p>
          <a:p>
            <a:pPr indent="-334327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Share data and resources to support integrated service delivery and informed decision-making.</a:t>
            </a:r>
            <a:endParaRPr/>
          </a:p>
          <a:p>
            <a:pPr indent="-36957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Joint Stakeholder Engagement:</a:t>
            </a:r>
            <a:endParaRPr b="1"/>
          </a:p>
          <a:p>
            <a:pPr indent="-334327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 Collaborate on stakeholder engagement activities to gather unified feedback across WIOA programs.</a:t>
            </a:r>
            <a:endParaRPr/>
          </a:p>
          <a:p>
            <a:pPr indent="-36957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Coordinate Draft Reviews: </a:t>
            </a:r>
            <a:endParaRPr b="1"/>
          </a:p>
          <a:p>
            <a:pPr indent="-334327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Share drafts with core partners for review to ensure alignment and avoid working in isolation.</a:t>
            </a:r>
            <a:endParaRPr/>
          </a:p>
          <a:p>
            <a:pPr indent="-36957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Incorporate Partner Feedback: </a:t>
            </a:r>
            <a:endParaRPr b="1"/>
          </a:p>
          <a:p>
            <a:pPr indent="-334327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Actively include feedback from WIOA partners to shape the final plan.</a:t>
            </a:r>
            <a:endParaRPr/>
          </a:p>
          <a:p>
            <a:pPr indent="-36957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VR Representation on Workforce Boards: </a:t>
            </a:r>
            <a:endParaRPr b="1"/>
          </a:p>
          <a:p>
            <a:pPr indent="-334327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Ensure VR representation in local and state workforce development board meetings for continuous coordination.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Following-Up on Feedback &amp; Questions</a:t>
            </a:r>
            <a:endParaRPr sz="4000"/>
          </a:p>
        </p:txBody>
      </p:sp>
      <p:sp>
        <p:nvSpPr>
          <p:cNvPr id="132" name="Google Shape;132;p1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Summarize Key Feedback</a:t>
            </a:r>
            <a:endParaRPr b="1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Share feedback at SRC meetings to ensure transparency and understanding.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Offer Follow-Up </a:t>
            </a:r>
            <a:r>
              <a:rPr b="1" lang="en-US"/>
              <a:t>Opportunity</a:t>
            </a:r>
            <a:endParaRPr b="1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Provide stakeholders a chance for further discussion if specific concerns or questions arise.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Clarify Next Steps</a:t>
            </a:r>
            <a:endParaRPr b="1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Inform stakeholders how or if their feedback will be incorporated 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Public Comments: may or may not influence final decisions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Distribute Final Plan</a:t>
            </a:r>
            <a:endParaRPr b="1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 Ensure the final plan is broadly shared with stakeholders.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/>
              <a:t>Maintain Open Communication</a:t>
            </a:r>
            <a:endParaRPr b="1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 Keep communication channels open updates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/>
              <a:t>Tracking and Monitoring Progress </a:t>
            </a:r>
            <a:endParaRPr/>
          </a:p>
        </p:txBody>
      </p:sp>
      <p:sp>
        <p:nvSpPr>
          <p:cNvPr id="139" name="Google Shape;139;p20"/>
          <p:cNvSpPr txBox="1"/>
          <p:nvPr/>
        </p:nvSpPr>
        <p:spPr>
          <a:xfrm>
            <a:off x="954242" y="1891617"/>
            <a:ext cx="9605400" cy="48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entury Gothic"/>
              <a:buChar char="●"/>
            </a:pPr>
            <a:r>
              <a:rPr b="1" lang="en-US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Assign Staff/Teams to Each Goal</a:t>
            </a:r>
            <a:endParaRPr b="1"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○"/>
            </a:pP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Allocate specific staff members to each goal for focused accountability.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entury Gothic"/>
              <a:buChar char="●"/>
            </a:pPr>
            <a:r>
              <a:rPr b="1" lang="en-US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Establish Metrics and Benchmarks</a:t>
            </a:r>
            <a:endParaRPr b="1"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○"/>
            </a:pP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Define clear, measurable indicators for tracking progress.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entury Gothic"/>
              <a:buChar char="●"/>
            </a:pPr>
            <a:r>
              <a:rPr b="1" lang="en-US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Provide Quarterly Updates</a:t>
            </a:r>
            <a:endParaRPr b="1"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○"/>
            </a:pP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a shared tracking document for ongoing updates and transparency.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○"/>
            </a:pP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will also simplify the process of completing the two-year update.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entury Gothic"/>
              <a:buChar char="●"/>
            </a:pPr>
            <a:r>
              <a:rPr b="1" lang="en-US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Conduct Regular Progress Reviews</a:t>
            </a:r>
            <a:endParaRPr b="1"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○"/>
            </a:pPr>
            <a:r>
              <a:rPr lang="en-US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Schedule consistent evaluations to assess advancement toward goals.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n-US"/>
              <a:t>Tracking and Monitoring Progress </a:t>
            </a:r>
            <a:endParaRPr/>
          </a:p>
        </p:txBody>
      </p:sp>
      <p:sp>
        <p:nvSpPr>
          <p:cNvPr id="146" name="Google Shape;146;p21"/>
          <p:cNvSpPr txBox="1"/>
          <p:nvPr/>
        </p:nvSpPr>
        <p:spPr>
          <a:xfrm>
            <a:off x="954242" y="1891617"/>
            <a:ext cx="9605400" cy="48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Evaluate Progress and Barriers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Analyze achievements and identify obstacles to success.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are your one-year milestones?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Share Updates Widely 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Communicate progress at SRC and workforce board meetings.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○"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Identify opportunities to staff updates with staff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Char char="●"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Highlight Accomplishments and Successes </a:t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