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49" r:id="rId3"/>
    <p:sldId id="345" r:id="rId4"/>
    <p:sldId id="332" r:id="rId5"/>
    <p:sldId id="347" r:id="rId6"/>
    <p:sldId id="346" r:id="rId7"/>
    <p:sldId id="341" r:id="rId8"/>
    <p:sldId id="352" r:id="rId9"/>
    <p:sldId id="350" r:id="rId10"/>
    <p:sldId id="342" r:id="rId11"/>
    <p:sldId id="339" r:id="rId12"/>
    <p:sldId id="322" r:id="rId13"/>
    <p:sldId id="351" r:id="rId14"/>
    <p:sldId id="340" r:id="rId15"/>
    <p:sldId id="323" r:id="rId16"/>
    <p:sldId id="354" r:id="rId17"/>
    <p:sldId id="348" r:id="rId18"/>
    <p:sldId id="344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00"/>
    <a:srgbClr val="FFD5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9" autoAdjust="0"/>
    <p:restoredTop sz="85769" autoAdjust="0"/>
  </p:normalViewPr>
  <p:slideViewPr>
    <p:cSldViewPr snapToGrid="0">
      <p:cViewPr varScale="1">
        <p:scale>
          <a:sx n="73" d="100"/>
          <a:sy n="73" d="100"/>
        </p:scale>
        <p:origin x="1397" y="72"/>
      </p:cViewPr>
      <p:guideLst/>
    </p:cSldViewPr>
  </p:slideViewPr>
  <p:outlineViewPr>
    <p:cViewPr>
      <p:scale>
        <a:sx n="33" d="100"/>
        <a:sy n="33" d="100"/>
      </p:scale>
      <p:origin x="0" y="-2617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521854-2FD6-423F-B44F-1942B5412B3C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1351D2-8DC7-4A8A-9887-06A33E0E3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8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351D2-8DC7-4A8A-9887-06A33E0E371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1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351D2-8DC7-4A8A-9887-06A33E0E3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4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351D2-8DC7-4A8A-9887-06A33E0E3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0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351D2-8DC7-4A8A-9887-06A33E0E371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8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8461-4EDF-4EF9-8721-5C5CB3A96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14C91-572E-4746-9F02-9F4F90ED8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07FD-A65B-482D-BCC8-BED50268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715EE-0800-48FB-BF9B-1E64BDD8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F2BC7-3194-4DE6-9511-48FDC849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2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458E-1A52-441B-A360-AE7E7E5D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FE9A0-3FFF-4C30-80E6-6AE5754B2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05DA-B605-4370-8BA8-D7A961D61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AB20-1DCE-4601-8E1C-68E2C176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FA2C-B324-405E-8E9C-E06E5A8A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2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E7F470-F551-435C-ABB6-D4090F363E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F5474-279F-4991-9B84-E1510D2B9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0641B-1D70-41D6-B584-FB9F39C9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50098-6447-4B73-9F74-1A526443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7344-5032-494F-AFD4-ACD0C79E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D6B8-DA9D-47BC-A6F7-517A6FF84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AABAD-40C0-42BF-B6C9-A4CA7AB89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9102A-DA16-4991-ABB3-C473196D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BA57C-08A0-4F68-A630-EA6873AC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871EC-370A-48A8-8E69-EFC817B3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2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8565-4C18-4CA7-9E1F-41E23CE1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6F2E5-72E4-4867-8151-29FA6E438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42BF-81D9-4DE8-B6FD-6698AC2D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E9940-8C01-4F15-A786-2FDED8B7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C8C4-192E-431C-9F91-31368D26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2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3567-04ED-48BA-AA02-17C4F71B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B6C4-1A3B-4653-BFF1-303BCE595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ADDEE-8B9D-4224-AA40-F1A5A86F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73324-01CF-4EDD-837C-BC032EE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C2348-BC23-48AB-A2B7-ED374E0B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7ADFE-9A84-4E44-920B-FF9355D9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3E5E-7C51-4028-BD22-9B4F2718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34DD9-D279-4844-90E3-813A72849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227A0-B17E-4576-9A73-38BFEA76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56178-3C85-4CBE-A0BA-5EF3885A5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0CE65-0E72-4586-9EB9-094EDF23D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96D9C-4F69-4DF7-A39B-79207D8C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3EB032-2AB8-4D6B-AE9B-7757D6DA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63A48-D90A-44CF-A589-347E7CA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7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105C-4CF0-48AC-B42F-7231B2E7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16C7F-B73F-4325-9650-2676385E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989AA-CC41-4892-9F0D-6D141B28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09C9E-C083-453E-AF1D-6789228B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5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53AC9-B41A-4B1C-9021-E91F5101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3C5C2-C5D8-4B20-A0D3-CC88FAC2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A3A89-A699-4CAF-8A98-74EBB745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7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5C858-230C-4749-A87C-4EA5CC95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7F56-77F2-4DE4-9165-359DDADA8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8D733-685D-4BBC-BD0E-326CEECC0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B44F7-62AD-487B-8AE8-E5C68153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45E9B-6E20-45C3-BF71-A620D09B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CF6BE-D242-4F2B-8385-6BEDB5EF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5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8596-53EE-447F-9233-F5EA6458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C6EC0-0EE2-4875-BC06-DA1042CE0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DCA27-6EAD-4F65-84F5-0203249F4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BD2CB-9DEA-4394-A7C9-9649470B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C2D8C-E865-46EA-8352-0A811149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7017B-BA5D-40E0-B8B6-35E53369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4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ECDD0-26E6-4C14-9D17-F1E7C7D0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54497-A909-476E-91F0-6B45ED8EB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187CD-959E-4771-B27E-84C73179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123D-8B1D-428A-8EF7-B86CFF4DA6F6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E916A-78CD-4BFE-8A3B-C7CE6570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5B98A-D2E4-42E0-B0E5-90E13F46F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051F-25DB-41D3-A01C-D8721CA79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9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7768182@N02/321931036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5846171@N04/7065156485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92F240-FCCC-4D1B-89FD-0485B2F8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SAVR Logo">
            <a:extLst>
              <a:ext uri="{FF2B5EF4-FFF2-40B4-BE49-F238E27FC236}">
                <a16:creationId xmlns:a16="http://schemas.microsoft.com/office/drawing/2014/main" id="{A8D4595B-3973-4DD8-9907-667A1180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811" y="4947466"/>
            <a:ext cx="5826378" cy="15355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6DA092-7584-4E75-83E5-0DF0E6365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866045"/>
            <a:ext cx="9797143" cy="1261872"/>
          </a:xfrm>
        </p:spPr>
        <p:txBody>
          <a:bodyPr anchor="ctr">
            <a:normAutofit/>
          </a:bodyPr>
          <a:lstStyle/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Omar and the Fork in the Trail</a:t>
            </a:r>
          </a:p>
        </p:txBody>
      </p:sp>
    </p:spTree>
    <p:extLst>
      <p:ext uri="{BB962C8B-B14F-4D97-AF65-F5344CB8AC3E}">
        <p14:creationId xmlns:p14="http://schemas.microsoft.com/office/powerpoint/2010/main" val="120943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outdoor, ground, water, dog&#10;&#10;Description automatically generated">
            <a:extLst>
              <a:ext uri="{FF2B5EF4-FFF2-40B4-BE49-F238E27FC236}">
                <a16:creationId xmlns:a16="http://schemas.microsoft.com/office/drawing/2014/main" id="{F9DC4F43-6936-9CB5-DF0D-523F5BADD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4" y="-25401"/>
            <a:ext cx="5658154" cy="70327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57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ED7A-70D2-4119-BCE1-C901E148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Vision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0133A9-8C3E-4C09-9EF6-F13DA530A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8" r="3" b="5962"/>
          <a:stretch/>
        </p:blipFill>
        <p:spPr>
          <a:xfrm>
            <a:off x="8587049" y="436954"/>
            <a:ext cx="2763703" cy="162208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A67F1-EFD3-4BF1-B5AE-BEB5FF5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2167005"/>
            <a:ext cx="11100815" cy="43435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4000" b="1" dirty="0"/>
              <a:t>What drives our work?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believe in people. Everyone has the ability to work and contribute to our economy.</a:t>
            </a:r>
            <a:endParaRPr lang="en-US" sz="4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804175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ED7A-70D2-4119-BCE1-C901E148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Message 1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0133A9-8C3E-4C09-9EF6-F13DA530A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8" r="3" b="5962"/>
          <a:stretch/>
        </p:blipFill>
        <p:spPr>
          <a:xfrm>
            <a:off x="8587049" y="436954"/>
            <a:ext cx="2763703" cy="162208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A67F1-EFD3-4BF1-B5AE-BEB5FF5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2207302"/>
            <a:ext cx="11100815" cy="43435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What is exactly that you say the program does?</a:t>
            </a:r>
          </a:p>
          <a:p>
            <a:pPr marL="0" indent="0">
              <a:buNone/>
            </a:pPr>
            <a:endParaRPr lang="en-US" sz="4000" b="1" dirty="0"/>
          </a:p>
          <a:p>
            <a:pPr>
              <a:spcBef>
                <a:spcPts val="0"/>
              </a:spcBef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Vocational Rehabilitation helps people get their first job, maintain their current job, and earn the job of their future. </a:t>
            </a:r>
          </a:p>
          <a:p>
            <a:endParaRPr lang="en-US" sz="2400" dirty="0"/>
          </a:p>
          <a:p>
            <a:pPr marL="914400" lvl="2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97648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, person">
            <a:extLst>
              <a:ext uri="{FF2B5EF4-FFF2-40B4-BE49-F238E27FC236}">
                <a16:creationId xmlns:a16="http://schemas.microsoft.com/office/drawing/2014/main" id="{0401A745-7574-A8AC-14DB-895BCE679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1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ED7A-70D2-4119-BCE1-C901E148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Message 2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0133A9-8C3E-4C09-9EF6-F13DA530A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8" r="3" b="5962"/>
          <a:stretch/>
        </p:blipFill>
        <p:spPr>
          <a:xfrm>
            <a:off x="8587049" y="436954"/>
            <a:ext cx="2763703" cy="162208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A67F1-EFD3-4BF1-B5AE-BEB5FF5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2167005"/>
            <a:ext cx="11100815" cy="43435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How did you go about accomplishing such a lofty objective?</a:t>
            </a:r>
          </a:p>
          <a:p>
            <a:pPr marL="0" indent="0">
              <a:buNone/>
            </a:pPr>
            <a:endParaRPr lang="en-US" sz="4000" b="1" dirty="0"/>
          </a:p>
          <a:p>
            <a:pPr lvl="1"/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Vocational Rehabilitation scales its impact and drives results through collaboration and partnerships</a:t>
            </a:r>
            <a:endParaRPr lang="en-US" sz="40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450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ED7A-70D2-4119-BCE1-C901E148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Message 3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0133A9-8C3E-4C09-9EF6-F13DA530A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8" r="3" b="5962"/>
          <a:stretch/>
        </p:blipFill>
        <p:spPr>
          <a:xfrm>
            <a:off x="8587049" y="436954"/>
            <a:ext cx="2763703" cy="162208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A67F1-EFD3-4BF1-B5AE-BEB5FF5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2207302"/>
            <a:ext cx="11100815" cy="4343524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8400" b="1" dirty="0"/>
              <a:t>Why is your program a good investment for the future?</a:t>
            </a:r>
          </a:p>
          <a:p>
            <a:pPr marL="0" indent="0">
              <a:buNone/>
            </a:pPr>
            <a:endParaRPr lang="en-US" sz="8400" b="1" dirty="0"/>
          </a:p>
          <a:p>
            <a:pPr>
              <a:spcBef>
                <a:spcPts val="0"/>
              </a:spcBef>
            </a:pPr>
            <a:r>
              <a:rPr lang="en-US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Vocational Rehabilitation futureproofs the workforce in a complex economy by ensuring businesses have their talent needs met.</a:t>
            </a:r>
            <a:endParaRPr lang="en-US" sz="84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1200" b="1" dirty="0"/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7636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ED7A-70D2-4119-BCE1-C901E148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Call to Action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0133A9-8C3E-4C09-9EF6-F13DA530A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8" r="3" b="5962"/>
          <a:stretch/>
        </p:blipFill>
        <p:spPr>
          <a:xfrm>
            <a:off x="8587049" y="436954"/>
            <a:ext cx="2763703" cy="162208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A67F1-EFD3-4BF1-B5AE-BEB5FF59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2207302"/>
            <a:ext cx="11100815" cy="43435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4000" b="1" dirty="0"/>
              <a:t>OK, so now what?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 prepared to tell your program’s story.</a:t>
            </a:r>
          </a:p>
          <a:p>
            <a:r>
              <a:rPr lang="en-US" sz="40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your proof points?</a:t>
            </a:r>
            <a:endParaRPr lang="en-US" sz="4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1200" b="1" dirty="0"/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39141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uit, necktie">
            <a:extLst>
              <a:ext uri="{FF2B5EF4-FFF2-40B4-BE49-F238E27FC236}">
                <a16:creationId xmlns:a16="http://schemas.microsoft.com/office/drawing/2014/main" id="{25A0FE44-1C71-B419-3D7B-CF35760F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600" b="358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7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dog lying on a dog bed&#10;&#10;Description automatically generated with medium confidence">
            <a:extLst>
              <a:ext uri="{FF2B5EF4-FFF2-40B4-BE49-F238E27FC236}">
                <a16:creationId xmlns:a16="http://schemas.microsoft.com/office/drawing/2014/main" id="{F9DC4F43-6936-9CB5-DF0D-523F5BADD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4" r="1" b="348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C0936C2-EDAC-459B-E3F3-FBD2BFA2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44" y="0"/>
            <a:ext cx="4784803" cy="68533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49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large white sign&#10;&#10;Description automatically generated with low confidence">
            <a:extLst>
              <a:ext uri="{FF2B5EF4-FFF2-40B4-BE49-F238E27FC236}">
                <a16:creationId xmlns:a16="http://schemas.microsoft.com/office/drawing/2014/main" id="{D9F30EAA-0917-8904-1457-55FFDE61A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b="171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20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3E82D-B325-11E8-7E09-38CA33B3BBF4}"/>
              </a:ext>
            </a:extLst>
          </p:cNvPr>
          <p:cNvSpPr/>
          <p:nvPr/>
        </p:nvSpPr>
        <p:spPr>
          <a:xfrm>
            <a:off x="0" y="0"/>
            <a:ext cx="12192000" cy="17670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60EC7-8981-4406-B7DE-461639C6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497" y="148281"/>
            <a:ext cx="11522615" cy="1325563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chemeClr val="bg1"/>
                </a:solidFill>
              </a:rPr>
              <a:t>Strategic Priority Workplan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3BCD-033E-4229-91E4-05386315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6" y="2057081"/>
            <a:ext cx="7364909" cy="46637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/>
              <a:t>Theme: </a:t>
            </a:r>
          </a:p>
          <a:p>
            <a:pPr marL="0" indent="0">
              <a:buNone/>
            </a:pPr>
            <a:r>
              <a:rPr lang="en-US" sz="4000" dirty="0"/>
              <a:t>“Increase Capacity and Reduce Complexity” 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331BDAB3-6FBD-456F-8682-0BB74E58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1" b="1"/>
          <a:stretch/>
        </p:blipFill>
        <p:spPr>
          <a:xfrm>
            <a:off x="8006935" y="2731169"/>
            <a:ext cx="3846420" cy="29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9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3E82D-B325-11E8-7E09-38CA33B3BBF4}"/>
              </a:ext>
            </a:extLst>
          </p:cNvPr>
          <p:cNvSpPr/>
          <p:nvPr/>
        </p:nvSpPr>
        <p:spPr>
          <a:xfrm>
            <a:off x="0" y="0"/>
            <a:ext cx="12192000" cy="17670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60EC7-8981-4406-B7DE-461639C6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3" y="148281"/>
            <a:ext cx="11950263" cy="1375719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Workplan: Increase Capacity and Reduce Complexity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3BCD-033E-4229-91E4-05386315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6" y="2057081"/>
            <a:ext cx="7364909" cy="4663759"/>
          </a:xfrm>
        </p:spPr>
        <p:txBody>
          <a:bodyPr anchor="ctr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Fall Conference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RSA published TAC 24-01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Schultz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Workplan Framework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resource: Antoinette Williams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 with Harkin Institute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CRP Survey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Mathematica/Transcend study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331BDAB3-6FBD-456F-8682-0BB74E58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1" b="1"/>
          <a:stretch/>
        </p:blipFill>
        <p:spPr>
          <a:xfrm>
            <a:off x="8006935" y="2731169"/>
            <a:ext cx="3846420" cy="29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24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CF140-BDB1-93FE-2D12-9D27A224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8600"/>
            <a:ext cx="10047890" cy="5194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0CA316-F45A-434A-9C43-C4386D87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The Three Infrastructure Pillars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98BE1-1411-0104-ADF6-86FE8BBBA70B}"/>
              </a:ext>
            </a:extLst>
          </p:cNvPr>
          <p:cNvSpPr txBox="1"/>
          <p:nvPr/>
        </p:nvSpPr>
        <p:spPr>
          <a:xfrm>
            <a:off x="1947526" y="453509"/>
            <a:ext cx="865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Consumer Services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29205F-8CF8-BC20-C104-DD0E1D7E82D7}"/>
              </a:ext>
            </a:extLst>
          </p:cNvPr>
          <p:cNvSpPr txBox="1"/>
          <p:nvPr/>
        </p:nvSpPr>
        <p:spPr>
          <a:xfrm>
            <a:off x="4220327" y="477564"/>
            <a:ext cx="354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Partnerships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29A6AE-489C-292D-188D-F07977ADB8D2}"/>
              </a:ext>
            </a:extLst>
          </p:cNvPr>
          <p:cNvSpPr txBox="1"/>
          <p:nvPr/>
        </p:nvSpPr>
        <p:spPr>
          <a:xfrm>
            <a:off x="6011917" y="468898"/>
            <a:ext cx="184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Employers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86B247-C99F-F1D6-65FD-564EEA935770}"/>
              </a:ext>
            </a:extLst>
          </p:cNvPr>
          <p:cNvSpPr txBox="1"/>
          <p:nvPr/>
        </p:nvSpPr>
        <p:spPr>
          <a:xfrm>
            <a:off x="7685142" y="484287"/>
            <a:ext cx="29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Stakeholder Perceptions</a:t>
            </a:r>
          </a:p>
        </p:txBody>
      </p:sp>
    </p:spTree>
    <p:extLst>
      <p:ext uri="{BB962C8B-B14F-4D97-AF65-F5344CB8AC3E}">
        <p14:creationId xmlns:p14="http://schemas.microsoft.com/office/powerpoint/2010/main" val="148332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ack dog sitt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D9F30EAA-0917-8904-1457-55FFDE61A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" b="210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3CAA76-BCAA-7165-DAB1-3297401B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28" y="32469"/>
            <a:ext cx="5173249" cy="682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9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now, tree, nature&#10;&#10;Description automatically generated">
            <a:extLst>
              <a:ext uri="{FF2B5EF4-FFF2-40B4-BE49-F238E27FC236}">
                <a16:creationId xmlns:a16="http://schemas.microsoft.com/office/drawing/2014/main" id="{32F6E173-A5E1-CD97-BCC4-62FB7AF7B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4204"/>
            <a:ext cx="12192000" cy="68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5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14592</TotalTime>
  <Words>204</Words>
  <Application>Microsoft Office PowerPoint</Application>
  <PresentationFormat>Widescreen</PresentationFormat>
  <Paragraphs>53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Omar and the Fork in the Trail</vt:lpstr>
      <vt:lpstr>PowerPoint Presentation</vt:lpstr>
      <vt:lpstr>PowerPoint Presentation</vt:lpstr>
      <vt:lpstr> Strategic Priority Workplan</vt:lpstr>
      <vt:lpstr>Workplan: Increase Capacity and Reduce Complexity </vt:lpstr>
      <vt:lpstr>The Three Infrastructure Pillars</vt:lpstr>
      <vt:lpstr>PowerPoint Presentation</vt:lpstr>
      <vt:lpstr>PowerPoint Presentation</vt:lpstr>
      <vt:lpstr>PowerPoint Presentation</vt:lpstr>
      <vt:lpstr>PowerPoint Presentation</vt:lpstr>
      <vt:lpstr>Vision</vt:lpstr>
      <vt:lpstr>Message 1</vt:lpstr>
      <vt:lpstr>PowerPoint Presentation</vt:lpstr>
      <vt:lpstr>Message 2</vt:lpstr>
      <vt:lpstr>Message 3</vt:lpstr>
      <vt:lpstr>Call to Action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Fuller,Cheryl</dc:creator>
  <cp:lastModifiedBy>Doukas, David F.</cp:lastModifiedBy>
  <cp:revision>40</cp:revision>
  <cp:lastPrinted>2022-10-11T21:08:00Z</cp:lastPrinted>
  <dcterms:created xsi:type="dcterms:W3CDTF">2022-07-08T21:28:40Z</dcterms:created>
  <dcterms:modified xsi:type="dcterms:W3CDTF">2024-04-08T12:06:55Z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2023-10-29T19:26:23Z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916c08f3-cc2a-43f7-b155-1768d691dd15</vt:lpwstr>
  </property>
  <property fmtid="{D5CDD505-2E9C-101B-9397-08002B2CF9AE}" pid="8" name="MSIP_Label_09b73270-2993-4076-be47-9c78f42a1e84_ContentBits">
    <vt:lpwstr>0</vt:lpwstr>
  </property>
</Properties>
</file>