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62" r:id="rId5"/>
    <p:sldId id="260" r:id="rId6"/>
    <p:sldId id="261" r:id="rId7"/>
    <p:sldId id="263" r:id="rId8"/>
    <p:sldId id="264" r:id="rId9"/>
    <p:sldId id="268" r:id="rId10"/>
    <p:sldId id="266" r:id="rId11"/>
    <p:sldId id="267" r:id="rId12"/>
    <p:sldId id="270" r:id="rId13"/>
    <p:sldId id="272" r:id="rId14"/>
    <p:sldId id="273" r:id="rId15"/>
    <p:sldId id="269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8452" autoAdjust="0"/>
  </p:normalViewPr>
  <p:slideViewPr>
    <p:cSldViewPr>
      <p:cViewPr>
        <p:scale>
          <a:sx n="83" d="100"/>
          <a:sy n="83" d="100"/>
        </p:scale>
        <p:origin x="-134" y="-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0" tIns="46581" rIns="93160" bIns="4658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0" tIns="46581" rIns="93160" bIns="46581" rtlCol="0"/>
          <a:lstStyle>
            <a:lvl1pPr algn="r">
              <a:defRPr sz="1200"/>
            </a:lvl1pPr>
          </a:lstStyle>
          <a:p>
            <a:fld id="{6E126388-A245-479B-BD63-FCABC0096977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0" tIns="46581" rIns="93160" bIns="4658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0" tIns="46581" rIns="93160" bIns="46581" rtlCol="0" anchor="b"/>
          <a:lstStyle>
            <a:lvl1pPr algn="r">
              <a:defRPr sz="1200"/>
            </a:lvl1pPr>
          </a:lstStyle>
          <a:p>
            <a:fld id="{02624857-F1CE-49FE-B2B0-BEDFE4E22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952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0" tIns="46581" rIns="93160" bIns="4658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0" tIns="46581" rIns="93160" bIns="46581" rtlCol="0"/>
          <a:lstStyle>
            <a:lvl1pPr algn="r">
              <a:defRPr sz="1200"/>
            </a:lvl1pPr>
          </a:lstStyle>
          <a:p>
            <a:fld id="{9CB8D11B-C0C5-41CE-A057-D92C35274E12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0" tIns="46581" rIns="93160" bIns="4658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0" tIns="46581" rIns="93160" bIns="4658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0" tIns="46581" rIns="93160" bIns="4658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0" tIns="46581" rIns="93160" bIns="46581" rtlCol="0" anchor="b"/>
          <a:lstStyle>
            <a:lvl1pPr algn="r">
              <a:defRPr sz="1200"/>
            </a:lvl1pPr>
          </a:lstStyle>
          <a:p>
            <a:fld id="{FBC75132-A2C4-46E8-82FD-F508930DE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86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75132-A2C4-46E8-82FD-F508930DE41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050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75132-A2C4-46E8-82FD-F508930DE41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8172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75132-A2C4-46E8-82FD-F508930DE41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0590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75132-A2C4-46E8-82FD-F508930DE41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6780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75132-A2C4-46E8-82FD-F508930DE41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283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75132-A2C4-46E8-82FD-F508930DE41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4877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75132-A2C4-46E8-82FD-F508930DE41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730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75132-A2C4-46E8-82FD-F508930DE41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055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75132-A2C4-46E8-82FD-F508930DE41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541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75132-A2C4-46E8-82FD-F508930DE41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9247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75132-A2C4-46E8-82FD-F508930DE41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915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75132-A2C4-46E8-82FD-F508930DE41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7425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75132-A2C4-46E8-82FD-F508930DE41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3379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75132-A2C4-46E8-82FD-F508930DE41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9302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C75132-A2C4-46E8-82FD-F508930DE41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062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6C784-504C-4B0B-A4D0-B01A71190C35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EB1D011-72FF-45B7-9464-EA1EC761C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6C784-504C-4B0B-A4D0-B01A71190C35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D011-72FF-45B7-9464-EA1EC761C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6C784-504C-4B0B-A4D0-B01A71190C35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D011-72FF-45B7-9464-EA1EC761C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6C784-504C-4B0B-A4D0-B01A71190C35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EB1D011-72FF-45B7-9464-EA1EC761C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6C784-504C-4B0B-A4D0-B01A71190C35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D011-72FF-45B7-9464-EA1EC761CE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6C784-504C-4B0B-A4D0-B01A71190C35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D011-72FF-45B7-9464-EA1EC761C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6C784-504C-4B0B-A4D0-B01A71190C35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EB1D011-72FF-45B7-9464-EA1EC761CE7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6C784-504C-4B0B-A4D0-B01A71190C35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D011-72FF-45B7-9464-EA1EC761C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6C784-504C-4B0B-A4D0-B01A71190C35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D011-72FF-45B7-9464-EA1EC761C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6C784-504C-4B0B-A4D0-B01A71190C35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D011-72FF-45B7-9464-EA1EC761C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6C784-504C-4B0B-A4D0-B01A71190C35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1D011-72FF-45B7-9464-EA1EC761CE7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326C784-504C-4B0B-A4D0-B01A71190C35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EB1D011-72FF-45B7-9464-EA1EC761CE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Christina.Daly@ssa.gov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VRHelpdesk@ssa.go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</a:rPr>
              <a:t>Council of State Administrators of Vocational Rehabilitation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2015 Fall Conference</a:t>
            </a:r>
          </a:p>
        </p:txBody>
      </p:sp>
    </p:spTree>
    <p:extLst>
      <p:ext uri="{BB962C8B-B14F-4D97-AF65-F5344CB8AC3E}">
        <p14:creationId xmlns:p14="http://schemas.microsoft.com/office/powerpoint/2010/main" val="410865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Issues (Seattle)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BPQY</a:t>
            </a:r>
            <a:endParaRPr lang="en-US" sz="2800" dirty="0" smtClean="0"/>
          </a:p>
          <a:p>
            <a:r>
              <a:rPr lang="en-US" sz="2800" dirty="0" smtClean="0"/>
              <a:t>Increased collaboration</a:t>
            </a:r>
          </a:p>
          <a:p>
            <a:pPr lvl="1"/>
            <a:r>
              <a:rPr lang="en-US" dirty="0" smtClean="0"/>
              <a:t>Monthly AWIC </a:t>
            </a:r>
            <a:r>
              <a:rPr lang="en-US" dirty="0" smtClean="0"/>
              <a:t>meetings</a:t>
            </a:r>
            <a:endParaRPr lang="en-US" dirty="0" smtClean="0"/>
          </a:p>
          <a:p>
            <a:pPr lvl="1"/>
            <a:r>
              <a:rPr lang="en-US" dirty="0" smtClean="0"/>
              <a:t>Quarterly </a:t>
            </a:r>
            <a:r>
              <a:rPr lang="en-US" dirty="0" smtClean="0"/>
              <a:t>Work Incentive Liaison (WIL) meetings </a:t>
            </a:r>
            <a:endParaRPr lang="en-US" dirty="0" smtClean="0"/>
          </a:p>
          <a:p>
            <a:r>
              <a:rPr lang="en-US" sz="2800" dirty="0" smtClean="0"/>
              <a:t>Medical </a:t>
            </a:r>
            <a:r>
              <a:rPr lang="en-US" sz="2800" dirty="0"/>
              <a:t>Records (DI </a:t>
            </a:r>
            <a:r>
              <a:rPr lang="en-US" sz="2800" dirty="0" smtClean="0"/>
              <a:t>13510.030- FO Instructions for Providing Medical Information to State VR Agencies for VR Cost Reimbursement or Ticket to Work Program)</a:t>
            </a:r>
            <a:endParaRPr lang="en-US" sz="2800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607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Ticket Updates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181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700" dirty="0"/>
              <a:t>Through Sept 2015 – 329,753 Tickets were assigned to state VRs or </a:t>
            </a:r>
            <a:r>
              <a:rPr lang="en-US" sz="3700" dirty="0" smtClean="0"/>
              <a:t>EN’s (Most beneficiaries are using their ticket with the SVRA.)</a:t>
            </a:r>
            <a:endParaRPr lang="en-US" sz="3700" dirty="0"/>
          </a:p>
          <a:p>
            <a:pPr marL="0" indent="0">
              <a:buNone/>
            </a:pPr>
            <a:r>
              <a:rPr lang="en-US" sz="3700" dirty="0"/>
              <a:t>	* 248,786 with SVR – essentially consistent with Sept 2014</a:t>
            </a:r>
          </a:p>
          <a:p>
            <a:pPr marL="0" indent="0">
              <a:buNone/>
            </a:pPr>
            <a:r>
              <a:rPr lang="en-US" sz="3700" dirty="0"/>
              <a:t>	*   51,359 with EN’s – up from 45,581 in Sept 2014</a:t>
            </a:r>
          </a:p>
          <a:p>
            <a:pPr marL="0" indent="0">
              <a:buNone/>
            </a:pPr>
            <a:endParaRPr lang="en-US" sz="3700" dirty="0"/>
          </a:p>
          <a:p>
            <a:pPr marL="0" indent="0">
              <a:buNone/>
            </a:pPr>
            <a:r>
              <a:rPr lang="en-US" sz="3700" dirty="0"/>
              <a:t>The number of beneficiaries working through EN assistance and generating payments because of work has </a:t>
            </a:r>
            <a:r>
              <a:rPr lang="en-US" sz="3700" u="sng" dirty="0"/>
              <a:t>increased </a:t>
            </a:r>
            <a:r>
              <a:rPr lang="en-US" sz="3700" dirty="0"/>
              <a:t>from 32,350 in Sept 2014 to 37,973 in Sept 2015</a:t>
            </a:r>
          </a:p>
          <a:p>
            <a:pPr marL="0" indent="0">
              <a:buNone/>
            </a:pPr>
            <a:endParaRPr lang="en-US" sz="3700" dirty="0"/>
          </a:p>
          <a:p>
            <a:pPr marL="0" indent="0">
              <a:buNone/>
            </a:pPr>
            <a:r>
              <a:rPr lang="en-US" sz="3700" dirty="0"/>
              <a:t>The number of total beneficiaries who received </a:t>
            </a:r>
            <a:r>
              <a:rPr lang="en-US" sz="3700" dirty="0" smtClean="0"/>
              <a:t>employment </a:t>
            </a:r>
            <a:r>
              <a:rPr lang="en-US" sz="3700" dirty="0"/>
              <a:t>support  and were not paid benefits due to work and earnings has </a:t>
            </a:r>
            <a:r>
              <a:rPr lang="en-US" sz="3700" u="sng" dirty="0"/>
              <a:t>increased</a:t>
            </a:r>
            <a:r>
              <a:rPr lang="en-US" sz="3700" dirty="0"/>
              <a:t> from 10,529 in Sept 2014 to 13,114 in Sept 2015 </a:t>
            </a:r>
          </a:p>
          <a:p>
            <a:pPr marL="0" indent="0">
              <a:buNone/>
            </a:pPr>
            <a:endParaRPr lang="en-US" sz="3700" dirty="0"/>
          </a:p>
          <a:p>
            <a:pPr marL="0" indent="0">
              <a:buNone/>
            </a:pPr>
            <a:r>
              <a:rPr lang="en-US" sz="3700" dirty="0"/>
              <a:t>Ticket Program has approximately 642 EN’s under contract nationwide – essentially the same as Sept 2014 – focus </a:t>
            </a:r>
            <a:r>
              <a:rPr lang="en-US" sz="3700" dirty="0" smtClean="0"/>
              <a:t>is on </a:t>
            </a:r>
            <a:r>
              <a:rPr lang="en-US" sz="3700" dirty="0"/>
              <a:t>quality, not quantity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61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for state </a:t>
            </a:r>
            <a:r>
              <a:rPr lang="en-US" dirty="0" err="1" smtClean="0"/>
              <a:t>vr</a:t>
            </a:r>
            <a:r>
              <a:rPr lang="en-US" dirty="0" smtClean="0"/>
              <a:t> staff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Office of Research, Demonstration, and Employment Support (ORDES) </a:t>
            </a:r>
            <a:r>
              <a:rPr lang="en-US" sz="2800" dirty="0"/>
              <a:t>staff </a:t>
            </a:r>
            <a:r>
              <a:rPr lang="en-US" sz="2800" dirty="0" smtClean="0"/>
              <a:t>offers </a:t>
            </a:r>
            <a:r>
              <a:rPr lang="en-US" sz="2800" dirty="0"/>
              <a:t>a two day training session </a:t>
            </a:r>
            <a:r>
              <a:rPr lang="en-US" sz="2800" dirty="0" smtClean="0"/>
              <a:t>at our Baltimore office for </a:t>
            </a:r>
            <a:r>
              <a:rPr lang="en-US" sz="2800" dirty="0"/>
              <a:t>State </a:t>
            </a:r>
            <a:r>
              <a:rPr lang="en-US" sz="2800" dirty="0" smtClean="0"/>
              <a:t>VR </a:t>
            </a:r>
            <a:r>
              <a:rPr lang="en-US" sz="2800" dirty="0"/>
              <a:t>personnel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We </a:t>
            </a:r>
            <a:r>
              <a:rPr lang="en-US" sz="2800" dirty="0"/>
              <a:t>hold this session on an annual </a:t>
            </a:r>
            <a:r>
              <a:rPr lang="en-US" sz="2800" dirty="0" smtClean="0"/>
              <a:t>and by request basis </a:t>
            </a:r>
            <a:r>
              <a:rPr lang="en-US" sz="2800" dirty="0"/>
              <a:t>to provide VR agencies an opportunity to learn about </a:t>
            </a:r>
            <a:r>
              <a:rPr lang="en-US" sz="2800" dirty="0" smtClean="0"/>
              <a:t>both Ticket to Work program as a whole and the EN and </a:t>
            </a:r>
            <a:r>
              <a:rPr lang="en-US" sz="2800" dirty="0"/>
              <a:t>the VR claims </a:t>
            </a:r>
            <a:r>
              <a:rPr lang="en-US" sz="2800" dirty="0" smtClean="0"/>
              <a:t>processes.</a:t>
            </a:r>
            <a:r>
              <a:rPr lang="en-US" sz="2800" dirty="0"/>
              <a:t>  </a:t>
            </a:r>
            <a:endParaRPr lang="en-US" sz="2800" dirty="0" smtClean="0"/>
          </a:p>
          <a:p>
            <a:r>
              <a:rPr lang="en-US" sz="2800" dirty="0" smtClean="0"/>
              <a:t>In September 2015 VR </a:t>
            </a:r>
            <a:r>
              <a:rPr lang="en-US" sz="2800" dirty="0"/>
              <a:t>staff from Georgia and Nebraska joined us in Baltimore for this training. 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07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sz="2400" dirty="0">
                <a:solidFill>
                  <a:srgbClr val="1F497D"/>
                </a:solidFill>
              </a:rPr>
              <a:t>Partnership Plus Collaboration and Coordination 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638909"/>
            <a:ext cx="8686800" cy="4356469"/>
          </a:xfrm>
        </p:spPr>
      </p:pic>
    </p:spTree>
    <p:extLst>
      <p:ext uri="{BB962C8B-B14F-4D97-AF65-F5344CB8AC3E}">
        <p14:creationId xmlns:p14="http://schemas.microsoft.com/office/powerpoint/2010/main" val="189649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FY 2015 Partnership Plus Recruitment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sz="2000" dirty="0"/>
              <a:t>During  FY 2015 SSA and our Operations Support Manager (OSM) focused  recruitment efforts on two types of service providers: </a:t>
            </a:r>
          </a:p>
          <a:p>
            <a:pPr lvl="1"/>
            <a:r>
              <a:rPr lang="en-US" sz="2000" dirty="0"/>
              <a:t>Contractors with State Vocational Rehabilitation agencies (SVRAs) willing to provide ongoing employment support services to beneficiaries whose cases have been successfully closed by the SVRA and </a:t>
            </a:r>
          </a:p>
          <a:p>
            <a:pPr lvl="1"/>
            <a:r>
              <a:rPr lang="en-US" sz="2000" dirty="0"/>
              <a:t>Service providers that provided specialized services to disabled Veterans. </a:t>
            </a:r>
          </a:p>
          <a:p>
            <a:pPr marL="457200" lvl="1" indent="0">
              <a:buNone/>
            </a:pPr>
            <a:r>
              <a:rPr lang="en-US" sz="2000" dirty="0" smtClean="0"/>
              <a:t>The </a:t>
            </a:r>
            <a:r>
              <a:rPr lang="en-US" sz="2000" dirty="0"/>
              <a:t>following table provides a listing of the type of Employment Networks successfully recruited and approved to </a:t>
            </a:r>
            <a:r>
              <a:rPr lang="en-US" sz="2000" dirty="0" smtClean="0"/>
              <a:t>participate </a:t>
            </a:r>
            <a:r>
              <a:rPr lang="en-US" sz="2000" dirty="0"/>
              <a:t>in the Ticket Program. </a:t>
            </a:r>
          </a:p>
          <a:p>
            <a:endParaRPr lang="en-US" sz="20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287" y="4724400"/>
            <a:ext cx="3229426" cy="1733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5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joining us!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525963"/>
          </a:xfrm>
        </p:spPr>
        <p:txBody>
          <a:bodyPr/>
          <a:lstStyle/>
          <a:p>
            <a:r>
              <a:rPr lang="en-US" sz="2800" dirty="0" smtClean="0">
                <a:hlinkClick r:id="rId3"/>
              </a:rPr>
              <a:t>Christina.Daly@ssa.gov</a:t>
            </a:r>
            <a:endParaRPr lang="en-US" sz="2800" dirty="0" smtClean="0"/>
          </a:p>
          <a:p>
            <a:r>
              <a:rPr lang="en-US" sz="2800" dirty="0" smtClean="0">
                <a:hlinkClick r:id="rId4"/>
              </a:rPr>
              <a:t>VRHelpdesk@ssa.gov</a:t>
            </a: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78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Summarize recent accomplishments</a:t>
            </a:r>
          </a:p>
          <a:p>
            <a:r>
              <a:rPr lang="en-US" dirty="0" smtClean="0"/>
              <a:t>Regional issues</a:t>
            </a:r>
          </a:p>
          <a:p>
            <a:r>
              <a:rPr lang="en-US" dirty="0" smtClean="0"/>
              <a:t>Ticket updates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08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SSA Accomplishments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Ticket Program Manager</a:t>
            </a:r>
          </a:p>
          <a:p>
            <a:r>
              <a:rPr lang="en-US" dirty="0" smtClean="0"/>
              <a:t>Good News Letters</a:t>
            </a:r>
            <a:endParaRPr lang="en-US" dirty="0" smtClean="0"/>
          </a:p>
          <a:p>
            <a:r>
              <a:rPr lang="en-US" dirty="0" smtClean="0"/>
              <a:t>Benefit Planning Query (BPQY)-Proof of Concept</a:t>
            </a:r>
            <a:endParaRPr lang="en-US" dirty="0" smtClean="0"/>
          </a:p>
          <a:p>
            <a:r>
              <a:rPr lang="en-US" dirty="0" smtClean="0"/>
              <a:t>WIPA Cooperative Agreements</a:t>
            </a:r>
          </a:p>
          <a:p>
            <a:r>
              <a:rPr lang="en-US" dirty="0" smtClean="0"/>
              <a:t>Enhanced Automation</a:t>
            </a:r>
          </a:p>
          <a:p>
            <a:r>
              <a:rPr lang="en-US" dirty="0" smtClean="0"/>
              <a:t>Reduced Pending VR Reimbursement Payments</a:t>
            </a:r>
          </a:p>
        </p:txBody>
      </p:sp>
    </p:spTree>
    <p:extLst>
      <p:ext uri="{BB962C8B-B14F-4D97-AF65-F5344CB8AC3E}">
        <p14:creationId xmlns:p14="http://schemas.microsoft.com/office/powerpoint/2010/main" val="45750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Ticket Program Manager (PM)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u="sng" dirty="0"/>
              <a:t>History</a:t>
            </a:r>
            <a:r>
              <a:rPr lang="en-US" u="sng" dirty="0"/>
              <a:t> </a:t>
            </a:r>
          </a:p>
          <a:p>
            <a:r>
              <a:rPr lang="en-US" sz="2800" b="1" dirty="0"/>
              <a:t>09/2000</a:t>
            </a:r>
            <a:r>
              <a:rPr lang="en-US" sz="2800" dirty="0"/>
              <a:t> - Maximus </a:t>
            </a:r>
          </a:p>
          <a:p>
            <a:r>
              <a:rPr lang="en-US" sz="2800" b="1" dirty="0" smtClean="0"/>
              <a:t>2005 </a:t>
            </a:r>
            <a:r>
              <a:rPr lang="en-US" sz="2800" dirty="0"/>
              <a:t>– Split the PM contract with </a:t>
            </a:r>
            <a:r>
              <a:rPr lang="en-US" sz="2800" dirty="0" smtClean="0"/>
              <a:t>MAXIMUS and </a:t>
            </a:r>
            <a:r>
              <a:rPr lang="en-US" sz="2800" dirty="0"/>
              <a:t>Cherry Engineering Support Systems, Inc. (CESSI) </a:t>
            </a:r>
          </a:p>
          <a:p>
            <a:r>
              <a:rPr lang="en-US" sz="2800" b="1" dirty="0" smtClean="0"/>
              <a:t>09/2010 </a:t>
            </a:r>
            <a:r>
              <a:rPr lang="en-US" sz="2800" dirty="0" smtClean="0"/>
              <a:t>-  Split the PM contract with Booz Allen Hamilton and MAXIMUS</a:t>
            </a:r>
            <a:endParaRPr lang="en-US" sz="2400" dirty="0"/>
          </a:p>
          <a:p>
            <a:r>
              <a:rPr lang="en-US" sz="2800" b="1" dirty="0" smtClean="0"/>
              <a:t>09/29/2015  </a:t>
            </a:r>
            <a:r>
              <a:rPr lang="en-US" sz="2800" b="1" dirty="0"/>
              <a:t>- </a:t>
            </a:r>
            <a:r>
              <a:rPr lang="en-US" sz="2800" dirty="0" smtClean="0"/>
              <a:t>Contract awarded to MAXIMUS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78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News letters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an effort to drive beneficiary traffic to VRs and/or Employment Networks, SSA sent Good News letters April 2015.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65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BPQY Proof of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334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Alternative way to receive </a:t>
            </a:r>
            <a:r>
              <a:rPr lang="en-US" sz="2800" dirty="0" smtClean="0"/>
              <a:t>Benefit Planning Queries </a:t>
            </a:r>
          </a:p>
          <a:p>
            <a:r>
              <a:rPr lang="en-US" sz="2800" dirty="0" smtClean="0"/>
              <a:t>We </a:t>
            </a:r>
            <a:r>
              <a:rPr lang="en-US" sz="2800" dirty="0" smtClean="0"/>
              <a:t>have </a:t>
            </a:r>
            <a:r>
              <a:rPr lang="en-US" sz="2800" dirty="0"/>
              <a:t>the following </a:t>
            </a:r>
            <a:r>
              <a:rPr lang="en-US" sz="2800" dirty="0" smtClean="0"/>
              <a:t>participants:</a:t>
            </a:r>
          </a:p>
          <a:p>
            <a:pPr lvl="1"/>
            <a:r>
              <a:rPr lang="en-US" dirty="0" smtClean="0"/>
              <a:t>14 ENs</a:t>
            </a:r>
          </a:p>
          <a:p>
            <a:pPr lvl="1"/>
            <a:r>
              <a:rPr lang="en-US" dirty="0" smtClean="0"/>
              <a:t>13 </a:t>
            </a:r>
            <a:r>
              <a:rPr lang="en-US" dirty="0"/>
              <a:t>WIPAs </a:t>
            </a:r>
            <a:r>
              <a:rPr lang="en-US" dirty="0" smtClean="0"/>
              <a:t>(Work Incentives Planning &amp; Assistance) Cooperative Agreements</a:t>
            </a:r>
            <a:endParaRPr lang="en-US" dirty="0"/>
          </a:p>
          <a:p>
            <a:pPr lvl="1"/>
            <a:r>
              <a:rPr lang="en-US" dirty="0"/>
              <a:t>3 </a:t>
            </a:r>
            <a:r>
              <a:rPr lang="en-US" dirty="0" smtClean="0"/>
              <a:t>PABSS (Protection &amp; Advocacy for Beneficiaries of Social Security)</a:t>
            </a:r>
            <a:endParaRPr lang="en-US" dirty="0"/>
          </a:p>
          <a:p>
            <a:pPr lvl="1"/>
            <a:r>
              <a:rPr lang="en-US" dirty="0"/>
              <a:t>2 </a:t>
            </a:r>
            <a:r>
              <a:rPr lang="en-US" dirty="0" smtClean="0"/>
              <a:t>WIPA/PABSS </a:t>
            </a:r>
            <a:endParaRPr lang="en-US" dirty="0" smtClean="0"/>
          </a:p>
          <a:p>
            <a:pPr lvl="1"/>
            <a:r>
              <a:rPr lang="en-US" dirty="0" smtClean="0"/>
              <a:t>5 </a:t>
            </a:r>
            <a:r>
              <a:rPr lang="en-US" dirty="0"/>
              <a:t>VRs (ME, MA, OK, SC, VA)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30758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WIPA Cooperative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New WIPA Cooperative agreement </a:t>
            </a:r>
            <a:r>
              <a:rPr lang="en-US" sz="2800" dirty="0" smtClean="0"/>
              <a:t>as </a:t>
            </a:r>
            <a:r>
              <a:rPr lang="en-US" sz="2800" dirty="0" smtClean="0"/>
              <a:t>of 08/01/15.</a:t>
            </a:r>
          </a:p>
          <a:p>
            <a:r>
              <a:rPr lang="en-US" sz="2800" dirty="0" smtClean="0"/>
              <a:t>First full and open competitive process since 2006</a:t>
            </a:r>
          </a:p>
          <a:p>
            <a:r>
              <a:rPr lang="en-US" sz="2800" dirty="0" smtClean="0"/>
              <a:t>83 new WIPAs</a:t>
            </a:r>
          </a:p>
          <a:p>
            <a:r>
              <a:rPr lang="en-US" sz="2800" dirty="0" smtClean="0"/>
              <a:t>Revised WIPA Model</a:t>
            </a:r>
          </a:p>
          <a:p>
            <a:pPr lvl="1"/>
            <a:r>
              <a:rPr lang="en-US" dirty="0" smtClean="0"/>
              <a:t>Targeted outreach</a:t>
            </a:r>
          </a:p>
          <a:p>
            <a:pPr lvl="1"/>
            <a:r>
              <a:rPr lang="en-US" dirty="0" smtClean="0"/>
              <a:t>Improved relationships with SSA field offices</a:t>
            </a:r>
          </a:p>
          <a:p>
            <a:pPr lvl="1"/>
            <a:r>
              <a:rPr lang="en-US" dirty="0" smtClean="0"/>
              <a:t>Emphasize distance-based services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1714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Enhanced Automation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51054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600" dirty="0"/>
              <a:t>Ticket Portal</a:t>
            </a:r>
          </a:p>
          <a:p>
            <a:r>
              <a:rPr lang="en-US" sz="4600" dirty="0"/>
              <a:t>Allows ENs and State VRs to upload, request and receive information, as well as track all interactions regarding the Ticket to Work Program</a:t>
            </a:r>
          </a:p>
          <a:p>
            <a:r>
              <a:rPr lang="en-US" sz="4600" dirty="0"/>
              <a:t>The Ticket Portal has 847 registered users representing 445 ENs and 67 VRs as of October 14, 2015</a:t>
            </a:r>
          </a:p>
          <a:p>
            <a:pPr marL="0" indent="0">
              <a:buNone/>
            </a:pPr>
            <a:r>
              <a:rPr lang="en-US" sz="4600" dirty="0" err="1"/>
              <a:t>ePay</a:t>
            </a:r>
            <a:r>
              <a:rPr lang="en-US" sz="4600" dirty="0"/>
              <a:t> for VRENs</a:t>
            </a:r>
          </a:p>
          <a:p>
            <a:r>
              <a:rPr lang="en-US" sz="4600" dirty="0"/>
              <a:t>Automatic ticket payments based on earnings found in SSA’s system</a:t>
            </a:r>
          </a:p>
          <a:p>
            <a:pPr marL="0" indent="0">
              <a:buNone/>
            </a:pPr>
            <a:r>
              <a:rPr lang="en-US" sz="4600" dirty="0"/>
              <a:t>VR payment automation (Spring 2016)</a:t>
            </a:r>
          </a:p>
          <a:p>
            <a:r>
              <a:rPr lang="en-US" sz="4600" dirty="0" smtClean="0"/>
              <a:t>VR Cost </a:t>
            </a:r>
            <a:r>
              <a:rPr lang="en-US" sz="4600" dirty="0"/>
              <a:t>Reimbursement payment system is being upgraded and will be integrated with the Ticket payment system and the Ticket Portal allowing electronic payment requests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76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Pending VR reimbursement payments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SSA dramatically lowered the pending VR reimbursement payments from January 2015 through May 2015</a:t>
            </a:r>
          </a:p>
          <a:p>
            <a:pPr lvl="1"/>
            <a:r>
              <a:rPr lang="en-US" sz="3200" dirty="0"/>
              <a:t>January 2015-  5,600 pending claims </a:t>
            </a:r>
          </a:p>
          <a:p>
            <a:pPr lvl="1"/>
            <a:r>
              <a:rPr lang="en-US" sz="3200" dirty="0"/>
              <a:t>September 30, 2015 – 418 pending </a:t>
            </a:r>
            <a:r>
              <a:rPr lang="en-US" sz="3200" dirty="0" smtClean="0"/>
              <a:t>claims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7329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572</TotalTime>
  <Words>550</Words>
  <Application>Microsoft Office PowerPoint</Application>
  <PresentationFormat>On-screen Show (4:3)</PresentationFormat>
  <Paragraphs>99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Trek</vt:lpstr>
      <vt:lpstr>Council of State Administrators of Vocational Rehabilitation  </vt:lpstr>
      <vt:lpstr>Objectives</vt:lpstr>
      <vt:lpstr>SSA Accomplishments </vt:lpstr>
      <vt:lpstr>Ticket Program Manager (PM)</vt:lpstr>
      <vt:lpstr>Good News letters</vt:lpstr>
      <vt:lpstr>BPQY Proof of Concept</vt:lpstr>
      <vt:lpstr>WIPA Cooperative Agreements</vt:lpstr>
      <vt:lpstr>Enhanced Automation</vt:lpstr>
      <vt:lpstr>Pending VR reimbursement payments</vt:lpstr>
      <vt:lpstr>Regional Issues (Seattle)</vt:lpstr>
      <vt:lpstr>Ticket Updates </vt:lpstr>
      <vt:lpstr>Training for state vr staff</vt:lpstr>
      <vt:lpstr>Partnership Plus Collaboration and Coordination </vt:lpstr>
      <vt:lpstr>FY 2015 Partnership Plus Recruitment </vt:lpstr>
      <vt:lpstr>Thank you for joining us!</vt:lpstr>
    </vt:vector>
  </TitlesOfParts>
  <Company>Social Security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889123</dc:creator>
  <cp:lastModifiedBy>889123</cp:lastModifiedBy>
  <cp:revision>50</cp:revision>
  <cp:lastPrinted>2015-10-15T19:37:04Z</cp:lastPrinted>
  <dcterms:created xsi:type="dcterms:W3CDTF">2015-09-16T17:04:59Z</dcterms:created>
  <dcterms:modified xsi:type="dcterms:W3CDTF">2015-10-27T15:55:40Z</dcterms:modified>
</cp:coreProperties>
</file>