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35"/>
  </p:notesMasterIdLst>
  <p:handoutMasterIdLst>
    <p:handoutMasterId r:id="rId36"/>
  </p:handoutMasterIdLst>
  <p:sldIdLst>
    <p:sldId id="628" r:id="rId5"/>
    <p:sldId id="617" r:id="rId6"/>
    <p:sldId id="699" r:id="rId7"/>
    <p:sldId id="631" r:id="rId8"/>
    <p:sldId id="650" r:id="rId9"/>
    <p:sldId id="669" r:id="rId10"/>
    <p:sldId id="673" r:id="rId11"/>
    <p:sldId id="685" r:id="rId12"/>
    <p:sldId id="655" r:id="rId13"/>
    <p:sldId id="703" r:id="rId14"/>
    <p:sldId id="704" r:id="rId15"/>
    <p:sldId id="701" r:id="rId16"/>
    <p:sldId id="702" r:id="rId17"/>
    <p:sldId id="674" r:id="rId18"/>
    <p:sldId id="679" r:id="rId19"/>
    <p:sldId id="680" r:id="rId20"/>
    <p:sldId id="681" r:id="rId21"/>
    <p:sldId id="682" r:id="rId22"/>
    <p:sldId id="683" r:id="rId23"/>
    <p:sldId id="684" r:id="rId24"/>
    <p:sldId id="692" r:id="rId25"/>
    <p:sldId id="677" r:id="rId26"/>
    <p:sldId id="693" r:id="rId27"/>
    <p:sldId id="694" r:id="rId28"/>
    <p:sldId id="705" r:id="rId29"/>
    <p:sldId id="698" r:id="rId30"/>
    <p:sldId id="691" r:id="rId31"/>
    <p:sldId id="640" r:id="rId32"/>
    <p:sldId id="671" r:id="rId33"/>
    <p:sldId id="666"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BBB"/>
    <a:srgbClr val="000000"/>
    <a:srgbClr val="030405"/>
    <a:srgbClr val="545E74"/>
    <a:srgbClr val="034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D37C7-AADE-461E-8CA0-CC07078B6395}" v="844" dt="2019-10-17T13:01:36.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86" autoAdjust="0"/>
    <p:restoredTop sz="86518" autoAdjust="0"/>
  </p:normalViewPr>
  <p:slideViewPr>
    <p:cSldViewPr snapToGrid="0">
      <p:cViewPr varScale="1">
        <p:scale>
          <a:sx n="76" d="100"/>
          <a:sy n="76" d="100"/>
        </p:scale>
        <p:origin x="480" y="53"/>
      </p:cViewPr>
      <p:guideLst/>
    </p:cSldViewPr>
  </p:slideViewPr>
  <p:outlineViewPr>
    <p:cViewPr>
      <p:scale>
        <a:sx n="33" d="100"/>
        <a:sy n="33" d="100"/>
      </p:scale>
      <p:origin x="0" y="-21756"/>
    </p:cViewPr>
  </p:outlineViewPr>
  <p:notesTextViewPr>
    <p:cViewPr>
      <p:scale>
        <a:sx n="1" d="1"/>
        <a:sy n="1" d="1"/>
      </p:scale>
      <p:origin x="0" y="0"/>
    </p:cViewPr>
  </p:notesTextViewPr>
  <p:notesViewPr>
    <p:cSldViewPr snapToGrid="0" showGuides="1">
      <p:cViewPr varScale="1">
        <p:scale>
          <a:sx n="85" d="100"/>
          <a:sy n="85" d="100"/>
        </p:scale>
        <p:origin x="100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10/29/2019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dirty="0"/>
          </a:p>
        </p:txBody>
      </p:sp>
    </p:spTree>
    <p:custDataLst>
      <p:tags r:id="rId2"/>
    </p:custDataLst>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10/29/2019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Nikki</a:t>
            </a:r>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dirty="0"/>
          </a:p>
        </p:txBody>
      </p:sp>
    </p:spTree>
    <p:extLst>
      <p:ext uri="{BB962C8B-B14F-4D97-AF65-F5344CB8AC3E}">
        <p14:creationId xmlns:p14="http://schemas.microsoft.com/office/powerpoint/2010/main" val="266206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dirty="0"/>
          </a:p>
        </p:txBody>
      </p:sp>
    </p:spTree>
    <p:extLst>
      <p:ext uri="{BB962C8B-B14F-4D97-AF65-F5344CB8AC3E}">
        <p14:creationId xmlns:p14="http://schemas.microsoft.com/office/powerpoint/2010/main" val="189697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24</a:t>
            </a:fld>
            <a:endParaRPr lang="en-US" dirty="0"/>
          </a:p>
        </p:txBody>
      </p:sp>
    </p:spTree>
    <p:extLst>
      <p:ext uri="{BB962C8B-B14F-4D97-AF65-F5344CB8AC3E}">
        <p14:creationId xmlns:p14="http://schemas.microsoft.com/office/powerpoint/2010/main" val="2569444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25</a:t>
            </a:fld>
            <a:endParaRPr lang="en-US" dirty="0"/>
          </a:p>
        </p:txBody>
      </p:sp>
    </p:spTree>
    <p:extLst>
      <p:ext uri="{BB962C8B-B14F-4D97-AF65-F5344CB8AC3E}">
        <p14:creationId xmlns:p14="http://schemas.microsoft.com/office/powerpoint/2010/main" val="3077966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26</a:t>
            </a:fld>
            <a:endParaRPr lang="en-US" dirty="0"/>
          </a:p>
        </p:txBody>
      </p:sp>
    </p:spTree>
    <p:extLst>
      <p:ext uri="{BB962C8B-B14F-4D97-AF65-F5344CB8AC3E}">
        <p14:creationId xmlns:p14="http://schemas.microsoft.com/office/powerpoint/2010/main" val="1399280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video: https://zoom.us/recording/share/QOK6Pf_dXEVcplIHYuK3tSihgobiOVgXesOcn2VBcwGwIumekTziMw?startTime=1571678976000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27</a:t>
            </a:fld>
            <a:endParaRPr lang="en-US" dirty="0"/>
          </a:p>
        </p:txBody>
      </p:sp>
    </p:spTree>
    <p:extLst>
      <p:ext uri="{BB962C8B-B14F-4D97-AF65-F5344CB8AC3E}">
        <p14:creationId xmlns:p14="http://schemas.microsoft.com/office/powerpoint/2010/main" val="168758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28</a:t>
            </a:fld>
            <a:endParaRPr lang="en-US" dirty="0"/>
          </a:p>
        </p:txBody>
      </p:sp>
    </p:spTree>
    <p:extLst>
      <p:ext uri="{BB962C8B-B14F-4D97-AF65-F5344CB8AC3E}">
        <p14:creationId xmlns:p14="http://schemas.microsoft.com/office/powerpoint/2010/main" val="2724026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Nikki</a:t>
            </a:r>
          </a:p>
        </p:txBody>
      </p:sp>
      <p:sp>
        <p:nvSpPr>
          <p:cNvPr id="4" name="Slide Number Placeholder 3"/>
          <p:cNvSpPr>
            <a:spLocks noGrp="1"/>
          </p:cNvSpPr>
          <p:nvPr>
            <p:ph type="sldNum" sz="quarter" idx="10"/>
          </p:nvPr>
        </p:nvSpPr>
        <p:spPr/>
        <p:txBody>
          <a:bodyPr/>
          <a:lstStyle/>
          <a:p>
            <a:fld id="{1B9A179D-2D27-49E2-B022-8EDDA2EFE682}" type="slidenum">
              <a:rPr lang="en-US" smtClean="0"/>
              <a:t>29</a:t>
            </a:fld>
            <a:endParaRPr lang="en-US" dirty="0"/>
          </a:p>
        </p:txBody>
      </p:sp>
    </p:spTree>
    <p:extLst>
      <p:ext uri="{BB962C8B-B14F-4D97-AF65-F5344CB8AC3E}">
        <p14:creationId xmlns:p14="http://schemas.microsoft.com/office/powerpoint/2010/main" val="400285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53008-E8E5-4109-AEB5-FAD2705263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02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Registered Apprenticeship is a proven model of job preparation that combines paid on-the-job training (OJT) with related instruction to progressively increase workers’ skill levels and wages. It is also a business-driven model that provides employers a way to recruit, train, and retain highly skilled workers. It allows employers to develop and apply industry standards to training programs, thereby increasing productivity and the quality of the workforce.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dirty="0"/>
          </a:p>
        </p:txBody>
      </p:sp>
    </p:spTree>
    <p:extLst>
      <p:ext uri="{BB962C8B-B14F-4D97-AF65-F5344CB8AC3E}">
        <p14:creationId xmlns:p14="http://schemas.microsoft.com/office/powerpoint/2010/main" val="101711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dirty="0"/>
          </a:p>
        </p:txBody>
      </p:sp>
    </p:spTree>
    <p:extLst>
      <p:ext uri="{BB962C8B-B14F-4D97-AF65-F5344CB8AC3E}">
        <p14:creationId xmlns:p14="http://schemas.microsoft.com/office/powerpoint/2010/main" val="110978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Registered Apprenticeship is employment and registered apprentices earn a wage from day one. Registered Apprenticeship programs include skill gains</a:t>
            </a:r>
            <a:r>
              <a:rPr lang="en-US" baseline="0" dirty="0"/>
              <a:t> throughout the process that can be applied to the </a:t>
            </a:r>
            <a:r>
              <a:rPr lang="en-US" dirty="0"/>
              <a:t>Measurable Skill Gains indicator.</a:t>
            </a:r>
            <a:r>
              <a:rPr lang="en-US" baseline="0" dirty="0"/>
              <a:t> The </a:t>
            </a:r>
            <a:r>
              <a:rPr lang="en-US" dirty="0"/>
              <a:t>Registered Apprenticeship Completion Certificate is a recognized post-secondary credential that supports the Credential Attainment indicator. As</a:t>
            </a:r>
            <a:r>
              <a:rPr lang="en-US" baseline="0" dirty="0"/>
              <a:t> previously stated, registered apprenticeship is a business driven model so provides for effectiveness in serving employers.</a:t>
            </a:r>
            <a:r>
              <a:rPr lang="en-US" dirty="0"/>
              <a:t> </a:t>
            </a:r>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dirty="0"/>
          </a:p>
        </p:txBody>
      </p:sp>
    </p:spTree>
    <p:extLst>
      <p:ext uri="{BB962C8B-B14F-4D97-AF65-F5344CB8AC3E}">
        <p14:creationId xmlns:p14="http://schemas.microsoft.com/office/powerpoint/2010/main" val="306520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Apprenticeship sponsors must: </a:t>
            </a:r>
          </a:p>
          <a:p>
            <a:r>
              <a:rPr lang="en-US" dirty="0"/>
              <a:t>Refrain from discrimination, including new protected bases</a:t>
            </a:r>
          </a:p>
          <a:p>
            <a:r>
              <a:rPr lang="en-US" dirty="0"/>
              <a:t>Update, post, and disseminate the Equal Employment Opportunity (EEO) pledge</a:t>
            </a:r>
          </a:p>
          <a:p>
            <a:r>
              <a:rPr lang="en-US" dirty="0"/>
              <a:t>Post information about how to file complaints of discrimination with the appropriate apprenticeship registration agency</a:t>
            </a:r>
          </a:p>
          <a:p>
            <a:r>
              <a:rPr lang="en-US" dirty="0"/>
              <a:t>Begin universal outreach and recruitment efforts, including creating a list of organizations that can be sources of referrals of a diverse pool of apprenticeship applicants</a:t>
            </a:r>
          </a:p>
          <a:p>
            <a:r>
              <a:rPr lang="en-US" dirty="0"/>
              <a:t>Implement anti-harassment measures, including provide anti-harassment training</a:t>
            </a:r>
          </a:p>
          <a:p>
            <a:r>
              <a:rPr lang="en-US" dirty="0"/>
              <a:t>Use any selection procedures they choose, as long as those procedures are not unlawfully discriminatory</a:t>
            </a:r>
          </a:p>
        </p:txBody>
      </p:sp>
      <p:sp>
        <p:nvSpPr>
          <p:cNvPr id="4" name="Slide Number Placeholder 3"/>
          <p:cNvSpPr>
            <a:spLocks noGrp="1"/>
          </p:cNvSpPr>
          <p:nvPr>
            <p:ph type="sldNum" sz="quarter" idx="10"/>
          </p:nvPr>
        </p:nvSpPr>
        <p:spPr/>
        <p:txBody>
          <a:bodyPr/>
          <a:lstStyle/>
          <a:p>
            <a:fld id="{1B9A179D-2D27-49E2-B022-8EDDA2EFE682}" type="slidenum">
              <a:rPr lang="en-US" smtClean="0"/>
              <a:t>6</a:t>
            </a:fld>
            <a:endParaRPr lang="en-US" dirty="0"/>
          </a:p>
        </p:txBody>
      </p:sp>
    </p:spTree>
    <p:extLst>
      <p:ext uri="{BB962C8B-B14F-4D97-AF65-F5344CB8AC3E}">
        <p14:creationId xmlns:p14="http://schemas.microsoft.com/office/powerpoint/2010/main" val="60473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14</a:t>
            </a:fld>
            <a:endParaRPr lang="en-US" dirty="0"/>
          </a:p>
        </p:txBody>
      </p:sp>
    </p:spTree>
    <p:extLst>
      <p:ext uri="{BB962C8B-B14F-4D97-AF65-F5344CB8AC3E}">
        <p14:creationId xmlns:p14="http://schemas.microsoft.com/office/powerpoint/2010/main" val="401532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15</a:t>
            </a:fld>
            <a:endParaRPr lang="en-US" dirty="0"/>
          </a:p>
        </p:txBody>
      </p:sp>
    </p:spTree>
    <p:extLst>
      <p:ext uri="{BB962C8B-B14F-4D97-AF65-F5344CB8AC3E}">
        <p14:creationId xmlns:p14="http://schemas.microsoft.com/office/powerpoint/2010/main" val="112766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21</a:t>
            </a:fld>
            <a:endParaRPr lang="en-US" dirty="0"/>
          </a:p>
        </p:txBody>
      </p:sp>
    </p:spTree>
    <p:extLst>
      <p:ext uri="{BB962C8B-B14F-4D97-AF65-F5344CB8AC3E}">
        <p14:creationId xmlns:p14="http://schemas.microsoft.com/office/powerpoint/2010/main" val="3123556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22</a:t>
            </a:fld>
            <a:endParaRPr lang="en-US" dirty="0"/>
          </a:p>
        </p:txBody>
      </p:sp>
    </p:spTree>
    <p:extLst>
      <p:ext uri="{BB962C8B-B14F-4D97-AF65-F5344CB8AC3E}">
        <p14:creationId xmlns:p14="http://schemas.microsoft.com/office/powerpoint/2010/main" val="2433981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5"/>
          <p:cNvSpPr>
            <a:spLocks noChangeArrowheads="1"/>
          </p:cNvSpPr>
          <p:nvPr userDrawn="1"/>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05" r="37673" b="10690"/>
          <a:stretch/>
        </p:blipFill>
        <p:spPr>
          <a:xfrm>
            <a:off x="6691778" y="11575"/>
            <a:ext cx="5497146" cy="684063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grpSp>
        <p:nvGrpSpPr>
          <p:cNvPr id="6" name="Group 5"/>
          <p:cNvGrpSpPr/>
          <p:nvPr userDrawn="1"/>
        </p:nvGrpSpPr>
        <p:grpSpPr>
          <a:xfrm>
            <a:off x="5994401" y="0"/>
            <a:ext cx="1934636" cy="6858000"/>
            <a:chOff x="5994401" y="0"/>
            <a:chExt cx="1934636" cy="6858000"/>
          </a:xfrm>
        </p:grpSpPr>
        <p:sp>
          <p:nvSpPr>
            <p:cNvPr id="10" name="Freeform 6"/>
            <p:cNvSpPr>
              <a:spLocks/>
            </p:cNvSpPr>
            <p:nvPr userDrawn="1"/>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3" name="Freeform 7"/>
            <p:cNvSpPr>
              <a:spLocks/>
            </p:cNvSpPr>
            <p:nvPr userDrawn="1"/>
          </p:nvSpPr>
          <p:spPr bwMode="auto">
            <a:xfrm>
              <a:off x="5994401" y="0"/>
              <a:ext cx="1595967"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grpSp>
      <p:grpSp>
        <p:nvGrpSpPr>
          <p:cNvPr id="4" name="Group 3"/>
          <p:cNvGrpSpPr/>
          <p:nvPr userDrawn="1"/>
        </p:nvGrpSpPr>
        <p:grpSpPr>
          <a:xfrm>
            <a:off x="5893895" y="2292981"/>
            <a:ext cx="1461272" cy="3753280"/>
            <a:chOff x="5893895" y="2292981"/>
            <a:chExt cx="1461272" cy="3753280"/>
          </a:xfrm>
        </p:grpSpPr>
        <p:sp>
          <p:nvSpPr>
            <p:cNvPr id="8" name="Isosceles Triangle 7"/>
            <p:cNvSpPr/>
            <p:nvPr userDrawn="1"/>
          </p:nvSpPr>
          <p:spPr>
            <a:xfrm rot="375535">
              <a:off x="6238065" y="2292981"/>
              <a:ext cx="1117102" cy="1946134"/>
            </a:xfrm>
            <a:prstGeom prst="triangle">
              <a:avLst>
                <a:gd name="adj" fmla="val 25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userDrawn="1"/>
          </p:nvSpPr>
          <p:spPr>
            <a:xfrm rot="11746823">
              <a:off x="5893895" y="4092530"/>
              <a:ext cx="1112300" cy="1953731"/>
            </a:xfrm>
            <a:prstGeom prst="triangle">
              <a:avLst>
                <a:gd name="adj" fmla="val 11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295400" y="1873584"/>
            <a:ext cx="5384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5384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dirty="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custDataLst>
      <p:tags r:id="rId1"/>
    </p:custDataLst>
    <p:extLst>
      <p:ext uri="{BB962C8B-B14F-4D97-AF65-F5344CB8AC3E}">
        <p14:creationId xmlns:p14="http://schemas.microsoft.com/office/powerpoint/2010/main" val="419770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custDataLst>
      <p:tags r:id="rId1"/>
    </p:custDataLst>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userDrawn="1"/>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custDataLst>
      <p:tags r:id="rId1"/>
    </p:custDataLst>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custDataLst>
      <p:tags r:id="rId1"/>
    </p:custDataLst>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269863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2705100"/>
            <a:ext cx="269863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19754" y="1857375"/>
            <a:ext cx="2310442"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219754" y="2733675"/>
            <a:ext cx="2310442"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dirty="0"/>
          </a:p>
        </p:txBody>
      </p:sp>
      <p:sp>
        <p:nvSpPr>
          <p:cNvPr id="10" name="Text Placeholder 4"/>
          <p:cNvSpPr>
            <a:spLocks noGrp="1"/>
          </p:cNvSpPr>
          <p:nvPr>
            <p:ph type="body" sz="quarter" idx="13"/>
          </p:nvPr>
        </p:nvSpPr>
        <p:spPr>
          <a:xfrm>
            <a:off x="6755920" y="1885950"/>
            <a:ext cx="2310442"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p:cNvSpPr>
            <a:spLocks noGrp="1"/>
          </p:cNvSpPr>
          <p:nvPr>
            <p:ph sz="quarter" idx="14"/>
          </p:nvPr>
        </p:nvSpPr>
        <p:spPr>
          <a:xfrm>
            <a:off x="6755920" y="2762250"/>
            <a:ext cx="2310442"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9366848" y="1885950"/>
            <a:ext cx="2310442"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16"/>
          </p:nvPr>
        </p:nvSpPr>
        <p:spPr>
          <a:xfrm>
            <a:off x="9366848" y="2762250"/>
            <a:ext cx="2310442"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dirty="0"/>
          </a:p>
        </p:txBody>
      </p:sp>
    </p:spTree>
    <p:custDataLst>
      <p:tags r:id="rId1"/>
    </p:custDataLst>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98960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dirty="0"/>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custDataLst>
      <p:tags r:id="rId10"/>
    </p:custDataLst>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6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pprenticeship.gov/"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zoom.us/recording/share/jH7mtVgjtys0tQrfsqiNXTKzFH3v5X__wAbA8u-o_QewIumekTziMw?startTime=157195189800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hyperlink" Target="https://zoom.us/recording/share/QOK6Pf_dXEVcplIHYuK3tSihgobiOVgXesOcn2VBcwGwIumekTziMw?startTime=157167897600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hyperlink" Target="https://www.doleta.gov/oa/eeo/_assets-eeo/pdf/EEO_Rule_Overview_Fact_Sheet.pdf" TargetMode="External"/><Relationship Id="rId13" Type="http://schemas.openxmlformats.org/officeDocument/2006/relationships/hyperlink" Target="https://www.dol.gov/apprenticeship/pdf/RA-WS-Partnerships.pdf" TargetMode="External"/><Relationship Id="rId3" Type="http://schemas.openxmlformats.org/officeDocument/2006/relationships/notesSlide" Target="../notesSlides/notesSlide16.xml"/><Relationship Id="rId7" Type="http://schemas.openxmlformats.org/officeDocument/2006/relationships/hyperlink" Target="https://www.dol.gov/odep/topics/youth/Apprenticeshipworks-video-series.htm" TargetMode="External"/><Relationship Id="rId12" Type="http://schemas.openxmlformats.org/officeDocument/2006/relationships/hyperlink" Target="http://www.wintac.org/cop" TargetMode="Externa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hyperlink" Target="https://www.explorevr.org/sites/explorevr.org/files/files/apprenticeship%20guide_WEB_F.pdf" TargetMode="External"/><Relationship Id="rId11" Type="http://schemas.openxmlformats.org/officeDocument/2006/relationships/hyperlink" Target="https://www.dol.gov/apprenticeship/toolkit/docs/Desk-Aid-Use-of-Funds.pdf" TargetMode="External"/><Relationship Id="rId5" Type="http://schemas.openxmlformats.org/officeDocument/2006/relationships/hyperlink" Target="https://www.explorevr.org/sites/explorevr.org/files/files/toolkit_CT_2_apprenticeship_D2b.pdf" TargetMode="External"/><Relationship Id="rId10" Type="http://schemas.openxmlformats.org/officeDocument/2006/relationships/hyperlink" Target="https://www.benefits.va.gov/gibill/docs/factsheets/OJT_Factsheet.pdf" TargetMode="External"/><Relationship Id="rId4" Type="http://schemas.openxmlformats.org/officeDocument/2006/relationships/hyperlink" Target="https://oa.doleta.gov/bat.cfm" TargetMode="External"/><Relationship Id="rId9" Type="http://schemas.openxmlformats.org/officeDocument/2006/relationships/hyperlink" Target="https://www.dol.gov/apprenticeship/toolkit.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oleta.gov/oa/contactlist.cfm"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npowis@ndi-inc.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wintac.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www.doleta.gov/oa/eeo/" TargetMode="External"/><Relationship Id="rId3" Type="http://schemas.openxmlformats.org/officeDocument/2006/relationships/notesSlide" Target="../notesSlides/notesSlide5.xml"/><Relationship Id="rId7" Type="http://schemas.openxmlformats.org/officeDocument/2006/relationships/hyperlink" Target="https://www.law.cornell.edu/definitions/index.php?width=840&amp;height=800&amp;iframe=true&amp;def_id=c013b09139833025f53b2a5dd45fd4a9&amp;term_occur=1&amp;term_src=Title:29:Subtitle:A:Part:30:30.7" TargetMode="Externa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hyperlink" Target="https://www.law.cornell.edu/definitions/index.php?width=840&amp;height=800&amp;iframe=true&amp;def_id=5c2e431e5723aedefe42d5a9d45b23fa&amp;term_occur=1&amp;term_src=Title:29:Subtitle:A:Part:30:30.7" TargetMode="External"/><Relationship Id="rId5" Type="http://schemas.openxmlformats.org/officeDocument/2006/relationships/hyperlink" Target="https://www.law.cornell.edu/definitions/index.php?width=840&amp;height=800&amp;iframe=true&amp;def_id=8932de993f62027b57b7a4268c65baa7&amp;term_occur=1&amp;term_src=Title:29:Subtitle:A:Part:30:30.7" TargetMode="External"/><Relationship Id="rId4" Type="http://schemas.openxmlformats.org/officeDocument/2006/relationships/hyperlink" Target="https://www.law.cornell.edu/definitions/index.php?width=840&amp;height=800&amp;iframe=true&amp;def_id=07b9553c7ae6ed5fc2471ecc458ab788&amp;term_occur=1&amp;term_src=Title:29:Subtitle:A:Part:30:30.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noGrp="1"/>
          </p:cNvSpPr>
          <p:nvPr>
            <p:ph type="ctrTitle"/>
          </p:nvPr>
        </p:nvSpPr>
        <p:spPr>
          <a:xfrm>
            <a:off x="500576" y="2526031"/>
            <a:ext cx="5877364" cy="9486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rgbClr val="034680"/>
                </a:solidFill>
                <a:latin typeface="+mj-lt"/>
                <a:ea typeface="+mj-ea"/>
                <a:cs typeface="+mj-cs"/>
              </a:defRPr>
            </a:lvl1pPr>
          </a:lstStyle>
          <a:p>
            <a:r>
              <a:rPr lang="en-US" sz="3600" dirty="0" err="1" smtClean="0"/>
              <a:t>ReDefining</a:t>
            </a:r>
            <a:r>
              <a:rPr lang="en-US" sz="3600" dirty="0" smtClean="0"/>
              <a:t> </a:t>
            </a:r>
            <a:r>
              <a:rPr lang="en-US" sz="3600" dirty="0" smtClean="0"/>
              <a:t>Apprenticeship</a:t>
            </a:r>
            <a:endParaRPr lang="en-US" sz="3600" dirty="0"/>
          </a:p>
        </p:txBody>
      </p:sp>
      <p:pic>
        <p:nvPicPr>
          <p:cNvPr id="6" name="Picture Placeholder 5" descr="This is art from the WINTAC.org home page." title="WINTAC.org art"/>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7491" r="27491"/>
          <a:stretch>
            <a:fillRect/>
          </a:stretch>
        </p:blipFill>
        <p:spPr/>
      </p:pic>
      <p:sp>
        <p:nvSpPr>
          <p:cNvPr id="5" name="Rectangle 4"/>
          <p:cNvSpPr/>
          <p:nvPr/>
        </p:nvSpPr>
        <p:spPr>
          <a:xfrm>
            <a:off x="1074420" y="3590193"/>
            <a:ext cx="5920739" cy="2101216"/>
          </a:xfrm>
          <a:prstGeom prst="rect">
            <a:avLst/>
          </a:prstGeom>
        </p:spPr>
        <p:txBody>
          <a:bodyPr wrap="square">
            <a:spAutoFit/>
          </a:bodyPr>
          <a:lstStyle/>
          <a:p>
            <a:pPr marL="457200" marR="0" lvl="0" indent="-457200">
              <a:lnSpc>
                <a:spcPct val="107000"/>
              </a:lnSpc>
              <a:spcBef>
                <a:spcPts val="0"/>
              </a:spcBef>
              <a:spcAft>
                <a:spcPts val="0"/>
              </a:spcAft>
              <a:buFont typeface="Arial" panose="020B0604020202020204" pitchFamily="34" charset="0"/>
              <a:buChar char="►"/>
            </a:pPr>
            <a:r>
              <a:rPr lang="en-US" sz="2200" b="1" dirty="0">
                <a:solidFill>
                  <a:srgbClr val="377BBB"/>
                </a:solidFill>
                <a:latin typeface="Arial" panose="020B0604020202020204" pitchFamily="34" charset="0"/>
                <a:ea typeface="Times New Roman" panose="02020603050405020304" pitchFamily="18" charset="0"/>
                <a:cs typeface="Arial" panose="020B0604020202020204" pitchFamily="34" charset="0"/>
              </a:rPr>
              <a:t>Apprenticeship Overview</a:t>
            </a:r>
            <a:endParaRPr lang="en-US" sz="2200" b="1" dirty="0">
              <a:solidFill>
                <a:srgbClr val="377BBB"/>
              </a:solidFill>
              <a:latin typeface="Arial" panose="020B0604020202020204" pitchFamily="34" charset="0"/>
              <a:ea typeface="Calibri" panose="020F0502020204030204" pitchFamily="34" charset="0"/>
              <a:cs typeface="Arial" panose="020B0604020202020204" pitchFamily="34" charset="0"/>
            </a:endParaRPr>
          </a:p>
          <a:p>
            <a:pPr marL="457200" marR="0" lvl="0" indent="-457200">
              <a:lnSpc>
                <a:spcPct val="107000"/>
              </a:lnSpc>
              <a:spcBef>
                <a:spcPts val="0"/>
              </a:spcBef>
              <a:spcAft>
                <a:spcPts val="0"/>
              </a:spcAft>
              <a:buFont typeface="Arial" panose="020B0604020202020204" pitchFamily="34" charset="0"/>
              <a:buChar char="►"/>
            </a:pPr>
            <a:r>
              <a:rPr lang="en-US" sz="2200" b="1" dirty="0">
                <a:solidFill>
                  <a:srgbClr val="377BBB"/>
                </a:solidFill>
                <a:latin typeface="Arial" panose="020B0604020202020204" pitchFamily="34" charset="0"/>
                <a:ea typeface="Times New Roman" panose="02020603050405020304" pitchFamily="18" charset="0"/>
                <a:cs typeface="Arial" panose="020B0604020202020204" pitchFamily="34" charset="0"/>
              </a:rPr>
              <a:t>Examples of VR led models:</a:t>
            </a:r>
            <a:endParaRPr lang="en-US" sz="2200" b="1" dirty="0">
              <a:solidFill>
                <a:srgbClr val="377BBB"/>
              </a:solidFill>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2000" dirty="0" smtClean="0">
                <a:solidFill>
                  <a:srgbClr val="377BBB"/>
                </a:solidFill>
                <a:latin typeface="Arial" panose="020B0604020202020204" pitchFamily="34" charset="0"/>
                <a:ea typeface="Times New Roman" panose="02020603050405020304" pitchFamily="18" charset="0"/>
                <a:cs typeface="Arial" panose="020B0604020202020204" pitchFamily="34" charset="0"/>
              </a:rPr>
              <a:t>Maine </a:t>
            </a:r>
            <a:r>
              <a:rPr lang="en-US" sz="2000" dirty="0">
                <a:solidFill>
                  <a:srgbClr val="377BBB"/>
                </a:solidFill>
                <a:latin typeface="Arial" panose="020B0604020202020204" pitchFamily="34" charset="0"/>
                <a:ea typeface="Times New Roman" panose="02020603050405020304" pitchFamily="18" charset="0"/>
                <a:cs typeface="Arial" panose="020B0604020202020204" pitchFamily="34" charset="0"/>
              </a:rPr>
              <a:t>Bureau of Rehabilitation </a:t>
            </a:r>
            <a:r>
              <a:rPr lang="en-US" sz="2000" dirty="0" smtClean="0">
                <a:solidFill>
                  <a:srgbClr val="377BBB"/>
                </a:solidFill>
                <a:latin typeface="Arial" panose="020B0604020202020204" pitchFamily="34" charset="0"/>
                <a:ea typeface="Times New Roman" panose="02020603050405020304" pitchFamily="18" charset="0"/>
                <a:cs typeface="Arial" panose="020B0604020202020204" pitchFamily="34" charset="0"/>
              </a:rPr>
              <a:t>Services</a:t>
            </a:r>
          </a:p>
          <a:p>
            <a:pPr marL="800100" lvl="1" indent="-342900">
              <a:lnSpc>
                <a:spcPct val="107000"/>
              </a:lnSpc>
              <a:buFont typeface="Arial" panose="020B0604020202020204" pitchFamily="34" charset="0"/>
              <a:buChar char="•"/>
            </a:pPr>
            <a:r>
              <a:rPr lang="en-US" sz="2000" dirty="0">
                <a:solidFill>
                  <a:srgbClr val="377BBB"/>
                </a:solidFill>
                <a:latin typeface="Arial" panose="020B0604020202020204" pitchFamily="34" charset="0"/>
                <a:ea typeface="Times New Roman" panose="02020603050405020304" pitchFamily="18" charset="0"/>
                <a:cs typeface="Arial" panose="020B0604020202020204" pitchFamily="34" charset="0"/>
              </a:rPr>
              <a:t>Iowa Department for the </a:t>
            </a:r>
            <a:r>
              <a:rPr lang="en-US" sz="2000" dirty="0" smtClean="0">
                <a:solidFill>
                  <a:srgbClr val="377BBB"/>
                </a:solidFill>
                <a:latin typeface="Arial" panose="020B0604020202020204" pitchFamily="34" charset="0"/>
                <a:ea typeface="Times New Roman" panose="02020603050405020304" pitchFamily="18" charset="0"/>
                <a:cs typeface="Arial" panose="020B0604020202020204" pitchFamily="34" charset="0"/>
              </a:rPr>
              <a:t>Blind</a:t>
            </a:r>
            <a:endParaRPr lang="en-US" sz="2000" dirty="0">
              <a:solidFill>
                <a:srgbClr val="377BBB"/>
              </a:solidFill>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07000"/>
              </a:lnSpc>
              <a:spcBef>
                <a:spcPts val="0"/>
              </a:spcBef>
              <a:spcAft>
                <a:spcPts val="0"/>
              </a:spcAft>
              <a:buFont typeface="Arial" panose="020B0604020202020204" pitchFamily="34" charset="0"/>
              <a:buChar char="•"/>
            </a:pPr>
            <a:r>
              <a:rPr lang="en-US" sz="2000" dirty="0" smtClean="0">
                <a:solidFill>
                  <a:srgbClr val="377BBB"/>
                </a:solidFill>
                <a:latin typeface="Arial" panose="020B0604020202020204" pitchFamily="34" charset="0"/>
                <a:ea typeface="Times New Roman" panose="02020603050405020304" pitchFamily="18" charset="0"/>
                <a:cs typeface="Arial" panose="020B0604020202020204" pitchFamily="34" charset="0"/>
              </a:rPr>
              <a:t>Missouri </a:t>
            </a:r>
            <a:r>
              <a:rPr lang="en-US" sz="2000" dirty="0">
                <a:solidFill>
                  <a:srgbClr val="377BBB"/>
                </a:solidFill>
                <a:latin typeface="Arial" panose="020B0604020202020204" pitchFamily="34" charset="0"/>
                <a:ea typeface="Times New Roman" panose="02020603050405020304" pitchFamily="18" charset="0"/>
                <a:cs typeface="Arial" panose="020B0604020202020204" pitchFamily="34" charset="0"/>
              </a:rPr>
              <a:t>Vocational Rehabilitation</a:t>
            </a:r>
            <a:r>
              <a:rPr lang="en-US" sz="3600" dirty="0">
                <a:solidFill>
                  <a:srgbClr val="034680"/>
                </a:solidFill>
                <a:ea typeface="Times New Roman" panose="02020603050405020304" pitchFamily="18" charset="0"/>
                <a:cs typeface="Times New Roman" panose="02020603050405020304" pitchFamily="18" charset="0"/>
              </a:rPr>
              <a:t/>
            </a:r>
            <a:br>
              <a:rPr lang="en-US" sz="3600" dirty="0">
                <a:solidFill>
                  <a:srgbClr val="034680"/>
                </a:solidFill>
                <a:ea typeface="Times New Roman" panose="02020603050405020304" pitchFamily="18" charset="0"/>
                <a:cs typeface="Times New Roman" panose="02020603050405020304" pitchFamily="18" charset="0"/>
              </a:rPr>
            </a:br>
            <a:endParaRPr lang="en-US" dirty="0"/>
          </a:p>
        </p:txBody>
      </p:sp>
    </p:spTree>
    <p:custDataLst>
      <p:tags r:id="rId1"/>
    </p:custDataLst>
    <p:extLst>
      <p:ext uri="{BB962C8B-B14F-4D97-AF65-F5344CB8AC3E}">
        <p14:creationId xmlns:p14="http://schemas.microsoft.com/office/powerpoint/2010/main" val="335697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6280"/>
            <a:ext cx="9601200" cy="1036850"/>
          </a:xfrm>
        </p:spPr>
        <p:txBody>
          <a:bodyPr/>
          <a:lstStyle/>
          <a:p>
            <a:r>
              <a:rPr lang="en-US" dirty="0"/>
              <a:t>Myth </a:t>
            </a:r>
            <a:r>
              <a:rPr lang="en-US" dirty="0" smtClean="0"/>
              <a:t>#2</a:t>
            </a:r>
            <a:endParaRPr lang="en-US" dirty="0"/>
          </a:p>
        </p:txBody>
      </p:sp>
      <p:sp>
        <p:nvSpPr>
          <p:cNvPr id="3" name="Content Placeholder 2"/>
          <p:cNvSpPr>
            <a:spLocks noGrp="1"/>
          </p:cNvSpPr>
          <p:nvPr>
            <p:ph idx="1"/>
          </p:nvPr>
        </p:nvSpPr>
        <p:spPr>
          <a:xfrm>
            <a:off x="894305" y="1678075"/>
            <a:ext cx="10701494" cy="4696923"/>
          </a:xfrm>
        </p:spPr>
        <p:txBody>
          <a:bodyPr>
            <a:normAutofit fontScale="25000" lnSpcReduction="20000"/>
          </a:bodyPr>
          <a:lstStyle/>
          <a:p>
            <a:pPr marL="0" indent="0">
              <a:lnSpc>
                <a:spcPct val="100000"/>
              </a:lnSpc>
              <a:buNone/>
            </a:pPr>
            <a:r>
              <a:rPr lang="en-US" sz="11200" b="1" dirty="0" smtClean="0">
                <a:solidFill>
                  <a:srgbClr val="FF0000"/>
                </a:solidFill>
              </a:rPr>
              <a:t>Myth</a:t>
            </a:r>
            <a:r>
              <a:rPr lang="en-US" sz="11200" b="1" dirty="0">
                <a:solidFill>
                  <a:srgbClr val="FF0000"/>
                </a:solidFill>
              </a:rPr>
              <a:t>: </a:t>
            </a:r>
            <a:r>
              <a:rPr lang="en-US" sz="11200" dirty="0"/>
              <a:t>Registered Apprenticeship is just training -- it isn’t a real job.</a:t>
            </a:r>
            <a:endParaRPr lang="en-US" sz="11200" b="1" dirty="0">
              <a:solidFill>
                <a:srgbClr val="FF0000"/>
              </a:solidFill>
            </a:endParaRPr>
          </a:p>
          <a:p>
            <a:pPr marL="0" indent="0">
              <a:lnSpc>
                <a:spcPct val="100000"/>
              </a:lnSpc>
              <a:buNone/>
            </a:pPr>
            <a:r>
              <a:rPr lang="en-US" sz="11200" b="1" dirty="0">
                <a:solidFill>
                  <a:schemeClr val="accent5"/>
                </a:solidFill>
              </a:rPr>
              <a:t>Fact: </a:t>
            </a:r>
            <a:r>
              <a:rPr lang="en-US" sz="11200" dirty="0"/>
              <a:t>Apprenticeship is employment from day one. </a:t>
            </a:r>
          </a:p>
          <a:p>
            <a:pPr marL="0" indent="0">
              <a:lnSpc>
                <a:spcPct val="100000"/>
              </a:lnSpc>
              <a:buNone/>
            </a:pPr>
            <a:r>
              <a:rPr lang="en-US" sz="11200" dirty="0" smtClean="0"/>
              <a:t>Apprentices </a:t>
            </a:r>
            <a:r>
              <a:rPr lang="en-US" sz="11200" dirty="0"/>
              <a:t>earn competitive wages, a paycheck from the first day of employment and </a:t>
            </a:r>
            <a:r>
              <a:rPr lang="en-US" sz="11200" dirty="0" smtClean="0"/>
              <a:t>incremental </a:t>
            </a:r>
            <a:r>
              <a:rPr lang="en-US" sz="11200" dirty="0"/>
              <a:t>raises as skill levels increase. </a:t>
            </a:r>
            <a:endParaRPr lang="en-US" sz="11200" dirty="0" smtClean="0"/>
          </a:p>
          <a:p>
            <a:pPr marL="0" indent="0">
              <a:lnSpc>
                <a:spcPct val="100000"/>
              </a:lnSpc>
              <a:buNone/>
            </a:pPr>
            <a:endParaRPr lang="en-US" dirty="0"/>
          </a:p>
          <a:p>
            <a:pPr marL="0" indent="0">
              <a:lnSpc>
                <a:spcPct val="100000"/>
              </a:lnSpc>
              <a:buNone/>
            </a:pPr>
            <a:endParaRPr lang="en-US" dirty="0" smtClean="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smtClean="0"/>
          </a:p>
          <a:p>
            <a:pPr marL="0" indent="0">
              <a:lnSpc>
                <a:spcPct val="100000"/>
              </a:lnSpc>
              <a:buNone/>
            </a:pPr>
            <a:endParaRPr lang="en-US" dirty="0"/>
          </a:p>
          <a:p>
            <a:pPr marL="0" indent="0">
              <a:lnSpc>
                <a:spcPct val="100000"/>
              </a:lnSpc>
              <a:buNone/>
            </a:pPr>
            <a:endParaRPr lang="en-US" dirty="0" smtClean="0"/>
          </a:p>
          <a:p>
            <a:pPr marL="0" indent="0">
              <a:lnSpc>
                <a:spcPct val="100000"/>
              </a:lnSpc>
              <a:buNone/>
            </a:pPr>
            <a:r>
              <a:rPr lang="en-US" sz="11200" dirty="0" smtClean="0">
                <a:hlinkClick r:id="rId2"/>
              </a:rPr>
              <a:t>https</a:t>
            </a:r>
            <a:r>
              <a:rPr lang="en-US" sz="11200" dirty="0">
                <a:hlinkClick r:id="rId2"/>
              </a:rPr>
              <a:t>://www.apprenticeship.gov</a:t>
            </a:r>
            <a:r>
              <a:rPr lang="en-US" sz="11200" dirty="0" smtClean="0">
                <a:hlinkClick r:id="rId2"/>
              </a:rPr>
              <a:t>/</a:t>
            </a:r>
            <a:endParaRPr lang="en-US" sz="11200" dirty="0" smtClean="0"/>
          </a:p>
          <a:p>
            <a:pPr marL="0" indent="0">
              <a:lnSpc>
                <a:spcPct val="100000"/>
              </a:lnSpc>
              <a:buNone/>
            </a:pPr>
            <a:endParaRPr lang="en-US" sz="11200" dirty="0" smtClean="0"/>
          </a:p>
          <a:p>
            <a:pPr marL="0" indent="0">
              <a:lnSpc>
                <a:spcPct val="100000"/>
              </a:lnSpc>
              <a:buNone/>
            </a:pPr>
            <a:endParaRPr lang="en-US" dirty="0"/>
          </a:p>
          <a:p>
            <a:pPr marL="0" indent="0">
              <a:lnSpc>
                <a:spcPct val="100000"/>
              </a:lnSpc>
              <a:buNone/>
            </a:pPr>
            <a:endParaRPr lang="en-US" dirty="0" smtClean="0"/>
          </a:p>
          <a:p>
            <a:pPr marL="0" indent="0">
              <a:lnSpc>
                <a:spcPct val="100000"/>
              </a:lnSpc>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10</a:t>
            </a:fld>
            <a:endParaRPr lang="en-US" dirty="0"/>
          </a:p>
        </p:txBody>
      </p:sp>
      <p:pic>
        <p:nvPicPr>
          <p:cNvPr id="6" name="Picture 5"/>
          <p:cNvPicPr>
            <a:picLocks noChangeAspect="1"/>
          </p:cNvPicPr>
          <p:nvPr/>
        </p:nvPicPr>
        <p:blipFill>
          <a:blip r:embed="rId3"/>
          <a:stretch>
            <a:fillRect/>
          </a:stretch>
        </p:blipFill>
        <p:spPr>
          <a:xfrm>
            <a:off x="2414587" y="3916005"/>
            <a:ext cx="7362825" cy="1905000"/>
          </a:xfrm>
          <a:prstGeom prst="rect">
            <a:avLst/>
          </a:prstGeom>
        </p:spPr>
      </p:pic>
    </p:spTree>
    <p:extLst>
      <p:ext uri="{BB962C8B-B14F-4D97-AF65-F5344CB8AC3E}">
        <p14:creationId xmlns:p14="http://schemas.microsoft.com/office/powerpoint/2010/main" val="415788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a:t>
            </a:r>
            <a:r>
              <a:rPr lang="en-US" dirty="0" smtClean="0"/>
              <a:t>#3</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ClrTx/>
              <a:buNone/>
            </a:pPr>
            <a:r>
              <a:rPr lang="en-US" sz="3400" b="1" dirty="0">
                <a:solidFill>
                  <a:srgbClr val="FF0000"/>
                </a:solidFill>
              </a:rPr>
              <a:t>Myth: </a:t>
            </a:r>
            <a:r>
              <a:rPr lang="en-US" dirty="0"/>
              <a:t>Apprentices can’t earn college credit.</a:t>
            </a:r>
          </a:p>
          <a:p>
            <a:pPr marL="0" lvl="0" indent="0">
              <a:lnSpc>
                <a:spcPct val="100000"/>
              </a:lnSpc>
              <a:spcBef>
                <a:spcPts val="0"/>
              </a:spcBef>
              <a:buClrTx/>
              <a:buNone/>
            </a:pPr>
            <a:endParaRPr lang="en-US" sz="2000" b="1" dirty="0">
              <a:solidFill>
                <a:srgbClr val="FF0000"/>
              </a:solidFill>
            </a:endParaRPr>
          </a:p>
          <a:p>
            <a:pPr marL="0" lvl="0" indent="0">
              <a:lnSpc>
                <a:spcPct val="100000"/>
              </a:lnSpc>
              <a:spcBef>
                <a:spcPts val="0"/>
              </a:spcBef>
              <a:buClrTx/>
              <a:buNone/>
            </a:pPr>
            <a:r>
              <a:rPr lang="en-US" sz="3400" b="1" dirty="0">
                <a:solidFill>
                  <a:srgbClr val="40B250"/>
                </a:solidFill>
              </a:rPr>
              <a:t>Fact: </a:t>
            </a:r>
            <a:r>
              <a:rPr lang="en-US" dirty="0"/>
              <a:t>Apprenticeship opportunities combine on-the-job training and job-related instruction, provided by apprenticeship training centers, technical schools, community colleges, and other educational institutions. Apprenticeship sponsors often work directly with </a:t>
            </a:r>
            <a:r>
              <a:rPr lang="en-US" dirty="0" smtClean="0"/>
              <a:t>two and </a:t>
            </a:r>
            <a:r>
              <a:rPr lang="en-US" dirty="0"/>
              <a:t>four-year colleges to structure the program so apprentices earn college credits</a:t>
            </a:r>
            <a:r>
              <a:rPr lang="en-US" dirty="0" smtClean="0"/>
              <a:t>.</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11</a:t>
            </a:fld>
            <a:endParaRPr lang="en-US" dirty="0"/>
          </a:p>
        </p:txBody>
      </p:sp>
    </p:spTree>
    <p:extLst>
      <p:ext uri="{BB962C8B-B14F-4D97-AF65-F5344CB8AC3E}">
        <p14:creationId xmlns:p14="http://schemas.microsoft.com/office/powerpoint/2010/main" val="25525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#4</a:t>
            </a:r>
            <a:endParaRPr lang="en-US" dirty="0"/>
          </a:p>
        </p:txBody>
      </p:sp>
      <p:sp>
        <p:nvSpPr>
          <p:cNvPr id="3" name="Content Placeholder 2"/>
          <p:cNvSpPr>
            <a:spLocks noGrp="1"/>
          </p:cNvSpPr>
          <p:nvPr>
            <p:ph sz="half" idx="1"/>
          </p:nvPr>
        </p:nvSpPr>
        <p:spPr/>
        <p:txBody>
          <a:bodyPr>
            <a:noAutofit/>
          </a:bodyPr>
          <a:lstStyle/>
          <a:p>
            <a:pPr marL="0" indent="0">
              <a:lnSpc>
                <a:spcPct val="100000"/>
              </a:lnSpc>
              <a:buNone/>
            </a:pPr>
            <a:r>
              <a:rPr lang="en-US" sz="3700" b="1" dirty="0" smtClean="0">
                <a:solidFill>
                  <a:srgbClr val="FF0000"/>
                </a:solidFill>
              </a:rPr>
              <a:t>Myth: </a:t>
            </a:r>
            <a:r>
              <a:rPr lang="en-US" sz="2600" dirty="0" smtClean="0"/>
              <a:t>Registered </a:t>
            </a:r>
            <a:r>
              <a:rPr lang="en-US" sz="2600" dirty="0"/>
              <a:t>Apprenticeship is a </a:t>
            </a:r>
            <a:r>
              <a:rPr lang="en-US" sz="2600" dirty="0" smtClean="0"/>
              <a:t>time-based </a:t>
            </a:r>
            <a:r>
              <a:rPr lang="en-US" sz="2600" dirty="0"/>
              <a:t>system that is too rigorous for many VR </a:t>
            </a:r>
            <a:r>
              <a:rPr lang="en-US" sz="2600" dirty="0" smtClean="0"/>
              <a:t>participants.</a:t>
            </a:r>
            <a:endParaRPr lang="en-US" b="1" dirty="0">
              <a:solidFill>
                <a:srgbClr val="FF0000"/>
              </a:solidFill>
            </a:endParaRPr>
          </a:p>
          <a:p>
            <a:pPr marL="0" indent="0">
              <a:lnSpc>
                <a:spcPct val="100000"/>
              </a:lnSpc>
              <a:buNone/>
            </a:pPr>
            <a:r>
              <a:rPr lang="en-US" sz="3700" b="1" dirty="0" smtClean="0">
                <a:solidFill>
                  <a:schemeClr val="accent5"/>
                </a:solidFill>
              </a:rPr>
              <a:t>Fact: </a:t>
            </a:r>
            <a:r>
              <a:rPr lang="en-US" sz="2600" dirty="0" smtClean="0"/>
              <a:t>There </a:t>
            </a:r>
            <a:r>
              <a:rPr lang="en-US" sz="2600" dirty="0"/>
              <a:t>are </a:t>
            </a:r>
            <a:r>
              <a:rPr lang="en-US" sz="2600" dirty="0" smtClean="0"/>
              <a:t>competency-based </a:t>
            </a:r>
            <a:r>
              <a:rPr lang="en-US" sz="2600" dirty="0"/>
              <a:t>programs, and combination or “hybrid” programs that combine competency-based and time-based. </a:t>
            </a:r>
            <a:r>
              <a:rPr lang="en-US" sz="2600" dirty="0" smtClean="0"/>
              <a:t>Competency-based </a:t>
            </a:r>
            <a:r>
              <a:rPr lang="en-US" sz="2600" dirty="0"/>
              <a:t>programs provide opportunities for special populations who perhaps need additional time to attain proficiency in an area. </a:t>
            </a:r>
          </a:p>
        </p:txBody>
      </p:sp>
      <p:sp>
        <p:nvSpPr>
          <p:cNvPr id="5" name="Slide Number Placeholder 4"/>
          <p:cNvSpPr>
            <a:spLocks noGrp="1"/>
          </p:cNvSpPr>
          <p:nvPr>
            <p:ph type="sldNum" sz="quarter" idx="12"/>
          </p:nvPr>
        </p:nvSpPr>
        <p:spPr/>
        <p:txBody>
          <a:bodyPr/>
          <a:lstStyle/>
          <a:p>
            <a:fld id="{A7F8E3F6-DE14-48B2-B2BC-6FABA9630FB8}" type="slidenum">
              <a:rPr lang="en-US" smtClean="0"/>
              <a:t>12</a:t>
            </a:fld>
            <a:endParaRPr lang="en-US" dirty="0"/>
          </a:p>
        </p:txBody>
      </p:sp>
    </p:spTree>
    <p:extLst>
      <p:ext uri="{BB962C8B-B14F-4D97-AF65-F5344CB8AC3E}">
        <p14:creationId xmlns:p14="http://schemas.microsoft.com/office/powerpoint/2010/main" val="143609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a:t>
            </a:r>
            <a:r>
              <a:rPr lang="en-US" dirty="0" smtClean="0"/>
              <a:t>#5</a:t>
            </a:r>
            <a:endParaRPr lang="en-US" dirty="0"/>
          </a:p>
        </p:txBody>
      </p:sp>
      <p:sp>
        <p:nvSpPr>
          <p:cNvPr id="3" name="Content Placeholder 2"/>
          <p:cNvSpPr>
            <a:spLocks noGrp="1"/>
          </p:cNvSpPr>
          <p:nvPr>
            <p:ph idx="1"/>
          </p:nvPr>
        </p:nvSpPr>
        <p:spPr>
          <a:xfrm>
            <a:off x="1295400" y="1828799"/>
            <a:ext cx="9601200" cy="4820519"/>
          </a:xfrm>
        </p:spPr>
        <p:txBody>
          <a:bodyPr>
            <a:noAutofit/>
          </a:bodyPr>
          <a:lstStyle/>
          <a:p>
            <a:pPr marL="0" lvl="0" indent="0">
              <a:lnSpc>
                <a:spcPct val="80000"/>
              </a:lnSpc>
              <a:spcAft>
                <a:spcPts val="1200"/>
              </a:spcAft>
              <a:buNone/>
            </a:pPr>
            <a:r>
              <a:rPr lang="en-US" sz="3200" b="1" dirty="0">
                <a:solidFill>
                  <a:srgbClr val="FF0000"/>
                </a:solidFill>
              </a:rPr>
              <a:t>Myth: </a:t>
            </a:r>
            <a:r>
              <a:rPr lang="en-US" sz="2200" dirty="0"/>
              <a:t>Apprenticeship doesn’t benefit the employer.</a:t>
            </a:r>
            <a:endParaRPr lang="en-US" sz="2200" dirty="0">
              <a:solidFill>
                <a:srgbClr val="545E74"/>
              </a:solidFill>
            </a:endParaRPr>
          </a:p>
          <a:p>
            <a:pPr marL="0" lvl="0" indent="0">
              <a:lnSpc>
                <a:spcPct val="100000"/>
              </a:lnSpc>
              <a:spcBef>
                <a:spcPts val="0"/>
              </a:spcBef>
              <a:spcAft>
                <a:spcPts val="1200"/>
              </a:spcAft>
              <a:buClrTx/>
              <a:buNone/>
            </a:pPr>
            <a:r>
              <a:rPr lang="en-US" sz="3200" b="1" dirty="0">
                <a:solidFill>
                  <a:srgbClr val="40B250"/>
                </a:solidFill>
              </a:rPr>
              <a:t>Fact: </a:t>
            </a:r>
            <a:r>
              <a:rPr lang="en-US" sz="2200" dirty="0"/>
              <a:t>There are NUMEROUS benefits to employers who have registered apprenticeship programs. It is a flexible training strategy that can be customized to meet the needs of any business. Apprentices can be new hires or current employees. Documented benefits include reduced turnover, increased productivity and safety, lower costs for recruitment and increased diversity.</a:t>
            </a:r>
          </a:p>
          <a:p>
            <a:pPr marL="0" lvl="0" indent="0">
              <a:lnSpc>
                <a:spcPct val="100000"/>
              </a:lnSpc>
              <a:spcBef>
                <a:spcPts val="0"/>
              </a:spcBef>
              <a:spcAft>
                <a:spcPts val="1200"/>
              </a:spcAft>
              <a:buClrTx/>
              <a:buNone/>
            </a:pPr>
            <a:r>
              <a:rPr lang="en-US" sz="2200" dirty="0"/>
              <a:t>The return on investment (ROI) is impressive.</a:t>
            </a:r>
          </a:p>
          <a:p>
            <a:pPr marL="0" lvl="0" indent="0">
              <a:lnSpc>
                <a:spcPct val="100000"/>
              </a:lnSpc>
              <a:spcBef>
                <a:spcPts val="0"/>
              </a:spcBef>
              <a:spcAft>
                <a:spcPts val="1200"/>
              </a:spcAft>
              <a:buClrTx/>
              <a:buNone/>
            </a:pPr>
            <a:r>
              <a:rPr lang="en-US" sz="2000" i="1" dirty="0"/>
              <a:t>[The first ROI study for employers was conducted by the Canadian government; the Canadian apprenticeship system is similar to that in the United States. However, that study was replicated by Houston Community College (in 2016), and the results were replicated (i.e., for every $1 spent by employers, there was a $1.50 return).]  </a:t>
            </a:r>
          </a:p>
          <a:p>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13</a:t>
            </a:fld>
            <a:endParaRPr lang="en-US" dirty="0"/>
          </a:p>
        </p:txBody>
      </p:sp>
    </p:spTree>
    <p:extLst>
      <p:ext uri="{BB962C8B-B14F-4D97-AF65-F5344CB8AC3E}">
        <p14:creationId xmlns:p14="http://schemas.microsoft.com/office/powerpoint/2010/main" val="2292815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194" y="2451100"/>
            <a:ext cx="5305078" cy="1816100"/>
          </a:xfrm>
        </p:spPr>
        <p:txBody>
          <a:bodyPr>
            <a:normAutofit/>
          </a:bodyPr>
          <a:lstStyle/>
          <a:p>
            <a:r>
              <a:rPr lang="en-US" dirty="0"/>
              <a:t>M</a:t>
            </a:r>
            <a:r>
              <a:rPr lang="en-US" dirty="0" smtClean="0"/>
              <a:t>aine Bureau of Rehabilitation Services</a:t>
            </a:r>
            <a:endParaRPr lang="en-US" dirty="0"/>
          </a:p>
        </p:txBody>
      </p:sp>
      <p:sp>
        <p:nvSpPr>
          <p:cNvPr id="8" name="Subtitle 7"/>
          <p:cNvSpPr>
            <a:spLocks noGrp="1"/>
          </p:cNvSpPr>
          <p:nvPr>
            <p:ph type="subTitle" idx="1"/>
          </p:nvPr>
        </p:nvSpPr>
        <p:spPr>
          <a:xfrm>
            <a:off x="603193" y="4441128"/>
            <a:ext cx="6055361" cy="1426272"/>
          </a:xfrm>
        </p:spPr>
        <p:txBody>
          <a:bodyPr>
            <a:noAutofit/>
          </a:bodyPr>
          <a:lstStyle/>
          <a:p>
            <a:r>
              <a:rPr lang="en-US" b="1" dirty="0"/>
              <a:t>Peter Diplock</a:t>
            </a:r>
            <a:r>
              <a:rPr lang="en-US" dirty="0"/>
              <a:t/>
            </a:r>
            <a:br>
              <a:rPr lang="en-US" dirty="0"/>
            </a:br>
            <a:r>
              <a:rPr lang="en-US" dirty="0"/>
              <a:t>Assistant Director</a:t>
            </a:r>
            <a:br>
              <a:rPr lang="en-US" dirty="0"/>
            </a:br>
            <a:r>
              <a:rPr lang="en-US" dirty="0"/>
              <a:t>Division for the Blind and Visually </a:t>
            </a:r>
            <a:r>
              <a:rPr lang="en-US" dirty="0" smtClean="0"/>
              <a:t>Impaired</a:t>
            </a:r>
            <a:endParaRPr lang="en-US" dirty="0"/>
          </a:p>
        </p:txBody>
      </p:sp>
      <p:pic>
        <p:nvPicPr>
          <p:cNvPr id="7" name="Picture Placeholder 5" descr="This is art from the WINTAC.org home page." title="WINTAC.org art"/>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p:pic>
      <p:pic>
        <p:nvPicPr>
          <p:cNvPr id="11" name="Picture 10" descr="Maine Apprenticeship Program logo">
            <a:extLst>
              <a:ext uri="{FF2B5EF4-FFF2-40B4-BE49-F238E27FC236}">
                <a16:creationId xmlns:a16="http://schemas.microsoft.com/office/drawing/2014/main" id="{CBA43353-AF78-4365-BD85-F2EFBDA96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733" y="1049153"/>
            <a:ext cx="2546197" cy="1091227"/>
          </a:xfrm>
          <a:prstGeom prst="rect">
            <a:avLst/>
          </a:prstGeom>
        </p:spPr>
      </p:pic>
      <p:pic>
        <p:nvPicPr>
          <p:cNvPr id="14" name="Picture 13" descr="Maine Department of Labor Bureau of Rehabilitation Services, a proud partner of the AmercianJobCenter Nework - Logo">
            <a:extLst>
              <a:ext uri="{FF2B5EF4-FFF2-40B4-BE49-F238E27FC236}">
                <a16:creationId xmlns:a16="http://schemas.microsoft.com/office/drawing/2014/main" id="{58E2CCF1-7FC2-4DAF-BAB9-CE3FD4B7F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087" y="858984"/>
            <a:ext cx="1952256" cy="1722988"/>
          </a:xfrm>
          <a:prstGeom prst="rect">
            <a:avLst/>
          </a:prstGeom>
        </p:spPr>
      </p:pic>
    </p:spTree>
    <p:extLst>
      <p:ext uri="{BB962C8B-B14F-4D97-AF65-F5344CB8AC3E}">
        <p14:creationId xmlns:p14="http://schemas.microsoft.com/office/powerpoint/2010/main" val="195418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ECB5-019C-46B4-90B0-96C982F56A4C}"/>
              </a:ext>
            </a:extLst>
          </p:cNvPr>
          <p:cNvSpPr>
            <a:spLocks noGrp="1"/>
          </p:cNvSpPr>
          <p:nvPr>
            <p:ph type="title"/>
          </p:nvPr>
        </p:nvSpPr>
        <p:spPr/>
        <p:txBody>
          <a:bodyPr/>
          <a:lstStyle/>
          <a:p>
            <a:r>
              <a:rPr lang="en-US" dirty="0" smtClean="0"/>
              <a:t>Maine: Why Apprenticeship?</a:t>
            </a:r>
            <a:endParaRPr lang="en-US" dirty="0"/>
          </a:p>
        </p:txBody>
      </p:sp>
      <p:sp>
        <p:nvSpPr>
          <p:cNvPr id="3" name="Content Placeholder 2">
            <a:extLst>
              <a:ext uri="{FF2B5EF4-FFF2-40B4-BE49-F238E27FC236}">
                <a16:creationId xmlns:a16="http://schemas.microsoft.com/office/drawing/2014/main" id="{5948D608-3E92-4282-B9E7-7A6CFB4C1146}"/>
              </a:ext>
            </a:extLst>
          </p:cNvPr>
          <p:cNvSpPr>
            <a:spLocks noGrp="1"/>
          </p:cNvSpPr>
          <p:nvPr>
            <p:ph idx="1"/>
          </p:nvPr>
        </p:nvSpPr>
        <p:spPr>
          <a:xfrm>
            <a:off x="1295400" y="1828800"/>
            <a:ext cx="8229600" cy="4343400"/>
          </a:xfrm>
        </p:spPr>
        <p:txBody>
          <a:bodyPr/>
          <a:lstStyle/>
          <a:p>
            <a:pPr>
              <a:lnSpc>
                <a:spcPct val="100000"/>
              </a:lnSpc>
            </a:pPr>
            <a:r>
              <a:rPr lang="en-US" b="1" dirty="0" smtClean="0"/>
              <a:t>Historically Underutilized </a:t>
            </a:r>
          </a:p>
          <a:p>
            <a:pPr marL="617220" lvl="1" indent="-342900">
              <a:lnSpc>
                <a:spcPct val="100000"/>
              </a:lnSpc>
            </a:pPr>
            <a:r>
              <a:rPr lang="en-US" sz="2400" dirty="0" smtClean="0"/>
              <a:t>Not well understood within ME BRS</a:t>
            </a:r>
          </a:p>
          <a:p>
            <a:pPr marL="617220" lvl="1" indent="-342900">
              <a:lnSpc>
                <a:spcPct val="100000"/>
              </a:lnSpc>
            </a:pPr>
            <a:r>
              <a:rPr lang="en-US" sz="2400" dirty="0" smtClean="0"/>
              <a:t>Maine BES received Federal Grants to expand apprenticeship</a:t>
            </a:r>
          </a:p>
          <a:p>
            <a:pPr marL="617220" lvl="1" indent="-342900">
              <a:lnSpc>
                <a:spcPct val="100000"/>
              </a:lnSpc>
            </a:pPr>
            <a:r>
              <a:rPr lang="en-US" sz="2400" dirty="0" smtClean="0"/>
              <a:t>Maine BES able to register Apprenticeships</a:t>
            </a:r>
          </a:p>
          <a:p>
            <a:pPr marL="617220" lvl="1" indent="-342900">
              <a:lnSpc>
                <a:spcPct val="100000"/>
              </a:lnSpc>
            </a:pPr>
            <a:r>
              <a:rPr lang="en-US" sz="2400" dirty="0" smtClean="0"/>
              <a:t>WIOA 7% persons with disabilities requirement</a:t>
            </a:r>
          </a:p>
          <a:p>
            <a:pPr marL="617220" lvl="1" indent="-342900">
              <a:lnSpc>
                <a:spcPct val="100000"/>
              </a:lnSpc>
            </a:pPr>
            <a:r>
              <a:rPr lang="en-US" sz="2400" dirty="0" smtClean="0"/>
              <a:t>Recognition that apprenticeship vs traditional training has significant benefits for our clients</a:t>
            </a:r>
          </a:p>
        </p:txBody>
      </p:sp>
      <p:pic>
        <p:nvPicPr>
          <p:cNvPr id="7" name="Picture 6" descr="Maine Apprenticeship Program logo">
            <a:extLst>
              <a:ext uri="{FF2B5EF4-FFF2-40B4-BE49-F238E27FC236}">
                <a16:creationId xmlns:a16="http://schemas.microsoft.com/office/drawing/2014/main" id="{20551CDF-46AB-4F76-B413-88C3ADDDE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760" y="3157410"/>
            <a:ext cx="1600200" cy="685800"/>
          </a:xfrm>
          <a:prstGeom prst="rect">
            <a:avLst/>
          </a:prstGeom>
        </p:spPr>
      </p:pic>
      <p:pic>
        <p:nvPicPr>
          <p:cNvPr id="8" name="Picture 7" descr="Maine Department of Labor Bureau of Rehabilitation Services, a proud partner of the AmercianJobCenter Nework - Logo">
            <a:extLst>
              <a:ext uri="{FF2B5EF4-FFF2-40B4-BE49-F238E27FC236}">
                <a16:creationId xmlns:a16="http://schemas.microsoft.com/office/drawing/2014/main" id="{ECEB12A8-C53F-45AC-AE48-A8F7050DE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2963" y="1652005"/>
            <a:ext cx="1297794" cy="1145384"/>
          </a:xfrm>
          <a:prstGeom prst="rect">
            <a:avLst/>
          </a:prstGeom>
        </p:spPr>
      </p:pic>
      <p:sp>
        <p:nvSpPr>
          <p:cNvPr id="4" name="Slide Number Placeholder 3">
            <a:extLst>
              <a:ext uri="{FF2B5EF4-FFF2-40B4-BE49-F238E27FC236}">
                <a16:creationId xmlns:a16="http://schemas.microsoft.com/office/drawing/2014/main" id="{E1DE3E86-FD6A-4F10-82B0-ADB6231E12FE}"/>
              </a:ext>
            </a:extLst>
          </p:cNvPr>
          <p:cNvSpPr>
            <a:spLocks noGrp="1"/>
          </p:cNvSpPr>
          <p:nvPr>
            <p:ph type="sldNum" sz="quarter" idx="12"/>
          </p:nvPr>
        </p:nvSpPr>
        <p:spPr/>
        <p:txBody>
          <a:bodyPr/>
          <a:lstStyle/>
          <a:p>
            <a:fld id="{A7F8E3F6-DE14-48B2-B2BC-6FABA9630FB8}" type="slidenum">
              <a:rPr lang="en-US" smtClean="0"/>
              <a:pPr/>
              <a:t>15</a:t>
            </a:fld>
            <a:endParaRPr lang="en-US" dirty="0"/>
          </a:p>
        </p:txBody>
      </p:sp>
    </p:spTree>
    <p:extLst>
      <p:ext uri="{BB962C8B-B14F-4D97-AF65-F5344CB8AC3E}">
        <p14:creationId xmlns:p14="http://schemas.microsoft.com/office/powerpoint/2010/main" val="11819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A2C0-0034-453F-B0F6-3FE570D5C1A6}"/>
              </a:ext>
            </a:extLst>
          </p:cNvPr>
          <p:cNvSpPr>
            <a:spLocks noGrp="1"/>
          </p:cNvSpPr>
          <p:nvPr>
            <p:ph type="title"/>
          </p:nvPr>
        </p:nvSpPr>
        <p:spPr/>
        <p:txBody>
          <a:bodyPr/>
          <a:lstStyle/>
          <a:p>
            <a:r>
              <a:rPr lang="en-US" dirty="0" smtClean="0"/>
              <a:t>Maine: Getting Started</a:t>
            </a:r>
            <a:endParaRPr lang="en-US" dirty="0"/>
          </a:p>
        </p:txBody>
      </p:sp>
      <p:sp>
        <p:nvSpPr>
          <p:cNvPr id="3" name="Content Placeholder 2">
            <a:extLst>
              <a:ext uri="{FF2B5EF4-FFF2-40B4-BE49-F238E27FC236}">
                <a16:creationId xmlns:a16="http://schemas.microsoft.com/office/drawing/2014/main" id="{3D00EBC9-1171-4305-82CB-F0100189237A}"/>
              </a:ext>
            </a:extLst>
          </p:cNvPr>
          <p:cNvSpPr>
            <a:spLocks noGrp="1"/>
          </p:cNvSpPr>
          <p:nvPr>
            <p:ph idx="1"/>
          </p:nvPr>
        </p:nvSpPr>
        <p:spPr>
          <a:xfrm>
            <a:off x="1295400" y="1828800"/>
            <a:ext cx="7772400" cy="4343400"/>
          </a:xfrm>
        </p:spPr>
        <p:txBody>
          <a:bodyPr>
            <a:noAutofit/>
          </a:bodyPr>
          <a:lstStyle/>
          <a:p>
            <a:r>
              <a:rPr lang="en-US" dirty="0" smtClean="0"/>
              <a:t>WINTAC: One of four areas we identified as needing technical assistance</a:t>
            </a:r>
          </a:p>
          <a:p>
            <a:r>
              <a:rPr lang="en-US" dirty="0" smtClean="0"/>
              <a:t>WINTAC Training March 29: Combined BRS leadership and BES Apprenticeship Staff</a:t>
            </a:r>
          </a:p>
          <a:p>
            <a:r>
              <a:rPr lang="en-US" dirty="0" smtClean="0"/>
              <a:t>Lewiston Pilot: Hospitality/Food Service.  Monthly Meetings</a:t>
            </a:r>
          </a:p>
          <a:p>
            <a:r>
              <a:rPr lang="en-US" dirty="0" smtClean="0"/>
              <a:t>Hospitality Maine</a:t>
            </a:r>
          </a:p>
          <a:p>
            <a:r>
              <a:rPr lang="en-US" dirty="0" smtClean="0"/>
              <a:t>Apprenticeship Cross-State Peer Phone Conferences</a:t>
            </a:r>
          </a:p>
          <a:p>
            <a:r>
              <a:rPr lang="en-US" dirty="0" smtClean="0"/>
              <a:t>Internal training</a:t>
            </a:r>
          </a:p>
        </p:txBody>
      </p:sp>
      <p:pic>
        <p:nvPicPr>
          <p:cNvPr id="7" name="Picture 6" descr="Maine Apprenticeship Program logo">
            <a:extLst>
              <a:ext uri="{FF2B5EF4-FFF2-40B4-BE49-F238E27FC236}">
                <a16:creationId xmlns:a16="http://schemas.microsoft.com/office/drawing/2014/main" id="{DAA837D7-CDC8-46F7-AA7F-F353E46395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6500" y="3444336"/>
            <a:ext cx="1600200" cy="685800"/>
          </a:xfrm>
          <a:prstGeom prst="rect">
            <a:avLst/>
          </a:prstGeom>
        </p:spPr>
      </p:pic>
      <p:pic>
        <p:nvPicPr>
          <p:cNvPr id="8" name="Picture 7" descr="Maine Department of Labor Bureau of Rehabilitation Services, a proud partner of the AmercianJobCenter Nework - Logo">
            <a:extLst>
              <a:ext uri="{FF2B5EF4-FFF2-40B4-BE49-F238E27FC236}">
                <a16:creationId xmlns:a16="http://schemas.microsoft.com/office/drawing/2014/main" id="{DB4C78FE-2FF2-43CB-AA50-A20037AAC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1914491"/>
            <a:ext cx="1297794" cy="1145384"/>
          </a:xfrm>
          <a:prstGeom prst="rect">
            <a:avLst/>
          </a:prstGeom>
        </p:spPr>
      </p:pic>
      <p:sp>
        <p:nvSpPr>
          <p:cNvPr id="4" name="Slide Number Placeholder 3">
            <a:extLst>
              <a:ext uri="{FF2B5EF4-FFF2-40B4-BE49-F238E27FC236}">
                <a16:creationId xmlns:a16="http://schemas.microsoft.com/office/drawing/2014/main" id="{2C17D5C7-616C-407E-897A-AC9B1524CA85}"/>
              </a:ext>
            </a:extLst>
          </p:cNvPr>
          <p:cNvSpPr>
            <a:spLocks noGrp="1"/>
          </p:cNvSpPr>
          <p:nvPr>
            <p:ph type="sldNum" sz="quarter" idx="12"/>
          </p:nvPr>
        </p:nvSpPr>
        <p:spPr/>
        <p:txBody>
          <a:bodyPr/>
          <a:lstStyle/>
          <a:p>
            <a:fld id="{A7F8E3F6-DE14-48B2-B2BC-6FABA9630FB8}" type="slidenum">
              <a:rPr lang="en-US" smtClean="0"/>
              <a:pPr/>
              <a:t>16</a:t>
            </a:fld>
            <a:endParaRPr lang="en-US" dirty="0"/>
          </a:p>
        </p:txBody>
      </p:sp>
    </p:spTree>
    <p:extLst>
      <p:ext uri="{BB962C8B-B14F-4D97-AF65-F5344CB8AC3E}">
        <p14:creationId xmlns:p14="http://schemas.microsoft.com/office/powerpoint/2010/main" val="350949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240-D1E0-4BE1-8617-F21197527448}"/>
              </a:ext>
            </a:extLst>
          </p:cNvPr>
          <p:cNvSpPr>
            <a:spLocks noGrp="1"/>
          </p:cNvSpPr>
          <p:nvPr>
            <p:ph type="title"/>
          </p:nvPr>
        </p:nvSpPr>
        <p:spPr/>
        <p:txBody>
          <a:bodyPr/>
          <a:lstStyle/>
          <a:p>
            <a:r>
              <a:rPr lang="en-US" dirty="0" smtClean="0"/>
              <a:t>Maine: Progress to Date</a:t>
            </a:r>
            <a:endParaRPr lang="en-US" dirty="0"/>
          </a:p>
        </p:txBody>
      </p:sp>
      <p:sp>
        <p:nvSpPr>
          <p:cNvPr id="3" name="Content Placeholder 2">
            <a:extLst>
              <a:ext uri="{FF2B5EF4-FFF2-40B4-BE49-F238E27FC236}">
                <a16:creationId xmlns:a16="http://schemas.microsoft.com/office/drawing/2014/main" id="{8A02E61B-6361-42A5-9D8E-D6DE5ABC65DF}"/>
              </a:ext>
            </a:extLst>
          </p:cNvPr>
          <p:cNvSpPr>
            <a:spLocks noGrp="1"/>
          </p:cNvSpPr>
          <p:nvPr>
            <p:ph idx="1"/>
          </p:nvPr>
        </p:nvSpPr>
        <p:spPr>
          <a:xfrm>
            <a:off x="1295400" y="1828800"/>
            <a:ext cx="7696200" cy="4343400"/>
          </a:xfrm>
        </p:spPr>
        <p:txBody>
          <a:bodyPr>
            <a:noAutofit/>
          </a:bodyPr>
          <a:lstStyle/>
          <a:p>
            <a:r>
              <a:rPr lang="en-US" b="1" dirty="0" smtClean="0"/>
              <a:t>Resource Sharing BES/BRS</a:t>
            </a:r>
          </a:p>
          <a:p>
            <a:pPr lvl="1"/>
            <a:r>
              <a:rPr lang="en-US" sz="2200" dirty="0" smtClean="0"/>
              <a:t>SharePoint</a:t>
            </a:r>
            <a:r>
              <a:rPr lang="en-US" sz="2200" b="1" dirty="0" smtClean="0"/>
              <a:t> </a:t>
            </a:r>
          </a:p>
          <a:p>
            <a:pPr lvl="1"/>
            <a:r>
              <a:rPr lang="en-US" sz="2200" dirty="0" smtClean="0"/>
              <a:t>Schedule of Work/Regional Registered Apprenticeship Sponsors</a:t>
            </a:r>
          </a:p>
          <a:p>
            <a:pPr lvl="1"/>
            <a:r>
              <a:rPr lang="en-US" sz="2200" dirty="0" smtClean="0"/>
              <a:t>Competitive Skills Scholarship Program</a:t>
            </a:r>
          </a:p>
          <a:p>
            <a:pPr lvl="1"/>
            <a:r>
              <a:rPr lang="en-US" sz="2200" dirty="0" smtClean="0"/>
              <a:t>Passports</a:t>
            </a:r>
          </a:p>
          <a:p>
            <a:r>
              <a:rPr lang="en-US" b="1" dirty="0" smtClean="0"/>
              <a:t>Procedural Directive</a:t>
            </a:r>
          </a:p>
          <a:p>
            <a:pPr lvl="1"/>
            <a:r>
              <a:rPr lang="en-US" sz="2200" dirty="0" smtClean="0"/>
              <a:t>Defined roles, processes, timelines</a:t>
            </a:r>
          </a:p>
          <a:p>
            <a:r>
              <a:rPr lang="en-US" b="1" dirty="0" smtClean="0"/>
              <a:t>Statewide Rollout</a:t>
            </a:r>
          </a:p>
        </p:txBody>
      </p:sp>
      <p:pic>
        <p:nvPicPr>
          <p:cNvPr id="7" name="Picture 6" descr="Maine Apprenticeship Program logo">
            <a:extLst>
              <a:ext uri="{FF2B5EF4-FFF2-40B4-BE49-F238E27FC236}">
                <a16:creationId xmlns:a16="http://schemas.microsoft.com/office/drawing/2014/main" id="{0F9D6B2E-E86A-4990-AE3C-AAB7EDA1BB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936" y="3314700"/>
            <a:ext cx="1600200" cy="685800"/>
          </a:xfrm>
          <a:prstGeom prst="rect">
            <a:avLst/>
          </a:prstGeom>
        </p:spPr>
      </p:pic>
      <p:pic>
        <p:nvPicPr>
          <p:cNvPr id="8" name="Picture 7" descr="Maine Department of Labor Bureau of Rehabilitation Services, a proud partner of the AmercianJobCenter Nework - Logo">
            <a:extLst>
              <a:ext uri="{FF2B5EF4-FFF2-40B4-BE49-F238E27FC236}">
                <a16:creationId xmlns:a16="http://schemas.microsoft.com/office/drawing/2014/main" id="{8C88362E-392C-4506-BDB1-BC4074F41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139" y="1941908"/>
            <a:ext cx="1297794" cy="1145384"/>
          </a:xfrm>
          <a:prstGeom prst="rect">
            <a:avLst/>
          </a:prstGeom>
        </p:spPr>
      </p:pic>
      <p:sp>
        <p:nvSpPr>
          <p:cNvPr id="4" name="Slide Number Placeholder 3">
            <a:extLst>
              <a:ext uri="{FF2B5EF4-FFF2-40B4-BE49-F238E27FC236}">
                <a16:creationId xmlns:a16="http://schemas.microsoft.com/office/drawing/2014/main" id="{8905C09E-C291-4697-9E40-39CDD4769112}"/>
              </a:ext>
            </a:extLst>
          </p:cNvPr>
          <p:cNvSpPr>
            <a:spLocks noGrp="1"/>
          </p:cNvSpPr>
          <p:nvPr>
            <p:ph type="sldNum" sz="quarter" idx="12"/>
          </p:nvPr>
        </p:nvSpPr>
        <p:spPr/>
        <p:txBody>
          <a:bodyPr/>
          <a:lstStyle/>
          <a:p>
            <a:fld id="{A7F8E3F6-DE14-48B2-B2BC-6FABA9630FB8}" type="slidenum">
              <a:rPr lang="en-US" smtClean="0"/>
              <a:pPr/>
              <a:t>17</a:t>
            </a:fld>
            <a:endParaRPr lang="en-US" dirty="0"/>
          </a:p>
        </p:txBody>
      </p:sp>
    </p:spTree>
    <p:extLst>
      <p:ext uri="{BB962C8B-B14F-4D97-AF65-F5344CB8AC3E}">
        <p14:creationId xmlns:p14="http://schemas.microsoft.com/office/powerpoint/2010/main" val="318124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9C99-6520-405A-B9E0-00459357B52B}"/>
              </a:ext>
            </a:extLst>
          </p:cNvPr>
          <p:cNvSpPr>
            <a:spLocks noGrp="1"/>
          </p:cNvSpPr>
          <p:nvPr>
            <p:ph type="title"/>
          </p:nvPr>
        </p:nvSpPr>
        <p:spPr/>
        <p:txBody>
          <a:bodyPr/>
          <a:lstStyle/>
          <a:p>
            <a:r>
              <a:rPr lang="en-US" dirty="0" smtClean="0"/>
              <a:t>Maine: Pros and Cons</a:t>
            </a:r>
            <a:endParaRPr lang="en-US" dirty="0"/>
          </a:p>
        </p:txBody>
      </p:sp>
      <p:sp>
        <p:nvSpPr>
          <p:cNvPr id="3" name="Content Placeholder 2">
            <a:extLst>
              <a:ext uri="{FF2B5EF4-FFF2-40B4-BE49-F238E27FC236}">
                <a16:creationId xmlns:a16="http://schemas.microsoft.com/office/drawing/2014/main" id="{9A58F37F-B12F-4A86-ACB3-EBC10DF21E45}"/>
              </a:ext>
            </a:extLst>
          </p:cNvPr>
          <p:cNvSpPr>
            <a:spLocks noGrp="1"/>
          </p:cNvSpPr>
          <p:nvPr>
            <p:ph idx="1"/>
          </p:nvPr>
        </p:nvSpPr>
        <p:spPr>
          <a:xfrm>
            <a:off x="1295400" y="1701800"/>
            <a:ext cx="9601200" cy="4470400"/>
          </a:xfrm>
        </p:spPr>
        <p:txBody>
          <a:bodyPr>
            <a:noAutofit/>
          </a:bodyPr>
          <a:lstStyle/>
          <a:p>
            <a:pPr>
              <a:lnSpc>
                <a:spcPct val="100000"/>
              </a:lnSpc>
              <a:spcBef>
                <a:spcPts val="1200"/>
              </a:spcBef>
            </a:pPr>
            <a:r>
              <a:rPr lang="en-US" sz="2200" b="1" dirty="0" smtClean="0"/>
              <a:t>Challenges</a:t>
            </a:r>
          </a:p>
          <a:p>
            <a:pPr lvl="1">
              <a:lnSpc>
                <a:spcPct val="100000"/>
              </a:lnSpc>
              <a:spcBef>
                <a:spcPts val="1200"/>
              </a:spcBef>
            </a:pPr>
            <a:r>
              <a:rPr lang="en-US" dirty="0" smtClean="0"/>
              <a:t>Apprenticeship is not well understood  </a:t>
            </a:r>
          </a:p>
          <a:p>
            <a:pPr lvl="1">
              <a:lnSpc>
                <a:spcPct val="100000"/>
              </a:lnSpc>
              <a:spcBef>
                <a:spcPts val="1200"/>
              </a:spcBef>
            </a:pPr>
            <a:r>
              <a:rPr lang="en-US" dirty="0" smtClean="0"/>
              <a:t>Staffing at BRS/BES and within Apprenticeship Team</a:t>
            </a:r>
          </a:p>
          <a:p>
            <a:pPr lvl="1">
              <a:lnSpc>
                <a:spcPct val="100000"/>
              </a:lnSpc>
              <a:spcBef>
                <a:spcPts val="1200"/>
              </a:spcBef>
            </a:pPr>
            <a:r>
              <a:rPr lang="en-US" dirty="0" smtClean="0"/>
              <a:t>Lack of available registered apprenticeship in some regions</a:t>
            </a:r>
          </a:p>
          <a:p>
            <a:pPr lvl="1">
              <a:lnSpc>
                <a:spcPct val="100000"/>
              </a:lnSpc>
              <a:spcBef>
                <a:spcPts val="1200"/>
              </a:spcBef>
            </a:pPr>
            <a:r>
              <a:rPr lang="en-US" dirty="0" smtClean="0"/>
              <a:t>Employers understanding of disability and BRS</a:t>
            </a:r>
          </a:p>
          <a:p>
            <a:pPr>
              <a:lnSpc>
                <a:spcPct val="100000"/>
              </a:lnSpc>
              <a:spcBef>
                <a:spcPts val="1200"/>
              </a:spcBef>
            </a:pPr>
            <a:r>
              <a:rPr lang="en-US" sz="2200" b="1" dirty="0" smtClean="0"/>
              <a:t>Successes</a:t>
            </a:r>
          </a:p>
          <a:p>
            <a:pPr lvl="1">
              <a:lnSpc>
                <a:spcPct val="100000"/>
              </a:lnSpc>
              <a:spcBef>
                <a:spcPts val="1200"/>
              </a:spcBef>
            </a:pPr>
            <a:r>
              <a:rPr lang="en-US" dirty="0" smtClean="0"/>
              <a:t>Strengthened BES/BRS collaboration</a:t>
            </a:r>
          </a:p>
          <a:p>
            <a:pPr lvl="1">
              <a:lnSpc>
                <a:spcPct val="100000"/>
              </a:lnSpc>
              <a:spcBef>
                <a:spcPts val="1200"/>
              </a:spcBef>
            </a:pPr>
            <a:r>
              <a:rPr lang="en-US" dirty="0" smtClean="0"/>
              <a:t>Learning from other states</a:t>
            </a:r>
          </a:p>
          <a:p>
            <a:pPr lvl="1">
              <a:lnSpc>
                <a:spcPct val="100000"/>
              </a:lnSpc>
              <a:spcBef>
                <a:spcPts val="1200"/>
              </a:spcBef>
            </a:pPr>
            <a:r>
              <a:rPr lang="en-US" dirty="0" smtClean="0"/>
              <a:t>Increased apprenticeships</a:t>
            </a:r>
          </a:p>
          <a:p>
            <a:pPr lvl="1">
              <a:lnSpc>
                <a:spcPct val="100000"/>
              </a:lnSpc>
              <a:spcBef>
                <a:spcPts val="1200"/>
              </a:spcBef>
            </a:pPr>
            <a:r>
              <a:rPr lang="en-US" dirty="0" smtClean="0"/>
              <a:t>Increased employer understanding of disability/BRS</a:t>
            </a:r>
          </a:p>
        </p:txBody>
      </p:sp>
      <p:pic>
        <p:nvPicPr>
          <p:cNvPr id="7" name="Picture 6" descr="Maine Apprenticeship Program logo">
            <a:extLst>
              <a:ext uri="{FF2B5EF4-FFF2-40B4-BE49-F238E27FC236}">
                <a16:creationId xmlns:a16="http://schemas.microsoft.com/office/drawing/2014/main" id="{DA0ADC82-2AD8-425F-8244-F3D048E42E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6500" y="3176983"/>
            <a:ext cx="1600200" cy="685800"/>
          </a:xfrm>
          <a:prstGeom prst="rect">
            <a:avLst/>
          </a:prstGeom>
        </p:spPr>
      </p:pic>
      <p:pic>
        <p:nvPicPr>
          <p:cNvPr id="8" name="Picture 7" descr="Maine Department of Labor Bureau of Rehabilitation Services, a proud partner of the AmercianJobCenter Nework - Logo">
            <a:extLst>
              <a:ext uri="{FF2B5EF4-FFF2-40B4-BE49-F238E27FC236}">
                <a16:creationId xmlns:a16="http://schemas.microsoft.com/office/drawing/2014/main" id="{C297552C-B17B-4DAA-BF89-7702F1EC5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703" y="1828800"/>
            <a:ext cx="1297794" cy="1145384"/>
          </a:xfrm>
          <a:prstGeom prst="rect">
            <a:avLst/>
          </a:prstGeom>
        </p:spPr>
      </p:pic>
      <p:sp>
        <p:nvSpPr>
          <p:cNvPr id="4" name="Slide Number Placeholder 3">
            <a:extLst>
              <a:ext uri="{FF2B5EF4-FFF2-40B4-BE49-F238E27FC236}">
                <a16:creationId xmlns:a16="http://schemas.microsoft.com/office/drawing/2014/main" id="{1B979F01-5631-4AF0-BCBF-F04845091DAA}"/>
              </a:ext>
            </a:extLst>
          </p:cNvPr>
          <p:cNvSpPr>
            <a:spLocks noGrp="1"/>
          </p:cNvSpPr>
          <p:nvPr>
            <p:ph type="sldNum" sz="quarter" idx="12"/>
          </p:nvPr>
        </p:nvSpPr>
        <p:spPr/>
        <p:txBody>
          <a:bodyPr/>
          <a:lstStyle/>
          <a:p>
            <a:fld id="{A7F8E3F6-DE14-48B2-B2BC-6FABA9630FB8}" type="slidenum">
              <a:rPr lang="en-US" smtClean="0"/>
              <a:pPr/>
              <a:t>18</a:t>
            </a:fld>
            <a:endParaRPr lang="en-US" dirty="0"/>
          </a:p>
        </p:txBody>
      </p:sp>
    </p:spTree>
    <p:extLst>
      <p:ext uri="{BB962C8B-B14F-4D97-AF65-F5344CB8AC3E}">
        <p14:creationId xmlns:p14="http://schemas.microsoft.com/office/powerpoint/2010/main" val="13809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91076-8629-4002-909F-C711D2655ED6}"/>
              </a:ext>
            </a:extLst>
          </p:cNvPr>
          <p:cNvSpPr>
            <a:spLocks noGrp="1"/>
          </p:cNvSpPr>
          <p:nvPr>
            <p:ph type="title"/>
          </p:nvPr>
        </p:nvSpPr>
        <p:spPr/>
        <p:txBody>
          <a:bodyPr/>
          <a:lstStyle/>
          <a:p>
            <a:r>
              <a:rPr lang="en-US" dirty="0" smtClean="0"/>
              <a:t>Maine: Partners</a:t>
            </a:r>
            <a:endParaRPr lang="en-US" dirty="0"/>
          </a:p>
        </p:txBody>
      </p:sp>
      <p:sp>
        <p:nvSpPr>
          <p:cNvPr id="3" name="Content Placeholder 2">
            <a:extLst>
              <a:ext uri="{FF2B5EF4-FFF2-40B4-BE49-F238E27FC236}">
                <a16:creationId xmlns:a16="http://schemas.microsoft.com/office/drawing/2014/main" id="{FA63453D-C62F-4419-BE88-C53B56531868}"/>
              </a:ext>
            </a:extLst>
          </p:cNvPr>
          <p:cNvSpPr>
            <a:spLocks noGrp="1"/>
          </p:cNvSpPr>
          <p:nvPr>
            <p:ph idx="1"/>
          </p:nvPr>
        </p:nvSpPr>
        <p:spPr/>
        <p:txBody>
          <a:bodyPr/>
          <a:lstStyle/>
          <a:p>
            <a:pPr>
              <a:lnSpc>
                <a:spcPct val="100000"/>
              </a:lnSpc>
            </a:pPr>
            <a:r>
              <a:rPr lang="en-US" dirty="0" smtClean="0"/>
              <a:t>WINTAC</a:t>
            </a:r>
          </a:p>
          <a:p>
            <a:pPr>
              <a:lnSpc>
                <a:spcPct val="100000"/>
              </a:lnSpc>
            </a:pPr>
            <a:r>
              <a:rPr lang="en-US" dirty="0"/>
              <a:t>Pennsylvania, Iowa, Vermont VR </a:t>
            </a:r>
            <a:r>
              <a:rPr lang="en-US" dirty="0" smtClean="0"/>
              <a:t>Programs</a:t>
            </a:r>
          </a:p>
          <a:p>
            <a:pPr>
              <a:lnSpc>
                <a:spcPct val="100000"/>
              </a:lnSpc>
            </a:pPr>
            <a:r>
              <a:rPr lang="en-US" dirty="0"/>
              <a:t>Hospitality </a:t>
            </a:r>
            <a:r>
              <a:rPr lang="en-US" dirty="0" smtClean="0"/>
              <a:t>Maine</a:t>
            </a:r>
          </a:p>
          <a:p>
            <a:pPr>
              <a:lnSpc>
                <a:spcPct val="100000"/>
              </a:lnSpc>
            </a:pPr>
            <a:r>
              <a:rPr lang="en-US" dirty="0" smtClean="0"/>
              <a:t>Maine Community Colleges</a:t>
            </a:r>
          </a:p>
          <a:p>
            <a:pPr>
              <a:lnSpc>
                <a:spcPct val="100000"/>
              </a:lnSpc>
            </a:pPr>
            <a:r>
              <a:rPr lang="en-US" dirty="0" smtClean="0"/>
              <a:t>Employers</a:t>
            </a:r>
          </a:p>
          <a:p>
            <a:pPr>
              <a:lnSpc>
                <a:spcPct val="100000"/>
              </a:lnSpc>
            </a:pPr>
            <a:r>
              <a:rPr lang="en-US" dirty="0"/>
              <a:t>Maine Apprenticeship Program</a:t>
            </a:r>
          </a:p>
          <a:p>
            <a:pPr marL="0" indent="0">
              <a:lnSpc>
                <a:spcPct val="100000"/>
              </a:lnSpc>
              <a:buNone/>
            </a:pPr>
            <a:endParaRPr lang="en-US" dirty="0" smtClean="0"/>
          </a:p>
        </p:txBody>
      </p:sp>
      <p:pic>
        <p:nvPicPr>
          <p:cNvPr id="7" name="Picture 6" descr="Maine Apprenticeship Program logo">
            <a:extLst>
              <a:ext uri="{FF2B5EF4-FFF2-40B4-BE49-F238E27FC236}">
                <a16:creationId xmlns:a16="http://schemas.microsoft.com/office/drawing/2014/main" id="{CBE01E98-8116-4B83-900C-52104E5055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336" y="3315491"/>
            <a:ext cx="1600200" cy="685800"/>
          </a:xfrm>
          <a:prstGeom prst="rect">
            <a:avLst/>
          </a:prstGeom>
        </p:spPr>
      </p:pic>
      <p:pic>
        <p:nvPicPr>
          <p:cNvPr id="8" name="Picture 7" descr="Maine Department of Labor Bureau of Rehabilitation Services, a proud partner of the AmercianJobCenter Nework - Logo">
            <a:extLst>
              <a:ext uri="{FF2B5EF4-FFF2-40B4-BE49-F238E27FC236}">
                <a16:creationId xmlns:a16="http://schemas.microsoft.com/office/drawing/2014/main" id="{E47C6733-13EA-42EE-9A63-BF0D5EEEE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9539" y="1967308"/>
            <a:ext cx="1297794" cy="1145384"/>
          </a:xfrm>
          <a:prstGeom prst="rect">
            <a:avLst/>
          </a:prstGeom>
        </p:spPr>
      </p:pic>
      <p:sp>
        <p:nvSpPr>
          <p:cNvPr id="4" name="Slide Number Placeholder 3">
            <a:extLst>
              <a:ext uri="{FF2B5EF4-FFF2-40B4-BE49-F238E27FC236}">
                <a16:creationId xmlns:a16="http://schemas.microsoft.com/office/drawing/2014/main" id="{416D15B6-9AD3-4D3A-89E8-9C4C2CDEDE99}"/>
              </a:ext>
            </a:extLst>
          </p:cNvPr>
          <p:cNvSpPr>
            <a:spLocks noGrp="1"/>
          </p:cNvSpPr>
          <p:nvPr>
            <p:ph type="sldNum" sz="quarter" idx="12"/>
          </p:nvPr>
        </p:nvSpPr>
        <p:spPr/>
        <p:txBody>
          <a:bodyPr/>
          <a:lstStyle/>
          <a:p>
            <a:fld id="{A7F8E3F6-DE14-48B2-B2BC-6FABA9630FB8}" type="slidenum">
              <a:rPr lang="en-US" smtClean="0"/>
              <a:pPr/>
              <a:t>19</a:t>
            </a:fld>
            <a:endParaRPr lang="en-US" dirty="0"/>
          </a:p>
        </p:txBody>
      </p:sp>
    </p:spTree>
    <p:extLst>
      <p:ext uri="{BB962C8B-B14F-4D97-AF65-F5344CB8AC3E}">
        <p14:creationId xmlns:p14="http://schemas.microsoft.com/office/powerpoint/2010/main" val="158820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4768"/>
            <a:ext cx="9601200" cy="1036850"/>
          </a:xfrm>
        </p:spPr>
        <p:txBody>
          <a:bodyPr/>
          <a:lstStyle/>
          <a:p>
            <a:r>
              <a:rPr lang="en-US" dirty="0"/>
              <a:t>What is Apprenticeship?</a:t>
            </a:r>
          </a:p>
        </p:txBody>
      </p:sp>
      <p:sp>
        <p:nvSpPr>
          <p:cNvPr id="3" name="Content Placeholder 2"/>
          <p:cNvSpPr>
            <a:spLocks noGrp="1"/>
          </p:cNvSpPr>
          <p:nvPr>
            <p:ph idx="1"/>
          </p:nvPr>
        </p:nvSpPr>
        <p:spPr>
          <a:xfrm>
            <a:off x="1295399" y="1932973"/>
            <a:ext cx="9797981" cy="1956122"/>
          </a:xfrm>
        </p:spPr>
        <p:txBody>
          <a:bodyPr>
            <a:noAutofit/>
          </a:bodyPr>
          <a:lstStyle/>
          <a:p>
            <a:pPr marL="0" indent="0">
              <a:lnSpc>
                <a:spcPct val="100000"/>
              </a:lnSpc>
              <a:buNone/>
            </a:pPr>
            <a:r>
              <a:rPr lang="en-US" b="1" dirty="0"/>
              <a:t>Apprenticeship: </a:t>
            </a:r>
            <a:r>
              <a:rPr lang="en-US" dirty="0"/>
              <a:t>A structured occupational training program that </a:t>
            </a:r>
            <a:r>
              <a:rPr lang="en-US" b="1" dirty="0">
                <a:solidFill>
                  <a:schemeClr val="accent2"/>
                </a:solidFill>
              </a:rPr>
              <a:t>combines on-the-job training and related instruction </a:t>
            </a:r>
            <a:r>
              <a:rPr lang="en-US" dirty="0">
                <a:solidFill>
                  <a:srgbClr val="034680"/>
                </a:solidFill>
              </a:rPr>
              <a:t>in which workers learn the practical and conceptual skills required for a skilled occupation, craft or trade.</a:t>
            </a:r>
          </a:p>
        </p:txBody>
      </p:sp>
      <p:pic>
        <p:nvPicPr>
          <p:cNvPr id="5" name="Picture 4" descr="A person walking up steps from bottom to top with steps reading learning, training, instruction, practice, success." title="Steps to succes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5451" y="3889095"/>
            <a:ext cx="2899646" cy="2047875"/>
          </a:xfrm>
          <a:prstGeom prst="rect">
            <a:avLst/>
          </a:prstGeom>
        </p:spPr>
      </p:pic>
      <p:sp>
        <p:nvSpPr>
          <p:cNvPr id="4" name="Slide Number Placeholder 3"/>
          <p:cNvSpPr>
            <a:spLocks noGrp="1"/>
          </p:cNvSpPr>
          <p:nvPr>
            <p:ph type="sldNum" sz="quarter" idx="12"/>
          </p:nvPr>
        </p:nvSpPr>
        <p:spPr/>
        <p:txBody>
          <a:bodyPr/>
          <a:lstStyle/>
          <a:p>
            <a:fld id="{A7F8E3F6-DE14-48B2-B2BC-6FABA9630FB8}" type="slidenum">
              <a:rPr lang="en-US" smtClean="0"/>
              <a:t>2</a:t>
            </a:fld>
            <a:endParaRPr lang="en-US" dirty="0"/>
          </a:p>
        </p:txBody>
      </p:sp>
    </p:spTree>
    <p:custDataLst>
      <p:tags r:id="rId1"/>
    </p:custDataLst>
    <p:extLst>
      <p:ext uri="{BB962C8B-B14F-4D97-AF65-F5344CB8AC3E}">
        <p14:creationId xmlns:p14="http://schemas.microsoft.com/office/powerpoint/2010/main" val="356181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62D5-BA1F-4BBD-9958-3057C19C7464}"/>
              </a:ext>
            </a:extLst>
          </p:cNvPr>
          <p:cNvSpPr>
            <a:spLocks noGrp="1"/>
          </p:cNvSpPr>
          <p:nvPr>
            <p:ph type="title"/>
          </p:nvPr>
        </p:nvSpPr>
        <p:spPr/>
        <p:txBody>
          <a:bodyPr/>
          <a:lstStyle/>
          <a:p>
            <a:r>
              <a:rPr lang="en-US" dirty="0" smtClean="0"/>
              <a:t>Maine: Shared Learning</a:t>
            </a:r>
            <a:endParaRPr lang="en-US" dirty="0"/>
          </a:p>
        </p:txBody>
      </p:sp>
      <p:sp>
        <p:nvSpPr>
          <p:cNvPr id="3" name="Content Placeholder 2">
            <a:extLst>
              <a:ext uri="{FF2B5EF4-FFF2-40B4-BE49-F238E27FC236}">
                <a16:creationId xmlns:a16="http://schemas.microsoft.com/office/drawing/2014/main" id="{08FD17AB-2F73-43DD-8977-B3FFAD7392F4}"/>
              </a:ext>
            </a:extLst>
          </p:cNvPr>
          <p:cNvSpPr>
            <a:spLocks noGrp="1"/>
          </p:cNvSpPr>
          <p:nvPr>
            <p:ph idx="1"/>
          </p:nvPr>
        </p:nvSpPr>
        <p:spPr>
          <a:xfrm>
            <a:off x="1295400" y="1828800"/>
            <a:ext cx="8686800" cy="4343400"/>
          </a:xfrm>
        </p:spPr>
        <p:txBody>
          <a:bodyPr/>
          <a:lstStyle/>
          <a:p>
            <a:pPr>
              <a:lnSpc>
                <a:spcPct val="100000"/>
              </a:lnSpc>
            </a:pPr>
            <a:r>
              <a:rPr lang="en-US" dirty="0" smtClean="0"/>
              <a:t>No need to reinvent the wheel -- many states have great tools/processes.</a:t>
            </a:r>
          </a:p>
          <a:p>
            <a:pPr>
              <a:lnSpc>
                <a:spcPct val="100000"/>
              </a:lnSpc>
            </a:pPr>
            <a:r>
              <a:rPr lang="en-US" dirty="0" smtClean="0"/>
              <a:t>VRC’s role is to provide talent -- the team takes it from there.</a:t>
            </a:r>
          </a:p>
          <a:p>
            <a:pPr>
              <a:lnSpc>
                <a:spcPct val="100000"/>
              </a:lnSpc>
            </a:pPr>
            <a:r>
              <a:rPr lang="en-US" dirty="0" smtClean="0"/>
              <a:t>Employers are learning as they go just as we are.</a:t>
            </a:r>
          </a:p>
          <a:p>
            <a:pPr>
              <a:lnSpc>
                <a:spcPct val="100000"/>
              </a:lnSpc>
            </a:pPr>
            <a:r>
              <a:rPr lang="en-US" dirty="0" smtClean="0"/>
              <a:t>A lot was learned through use of pilot.</a:t>
            </a:r>
          </a:p>
          <a:p>
            <a:pPr>
              <a:lnSpc>
                <a:spcPct val="100000"/>
              </a:lnSpc>
            </a:pPr>
            <a:r>
              <a:rPr lang="en-US" dirty="0" smtClean="0"/>
              <a:t>Communication with partners is key.</a:t>
            </a:r>
          </a:p>
          <a:p>
            <a:pPr>
              <a:lnSpc>
                <a:spcPct val="100000"/>
              </a:lnSpc>
            </a:pPr>
            <a:r>
              <a:rPr lang="en-US" dirty="0" smtClean="0"/>
              <a:t>Time and staff commitment</a:t>
            </a:r>
          </a:p>
        </p:txBody>
      </p:sp>
      <p:pic>
        <p:nvPicPr>
          <p:cNvPr id="7" name="Picture 6" descr="Maine Apprenticeship Program logo">
            <a:extLst>
              <a:ext uri="{FF2B5EF4-FFF2-40B4-BE49-F238E27FC236}">
                <a16:creationId xmlns:a16="http://schemas.microsoft.com/office/drawing/2014/main" id="{1AEC7EE1-B618-4F61-A6EE-64393DF10C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6500" y="3516759"/>
            <a:ext cx="1600200" cy="685800"/>
          </a:xfrm>
          <a:prstGeom prst="rect">
            <a:avLst/>
          </a:prstGeom>
        </p:spPr>
      </p:pic>
      <p:pic>
        <p:nvPicPr>
          <p:cNvPr id="10" name="Picture 9" descr="Maine Department of Labor Bureau of Rehabilitation Services, a proud partner of the AmercianJobCenter Nework - Logo">
            <a:extLst>
              <a:ext uri="{FF2B5EF4-FFF2-40B4-BE49-F238E27FC236}">
                <a16:creationId xmlns:a16="http://schemas.microsoft.com/office/drawing/2014/main" id="{DA43EA60-3831-4C62-A9BB-B68ADBDE2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703" y="2056208"/>
            <a:ext cx="1297794" cy="1145384"/>
          </a:xfrm>
          <a:prstGeom prst="rect">
            <a:avLst/>
          </a:prstGeom>
        </p:spPr>
      </p:pic>
      <p:sp>
        <p:nvSpPr>
          <p:cNvPr id="4" name="Slide Number Placeholder 3">
            <a:extLst>
              <a:ext uri="{FF2B5EF4-FFF2-40B4-BE49-F238E27FC236}">
                <a16:creationId xmlns:a16="http://schemas.microsoft.com/office/drawing/2014/main" id="{904AFF30-68F8-4E0B-B783-D7D96CFB03DD}"/>
              </a:ext>
            </a:extLst>
          </p:cNvPr>
          <p:cNvSpPr>
            <a:spLocks noGrp="1"/>
          </p:cNvSpPr>
          <p:nvPr>
            <p:ph type="sldNum" sz="quarter" idx="12"/>
          </p:nvPr>
        </p:nvSpPr>
        <p:spPr/>
        <p:txBody>
          <a:bodyPr/>
          <a:lstStyle/>
          <a:p>
            <a:fld id="{A7F8E3F6-DE14-48B2-B2BC-6FABA9630FB8}" type="slidenum">
              <a:rPr lang="en-US" smtClean="0"/>
              <a:pPr/>
              <a:t>20</a:t>
            </a:fld>
            <a:endParaRPr lang="en-US" dirty="0"/>
          </a:p>
        </p:txBody>
      </p:sp>
    </p:spTree>
    <p:extLst>
      <p:ext uri="{BB962C8B-B14F-4D97-AF65-F5344CB8AC3E}">
        <p14:creationId xmlns:p14="http://schemas.microsoft.com/office/powerpoint/2010/main" val="325041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700" y="2997200"/>
            <a:ext cx="5514341" cy="1436704"/>
          </a:xfrm>
        </p:spPr>
        <p:txBody>
          <a:bodyPr>
            <a:normAutofit/>
          </a:bodyPr>
          <a:lstStyle/>
          <a:p>
            <a:r>
              <a:rPr lang="en-US" dirty="0" smtClean="0"/>
              <a:t>Iowa Department </a:t>
            </a:r>
            <a:br>
              <a:rPr lang="en-US" dirty="0" smtClean="0"/>
            </a:br>
            <a:r>
              <a:rPr lang="en-US" dirty="0" smtClean="0"/>
              <a:t>for the Blind</a:t>
            </a:r>
            <a:endParaRPr lang="en-US" dirty="0"/>
          </a:p>
        </p:txBody>
      </p:sp>
      <p:sp>
        <p:nvSpPr>
          <p:cNvPr id="8" name="Subtitle 7"/>
          <p:cNvSpPr>
            <a:spLocks noGrp="1"/>
          </p:cNvSpPr>
          <p:nvPr>
            <p:ph type="subTitle" idx="1"/>
          </p:nvPr>
        </p:nvSpPr>
        <p:spPr>
          <a:xfrm>
            <a:off x="901700" y="4572000"/>
            <a:ext cx="5514341" cy="1600200"/>
          </a:xfrm>
        </p:spPr>
        <p:txBody>
          <a:bodyPr>
            <a:normAutofit/>
          </a:bodyPr>
          <a:lstStyle/>
          <a:p>
            <a:r>
              <a:rPr lang="en-US" dirty="0" smtClean="0"/>
              <a:t>Emily </a:t>
            </a:r>
            <a:r>
              <a:rPr lang="en-US" dirty="0"/>
              <a:t>Wharton, MFA CPM</a:t>
            </a:r>
            <a:br>
              <a:rPr lang="en-US" dirty="0"/>
            </a:br>
            <a:r>
              <a:rPr lang="en-US" dirty="0"/>
              <a:t>Director, Iowa Department for the </a:t>
            </a:r>
            <a:r>
              <a:rPr lang="en-US" dirty="0" smtClean="0"/>
              <a:t>Blind</a:t>
            </a:r>
            <a:endParaRPr lang="en-US" dirty="0"/>
          </a:p>
        </p:txBody>
      </p:sp>
      <p:pic>
        <p:nvPicPr>
          <p:cNvPr id="7" name="Picture Placeholder 5" descr="This is art from the WINTAC.org home page." title="WINTAC.org art"/>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p:pic>
      <p:pic>
        <p:nvPicPr>
          <p:cNvPr id="1026" name="Picture 2" descr="Iowa Department for the Blin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650" y="1161003"/>
            <a:ext cx="20955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09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Apprenticeship?</a:t>
            </a:r>
            <a:endParaRPr lang="en-US" dirty="0"/>
          </a:p>
        </p:txBody>
      </p:sp>
      <p:sp>
        <p:nvSpPr>
          <p:cNvPr id="3" name="Content Placeholder 2"/>
          <p:cNvSpPr>
            <a:spLocks noGrp="1"/>
          </p:cNvSpPr>
          <p:nvPr>
            <p:ph idx="1"/>
          </p:nvPr>
        </p:nvSpPr>
        <p:spPr>
          <a:xfrm>
            <a:off x="1295400" y="1930400"/>
            <a:ext cx="9601200" cy="1722653"/>
          </a:xfrm>
        </p:spPr>
        <p:txBody>
          <a:bodyPr/>
          <a:lstStyle/>
          <a:p>
            <a:pPr>
              <a:lnSpc>
                <a:spcPct val="100000"/>
              </a:lnSpc>
            </a:pPr>
            <a:r>
              <a:rPr lang="en-US" dirty="0"/>
              <a:t>M</a:t>
            </a:r>
            <a:r>
              <a:rPr lang="en-US" dirty="0" smtClean="0"/>
              <a:t>ore </a:t>
            </a:r>
            <a:r>
              <a:rPr lang="en-US" dirty="0"/>
              <a:t>viable </a:t>
            </a:r>
            <a:r>
              <a:rPr lang="en-US" dirty="0" smtClean="0"/>
              <a:t>earn-and-learn </a:t>
            </a:r>
            <a:r>
              <a:rPr lang="en-US" dirty="0"/>
              <a:t>work </a:t>
            </a:r>
            <a:r>
              <a:rPr lang="en-US" dirty="0" smtClean="0"/>
              <a:t>options</a:t>
            </a:r>
          </a:p>
          <a:p>
            <a:pPr lvl="0">
              <a:lnSpc>
                <a:spcPct val="100000"/>
              </a:lnSpc>
            </a:pPr>
            <a:r>
              <a:rPr lang="en-US" dirty="0" smtClean="0"/>
              <a:t>More </a:t>
            </a:r>
            <a:r>
              <a:rPr lang="en-US" dirty="0"/>
              <a:t>options to </a:t>
            </a:r>
            <a:r>
              <a:rPr lang="en-US" dirty="0" smtClean="0"/>
              <a:t>long-term </a:t>
            </a:r>
            <a:r>
              <a:rPr lang="en-US" dirty="0"/>
              <a:t>employment </a:t>
            </a:r>
            <a:r>
              <a:rPr lang="en-US" dirty="0" smtClean="0"/>
              <a:t>and careers</a:t>
            </a:r>
            <a:endParaRPr lang="en-US" dirty="0"/>
          </a:p>
        </p:txBody>
      </p:sp>
      <p:pic>
        <p:nvPicPr>
          <p:cNvPr id="2050" name="Picture 2" descr="Logo: Earn x Learn; Iowa's registered apprenticeship progr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631" y="3921181"/>
            <a:ext cx="2185690" cy="21856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7F8E3F6-DE14-48B2-B2BC-6FABA9630FB8}" type="slidenum">
              <a:rPr lang="en-US" smtClean="0"/>
              <a:t>22</a:t>
            </a:fld>
            <a:endParaRPr lang="en-US" dirty="0"/>
          </a:p>
        </p:txBody>
      </p:sp>
    </p:spTree>
    <p:extLst>
      <p:ext uri="{BB962C8B-B14F-4D97-AF65-F5344CB8AC3E}">
        <p14:creationId xmlns:p14="http://schemas.microsoft.com/office/powerpoint/2010/main" val="371295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1295399" y="1790700"/>
            <a:ext cx="9520813" cy="4584299"/>
          </a:xfrm>
        </p:spPr>
        <p:txBody>
          <a:bodyPr>
            <a:noAutofit/>
          </a:bodyPr>
          <a:lstStyle/>
          <a:p>
            <a:pPr>
              <a:lnSpc>
                <a:spcPct val="100000"/>
              </a:lnSpc>
            </a:pPr>
            <a:r>
              <a:rPr lang="en-US" dirty="0"/>
              <a:t>M</a:t>
            </a:r>
            <a:r>
              <a:rPr lang="en-US" dirty="0" smtClean="0"/>
              <a:t>et </a:t>
            </a:r>
            <a:r>
              <a:rPr lang="en-US" dirty="0"/>
              <a:t>with Region 10 in Cedar Rapids to discuss this potential </a:t>
            </a:r>
            <a:r>
              <a:rPr lang="en-US" dirty="0" smtClean="0"/>
              <a:t>partnership </a:t>
            </a:r>
          </a:p>
          <a:p>
            <a:pPr marL="635000" lvl="1" indent="-315913">
              <a:lnSpc>
                <a:spcPct val="100000"/>
              </a:lnSpc>
              <a:buFont typeface="Courier New" panose="02070309020205020404" pitchFamily="49" charset="0"/>
              <a:buChar char="o"/>
            </a:pPr>
            <a:r>
              <a:rPr lang="en-US" dirty="0" smtClean="0"/>
              <a:t>Iowa Department for the Blind</a:t>
            </a:r>
          </a:p>
          <a:p>
            <a:pPr marL="635000" lvl="1" indent="-315913">
              <a:lnSpc>
                <a:spcPct val="100000"/>
              </a:lnSpc>
              <a:buFont typeface="Courier New" panose="02070309020205020404" pitchFamily="49" charset="0"/>
              <a:buChar char="o"/>
            </a:pPr>
            <a:r>
              <a:rPr lang="en-US" dirty="0" err="1" smtClean="0"/>
              <a:t>IowaWORKS</a:t>
            </a:r>
            <a:r>
              <a:rPr lang="en-US" dirty="0" smtClean="0"/>
              <a:t> </a:t>
            </a:r>
          </a:p>
          <a:p>
            <a:pPr lvl="2">
              <a:lnSpc>
                <a:spcPct val="100000"/>
              </a:lnSpc>
              <a:buFont typeface="Wingdings" panose="05000000000000000000" pitchFamily="2" charset="2"/>
              <a:buChar char="§"/>
            </a:pPr>
            <a:r>
              <a:rPr lang="en-US" dirty="0" smtClean="0"/>
              <a:t>Registered Apprenticeship Program Coordinator</a:t>
            </a:r>
          </a:p>
          <a:p>
            <a:pPr lvl="2">
              <a:lnSpc>
                <a:spcPct val="100000"/>
              </a:lnSpc>
              <a:buFont typeface="Wingdings" panose="05000000000000000000" pitchFamily="2" charset="2"/>
              <a:buChar char="§"/>
            </a:pPr>
            <a:r>
              <a:rPr lang="en-US" dirty="0" smtClean="0"/>
              <a:t>Title I Director and Case Manager</a:t>
            </a:r>
          </a:p>
          <a:p>
            <a:pPr lvl="2">
              <a:lnSpc>
                <a:spcPct val="100000"/>
              </a:lnSpc>
              <a:buFont typeface="Wingdings" panose="05000000000000000000" pitchFamily="2" charset="2"/>
              <a:buChar char="§"/>
            </a:pPr>
            <a:r>
              <a:rPr lang="en-US" dirty="0" smtClean="0"/>
              <a:t>Title III Operations Director and Business Marketing Specialist</a:t>
            </a:r>
          </a:p>
          <a:p>
            <a:pPr lvl="2">
              <a:lnSpc>
                <a:spcPct val="100000"/>
              </a:lnSpc>
              <a:buFont typeface="Wingdings" panose="05000000000000000000" pitchFamily="2" charset="2"/>
              <a:buChar char="§"/>
            </a:pPr>
            <a:r>
              <a:rPr lang="en-US" dirty="0" smtClean="0"/>
              <a:t>WINTAC</a:t>
            </a:r>
          </a:p>
          <a:p>
            <a:pPr>
              <a:lnSpc>
                <a:spcPct val="100000"/>
              </a:lnSpc>
            </a:pPr>
            <a:r>
              <a:rPr lang="en-US" dirty="0" smtClean="0"/>
              <a:t>Great fit with American Job Centers and employers</a:t>
            </a:r>
          </a:p>
          <a:p>
            <a:pPr>
              <a:lnSpc>
                <a:spcPct val="100000"/>
              </a:lnSpc>
            </a:pPr>
            <a:r>
              <a:rPr lang="en-US" dirty="0" smtClean="0"/>
              <a:t>Created a plan and outline of expectation, determined roles and responsibilities that would set us up for success</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23</a:t>
            </a:fld>
            <a:endParaRPr lang="en-US" dirty="0"/>
          </a:p>
        </p:txBody>
      </p:sp>
    </p:spTree>
    <p:extLst>
      <p:ext uri="{BB962C8B-B14F-4D97-AF65-F5344CB8AC3E}">
        <p14:creationId xmlns:p14="http://schemas.microsoft.com/office/powerpoint/2010/main" val="221685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Successes</a:t>
            </a:r>
            <a:endParaRPr lang="en-US" dirty="0"/>
          </a:p>
        </p:txBody>
      </p:sp>
      <p:sp>
        <p:nvSpPr>
          <p:cNvPr id="3" name="Content Placeholder 2"/>
          <p:cNvSpPr>
            <a:spLocks noGrp="1"/>
          </p:cNvSpPr>
          <p:nvPr>
            <p:ph idx="1"/>
          </p:nvPr>
        </p:nvSpPr>
        <p:spPr>
          <a:xfrm>
            <a:off x="1295400" y="1816100"/>
            <a:ext cx="9014209" cy="4558899"/>
          </a:xfrm>
        </p:spPr>
        <p:txBody>
          <a:bodyPr>
            <a:noAutofit/>
          </a:bodyPr>
          <a:lstStyle/>
          <a:p>
            <a:pPr marL="0" indent="0">
              <a:lnSpc>
                <a:spcPct val="100000"/>
              </a:lnSpc>
              <a:buNone/>
            </a:pPr>
            <a:r>
              <a:rPr lang="en-US" sz="2800" b="1" dirty="0" smtClean="0"/>
              <a:t>Challenges:</a:t>
            </a:r>
          </a:p>
          <a:p>
            <a:pPr>
              <a:lnSpc>
                <a:spcPct val="100000"/>
              </a:lnSpc>
            </a:pPr>
            <a:r>
              <a:rPr lang="en-US" dirty="0" smtClean="0"/>
              <a:t>Ensuring technology is in place prior to start of training</a:t>
            </a:r>
          </a:p>
          <a:p>
            <a:pPr lvl="1">
              <a:lnSpc>
                <a:spcPct val="100000"/>
              </a:lnSpc>
            </a:pPr>
            <a:r>
              <a:rPr lang="en-US" dirty="0"/>
              <a:t>T</a:t>
            </a:r>
            <a:r>
              <a:rPr lang="en-US" dirty="0" smtClean="0"/>
              <a:t>hought </a:t>
            </a:r>
            <a:r>
              <a:rPr lang="en-US" dirty="0"/>
              <a:t>we had what was needed, but on the day of </a:t>
            </a:r>
            <a:r>
              <a:rPr lang="en-US" dirty="0" smtClean="0"/>
              <a:t>training, the </a:t>
            </a:r>
            <a:r>
              <a:rPr lang="en-US" dirty="0"/>
              <a:t>screen reader did not work </a:t>
            </a:r>
            <a:r>
              <a:rPr lang="en-US" dirty="0" smtClean="0"/>
              <a:t>properly</a:t>
            </a:r>
          </a:p>
          <a:p>
            <a:pPr marL="0" indent="0">
              <a:lnSpc>
                <a:spcPct val="100000"/>
              </a:lnSpc>
              <a:buNone/>
            </a:pPr>
            <a:r>
              <a:rPr lang="en-US" sz="2800" b="1" dirty="0" smtClean="0"/>
              <a:t>Successes:</a:t>
            </a:r>
          </a:p>
          <a:p>
            <a:pPr lvl="0">
              <a:lnSpc>
                <a:spcPct val="100000"/>
              </a:lnSpc>
            </a:pPr>
            <a:r>
              <a:rPr lang="en-US" dirty="0"/>
              <a:t>Having businesses willing to listen to what client’s needs are and how to make them work in their business model  </a:t>
            </a:r>
          </a:p>
          <a:p>
            <a:pPr lvl="0">
              <a:lnSpc>
                <a:spcPct val="100000"/>
              </a:lnSpc>
            </a:pPr>
            <a:r>
              <a:rPr lang="en-US" dirty="0"/>
              <a:t>New collaboration for IDB  </a:t>
            </a:r>
          </a:p>
          <a:p>
            <a:pPr lvl="0">
              <a:lnSpc>
                <a:spcPct val="100000"/>
              </a:lnSpc>
            </a:pPr>
            <a:r>
              <a:rPr lang="en-US" dirty="0" smtClean="0"/>
              <a:t>Goal = 3 </a:t>
            </a:r>
            <a:r>
              <a:rPr lang="en-US" dirty="0"/>
              <a:t>clients in a registered apprenticeship </a:t>
            </a:r>
            <a:r>
              <a:rPr lang="en-US" dirty="0" smtClean="0"/>
              <a:t>by June </a:t>
            </a:r>
            <a:r>
              <a:rPr lang="en-US" dirty="0"/>
              <a:t>2020</a:t>
            </a:r>
          </a:p>
          <a:p>
            <a:pPr marL="0" indent="0">
              <a:buNone/>
            </a:pPr>
            <a:endParaRPr lang="en-US" dirty="0" smtClean="0"/>
          </a:p>
        </p:txBody>
      </p:sp>
      <p:sp>
        <p:nvSpPr>
          <p:cNvPr id="4" name="Slide Number Placeholder 3"/>
          <p:cNvSpPr>
            <a:spLocks noGrp="1"/>
          </p:cNvSpPr>
          <p:nvPr>
            <p:ph type="sldNum" sz="quarter" idx="12"/>
          </p:nvPr>
        </p:nvSpPr>
        <p:spPr/>
        <p:txBody>
          <a:bodyPr/>
          <a:lstStyle/>
          <a:p>
            <a:fld id="{A7F8E3F6-DE14-48B2-B2BC-6FABA9630FB8}" type="slidenum">
              <a:rPr lang="en-US" smtClean="0"/>
              <a:t>24</a:t>
            </a:fld>
            <a:endParaRPr lang="en-US" dirty="0"/>
          </a:p>
        </p:txBody>
      </p:sp>
    </p:spTree>
    <p:extLst>
      <p:ext uri="{BB962C8B-B14F-4D97-AF65-F5344CB8AC3E}">
        <p14:creationId xmlns:p14="http://schemas.microsoft.com/office/powerpoint/2010/main" val="108026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Voices from Iowa</a:t>
            </a:r>
            <a:endParaRPr lang="en-US" dirty="0"/>
          </a:p>
        </p:txBody>
      </p:sp>
      <p:sp>
        <p:nvSpPr>
          <p:cNvPr id="7" name="Content Placeholder 6"/>
          <p:cNvSpPr>
            <a:spLocks noGrp="1"/>
          </p:cNvSpPr>
          <p:nvPr>
            <p:ph idx="1"/>
          </p:nvPr>
        </p:nvSpPr>
        <p:spPr>
          <a:xfrm>
            <a:off x="1371131" y="1775810"/>
            <a:ext cx="9601200" cy="4873509"/>
          </a:xfrm>
        </p:spPr>
        <p:txBody>
          <a:bodyPr>
            <a:normAutofit/>
          </a:bodyPr>
          <a:lstStyle/>
          <a:p>
            <a:pPr marL="0" indent="0">
              <a:buNone/>
            </a:pPr>
            <a:endParaRPr lang="en-US" dirty="0" smtClean="0">
              <a:hlinkClick r:id="rId3"/>
            </a:endParaRPr>
          </a:p>
          <a:p>
            <a:pPr marL="0" indent="0">
              <a:buNone/>
            </a:pPr>
            <a:r>
              <a:rPr lang="en-US" b="1" dirty="0">
                <a:hlinkClick r:id="rId3"/>
              </a:rPr>
              <a:t>Link to Video from Iowa; </a:t>
            </a:r>
            <a:r>
              <a:rPr lang="en-US" dirty="0">
                <a:solidFill>
                  <a:srgbClr val="FF0000"/>
                </a:solidFill>
                <a:hlinkClick r:id="rId3"/>
              </a:rPr>
              <a:t>https://zoom.us/recording/share/jH7mtVgjtys0tQrfsqiNXTKzFH3v5X__</a:t>
            </a:r>
            <a:r>
              <a:rPr lang="en-US" dirty="0" smtClean="0">
                <a:solidFill>
                  <a:srgbClr val="FF0000"/>
                </a:solidFill>
                <a:hlinkClick r:id="rId3"/>
              </a:rPr>
              <a:t>wAbA8u-o_QewIumekTziMw?startTime=1571951898000</a:t>
            </a:r>
            <a:endParaRPr lang="en-US" dirty="0">
              <a:solidFill>
                <a:srgbClr val="FF0000"/>
              </a:solidFill>
            </a:endParaRPr>
          </a:p>
          <a:p>
            <a:pPr marL="0" indent="0">
              <a:buNone/>
            </a:pPr>
            <a:endParaRPr lang="en-US" sz="2000" dirty="0" smtClean="0">
              <a:hlinkClick r:id="rId3"/>
            </a:endParaRPr>
          </a:p>
          <a:p>
            <a:pPr marL="0" indent="0">
              <a:buNone/>
            </a:pPr>
            <a:r>
              <a:rPr lang="en-US" sz="2000" dirty="0" smtClean="0">
                <a:hlinkClick r:id="rId3"/>
              </a:rPr>
              <a:t>Amy Beller – </a:t>
            </a:r>
            <a:r>
              <a:rPr lang="en-US" sz="2000" dirty="0" err="1" smtClean="0">
                <a:hlinkClick r:id="rId3"/>
              </a:rPr>
              <a:t>IowaWORKS</a:t>
            </a:r>
            <a:r>
              <a:rPr lang="en-US" sz="2000" dirty="0" smtClean="0">
                <a:hlinkClick r:id="rId3"/>
              </a:rPr>
              <a:t> - Statewide Registered Apprenticeship Coordinator</a:t>
            </a:r>
          </a:p>
          <a:p>
            <a:pPr marL="0" indent="0">
              <a:buNone/>
            </a:pPr>
            <a:r>
              <a:rPr lang="en-US" sz="2000" smtClean="0">
                <a:hlinkClick r:id="rId3"/>
              </a:rPr>
              <a:t>Kochell </a:t>
            </a:r>
            <a:r>
              <a:rPr lang="en-US" sz="2000" dirty="0">
                <a:hlinkClick r:id="rId3"/>
              </a:rPr>
              <a:t>Weber – Iowa Department for the Blind – Employment Specialist </a:t>
            </a:r>
            <a:endParaRPr lang="en-US" sz="2000" dirty="0">
              <a:hlinkClick r:id="rId3"/>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25</a:t>
            </a:fld>
            <a:endParaRPr lang="en-US" dirty="0"/>
          </a:p>
        </p:txBody>
      </p:sp>
    </p:spTree>
    <p:extLst>
      <p:ext uri="{BB962C8B-B14F-4D97-AF65-F5344CB8AC3E}">
        <p14:creationId xmlns:p14="http://schemas.microsoft.com/office/powerpoint/2010/main" val="262304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3271" y="2811780"/>
            <a:ext cx="6184899" cy="1480820"/>
          </a:xfrm>
        </p:spPr>
        <p:txBody>
          <a:bodyPr>
            <a:normAutofit/>
          </a:bodyPr>
          <a:lstStyle/>
          <a:p>
            <a:r>
              <a:rPr lang="en-US" dirty="0" smtClean="0"/>
              <a:t>Missouri Division of Vocational Rehabilitation</a:t>
            </a:r>
            <a:endParaRPr lang="en-US" dirty="0"/>
          </a:p>
        </p:txBody>
      </p:sp>
      <p:sp>
        <p:nvSpPr>
          <p:cNvPr id="5" name="Subtitle 4"/>
          <p:cNvSpPr>
            <a:spLocks noGrp="1"/>
          </p:cNvSpPr>
          <p:nvPr>
            <p:ph type="subTitle" idx="1"/>
          </p:nvPr>
        </p:nvSpPr>
        <p:spPr>
          <a:xfrm>
            <a:off x="763271" y="4572000"/>
            <a:ext cx="5652769" cy="1384300"/>
          </a:xfrm>
        </p:spPr>
        <p:txBody>
          <a:bodyPr/>
          <a:lstStyle/>
          <a:p>
            <a:pPr>
              <a:lnSpc>
                <a:spcPct val="100000"/>
              </a:lnSpc>
            </a:pPr>
            <a:r>
              <a:rPr lang="en-US" dirty="0"/>
              <a:t>Kimberly Gee, MS, CRC, LPC </a:t>
            </a:r>
            <a:br>
              <a:rPr lang="en-US" dirty="0"/>
            </a:br>
            <a:r>
              <a:rPr lang="en-US" dirty="0"/>
              <a:t>Assistant Field Operations Manager </a:t>
            </a:r>
            <a:br>
              <a:rPr lang="en-US" dirty="0"/>
            </a:br>
            <a:r>
              <a:rPr lang="en-US" dirty="0"/>
              <a:t>Missouri Vocational Rehabilitation </a:t>
            </a:r>
          </a:p>
        </p:txBody>
      </p:sp>
      <p:pic>
        <p:nvPicPr>
          <p:cNvPr id="7" name="Picture Placeholder 5" descr="This is art from the WINTAC.org home page." title="WINTAC.org art"/>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p:pic>
      <p:pic>
        <p:nvPicPr>
          <p:cNvPr id="3074" name="Picture 2" descr="VR logo chose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102" y="342586"/>
            <a:ext cx="28575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22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Missouri’s Story</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27</a:t>
            </a:fld>
            <a:endParaRPr lang="en-US" dirty="0"/>
          </a:p>
        </p:txBody>
      </p:sp>
      <p:sp>
        <p:nvSpPr>
          <p:cNvPr id="5" name="Rectangle 4"/>
          <p:cNvSpPr/>
          <p:nvPr/>
        </p:nvSpPr>
        <p:spPr>
          <a:xfrm>
            <a:off x="1014884" y="2600025"/>
            <a:ext cx="9881716" cy="2985433"/>
          </a:xfrm>
          <a:prstGeom prst="rect">
            <a:avLst/>
          </a:prstGeom>
        </p:spPr>
        <p:txBody>
          <a:bodyPr wrap="square">
            <a:spAutoFit/>
          </a:bodyPr>
          <a:lstStyle/>
          <a:p>
            <a:r>
              <a:rPr lang="en-US" sz="2400" b="1" u="sng" dirty="0" smtClean="0">
                <a:latin typeface="Arial" panose="020B0604020202020204" pitchFamily="34" charset="0"/>
                <a:cs typeface="Arial" panose="020B0604020202020204" pitchFamily="34" charset="0"/>
                <a:hlinkClick r:id="rId3"/>
              </a:rPr>
              <a:t>Link to </a:t>
            </a:r>
            <a:r>
              <a:rPr lang="en-US" sz="2400" b="1" u="sng" dirty="0" err="1" smtClean="0">
                <a:latin typeface="Arial" panose="020B0604020202020204" pitchFamily="34" charset="0"/>
                <a:cs typeface="Arial" panose="020B0604020202020204" pitchFamily="34" charset="0"/>
                <a:hlinkClick r:id="rId3"/>
              </a:rPr>
              <a:t>Missourri</a:t>
            </a:r>
            <a:r>
              <a:rPr lang="en-US" sz="2400" b="1" u="sng" dirty="0" smtClean="0">
                <a:latin typeface="Arial" panose="020B0604020202020204" pitchFamily="34" charset="0"/>
                <a:cs typeface="Arial" panose="020B0604020202020204" pitchFamily="34" charset="0"/>
                <a:hlinkClick r:id="rId3"/>
              </a:rPr>
              <a:t> video: </a:t>
            </a:r>
            <a:r>
              <a:rPr lang="en-US" dirty="0">
                <a:latin typeface="Arial" panose="020B0604020202020204" pitchFamily="34" charset="0"/>
                <a:cs typeface="Arial" panose="020B0604020202020204" pitchFamily="34" charset="0"/>
                <a:hlinkClick r:id="rId3"/>
              </a:rPr>
              <a:t>https://zoom.us/recording/share/QOK6Pf_dXEVcplIHYuK3tSihgobiOVgXesOcn2VBcwGwIumekTziMw?startTime=1571678976000</a:t>
            </a:r>
            <a:endParaRPr lang="en-US" dirty="0">
              <a:latin typeface="Arial" panose="020B0604020202020204" pitchFamily="34" charset="0"/>
              <a:cs typeface="Arial" panose="020B0604020202020204" pitchFamily="34" charset="0"/>
            </a:endParaRPr>
          </a:p>
          <a:p>
            <a:endParaRPr lang="en-US" u="sng" dirty="0" smtClean="0">
              <a:latin typeface="Arial" panose="020B0604020202020204" pitchFamily="34" charset="0"/>
              <a:cs typeface="Arial" panose="020B0604020202020204" pitchFamily="34" charset="0"/>
              <a:hlinkClick r:id="rId3"/>
            </a:endParaRPr>
          </a:p>
          <a:p>
            <a:endParaRPr lang="en-US" u="sng" dirty="0">
              <a:latin typeface="Arial" panose="020B0604020202020204" pitchFamily="34" charset="0"/>
              <a:cs typeface="Arial" panose="020B0604020202020204" pitchFamily="34" charset="0"/>
              <a:hlinkClick r:id="rId3"/>
            </a:endParaRPr>
          </a:p>
          <a:p>
            <a:endParaRPr lang="en-US" u="sng" dirty="0" smtClean="0">
              <a:latin typeface="Arial" panose="020B0604020202020204" pitchFamily="34" charset="0"/>
              <a:cs typeface="Arial" panose="020B0604020202020204" pitchFamily="34" charset="0"/>
              <a:hlinkClick r:id="rId3"/>
            </a:endParaRPr>
          </a:p>
          <a:p>
            <a:r>
              <a:rPr lang="en-US" sz="2000" u="sng" dirty="0" smtClean="0">
                <a:latin typeface="Arial" panose="020B0604020202020204" pitchFamily="34" charset="0"/>
                <a:cs typeface="Arial" panose="020B0604020202020204" pitchFamily="34" charset="0"/>
                <a:hlinkClick r:id="rId3"/>
              </a:rPr>
              <a:t>Kim Gee, Assistant Chief of Field Services Missouri VR</a:t>
            </a:r>
            <a:endParaRPr lang="en-US" sz="2000" u="sng" dirty="0" smtClean="0">
              <a:latin typeface="Arial" panose="020B0604020202020204" pitchFamily="34" charset="0"/>
              <a:cs typeface="Arial" panose="020B0604020202020204" pitchFamily="34" charset="0"/>
              <a:hlinkClick r:id="rId3"/>
            </a:endParaRPr>
          </a:p>
          <a:p>
            <a:endParaRPr lang="en-US" dirty="0">
              <a:latin typeface="Arial" panose="020B0604020202020204" pitchFamily="34" charset="0"/>
              <a:cs typeface="Arial" panose="020B0604020202020204" pitchFamily="34" charset="0"/>
              <a:hlinkClick r:id="rId3"/>
            </a:endParaRPr>
          </a:p>
          <a:p>
            <a:endParaRPr lang="en-US" dirty="0" smtClean="0">
              <a:latin typeface="Arial" panose="020B0604020202020204" pitchFamily="34" charset="0"/>
              <a:cs typeface="Arial" panose="020B0604020202020204" pitchFamily="34" charset="0"/>
              <a:hlinkClick r:id="rId3"/>
            </a:endParaRPr>
          </a:p>
          <a:p>
            <a:endParaRPr lang="en-US" dirty="0">
              <a:latin typeface="Arial" panose="020B0604020202020204" pitchFamily="34" charset="0"/>
              <a:cs typeface="Arial" panose="020B0604020202020204" pitchFamily="34" charset="0"/>
              <a:hlinkClick r:id="rId3"/>
            </a:endParaRPr>
          </a:p>
        </p:txBody>
      </p:sp>
    </p:spTree>
    <p:extLst>
      <p:ext uri="{BB962C8B-B14F-4D97-AF65-F5344CB8AC3E}">
        <p14:creationId xmlns:p14="http://schemas.microsoft.com/office/powerpoint/2010/main" val="393317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descr="Question mark in a circle." title="Question mark"/>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91026" y="2782550"/>
            <a:ext cx="2438400" cy="2438400"/>
          </a:xfrm>
        </p:spPr>
      </p:pic>
      <p:sp>
        <p:nvSpPr>
          <p:cNvPr id="3" name="Slide Number Placeholder 2"/>
          <p:cNvSpPr>
            <a:spLocks noGrp="1"/>
          </p:cNvSpPr>
          <p:nvPr>
            <p:ph type="sldNum" sz="quarter" idx="12"/>
          </p:nvPr>
        </p:nvSpPr>
        <p:spPr/>
        <p:txBody>
          <a:bodyPr/>
          <a:lstStyle/>
          <a:p>
            <a:fld id="{A7F8E3F6-DE14-48B2-B2BC-6FABA9630FB8}" type="slidenum">
              <a:rPr lang="en-US" smtClean="0"/>
              <a:t>28</a:t>
            </a:fld>
            <a:endParaRPr lang="en-US" dirty="0"/>
          </a:p>
        </p:txBody>
      </p:sp>
    </p:spTree>
    <p:custDataLst>
      <p:tags r:id="rId1"/>
    </p:custDataLst>
    <p:extLst>
      <p:ext uri="{BB962C8B-B14F-4D97-AF65-F5344CB8AC3E}">
        <p14:creationId xmlns:p14="http://schemas.microsoft.com/office/powerpoint/2010/main" val="30664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158949" y="1778793"/>
            <a:ext cx="9346018" cy="4733366"/>
          </a:xfrm>
        </p:spPr>
        <p:txBody>
          <a:bodyPr>
            <a:noAutofit/>
          </a:bodyPr>
          <a:lstStyle/>
          <a:p>
            <a:r>
              <a:rPr lang="en-US" sz="2000" dirty="0">
                <a:hlinkClick r:id="rId4"/>
              </a:rPr>
              <a:t>Apprenticeship Sponsor database by location</a:t>
            </a:r>
            <a:endParaRPr lang="en-US" sz="2000" dirty="0"/>
          </a:p>
          <a:p>
            <a:r>
              <a:rPr lang="en-US" sz="2000" dirty="0">
                <a:hlinkClick r:id="rId5"/>
              </a:rPr>
              <a:t>JDVRTAC guide to pre-apprenticeship</a:t>
            </a:r>
            <a:endParaRPr lang="en-US" sz="2000" dirty="0"/>
          </a:p>
          <a:p>
            <a:r>
              <a:rPr lang="en-US" sz="2000" dirty="0">
                <a:hlinkClick r:id="rId6"/>
              </a:rPr>
              <a:t>Step-by-Step Apprenticeship Implementation Guide for VR agencies</a:t>
            </a:r>
            <a:endParaRPr lang="en-US" sz="2000" dirty="0"/>
          </a:p>
          <a:p>
            <a:r>
              <a:rPr lang="en-US" sz="2000" dirty="0">
                <a:hlinkClick r:id="rId7"/>
              </a:rPr>
              <a:t>Apprenticeship Works Video Series</a:t>
            </a:r>
            <a:endParaRPr lang="en-US" sz="2000" dirty="0"/>
          </a:p>
          <a:p>
            <a:r>
              <a:rPr lang="en-US" sz="2000" dirty="0">
                <a:hlinkClick r:id="rId8"/>
              </a:rPr>
              <a:t>Fact Sheet on updated EEO regulations that pertain to Apprenticeship</a:t>
            </a:r>
            <a:endParaRPr lang="en-US" sz="2000" dirty="0"/>
          </a:p>
          <a:p>
            <a:r>
              <a:rPr lang="en-US" sz="2000" dirty="0">
                <a:hlinkClick r:id="rId9"/>
              </a:rPr>
              <a:t>ApprenticeshipUSA Toolkit</a:t>
            </a:r>
            <a:endParaRPr lang="en-US" sz="2000" dirty="0"/>
          </a:p>
          <a:p>
            <a:r>
              <a:rPr lang="en-US" sz="2000" dirty="0">
                <a:hlinkClick r:id="rId10"/>
              </a:rPr>
              <a:t>Apprenticeship and VA benefits</a:t>
            </a:r>
            <a:endParaRPr lang="en-US" sz="2000" dirty="0"/>
          </a:p>
          <a:p>
            <a:r>
              <a:rPr lang="en-US" sz="2000" dirty="0">
                <a:hlinkClick r:id="rId11"/>
              </a:rPr>
              <a:t>Leveraging partners: WIOA authorized use of Title I funds for apprenticeship</a:t>
            </a:r>
            <a:endParaRPr lang="en-US" sz="2000" dirty="0"/>
          </a:p>
          <a:p>
            <a:r>
              <a:rPr lang="en-US" sz="2000" dirty="0">
                <a:hlinkClick r:id="rId12"/>
              </a:rPr>
              <a:t>WINTAC Career Pathways Community of Practice</a:t>
            </a:r>
            <a:endParaRPr lang="en-US" sz="2000" dirty="0"/>
          </a:p>
          <a:p>
            <a:r>
              <a:rPr lang="en-US" sz="2000" dirty="0">
                <a:hlinkClick r:id="rId13"/>
              </a:rPr>
              <a:t>Apprenticeship Fact Sheet</a:t>
            </a:r>
            <a:endParaRPr lang="en-US" sz="2000" dirty="0"/>
          </a:p>
        </p:txBody>
      </p:sp>
      <p:sp>
        <p:nvSpPr>
          <p:cNvPr id="4" name="Slide Number Placeholder 3"/>
          <p:cNvSpPr>
            <a:spLocks noGrp="1"/>
          </p:cNvSpPr>
          <p:nvPr>
            <p:ph type="sldNum" sz="quarter" idx="12"/>
          </p:nvPr>
        </p:nvSpPr>
        <p:spPr/>
        <p:txBody>
          <a:bodyPr/>
          <a:lstStyle/>
          <a:p>
            <a:fld id="{A7F8E3F6-DE14-48B2-B2BC-6FABA9630FB8}" type="slidenum">
              <a:rPr lang="en-US" smtClean="0"/>
              <a:t>29</a:t>
            </a:fld>
            <a:endParaRPr lang="en-US" dirty="0"/>
          </a:p>
        </p:txBody>
      </p:sp>
    </p:spTree>
    <p:custDataLst>
      <p:tags r:id="rId1"/>
    </p:custDataLst>
    <p:extLst>
      <p:ext uri="{BB962C8B-B14F-4D97-AF65-F5344CB8AC3E}">
        <p14:creationId xmlns:p14="http://schemas.microsoft.com/office/powerpoint/2010/main" val="271071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or Federally Run Programs</a:t>
            </a:r>
            <a:endParaRPr lang="en-US" dirty="0"/>
          </a:p>
        </p:txBody>
      </p:sp>
      <p:sp>
        <p:nvSpPr>
          <p:cNvPr id="3" name="Content Placeholder 2"/>
          <p:cNvSpPr>
            <a:spLocks noGrp="1"/>
          </p:cNvSpPr>
          <p:nvPr>
            <p:ph idx="1"/>
          </p:nvPr>
        </p:nvSpPr>
        <p:spPr>
          <a:xfrm>
            <a:off x="1074336" y="2420899"/>
            <a:ext cx="3487616" cy="3618160"/>
          </a:xfrm>
        </p:spPr>
        <p:txBody>
          <a:bodyPr>
            <a:normAutofit/>
          </a:bodyPr>
          <a:lstStyle/>
          <a:p>
            <a:pPr marL="0" indent="0">
              <a:lnSpc>
                <a:spcPct val="100000"/>
              </a:lnSpc>
              <a:spcBef>
                <a:spcPts val="600"/>
              </a:spcBef>
              <a:buNone/>
            </a:pPr>
            <a:r>
              <a:rPr lang="en-US" dirty="0" smtClean="0"/>
              <a:t>Programs </a:t>
            </a:r>
            <a:r>
              <a:rPr lang="en-US" dirty="0"/>
              <a:t>can be </a:t>
            </a:r>
            <a:r>
              <a:rPr lang="en-US" dirty="0" smtClean="0"/>
              <a:t>registered by </a:t>
            </a:r>
            <a:r>
              <a:rPr lang="en-US" dirty="0"/>
              <a:t>the US Department of Labor </a:t>
            </a:r>
            <a:r>
              <a:rPr lang="en-US" dirty="0" smtClean="0"/>
              <a:t>or </a:t>
            </a:r>
            <a:r>
              <a:rPr lang="en-US" dirty="0"/>
              <a:t>by </a:t>
            </a:r>
            <a:r>
              <a:rPr lang="en-US" dirty="0" smtClean="0"/>
              <a:t>State Apprenticeship Agencies </a:t>
            </a:r>
            <a:r>
              <a:rPr lang="en-US" dirty="0"/>
              <a:t>that </a:t>
            </a:r>
            <a:r>
              <a:rPr lang="en-US" dirty="0" smtClean="0"/>
              <a:t>are recognized by the Department </a:t>
            </a:r>
            <a:r>
              <a:rPr lang="en-US" dirty="0"/>
              <a:t>of Labor. </a:t>
            </a:r>
          </a:p>
        </p:txBody>
      </p:sp>
      <p:pic>
        <p:nvPicPr>
          <p:cNvPr id="5" name="Picture 4" descr="US Map of both state or federally-run apprenticeship programs.">
            <a:hlinkClick r:id="rId2"/>
          </p:cNvPr>
          <p:cNvPicPr>
            <a:picLocks noChangeAspect="1"/>
          </p:cNvPicPr>
          <p:nvPr/>
        </p:nvPicPr>
        <p:blipFill rotWithShape="1">
          <a:blip r:embed="rId3"/>
          <a:srcRect l="1034" t="1318" r="6647" b="-482"/>
          <a:stretch/>
        </p:blipFill>
        <p:spPr>
          <a:xfrm>
            <a:off x="5044133" y="1872854"/>
            <a:ext cx="6131867" cy="4698599"/>
          </a:xfrm>
          <a:prstGeom prst="rect">
            <a:avLst/>
          </a:prstGeom>
        </p:spPr>
      </p:pic>
      <p:sp>
        <p:nvSpPr>
          <p:cNvPr id="4" name="Slide Number Placeholder 3"/>
          <p:cNvSpPr>
            <a:spLocks noGrp="1"/>
          </p:cNvSpPr>
          <p:nvPr>
            <p:ph type="sldNum" sz="quarter" idx="12"/>
          </p:nvPr>
        </p:nvSpPr>
        <p:spPr>
          <a:xfrm>
            <a:off x="10210800" y="6297133"/>
            <a:ext cx="1371600" cy="274320"/>
          </a:xfrm>
        </p:spPr>
        <p:txBody>
          <a:bodyPr/>
          <a:lstStyle/>
          <a:p>
            <a:fld id="{A7F8E3F6-DE14-48B2-B2BC-6FABA9630FB8}" type="slidenum">
              <a:rPr lang="en-US" smtClean="0"/>
              <a:t>3</a:t>
            </a:fld>
            <a:endParaRPr lang="en-US" dirty="0"/>
          </a:p>
        </p:txBody>
      </p:sp>
    </p:spTree>
    <p:extLst>
      <p:ext uri="{BB962C8B-B14F-4D97-AF65-F5344CB8AC3E}">
        <p14:creationId xmlns:p14="http://schemas.microsoft.com/office/powerpoint/2010/main" val="365884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1" y="295102"/>
            <a:ext cx="10191520" cy="1036850"/>
          </a:xfrm>
        </p:spPr>
        <p:txBody>
          <a:bodyPr/>
          <a:lstStyle/>
          <a:p>
            <a:r>
              <a:rPr lang="en-US" dirty="0"/>
              <a:t>Contact</a:t>
            </a:r>
          </a:p>
        </p:txBody>
      </p:sp>
      <p:sp>
        <p:nvSpPr>
          <p:cNvPr id="3" name="Content Placeholder 2"/>
          <p:cNvSpPr>
            <a:spLocks noGrp="1"/>
          </p:cNvSpPr>
          <p:nvPr>
            <p:ph idx="1"/>
          </p:nvPr>
        </p:nvSpPr>
        <p:spPr>
          <a:xfrm>
            <a:off x="3743604" y="2459467"/>
            <a:ext cx="3696098" cy="1985533"/>
          </a:xfrm>
        </p:spPr>
        <p:txBody>
          <a:bodyPr>
            <a:noAutofit/>
          </a:bodyPr>
          <a:lstStyle/>
          <a:p>
            <a:pPr marL="0" lvl="0" indent="0">
              <a:lnSpc>
                <a:spcPct val="100000"/>
              </a:lnSpc>
              <a:spcBef>
                <a:spcPts val="0"/>
              </a:spcBef>
              <a:buClrTx/>
              <a:buNone/>
            </a:pPr>
            <a:r>
              <a:rPr lang="en-US" b="1" dirty="0">
                <a:solidFill>
                  <a:schemeClr val="accent2"/>
                </a:solidFill>
              </a:rPr>
              <a:t>Nikki Powis</a:t>
            </a:r>
            <a:r>
              <a:rPr lang="en-US" dirty="0">
                <a:solidFill>
                  <a:schemeClr val="accent1"/>
                </a:solidFill>
              </a:rPr>
              <a:t>,</a:t>
            </a:r>
            <a:r>
              <a:rPr lang="en-US" dirty="0">
                <a:solidFill>
                  <a:schemeClr val="accent2"/>
                </a:solidFill>
              </a:rPr>
              <a:t> </a:t>
            </a:r>
            <a:r>
              <a:rPr lang="en-US" sz="2000" dirty="0">
                <a:solidFill>
                  <a:schemeClr val="accent3">
                    <a:lumMod val="75000"/>
                  </a:schemeClr>
                </a:solidFill>
              </a:rPr>
              <a:t>WINTAC</a:t>
            </a:r>
          </a:p>
          <a:p>
            <a:pPr marL="0" lvl="0" indent="0">
              <a:lnSpc>
                <a:spcPct val="100000"/>
              </a:lnSpc>
              <a:spcBef>
                <a:spcPts val="0"/>
              </a:spcBef>
              <a:buClrTx/>
              <a:buNone/>
            </a:pPr>
            <a:r>
              <a:rPr lang="en-US" sz="2000" dirty="0">
                <a:solidFill>
                  <a:schemeClr val="accent3">
                    <a:lumMod val="75000"/>
                  </a:schemeClr>
                </a:solidFill>
              </a:rPr>
              <a:t>National Disability Institute</a:t>
            </a:r>
          </a:p>
          <a:p>
            <a:pPr marL="0" indent="0">
              <a:lnSpc>
                <a:spcPct val="100000"/>
              </a:lnSpc>
              <a:spcBef>
                <a:spcPts val="0"/>
              </a:spcBef>
              <a:buClrTx/>
              <a:buNone/>
            </a:pPr>
            <a:r>
              <a:rPr lang="en-US" sz="2000" dirty="0"/>
              <a:t>(907) 957-4702</a:t>
            </a:r>
          </a:p>
          <a:p>
            <a:pPr marL="0" lvl="0" indent="0">
              <a:lnSpc>
                <a:spcPct val="100000"/>
              </a:lnSpc>
              <a:spcBef>
                <a:spcPts val="0"/>
              </a:spcBef>
              <a:buClrTx/>
              <a:buNone/>
            </a:pPr>
            <a:r>
              <a:rPr lang="en-US" sz="2200" dirty="0">
                <a:hlinkClick r:id="rId3"/>
              </a:rPr>
              <a:t>npowis@ndi-inc.org</a:t>
            </a:r>
            <a:endParaRPr lang="en-US" sz="2200" dirty="0"/>
          </a:p>
          <a:p>
            <a:pPr marL="0" lvl="0" indent="0">
              <a:lnSpc>
                <a:spcPct val="100000"/>
              </a:lnSpc>
              <a:spcBef>
                <a:spcPts val="0"/>
              </a:spcBef>
              <a:spcAft>
                <a:spcPts val="2400"/>
              </a:spcAft>
              <a:buClrTx/>
              <a:buNone/>
            </a:pPr>
            <a:r>
              <a:rPr lang="en-US" sz="2200" dirty="0">
                <a:hlinkClick r:id="rId4"/>
              </a:rPr>
              <a:t>www.wintac.org</a:t>
            </a:r>
            <a:endParaRPr lang="en-US" sz="2200" dirty="0"/>
          </a:p>
          <a:p>
            <a:pPr marL="0" lvl="0" indent="0">
              <a:lnSpc>
                <a:spcPct val="100000"/>
              </a:lnSpc>
              <a:spcBef>
                <a:spcPts val="0"/>
              </a:spcBef>
              <a:buClrTx/>
              <a:buNone/>
            </a:pPr>
            <a:endParaRPr lang="en-US" sz="2200" dirty="0"/>
          </a:p>
          <a:p>
            <a:pPr marL="0" lvl="0" indent="0">
              <a:spcBef>
                <a:spcPts val="0"/>
              </a:spcBef>
              <a:buNone/>
            </a:pPr>
            <a:endParaRPr lang="en-US" sz="2000" dirty="0">
              <a:solidFill>
                <a:prstClr val="black"/>
              </a:solidFill>
            </a:endParaRPr>
          </a:p>
          <a:p>
            <a:pPr marL="0" lvl="0" indent="0">
              <a:lnSpc>
                <a:spcPct val="100000"/>
              </a:lnSpc>
              <a:spcBef>
                <a:spcPts val="0"/>
              </a:spcBef>
              <a:buClrTx/>
              <a:buNone/>
            </a:pPr>
            <a:endParaRPr lang="en-US" sz="2200" dirty="0"/>
          </a:p>
        </p:txBody>
      </p:sp>
      <p:pic>
        <p:nvPicPr>
          <p:cNvPr id="8" name="Picture 7" descr="Photo of Nikki Powis, WINTAC, NDI"/>
          <p:cNvPicPr>
            <a:picLocks noChangeAspect="1"/>
          </p:cNvPicPr>
          <p:nvPr/>
        </p:nvPicPr>
        <p:blipFill rotWithShape="1">
          <a:blip r:embed="rId5"/>
          <a:srcRect l="3313" t="8786" r="1263" b="1313"/>
          <a:stretch/>
        </p:blipFill>
        <p:spPr>
          <a:xfrm>
            <a:off x="1570656" y="2158046"/>
            <a:ext cx="1927242" cy="2051824"/>
          </a:xfrm>
          <a:prstGeom prst="rect">
            <a:avLst/>
          </a:prstGeom>
          <a:ln>
            <a:solidFill>
              <a:srgbClr val="002060"/>
            </a:solidFill>
          </a:ln>
        </p:spPr>
      </p:pic>
      <p:pic>
        <p:nvPicPr>
          <p:cNvPr id="9" name="Picture 8" descr="National Disability Institute (NDI) logo with text: Building a better financial futur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7270" y="4651428"/>
            <a:ext cx="3874383" cy="1371913"/>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174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1198"/>
            <a:ext cx="9601200" cy="1036850"/>
          </a:xfrm>
        </p:spPr>
        <p:txBody>
          <a:bodyPr/>
          <a:lstStyle/>
          <a:p>
            <a:r>
              <a:rPr lang="en-US" dirty="0"/>
              <a:t>Registered Apprenticeship:</a:t>
            </a:r>
            <a:br>
              <a:rPr lang="en-US" dirty="0"/>
            </a:br>
            <a:r>
              <a:rPr lang="en-US" dirty="0"/>
              <a:t>A Proven Strategy for Success </a:t>
            </a:r>
          </a:p>
        </p:txBody>
      </p:sp>
      <p:sp>
        <p:nvSpPr>
          <p:cNvPr id="7" name="Content Placeholder 6"/>
          <p:cNvSpPr>
            <a:spLocks noGrp="1"/>
          </p:cNvSpPr>
          <p:nvPr>
            <p:ph sz="half" idx="2"/>
          </p:nvPr>
        </p:nvSpPr>
        <p:spPr>
          <a:xfrm>
            <a:off x="1295400" y="2168758"/>
            <a:ext cx="5342069" cy="4343401"/>
          </a:xfrm>
        </p:spPr>
        <p:txBody>
          <a:bodyPr>
            <a:noAutofit/>
          </a:bodyPr>
          <a:lstStyle/>
          <a:p>
            <a:pPr marL="0" indent="0">
              <a:lnSpc>
                <a:spcPct val="100000"/>
              </a:lnSpc>
              <a:buNone/>
            </a:pPr>
            <a:r>
              <a:rPr lang="en-US" sz="2200" b="1" dirty="0"/>
              <a:t>Registered Apprenticeship </a:t>
            </a:r>
            <a:r>
              <a:rPr lang="en-US" sz="2200" dirty="0"/>
              <a:t>(RA) is a proven workforce strategy that can help SVRAs meet the needs of businesses and workers and fully achieve the vision of </a:t>
            </a:r>
            <a:r>
              <a:rPr lang="en-US" sz="2200" dirty="0" smtClean="0"/>
              <a:t>WIOA.</a:t>
            </a:r>
            <a:endParaRPr lang="en-US" sz="2000" dirty="0"/>
          </a:p>
          <a:p>
            <a:pPr marL="0" indent="0">
              <a:lnSpc>
                <a:spcPct val="100000"/>
              </a:lnSpc>
              <a:buNone/>
            </a:pPr>
            <a:r>
              <a:rPr lang="en-US" sz="2000" dirty="0" smtClean="0"/>
              <a:t>The</a:t>
            </a:r>
            <a:r>
              <a:rPr lang="en-US" sz="2000" dirty="0" smtClean="0">
                <a:solidFill>
                  <a:srgbClr val="545E74"/>
                </a:solidFill>
              </a:rPr>
              <a:t> </a:t>
            </a:r>
            <a:r>
              <a:rPr lang="en-US" sz="2000" dirty="0"/>
              <a:t>critical strategies that are called for in WIOA, such as sector strategies and career pathways, are at the heart of the apprenticeship model</a:t>
            </a:r>
            <a:r>
              <a:rPr lang="en-US" sz="2000" dirty="0" smtClean="0"/>
              <a:t>.</a:t>
            </a:r>
            <a:endParaRPr lang="en-US" sz="2000" dirty="0"/>
          </a:p>
        </p:txBody>
      </p:sp>
      <p:pic>
        <p:nvPicPr>
          <p:cNvPr id="5" name="Content Placeholder 4" descr="Diagram of registered apprenticeship: Career pathways, work-based learning, business services, sector strategies." title="Registered apprenticeship"/>
          <p:cNvPicPr>
            <a:picLocks noGrp="1" noChangeAspect="1"/>
          </p:cNvPicPr>
          <p:nvPr>
            <p:ph sz="half" idx="1"/>
          </p:nvPr>
        </p:nvPicPr>
        <p:blipFill rotWithShape="1">
          <a:blip r:embed="rId4"/>
          <a:stretch/>
        </p:blipFill>
        <p:spPr>
          <a:xfrm>
            <a:off x="6795877" y="2090735"/>
            <a:ext cx="4810125" cy="3819525"/>
          </a:xfrm>
          <a:prstGeom prst="rect">
            <a:avLst/>
          </a:prstGeom>
        </p:spPr>
      </p:pic>
      <p:sp>
        <p:nvSpPr>
          <p:cNvPr id="4" name="Slide Number Placeholder 3"/>
          <p:cNvSpPr>
            <a:spLocks noGrp="1"/>
          </p:cNvSpPr>
          <p:nvPr>
            <p:ph type="sldNum" sz="quarter" idx="12"/>
          </p:nvPr>
        </p:nvSpPr>
        <p:spPr/>
        <p:txBody>
          <a:bodyPr/>
          <a:lstStyle/>
          <a:p>
            <a:fld id="{A7F8E3F6-DE14-48B2-B2BC-6FABA9630FB8}" type="slidenum">
              <a:rPr lang="en-US" smtClean="0"/>
              <a:t>4</a:t>
            </a:fld>
            <a:endParaRPr lang="en-US" dirty="0"/>
          </a:p>
        </p:txBody>
      </p:sp>
    </p:spTree>
    <p:custDataLst>
      <p:tags r:id="rId1"/>
    </p:custDataLst>
    <p:extLst>
      <p:ext uri="{BB962C8B-B14F-4D97-AF65-F5344CB8AC3E}">
        <p14:creationId xmlns:p14="http://schemas.microsoft.com/office/powerpoint/2010/main" val="392704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4002"/>
            <a:ext cx="9601200" cy="1036850"/>
          </a:xfrm>
        </p:spPr>
        <p:txBody>
          <a:bodyPr/>
          <a:lstStyle/>
          <a:p>
            <a:r>
              <a:rPr lang="en-US" dirty="0"/>
              <a:t>Win-Win on Performance</a:t>
            </a:r>
            <a:endParaRPr lang="en-US" sz="2400" dirty="0"/>
          </a:p>
        </p:txBody>
      </p:sp>
      <p:sp>
        <p:nvSpPr>
          <p:cNvPr id="7" name="Content Placeholder 2"/>
          <p:cNvSpPr>
            <a:spLocks noGrp="1"/>
          </p:cNvSpPr>
          <p:nvPr>
            <p:ph idx="1"/>
          </p:nvPr>
        </p:nvSpPr>
        <p:spPr>
          <a:xfrm>
            <a:off x="1295400" y="1989568"/>
            <a:ext cx="9601200" cy="3896881"/>
          </a:xfrm>
        </p:spPr>
        <p:txBody>
          <a:bodyPr>
            <a:normAutofit/>
          </a:bodyPr>
          <a:lstStyle/>
          <a:p>
            <a:pPr marL="0" indent="0">
              <a:lnSpc>
                <a:spcPct val="100000"/>
              </a:lnSpc>
              <a:buNone/>
            </a:pPr>
            <a:r>
              <a:rPr lang="en-US" b="1" dirty="0">
                <a:solidFill>
                  <a:schemeClr val="accent2"/>
                </a:solidFill>
              </a:rPr>
              <a:t>Registered Apprenticeship is a win-win </a:t>
            </a:r>
            <a:r>
              <a:rPr lang="en-US" dirty="0"/>
              <a:t>for all of the</a:t>
            </a:r>
            <a:br>
              <a:rPr lang="en-US" dirty="0"/>
            </a:br>
            <a:r>
              <a:rPr lang="en-US" b="1" dirty="0"/>
              <a:t>WIOA Primary Indicators of Performance.</a:t>
            </a:r>
            <a:endParaRPr lang="en-US" dirty="0"/>
          </a:p>
          <a:p>
            <a:pPr marL="914400" lvl="1" indent="-457200">
              <a:lnSpc>
                <a:spcPct val="100000"/>
              </a:lnSpc>
              <a:spcBef>
                <a:spcPts val="1200"/>
              </a:spcBef>
              <a:buFont typeface="+mj-lt"/>
              <a:buAutoNum type="arabicPeriod"/>
            </a:pPr>
            <a:r>
              <a:rPr lang="en-US" sz="2200" dirty="0">
                <a:solidFill>
                  <a:srgbClr val="034680"/>
                </a:solidFill>
              </a:rPr>
              <a:t>Employment Rate 2nd Quarter after Exit</a:t>
            </a:r>
          </a:p>
          <a:p>
            <a:pPr marL="914400" lvl="1" indent="-457200">
              <a:lnSpc>
                <a:spcPct val="100000"/>
              </a:lnSpc>
              <a:spcBef>
                <a:spcPts val="1200"/>
              </a:spcBef>
              <a:buFont typeface="+mj-lt"/>
              <a:buAutoNum type="arabicPeriod"/>
            </a:pPr>
            <a:r>
              <a:rPr lang="en-US" sz="2200" dirty="0">
                <a:solidFill>
                  <a:srgbClr val="034680"/>
                </a:solidFill>
              </a:rPr>
              <a:t>Employment Rate 4th Quarter after Exit</a:t>
            </a:r>
          </a:p>
          <a:p>
            <a:pPr marL="914400" lvl="1" indent="-457200">
              <a:lnSpc>
                <a:spcPct val="100000"/>
              </a:lnSpc>
              <a:buFont typeface="+mj-lt"/>
              <a:buAutoNum type="arabicPeriod"/>
            </a:pPr>
            <a:r>
              <a:rPr lang="en-US" sz="2200" dirty="0">
                <a:solidFill>
                  <a:srgbClr val="034680"/>
                </a:solidFill>
              </a:rPr>
              <a:t>Median Earnings 2nd Quarter after Exit</a:t>
            </a:r>
          </a:p>
          <a:p>
            <a:pPr marL="914400" lvl="1" indent="-457200">
              <a:lnSpc>
                <a:spcPct val="100000"/>
              </a:lnSpc>
              <a:buFont typeface="+mj-lt"/>
              <a:buAutoNum type="arabicPeriod"/>
            </a:pPr>
            <a:r>
              <a:rPr lang="en-US" sz="2200" dirty="0">
                <a:solidFill>
                  <a:srgbClr val="034680"/>
                </a:solidFill>
              </a:rPr>
              <a:t>Measurable Skill Gains</a:t>
            </a:r>
          </a:p>
          <a:p>
            <a:pPr marL="914400" lvl="1" indent="-457200">
              <a:lnSpc>
                <a:spcPct val="100000"/>
              </a:lnSpc>
              <a:buFont typeface="+mj-lt"/>
              <a:buAutoNum type="arabicPeriod"/>
            </a:pPr>
            <a:r>
              <a:rPr lang="en-US" sz="2200" dirty="0">
                <a:solidFill>
                  <a:srgbClr val="034680"/>
                </a:solidFill>
              </a:rPr>
              <a:t>Credential Attainment</a:t>
            </a:r>
          </a:p>
          <a:p>
            <a:pPr marL="914400" lvl="1" indent="-457200">
              <a:lnSpc>
                <a:spcPct val="100000"/>
              </a:lnSpc>
              <a:buFont typeface="+mj-lt"/>
              <a:buAutoNum type="arabicPeriod"/>
            </a:pPr>
            <a:r>
              <a:rPr lang="en-US" sz="2200" dirty="0">
                <a:solidFill>
                  <a:srgbClr val="034680"/>
                </a:solidFill>
              </a:rPr>
              <a:t>Effectiveness in Serving Employers</a:t>
            </a:r>
          </a:p>
        </p:txBody>
      </p:sp>
      <p:pic>
        <p:nvPicPr>
          <p:cNvPr id="8" name="Picture 7" descr="Checkmark in a circ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988" y="3359736"/>
            <a:ext cx="2013048" cy="2013048"/>
          </a:xfrm>
          <a:prstGeom prst="rect">
            <a:avLst/>
          </a:prstGeom>
        </p:spPr>
      </p:pic>
      <p:sp>
        <p:nvSpPr>
          <p:cNvPr id="4" name="Slide Number Placeholder 3"/>
          <p:cNvSpPr>
            <a:spLocks noGrp="1"/>
          </p:cNvSpPr>
          <p:nvPr>
            <p:ph type="sldNum" sz="quarter" idx="12"/>
          </p:nvPr>
        </p:nvSpPr>
        <p:spPr/>
        <p:txBody>
          <a:bodyPr/>
          <a:lstStyle/>
          <a:p>
            <a:fld id="{A7F8E3F6-DE14-48B2-B2BC-6FABA9630FB8}" type="slidenum">
              <a:rPr lang="en-US" smtClean="0"/>
              <a:t>5</a:t>
            </a:fld>
            <a:endParaRPr lang="en-US" dirty="0"/>
          </a:p>
        </p:txBody>
      </p:sp>
    </p:spTree>
    <p:custDataLst>
      <p:tags r:id="rId1"/>
    </p:custDataLst>
    <p:extLst>
      <p:ext uri="{BB962C8B-B14F-4D97-AF65-F5344CB8AC3E}">
        <p14:creationId xmlns:p14="http://schemas.microsoft.com/office/powerpoint/2010/main" val="10540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642" y="336938"/>
            <a:ext cx="8902839" cy="1036850"/>
          </a:xfrm>
        </p:spPr>
        <p:txBody>
          <a:bodyPr>
            <a:normAutofit/>
          </a:bodyPr>
          <a:lstStyle/>
          <a:p>
            <a:r>
              <a:rPr lang="en-US" dirty="0"/>
              <a:t>Promoting Inclusion of Individuals with Disabilities in Registered Apprenticeship</a:t>
            </a:r>
          </a:p>
        </p:txBody>
      </p:sp>
      <p:sp>
        <p:nvSpPr>
          <p:cNvPr id="3" name="Content Placeholder 2"/>
          <p:cNvSpPr>
            <a:spLocks noGrp="1"/>
          </p:cNvSpPr>
          <p:nvPr>
            <p:ph idx="1"/>
          </p:nvPr>
        </p:nvSpPr>
        <p:spPr>
          <a:xfrm>
            <a:off x="964642" y="1828800"/>
            <a:ext cx="9931958" cy="4343400"/>
          </a:xfrm>
        </p:spPr>
        <p:txBody>
          <a:bodyPr>
            <a:noAutofit/>
          </a:bodyPr>
          <a:lstStyle/>
          <a:p>
            <a:pPr marL="0" indent="0">
              <a:lnSpc>
                <a:spcPct val="100000"/>
              </a:lnSpc>
              <a:buNone/>
            </a:pPr>
            <a:r>
              <a:rPr lang="en-US" b="1" dirty="0"/>
              <a:t>Apprenticeship EEO Final Rule:</a:t>
            </a:r>
          </a:p>
          <a:p>
            <a:pPr>
              <a:lnSpc>
                <a:spcPct val="100000"/>
              </a:lnSpc>
            </a:pPr>
            <a:r>
              <a:rPr lang="en-US" sz="2000" dirty="0"/>
              <a:t>The updated EEO regulations are designed to open more doors to apprenticeship for all workers, including women, minorities and </a:t>
            </a:r>
            <a:r>
              <a:rPr lang="en-US" sz="2000" b="1" dirty="0"/>
              <a:t>individuals with disabilities</a:t>
            </a:r>
            <a:r>
              <a:rPr lang="en-US" sz="2000" dirty="0"/>
              <a:t>.</a:t>
            </a:r>
          </a:p>
          <a:p>
            <a:pPr>
              <a:lnSpc>
                <a:spcPct val="100000"/>
              </a:lnSpc>
            </a:pPr>
            <a:r>
              <a:rPr lang="en-US" sz="2000" dirty="0"/>
              <a:t>29 CFR 30.7: Establishes utilization goals for individuals with disabilities.</a:t>
            </a:r>
          </a:p>
          <a:p>
            <a:pPr marL="742950" lvl="1" indent="-423863">
              <a:lnSpc>
                <a:spcPct val="100000"/>
              </a:lnSpc>
              <a:buFont typeface="Courier New" panose="02070309020205020404" pitchFamily="49" charset="0"/>
              <a:buChar char="o"/>
            </a:pPr>
            <a:r>
              <a:rPr lang="en-US" b="1" dirty="0"/>
              <a:t>(a) Utilization goal.</a:t>
            </a:r>
            <a:r>
              <a:rPr lang="en-US" dirty="0"/>
              <a:t> The </a:t>
            </a:r>
            <a:r>
              <a:rPr lang="en-US" u="sng" dirty="0">
                <a:hlinkClick r:id="rId4" tooltip="Administrator"/>
              </a:rPr>
              <a:t>Administrator</a:t>
            </a:r>
            <a:r>
              <a:rPr lang="en-US" dirty="0"/>
              <a:t> of OA has established a utilization goal of 7 percent for employment of qualified individuals with disabilities as </a:t>
            </a:r>
            <a:r>
              <a:rPr lang="en-US" dirty="0">
                <a:hlinkClick r:id="rId5" tooltip="apprentices"/>
              </a:rPr>
              <a:t>apprentices</a:t>
            </a:r>
            <a:r>
              <a:rPr lang="en-US" dirty="0"/>
              <a:t> for each major occupation group within which the </a:t>
            </a:r>
            <a:r>
              <a:rPr lang="en-US" dirty="0">
                <a:hlinkClick r:id="rId6" tooltip="sponsor"/>
              </a:rPr>
              <a:t>sponsor</a:t>
            </a:r>
            <a:r>
              <a:rPr lang="en-US" dirty="0"/>
              <a:t> has an </a:t>
            </a:r>
            <a:r>
              <a:rPr lang="en-US" dirty="0">
                <a:hlinkClick r:id="rId7" tooltip="apprenticeship program"/>
              </a:rPr>
              <a:t>apprenticeship program</a:t>
            </a:r>
            <a:r>
              <a:rPr lang="en-US" dirty="0"/>
              <a:t>.</a:t>
            </a:r>
          </a:p>
          <a:p>
            <a:pPr>
              <a:lnSpc>
                <a:spcPct val="100000"/>
              </a:lnSpc>
            </a:pPr>
            <a:r>
              <a:rPr lang="en-US" sz="2000" dirty="0"/>
              <a:t>Sponsors will invite apprentice applicants and hires to self-ID as having a disability, use this data to measure its outreach and recruitment efforts.</a:t>
            </a:r>
          </a:p>
          <a:p>
            <a:pPr marL="0" indent="0">
              <a:lnSpc>
                <a:spcPct val="100000"/>
              </a:lnSpc>
              <a:buNone/>
            </a:pPr>
            <a:r>
              <a:rPr lang="en-US" sz="2000" dirty="0">
                <a:hlinkClick r:id="rId8"/>
              </a:rPr>
              <a:t>https://www.doleta.gov/oa/eeo/</a:t>
            </a:r>
            <a:endParaRPr lang="en-US" sz="2000" dirty="0"/>
          </a:p>
        </p:txBody>
      </p:sp>
      <p:sp>
        <p:nvSpPr>
          <p:cNvPr id="4" name="Slide Number Placeholder 3"/>
          <p:cNvSpPr>
            <a:spLocks noGrp="1"/>
          </p:cNvSpPr>
          <p:nvPr>
            <p:ph type="sldNum" sz="quarter" idx="12"/>
          </p:nvPr>
        </p:nvSpPr>
        <p:spPr/>
        <p:txBody>
          <a:bodyPr/>
          <a:lstStyle/>
          <a:p>
            <a:fld id="{A7F8E3F6-DE14-48B2-B2BC-6FABA9630FB8}" type="slidenum">
              <a:rPr lang="en-US" smtClean="0"/>
              <a:t>6</a:t>
            </a:fld>
            <a:endParaRPr lang="en-US" dirty="0"/>
          </a:p>
        </p:txBody>
      </p:sp>
    </p:spTree>
    <p:custDataLst>
      <p:tags r:id="rId1"/>
    </p:custDataLst>
    <p:extLst>
      <p:ext uri="{BB962C8B-B14F-4D97-AF65-F5344CB8AC3E}">
        <p14:creationId xmlns:p14="http://schemas.microsoft.com/office/powerpoint/2010/main" val="75156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1898316"/>
          </a:xfrm>
        </p:spPr>
        <p:txBody>
          <a:bodyPr/>
          <a:lstStyle/>
          <a:p>
            <a:r>
              <a:rPr lang="en-US" dirty="0"/>
              <a:t>Myth Busters!</a:t>
            </a:r>
          </a:p>
        </p:txBody>
      </p:sp>
      <p:pic>
        <p:nvPicPr>
          <p:cNvPr id="5" name="Picture Placeholder 5" descr="This is art from the WINTAC.org home page." title="WINTAC.org art"/>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491" r="27491"/>
          <a:stretch>
            <a:fillRect/>
          </a:stretch>
        </p:blipFill>
        <p:spPr/>
      </p:pic>
    </p:spTree>
    <p:extLst>
      <p:ext uri="{BB962C8B-B14F-4D97-AF65-F5344CB8AC3E}">
        <p14:creationId xmlns:p14="http://schemas.microsoft.com/office/powerpoint/2010/main" val="172034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Myth #1</a:t>
            </a:r>
            <a:endParaRPr lang="en-US" dirty="0"/>
          </a:p>
        </p:txBody>
      </p:sp>
      <p:sp>
        <p:nvSpPr>
          <p:cNvPr id="3" name="Content Placeholder 2"/>
          <p:cNvSpPr>
            <a:spLocks noGrp="1"/>
          </p:cNvSpPr>
          <p:nvPr>
            <p:ph sz="half" idx="1"/>
          </p:nvPr>
        </p:nvSpPr>
        <p:spPr>
          <a:xfrm>
            <a:off x="1295400" y="1828800"/>
            <a:ext cx="9601200" cy="2070100"/>
          </a:xfrm>
        </p:spPr>
        <p:txBody>
          <a:bodyPr>
            <a:noAutofit/>
          </a:bodyPr>
          <a:lstStyle/>
          <a:p>
            <a:pPr marL="0" indent="0">
              <a:buNone/>
            </a:pPr>
            <a:r>
              <a:rPr lang="en-US" sz="3400" b="1" dirty="0">
                <a:solidFill>
                  <a:schemeClr val="accent2"/>
                </a:solidFill>
              </a:rPr>
              <a:t>Myth: </a:t>
            </a:r>
            <a:r>
              <a:rPr lang="en-US" dirty="0" smtClean="0"/>
              <a:t>Registered </a:t>
            </a:r>
            <a:r>
              <a:rPr lang="en-US" dirty="0"/>
              <a:t>Apprenticeships </a:t>
            </a:r>
            <a:r>
              <a:rPr lang="en-US" dirty="0" smtClean="0"/>
              <a:t>(RA) are </a:t>
            </a:r>
            <a:r>
              <a:rPr lang="en-US" dirty="0"/>
              <a:t>only for the construction </a:t>
            </a:r>
            <a:r>
              <a:rPr lang="en-US" dirty="0" smtClean="0"/>
              <a:t>industry and are Union based.</a:t>
            </a:r>
            <a:endParaRPr lang="en-US" dirty="0"/>
          </a:p>
          <a:p>
            <a:pPr marL="0" indent="0">
              <a:buNone/>
            </a:pPr>
            <a:r>
              <a:rPr lang="en-US" sz="3400" b="1" dirty="0" smtClean="0">
                <a:solidFill>
                  <a:schemeClr val="accent5"/>
                </a:solidFill>
              </a:rPr>
              <a:t>Fact: </a:t>
            </a:r>
            <a:r>
              <a:rPr lang="en-US" dirty="0" smtClean="0"/>
              <a:t>There are more then 1,400 Federally recognized apprenticeable occupations</a:t>
            </a:r>
            <a:r>
              <a:rPr lang="en-US" dirty="0"/>
              <a:t>. Most </a:t>
            </a:r>
            <a:r>
              <a:rPr lang="en-US" dirty="0" smtClean="0"/>
              <a:t>RA </a:t>
            </a:r>
            <a:r>
              <a:rPr lang="en-US" dirty="0"/>
              <a:t>programs are non-union</a:t>
            </a:r>
            <a:endParaRPr lang="en-US" dirty="0" smtClean="0"/>
          </a:p>
          <a:p>
            <a:pPr marL="0" lvl="0" indent="0">
              <a:buNone/>
            </a:pPr>
            <a:r>
              <a:rPr lang="en-US" dirty="0"/>
              <a:t>The industry sectors are </a:t>
            </a:r>
            <a:r>
              <a:rPr lang="en-US" dirty="0" smtClean="0"/>
              <a:t>diverse:</a:t>
            </a:r>
            <a:endParaRPr lang="en-US" dirty="0"/>
          </a:p>
          <a:p>
            <a:endParaRPr lang="en-US" dirty="0"/>
          </a:p>
        </p:txBody>
      </p:sp>
      <p:sp>
        <p:nvSpPr>
          <p:cNvPr id="2" name="Content Placeholder 1"/>
          <p:cNvSpPr>
            <a:spLocks noGrp="1"/>
          </p:cNvSpPr>
          <p:nvPr>
            <p:ph sz="half" idx="2"/>
          </p:nvPr>
        </p:nvSpPr>
        <p:spPr>
          <a:xfrm>
            <a:off x="1295400" y="4435715"/>
            <a:ext cx="9601200" cy="1939283"/>
          </a:xfrm>
        </p:spPr>
        <p:txBody>
          <a:bodyPr numCol="2">
            <a:noAutofit/>
          </a:bodyPr>
          <a:lstStyle/>
          <a:p>
            <a:pPr lvl="1"/>
            <a:r>
              <a:rPr lang="en-US" sz="2200" dirty="0" smtClean="0"/>
              <a:t>Healthcare</a:t>
            </a:r>
            <a:endParaRPr lang="en-US" sz="2200" dirty="0"/>
          </a:p>
          <a:p>
            <a:pPr lvl="1"/>
            <a:r>
              <a:rPr lang="en-US" sz="2200" dirty="0"/>
              <a:t>Advanced manufacturing</a:t>
            </a:r>
          </a:p>
          <a:p>
            <a:pPr lvl="1"/>
            <a:r>
              <a:rPr lang="en-US" sz="2200" dirty="0"/>
              <a:t>Aerospace</a:t>
            </a:r>
          </a:p>
          <a:p>
            <a:pPr lvl="1"/>
            <a:r>
              <a:rPr lang="en-US" sz="2200" dirty="0"/>
              <a:t>Information </a:t>
            </a:r>
            <a:r>
              <a:rPr lang="en-US" sz="2200" dirty="0" smtClean="0"/>
              <a:t>Technology</a:t>
            </a:r>
            <a:endParaRPr lang="en-US" sz="2200" dirty="0"/>
          </a:p>
          <a:p>
            <a:pPr lvl="1"/>
            <a:r>
              <a:rPr lang="en-US" sz="2200" dirty="0"/>
              <a:t>Cybersecurity</a:t>
            </a:r>
          </a:p>
          <a:p>
            <a:pPr lvl="1"/>
            <a:r>
              <a:rPr lang="en-US" sz="2200" dirty="0"/>
              <a:t>Law enforcement</a:t>
            </a:r>
          </a:p>
          <a:p>
            <a:pPr lvl="1"/>
            <a:r>
              <a:rPr lang="en-US" sz="2200" dirty="0"/>
              <a:t>Education </a:t>
            </a:r>
          </a:p>
          <a:p>
            <a:pPr lvl="1"/>
            <a:r>
              <a:rPr lang="en-US" sz="2200" dirty="0"/>
              <a:t>Business S</a:t>
            </a:r>
            <a:r>
              <a:rPr lang="en-US" sz="2200" dirty="0" smtClean="0"/>
              <a:t>ervices</a:t>
            </a:r>
            <a:endParaRPr lang="en-US" sz="2200" dirty="0"/>
          </a:p>
        </p:txBody>
      </p:sp>
      <p:sp>
        <p:nvSpPr>
          <p:cNvPr id="5" name="Slide Number Placeholder 4"/>
          <p:cNvSpPr>
            <a:spLocks noGrp="1"/>
          </p:cNvSpPr>
          <p:nvPr>
            <p:ph type="sldNum" sz="quarter" idx="12"/>
          </p:nvPr>
        </p:nvSpPr>
        <p:spPr/>
        <p:txBody>
          <a:bodyPr/>
          <a:lstStyle/>
          <a:p>
            <a:fld id="{A7F8E3F6-DE14-48B2-B2BC-6FABA9630FB8}" type="slidenum">
              <a:rPr lang="en-US" smtClean="0"/>
              <a:t>8</a:t>
            </a:fld>
            <a:endParaRPr lang="en-US" dirty="0"/>
          </a:p>
        </p:txBody>
      </p:sp>
    </p:spTree>
    <p:extLst>
      <p:ext uri="{BB962C8B-B14F-4D97-AF65-F5344CB8AC3E}">
        <p14:creationId xmlns:p14="http://schemas.microsoft.com/office/powerpoint/2010/main" val="112829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9847"/>
            <a:ext cx="9601200" cy="1036850"/>
          </a:xfrm>
        </p:spPr>
        <p:txBody>
          <a:bodyPr/>
          <a:lstStyle/>
          <a:p>
            <a:r>
              <a:rPr lang="en-US" dirty="0"/>
              <a:t>Examples of Federally Recognized</a:t>
            </a:r>
            <a:br>
              <a:rPr lang="en-US" dirty="0"/>
            </a:br>
            <a:r>
              <a:rPr lang="en-US" dirty="0"/>
              <a:t>Apprenticeable Occupations</a:t>
            </a:r>
          </a:p>
        </p:txBody>
      </p:sp>
      <p:sp>
        <p:nvSpPr>
          <p:cNvPr id="3" name="Content Placeholder 2"/>
          <p:cNvSpPr>
            <a:spLocks noGrp="1"/>
          </p:cNvSpPr>
          <p:nvPr>
            <p:ph sz="half" idx="1"/>
          </p:nvPr>
        </p:nvSpPr>
        <p:spPr>
          <a:xfrm>
            <a:off x="1295400" y="1864628"/>
            <a:ext cx="9601200" cy="3591600"/>
          </a:xfrm>
        </p:spPr>
        <p:txBody>
          <a:bodyPr numCol="2">
            <a:noAutofit/>
          </a:bodyPr>
          <a:lstStyle/>
          <a:p>
            <a:pPr>
              <a:lnSpc>
                <a:spcPct val="100000"/>
              </a:lnSpc>
              <a:spcBef>
                <a:spcPts val="600"/>
              </a:spcBef>
            </a:pPr>
            <a:r>
              <a:rPr lang="en-US" sz="2000" dirty="0"/>
              <a:t>Biomedical equipment technician</a:t>
            </a:r>
          </a:p>
          <a:p>
            <a:pPr>
              <a:lnSpc>
                <a:spcPct val="100000"/>
              </a:lnSpc>
              <a:spcBef>
                <a:spcPts val="600"/>
              </a:spcBef>
            </a:pPr>
            <a:r>
              <a:rPr lang="en-US" sz="2000" dirty="0"/>
              <a:t>Butcher</a:t>
            </a:r>
          </a:p>
          <a:p>
            <a:pPr>
              <a:lnSpc>
                <a:spcPct val="100000"/>
              </a:lnSpc>
              <a:spcBef>
                <a:spcPts val="600"/>
              </a:spcBef>
            </a:pPr>
            <a:r>
              <a:rPr lang="en-US" sz="2000" dirty="0"/>
              <a:t>Cable splicer</a:t>
            </a:r>
          </a:p>
          <a:p>
            <a:pPr>
              <a:lnSpc>
                <a:spcPct val="100000"/>
              </a:lnSpc>
              <a:spcBef>
                <a:spcPts val="600"/>
              </a:spcBef>
            </a:pPr>
            <a:r>
              <a:rPr lang="en-US" sz="2000" dirty="0"/>
              <a:t>Dairy technologist</a:t>
            </a:r>
          </a:p>
          <a:p>
            <a:pPr>
              <a:lnSpc>
                <a:spcPct val="100000"/>
              </a:lnSpc>
              <a:spcBef>
                <a:spcPts val="600"/>
              </a:spcBef>
            </a:pPr>
            <a:r>
              <a:rPr lang="en-US" sz="2000" dirty="0"/>
              <a:t>Tool and die maker</a:t>
            </a:r>
          </a:p>
          <a:p>
            <a:pPr>
              <a:lnSpc>
                <a:spcPct val="100000"/>
              </a:lnSpc>
              <a:spcBef>
                <a:spcPts val="600"/>
              </a:spcBef>
            </a:pPr>
            <a:r>
              <a:rPr lang="en-US" sz="2000" dirty="0"/>
              <a:t>Veterinary Technician</a:t>
            </a:r>
          </a:p>
          <a:p>
            <a:pPr>
              <a:lnSpc>
                <a:spcPct val="100000"/>
              </a:lnSpc>
              <a:spcBef>
                <a:spcPts val="600"/>
              </a:spcBef>
            </a:pPr>
            <a:r>
              <a:rPr lang="en-US" sz="2000" dirty="0"/>
              <a:t>Glass Eye Maker</a:t>
            </a:r>
          </a:p>
          <a:p>
            <a:pPr>
              <a:lnSpc>
                <a:spcPct val="100000"/>
              </a:lnSpc>
              <a:spcBef>
                <a:spcPts val="600"/>
              </a:spcBef>
            </a:pPr>
            <a:r>
              <a:rPr lang="en-US" sz="2000" dirty="0"/>
              <a:t>Floral </a:t>
            </a:r>
            <a:r>
              <a:rPr lang="en-US" sz="2000" dirty="0" smtClean="0"/>
              <a:t>designer</a:t>
            </a:r>
          </a:p>
          <a:p>
            <a:pPr>
              <a:lnSpc>
                <a:spcPct val="100000"/>
              </a:lnSpc>
              <a:spcBef>
                <a:spcPts val="600"/>
              </a:spcBef>
            </a:pPr>
            <a:r>
              <a:rPr lang="en-US" sz="2000" dirty="0" smtClean="0"/>
              <a:t>Arson Investigator</a:t>
            </a:r>
          </a:p>
          <a:p>
            <a:pPr>
              <a:lnSpc>
                <a:spcPct val="100000"/>
              </a:lnSpc>
              <a:spcBef>
                <a:spcPts val="600"/>
              </a:spcBef>
            </a:pPr>
            <a:r>
              <a:rPr lang="en-US" sz="2000" dirty="0" smtClean="0"/>
              <a:t>Animal Trainer</a:t>
            </a:r>
            <a:endParaRPr lang="en-US" sz="2000" dirty="0"/>
          </a:p>
          <a:p>
            <a:pPr>
              <a:lnSpc>
                <a:spcPct val="100000"/>
              </a:lnSpc>
              <a:spcBef>
                <a:spcPts val="600"/>
              </a:spcBef>
            </a:pPr>
            <a:r>
              <a:rPr lang="en-US" sz="2000" dirty="0" smtClean="0"/>
              <a:t>Laboratory </a:t>
            </a:r>
            <a:r>
              <a:rPr lang="en-US" sz="2000" dirty="0"/>
              <a:t>assistant</a:t>
            </a:r>
          </a:p>
          <a:p>
            <a:pPr>
              <a:lnSpc>
                <a:spcPct val="100000"/>
              </a:lnSpc>
              <a:spcBef>
                <a:spcPts val="600"/>
              </a:spcBef>
            </a:pPr>
            <a:r>
              <a:rPr lang="en-US" sz="2000" dirty="0"/>
              <a:t>Machinist</a:t>
            </a:r>
          </a:p>
          <a:p>
            <a:pPr>
              <a:lnSpc>
                <a:spcPct val="100000"/>
              </a:lnSpc>
              <a:spcBef>
                <a:spcPts val="600"/>
              </a:spcBef>
            </a:pPr>
            <a:r>
              <a:rPr lang="en-US" sz="2000" dirty="0"/>
              <a:t>Engraver</a:t>
            </a:r>
          </a:p>
          <a:p>
            <a:pPr>
              <a:lnSpc>
                <a:spcPct val="100000"/>
              </a:lnSpc>
              <a:spcBef>
                <a:spcPts val="600"/>
              </a:spcBef>
            </a:pPr>
            <a:r>
              <a:rPr lang="en-US" sz="2000" dirty="0"/>
              <a:t>Able seaman</a:t>
            </a:r>
          </a:p>
          <a:p>
            <a:pPr>
              <a:lnSpc>
                <a:spcPct val="100000"/>
              </a:lnSpc>
              <a:spcBef>
                <a:spcPts val="600"/>
              </a:spcBef>
            </a:pPr>
            <a:r>
              <a:rPr lang="en-US" sz="2000" dirty="0"/>
              <a:t>Chef</a:t>
            </a:r>
          </a:p>
          <a:p>
            <a:pPr>
              <a:lnSpc>
                <a:spcPct val="100000"/>
              </a:lnSpc>
              <a:spcBef>
                <a:spcPts val="600"/>
              </a:spcBef>
            </a:pPr>
            <a:r>
              <a:rPr lang="en-US" sz="2000" dirty="0"/>
              <a:t>Child care development specialist</a:t>
            </a:r>
          </a:p>
          <a:p>
            <a:pPr>
              <a:lnSpc>
                <a:spcPct val="100000"/>
              </a:lnSpc>
              <a:spcBef>
                <a:spcPts val="600"/>
              </a:spcBef>
            </a:pPr>
            <a:r>
              <a:rPr lang="en-US" sz="2000" dirty="0"/>
              <a:t>Dental </a:t>
            </a:r>
            <a:r>
              <a:rPr lang="en-US" sz="2000" dirty="0" smtClean="0"/>
              <a:t>assistant</a:t>
            </a:r>
          </a:p>
          <a:p>
            <a:pPr>
              <a:lnSpc>
                <a:spcPct val="100000"/>
              </a:lnSpc>
              <a:spcBef>
                <a:spcPts val="600"/>
              </a:spcBef>
            </a:pPr>
            <a:r>
              <a:rPr lang="en-US" sz="2000" dirty="0"/>
              <a:t>Dog Groomer</a:t>
            </a:r>
          </a:p>
        </p:txBody>
      </p:sp>
      <p:sp>
        <p:nvSpPr>
          <p:cNvPr id="4" name="Rectangle 3"/>
          <p:cNvSpPr/>
          <p:nvPr/>
        </p:nvSpPr>
        <p:spPr>
          <a:xfrm>
            <a:off x="508000" y="5711771"/>
            <a:ext cx="9436100" cy="584775"/>
          </a:xfrm>
          <a:prstGeom prst="rect">
            <a:avLst/>
          </a:prstGeom>
        </p:spPr>
        <p:txBody>
          <a:bodyPr wrap="square">
            <a:spAutoFit/>
          </a:bodyPr>
          <a:lstStyle/>
          <a:p>
            <a:pPr algn="ctr">
              <a:spcBef>
                <a:spcPts val="600"/>
              </a:spcBef>
            </a:pPr>
            <a:r>
              <a:rPr lang="en-US" sz="3200" b="1" dirty="0">
                <a:solidFill>
                  <a:schemeClr val="accent2"/>
                </a:solidFill>
                <a:latin typeface="Arial" panose="020B0604020202020204" pitchFamily="34" charset="0"/>
                <a:cs typeface="Arial" panose="020B0604020202020204" pitchFamily="34" charset="0"/>
              </a:rPr>
              <a:t>Over </a:t>
            </a:r>
            <a:r>
              <a:rPr lang="en-US" sz="3200" b="1" dirty="0" smtClean="0">
                <a:solidFill>
                  <a:schemeClr val="accent2"/>
                </a:solidFill>
                <a:latin typeface="Arial" panose="020B0604020202020204" pitchFamily="34" charset="0"/>
                <a:cs typeface="Arial" panose="020B0604020202020204" pitchFamily="34" charset="0"/>
              </a:rPr>
              <a:t>1,400 occupations</a:t>
            </a:r>
            <a:endParaRPr lang="en-US" sz="3200" b="1" dirty="0">
              <a:solidFill>
                <a:schemeClr val="accent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7F8E3F6-DE14-48B2-B2BC-6FABA9630FB8}" type="slidenum">
              <a:rPr lang="en-US" smtClean="0"/>
              <a:t>9</a:t>
            </a:fld>
            <a:endParaRPr lang="en-US" dirty="0"/>
          </a:p>
        </p:txBody>
      </p:sp>
    </p:spTree>
    <p:extLst>
      <p:ext uri="{BB962C8B-B14F-4D97-AF65-F5344CB8AC3E}">
        <p14:creationId xmlns:p14="http://schemas.microsoft.com/office/powerpoint/2010/main" val="334343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les Direction 16X9">
  <a:themeElements>
    <a:clrScheme name="Custom 4">
      <a:dk1>
        <a:srgbClr val="545E74"/>
      </a:dk1>
      <a:lt1>
        <a:srgbClr val="FFFFFF"/>
      </a:lt1>
      <a:dk2>
        <a:srgbClr val="545E74"/>
      </a:dk2>
      <a:lt2>
        <a:srgbClr val="FFFFFF"/>
      </a:lt2>
      <a:accent1>
        <a:srgbClr val="545E74"/>
      </a:accent1>
      <a:accent2>
        <a:srgbClr val="FF0000"/>
      </a:accent2>
      <a:accent3>
        <a:srgbClr val="4D80B0"/>
      </a:accent3>
      <a:accent4>
        <a:srgbClr val="F5D632"/>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ac-onlinelivetraining-template994-170302.potx" id="{DE10B169-6188-4613-9EF6-8E03F56CCDF8}" vid="{CF4AAC8A-F24E-4134-9FB1-45E4D76F1B4D}"/>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545E74"/>
    </a:dk1>
    <a:lt1>
      <a:srgbClr val="FFFFFF"/>
    </a:lt1>
    <a:dk2>
      <a:srgbClr val="545E74"/>
    </a:dk2>
    <a:lt2>
      <a:srgbClr val="FFFFFF"/>
    </a:lt2>
    <a:accent1>
      <a:srgbClr val="545E74"/>
    </a:accent1>
    <a:accent2>
      <a:srgbClr val="FF0000"/>
    </a:accent2>
    <a:accent3>
      <a:srgbClr val="4D80B0"/>
    </a:accent3>
    <a:accent4>
      <a:srgbClr val="F5D632"/>
    </a:accent4>
    <a:accent5>
      <a:srgbClr val="40B250"/>
    </a:accent5>
    <a:accent6>
      <a:srgbClr val="97ABE4"/>
    </a:accent6>
    <a:hlink>
      <a:srgbClr val="377BBB"/>
    </a:hlink>
    <a:folHlink>
      <a:srgbClr val="034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696643C7066440A65CF246951C848C" ma:contentTypeVersion="9" ma:contentTypeDescription="Create a new document." ma:contentTypeScope="" ma:versionID="3abd1b594bf08ffeadfb9143ed8bd3cc">
  <xsd:schema xmlns:xsd="http://www.w3.org/2001/XMLSchema" xmlns:xs="http://www.w3.org/2001/XMLSchema" xmlns:p="http://schemas.microsoft.com/office/2006/metadata/properties" xmlns:ns3="fe87e26f-dc66-482f-a096-f4b00ad871ef" xmlns:ns4="d864a1ca-e9ed-43fb-b444-8e6a9f700865" targetNamespace="http://schemas.microsoft.com/office/2006/metadata/properties" ma:root="true" ma:fieldsID="fdc969a4cdaa1fb8c4633d5d59f3faae" ns3:_="" ns4:_="">
    <xsd:import namespace="fe87e26f-dc66-482f-a096-f4b00ad871ef"/>
    <xsd:import namespace="d864a1ca-e9ed-43fb-b444-8e6a9f70086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87e26f-dc66-482f-a096-f4b00ad871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4a1ca-e9ed-43fb-b444-8e6a9f7008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E15CD4-13D0-4D2D-8B43-9CF31909A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87e26f-dc66-482f-a096-f4b00ad871ef"/>
    <ds:schemaRef ds:uri="d864a1ca-e9ed-43fb-b444-8e6a9f700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D6306D-B44C-4332-8640-E61587A1237E}">
  <ds:schemaRefs>
    <ds:schemaRef ds:uri="http://schemas.microsoft.com/sharepoint/v3/contenttype/forms"/>
  </ds:schemaRefs>
</ds:datastoreItem>
</file>

<file path=customXml/itemProps3.xml><?xml version="1.0" encoding="utf-8"?>
<ds:datastoreItem xmlns:ds="http://schemas.openxmlformats.org/officeDocument/2006/customXml" ds:itemID="{1AE441A6-ED4D-4F71-B2FF-435C4AB2BDDE}">
  <ds:schemaRefs>
    <ds:schemaRef ds:uri="http://schemas.microsoft.com/office/2006/documentManagement/types"/>
    <ds:schemaRef ds:uri="http://purl.org/dc/elements/1.1/"/>
    <ds:schemaRef ds:uri="fe87e26f-dc66-482f-a096-f4b00ad871ef"/>
    <ds:schemaRef ds:uri="http://purl.org/dc/terms/"/>
    <ds:schemaRef ds:uri="http://schemas.microsoft.com/office/2006/metadata/properties"/>
    <ds:schemaRef ds:uri="http://schemas.openxmlformats.org/package/2006/metadata/core-properties"/>
    <ds:schemaRef ds:uri="http://schemas.microsoft.com/office/infopath/2007/PartnerControls"/>
    <ds:schemaRef ds:uri="d864a1ca-e9ed-43fb-b444-8e6a9f70086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1466</Words>
  <Application>Microsoft Office PowerPoint</Application>
  <PresentationFormat>Widescreen</PresentationFormat>
  <Paragraphs>252</Paragraphs>
  <Slides>30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Book Antiqua</vt:lpstr>
      <vt:lpstr>Calibri</vt:lpstr>
      <vt:lpstr>Courier New</vt:lpstr>
      <vt:lpstr>Times New Roman</vt:lpstr>
      <vt:lpstr>Wingdings</vt:lpstr>
      <vt:lpstr>Sales Direction 16X9</vt:lpstr>
      <vt:lpstr>ReDefining Apprenticeship</vt:lpstr>
      <vt:lpstr>What is Apprenticeship?</vt:lpstr>
      <vt:lpstr>State or Federally Run Programs</vt:lpstr>
      <vt:lpstr>Registered Apprenticeship: A Proven Strategy for Success </vt:lpstr>
      <vt:lpstr>Win-Win on Performance</vt:lpstr>
      <vt:lpstr>Promoting Inclusion of Individuals with Disabilities in Registered Apprenticeship</vt:lpstr>
      <vt:lpstr>Myth Busters!</vt:lpstr>
      <vt:lpstr>Myth #1</vt:lpstr>
      <vt:lpstr>Examples of Federally Recognized Apprenticeable Occupations</vt:lpstr>
      <vt:lpstr>Myth #2</vt:lpstr>
      <vt:lpstr>Myth #3</vt:lpstr>
      <vt:lpstr>Myth #4</vt:lpstr>
      <vt:lpstr>Myth #5</vt:lpstr>
      <vt:lpstr>Maine Bureau of Rehabilitation Services</vt:lpstr>
      <vt:lpstr>Maine: Why Apprenticeship?</vt:lpstr>
      <vt:lpstr>Maine: Getting Started</vt:lpstr>
      <vt:lpstr>Maine: Progress to Date</vt:lpstr>
      <vt:lpstr>Maine: Pros and Cons</vt:lpstr>
      <vt:lpstr>Maine: Partners</vt:lpstr>
      <vt:lpstr>Maine: Shared Learning</vt:lpstr>
      <vt:lpstr>Iowa Department  for the Blind</vt:lpstr>
      <vt:lpstr>Why Apprenticeship?</vt:lpstr>
      <vt:lpstr>Getting Started</vt:lpstr>
      <vt:lpstr>Challenges and Successes</vt:lpstr>
      <vt:lpstr>Voices from Iowa</vt:lpstr>
      <vt:lpstr>Missouri Division of Vocational Rehabilitation</vt:lpstr>
      <vt:lpstr>Missouri’s Story</vt:lpstr>
      <vt:lpstr>Questions</vt:lpstr>
      <vt:lpstr>Resources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WINTAC PPT Template 1017</dc:title>
  <dc:creator/>
  <cp:keywords/>
  <cp:lastModifiedBy/>
  <cp:revision>5</cp:revision>
  <dcterms:created xsi:type="dcterms:W3CDTF">2017-03-05T20:40:28Z</dcterms:created>
  <dcterms:modified xsi:type="dcterms:W3CDTF">2019-10-29T18:21:38Z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y fmtid="{D5CDD505-2E9C-101B-9397-08002B2CF9AE}" pid="3" name="ArticulateGUID">
    <vt:lpwstr>301EF257-B08F-4982-9CC2-2B819D567FEA</vt:lpwstr>
  </property>
  <property fmtid="{D5CDD505-2E9C-101B-9397-08002B2CF9AE}" pid="4" name="ArticulatePath">
    <vt:lpwstr>17406_presentation_v6</vt:lpwstr>
  </property>
  <property fmtid="{D5CDD505-2E9C-101B-9397-08002B2CF9AE}" pid="5" name="ContentTypeId">
    <vt:lpwstr>0x0101004F696643C7066440A65CF246951C848C</vt:lpwstr>
  </property>
</Properties>
</file>