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notesSlides/notesSlide15.xml" ContentType="application/vnd.openxmlformats-officedocument.presentationml.notesSlide+xml"/>
  <Override PartName="/ppt/slideMasters/slideMaster23.xml" ContentType="application/vnd.openxmlformats-officedocument.presentationml.slideMaster+xml"/>
  <Override PartName="/ppt/slideLayouts/slideLayout11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75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2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319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9.xml" ContentType="application/vnd.openxmlformats-officedocument.presentationml.slideLayout+xml"/>
  <Override PartName="/ppt/theme/theme10.xml" ContentType="application/vnd.openxmlformats-officedocument.theme+xml"/>
  <Override PartName="/ppt/theme/theme12.xml" ContentType="application/vnd.openxmlformats-officedocument.theme+xml"/>
  <Override PartName="/ppt/theme/theme7.xml" ContentType="application/vnd.openxmlformats-officedocument.theme+xml"/>
  <Override PartName="/ppt/theme/theme2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18.xml" ContentType="application/vnd.openxmlformats-officedocument.theme+xml"/>
  <Override PartName="/ppt/theme/theme9.xml" ContentType="application/vnd.openxmlformats-officedocument.them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6.xml" ContentType="application/vnd.openxmlformats-officedocument.theme+xml"/>
  <Override PartName="/ppt/theme/theme21.xml" ContentType="application/vnd.openxmlformats-officedocument.theme+xml"/>
  <Override PartName="/ppt/theme/theme3.xml" ContentType="application/vnd.openxmlformats-officedocument.theme+xml"/>
  <Override PartName="/ppt/theme/theme19.xml" ContentType="application/vnd.openxmlformats-officedocument.theme+xml"/>
  <Override PartName="/ppt/theme/theme11.xml" ContentType="application/vnd.openxmlformats-officedocument.theme+xml"/>
  <Override PartName="/ppt/theme/theme20.xml" ContentType="application/vnd.openxmlformats-officedocument.theme+xml"/>
  <Override PartName="/ppt/theme/theme8.xml" ContentType="application/vnd.openxmlformats-officedocument.theme+xml"/>
  <Override PartName="/ppt/theme/theme17.xml" ContentType="application/vnd.openxmlformats-officedocument.theme+xml"/>
  <Override PartName="/ppt/theme/theme23.xml" ContentType="application/vnd.openxmlformats-officedocument.theme+xml"/>
  <Override PartName="/ppt/theme/theme2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24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5" r:id="rId2"/>
    <p:sldMasterId id="2147483690" r:id="rId3"/>
    <p:sldMasterId id="2147483705" r:id="rId4"/>
    <p:sldMasterId id="2147483720" r:id="rId5"/>
    <p:sldMasterId id="2147483735" r:id="rId6"/>
    <p:sldMasterId id="2147483750" r:id="rId7"/>
    <p:sldMasterId id="2147483765" r:id="rId8"/>
    <p:sldMasterId id="2147483793" r:id="rId9"/>
    <p:sldMasterId id="2147483809" r:id="rId10"/>
    <p:sldMasterId id="2147483824" r:id="rId11"/>
    <p:sldMasterId id="2147483839" r:id="rId12"/>
    <p:sldMasterId id="2147483854" r:id="rId13"/>
    <p:sldMasterId id="2147483869" r:id="rId14"/>
    <p:sldMasterId id="2147483884" r:id="rId15"/>
    <p:sldMasterId id="2147483899" r:id="rId16"/>
    <p:sldMasterId id="2147483914" r:id="rId17"/>
    <p:sldMasterId id="2147483929" r:id="rId18"/>
    <p:sldMasterId id="2147483944" r:id="rId19"/>
    <p:sldMasterId id="2147483959" r:id="rId20"/>
    <p:sldMasterId id="2147483974" r:id="rId21"/>
    <p:sldMasterId id="2147483989" r:id="rId22"/>
    <p:sldMasterId id="2147484004" r:id="rId23"/>
  </p:sldMasterIdLst>
  <p:notesMasterIdLst>
    <p:notesMasterId r:id="rId39"/>
  </p:notesMasterIdLst>
  <p:sldIdLst>
    <p:sldId id="265" r:id="rId24"/>
    <p:sldId id="259" r:id="rId25"/>
    <p:sldId id="260" r:id="rId26"/>
    <p:sldId id="261" r:id="rId27"/>
    <p:sldId id="262" r:id="rId28"/>
    <p:sldId id="263" r:id="rId29"/>
    <p:sldId id="266" r:id="rId30"/>
    <p:sldId id="264" r:id="rId31"/>
    <p:sldId id="267" r:id="rId32"/>
    <p:sldId id="274" r:id="rId33"/>
    <p:sldId id="268" r:id="rId34"/>
    <p:sldId id="269" r:id="rId35"/>
    <p:sldId id="270" r:id="rId36"/>
    <p:sldId id="271" r:id="rId37"/>
    <p:sldId id="272" r:id="rId38"/>
  </p:sldIdLst>
  <p:sldSz cx="10058400" cy="7772400"/>
  <p:notesSz cx="6858000" cy="9144000"/>
  <p:custDataLst>
    <p:tags r:id="rId40"/>
  </p:custDataLst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e Grgich" initials="M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7" autoAdjust="0"/>
    <p:restoredTop sz="75190" autoAdjust="0"/>
  </p:normalViewPr>
  <p:slideViewPr>
    <p:cSldViewPr>
      <p:cViewPr>
        <p:scale>
          <a:sx n="75" d="100"/>
          <a:sy n="75" d="100"/>
        </p:scale>
        <p:origin x="-2376" y="-84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1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A1C6D-3FC1-401F-9823-F35F2E884998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876C6-EA95-47F5-A754-C02FDB7BF9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15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76C6-EA95-47F5-A754-C02FDB7BF9E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61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76C6-EA95-47F5-A754-C02FDB7BF9E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63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76C6-EA95-47F5-A754-C02FDB7BF9E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31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76C6-EA95-47F5-A754-C02FDB7BF9E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01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76C6-EA95-47F5-A754-C02FDB7BF9E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76C6-EA95-47F5-A754-C02FDB7BF9E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23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76C6-EA95-47F5-A754-C02FDB7BF9E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5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76C6-EA95-47F5-A754-C02FDB7BF9E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68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76C6-EA95-47F5-A754-C02FDB7BF9E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32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76C6-EA95-47F5-A754-C02FDB7BF9E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76C6-EA95-47F5-A754-C02FDB7BF9E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16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76C6-EA95-47F5-A754-C02FDB7BF9E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28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76C6-EA95-47F5-A754-C02FDB7BF9E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35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76C6-EA95-47F5-A754-C02FDB7BF9E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91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76C6-EA95-47F5-A754-C02FDB7BF9E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63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chemeClr val="tx1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2E56-D970-4A57-B794-03FB2B85294B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29184" y="6647688"/>
            <a:ext cx="9372600" cy="5212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PRELIMINARY WORK OF GAO IS SUBJECT TO REVISION AND SHOULD NOT BE REPRODUCED OR DISTRIBUTED. SOME GRAPHICS MAY BE ENTITLED TO COPYRIGHT. </a:t>
            </a:r>
            <a:endParaRPr lang="en-US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9184" y="656539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BEBE-99C0-4EE3-AC5A-AE4337FAF019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rgbClr val="000000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2A064-37AC-4417-92DE-4E8EF75B9F47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49C-1F7A-4FE4-AA6D-C839E9EA7070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AC8A-CB50-40C2-A995-188F860AE65A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4640580" cy="473318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09800"/>
            <a:ext cx="4645152" cy="473318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1212-38F2-4D56-9F2C-690E319E7328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6EBA-0216-4FA1-BFEC-225E79399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4199"/>
            <a:ext cx="4444207" cy="3818785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2362200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4199"/>
            <a:ext cx="4445953" cy="3818785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A6BC-580D-424A-96E1-C9A053D47B8F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E033-8EFF-4207-922B-5A6F58C5F699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C5A2-8A6D-462F-812E-572DB3B594B2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10/24/2018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295400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539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66999"/>
            <a:ext cx="3309144" cy="4275985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899-C44D-4E7E-A3C8-6361523C5032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4918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7CBF-8622-4094-9B65-BF650A5A4EC7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01CB-769B-4704-BDCE-FA680EC312A6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241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1780" cy="57241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3008-5A55-4FD5-8886-06AE70C2ADDB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9199"/>
            <a:ext cx="2263140" cy="5705856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9199"/>
            <a:ext cx="6621780" cy="57237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8C21-E214-41E2-B951-09C8E5ED29FC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AFE1B43-C3AD-47B4-97A6-BA504B0D0285}" type="datetime1">
              <a:rPr lang="en-US" smtClean="0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044805D-0E86-4927-A0B2-2C1B76AD6F9D}" type="datetime1">
              <a:rPr lang="en-US" smtClean="0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2667000"/>
            <a:ext cx="9380220" cy="160813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379B2B52-3AE0-4C85-9343-B830AC4B5FD5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chemeClr val="tx1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2E56-D970-4A57-B794-03FB2B85294B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9184" y="6647688"/>
            <a:ext cx="9372600" cy="5212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PRELIMINARY WORK OF GAO IS SUBJECT TO REVISION AND SHOULD NOT BE REPRODUCED OR DISTRIBUTED. SOME GRAPHICS MAY BE ENTITLED TO COPYRIGHT. </a:t>
            </a:r>
            <a:endParaRPr lang="en-US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29184" y="656539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26CA-CA8A-4BE7-8234-A2AFB53F1EA5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3673-DA2E-41F3-AE0B-105E6330B9FF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8388-E0C9-4E2F-AE34-C44D736F72D7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D8EA-2B89-4947-8ABE-BBE08C73245A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E7B2-D199-412E-8090-7B99BDA24D1D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 anchor="t" anchorCtr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3C1FF84-4C96-4819-9C5E-DBFDAD175BBE}" type="datetime1">
              <a:rPr lang="en-US" smtClean="0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EEA1-2960-4FA0-AD37-828A54FA296B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10/24/2018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844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91E1-7A46-4B40-B438-4A6BF638EC9B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F0A0-8F43-4978-811E-5180A9E33B09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BEBE-99C0-4EE3-AC5A-AE4337FAF019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241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1780" cy="57241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3008-5A55-4FD5-8886-06AE70C2ADDB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 anchor="t" anchorCtr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3C1FF84-4C96-4819-9C5E-DBFDAD175BBE}" type="datetime1">
              <a:rPr lang="en-US" smtClean="0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54864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5CD064B-8CCF-432E-99FD-2724B16624D4}" type="datetime1">
              <a:rPr lang="en-US" smtClean="0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319088" lvl="1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Second level</a:t>
            </a:r>
          </a:p>
          <a:p>
            <a:pPr marL="319088" lvl="2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Third level</a:t>
            </a:r>
          </a:p>
          <a:p>
            <a:pPr marL="319088" lvl="3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Fourth level</a:t>
            </a:r>
          </a:p>
          <a:p>
            <a:pPr marL="319088" lvl="4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984A7EB9-44AE-4B28-A4D2-7CAD78E17B9A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379B2B52-3AE0-4C85-9343-B830AC4B5FD5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chemeClr val="tx1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E252-CDCD-49ED-9308-945ECCDF2721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54864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5CD064B-8CCF-432E-99FD-2724B16624D4}" type="datetime1">
              <a:rPr lang="en-US" smtClean="0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319088" lvl="1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Second level</a:t>
            </a:r>
          </a:p>
          <a:p>
            <a:pPr marL="319088" lvl="2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Third level</a:t>
            </a:r>
          </a:p>
          <a:p>
            <a:pPr marL="319088" lvl="3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Fourth level</a:t>
            </a:r>
          </a:p>
          <a:p>
            <a:pPr marL="319088" lvl="4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3BFD2-CD7C-4E72-A40F-D9A4B9F82B98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399F-8096-4569-934A-A157B8A80794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60C8-CEB1-488B-A50A-EB38037F0BF7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A97D-76FE-409D-848E-EA48B58E0399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0598-38C4-42DD-94B1-64DA6D2394C8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2896-A302-4E6C-AE71-66B05BD88F44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10/24/2018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844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5F5C-080C-4D7A-BC82-AB042600D59D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E4B9-8FB4-442C-9F6B-762D21F27E18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03D64-A88C-40C0-A6EA-9B69CAA6FF38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241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1780" cy="57058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FE05-D50B-41EF-BCC8-7E1756F38852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984A7EB9-44AE-4B28-A4D2-7CAD78E17B9A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061EE1-F7FC-4D5F-BAD9-924B56290231}" type="datetime1">
              <a:rPr lang="en-US" smtClean="0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D762BF2-DB14-4B6B-B1AD-3767ADD0DF41}" type="datetime1">
              <a:rPr lang="en-US" smtClean="0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319088" lvl="1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Second level</a:t>
            </a:r>
          </a:p>
          <a:p>
            <a:pPr marL="319088" lvl="2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Third level</a:t>
            </a:r>
          </a:p>
          <a:p>
            <a:pPr marL="319088" lvl="3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Fourth level</a:t>
            </a:r>
          </a:p>
          <a:p>
            <a:pPr marL="319088" lvl="4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02352F61-EF07-4CB2-9E24-BBA51903F0DC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rgbClr val="000000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374C-EA74-4071-8B0B-8974F1CEC343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29184" y="6647688"/>
            <a:ext cx="9372600" cy="5212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PRELIMINARY WORK OF GAO IS SUBJECT TO REVISION AND SHOULD NOT BE REPRODUCED OR DISTRIBUTED. SOME GRAPHICS MAY BE ENTITLED TO COPYRIGHT. </a:t>
            </a:r>
            <a:endParaRPr lang="en-US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9184" y="656539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B453-DAFC-4091-B0DE-F51977A11FD3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F2CA-307F-4E36-9C15-730FBE9BB4A0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15AB-2386-486E-9B94-0562F7423AE5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8D74-6EE3-4B95-95FA-DC1C0DB8D13F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E0DA-283D-4B59-80D3-E5D94F1F7A88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51A7-4612-4EC8-A212-A164392B8E46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10/24/2018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379B2B52-3AE0-4C85-9343-B830AC4B5FD5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844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7BDC-2884-469E-9C38-FE545FA88461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1895-B28B-4812-A459-20254EA78002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4709-72C3-4824-8FEF-FBC6C1D46530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058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1780" cy="57241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156F-56DA-4EE9-BC46-531D96B6D24B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 anchor="t" anchorCtr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D4E1262-4F2B-4BAC-9041-F94FF89EA2EB}" type="datetime1">
              <a:rPr lang="en-US" smtClean="0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marR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Page </a:t>
            </a:r>
            <a:fld id="{01E16EBA-0216-4FA1-BFEC-225E79399361}" type="slidenum">
              <a:rPr lang="en-US" smtClean="0"/>
              <a:pPr>
                <a:defRPr/>
              </a:pPr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54864" rIns="0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7916EEB-1272-4DD1-B686-E4EA4913FF9C}" type="datetime1">
              <a:rPr lang="en-US" smtClean="0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319088" lvl="1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Second level</a:t>
            </a:r>
          </a:p>
          <a:p>
            <a:pPr marL="319088" lvl="2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Third level</a:t>
            </a:r>
          </a:p>
          <a:p>
            <a:pPr marL="319088" lvl="3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Fourth level</a:t>
            </a:r>
          </a:p>
          <a:p>
            <a:pPr marL="319088" lvl="4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C7324B07-F510-4AE0-9F5A-324E920CB5E3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rgbClr val="000000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0843-75F1-451F-B1F5-734376F7FF23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5B84-85D0-405A-AB03-8A5A108CBD3D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165A-CF9F-496E-9529-12943221BD65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chemeClr val="tx1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E252-CDCD-49ED-9308-945ECCDF2721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C2A4-8B79-4BC4-95CC-AA10B1893934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6801-979B-4C4C-B338-91E76B352BCE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F577-2323-4ACB-99B4-2622E4565B26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0E20-AB73-4504-B657-62FC9E10538C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10/24/2018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844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3695-8ECD-498F-B722-D9A8A067E380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047F-46A3-41B9-B6F7-6176FCBD36B3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E6E9-AFFA-41DD-B88E-B7E52B031903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241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1780" cy="57241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E855-4301-4E37-AD8A-ED09471BC11B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AE2F0B0-AA6A-43FA-8139-A597F20D8515}" type="datetime1">
              <a:rPr lang="en-US" smtClean="0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5270CAA-465B-4596-9458-D562263F70BB}" type="datetime1">
              <a:rPr lang="en-US" smtClean="0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319088" lvl="1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Second level</a:t>
            </a:r>
          </a:p>
          <a:p>
            <a:pPr marL="319088" lvl="2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Third level</a:t>
            </a:r>
          </a:p>
          <a:p>
            <a:pPr marL="319088" lvl="3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Fourth level</a:t>
            </a:r>
          </a:p>
          <a:p>
            <a:pPr marL="319088" lvl="4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3BFD2-CD7C-4E72-A40F-D9A4B9F82B98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F534C66E-3EB5-47DA-97CF-8700B20D5524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chemeClr val="tx1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B17A-B67B-4052-A6D8-D7DB3BC9A3DB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29184" y="6647688"/>
            <a:ext cx="9372600" cy="5212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PRELIMINARY WORK OF GAO IS SUBJECT TO REVISION AND SHOULD NOT BE REPRODUCED OR DISTRIBUTED. SOME GRAPHICS MAY BE ENTITLED TO COPYRIGHT. </a:t>
            </a:r>
            <a:endParaRPr lang="en-US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9184" y="656539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A289-61A6-432B-9AF5-5B38BDF030D1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0447-86B9-4BF6-9049-2F2460B47B25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9998-255C-45B9-A52D-EC9258BD00E0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AE14-0F11-4D4A-859F-BC4C3A73D3C0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59EE-2BCC-45B1-A0C0-086780306225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860-05C5-45C8-ABF0-E24FF4F93C1B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10/24/2018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0" y="129844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BCCC-7D46-4309-AE25-D3C38E48D962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BFA0-6F97-4CC1-90AA-BEF6A97F9259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399F-8096-4569-934A-A157B8A80794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622D-3E22-423E-85B8-6403522C7B89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241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1780" cy="57241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5CA0-A15D-4E80-85FD-96EBD2359918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98CE5CB-C5C1-416C-9C65-F4DBDDD31568}" type="datetime1">
              <a:rPr lang="en-US" smtClean="0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42619A7-4763-4B70-93AC-7993BAB67675}" type="datetime1">
              <a:rPr lang="en-US" smtClean="0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319088" lvl="1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Second level</a:t>
            </a:r>
          </a:p>
          <a:p>
            <a:pPr marL="319088" lvl="2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Third level</a:t>
            </a:r>
          </a:p>
          <a:p>
            <a:pPr marL="319088" lvl="3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Fourth level</a:t>
            </a:r>
          </a:p>
          <a:p>
            <a:pPr marL="319088" lvl="4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B65E777A-27B5-46BD-A1D1-F33971455DB1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chemeClr val="tx1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0351-BBD3-4E64-8CE5-FAFDB06EB62F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8FAD-4798-4380-945B-1EB1FC5B714C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D847-79EA-470A-86A0-D528EEBFC41F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35AB-1D15-4292-AA2C-1E5243D3FDD1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0BB4-3D8A-4895-8FD2-ABE057C929C3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60C8-CEB1-488B-A50A-EB38037F0BF7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8FB8-28B6-4096-BABA-D1DA4B8E8CBD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F556-C35D-4A4F-93B3-D84CD8BC4B8F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10/24/2018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16EBA-0216-4FA1-BFEC-225E79399361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844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5950-E7FE-4A00-B64C-96BC5B5566FE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6938-009A-489C-BD73-3A200C9AE04E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EE51-11F9-4E61-BE0F-CE2693C3F6CF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241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1780" cy="57241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7D57-BDB6-4D8A-BDF4-3093CC65C3CF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5A5ACBA-D5F2-4165-81B1-A1E8D8AB2D9D}" type="datetime1">
              <a:rPr lang="en-US" smtClean="0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843FF2E-697D-413E-AA4F-498A62DA7D8B}" type="datetime1">
              <a:rPr lang="en-US" smtClean="0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53144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319088" lvl="1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Second level</a:t>
            </a:r>
          </a:p>
          <a:p>
            <a:pPr marL="319088" lvl="2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Third level</a:t>
            </a:r>
          </a:p>
          <a:p>
            <a:pPr marL="319088" lvl="3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Fourth level</a:t>
            </a:r>
          </a:p>
          <a:p>
            <a:pPr marL="319088" lvl="4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9E35D973-2E2C-4B85-AE46-7F5F5DD5F34B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rgbClr val="000000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C0C7-CB73-4FAD-99B3-790D9362AEE2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29184" y="6647688"/>
            <a:ext cx="9372600" cy="5212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PRELIMINARY WORK OF GAO IS SUBJECT TO REVISION AND SHOULD NOT BE REPRODUCED OR DISTRIBUTED. SOME GRAPHICS MAY BE ENTITLED TO COPYRIGHT. </a:t>
            </a:r>
            <a:endParaRPr lang="en-US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9184" y="656539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26CA-CA8A-4BE7-8234-A2AFB53F1EA5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A97D-76FE-409D-848E-EA48B58E0399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9A24-0F2A-4CCC-8CFC-441D12AC0866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611B-7D61-44FD-B8C9-CFF3ACA997E3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A176-225F-4B07-9B7F-9561F23B148F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8908-781E-4EDC-83E6-176B40AC7E4A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0CD5-FE79-4F81-BB3D-DC067502B3AF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928E-FA80-495C-8517-60BBDAFE33AF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10/24/2018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5401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2D8A-7637-476D-AEED-A3466B06EE1F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78A5-A0A8-4972-9ADC-8014F2611BCB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A80B-BA2A-4C77-BB16-5168A73D2124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058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0256" cy="57241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922F-A6C4-497D-A90E-B0F6E0762035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0598-38C4-42DD-94B1-64DA6D2394C8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 anchor="t" anchorCtr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B01C0AA-BC15-41F2-9DAC-0E0F78AC436D}" type="datetime1">
              <a:rPr lang="en-US" smtClean="0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54864" rIns="0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76E0380-880C-43F0-B23B-CD9F5C48CB20}" type="datetime1">
              <a:rPr lang="en-US" smtClean="0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319088" lvl="1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Second level</a:t>
            </a:r>
          </a:p>
          <a:p>
            <a:pPr marL="319088" lvl="2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Third level</a:t>
            </a:r>
          </a:p>
          <a:p>
            <a:pPr marL="319088" lvl="3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Fourth level</a:t>
            </a:r>
          </a:p>
          <a:p>
            <a:pPr marL="319088" lvl="4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2667000"/>
            <a:ext cx="93802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C0C1DF57-0694-4E80-A107-77D51588EA3C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rgbClr val="000000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2A064-37AC-4417-92DE-4E8EF75B9F47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49C-1F7A-4FE4-AA6D-C839E9EA7070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AC8A-CB50-40C2-A995-188F860AE65A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4640580" cy="473318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09800"/>
            <a:ext cx="4645152" cy="473318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1212-38F2-4D56-9F2C-690E319E7328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6EBA-0216-4FA1-BFEC-225E79399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4199"/>
            <a:ext cx="4444207" cy="3818785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2362200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4199"/>
            <a:ext cx="4445953" cy="3818785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A6BC-580D-424A-96E1-C9A053D47B8F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E033-8EFF-4207-922B-5A6F58C5F699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C5A2-8A6D-462F-812E-572DB3B594B2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10/24/2018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2896-A302-4E6C-AE71-66B05BD88F44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10/24/2018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295400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539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66999"/>
            <a:ext cx="3309144" cy="4275985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899-C44D-4E7E-A3C8-6361523C5032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4918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7CBF-8622-4094-9B65-BF650A5A4EC7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01CB-769B-4704-BDCE-FA680EC312A6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9199"/>
            <a:ext cx="2263140" cy="57058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9199"/>
            <a:ext cx="6621780" cy="57237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8C21-E214-41E2-B951-09C8E5ED29FC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AFE1B43-C3AD-47B4-97A6-BA504B0D0285}" type="datetime1">
              <a:rPr lang="en-US" smtClean="0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044805D-0E86-4927-A0B2-2C1B76AD6F9D}" type="datetime1">
              <a:rPr lang="en-US" smtClean="0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319088" lvl="1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Second level</a:t>
            </a:r>
          </a:p>
          <a:p>
            <a:pPr marL="319088" lvl="2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Third level</a:t>
            </a:r>
          </a:p>
          <a:p>
            <a:pPr marL="319088" lvl="3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Fourth level</a:t>
            </a:r>
          </a:p>
          <a:p>
            <a:pPr marL="319088" lvl="4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2667000"/>
            <a:ext cx="9380220" cy="160813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379B2B52-3AE0-4C85-9343-B830AC4B5FD5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chemeClr val="tx1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E252-CDCD-49ED-9308-945ECCDF2721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3BFD2-CD7C-4E72-A40F-D9A4B9F82B98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399F-8096-4569-934A-A157B8A80794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844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5F5C-080C-4D7A-BC82-AB042600D59D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60C8-CEB1-488B-A50A-EB38037F0BF7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A97D-76FE-409D-848E-EA48B58E0399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0598-38C4-42DD-94B1-64DA6D2394C8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2896-A302-4E6C-AE71-66B05BD88F44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10/24/2018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844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5F5C-080C-4D7A-BC82-AB042600D59D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E4B9-8FB4-442C-9F6B-762D21F27E18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03D64-A88C-40C0-A6EA-9B69CAA6FF38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241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1780" cy="57058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FE05-D50B-41EF-BCC8-7E1756F38852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061EE1-F7FC-4D5F-BAD9-924B56290231}" type="datetime1">
              <a:rPr lang="en-US" smtClean="0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D762BF2-DB14-4B6B-B1AD-3767ADD0DF41}" type="datetime1">
              <a:rPr lang="en-US" smtClean="0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319088" lvl="1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Second level</a:t>
            </a:r>
          </a:p>
          <a:p>
            <a:pPr marL="319088" lvl="2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Third level</a:t>
            </a:r>
          </a:p>
          <a:p>
            <a:pPr marL="319088" lvl="3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Fourth level</a:t>
            </a:r>
          </a:p>
          <a:p>
            <a:pPr marL="319088" lvl="4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E4B9-8FB4-442C-9F6B-762D21F27E18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02352F61-EF07-4CB2-9E24-BBA51903F0DC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rgbClr val="000000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374C-EA74-4071-8B0B-8974F1CEC343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29184" y="6647688"/>
            <a:ext cx="9372600" cy="5212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PRELIMINARY WORK OF GAO IS SUBJECT TO REVISION AND SHOULD NOT BE REPRODUCED OR DISTRIBUTED. SOME GRAPHICS MAY BE ENTITLED TO COPYRIGHT. </a:t>
            </a:r>
            <a:endParaRPr lang="en-US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9184" y="656539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B453-DAFC-4091-B0DE-F51977A11FD3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F2CA-307F-4E36-9C15-730FBE9BB4A0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15AB-2386-486E-9B94-0562F7423AE5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8D74-6EE3-4B95-95FA-DC1C0DB8D13F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E0DA-283D-4B59-80D3-E5D94F1F7A88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51A7-4612-4EC8-A212-A164392B8E46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10/24/2018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844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7BDC-2884-469E-9C38-FE545FA88461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1895-B28B-4812-A459-20254EA78002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03D64-A88C-40C0-A6EA-9B69CAA6FF38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4709-72C3-4824-8FEF-FBC6C1D46530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058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1780" cy="57241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156F-56DA-4EE9-BC46-531D96B6D24B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 anchor="t" anchorCtr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D4E1262-4F2B-4BAC-9041-F94FF89EA2EB}" type="datetime1">
              <a:rPr lang="en-US" smtClean="0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marR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Page </a:t>
            </a:r>
            <a:fld id="{01E16EBA-0216-4FA1-BFEC-225E79399361}" type="slidenum">
              <a:rPr lang="en-US" smtClean="0"/>
              <a:pPr>
                <a:defRPr/>
              </a:pPr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54864" rIns="0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7916EEB-1272-4DD1-B686-E4EA4913FF9C}" type="datetime1">
              <a:rPr lang="en-US" smtClean="0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319088" lvl="1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Second level</a:t>
            </a:r>
          </a:p>
          <a:p>
            <a:pPr marL="319088" lvl="2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Third level</a:t>
            </a:r>
          </a:p>
          <a:p>
            <a:pPr marL="319088" lvl="3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Fourth level</a:t>
            </a:r>
          </a:p>
          <a:p>
            <a:pPr marL="319088" lvl="4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C7324B07-F510-4AE0-9F5A-324E920CB5E3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rgbClr val="000000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0843-75F1-451F-B1F5-734376F7FF23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5B84-85D0-405A-AB03-8A5A108CBD3D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165A-CF9F-496E-9529-12943221BD65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C2A4-8B79-4BC4-95CC-AA10B1893934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6801-979B-4C4C-B338-91E76B352BCE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241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1780" cy="57058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FE05-D50B-41EF-BCC8-7E1756F38852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F577-2323-4ACB-99B4-2622E4565B26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0E20-AB73-4504-B657-62FC9E10538C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10/24/2018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844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3695-8ECD-498F-B722-D9A8A067E380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047F-46A3-41B9-B6F7-6176FCBD36B3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E6E9-AFFA-41DD-B88E-B7E52B031903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241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1780" cy="57241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E855-4301-4E37-AD8A-ED09471BC11B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AE2F0B0-AA6A-43FA-8139-A597F20D8515}" type="datetime1">
              <a:rPr lang="en-US" smtClean="0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5270CAA-465B-4596-9458-D562263F70BB}" type="datetime1">
              <a:rPr lang="en-US" smtClean="0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319088" lvl="1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Second level</a:t>
            </a:r>
          </a:p>
          <a:p>
            <a:pPr marL="319088" lvl="2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Third level</a:t>
            </a:r>
          </a:p>
          <a:p>
            <a:pPr marL="319088" lvl="3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Fourth level</a:t>
            </a:r>
          </a:p>
          <a:p>
            <a:pPr marL="319088" lvl="4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F534C66E-3EB5-47DA-97CF-8700B20D5524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chemeClr val="tx1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B17A-B67B-4052-A6D8-D7DB3BC9A3DB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29184" y="6647688"/>
            <a:ext cx="9372600" cy="5212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PRELIMINARY WORK OF GAO IS SUBJECT TO REVISION AND SHOULD NOT BE REPRODUCED OR DISTRIBUTED. SOME GRAPHICS MAY BE ENTITLED TO COPYRIGHT. </a:t>
            </a:r>
            <a:endParaRPr lang="en-US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9184" y="656539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061EE1-F7FC-4D5F-BAD9-924B56290231}" type="datetime1">
              <a:rPr lang="en-US" smtClean="0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A289-61A6-432B-9AF5-5B38BDF030D1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0447-86B9-4BF6-9049-2F2460B47B25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9998-255C-45B9-A52D-EC9258BD00E0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AE14-0F11-4D4A-859F-BC4C3A73D3C0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59EE-2BCC-45B1-A0C0-086780306225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860-05C5-45C8-ABF0-E24FF4F93C1B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10/24/2018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0" y="129844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BCCC-7D46-4309-AE25-D3C38E48D962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BFA0-6F97-4CC1-90AA-BEF6A97F9259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622D-3E22-423E-85B8-6403522C7B89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241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1780" cy="57241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5CA0-A15D-4E80-85FD-96EBD2359918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D762BF2-DB14-4B6B-B1AD-3767ADD0DF41}" type="datetime1">
              <a:rPr lang="en-US" smtClean="0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98CE5CB-C5C1-416C-9C65-F4DBDDD31568}" type="datetime1">
              <a:rPr lang="en-US" smtClean="0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42619A7-4763-4B70-93AC-7993BAB67675}" type="datetime1">
              <a:rPr lang="en-US" smtClean="0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319088" lvl="1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Second level</a:t>
            </a:r>
          </a:p>
          <a:p>
            <a:pPr marL="319088" lvl="2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Third level</a:t>
            </a:r>
          </a:p>
          <a:p>
            <a:pPr marL="319088" lvl="3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Fourth level</a:t>
            </a:r>
          </a:p>
          <a:p>
            <a:pPr marL="319088" lvl="4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B65E777A-27B5-46BD-A1D1-F33971455DB1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chemeClr val="tx1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0351-BBD3-4E64-8CE5-FAFDB06EB62F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8FAD-4798-4380-945B-1EB1FC5B714C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D847-79EA-470A-86A0-D528EEBFC41F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35AB-1D15-4292-AA2C-1E5243D3FDD1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0BB4-3D8A-4895-8FD2-ABE057C929C3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8FB8-28B6-4096-BABA-D1DA4B8E8CBD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F556-C35D-4A4F-93B3-D84CD8BC4B8F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10/24/2018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16EBA-0216-4FA1-BFEC-225E79399361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02352F61-EF07-4CB2-9E24-BBA51903F0DC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844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5950-E7FE-4A00-B64C-96BC5B5566FE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6938-009A-489C-BD73-3A200C9AE04E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EE51-11F9-4E61-BE0F-CE2693C3F6CF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241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1780" cy="57241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7D57-BDB6-4D8A-BDF4-3093CC65C3CF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5A5ACBA-D5F2-4165-81B1-A1E8D8AB2D9D}" type="datetime1">
              <a:rPr lang="en-US" smtClean="0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843FF2E-697D-413E-AA4F-498A62DA7D8B}" type="datetime1">
              <a:rPr lang="en-US" smtClean="0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53144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319088" lvl="1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Second level</a:t>
            </a:r>
          </a:p>
          <a:p>
            <a:pPr marL="319088" lvl="2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Third level</a:t>
            </a:r>
          </a:p>
          <a:p>
            <a:pPr marL="319088" lvl="3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Fourth level</a:t>
            </a:r>
          </a:p>
          <a:p>
            <a:pPr marL="319088" lvl="4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9E35D973-2E2C-4B85-AE46-7F5F5DD5F34B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rgbClr val="000000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C0C7-CB73-4FAD-99B3-790D9362AEE2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29184" y="6647688"/>
            <a:ext cx="9372600" cy="5212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PRELIMINARY WORK OF GAO IS SUBJECT TO REVISION AND SHOULD NOT BE REPRODUCED OR DISTRIBUTED. SOME GRAPHICS MAY BE ENTITLED TO COPYRIGHT. </a:t>
            </a:r>
            <a:endParaRPr lang="en-US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9184" y="656539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9A24-0F2A-4CCC-8CFC-441D12AC0866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611B-7D61-44FD-B8C9-CFF3ACA997E3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3673-DA2E-41F3-AE0B-105E6330B9FF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rgbClr val="000000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374C-EA74-4071-8B0B-8974F1CEC343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29184" y="6647688"/>
            <a:ext cx="9372600" cy="5212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PRELIMINARY WORK OF GAO IS SUBJECT TO REVISION AND SHOULD NOT BE REPRODUCED OR DISTRIBUTED. SOME GRAPHICS MAY BE ENTITLED TO COPYRIGHT. </a:t>
            </a:r>
            <a:endParaRPr lang="en-US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9184" y="656539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A176-225F-4B07-9B7F-9561F23B148F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8908-781E-4EDC-83E6-176B40AC7E4A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0CD5-FE79-4F81-BB3D-DC067502B3AF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928E-FA80-495C-8517-60BBDAFE33AF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10/24/2018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5401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2D8A-7637-476D-AEED-A3466B06EE1F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78A5-A0A8-4972-9ADC-8014F2611BCB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A80B-BA2A-4C77-BB16-5168A73D2124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058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0256" cy="57241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922F-A6C4-497D-A90E-B0F6E0762035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 anchor="t" anchorCtr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B01C0AA-BC15-41F2-9DAC-0E0F78AC436D}" type="datetime1">
              <a:rPr lang="en-US" smtClean="0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54864" rIns="0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76E0380-880C-43F0-B23B-CD9F5C48CB20}" type="datetime1">
              <a:rPr lang="en-US" smtClean="0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319088" lvl="1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Second level</a:t>
            </a:r>
          </a:p>
          <a:p>
            <a:pPr marL="319088" lvl="2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Third level</a:t>
            </a:r>
          </a:p>
          <a:p>
            <a:pPr marL="319088" lvl="3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Fourth level</a:t>
            </a:r>
          </a:p>
          <a:p>
            <a:pPr marL="319088" lvl="4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B453-DAFC-4091-B0DE-F51977A11FD3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2667000"/>
            <a:ext cx="93802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C0C1DF57-0694-4E80-A107-77D51588EA3C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rgbClr val="000000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2A064-37AC-4417-92DE-4E8EF75B9F47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49C-1F7A-4FE4-AA6D-C839E9EA7070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AC8A-CB50-40C2-A995-188F860AE65A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4640580" cy="473318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09800"/>
            <a:ext cx="4645152" cy="473318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1212-38F2-4D56-9F2C-690E319E7328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16EBA-0216-4FA1-BFEC-225E79399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4199"/>
            <a:ext cx="4444207" cy="3818785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2362200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4199"/>
            <a:ext cx="4445953" cy="3818785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A6BC-580D-424A-96E1-C9A053D47B8F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E033-8EFF-4207-922B-5A6F58C5F699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C5A2-8A6D-462F-812E-572DB3B594B2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10/24/2018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295400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539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66999"/>
            <a:ext cx="3309144" cy="4275985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4899-C44D-4E7E-A3C8-6361523C5032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4918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7CBF-8622-4094-9B65-BF650A5A4EC7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F2CA-307F-4E36-9C15-730FBE9BB4A0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01CB-769B-4704-BDCE-FA680EC312A6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9199"/>
            <a:ext cx="2263140" cy="57058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9199"/>
            <a:ext cx="6621780" cy="57237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8C21-E214-41E2-B951-09C8E5ED29FC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AFE1B43-C3AD-47B4-97A6-BA504B0D0285}" type="datetime1">
              <a:rPr lang="en-US" smtClean="0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044805D-0E86-4927-A0B2-2C1B76AD6F9D}" type="datetime1">
              <a:rPr lang="en-US" smtClean="0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319088" lvl="1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Second level</a:t>
            </a:r>
          </a:p>
          <a:p>
            <a:pPr marL="319088" lvl="2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Third level</a:t>
            </a:r>
          </a:p>
          <a:p>
            <a:pPr marL="319088" lvl="3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Fourth level</a:t>
            </a:r>
          </a:p>
          <a:p>
            <a:pPr marL="319088" lvl="4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2667000"/>
            <a:ext cx="9380220" cy="160813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379B2B52-3AE0-4C85-9343-B830AC4B5FD5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15AB-2386-486E-9B94-0562F7423AE5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8D74-6EE3-4B95-95FA-DC1C0DB8D13F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E0DA-283D-4B59-80D3-E5D94F1F7A88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51A7-4612-4EC8-A212-A164392B8E46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10/24/2018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844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7BDC-2884-469E-9C38-FE545FA88461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1895-B28B-4812-A459-20254EA78002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4709-72C3-4824-8FEF-FBC6C1D46530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8388-E0C9-4E2F-AE34-C44D736F72D7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058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1780" cy="57241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156F-56DA-4EE9-BC46-531D96B6D24B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 anchor="t" anchorCtr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D4E1262-4F2B-4BAC-9041-F94FF89EA2EB}" type="datetime1">
              <a:rPr lang="en-US" smtClean="0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marR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Page </a:t>
            </a:r>
            <a:fld id="{01E16EBA-0216-4FA1-BFEC-225E79399361}" type="slidenum">
              <a:rPr lang="en-US" smtClean="0"/>
              <a:pPr>
                <a:defRPr/>
              </a:pPr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54864" rIns="0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7916EEB-1272-4DD1-B686-E4EA4913FF9C}" type="datetime1">
              <a:rPr lang="en-US" smtClean="0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C7324B07-F510-4AE0-9F5A-324E920CB5E3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rgbClr val="000000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0843-75F1-451F-B1F5-734376F7FF23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5B84-85D0-405A-AB03-8A5A108CBD3D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165A-CF9F-496E-9529-12943221BD65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7C2A4-8B79-4BC4-95CC-AA10B1893934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26801-979B-4C4C-B338-91E76B352BCE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F577-2323-4ACB-99B4-2622E4565B26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D8EA-2B89-4947-8ABE-BBE08C73245A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0E20-AB73-4504-B657-62FC9E10538C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10/24/2018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844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3695-8ECD-498F-B722-D9A8A067E380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047F-46A3-41B9-B6F7-6176FCBD36B3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E6E9-AFFA-41DD-B88E-B7E52B031903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24144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1780" cy="57241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E855-4301-4E37-AD8A-ED09471BC11B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AE2F0B0-AA6A-43FA-8139-A597F20D8515}" type="datetime1">
              <a:rPr lang="en-US" smtClean="0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5270CAA-465B-4596-9458-D562263F70BB}" type="datetime1">
              <a:rPr lang="en-US" smtClean="0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F534C66E-3EB5-47DA-97CF-8700B20D5524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chemeClr val="tx1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B17A-B67B-4052-A6D8-D7DB3BC9A3DB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29184" y="6647688"/>
            <a:ext cx="9372600" cy="5212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PRELIMINARY WORK OF GAO IS SUBJECT TO REVISION AND SHOULD NOT BE REPRODUCED OR DISTRIBUTED. SOME GRAPHICS MAY BE ENTITLED TO COPYRIGHT. </a:t>
            </a:r>
            <a:endParaRPr lang="en-US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9184" y="656539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A289-61A6-432B-9AF5-5B38BDF030D1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E7B2-D199-412E-8090-7B99BDA24D1D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0447-86B9-4BF6-9049-2F2460B47B25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9998-255C-45B9-A52D-EC9258BD00E0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AE14-0F11-4D4A-859F-BC4C3A73D3C0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59EE-2BCC-45B1-A0C0-086780306225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860-05C5-45C8-ABF0-E24FF4F93C1B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10/24/2018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0" y="129844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BCCC-7D46-4309-AE25-D3C38E48D962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BFA0-6F97-4CC1-90AA-BEF6A97F9259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622D-3E22-423E-85B8-6403522C7B89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241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1780" cy="57241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5CA0-A15D-4E80-85FD-96EBD2359918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98CE5CB-C5C1-416C-9C65-F4DBDDD31568}" type="datetime1">
              <a:rPr lang="en-US" smtClean="0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EEA1-2960-4FA0-AD37-828A54FA296B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10/24/2018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42619A7-4763-4B70-93AC-7993BAB67675}" type="datetime1">
              <a:rPr lang="en-US" smtClean="0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B65E777A-27B5-46BD-A1D1-F33971455DB1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chemeClr val="tx1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0351-BBD3-4E64-8CE5-FAFDB06EB62F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8FAD-4798-4380-945B-1EB1FC5B714C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D847-79EA-470A-86A0-D528EEBFC41F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35AB-1D15-4292-AA2C-1E5243D3FDD1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0BB4-3D8A-4895-8FD2-ABE057C929C3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8FB8-28B6-4096-BABA-D1DA4B8E8CBD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F556-C35D-4A4F-93B3-D84CD8BC4B8F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10/24/2018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16EBA-0216-4FA1-BFEC-225E79399361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844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5950-E7FE-4A00-B64C-96BC5B5566FE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844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91E1-7A46-4B40-B438-4A6BF638EC9B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6938-009A-489C-BD73-3A200C9AE04E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EE51-11F9-4E61-BE0F-CE2693C3F6CF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241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1780" cy="57241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7D57-BDB6-4D8A-BDF4-3093CC65C3CF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5A5ACBA-D5F2-4165-81B1-A1E8D8AB2D9D}" type="datetime1">
              <a:rPr lang="en-US" smtClean="0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843FF2E-697D-413E-AA4F-498A62DA7D8B}" type="datetime1">
              <a:rPr lang="en-US" smtClean="0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53144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9E35D973-2E2C-4B85-AE46-7F5F5DD5F34B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100" b="1">
                <a:solidFill>
                  <a:srgbClr val="000000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C0C7-CB73-4FAD-99B3-790D9362AEE2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8328" y="3172968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29184" y="6647688"/>
            <a:ext cx="9372600" cy="5212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PRELIMINARY WORK OF GAO IS SUBJECT TO REVISION AND SHOULD NOT BE REPRODUCED OR DISTRIBUTED. SOME GRAPHICS MAY BE ENTITLED TO COPYRIGHT. </a:t>
            </a:r>
            <a:endParaRPr lang="en-US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9184" y="656539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9A24-0F2A-4CCC-8CFC-441D12AC0866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611B-7D61-44FD-B8C9-CFF3ACA997E3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A176-225F-4B07-9B7F-9561F23B148F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F0A0-8F43-4978-811E-5180A9E33B09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8908-781E-4EDC-83E6-176B40AC7E4A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0CD5-FE79-4F81-BB3D-DC067502B3AF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928E-FA80-495C-8517-60BBDAFE33AF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AB80B-39B1-40A9-9D70-E337B97384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1018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10/24/2018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/>
          <a:p>
            <a:pPr marL="0" marR="0" lvl="0" indent="0" algn="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Line 38"/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5401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2D8A-7637-476D-AEED-A3466B06EE1F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78A5-A0A8-4972-9ADC-8014F2611BCB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A80B-BA2A-4C77-BB16-5168A73D2124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058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0256" cy="57241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922F-A6C4-497D-A90E-B0F6E0762035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 anchor="t" anchorCtr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B01C0AA-BC15-41F2-9DAC-0E0F78AC436D}" type="datetime1">
              <a:rPr lang="en-US" smtClean="0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54864" rIns="0" anchor="t" anchorCtr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76E0380-880C-43F0-B23B-CD9F5C48CB20}" type="datetime1">
              <a:rPr lang="en-US" smtClean="0"/>
              <a:pPr>
                <a:defRPr/>
              </a:pPr>
              <a:t>10/24/2018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319088" lvl="0" indent="-31908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2667000"/>
            <a:ext cx="93802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329184" y="2286000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13517" tIns="56758" rIns="113517" bIns="56758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38328" y="7260336"/>
            <a:ext cx="2057400" cy="347472"/>
          </a:xfrm>
        </p:spPr>
        <p:txBody>
          <a:bodyPr/>
          <a:lstStyle/>
          <a:p>
            <a:fld id="{C0C1DF57-0694-4E80-A107-77D51588EA3C}" type="datetime1">
              <a:rPr lang="en-US" smtClean="0"/>
              <a:pPr/>
              <a:t>10/24/2018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60336"/>
            <a:ext cx="3185160" cy="35661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60920" y="7260336"/>
            <a:ext cx="2346960" cy="356616"/>
          </a:xfrm>
        </p:spPr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slideLayout" Target="../slideLayouts/slideLayout15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slideLayout" Target="../slideLayouts/slideLayout17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7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Relationship Id="rId14" Type="http://schemas.openxmlformats.org/officeDocument/2006/relationships/slideLayout" Target="../slideLayouts/slideLayout18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8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slideLayout" Target="../slideLayouts/slideLayout19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0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slideLayout" Target="../slideLayouts/slideLayout21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13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slideLayout" Target="../slideLayouts/slideLayout224.xml"/><Relationship Id="rId2" Type="http://schemas.openxmlformats.org/officeDocument/2006/relationships/slideLayout" Target="../slideLayouts/slideLayout2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Relationship Id="rId14" Type="http://schemas.openxmlformats.org/officeDocument/2006/relationships/slideLayout" Target="../slideLayouts/slideLayout22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4.xml"/><Relationship Id="rId13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233.xml"/><Relationship Id="rId12" Type="http://schemas.openxmlformats.org/officeDocument/2006/relationships/slideLayout" Target="../slideLayouts/slideLayout23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2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27.xml"/><Relationship Id="rId6" Type="http://schemas.openxmlformats.org/officeDocument/2006/relationships/slideLayout" Target="../slideLayouts/slideLayout232.xml"/><Relationship Id="rId11" Type="http://schemas.openxmlformats.org/officeDocument/2006/relationships/slideLayout" Target="../slideLayouts/slideLayout237.xml"/><Relationship Id="rId5" Type="http://schemas.openxmlformats.org/officeDocument/2006/relationships/slideLayout" Target="../slideLayouts/slideLayout231.xml"/><Relationship Id="rId15" Type="http://schemas.openxmlformats.org/officeDocument/2006/relationships/theme" Target="../theme/theme17.xml"/><Relationship Id="rId10" Type="http://schemas.openxmlformats.org/officeDocument/2006/relationships/slideLayout" Target="../slideLayouts/slideLayout236.xml"/><Relationship Id="rId4" Type="http://schemas.openxmlformats.org/officeDocument/2006/relationships/slideLayout" Target="../slideLayouts/slideLayout230.xml"/><Relationship Id="rId9" Type="http://schemas.openxmlformats.org/officeDocument/2006/relationships/slideLayout" Target="../slideLayouts/slideLayout235.xml"/><Relationship Id="rId14" Type="http://schemas.openxmlformats.org/officeDocument/2006/relationships/slideLayout" Target="../slideLayouts/slideLayout240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slideLayout" Target="../slideLayouts/slideLayout253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5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4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5" Type="http://schemas.openxmlformats.org/officeDocument/2006/relationships/theme" Target="../theme/theme18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13" Type="http://schemas.openxmlformats.org/officeDocument/2006/relationships/slideLayout" Target="../slideLayouts/slideLayout267.xml"/><Relationship Id="rId3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61.xml"/><Relationship Id="rId12" Type="http://schemas.openxmlformats.org/officeDocument/2006/relationships/slideLayout" Target="../slideLayouts/slideLayout26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5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59.xml"/><Relationship Id="rId15" Type="http://schemas.openxmlformats.org/officeDocument/2006/relationships/theme" Target="../theme/theme19.xml"/><Relationship Id="rId10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Relationship Id="rId14" Type="http://schemas.openxmlformats.org/officeDocument/2006/relationships/slideLayout" Target="../slideLayouts/slideLayout26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6.xml"/><Relationship Id="rId13" Type="http://schemas.openxmlformats.org/officeDocument/2006/relationships/slideLayout" Target="../slideLayouts/slideLayout281.xml"/><Relationship Id="rId3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5.xml"/><Relationship Id="rId12" Type="http://schemas.openxmlformats.org/officeDocument/2006/relationships/slideLayout" Target="../slideLayouts/slideLayout280.xml"/><Relationship Id="rId2" Type="http://schemas.openxmlformats.org/officeDocument/2006/relationships/slideLayout" Target="../slideLayouts/slideLayout27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4.xml"/><Relationship Id="rId11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73.xml"/><Relationship Id="rId15" Type="http://schemas.openxmlformats.org/officeDocument/2006/relationships/theme" Target="../theme/theme20.xml"/><Relationship Id="rId10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7.xml"/><Relationship Id="rId14" Type="http://schemas.openxmlformats.org/officeDocument/2006/relationships/slideLayout" Target="../slideLayouts/slideLayout282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0.xml"/><Relationship Id="rId13" Type="http://schemas.openxmlformats.org/officeDocument/2006/relationships/slideLayout" Target="../slideLayouts/slideLayout295.xml"/><Relationship Id="rId3" Type="http://schemas.openxmlformats.org/officeDocument/2006/relationships/slideLayout" Target="../slideLayouts/slideLayout285.xml"/><Relationship Id="rId7" Type="http://schemas.openxmlformats.org/officeDocument/2006/relationships/slideLayout" Target="../slideLayouts/slideLayout289.xml"/><Relationship Id="rId12" Type="http://schemas.openxmlformats.org/officeDocument/2006/relationships/slideLayout" Target="../slideLayouts/slideLayout294.xml"/><Relationship Id="rId2" Type="http://schemas.openxmlformats.org/officeDocument/2006/relationships/slideLayout" Target="../slideLayouts/slideLayout28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83.xml"/><Relationship Id="rId6" Type="http://schemas.openxmlformats.org/officeDocument/2006/relationships/slideLayout" Target="../slideLayouts/slideLayout288.xml"/><Relationship Id="rId11" Type="http://schemas.openxmlformats.org/officeDocument/2006/relationships/slideLayout" Target="../slideLayouts/slideLayout293.xml"/><Relationship Id="rId5" Type="http://schemas.openxmlformats.org/officeDocument/2006/relationships/slideLayout" Target="../slideLayouts/slideLayout287.xml"/><Relationship Id="rId15" Type="http://schemas.openxmlformats.org/officeDocument/2006/relationships/theme" Target="../theme/theme21.xml"/><Relationship Id="rId10" Type="http://schemas.openxmlformats.org/officeDocument/2006/relationships/slideLayout" Target="../slideLayouts/slideLayout292.xml"/><Relationship Id="rId4" Type="http://schemas.openxmlformats.org/officeDocument/2006/relationships/slideLayout" Target="../slideLayouts/slideLayout286.xml"/><Relationship Id="rId9" Type="http://schemas.openxmlformats.org/officeDocument/2006/relationships/slideLayout" Target="../slideLayouts/slideLayout291.xml"/><Relationship Id="rId14" Type="http://schemas.openxmlformats.org/officeDocument/2006/relationships/slideLayout" Target="../slideLayouts/slideLayout296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4.xml"/><Relationship Id="rId13" Type="http://schemas.openxmlformats.org/officeDocument/2006/relationships/slideLayout" Target="../slideLayouts/slideLayout309.xml"/><Relationship Id="rId3" Type="http://schemas.openxmlformats.org/officeDocument/2006/relationships/slideLayout" Target="../slideLayouts/slideLayout299.xml"/><Relationship Id="rId7" Type="http://schemas.openxmlformats.org/officeDocument/2006/relationships/slideLayout" Target="../slideLayouts/slideLayout303.xml"/><Relationship Id="rId12" Type="http://schemas.openxmlformats.org/officeDocument/2006/relationships/slideLayout" Target="../slideLayouts/slideLayout308.xml"/><Relationship Id="rId2" Type="http://schemas.openxmlformats.org/officeDocument/2006/relationships/slideLayout" Target="../slideLayouts/slideLayout29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302.xml"/><Relationship Id="rId11" Type="http://schemas.openxmlformats.org/officeDocument/2006/relationships/slideLayout" Target="../slideLayouts/slideLayout307.xml"/><Relationship Id="rId5" Type="http://schemas.openxmlformats.org/officeDocument/2006/relationships/slideLayout" Target="../slideLayouts/slideLayout301.xml"/><Relationship Id="rId15" Type="http://schemas.openxmlformats.org/officeDocument/2006/relationships/theme" Target="../theme/theme22.xml"/><Relationship Id="rId10" Type="http://schemas.openxmlformats.org/officeDocument/2006/relationships/slideLayout" Target="../slideLayouts/slideLayout306.xml"/><Relationship Id="rId4" Type="http://schemas.openxmlformats.org/officeDocument/2006/relationships/slideLayout" Target="../slideLayouts/slideLayout300.xml"/><Relationship Id="rId9" Type="http://schemas.openxmlformats.org/officeDocument/2006/relationships/slideLayout" Target="../slideLayouts/slideLayout305.xml"/><Relationship Id="rId14" Type="http://schemas.openxmlformats.org/officeDocument/2006/relationships/slideLayout" Target="../slideLayouts/slideLayout31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8.xml"/><Relationship Id="rId13" Type="http://schemas.openxmlformats.org/officeDocument/2006/relationships/slideLayout" Target="../slideLayouts/slideLayout323.xml"/><Relationship Id="rId3" Type="http://schemas.openxmlformats.org/officeDocument/2006/relationships/slideLayout" Target="../slideLayouts/slideLayout313.xml"/><Relationship Id="rId7" Type="http://schemas.openxmlformats.org/officeDocument/2006/relationships/slideLayout" Target="../slideLayouts/slideLayout317.xml"/><Relationship Id="rId12" Type="http://schemas.openxmlformats.org/officeDocument/2006/relationships/slideLayout" Target="../slideLayouts/slideLayout322.xml"/><Relationship Id="rId2" Type="http://schemas.openxmlformats.org/officeDocument/2006/relationships/slideLayout" Target="../slideLayouts/slideLayout31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11.xml"/><Relationship Id="rId6" Type="http://schemas.openxmlformats.org/officeDocument/2006/relationships/slideLayout" Target="../slideLayouts/slideLayout316.xml"/><Relationship Id="rId11" Type="http://schemas.openxmlformats.org/officeDocument/2006/relationships/slideLayout" Target="../slideLayouts/slideLayout321.xml"/><Relationship Id="rId5" Type="http://schemas.openxmlformats.org/officeDocument/2006/relationships/slideLayout" Target="../slideLayouts/slideLayout315.xml"/><Relationship Id="rId15" Type="http://schemas.openxmlformats.org/officeDocument/2006/relationships/theme" Target="../theme/theme23.xml"/><Relationship Id="rId10" Type="http://schemas.openxmlformats.org/officeDocument/2006/relationships/slideLayout" Target="../slideLayouts/slideLayout320.xml"/><Relationship Id="rId4" Type="http://schemas.openxmlformats.org/officeDocument/2006/relationships/slideLayout" Target="../slideLayouts/slideLayout314.xml"/><Relationship Id="rId9" Type="http://schemas.openxmlformats.org/officeDocument/2006/relationships/slideLayout" Target="../slideLayouts/slideLayout319.xml"/><Relationship Id="rId14" Type="http://schemas.openxmlformats.org/officeDocument/2006/relationships/slideLayout" Target="../slideLayouts/slideLayout3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15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666BD8D-96D9-4ABA-B2C8-115BF2903F59}" type="datetime1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29768"/>
            <a:ext cx="10058400" cy="41065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PRELIMINARY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AO Logo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38328" y="530352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792" r:id="rId15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F2EBF65-BB55-498A-AB70-5F4176A22043}" type="datetime1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AO Logo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38328" y="533400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grayscl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FB68A62-2B2C-4307-B5A2-9C7E40409BE4}" type="datetime1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29768"/>
            <a:ext cx="10058400" cy="41065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PRELIMINARY</a:t>
            </a: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AO Logo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38328" y="533400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grayscl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3D685D8-E52B-4131-824E-59B2D038003F}" type="datetime1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AO Logo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38328" y="533400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C7114BF-381C-44C0-BDE9-3CA28CC06FF8}" type="datetime1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29768"/>
            <a:ext cx="10058400" cy="41065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PRELIMINARY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AO Logo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8328" y="533400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086FA2A-C11E-4A6A-8251-6A0296507E12}" type="datetime1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AO Logo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8328" y="533400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6FBB96D-542B-4156-8D4B-0F7DEF91E2BD}" type="datetime1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29768"/>
            <a:ext cx="10058400" cy="41065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PRELIMINARY</a:t>
            </a: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AO Logo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8328" y="533400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80E19-26EA-4967-B15A-AE7D54F13896}" type="datetime1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AO Logo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8328" y="533400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F2EBF65-BB55-498A-AB70-5F4176A22043}" type="datetime1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AO Logo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38328" y="533400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grayscl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FB68A62-2B2C-4307-B5A2-9C7E40409BE4}" type="datetime1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29768"/>
            <a:ext cx="10058400" cy="41065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PRELIMINARY</a:t>
            </a: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AO Logo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38328" y="533400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grayscl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3D685D8-E52B-4131-824E-59B2D038003F}" type="datetime1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AO Logo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38328" y="533400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F2EBF65-BB55-498A-AB70-5F4176A22043}" type="datetime1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AO Logo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38328" y="533400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C7114BF-381C-44C0-BDE9-3CA28CC06FF8}" type="datetime1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29768"/>
            <a:ext cx="10058400" cy="41065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PRELIMINARY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AO Logo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8328" y="533400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086FA2A-C11E-4A6A-8251-6A0296507E12}" type="datetime1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AO Logo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8328" y="533400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6FBB96D-542B-4156-8D4B-0F7DEF91E2BD}" type="datetime1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29768"/>
            <a:ext cx="10058400" cy="41065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PRELIMINARY</a:t>
            </a: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AO Logo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8328" y="533400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03" r:id="rId14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80E19-26EA-4967-B15A-AE7D54F13896}" type="datetime1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AO Logo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8328" y="533400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  <p:sldLayoutId id="2147484018" r:id="rId14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grayscl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FB68A62-2B2C-4307-B5A2-9C7E40409BE4}" type="datetime1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29768"/>
            <a:ext cx="10058400" cy="41065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PRELIMINARY</a:t>
            </a: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AO Logo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38328" y="533400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grayscl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3D685D8-E52B-4131-824E-59B2D038003F}" type="datetime1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AO Logo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38328" y="533400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C7114BF-381C-44C0-BDE9-3CA28CC06FF8}" type="datetime1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29768"/>
            <a:ext cx="10058400" cy="41065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PRELIMINARY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AO Logo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8328" y="533400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086FA2A-C11E-4A6A-8251-6A0296507E12}" type="datetime1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AO Logo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8328" y="533400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6FBB96D-542B-4156-8D4B-0F7DEF91E2BD}" type="datetime1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29768"/>
            <a:ext cx="10058400" cy="41065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PRELIMINARY</a:t>
            </a: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AO Logo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8328" y="533400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1971675" lvl="4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80E19-26EA-4967-B15A-AE7D54F13896}" type="datetime1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AO Logo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8328" y="533400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" y="2377440"/>
            <a:ext cx="9372600" cy="479145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328" y="7260336"/>
            <a:ext cx="2057400" cy="34747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666BD8D-96D9-4ABA-B2C8-115BF2903F59}" type="datetime1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60336"/>
            <a:ext cx="31851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0920" y="7260336"/>
            <a:ext cx="2346960" cy="3566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29768"/>
            <a:ext cx="10058400" cy="41065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PRELIMINARY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47472" y="103327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9184" y="7251192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AO Logo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38328" y="530352"/>
            <a:ext cx="1328931" cy="4572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</p:sldLayoutIdLst>
  <p:hf hdr="0" ftr="0" dt="0"/>
  <p:txStyles>
    <p:titleStyle>
      <a:lvl1pPr algn="l" defTabSz="1018824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2059" indent="-382059" algn="l" defTabSz="1018824" rtl="0" eaLnBrk="1" fontAlgn="base" latinLnBrk="0" hangingPunct="1"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73531" indent="-254706" algn="l" defTabSz="1018824" rtl="0" eaLnBrk="1" fontAlgn="base" latinLnBrk="0" hangingPunct="1">
        <a:lnSpc>
          <a:spcPct val="85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82943" indent="-254706" algn="l" defTabSz="1018824" rtl="0" eaLnBrk="1" fontAlgn="base" latinLnBrk="0" hangingPunct="1">
        <a:lnSpc>
          <a:spcPct val="85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lang="en-US" sz="25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292355" indent="-254706" algn="l" defTabSz="1018824" rtl="0" eaLnBrk="1" fontAlgn="base" latinLnBrk="0" hangingPunct="1">
        <a:spcBef>
          <a:spcPts val="450"/>
        </a:spcBef>
        <a:spcAft>
          <a:spcPct val="0"/>
        </a:spcAft>
        <a:buFont typeface="Arial" pitchFamily="34" charset="0"/>
        <a:buChar char="•"/>
        <a:defRPr lang="en-US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GAO Presentation for CSAVR Fall Conference</a:t>
            </a:r>
            <a:br>
              <a:rPr lang="en-US" dirty="0" smtClean="0"/>
            </a:br>
            <a:r>
              <a:rPr lang="en-US" dirty="0" smtClean="0"/>
              <a:t>October 29,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200" b="1" i="1" dirty="0" smtClean="0"/>
              <a:t>STUDENTS WITH DISABILITIES: </a:t>
            </a:r>
          </a:p>
          <a:p>
            <a:pPr marL="0" indent="0" algn="ctr">
              <a:buNone/>
            </a:pPr>
            <a:r>
              <a:rPr lang="en-US" sz="3200" b="1" i="1" dirty="0" smtClean="0"/>
              <a:t>Additional Information from Education Could Help States Serve Provide Pre-Employment Transition Services</a:t>
            </a:r>
          </a:p>
          <a:p>
            <a:pPr marL="0" indent="0" algn="ctr">
              <a:buNone/>
            </a:pPr>
            <a:r>
              <a:rPr lang="en-US" sz="3200" b="1" i="1" dirty="0" smtClean="0"/>
              <a:t>(</a:t>
            </a:r>
            <a:r>
              <a:rPr lang="en-US" sz="3200" b="1" dirty="0" smtClean="0"/>
              <a:t>GAO-18-502)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378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 2: Use of Reserved Funds by State, Fiscal Year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44F91"/>
                </a:solidFill>
              </a:rPr>
              <a:t>Page </a:t>
            </a:r>
            <a:fld id="{01E16EBA-0216-4FA1-BFEC-225E79399361}" type="slidenum">
              <a:rPr lang="en-US" smtClean="0">
                <a:solidFill>
                  <a:srgbClr val="044F91"/>
                </a:solidFill>
              </a:rPr>
              <a:pPr/>
              <a:t>10</a:t>
            </a:fld>
            <a:endParaRPr lang="en-US" dirty="0">
              <a:solidFill>
                <a:srgbClr val="044F91"/>
              </a:solidFill>
            </a:endParaRPr>
          </a:p>
        </p:txBody>
      </p:sp>
      <p:pic>
        <p:nvPicPr>
          <p:cNvPr id="6" name="Content Placeholder 5" descr="\\WINPUB01\Publish\Publishing\Work in Process\VCA_Graphics\FY 18\EWIS\101669 WIOA Pre-employment Transition jb\Master Graphics Files\Final ai-tif-ppt\tifs for proofing\Fig 4-7 v02-101669.tif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9372600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13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 2: Why Using All the Reserved Funds Was Difficult for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Not all VR program services are allowable</a:t>
            </a:r>
          </a:p>
          <a:p>
            <a:endParaRPr lang="en-US" dirty="0"/>
          </a:p>
          <a:p>
            <a:r>
              <a:rPr lang="en-US" dirty="0" smtClean="0"/>
              <a:t>Some of the services provided to students with disabilities prior to WIOA do not qualify </a:t>
            </a:r>
          </a:p>
          <a:p>
            <a:endParaRPr lang="en-US" dirty="0" smtClean="0"/>
          </a:p>
          <a:p>
            <a:r>
              <a:rPr lang="en-US" dirty="0" smtClean="0"/>
              <a:t>States may have been conducting some activities without knowing they could be paid for with the reserved funds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865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 2: Education Provided Information on Broad Requirements but Little Detail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Regulations</a:t>
            </a:r>
          </a:p>
          <a:p>
            <a:endParaRPr lang="en-US" dirty="0" smtClean="0"/>
          </a:p>
          <a:p>
            <a:r>
              <a:rPr lang="en-US" dirty="0" smtClean="0"/>
              <a:t>Grant award notification</a:t>
            </a:r>
          </a:p>
          <a:p>
            <a:endParaRPr lang="en-US" dirty="0" smtClean="0"/>
          </a:p>
          <a:p>
            <a:r>
              <a:rPr lang="en-US" dirty="0" smtClean="0"/>
              <a:t>Education’s website</a:t>
            </a:r>
          </a:p>
          <a:p>
            <a:endParaRPr lang="en-US" dirty="0" smtClean="0"/>
          </a:p>
          <a:p>
            <a:r>
              <a:rPr lang="en-US" dirty="0" smtClean="0"/>
              <a:t>Presentation materials</a:t>
            </a:r>
          </a:p>
          <a:p>
            <a:endParaRPr lang="en-US" dirty="0" smtClean="0"/>
          </a:p>
          <a:p>
            <a:r>
              <a:rPr lang="en-US" dirty="0" smtClean="0"/>
              <a:t>WINTAC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010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 2: State VR and Educational Agencies Have Begun Collaborating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Joint training</a:t>
            </a:r>
          </a:p>
          <a:p>
            <a:endParaRPr lang="en-US" dirty="0" smtClean="0"/>
          </a:p>
          <a:p>
            <a:r>
              <a:rPr lang="en-US" dirty="0" smtClean="0"/>
              <a:t>Joint guidance</a:t>
            </a:r>
          </a:p>
          <a:p>
            <a:endParaRPr lang="en-US" dirty="0" smtClean="0"/>
          </a:p>
          <a:p>
            <a:r>
              <a:rPr lang="en-US" dirty="0" smtClean="0"/>
              <a:t>Interagency agreements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604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 2: Best Practices Would be </a:t>
            </a:r>
            <a:r>
              <a:rPr lang="en-US" dirty="0" smtClean="0"/>
              <a:t>Useful, According to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63 of 74 VR agencies reported that additional assistance with identifying best practices would be useful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Best practices may help states address challenges</a:t>
            </a:r>
          </a:p>
          <a:p>
            <a:pPr lvl="1"/>
            <a:r>
              <a:rPr lang="en-US" dirty="0" smtClean="0"/>
              <a:t>Coordinating service delivery with state educational agencies</a:t>
            </a:r>
          </a:p>
          <a:p>
            <a:pPr lvl="1"/>
            <a:r>
              <a:rPr lang="en-US" dirty="0" smtClean="0"/>
              <a:t>Balancing pre-employment transition services with VR services</a:t>
            </a:r>
          </a:p>
          <a:p>
            <a:pPr lvl="1"/>
            <a:r>
              <a:rPr lang="en-US" dirty="0" smtClean="0"/>
              <a:t>Collecting data</a:t>
            </a:r>
          </a:p>
          <a:p>
            <a:pPr lvl="1"/>
            <a:r>
              <a:rPr lang="en-US" dirty="0" smtClean="0"/>
              <a:t>Updating data tracking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013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to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Establish timeframes for providing states with additional information on allowable expenditures of funds reserved for pre-employment transition services</a:t>
            </a:r>
          </a:p>
          <a:p>
            <a:endParaRPr lang="en-US" dirty="0" smtClean="0"/>
          </a:p>
          <a:p>
            <a:r>
              <a:rPr lang="en-US" dirty="0" smtClean="0"/>
              <a:t>Take additional steps to provide states assistance on updating and finalizing their interagency agreements with state educational agencies</a:t>
            </a:r>
          </a:p>
          <a:p>
            <a:endParaRPr lang="en-US" dirty="0"/>
          </a:p>
          <a:p>
            <a:r>
              <a:rPr lang="en-US" dirty="0" smtClean="0"/>
              <a:t>Develop a written plan with specific timeframes and activities for identifying and disseminating best practices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302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steps have states reported taking to implement pre-employment transition services?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implementation challenges, if any, have states reported facing, and how has Education addressed them?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48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&amp;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Reviewed laws, regulations, guidance, and technical assistance </a:t>
            </a:r>
          </a:p>
          <a:p>
            <a:endParaRPr lang="en-US" dirty="0" smtClean="0"/>
          </a:p>
          <a:p>
            <a:r>
              <a:rPr lang="en-US" dirty="0" smtClean="0"/>
              <a:t>Reviewed expenditure data</a:t>
            </a:r>
          </a:p>
          <a:p>
            <a:endParaRPr lang="en-US" dirty="0" smtClean="0"/>
          </a:p>
          <a:p>
            <a:r>
              <a:rPr lang="en-US" dirty="0" smtClean="0"/>
              <a:t>Surveyed all state VR agencies </a:t>
            </a:r>
          </a:p>
          <a:p>
            <a:endParaRPr lang="en-US" dirty="0" smtClean="0"/>
          </a:p>
          <a:p>
            <a:r>
              <a:rPr lang="en-US" dirty="0" smtClean="0"/>
              <a:t>Interviewed VR and education officials in three states</a:t>
            </a:r>
          </a:p>
          <a:p>
            <a:endParaRPr lang="en-US" dirty="0" smtClean="0"/>
          </a:p>
          <a:p>
            <a:r>
              <a:rPr lang="en-US" dirty="0" smtClean="0"/>
              <a:t>Held discussion groups with state </a:t>
            </a:r>
            <a:r>
              <a:rPr lang="en-US" dirty="0"/>
              <a:t>VR </a:t>
            </a:r>
            <a:r>
              <a:rPr lang="en-US" dirty="0" smtClean="0"/>
              <a:t>officials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5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 1: VR Agencies Have Expanded Services to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Most reported providing specific services to more students since WIOA’s enactment</a:t>
            </a:r>
          </a:p>
          <a:p>
            <a:endParaRPr lang="en-US" dirty="0" smtClean="0"/>
          </a:p>
          <a:p>
            <a:r>
              <a:rPr lang="en-US" dirty="0" smtClean="0"/>
              <a:t>Some reported providing specific services for the first time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56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 1</a:t>
            </a:r>
            <a:r>
              <a:rPr lang="en-US" dirty="0"/>
              <a:t>: Number of </a:t>
            </a:r>
            <a:r>
              <a:rPr lang="en-US" dirty="0" smtClean="0"/>
              <a:t>VR Agencies Providing Required Pre-Employment Transition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Content Placeholder 5" descr="U:\Work in Process\Teams\FY18 Reports\EWIS\101669_502\Master Graphics Files\Final ai-tif-ppt\tifs for proofing\Fig 2-7 v02-101669.tif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94488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85800" y="6629400"/>
            <a:ext cx="8915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Note: GAO survey was conducted October – December 2017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17571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 1: Number of VR Agencies Providing These Services for the First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1000" y="6629400"/>
            <a:ext cx="9377172" cy="32004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000" dirty="0"/>
              <a:t>a</a:t>
            </a:r>
            <a:r>
              <a:rPr lang="en-US" dirty="0" smtClean="0"/>
              <a:t> Two GAO survey respondents reported that they did not provide this service.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 descr="\\WINPUB01\Publish\Publishing\Work in Process\VCA_Graphics\FY 18\EWIS\101669 WIOA Pre-employment Transition jb\Master Graphics Files\Final ai-tif-ppt\tifs for proofing\Fig 3-7 v02-101669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1"/>
            <a:ext cx="9296400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7060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 1: VR Agencies Have Built Administrative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Building staff capacity</a:t>
            </a:r>
          </a:p>
          <a:p>
            <a:pPr lvl="1"/>
            <a:r>
              <a:rPr lang="en-US" dirty="0" smtClean="0"/>
              <a:t>45 of 74 agencies reported establishing at least one new transition specialist position</a:t>
            </a:r>
          </a:p>
          <a:p>
            <a:pPr lvl="1"/>
            <a:r>
              <a:rPr lang="en-US" dirty="0" smtClean="0"/>
              <a:t>All 74 agencies reported providing training on pre-employment transition services</a:t>
            </a:r>
          </a:p>
          <a:p>
            <a:pPr lvl="1"/>
            <a:endParaRPr lang="en-US" dirty="0"/>
          </a:p>
          <a:p>
            <a:r>
              <a:rPr lang="en-US" dirty="0" smtClean="0"/>
              <a:t>Expanding contracts and agreements with service providers</a:t>
            </a:r>
          </a:p>
          <a:p>
            <a:pPr lvl="1"/>
            <a:r>
              <a:rPr lang="en-US" dirty="0" smtClean="0"/>
              <a:t>62 of 74 agencies reported entering into new or additional contracts with third-party providers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710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 1: </a:t>
            </a:r>
            <a:r>
              <a:rPr lang="en-US" dirty="0" smtClean="0"/>
              <a:t>New Requirements </a:t>
            </a:r>
            <a:r>
              <a:rPr lang="en-US" dirty="0" smtClean="0"/>
              <a:t>Have </a:t>
            </a:r>
            <a:r>
              <a:rPr lang="en-US" dirty="0" smtClean="0"/>
              <a:t>Been a Significant </a:t>
            </a:r>
            <a:r>
              <a:rPr lang="en-US" dirty="0" smtClean="0"/>
              <a:t>Change, According to States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1E16EBA-0216-4FA1-BFEC-225E7939936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WIOA requires states to make pre-employment transition services available statewide and reserve at least 15 percent of a state’s VR allotment </a:t>
            </a:r>
          </a:p>
          <a:p>
            <a:endParaRPr lang="en-US" dirty="0" smtClean="0"/>
          </a:p>
          <a:p>
            <a:r>
              <a:rPr lang="en-US" dirty="0" smtClean="0"/>
              <a:t>WIOA established required and authorized activities as well as coordination responsibilities</a:t>
            </a:r>
          </a:p>
          <a:p>
            <a:endParaRPr lang="en-US" dirty="0" smtClean="0"/>
          </a:p>
          <a:p>
            <a:r>
              <a:rPr lang="en-US" dirty="0" smtClean="0"/>
              <a:t>States developed additional programming, expanded existing programs, created new partnerships, served a younger population, expanded services across the state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703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 2: States Reported Challenges Using Reserved Funds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E16EBA-0216-4FA1-BFEC-225E7939936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Number of VR agencies that reported in our survey using the required 15 percent of funds reserved for pre-employment transition services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iscal year 2015, 25 out of 74 </a:t>
            </a:r>
          </a:p>
          <a:p>
            <a:pPr lvl="1"/>
            <a:r>
              <a:rPr lang="en-US" dirty="0" smtClean="0"/>
              <a:t>fiscal year 2016, 32 out of 74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iscal year 2017, 32 out of 74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Amount of funds that states reported using </a:t>
            </a:r>
            <a:endParaRPr lang="en-US" dirty="0"/>
          </a:p>
          <a:p>
            <a:pPr lvl="1"/>
            <a:r>
              <a:rPr lang="en-US" dirty="0"/>
              <a:t>f</a:t>
            </a:r>
            <a:r>
              <a:rPr lang="en-US" dirty="0" smtClean="0"/>
              <a:t>iscal year 2015, $324 million used out of $453 million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iscal year 2016, $</a:t>
            </a:r>
            <a:r>
              <a:rPr lang="en-US" dirty="0"/>
              <a:t>357 million </a:t>
            </a:r>
            <a:r>
              <a:rPr lang="en-US" dirty="0" smtClean="0"/>
              <a:t>used out </a:t>
            </a:r>
            <a:r>
              <a:rPr lang="en-US" dirty="0"/>
              <a:t>of </a:t>
            </a:r>
            <a:r>
              <a:rPr lang="en-US" dirty="0" smtClean="0"/>
              <a:t>$</a:t>
            </a:r>
            <a:r>
              <a:rPr lang="en-US" dirty="0"/>
              <a:t>465 </a:t>
            </a:r>
            <a:r>
              <a:rPr lang="en-US" dirty="0" smtClean="0"/>
              <a:t>million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793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/object&gt;&lt;object type=&quot;8&quot; unique_id=&quot;1000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GAO_Combined_Templates">
  <a:themeElements>
    <a:clrScheme name="GAO Powerpoint">
      <a:dk1>
        <a:srgbClr val="044F91"/>
      </a:dk1>
      <a:lt1>
        <a:sysClr val="window" lastClr="FFFFFF"/>
      </a:lt1>
      <a:dk2>
        <a:srgbClr val="A71930"/>
      </a:dk2>
      <a:lt2>
        <a:srgbClr val="FFFFFF"/>
      </a:lt2>
      <a:accent1>
        <a:srgbClr val="99CCFF"/>
      </a:accent1>
      <a:accent2>
        <a:srgbClr val="409993"/>
      </a:accent2>
      <a:accent3>
        <a:srgbClr val="044F91"/>
      </a:accent3>
      <a:accent4>
        <a:srgbClr val="330033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GAO Wo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GAO Color Final with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GAO B&amp;W Preliminary with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GAO B&amp;W Final with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GAO Color Preliminary w/o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GAO Color Final w/o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_GAO B&amp;W Preliminary w/o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_GAO B&amp;W Final w/o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_GAO Color Final with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_GAO B&amp;W Preliminary with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_GAO B&amp;W Final with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AO Color Final with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_GAO Color Preliminary w/o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_GAO Color Final w/o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_GAO B&amp;W Preliminary w/o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_GAO B&amp;W Final w/o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AO B&amp;W Preliminary with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AO B&amp;W Final with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AO Color Preliminary w/o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GAO Color Final w/o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GAO B&amp;W Preliminary w/o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GAO B&amp;W Final w/o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010-GAO_Combined_Templates">
  <a:themeElements>
    <a:clrScheme name="GAO Powerpoint">
      <a:dk1>
        <a:srgbClr val="044F91"/>
      </a:dk1>
      <a:lt1>
        <a:sysClr val="window" lastClr="FFFFFF"/>
      </a:lt1>
      <a:dk2>
        <a:srgbClr val="A71930"/>
      </a:dk2>
      <a:lt2>
        <a:srgbClr val="FFFFFF"/>
      </a:lt2>
      <a:accent1>
        <a:srgbClr val="99CCFF"/>
      </a:accent1>
      <a:accent2>
        <a:srgbClr val="409993"/>
      </a:accent2>
      <a:accent3>
        <a:srgbClr val="044F91"/>
      </a:accent3>
      <a:accent4>
        <a:srgbClr val="330033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GAO Wo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GAO_Combined_Templates</Template>
  <TotalTime>944</TotalTime>
  <Words>643</Words>
  <Application>Microsoft Office PowerPoint</Application>
  <PresentationFormat>Custom</PresentationFormat>
  <Paragraphs>132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23</vt:i4>
      </vt:variant>
      <vt:variant>
        <vt:lpstr>Slide Titles</vt:lpstr>
      </vt:variant>
      <vt:variant>
        <vt:i4>15</vt:i4>
      </vt:variant>
    </vt:vector>
  </HeadingPairs>
  <TitlesOfParts>
    <vt:vector size="38" baseType="lpstr">
      <vt:lpstr>GAO_Combined_Templates</vt:lpstr>
      <vt:lpstr>GAO Color Final with Flag</vt:lpstr>
      <vt:lpstr>GAO B&amp;W Preliminary with Flag</vt:lpstr>
      <vt:lpstr>GAO B&amp;W Final with Flag</vt:lpstr>
      <vt:lpstr>GAO Color Preliminary w/o Flag</vt:lpstr>
      <vt:lpstr>GAO Color Final w/o Flag</vt:lpstr>
      <vt:lpstr>GAO B&amp;W Preliminary w/o Flag</vt:lpstr>
      <vt:lpstr>GAO B&amp;W Final w/o Flag</vt:lpstr>
      <vt:lpstr>2010-GAO_Combined_Templates</vt:lpstr>
      <vt:lpstr>1_GAO Color Final with Flag</vt:lpstr>
      <vt:lpstr>1_GAO B&amp;W Preliminary with Flag</vt:lpstr>
      <vt:lpstr>1_GAO B&amp;W Final with Flag</vt:lpstr>
      <vt:lpstr>1_GAO Color Preliminary w/o Flag</vt:lpstr>
      <vt:lpstr>1_GAO Color Final w/o Flag</vt:lpstr>
      <vt:lpstr>1_GAO B&amp;W Preliminary w/o Flag</vt:lpstr>
      <vt:lpstr>1_GAO B&amp;W Final w/o Flag</vt:lpstr>
      <vt:lpstr>2_GAO Color Final with Flag</vt:lpstr>
      <vt:lpstr>2_GAO B&amp;W Preliminary with Flag</vt:lpstr>
      <vt:lpstr>2_GAO B&amp;W Final with Flag</vt:lpstr>
      <vt:lpstr>2_GAO Color Preliminary w/o Flag</vt:lpstr>
      <vt:lpstr>2_GAO Color Final w/o Flag</vt:lpstr>
      <vt:lpstr>2_GAO B&amp;W Preliminary w/o Flag</vt:lpstr>
      <vt:lpstr>2_GAO B&amp;W Final w/o Flag</vt:lpstr>
      <vt:lpstr>GAO Presentation for CSAVR Fall Conference October 29, 2018</vt:lpstr>
      <vt:lpstr>Objectives</vt:lpstr>
      <vt:lpstr>Scope &amp; Methodology</vt:lpstr>
      <vt:lpstr>Objective 1: VR Agencies Have Expanded Services to Students</vt:lpstr>
      <vt:lpstr>Objective 1: Number of VR Agencies Providing Required Pre-Employment Transition Services</vt:lpstr>
      <vt:lpstr>Objective 1: Number of VR Agencies Providing These Services for the First Time</vt:lpstr>
      <vt:lpstr>Objective 1: VR Agencies Have Built Administrative Capacity</vt:lpstr>
      <vt:lpstr>Objective 1: New Requirements Have Been a Significant Change, According to States</vt:lpstr>
      <vt:lpstr>Objective 2: States Reported Challenges Using Reserved Funds</vt:lpstr>
      <vt:lpstr>Objective 2: Use of Reserved Funds by State, Fiscal Year 2016</vt:lpstr>
      <vt:lpstr>Objective 2: Why Using All the Reserved Funds Was Difficult for States</vt:lpstr>
      <vt:lpstr>Objective 2: Education Provided Information on Broad Requirements but Little Detail</vt:lpstr>
      <vt:lpstr>Objective 2: State VR and Educational Agencies Have Begun Collaborating</vt:lpstr>
      <vt:lpstr>Objective 2: Best Practices Would be Useful, According to States</vt:lpstr>
      <vt:lpstr>Recommendations to Education</vt:lpstr>
    </vt:vector>
  </TitlesOfParts>
  <Company>GAO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Babb</dc:creator>
  <cp:lastModifiedBy>Paul R Schearf</cp:lastModifiedBy>
  <cp:revision>80</cp:revision>
  <dcterms:created xsi:type="dcterms:W3CDTF">2013-09-09T22:02:35Z</dcterms:created>
  <dcterms:modified xsi:type="dcterms:W3CDTF">2018-10-24T13:59:31Z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