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8" r:id="rId4"/>
  </p:sldMasterIdLst>
  <p:notesMasterIdLst>
    <p:notesMasterId r:id="rId47"/>
  </p:notesMasterIdLst>
  <p:sldIdLst>
    <p:sldId id="702" r:id="rId5"/>
    <p:sldId id="698" r:id="rId6"/>
    <p:sldId id="701" r:id="rId7"/>
    <p:sldId id="699" r:id="rId8"/>
    <p:sldId id="314" r:id="rId9"/>
    <p:sldId id="696" r:id="rId10"/>
    <p:sldId id="689" r:id="rId11"/>
    <p:sldId id="697" r:id="rId12"/>
    <p:sldId id="695" r:id="rId13"/>
    <p:sldId id="692" r:id="rId14"/>
    <p:sldId id="703" r:id="rId15"/>
    <p:sldId id="700" r:id="rId16"/>
    <p:sldId id="257" r:id="rId17"/>
    <p:sldId id="263" r:id="rId18"/>
    <p:sldId id="259" r:id="rId19"/>
    <p:sldId id="260" r:id="rId20"/>
    <p:sldId id="261" r:id="rId21"/>
    <p:sldId id="262" r:id="rId22"/>
    <p:sldId id="258" r:id="rId23"/>
    <p:sldId id="704" r:id="rId24"/>
    <p:sldId id="705" r:id="rId25"/>
    <p:sldId id="706" r:id="rId26"/>
    <p:sldId id="707" r:id="rId27"/>
    <p:sldId id="708" r:id="rId28"/>
    <p:sldId id="709" r:id="rId29"/>
    <p:sldId id="264" r:id="rId30"/>
    <p:sldId id="266" r:id="rId31"/>
    <p:sldId id="265" r:id="rId32"/>
    <p:sldId id="267" r:id="rId33"/>
    <p:sldId id="268" r:id="rId34"/>
    <p:sldId id="309" r:id="rId35"/>
    <p:sldId id="317" r:id="rId36"/>
    <p:sldId id="308" r:id="rId37"/>
    <p:sldId id="310" r:id="rId38"/>
    <p:sldId id="311" r:id="rId39"/>
    <p:sldId id="312" r:id="rId40"/>
    <p:sldId id="313" r:id="rId41"/>
    <p:sldId id="710" r:id="rId42"/>
    <p:sldId id="315" r:id="rId43"/>
    <p:sldId id="316" r:id="rId44"/>
    <p:sldId id="712" r:id="rId45"/>
    <p:sldId id="71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4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2" d="100"/>
          <a:sy n="112" d="100"/>
        </p:scale>
        <p:origin x="55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sdedeop-my.sharepoint.com/personal/michael_quinn_ed_gov/Documents/Documents/Presentations/PY21-PresentationPre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usdedeop-my.sharepoint.com/personal/michael_quinn_ed_gov/Documents/Documents/Presentations/PY21-PresentationPrep.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usdedeop-my.sharepoint.com/personal/michael_quinn_ed_gov/Documents/Documents/Experiments/ExitDataContex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usdedeop-my.sharepoint.com/personal/michael_quinn_ed_gov/Documents/Documents/Experiments/ExitDataContext.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37340619307837E-3"/>
          <c:y val="8.6254955884320167E-2"/>
          <c:w val="0.98178506375227692"/>
          <c:h val="0.83316960757520919"/>
        </c:manualLayout>
      </c:layout>
      <c:lineChart>
        <c:grouping val="standard"/>
        <c:varyColors val="0"/>
        <c:ser>
          <c:idx val="0"/>
          <c:order val="0"/>
          <c:tx>
            <c:strRef>
              <c:f>Sheet1!$A$6</c:f>
              <c:strCache>
                <c:ptCount val="1"/>
                <c:pt idx="0">
                  <c:v>Participants Served</c:v>
                </c:pt>
              </c:strCache>
            </c:strRef>
          </c:tx>
          <c:spPr>
            <a:ln w="57150" cap="flat" cmpd="dbl" algn="ctr">
              <a:solidFill>
                <a:schemeClr val="accent1"/>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Sheet1!$B$5:$F$5</c:f>
              <c:numCache>
                <c:formatCode>General</c:formatCode>
                <c:ptCount val="5"/>
                <c:pt idx="0">
                  <c:v>2017</c:v>
                </c:pt>
                <c:pt idx="1">
                  <c:v>2018</c:v>
                </c:pt>
                <c:pt idx="2">
                  <c:v>2019</c:v>
                </c:pt>
                <c:pt idx="3">
                  <c:v>2020</c:v>
                </c:pt>
                <c:pt idx="4">
                  <c:v>2021</c:v>
                </c:pt>
              </c:numCache>
            </c:numRef>
          </c:cat>
          <c:val>
            <c:numRef>
              <c:f>Sheet1!$B$6:$F$6</c:f>
              <c:numCache>
                <c:formatCode>_(* #,##0_);_(* \(#,##0\);_(* "-"??_);_(@_)</c:formatCode>
                <c:ptCount val="5"/>
                <c:pt idx="0">
                  <c:v>932835</c:v>
                </c:pt>
                <c:pt idx="1">
                  <c:v>896528</c:v>
                </c:pt>
                <c:pt idx="2">
                  <c:v>872862</c:v>
                </c:pt>
                <c:pt idx="3">
                  <c:v>811589</c:v>
                </c:pt>
                <c:pt idx="4">
                  <c:v>808303</c:v>
                </c:pt>
              </c:numCache>
            </c:numRef>
          </c:val>
          <c:smooth val="0"/>
          <c:extLst>
            <c:ext xmlns:c16="http://schemas.microsoft.com/office/drawing/2014/chart" uri="{C3380CC4-5D6E-409C-BE32-E72D297353CC}">
              <c16:uniqueId val="{00000000-468B-4968-BEF2-A2D59B9851C9}"/>
            </c:ext>
          </c:extLst>
        </c:ser>
        <c:ser>
          <c:idx val="1"/>
          <c:order val="1"/>
          <c:tx>
            <c:strRef>
              <c:f>Sheet1!$A$7</c:f>
              <c:strCache>
                <c:ptCount val="1"/>
                <c:pt idx="0">
                  <c:v>Applicants</c:v>
                </c:pt>
              </c:strCache>
            </c:strRef>
          </c:tx>
          <c:spPr>
            <a:ln w="57150" cap="flat" cmpd="dbl" algn="ctr">
              <a:solidFill>
                <a:schemeClr val="accent2"/>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Sheet1!$B$5:$F$5</c:f>
              <c:numCache>
                <c:formatCode>General</c:formatCode>
                <c:ptCount val="5"/>
                <c:pt idx="0">
                  <c:v>2017</c:v>
                </c:pt>
                <c:pt idx="1">
                  <c:v>2018</c:v>
                </c:pt>
                <c:pt idx="2">
                  <c:v>2019</c:v>
                </c:pt>
                <c:pt idx="3">
                  <c:v>2020</c:v>
                </c:pt>
                <c:pt idx="4">
                  <c:v>2021</c:v>
                </c:pt>
              </c:numCache>
            </c:numRef>
          </c:cat>
          <c:val>
            <c:numRef>
              <c:f>Sheet1!$B$7:$F$7</c:f>
              <c:numCache>
                <c:formatCode>_(* #,##0_);_(* \(#,##0\);_(* "-"??_);_(@_)</c:formatCode>
                <c:ptCount val="5"/>
                <c:pt idx="0">
                  <c:v>473609</c:v>
                </c:pt>
                <c:pt idx="1">
                  <c:v>447282</c:v>
                </c:pt>
                <c:pt idx="2">
                  <c:v>361684</c:v>
                </c:pt>
                <c:pt idx="3">
                  <c:v>296009</c:v>
                </c:pt>
                <c:pt idx="4">
                  <c:v>349913</c:v>
                </c:pt>
              </c:numCache>
            </c:numRef>
          </c:val>
          <c:smooth val="0"/>
          <c:extLst>
            <c:ext xmlns:c16="http://schemas.microsoft.com/office/drawing/2014/chart" uri="{C3380CC4-5D6E-409C-BE32-E72D297353CC}">
              <c16:uniqueId val="{00000001-468B-4968-BEF2-A2D59B9851C9}"/>
            </c:ext>
          </c:extLst>
        </c:ser>
        <c:ser>
          <c:idx val="2"/>
          <c:order val="2"/>
          <c:tx>
            <c:strRef>
              <c:f>Sheet1!$A$8</c:f>
              <c:strCache>
                <c:ptCount val="1"/>
                <c:pt idx="0">
                  <c:v>Eligible Individuals</c:v>
                </c:pt>
              </c:strCache>
            </c:strRef>
          </c:tx>
          <c:spPr>
            <a:ln w="57150" cap="flat" cmpd="dbl" algn="ctr">
              <a:solidFill>
                <a:schemeClr val="accent3"/>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Sheet1!$B$5:$F$5</c:f>
              <c:numCache>
                <c:formatCode>General</c:formatCode>
                <c:ptCount val="5"/>
                <c:pt idx="0">
                  <c:v>2017</c:v>
                </c:pt>
                <c:pt idx="1">
                  <c:v>2018</c:v>
                </c:pt>
                <c:pt idx="2">
                  <c:v>2019</c:v>
                </c:pt>
                <c:pt idx="3">
                  <c:v>2020</c:v>
                </c:pt>
                <c:pt idx="4">
                  <c:v>2021</c:v>
                </c:pt>
              </c:numCache>
            </c:numRef>
          </c:cat>
          <c:val>
            <c:numRef>
              <c:f>Sheet1!$B$8:$F$8</c:f>
              <c:numCache>
                <c:formatCode>_(* #,##0_);_(* \(#,##0\);_(* "-"??_);_(@_)</c:formatCode>
                <c:ptCount val="5"/>
                <c:pt idx="0">
                  <c:v>414531</c:v>
                </c:pt>
                <c:pt idx="1">
                  <c:v>398209</c:v>
                </c:pt>
                <c:pt idx="2">
                  <c:v>338023</c:v>
                </c:pt>
                <c:pt idx="3">
                  <c:v>256142</c:v>
                </c:pt>
                <c:pt idx="4">
                  <c:v>312678</c:v>
                </c:pt>
              </c:numCache>
            </c:numRef>
          </c:val>
          <c:smooth val="0"/>
          <c:extLst>
            <c:ext xmlns:c16="http://schemas.microsoft.com/office/drawing/2014/chart" uri="{C3380CC4-5D6E-409C-BE32-E72D297353CC}">
              <c16:uniqueId val="{00000002-468B-4968-BEF2-A2D59B9851C9}"/>
            </c:ext>
          </c:extLst>
        </c:ser>
        <c:ser>
          <c:idx val="3"/>
          <c:order val="3"/>
          <c:tx>
            <c:strRef>
              <c:f>Sheet1!$A$9</c:f>
              <c:strCache>
                <c:ptCount val="1"/>
                <c:pt idx="0">
                  <c:v>Individuals Exiting with Employment Outcome</c:v>
                </c:pt>
              </c:strCache>
            </c:strRef>
          </c:tx>
          <c:spPr>
            <a:ln w="57150" cap="flat" cmpd="dbl" algn="ctr">
              <a:solidFill>
                <a:schemeClr val="accent4"/>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Sheet1!$B$5:$F$5</c:f>
              <c:numCache>
                <c:formatCode>General</c:formatCode>
                <c:ptCount val="5"/>
                <c:pt idx="0">
                  <c:v>2017</c:v>
                </c:pt>
                <c:pt idx="1">
                  <c:v>2018</c:v>
                </c:pt>
                <c:pt idx="2">
                  <c:v>2019</c:v>
                </c:pt>
                <c:pt idx="3">
                  <c:v>2020</c:v>
                </c:pt>
                <c:pt idx="4">
                  <c:v>2021</c:v>
                </c:pt>
              </c:numCache>
            </c:numRef>
          </c:cat>
          <c:val>
            <c:numRef>
              <c:f>Sheet1!$B$9:$F$9</c:f>
              <c:numCache>
                <c:formatCode>_(* #,##0_);_(* \(#,##0\);_(* "-"??_);_(@_)</c:formatCode>
                <c:ptCount val="5"/>
                <c:pt idx="0">
                  <c:v>152425</c:v>
                </c:pt>
                <c:pt idx="1">
                  <c:v>142721</c:v>
                </c:pt>
                <c:pt idx="2">
                  <c:v>128892</c:v>
                </c:pt>
                <c:pt idx="3">
                  <c:v>106841</c:v>
                </c:pt>
                <c:pt idx="4">
                  <c:v>120632</c:v>
                </c:pt>
              </c:numCache>
            </c:numRef>
          </c:val>
          <c:smooth val="0"/>
          <c:extLst>
            <c:ext xmlns:c16="http://schemas.microsoft.com/office/drawing/2014/chart" uri="{C3380CC4-5D6E-409C-BE32-E72D297353CC}">
              <c16:uniqueId val="{00000003-468B-4968-BEF2-A2D59B9851C9}"/>
            </c:ext>
          </c:extLst>
        </c:ser>
        <c:dLbls>
          <c:showLegendKey val="0"/>
          <c:showVal val="0"/>
          <c:showCatName val="0"/>
          <c:showSerName val="0"/>
          <c:showPercent val="0"/>
          <c:showBubbleSize val="0"/>
        </c:dLbls>
        <c:smooth val="0"/>
        <c:axId val="659541455"/>
        <c:axId val="659538543"/>
      </c:lineChart>
      <c:catAx>
        <c:axId val="659541455"/>
        <c:scaling>
          <c:orientation val="minMax"/>
        </c:scaling>
        <c:delete val="0"/>
        <c:axPos val="b"/>
        <c:numFmt formatCode="General" sourceLinked="1"/>
        <c:majorTickMark val="none"/>
        <c:minorTickMark val="none"/>
        <c:tickLblPos val="low"/>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659538543"/>
        <c:crosses val="autoZero"/>
        <c:auto val="1"/>
        <c:lblAlgn val="ctr"/>
        <c:lblOffset val="100"/>
        <c:noMultiLvlLbl val="0"/>
      </c:catAx>
      <c:valAx>
        <c:axId val="659538543"/>
        <c:scaling>
          <c:orientation val="minMax"/>
        </c:scaling>
        <c:delete val="1"/>
        <c:axPos val="l"/>
        <c:numFmt formatCode="_(* #,##0_);_(* \(#,##0\);_(* &quot;-&quot;??_);_(@_)" sourceLinked="1"/>
        <c:majorTickMark val="none"/>
        <c:minorTickMark val="none"/>
        <c:tickLblPos val="nextTo"/>
        <c:crossAx val="6595414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lang="en-US" sz="2400" b="1" i="0" u="none" strike="noStrike" kern="1200" cap="all" spc="120" normalizeH="0" baseline="0">
                <a:solidFill>
                  <a:schemeClr val="tx1">
                    <a:lumMod val="65000"/>
                    <a:lumOff val="35000"/>
                  </a:schemeClr>
                </a:solidFill>
                <a:latin typeface="+mn-lt"/>
                <a:ea typeface="+mn-ea"/>
                <a:cs typeface="+mn-cs"/>
              </a:defRPr>
            </a:pPr>
            <a:r>
              <a:rPr lang="en-US" sz="2400" dirty="0">
                <a:solidFill>
                  <a:srgbClr val="97450D"/>
                </a:solidFill>
              </a:rPr>
              <a:t>PY 19 to PY 20 </a:t>
            </a:r>
            <a:r>
              <a:rPr lang="en-US" sz="2400" dirty="0">
                <a:solidFill>
                  <a:prstClr val="black">
                    <a:lumMod val="65000"/>
                    <a:lumOff val="35000"/>
                  </a:prstClr>
                </a:solidFill>
              </a:rPr>
              <a:t>%</a:t>
            </a:r>
            <a:r>
              <a:rPr lang="en-US" sz="2400" baseline="0" dirty="0">
                <a:solidFill>
                  <a:prstClr val="black">
                    <a:lumMod val="65000"/>
                    <a:lumOff val="35000"/>
                  </a:prstClr>
                </a:solidFill>
              </a:rPr>
              <a:t> C</a:t>
            </a:r>
            <a:r>
              <a:rPr lang="en-US" sz="2400" dirty="0"/>
              <a:t>hange in Applicants</a:t>
            </a:r>
          </a:p>
        </c:rich>
      </c:tx>
      <c:overlay val="0"/>
      <c:spPr>
        <a:noFill/>
        <a:ln>
          <a:noFill/>
        </a:ln>
        <a:effectLst/>
      </c:spPr>
      <c:txPr>
        <a:bodyPr rot="0" spcFirstLastPara="1" vertOverflow="ellipsis" vert="horz" wrap="square" anchor="ctr" anchorCtr="1"/>
        <a:lstStyle/>
        <a:p>
          <a:pPr>
            <a:defRPr lang="en-US" sz="2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AnnualPivot!$AW$3</c:f>
              <c:strCache>
                <c:ptCount val="1"/>
                <c:pt idx="0">
                  <c:v>PY 19 to PY 20 Change in Applicants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AnnualPivot!$AV$4:$AV$55</c:f>
              <c:strCache>
                <c:ptCount val="52"/>
                <c:pt idx="0">
                  <c:v>GA</c:v>
                </c:pt>
                <c:pt idx="1">
                  <c:v>MT</c:v>
                </c:pt>
                <c:pt idx="2">
                  <c:v>WA</c:v>
                </c:pt>
                <c:pt idx="3">
                  <c:v>CT</c:v>
                </c:pt>
                <c:pt idx="4">
                  <c:v>AK</c:v>
                </c:pt>
                <c:pt idx="5">
                  <c:v>RI</c:v>
                </c:pt>
                <c:pt idx="6">
                  <c:v>NE</c:v>
                </c:pt>
                <c:pt idx="7">
                  <c:v>NM</c:v>
                </c:pt>
                <c:pt idx="8">
                  <c:v>CA</c:v>
                </c:pt>
                <c:pt idx="9">
                  <c:v>AZ</c:v>
                </c:pt>
                <c:pt idx="10">
                  <c:v>MD</c:v>
                </c:pt>
                <c:pt idx="11">
                  <c:v>NC</c:v>
                </c:pt>
                <c:pt idx="12">
                  <c:v>NJ</c:v>
                </c:pt>
                <c:pt idx="13">
                  <c:v>OR</c:v>
                </c:pt>
                <c:pt idx="14">
                  <c:v>SC</c:v>
                </c:pt>
                <c:pt idx="15">
                  <c:v>VT</c:v>
                </c:pt>
                <c:pt idx="16">
                  <c:v>VA</c:v>
                </c:pt>
                <c:pt idx="17">
                  <c:v>IL</c:v>
                </c:pt>
                <c:pt idx="18">
                  <c:v>MN</c:v>
                </c:pt>
                <c:pt idx="19">
                  <c:v>KY</c:v>
                </c:pt>
                <c:pt idx="20">
                  <c:v>LA</c:v>
                </c:pt>
                <c:pt idx="21">
                  <c:v>KS</c:v>
                </c:pt>
                <c:pt idx="22">
                  <c:v>MO</c:v>
                </c:pt>
                <c:pt idx="23">
                  <c:v>MI</c:v>
                </c:pt>
                <c:pt idx="24">
                  <c:v>FL</c:v>
                </c:pt>
                <c:pt idx="25">
                  <c:v>PA</c:v>
                </c:pt>
                <c:pt idx="26">
                  <c:v>AR</c:v>
                </c:pt>
                <c:pt idx="27">
                  <c:v>OH</c:v>
                </c:pt>
                <c:pt idx="28">
                  <c:v>ME</c:v>
                </c:pt>
                <c:pt idx="29">
                  <c:v>IA</c:v>
                </c:pt>
                <c:pt idx="30">
                  <c:v>WI</c:v>
                </c:pt>
                <c:pt idx="31">
                  <c:v>NV</c:v>
                </c:pt>
                <c:pt idx="32">
                  <c:v>IN</c:v>
                </c:pt>
                <c:pt idx="33">
                  <c:v>AL</c:v>
                </c:pt>
                <c:pt idx="34">
                  <c:v>MA</c:v>
                </c:pt>
                <c:pt idx="35">
                  <c:v>ID</c:v>
                </c:pt>
                <c:pt idx="36">
                  <c:v>TN</c:v>
                </c:pt>
                <c:pt idx="37">
                  <c:v>SD</c:v>
                </c:pt>
                <c:pt idx="38">
                  <c:v>DE</c:v>
                </c:pt>
                <c:pt idx="39">
                  <c:v>NY</c:v>
                </c:pt>
                <c:pt idx="40">
                  <c:v>CO</c:v>
                </c:pt>
                <c:pt idx="41">
                  <c:v>WY</c:v>
                </c:pt>
                <c:pt idx="42">
                  <c:v>UT</c:v>
                </c:pt>
                <c:pt idx="43">
                  <c:v>DC</c:v>
                </c:pt>
                <c:pt idx="44">
                  <c:v>OK</c:v>
                </c:pt>
                <c:pt idx="45">
                  <c:v>MS</c:v>
                </c:pt>
                <c:pt idx="46">
                  <c:v>TX</c:v>
                </c:pt>
                <c:pt idx="47">
                  <c:v>NH</c:v>
                </c:pt>
                <c:pt idx="48">
                  <c:v>ND</c:v>
                </c:pt>
                <c:pt idx="49">
                  <c:v>PR</c:v>
                </c:pt>
                <c:pt idx="50">
                  <c:v>HI</c:v>
                </c:pt>
                <c:pt idx="51">
                  <c:v>WV</c:v>
                </c:pt>
              </c:strCache>
            </c:strRef>
          </c:cat>
          <c:val>
            <c:numRef>
              <c:f>AnnualPivot!$AW$4:$AW$55</c:f>
              <c:numCache>
                <c:formatCode>0%</c:formatCode>
                <c:ptCount val="52"/>
                <c:pt idx="0">
                  <c:v>-0.5775886128942227</c:v>
                </c:pt>
                <c:pt idx="1">
                  <c:v>-0.54052407068860453</c:v>
                </c:pt>
                <c:pt idx="2">
                  <c:v>-0.45487894350696995</c:v>
                </c:pt>
                <c:pt idx="3">
                  <c:v>-0.39533043134151169</c:v>
                </c:pt>
                <c:pt idx="4">
                  <c:v>-0.31833520809898763</c:v>
                </c:pt>
                <c:pt idx="5">
                  <c:v>-0.29522431259044862</c:v>
                </c:pt>
                <c:pt idx="6">
                  <c:v>-0.27884615384615385</c:v>
                </c:pt>
                <c:pt idx="7">
                  <c:v>-0.2754271765663141</c:v>
                </c:pt>
                <c:pt idx="8">
                  <c:v>-0.27440662785490372</c:v>
                </c:pt>
                <c:pt idx="9">
                  <c:v>-0.26366828289583683</c:v>
                </c:pt>
                <c:pt idx="10">
                  <c:v>-0.25486694052509379</c:v>
                </c:pt>
                <c:pt idx="11">
                  <c:v>-0.25466279444982254</c:v>
                </c:pt>
                <c:pt idx="12">
                  <c:v>-0.24599150335754419</c:v>
                </c:pt>
                <c:pt idx="13">
                  <c:v>-0.24277456647398843</c:v>
                </c:pt>
                <c:pt idx="14">
                  <c:v>-0.22585531004989309</c:v>
                </c:pt>
                <c:pt idx="15">
                  <c:v>-0.22233300099700898</c:v>
                </c:pt>
                <c:pt idx="16">
                  <c:v>-0.22005988023952097</c:v>
                </c:pt>
                <c:pt idx="17">
                  <c:v>-0.22004408754526847</c:v>
                </c:pt>
                <c:pt idx="18">
                  <c:v>-0.2146469049694856</c:v>
                </c:pt>
                <c:pt idx="19">
                  <c:v>-0.20721513418389792</c:v>
                </c:pt>
                <c:pt idx="20">
                  <c:v>-0.20330820770519262</c:v>
                </c:pt>
                <c:pt idx="21">
                  <c:v>-0.20229633679606343</c:v>
                </c:pt>
                <c:pt idx="22">
                  <c:v>-0.20222708291906941</c:v>
                </c:pt>
                <c:pt idx="23">
                  <c:v>-0.19850892386474886</c:v>
                </c:pt>
                <c:pt idx="24">
                  <c:v>-0.19538569098112329</c:v>
                </c:pt>
                <c:pt idx="25">
                  <c:v>-0.19005921107497289</c:v>
                </c:pt>
                <c:pt idx="26">
                  <c:v>-0.18935409215232485</c:v>
                </c:pt>
                <c:pt idx="27">
                  <c:v>-0.17814565794677664</c:v>
                </c:pt>
                <c:pt idx="28">
                  <c:v>-0.16124367317425886</c:v>
                </c:pt>
                <c:pt idx="29">
                  <c:v>-0.15893140140366765</c:v>
                </c:pt>
                <c:pt idx="30">
                  <c:v>-0.15725886314121609</c:v>
                </c:pt>
                <c:pt idx="31">
                  <c:v>-0.15460526315789475</c:v>
                </c:pt>
                <c:pt idx="32">
                  <c:v>-0.14759746146872166</c:v>
                </c:pt>
                <c:pt idx="33">
                  <c:v>-0.12047269942006784</c:v>
                </c:pt>
                <c:pt idx="34">
                  <c:v>-0.12033195020746888</c:v>
                </c:pt>
                <c:pt idx="35">
                  <c:v>-0.11533288500336247</c:v>
                </c:pt>
                <c:pt idx="36">
                  <c:v>-0.11191709844559586</c:v>
                </c:pt>
                <c:pt idx="37">
                  <c:v>-0.10934937124111536</c:v>
                </c:pt>
                <c:pt idx="38">
                  <c:v>-0.10926193921852388</c:v>
                </c:pt>
                <c:pt idx="39">
                  <c:v>-0.10908541878986902</c:v>
                </c:pt>
                <c:pt idx="40">
                  <c:v>-9.7335097335097334E-2</c:v>
                </c:pt>
                <c:pt idx="41">
                  <c:v>-9.5988538681948427E-2</c:v>
                </c:pt>
                <c:pt idx="42">
                  <c:v>-9.1731266149870802E-2</c:v>
                </c:pt>
                <c:pt idx="43">
                  <c:v>-8.1066666666666662E-2</c:v>
                </c:pt>
                <c:pt idx="44">
                  <c:v>-7.8274347713769052E-2</c:v>
                </c:pt>
                <c:pt idx="45">
                  <c:v>-6.532897806812879E-2</c:v>
                </c:pt>
                <c:pt idx="46">
                  <c:v>-1.9531705044072534E-2</c:v>
                </c:pt>
                <c:pt idx="47">
                  <c:v>-7.6335877862595417E-3</c:v>
                </c:pt>
                <c:pt idx="48">
                  <c:v>2.93470286133529E-3</c:v>
                </c:pt>
                <c:pt idx="49">
                  <c:v>2.1169794849410738E-2</c:v>
                </c:pt>
                <c:pt idx="50">
                  <c:v>4.2696629213483148E-2</c:v>
                </c:pt>
                <c:pt idx="51">
                  <c:v>1.0434439178515007</c:v>
                </c:pt>
              </c:numCache>
            </c:numRef>
          </c:val>
          <c:extLst>
            <c:ext xmlns:c16="http://schemas.microsoft.com/office/drawing/2014/chart" uri="{C3380CC4-5D6E-409C-BE32-E72D297353CC}">
              <c16:uniqueId val="{00000000-607B-4D2C-A2E5-2AC817C77794}"/>
            </c:ext>
          </c:extLst>
        </c:ser>
        <c:dLbls>
          <c:dLblPos val="outEnd"/>
          <c:showLegendKey val="0"/>
          <c:showVal val="1"/>
          <c:showCatName val="0"/>
          <c:showSerName val="0"/>
          <c:showPercent val="0"/>
          <c:showBubbleSize val="0"/>
        </c:dLbls>
        <c:gapWidth val="284"/>
        <c:overlap val="-90"/>
        <c:axId val="1666072079"/>
        <c:axId val="1666092047"/>
      </c:barChart>
      <c:catAx>
        <c:axId val="16660720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1666092047"/>
        <c:crosses val="autoZero"/>
        <c:auto val="1"/>
        <c:lblAlgn val="ctr"/>
        <c:lblOffset val="100"/>
        <c:noMultiLvlLbl val="0"/>
      </c:catAx>
      <c:valAx>
        <c:axId val="1666092047"/>
        <c:scaling>
          <c:orientation val="minMax"/>
        </c:scaling>
        <c:delete val="1"/>
        <c:axPos val="l"/>
        <c:numFmt formatCode="0%" sourceLinked="1"/>
        <c:majorTickMark val="none"/>
        <c:minorTickMark val="none"/>
        <c:tickLblPos val="nextTo"/>
        <c:crossAx val="1666072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en-US" sz="2400" dirty="0">
                <a:solidFill>
                  <a:srgbClr val="97450D"/>
                </a:solidFill>
              </a:rPr>
              <a:t>PY 20 to PY 21 </a:t>
            </a:r>
            <a:r>
              <a:rPr lang="en-US" sz="2400" dirty="0">
                <a:solidFill>
                  <a:prstClr val="black">
                    <a:lumMod val="65000"/>
                    <a:lumOff val="35000"/>
                  </a:prstClr>
                </a:solidFill>
              </a:rPr>
              <a:t>%</a:t>
            </a:r>
            <a:r>
              <a:rPr lang="en-US" sz="2400" baseline="0" dirty="0">
                <a:solidFill>
                  <a:prstClr val="black">
                    <a:lumMod val="65000"/>
                    <a:lumOff val="35000"/>
                  </a:prstClr>
                </a:solidFill>
              </a:rPr>
              <a:t> C</a:t>
            </a:r>
            <a:r>
              <a:rPr lang="en-US" sz="2400" dirty="0"/>
              <a:t>hange in Applicants</a:t>
            </a:r>
          </a:p>
        </c:rich>
      </c:tx>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AnnualPivot!$AT$3</c:f>
              <c:strCache>
                <c:ptCount val="1"/>
                <c:pt idx="0">
                  <c:v>PY 20 to PY 21 Change in Applicants</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AnnualPivot!$AS$4:$AS$55</c:f>
              <c:strCache>
                <c:ptCount val="52"/>
                <c:pt idx="0">
                  <c:v>HI</c:v>
                </c:pt>
                <c:pt idx="1">
                  <c:v>DC</c:v>
                </c:pt>
                <c:pt idx="2">
                  <c:v>MS</c:v>
                </c:pt>
                <c:pt idx="3">
                  <c:v>ID</c:v>
                </c:pt>
                <c:pt idx="4">
                  <c:v>UT</c:v>
                </c:pt>
                <c:pt idx="5">
                  <c:v>AZ</c:v>
                </c:pt>
                <c:pt idx="6">
                  <c:v>IN</c:v>
                </c:pt>
                <c:pt idx="7">
                  <c:v>LA</c:v>
                </c:pt>
                <c:pt idx="8">
                  <c:v>FL</c:v>
                </c:pt>
                <c:pt idx="9">
                  <c:v>AR</c:v>
                </c:pt>
                <c:pt idx="10">
                  <c:v>SC</c:v>
                </c:pt>
                <c:pt idx="11">
                  <c:v>WY</c:v>
                </c:pt>
                <c:pt idx="12">
                  <c:v>NH</c:v>
                </c:pt>
                <c:pt idx="13">
                  <c:v>TN</c:v>
                </c:pt>
                <c:pt idx="14">
                  <c:v>CO</c:v>
                </c:pt>
                <c:pt idx="15">
                  <c:v>NC</c:v>
                </c:pt>
                <c:pt idx="16">
                  <c:v>IA</c:v>
                </c:pt>
                <c:pt idx="17">
                  <c:v>OR</c:v>
                </c:pt>
                <c:pt idx="18">
                  <c:v>MA</c:v>
                </c:pt>
                <c:pt idx="19">
                  <c:v>OH</c:v>
                </c:pt>
                <c:pt idx="20">
                  <c:v>SD</c:v>
                </c:pt>
                <c:pt idx="21">
                  <c:v>NY</c:v>
                </c:pt>
                <c:pt idx="22">
                  <c:v>AL</c:v>
                </c:pt>
                <c:pt idx="23">
                  <c:v>KS</c:v>
                </c:pt>
                <c:pt idx="24">
                  <c:v>TX</c:v>
                </c:pt>
                <c:pt idx="25">
                  <c:v>NJ</c:v>
                </c:pt>
                <c:pt idx="26">
                  <c:v>GA</c:v>
                </c:pt>
                <c:pt idx="27">
                  <c:v>WI</c:v>
                </c:pt>
                <c:pt idx="28">
                  <c:v>MD</c:v>
                </c:pt>
                <c:pt idx="29">
                  <c:v>ME</c:v>
                </c:pt>
                <c:pt idx="30">
                  <c:v>ND</c:v>
                </c:pt>
                <c:pt idx="31">
                  <c:v>IL</c:v>
                </c:pt>
                <c:pt idx="32">
                  <c:v>PR</c:v>
                </c:pt>
                <c:pt idx="33">
                  <c:v>NE</c:v>
                </c:pt>
                <c:pt idx="34">
                  <c:v>MI</c:v>
                </c:pt>
                <c:pt idx="35">
                  <c:v>MN</c:v>
                </c:pt>
                <c:pt idx="36">
                  <c:v>MO</c:v>
                </c:pt>
                <c:pt idx="37">
                  <c:v>OK</c:v>
                </c:pt>
                <c:pt idx="38">
                  <c:v>VT</c:v>
                </c:pt>
                <c:pt idx="39">
                  <c:v>DE</c:v>
                </c:pt>
                <c:pt idx="40">
                  <c:v>VA</c:v>
                </c:pt>
                <c:pt idx="41">
                  <c:v>NM</c:v>
                </c:pt>
                <c:pt idx="42">
                  <c:v>CA</c:v>
                </c:pt>
                <c:pt idx="43">
                  <c:v>NV</c:v>
                </c:pt>
                <c:pt idx="44">
                  <c:v>RI</c:v>
                </c:pt>
                <c:pt idx="45">
                  <c:v>CT</c:v>
                </c:pt>
                <c:pt idx="46">
                  <c:v>PA</c:v>
                </c:pt>
                <c:pt idx="47">
                  <c:v>WA</c:v>
                </c:pt>
                <c:pt idx="48">
                  <c:v>MT</c:v>
                </c:pt>
                <c:pt idx="49">
                  <c:v>AK</c:v>
                </c:pt>
                <c:pt idx="50">
                  <c:v>KY</c:v>
                </c:pt>
                <c:pt idx="51">
                  <c:v>WV</c:v>
                </c:pt>
              </c:strCache>
            </c:strRef>
          </c:cat>
          <c:val>
            <c:numRef>
              <c:f>AnnualPivot!$AT$4:$AT$55</c:f>
              <c:numCache>
                <c:formatCode>0%</c:formatCode>
                <c:ptCount val="52"/>
                <c:pt idx="0">
                  <c:v>-9.2672413793103453E-2</c:v>
                </c:pt>
                <c:pt idx="1">
                  <c:v>-3.8885664538595474E-2</c:v>
                </c:pt>
                <c:pt idx="2">
                  <c:v>-1.7640206357130969E-2</c:v>
                </c:pt>
                <c:pt idx="3">
                  <c:v>-1.7103762827822121E-2</c:v>
                </c:pt>
                <c:pt idx="4">
                  <c:v>-3.3783783783783786E-3</c:v>
                </c:pt>
                <c:pt idx="5">
                  <c:v>4.5413260672116256E-4</c:v>
                </c:pt>
                <c:pt idx="6">
                  <c:v>7.4452244203360987E-3</c:v>
                </c:pt>
                <c:pt idx="7">
                  <c:v>2.049934296977661E-2</c:v>
                </c:pt>
                <c:pt idx="8">
                  <c:v>2.9774662573133291E-2</c:v>
                </c:pt>
                <c:pt idx="9">
                  <c:v>4.9312224240851285E-2</c:v>
                </c:pt>
                <c:pt idx="10">
                  <c:v>6.6175624352629761E-2</c:v>
                </c:pt>
                <c:pt idx="11">
                  <c:v>6.6561014263074481E-2</c:v>
                </c:pt>
                <c:pt idx="12">
                  <c:v>7.3504273504273507E-2</c:v>
                </c:pt>
                <c:pt idx="13">
                  <c:v>8.3080513418903157E-2</c:v>
                </c:pt>
                <c:pt idx="14">
                  <c:v>8.4380234505862642E-2</c:v>
                </c:pt>
                <c:pt idx="15">
                  <c:v>9.5159754091263316E-2</c:v>
                </c:pt>
                <c:pt idx="16">
                  <c:v>9.8250336473755043E-2</c:v>
                </c:pt>
                <c:pt idx="17">
                  <c:v>0.10178117048346055</c:v>
                </c:pt>
                <c:pt idx="18">
                  <c:v>0.11745283018867925</c:v>
                </c:pt>
                <c:pt idx="19">
                  <c:v>0.12154544204592328</c:v>
                </c:pt>
                <c:pt idx="20">
                  <c:v>0.1240024554941682</c:v>
                </c:pt>
                <c:pt idx="21">
                  <c:v>0.14854043977460493</c:v>
                </c:pt>
                <c:pt idx="22">
                  <c:v>0.14941527743219707</c:v>
                </c:pt>
                <c:pt idx="23">
                  <c:v>0.15044551062371486</c:v>
                </c:pt>
                <c:pt idx="24">
                  <c:v>0.16566336633663367</c:v>
                </c:pt>
                <c:pt idx="25">
                  <c:v>0.16575790621592149</c:v>
                </c:pt>
                <c:pt idx="26">
                  <c:v>0.17277832837793194</c:v>
                </c:pt>
                <c:pt idx="27">
                  <c:v>0.17720329024676851</c:v>
                </c:pt>
                <c:pt idx="28">
                  <c:v>0.20493767976989455</c:v>
                </c:pt>
                <c:pt idx="29">
                  <c:v>0.21551724137931033</c:v>
                </c:pt>
                <c:pt idx="30">
                  <c:v>0.22311631309436722</c:v>
                </c:pt>
                <c:pt idx="31">
                  <c:v>0.23256283435954375</c:v>
                </c:pt>
                <c:pt idx="32">
                  <c:v>0.23359692241932037</c:v>
                </c:pt>
                <c:pt idx="33">
                  <c:v>0.23555555555555555</c:v>
                </c:pt>
                <c:pt idx="34">
                  <c:v>0.24823827868082307</c:v>
                </c:pt>
                <c:pt idx="35">
                  <c:v>0.27286856127886322</c:v>
                </c:pt>
                <c:pt idx="36">
                  <c:v>0.27966101694915252</c:v>
                </c:pt>
                <c:pt idx="37">
                  <c:v>0.2982062780269058</c:v>
                </c:pt>
                <c:pt idx="38">
                  <c:v>0.30641025641025643</c:v>
                </c:pt>
                <c:pt idx="39">
                  <c:v>0.30869212022745735</c:v>
                </c:pt>
                <c:pt idx="40">
                  <c:v>0.31844355260861978</c:v>
                </c:pt>
                <c:pt idx="41">
                  <c:v>0.35261089275687818</c:v>
                </c:pt>
                <c:pt idx="42">
                  <c:v>0.36234120248932777</c:v>
                </c:pt>
                <c:pt idx="43">
                  <c:v>0.37854363535297386</c:v>
                </c:pt>
                <c:pt idx="44">
                  <c:v>0.40246406570841892</c:v>
                </c:pt>
                <c:pt idx="45">
                  <c:v>0.40445026178010474</c:v>
                </c:pt>
                <c:pt idx="46">
                  <c:v>0.41999588138385502</c:v>
                </c:pt>
                <c:pt idx="47">
                  <c:v>0.42059219380888291</c:v>
                </c:pt>
                <c:pt idx="48">
                  <c:v>0.47877984084880637</c:v>
                </c:pt>
                <c:pt idx="49">
                  <c:v>0.49339933993399337</c:v>
                </c:pt>
                <c:pt idx="50">
                  <c:v>0.52053274139844619</c:v>
                </c:pt>
                <c:pt idx="51">
                  <c:v>0.71820641669887897</c:v>
                </c:pt>
              </c:numCache>
            </c:numRef>
          </c:val>
          <c:extLst>
            <c:ext xmlns:c16="http://schemas.microsoft.com/office/drawing/2014/chart" uri="{C3380CC4-5D6E-409C-BE32-E72D297353CC}">
              <c16:uniqueId val="{00000000-312C-447E-9521-15B8C1DCC75E}"/>
            </c:ext>
          </c:extLst>
        </c:ser>
        <c:dLbls>
          <c:dLblPos val="outEnd"/>
          <c:showLegendKey val="0"/>
          <c:showVal val="1"/>
          <c:showCatName val="0"/>
          <c:showSerName val="0"/>
          <c:showPercent val="0"/>
          <c:showBubbleSize val="0"/>
        </c:dLbls>
        <c:gapWidth val="279"/>
        <c:overlap val="-90"/>
        <c:axId val="1876678751"/>
        <c:axId val="1876681663"/>
      </c:barChart>
      <c:catAx>
        <c:axId val="18766787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1876681663"/>
        <c:crosses val="autoZero"/>
        <c:auto val="1"/>
        <c:lblAlgn val="ctr"/>
        <c:lblOffset val="100"/>
        <c:noMultiLvlLbl val="0"/>
      </c:catAx>
      <c:valAx>
        <c:axId val="1876681663"/>
        <c:scaling>
          <c:orientation val="minMax"/>
        </c:scaling>
        <c:delete val="1"/>
        <c:axPos val="l"/>
        <c:numFmt formatCode="0%" sourceLinked="1"/>
        <c:majorTickMark val="none"/>
        <c:minorTickMark val="none"/>
        <c:tickLblPos val="nextTo"/>
        <c:crossAx val="18766787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en-US" sz="2400" dirty="0">
                <a:solidFill>
                  <a:srgbClr val="97450D"/>
                </a:solidFill>
              </a:rPr>
              <a:t>PY 19 to PY 20 </a:t>
            </a:r>
            <a:r>
              <a:rPr lang="en-US" sz="2400" dirty="0"/>
              <a:t>% Change in Participants</a:t>
            </a:r>
          </a:p>
        </c:rich>
      </c:tx>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AnnualPivot!$AK$3</c:f>
              <c:strCache>
                <c:ptCount val="1"/>
                <c:pt idx="0">
                  <c:v>PY 19 to PY 20 % Change in Participants</c:v>
                </c:pt>
              </c:strCache>
            </c:strRef>
          </c:tx>
          <c:spPr>
            <a:solidFill>
              <a:schemeClr val="accent5"/>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AnnualPivot!$AJ$4:$AJ$55</c:f>
              <c:strCache>
                <c:ptCount val="52"/>
                <c:pt idx="0">
                  <c:v>GA</c:v>
                </c:pt>
                <c:pt idx="1">
                  <c:v>KY</c:v>
                </c:pt>
                <c:pt idx="2">
                  <c:v>AK</c:v>
                </c:pt>
                <c:pt idx="3">
                  <c:v>MO</c:v>
                </c:pt>
                <c:pt idx="4">
                  <c:v>VT</c:v>
                </c:pt>
                <c:pt idx="5">
                  <c:v>OR</c:v>
                </c:pt>
                <c:pt idx="6">
                  <c:v>ID</c:v>
                </c:pt>
                <c:pt idx="7">
                  <c:v>SC</c:v>
                </c:pt>
                <c:pt idx="8">
                  <c:v>MN</c:v>
                </c:pt>
                <c:pt idx="9">
                  <c:v>MD</c:v>
                </c:pt>
                <c:pt idx="10">
                  <c:v>NY</c:v>
                </c:pt>
                <c:pt idx="11">
                  <c:v>WI</c:v>
                </c:pt>
                <c:pt idx="12">
                  <c:v>ME</c:v>
                </c:pt>
                <c:pt idx="13">
                  <c:v>MI</c:v>
                </c:pt>
                <c:pt idx="14">
                  <c:v>AR</c:v>
                </c:pt>
                <c:pt idx="15">
                  <c:v>NC</c:v>
                </c:pt>
                <c:pt idx="16">
                  <c:v>OK</c:v>
                </c:pt>
                <c:pt idx="17">
                  <c:v>IN</c:v>
                </c:pt>
                <c:pt idx="18">
                  <c:v>SD</c:v>
                </c:pt>
                <c:pt idx="19">
                  <c:v>NV</c:v>
                </c:pt>
                <c:pt idx="20">
                  <c:v>CA</c:v>
                </c:pt>
                <c:pt idx="21">
                  <c:v>IA</c:v>
                </c:pt>
                <c:pt idx="22">
                  <c:v>WV</c:v>
                </c:pt>
                <c:pt idx="23">
                  <c:v>ND</c:v>
                </c:pt>
                <c:pt idx="24">
                  <c:v>MA</c:v>
                </c:pt>
                <c:pt idx="25">
                  <c:v>WA</c:v>
                </c:pt>
                <c:pt idx="26">
                  <c:v>WY</c:v>
                </c:pt>
                <c:pt idx="27">
                  <c:v>FL</c:v>
                </c:pt>
                <c:pt idx="28">
                  <c:v>NM</c:v>
                </c:pt>
                <c:pt idx="29">
                  <c:v>AZ</c:v>
                </c:pt>
                <c:pt idx="30">
                  <c:v>MS</c:v>
                </c:pt>
                <c:pt idx="31">
                  <c:v>TX</c:v>
                </c:pt>
                <c:pt idx="32">
                  <c:v>CO</c:v>
                </c:pt>
                <c:pt idx="33">
                  <c:v>IL</c:v>
                </c:pt>
                <c:pt idx="34">
                  <c:v>TN</c:v>
                </c:pt>
                <c:pt idx="35">
                  <c:v>OH</c:v>
                </c:pt>
                <c:pt idx="36">
                  <c:v>UT</c:v>
                </c:pt>
                <c:pt idx="37">
                  <c:v>RI</c:v>
                </c:pt>
                <c:pt idx="38">
                  <c:v>CT</c:v>
                </c:pt>
                <c:pt idx="39">
                  <c:v>PA</c:v>
                </c:pt>
                <c:pt idx="40">
                  <c:v>DC</c:v>
                </c:pt>
                <c:pt idx="41">
                  <c:v>VA</c:v>
                </c:pt>
                <c:pt idx="42">
                  <c:v>AL</c:v>
                </c:pt>
                <c:pt idx="43">
                  <c:v>LA</c:v>
                </c:pt>
                <c:pt idx="44">
                  <c:v>NH</c:v>
                </c:pt>
                <c:pt idx="45">
                  <c:v>PR</c:v>
                </c:pt>
                <c:pt idx="46">
                  <c:v>HI</c:v>
                </c:pt>
                <c:pt idx="47">
                  <c:v>KS</c:v>
                </c:pt>
                <c:pt idx="48">
                  <c:v>NJ</c:v>
                </c:pt>
                <c:pt idx="49">
                  <c:v>DE</c:v>
                </c:pt>
                <c:pt idx="50">
                  <c:v>NE</c:v>
                </c:pt>
                <c:pt idx="51">
                  <c:v>MT</c:v>
                </c:pt>
              </c:strCache>
            </c:strRef>
          </c:cat>
          <c:val>
            <c:numRef>
              <c:f>AnnualPivot!$AK$4:$AK$55</c:f>
              <c:numCache>
                <c:formatCode>0%</c:formatCode>
                <c:ptCount val="52"/>
                <c:pt idx="0">
                  <c:v>-0.32688693543498032</c:v>
                </c:pt>
                <c:pt idx="1">
                  <c:v>-0.22881150521127899</c:v>
                </c:pt>
                <c:pt idx="2">
                  <c:v>-0.19926199261992619</c:v>
                </c:pt>
                <c:pt idx="3">
                  <c:v>-0.18197278911564627</c:v>
                </c:pt>
                <c:pt idx="4">
                  <c:v>-0.16872523887205779</c:v>
                </c:pt>
                <c:pt idx="5">
                  <c:v>-0.16449689743277771</c:v>
                </c:pt>
                <c:pt idx="6">
                  <c:v>-0.15888888888888889</c:v>
                </c:pt>
                <c:pt idx="7">
                  <c:v>-0.14184432325235499</c:v>
                </c:pt>
                <c:pt idx="8">
                  <c:v>-0.14147398843930636</c:v>
                </c:pt>
                <c:pt idx="9">
                  <c:v>-0.14017360640173607</c:v>
                </c:pt>
                <c:pt idx="10">
                  <c:v>-0.13792442306351529</c:v>
                </c:pt>
                <c:pt idx="11">
                  <c:v>-0.1237235300440718</c:v>
                </c:pt>
                <c:pt idx="12">
                  <c:v>-0.12129927254271697</c:v>
                </c:pt>
                <c:pt idx="13">
                  <c:v>-0.11994886078261266</c:v>
                </c:pt>
                <c:pt idx="14">
                  <c:v>-0.11428571428571428</c:v>
                </c:pt>
                <c:pt idx="15">
                  <c:v>-0.10510440835266821</c:v>
                </c:pt>
                <c:pt idx="16">
                  <c:v>-9.6348096348096351E-2</c:v>
                </c:pt>
                <c:pt idx="17">
                  <c:v>-9.1094106154347113E-2</c:v>
                </c:pt>
                <c:pt idx="18">
                  <c:v>-8.5567942151250381E-2</c:v>
                </c:pt>
                <c:pt idx="19">
                  <c:v>-8.3456062837506131E-2</c:v>
                </c:pt>
                <c:pt idx="20">
                  <c:v>-8.1252760979176511E-2</c:v>
                </c:pt>
                <c:pt idx="21">
                  <c:v>-7.5816900405780596E-2</c:v>
                </c:pt>
                <c:pt idx="22">
                  <c:v>-7.5409197194076377E-2</c:v>
                </c:pt>
                <c:pt idx="23">
                  <c:v>-7.4598316755929608E-2</c:v>
                </c:pt>
                <c:pt idx="24">
                  <c:v>-6.769782559964134E-2</c:v>
                </c:pt>
                <c:pt idx="25">
                  <c:v>-6.6195738862937226E-2</c:v>
                </c:pt>
                <c:pt idx="26">
                  <c:v>-6.5925010300782863E-2</c:v>
                </c:pt>
                <c:pt idx="27">
                  <c:v>-6.3722772277227724E-2</c:v>
                </c:pt>
                <c:pt idx="28">
                  <c:v>-6.3011612411955076E-2</c:v>
                </c:pt>
                <c:pt idx="29">
                  <c:v>-6.2676056338028169E-2</c:v>
                </c:pt>
                <c:pt idx="30">
                  <c:v>-6.0677328316086548E-2</c:v>
                </c:pt>
                <c:pt idx="31">
                  <c:v>-5.9646697388632874E-2</c:v>
                </c:pt>
                <c:pt idx="32">
                  <c:v>-5.3213545266067724E-2</c:v>
                </c:pt>
                <c:pt idx="33">
                  <c:v>-5.2237088661691702E-2</c:v>
                </c:pt>
                <c:pt idx="34">
                  <c:v>-5.1773049645390069E-2</c:v>
                </c:pt>
                <c:pt idx="35">
                  <c:v>-5.1172235554735095E-2</c:v>
                </c:pt>
                <c:pt idx="36">
                  <c:v>-4.7738287560581585E-2</c:v>
                </c:pt>
                <c:pt idx="37">
                  <c:v>-3.7642397226349676E-2</c:v>
                </c:pt>
                <c:pt idx="38">
                  <c:v>-3.5675675675675679E-2</c:v>
                </c:pt>
                <c:pt idx="39">
                  <c:v>-3.248185776487663E-2</c:v>
                </c:pt>
                <c:pt idx="40">
                  <c:v>-2.6683343756514488E-2</c:v>
                </c:pt>
                <c:pt idx="41">
                  <c:v>-2.4570788753421249E-2</c:v>
                </c:pt>
                <c:pt idx="42">
                  <c:v>-1.6841754210438552E-2</c:v>
                </c:pt>
                <c:pt idx="43">
                  <c:v>2.7746947835738068E-3</c:v>
                </c:pt>
                <c:pt idx="44">
                  <c:v>1.0091145833333334E-2</c:v>
                </c:pt>
                <c:pt idx="45">
                  <c:v>1.9937906277287282E-2</c:v>
                </c:pt>
                <c:pt idx="46">
                  <c:v>4.3512043512043512E-2</c:v>
                </c:pt>
                <c:pt idx="47">
                  <c:v>7.7563540753724805E-2</c:v>
                </c:pt>
                <c:pt idx="48">
                  <c:v>0.11436713958242983</c:v>
                </c:pt>
                <c:pt idx="49">
                  <c:v>0.14310645724258289</c:v>
                </c:pt>
                <c:pt idx="50">
                  <c:v>0.16421404682274249</c:v>
                </c:pt>
                <c:pt idx="51">
                  <c:v>0.23496614894464357</c:v>
                </c:pt>
              </c:numCache>
            </c:numRef>
          </c:val>
          <c:extLst>
            <c:ext xmlns:c16="http://schemas.microsoft.com/office/drawing/2014/chart" uri="{C3380CC4-5D6E-409C-BE32-E72D297353CC}">
              <c16:uniqueId val="{00000000-87FC-4C8D-A461-A8ADD1DD62DD}"/>
            </c:ext>
          </c:extLst>
        </c:ser>
        <c:dLbls>
          <c:dLblPos val="outEnd"/>
          <c:showLegendKey val="0"/>
          <c:showVal val="1"/>
          <c:showCatName val="0"/>
          <c:showSerName val="0"/>
          <c:showPercent val="0"/>
          <c:showBubbleSize val="0"/>
        </c:dLbls>
        <c:gapWidth val="229"/>
        <c:overlap val="-90"/>
        <c:axId val="2118452335"/>
        <c:axId val="2118452751"/>
      </c:barChart>
      <c:catAx>
        <c:axId val="21184523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2118452751"/>
        <c:crosses val="autoZero"/>
        <c:auto val="1"/>
        <c:lblAlgn val="ctr"/>
        <c:lblOffset val="100"/>
        <c:noMultiLvlLbl val="0"/>
      </c:catAx>
      <c:valAx>
        <c:axId val="2118452751"/>
        <c:scaling>
          <c:orientation val="minMax"/>
        </c:scaling>
        <c:delete val="1"/>
        <c:axPos val="l"/>
        <c:numFmt formatCode="0%" sourceLinked="1"/>
        <c:majorTickMark val="none"/>
        <c:minorTickMark val="none"/>
        <c:tickLblPos val="nextTo"/>
        <c:crossAx val="2118452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en-US" sz="2400" dirty="0">
                <a:solidFill>
                  <a:srgbClr val="97450D"/>
                </a:solidFill>
              </a:rPr>
              <a:t>PY 20 to PY 21 </a:t>
            </a:r>
            <a:r>
              <a:rPr lang="en-US" sz="2400" dirty="0"/>
              <a:t>% Change in Participants</a:t>
            </a:r>
          </a:p>
        </c:rich>
      </c:tx>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AnnualPivot!$AH$3</c:f>
              <c:strCache>
                <c:ptCount val="1"/>
                <c:pt idx="0">
                  <c:v>PY 20 to PY 21 % Change in Participants</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AnnualPivot!$AG$4:$AG$55</c:f>
              <c:strCache>
                <c:ptCount val="52"/>
                <c:pt idx="0">
                  <c:v>AR</c:v>
                </c:pt>
                <c:pt idx="1">
                  <c:v>GA</c:v>
                </c:pt>
                <c:pt idx="2">
                  <c:v>SC</c:v>
                </c:pt>
                <c:pt idx="3">
                  <c:v>ID</c:v>
                </c:pt>
                <c:pt idx="4">
                  <c:v>DC</c:v>
                </c:pt>
                <c:pt idx="5">
                  <c:v>MA</c:v>
                </c:pt>
                <c:pt idx="6">
                  <c:v>NH</c:v>
                </c:pt>
                <c:pt idx="7">
                  <c:v>OR</c:v>
                </c:pt>
                <c:pt idx="8">
                  <c:v>NC</c:v>
                </c:pt>
                <c:pt idx="9">
                  <c:v>NJ</c:v>
                </c:pt>
                <c:pt idx="10">
                  <c:v>OH</c:v>
                </c:pt>
                <c:pt idx="11">
                  <c:v>MO</c:v>
                </c:pt>
                <c:pt idx="12">
                  <c:v>NV</c:v>
                </c:pt>
                <c:pt idx="13">
                  <c:v>AK</c:v>
                </c:pt>
                <c:pt idx="14">
                  <c:v>KS</c:v>
                </c:pt>
                <c:pt idx="15">
                  <c:v>PR</c:v>
                </c:pt>
                <c:pt idx="16">
                  <c:v>FL</c:v>
                </c:pt>
                <c:pt idx="17">
                  <c:v>MD</c:v>
                </c:pt>
                <c:pt idx="18">
                  <c:v>IN</c:v>
                </c:pt>
                <c:pt idx="19">
                  <c:v>IA</c:v>
                </c:pt>
                <c:pt idx="20">
                  <c:v>TX</c:v>
                </c:pt>
                <c:pt idx="21">
                  <c:v>UT</c:v>
                </c:pt>
                <c:pt idx="22">
                  <c:v>HI</c:v>
                </c:pt>
                <c:pt idx="23">
                  <c:v>NY</c:v>
                </c:pt>
                <c:pt idx="24">
                  <c:v>WI</c:v>
                </c:pt>
                <c:pt idx="25">
                  <c:v>CT</c:v>
                </c:pt>
                <c:pt idx="26">
                  <c:v>LA</c:v>
                </c:pt>
                <c:pt idx="27">
                  <c:v>DE</c:v>
                </c:pt>
                <c:pt idx="28">
                  <c:v>AZ</c:v>
                </c:pt>
                <c:pt idx="29">
                  <c:v>SD</c:v>
                </c:pt>
                <c:pt idx="30">
                  <c:v>MN</c:v>
                </c:pt>
                <c:pt idx="31">
                  <c:v>MI</c:v>
                </c:pt>
                <c:pt idx="32">
                  <c:v>MS</c:v>
                </c:pt>
                <c:pt idx="33">
                  <c:v>WY</c:v>
                </c:pt>
                <c:pt idx="34">
                  <c:v>CO</c:v>
                </c:pt>
                <c:pt idx="35">
                  <c:v>TN</c:v>
                </c:pt>
                <c:pt idx="36">
                  <c:v>NM</c:v>
                </c:pt>
                <c:pt idx="37">
                  <c:v>PA</c:v>
                </c:pt>
                <c:pt idx="38">
                  <c:v>AL</c:v>
                </c:pt>
                <c:pt idx="39">
                  <c:v>KY</c:v>
                </c:pt>
                <c:pt idx="40">
                  <c:v>ME</c:v>
                </c:pt>
                <c:pt idx="41">
                  <c:v>RI</c:v>
                </c:pt>
                <c:pt idx="42">
                  <c:v>VA</c:v>
                </c:pt>
                <c:pt idx="43">
                  <c:v>OK</c:v>
                </c:pt>
                <c:pt idx="44">
                  <c:v>CA</c:v>
                </c:pt>
                <c:pt idx="45">
                  <c:v>VT</c:v>
                </c:pt>
                <c:pt idx="46">
                  <c:v>NE</c:v>
                </c:pt>
                <c:pt idx="47">
                  <c:v>WA</c:v>
                </c:pt>
                <c:pt idx="48">
                  <c:v>IL</c:v>
                </c:pt>
                <c:pt idx="49">
                  <c:v>ND</c:v>
                </c:pt>
                <c:pt idx="50">
                  <c:v>WV</c:v>
                </c:pt>
                <c:pt idx="51">
                  <c:v>MT</c:v>
                </c:pt>
              </c:strCache>
            </c:strRef>
          </c:cat>
          <c:val>
            <c:numRef>
              <c:f>AnnualPivot!$AH$4:$AH$55</c:f>
              <c:numCache>
                <c:formatCode>0%</c:formatCode>
                <c:ptCount val="52"/>
                <c:pt idx="0">
                  <c:v>-0.22764158918005073</c:v>
                </c:pt>
                <c:pt idx="1">
                  <c:v>-0.18617762958472264</c:v>
                </c:pt>
                <c:pt idx="2">
                  <c:v>-0.10193356470004958</c:v>
                </c:pt>
                <c:pt idx="3">
                  <c:v>-9.3333333333333338E-2</c:v>
                </c:pt>
                <c:pt idx="4">
                  <c:v>-8.2760058369814468E-2</c:v>
                </c:pt>
                <c:pt idx="5">
                  <c:v>-7.8278412911903156E-2</c:v>
                </c:pt>
                <c:pt idx="6">
                  <c:v>-6.54296875E-2</c:v>
                </c:pt>
                <c:pt idx="7">
                  <c:v>-6.0591312811777591E-2</c:v>
                </c:pt>
                <c:pt idx="8">
                  <c:v>-5.4563031709203402E-2</c:v>
                </c:pt>
                <c:pt idx="9">
                  <c:v>-4.8262189455424077E-2</c:v>
                </c:pt>
                <c:pt idx="10">
                  <c:v>-4.4563411482370315E-2</c:v>
                </c:pt>
                <c:pt idx="11">
                  <c:v>-4.2223786066150598E-2</c:v>
                </c:pt>
                <c:pt idx="12">
                  <c:v>-4.0255277368679433E-2</c:v>
                </c:pt>
                <c:pt idx="13">
                  <c:v>-3.9852398523985241E-2</c:v>
                </c:pt>
                <c:pt idx="14">
                  <c:v>-3.4618755477651184E-2</c:v>
                </c:pt>
                <c:pt idx="15">
                  <c:v>-3.1386436402444942E-2</c:v>
                </c:pt>
                <c:pt idx="16">
                  <c:v>-2.7366336633663366E-2</c:v>
                </c:pt>
                <c:pt idx="17">
                  <c:v>-1.2274515122745151E-2</c:v>
                </c:pt>
                <c:pt idx="18">
                  <c:v>-1.0827092152393357E-2</c:v>
                </c:pt>
                <c:pt idx="19">
                  <c:v>-7.4749056738093542E-3</c:v>
                </c:pt>
                <c:pt idx="20">
                  <c:v>-8.6021505376344086E-4</c:v>
                </c:pt>
                <c:pt idx="21">
                  <c:v>2.1001615508885298E-3</c:v>
                </c:pt>
                <c:pt idx="22">
                  <c:v>2.7195027195027195E-3</c:v>
                </c:pt>
                <c:pt idx="23">
                  <c:v>3.4511608450115039E-3</c:v>
                </c:pt>
                <c:pt idx="24">
                  <c:v>3.9772116521552192E-3</c:v>
                </c:pt>
                <c:pt idx="25">
                  <c:v>4.972972972972973E-3</c:v>
                </c:pt>
                <c:pt idx="26">
                  <c:v>6.9922308546059931E-3</c:v>
                </c:pt>
                <c:pt idx="27">
                  <c:v>8.2273747195213166E-3</c:v>
                </c:pt>
                <c:pt idx="28">
                  <c:v>9.6244131455399066E-3</c:v>
                </c:pt>
                <c:pt idx="29">
                  <c:v>1.2955709551069599E-2</c:v>
                </c:pt>
                <c:pt idx="30">
                  <c:v>1.4161849710982659E-2</c:v>
                </c:pt>
                <c:pt idx="31">
                  <c:v>1.5296105200675768E-2</c:v>
                </c:pt>
                <c:pt idx="32">
                  <c:v>1.8156161806208843E-2</c:v>
                </c:pt>
                <c:pt idx="33">
                  <c:v>2.1837659662134322E-2</c:v>
                </c:pt>
                <c:pt idx="34">
                  <c:v>2.3842432619212164E-2</c:v>
                </c:pt>
                <c:pt idx="35">
                  <c:v>2.5937183383991893E-2</c:v>
                </c:pt>
                <c:pt idx="36">
                  <c:v>2.6270702455739578E-2</c:v>
                </c:pt>
                <c:pt idx="37">
                  <c:v>2.679245283018868E-2</c:v>
                </c:pt>
                <c:pt idx="38">
                  <c:v>3.1807570451892614E-2</c:v>
                </c:pt>
                <c:pt idx="39">
                  <c:v>4.750747353962996E-2</c:v>
                </c:pt>
                <c:pt idx="40">
                  <c:v>4.838436812722044E-2</c:v>
                </c:pt>
                <c:pt idx="41">
                  <c:v>5.5473006438831102E-2</c:v>
                </c:pt>
                <c:pt idx="42">
                  <c:v>6.0462801691963178E-2</c:v>
                </c:pt>
                <c:pt idx="43">
                  <c:v>6.0476560476560477E-2</c:v>
                </c:pt>
                <c:pt idx="44">
                  <c:v>6.1160449068502751E-2</c:v>
                </c:pt>
                <c:pt idx="45">
                  <c:v>6.4320671172220928E-2</c:v>
                </c:pt>
                <c:pt idx="46">
                  <c:v>6.488294314381271E-2</c:v>
                </c:pt>
                <c:pt idx="47">
                  <c:v>6.6423607155064374E-2</c:v>
                </c:pt>
                <c:pt idx="48">
                  <c:v>6.9265919326736577E-2</c:v>
                </c:pt>
                <c:pt idx="49">
                  <c:v>0.12547819433817903</c:v>
                </c:pt>
                <c:pt idx="50">
                  <c:v>0.22194076383476227</c:v>
                </c:pt>
                <c:pt idx="51">
                  <c:v>0.27399442453205897</c:v>
                </c:pt>
              </c:numCache>
            </c:numRef>
          </c:val>
          <c:extLst>
            <c:ext xmlns:c16="http://schemas.microsoft.com/office/drawing/2014/chart" uri="{C3380CC4-5D6E-409C-BE32-E72D297353CC}">
              <c16:uniqueId val="{00000000-A96E-4837-A398-6421CBF85159}"/>
            </c:ext>
          </c:extLst>
        </c:ser>
        <c:dLbls>
          <c:dLblPos val="outEnd"/>
          <c:showLegendKey val="0"/>
          <c:showVal val="1"/>
          <c:showCatName val="0"/>
          <c:showSerName val="0"/>
          <c:showPercent val="0"/>
          <c:showBubbleSize val="0"/>
        </c:dLbls>
        <c:gapWidth val="294"/>
        <c:overlap val="-90"/>
        <c:axId val="2142844720"/>
        <c:axId val="2142825584"/>
      </c:barChart>
      <c:catAx>
        <c:axId val="21428447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2142825584"/>
        <c:crosses val="autoZero"/>
        <c:auto val="1"/>
        <c:lblAlgn val="ctr"/>
        <c:lblOffset val="100"/>
        <c:noMultiLvlLbl val="0"/>
      </c:catAx>
      <c:valAx>
        <c:axId val="2142825584"/>
        <c:scaling>
          <c:orientation val="minMax"/>
        </c:scaling>
        <c:delete val="1"/>
        <c:axPos val="l"/>
        <c:numFmt formatCode="0%" sourceLinked="1"/>
        <c:majorTickMark val="none"/>
        <c:minorTickMark val="none"/>
        <c:tickLblPos val="nextTo"/>
        <c:crossAx val="2142844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en-US" sz="2400" dirty="0">
                <a:solidFill>
                  <a:srgbClr val="97450D"/>
                </a:solidFill>
              </a:rPr>
              <a:t>PY</a:t>
            </a:r>
            <a:r>
              <a:rPr lang="en-US" sz="2400" baseline="0" dirty="0">
                <a:solidFill>
                  <a:srgbClr val="97450D"/>
                </a:solidFill>
              </a:rPr>
              <a:t> 2020</a:t>
            </a:r>
            <a:r>
              <a:rPr lang="en-US" sz="2400" baseline="0" dirty="0"/>
              <a:t> </a:t>
            </a:r>
            <a:r>
              <a:rPr lang="en-US" sz="2400" dirty="0"/>
              <a:t>% Attrition before IPE</a:t>
            </a:r>
          </a:p>
        </c:rich>
      </c:tx>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Sheet6!$C$176</c:f>
              <c:strCache>
                <c:ptCount val="1"/>
                <c:pt idx="0">
                  <c:v>% Attrition before IPE -PY 20</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Sheet6!$B$177:$B$228</c:f>
              <c:strCache>
                <c:ptCount val="52"/>
                <c:pt idx="0">
                  <c:v>MA</c:v>
                </c:pt>
                <c:pt idx="1">
                  <c:v>IL</c:v>
                </c:pt>
                <c:pt idx="2">
                  <c:v>IA</c:v>
                </c:pt>
                <c:pt idx="3">
                  <c:v>AR</c:v>
                </c:pt>
                <c:pt idx="4">
                  <c:v>MN</c:v>
                </c:pt>
                <c:pt idx="5">
                  <c:v>DE</c:v>
                </c:pt>
                <c:pt idx="6">
                  <c:v>PR</c:v>
                </c:pt>
                <c:pt idx="7">
                  <c:v>AL</c:v>
                </c:pt>
                <c:pt idx="8">
                  <c:v>KY</c:v>
                </c:pt>
                <c:pt idx="9">
                  <c:v>TX</c:v>
                </c:pt>
                <c:pt idx="10">
                  <c:v>DC</c:v>
                </c:pt>
                <c:pt idx="11">
                  <c:v>WV</c:v>
                </c:pt>
                <c:pt idx="12">
                  <c:v>CA</c:v>
                </c:pt>
                <c:pt idx="13">
                  <c:v>VT</c:v>
                </c:pt>
                <c:pt idx="14">
                  <c:v>SD</c:v>
                </c:pt>
                <c:pt idx="15">
                  <c:v>WI</c:v>
                </c:pt>
                <c:pt idx="16">
                  <c:v>MI</c:v>
                </c:pt>
                <c:pt idx="17">
                  <c:v>MS</c:v>
                </c:pt>
                <c:pt idx="18">
                  <c:v>CT</c:v>
                </c:pt>
                <c:pt idx="19">
                  <c:v>TN</c:v>
                </c:pt>
                <c:pt idx="20">
                  <c:v>OH</c:v>
                </c:pt>
                <c:pt idx="21">
                  <c:v>GA</c:v>
                </c:pt>
                <c:pt idx="22">
                  <c:v>AK</c:v>
                </c:pt>
                <c:pt idx="23">
                  <c:v>FL</c:v>
                </c:pt>
                <c:pt idx="24">
                  <c:v>OR</c:v>
                </c:pt>
                <c:pt idx="25">
                  <c:v>MO</c:v>
                </c:pt>
                <c:pt idx="26">
                  <c:v>SC</c:v>
                </c:pt>
                <c:pt idx="27">
                  <c:v>ND</c:v>
                </c:pt>
                <c:pt idx="28">
                  <c:v>AZ</c:v>
                </c:pt>
                <c:pt idx="29">
                  <c:v>KS</c:v>
                </c:pt>
                <c:pt idx="30">
                  <c:v>IN</c:v>
                </c:pt>
                <c:pt idx="31">
                  <c:v>ME</c:v>
                </c:pt>
                <c:pt idx="32">
                  <c:v>NY</c:v>
                </c:pt>
                <c:pt idx="33">
                  <c:v>MD</c:v>
                </c:pt>
                <c:pt idx="34">
                  <c:v>WY</c:v>
                </c:pt>
                <c:pt idx="35">
                  <c:v>NV</c:v>
                </c:pt>
                <c:pt idx="36">
                  <c:v>ID</c:v>
                </c:pt>
                <c:pt idx="37">
                  <c:v>NH</c:v>
                </c:pt>
                <c:pt idx="38">
                  <c:v>PA</c:v>
                </c:pt>
                <c:pt idx="39">
                  <c:v>LA</c:v>
                </c:pt>
                <c:pt idx="40">
                  <c:v>OK</c:v>
                </c:pt>
                <c:pt idx="41">
                  <c:v>UT</c:v>
                </c:pt>
                <c:pt idx="42">
                  <c:v>CO</c:v>
                </c:pt>
                <c:pt idx="43">
                  <c:v>NC</c:v>
                </c:pt>
                <c:pt idx="44">
                  <c:v>VA</c:v>
                </c:pt>
                <c:pt idx="45">
                  <c:v>NJ</c:v>
                </c:pt>
                <c:pt idx="46">
                  <c:v>RI</c:v>
                </c:pt>
                <c:pt idx="47">
                  <c:v>HI</c:v>
                </c:pt>
                <c:pt idx="48">
                  <c:v>NM</c:v>
                </c:pt>
                <c:pt idx="49">
                  <c:v>WA</c:v>
                </c:pt>
                <c:pt idx="50">
                  <c:v>NE</c:v>
                </c:pt>
                <c:pt idx="51">
                  <c:v>MT</c:v>
                </c:pt>
              </c:strCache>
            </c:strRef>
          </c:cat>
          <c:val>
            <c:numRef>
              <c:f>Sheet6!$C$177:$C$228</c:f>
              <c:numCache>
                <c:formatCode>0%</c:formatCode>
                <c:ptCount val="52"/>
                <c:pt idx="0">
                  <c:v>0.16768364233747945</c:v>
                </c:pt>
                <c:pt idx="1">
                  <c:v>0.16865953429830083</c:v>
                </c:pt>
                <c:pt idx="2">
                  <c:v>0.16940948693126814</c:v>
                </c:pt>
                <c:pt idx="3">
                  <c:v>0.17034795763993948</c:v>
                </c:pt>
                <c:pt idx="4">
                  <c:v>0.17463092463092464</c:v>
                </c:pt>
                <c:pt idx="5">
                  <c:v>0.17901639344262296</c:v>
                </c:pt>
                <c:pt idx="6">
                  <c:v>0.1934651762682717</c:v>
                </c:pt>
                <c:pt idx="7">
                  <c:v>0.19415787643444998</c:v>
                </c:pt>
                <c:pt idx="8">
                  <c:v>0.19709014549272535</c:v>
                </c:pt>
                <c:pt idx="9">
                  <c:v>0.21040682558863377</c:v>
                </c:pt>
                <c:pt idx="10">
                  <c:v>0.21661000485672657</c:v>
                </c:pt>
                <c:pt idx="11">
                  <c:v>0.21820741435945565</c:v>
                </c:pt>
                <c:pt idx="12">
                  <c:v>0.21989746432035473</c:v>
                </c:pt>
                <c:pt idx="13">
                  <c:v>0.22659817351598174</c:v>
                </c:pt>
                <c:pt idx="14">
                  <c:v>0.23392857142857143</c:v>
                </c:pt>
                <c:pt idx="15">
                  <c:v>0.23625922887612796</c:v>
                </c:pt>
                <c:pt idx="16">
                  <c:v>0.23825754426801896</c:v>
                </c:pt>
                <c:pt idx="17">
                  <c:v>0.23833049403747872</c:v>
                </c:pt>
                <c:pt idx="18">
                  <c:v>0.24283701268201033</c:v>
                </c:pt>
                <c:pt idx="19">
                  <c:v>0.24287268770402612</c:v>
                </c:pt>
                <c:pt idx="20">
                  <c:v>0.24396865551922009</c:v>
                </c:pt>
                <c:pt idx="21">
                  <c:v>0.24437443744374437</c:v>
                </c:pt>
                <c:pt idx="22">
                  <c:v>0.2455470737913486</c:v>
                </c:pt>
                <c:pt idx="23">
                  <c:v>0.24767882151563878</c:v>
                </c:pt>
                <c:pt idx="24">
                  <c:v>0.24960063897763579</c:v>
                </c:pt>
                <c:pt idx="25">
                  <c:v>0.25674139890484554</c:v>
                </c:pt>
                <c:pt idx="26">
                  <c:v>0.25804740007074639</c:v>
                </c:pt>
                <c:pt idx="27">
                  <c:v>0.26875515251442705</c:v>
                </c:pt>
                <c:pt idx="28">
                  <c:v>0.27278790573588263</c:v>
                </c:pt>
                <c:pt idx="29">
                  <c:v>0.27410870835768558</c:v>
                </c:pt>
                <c:pt idx="30">
                  <c:v>0.29215611974232664</c:v>
                </c:pt>
                <c:pt idx="31">
                  <c:v>0.29966749792186204</c:v>
                </c:pt>
                <c:pt idx="32">
                  <c:v>0.3127785744738576</c:v>
                </c:pt>
                <c:pt idx="33">
                  <c:v>0.31558028616852146</c:v>
                </c:pt>
                <c:pt idx="34">
                  <c:v>0.31595829991980756</c:v>
                </c:pt>
                <c:pt idx="35">
                  <c:v>0.3165569143932267</c:v>
                </c:pt>
                <c:pt idx="36">
                  <c:v>0.3251923720307795</c:v>
                </c:pt>
                <c:pt idx="37">
                  <c:v>0.33920108327691267</c:v>
                </c:pt>
                <c:pt idx="38">
                  <c:v>0.34118491921005384</c:v>
                </c:pt>
                <c:pt idx="39">
                  <c:v>0.3427027027027027</c:v>
                </c:pt>
                <c:pt idx="40">
                  <c:v>0.35188866799204771</c:v>
                </c:pt>
                <c:pt idx="41">
                  <c:v>0.35946267641557555</c:v>
                </c:pt>
                <c:pt idx="42">
                  <c:v>0.36135606505976875</c:v>
                </c:pt>
                <c:pt idx="43">
                  <c:v>0.36487048067599392</c:v>
                </c:pt>
                <c:pt idx="44">
                  <c:v>0.36838650387291583</c:v>
                </c:pt>
                <c:pt idx="45">
                  <c:v>0.37753690036900367</c:v>
                </c:pt>
                <c:pt idx="46">
                  <c:v>0.40358126721763088</c:v>
                </c:pt>
                <c:pt idx="47">
                  <c:v>0.42031872509960161</c:v>
                </c:pt>
                <c:pt idx="48">
                  <c:v>0.46053319393622583</c:v>
                </c:pt>
                <c:pt idx="49">
                  <c:v>0.55385409497591187</c:v>
                </c:pt>
                <c:pt idx="50">
                  <c:v>0.59028340080971664</c:v>
                </c:pt>
                <c:pt idx="51">
                  <c:v>0.66424945612762876</c:v>
                </c:pt>
              </c:numCache>
            </c:numRef>
          </c:val>
          <c:extLst>
            <c:ext xmlns:c16="http://schemas.microsoft.com/office/drawing/2014/chart" uri="{C3380CC4-5D6E-409C-BE32-E72D297353CC}">
              <c16:uniqueId val="{00000000-4AE8-4C50-9024-2DFBB9667515}"/>
            </c:ext>
          </c:extLst>
        </c:ser>
        <c:dLbls>
          <c:dLblPos val="outEnd"/>
          <c:showLegendKey val="0"/>
          <c:showVal val="1"/>
          <c:showCatName val="0"/>
          <c:showSerName val="0"/>
          <c:showPercent val="0"/>
          <c:showBubbleSize val="0"/>
        </c:dLbls>
        <c:gapWidth val="261"/>
        <c:overlap val="-90"/>
        <c:axId val="1656062848"/>
        <c:axId val="1656058272"/>
      </c:barChart>
      <c:catAx>
        <c:axId val="1656062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1656058272"/>
        <c:crosses val="autoZero"/>
        <c:auto val="1"/>
        <c:lblAlgn val="ctr"/>
        <c:lblOffset val="100"/>
        <c:noMultiLvlLbl val="0"/>
      </c:catAx>
      <c:valAx>
        <c:axId val="1656058272"/>
        <c:scaling>
          <c:orientation val="minMax"/>
        </c:scaling>
        <c:delete val="1"/>
        <c:axPos val="l"/>
        <c:numFmt formatCode="0%" sourceLinked="1"/>
        <c:majorTickMark val="none"/>
        <c:minorTickMark val="none"/>
        <c:tickLblPos val="nextTo"/>
        <c:crossAx val="1656062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r>
              <a:rPr lang="en-US" sz="2400" dirty="0">
                <a:solidFill>
                  <a:srgbClr val="97450D"/>
                </a:solidFill>
              </a:rPr>
              <a:t>PY</a:t>
            </a:r>
            <a:r>
              <a:rPr lang="en-US" sz="2400" baseline="0" dirty="0">
                <a:solidFill>
                  <a:srgbClr val="97450D"/>
                </a:solidFill>
              </a:rPr>
              <a:t> 2021</a:t>
            </a:r>
            <a:r>
              <a:rPr lang="en-US" sz="2400" baseline="0" dirty="0">
                <a:solidFill>
                  <a:schemeClr val="tx1">
                    <a:lumMod val="65000"/>
                    <a:lumOff val="35000"/>
                  </a:schemeClr>
                </a:solidFill>
              </a:rPr>
              <a:t> %</a:t>
            </a:r>
            <a:r>
              <a:rPr lang="en-US" sz="2400" dirty="0"/>
              <a:t> Attrition before IPE</a:t>
            </a:r>
          </a:p>
        </c:rich>
      </c:tx>
      <c:overlay val="0"/>
      <c:spPr>
        <a:noFill/>
        <a:ln>
          <a:noFill/>
        </a:ln>
        <a:effectLst/>
      </c:spPr>
      <c:txPr>
        <a:bodyPr rot="0" spcFirstLastPara="1" vertOverflow="ellipsis" vert="horz" wrap="square" anchor="ctr" anchorCtr="1"/>
        <a:lstStyle/>
        <a:p>
          <a:pPr>
            <a:defRPr sz="24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Sheet6!$F$176</c:f>
              <c:strCache>
                <c:ptCount val="1"/>
                <c:pt idx="0">
                  <c:v>% Attrition before IPE -PY 21</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4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Sheet6!$E$177:$E$228</c:f>
              <c:strCache>
                <c:ptCount val="52"/>
                <c:pt idx="0">
                  <c:v>DE</c:v>
                </c:pt>
                <c:pt idx="1">
                  <c:v>IA</c:v>
                </c:pt>
                <c:pt idx="2">
                  <c:v>IL</c:v>
                </c:pt>
                <c:pt idx="3">
                  <c:v>RI</c:v>
                </c:pt>
                <c:pt idx="4">
                  <c:v>MN</c:v>
                </c:pt>
                <c:pt idx="5">
                  <c:v>AL</c:v>
                </c:pt>
                <c:pt idx="6">
                  <c:v>CT</c:v>
                </c:pt>
                <c:pt idx="7">
                  <c:v>PR</c:v>
                </c:pt>
                <c:pt idx="8">
                  <c:v>GA</c:v>
                </c:pt>
                <c:pt idx="9">
                  <c:v>DC</c:v>
                </c:pt>
                <c:pt idx="10">
                  <c:v>CA</c:v>
                </c:pt>
                <c:pt idx="11">
                  <c:v>AZ</c:v>
                </c:pt>
                <c:pt idx="12">
                  <c:v>MA</c:v>
                </c:pt>
                <c:pt idx="13">
                  <c:v>VA</c:v>
                </c:pt>
                <c:pt idx="14">
                  <c:v>MS</c:v>
                </c:pt>
                <c:pt idx="15">
                  <c:v>VT</c:v>
                </c:pt>
                <c:pt idx="16">
                  <c:v>FL</c:v>
                </c:pt>
                <c:pt idx="17">
                  <c:v>KY</c:v>
                </c:pt>
                <c:pt idx="18">
                  <c:v>TX</c:v>
                </c:pt>
                <c:pt idx="19">
                  <c:v>MI</c:v>
                </c:pt>
                <c:pt idx="20">
                  <c:v>NJ</c:v>
                </c:pt>
                <c:pt idx="21">
                  <c:v>OH</c:v>
                </c:pt>
                <c:pt idx="22">
                  <c:v>SD</c:v>
                </c:pt>
                <c:pt idx="23">
                  <c:v>OR</c:v>
                </c:pt>
                <c:pt idx="24">
                  <c:v>PA</c:v>
                </c:pt>
                <c:pt idx="25">
                  <c:v>MO</c:v>
                </c:pt>
                <c:pt idx="26">
                  <c:v>SC</c:v>
                </c:pt>
                <c:pt idx="27">
                  <c:v>LA</c:v>
                </c:pt>
                <c:pt idx="28">
                  <c:v>IN</c:v>
                </c:pt>
                <c:pt idx="29">
                  <c:v>ND</c:v>
                </c:pt>
                <c:pt idx="30">
                  <c:v>WV</c:v>
                </c:pt>
                <c:pt idx="31">
                  <c:v>WI</c:v>
                </c:pt>
                <c:pt idx="32">
                  <c:v>WY</c:v>
                </c:pt>
                <c:pt idx="33">
                  <c:v>KS</c:v>
                </c:pt>
                <c:pt idx="34">
                  <c:v>AK</c:v>
                </c:pt>
                <c:pt idx="35">
                  <c:v>TN</c:v>
                </c:pt>
                <c:pt idx="36">
                  <c:v>ID</c:v>
                </c:pt>
                <c:pt idx="37">
                  <c:v>NY</c:v>
                </c:pt>
                <c:pt idx="38">
                  <c:v>AR</c:v>
                </c:pt>
                <c:pt idx="39">
                  <c:v>CO</c:v>
                </c:pt>
                <c:pt idx="40">
                  <c:v>NH</c:v>
                </c:pt>
                <c:pt idx="41">
                  <c:v>UT</c:v>
                </c:pt>
                <c:pt idx="42">
                  <c:v>ME</c:v>
                </c:pt>
                <c:pt idx="43">
                  <c:v>MD</c:v>
                </c:pt>
                <c:pt idx="44">
                  <c:v>NC</c:v>
                </c:pt>
                <c:pt idx="45">
                  <c:v>NV</c:v>
                </c:pt>
                <c:pt idx="46">
                  <c:v>OK</c:v>
                </c:pt>
                <c:pt idx="47">
                  <c:v>NM</c:v>
                </c:pt>
                <c:pt idx="48">
                  <c:v>MT</c:v>
                </c:pt>
                <c:pt idx="49">
                  <c:v>WA</c:v>
                </c:pt>
                <c:pt idx="50">
                  <c:v>HI</c:v>
                </c:pt>
                <c:pt idx="51">
                  <c:v>NE</c:v>
                </c:pt>
              </c:strCache>
            </c:strRef>
          </c:cat>
          <c:val>
            <c:numRef>
              <c:f>Sheet6!$F$177:$F$228</c:f>
              <c:numCache>
                <c:formatCode>0%</c:formatCode>
                <c:ptCount val="52"/>
                <c:pt idx="0">
                  <c:v>0.12989222915484969</c:v>
                </c:pt>
                <c:pt idx="1">
                  <c:v>0.15421940928270042</c:v>
                </c:pt>
                <c:pt idx="2">
                  <c:v>0.16058512799674929</c:v>
                </c:pt>
                <c:pt idx="3">
                  <c:v>0.16151202749140894</c:v>
                </c:pt>
                <c:pt idx="4">
                  <c:v>0.16990525132487555</c:v>
                </c:pt>
                <c:pt idx="5">
                  <c:v>0.1779559597893729</c:v>
                </c:pt>
                <c:pt idx="6">
                  <c:v>0.18125594671741199</c:v>
                </c:pt>
                <c:pt idx="7">
                  <c:v>0.19944910479529235</c:v>
                </c:pt>
                <c:pt idx="8">
                  <c:v>0.20079017920135458</c:v>
                </c:pt>
                <c:pt idx="9">
                  <c:v>0.20289855072463769</c:v>
                </c:pt>
                <c:pt idx="10">
                  <c:v>0.20426224303516152</c:v>
                </c:pt>
                <c:pt idx="11">
                  <c:v>0.20494641384995879</c:v>
                </c:pt>
                <c:pt idx="12">
                  <c:v>0.21181716833890746</c:v>
                </c:pt>
                <c:pt idx="13">
                  <c:v>0.21882845188284519</c:v>
                </c:pt>
                <c:pt idx="14">
                  <c:v>0.22091503267973855</c:v>
                </c:pt>
                <c:pt idx="15">
                  <c:v>0.22422680412371135</c:v>
                </c:pt>
                <c:pt idx="16">
                  <c:v>0.22606243128256609</c:v>
                </c:pt>
                <c:pt idx="17">
                  <c:v>0.22937082800738531</c:v>
                </c:pt>
                <c:pt idx="18">
                  <c:v>0.24124488337340003</c:v>
                </c:pt>
                <c:pt idx="19">
                  <c:v>0.24265439202148062</c:v>
                </c:pt>
                <c:pt idx="20">
                  <c:v>0.25204282896590591</c:v>
                </c:pt>
                <c:pt idx="21">
                  <c:v>0.25643240575060161</c:v>
                </c:pt>
                <c:pt idx="22">
                  <c:v>0.25712623618382779</c:v>
                </c:pt>
                <c:pt idx="23">
                  <c:v>0.26259445843828716</c:v>
                </c:pt>
                <c:pt idx="24">
                  <c:v>0.26898804662558468</c:v>
                </c:pt>
                <c:pt idx="25">
                  <c:v>0.27668736230723012</c:v>
                </c:pt>
                <c:pt idx="26">
                  <c:v>0.27846351338007308</c:v>
                </c:pt>
                <c:pt idx="27">
                  <c:v>0.2842081136832455</c:v>
                </c:pt>
                <c:pt idx="28">
                  <c:v>0.28934104909464253</c:v>
                </c:pt>
                <c:pt idx="29">
                  <c:v>0.28973277074542897</c:v>
                </c:pt>
                <c:pt idx="30">
                  <c:v>0.29006342494714588</c:v>
                </c:pt>
                <c:pt idx="31">
                  <c:v>0.29102660172349193</c:v>
                </c:pt>
                <c:pt idx="32">
                  <c:v>0.29286300246103364</c:v>
                </c:pt>
                <c:pt idx="33">
                  <c:v>0.29773903568509941</c:v>
                </c:pt>
                <c:pt idx="34">
                  <c:v>0.30284301606922126</c:v>
                </c:pt>
                <c:pt idx="35">
                  <c:v>0.3032413608357889</c:v>
                </c:pt>
                <c:pt idx="36">
                  <c:v>0.31154239019407559</c:v>
                </c:pt>
                <c:pt idx="37">
                  <c:v>0.31382623077735161</c:v>
                </c:pt>
                <c:pt idx="38">
                  <c:v>0.31539026180572549</c:v>
                </c:pt>
                <c:pt idx="39">
                  <c:v>0.31541353383458648</c:v>
                </c:pt>
                <c:pt idx="40">
                  <c:v>0.32011331444759206</c:v>
                </c:pt>
                <c:pt idx="41">
                  <c:v>0.33692634329577004</c:v>
                </c:pt>
                <c:pt idx="42">
                  <c:v>0.3383084577114428</c:v>
                </c:pt>
                <c:pt idx="43">
                  <c:v>0.35194455140546782</c:v>
                </c:pt>
                <c:pt idx="44">
                  <c:v>0.36420017108639863</c:v>
                </c:pt>
                <c:pt idx="45">
                  <c:v>0.37439523632303684</c:v>
                </c:pt>
                <c:pt idx="46">
                  <c:v>0.38236726741354116</c:v>
                </c:pt>
                <c:pt idx="47">
                  <c:v>0.41609353507565339</c:v>
                </c:pt>
                <c:pt idx="48">
                  <c:v>0.43036211699164345</c:v>
                </c:pt>
                <c:pt idx="49">
                  <c:v>0.43438168944508482</c:v>
                </c:pt>
                <c:pt idx="50">
                  <c:v>0.52651515151515149</c:v>
                </c:pt>
                <c:pt idx="51">
                  <c:v>0.54868784530386738</c:v>
                </c:pt>
              </c:numCache>
            </c:numRef>
          </c:val>
          <c:extLst>
            <c:ext xmlns:c16="http://schemas.microsoft.com/office/drawing/2014/chart" uri="{C3380CC4-5D6E-409C-BE32-E72D297353CC}">
              <c16:uniqueId val="{00000000-7196-49EB-AD68-85C371550E7E}"/>
            </c:ext>
          </c:extLst>
        </c:ser>
        <c:dLbls>
          <c:dLblPos val="outEnd"/>
          <c:showLegendKey val="0"/>
          <c:showVal val="1"/>
          <c:showCatName val="0"/>
          <c:showSerName val="0"/>
          <c:showPercent val="0"/>
          <c:showBubbleSize val="0"/>
        </c:dLbls>
        <c:gapWidth val="260"/>
        <c:overlap val="-90"/>
        <c:axId val="1363720768"/>
        <c:axId val="1363717440"/>
      </c:barChart>
      <c:catAx>
        <c:axId val="1363720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lumMod val="65000"/>
                    <a:lumOff val="35000"/>
                  </a:schemeClr>
                </a:solidFill>
                <a:latin typeface="+mn-lt"/>
                <a:ea typeface="+mn-ea"/>
                <a:cs typeface="+mn-cs"/>
              </a:defRPr>
            </a:pPr>
            <a:endParaRPr lang="en-US"/>
          </a:p>
        </c:txPr>
        <c:crossAx val="1363717440"/>
        <c:crosses val="autoZero"/>
        <c:auto val="1"/>
        <c:lblAlgn val="ctr"/>
        <c:lblOffset val="100"/>
        <c:noMultiLvlLbl val="0"/>
      </c:catAx>
      <c:valAx>
        <c:axId val="1363717440"/>
        <c:scaling>
          <c:orientation val="minMax"/>
        </c:scaling>
        <c:delete val="1"/>
        <c:axPos val="l"/>
        <c:numFmt formatCode="0%" sourceLinked="1"/>
        <c:majorTickMark val="none"/>
        <c:minorTickMark val="none"/>
        <c:tickLblPos val="nextTo"/>
        <c:crossAx val="1363720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7">
  <a:schemeClr val="accent4"/>
</cs:colorStyle>
</file>

<file path=ppt/charts/colors7.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271D4B-5C13-45B3-AB49-D2EFF24C9B1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37C636F-4F54-4643-9F18-8BC260E1D842}">
      <dgm:prSet/>
      <dgm:spPr/>
      <dgm:t>
        <a:bodyPr/>
        <a:lstStyle/>
        <a:p>
          <a:pPr>
            <a:lnSpc>
              <a:spcPct val="100000"/>
            </a:lnSpc>
          </a:pPr>
          <a:r>
            <a:rPr lang="en-US" dirty="0"/>
            <a:t>Fast Track</a:t>
          </a:r>
        </a:p>
      </dgm:t>
    </dgm:pt>
    <dgm:pt modelId="{9D40DF02-C854-4405-97AE-4234A9A67910}" type="parTrans" cxnId="{E3E8FEE3-D686-4FA1-99C9-F47C1BC458B4}">
      <dgm:prSet/>
      <dgm:spPr/>
      <dgm:t>
        <a:bodyPr/>
        <a:lstStyle/>
        <a:p>
          <a:endParaRPr lang="en-US"/>
        </a:p>
      </dgm:t>
    </dgm:pt>
    <dgm:pt modelId="{7158C59A-8D42-4624-8FE0-46AA203F543E}" type="sibTrans" cxnId="{E3E8FEE3-D686-4FA1-99C9-F47C1BC458B4}">
      <dgm:prSet/>
      <dgm:spPr/>
      <dgm:t>
        <a:bodyPr/>
        <a:lstStyle/>
        <a:p>
          <a:endParaRPr lang="en-US"/>
        </a:p>
      </dgm:t>
    </dgm:pt>
    <dgm:pt modelId="{56F76601-6AA5-4030-8B77-B7447EC08104}">
      <dgm:prSet/>
      <dgm:spPr/>
      <dgm:t>
        <a:bodyPr/>
        <a:lstStyle/>
        <a:p>
          <a:pPr>
            <a:lnSpc>
              <a:spcPct val="100000"/>
            </a:lnSpc>
          </a:pPr>
          <a:r>
            <a:rPr lang="en-US" dirty="0"/>
            <a:t>Streamlined process for participants to quickly access services</a:t>
          </a:r>
        </a:p>
      </dgm:t>
    </dgm:pt>
    <dgm:pt modelId="{CF3273FB-54F6-4F87-A1BE-8B831F44074F}" type="parTrans" cxnId="{242AB32F-4ED2-4137-8C30-3D2AA6D8892F}">
      <dgm:prSet/>
      <dgm:spPr/>
      <dgm:t>
        <a:bodyPr/>
        <a:lstStyle/>
        <a:p>
          <a:endParaRPr lang="en-US"/>
        </a:p>
      </dgm:t>
    </dgm:pt>
    <dgm:pt modelId="{41218537-6B6E-41B9-BF7F-4DA20EE1DE8B}" type="sibTrans" cxnId="{242AB32F-4ED2-4137-8C30-3D2AA6D8892F}">
      <dgm:prSet/>
      <dgm:spPr/>
      <dgm:t>
        <a:bodyPr/>
        <a:lstStyle/>
        <a:p>
          <a:endParaRPr lang="en-US"/>
        </a:p>
      </dgm:t>
    </dgm:pt>
    <dgm:pt modelId="{8998A02B-52F1-4BCD-9CF4-3209F0B885F1}">
      <dgm:prSet/>
      <dgm:spPr/>
      <dgm:t>
        <a:bodyPr/>
        <a:lstStyle/>
        <a:p>
          <a:pPr>
            <a:lnSpc>
              <a:spcPct val="100000"/>
            </a:lnSpc>
          </a:pPr>
          <a:r>
            <a:rPr lang="en-US" dirty="0"/>
            <a:t>Candidate sourcing</a:t>
          </a:r>
        </a:p>
      </dgm:t>
    </dgm:pt>
    <dgm:pt modelId="{483B469E-3C02-4FF7-BB64-398E2499752E}" type="parTrans" cxnId="{C64B7208-F12E-4967-9625-88E0CA223879}">
      <dgm:prSet/>
      <dgm:spPr/>
      <dgm:t>
        <a:bodyPr/>
        <a:lstStyle/>
        <a:p>
          <a:endParaRPr lang="en-US"/>
        </a:p>
      </dgm:t>
    </dgm:pt>
    <dgm:pt modelId="{59A32917-20E1-48CF-ACF5-A00C6ECD1414}" type="sibTrans" cxnId="{C64B7208-F12E-4967-9625-88E0CA223879}">
      <dgm:prSet/>
      <dgm:spPr/>
      <dgm:t>
        <a:bodyPr/>
        <a:lstStyle/>
        <a:p>
          <a:endParaRPr lang="en-US"/>
        </a:p>
      </dgm:t>
    </dgm:pt>
    <dgm:pt modelId="{7073A892-6B47-44BF-A7CF-AA1DF9D082AA}">
      <dgm:prSet/>
      <dgm:spPr/>
      <dgm:t>
        <a:bodyPr/>
        <a:lstStyle/>
        <a:p>
          <a:pPr>
            <a:lnSpc>
              <a:spcPct val="100000"/>
            </a:lnSpc>
          </a:pPr>
          <a:r>
            <a:rPr lang="en-US" dirty="0"/>
            <a:t>Direct access to available opportunities with Employer Partners</a:t>
          </a:r>
        </a:p>
      </dgm:t>
    </dgm:pt>
    <dgm:pt modelId="{2FBB2068-D4D9-4CEE-B0B2-844190A711B5}" type="parTrans" cxnId="{C03E6D16-8FA2-4BB9-8C95-8225306B2AFA}">
      <dgm:prSet/>
      <dgm:spPr/>
      <dgm:t>
        <a:bodyPr/>
        <a:lstStyle/>
        <a:p>
          <a:endParaRPr lang="en-US"/>
        </a:p>
      </dgm:t>
    </dgm:pt>
    <dgm:pt modelId="{070B1BCD-FDA7-498F-95BE-7A5971932AC7}" type="sibTrans" cxnId="{C03E6D16-8FA2-4BB9-8C95-8225306B2AFA}">
      <dgm:prSet/>
      <dgm:spPr/>
      <dgm:t>
        <a:bodyPr/>
        <a:lstStyle/>
        <a:p>
          <a:endParaRPr lang="en-US"/>
        </a:p>
      </dgm:t>
    </dgm:pt>
    <dgm:pt modelId="{B89961C0-FE16-4111-8A4B-0D44954D24B9}">
      <dgm:prSet/>
      <dgm:spPr/>
      <dgm:t>
        <a:bodyPr/>
        <a:lstStyle/>
        <a:p>
          <a:pPr>
            <a:lnSpc>
              <a:spcPct val="100000"/>
            </a:lnSpc>
          </a:pPr>
          <a:r>
            <a:rPr lang="en-US" dirty="0"/>
            <a:t>Virtual Hiring Events</a:t>
          </a:r>
        </a:p>
      </dgm:t>
    </dgm:pt>
    <dgm:pt modelId="{F65CE19C-8E2F-4B08-AECA-230355C3C03B}" type="parTrans" cxnId="{B4A7276A-14A4-41E3-B4EE-B0BCE3986C9E}">
      <dgm:prSet/>
      <dgm:spPr/>
      <dgm:t>
        <a:bodyPr/>
        <a:lstStyle/>
        <a:p>
          <a:endParaRPr lang="en-US"/>
        </a:p>
      </dgm:t>
    </dgm:pt>
    <dgm:pt modelId="{F579AC4A-ABF5-4922-B092-A8C02EA8049B}" type="sibTrans" cxnId="{B4A7276A-14A4-41E3-B4EE-B0BCE3986C9E}">
      <dgm:prSet/>
      <dgm:spPr/>
      <dgm:t>
        <a:bodyPr/>
        <a:lstStyle/>
        <a:p>
          <a:endParaRPr lang="en-US"/>
        </a:p>
      </dgm:t>
    </dgm:pt>
    <dgm:pt modelId="{6A73B850-087C-4AE5-A083-DD9795BC6FB0}">
      <dgm:prSet/>
      <dgm:spPr/>
      <dgm:t>
        <a:bodyPr/>
        <a:lstStyle/>
        <a:p>
          <a:pPr>
            <a:lnSpc>
              <a:spcPct val="100000"/>
            </a:lnSpc>
          </a:pPr>
          <a:r>
            <a:rPr lang="en-US" dirty="0"/>
            <a:t>Remote interviews and hiring</a:t>
          </a:r>
        </a:p>
      </dgm:t>
    </dgm:pt>
    <dgm:pt modelId="{DD23EBB9-E0D7-4D28-BA49-4560533FE052}" type="parTrans" cxnId="{F02DD03F-77EB-495A-915C-06B1AA0065C2}">
      <dgm:prSet/>
      <dgm:spPr/>
      <dgm:t>
        <a:bodyPr/>
        <a:lstStyle/>
        <a:p>
          <a:endParaRPr lang="en-US"/>
        </a:p>
      </dgm:t>
    </dgm:pt>
    <dgm:pt modelId="{7566E8E0-3B04-44C6-BA48-39BCE3811774}" type="sibTrans" cxnId="{F02DD03F-77EB-495A-915C-06B1AA0065C2}">
      <dgm:prSet/>
      <dgm:spPr/>
      <dgm:t>
        <a:bodyPr/>
        <a:lstStyle/>
        <a:p>
          <a:endParaRPr lang="en-US"/>
        </a:p>
      </dgm:t>
    </dgm:pt>
    <dgm:pt modelId="{2FDFCCF8-2B80-4762-B739-6E6653EED218}">
      <dgm:prSet/>
      <dgm:spPr/>
      <dgm:t>
        <a:bodyPr/>
        <a:lstStyle/>
        <a:p>
          <a:pPr>
            <a:lnSpc>
              <a:spcPct val="100000"/>
            </a:lnSpc>
          </a:pPr>
          <a:r>
            <a:rPr lang="en-US"/>
            <a:t>Incentives for CRP for rapid placements</a:t>
          </a:r>
        </a:p>
      </dgm:t>
    </dgm:pt>
    <dgm:pt modelId="{59C664DD-75A2-4DC8-977A-180116AE8C7F}" type="parTrans" cxnId="{FCCDF2A0-51AF-47A2-A5F2-BDBBEE89AB42}">
      <dgm:prSet/>
      <dgm:spPr/>
      <dgm:t>
        <a:bodyPr/>
        <a:lstStyle/>
        <a:p>
          <a:endParaRPr lang="en-US"/>
        </a:p>
      </dgm:t>
    </dgm:pt>
    <dgm:pt modelId="{06BDA311-CD13-4C9B-A83B-149B4016A690}" type="sibTrans" cxnId="{FCCDF2A0-51AF-47A2-A5F2-BDBBEE89AB42}">
      <dgm:prSet/>
      <dgm:spPr/>
      <dgm:t>
        <a:bodyPr/>
        <a:lstStyle/>
        <a:p>
          <a:endParaRPr lang="en-US"/>
        </a:p>
      </dgm:t>
    </dgm:pt>
    <dgm:pt modelId="{66F75AD6-E296-4071-975D-529C2B49A9CA}">
      <dgm:prSet/>
      <dgm:spPr/>
      <dgm:t>
        <a:bodyPr/>
        <a:lstStyle/>
        <a:p>
          <a:pPr>
            <a:lnSpc>
              <a:spcPct val="100000"/>
            </a:lnSpc>
          </a:pPr>
          <a:r>
            <a:rPr lang="en-US" dirty="0"/>
            <a:t>Premium payments for placements within allotted timeframes</a:t>
          </a:r>
        </a:p>
      </dgm:t>
    </dgm:pt>
    <dgm:pt modelId="{9AD562E0-8709-47E2-B23E-F0476A0B7E6A}" type="parTrans" cxnId="{261A3F3E-3C5C-4B19-B88E-F70B48A369F8}">
      <dgm:prSet/>
      <dgm:spPr/>
      <dgm:t>
        <a:bodyPr/>
        <a:lstStyle/>
        <a:p>
          <a:endParaRPr lang="en-US"/>
        </a:p>
      </dgm:t>
    </dgm:pt>
    <dgm:pt modelId="{C349D17D-AEFE-4E59-9321-3BE9FC1460B8}" type="sibTrans" cxnId="{261A3F3E-3C5C-4B19-B88E-F70B48A369F8}">
      <dgm:prSet/>
      <dgm:spPr/>
      <dgm:t>
        <a:bodyPr/>
        <a:lstStyle/>
        <a:p>
          <a:endParaRPr lang="en-US"/>
        </a:p>
      </dgm:t>
    </dgm:pt>
    <dgm:pt modelId="{FB852874-7D2E-4501-BBAD-A3883E7350F4}">
      <dgm:prSet/>
      <dgm:spPr/>
      <dgm:t>
        <a:bodyPr/>
        <a:lstStyle/>
        <a:p>
          <a:pPr>
            <a:lnSpc>
              <a:spcPct val="100000"/>
            </a:lnSpc>
          </a:pPr>
          <a:r>
            <a:rPr lang="en-US" dirty="0"/>
            <a:t>Employer and Innovation Services (EIS)</a:t>
          </a:r>
        </a:p>
      </dgm:t>
    </dgm:pt>
    <dgm:pt modelId="{5817AF46-7EFF-4C6F-82CF-D5E3FB6EB979}" type="parTrans" cxnId="{6DB4364B-4360-4307-8E29-019316E6C8DC}">
      <dgm:prSet/>
      <dgm:spPr/>
      <dgm:t>
        <a:bodyPr/>
        <a:lstStyle/>
        <a:p>
          <a:endParaRPr lang="en-US"/>
        </a:p>
      </dgm:t>
    </dgm:pt>
    <dgm:pt modelId="{016F0998-741D-4CA6-9363-B513CE0ABED0}" type="sibTrans" cxnId="{6DB4364B-4360-4307-8E29-019316E6C8DC}">
      <dgm:prSet/>
      <dgm:spPr/>
      <dgm:t>
        <a:bodyPr/>
        <a:lstStyle/>
        <a:p>
          <a:endParaRPr lang="en-US"/>
        </a:p>
      </dgm:t>
    </dgm:pt>
    <dgm:pt modelId="{3997333A-3084-4AA7-9F83-B990867D6DB7}" type="pres">
      <dgm:prSet presAssocID="{EC271D4B-5C13-45B3-AB49-D2EFF24C9B11}" presName="root" presStyleCnt="0">
        <dgm:presLayoutVars>
          <dgm:dir/>
          <dgm:resizeHandles val="exact"/>
        </dgm:presLayoutVars>
      </dgm:prSet>
      <dgm:spPr/>
    </dgm:pt>
    <dgm:pt modelId="{24D86B80-0B52-474B-9001-30BD867AE10C}" type="pres">
      <dgm:prSet presAssocID="{FB852874-7D2E-4501-BBAD-A3883E7350F4}" presName="compNode" presStyleCnt="0"/>
      <dgm:spPr/>
    </dgm:pt>
    <dgm:pt modelId="{90564050-BE51-4839-9726-8D2FE2770D67}" type="pres">
      <dgm:prSet presAssocID="{FB852874-7D2E-4501-BBAD-A3883E7350F4}" presName="bgRect" presStyleLbl="bgShp" presStyleIdx="0" presStyleCnt="5" custLinFactNeighborX="-1121"/>
      <dgm:spPr/>
    </dgm:pt>
    <dgm:pt modelId="{C1774B08-EB26-4AB4-9DC1-873A877CD7FD}" type="pres">
      <dgm:prSet presAssocID="{FB852874-7D2E-4501-BBAD-A3883E7350F4}" presName="iconRect" presStyleLbl="node1" presStyleIdx="0" presStyleCnt="5" custLinFactNeighborX="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riefcase with solid fill"/>
        </a:ext>
      </dgm:extLst>
    </dgm:pt>
    <dgm:pt modelId="{34256FDA-2336-48E4-BB29-5C2A87945FB6}" type="pres">
      <dgm:prSet presAssocID="{FB852874-7D2E-4501-BBAD-A3883E7350F4}" presName="spaceRect" presStyleCnt="0"/>
      <dgm:spPr/>
    </dgm:pt>
    <dgm:pt modelId="{EFE9CD76-F7C0-4AA9-A1FD-B656B1A478DF}" type="pres">
      <dgm:prSet presAssocID="{FB852874-7D2E-4501-BBAD-A3883E7350F4}" presName="parTx" presStyleLbl="revTx" presStyleIdx="0" presStyleCnt="9" custLinFactNeighborX="0">
        <dgm:presLayoutVars>
          <dgm:chMax val="0"/>
          <dgm:chPref val="0"/>
        </dgm:presLayoutVars>
      </dgm:prSet>
      <dgm:spPr/>
    </dgm:pt>
    <dgm:pt modelId="{EBAFA950-52AA-47B7-99F7-F2F6FC0B82CC}" type="pres">
      <dgm:prSet presAssocID="{016F0998-741D-4CA6-9363-B513CE0ABED0}" presName="sibTrans" presStyleCnt="0"/>
      <dgm:spPr/>
    </dgm:pt>
    <dgm:pt modelId="{5B13A1BA-F8A4-4496-A908-2B9FF63811E0}" type="pres">
      <dgm:prSet presAssocID="{8998A02B-52F1-4BCD-9CF4-3209F0B885F1}" presName="compNode" presStyleCnt="0"/>
      <dgm:spPr/>
    </dgm:pt>
    <dgm:pt modelId="{D57B93F3-775D-4D09-943C-78C98B00F225}" type="pres">
      <dgm:prSet presAssocID="{8998A02B-52F1-4BCD-9CF4-3209F0B885F1}" presName="bgRect" presStyleLbl="bgShp" presStyleIdx="1" presStyleCnt="5"/>
      <dgm:spPr/>
    </dgm:pt>
    <dgm:pt modelId="{A33A6094-88FC-4FBC-9DED-0CA445F3E789}" type="pres">
      <dgm:prSet presAssocID="{8998A02B-52F1-4BCD-9CF4-3209F0B885F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FFE83ECC-E208-476C-B981-D316F3C16203}" type="pres">
      <dgm:prSet presAssocID="{8998A02B-52F1-4BCD-9CF4-3209F0B885F1}" presName="spaceRect" presStyleCnt="0"/>
      <dgm:spPr/>
    </dgm:pt>
    <dgm:pt modelId="{99A88122-795B-45A3-8084-5D5420CCE667}" type="pres">
      <dgm:prSet presAssocID="{8998A02B-52F1-4BCD-9CF4-3209F0B885F1}" presName="parTx" presStyleLbl="revTx" presStyleIdx="1" presStyleCnt="9">
        <dgm:presLayoutVars>
          <dgm:chMax val="0"/>
          <dgm:chPref val="0"/>
        </dgm:presLayoutVars>
      </dgm:prSet>
      <dgm:spPr/>
    </dgm:pt>
    <dgm:pt modelId="{2823AA6D-797D-4B51-9311-BD5DA2CD9913}" type="pres">
      <dgm:prSet presAssocID="{8998A02B-52F1-4BCD-9CF4-3209F0B885F1}" presName="desTx" presStyleLbl="revTx" presStyleIdx="2" presStyleCnt="9">
        <dgm:presLayoutVars/>
      </dgm:prSet>
      <dgm:spPr/>
    </dgm:pt>
    <dgm:pt modelId="{5E17BBB3-5FF8-47A8-BDAA-4EE74CA22C5F}" type="pres">
      <dgm:prSet presAssocID="{59A32917-20E1-48CF-ACF5-A00C6ECD1414}" presName="sibTrans" presStyleCnt="0"/>
      <dgm:spPr/>
    </dgm:pt>
    <dgm:pt modelId="{8C1461EA-2D51-4B23-B8FA-369ABD61EB74}" type="pres">
      <dgm:prSet presAssocID="{B89961C0-FE16-4111-8A4B-0D44954D24B9}" presName="compNode" presStyleCnt="0"/>
      <dgm:spPr/>
    </dgm:pt>
    <dgm:pt modelId="{AA8A1E70-04F3-470B-AFF0-923E3BC35469}" type="pres">
      <dgm:prSet presAssocID="{B89961C0-FE16-4111-8A4B-0D44954D24B9}" presName="bgRect" presStyleLbl="bgShp" presStyleIdx="2" presStyleCnt="5"/>
      <dgm:spPr/>
    </dgm:pt>
    <dgm:pt modelId="{FD2C6BC6-CD6D-42AB-A2DA-57B77222E3D6}" type="pres">
      <dgm:prSet presAssocID="{B89961C0-FE16-4111-8A4B-0D44954D24B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592A6CE0-6531-42C9-998D-3C0A372FC789}" type="pres">
      <dgm:prSet presAssocID="{B89961C0-FE16-4111-8A4B-0D44954D24B9}" presName="spaceRect" presStyleCnt="0"/>
      <dgm:spPr/>
    </dgm:pt>
    <dgm:pt modelId="{AEA4D900-A46A-47DB-866E-429AC1B3E34B}" type="pres">
      <dgm:prSet presAssocID="{B89961C0-FE16-4111-8A4B-0D44954D24B9}" presName="parTx" presStyleLbl="revTx" presStyleIdx="3" presStyleCnt="9">
        <dgm:presLayoutVars>
          <dgm:chMax val="0"/>
          <dgm:chPref val="0"/>
        </dgm:presLayoutVars>
      </dgm:prSet>
      <dgm:spPr/>
    </dgm:pt>
    <dgm:pt modelId="{EEADA96E-E962-4B6B-B89C-ACB47D49BE31}" type="pres">
      <dgm:prSet presAssocID="{B89961C0-FE16-4111-8A4B-0D44954D24B9}" presName="desTx" presStyleLbl="revTx" presStyleIdx="4" presStyleCnt="9">
        <dgm:presLayoutVars/>
      </dgm:prSet>
      <dgm:spPr/>
    </dgm:pt>
    <dgm:pt modelId="{CDAFF832-3F10-4F95-86D3-051278C12A33}" type="pres">
      <dgm:prSet presAssocID="{F579AC4A-ABF5-4922-B092-A8C02EA8049B}" presName="sibTrans" presStyleCnt="0"/>
      <dgm:spPr/>
    </dgm:pt>
    <dgm:pt modelId="{904BD9C2-A907-4606-80F9-21654FD0D254}" type="pres">
      <dgm:prSet presAssocID="{2FDFCCF8-2B80-4762-B739-6E6653EED218}" presName="compNode" presStyleCnt="0"/>
      <dgm:spPr/>
    </dgm:pt>
    <dgm:pt modelId="{7747EFC3-D151-4D1C-8CD0-9DCAD6B453C4}" type="pres">
      <dgm:prSet presAssocID="{2FDFCCF8-2B80-4762-B739-6E6653EED218}" presName="bgRect" presStyleLbl="bgShp" presStyleIdx="3" presStyleCnt="5"/>
      <dgm:spPr/>
    </dgm:pt>
    <dgm:pt modelId="{11941786-2031-4042-BAC3-0F6C2DE0DF57}" type="pres">
      <dgm:prSet presAssocID="{2FDFCCF8-2B80-4762-B739-6E6653EED21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846ABEA2-0141-44A9-BF7F-AAFA85A05CD7}" type="pres">
      <dgm:prSet presAssocID="{2FDFCCF8-2B80-4762-B739-6E6653EED218}" presName="spaceRect" presStyleCnt="0"/>
      <dgm:spPr/>
    </dgm:pt>
    <dgm:pt modelId="{F7CE925F-A86C-4893-866D-604E9319F019}" type="pres">
      <dgm:prSet presAssocID="{2FDFCCF8-2B80-4762-B739-6E6653EED218}" presName="parTx" presStyleLbl="revTx" presStyleIdx="5" presStyleCnt="9">
        <dgm:presLayoutVars>
          <dgm:chMax val="0"/>
          <dgm:chPref val="0"/>
        </dgm:presLayoutVars>
      </dgm:prSet>
      <dgm:spPr/>
    </dgm:pt>
    <dgm:pt modelId="{53A10B90-35EC-4B8A-B8D6-1457F6B9B8B8}" type="pres">
      <dgm:prSet presAssocID="{2FDFCCF8-2B80-4762-B739-6E6653EED218}" presName="desTx" presStyleLbl="revTx" presStyleIdx="6" presStyleCnt="9">
        <dgm:presLayoutVars/>
      </dgm:prSet>
      <dgm:spPr/>
    </dgm:pt>
    <dgm:pt modelId="{81E73792-16C2-45D6-B0FE-992B838BC66A}" type="pres">
      <dgm:prSet presAssocID="{06BDA311-CD13-4C9B-A83B-149B4016A690}" presName="sibTrans" presStyleCnt="0"/>
      <dgm:spPr/>
    </dgm:pt>
    <dgm:pt modelId="{7B8027ED-FD8C-45B6-97E9-9D5F0B1045FC}" type="pres">
      <dgm:prSet presAssocID="{A37C636F-4F54-4643-9F18-8BC260E1D842}" presName="compNode" presStyleCnt="0"/>
      <dgm:spPr/>
    </dgm:pt>
    <dgm:pt modelId="{8BB6684B-5218-42D5-84E1-9B9D77742C76}" type="pres">
      <dgm:prSet presAssocID="{A37C636F-4F54-4643-9F18-8BC260E1D842}" presName="bgRect" presStyleLbl="bgShp" presStyleIdx="4" presStyleCnt="5"/>
      <dgm:spPr/>
    </dgm:pt>
    <dgm:pt modelId="{42E533C4-1432-48E6-B775-8F0413DAC8BE}" type="pres">
      <dgm:prSet presAssocID="{A37C636F-4F54-4643-9F18-8BC260E1D84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D8ECC58A-CB79-4586-A046-B9BE7C73C89E}" type="pres">
      <dgm:prSet presAssocID="{A37C636F-4F54-4643-9F18-8BC260E1D842}" presName="spaceRect" presStyleCnt="0"/>
      <dgm:spPr/>
    </dgm:pt>
    <dgm:pt modelId="{FECC50D5-2B93-4757-87A2-4592AFAF1F7C}" type="pres">
      <dgm:prSet presAssocID="{A37C636F-4F54-4643-9F18-8BC260E1D842}" presName="parTx" presStyleLbl="revTx" presStyleIdx="7" presStyleCnt="9">
        <dgm:presLayoutVars>
          <dgm:chMax val="0"/>
          <dgm:chPref val="0"/>
        </dgm:presLayoutVars>
      </dgm:prSet>
      <dgm:spPr/>
    </dgm:pt>
    <dgm:pt modelId="{F361645B-CBE8-4FBB-B42D-C7B390032915}" type="pres">
      <dgm:prSet presAssocID="{A37C636F-4F54-4643-9F18-8BC260E1D842}" presName="desTx" presStyleLbl="revTx" presStyleIdx="8" presStyleCnt="9">
        <dgm:presLayoutVars/>
      </dgm:prSet>
      <dgm:spPr/>
    </dgm:pt>
  </dgm:ptLst>
  <dgm:cxnLst>
    <dgm:cxn modelId="{C64B7208-F12E-4967-9625-88E0CA223879}" srcId="{EC271D4B-5C13-45B3-AB49-D2EFF24C9B11}" destId="{8998A02B-52F1-4BCD-9CF4-3209F0B885F1}" srcOrd="1" destOrd="0" parTransId="{483B469E-3C02-4FF7-BB64-398E2499752E}" sibTransId="{59A32917-20E1-48CF-ACF5-A00C6ECD1414}"/>
    <dgm:cxn modelId="{C9A4C412-43E2-4107-9788-2026B1666AA1}" type="presOf" srcId="{2FDFCCF8-2B80-4762-B739-6E6653EED218}" destId="{F7CE925F-A86C-4893-866D-604E9319F019}" srcOrd="0" destOrd="0" presId="urn:microsoft.com/office/officeart/2018/2/layout/IconVerticalSolidList"/>
    <dgm:cxn modelId="{C03E6D16-8FA2-4BB9-8C95-8225306B2AFA}" srcId="{8998A02B-52F1-4BCD-9CF4-3209F0B885F1}" destId="{7073A892-6B47-44BF-A7CF-AA1DF9D082AA}" srcOrd="0" destOrd="0" parTransId="{2FBB2068-D4D9-4CEE-B0B2-844190A711B5}" sibTransId="{070B1BCD-FDA7-498F-95BE-7A5971932AC7}"/>
    <dgm:cxn modelId="{F820C518-B236-4F1B-B6E5-BBFD84D87A02}" type="presOf" srcId="{8998A02B-52F1-4BCD-9CF4-3209F0B885F1}" destId="{99A88122-795B-45A3-8084-5D5420CCE667}" srcOrd="0" destOrd="0" presId="urn:microsoft.com/office/officeart/2018/2/layout/IconVerticalSolidList"/>
    <dgm:cxn modelId="{F0940F19-8063-4786-B96E-62BCD13C6507}" type="presOf" srcId="{A37C636F-4F54-4643-9F18-8BC260E1D842}" destId="{FECC50D5-2B93-4757-87A2-4592AFAF1F7C}" srcOrd="0" destOrd="0" presId="urn:microsoft.com/office/officeart/2018/2/layout/IconVerticalSolidList"/>
    <dgm:cxn modelId="{EEE0A61D-56D9-410B-A387-EDD639937ABC}" type="presOf" srcId="{6A73B850-087C-4AE5-A083-DD9795BC6FB0}" destId="{EEADA96E-E962-4B6B-B89C-ACB47D49BE31}" srcOrd="0" destOrd="0" presId="urn:microsoft.com/office/officeart/2018/2/layout/IconVerticalSolidList"/>
    <dgm:cxn modelId="{76F82129-3A36-4B08-B0E3-45CA6B7AEE4B}" type="presOf" srcId="{66F75AD6-E296-4071-975D-529C2B49A9CA}" destId="{53A10B90-35EC-4B8A-B8D6-1457F6B9B8B8}" srcOrd="0" destOrd="0" presId="urn:microsoft.com/office/officeart/2018/2/layout/IconVerticalSolidList"/>
    <dgm:cxn modelId="{242AB32F-4ED2-4137-8C30-3D2AA6D8892F}" srcId="{A37C636F-4F54-4643-9F18-8BC260E1D842}" destId="{56F76601-6AA5-4030-8B77-B7447EC08104}" srcOrd="0" destOrd="0" parTransId="{CF3273FB-54F6-4F87-A1BE-8B831F44074F}" sibTransId="{41218537-6B6E-41B9-BF7F-4DA20EE1DE8B}"/>
    <dgm:cxn modelId="{69BA2E3D-B4DB-4C22-838C-29414804DE05}" type="presOf" srcId="{56F76601-6AA5-4030-8B77-B7447EC08104}" destId="{F361645B-CBE8-4FBB-B42D-C7B390032915}" srcOrd="0" destOrd="0" presId="urn:microsoft.com/office/officeart/2018/2/layout/IconVerticalSolidList"/>
    <dgm:cxn modelId="{261A3F3E-3C5C-4B19-B88E-F70B48A369F8}" srcId="{2FDFCCF8-2B80-4762-B739-6E6653EED218}" destId="{66F75AD6-E296-4071-975D-529C2B49A9CA}" srcOrd="0" destOrd="0" parTransId="{9AD562E0-8709-47E2-B23E-F0476A0B7E6A}" sibTransId="{C349D17D-AEFE-4E59-9321-3BE9FC1460B8}"/>
    <dgm:cxn modelId="{F02DD03F-77EB-495A-915C-06B1AA0065C2}" srcId="{B89961C0-FE16-4111-8A4B-0D44954D24B9}" destId="{6A73B850-087C-4AE5-A083-DD9795BC6FB0}" srcOrd="0" destOrd="0" parTransId="{DD23EBB9-E0D7-4D28-BA49-4560533FE052}" sibTransId="{7566E8E0-3B04-44C6-BA48-39BCE3811774}"/>
    <dgm:cxn modelId="{FCE3DF46-5D44-41BF-BC18-C09A5ABCBBA8}" type="presOf" srcId="{EC271D4B-5C13-45B3-AB49-D2EFF24C9B11}" destId="{3997333A-3084-4AA7-9F83-B990867D6DB7}" srcOrd="0" destOrd="0" presId="urn:microsoft.com/office/officeart/2018/2/layout/IconVerticalSolidList"/>
    <dgm:cxn modelId="{6DB4364B-4360-4307-8E29-019316E6C8DC}" srcId="{EC271D4B-5C13-45B3-AB49-D2EFF24C9B11}" destId="{FB852874-7D2E-4501-BBAD-A3883E7350F4}" srcOrd="0" destOrd="0" parTransId="{5817AF46-7EFF-4C6F-82CF-D5E3FB6EB979}" sibTransId="{016F0998-741D-4CA6-9363-B513CE0ABED0}"/>
    <dgm:cxn modelId="{B4A7276A-14A4-41E3-B4EE-B0BCE3986C9E}" srcId="{EC271D4B-5C13-45B3-AB49-D2EFF24C9B11}" destId="{B89961C0-FE16-4111-8A4B-0D44954D24B9}" srcOrd="2" destOrd="0" parTransId="{F65CE19C-8E2F-4B08-AECA-230355C3C03B}" sibTransId="{F579AC4A-ABF5-4922-B092-A8C02EA8049B}"/>
    <dgm:cxn modelId="{BC7FA184-E850-4DB2-884D-DCD357FFE55F}" type="presOf" srcId="{B89961C0-FE16-4111-8A4B-0D44954D24B9}" destId="{AEA4D900-A46A-47DB-866E-429AC1B3E34B}" srcOrd="0" destOrd="0" presId="urn:microsoft.com/office/officeart/2018/2/layout/IconVerticalSolidList"/>
    <dgm:cxn modelId="{E63F7B96-9245-4E14-8895-0BCCC0114D82}" type="presOf" srcId="{7073A892-6B47-44BF-A7CF-AA1DF9D082AA}" destId="{2823AA6D-797D-4B51-9311-BD5DA2CD9913}" srcOrd="0" destOrd="0" presId="urn:microsoft.com/office/officeart/2018/2/layout/IconVerticalSolidList"/>
    <dgm:cxn modelId="{FCCDF2A0-51AF-47A2-A5F2-BDBBEE89AB42}" srcId="{EC271D4B-5C13-45B3-AB49-D2EFF24C9B11}" destId="{2FDFCCF8-2B80-4762-B739-6E6653EED218}" srcOrd="3" destOrd="0" parTransId="{59C664DD-75A2-4DC8-977A-180116AE8C7F}" sibTransId="{06BDA311-CD13-4C9B-A83B-149B4016A690}"/>
    <dgm:cxn modelId="{ACF722A2-5739-470C-9F83-40A3F5B13AF9}" type="presOf" srcId="{FB852874-7D2E-4501-BBAD-A3883E7350F4}" destId="{EFE9CD76-F7C0-4AA9-A1FD-B656B1A478DF}" srcOrd="0" destOrd="0" presId="urn:microsoft.com/office/officeart/2018/2/layout/IconVerticalSolidList"/>
    <dgm:cxn modelId="{E3E8FEE3-D686-4FA1-99C9-F47C1BC458B4}" srcId="{EC271D4B-5C13-45B3-AB49-D2EFF24C9B11}" destId="{A37C636F-4F54-4643-9F18-8BC260E1D842}" srcOrd="4" destOrd="0" parTransId="{9D40DF02-C854-4405-97AE-4234A9A67910}" sibTransId="{7158C59A-8D42-4624-8FE0-46AA203F543E}"/>
    <dgm:cxn modelId="{1B544204-67DE-4288-8F83-8AE75135AC1A}" type="presParOf" srcId="{3997333A-3084-4AA7-9F83-B990867D6DB7}" destId="{24D86B80-0B52-474B-9001-30BD867AE10C}" srcOrd="0" destOrd="0" presId="urn:microsoft.com/office/officeart/2018/2/layout/IconVerticalSolidList"/>
    <dgm:cxn modelId="{C6207555-6430-47C3-A1BE-777A33D9F304}" type="presParOf" srcId="{24D86B80-0B52-474B-9001-30BD867AE10C}" destId="{90564050-BE51-4839-9726-8D2FE2770D67}" srcOrd="0" destOrd="0" presId="urn:microsoft.com/office/officeart/2018/2/layout/IconVerticalSolidList"/>
    <dgm:cxn modelId="{E436189D-9C66-4EBD-8F3A-F57BEF485B16}" type="presParOf" srcId="{24D86B80-0B52-474B-9001-30BD867AE10C}" destId="{C1774B08-EB26-4AB4-9DC1-873A877CD7FD}" srcOrd="1" destOrd="0" presId="urn:microsoft.com/office/officeart/2018/2/layout/IconVerticalSolidList"/>
    <dgm:cxn modelId="{CB702C90-0CED-4695-A131-E81C65907291}" type="presParOf" srcId="{24D86B80-0B52-474B-9001-30BD867AE10C}" destId="{34256FDA-2336-48E4-BB29-5C2A87945FB6}" srcOrd="2" destOrd="0" presId="urn:microsoft.com/office/officeart/2018/2/layout/IconVerticalSolidList"/>
    <dgm:cxn modelId="{10980490-DB36-4664-B3D1-C668A14AF39F}" type="presParOf" srcId="{24D86B80-0B52-474B-9001-30BD867AE10C}" destId="{EFE9CD76-F7C0-4AA9-A1FD-B656B1A478DF}" srcOrd="3" destOrd="0" presId="urn:microsoft.com/office/officeart/2018/2/layout/IconVerticalSolidList"/>
    <dgm:cxn modelId="{EBE61E02-12D1-4A6E-9631-929A1B81A39E}" type="presParOf" srcId="{3997333A-3084-4AA7-9F83-B990867D6DB7}" destId="{EBAFA950-52AA-47B7-99F7-F2F6FC0B82CC}" srcOrd="1" destOrd="0" presId="urn:microsoft.com/office/officeart/2018/2/layout/IconVerticalSolidList"/>
    <dgm:cxn modelId="{717046F3-1420-4CD0-9A17-7317981E7F1A}" type="presParOf" srcId="{3997333A-3084-4AA7-9F83-B990867D6DB7}" destId="{5B13A1BA-F8A4-4496-A908-2B9FF63811E0}" srcOrd="2" destOrd="0" presId="urn:microsoft.com/office/officeart/2018/2/layout/IconVerticalSolidList"/>
    <dgm:cxn modelId="{258F776B-0327-47AB-A60C-9BA5358DF547}" type="presParOf" srcId="{5B13A1BA-F8A4-4496-A908-2B9FF63811E0}" destId="{D57B93F3-775D-4D09-943C-78C98B00F225}" srcOrd="0" destOrd="0" presId="urn:microsoft.com/office/officeart/2018/2/layout/IconVerticalSolidList"/>
    <dgm:cxn modelId="{26EC4452-9003-4AD3-BB6D-1D1BA86EFA56}" type="presParOf" srcId="{5B13A1BA-F8A4-4496-A908-2B9FF63811E0}" destId="{A33A6094-88FC-4FBC-9DED-0CA445F3E789}" srcOrd="1" destOrd="0" presId="urn:microsoft.com/office/officeart/2018/2/layout/IconVerticalSolidList"/>
    <dgm:cxn modelId="{AFE6B9D1-37DD-433F-A885-EC5813C1FF2C}" type="presParOf" srcId="{5B13A1BA-F8A4-4496-A908-2B9FF63811E0}" destId="{FFE83ECC-E208-476C-B981-D316F3C16203}" srcOrd="2" destOrd="0" presId="urn:microsoft.com/office/officeart/2018/2/layout/IconVerticalSolidList"/>
    <dgm:cxn modelId="{33B57C67-8B79-4A64-8F18-193AF4367C46}" type="presParOf" srcId="{5B13A1BA-F8A4-4496-A908-2B9FF63811E0}" destId="{99A88122-795B-45A3-8084-5D5420CCE667}" srcOrd="3" destOrd="0" presId="urn:microsoft.com/office/officeart/2018/2/layout/IconVerticalSolidList"/>
    <dgm:cxn modelId="{7B17F101-081F-40E0-B5E3-D9759C8CA18E}" type="presParOf" srcId="{5B13A1BA-F8A4-4496-A908-2B9FF63811E0}" destId="{2823AA6D-797D-4B51-9311-BD5DA2CD9913}" srcOrd="4" destOrd="0" presId="urn:microsoft.com/office/officeart/2018/2/layout/IconVerticalSolidList"/>
    <dgm:cxn modelId="{744A9BE2-6C4B-48C3-8451-26C39347DE63}" type="presParOf" srcId="{3997333A-3084-4AA7-9F83-B990867D6DB7}" destId="{5E17BBB3-5FF8-47A8-BDAA-4EE74CA22C5F}" srcOrd="3" destOrd="0" presId="urn:microsoft.com/office/officeart/2018/2/layout/IconVerticalSolidList"/>
    <dgm:cxn modelId="{2B85D63D-0D7E-4519-9CA6-2C8AEB12B03F}" type="presParOf" srcId="{3997333A-3084-4AA7-9F83-B990867D6DB7}" destId="{8C1461EA-2D51-4B23-B8FA-369ABD61EB74}" srcOrd="4" destOrd="0" presId="urn:microsoft.com/office/officeart/2018/2/layout/IconVerticalSolidList"/>
    <dgm:cxn modelId="{DA42ACDC-1607-44D5-8290-D2F53BC84AF9}" type="presParOf" srcId="{8C1461EA-2D51-4B23-B8FA-369ABD61EB74}" destId="{AA8A1E70-04F3-470B-AFF0-923E3BC35469}" srcOrd="0" destOrd="0" presId="urn:microsoft.com/office/officeart/2018/2/layout/IconVerticalSolidList"/>
    <dgm:cxn modelId="{4C0D0D1C-3869-4886-85B7-55BDEA412D69}" type="presParOf" srcId="{8C1461EA-2D51-4B23-B8FA-369ABD61EB74}" destId="{FD2C6BC6-CD6D-42AB-A2DA-57B77222E3D6}" srcOrd="1" destOrd="0" presId="urn:microsoft.com/office/officeart/2018/2/layout/IconVerticalSolidList"/>
    <dgm:cxn modelId="{E8703CAB-E445-44AE-BEE1-FB76453229DC}" type="presParOf" srcId="{8C1461EA-2D51-4B23-B8FA-369ABD61EB74}" destId="{592A6CE0-6531-42C9-998D-3C0A372FC789}" srcOrd="2" destOrd="0" presId="urn:microsoft.com/office/officeart/2018/2/layout/IconVerticalSolidList"/>
    <dgm:cxn modelId="{285635D9-866F-42DB-9772-E09788F046D1}" type="presParOf" srcId="{8C1461EA-2D51-4B23-B8FA-369ABD61EB74}" destId="{AEA4D900-A46A-47DB-866E-429AC1B3E34B}" srcOrd="3" destOrd="0" presId="urn:microsoft.com/office/officeart/2018/2/layout/IconVerticalSolidList"/>
    <dgm:cxn modelId="{012505C8-6762-4654-B3D6-AAC043BA353A}" type="presParOf" srcId="{8C1461EA-2D51-4B23-B8FA-369ABD61EB74}" destId="{EEADA96E-E962-4B6B-B89C-ACB47D49BE31}" srcOrd="4" destOrd="0" presId="urn:microsoft.com/office/officeart/2018/2/layout/IconVerticalSolidList"/>
    <dgm:cxn modelId="{377BC410-81DB-4181-BBA7-DC911AD5556B}" type="presParOf" srcId="{3997333A-3084-4AA7-9F83-B990867D6DB7}" destId="{CDAFF832-3F10-4F95-86D3-051278C12A33}" srcOrd="5" destOrd="0" presId="urn:microsoft.com/office/officeart/2018/2/layout/IconVerticalSolidList"/>
    <dgm:cxn modelId="{F33C2ED0-50EF-4FAC-81EE-8AF999229BEF}" type="presParOf" srcId="{3997333A-3084-4AA7-9F83-B990867D6DB7}" destId="{904BD9C2-A907-4606-80F9-21654FD0D254}" srcOrd="6" destOrd="0" presId="urn:microsoft.com/office/officeart/2018/2/layout/IconVerticalSolidList"/>
    <dgm:cxn modelId="{7E5E4E17-D364-470F-98F8-A7D8C7B12A68}" type="presParOf" srcId="{904BD9C2-A907-4606-80F9-21654FD0D254}" destId="{7747EFC3-D151-4D1C-8CD0-9DCAD6B453C4}" srcOrd="0" destOrd="0" presId="urn:microsoft.com/office/officeart/2018/2/layout/IconVerticalSolidList"/>
    <dgm:cxn modelId="{01ECDE04-DD5F-4FEC-80AE-5EABC4FE8F9E}" type="presParOf" srcId="{904BD9C2-A907-4606-80F9-21654FD0D254}" destId="{11941786-2031-4042-BAC3-0F6C2DE0DF57}" srcOrd="1" destOrd="0" presId="urn:microsoft.com/office/officeart/2018/2/layout/IconVerticalSolidList"/>
    <dgm:cxn modelId="{4D8A85CF-DBA8-4B2D-98C1-A902967B8999}" type="presParOf" srcId="{904BD9C2-A907-4606-80F9-21654FD0D254}" destId="{846ABEA2-0141-44A9-BF7F-AAFA85A05CD7}" srcOrd="2" destOrd="0" presId="urn:microsoft.com/office/officeart/2018/2/layout/IconVerticalSolidList"/>
    <dgm:cxn modelId="{4ED1B6A6-79E9-4BCD-B6F1-05F92CD6557B}" type="presParOf" srcId="{904BD9C2-A907-4606-80F9-21654FD0D254}" destId="{F7CE925F-A86C-4893-866D-604E9319F019}" srcOrd="3" destOrd="0" presId="urn:microsoft.com/office/officeart/2018/2/layout/IconVerticalSolidList"/>
    <dgm:cxn modelId="{A9263077-F9E3-405F-ACFC-0B2E84AE9D78}" type="presParOf" srcId="{904BD9C2-A907-4606-80F9-21654FD0D254}" destId="{53A10B90-35EC-4B8A-B8D6-1457F6B9B8B8}" srcOrd="4" destOrd="0" presId="urn:microsoft.com/office/officeart/2018/2/layout/IconVerticalSolidList"/>
    <dgm:cxn modelId="{D850342E-9D09-4BE6-9062-DAA3BE8FC1E2}" type="presParOf" srcId="{3997333A-3084-4AA7-9F83-B990867D6DB7}" destId="{81E73792-16C2-45D6-B0FE-992B838BC66A}" srcOrd="7" destOrd="0" presId="urn:microsoft.com/office/officeart/2018/2/layout/IconVerticalSolidList"/>
    <dgm:cxn modelId="{10CB6CEF-8491-469C-9A91-462EC3D16F9D}" type="presParOf" srcId="{3997333A-3084-4AA7-9F83-B990867D6DB7}" destId="{7B8027ED-FD8C-45B6-97E9-9D5F0B1045FC}" srcOrd="8" destOrd="0" presId="urn:microsoft.com/office/officeart/2018/2/layout/IconVerticalSolidList"/>
    <dgm:cxn modelId="{C8E377DC-627E-4E35-9AFC-F2CE49F8949D}" type="presParOf" srcId="{7B8027ED-FD8C-45B6-97E9-9D5F0B1045FC}" destId="{8BB6684B-5218-42D5-84E1-9B9D77742C76}" srcOrd="0" destOrd="0" presId="urn:microsoft.com/office/officeart/2018/2/layout/IconVerticalSolidList"/>
    <dgm:cxn modelId="{013EBD2A-A0E4-4DC8-A1A9-7A0917F5BFEE}" type="presParOf" srcId="{7B8027ED-FD8C-45B6-97E9-9D5F0B1045FC}" destId="{42E533C4-1432-48E6-B775-8F0413DAC8BE}" srcOrd="1" destOrd="0" presId="urn:microsoft.com/office/officeart/2018/2/layout/IconVerticalSolidList"/>
    <dgm:cxn modelId="{9A51BE3B-9D1E-46AB-A152-E7D6BE3E83E3}" type="presParOf" srcId="{7B8027ED-FD8C-45B6-97E9-9D5F0B1045FC}" destId="{D8ECC58A-CB79-4586-A046-B9BE7C73C89E}" srcOrd="2" destOrd="0" presId="urn:microsoft.com/office/officeart/2018/2/layout/IconVerticalSolidList"/>
    <dgm:cxn modelId="{1918106D-E4B6-4952-9721-0691C3E7E4B8}" type="presParOf" srcId="{7B8027ED-FD8C-45B6-97E9-9D5F0B1045FC}" destId="{FECC50D5-2B93-4757-87A2-4592AFAF1F7C}" srcOrd="3" destOrd="0" presId="urn:microsoft.com/office/officeart/2018/2/layout/IconVerticalSolidList"/>
    <dgm:cxn modelId="{1478D9A6-1239-405B-9333-6803FC8D87EC}" type="presParOf" srcId="{7B8027ED-FD8C-45B6-97E9-9D5F0B1045FC}" destId="{F361645B-CBE8-4FBB-B42D-C7B39003291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Priority</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COMMUNICATION</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Efficiency</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iorities with solid fill"/>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Questions outlin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arget with solid fill"/>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TIMELINESS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COMMUNICATION</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PARTNERSHIPS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Hourglass Finished with solid fill"/>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Questions outlin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arget with solid fill"/>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64050-BE51-4839-9726-8D2FE2770D67}">
      <dsp:nvSpPr>
        <dsp:cNvPr id="0" name=""/>
        <dsp:cNvSpPr/>
      </dsp:nvSpPr>
      <dsp:spPr>
        <a:xfrm>
          <a:off x="0" y="4606"/>
          <a:ext cx="6588691" cy="98125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774B08-EB26-4AB4-9DC1-873A877CD7FD}">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E9CD76-F7C0-4AA9-A1FD-B656B1A478DF}">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t>Employer and Innovation Services (EIS)</a:t>
          </a:r>
        </a:p>
      </dsp:txBody>
      <dsp:txXfrm>
        <a:off x="1133349" y="4606"/>
        <a:ext cx="5455341" cy="981254"/>
      </dsp:txXfrm>
    </dsp:sp>
    <dsp:sp modelId="{D57B93F3-775D-4D09-943C-78C98B00F225}">
      <dsp:nvSpPr>
        <dsp:cNvPr id="0" name=""/>
        <dsp:cNvSpPr/>
      </dsp:nvSpPr>
      <dsp:spPr>
        <a:xfrm>
          <a:off x="0" y="1231175"/>
          <a:ext cx="6588691" cy="98125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3A6094-88FC-4FBC-9DED-0CA445F3E789}">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A88122-795B-45A3-8084-5D5420CCE667}">
      <dsp:nvSpPr>
        <dsp:cNvPr id="0" name=""/>
        <dsp:cNvSpPr/>
      </dsp:nvSpPr>
      <dsp:spPr>
        <a:xfrm>
          <a:off x="1133349" y="1231175"/>
          <a:ext cx="2964910"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t>Candidate sourcing</a:t>
          </a:r>
        </a:p>
      </dsp:txBody>
      <dsp:txXfrm>
        <a:off x="1133349" y="1231175"/>
        <a:ext cx="2964910" cy="981254"/>
      </dsp:txXfrm>
    </dsp:sp>
    <dsp:sp modelId="{2823AA6D-797D-4B51-9311-BD5DA2CD9913}">
      <dsp:nvSpPr>
        <dsp:cNvPr id="0" name=""/>
        <dsp:cNvSpPr/>
      </dsp:nvSpPr>
      <dsp:spPr>
        <a:xfrm>
          <a:off x="4098260" y="1231175"/>
          <a:ext cx="2490430"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711200">
            <a:lnSpc>
              <a:spcPct val="100000"/>
            </a:lnSpc>
            <a:spcBef>
              <a:spcPct val="0"/>
            </a:spcBef>
            <a:spcAft>
              <a:spcPct val="35000"/>
            </a:spcAft>
            <a:buNone/>
          </a:pPr>
          <a:r>
            <a:rPr lang="en-US" sz="1600" kern="1200" dirty="0"/>
            <a:t>Direct access to available opportunities with Employer Partners</a:t>
          </a:r>
        </a:p>
      </dsp:txBody>
      <dsp:txXfrm>
        <a:off x="4098260" y="1231175"/>
        <a:ext cx="2490430" cy="981254"/>
      </dsp:txXfrm>
    </dsp:sp>
    <dsp:sp modelId="{AA8A1E70-04F3-470B-AFF0-923E3BC35469}">
      <dsp:nvSpPr>
        <dsp:cNvPr id="0" name=""/>
        <dsp:cNvSpPr/>
      </dsp:nvSpPr>
      <dsp:spPr>
        <a:xfrm>
          <a:off x="0" y="2457744"/>
          <a:ext cx="6588691" cy="98125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2C6BC6-CD6D-42AB-A2DA-57B77222E3D6}">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A4D900-A46A-47DB-866E-429AC1B3E34B}">
      <dsp:nvSpPr>
        <dsp:cNvPr id="0" name=""/>
        <dsp:cNvSpPr/>
      </dsp:nvSpPr>
      <dsp:spPr>
        <a:xfrm>
          <a:off x="1133349" y="2457744"/>
          <a:ext cx="2964910"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t>Virtual Hiring Events</a:t>
          </a:r>
        </a:p>
      </dsp:txBody>
      <dsp:txXfrm>
        <a:off x="1133349" y="2457744"/>
        <a:ext cx="2964910" cy="981254"/>
      </dsp:txXfrm>
    </dsp:sp>
    <dsp:sp modelId="{EEADA96E-E962-4B6B-B89C-ACB47D49BE31}">
      <dsp:nvSpPr>
        <dsp:cNvPr id="0" name=""/>
        <dsp:cNvSpPr/>
      </dsp:nvSpPr>
      <dsp:spPr>
        <a:xfrm>
          <a:off x="4098260" y="2457744"/>
          <a:ext cx="2490430"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711200">
            <a:lnSpc>
              <a:spcPct val="100000"/>
            </a:lnSpc>
            <a:spcBef>
              <a:spcPct val="0"/>
            </a:spcBef>
            <a:spcAft>
              <a:spcPct val="35000"/>
            </a:spcAft>
            <a:buNone/>
          </a:pPr>
          <a:r>
            <a:rPr lang="en-US" sz="1600" kern="1200" dirty="0"/>
            <a:t>Remote interviews and hiring</a:t>
          </a:r>
        </a:p>
      </dsp:txBody>
      <dsp:txXfrm>
        <a:off x="4098260" y="2457744"/>
        <a:ext cx="2490430" cy="981254"/>
      </dsp:txXfrm>
    </dsp:sp>
    <dsp:sp modelId="{7747EFC3-D151-4D1C-8CD0-9DCAD6B453C4}">
      <dsp:nvSpPr>
        <dsp:cNvPr id="0" name=""/>
        <dsp:cNvSpPr/>
      </dsp:nvSpPr>
      <dsp:spPr>
        <a:xfrm>
          <a:off x="0" y="3684312"/>
          <a:ext cx="6588691" cy="98125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941786-2031-4042-BAC3-0F6C2DE0DF57}">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E925F-A86C-4893-866D-604E9319F019}">
      <dsp:nvSpPr>
        <dsp:cNvPr id="0" name=""/>
        <dsp:cNvSpPr/>
      </dsp:nvSpPr>
      <dsp:spPr>
        <a:xfrm>
          <a:off x="1133349" y="3684312"/>
          <a:ext cx="2964910"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a:t>Incentives for CRP for rapid placements</a:t>
          </a:r>
        </a:p>
      </dsp:txBody>
      <dsp:txXfrm>
        <a:off x="1133349" y="3684312"/>
        <a:ext cx="2964910" cy="981254"/>
      </dsp:txXfrm>
    </dsp:sp>
    <dsp:sp modelId="{53A10B90-35EC-4B8A-B8D6-1457F6B9B8B8}">
      <dsp:nvSpPr>
        <dsp:cNvPr id="0" name=""/>
        <dsp:cNvSpPr/>
      </dsp:nvSpPr>
      <dsp:spPr>
        <a:xfrm>
          <a:off x="4098260" y="3684312"/>
          <a:ext cx="2490430"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711200">
            <a:lnSpc>
              <a:spcPct val="100000"/>
            </a:lnSpc>
            <a:spcBef>
              <a:spcPct val="0"/>
            </a:spcBef>
            <a:spcAft>
              <a:spcPct val="35000"/>
            </a:spcAft>
            <a:buNone/>
          </a:pPr>
          <a:r>
            <a:rPr lang="en-US" sz="1600" kern="1200" dirty="0"/>
            <a:t>Premium payments for placements within allotted timeframes</a:t>
          </a:r>
        </a:p>
      </dsp:txBody>
      <dsp:txXfrm>
        <a:off x="4098260" y="3684312"/>
        <a:ext cx="2490430" cy="981254"/>
      </dsp:txXfrm>
    </dsp:sp>
    <dsp:sp modelId="{8BB6684B-5218-42D5-84E1-9B9D77742C76}">
      <dsp:nvSpPr>
        <dsp:cNvPr id="0" name=""/>
        <dsp:cNvSpPr/>
      </dsp:nvSpPr>
      <dsp:spPr>
        <a:xfrm>
          <a:off x="0" y="4910881"/>
          <a:ext cx="6588691" cy="98125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E533C4-1432-48E6-B775-8F0413DAC8BE}">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CC50D5-2B93-4757-87A2-4592AFAF1F7C}">
      <dsp:nvSpPr>
        <dsp:cNvPr id="0" name=""/>
        <dsp:cNvSpPr/>
      </dsp:nvSpPr>
      <dsp:spPr>
        <a:xfrm>
          <a:off x="1133349" y="4910881"/>
          <a:ext cx="2964910"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100000"/>
            </a:lnSpc>
            <a:spcBef>
              <a:spcPct val="0"/>
            </a:spcBef>
            <a:spcAft>
              <a:spcPct val="35000"/>
            </a:spcAft>
            <a:buNone/>
          </a:pPr>
          <a:r>
            <a:rPr lang="en-US" sz="1900" kern="1200" dirty="0"/>
            <a:t>Fast Track</a:t>
          </a:r>
        </a:p>
      </dsp:txBody>
      <dsp:txXfrm>
        <a:off x="1133349" y="4910881"/>
        <a:ext cx="2964910" cy="981254"/>
      </dsp:txXfrm>
    </dsp:sp>
    <dsp:sp modelId="{F361645B-CBE8-4FBB-B42D-C7B390032915}">
      <dsp:nvSpPr>
        <dsp:cNvPr id="0" name=""/>
        <dsp:cNvSpPr/>
      </dsp:nvSpPr>
      <dsp:spPr>
        <a:xfrm>
          <a:off x="4098260" y="4910881"/>
          <a:ext cx="2490430"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711200">
            <a:lnSpc>
              <a:spcPct val="100000"/>
            </a:lnSpc>
            <a:spcBef>
              <a:spcPct val="0"/>
            </a:spcBef>
            <a:spcAft>
              <a:spcPct val="35000"/>
            </a:spcAft>
            <a:buNone/>
          </a:pPr>
          <a:r>
            <a:rPr lang="en-US" sz="1600" kern="1200" dirty="0"/>
            <a:t>Streamlined process for participants to quickly access services</a:t>
          </a:r>
        </a:p>
      </dsp:txBody>
      <dsp:txXfrm>
        <a:off x="4098260" y="4910881"/>
        <a:ext cx="2490430" cy="98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dirty="0"/>
            <a:t>Priority</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dirty="0"/>
            <a:t>COMMUNICATION</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dirty="0"/>
            <a:t>Efficiency</a:t>
          </a:r>
        </a:p>
      </dsp:txBody>
      <dsp:txXfrm>
        <a:off x="7041543" y="2725540"/>
        <a:ext cx="298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dirty="0"/>
            <a:t>TIMELINESS</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dirty="0"/>
            <a:t>COMMUNICATION</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100000"/>
            </a:lnSpc>
            <a:spcBef>
              <a:spcPct val="0"/>
            </a:spcBef>
            <a:spcAft>
              <a:spcPct val="35000"/>
            </a:spcAft>
            <a:buNone/>
            <a:defRPr cap="all"/>
          </a:pPr>
          <a:r>
            <a:rPr lang="en-US" sz="3100" kern="1200" dirty="0"/>
            <a:t>PARTNERSHIPS</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43FA9-7642-4E36-8A0A-BF259B0227F9}" type="datetimeFigureOut">
              <a:rPr lang="en-US" smtClean="0"/>
              <a:t>11/4/22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AD28E-A315-4EF5-9A97-6C7A3807E37F}" type="slidenum">
              <a:rPr lang="en-US" smtClean="0"/>
              <a:t>‹#›</a:t>
            </a:fld>
            <a:endParaRPr lang="en-US"/>
          </a:p>
        </p:txBody>
      </p:sp>
    </p:spTree>
    <p:extLst>
      <p:ext uri="{BB962C8B-B14F-4D97-AF65-F5344CB8AC3E}">
        <p14:creationId xmlns:p14="http://schemas.microsoft.com/office/powerpoint/2010/main" val="4071390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AD28E-A315-4EF5-9A97-6C7A3807E37F}" type="slidenum">
              <a:rPr lang="en-US" smtClean="0"/>
              <a:t>6</a:t>
            </a:fld>
            <a:endParaRPr lang="en-US"/>
          </a:p>
        </p:txBody>
      </p:sp>
    </p:spTree>
    <p:extLst>
      <p:ext uri="{BB962C8B-B14F-4D97-AF65-F5344CB8AC3E}">
        <p14:creationId xmlns:p14="http://schemas.microsoft.com/office/powerpoint/2010/main" val="197372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AD28E-A315-4EF5-9A97-6C7A3807E37F}" type="slidenum">
              <a:rPr lang="en-US" smtClean="0"/>
              <a:t>9</a:t>
            </a:fld>
            <a:endParaRPr lang="en-US"/>
          </a:p>
        </p:txBody>
      </p:sp>
    </p:spTree>
    <p:extLst>
      <p:ext uri="{BB962C8B-B14F-4D97-AF65-F5344CB8AC3E}">
        <p14:creationId xmlns:p14="http://schemas.microsoft.com/office/powerpoint/2010/main" val="97490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AD28E-A315-4EF5-9A97-6C7A3807E37F}" type="slidenum">
              <a:rPr lang="en-US" smtClean="0"/>
              <a:t>10</a:t>
            </a:fld>
            <a:endParaRPr lang="en-US"/>
          </a:p>
        </p:txBody>
      </p:sp>
    </p:spTree>
    <p:extLst>
      <p:ext uri="{BB962C8B-B14F-4D97-AF65-F5344CB8AC3E}">
        <p14:creationId xmlns:p14="http://schemas.microsoft.com/office/powerpoint/2010/main" val="367070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National rate was 27% for PY 2020</a:t>
            </a:r>
          </a:p>
        </p:txBody>
      </p:sp>
      <p:sp>
        <p:nvSpPr>
          <p:cNvPr id="4" name="Slide Number Placeholder 3"/>
          <p:cNvSpPr>
            <a:spLocks noGrp="1"/>
          </p:cNvSpPr>
          <p:nvPr>
            <p:ph type="sldNum" sz="quarter" idx="5"/>
          </p:nvPr>
        </p:nvSpPr>
        <p:spPr/>
        <p:txBody>
          <a:bodyPr/>
          <a:lstStyle/>
          <a:p>
            <a:fld id="{88CAD28E-A315-4EF5-9A97-6C7A3807E37F}" type="slidenum">
              <a:rPr lang="en-US" smtClean="0"/>
              <a:t>11</a:t>
            </a:fld>
            <a:endParaRPr lang="en-US"/>
          </a:p>
        </p:txBody>
      </p:sp>
    </p:spTree>
    <p:extLst>
      <p:ext uri="{BB962C8B-B14F-4D97-AF65-F5344CB8AC3E}">
        <p14:creationId xmlns:p14="http://schemas.microsoft.com/office/powerpoint/2010/main" val="2355850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rate was 26% for PY 2021</a:t>
            </a:r>
          </a:p>
          <a:p>
            <a:endParaRPr lang="en-US" dirty="0"/>
          </a:p>
        </p:txBody>
      </p:sp>
      <p:sp>
        <p:nvSpPr>
          <p:cNvPr id="4" name="Slide Number Placeholder 3"/>
          <p:cNvSpPr>
            <a:spLocks noGrp="1"/>
          </p:cNvSpPr>
          <p:nvPr>
            <p:ph type="sldNum" sz="quarter" idx="5"/>
          </p:nvPr>
        </p:nvSpPr>
        <p:spPr/>
        <p:txBody>
          <a:bodyPr/>
          <a:lstStyle/>
          <a:p>
            <a:fld id="{88CAD28E-A315-4EF5-9A97-6C7A3807E37F}" type="slidenum">
              <a:rPr lang="en-US" smtClean="0"/>
              <a:t>12</a:t>
            </a:fld>
            <a:endParaRPr lang="en-US"/>
          </a:p>
        </p:txBody>
      </p:sp>
    </p:spTree>
    <p:extLst>
      <p:ext uri="{BB962C8B-B14F-4D97-AF65-F5344CB8AC3E}">
        <p14:creationId xmlns:p14="http://schemas.microsoft.com/office/powerpoint/2010/main" val="414881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9AA810-193E-45E3-B173-49E9754A10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482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764393-28CA-47C9-B38F-011DAD7F7849}" type="datetimeFigureOut">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32A6D5-8E76-4925-B65E-5999A5445FA1}" type="slidenum">
              <a:rPr lang="en-US" smtClean="0"/>
              <a:t>‹#›</a:t>
            </a:fld>
            <a:endParaRPr lang="en-US"/>
          </a:p>
        </p:txBody>
      </p:sp>
      <p:pic>
        <p:nvPicPr>
          <p:cNvPr id="7" name="Picture 6">
            <a:extLst>
              <a:ext uri="{FF2B5EF4-FFF2-40B4-BE49-F238E27FC236}">
                <a16:creationId xmlns:a16="http://schemas.microsoft.com/office/drawing/2014/main" id="{DA883712-1BF7-4842-AC12-5CF3CC9BE445}"/>
              </a:ext>
            </a:extLst>
          </p:cNvPr>
          <p:cNvPicPr>
            <a:picLocks noChangeAspect="1"/>
          </p:cNvPicPr>
          <p:nvPr userDrawn="1"/>
        </p:nvPicPr>
        <p:blipFill>
          <a:blip r:embed="rId2"/>
          <a:stretch>
            <a:fillRect/>
          </a:stretch>
        </p:blipFill>
        <p:spPr>
          <a:xfrm>
            <a:off x="3433391" y="818785"/>
            <a:ext cx="5325218" cy="5220429"/>
          </a:xfrm>
          <a:prstGeom prst="rect">
            <a:avLst/>
          </a:prstGeom>
        </p:spPr>
      </p:pic>
      <p:sp>
        <p:nvSpPr>
          <p:cNvPr id="8" name="Rectangle 7">
            <a:extLst>
              <a:ext uri="{FF2B5EF4-FFF2-40B4-BE49-F238E27FC236}">
                <a16:creationId xmlns:a16="http://schemas.microsoft.com/office/drawing/2014/main" id="{2B723A6E-8CEF-442F-9596-93AFAFD8F16C}"/>
              </a:ext>
            </a:extLst>
          </p:cNvPr>
          <p:cNvSpPr/>
          <p:nvPr userDrawn="1"/>
        </p:nvSpPr>
        <p:spPr>
          <a:xfrm>
            <a:off x="0" y="6264938"/>
            <a:ext cx="12192000" cy="593062"/>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7AA6859-D4DD-494F-97E4-A4A37ADB369F}"/>
              </a:ext>
            </a:extLst>
          </p:cNvPr>
          <p:cNvPicPr>
            <a:picLocks noChangeAspect="1"/>
          </p:cNvPicPr>
          <p:nvPr userDrawn="1"/>
        </p:nvPicPr>
        <p:blipFill>
          <a:blip r:embed="rId3"/>
          <a:stretch>
            <a:fillRect/>
          </a:stretch>
        </p:blipFill>
        <p:spPr>
          <a:xfrm>
            <a:off x="8000818" y="6318038"/>
            <a:ext cx="3964516" cy="497943"/>
          </a:xfrm>
          <a:prstGeom prst="rect">
            <a:avLst/>
          </a:prstGeom>
        </p:spPr>
      </p:pic>
      <p:sp>
        <p:nvSpPr>
          <p:cNvPr id="10" name="Rectangle 9">
            <a:extLst>
              <a:ext uri="{FF2B5EF4-FFF2-40B4-BE49-F238E27FC236}">
                <a16:creationId xmlns:a16="http://schemas.microsoft.com/office/drawing/2014/main" id="{F7A02AC9-1791-4B13-AD18-63922286891E}"/>
              </a:ext>
            </a:extLst>
          </p:cNvPr>
          <p:cNvSpPr/>
          <p:nvPr userDrawn="1"/>
        </p:nvSpPr>
        <p:spPr>
          <a:xfrm>
            <a:off x="0" y="0"/>
            <a:ext cx="12192000" cy="381000"/>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2746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1327817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57569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55FE6-F98C-BBA0-35B8-3F106D739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DE65B4-3103-C7EC-1DBC-97B1509C0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90410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961EB-0B4C-FCCD-DD45-A32919EFFE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DF7705-9E5D-5E84-862F-B83AEDF3890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F09EA46-D8C6-7323-73AE-F610225D59C7}"/>
              </a:ext>
            </a:extLst>
          </p:cNvPr>
          <p:cNvSpPr>
            <a:spLocks noGrp="1"/>
          </p:cNvSpPr>
          <p:nvPr>
            <p:ph type="dt" sz="half" idx="10"/>
          </p:nvPr>
        </p:nvSpPr>
        <p:spPr/>
        <p:txBody>
          <a:bodyPr/>
          <a:lstStyle/>
          <a:p>
            <a:fld id="{6E1C3132-E920-47E1-9377-02DB76C6B616}" type="datetimeFigureOut">
              <a:rPr lang="en-US" smtClean="0"/>
              <a:t>11/4/22</a:t>
            </a:fld>
            <a:endParaRPr lang="en-US"/>
          </a:p>
        </p:txBody>
      </p:sp>
      <p:sp>
        <p:nvSpPr>
          <p:cNvPr id="5" name="Footer Placeholder 4">
            <a:extLst>
              <a:ext uri="{FF2B5EF4-FFF2-40B4-BE49-F238E27FC236}">
                <a16:creationId xmlns:a16="http://schemas.microsoft.com/office/drawing/2014/main" id="{0ADCAC28-920A-115D-F11C-F5DA07AF04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5E464-9F55-C7D2-7305-B6A239C56F84}"/>
              </a:ext>
            </a:extLst>
          </p:cNvPr>
          <p:cNvSpPr>
            <a:spLocks noGrp="1"/>
          </p:cNvSpPr>
          <p:nvPr>
            <p:ph type="sldNum" sz="quarter" idx="12"/>
          </p:nvPr>
        </p:nvSpPr>
        <p:spPr/>
        <p:txBody>
          <a:bodyPr/>
          <a:lstStyle/>
          <a:p>
            <a:fld id="{73BC9112-F3F8-4590-B3B1-186528652F80}" type="slidenum">
              <a:rPr lang="en-US" smtClean="0"/>
              <a:t>‹#›</a:t>
            </a:fld>
            <a:endParaRPr lang="en-US"/>
          </a:p>
        </p:txBody>
      </p:sp>
    </p:spTree>
    <p:extLst>
      <p:ext uri="{BB962C8B-B14F-4D97-AF65-F5344CB8AC3E}">
        <p14:creationId xmlns:p14="http://schemas.microsoft.com/office/powerpoint/2010/main" val="26446218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AABF7-527E-834D-090C-3407433FFE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4A6BDE-2F24-DFA0-3774-852774AE7D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B51E9A-FDE2-6267-5F25-A7D358EE9C49}"/>
              </a:ext>
            </a:extLst>
          </p:cNvPr>
          <p:cNvSpPr>
            <a:spLocks noGrp="1"/>
          </p:cNvSpPr>
          <p:nvPr>
            <p:ph type="dt" sz="half" idx="10"/>
          </p:nvPr>
        </p:nvSpPr>
        <p:spPr/>
        <p:txBody>
          <a:bodyPr/>
          <a:lstStyle/>
          <a:p>
            <a:fld id="{6E1C3132-E920-47E1-9377-02DB76C6B616}" type="datetimeFigureOut">
              <a:rPr lang="en-US" smtClean="0"/>
              <a:t>11/4/22</a:t>
            </a:fld>
            <a:endParaRPr lang="en-US"/>
          </a:p>
        </p:txBody>
      </p:sp>
      <p:sp>
        <p:nvSpPr>
          <p:cNvPr id="5" name="Footer Placeholder 4">
            <a:extLst>
              <a:ext uri="{FF2B5EF4-FFF2-40B4-BE49-F238E27FC236}">
                <a16:creationId xmlns:a16="http://schemas.microsoft.com/office/drawing/2014/main" id="{15B2589B-DD05-D4D1-878B-2C6192040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DD0533-4DCD-E934-6C35-E679400369B1}"/>
              </a:ext>
            </a:extLst>
          </p:cNvPr>
          <p:cNvSpPr>
            <a:spLocks noGrp="1"/>
          </p:cNvSpPr>
          <p:nvPr>
            <p:ph type="sldNum" sz="quarter" idx="12"/>
          </p:nvPr>
        </p:nvSpPr>
        <p:spPr/>
        <p:txBody>
          <a:bodyPr/>
          <a:lstStyle/>
          <a:p>
            <a:fld id="{73BC9112-F3F8-4590-B3B1-186528652F80}" type="slidenum">
              <a:rPr lang="en-US" smtClean="0"/>
              <a:t>‹#›</a:t>
            </a:fld>
            <a:endParaRPr lang="en-US"/>
          </a:p>
        </p:txBody>
      </p:sp>
    </p:spTree>
    <p:extLst>
      <p:ext uri="{BB962C8B-B14F-4D97-AF65-F5344CB8AC3E}">
        <p14:creationId xmlns:p14="http://schemas.microsoft.com/office/powerpoint/2010/main" val="711757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53EE-7958-A4A3-3E61-0D82DDAACC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AD7B8-400A-9B6B-8161-8BE57FD9E5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9F8E8-C176-23CD-111C-099AE68C30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E65B15-7A0A-662F-F20D-9E366BF6E6B1}"/>
              </a:ext>
            </a:extLst>
          </p:cNvPr>
          <p:cNvSpPr>
            <a:spLocks noGrp="1"/>
          </p:cNvSpPr>
          <p:nvPr>
            <p:ph type="dt" sz="half" idx="10"/>
          </p:nvPr>
        </p:nvSpPr>
        <p:spPr/>
        <p:txBody>
          <a:bodyPr/>
          <a:lstStyle/>
          <a:p>
            <a:fld id="{6E1C3132-E920-47E1-9377-02DB76C6B616}" type="datetimeFigureOut">
              <a:rPr lang="en-US" smtClean="0"/>
              <a:t>11/4/22</a:t>
            </a:fld>
            <a:endParaRPr lang="en-US"/>
          </a:p>
        </p:txBody>
      </p:sp>
      <p:sp>
        <p:nvSpPr>
          <p:cNvPr id="6" name="Footer Placeholder 5">
            <a:extLst>
              <a:ext uri="{FF2B5EF4-FFF2-40B4-BE49-F238E27FC236}">
                <a16:creationId xmlns:a16="http://schemas.microsoft.com/office/drawing/2014/main" id="{0BC63633-CD34-3E84-74AB-7C916BC839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A380-88BC-AF65-1BB2-18377DB5264A}"/>
              </a:ext>
            </a:extLst>
          </p:cNvPr>
          <p:cNvSpPr>
            <a:spLocks noGrp="1"/>
          </p:cNvSpPr>
          <p:nvPr>
            <p:ph type="sldNum" sz="quarter" idx="12"/>
          </p:nvPr>
        </p:nvSpPr>
        <p:spPr/>
        <p:txBody>
          <a:bodyPr/>
          <a:lstStyle/>
          <a:p>
            <a:fld id="{73BC9112-F3F8-4590-B3B1-186528652F80}" type="slidenum">
              <a:rPr lang="en-US" smtClean="0"/>
              <a:t>‹#›</a:t>
            </a:fld>
            <a:endParaRPr lang="en-US"/>
          </a:p>
        </p:txBody>
      </p:sp>
    </p:spTree>
    <p:extLst>
      <p:ext uri="{BB962C8B-B14F-4D97-AF65-F5344CB8AC3E}">
        <p14:creationId xmlns:p14="http://schemas.microsoft.com/office/powerpoint/2010/main" val="3369954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8C37-2202-3535-1DAF-11A8FAE081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71C076-E9D4-A20E-BD89-87E6F5B8F7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F12166-678B-00CD-2DAA-5830033092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177A82-22A1-67D1-926C-3FDF8624A6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F5257-62F0-4DF9-6F4D-04E8884004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7C146A-05DF-352F-A1FE-1835700BB0DD}"/>
              </a:ext>
            </a:extLst>
          </p:cNvPr>
          <p:cNvSpPr>
            <a:spLocks noGrp="1"/>
          </p:cNvSpPr>
          <p:nvPr>
            <p:ph type="dt" sz="half" idx="10"/>
          </p:nvPr>
        </p:nvSpPr>
        <p:spPr/>
        <p:txBody>
          <a:bodyPr/>
          <a:lstStyle/>
          <a:p>
            <a:fld id="{6E1C3132-E920-47E1-9377-02DB76C6B616}" type="datetimeFigureOut">
              <a:rPr lang="en-US" smtClean="0"/>
              <a:t>11/4/22</a:t>
            </a:fld>
            <a:endParaRPr lang="en-US"/>
          </a:p>
        </p:txBody>
      </p:sp>
      <p:sp>
        <p:nvSpPr>
          <p:cNvPr id="8" name="Footer Placeholder 7">
            <a:extLst>
              <a:ext uri="{FF2B5EF4-FFF2-40B4-BE49-F238E27FC236}">
                <a16:creationId xmlns:a16="http://schemas.microsoft.com/office/drawing/2014/main" id="{09491383-B04F-BEFE-5A3B-A40A0B4952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D9DD8D-A9DC-BCF6-26E2-5633A1523967}"/>
              </a:ext>
            </a:extLst>
          </p:cNvPr>
          <p:cNvSpPr>
            <a:spLocks noGrp="1"/>
          </p:cNvSpPr>
          <p:nvPr>
            <p:ph type="sldNum" sz="quarter" idx="12"/>
          </p:nvPr>
        </p:nvSpPr>
        <p:spPr/>
        <p:txBody>
          <a:bodyPr/>
          <a:lstStyle/>
          <a:p>
            <a:fld id="{73BC9112-F3F8-4590-B3B1-186528652F80}" type="slidenum">
              <a:rPr lang="en-US" smtClean="0"/>
              <a:t>‹#›</a:t>
            </a:fld>
            <a:endParaRPr lang="en-US"/>
          </a:p>
        </p:txBody>
      </p:sp>
    </p:spTree>
    <p:extLst>
      <p:ext uri="{BB962C8B-B14F-4D97-AF65-F5344CB8AC3E}">
        <p14:creationId xmlns:p14="http://schemas.microsoft.com/office/powerpoint/2010/main" val="451798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7AB7D-700E-BE1D-A83A-B9AC1505C3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687BEF-9BDF-3A55-362E-59CE61E8B6B0}"/>
              </a:ext>
            </a:extLst>
          </p:cNvPr>
          <p:cNvSpPr>
            <a:spLocks noGrp="1"/>
          </p:cNvSpPr>
          <p:nvPr>
            <p:ph type="dt" sz="half" idx="10"/>
          </p:nvPr>
        </p:nvSpPr>
        <p:spPr/>
        <p:txBody>
          <a:bodyPr/>
          <a:lstStyle/>
          <a:p>
            <a:fld id="{6E1C3132-E920-47E1-9377-02DB76C6B616}" type="datetimeFigureOut">
              <a:rPr lang="en-US" smtClean="0"/>
              <a:t>11/4/22</a:t>
            </a:fld>
            <a:endParaRPr lang="en-US"/>
          </a:p>
        </p:txBody>
      </p:sp>
      <p:sp>
        <p:nvSpPr>
          <p:cNvPr id="4" name="Footer Placeholder 3">
            <a:extLst>
              <a:ext uri="{FF2B5EF4-FFF2-40B4-BE49-F238E27FC236}">
                <a16:creationId xmlns:a16="http://schemas.microsoft.com/office/drawing/2014/main" id="{6C1887DA-6D78-EC60-D44E-BC900991E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9155A-B295-A132-B483-064677199B57}"/>
              </a:ext>
            </a:extLst>
          </p:cNvPr>
          <p:cNvSpPr>
            <a:spLocks noGrp="1"/>
          </p:cNvSpPr>
          <p:nvPr>
            <p:ph type="sldNum" sz="quarter" idx="12"/>
          </p:nvPr>
        </p:nvSpPr>
        <p:spPr/>
        <p:txBody>
          <a:bodyPr/>
          <a:lstStyle/>
          <a:p>
            <a:fld id="{73BC9112-F3F8-4590-B3B1-186528652F80}" type="slidenum">
              <a:rPr lang="en-US" smtClean="0"/>
              <a:t>‹#›</a:t>
            </a:fld>
            <a:endParaRPr lang="en-US"/>
          </a:p>
        </p:txBody>
      </p:sp>
    </p:spTree>
    <p:extLst>
      <p:ext uri="{BB962C8B-B14F-4D97-AF65-F5344CB8AC3E}">
        <p14:creationId xmlns:p14="http://schemas.microsoft.com/office/powerpoint/2010/main" val="2931819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4D13A-E4BD-3FDA-0E28-C4ED3C4EC301}"/>
              </a:ext>
            </a:extLst>
          </p:cNvPr>
          <p:cNvSpPr>
            <a:spLocks noGrp="1"/>
          </p:cNvSpPr>
          <p:nvPr>
            <p:ph type="dt" sz="half" idx="10"/>
          </p:nvPr>
        </p:nvSpPr>
        <p:spPr/>
        <p:txBody>
          <a:bodyPr/>
          <a:lstStyle/>
          <a:p>
            <a:fld id="{6E1C3132-E920-47E1-9377-02DB76C6B616}" type="datetimeFigureOut">
              <a:rPr lang="en-US" smtClean="0"/>
              <a:t>11/4/22</a:t>
            </a:fld>
            <a:endParaRPr lang="en-US"/>
          </a:p>
        </p:txBody>
      </p:sp>
      <p:sp>
        <p:nvSpPr>
          <p:cNvPr id="3" name="Footer Placeholder 2">
            <a:extLst>
              <a:ext uri="{FF2B5EF4-FFF2-40B4-BE49-F238E27FC236}">
                <a16:creationId xmlns:a16="http://schemas.microsoft.com/office/drawing/2014/main" id="{7B17E4B7-85A4-E418-A251-A8C60CBC13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DCA646-57CB-ADF5-2E74-D528B2511AF8}"/>
              </a:ext>
            </a:extLst>
          </p:cNvPr>
          <p:cNvSpPr>
            <a:spLocks noGrp="1"/>
          </p:cNvSpPr>
          <p:nvPr>
            <p:ph type="sldNum" sz="quarter" idx="12"/>
          </p:nvPr>
        </p:nvSpPr>
        <p:spPr/>
        <p:txBody>
          <a:bodyPr/>
          <a:lstStyle/>
          <a:p>
            <a:fld id="{73BC9112-F3F8-4590-B3B1-186528652F80}" type="slidenum">
              <a:rPr lang="en-US" smtClean="0"/>
              <a:t>‹#›</a:t>
            </a:fld>
            <a:endParaRPr lang="en-US"/>
          </a:p>
        </p:txBody>
      </p:sp>
    </p:spTree>
    <p:extLst>
      <p:ext uri="{BB962C8B-B14F-4D97-AF65-F5344CB8AC3E}">
        <p14:creationId xmlns:p14="http://schemas.microsoft.com/office/powerpoint/2010/main" val="2567644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BCD96-884F-59D7-D48F-406864CF6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B1007F-38B1-0084-5470-1BA55C1AB1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4D0E37-103A-1489-0F35-979AC3603E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47E4A-30D6-34DF-7A2A-256292AFEE56}"/>
              </a:ext>
            </a:extLst>
          </p:cNvPr>
          <p:cNvSpPr>
            <a:spLocks noGrp="1"/>
          </p:cNvSpPr>
          <p:nvPr>
            <p:ph type="dt" sz="half" idx="10"/>
          </p:nvPr>
        </p:nvSpPr>
        <p:spPr/>
        <p:txBody>
          <a:bodyPr/>
          <a:lstStyle/>
          <a:p>
            <a:fld id="{6E1C3132-E920-47E1-9377-02DB76C6B616}" type="datetimeFigureOut">
              <a:rPr lang="en-US" smtClean="0"/>
              <a:t>11/4/22</a:t>
            </a:fld>
            <a:endParaRPr lang="en-US"/>
          </a:p>
        </p:txBody>
      </p:sp>
      <p:sp>
        <p:nvSpPr>
          <p:cNvPr id="6" name="Footer Placeholder 5">
            <a:extLst>
              <a:ext uri="{FF2B5EF4-FFF2-40B4-BE49-F238E27FC236}">
                <a16:creationId xmlns:a16="http://schemas.microsoft.com/office/drawing/2014/main" id="{29D9012E-A454-D6A9-80CE-7141CADC66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3A3D7-C2D4-285A-95A6-4F0EA105CD65}"/>
              </a:ext>
            </a:extLst>
          </p:cNvPr>
          <p:cNvSpPr>
            <a:spLocks noGrp="1"/>
          </p:cNvSpPr>
          <p:nvPr>
            <p:ph type="sldNum" sz="quarter" idx="12"/>
          </p:nvPr>
        </p:nvSpPr>
        <p:spPr/>
        <p:txBody>
          <a:bodyPr/>
          <a:lstStyle/>
          <a:p>
            <a:fld id="{73BC9112-F3F8-4590-B3B1-186528652F80}" type="slidenum">
              <a:rPr lang="en-US" smtClean="0"/>
              <a:t>‹#›</a:t>
            </a:fld>
            <a:endParaRPr lang="en-US"/>
          </a:p>
        </p:txBody>
      </p:sp>
    </p:spTree>
    <p:extLst>
      <p:ext uri="{BB962C8B-B14F-4D97-AF65-F5344CB8AC3E}">
        <p14:creationId xmlns:p14="http://schemas.microsoft.com/office/powerpoint/2010/main" val="708204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1968275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7E4C7-DC53-2A07-9839-6CEDAE479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EE2963-19CF-0381-6726-10CDDE97B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F8970B-C09A-CEA7-D101-B15ADE1109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3905EC-5EA3-6C42-4967-6AA54DEC017B}"/>
              </a:ext>
            </a:extLst>
          </p:cNvPr>
          <p:cNvSpPr>
            <a:spLocks noGrp="1"/>
          </p:cNvSpPr>
          <p:nvPr>
            <p:ph type="dt" sz="half" idx="10"/>
          </p:nvPr>
        </p:nvSpPr>
        <p:spPr/>
        <p:txBody>
          <a:bodyPr/>
          <a:lstStyle/>
          <a:p>
            <a:fld id="{6E1C3132-E920-47E1-9377-02DB76C6B616}" type="datetimeFigureOut">
              <a:rPr lang="en-US" smtClean="0"/>
              <a:t>11/4/22</a:t>
            </a:fld>
            <a:endParaRPr lang="en-US"/>
          </a:p>
        </p:txBody>
      </p:sp>
      <p:sp>
        <p:nvSpPr>
          <p:cNvPr id="6" name="Footer Placeholder 5">
            <a:extLst>
              <a:ext uri="{FF2B5EF4-FFF2-40B4-BE49-F238E27FC236}">
                <a16:creationId xmlns:a16="http://schemas.microsoft.com/office/drawing/2014/main" id="{92C29ED6-D982-E3D3-BDC2-A37CA07024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80B92E-2632-CDA8-49F9-C2B9F0BBA7F8}"/>
              </a:ext>
            </a:extLst>
          </p:cNvPr>
          <p:cNvSpPr>
            <a:spLocks noGrp="1"/>
          </p:cNvSpPr>
          <p:nvPr>
            <p:ph type="sldNum" sz="quarter" idx="12"/>
          </p:nvPr>
        </p:nvSpPr>
        <p:spPr/>
        <p:txBody>
          <a:bodyPr/>
          <a:lstStyle/>
          <a:p>
            <a:fld id="{73BC9112-F3F8-4590-B3B1-186528652F80}" type="slidenum">
              <a:rPr lang="en-US" smtClean="0"/>
              <a:t>‹#›</a:t>
            </a:fld>
            <a:endParaRPr lang="en-US"/>
          </a:p>
        </p:txBody>
      </p:sp>
    </p:spTree>
    <p:extLst>
      <p:ext uri="{BB962C8B-B14F-4D97-AF65-F5344CB8AC3E}">
        <p14:creationId xmlns:p14="http://schemas.microsoft.com/office/powerpoint/2010/main" val="2324920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2C353-A398-BDC2-6F22-33B033AB8F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FFFA58-0FE1-1AC7-6BB4-BD87F2A59E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3A2C53-A9FB-B4D0-EBBC-56B8BA00F5A7}"/>
              </a:ext>
            </a:extLst>
          </p:cNvPr>
          <p:cNvSpPr>
            <a:spLocks noGrp="1"/>
          </p:cNvSpPr>
          <p:nvPr>
            <p:ph type="dt" sz="half" idx="10"/>
          </p:nvPr>
        </p:nvSpPr>
        <p:spPr/>
        <p:txBody>
          <a:bodyPr/>
          <a:lstStyle/>
          <a:p>
            <a:fld id="{6E1C3132-E920-47E1-9377-02DB76C6B616}" type="datetimeFigureOut">
              <a:rPr lang="en-US" smtClean="0"/>
              <a:t>11/4/22</a:t>
            </a:fld>
            <a:endParaRPr lang="en-US"/>
          </a:p>
        </p:txBody>
      </p:sp>
      <p:sp>
        <p:nvSpPr>
          <p:cNvPr id="5" name="Footer Placeholder 4">
            <a:extLst>
              <a:ext uri="{FF2B5EF4-FFF2-40B4-BE49-F238E27FC236}">
                <a16:creationId xmlns:a16="http://schemas.microsoft.com/office/drawing/2014/main" id="{F078ED0B-FCDF-50D9-6DDD-B2E276A99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E327F-1B55-91D3-7CB1-14E886EC6816}"/>
              </a:ext>
            </a:extLst>
          </p:cNvPr>
          <p:cNvSpPr>
            <a:spLocks noGrp="1"/>
          </p:cNvSpPr>
          <p:nvPr>
            <p:ph type="sldNum" sz="quarter" idx="12"/>
          </p:nvPr>
        </p:nvSpPr>
        <p:spPr/>
        <p:txBody>
          <a:bodyPr/>
          <a:lstStyle/>
          <a:p>
            <a:fld id="{73BC9112-F3F8-4590-B3B1-186528652F80}" type="slidenum">
              <a:rPr lang="en-US" smtClean="0"/>
              <a:t>‹#›</a:t>
            </a:fld>
            <a:endParaRPr lang="en-US"/>
          </a:p>
        </p:txBody>
      </p:sp>
    </p:spTree>
    <p:extLst>
      <p:ext uri="{BB962C8B-B14F-4D97-AF65-F5344CB8AC3E}">
        <p14:creationId xmlns:p14="http://schemas.microsoft.com/office/powerpoint/2010/main" val="1359855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2BE9D9-A165-E70C-502A-8F6678F7DB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41F9CE-A5EA-4076-61B8-1DE8E5ECA3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4EB92F-7E25-CED5-540C-BB7760B48931}"/>
              </a:ext>
            </a:extLst>
          </p:cNvPr>
          <p:cNvSpPr>
            <a:spLocks noGrp="1"/>
          </p:cNvSpPr>
          <p:nvPr>
            <p:ph type="dt" sz="half" idx="10"/>
          </p:nvPr>
        </p:nvSpPr>
        <p:spPr/>
        <p:txBody>
          <a:bodyPr/>
          <a:lstStyle/>
          <a:p>
            <a:fld id="{6E1C3132-E920-47E1-9377-02DB76C6B616}" type="datetimeFigureOut">
              <a:rPr lang="en-US" smtClean="0"/>
              <a:t>11/4/22</a:t>
            </a:fld>
            <a:endParaRPr lang="en-US"/>
          </a:p>
        </p:txBody>
      </p:sp>
      <p:sp>
        <p:nvSpPr>
          <p:cNvPr id="5" name="Footer Placeholder 4">
            <a:extLst>
              <a:ext uri="{FF2B5EF4-FFF2-40B4-BE49-F238E27FC236}">
                <a16:creationId xmlns:a16="http://schemas.microsoft.com/office/drawing/2014/main" id="{483DEB04-78E5-EA95-5395-7B3B78A45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4D71B-518A-7FAC-23B7-FF6912374C94}"/>
              </a:ext>
            </a:extLst>
          </p:cNvPr>
          <p:cNvSpPr>
            <a:spLocks noGrp="1"/>
          </p:cNvSpPr>
          <p:nvPr>
            <p:ph type="sldNum" sz="quarter" idx="12"/>
          </p:nvPr>
        </p:nvSpPr>
        <p:spPr/>
        <p:txBody>
          <a:bodyPr/>
          <a:lstStyle/>
          <a:p>
            <a:fld id="{73BC9112-F3F8-4590-B3B1-186528652F80}" type="slidenum">
              <a:rPr lang="en-US" smtClean="0"/>
              <a:t>‹#›</a:t>
            </a:fld>
            <a:endParaRPr lang="en-US"/>
          </a:p>
        </p:txBody>
      </p:sp>
    </p:spTree>
    <p:extLst>
      <p:ext uri="{BB962C8B-B14F-4D97-AF65-F5344CB8AC3E}">
        <p14:creationId xmlns:p14="http://schemas.microsoft.com/office/powerpoint/2010/main" val="41293926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9C4E54-53CE-4FE8-8994-89D6A2C988BE}" type="datetime1">
              <a:rPr lang="en-US" smtClean="0"/>
              <a:t>11/4/22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34951419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FB79AF-2A62-4815-BBFF-EBBE48FE790C}" type="datetime1">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1467706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E6165A-F6DD-4466-BD68-3D3C239D535E}" type="datetime1">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1291534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EFA789-222D-4EFB-957F-72FE09F9FD58}" type="datetime1">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369023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7015E7-43A6-4CD0-BC75-1B89CA8C938C}" type="datetime1">
              <a:rPr lang="en-US" smtClean="0"/>
              <a:t>11/4/22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9684096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9D9F89-202B-4EF1-B150-408B2FBEC0B9}" type="datetime1">
              <a:rPr lang="en-US" smtClean="0"/>
              <a:t>11/4/22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2641878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B52D4-23F1-490B-AC1B-1760216887F4}" type="datetime1">
              <a:rPr lang="en-US" smtClean="0"/>
              <a:t>11/4/22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369418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3671443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5351D0-192A-4BB2-8493-FE3FF7F6BAB3}" type="datetime1">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1466031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C75D1D-7141-4983-B4EB-686014ACC479}" type="datetime1">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3241001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3055E8-2552-447A-9E61-55BD00187AF3}" type="datetime1">
              <a:rPr lang="en-US" smtClean="0"/>
              <a:t>11/4/22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2611804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35AD15-2F42-4732-A7B4-EEE355382D06}" type="datetime1">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3900532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1DEA72-BC84-4307-B009-C605DFD220AF}" type="datetime1">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1020532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32A914-218F-4426-8EAD-A414B11B4E9D}" type="datetime1">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2815939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18486E-1BB5-451A-AB5F-E818695653CA}" type="datetime1">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40457950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084684-0506-4536-A4A1-32E42539F9DB}" type="datetime1">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27798229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89379E-5263-4032-955B-DB4A97ED95C8}" type="datetime1">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2421482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5D31D9-7E84-4E9C-A2D1-F428FE755FF1}" type="datetime1">
              <a:rPr lang="en-US" smtClean="0"/>
              <a:t>11/4/22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3104E2-D6D0-4ACD-8841-EF7C7A9481BF}" type="slidenum">
              <a:rPr lang="en-US" smtClean="0"/>
              <a:t>‹#›</a:t>
            </a:fld>
            <a:endParaRPr lang="en-US"/>
          </a:p>
        </p:txBody>
      </p:sp>
    </p:spTree>
    <p:extLst>
      <p:ext uri="{BB962C8B-B14F-4D97-AF65-F5344CB8AC3E}">
        <p14:creationId xmlns:p14="http://schemas.microsoft.com/office/powerpoint/2010/main" val="332871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39266381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11/4/22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01164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11/4/22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9841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11/4/22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565172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11/4/22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834209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11/4/22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4015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11/4/22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206686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11/4/22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44499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11/4/22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33773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11/4/22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7909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358174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417075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2231196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2085913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C15090-A1EB-4E96-AB6F-90B852151554}" type="slidenum">
              <a:rPr lang="en-US" smtClean="0"/>
              <a:t>‹#›</a:t>
            </a:fld>
            <a:endParaRPr lang="en-US" dirty="0"/>
          </a:p>
        </p:txBody>
      </p:sp>
    </p:spTree>
    <p:extLst>
      <p:ext uri="{BB962C8B-B14F-4D97-AF65-F5344CB8AC3E}">
        <p14:creationId xmlns:p14="http://schemas.microsoft.com/office/powerpoint/2010/main" val="361970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15090-A1EB-4E96-AB6F-90B852151554}" type="slidenum">
              <a:rPr lang="en-US" smtClean="0"/>
              <a:t>‹#›</a:t>
            </a:fld>
            <a:endParaRPr lang="en-US" dirty="0"/>
          </a:p>
        </p:txBody>
      </p:sp>
      <p:sp>
        <p:nvSpPr>
          <p:cNvPr id="7" name="Rectangle 6">
            <a:extLst>
              <a:ext uri="{FF2B5EF4-FFF2-40B4-BE49-F238E27FC236}">
                <a16:creationId xmlns:a16="http://schemas.microsoft.com/office/drawing/2014/main" id="{BEEF5A74-4D8E-412D-BA77-4A9FB7950C48}"/>
              </a:ext>
            </a:extLst>
          </p:cNvPr>
          <p:cNvSpPr/>
          <p:nvPr userDrawn="1"/>
        </p:nvSpPr>
        <p:spPr>
          <a:xfrm>
            <a:off x="0" y="6264938"/>
            <a:ext cx="12192000" cy="593062"/>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208EF0C3-6522-4882-A561-E8428D82BA29}"/>
              </a:ext>
            </a:extLst>
          </p:cNvPr>
          <p:cNvPicPr>
            <a:picLocks noChangeAspect="1"/>
          </p:cNvPicPr>
          <p:nvPr userDrawn="1"/>
        </p:nvPicPr>
        <p:blipFill>
          <a:blip r:embed="rId13"/>
          <a:stretch>
            <a:fillRect/>
          </a:stretch>
        </p:blipFill>
        <p:spPr>
          <a:xfrm>
            <a:off x="8000818" y="6318038"/>
            <a:ext cx="3964516" cy="497943"/>
          </a:xfrm>
          <a:prstGeom prst="rect">
            <a:avLst/>
          </a:prstGeom>
        </p:spPr>
      </p:pic>
      <p:sp>
        <p:nvSpPr>
          <p:cNvPr id="9" name="Rectangle 8">
            <a:extLst>
              <a:ext uri="{FF2B5EF4-FFF2-40B4-BE49-F238E27FC236}">
                <a16:creationId xmlns:a16="http://schemas.microsoft.com/office/drawing/2014/main" id="{9E8D8B06-FBD0-492E-AEA0-A2A1ADEDB7DD}"/>
              </a:ext>
            </a:extLst>
          </p:cNvPr>
          <p:cNvSpPr/>
          <p:nvPr userDrawn="1"/>
        </p:nvSpPr>
        <p:spPr>
          <a:xfrm>
            <a:off x="0" y="0"/>
            <a:ext cx="12192000" cy="381000"/>
          </a:xfrm>
          <a:prstGeom prst="rect">
            <a:avLst/>
          </a:prstGeom>
          <a:solidFill>
            <a:srgbClr val="345065"/>
          </a:solidFill>
          <a:ln>
            <a:solidFill>
              <a:srgbClr val="345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06826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4E627-6BC0-74BC-364D-02E9B20237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9AD12C-5CA3-F65D-F441-3AC336CE07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3D812-B04F-D77F-86F2-0ADF30A3A4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1C3132-E920-47E1-9377-02DB76C6B616}" type="datetimeFigureOut">
              <a:rPr lang="en-US" smtClean="0"/>
              <a:t>11/4/22</a:t>
            </a:fld>
            <a:endParaRPr lang="en-US"/>
          </a:p>
        </p:txBody>
      </p:sp>
      <p:sp>
        <p:nvSpPr>
          <p:cNvPr id="5" name="Footer Placeholder 4">
            <a:extLst>
              <a:ext uri="{FF2B5EF4-FFF2-40B4-BE49-F238E27FC236}">
                <a16:creationId xmlns:a16="http://schemas.microsoft.com/office/drawing/2014/main" id="{55BCD5CD-8F1E-8A57-CF5A-E9F1600CF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E111D9-3491-329F-8CDD-2C16A0F3E0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C9112-F3F8-4590-B3B1-186528652F80}" type="slidenum">
              <a:rPr lang="en-US" smtClean="0"/>
              <a:t>‹#›</a:t>
            </a:fld>
            <a:endParaRPr lang="en-US"/>
          </a:p>
        </p:txBody>
      </p:sp>
      <p:sp>
        <p:nvSpPr>
          <p:cNvPr id="7" name="Rectangle 6">
            <a:extLst>
              <a:ext uri="{FF2B5EF4-FFF2-40B4-BE49-F238E27FC236}">
                <a16:creationId xmlns:a16="http://schemas.microsoft.com/office/drawing/2014/main" id="{B5B610F3-B7F9-CB5F-97F0-DCC4ED883BAC}"/>
              </a:ext>
            </a:extLst>
          </p:cNvPr>
          <p:cNvSpPr/>
          <p:nvPr userDrawn="1"/>
        </p:nvSpPr>
        <p:spPr>
          <a:xfrm>
            <a:off x="-1" y="6356350"/>
            <a:ext cx="12192001" cy="501650"/>
          </a:xfrm>
          <a:prstGeom prst="rect">
            <a:avLst/>
          </a:pr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1572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9870F6-AFED-4609-9020-0C64323C7BCA}" type="datetime1">
              <a:rPr lang="en-US" smtClean="0"/>
              <a:t>11/4/22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3104E2-D6D0-4ACD-8841-EF7C7A9481BF}" type="slidenum">
              <a:rPr lang="en-US" smtClean="0"/>
              <a:t>‹#›</a:t>
            </a:fld>
            <a:endParaRPr lang="en-US"/>
          </a:p>
        </p:txBody>
      </p:sp>
    </p:spTree>
    <p:extLst>
      <p:ext uri="{BB962C8B-B14F-4D97-AF65-F5344CB8AC3E}">
        <p14:creationId xmlns:p14="http://schemas.microsoft.com/office/powerpoint/2010/main" val="351186935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11/4/22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8659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tratuscomm.com/post/how-to-set-up-for-a-hybrid-meeting" TargetMode="External"/><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s://www.idp.com/cambodia/thank-you-idp/" TargetMode="External"/><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41.xml"/><Relationship Id="rId1" Type="http://schemas.openxmlformats.org/officeDocument/2006/relationships/themeOverride" Target="../theme/themeOverride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41.xml"/><Relationship Id="rId1" Type="http://schemas.openxmlformats.org/officeDocument/2006/relationships/themeOverride" Target="../theme/themeOverride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504BE-47F0-4980-9827-88A1C194EACC}"/>
              </a:ext>
            </a:extLst>
          </p:cNvPr>
          <p:cNvSpPr>
            <a:spLocks noGrp="1"/>
          </p:cNvSpPr>
          <p:nvPr>
            <p:ph type="ctrTitle"/>
          </p:nvPr>
        </p:nvSpPr>
        <p:spPr/>
        <p:txBody>
          <a:bodyPr>
            <a:normAutofit/>
          </a:bodyPr>
          <a:lstStyle/>
          <a:p>
            <a:r>
              <a:rPr lang="en-US" sz="4800" b="1" dirty="0">
                <a:latin typeface="Century Gothic" panose="020B0502020202020204" pitchFamily="34" charset="0"/>
              </a:rPr>
              <a:t>CSAVR Fall 2022 Conference</a:t>
            </a:r>
          </a:p>
        </p:txBody>
      </p:sp>
      <p:sp>
        <p:nvSpPr>
          <p:cNvPr id="3" name="Subtitle 2">
            <a:extLst>
              <a:ext uri="{FF2B5EF4-FFF2-40B4-BE49-F238E27FC236}">
                <a16:creationId xmlns:a16="http://schemas.microsoft.com/office/drawing/2014/main" id="{77EC3BE0-CBB7-41F6-9368-C1D4518BA166}"/>
              </a:ext>
            </a:extLst>
          </p:cNvPr>
          <p:cNvSpPr>
            <a:spLocks noGrp="1"/>
          </p:cNvSpPr>
          <p:nvPr>
            <p:ph type="subTitle" idx="1"/>
          </p:nvPr>
        </p:nvSpPr>
        <p:spPr>
          <a:xfrm>
            <a:off x="390418" y="3602038"/>
            <a:ext cx="11209106" cy="2243958"/>
          </a:xfrm>
        </p:spPr>
        <p:txBody>
          <a:bodyPr>
            <a:normAutofit/>
          </a:bodyPr>
          <a:lstStyle/>
          <a:p>
            <a:r>
              <a:rPr lang="en-US" sz="3600" dirty="0">
                <a:solidFill>
                  <a:srgbClr val="97450D"/>
                </a:solidFill>
                <a:latin typeface="Century Gothic" panose="020B0502020202020204" pitchFamily="34" charset="0"/>
              </a:rPr>
              <a:t>7</a:t>
            </a:r>
            <a:r>
              <a:rPr lang="en-US" sz="3600" baseline="30000" dirty="0">
                <a:solidFill>
                  <a:srgbClr val="97450D"/>
                </a:solidFill>
                <a:latin typeface="Century Gothic" panose="020B0502020202020204" pitchFamily="34" charset="0"/>
              </a:rPr>
              <a:t>th</a:t>
            </a:r>
            <a:r>
              <a:rPr lang="en-US" sz="3600" dirty="0">
                <a:solidFill>
                  <a:srgbClr val="97450D"/>
                </a:solidFill>
                <a:latin typeface="Century Gothic" panose="020B0502020202020204" pitchFamily="34" charset="0"/>
              </a:rPr>
              <a:t> General Session: VR Customer Engagement </a:t>
            </a:r>
          </a:p>
          <a:p>
            <a:r>
              <a:rPr lang="en-US" sz="3600" dirty="0">
                <a:solidFill>
                  <a:srgbClr val="97450D"/>
                </a:solidFill>
                <a:latin typeface="Century Gothic" panose="020B0502020202020204" pitchFamily="34" charset="0"/>
              </a:rPr>
              <a:t>November 1, 2022</a:t>
            </a:r>
          </a:p>
        </p:txBody>
      </p:sp>
    </p:spTree>
    <p:extLst>
      <p:ext uri="{BB962C8B-B14F-4D97-AF65-F5344CB8AC3E}">
        <p14:creationId xmlns:p14="http://schemas.microsoft.com/office/powerpoint/2010/main" val="565058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54FDB1-2E89-47BA-94BB-6877D9339765}"/>
              </a:ext>
            </a:extLst>
          </p:cNvPr>
          <p:cNvSpPr txBox="1">
            <a:spLocks/>
          </p:cNvSpPr>
          <p:nvPr/>
        </p:nvSpPr>
        <p:spPr>
          <a:xfrm>
            <a:off x="518160" y="286603"/>
            <a:ext cx="11155680" cy="584749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VR Program Growth/Contraction: </a:t>
            </a:r>
            <a:r>
              <a:rPr kumimoji="0" lang="en-US" sz="3600" b="1" i="0" u="none" strike="noStrike" kern="1200" cap="none" spc="-50" normalizeH="0" baseline="0" noProof="0" dirty="0">
                <a:ln>
                  <a:noFill/>
                </a:ln>
                <a:solidFill>
                  <a:srgbClr val="97450D"/>
                </a:solidFill>
                <a:effectLst/>
                <a:uLnTx/>
                <a:uFillTx/>
                <a:latin typeface="Century Gothic" panose="020B0502020202020204" pitchFamily="34" charset="0"/>
                <a:ea typeface="+mj-ea"/>
                <a:cs typeface="+mj-cs"/>
              </a:rPr>
              <a:t>Participants</a:t>
            </a:r>
            <a:endParaRPr lang="en-US" sz="3600" b="1" dirty="0">
              <a:solidFill>
                <a:srgbClr val="97450D"/>
              </a:solidFill>
              <a:latin typeface="Century Gothic" panose="020B0502020202020204" pitchFamily="34" charset="0"/>
            </a:endParaRP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3600" b="1" i="0" u="none" strike="noStrike" kern="1200" cap="none" spc="-50" normalizeH="0" baseline="0" noProof="0" dirty="0">
              <a:ln>
                <a:noFill/>
              </a:ln>
              <a:solidFill>
                <a:srgbClr val="CEDBE6">
                  <a:lumMod val="50000"/>
                </a:srgbClr>
              </a:solidFill>
              <a:effectLst/>
              <a:uLnTx/>
              <a:uFillTx/>
              <a:latin typeface="Century Gothic" panose="020B0502020202020204" pitchFamily="34" charset="0"/>
              <a:ea typeface="+mj-ea"/>
              <a:cs typeface="+mj-cs"/>
            </a:endParaRPr>
          </a:p>
        </p:txBody>
      </p:sp>
      <p:graphicFrame>
        <p:nvGraphicFramePr>
          <p:cNvPr id="5" name="Chart 4">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3496561290"/>
              </p:ext>
            </p:extLst>
          </p:nvPr>
        </p:nvGraphicFramePr>
        <p:xfrm>
          <a:off x="518160" y="1533525"/>
          <a:ext cx="11155680" cy="4446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761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54FDB1-2E89-47BA-94BB-6877D9339765}"/>
              </a:ext>
            </a:extLst>
          </p:cNvPr>
          <p:cNvSpPr txBox="1">
            <a:spLocks/>
          </p:cNvSpPr>
          <p:nvPr/>
        </p:nvSpPr>
        <p:spPr>
          <a:xfrm>
            <a:off x="518160" y="286603"/>
            <a:ext cx="11155680" cy="584749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VR Program Operations: </a:t>
            </a:r>
            <a:r>
              <a:rPr kumimoji="0" lang="en-US" sz="3600" b="1" i="0" u="none" strike="noStrike" kern="1200" cap="none" spc="-50" normalizeH="0" baseline="0" noProof="0" dirty="0">
                <a:ln>
                  <a:noFill/>
                </a:ln>
                <a:solidFill>
                  <a:srgbClr val="97450D"/>
                </a:solidFill>
                <a:effectLst/>
                <a:uLnTx/>
                <a:uFillTx/>
                <a:latin typeface="Century Gothic" panose="020B0502020202020204" pitchFamily="34" charset="0"/>
                <a:ea typeface="+mj-ea"/>
                <a:cs typeface="+mj-cs"/>
              </a:rPr>
              <a:t>Attrition</a:t>
            </a:r>
            <a:endParaRPr lang="en-US" sz="3600" b="1" dirty="0">
              <a:solidFill>
                <a:srgbClr val="97450D"/>
              </a:solidFill>
              <a:latin typeface="Century Gothic" panose="020B0502020202020204" pitchFamily="34" charset="0"/>
            </a:endParaRP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3600" b="1" i="0" u="none" strike="noStrike" kern="1200" cap="none" spc="-50" normalizeH="0" baseline="0" noProof="0" dirty="0">
              <a:ln>
                <a:noFill/>
              </a:ln>
              <a:solidFill>
                <a:srgbClr val="CEDBE6">
                  <a:lumMod val="50000"/>
                </a:srgbClr>
              </a:solidFill>
              <a:effectLst/>
              <a:uLnTx/>
              <a:uFillTx/>
              <a:latin typeface="Century Gothic" panose="020B0502020202020204" pitchFamily="34" charset="0"/>
              <a:ea typeface="+mj-ea"/>
              <a:cs typeface="+mj-cs"/>
            </a:endParaRPr>
          </a:p>
        </p:txBody>
      </p:sp>
      <p:graphicFrame>
        <p:nvGraphicFramePr>
          <p:cNvPr id="5" name="Chart 4">
            <a:extLst>
              <a:ext uri="{FF2B5EF4-FFF2-40B4-BE49-F238E27FC236}">
                <a16:creationId xmlns:a16="http://schemas.microsoft.com/office/drawing/2014/main" id="{7C78367E-7D1A-48EE-97D8-20243EFE934C}"/>
              </a:ext>
            </a:extLst>
          </p:cNvPr>
          <p:cNvGraphicFramePr>
            <a:graphicFrameLocks/>
          </p:cNvGraphicFramePr>
          <p:nvPr>
            <p:extLst>
              <p:ext uri="{D42A27DB-BD31-4B8C-83A1-F6EECF244321}">
                <p14:modId xmlns:p14="http://schemas.microsoft.com/office/powerpoint/2010/main" val="164616327"/>
              </p:ext>
            </p:extLst>
          </p:nvPr>
        </p:nvGraphicFramePr>
        <p:xfrm>
          <a:off x="518160" y="1472184"/>
          <a:ext cx="11155680" cy="45262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763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54FDB1-2E89-47BA-94BB-6877D9339765}"/>
              </a:ext>
            </a:extLst>
          </p:cNvPr>
          <p:cNvSpPr txBox="1">
            <a:spLocks/>
          </p:cNvSpPr>
          <p:nvPr/>
        </p:nvSpPr>
        <p:spPr>
          <a:xfrm>
            <a:off x="518160" y="286603"/>
            <a:ext cx="11155680" cy="584749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VR Program Operations: </a:t>
            </a:r>
            <a:r>
              <a:rPr kumimoji="0" lang="en-US" sz="3600" b="1" i="0" u="none" strike="noStrike" kern="1200" cap="none" spc="-50" normalizeH="0" baseline="0" noProof="0" dirty="0">
                <a:ln>
                  <a:noFill/>
                </a:ln>
                <a:solidFill>
                  <a:srgbClr val="97450D"/>
                </a:solidFill>
                <a:effectLst/>
                <a:uLnTx/>
                <a:uFillTx/>
                <a:latin typeface="Century Gothic" panose="020B0502020202020204" pitchFamily="34" charset="0"/>
                <a:ea typeface="+mj-ea"/>
                <a:cs typeface="+mj-cs"/>
              </a:rPr>
              <a:t>Attrition</a:t>
            </a:r>
            <a:endParaRPr lang="en-US" sz="3600" b="1" dirty="0">
              <a:solidFill>
                <a:srgbClr val="97450D"/>
              </a:solidFill>
              <a:latin typeface="Century Gothic" panose="020B0502020202020204" pitchFamily="34" charset="0"/>
            </a:endParaRP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3600" b="1" i="0" u="none" strike="noStrike" kern="1200" cap="none" spc="-50" normalizeH="0" baseline="0" noProof="0" dirty="0">
              <a:ln>
                <a:noFill/>
              </a:ln>
              <a:solidFill>
                <a:srgbClr val="CEDBE6">
                  <a:lumMod val="50000"/>
                </a:srgbClr>
              </a:solidFill>
              <a:effectLst/>
              <a:uLnTx/>
              <a:uFillTx/>
              <a:latin typeface="Century Gothic" panose="020B0502020202020204" pitchFamily="34" charset="0"/>
              <a:ea typeface="+mj-ea"/>
              <a:cs typeface="+mj-cs"/>
            </a:endParaRPr>
          </a:p>
        </p:txBody>
      </p:sp>
      <p:graphicFrame>
        <p:nvGraphicFramePr>
          <p:cNvPr id="9" name="Chart 8">
            <a:extLst>
              <a:ext uri="{FF2B5EF4-FFF2-40B4-BE49-F238E27FC236}">
                <a16:creationId xmlns:a16="http://schemas.microsoft.com/office/drawing/2014/main" id="{50E8E004-9373-4680-B9F1-C4514B915F52}"/>
              </a:ext>
            </a:extLst>
          </p:cNvPr>
          <p:cNvGraphicFramePr>
            <a:graphicFrameLocks/>
          </p:cNvGraphicFramePr>
          <p:nvPr>
            <p:extLst>
              <p:ext uri="{D42A27DB-BD31-4B8C-83A1-F6EECF244321}">
                <p14:modId xmlns:p14="http://schemas.microsoft.com/office/powerpoint/2010/main" val="2278631630"/>
              </p:ext>
            </p:extLst>
          </p:nvPr>
        </p:nvGraphicFramePr>
        <p:xfrm>
          <a:off x="518159" y="1447060"/>
          <a:ext cx="11155679" cy="4598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197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Cartoon Picture of Various people with disabilities">
            <a:extLst>
              <a:ext uri="{FF2B5EF4-FFF2-40B4-BE49-F238E27FC236}">
                <a16:creationId xmlns:a16="http://schemas.microsoft.com/office/drawing/2014/main" id="{84203354-C825-8001-351A-B72589D9D95B}"/>
              </a:ext>
            </a:extLst>
          </p:cNvPr>
          <p:cNvPicPr>
            <a:picLocks noChangeAspect="1"/>
          </p:cNvPicPr>
          <p:nvPr/>
        </p:nvPicPr>
        <p:blipFill rotWithShape="1">
          <a:blip r:embed="rId3"/>
          <a:srcRect r="3389" b="-1"/>
          <a:stretch/>
        </p:blipFill>
        <p:spPr>
          <a:xfrm>
            <a:off x="320040" y="320040"/>
            <a:ext cx="11548872" cy="4303462"/>
          </a:xfrm>
          <a:prstGeom prst="rect">
            <a:avLst/>
          </a:prstGeom>
        </p:spPr>
      </p:pic>
      <p:sp>
        <p:nvSpPr>
          <p:cNvPr id="14" name="Rectangle 13">
            <a:extLst>
              <a:ext uri="{FF2B5EF4-FFF2-40B4-BE49-F238E27FC236}">
                <a16:creationId xmlns:a16="http://schemas.microsoft.com/office/drawing/2014/main" id="{A27B6159-7734-4564-9E0F-C4BC43C36E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782312"/>
            <a:ext cx="11548872"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A90F424-61AA-78BA-47AD-094962119D46}"/>
              </a:ext>
            </a:extLst>
          </p:cNvPr>
          <p:cNvSpPr>
            <a:spLocks noGrp="1"/>
          </p:cNvSpPr>
          <p:nvPr>
            <p:ph type="title"/>
          </p:nvPr>
        </p:nvSpPr>
        <p:spPr>
          <a:xfrm>
            <a:off x="841248" y="5009083"/>
            <a:ext cx="2889504" cy="1345997"/>
          </a:xfrm>
        </p:spPr>
        <p:txBody>
          <a:bodyPr anchor="ctr">
            <a:normAutofit/>
          </a:bodyPr>
          <a:lstStyle/>
          <a:p>
            <a:r>
              <a:rPr lang="en-US" sz="2600" dirty="0">
                <a:solidFill>
                  <a:schemeClr val="bg1"/>
                </a:solidFill>
              </a:rPr>
              <a:t>CSAVR Presentation</a:t>
            </a:r>
          </a:p>
        </p:txBody>
      </p:sp>
      <p:cxnSp>
        <p:nvCxnSpPr>
          <p:cNvPr id="20" name="Straight Connector 15">
            <a:extLst>
              <a:ext uri="{FF2B5EF4-FFF2-40B4-BE49-F238E27FC236}">
                <a16:creationId xmlns:a16="http://schemas.microsoft.com/office/drawing/2014/main" id="{E2FFB46B-05BC-4950-B18A-9593FDAE6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8">
            <a:extLst>
              <a:ext uri="{FF2B5EF4-FFF2-40B4-BE49-F238E27FC236}">
                <a16:creationId xmlns:a16="http://schemas.microsoft.com/office/drawing/2014/main" id="{FFE9EFBE-05FE-4269-AA75-46A5CE337752}"/>
              </a:ext>
            </a:extLst>
          </p:cNvPr>
          <p:cNvSpPr>
            <a:spLocks noGrp="1"/>
          </p:cNvSpPr>
          <p:nvPr>
            <p:ph idx="1"/>
          </p:nvPr>
        </p:nvSpPr>
        <p:spPr>
          <a:xfrm>
            <a:off x="4379976" y="5009083"/>
            <a:ext cx="6976872" cy="1345997"/>
          </a:xfrm>
        </p:spPr>
        <p:txBody>
          <a:bodyPr anchor="ctr">
            <a:normAutofit/>
          </a:bodyPr>
          <a:lstStyle/>
          <a:p>
            <a:pPr marL="0" indent="0" algn="ctr">
              <a:buNone/>
            </a:pPr>
            <a:r>
              <a:rPr lang="en-US" sz="3200" b="1" dirty="0">
                <a:solidFill>
                  <a:schemeClr val="bg1"/>
                </a:solidFill>
              </a:rPr>
              <a:t>Opportunities for Ohioans with Disabilities</a:t>
            </a:r>
          </a:p>
        </p:txBody>
      </p:sp>
      <p:sp>
        <p:nvSpPr>
          <p:cNvPr id="6" name="TextBox 5">
            <a:extLst>
              <a:ext uri="{FF2B5EF4-FFF2-40B4-BE49-F238E27FC236}">
                <a16:creationId xmlns:a16="http://schemas.microsoft.com/office/drawing/2014/main" id="{DB54FE6F-1DC9-4E0F-9D28-E43EFEF21735}"/>
              </a:ext>
            </a:extLst>
          </p:cNvPr>
          <p:cNvSpPr txBox="1"/>
          <p:nvPr/>
        </p:nvSpPr>
        <p:spPr>
          <a:xfrm>
            <a:off x="9845335" y="6493107"/>
            <a:ext cx="19353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Fall 2022</a:t>
            </a:r>
          </a:p>
        </p:txBody>
      </p:sp>
    </p:spTree>
    <p:extLst>
      <p:ext uri="{BB962C8B-B14F-4D97-AF65-F5344CB8AC3E}">
        <p14:creationId xmlns:p14="http://schemas.microsoft.com/office/powerpoint/2010/main" val="229118651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8">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2CDF04-04CB-D203-F2AC-5A544C266053}"/>
              </a:ext>
            </a:extLst>
          </p:cNvPr>
          <p:cNvSpPr>
            <a:spLocks noGrp="1"/>
          </p:cNvSpPr>
          <p:nvPr>
            <p:ph type="title"/>
          </p:nvPr>
        </p:nvSpPr>
        <p:spPr>
          <a:xfrm>
            <a:off x="643467" y="640080"/>
            <a:ext cx="3096427" cy="5613236"/>
          </a:xfrm>
        </p:spPr>
        <p:txBody>
          <a:bodyPr anchor="ctr">
            <a:normAutofit/>
          </a:bodyPr>
          <a:lstStyle/>
          <a:p>
            <a:r>
              <a:rPr lang="en-US">
                <a:solidFill>
                  <a:srgbClr val="FFFFFF"/>
                </a:solidFill>
              </a:rPr>
              <a:t>Rapid Engagement</a:t>
            </a:r>
          </a:p>
        </p:txBody>
      </p:sp>
      <p:sp>
        <p:nvSpPr>
          <p:cNvPr id="3" name="Content Placeholder 2">
            <a:extLst>
              <a:ext uri="{FF2B5EF4-FFF2-40B4-BE49-F238E27FC236}">
                <a16:creationId xmlns:a16="http://schemas.microsoft.com/office/drawing/2014/main" id="{E7D2CF0F-E5E9-219A-43EA-6FF36AFE1857}"/>
              </a:ext>
            </a:extLst>
          </p:cNvPr>
          <p:cNvSpPr>
            <a:spLocks noGrp="1"/>
          </p:cNvSpPr>
          <p:nvPr>
            <p:ph idx="1"/>
          </p:nvPr>
        </p:nvSpPr>
        <p:spPr>
          <a:xfrm>
            <a:off x="4059936" y="-642851"/>
            <a:ext cx="7789164" cy="5386301"/>
          </a:xfrm>
        </p:spPr>
        <p:txBody>
          <a:bodyPr anchor="ctr">
            <a:normAutofit/>
          </a:bodyPr>
          <a:lstStyle/>
          <a:p>
            <a:r>
              <a:rPr lang="en-US" sz="2000" b="1" dirty="0"/>
              <a:t>Time from Application to Eligibility (127 to 22/24 days)</a:t>
            </a:r>
          </a:p>
          <a:p>
            <a:pPr lvl="1"/>
            <a:r>
              <a:rPr lang="en-US" sz="2000" dirty="0"/>
              <a:t>“Front Door” Caseload Assistant</a:t>
            </a:r>
          </a:p>
          <a:p>
            <a:pPr lvl="1"/>
            <a:r>
              <a:rPr lang="en-US" sz="2000" dirty="0"/>
              <a:t>Referral partnerships- diagnostic information up front</a:t>
            </a:r>
          </a:p>
          <a:p>
            <a:pPr lvl="1"/>
            <a:r>
              <a:rPr lang="en-US" sz="2000" dirty="0"/>
              <a:t>OOD Works/Participant Portal</a:t>
            </a:r>
          </a:p>
          <a:p>
            <a:pPr lvl="1"/>
            <a:r>
              <a:rPr lang="en-US" sz="2000" dirty="0"/>
              <a:t>QR Code for Medical Records</a:t>
            </a:r>
          </a:p>
          <a:p>
            <a:pPr algn="just"/>
            <a:r>
              <a:rPr lang="en-US" sz="2000" b="1" dirty="0"/>
              <a:t>Time from Eligibility to Plan (currently 40 days)</a:t>
            </a:r>
          </a:p>
          <a:p>
            <a:pPr lvl="1"/>
            <a:r>
              <a:rPr lang="en-US" sz="2000" dirty="0"/>
              <a:t>Remote Services (reduction of staff travel)</a:t>
            </a:r>
          </a:p>
          <a:p>
            <a:pPr lvl="1"/>
            <a:r>
              <a:rPr lang="en-US" sz="2000" dirty="0"/>
              <a:t>Fast Track</a:t>
            </a:r>
          </a:p>
          <a:p>
            <a:pPr lvl="1"/>
            <a:r>
              <a:rPr lang="en-US" sz="2000" dirty="0"/>
              <a:t>Streamlining of the process</a:t>
            </a:r>
            <a:endParaRPr lang="en-US" sz="1400" dirty="0"/>
          </a:p>
        </p:txBody>
      </p:sp>
      <p:pic>
        <p:nvPicPr>
          <p:cNvPr id="4" name="Picture 3" descr="Screenshot of OOD Works&#10;">
            <a:extLst>
              <a:ext uri="{FF2B5EF4-FFF2-40B4-BE49-F238E27FC236}">
                <a16:creationId xmlns:a16="http://schemas.microsoft.com/office/drawing/2014/main" id="{04B2819C-09CE-2371-9148-04138E61A7A7}"/>
              </a:ext>
            </a:extLst>
          </p:cNvPr>
          <p:cNvPicPr>
            <a:picLocks noChangeAspect="1"/>
          </p:cNvPicPr>
          <p:nvPr/>
        </p:nvPicPr>
        <p:blipFill>
          <a:blip r:embed="rId2"/>
          <a:stretch>
            <a:fillRect/>
          </a:stretch>
        </p:blipFill>
        <p:spPr>
          <a:xfrm>
            <a:off x="4713403" y="4312112"/>
            <a:ext cx="6811241" cy="1941204"/>
          </a:xfrm>
          <a:prstGeom prst="rect">
            <a:avLst/>
          </a:prstGeom>
        </p:spPr>
      </p:pic>
    </p:spTree>
    <p:extLst>
      <p:ext uri="{BB962C8B-B14F-4D97-AF65-F5344CB8AC3E}">
        <p14:creationId xmlns:p14="http://schemas.microsoft.com/office/powerpoint/2010/main" val="163583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looking at a screen&#10; with 4 people on it">
            <a:extLst>
              <a:ext uri="{FF2B5EF4-FFF2-40B4-BE49-F238E27FC236}">
                <a16:creationId xmlns:a16="http://schemas.microsoft.com/office/drawing/2014/main" id="{DFB07CA0-3E7C-9C21-9ECE-6E7D18E7DDB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5730"/>
          <a:stretch/>
        </p:blipFill>
        <p:spPr>
          <a:xfrm>
            <a:off x="-1" y="10"/>
            <a:ext cx="12192000" cy="6857990"/>
          </a:xfrm>
          <a:prstGeom prst="rect">
            <a:avLst/>
          </a:prstGeom>
        </p:spPr>
      </p:pic>
      <p:sp>
        <p:nvSpPr>
          <p:cNvPr id="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E459C9-EA6C-26D2-D15A-42D96539BCFF}"/>
              </a:ext>
            </a:extLst>
          </p:cNvPr>
          <p:cNvSpPr>
            <a:spLocks noGrp="1"/>
          </p:cNvSpPr>
          <p:nvPr>
            <p:ph type="title"/>
          </p:nvPr>
        </p:nvSpPr>
        <p:spPr>
          <a:xfrm>
            <a:off x="652691" y="1913950"/>
            <a:ext cx="4204137" cy="1342754"/>
          </a:xfrm>
        </p:spPr>
        <p:txBody>
          <a:bodyPr>
            <a:normAutofit/>
          </a:bodyPr>
          <a:lstStyle/>
          <a:p>
            <a:pPr algn="ctr"/>
            <a:r>
              <a:rPr lang="en-US" sz="3600" dirty="0"/>
              <a:t>Improving Access</a:t>
            </a:r>
          </a:p>
        </p:txBody>
      </p:sp>
      <p:cxnSp>
        <p:nvCxnSpPr>
          <p:cNvPr id="8"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18B735-0A1C-FBE8-9795-C385D32666D9}"/>
              </a:ext>
            </a:extLst>
          </p:cNvPr>
          <p:cNvSpPr>
            <a:spLocks noGrp="1"/>
          </p:cNvSpPr>
          <p:nvPr>
            <p:ph idx="1"/>
          </p:nvPr>
        </p:nvSpPr>
        <p:spPr>
          <a:xfrm>
            <a:off x="238806" y="4039010"/>
            <a:ext cx="5031905" cy="2859207"/>
          </a:xfrm>
        </p:spPr>
        <p:txBody>
          <a:bodyPr anchor="ctr">
            <a:noAutofit/>
          </a:bodyPr>
          <a:lstStyle/>
          <a:p>
            <a:pPr marL="0" indent="0">
              <a:buNone/>
            </a:pPr>
            <a:r>
              <a:rPr lang="en-US" sz="2000" b="1" dirty="0"/>
              <a:t>Remote Services</a:t>
            </a:r>
          </a:p>
          <a:p>
            <a:pPr lvl="1"/>
            <a:r>
              <a:rPr lang="en-US" sz="2000" dirty="0"/>
              <a:t>Ability to provide services both in person and virtually</a:t>
            </a:r>
          </a:p>
          <a:p>
            <a:pPr lvl="1"/>
            <a:r>
              <a:rPr lang="en-US" sz="2000" dirty="0"/>
              <a:t>Removes transportation barriers to access services</a:t>
            </a:r>
          </a:p>
          <a:p>
            <a:pPr marL="0" indent="0">
              <a:buNone/>
            </a:pPr>
            <a:r>
              <a:rPr lang="en-US" sz="2000" b="1" dirty="0"/>
              <a:t>Hub Office Concept</a:t>
            </a:r>
          </a:p>
          <a:p>
            <a:pPr lvl="1"/>
            <a:r>
              <a:rPr lang="en-US" sz="2000" dirty="0"/>
              <a:t>More community access to services</a:t>
            </a:r>
          </a:p>
          <a:p>
            <a:pPr lvl="1"/>
            <a:r>
              <a:rPr lang="en-US" sz="2000" dirty="0"/>
              <a:t>Able to meet participants where they are</a:t>
            </a:r>
          </a:p>
          <a:p>
            <a:pPr lvl="1"/>
            <a:endParaRPr lang="en-US" sz="2000" dirty="0"/>
          </a:p>
          <a:p>
            <a:pPr marL="914400" lvl="2" indent="0">
              <a:buNone/>
            </a:pPr>
            <a:endParaRPr lang="en-US" dirty="0"/>
          </a:p>
        </p:txBody>
      </p:sp>
    </p:spTree>
    <p:extLst>
      <p:ext uri="{BB962C8B-B14F-4D97-AF65-F5344CB8AC3E}">
        <p14:creationId xmlns:p14="http://schemas.microsoft.com/office/powerpoint/2010/main" val="2685255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1A56F1-2725-F919-21BA-CD452F8FCEF5}"/>
              </a:ext>
            </a:extLst>
          </p:cNvPr>
          <p:cNvSpPr>
            <a:spLocks noGrp="1"/>
          </p:cNvSpPr>
          <p:nvPr>
            <p:ph type="title"/>
          </p:nvPr>
        </p:nvSpPr>
        <p:spPr>
          <a:xfrm>
            <a:off x="594360" y="637125"/>
            <a:ext cx="3802276" cy="5256371"/>
          </a:xfrm>
        </p:spPr>
        <p:txBody>
          <a:bodyPr>
            <a:normAutofit/>
          </a:bodyPr>
          <a:lstStyle/>
          <a:p>
            <a:r>
              <a:rPr lang="en-US" sz="4800"/>
              <a:t>Faster Placements</a:t>
            </a:r>
            <a:endParaRPr lang="en-US" sz="4800" dirty="0"/>
          </a:p>
        </p:txBody>
      </p:sp>
      <p:graphicFrame>
        <p:nvGraphicFramePr>
          <p:cNvPr id="5" name="Content Placeholder 2">
            <a:extLst>
              <a:ext uri="{FF2B5EF4-FFF2-40B4-BE49-F238E27FC236}">
                <a16:creationId xmlns:a16="http://schemas.microsoft.com/office/drawing/2014/main" id="{1D68A877-912F-FCD4-FDCE-7900B682EA4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76821712"/>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6378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65B61-9A15-AD9E-CFB2-4F562E669ECA}"/>
              </a:ext>
            </a:extLst>
          </p:cNvPr>
          <p:cNvSpPr>
            <a:spLocks noGrp="1"/>
          </p:cNvSpPr>
          <p:nvPr>
            <p:ph type="title"/>
          </p:nvPr>
        </p:nvSpPr>
        <p:spPr>
          <a:xfrm>
            <a:off x="6750346" y="1396289"/>
            <a:ext cx="4604554" cy="1325563"/>
          </a:xfrm>
        </p:spPr>
        <p:txBody>
          <a:bodyPr>
            <a:normAutofit/>
          </a:bodyPr>
          <a:lstStyle/>
          <a:p>
            <a:r>
              <a:rPr lang="en-US" sz="3400"/>
              <a:t>Services Tailored to Meet Special Populations</a:t>
            </a:r>
          </a:p>
        </p:txBody>
      </p:sp>
      <p:sp>
        <p:nvSpPr>
          <p:cNvPr id="136" name="Freeform: Shape 135">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268CEAA9-EB19-46F9-AFA2-D168C2B83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04500" cy="3318846"/>
          </a:xfrm>
          <a:custGeom>
            <a:avLst/>
            <a:gdLst>
              <a:gd name="connsiteX0" fmla="*/ 0 w 3904500"/>
              <a:gd name="connsiteY0" fmla="*/ 0 h 3318846"/>
              <a:gd name="connsiteX1" fmla="*/ 3550823 w 3904500"/>
              <a:gd name="connsiteY1" fmla="*/ 0 h 3318846"/>
              <a:gd name="connsiteX2" fmla="*/ 3646046 w 3904500"/>
              <a:gd name="connsiteY2" fmla="*/ 156742 h 3318846"/>
              <a:gd name="connsiteX3" fmla="*/ 3904500 w 3904500"/>
              <a:gd name="connsiteY3" fmla="*/ 1177456 h 3318846"/>
              <a:gd name="connsiteX4" fmla="*/ 1763110 w 3904500"/>
              <a:gd name="connsiteY4" fmla="*/ 3318846 h 3318846"/>
              <a:gd name="connsiteX5" fmla="*/ 110709 w 3904500"/>
              <a:gd name="connsiteY5" fmla="*/ 2539579 h 3318846"/>
              <a:gd name="connsiteX6" fmla="*/ 0 w 3904500"/>
              <a:gd name="connsiteY6" fmla="*/ 2391530 h 3318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0" name="Oval 139">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1975104" cy="1975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B83B7D38-93E6-49F8-8B10-54BCB14D4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00396" y="617591"/>
            <a:ext cx="1645920" cy="16459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4FCFB4C2-42E8-4EE8-8B04-23A2DA921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07013"/>
            <a:ext cx="3050387" cy="2654675"/>
          </a:xfrm>
          <a:custGeom>
            <a:avLst/>
            <a:gdLst>
              <a:gd name="connsiteX0" fmla="*/ 1360112 w 3050387"/>
              <a:gd name="connsiteY0" fmla="*/ 0 h 2654675"/>
              <a:gd name="connsiteX1" fmla="*/ 3050387 w 3050387"/>
              <a:gd name="connsiteY1" fmla="*/ 1690275 h 2654675"/>
              <a:gd name="connsiteX2" fmla="*/ 2761715 w 3050387"/>
              <a:gd name="connsiteY2" fmla="*/ 2635324 h 2654675"/>
              <a:gd name="connsiteX3" fmla="*/ 2747244 w 3050387"/>
              <a:gd name="connsiteY3" fmla="*/ 2654675 h 2654675"/>
              <a:gd name="connsiteX4" fmla="*/ 0 w 3050387"/>
              <a:gd name="connsiteY4" fmla="*/ 2654675 h 2654675"/>
              <a:gd name="connsiteX5" fmla="*/ 0 w 3050387"/>
              <a:gd name="connsiteY5" fmla="*/ 689742 h 2654675"/>
              <a:gd name="connsiteX6" fmla="*/ 55814 w 3050387"/>
              <a:gd name="connsiteY6" fmla="*/ 615103 h 2654675"/>
              <a:gd name="connsiteX7" fmla="*/ 1360112 w 3050387"/>
              <a:gd name="connsiteY7" fmla="*/ 0 h 265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18" descr="Ohio Transition Support Partnership">
            <a:extLst>
              <a:ext uri="{FF2B5EF4-FFF2-40B4-BE49-F238E27FC236}">
                <a16:creationId xmlns:a16="http://schemas.microsoft.com/office/drawing/2014/main" id="{E29783C9-C70C-79B3-2783-E3468BE30940}"/>
              </a:ext>
            </a:extLst>
          </p:cNvPr>
          <p:cNvPicPr>
            <a:picLocks noChangeAspect="1"/>
          </p:cNvPicPr>
          <p:nvPr/>
        </p:nvPicPr>
        <p:blipFill>
          <a:blip r:embed="rId2"/>
          <a:stretch>
            <a:fillRect/>
          </a:stretch>
        </p:blipFill>
        <p:spPr>
          <a:xfrm>
            <a:off x="-2" y="5453446"/>
            <a:ext cx="2978541" cy="506351"/>
          </a:xfrm>
          <a:prstGeom prst="rect">
            <a:avLst/>
          </a:prstGeom>
        </p:spPr>
      </p:pic>
      <p:sp>
        <p:nvSpPr>
          <p:cNvPr id="148" name="Oval 147">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0" name="Oval 149">
            <a:extLst>
              <a:ext uri="{FF2B5EF4-FFF2-40B4-BE49-F238E27FC236}">
                <a16:creationId xmlns:a16="http://schemas.microsoft.com/office/drawing/2014/main" id="{D3714E15-0DC2-4DED-9F2A-CD13C33A1E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45527" y="3036574"/>
            <a:ext cx="2505456" cy="25054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Employment First Logo">
            <a:extLst>
              <a:ext uri="{FF2B5EF4-FFF2-40B4-BE49-F238E27FC236}">
                <a16:creationId xmlns:a16="http://schemas.microsoft.com/office/drawing/2014/main" id="{BC5A08A8-AED8-002C-D13C-0B9C8061191C}"/>
              </a:ext>
            </a:extLst>
          </p:cNvPr>
          <p:cNvPicPr>
            <a:picLocks noChangeAspect="1"/>
          </p:cNvPicPr>
          <p:nvPr/>
        </p:nvPicPr>
        <p:blipFill>
          <a:blip r:embed="rId3"/>
          <a:stretch>
            <a:fillRect/>
          </a:stretch>
        </p:blipFill>
        <p:spPr>
          <a:xfrm>
            <a:off x="4723256" y="1285443"/>
            <a:ext cx="1600200" cy="336042"/>
          </a:xfrm>
          <a:prstGeom prst="rect">
            <a:avLst/>
          </a:prstGeom>
        </p:spPr>
      </p:pic>
      <p:sp>
        <p:nvSpPr>
          <p:cNvPr id="3" name="Content Placeholder 2">
            <a:extLst>
              <a:ext uri="{FF2B5EF4-FFF2-40B4-BE49-F238E27FC236}">
                <a16:creationId xmlns:a16="http://schemas.microsoft.com/office/drawing/2014/main" id="{53A6CF25-E4BD-8DE5-57C4-005A422E2421}"/>
              </a:ext>
            </a:extLst>
          </p:cNvPr>
          <p:cNvSpPr>
            <a:spLocks noGrp="1"/>
          </p:cNvSpPr>
          <p:nvPr>
            <p:ph idx="1"/>
          </p:nvPr>
        </p:nvSpPr>
        <p:spPr>
          <a:xfrm>
            <a:off x="6750346" y="2871982"/>
            <a:ext cx="4542966" cy="3181684"/>
          </a:xfrm>
        </p:spPr>
        <p:txBody>
          <a:bodyPr anchor="t">
            <a:normAutofit/>
          </a:bodyPr>
          <a:lstStyle/>
          <a:p>
            <a:r>
              <a:rPr lang="en-US" sz="1800" dirty="0"/>
              <a:t>Ohio College2Careers (Ohio C2C)</a:t>
            </a:r>
          </a:p>
          <a:p>
            <a:pPr lvl="1"/>
            <a:r>
              <a:rPr lang="en-US" sz="1800" dirty="0"/>
              <a:t>Embedded 17 colleges</a:t>
            </a:r>
          </a:p>
          <a:p>
            <a:r>
              <a:rPr lang="en-US" sz="1800"/>
              <a:t>OOD Jobs </a:t>
            </a:r>
            <a:r>
              <a:rPr lang="en-US" sz="1800" dirty="0"/>
              <a:t>for Recovery (JFR)</a:t>
            </a:r>
          </a:p>
          <a:p>
            <a:pPr lvl="1"/>
            <a:r>
              <a:rPr lang="en-US" sz="1800" dirty="0"/>
              <a:t>Embedded in 14 courts</a:t>
            </a:r>
          </a:p>
          <a:p>
            <a:r>
              <a:rPr lang="en-US" sz="1800" dirty="0"/>
              <a:t>Individual Placement and Support (IPS)</a:t>
            </a:r>
          </a:p>
          <a:p>
            <a:r>
              <a:rPr lang="en-US" sz="1800" dirty="0"/>
              <a:t>Employment First</a:t>
            </a:r>
          </a:p>
          <a:p>
            <a:r>
              <a:rPr lang="en-US" sz="1800" dirty="0"/>
              <a:t>Ohio Transition Support Partnership (OTSP)</a:t>
            </a:r>
          </a:p>
          <a:p>
            <a:r>
              <a:rPr lang="en-US" sz="1800" dirty="0"/>
              <a:t>Ohio Vocational Apprentice Program</a:t>
            </a:r>
          </a:p>
          <a:p>
            <a:pPr lvl="1"/>
            <a:endParaRPr lang="en-US" sz="1800" dirty="0"/>
          </a:p>
        </p:txBody>
      </p:sp>
      <p:pic>
        <p:nvPicPr>
          <p:cNvPr id="131" name="Picture 130">
            <a:extLst>
              <a:ext uri="{FF2B5EF4-FFF2-40B4-BE49-F238E27FC236}">
                <a16:creationId xmlns:a16="http://schemas.microsoft.com/office/drawing/2014/main" id="{02CB22C8-A36D-3970-DE0F-BAF47696858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351646"/>
            <a:ext cx="12188328" cy="506352"/>
          </a:xfrm>
          <a:prstGeom prst="rect">
            <a:avLst/>
          </a:prstGeom>
        </p:spPr>
      </p:pic>
      <p:pic>
        <p:nvPicPr>
          <p:cNvPr id="10" name="Picture 9" descr="Ohio College 2 Careers">
            <a:extLst>
              <a:ext uri="{FF2B5EF4-FFF2-40B4-BE49-F238E27FC236}">
                <a16:creationId xmlns:a16="http://schemas.microsoft.com/office/drawing/2014/main" id="{037FFDC7-E2DC-67CE-E196-7E34EBE61D01}"/>
              </a:ext>
            </a:extLst>
          </p:cNvPr>
          <p:cNvPicPr>
            <a:picLocks noChangeAspect="1"/>
          </p:cNvPicPr>
          <p:nvPr/>
        </p:nvPicPr>
        <p:blipFill>
          <a:blip r:embed="rId5"/>
          <a:stretch>
            <a:fillRect/>
          </a:stretch>
        </p:blipFill>
        <p:spPr>
          <a:xfrm>
            <a:off x="36658" y="825196"/>
            <a:ext cx="3722059" cy="1144531"/>
          </a:xfrm>
          <a:prstGeom prst="rect">
            <a:avLst/>
          </a:prstGeom>
        </p:spPr>
      </p:pic>
      <p:pic>
        <p:nvPicPr>
          <p:cNvPr id="11" name="Picture 10" descr="Ohio Jobs for Recovery">
            <a:extLst>
              <a:ext uri="{FF2B5EF4-FFF2-40B4-BE49-F238E27FC236}">
                <a16:creationId xmlns:a16="http://schemas.microsoft.com/office/drawing/2014/main" id="{260E7354-BFA8-1347-BB5B-1AD5BEE2E840}"/>
              </a:ext>
            </a:extLst>
          </p:cNvPr>
          <p:cNvPicPr>
            <a:picLocks noChangeAspect="1"/>
          </p:cNvPicPr>
          <p:nvPr/>
        </p:nvPicPr>
        <p:blipFill>
          <a:blip r:embed="rId6"/>
          <a:stretch>
            <a:fillRect/>
          </a:stretch>
        </p:blipFill>
        <p:spPr>
          <a:xfrm>
            <a:off x="3585158" y="4049876"/>
            <a:ext cx="2465825" cy="420345"/>
          </a:xfrm>
          <a:prstGeom prst="rect">
            <a:avLst/>
          </a:prstGeom>
        </p:spPr>
      </p:pic>
    </p:spTree>
    <p:extLst>
      <p:ext uri="{BB962C8B-B14F-4D97-AF65-F5344CB8AC3E}">
        <p14:creationId xmlns:p14="http://schemas.microsoft.com/office/powerpoint/2010/main" val="1222073818"/>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Scrabble letters spelling out thank you">
            <a:extLst>
              <a:ext uri="{FF2B5EF4-FFF2-40B4-BE49-F238E27FC236}">
                <a16:creationId xmlns:a16="http://schemas.microsoft.com/office/drawing/2014/main" id="{FA5D3275-5611-2593-8794-100745BB319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3548" b="3522"/>
          <a:stretch/>
        </p:blipFill>
        <p:spPr>
          <a:xfrm>
            <a:off x="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 name="Content Placeholder 8">
            <a:extLst>
              <a:ext uri="{FF2B5EF4-FFF2-40B4-BE49-F238E27FC236}">
                <a16:creationId xmlns:a16="http://schemas.microsoft.com/office/drawing/2014/main" id="{9EEFFC4C-D692-7103-1A21-7AC0B3BF349E}"/>
              </a:ext>
            </a:extLst>
          </p:cNvPr>
          <p:cNvSpPr>
            <a:spLocks noGrp="1"/>
          </p:cNvSpPr>
          <p:nvPr>
            <p:ph idx="1"/>
          </p:nvPr>
        </p:nvSpPr>
        <p:spPr>
          <a:xfrm>
            <a:off x="1402290" y="3710613"/>
            <a:ext cx="9232490" cy="2452687"/>
          </a:xfrm>
        </p:spPr>
        <p:txBody>
          <a:bodyPr anchor="ctr">
            <a:normAutofit/>
          </a:bodyPr>
          <a:lstStyle/>
          <a:p>
            <a:pPr marL="0" indent="0" algn="ctr">
              <a:buNone/>
            </a:pPr>
            <a:r>
              <a:rPr lang="en-US" dirty="0">
                <a:latin typeface="Arial" panose="020B0604020202020204" pitchFamily="34" charset="0"/>
                <a:cs typeface="Arial" panose="020B0604020202020204" pitchFamily="34" charset="0"/>
              </a:rPr>
              <a:t>Susan Pugh</a:t>
            </a:r>
          </a:p>
          <a:p>
            <a:pPr marL="0" indent="0" algn="ctr">
              <a:buNone/>
            </a:pPr>
            <a:r>
              <a:rPr lang="en-US" dirty="0">
                <a:latin typeface="Arial" panose="020B0604020202020204" pitchFamily="34" charset="0"/>
                <a:cs typeface="Arial" panose="020B0604020202020204" pitchFamily="34" charset="0"/>
              </a:rPr>
              <a:t>Deputy Director, Bureau of Vocational Rehabilitation</a:t>
            </a:r>
          </a:p>
          <a:p>
            <a:pPr marL="0" indent="0" algn="ctr">
              <a:buNone/>
            </a:pPr>
            <a:r>
              <a:rPr lang="en-US" dirty="0">
                <a:latin typeface="Arial" panose="020B0604020202020204" pitchFamily="34" charset="0"/>
                <a:cs typeface="Arial" panose="020B0604020202020204" pitchFamily="34" charset="0"/>
              </a:rPr>
              <a:t>Susan.Pugh@ood.ohio.gov</a:t>
            </a:r>
          </a:p>
        </p:txBody>
      </p:sp>
      <p:sp>
        <p:nvSpPr>
          <p:cNvPr id="6" name="Title 5">
            <a:extLst>
              <a:ext uri="{FF2B5EF4-FFF2-40B4-BE49-F238E27FC236}">
                <a16:creationId xmlns:a16="http://schemas.microsoft.com/office/drawing/2014/main" id="{F2298756-C4F4-AD48-EFDA-E01256A8467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Thank You</a:t>
            </a:r>
          </a:p>
        </p:txBody>
      </p:sp>
    </p:spTree>
    <p:extLst>
      <p:ext uri="{BB962C8B-B14F-4D97-AF65-F5344CB8AC3E}">
        <p14:creationId xmlns:p14="http://schemas.microsoft.com/office/powerpoint/2010/main" val="2906526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B5B94-4E4B-9851-A98D-8C63CA7FC554}"/>
              </a:ext>
            </a:extLst>
          </p:cNvPr>
          <p:cNvSpPr>
            <a:spLocks noGrp="1"/>
          </p:cNvSpPr>
          <p:nvPr>
            <p:ph type="title"/>
          </p:nvPr>
        </p:nvSpPr>
        <p:spPr/>
        <p:txBody>
          <a:bodyPr>
            <a:normAutofit fontScale="90000"/>
          </a:bodyPr>
          <a:lstStyle/>
          <a:p>
            <a:br>
              <a:rPr lang="en-US" sz="2000" dirty="0"/>
            </a:br>
            <a:br>
              <a:rPr lang="en-US" sz="3600" dirty="0">
                <a:latin typeface="Adobe Caslon Pro Bold" panose="0205070206050A020403" pitchFamily="18" charset="0"/>
              </a:rPr>
            </a:br>
            <a:r>
              <a:rPr lang="en-US" sz="3600" dirty="0" err="1">
                <a:latin typeface="Adobe Caslon Pro Bold" panose="0205070206050A020403" pitchFamily="18" charset="0"/>
              </a:rPr>
              <a:t>Pisnu</a:t>
            </a:r>
            <a:r>
              <a:rPr lang="en-US" sz="3600" dirty="0">
                <a:latin typeface="Adobe Caslon Pro Bold" panose="0205070206050A020403" pitchFamily="18" charset="0"/>
              </a:rPr>
              <a:t> Bua-</a:t>
            </a:r>
            <a:r>
              <a:rPr lang="en-US" sz="3600" dirty="0" err="1">
                <a:latin typeface="Adobe Caslon Pro Bold" panose="0205070206050A020403" pitchFamily="18" charset="0"/>
              </a:rPr>
              <a:t>Iam</a:t>
            </a:r>
            <a:r>
              <a:rPr lang="en-US" sz="3600" dirty="0">
                <a:latin typeface="Adobe Caslon Pro Bold" panose="0205070206050A020403" pitchFamily="18" charset="0"/>
              </a:rPr>
              <a:t>, Director</a:t>
            </a:r>
          </a:p>
        </p:txBody>
      </p:sp>
      <p:pic>
        <p:nvPicPr>
          <p:cNvPr id="6" name="Picture Placeholder 5" descr="Logo&#10;&#10;Description automatically generated">
            <a:extLst>
              <a:ext uri="{FF2B5EF4-FFF2-40B4-BE49-F238E27FC236}">
                <a16:creationId xmlns:a16="http://schemas.microsoft.com/office/drawing/2014/main" id="{4FC1A797-15B1-B4D8-B8CF-15CE105FFA1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103" r="1103"/>
          <a:stretch>
            <a:fillRect/>
          </a:stretch>
        </p:blipFill>
        <p:spPr>
          <a:xfrm>
            <a:off x="8149865" y="1521268"/>
            <a:ext cx="2482693" cy="3459605"/>
          </a:xfrm>
        </p:spPr>
      </p:pic>
      <p:sp>
        <p:nvSpPr>
          <p:cNvPr id="4" name="Text Placeholder 3">
            <a:extLst>
              <a:ext uri="{FF2B5EF4-FFF2-40B4-BE49-F238E27FC236}">
                <a16:creationId xmlns:a16="http://schemas.microsoft.com/office/drawing/2014/main" id="{BA4FF545-96EA-6E66-E321-D68A26DCA589}"/>
              </a:ext>
            </a:extLst>
          </p:cNvPr>
          <p:cNvSpPr>
            <a:spLocks noGrp="1"/>
          </p:cNvSpPr>
          <p:nvPr>
            <p:ph type="body" sz="half" idx="2"/>
          </p:nvPr>
        </p:nvSpPr>
        <p:spPr/>
        <p:txBody>
          <a:bodyPr>
            <a:normAutofit/>
          </a:bodyPr>
          <a:lstStyle/>
          <a:p>
            <a:r>
              <a:rPr lang="en-US" sz="3600" dirty="0">
                <a:latin typeface="Adobe Caslon Pro Bold" panose="0205070206050A020403" pitchFamily="18" charset="0"/>
              </a:rPr>
              <a:t>West Virginia Division of Rehabilitation Services </a:t>
            </a:r>
          </a:p>
        </p:txBody>
      </p:sp>
      <p:sp>
        <p:nvSpPr>
          <p:cNvPr id="3" name="Slide Number Placeholder 2">
            <a:extLst>
              <a:ext uri="{FF2B5EF4-FFF2-40B4-BE49-F238E27FC236}">
                <a16:creationId xmlns:a16="http://schemas.microsoft.com/office/drawing/2014/main" id="{A7826C16-8AF3-0A73-B713-B5A55144366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33841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54FDB1-2E89-47BA-94BB-6877D9339765}"/>
              </a:ext>
            </a:extLst>
          </p:cNvPr>
          <p:cNvSpPr txBox="1">
            <a:spLocks/>
          </p:cNvSpPr>
          <p:nvPr/>
        </p:nvSpPr>
        <p:spPr>
          <a:xfrm>
            <a:off x="396069" y="215757"/>
            <a:ext cx="11399862" cy="6206665"/>
          </a:xfrm>
          <a:prstGeom prst="rect">
            <a:avLst/>
          </a:prstGeom>
        </p:spPr>
        <p:txBody>
          <a:bodyPr vert="horz" lIns="91440" tIns="45720" rIns="91440" bIns="45720" rtlCol="0">
            <a:normAutofit lnSpcReduction="1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RSA Data Collection and Analysis Unit</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3200" b="1" dirty="0">
              <a:solidFill>
                <a:prstClr val="black">
                  <a:lumMod val="75000"/>
                  <a:lumOff val="25000"/>
                </a:prstClr>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97450D"/>
                </a:solidFill>
                <a:latin typeface="Century Gothic" panose="020B0502020202020204" pitchFamily="34" charset="0"/>
              </a:rPr>
              <a:t>Team 1: Rimal Desai and Vernita Washington</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solidFill>
                  <a:prstClr val="black">
                    <a:lumMod val="75000"/>
                    <a:lumOff val="25000"/>
                  </a:prstClr>
                </a:solidFill>
                <a:latin typeface="Century Gothic" panose="020B0502020202020204" pitchFamily="34" charset="0"/>
              </a:rPr>
              <a:t>AL, AZ, CA, HI, ID, MO, MT, NM, NY, OR, TN, VA, WI, and U.S. Virgin Islands</a:t>
            </a:r>
            <a:endParaRPr lang="en-US" sz="2400" dirty="0">
              <a:solidFill>
                <a:schemeClr val="accent2">
                  <a:lumMod val="75000"/>
                </a:schemeClr>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800" dirty="0">
              <a:solidFill>
                <a:srgbClr val="97450D"/>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2800" dirty="0">
                <a:solidFill>
                  <a:srgbClr val="97450D"/>
                </a:solidFill>
                <a:latin typeface="Century Gothic" panose="020B0502020202020204" pitchFamily="34" charset="0"/>
              </a:rPr>
              <a:t>Team 2: Michael Quinn</a:t>
            </a:r>
          </a:p>
          <a:p>
            <a:pPr marL="0" marR="0" lvl="0" indent="0" algn="l" defTabSz="914400" rtl="0" eaLnBrk="1" fontAlgn="auto" latinLnBrk="0" hangingPunct="1">
              <a:lnSpc>
                <a:spcPct val="90000"/>
              </a:lnSpc>
              <a:spcBef>
                <a:spcPct val="0"/>
              </a:spcBef>
              <a:spcAft>
                <a:spcPts val="0"/>
              </a:spcAft>
              <a:buClrTx/>
              <a:buSzTx/>
              <a:buFontTx/>
              <a:buNone/>
              <a:tabLst/>
              <a:defRPr/>
            </a:pPr>
            <a:r>
              <a:rPr lang="it-IT" sz="2400" dirty="0">
                <a:solidFill>
                  <a:schemeClr val="tx1"/>
                </a:solidFill>
                <a:latin typeface="Century Gothic" panose="020B0502020202020204" pitchFamily="34" charset="0"/>
              </a:rPr>
              <a:t>AK, AR, DC, IN, LA, MI, MN, NE, NJ, OH, VT, WV, and Guam</a:t>
            </a:r>
          </a:p>
          <a:p>
            <a:pPr marL="0" marR="0" lvl="0" indent="0" algn="l" defTabSz="914400" rtl="0" eaLnBrk="1" fontAlgn="auto" latinLnBrk="0" hangingPunct="1">
              <a:lnSpc>
                <a:spcPct val="90000"/>
              </a:lnSpc>
              <a:spcBef>
                <a:spcPct val="0"/>
              </a:spcBef>
              <a:spcAft>
                <a:spcPts val="0"/>
              </a:spcAft>
              <a:buClrTx/>
              <a:buSzTx/>
              <a:buFontTx/>
              <a:buNone/>
              <a:tabLst/>
              <a:defRPr/>
            </a:pPr>
            <a:endParaRPr lang="it-IT" sz="2800" dirty="0">
              <a:solidFill>
                <a:srgbClr val="97450D"/>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it-IT" sz="2800" dirty="0">
                <a:solidFill>
                  <a:srgbClr val="97450D"/>
                </a:solidFill>
                <a:latin typeface="Century Gothic" panose="020B0502020202020204" pitchFamily="34" charset="0"/>
              </a:rPr>
              <a:t>Team 3: Yann-Yann Shieh</a:t>
            </a:r>
          </a:p>
          <a:p>
            <a:pPr marL="0" marR="0" lvl="0" indent="0" algn="l" defTabSz="914400" rtl="0" eaLnBrk="1" fontAlgn="auto" latinLnBrk="0" hangingPunct="1">
              <a:lnSpc>
                <a:spcPct val="90000"/>
              </a:lnSpc>
              <a:spcBef>
                <a:spcPct val="0"/>
              </a:spcBef>
              <a:spcAft>
                <a:spcPts val="0"/>
              </a:spcAft>
              <a:buClrTx/>
              <a:buSzTx/>
              <a:buFontTx/>
              <a:buNone/>
              <a:tabLst/>
              <a:defRPr/>
            </a:pPr>
            <a:r>
              <a:rPr lang="it-IT" sz="2400" dirty="0">
                <a:solidFill>
                  <a:schemeClr val="tx1"/>
                </a:solidFill>
                <a:latin typeface="Century Gothic" panose="020B0502020202020204" pitchFamily="34" charset="0"/>
              </a:rPr>
              <a:t>CO, DE, GA, IA, IL, ME, MD, MS, NV, NC, ND, PR, TX, WY, and American Samoa</a:t>
            </a:r>
          </a:p>
          <a:p>
            <a:pPr marL="0" marR="0" lvl="0" indent="0" algn="l" defTabSz="914400" rtl="0" eaLnBrk="1" fontAlgn="auto" latinLnBrk="0" hangingPunct="1">
              <a:lnSpc>
                <a:spcPct val="90000"/>
              </a:lnSpc>
              <a:spcBef>
                <a:spcPct val="0"/>
              </a:spcBef>
              <a:spcAft>
                <a:spcPts val="0"/>
              </a:spcAft>
              <a:buClrTx/>
              <a:buSzTx/>
              <a:buFontTx/>
              <a:buNone/>
              <a:tabLst/>
              <a:defRPr/>
            </a:pPr>
            <a:endParaRPr lang="it-IT" sz="2800" dirty="0">
              <a:solidFill>
                <a:srgbClr val="97450D"/>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it-IT" sz="2800" dirty="0">
                <a:solidFill>
                  <a:srgbClr val="97450D"/>
                </a:solidFill>
                <a:latin typeface="Century Gothic" panose="020B0502020202020204" pitchFamily="34" charset="0"/>
              </a:rPr>
              <a:t>Team 4: Andy Kerns</a:t>
            </a:r>
          </a:p>
          <a:p>
            <a:pPr marL="0" marR="0" lvl="0" indent="0" algn="l" defTabSz="914400" rtl="0" eaLnBrk="1" fontAlgn="auto" latinLnBrk="0" hangingPunct="1">
              <a:lnSpc>
                <a:spcPct val="90000"/>
              </a:lnSpc>
              <a:spcBef>
                <a:spcPct val="0"/>
              </a:spcBef>
              <a:spcAft>
                <a:spcPts val="0"/>
              </a:spcAft>
              <a:buClrTx/>
              <a:buSzTx/>
              <a:buFontTx/>
              <a:buNone/>
              <a:tabLst/>
              <a:defRPr/>
            </a:pPr>
            <a:r>
              <a:rPr lang="en-US" sz="2400" dirty="0">
                <a:solidFill>
                  <a:schemeClr val="tx1"/>
                </a:solidFill>
                <a:latin typeface="Century Gothic" panose="020B0502020202020204" pitchFamily="34" charset="0"/>
              </a:rPr>
              <a:t>CT, FL, KY, KS, MA, NH, OK, PA, RI, SC, SD, UT, WA, and Northern Marianas</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US" sz="3200" dirty="0">
              <a:solidFill>
                <a:schemeClr val="tx1"/>
              </a:solidFill>
              <a:latin typeface="Century Gothic" panose="020B0502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sz="3600" b="1" dirty="0">
                <a:solidFill>
                  <a:schemeClr val="tx1"/>
                </a:solidFill>
                <a:latin typeface="Century Gothic" panose="020B0502020202020204" pitchFamily="34" charset="0"/>
              </a:rPr>
              <a:t>RSADATA@ED.GOV</a:t>
            </a:r>
          </a:p>
        </p:txBody>
      </p:sp>
    </p:spTree>
    <p:extLst>
      <p:ext uri="{BB962C8B-B14F-4D97-AF65-F5344CB8AC3E}">
        <p14:creationId xmlns:p14="http://schemas.microsoft.com/office/powerpoint/2010/main" val="3043154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F608E-FC77-67EF-D16E-75D45634BF5D}"/>
              </a:ext>
            </a:extLst>
          </p:cNvPr>
          <p:cNvSpPr>
            <a:spLocks noGrp="1"/>
          </p:cNvSpPr>
          <p:nvPr>
            <p:ph type="title"/>
          </p:nvPr>
        </p:nvSpPr>
        <p:spPr/>
        <p:txBody>
          <a:bodyPr/>
          <a:lstStyle/>
          <a:p>
            <a:r>
              <a:rPr lang="en-US" b="1" dirty="0"/>
              <a:t>What is Customer Engagement?</a:t>
            </a:r>
          </a:p>
        </p:txBody>
      </p:sp>
      <p:sp>
        <p:nvSpPr>
          <p:cNvPr id="3" name="Content Placeholder 2">
            <a:extLst>
              <a:ext uri="{FF2B5EF4-FFF2-40B4-BE49-F238E27FC236}">
                <a16:creationId xmlns:a16="http://schemas.microsoft.com/office/drawing/2014/main" id="{E54CF873-9CC1-C3A3-4CD5-1D87443433EB}"/>
              </a:ext>
            </a:extLst>
          </p:cNvPr>
          <p:cNvSpPr>
            <a:spLocks noGrp="1"/>
          </p:cNvSpPr>
          <p:nvPr>
            <p:ph idx="1"/>
          </p:nvPr>
        </p:nvSpPr>
        <p:spPr/>
        <p:txBody>
          <a:bodyPr/>
          <a:lstStyle/>
          <a:p>
            <a:r>
              <a:rPr lang="en-US" dirty="0"/>
              <a:t>The various ways an organization interacts with its customers throughout their relationship</a:t>
            </a:r>
          </a:p>
          <a:p>
            <a:r>
              <a:rPr lang="en-US" dirty="0"/>
              <a:t>Helps to build and strengthen connections</a:t>
            </a:r>
          </a:p>
          <a:p>
            <a:r>
              <a:rPr lang="en-US" dirty="0"/>
              <a:t>No longer limited to sales, support, or services</a:t>
            </a:r>
          </a:p>
          <a:p>
            <a:r>
              <a:rPr lang="en-US" dirty="0"/>
              <a:t>Ongoing practice of anticipating customers’ needs and maintaining communication to foster lasting relationships</a:t>
            </a:r>
          </a:p>
          <a:p>
            <a:endParaRPr lang="en-US" dirty="0"/>
          </a:p>
        </p:txBody>
      </p:sp>
      <p:sp>
        <p:nvSpPr>
          <p:cNvPr id="4" name="Slide Number Placeholder 3">
            <a:extLst>
              <a:ext uri="{FF2B5EF4-FFF2-40B4-BE49-F238E27FC236}">
                <a16:creationId xmlns:a16="http://schemas.microsoft.com/office/drawing/2014/main" id="{589DB2D6-B051-716A-3EF0-68B5E618AB7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870218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74ED-1EE2-9E2E-018E-ED7459F50712}"/>
              </a:ext>
            </a:extLst>
          </p:cNvPr>
          <p:cNvSpPr>
            <a:spLocks noGrp="1"/>
          </p:cNvSpPr>
          <p:nvPr>
            <p:ph type="title"/>
          </p:nvPr>
        </p:nvSpPr>
        <p:spPr/>
        <p:txBody>
          <a:bodyPr/>
          <a:lstStyle/>
          <a:p>
            <a:r>
              <a:rPr lang="en-US" b="1" dirty="0"/>
              <a:t>Customer Engagement </a:t>
            </a:r>
            <a:br>
              <a:rPr lang="en-US" b="1" dirty="0"/>
            </a:br>
            <a:r>
              <a:rPr lang="en-US" b="1" dirty="0"/>
              <a:t>in Vocational Rehabilitation (VR)</a:t>
            </a:r>
          </a:p>
        </p:txBody>
      </p:sp>
      <p:pic>
        <p:nvPicPr>
          <p:cNvPr id="4" name="Picture 3" descr="A person in a wheelchair raising his hand in front of a person in a wheelchair&#10;&#10;Description automatically generated with low confidence">
            <a:extLst>
              <a:ext uri="{FF2B5EF4-FFF2-40B4-BE49-F238E27FC236}">
                <a16:creationId xmlns:a16="http://schemas.microsoft.com/office/drawing/2014/main" id="{C5AB8D50-D4DA-E783-E4DB-D90999D07D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521" y="2584048"/>
            <a:ext cx="5046292" cy="3364195"/>
          </a:xfrm>
          <a:prstGeom prst="rect">
            <a:avLst/>
          </a:prstGeom>
        </p:spPr>
      </p:pic>
      <p:sp>
        <p:nvSpPr>
          <p:cNvPr id="3" name="Slide Number Placeholder 2">
            <a:extLst>
              <a:ext uri="{FF2B5EF4-FFF2-40B4-BE49-F238E27FC236}">
                <a16:creationId xmlns:a16="http://schemas.microsoft.com/office/drawing/2014/main" id="{83EE9A5F-4CE4-DDEC-E5CD-3280A810319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73719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EF291-AFCA-841F-9B84-59284C635E90}"/>
              </a:ext>
            </a:extLst>
          </p:cNvPr>
          <p:cNvSpPr>
            <a:spLocks noGrp="1"/>
          </p:cNvSpPr>
          <p:nvPr>
            <p:ph type="title"/>
          </p:nvPr>
        </p:nvSpPr>
        <p:spPr/>
        <p:txBody>
          <a:bodyPr>
            <a:normAutofit fontScale="90000"/>
          </a:bodyPr>
          <a:lstStyle/>
          <a:p>
            <a:r>
              <a:rPr lang="en-US" dirty="0"/>
              <a:t>VR agencies must have vision, commitment, and dedication in the provision of services to people with disabilities </a:t>
            </a:r>
          </a:p>
        </p:txBody>
      </p:sp>
      <p:sp>
        <p:nvSpPr>
          <p:cNvPr id="3" name="Content Placeholder 2">
            <a:extLst>
              <a:ext uri="{FF2B5EF4-FFF2-40B4-BE49-F238E27FC236}">
                <a16:creationId xmlns:a16="http://schemas.microsoft.com/office/drawing/2014/main" id="{D94B63AC-374D-7195-3DCC-471FA6167A4E}"/>
              </a:ext>
            </a:extLst>
          </p:cNvPr>
          <p:cNvSpPr>
            <a:spLocks noGrp="1"/>
          </p:cNvSpPr>
          <p:nvPr>
            <p:ph idx="1"/>
          </p:nvPr>
        </p:nvSpPr>
        <p:spPr/>
        <p:txBody>
          <a:bodyPr>
            <a:normAutofit fontScale="92500" lnSpcReduction="20000"/>
          </a:bodyPr>
          <a:lstStyle/>
          <a:p>
            <a:r>
              <a:rPr lang="en-US" dirty="0"/>
              <a:t>Across the state’s geographical boundaries, including counties, cities, towns, and rural areas</a:t>
            </a:r>
          </a:p>
          <a:p>
            <a:r>
              <a:rPr lang="en-US" dirty="0"/>
              <a:t>Across disability groups that include the whole spectrum of disabilities from those that are not significant to those that are most significant (e.g., from learning disabilities to autism to severe physical disabilities to TBI)</a:t>
            </a:r>
          </a:p>
          <a:p>
            <a:r>
              <a:rPr lang="en-US" dirty="0"/>
              <a:t>Across demographic characteristics</a:t>
            </a:r>
          </a:p>
          <a:p>
            <a:pPr lvl="2"/>
            <a:r>
              <a:rPr lang="en-US" dirty="0"/>
              <a:t>starting at age 14 to retirement </a:t>
            </a:r>
          </a:p>
          <a:p>
            <a:pPr lvl="2"/>
            <a:r>
              <a:rPr lang="en-US" dirty="0"/>
              <a:t>all races and ethnicities</a:t>
            </a:r>
          </a:p>
          <a:p>
            <a:pPr lvl="2"/>
            <a:r>
              <a:rPr lang="en-US" dirty="0"/>
              <a:t>all economic levels/family income</a:t>
            </a:r>
          </a:p>
          <a:p>
            <a:endParaRPr lang="en-US" dirty="0"/>
          </a:p>
        </p:txBody>
      </p:sp>
      <p:sp>
        <p:nvSpPr>
          <p:cNvPr id="4" name="Slide Number Placeholder 3">
            <a:extLst>
              <a:ext uri="{FF2B5EF4-FFF2-40B4-BE49-F238E27FC236}">
                <a16:creationId xmlns:a16="http://schemas.microsoft.com/office/drawing/2014/main" id="{2F5DD10D-8A72-C441-3003-DD8228A27B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0124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FC64-7CB1-C96C-42EF-C27C021E08F6}"/>
              </a:ext>
            </a:extLst>
          </p:cNvPr>
          <p:cNvSpPr>
            <a:spLocks noGrp="1"/>
          </p:cNvSpPr>
          <p:nvPr>
            <p:ph type="title"/>
          </p:nvPr>
        </p:nvSpPr>
        <p:spPr/>
        <p:txBody>
          <a:bodyPr>
            <a:normAutofit fontScale="90000"/>
          </a:bodyPr>
          <a:lstStyle/>
          <a:p>
            <a:r>
              <a:rPr lang="en-US" dirty="0"/>
              <a:t>VR agencies should strive to be the “Ivy League” option by offering a high quality, desired product (career exploration, self-advocacy, mentoring, training, education, employment)</a:t>
            </a:r>
          </a:p>
        </p:txBody>
      </p:sp>
      <p:sp>
        <p:nvSpPr>
          <p:cNvPr id="3" name="Content Placeholder 2">
            <a:extLst>
              <a:ext uri="{FF2B5EF4-FFF2-40B4-BE49-F238E27FC236}">
                <a16:creationId xmlns:a16="http://schemas.microsoft.com/office/drawing/2014/main" id="{8D0AEBD8-5E8F-464F-88E5-8C3C2C4B0E03}"/>
              </a:ext>
            </a:extLst>
          </p:cNvPr>
          <p:cNvSpPr>
            <a:spLocks noGrp="1"/>
          </p:cNvSpPr>
          <p:nvPr>
            <p:ph idx="1"/>
          </p:nvPr>
        </p:nvSpPr>
        <p:spPr/>
        <p:txBody>
          <a:bodyPr/>
          <a:lstStyle/>
          <a:p>
            <a:r>
              <a:rPr lang="en-US" dirty="0"/>
              <a:t>Continuum of services</a:t>
            </a:r>
          </a:p>
          <a:p>
            <a:r>
              <a:rPr lang="en-US" dirty="0"/>
              <a:t>14-year-old to retirement age</a:t>
            </a:r>
          </a:p>
          <a:p>
            <a:r>
              <a:rPr lang="en-US" dirty="0"/>
              <a:t>Well-qualified, trained counselors</a:t>
            </a:r>
          </a:p>
          <a:p>
            <a:r>
              <a:rPr lang="en-US" dirty="0"/>
              <a:t>Dedicated CRPs</a:t>
            </a:r>
          </a:p>
          <a:p>
            <a:endParaRPr lang="en-US" dirty="0"/>
          </a:p>
        </p:txBody>
      </p:sp>
      <p:sp>
        <p:nvSpPr>
          <p:cNvPr id="4" name="Slide Number Placeholder 3">
            <a:extLst>
              <a:ext uri="{FF2B5EF4-FFF2-40B4-BE49-F238E27FC236}">
                <a16:creationId xmlns:a16="http://schemas.microsoft.com/office/drawing/2014/main" id="{B35BEEF2-8791-43A8-454B-925618B754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87373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1E328-81F2-95E8-21E6-C1B469B1E6D9}"/>
              </a:ext>
            </a:extLst>
          </p:cNvPr>
          <p:cNvSpPr>
            <a:spLocks noGrp="1"/>
          </p:cNvSpPr>
          <p:nvPr>
            <p:ph type="title"/>
          </p:nvPr>
        </p:nvSpPr>
        <p:spPr/>
        <p:txBody>
          <a:bodyPr>
            <a:normAutofit fontScale="90000"/>
          </a:bodyPr>
          <a:lstStyle/>
          <a:p>
            <a:r>
              <a:rPr lang="en-US" dirty="0"/>
              <a:t>VR agencies must practice continuous monitoring to improve service provision and upgrade services to provide better products and better services</a:t>
            </a:r>
          </a:p>
        </p:txBody>
      </p:sp>
      <p:sp>
        <p:nvSpPr>
          <p:cNvPr id="3" name="Content Placeholder 2">
            <a:extLst>
              <a:ext uri="{FF2B5EF4-FFF2-40B4-BE49-F238E27FC236}">
                <a16:creationId xmlns:a16="http://schemas.microsoft.com/office/drawing/2014/main" id="{62CC8AFF-BBDA-7CD4-7209-B67ED13A5B2E}"/>
              </a:ext>
            </a:extLst>
          </p:cNvPr>
          <p:cNvSpPr>
            <a:spLocks noGrp="1"/>
          </p:cNvSpPr>
          <p:nvPr>
            <p:ph idx="1"/>
          </p:nvPr>
        </p:nvSpPr>
        <p:spPr/>
        <p:txBody>
          <a:bodyPr/>
          <a:lstStyle/>
          <a:p>
            <a:r>
              <a:rPr lang="en-US" dirty="0"/>
              <a:t>Better training for counselors</a:t>
            </a:r>
          </a:p>
          <a:p>
            <a:r>
              <a:rPr lang="en-US" dirty="0"/>
              <a:t>Improved CRPs</a:t>
            </a:r>
          </a:p>
          <a:p>
            <a:endParaRPr lang="en-US" dirty="0"/>
          </a:p>
        </p:txBody>
      </p:sp>
      <p:sp>
        <p:nvSpPr>
          <p:cNvPr id="4" name="Slide Number Placeholder 3">
            <a:extLst>
              <a:ext uri="{FF2B5EF4-FFF2-40B4-BE49-F238E27FC236}">
                <a16:creationId xmlns:a16="http://schemas.microsoft.com/office/drawing/2014/main" id="{CB8C9592-89BA-14E6-FFDA-BD13513CFA0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051082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38040-2A34-B2F7-8C71-8A5CF06D01CE}"/>
              </a:ext>
            </a:extLst>
          </p:cNvPr>
          <p:cNvSpPr>
            <a:spLocks noGrp="1"/>
          </p:cNvSpPr>
          <p:nvPr>
            <p:ph type="title"/>
          </p:nvPr>
        </p:nvSpPr>
        <p:spPr/>
        <p:txBody>
          <a:bodyPr>
            <a:normAutofit/>
          </a:bodyPr>
          <a:lstStyle/>
          <a:p>
            <a:r>
              <a:rPr lang="en-US" dirty="0"/>
              <a:t>VR must strive for an Intensive and Strategic Outreach Approach</a:t>
            </a:r>
          </a:p>
        </p:txBody>
      </p:sp>
      <p:sp>
        <p:nvSpPr>
          <p:cNvPr id="3" name="Content Placeholder 2">
            <a:extLst>
              <a:ext uri="{FF2B5EF4-FFF2-40B4-BE49-F238E27FC236}">
                <a16:creationId xmlns:a16="http://schemas.microsoft.com/office/drawing/2014/main" id="{09435CB4-3A66-FBE9-9777-882F57351E6F}"/>
              </a:ext>
            </a:extLst>
          </p:cNvPr>
          <p:cNvSpPr>
            <a:spLocks noGrp="1"/>
          </p:cNvSpPr>
          <p:nvPr>
            <p:ph idx="1"/>
          </p:nvPr>
        </p:nvSpPr>
        <p:spPr>
          <a:xfrm>
            <a:off x="1388617" y="2538803"/>
            <a:ext cx="10018713" cy="3170881"/>
          </a:xfrm>
        </p:spPr>
        <p:txBody>
          <a:bodyPr>
            <a:normAutofit/>
          </a:bodyPr>
          <a:lstStyle/>
          <a:p>
            <a:pPr marL="0" indent="0" algn="ctr">
              <a:lnSpc>
                <a:spcPct val="107000"/>
              </a:lnSpc>
              <a:spcBef>
                <a:spcPts val="0"/>
              </a:spcBef>
              <a:spcAft>
                <a:spcPts val="0"/>
              </a:spcAft>
              <a:buNone/>
            </a:pPr>
            <a:r>
              <a:rPr lang="en-US" sz="3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1.</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Implement intensive marketing strategies to promote VR services to all potential consumers to get them to DRS’ door to </a:t>
            </a:r>
            <a:r>
              <a:rPr lang="en-US" sz="3000">
                <a:effectLst/>
                <a:latin typeface="Calibri" panose="020F0502020204030204" pitchFamily="34" charset="0"/>
                <a:ea typeface="Calibri" panose="020F0502020204030204" pitchFamily="34" charset="0"/>
                <a:cs typeface="Times New Roman" panose="02020603050405020304" pitchFamily="18" charset="0"/>
              </a:rPr>
              <a:t>get referral</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8C031BE-DDE8-C489-A68F-1672AB05F8B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54835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3068-470B-4682-1C10-30502A06F824}"/>
              </a:ext>
            </a:extLst>
          </p:cNvPr>
          <p:cNvSpPr>
            <a:spLocks noGrp="1"/>
          </p:cNvSpPr>
          <p:nvPr>
            <p:ph type="title"/>
          </p:nvPr>
        </p:nvSpPr>
        <p:spPr/>
        <p:txBody>
          <a:bodyPr/>
          <a:lstStyle/>
          <a:p>
            <a:r>
              <a:rPr lang="en-US" dirty="0"/>
              <a:t>VR must strive for an Intensive and Strategic Outreach Approach</a:t>
            </a:r>
          </a:p>
        </p:txBody>
      </p:sp>
      <p:sp>
        <p:nvSpPr>
          <p:cNvPr id="3" name="Content Placeholder 2">
            <a:extLst>
              <a:ext uri="{FF2B5EF4-FFF2-40B4-BE49-F238E27FC236}">
                <a16:creationId xmlns:a16="http://schemas.microsoft.com/office/drawing/2014/main" id="{5C17E055-6665-79ED-5B8B-36B983159069}"/>
              </a:ext>
            </a:extLst>
          </p:cNvPr>
          <p:cNvSpPr>
            <a:spLocks noGrp="1"/>
          </p:cNvSpPr>
          <p:nvPr>
            <p:ph idx="1"/>
          </p:nvPr>
        </p:nvSpPr>
        <p:spPr>
          <a:xfrm>
            <a:off x="1484310" y="2326757"/>
            <a:ext cx="10018713" cy="3845443"/>
          </a:xfrm>
        </p:spPr>
        <p:txBody>
          <a:bodyPr>
            <a:normAutofit/>
          </a:bodyPr>
          <a:lstStyle/>
          <a:p>
            <a:pPr marL="0" indent="0" algn="ctr">
              <a:buNone/>
            </a:pPr>
            <a:r>
              <a:rPr lang="en-US" sz="3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2.</a:t>
            </a:r>
          </a:p>
          <a:p>
            <a:pPr marL="0" indent="0">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Provide a full explanation: have an upfront discussion about how trying VR services will benefit the potential consumer during the application process</a:t>
            </a:r>
          </a:p>
          <a:p>
            <a:endParaRPr lang="en-US" dirty="0"/>
          </a:p>
        </p:txBody>
      </p:sp>
      <p:sp>
        <p:nvSpPr>
          <p:cNvPr id="4" name="Slide Number Placeholder 3">
            <a:extLst>
              <a:ext uri="{FF2B5EF4-FFF2-40B4-BE49-F238E27FC236}">
                <a16:creationId xmlns:a16="http://schemas.microsoft.com/office/drawing/2014/main" id="{E772B91C-DD23-DADC-B9FF-F1364310FBE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78122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A5A8-BEAE-6DE5-E12C-1FB384D05CCA}"/>
              </a:ext>
            </a:extLst>
          </p:cNvPr>
          <p:cNvSpPr>
            <a:spLocks noGrp="1"/>
          </p:cNvSpPr>
          <p:nvPr>
            <p:ph type="title"/>
          </p:nvPr>
        </p:nvSpPr>
        <p:spPr/>
        <p:txBody>
          <a:bodyPr/>
          <a:lstStyle/>
          <a:p>
            <a:r>
              <a:rPr lang="en-US" dirty="0"/>
              <a:t>VR must strive for an Intensive and Strategic Outreach Approach</a:t>
            </a:r>
          </a:p>
        </p:txBody>
      </p:sp>
      <p:sp>
        <p:nvSpPr>
          <p:cNvPr id="3" name="Content Placeholder 2">
            <a:extLst>
              <a:ext uri="{FF2B5EF4-FFF2-40B4-BE49-F238E27FC236}">
                <a16:creationId xmlns:a16="http://schemas.microsoft.com/office/drawing/2014/main" id="{6E4B3D3E-61DA-0444-D50E-757983CF4D75}"/>
              </a:ext>
            </a:extLst>
          </p:cNvPr>
          <p:cNvSpPr>
            <a:spLocks noGrp="1"/>
          </p:cNvSpPr>
          <p:nvPr>
            <p:ph idx="1"/>
          </p:nvPr>
        </p:nvSpPr>
        <p:spPr>
          <a:xfrm>
            <a:off x="1484311" y="2353339"/>
            <a:ext cx="10018713" cy="3818861"/>
          </a:xfrm>
        </p:spPr>
        <p:txBody>
          <a:bodyPr/>
          <a:lstStyle/>
          <a:p>
            <a:pPr marL="0" indent="0" algn="ctr">
              <a:buNone/>
            </a:pPr>
            <a:r>
              <a:rPr lang="en-US" sz="36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3</a:t>
            </a:r>
            <a:r>
              <a:rPr lang="en-US" sz="3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Immediately process the consumer to service status to minimize chances of them leaving the system prior to eligibility determination or IPE development</a:t>
            </a:r>
          </a:p>
          <a:p>
            <a:endParaRPr lang="en-US" dirty="0"/>
          </a:p>
        </p:txBody>
      </p:sp>
      <p:sp>
        <p:nvSpPr>
          <p:cNvPr id="4" name="Slide Number Placeholder 3">
            <a:extLst>
              <a:ext uri="{FF2B5EF4-FFF2-40B4-BE49-F238E27FC236}">
                <a16:creationId xmlns:a16="http://schemas.microsoft.com/office/drawing/2014/main" id="{F5F1C629-392B-162C-21AD-EFC3F41CFD9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83914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B075-CB59-216E-407D-C8E82C6AF96D}"/>
              </a:ext>
            </a:extLst>
          </p:cNvPr>
          <p:cNvSpPr>
            <a:spLocks noGrp="1"/>
          </p:cNvSpPr>
          <p:nvPr>
            <p:ph type="title"/>
          </p:nvPr>
        </p:nvSpPr>
        <p:spPr/>
        <p:txBody>
          <a:bodyPr>
            <a:normAutofit/>
          </a:bodyPr>
          <a:lstStyle/>
          <a:p>
            <a:r>
              <a:rPr lang="en-US" dirty="0"/>
              <a:t>VR must strive for an Intensive and Strategic Outreach Approach</a:t>
            </a:r>
          </a:p>
        </p:txBody>
      </p:sp>
      <p:sp>
        <p:nvSpPr>
          <p:cNvPr id="3" name="Content Placeholder 2">
            <a:extLst>
              <a:ext uri="{FF2B5EF4-FFF2-40B4-BE49-F238E27FC236}">
                <a16:creationId xmlns:a16="http://schemas.microsoft.com/office/drawing/2014/main" id="{90F4375F-1630-BA6F-74A3-EB3A8EB54A1F}"/>
              </a:ext>
            </a:extLst>
          </p:cNvPr>
          <p:cNvSpPr>
            <a:spLocks noGrp="1"/>
          </p:cNvSpPr>
          <p:nvPr>
            <p:ph idx="1"/>
          </p:nvPr>
        </p:nvSpPr>
        <p:spPr>
          <a:xfrm>
            <a:off x="1086642" y="2470567"/>
            <a:ext cx="10416382" cy="4241839"/>
          </a:xfrm>
        </p:spPr>
        <p:txBody>
          <a:bodyPr>
            <a:normAutofit fontScale="77500" lnSpcReduction="20000"/>
          </a:bodyPr>
          <a:lstStyle/>
          <a:p>
            <a:pPr marL="0" indent="0" algn="ctr">
              <a:buNone/>
            </a:pPr>
            <a:r>
              <a:rPr lang="en-US" sz="51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4.</a:t>
            </a:r>
          </a:p>
          <a:p>
            <a:pPr marL="0" marR="0" lvl="0" indent="0">
              <a:lnSpc>
                <a:spcPct val="107000"/>
              </a:lnSpc>
              <a:spcBef>
                <a:spcPts val="0"/>
              </a:spcBef>
              <a:spcAft>
                <a:spcPts val="0"/>
              </a:spcAft>
              <a:buNone/>
            </a:pPr>
            <a:r>
              <a:rPr lang="en-US" sz="5100" dirty="0">
                <a:effectLst/>
                <a:latin typeface="Calibri" panose="020F0502020204030204" pitchFamily="34" charset="0"/>
                <a:ea typeface="Calibri" panose="020F0502020204030204" pitchFamily="34" charset="0"/>
                <a:cs typeface="Times New Roman" panose="02020603050405020304" pitchFamily="18" charset="0"/>
              </a:rPr>
              <a:t>Be more dedicated in plan development </a:t>
            </a:r>
          </a:p>
          <a:p>
            <a:pPr marL="800100" lvl="1"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Calibri" panose="020F0502020204030204" pitchFamily="34" charset="0"/>
                <a:cs typeface="Times New Roman" panose="02020603050405020304" pitchFamily="18" charset="0"/>
              </a:rPr>
              <a:t>Utilize employment specialists, quality assurance specialists, state office personnel to develop best career path</a:t>
            </a:r>
          </a:p>
          <a:p>
            <a:pPr marL="800100" lvl="1"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Calibri" panose="020F0502020204030204" pitchFamily="34" charset="0"/>
                <a:cs typeface="Times New Roman" panose="02020603050405020304" pitchFamily="18" charset="0"/>
              </a:rPr>
              <a:t>Encourage and provide opportunities for consumer to reach potential – maximize education and training options (lawyer, </a:t>
            </a:r>
            <a:r>
              <a:rPr lang="en-US" sz="3800" dirty="0">
                <a:latin typeface="Calibri" panose="020F0502020204030204" pitchFamily="34" charset="0"/>
                <a:ea typeface="Calibri" panose="020F0502020204030204" pitchFamily="34" charset="0"/>
                <a:cs typeface="Times New Roman" panose="02020603050405020304" pitchFamily="18" charset="0"/>
              </a:rPr>
              <a:t>doctor</a:t>
            </a:r>
            <a:r>
              <a:rPr lang="en-US" sz="3800" dirty="0">
                <a:effectLst/>
                <a:latin typeface="Calibri" panose="020F0502020204030204" pitchFamily="34" charset="0"/>
                <a:ea typeface="Calibri" panose="020F0502020204030204" pitchFamily="34" charset="0"/>
                <a:cs typeface="Times New Roman" panose="02020603050405020304" pitchFamily="18" charset="0"/>
              </a:rPr>
              <a:t>)</a:t>
            </a:r>
          </a:p>
          <a:p>
            <a:pPr marL="800100" lvl="1" indent="-342900">
              <a:lnSpc>
                <a:spcPct val="107000"/>
              </a:lnSpc>
              <a:spcBef>
                <a:spcPts val="0"/>
              </a:spcBef>
              <a:spcAft>
                <a:spcPts val="0"/>
              </a:spcAft>
              <a:buFont typeface="Symbol" panose="05050102010706020507" pitchFamily="18" charset="2"/>
              <a:buChar char=""/>
            </a:pPr>
            <a:r>
              <a:rPr lang="en-US" sz="3800" dirty="0">
                <a:effectLst/>
                <a:latin typeface="Calibri" panose="020F0502020204030204" pitchFamily="34" charset="0"/>
                <a:ea typeface="Calibri" panose="020F0502020204030204" pitchFamily="34" charset="0"/>
                <a:cs typeface="Times New Roman" panose="02020603050405020304" pitchFamily="18" charset="0"/>
              </a:rPr>
              <a:t>Review and assess the plan for appropriateness on a regular basis; amend, if needed</a:t>
            </a:r>
          </a:p>
          <a:p>
            <a:endParaRPr lang="en-US" dirty="0"/>
          </a:p>
        </p:txBody>
      </p:sp>
      <p:sp>
        <p:nvSpPr>
          <p:cNvPr id="4" name="Slide Number Placeholder 3">
            <a:extLst>
              <a:ext uri="{FF2B5EF4-FFF2-40B4-BE49-F238E27FC236}">
                <a16:creationId xmlns:a16="http://schemas.microsoft.com/office/drawing/2014/main" id="{F4130192-6E6D-53B4-BF1F-97F6AA76643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287031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4ECA1-337A-7561-60B4-A9E879ACA4D2}"/>
              </a:ext>
            </a:extLst>
          </p:cNvPr>
          <p:cNvSpPr>
            <a:spLocks noGrp="1"/>
          </p:cNvSpPr>
          <p:nvPr>
            <p:ph type="title"/>
          </p:nvPr>
        </p:nvSpPr>
        <p:spPr/>
        <p:txBody>
          <a:bodyPr>
            <a:normAutofit/>
          </a:bodyPr>
          <a:lstStyle/>
          <a:p>
            <a:r>
              <a:rPr lang="en-US" dirty="0"/>
              <a:t>VR must strive for an Intensive and Strategic Outreach Approach</a:t>
            </a:r>
          </a:p>
        </p:txBody>
      </p:sp>
      <p:sp>
        <p:nvSpPr>
          <p:cNvPr id="3" name="Content Placeholder 2">
            <a:extLst>
              <a:ext uri="{FF2B5EF4-FFF2-40B4-BE49-F238E27FC236}">
                <a16:creationId xmlns:a16="http://schemas.microsoft.com/office/drawing/2014/main" id="{47AAF1FF-F02D-D245-919E-45CE851A9121}"/>
              </a:ext>
            </a:extLst>
          </p:cNvPr>
          <p:cNvSpPr>
            <a:spLocks noGrp="1"/>
          </p:cNvSpPr>
          <p:nvPr>
            <p:ph idx="1"/>
          </p:nvPr>
        </p:nvSpPr>
        <p:spPr>
          <a:xfrm>
            <a:off x="1484310" y="2666998"/>
            <a:ext cx="9445960" cy="3505201"/>
          </a:xfrm>
        </p:spPr>
        <p:txBody>
          <a:bodyPr>
            <a:normAutofit/>
          </a:bodyPr>
          <a:lstStyle/>
          <a:p>
            <a:pPr marL="0" indent="0" algn="ctr">
              <a:lnSpc>
                <a:spcPct val="107000"/>
              </a:lnSpc>
              <a:spcBef>
                <a:spcPts val="0"/>
              </a:spcBef>
              <a:spcAft>
                <a:spcPts val="0"/>
              </a:spcAft>
              <a:buNone/>
            </a:pPr>
            <a:r>
              <a:rPr lang="en-US" sz="3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5.</a:t>
            </a:r>
          </a:p>
          <a:p>
            <a:pPr marL="0" marR="0" lvl="0" indent="0">
              <a:lnSpc>
                <a:spcPct val="107000"/>
              </a:lnSpc>
              <a:spcBef>
                <a:spcPts val="0"/>
              </a:spcBef>
              <a:spcAft>
                <a:spcPts val="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Provide continuous communication – personal contact every 60 days at a minimum prior to plan development</a:t>
            </a:r>
          </a:p>
          <a:p>
            <a:pPr marL="800100" lvl="1"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Maintaining engagement requires investment from both sides – consumer and counselor</a:t>
            </a:r>
          </a:p>
          <a:p>
            <a:endParaRPr lang="en-US" dirty="0"/>
          </a:p>
        </p:txBody>
      </p:sp>
      <p:sp>
        <p:nvSpPr>
          <p:cNvPr id="4" name="Slide Number Placeholder 3">
            <a:extLst>
              <a:ext uri="{FF2B5EF4-FFF2-40B4-BE49-F238E27FC236}">
                <a16:creationId xmlns:a16="http://schemas.microsoft.com/office/drawing/2014/main" id="{E727711F-8FC5-2303-70D4-80C796847C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90716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54FDB1-2E89-47BA-94BB-6877D9339765}"/>
              </a:ext>
            </a:extLst>
          </p:cNvPr>
          <p:cNvSpPr txBox="1">
            <a:spLocks/>
          </p:cNvSpPr>
          <p:nvPr/>
        </p:nvSpPr>
        <p:spPr>
          <a:xfrm>
            <a:off x="518160" y="286603"/>
            <a:ext cx="11399862" cy="584749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Highlighting Growth &amp; Improvement</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3600" b="1" dirty="0">
              <a:solidFill>
                <a:prstClr val="black">
                  <a:lumMod val="75000"/>
                  <a:lumOff val="25000"/>
                </a:prstClr>
              </a:solidFill>
              <a:latin typeface="Century Gothic" panose="020B0502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Comparing Program Year 2020 to 2021, many VR agencies experienced: </a:t>
            </a:r>
          </a:p>
          <a:p>
            <a:pPr marL="571500" marR="0" lvl="0" indent="-5715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200" dirty="0">
                <a:solidFill>
                  <a:prstClr val="black">
                    <a:lumMod val="75000"/>
                    <a:lumOff val="25000"/>
                  </a:prstClr>
                </a:solidFill>
                <a:latin typeface="Century Gothic" panose="020B0502020202020204" pitchFamily="34" charset="0"/>
              </a:rPr>
              <a:t>An increase</a:t>
            </a:r>
            <a:r>
              <a:rPr kumimoji="0" lang="en-US" sz="3200"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 in </a:t>
            </a:r>
            <a:r>
              <a:rPr kumimoji="0" lang="en-US" sz="3200" i="0" u="none" strike="noStrike" kern="1200" cap="none" spc="-50" normalizeH="0" baseline="0" noProof="0" dirty="0">
                <a:ln>
                  <a:noFill/>
                </a:ln>
                <a:solidFill>
                  <a:schemeClr val="accent2">
                    <a:lumMod val="50000"/>
                  </a:schemeClr>
                </a:solidFill>
                <a:effectLst/>
                <a:uLnTx/>
                <a:uFillTx/>
                <a:latin typeface="Century Gothic" panose="020B0502020202020204" pitchFamily="34" charset="0"/>
                <a:ea typeface="+mj-ea"/>
                <a:cs typeface="+mj-cs"/>
              </a:rPr>
              <a:t>applicants</a:t>
            </a:r>
          </a:p>
          <a:p>
            <a:pPr marL="571500" marR="0" lvl="0" indent="-5715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200" dirty="0">
                <a:solidFill>
                  <a:prstClr val="black">
                    <a:lumMod val="75000"/>
                    <a:lumOff val="25000"/>
                  </a:prstClr>
                </a:solidFill>
                <a:latin typeface="Century Gothic" panose="020B0502020202020204" pitchFamily="34" charset="0"/>
              </a:rPr>
              <a:t>An increase in </a:t>
            </a:r>
            <a:r>
              <a:rPr lang="en-US" sz="3200" dirty="0">
                <a:solidFill>
                  <a:schemeClr val="accent2">
                    <a:lumMod val="50000"/>
                  </a:schemeClr>
                </a:solidFill>
                <a:latin typeface="Century Gothic" panose="020B0502020202020204" pitchFamily="34" charset="0"/>
              </a:rPr>
              <a:t>employment rate</a:t>
            </a:r>
          </a:p>
          <a:p>
            <a:pPr marL="571500" marR="0" lvl="0" indent="-5715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3200"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Improvement across the </a:t>
            </a:r>
            <a:r>
              <a:rPr kumimoji="0" lang="en-US" sz="3200" i="0" u="none" strike="noStrike" kern="1200" cap="none" spc="-50" normalizeH="0" baseline="0" noProof="0" dirty="0">
                <a:ln>
                  <a:noFill/>
                </a:ln>
                <a:solidFill>
                  <a:schemeClr val="accent2">
                    <a:lumMod val="50000"/>
                  </a:schemeClr>
                </a:solidFill>
                <a:effectLst/>
                <a:uLnTx/>
                <a:uFillTx/>
                <a:latin typeface="Century Gothic" panose="020B0502020202020204" pitchFamily="34" charset="0"/>
                <a:ea typeface="+mj-ea"/>
                <a:cs typeface="+mj-cs"/>
              </a:rPr>
              <a:t>WIOA Performance Indicators</a:t>
            </a:r>
          </a:p>
          <a:p>
            <a:pPr marL="571500" marR="0" lvl="0" indent="-5715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3200" dirty="0">
              <a:solidFill>
                <a:schemeClr val="accent2">
                  <a:lumMod val="50000"/>
                </a:schemeClr>
              </a:solidFill>
              <a:latin typeface="Century Gothic" panose="020B0502020202020204" pitchFamily="34" charset="0"/>
            </a:endParaRPr>
          </a:p>
          <a:p>
            <a:pPr marL="571500" marR="0" lvl="0" indent="-5715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3200" i="0" u="none" strike="noStrike" kern="1200" cap="none" spc="-50" normalizeH="0" baseline="0" noProof="0" dirty="0">
              <a:ln>
                <a:noFill/>
              </a:ln>
              <a:solidFill>
                <a:schemeClr val="accent2">
                  <a:lumMod val="50000"/>
                </a:schemeClr>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930334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B4D6-91F7-569F-6A16-FED9B444F29B}"/>
              </a:ext>
            </a:extLst>
          </p:cNvPr>
          <p:cNvSpPr>
            <a:spLocks noGrp="1"/>
          </p:cNvSpPr>
          <p:nvPr>
            <p:ph type="title"/>
          </p:nvPr>
        </p:nvSpPr>
        <p:spPr/>
        <p:txBody>
          <a:bodyPr/>
          <a:lstStyle/>
          <a:p>
            <a:r>
              <a:rPr lang="en-US" dirty="0"/>
              <a:t>VR must strive for an Intensive and Strategic Outreach Approach</a:t>
            </a:r>
          </a:p>
        </p:txBody>
      </p:sp>
      <p:sp>
        <p:nvSpPr>
          <p:cNvPr id="3" name="Content Placeholder 2">
            <a:extLst>
              <a:ext uri="{FF2B5EF4-FFF2-40B4-BE49-F238E27FC236}">
                <a16:creationId xmlns:a16="http://schemas.microsoft.com/office/drawing/2014/main" id="{04EDE656-DA2B-F0D1-4A17-3E5ABD854AFA}"/>
              </a:ext>
            </a:extLst>
          </p:cNvPr>
          <p:cNvSpPr>
            <a:spLocks noGrp="1"/>
          </p:cNvSpPr>
          <p:nvPr>
            <p:ph idx="1"/>
          </p:nvPr>
        </p:nvSpPr>
        <p:spPr>
          <a:xfrm>
            <a:off x="1484311" y="2967942"/>
            <a:ext cx="10018712" cy="2085754"/>
          </a:xfrm>
        </p:spPr>
        <p:txBody>
          <a:bodyPr>
            <a:normAutofit/>
          </a:bodyPr>
          <a:lstStyle/>
          <a:p>
            <a:pPr marL="0" indent="0" algn="ctr">
              <a:lnSpc>
                <a:spcPct val="107000"/>
              </a:lnSpc>
              <a:spcBef>
                <a:spcPts val="0"/>
              </a:spcBef>
              <a:spcAft>
                <a:spcPts val="0"/>
              </a:spcAft>
              <a:buNone/>
            </a:pPr>
            <a:r>
              <a:rPr lang="en-US" sz="3600" b="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6.</a:t>
            </a:r>
          </a:p>
          <a:p>
            <a:pPr marL="0" marR="0" lvl="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800"/>
              </a:spcAft>
              <a:buNone/>
            </a:pPr>
            <a:r>
              <a:rPr lang="en-US" sz="3000" dirty="0">
                <a:effectLst/>
                <a:latin typeface="Calibri" panose="020F0502020204030204" pitchFamily="34" charset="0"/>
                <a:ea typeface="Calibri" panose="020F0502020204030204" pitchFamily="34" charset="0"/>
                <a:cs typeface="Times New Roman" panose="02020603050405020304" pitchFamily="18" charset="0"/>
              </a:rPr>
              <a:t>Job placements – utilization of internal and external resources (agency partners) to get high-quality employment outcomes</a:t>
            </a:r>
          </a:p>
          <a:p>
            <a:endParaRPr lang="en-US" dirty="0"/>
          </a:p>
        </p:txBody>
      </p:sp>
      <p:sp>
        <p:nvSpPr>
          <p:cNvPr id="4" name="Slide Number Placeholder 3">
            <a:extLst>
              <a:ext uri="{FF2B5EF4-FFF2-40B4-BE49-F238E27FC236}">
                <a16:creationId xmlns:a16="http://schemas.microsoft.com/office/drawing/2014/main" id="{EEB56F44-1709-406A-5CF6-654A990A64F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3104E2-D6D0-4ACD-8841-EF7C7A9481BF}" type="slidenum">
              <a:rPr kumimoji="0" lang="en-US"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54908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hrmsroundtable.com/wp-content/uploads/2012/03/employee-engagement-survey-staff-survey.gif">
            <a:extLst>
              <a:ext uri="{FF2B5EF4-FFF2-40B4-BE49-F238E27FC236}">
                <a16:creationId xmlns:a16="http://schemas.microsoft.com/office/drawing/2014/main" id="{1AC7AC71-9AE1-433F-BD0A-827095A71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079" y="1624678"/>
            <a:ext cx="11577842" cy="3825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0E0D28-095A-C7EF-013E-1F3BC18BCFC0}"/>
              </a:ext>
            </a:extLst>
          </p:cNvPr>
          <p:cNvSpPr txBox="1"/>
          <p:nvPr/>
        </p:nvSpPr>
        <p:spPr>
          <a:xfrm>
            <a:off x="779022" y="252958"/>
            <a:ext cx="10501745" cy="1754326"/>
          </a:xfrm>
          <a:prstGeom prst="rect">
            <a:avLst/>
          </a:prstGeom>
          <a:noFill/>
        </p:spPr>
        <p:txBody>
          <a:bodyPr wrap="square" rtlCol="0">
            <a:spAutoFit/>
          </a:bodyPr>
          <a:lstStyle/>
          <a:p>
            <a:pPr algn="ctr"/>
            <a:r>
              <a:rPr lang="en-US" sz="5400" dirty="0">
                <a:latin typeface="+mj-lt"/>
              </a:rPr>
              <a:t>North Dakota </a:t>
            </a:r>
          </a:p>
          <a:p>
            <a:pPr algn="ctr"/>
            <a:r>
              <a:rPr lang="en-US" sz="5400" dirty="0">
                <a:latin typeface="+mj-lt"/>
              </a:rPr>
              <a:t>Vocational Rehabilitation</a:t>
            </a:r>
          </a:p>
        </p:txBody>
      </p:sp>
    </p:spTree>
    <p:extLst>
      <p:ext uri="{BB962C8B-B14F-4D97-AF65-F5344CB8AC3E}">
        <p14:creationId xmlns:p14="http://schemas.microsoft.com/office/powerpoint/2010/main" val="2175431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4BE7B00B-ACE7-4026-AEEC-402EC79DA36A}"/>
              </a:ext>
            </a:extLst>
          </p:cNvPr>
          <p:cNvSpPr>
            <a:spLocks noGrp="1"/>
          </p:cNvSpPr>
          <p:nvPr>
            <p:ph type="title"/>
          </p:nvPr>
        </p:nvSpPr>
        <p:spPr>
          <a:xfrm>
            <a:off x="1036320" y="286603"/>
            <a:ext cx="10058400" cy="1450757"/>
          </a:xfrm>
        </p:spPr>
        <p:txBody>
          <a:bodyPr>
            <a:normAutofit/>
          </a:bodyPr>
          <a:lstStyle/>
          <a:p>
            <a:r>
              <a:rPr lang="en-US" dirty="0"/>
              <a:t>DUAL APPROACH: STAFF AND CLIENT</a:t>
            </a:r>
          </a:p>
        </p:txBody>
      </p:sp>
      <p:cxnSp>
        <p:nvCxnSpPr>
          <p:cNvPr id="19" name="Straight Connector 1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Graphic 11" descr="Care outline">
            <a:extLst>
              <a:ext uri="{FF2B5EF4-FFF2-40B4-BE49-F238E27FC236}">
                <a16:creationId xmlns:a16="http://schemas.microsoft.com/office/drawing/2014/main" id="{44341166-F709-4BD4-A60F-14996421341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31509" y="2472903"/>
            <a:ext cx="3031484" cy="3031484"/>
          </a:xfrm>
          <a:prstGeom prst="rect">
            <a:avLst/>
          </a:prstGeom>
        </p:spPr>
      </p:pic>
      <p:sp>
        <p:nvSpPr>
          <p:cNvPr id="3" name="Content Placeholder 2">
            <a:extLst>
              <a:ext uri="{FF2B5EF4-FFF2-40B4-BE49-F238E27FC236}">
                <a16:creationId xmlns:a16="http://schemas.microsoft.com/office/drawing/2014/main" id="{E7F5C458-1059-4E2D-9490-3E9165D60B91}"/>
              </a:ext>
            </a:extLst>
          </p:cNvPr>
          <p:cNvSpPr>
            <a:spLocks noGrp="1"/>
          </p:cNvSpPr>
          <p:nvPr>
            <p:ph idx="1"/>
          </p:nvPr>
        </p:nvSpPr>
        <p:spPr>
          <a:xfrm>
            <a:off x="4706460" y="2108201"/>
            <a:ext cx="6388260" cy="3760891"/>
          </a:xfrm>
        </p:spPr>
        <p:txBody>
          <a:bodyPr>
            <a:normAutofit/>
          </a:bodyPr>
          <a:lstStyle/>
          <a:p>
            <a:r>
              <a:rPr lang="en-US" sz="4000" dirty="0"/>
              <a:t>“Take care of your employees, and they’ll take care of your business.” </a:t>
            </a:r>
          </a:p>
          <a:p>
            <a:r>
              <a:rPr lang="en-US" sz="4000" dirty="0"/>
              <a:t>--</a:t>
            </a:r>
            <a:r>
              <a:rPr lang="en-US" sz="3400" dirty="0"/>
              <a:t>Richard Branson</a:t>
            </a:r>
          </a:p>
          <a:p>
            <a:endParaRPr lang="en-US" sz="4000" dirty="0"/>
          </a:p>
        </p:txBody>
      </p:sp>
      <p:sp>
        <p:nvSpPr>
          <p:cNvPr id="21" name="Rectangle 20">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98664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pPr algn="ctr"/>
            <a:r>
              <a:rPr lang="en-US" sz="4800" dirty="0"/>
              <a:t>STAFF ENGAGEMENT</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4BE7B00B-ACE7-4026-AEEC-402EC79DA36A}"/>
              </a:ext>
            </a:extLst>
          </p:cNvPr>
          <p:cNvSpPr>
            <a:spLocks noGrp="1"/>
          </p:cNvSpPr>
          <p:nvPr>
            <p:ph type="title"/>
          </p:nvPr>
        </p:nvSpPr>
        <p:spPr>
          <a:xfrm>
            <a:off x="1036320" y="286603"/>
            <a:ext cx="10058400" cy="1450757"/>
          </a:xfrm>
        </p:spPr>
        <p:txBody>
          <a:bodyPr>
            <a:normAutofit/>
          </a:bodyPr>
          <a:lstStyle/>
          <a:p>
            <a:r>
              <a:rPr lang="en-US" dirty="0"/>
              <a:t>GALLUP</a:t>
            </a:r>
          </a:p>
        </p:txBody>
      </p:sp>
      <p:cxnSp>
        <p:nvCxnSpPr>
          <p:cNvPr id="19" name="Straight Connector 1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Graphic 11" descr="Continuous Improvement with solid fill">
            <a:extLst>
              <a:ext uri="{FF2B5EF4-FFF2-40B4-BE49-F238E27FC236}">
                <a16:creationId xmlns:a16="http://schemas.microsoft.com/office/drawing/2014/main" id="{44341166-F709-4BD4-A60F-1499642134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1509" y="2472903"/>
            <a:ext cx="3031484" cy="3031484"/>
          </a:xfrm>
          <a:prstGeom prst="rect">
            <a:avLst/>
          </a:prstGeom>
        </p:spPr>
      </p:pic>
      <p:sp>
        <p:nvSpPr>
          <p:cNvPr id="3" name="Content Placeholder 2">
            <a:extLst>
              <a:ext uri="{FF2B5EF4-FFF2-40B4-BE49-F238E27FC236}">
                <a16:creationId xmlns:a16="http://schemas.microsoft.com/office/drawing/2014/main" id="{E7F5C458-1059-4E2D-9490-3E9165D60B91}"/>
              </a:ext>
            </a:extLst>
          </p:cNvPr>
          <p:cNvSpPr>
            <a:spLocks noGrp="1"/>
          </p:cNvSpPr>
          <p:nvPr>
            <p:ph idx="1"/>
          </p:nvPr>
        </p:nvSpPr>
        <p:spPr>
          <a:xfrm>
            <a:off x="4706460" y="2108201"/>
            <a:ext cx="6388260" cy="3760891"/>
          </a:xfrm>
        </p:spPr>
        <p:txBody>
          <a:bodyPr>
            <a:normAutofit fontScale="70000" lnSpcReduction="20000"/>
          </a:bodyPr>
          <a:lstStyle/>
          <a:p>
            <a:r>
              <a:rPr lang="en-US" sz="4000" b="1" dirty="0"/>
              <a:t>SURVEY</a:t>
            </a:r>
            <a:r>
              <a:rPr lang="en-US" sz="4000" dirty="0"/>
              <a:t> – Encourage Participation and Reviewing Results</a:t>
            </a:r>
          </a:p>
          <a:p>
            <a:r>
              <a:rPr lang="en-US" sz="4000" b="1" dirty="0"/>
              <a:t>TRAINING – </a:t>
            </a:r>
            <a:r>
              <a:rPr lang="en-US" sz="4000" dirty="0"/>
              <a:t>Training on engagement and change management for leadership team </a:t>
            </a:r>
          </a:p>
          <a:p>
            <a:r>
              <a:rPr lang="en-US" sz="4000" b="1" dirty="0"/>
              <a:t>PLANS</a:t>
            </a:r>
            <a:r>
              <a:rPr lang="en-US" sz="4000" dirty="0"/>
              <a:t>- Identify key areas to address, develop/implement plan, repeat process</a:t>
            </a:r>
          </a:p>
        </p:txBody>
      </p:sp>
      <p:sp>
        <p:nvSpPr>
          <p:cNvPr id="21" name="Rectangle 20">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3662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4BE7B00B-ACE7-4026-AEEC-402EC79DA36A}"/>
              </a:ext>
            </a:extLst>
          </p:cNvPr>
          <p:cNvSpPr>
            <a:spLocks noGrp="1"/>
          </p:cNvSpPr>
          <p:nvPr>
            <p:ph type="title"/>
          </p:nvPr>
        </p:nvSpPr>
        <p:spPr>
          <a:xfrm>
            <a:off x="1097280" y="286603"/>
            <a:ext cx="10058400" cy="1450757"/>
          </a:xfrm>
        </p:spPr>
        <p:txBody>
          <a:bodyPr>
            <a:normAutofit/>
          </a:bodyPr>
          <a:lstStyle/>
          <a:p>
            <a:r>
              <a:rPr lang="en-US" dirty="0"/>
              <a:t>COMMUNICATION</a:t>
            </a:r>
          </a:p>
        </p:txBody>
      </p:sp>
      <p:cxnSp>
        <p:nvCxnSpPr>
          <p:cNvPr id="19" name="Straight Connector 1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F5C458-1059-4E2D-9490-3E9165D60B91}"/>
              </a:ext>
            </a:extLst>
          </p:cNvPr>
          <p:cNvSpPr>
            <a:spLocks noGrp="1"/>
          </p:cNvSpPr>
          <p:nvPr>
            <p:ph idx="1"/>
          </p:nvPr>
        </p:nvSpPr>
        <p:spPr>
          <a:xfrm>
            <a:off x="1097280" y="2108201"/>
            <a:ext cx="7153102" cy="4053607"/>
          </a:xfrm>
        </p:spPr>
        <p:txBody>
          <a:bodyPr>
            <a:normAutofit fontScale="85000" lnSpcReduction="20000"/>
          </a:bodyPr>
          <a:lstStyle/>
          <a:p>
            <a:r>
              <a:rPr lang="en-US" sz="2800" b="1" dirty="0"/>
              <a:t>FIELD VISITS</a:t>
            </a:r>
            <a:r>
              <a:rPr lang="en-US" dirty="0"/>
              <a:t>– </a:t>
            </a:r>
            <a:r>
              <a:rPr lang="en-US" sz="2600" dirty="0"/>
              <a:t>hear and understand concerns; encourage and normalize positive and negative feedback</a:t>
            </a:r>
          </a:p>
          <a:p>
            <a:r>
              <a:rPr lang="en-US" sz="2800" b="1" dirty="0"/>
              <a:t>TRANSPARENCY </a:t>
            </a:r>
            <a:r>
              <a:rPr lang="en-US" dirty="0"/>
              <a:t>– </a:t>
            </a:r>
            <a:r>
              <a:rPr lang="en-US" sz="2600" dirty="0"/>
              <a:t>show what we are doing and why; making sure information is getting to the field</a:t>
            </a:r>
          </a:p>
          <a:p>
            <a:r>
              <a:rPr lang="en-US" sz="2800" b="1" dirty="0"/>
              <a:t>LANGUAGE MATTERS </a:t>
            </a:r>
            <a:r>
              <a:rPr lang="en-US" dirty="0"/>
              <a:t>– </a:t>
            </a:r>
            <a:r>
              <a:rPr lang="en-US" sz="2600" dirty="0"/>
              <a:t>changing “us” vs “them”; and focusing on what we can change and accomplish</a:t>
            </a:r>
          </a:p>
          <a:p>
            <a:r>
              <a:rPr lang="en-US" sz="2800" b="1" dirty="0"/>
              <a:t>FOLLOW-UP</a:t>
            </a:r>
            <a:r>
              <a:rPr lang="en-US" dirty="0"/>
              <a:t> – </a:t>
            </a:r>
            <a:r>
              <a:rPr lang="en-US" sz="2600" dirty="0"/>
              <a:t>see things through, report back to field</a:t>
            </a:r>
          </a:p>
          <a:p>
            <a:r>
              <a:rPr lang="en-US" sz="2800" b="1" dirty="0"/>
              <a:t>INFORMATION SHARING </a:t>
            </a:r>
            <a:r>
              <a:rPr lang="en-US" dirty="0"/>
              <a:t>– </a:t>
            </a:r>
            <a:r>
              <a:rPr lang="en-US" sz="2600" dirty="0"/>
              <a:t>Regular statewide opportunities to share information across positions and across the state to identify best practices, brainstorm, and share ideas</a:t>
            </a:r>
          </a:p>
        </p:txBody>
      </p:sp>
      <p:pic>
        <p:nvPicPr>
          <p:cNvPr id="12" name="Graphic 11" descr="Chat outline">
            <a:extLst>
              <a:ext uri="{FF2B5EF4-FFF2-40B4-BE49-F238E27FC236}">
                <a16:creationId xmlns:a16="http://schemas.microsoft.com/office/drawing/2014/main" id="{44341166-F709-4BD4-A60F-149964213415}"/>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8129006" y="2416624"/>
            <a:ext cx="3144043" cy="3144043"/>
          </a:xfrm>
          <a:prstGeom prst="rect">
            <a:avLst/>
          </a:prstGeom>
        </p:spPr>
      </p:pic>
      <p:sp>
        <p:nvSpPr>
          <p:cNvPr id="21" name="Rectangle 20">
            <a:extLst>
              <a:ext uri="{FF2B5EF4-FFF2-40B4-BE49-F238E27FC236}">
                <a16:creationId xmlns:a16="http://schemas.microsoft.com/office/drawing/2014/main" id="{CB06839E-D8C3-4A74-BA2B-3B97E7B2C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2336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4BE7B00B-ACE7-4026-AEEC-402EC79DA36A}"/>
              </a:ext>
            </a:extLst>
          </p:cNvPr>
          <p:cNvSpPr>
            <a:spLocks noGrp="1"/>
          </p:cNvSpPr>
          <p:nvPr>
            <p:ph type="title"/>
          </p:nvPr>
        </p:nvSpPr>
        <p:spPr>
          <a:xfrm>
            <a:off x="5982789" y="634946"/>
            <a:ext cx="5556067" cy="1450757"/>
          </a:xfrm>
        </p:spPr>
        <p:txBody>
          <a:bodyPr>
            <a:normAutofit/>
          </a:bodyPr>
          <a:lstStyle/>
          <a:p>
            <a:r>
              <a:rPr lang="en-US" dirty="0"/>
              <a:t>SOLUTION MINDED</a:t>
            </a:r>
          </a:p>
        </p:txBody>
      </p:sp>
      <p:pic>
        <p:nvPicPr>
          <p:cNvPr id="12" name="Graphic 11" descr="Cut with solid fill">
            <a:extLst>
              <a:ext uri="{FF2B5EF4-FFF2-40B4-BE49-F238E27FC236}">
                <a16:creationId xmlns:a16="http://schemas.microsoft.com/office/drawing/2014/main" id="{44341166-F709-4BD4-A60F-149964213415}"/>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643192" y="711306"/>
            <a:ext cx="5115347" cy="5115347"/>
          </a:xfrm>
          <a:prstGeom prst="rect">
            <a:avLst/>
          </a:prstGeom>
        </p:spPr>
      </p:pic>
      <p:cxnSp>
        <p:nvCxnSpPr>
          <p:cNvPr id="28" name="Straight Connector 27">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F5C458-1059-4E2D-9490-3E9165D60B91}"/>
              </a:ext>
            </a:extLst>
          </p:cNvPr>
          <p:cNvSpPr>
            <a:spLocks noGrp="1"/>
          </p:cNvSpPr>
          <p:nvPr>
            <p:ph idx="1"/>
          </p:nvPr>
        </p:nvSpPr>
        <p:spPr>
          <a:xfrm>
            <a:off x="6401731" y="2407436"/>
            <a:ext cx="5681411" cy="3461658"/>
          </a:xfrm>
        </p:spPr>
        <p:txBody>
          <a:bodyPr>
            <a:normAutofit fontScale="77500" lnSpcReduction="20000"/>
          </a:bodyPr>
          <a:lstStyle/>
          <a:p>
            <a:r>
              <a:rPr lang="en-US" sz="3000" b="1" dirty="0"/>
              <a:t>INTERNAL BARRIERS </a:t>
            </a:r>
            <a:r>
              <a:rPr lang="en-US" sz="3000" dirty="0"/>
              <a:t>- Identify and Remove (ex. Client Financial Participation Changes, Myth Busters)</a:t>
            </a:r>
          </a:p>
          <a:p>
            <a:r>
              <a:rPr lang="en-US" sz="3000" b="1" dirty="0"/>
              <a:t>DUPLICATION</a:t>
            </a:r>
            <a:r>
              <a:rPr lang="en-US" sz="3000" dirty="0"/>
              <a:t> – Identify and remove unnecessary duplication by focusing on what is needed and how to capture (ex. Eligibility Paperwork, Plan Justification)</a:t>
            </a:r>
          </a:p>
          <a:p>
            <a:r>
              <a:rPr lang="en-US" sz="3000" b="1" dirty="0"/>
              <a:t>COMPENSATION</a:t>
            </a:r>
            <a:r>
              <a:rPr lang="en-US" sz="3000" dirty="0"/>
              <a:t> – Develop and implement compensation plan</a:t>
            </a:r>
          </a:p>
          <a:p>
            <a:endParaRPr lang="en-US" dirty="0"/>
          </a:p>
        </p:txBody>
      </p:sp>
      <p:sp>
        <p:nvSpPr>
          <p:cNvPr id="30" name="Rectangle 29">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0904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pPr algn="ctr"/>
            <a:r>
              <a:rPr lang="en-US" sz="6000" dirty="0"/>
              <a:t>CLIENT ENGAGEMENT</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728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4BE7B00B-ACE7-4026-AEEC-402EC79DA36A}"/>
              </a:ext>
            </a:extLst>
          </p:cNvPr>
          <p:cNvSpPr>
            <a:spLocks noGrp="1"/>
          </p:cNvSpPr>
          <p:nvPr>
            <p:ph type="title"/>
          </p:nvPr>
        </p:nvSpPr>
        <p:spPr>
          <a:xfrm>
            <a:off x="1036320" y="286603"/>
            <a:ext cx="10058400" cy="1450757"/>
          </a:xfrm>
        </p:spPr>
        <p:txBody>
          <a:bodyPr>
            <a:normAutofit/>
          </a:bodyPr>
          <a:lstStyle/>
          <a:p>
            <a:r>
              <a:rPr lang="en-US" dirty="0"/>
              <a:t>IMPROVE SPEED</a:t>
            </a:r>
          </a:p>
        </p:txBody>
      </p:sp>
      <p:cxnSp>
        <p:nvCxnSpPr>
          <p:cNvPr id="19" name="Straight Connector 1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6573" y="1895846"/>
            <a:ext cx="9784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Graphic 11" descr="Stopwatch with solid fill">
            <a:extLst>
              <a:ext uri="{FF2B5EF4-FFF2-40B4-BE49-F238E27FC236}">
                <a16:creationId xmlns:a16="http://schemas.microsoft.com/office/drawing/2014/main" id="{44341166-F709-4BD4-A60F-14996421341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31509" y="2472903"/>
            <a:ext cx="3031484" cy="3031484"/>
          </a:xfrm>
          <a:prstGeom prst="rect">
            <a:avLst/>
          </a:prstGeom>
        </p:spPr>
      </p:pic>
      <p:sp>
        <p:nvSpPr>
          <p:cNvPr id="3" name="Content Placeholder 2">
            <a:extLst>
              <a:ext uri="{FF2B5EF4-FFF2-40B4-BE49-F238E27FC236}">
                <a16:creationId xmlns:a16="http://schemas.microsoft.com/office/drawing/2014/main" id="{E7F5C458-1059-4E2D-9490-3E9165D60B91}"/>
              </a:ext>
            </a:extLst>
          </p:cNvPr>
          <p:cNvSpPr>
            <a:spLocks noGrp="1"/>
          </p:cNvSpPr>
          <p:nvPr>
            <p:ph idx="1"/>
          </p:nvPr>
        </p:nvSpPr>
        <p:spPr>
          <a:xfrm>
            <a:off x="4706460" y="2108201"/>
            <a:ext cx="6388260" cy="3760891"/>
          </a:xfrm>
        </p:spPr>
        <p:txBody>
          <a:bodyPr>
            <a:normAutofit fontScale="62500" lnSpcReduction="20000"/>
          </a:bodyPr>
          <a:lstStyle/>
          <a:p>
            <a:r>
              <a:rPr lang="en-US" sz="4000" dirty="0"/>
              <a:t>Best Practices Across State</a:t>
            </a:r>
          </a:p>
          <a:p>
            <a:pPr lvl="1"/>
            <a:r>
              <a:rPr lang="en-US" sz="3800" dirty="0"/>
              <a:t>Same day/week Intake, assessments at intake</a:t>
            </a:r>
          </a:p>
          <a:p>
            <a:r>
              <a:rPr lang="en-US" sz="4000" dirty="0"/>
              <a:t>Eligibility Changes</a:t>
            </a:r>
          </a:p>
          <a:p>
            <a:pPr lvl="1"/>
            <a:r>
              <a:rPr lang="en-US" sz="3800" dirty="0"/>
              <a:t>Using existing information with client self-report</a:t>
            </a:r>
          </a:p>
          <a:p>
            <a:pPr lvl="1"/>
            <a:r>
              <a:rPr lang="en-US" sz="3800" dirty="0"/>
              <a:t>Using eligibility with other disability related programs</a:t>
            </a:r>
            <a:endParaRPr lang="en-US" sz="4000" dirty="0"/>
          </a:p>
          <a:p>
            <a:r>
              <a:rPr lang="en-US" sz="4000" dirty="0"/>
              <a:t>Comprehensive Assessment</a:t>
            </a:r>
          </a:p>
          <a:p>
            <a:pPr lvl="1"/>
            <a:r>
              <a:rPr lang="en-US" sz="3800" dirty="0"/>
              <a:t>Training staff and starting process prior to eligibility</a:t>
            </a:r>
          </a:p>
          <a:p>
            <a:endParaRPr lang="en-US" sz="4000" dirty="0"/>
          </a:p>
        </p:txBody>
      </p:sp>
      <p:sp>
        <p:nvSpPr>
          <p:cNvPr id="21" name="Rectangle 20">
            <a:extLst>
              <a:ext uri="{FF2B5EF4-FFF2-40B4-BE49-F238E27FC236}">
                <a16:creationId xmlns:a16="http://schemas.microsoft.com/office/drawing/2014/main" id="{0B2EDFE5-9478-4774-9D3D-FEC7DC708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648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4">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4BE7B00B-ACE7-4026-AEEC-402EC79DA36A}"/>
              </a:ext>
            </a:extLst>
          </p:cNvPr>
          <p:cNvSpPr>
            <a:spLocks noGrp="1"/>
          </p:cNvSpPr>
          <p:nvPr>
            <p:ph type="title"/>
          </p:nvPr>
        </p:nvSpPr>
        <p:spPr>
          <a:xfrm>
            <a:off x="878910" y="643468"/>
            <a:ext cx="5064689" cy="1674180"/>
          </a:xfrm>
        </p:spPr>
        <p:txBody>
          <a:bodyPr>
            <a:normAutofit/>
          </a:bodyPr>
          <a:lstStyle/>
          <a:p>
            <a:r>
              <a:rPr lang="en-US" dirty="0"/>
              <a:t>COMMUNICATION</a:t>
            </a:r>
          </a:p>
        </p:txBody>
      </p:sp>
      <p:cxnSp>
        <p:nvCxnSpPr>
          <p:cNvPr id="42" name="Straight Connector 36">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F5C458-1059-4E2D-9490-3E9165D60B91}"/>
              </a:ext>
            </a:extLst>
          </p:cNvPr>
          <p:cNvSpPr>
            <a:spLocks noGrp="1"/>
          </p:cNvSpPr>
          <p:nvPr>
            <p:ph idx="1"/>
          </p:nvPr>
        </p:nvSpPr>
        <p:spPr>
          <a:xfrm>
            <a:off x="858063" y="2639379"/>
            <a:ext cx="5689881" cy="3600549"/>
          </a:xfrm>
        </p:spPr>
        <p:txBody>
          <a:bodyPr>
            <a:noAutofit/>
          </a:bodyPr>
          <a:lstStyle/>
          <a:p>
            <a:r>
              <a:rPr lang="en-US" sz="3200" dirty="0"/>
              <a:t>Thorough and appropriate contact </a:t>
            </a:r>
            <a:r>
              <a:rPr lang="en-US" sz="3200"/>
              <a:t>throughout the case</a:t>
            </a:r>
            <a:r>
              <a:rPr lang="en-US" sz="3200" dirty="0"/>
              <a:t>:</a:t>
            </a:r>
          </a:p>
          <a:p>
            <a:pPr lvl="1"/>
            <a:r>
              <a:rPr lang="en-US" sz="2800" dirty="0"/>
              <a:t>Addressing barriers immediately</a:t>
            </a:r>
          </a:p>
          <a:p>
            <a:pPr lvl="1"/>
            <a:r>
              <a:rPr lang="en-US" sz="2800" dirty="0"/>
              <a:t>Regular contact regardless of status</a:t>
            </a:r>
          </a:p>
          <a:p>
            <a:pPr lvl="1"/>
            <a:r>
              <a:rPr lang="en-US" sz="2800" dirty="0"/>
              <a:t>Improving documentation</a:t>
            </a:r>
          </a:p>
          <a:p>
            <a:pPr lvl="1"/>
            <a:r>
              <a:rPr lang="en-US" sz="2800" dirty="0"/>
              <a:t>Follow through</a:t>
            </a:r>
            <a:endParaRPr lang="en-US" sz="4000" dirty="0"/>
          </a:p>
        </p:txBody>
      </p:sp>
      <p:pic>
        <p:nvPicPr>
          <p:cNvPr id="12" name="Graphic 11" descr="Chat outline">
            <a:extLst>
              <a:ext uri="{FF2B5EF4-FFF2-40B4-BE49-F238E27FC236}">
                <a16:creationId xmlns:a16="http://schemas.microsoft.com/office/drawing/2014/main" id="{44341166-F709-4BD4-A60F-149964213415}"/>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5943599" y="643468"/>
            <a:ext cx="5225621" cy="5225621"/>
          </a:xfrm>
          <a:prstGeom prst="rect">
            <a:avLst/>
          </a:prstGeom>
        </p:spPr>
      </p:pic>
      <p:sp>
        <p:nvSpPr>
          <p:cNvPr id="43" name="Rectangle 38">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9123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54FDB1-2E89-47BA-94BB-6877D9339765}"/>
              </a:ext>
            </a:extLst>
          </p:cNvPr>
          <p:cNvSpPr txBox="1">
            <a:spLocks/>
          </p:cNvSpPr>
          <p:nvPr/>
        </p:nvSpPr>
        <p:spPr>
          <a:xfrm>
            <a:off x="518160" y="214684"/>
            <a:ext cx="11155680" cy="584749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Highlighting Growth &amp; Improvement</a:t>
            </a:r>
          </a:p>
          <a:p>
            <a:pPr marL="0" marR="0" lvl="0" indent="0" algn="l" defTabSz="914400" rtl="0" eaLnBrk="1" fontAlgn="auto" latinLnBrk="0" hangingPunct="1">
              <a:lnSpc>
                <a:spcPct val="90000"/>
              </a:lnSpc>
              <a:spcBef>
                <a:spcPct val="0"/>
              </a:spcBef>
              <a:spcAft>
                <a:spcPts val="0"/>
              </a:spcAft>
              <a:buClrTx/>
              <a:buSzTx/>
              <a:buFontTx/>
              <a:buNone/>
              <a:tabLst/>
              <a:defRPr/>
            </a:pPr>
            <a:endParaRPr lang="en-US" sz="2000" b="1" dirty="0">
              <a:solidFill>
                <a:prstClr val="black">
                  <a:lumMod val="75000"/>
                  <a:lumOff val="25000"/>
                </a:prstClr>
              </a:solidFill>
              <a:latin typeface="Century Gothic" panose="020B0502020202020204" pitchFamily="34" charset="0"/>
            </a:endParaRPr>
          </a:p>
          <a:p>
            <a:pPr marR="0" lvl="0" algn="l" defTabSz="914400" rtl="0" eaLnBrk="1" fontAlgn="auto" latinLnBrk="0" hangingPunct="1">
              <a:lnSpc>
                <a:spcPct val="100000"/>
              </a:lnSpc>
              <a:spcBef>
                <a:spcPts val="1200"/>
              </a:spcBef>
              <a:spcAft>
                <a:spcPts val="0"/>
              </a:spcAft>
              <a:buClrTx/>
              <a:buSzTx/>
              <a:tabLst/>
              <a:defRPr/>
            </a:pPr>
            <a:r>
              <a:rPr lang="en-US" sz="3200" dirty="0">
                <a:solidFill>
                  <a:schemeClr val="accent2">
                    <a:lumMod val="50000"/>
                  </a:schemeClr>
                </a:solidFill>
                <a:latin typeface="Century Gothic" panose="020B0502020202020204" pitchFamily="34" charset="0"/>
              </a:rPr>
              <a:t>Program Year 2020 to 2021 Performance </a:t>
            </a:r>
          </a:p>
          <a:p>
            <a:pPr marL="571500" marR="0" lvl="0" indent="-5715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3200" i="0" u="none" strike="noStrike" kern="1200" cap="none" spc="-50" normalizeH="0" baseline="0" noProof="0" dirty="0">
              <a:ln>
                <a:noFill/>
              </a:ln>
              <a:solidFill>
                <a:schemeClr val="accent2">
                  <a:lumMod val="50000"/>
                </a:schemeClr>
              </a:solidFill>
              <a:effectLst/>
              <a:uLnTx/>
              <a:uFillTx/>
              <a:latin typeface="Century Gothic" panose="020B0502020202020204" pitchFamily="34" charset="0"/>
              <a:ea typeface="+mj-ea"/>
              <a:cs typeface="+mj-cs"/>
            </a:endParaRPr>
          </a:p>
        </p:txBody>
      </p:sp>
      <p:graphicFrame>
        <p:nvGraphicFramePr>
          <p:cNvPr id="2" name="Table 1">
            <a:extLst>
              <a:ext uri="{FF2B5EF4-FFF2-40B4-BE49-F238E27FC236}">
                <a16:creationId xmlns:a16="http://schemas.microsoft.com/office/drawing/2014/main" id="{049CA072-C512-4B37-ADA6-6B70EA758E04}"/>
              </a:ext>
            </a:extLst>
          </p:cNvPr>
          <p:cNvGraphicFramePr>
            <a:graphicFrameLocks noGrp="1"/>
          </p:cNvGraphicFramePr>
          <p:nvPr>
            <p:extLst>
              <p:ext uri="{D42A27DB-BD31-4B8C-83A1-F6EECF244321}">
                <p14:modId xmlns:p14="http://schemas.microsoft.com/office/powerpoint/2010/main" val="412062595"/>
              </p:ext>
            </p:extLst>
          </p:nvPr>
        </p:nvGraphicFramePr>
        <p:xfrm>
          <a:off x="927367" y="2434975"/>
          <a:ext cx="10180024" cy="3293787"/>
        </p:xfrm>
        <a:graphic>
          <a:graphicData uri="http://schemas.openxmlformats.org/drawingml/2006/table">
            <a:tbl>
              <a:tblPr firstCol="1" bandRow="1">
                <a:tableStyleId>{B301B821-A1FF-4177-AEE7-76D212191A09}</a:tableStyleId>
              </a:tblPr>
              <a:tblGrid>
                <a:gridCol w="2151391">
                  <a:extLst>
                    <a:ext uri="{9D8B030D-6E8A-4147-A177-3AD203B41FA5}">
                      <a16:colId xmlns:a16="http://schemas.microsoft.com/office/drawing/2014/main" val="2546336918"/>
                    </a:ext>
                  </a:extLst>
                </a:gridCol>
                <a:gridCol w="1793631">
                  <a:extLst>
                    <a:ext uri="{9D8B030D-6E8A-4147-A177-3AD203B41FA5}">
                      <a16:colId xmlns:a16="http://schemas.microsoft.com/office/drawing/2014/main" val="3815012752"/>
                    </a:ext>
                  </a:extLst>
                </a:gridCol>
                <a:gridCol w="2448448">
                  <a:extLst>
                    <a:ext uri="{9D8B030D-6E8A-4147-A177-3AD203B41FA5}">
                      <a16:colId xmlns:a16="http://schemas.microsoft.com/office/drawing/2014/main" val="3655075906"/>
                    </a:ext>
                  </a:extLst>
                </a:gridCol>
                <a:gridCol w="3786554">
                  <a:extLst>
                    <a:ext uri="{9D8B030D-6E8A-4147-A177-3AD203B41FA5}">
                      <a16:colId xmlns:a16="http://schemas.microsoft.com/office/drawing/2014/main" val="1258103096"/>
                    </a:ext>
                  </a:extLst>
                </a:gridCol>
              </a:tblGrid>
              <a:tr h="1569771">
                <a:tc>
                  <a:txBody>
                    <a:bodyPr/>
                    <a:lstStyle/>
                    <a:p>
                      <a:pPr algn="l" fontAlgn="b"/>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Increase in Applicants</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Increase in Employment Rate</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Number of WIOA Indicators with Improvement</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57700375"/>
                  </a:ext>
                </a:extLst>
              </a:tr>
              <a:tr h="574672">
                <a:tc>
                  <a:txBody>
                    <a:bodyPr/>
                    <a:lstStyle/>
                    <a:p>
                      <a:pPr algn="ctr" fontAlgn="b"/>
                      <a:r>
                        <a:rPr lang="en-US" sz="2400" u="none" strike="noStrike">
                          <a:effectLst/>
                        </a:rPr>
                        <a:t>West Virginia</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72%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9%</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 of 5</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281514416"/>
                  </a:ext>
                </a:extLst>
              </a:tr>
              <a:tr h="574672">
                <a:tc>
                  <a:txBody>
                    <a:bodyPr/>
                    <a:lstStyle/>
                    <a:p>
                      <a:pPr algn="ctr" fontAlgn="b"/>
                      <a:r>
                        <a:rPr lang="en-US" sz="2400" u="none" strike="noStrike">
                          <a:effectLst/>
                        </a:rPr>
                        <a:t>North Dakota</a:t>
                      </a:r>
                      <a:endParaRPr lang="en-US" sz="24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22%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7%</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 of 5</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150762062"/>
                  </a:ext>
                </a:extLst>
              </a:tr>
              <a:tr h="574672">
                <a:tc>
                  <a:txBody>
                    <a:bodyPr/>
                    <a:lstStyle/>
                    <a:p>
                      <a:pPr algn="ctr" fontAlgn="b"/>
                      <a:r>
                        <a:rPr lang="en-US" sz="2400" u="none" strike="noStrike" dirty="0">
                          <a:effectLst/>
                        </a:rPr>
                        <a:t>Ohio</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12%</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5%</a:t>
                      </a:r>
                      <a:endParaRPr lang="en-US" sz="24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2400" u="none" strike="noStrike" dirty="0">
                          <a:effectLst/>
                        </a:rPr>
                        <a:t>4 of 5</a:t>
                      </a:r>
                      <a:endParaRPr lang="en-US" sz="24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708947001"/>
                  </a:ext>
                </a:extLst>
              </a:tr>
            </a:tbl>
          </a:graphicData>
        </a:graphic>
      </p:graphicFrame>
    </p:spTree>
    <p:extLst>
      <p:ext uri="{BB962C8B-B14F-4D97-AF65-F5344CB8AC3E}">
        <p14:creationId xmlns:p14="http://schemas.microsoft.com/office/powerpoint/2010/main" val="3447994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CB54FC-0B2A-4107-9A70-958B90B76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4BE7B00B-ACE7-4026-AEEC-402EC79DA36A}"/>
              </a:ext>
            </a:extLst>
          </p:cNvPr>
          <p:cNvSpPr>
            <a:spLocks noGrp="1"/>
          </p:cNvSpPr>
          <p:nvPr>
            <p:ph type="title"/>
          </p:nvPr>
        </p:nvSpPr>
        <p:spPr>
          <a:xfrm>
            <a:off x="5982789" y="634946"/>
            <a:ext cx="5556067" cy="1450757"/>
          </a:xfrm>
        </p:spPr>
        <p:txBody>
          <a:bodyPr>
            <a:normAutofit/>
          </a:bodyPr>
          <a:lstStyle/>
          <a:p>
            <a:r>
              <a:rPr lang="en-US" dirty="0"/>
              <a:t>RELATIONSHIPS</a:t>
            </a:r>
          </a:p>
        </p:txBody>
      </p:sp>
      <p:pic>
        <p:nvPicPr>
          <p:cNvPr id="12" name="Graphic 11" descr="Boardroom with solid fill">
            <a:extLst>
              <a:ext uri="{FF2B5EF4-FFF2-40B4-BE49-F238E27FC236}">
                <a16:creationId xmlns:a16="http://schemas.microsoft.com/office/drawing/2014/main" id="{44341166-F709-4BD4-A60F-14996421341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43192" y="711306"/>
            <a:ext cx="5115347" cy="5115347"/>
          </a:xfrm>
          <a:prstGeom prst="rect">
            <a:avLst/>
          </a:prstGeom>
        </p:spPr>
      </p:pic>
      <p:cxnSp>
        <p:nvCxnSpPr>
          <p:cNvPr id="28" name="Straight Connector 27">
            <a:extLst>
              <a:ext uri="{FF2B5EF4-FFF2-40B4-BE49-F238E27FC236}">
                <a16:creationId xmlns:a16="http://schemas.microsoft.com/office/drawing/2014/main" id="{7855A9B5-1710-4B19-B0F1-CDFDD4ED5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14044" y="2246569"/>
            <a:ext cx="45720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7F5C458-1059-4E2D-9490-3E9165D60B91}"/>
              </a:ext>
            </a:extLst>
          </p:cNvPr>
          <p:cNvSpPr>
            <a:spLocks noGrp="1"/>
          </p:cNvSpPr>
          <p:nvPr>
            <p:ph idx="1"/>
          </p:nvPr>
        </p:nvSpPr>
        <p:spPr>
          <a:xfrm>
            <a:off x="6411683" y="2407436"/>
            <a:ext cx="5671459" cy="3461658"/>
          </a:xfrm>
        </p:spPr>
        <p:txBody>
          <a:bodyPr>
            <a:normAutofit lnSpcReduction="10000"/>
          </a:bodyPr>
          <a:lstStyle/>
          <a:p>
            <a:r>
              <a:rPr lang="en-US" sz="2800" dirty="0"/>
              <a:t>Its not just about contact and knowledge of our services, but quality relationships with:</a:t>
            </a:r>
          </a:p>
          <a:p>
            <a:pPr lvl="1"/>
            <a:r>
              <a:rPr lang="en-US" sz="2400" dirty="0"/>
              <a:t>Community Rehabilitation Providers</a:t>
            </a:r>
          </a:p>
          <a:p>
            <a:pPr lvl="1"/>
            <a:r>
              <a:rPr lang="en-US" sz="2400" dirty="0"/>
              <a:t>Employers</a:t>
            </a:r>
          </a:p>
          <a:p>
            <a:pPr lvl="1"/>
            <a:r>
              <a:rPr lang="en-US" sz="2400" dirty="0"/>
              <a:t>Behavioral Health, Developmental Disability Services, Social Service Organizations, etc.</a:t>
            </a:r>
          </a:p>
        </p:txBody>
      </p:sp>
      <p:sp>
        <p:nvSpPr>
          <p:cNvPr id="30" name="Rectangle 29">
            <a:extLst>
              <a:ext uri="{FF2B5EF4-FFF2-40B4-BE49-F238E27FC236}">
                <a16:creationId xmlns:a16="http://schemas.microsoft.com/office/drawing/2014/main" id="{9AA76026-5689-4584-8D93-D71D739E6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63595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C2DFD73-7F19-4A68-91BB-7108CA7B237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0336" b="23292"/>
          <a:stretch/>
        </p:blipFill>
        <p:spPr>
          <a:xfrm>
            <a:off x="2337997" y="183776"/>
            <a:ext cx="7315198" cy="1649506"/>
          </a:xfrm>
        </p:spPr>
      </p:pic>
      <p:sp>
        <p:nvSpPr>
          <p:cNvPr id="7" name="TextBox 6">
            <a:extLst>
              <a:ext uri="{FF2B5EF4-FFF2-40B4-BE49-F238E27FC236}">
                <a16:creationId xmlns:a16="http://schemas.microsoft.com/office/drawing/2014/main" id="{7871C953-95BC-4969-B321-F59135260905}"/>
              </a:ext>
            </a:extLst>
          </p:cNvPr>
          <p:cNvSpPr txBox="1"/>
          <p:nvPr/>
        </p:nvSpPr>
        <p:spPr>
          <a:xfrm>
            <a:off x="1120589" y="2384612"/>
            <a:ext cx="10049435" cy="3816429"/>
          </a:xfrm>
          <a:prstGeom prst="rect">
            <a:avLst/>
          </a:prstGeom>
          <a:noFill/>
        </p:spPr>
        <p:txBody>
          <a:bodyPr wrap="square" numCol="1" rtlCol="0">
            <a:spAutoFit/>
          </a:bodyPr>
          <a:lstStyle/>
          <a:p>
            <a:pPr marL="0" marR="0">
              <a:spcBef>
                <a:spcPts val="0"/>
              </a:spcBef>
              <a:spcAft>
                <a:spcPts val="0"/>
              </a:spcAft>
            </a:pPr>
            <a:r>
              <a:rPr lang="en-US" sz="3200" dirty="0">
                <a:solidFill>
                  <a:schemeClr val="tx1">
                    <a:lumMod val="75000"/>
                    <a:lumOff val="25000"/>
                  </a:schemeClr>
                </a:solidFill>
              </a:rPr>
              <a:t>Vocational Rehabilitation Director</a:t>
            </a:r>
          </a:p>
          <a:p>
            <a:pPr marL="0" marR="0">
              <a:spcBef>
                <a:spcPts val="0"/>
              </a:spcBef>
              <a:spcAft>
                <a:spcPts val="0"/>
              </a:spcAft>
            </a:pPr>
            <a:r>
              <a:rPr lang="en-US" sz="3200" dirty="0">
                <a:solidFill>
                  <a:schemeClr val="tx1">
                    <a:lumMod val="75000"/>
                    <a:lumOff val="25000"/>
                  </a:schemeClr>
                </a:solidFill>
              </a:rPr>
              <a:t>Damian Schlinger </a:t>
            </a:r>
          </a:p>
          <a:p>
            <a:pPr marL="0" marR="0">
              <a:spcBef>
                <a:spcPts val="0"/>
              </a:spcBef>
              <a:spcAft>
                <a:spcPts val="0"/>
              </a:spcAft>
            </a:pPr>
            <a:r>
              <a:rPr lang="en-US" sz="3200" dirty="0">
                <a:solidFill>
                  <a:schemeClr val="tx1">
                    <a:lumMod val="75000"/>
                    <a:lumOff val="25000"/>
                  </a:schemeClr>
                </a:solidFill>
              </a:rPr>
              <a:t>daschlinger@nd.gov</a:t>
            </a:r>
          </a:p>
          <a:p>
            <a:pPr marL="0" marR="0">
              <a:spcBef>
                <a:spcPts val="0"/>
              </a:spcBef>
              <a:spcAft>
                <a:spcPts val="0"/>
              </a:spcAft>
            </a:pPr>
            <a:endParaRPr lang="en-US" sz="3200" dirty="0">
              <a:solidFill>
                <a:schemeClr val="tx1">
                  <a:lumMod val="75000"/>
                  <a:lumOff val="25000"/>
                </a:schemeClr>
              </a:solidFill>
            </a:endParaRPr>
          </a:p>
          <a:p>
            <a:pPr marL="0" marR="0">
              <a:spcBef>
                <a:spcPts val="0"/>
              </a:spcBef>
              <a:spcAft>
                <a:spcPts val="0"/>
              </a:spcAft>
            </a:pPr>
            <a:r>
              <a:rPr lang="en-US" sz="3200" dirty="0">
                <a:solidFill>
                  <a:schemeClr val="tx1">
                    <a:lumMod val="75000"/>
                    <a:lumOff val="25000"/>
                  </a:schemeClr>
                </a:solidFill>
              </a:rPr>
              <a:t>Vocational Rehabilitation Assistant Director</a:t>
            </a:r>
          </a:p>
          <a:p>
            <a:pPr marL="0" marR="0">
              <a:spcBef>
                <a:spcPts val="0"/>
              </a:spcBef>
              <a:spcAft>
                <a:spcPts val="0"/>
              </a:spcAft>
            </a:pPr>
            <a:r>
              <a:rPr lang="en-US" sz="3200" dirty="0">
                <a:solidFill>
                  <a:schemeClr val="tx1">
                    <a:lumMod val="75000"/>
                    <a:lumOff val="25000"/>
                  </a:schemeClr>
                </a:solidFill>
              </a:rPr>
              <a:t>Alicia Halle, CRC</a:t>
            </a:r>
          </a:p>
          <a:p>
            <a:pPr marL="0" marR="0">
              <a:spcBef>
                <a:spcPts val="0"/>
              </a:spcBef>
              <a:spcAft>
                <a:spcPts val="0"/>
              </a:spcAft>
            </a:pPr>
            <a:r>
              <a:rPr lang="en-US" sz="3200" dirty="0">
                <a:solidFill>
                  <a:schemeClr val="tx1">
                    <a:lumMod val="75000"/>
                    <a:lumOff val="25000"/>
                  </a:schemeClr>
                </a:solidFill>
              </a:rPr>
              <a:t>ahalle@nd.gov</a:t>
            </a:r>
          </a:p>
          <a:p>
            <a:endParaRPr lang="en-US" dirty="0"/>
          </a:p>
        </p:txBody>
      </p:sp>
    </p:spTree>
    <p:extLst>
      <p:ext uri="{BB962C8B-B14F-4D97-AF65-F5344CB8AC3E}">
        <p14:creationId xmlns:p14="http://schemas.microsoft.com/office/powerpoint/2010/main" val="839105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6B2D70-57F6-03D2-C4FD-3A36C24084C3}"/>
              </a:ext>
            </a:extLst>
          </p:cNvPr>
          <p:cNvSpPr>
            <a:spLocks noGrp="1"/>
          </p:cNvSpPr>
          <p:nvPr>
            <p:ph idx="1"/>
          </p:nvPr>
        </p:nvSpPr>
        <p:spPr/>
        <p:txBody>
          <a:bodyPr>
            <a:normAutofit/>
          </a:bodyPr>
          <a:lstStyle/>
          <a:p>
            <a:pPr algn="ctr"/>
            <a:r>
              <a:rPr lang="en-US" sz="9600"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3768011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54FDB1-2E89-47BA-94BB-6877D9339765}"/>
              </a:ext>
            </a:extLst>
          </p:cNvPr>
          <p:cNvSpPr txBox="1">
            <a:spLocks/>
          </p:cNvSpPr>
          <p:nvPr/>
        </p:nvSpPr>
        <p:spPr>
          <a:xfrm>
            <a:off x="353774" y="132491"/>
            <a:ext cx="11155680" cy="145075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endParaRPr lang="en-US" sz="3600" dirty="0"/>
          </a:p>
          <a:p>
            <a:r>
              <a:rPr lang="en-US" sz="3600" b="1" dirty="0">
                <a:latin typeface="Century Gothic" panose="020B0502020202020204" pitchFamily="34" charset="0"/>
              </a:rPr>
              <a:t>Trends in VR Program Operations</a:t>
            </a:r>
          </a:p>
        </p:txBody>
      </p:sp>
      <p:graphicFrame>
        <p:nvGraphicFramePr>
          <p:cNvPr id="6" name="Chart 5">
            <a:extLst>
              <a:ext uri="{FF2B5EF4-FFF2-40B4-BE49-F238E27FC236}">
                <a16:creationId xmlns:a16="http://schemas.microsoft.com/office/drawing/2014/main" id="{4A79B171-26BA-4FD8-9198-C71373FE223A}"/>
              </a:ext>
            </a:extLst>
          </p:cNvPr>
          <p:cNvGraphicFramePr>
            <a:graphicFrameLocks noGrp="1"/>
          </p:cNvGraphicFramePr>
          <p:nvPr>
            <p:extLst>
              <p:ext uri="{D42A27DB-BD31-4B8C-83A1-F6EECF244321}">
                <p14:modId xmlns:p14="http://schemas.microsoft.com/office/powerpoint/2010/main" val="1638299522"/>
              </p:ext>
            </p:extLst>
          </p:nvPr>
        </p:nvGraphicFramePr>
        <p:xfrm>
          <a:off x="518160" y="1119883"/>
          <a:ext cx="11155680" cy="51372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0176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54FDB1-2E89-47BA-94BB-6877D9339765}"/>
              </a:ext>
            </a:extLst>
          </p:cNvPr>
          <p:cNvSpPr txBox="1">
            <a:spLocks/>
          </p:cNvSpPr>
          <p:nvPr/>
        </p:nvSpPr>
        <p:spPr>
          <a:xfrm>
            <a:off x="518160" y="286603"/>
            <a:ext cx="11155680" cy="584749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VR Program Growth/Contraction: </a:t>
            </a:r>
            <a:r>
              <a:rPr kumimoji="0" lang="en-US" sz="3600" b="1" i="0" u="none" strike="noStrike" kern="1200" cap="none" spc="-50" normalizeH="0" baseline="0" noProof="0" dirty="0">
                <a:ln>
                  <a:noFill/>
                </a:ln>
                <a:solidFill>
                  <a:srgbClr val="97450D"/>
                </a:solidFill>
                <a:effectLst/>
                <a:uLnTx/>
                <a:uFillTx/>
                <a:latin typeface="Century Gothic" panose="020B0502020202020204" pitchFamily="34" charset="0"/>
                <a:ea typeface="+mj-ea"/>
                <a:cs typeface="+mj-cs"/>
              </a:rPr>
              <a:t>Applicants</a:t>
            </a:r>
            <a:endParaRPr lang="en-US" sz="3600" b="1" dirty="0">
              <a:solidFill>
                <a:srgbClr val="97450D"/>
              </a:solidFill>
              <a:latin typeface="Century Gothic" panose="020B0502020202020204" pitchFamily="34" charset="0"/>
            </a:endParaRP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3600" b="1" i="0" u="none" strike="noStrike" kern="1200" cap="none" spc="-50" normalizeH="0" baseline="0" noProof="0" dirty="0">
              <a:ln>
                <a:noFill/>
              </a:ln>
              <a:solidFill>
                <a:srgbClr val="CEDBE6">
                  <a:lumMod val="50000"/>
                </a:srgbClr>
              </a:solidFill>
              <a:effectLst/>
              <a:uLnTx/>
              <a:uFillTx/>
              <a:latin typeface="Century Gothic" panose="020B0502020202020204" pitchFamily="34" charset="0"/>
              <a:ea typeface="+mj-ea"/>
              <a:cs typeface="+mj-cs"/>
            </a:endParaRPr>
          </a:p>
        </p:txBody>
      </p:sp>
      <p:graphicFrame>
        <p:nvGraphicFramePr>
          <p:cNvPr id="4" name="Chart 3">
            <a:extLst>
              <a:ext uri="{FF2B5EF4-FFF2-40B4-BE49-F238E27FC236}">
                <a16:creationId xmlns:a16="http://schemas.microsoft.com/office/drawing/2014/main" id="{D0AD4F26-4431-4A03-8EDE-8572A4A4C96F}"/>
              </a:ext>
            </a:extLst>
          </p:cNvPr>
          <p:cNvGraphicFramePr>
            <a:graphicFrameLocks/>
          </p:cNvGraphicFramePr>
          <p:nvPr>
            <p:extLst>
              <p:ext uri="{D42A27DB-BD31-4B8C-83A1-F6EECF244321}">
                <p14:modId xmlns:p14="http://schemas.microsoft.com/office/powerpoint/2010/main" val="1667853376"/>
              </p:ext>
            </p:extLst>
          </p:nvPr>
        </p:nvGraphicFramePr>
        <p:xfrm>
          <a:off x="518160" y="1544320"/>
          <a:ext cx="11155680" cy="43484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76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54FDB1-2E89-47BA-94BB-6877D9339765}"/>
              </a:ext>
            </a:extLst>
          </p:cNvPr>
          <p:cNvSpPr txBox="1">
            <a:spLocks/>
          </p:cNvSpPr>
          <p:nvPr/>
        </p:nvSpPr>
        <p:spPr>
          <a:xfrm>
            <a:off x="518160" y="286603"/>
            <a:ext cx="11155680" cy="584749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VR Program Growth/Contraction: </a:t>
            </a:r>
            <a:r>
              <a:rPr kumimoji="0" lang="en-US" sz="3600" b="1" i="0" u="none" strike="noStrike" kern="1200" cap="none" spc="-50" normalizeH="0" baseline="0" noProof="0" dirty="0">
                <a:ln>
                  <a:noFill/>
                </a:ln>
                <a:solidFill>
                  <a:srgbClr val="97450D"/>
                </a:solidFill>
                <a:effectLst/>
                <a:uLnTx/>
                <a:uFillTx/>
                <a:latin typeface="Century Gothic" panose="020B0502020202020204" pitchFamily="34" charset="0"/>
                <a:ea typeface="+mj-ea"/>
                <a:cs typeface="+mj-cs"/>
              </a:rPr>
              <a:t>Applicants</a:t>
            </a:r>
            <a:endParaRPr lang="en-US" sz="3600" b="1" dirty="0">
              <a:solidFill>
                <a:srgbClr val="97450D"/>
              </a:solidFill>
              <a:latin typeface="Century Gothic" panose="020B0502020202020204" pitchFamily="34" charset="0"/>
            </a:endParaRP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3600" b="1" i="0" u="none" strike="noStrike" kern="1200" cap="none" spc="-50" normalizeH="0" baseline="0" noProof="0" dirty="0">
              <a:ln>
                <a:noFill/>
              </a:ln>
              <a:solidFill>
                <a:srgbClr val="CEDBE6">
                  <a:lumMod val="50000"/>
                </a:srgbClr>
              </a:solidFill>
              <a:effectLst/>
              <a:uLnTx/>
              <a:uFillTx/>
              <a:latin typeface="Century Gothic" panose="020B0502020202020204" pitchFamily="34" charset="0"/>
              <a:ea typeface="+mj-ea"/>
              <a:cs typeface="+mj-cs"/>
            </a:endParaRPr>
          </a:p>
        </p:txBody>
      </p:sp>
      <p:graphicFrame>
        <p:nvGraphicFramePr>
          <p:cNvPr id="5" name="Chart 4">
            <a:extLst>
              <a:ext uri="{FF2B5EF4-FFF2-40B4-BE49-F238E27FC236}">
                <a16:creationId xmlns:a16="http://schemas.microsoft.com/office/drawing/2014/main" id="{F849331D-6A0C-4CBC-96CC-6C4DBB180D36}"/>
              </a:ext>
            </a:extLst>
          </p:cNvPr>
          <p:cNvGraphicFramePr>
            <a:graphicFrameLocks/>
          </p:cNvGraphicFramePr>
          <p:nvPr>
            <p:extLst>
              <p:ext uri="{D42A27DB-BD31-4B8C-83A1-F6EECF244321}">
                <p14:modId xmlns:p14="http://schemas.microsoft.com/office/powerpoint/2010/main" val="1026020517"/>
              </p:ext>
            </p:extLst>
          </p:nvPr>
        </p:nvGraphicFramePr>
        <p:xfrm>
          <a:off x="518160" y="1554480"/>
          <a:ext cx="11155680" cy="4297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988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54FDB1-2E89-47BA-94BB-6877D9339765}"/>
              </a:ext>
            </a:extLst>
          </p:cNvPr>
          <p:cNvSpPr txBox="1">
            <a:spLocks/>
          </p:cNvSpPr>
          <p:nvPr/>
        </p:nvSpPr>
        <p:spPr>
          <a:xfrm>
            <a:off x="189387" y="132491"/>
            <a:ext cx="11155680" cy="584749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Participants: </a:t>
            </a:r>
            <a:r>
              <a:rPr kumimoji="0" lang="en-US" sz="3200" b="1" i="0" u="none" strike="noStrike" kern="1200" cap="none" spc="-50" normalizeH="0" baseline="0" noProof="0" dirty="0">
                <a:ln>
                  <a:noFill/>
                </a:ln>
                <a:solidFill>
                  <a:srgbClr val="97450D"/>
                </a:solidFill>
                <a:effectLst/>
                <a:uLnTx/>
                <a:uFillTx/>
                <a:latin typeface="Century Gothic" panose="020B0502020202020204" pitchFamily="34" charset="0"/>
                <a:ea typeface="+mj-ea"/>
                <a:cs typeface="+mj-cs"/>
              </a:rPr>
              <a:t>Comparative by </a:t>
            </a:r>
            <a:r>
              <a:rPr lang="en-US" sz="3200" b="1" dirty="0">
                <a:solidFill>
                  <a:srgbClr val="97450D"/>
                </a:solidFill>
                <a:latin typeface="Century Gothic" panose="020B0502020202020204" pitchFamily="34" charset="0"/>
              </a:rPr>
              <a:t>Core Program </a:t>
            </a:r>
            <a:r>
              <a:rPr kumimoji="0" lang="en-US" sz="3200" b="1" i="0" u="none" strike="noStrike" kern="1200" cap="none" spc="-50" normalizeH="0" baseline="0" noProof="0" dirty="0">
                <a:ln>
                  <a:noFill/>
                </a:ln>
                <a:solidFill>
                  <a:srgbClr val="97450D"/>
                </a:solidFill>
                <a:effectLst/>
                <a:uLnTx/>
                <a:uFillTx/>
                <a:latin typeface="Century Gothic" panose="020B0502020202020204" pitchFamily="34" charset="0"/>
                <a:ea typeface="+mj-ea"/>
                <a:cs typeface="+mj-cs"/>
              </a:rPr>
              <a:t>and Year</a:t>
            </a:r>
            <a:endParaRPr lang="en-US" sz="3200" b="1" dirty="0">
              <a:solidFill>
                <a:srgbClr val="97450D"/>
              </a:solidFill>
              <a:latin typeface="Century Gothic" panose="020B0502020202020204" pitchFamily="34" charset="0"/>
            </a:endParaRP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3600" b="1" i="0" u="none" strike="noStrike" kern="1200" cap="none" spc="-50" normalizeH="0" baseline="0" noProof="0" dirty="0">
              <a:ln>
                <a:noFill/>
              </a:ln>
              <a:solidFill>
                <a:srgbClr val="CEDBE6">
                  <a:lumMod val="50000"/>
                </a:srgbClr>
              </a:solidFill>
              <a:effectLst/>
              <a:uLnTx/>
              <a:uFillTx/>
              <a:latin typeface="Century Gothic" panose="020B0502020202020204" pitchFamily="34" charset="0"/>
              <a:ea typeface="+mj-ea"/>
              <a:cs typeface="+mj-cs"/>
            </a:endParaRPr>
          </a:p>
        </p:txBody>
      </p:sp>
      <p:graphicFrame>
        <p:nvGraphicFramePr>
          <p:cNvPr id="2" name="Table 1">
            <a:extLst>
              <a:ext uri="{FF2B5EF4-FFF2-40B4-BE49-F238E27FC236}">
                <a16:creationId xmlns:a16="http://schemas.microsoft.com/office/drawing/2014/main" id="{DAFEE813-3390-4C7C-BD65-C92455A6361C}"/>
              </a:ext>
            </a:extLst>
          </p:cNvPr>
          <p:cNvGraphicFramePr>
            <a:graphicFrameLocks noGrp="1"/>
          </p:cNvGraphicFramePr>
          <p:nvPr>
            <p:extLst>
              <p:ext uri="{D42A27DB-BD31-4B8C-83A1-F6EECF244321}">
                <p14:modId xmlns:p14="http://schemas.microsoft.com/office/powerpoint/2010/main" val="182199352"/>
              </p:ext>
            </p:extLst>
          </p:nvPr>
        </p:nvGraphicFramePr>
        <p:xfrm>
          <a:off x="353773" y="1325366"/>
          <a:ext cx="11484454" cy="4539409"/>
        </p:xfrm>
        <a:graphic>
          <a:graphicData uri="http://schemas.openxmlformats.org/drawingml/2006/table">
            <a:tbl>
              <a:tblPr bandRow="1">
                <a:tableStyleId>{1FECB4D8-DB02-4DC6-A0A2-4F2EBAE1DC90}</a:tableStyleId>
              </a:tblPr>
              <a:tblGrid>
                <a:gridCol w="3572245">
                  <a:extLst>
                    <a:ext uri="{9D8B030D-6E8A-4147-A177-3AD203B41FA5}">
                      <a16:colId xmlns:a16="http://schemas.microsoft.com/office/drawing/2014/main" val="1447099358"/>
                    </a:ext>
                  </a:extLst>
                </a:gridCol>
                <a:gridCol w="1005869">
                  <a:extLst>
                    <a:ext uri="{9D8B030D-6E8A-4147-A177-3AD203B41FA5}">
                      <a16:colId xmlns:a16="http://schemas.microsoft.com/office/drawing/2014/main" val="2538656904"/>
                    </a:ext>
                  </a:extLst>
                </a:gridCol>
                <a:gridCol w="1118677">
                  <a:extLst>
                    <a:ext uri="{9D8B030D-6E8A-4147-A177-3AD203B41FA5}">
                      <a16:colId xmlns:a16="http://schemas.microsoft.com/office/drawing/2014/main" val="499782927"/>
                    </a:ext>
                  </a:extLst>
                </a:gridCol>
                <a:gridCol w="1090475">
                  <a:extLst>
                    <a:ext uri="{9D8B030D-6E8A-4147-A177-3AD203B41FA5}">
                      <a16:colId xmlns:a16="http://schemas.microsoft.com/office/drawing/2014/main" val="669168313"/>
                    </a:ext>
                  </a:extLst>
                </a:gridCol>
                <a:gridCol w="1081075">
                  <a:extLst>
                    <a:ext uri="{9D8B030D-6E8A-4147-A177-3AD203B41FA5}">
                      <a16:colId xmlns:a16="http://schemas.microsoft.com/office/drawing/2014/main" val="1238704738"/>
                    </a:ext>
                  </a:extLst>
                </a:gridCol>
                <a:gridCol w="1099875">
                  <a:extLst>
                    <a:ext uri="{9D8B030D-6E8A-4147-A177-3AD203B41FA5}">
                      <a16:colId xmlns:a16="http://schemas.microsoft.com/office/drawing/2014/main" val="3804345237"/>
                    </a:ext>
                  </a:extLst>
                </a:gridCol>
                <a:gridCol w="987067">
                  <a:extLst>
                    <a:ext uri="{9D8B030D-6E8A-4147-A177-3AD203B41FA5}">
                      <a16:colId xmlns:a16="http://schemas.microsoft.com/office/drawing/2014/main" val="2532040683"/>
                    </a:ext>
                  </a:extLst>
                </a:gridCol>
                <a:gridCol w="180308">
                  <a:extLst>
                    <a:ext uri="{9D8B030D-6E8A-4147-A177-3AD203B41FA5}">
                      <a16:colId xmlns:a16="http://schemas.microsoft.com/office/drawing/2014/main" val="3287628468"/>
                    </a:ext>
                  </a:extLst>
                </a:gridCol>
                <a:gridCol w="1348863">
                  <a:extLst>
                    <a:ext uri="{9D8B030D-6E8A-4147-A177-3AD203B41FA5}">
                      <a16:colId xmlns:a16="http://schemas.microsoft.com/office/drawing/2014/main" val="132973708"/>
                    </a:ext>
                  </a:extLst>
                </a:gridCol>
              </a:tblGrid>
              <a:tr h="1246173">
                <a:tc>
                  <a:txBody>
                    <a:bodyPr/>
                    <a:lstStyle/>
                    <a:p>
                      <a:pPr algn="ctr" fontAlgn="ctr"/>
                      <a:r>
                        <a:rPr lang="en-US" sz="1600" b="1" u="none" strike="noStrike" dirty="0">
                          <a:solidFill>
                            <a:srgbClr val="000000"/>
                          </a:solidFill>
                          <a:effectLst/>
                        </a:rPr>
                        <a:t>Core Program</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1" u="none" strike="noStrike" dirty="0">
                          <a:solidFill>
                            <a:srgbClr val="000000"/>
                          </a:solidFill>
                          <a:effectLst/>
                        </a:rPr>
                        <a:t>2016</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1" u="none" strike="noStrike" dirty="0">
                          <a:solidFill>
                            <a:srgbClr val="000000"/>
                          </a:solidFill>
                          <a:effectLst/>
                        </a:rPr>
                        <a:t>2017</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1" u="none" strike="noStrike" dirty="0">
                          <a:solidFill>
                            <a:srgbClr val="000000"/>
                          </a:solidFill>
                          <a:effectLst/>
                        </a:rPr>
                        <a:t>2018</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1" u="none" strike="noStrike" dirty="0">
                          <a:solidFill>
                            <a:srgbClr val="000000"/>
                          </a:solidFill>
                          <a:effectLst/>
                        </a:rPr>
                        <a:t>2019</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1" u="none" strike="noStrike" dirty="0">
                          <a:solidFill>
                            <a:srgbClr val="000000"/>
                          </a:solidFill>
                          <a:effectLst/>
                        </a:rPr>
                        <a:t>2020</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1" u="none" strike="noStrike" dirty="0">
                          <a:solidFill>
                            <a:srgbClr val="000000"/>
                          </a:solidFill>
                          <a:effectLst/>
                        </a:rPr>
                        <a:t>2021</a:t>
                      </a: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endParaRPr lang="en-US" sz="16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1" u="none" strike="noStrike" dirty="0">
                          <a:solidFill>
                            <a:schemeClr val="accent2">
                              <a:lumMod val="50000"/>
                            </a:schemeClr>
                          </a:solidFill>
                          <a:effectLst/>
                        </a:rPr>
                        <a:t>% Change        First to Last Year</a:t>
                      </a:r>
                      <a:endParaRPr lang="en-US" sz="1600" b="1" i="0" u="none" strike="noStrike" dirty="0">
                        <a:solidFill>
                          <a:schemeClr val="accent2">
                            <a:lumMod val="5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73981942"/>
                  </a:ext>
                </a:extLst>
              </a:tr>
              <a:tr h="526918">
                <a:tc>
                  <a:txBody>
                    <a:bodyPr/>
                    <a:lstStyle/>
                    <a:p>
                      <a:pPr algn="ctr" fontAlgn="ctr"/>
                      <a:r>
                        <a:rPr lang="en-US" sz="1600" b="0" u="none" strike="noStrike" dirty="0">
                          <a:solidFill>
                            <a:srgbClr val="000000"/>
                          </a:solidFill>
                          <a:effectLst/>
                        </a:rPr>
                        <a:t>Adult</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1,108,201</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781,174</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640,822</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357,558</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264,869</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TBD</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lvl="1" algn="ctr" fontAlgn="ctr"/>
                      <a:r>
                        <a:rPr lang="en-US" sz="1600" b="0" u="none" strike="noStrike" dirty="0">
                          <a:solidFill>
                            <a:schemeClr val="accent2">
                              <a:lumMod val="50000"/>
                            </a:schemeClr>
                          </a:solidFill>
                          <a:effectLst/>
                        </a:rPr>
                        <a:t>-76%</a:t>
                      </a:r>
                      <a:endParaRPr lang="en-US" sz="1600" b="0" i="0" u="none" strike="noStrike" dirty="0">
                        <a:solidFill>
                          <a:schemeClr val="accent2">
                            <a:lumMod val="5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960128448"/>
                  </a:ext>
                </a:extLst>
              </a:tr>
              <a:tr h="526918">
                <a:tc>
                  <a:txBody>
                    <a:bodyPr/>
                    <a:lstStyle/>
                    <a:p>
                      <a:pPr algn="ctr" fontAlgn="ctr"/>
                      <a:r>
                        <a:rPr lang="en-US" sz="1600" b="0" u="none" strike="noStrike" dirty="0">
                          <a:solidFill>
                            <a:srgbClr val="000000"/>
                          </a:solidFill>
                          <a:effectLst/>
                        </a:rPr>
                        <a:t>Dislocated Worker</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467,508</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469,601</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413,948</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256,498</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191,195</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TBD</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lvl="1" algn="ctr" fontAlgn="ctr"/>
                      <a:r>
                        <a:rPr lang="en-US" sz="1600" b="0" u="none" strike="noStrike" dirty="0">
                          <a:solidFill>
                            <a:schemeClr val="accent2">
                              <a:lumMod val="50000"/>
                            </a:schemeClr>
                          </a:solidFill>
                          <a:effectLst/>
                        </a:rPr>
                        <a:t>-59%</a:t>
                      </a:r>
                      <a:endParaRPr lang="en-US" sz="1600" b="0" i="0" u="none" strike="noStrike" dirty="0">
                        <a:solidFill>
                          <a:schemeClr val="accent2">
                            <a:lumMod val="5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625883288"/>
                  </a:ext>
                </a:extLst>
              </a:tr>
              <a:tr h="526918">
                <a:tc>
                  <a:txBody>
                    <a:bodyPr/>
                    <a:lstStyle/>
                    <a:p>
                      <a:pPr algn="ctr" fontAlgn="ctr"/>
                      <a:r>
                        <a:rPr lang="en-US" sz="1600" b="0" u="none" strike="noStrike" dirty="0">
                          <a:solidFill>
                            <a:srgbClr val="000000"/>
                          </a:solidFill>
                          <a:effectLst/>
                        </a:rPr>
                        <a:t>Youth</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150,394</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148,492</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154,120</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137,289</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123,359</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TBD</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lvl="1" algn="ctr" fontAlgn="ctr"/>
                      <a:r>
                        <a:rPr lang="en-US" sz="1600" b="0" u="none" strike="noStrike" dirty="0">
                          <a:solidFill>
                            <a:schemeClr val="accent2">
                              <a:lumMod val="50000"/>
                            </a:schemeClr>
                          </a:solidFill>
                          <a:effectLst/>
                        </a:rPr>
                        <a:t>-18%</a:t>
                      </a:r>
                      <a:endParaRPr lang="en-US" sz="1600" b="0" i="0" u="none" strike="noStrike" dirty="0">
                        <a:solidFill>
                          <a:schemeClr val="accent2">
                            <a:lumMod val="5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696512579"/>
                  </a:ext>
                </a:extLst>
              </a:tr>
              <a:tr h="526918">
                <a:tc>
                  <a:txBody>
                    <a:bodyPr/>
                    <a:lstStyle/>
                    <a:p>
                      <a:pPr algn="ctr" fontAlgn="ctr"/>
                      <a:r>
                        <a:rPr lang="en-US" sz="1600" b="0" u="none" strike="noStrike">
                          <a:solidFill>
                            <a:srgbClr val="000000"/>
                          </a:solidFill>
                          <a:effectLst/>
                        </a:rPr>
                        <a:t>Adult Education </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1,537,160</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1,427,339</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1,311,058</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1,125,137</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725,127</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TBD</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lvl="1" algn="ctr" fontAlgn="ctr"/>
                      <a:r>
                        <a:rPr lang="en-US" sz="1600" b="0" u="none" strike="noStrike" dirty="0">
                          <a:solidFill>
                            <a:schemeClr val="accent2">
                              <a:lumMod val="50000"/>
                            </a:schemeClr>
                          </a:solidFill>
                          <a:effectLst/>
                        </a:rPr>
                        <a:t>-53%</a:t>
                      </a:r>
                      <a:endParaRPr lang="en-US" sz="1600" b="0" i="0" u="none" strike="noStrike" dirty="0">
                        <a:solidFill>
                          <a:schemeClr val="accent2">
                            <a:lumMod val="5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592417164"/>
                  </a:ext>
                </a:extLst>
              </a:tr>
              <a:tr h="658646">
                <a:tc>
                  <a:txBody>
                    <a:bodyPr/>
                    <a:lstStyle/>
                    <a:p>
                      <a:pPr algn="ctr" fontAlgn="ctr"/>
                      <a:r>
                        <a:rPr lang="en-US" sz="1600" b="0" u="none" strike="noStrike" dirty="0">
                          <a:solidFill>
                            <a:srgbClr val="000000"/>
                          </a:solidFill>
                          <a:effectLst/>
                        </a:rPr>
                        <a:t>Wagner-Peyser Employment Service</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5,414,815</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4,330,507</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3,807,065</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3,409,790</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2,425,120</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TBD</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lvl="1" algn="ctr" fontAlgn="ctr"/>
                      <a:r>
                        <a:rPr lang="en-US" sz="1600" b="0" u="none" strike="noStrike" dirty="0">
                          <a:solidFill>
                            <a:schemeClr val="accent2">
                              <a:lumMod val="50000"/>
                            </a:schemeClr>
                          </a:solidFill>
                          <a:effectLst/>
                        </a:rPr>
                        <a:t>-55%</a:t>
                      </a:r>
                      <a:endParaRPr lang="en-US" sz="1600" b="0" i="0" u="none" strike="noStrike" dirty="0">
                        <a:solidFill>
                          <a:schemeClr val="accent2">
                            <a:lumMod val="5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600018482"/>
                  </a:ext>
                </a:extLst>
              </a:tr>
              <a:tr h="526918">
                <a:tc>
                  <a:txBody>
                    <a:bodyPr/>
                    <a:lstStyle/>
                    <a:p>
                      <a:pPr algn="ctr" fontAlgn="ctr"/>
                      <a:r>
                        <a:rPr lang="en-US" sz="1600" b="0" u="none" strike="noStrike" dirty="0">
                          <a:solidFill>
                            <a:srgbClr val="000000"/>
                          </a:solidFill>
                          <a:effectLst/>
                        </a:rPr>
                        <a:t>Vocational Rehabilitation </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a:solidFill>
                            <a:srgbClr val="000000"/>
                          </a:solidFill>
                          <a:effectLst/>
                        </a:rPr>
                        <a:t>N/A</a:t>
                      </a:r>
                      <a:endParaRPr lang="en-US" sz="1600" b="0" i="0" u="none" strike="noStrike">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932,835</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896,528</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872,862</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811,591</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r>
                        <a:rPr lang="en-US" sz="1600" b="0" u="none" strike="noStrike" dirty="0">
                          <a:solidFill>
                            <a:srgbClr val="000000"/>
                          </a:solidFill>
                          <a:effectLst/>
                        </a:rPr>
                        <a:t>808,303</a:t>
                      </a: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r" fontAlgn="ctr"/>
                      <a:endParaRPr lang="en-US" sz="1600" b="0" i="0" u="none" strike="noStrike" dirty="0">
                        <a:solidFill>
                          <a:srgbClr val="000000"/>
                        </a:solidFill>
                        <a:effectLst/>
                        <a:latin typeface="Calibri" panose="020F0502020204030204" pitchFamily="34" charset="0"/>
                      </a:endParaRPr>
                    </a:p>
                  </a:txBody>
                  <a:tcPr marL="6350" marR="6350" marT="6350" marB="0" anchor="ctr"/>
                </a:tc>
                <a:tc>
                  <a:txBody>
                    <a:bodyPr/>
                    <a:lstStyle/>
                    <a:p>
                      <a:pPr lvl="1" algn="ctr" fontAlgn="ctr"/>
                      <a:r>
                        <a:rPr lang="en-US" sz="1600" b="0" u="none" strike="noStrike" dirty="0">
                          <a:solidFill>
                            <a:schemeClr val="accent2">
                              <a:lumMod val="50000"/>
                            </a:schemeClr>
                          </a:solidFill>
                          <a:effectLst/>
                        </a:rPr>
                        <a:t>-13%</a:t>
                      </a:r>
                      <a:endParaRPr lang="en-US" sz="1600" b="0" i="0" u="none" strike="noStrike" dirty="0">
                        <a:solidFill>
                          <a:schemeClr val="accent2">
                            <a:lumMod val="50000"/>
                          </a:schemeClr>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2333120798"/>
                  </a:ext>
                </a:extLst>
              </a:tr>
            </a:tbl>
          </a:graphicData>
        </a:graphic>
      </p:graphicFrame>
    </p:spTree>
    <p:extLst>
      <p:ext uri="{BB962C8B-B14F-4D97-AF65-F5344CB8AC3E}">
        <p14:creationId xmlns:p14="http://schemas.microsoft.com/office/powerpoint/2010/main" val="30619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954FDB1-2E89-47BA-94BB-6877D9339765}"/>
              </a:ext>
            </a:extLst>
          </p:cNvPr>
          <p:cNvSpPr txBox="1">
            <a:spLocks/>
          </p:cNvSpPr>
          <p:nvPr/>
        </p:nvSpPr>
        <p:spPr>
          <a:xfrm>
            <a:off x="518160" y="286603"/>
            <a:ext cx="11155680" cy="5847497"/>
          </a:xfrm>
          <a:prstGeom prst="rect">
            <a:avLst/>
          </a:prstGeom>
        </p:spPr>
        <p:txBody>
          <a:bodyPr vert="horz" lIns="91440" tIns="45720" rIns="91440" bIns="45720" rtlCol="0">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50" normalizeH="0" baseline="0" noProof="0" dirty="0">
                <a:ln>
                  <a:noFill/>
                </a:ln>
                <a:solidFill>
                  <a:prstClr val="black">
                    <a:lumMod val="75000"/>
                    <a:lumOff val="25000"/>
                  </a:prstClr>
                </a:solidFill>
                <a:effectLst/>
                <a:uLnTx/>
                <a:uFillTx/>
                <a:latin typeface="Century Gothic" panose="020B0502020202020204" pitchFamily="34" charset="0"/>
                <a:ea typeface="+mj-ea"/>
                <a:cs typeface="+mj-cs"/>
              </a:rPr>
              <a:t>VR Program Growth/Contraction: </a:t>
            </a:r>
            <a:r>
              <a:rPr kumimoji="0" lang="en-US" sz="3600" b="1" i="0" u="none" strike="noStrike" kern="1200" cap="none" spc="-50" normalizeH="0" baseline="0" noProof="0" dirty="0">
                <a:ln>
                  <a:noFill/>
                </a:ln>
                <a:solidFill>
                  <a:srgbClr val="97450D"/>
                </a:solidFill>
                <a:effectLst/>
                <a:uLnTx/>
                <a:uFillTx/>
                <a:latin typeface="Century Gothic" panose="020B0502020202020204" pitchFamily="34" charset="0"/>
                <a:ea typeface="+mj-ea"/>
                <a:cs typeface="+mj-cs"/>
              </a:rPr>
              <a:t>Participants</a:t>
            </a:r>
            <a:endParaRPr lang="en-US" sz="3600" b="1" dirty="0">
              <a:solidFill>
                <a:srgbClr val="97450D"/>
              </a:solidFill>
              <a:latin typeface="Century Gothic" panose="020B0502020202020204" pitchFamily="34" charset="0"/>
            </a:endParaRP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kumimoji="0" lang="en-US" sz="3600" b="1" i="0" u="none" strike="noStrike" kern="1200" cap="none" spc="-50" normalizeH="0" baseline="0" noProof="0" dirty="0">
              <a:ln>
                <a:noFill/>
              </a:ln>
              <a:solidFill>
                <a:srgbClr val="CEDBE6">
                  <a:lumMod val="50000"/>
                </a:srgbClr>
              </a:solidFill>
              <a:effectLst/>
              <a:uLnTx/>
              <a:uFillTx/>
              <a:latin typeface="Century Gothic" panose="020B0502020202020204" pitchFamily="34" charset="0"/>
              <a:ea typeface="+mj-ea"/>
              <a:cs typeface="+mj-cs"/>
            </a:endParaRPr>
          </a:p>
        </p:txBody>
      </p:sp>
      <p:graphicFrame>
        <p:nvGraphicFramePr>
          <p:cNvPr id="4" name="Chart 3">
            <a:extLst>
              <a:ext uri="{FF2B5EF4-FFF2-40B4-BE49-F238E27FC236}">
                <a16:creationId xmlns:a16="http://schemas.microsoft.com/office/drawing/2014/main" id="{B9783AAF-A62F-473B-828D-FD0F76EE8D62}"/>
              </a:ext>
            </a:extLst>
          </p:cNvPr>
          <p:cNvGraphicFramePr>
            <a:graphicFrameLocks/>
          </p:cNvGraphicFramePr>
          <p:nvPr>
            <p:extLst>
              <p:ext uri="{D42A27DB-BD31-4B8C-83A1-F6EECF244321}">
                <p14:modId xmlns:p14="http://schemas.microsoft.com/office/powerpoint/2010/main" val="3727135399"/>
              </p:ext>
            </p:extLst>
          </p:nvPr>
        </p:nvGraphicFramePr>
        <p:xfrm>
          <a:off x="518160" y="1600200"/>
          <a:ext cx="11155680" cy="42862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42781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689</TotalTime>
  <Words>1487</Words>
  <Application>Microsoft Macintosh PowerPoint</Application>
  <PresentationFormat>Widescreen</PresentationFormat>
  <Paragraphs>288</Paragraphs>
  <Slides>42</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42</vt:i4>
      </vt:variant>
    </vt:vector>
  </HeadingPairs>
  <TitlesOfParts>
    <vt:vector size="55" baseType="lpstr">
      <vt:lpstr>Adobe Caslon Pro Bold</vt:lpstr>
      <vt:lpstr>Arial</vt:lpstr>
      <vt:lpstr>Calibri</vt:lpstr>
      <vt:lpstr>Calibri Light</vt:lpstr>
      <vt:lpstr>Century Gothic</vt:lpstr>
      <vt:lpstr>Corbel</vt:lpstr>
      <vt:lpstr>Georgia Pro Cond Light</vt:lpstr>
      <vt:lpstr>Speak Pro</vt:lpstr>
      <vt:lpstr>Symbol</vt:lpstr>
      <vt:lpstr>Office Theme</vt:lpstr>
      <vt:lpstr>1_Office Theme</vt:lpstr>
      <vt:lpstr>Parallax</vt:lpstr>
      <vt:lpstr>RetrospectVTI</vt:lpstr>
      <vt:lpstr>CSAVR Fall 2022 Conference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CSAVR Presentation</vt:lpstr>
      <vt:lpstr>Rapid Engagement</vt:lpstr>
      <vt:lpstr>Improving Access</vt:lpstr>
      <vt:lpstr>Faster Placements</vt:lpstr>
      <vt:lpstr>Services Tailored to Meet Special Populations</vt:lpstr>
      <vt:lpstr>Thank You</vt:lpstr>
      <vt:lpstr>  Pisnu Bua-Iam, Director</vt:lpstr>
      <vt:lpstr>What is Customer Engagement?</vt:lpstr>
      <vt:lpstr>Customer Engagement  in Vocational Rehabilitation (VR)</vt:lpstr>
      <vt:lpstr>VR agencies must have vision, commitment, and dedication in the provision of services to people with disabilities </vt:lpstr>
      <vt:lpstr>VR agencies should strive to be the “Ivy League” option by offering a high quality, desired product (career exploration, self-advocacy, mentoring, training, education, employment)</vt:lpstr>
      <vt:lpstr>VR agencies must practice continuous monitoring to improve service provision and upgrade services to provide better products and better services</vt:lpstr>
      <vt:lpstr>VR must strive for an Intensive and Strategic Outreach Approach</vt:lpstr>
      <vt:lpstr>VR must strive for an Intensive and Strategic Outreach Approach</vt:lpstr>
      <vt:lpstr>VR must strive for an Intensive and Strategic Outreach Approach</vt:lpstr>
      <vt:lpstr>VR must strive for an Intensive and Strategic Outreach Approach</vt:lpstr>
      <vt:lpstr>VR must strive for an Intensive and Strategic Outreach Approach</vt:lpstr>
      <vt:lpstr>VR must strive for an Intensive and Strategic Outreach Approach</vt:lpstr>
      <vt:lpstr>PowerPoint Presentation</vt:lpstr>
      <vt:lpstr>DUAL APPROACH: STAFF AND CLIENT</vt:lpstr>
      <vt:lpstr>STAFF ENGAGEMENT</vt:lpstr>
      <vt:lpstr>GALLUP</vt:lpstr>
      <vt:lpstr>COMMUNICATION</vt:lpstr>
      <vt:lpstr>SOLUTION MINDED</vt:lpstr>
      <vt:lpstr>CLIENT ENGAGEMENT</vt:lpstr>
      <vt:lpstr>IMPROVE SPEED</vt:lpstr>
      <vt:lpstr>COMMUNICATION</vt:lpstr>
      <vt:lpstr>RELATIONSHIPS</vt:lpstr>
      <vt:lpstr>PowerPoint Presentation</vt:lpstr>
      <vt:lpstr>PowerPoint Presentation</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Pope, Christopher</dc:creator>
  <cp:lastModifiedBy>Danielle Guest</cp:lastModifiedBy>
  <cp:revision>264</cp:revision>
  <dcterms:created xsi:type="dcterms:W3CDTF">2022-10-06T12:41:13Z</dcterms:created>
  <dcterms:modified xsi:type="dcterms:W3CDTF">2022-11-04T15:34:26Z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320f288-ba83-4634-8624-b2a954eee516_Enabled">
    <vt:lpwstr>true</vt:lpwstr>
  </property>
  <property fmtid="{D5CDD505-2E9C-101B-9397-08002B2CF9AE}" pid="3" name="MSIP_Label_b320f288-ba83-4634-8624-b2a954eee516_SetDate">
    <vt:lpwstr>2022-10-27T18:24:05Z</vt:lpwstr>
  </property>
  <property fmtid="{D5CDD505-2E9C-101B-9397-08002B2CF9AE}" pid="4" name="MSIP_Label_b320f288-ba83-4634-8624-b2a954eee516_Method">
    <vt:lpwstr>Privileged</vt:lpwstr>
  </property>
  <property fmtid="{D5CDD505-2E9C-101B-9397-08002B2CF9AE}" pid="5" name="MSIP_Label_b320f288-ba83-4634-8624-b2a954eee516_Name">
    <vt:lpwstr>General</vt:lpwstr>
  </property>
  <property fmtid="{D5CDD505-2E9C-101B-9397-08002B2CF9AE}" pid="6" name="MSIP_Label_b320f288-ba83-4634-8624-b2a954eee516_SiteId">
    <vt:lpwstr>50f8fcc4-94d8-4f07-84eb-36ed57c7c8a2</vt:lpwstr>
  </property>
  <property fmtid="{D5CDD505-2E9C-101B-9397-08002B2CF9AE}" pid="7" name="MSIP_Label_b320f288-ba83-4634-8624-b2a954eee516_ActionId">
    <vt:lpwstr>a8b4c5d6-7498-42b0-8e95-fc6e70c8a066</vt:lpwstr>
  </property>
  <property fmtid="{D5CDD505-2E9C-101B-9397-08002B2CF9AE}" pid="8" name="MSIP_Label_b320f288-ba83-4634-8624-b2a954eee516_ContentBits">
    <vt:lpwstr>0</vt:lpwstr>
  </property>
</Properties>
</file>