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</p:sldMasterIdLst>
  <p:notesMasterIdLst>
    <p:notesMasterId r:id="rId15"/>
  </p:notesMasterIdLst>
  <p:handoutMasterIdLst>
    <p:handoutMasterId r:id="rId16"/>
  </p:handoutMasterIdLst>
  <p:sldIdLst>
    <p:sldId id="719" r:id="rId3"/>
    <p:sldId id="684" r:id="rId4"/>
    <p:sldId id="724" r:id="rId5"/>
    <p:sldId id="730" r:id="rId6"/>
    <p:sldId id="729" r:id="rId7"/>
    <p:sldId id="731" r:id="rId8"/>
    <p:sldId id="734" r:id="rId9"/>
    <p:sldId id="733" r:id="rId10"/>
    <p:sldId id="728" r:id="rId11"/>
    <p:sldId id="727" r:id="rId12"/>
    <p:sldId id="735" r:id="rId13"/>
    <p:sldId id="725" r:id="rId14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inn, Michael" initials="QM" lastIdx="1" clrIdx="0">
    <p:extLst>
      <p:ext uri="{19B8F6BF-5375-455C-9EA6-DF929625EA0E}">
        <p15:presenceInfo xmlns:p15="http://schemas.microsoft.com/office/powerpoint/2012/main" userId="S-1-5-21-1346774070-2971518894-2594203742-244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4BA"/>
    <a:srgbClr val="345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FEA7D-095E-494E-BE95-8D152AFE5B41}" v="14" dt="2022-11-01T19:40:09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6" autoAdjust="0"/>
    <p:restoredTop sz="93792" autoAdjust="0"/>
  </p:normalViewPr>
  <p:slideViewPr>
    <p:cSldViewPr snapToGrid="0">
      <p:cViewPr varScale="1">
        <p:scale>
          <a:sx n="112" d="100"/>
          <a:sy n="112" d="100"/>
        </p:scale>
        <p:origin x="400" y="200"/>
      </p:cViewPr>
      <p:guideLst/>
    </p:cSldViewPr>
  </p:slideViewPr>
  <p:outlineViewPr>
    <p:cViewPr>
      <p:scale>
        <a:sx n="33" d="100"/>
        <a:sy n="33" d="100"/>
      </p:scale>
      <p:origin x="0" y="-20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0" d="100"/>
          <a:sy n="60" d="100"/>
        </p:scale>
        <p:origin x="2068" y="20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C0C02A-8390-4419-949F-CF5F6E7BB0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9F2AC-1D6E-428B-8557-C937E8BFAF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E68C-EA86-4C1F-A9B8-6F1964661593}" type="datetimeFigureOut">
              <a:rPr lang="en-US" smtClean="0"/>
              <a:t>11/3/22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ED4D1-7493-4894-B051-AC5531246D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9278F-70ED-4FC7-880B-84FEA1A8F2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4576-305B-406B-8DE2-7588B9D9C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891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7DFEC60D-E415-41E6-A630-1B4477151834}" type="datetimeFigureOut">
              <a:rPr lang="en-US" smtClean="0"/>
              <a:t>11/3/22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5"/>
            <a:ext cx="5679440" cy="3695463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BD248515-2D18-4633-980F-D7995D212F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09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E113238-1CAB-4C6A-A678-99143F4257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3391" y="818785"/>
            <a:ext cx="5325218" cy="5220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3AA54C-B41A-4181-8DB6-9F8772886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3E562-EEE6-4360-A210-DC9C36169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3BFE5-B6D0-4EB3-9EC8-FB4EAE649FD3}"/>
              </a:ext>
            </a:extLst>
          </p:cNvPr>
          <p:cNvSpPr/>
          <p:nvPr userDrawn="1"/>
        </p:nvSpPr>
        <p:spPr>
          <a:xfrm>
            <a:off x="0" y="6264938"/>
            <a:ext cx="12192000" cy="593062"/>
          </a:xfrm>
          <a:prstGeom prst="rect">
            <a:avLst/>
          </a:prstGeom>
          <a:solidFill>
            <a:srgbClr val="345065"/>
          </a:solidFill>
          <a:ln>
            <a:solidFill>
              <a:srgbClr val="3450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398E14-9CDF-4122-B4EF-D8153E00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0818" y="6318038"/>
            <a:ext cx="3964516" cy="4979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69A6E3-FCB1-4CF9-ADE8-594B5C53F93C}"/>
              </a:ext>
            </a:extLst>
          </p:cNvPr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345065"/>
          </a:solidFill>
          <a:ln>
            <a:solidFill>
              <a:srgbClr val="3450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3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7210B-E191-4294-9E9B-B074FFB2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5F7F7-C459-4379-BD21-A81C7A4D1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0D6BD-C1A2-47B7-927B-EBAF8CAB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DFA7-0AD3-424E-A0F9-83FB7D0D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861D7-EFBD-4C74-97BE-24D4C9C1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1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A2782-D1F2-4B75-9580-F6F316644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C644E-2DBC-462F-A050-80B8F9C7C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B3186-5098-4E88-9E8C-7A443F22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196C5-DF68-4063-82EA-4A19E20A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F340D-44E3-4D06-B37A-AE2DD4D2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1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S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0258EF-E31C-4D9E-BA23-39E04DAF8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A8166784-FB7C-4275-9215-12A49604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4EB9D-E3AB-4ABF-B51E-6072C84A88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cap="small" baseline="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Title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C1248-5182-42B7-95A4-7C18EC4DED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57600"/>
            <a:ext cx="91440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cap="small" baseline="0">
                <a:solidFill>
                  <a:srgbClr val="2CA3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Title Slide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98210-5F42-469B-8A46-3B82ACC39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6213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F428696E-6B16-4B0F-A35F-0B1BA82091A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9C2A3DB-D378-42A9-BD1C-EC5DF4AA4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OSERS Title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F86F-197B-46F2-B71E-6E5A845139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143001"/>
            <a:ext cx="10972800" cy="464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First Level</a:t>
            </a:r>
          </a:p>
          <a:p>
            <a:pPr lvl="1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Click to edit Third level</a:t>
            </a:r>
          </a:p>
          <a:p>
            <a:pPr lvl="3"/>
            <a:r>
              <a:rPr lang="en-US" dirty="0"/>
              <a:t>Click to edit Fourth level</a:t>
            </a:r>
          </a:p>
          <a:p>
            <a:pPr lvl="4"/>
            <a:r>
              <a:rPr lang="en-US" dirty="0"/>
              <a:t>Click to edit 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FD5C6B-7889-4339-8F75-3B4A51028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8387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S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 descr="Slide number">
            <a:extLst>
              <a:ext uri="{FF2B5EF4-FFF2-40B4-BE49-F238E27FC236}">
                <a16:creationId xmlns:a16="http://schemas.microsoft.com/office/drawing/2014/main" id="{7806AD7D-BFE9-414B-A614-F152C75AEBF6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6D53A-FEC1-4E25-A2A6-4D10945FC2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345065"/>
                </a:solidFill>
              </a:defRPr>
            </a:lvl1pPr>
          </a:lstStyle>
          <a:p>
            <a:r>
              <a:rPr lang="en-US" dirty="0"/>
              <a:t>Click to edit Sub-Section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D17F-89F4-403A-9B65-20F1F0EA63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57599"/>
            <a:ext cx="10515600" cy="24320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400">
                <a:solidFill>
                  <a:srgbClr val="2CA34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Sub-Section subtitle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3B46FB-6684-4412-9BBD-5783BD510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3291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ED77C1F-80C1-4923-B2AF-605F242C8A1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4A52A0B-E7A9-42D3-8330-4705100E16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Two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60ADA-4614-45E3-A5BF-95629D7B64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8175" y="1143001"/>
            <a:ext cx="5381625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CE599-7CBD-44DC-8DFC-6C6FAC6A3DD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43001"/>
            <a:ext cx="5410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5C1993-4689-4706-9605-191DB63D4FB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349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9598033F-3D57-4969-A39A-2525ADCE1D04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C7F6BC6-0A85-4C6D-B20F-0B41C7D17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43C8-2E58-46B7-BB78-69936D29A6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176" y="1167905"/>
            <a:ext cx="53578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1 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A34BC-A09D-42A2-BEE6-A2169B3B5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176" y="1991817"/>
            <a:ext cx="5357812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18036-3872-4576-9EA7-9CC17CDC1A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167905"/>
            <a:ext cx="5411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Comparison 2 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A7CF3-F993-4581-A10C-4E3B2216D44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1991817"/>
            <a:ext cx="54117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Comparison 2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82069A-0BF2-4A27-A546-13D737801EF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5587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 descr="Slide number">
            <a:extLst>
              <a:ext uri="{FF2B5EF4-FFF2-40B4-BE49-F238E27FC236}">
                <a16:creationId xmlns:a16="http://schemas.microsoft.com/office/drawing/2014/main" id="{4D9458F7-9707-486D-A49C-16642C40ED39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8FDDEB1-0D88-4419-8F6A-851C52DF9E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title: Blank Slide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B569AB-A890-4AB0-A835-96F88CF06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247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S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descr="Slide number">
            <a:extLst>
              <a:ext uri="{FF2B5EF4-FFF2-40B4-BE49-F238E27FC236}">
                <a16:creationId xmlns:a16="http://schemas.microsoft.com/office/drawing/2014/main" id="{4AF364BE-B342-4A94-9B81-AE140878C62F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BC821-5A67-42D7-90A7-CA776B14C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3077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 descr="Slide number">
            <a:extLst>
              <a:ext uri="{FF2B5EF4-FFF2-40B4-BE49-F238E27FC236}">
                <a16:creationId xmlns:a16="http://schemas.microsoft.com/office/drawing/2014/main" id="{2AD3A5EF-E03C-426C-8D47-77888598FC73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A315C-57C9-42E3-8B89-F845F852E1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" y="0"/>
            <a:ext cx="10972800" cy="672111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</a:defRPr>
            </a:lvl3pPr>
            <a:lvl4pPr marL="1314450" indent="0">
              <a:buNone/>
              <a:defRPr sz="4000">
                <a:solidFill>
                  <a:schemeClr val="bg1"/>
                </a:solidFill>
              </a:defRPr>
            </a:lvl4pPr>
            <a:lvl5pPr marL="1600200" indent="0">
              <a:buNone/>
              <a:defRPr sz="4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Title: Caption and Content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A7CFC-5AFD-449A-AA6A-E3A1B413E7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176" y="1143000"/>
            <a:ext cx="2714624" cy="4725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5A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A3630-DA43-46D5-941C-DEA5A942F88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0" y="1143000"/>
            <a:ext cx="7545388" cy="471805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CA34E"/>
              </a:buClr>
              <a:defRPr sz="3200"/>
            </a:lvl1pPr>
            <a:lvl2pPr marL="685800" indent="-228600">
              <a:buClr>
                <a:srgbClr val="2CA34E"/>
              </a:buClr>
              <a:defRPr sz="2800"/>
            </a:lvl2pPr>
            <a:lvl3pPr>
              <a:buClr>
                <a:srgbClr val="2CA34E"/>
              </a:buClr>
              <a:defRPr sz="2400"/>
            </a:lvl3pPr>
            <a:lvl4pPr>
              <a:buClr>
                <a:srgbClr val="2CA34E"/>
              </a:buClr>
              <a:defRPr sz="2000"/>
            </a:lvl4pPr>
            <a:lvl5pPr>
              <a:buClr>
                <a:srgbClr val="2CA34E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Content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3C59D2-DDA6-4773-870C-E5B965F6DFE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049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878E-557B-467E-8685-98C989CE9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8E7D7-E342-4660-8E64-81D3147A1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2EFCB-2FB2-44F5-A18B-5C6C8CC6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D501-F412-4785-A0AA-3E065607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E3AED-EFBA-4259-B87B-2745400D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19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S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 descr="Slide number">
            <a:extLst>
              <a:ext uri="{FF2B5EF4-FFF2-40B4-BE49-F238E27FC236}">
                <a16:creationId xmlns:a16="http://schemas.microsoft.com/office/drawing/2014/main" id="{286CC856-5F3B-4541-B8B4-E7AF35261008}"/>
              </a:ext>
            </a:extLst>
          </p:cNvPr>
          <p:cNvSpPr txBox="1">
            <a:spLocks/>
          </p:cNvSpPr>
          <p:nvPr userDrawn="1"/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B089B-8474-4A9D-81FB-4014BB9F3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2C506A"/>
                </a:solidFill>
              </a:defRPr>
            </a:lvl1pPr>
          </a:lstStyle>
          <a:p>
            <a:r>
              <a:rPr lang="en-US" dirty="0"/>
              <a:t>Click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6967-2DC3-4055-96A7-39B922A326B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3582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D87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Caption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9BEC0-E3C9-428E-A09E-7E38D7E17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C96B4EC-B6A9-4E36-A5F3-8C896829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221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E18A5-FF83-466F-AAEB-502A8675691F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RSA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2472D-2C37-4839-80EA-30713C149CA2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5634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,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E437DF-F50F-43BC-B8E3-3430A1EE5E2D}"/>
              </a:ext>
            </a:extLst>
          </p:cNvPr>
          <p:cNvSpPr txBox="1"/>
          <p:nvPr userDrawn="1"/>
        </p:nvSpPr>
        <p:spPr>
          <a:xfrm>
            <a:off x="580767" y="2286000"/>
            <a:ext cx="10972800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600" dirty="0">
                <a:solidFill>
                  <a:srgbClr val="2D8700"/>
                </a:solidFill>
                <a:latin typeface="Century Gothic" panose="020B0502020202020204" pitchFamily="34" charset="0"/>
              </a:rPr>
              <a:t>RSA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C1CCB4-5E7E-4F47-94E1-5E14BF6A54E4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E739A-8E85-4E4A-9F6B-6E1070A2EFA6}"/>
              </a:ext>
            </a:extLst>
          </p:cNvPr>
          <p:cNvSpPr txBox="1"/>
          <p:nvPr userDrawn="1"/>
        </p:nvSpPr>
        <p:spPr>
          <a:xfrm>
            <a:off x="650789" y="4838708"/>
            <a:ext cx="10931610" cy="118494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b="1" dirty="0">
                <a:solidFill>
                  <a:srgbClr val="345065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Home: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www.ed.gov/osers/rsa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Blog: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https://sites.ed.gov/osers</a:t>
            </a:r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Twitter: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https://twitter.com/ED_Sped_Rehab</a:t>
            </a:r>
          </a:p>
          <a:p>
            <a:pPr marL="0" indent="0">
              <a:spcBef>
                <a:spcPts val="600"/>
              </a:spcBef>
              <a:buNone/>
              <a:tabLst>
                <a:tab pos="4799013" algn="r"/>
                <a:tab pos="5033963" algn="l"/>
              </a:tabLst>
            </a:pP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	</a:t>
            </a:r>
            <a:r>
              <a:rPr lang="en-US" sz="1400" b="1" dirty="0">
                <a:solidFill>
                  <a:srgbClr val="215070"/>
                </a:solidFill>
                <a:latin typeface="Century Gothic" panose="020B0502020202020204" pitchFamily="34" charset="0"/>
              </a:rPr>
              <a:t>YouTube</a:t>
            </a:r>
            <a:r>
              <a:rPr lang="en-US" sz="1400" dirty="0">
                <a:solidFill>
                  <a:srgbClr val="215070"/>
                </a:solidFill>
                <a:latin typeface="Century Gothic" panose="020B0502020202020204" pitchFamily="34" charset="0"/>
              </a:rPr>
              <a:t>:	www.youtube.com/c/OSERS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8359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SA End Slide,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FE7388-91A7-4A33-96B0-6E59040A5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806621" y="1143000"/>
            <a:ext cx="4578759" cy="4572000"/>
          </a:xfrm>
          <a:prstGeom prst="rect">
            <a:avLst/>
          </a:prstGeom>
        </p:spPr>
      </p:pic>
      <p:sp>
        <p:nvSpPr>
          <p:cNvPr id="11" name="Slide Number Placeholder 5" descr="Slide number">
            <a:extLst>
              <a:ext uri="{FF2B5EF4-FFF2-40B4-BE49-F238E27FC236}">
                <a16:creationId xmlns:a16="http://schemas.microsoft.com/office/drawing/2014/main" id="{387F6CA9-995E-481A-8042-32332D35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7D111-6E89-43EC-BF9F-638E13098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599" y="2514600"/>
            <a:ext cx="9448800" cy="914400"/>
          </a:xfrm>
        </p:spPr>
        <p:txBody>
          <a:bodyPr anchor="b">
            <a:normAutofit/>
          </a:bodyPr>
          <a:lstStyle>
            <a:lvl1pPr marL="0" indent="0" algn="ctr">
              <a:buNone/>
              <a:defRPr sz="4800">
                <a:solidFill>
                  <a:srgbClr val="00871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5EC69-1945-4270-A74C-D1C5FC8ECF26}"/>
              </a:ext>
            </a:extLst>
          </p:cNvPr>
          <p:cNvSpPr txBox="1"/>
          <p:nvPr userDrawn="1"/>
        </p:nvSpPr>
        <p:spPr>
          <a:xfrm>
            <a:off x="609599" y="3429000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Rehabilitation Services Administration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Office of Special Education and Rehabilitative Services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800" cap="small" baseline="0" dirty="0">
                <a:solidFill>
                  <a:srgbClr val="2C506A"/>
                </a:solidFill>
                <a:latin typeface="Century Gothic" panose="020B0502020202020204" pitchFamily="34" charset="0"/>
              </a:rPr>
              <a:t>U.S. Department of Education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BE9625-47CE-4753-A25E-07DFCF732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1256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0C3F-CFB2-42FB-B4D6-3A004AE49F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062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49D7-588C-4645-80F1-9E78C54D9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D904A-CBDB-4469-8690-66AE4715E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CAD07-7710-4797-AF1F-F2F63C40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55B17-314F-4A76-BDF5-9E8B72BF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A61F8-D084-4D2F-9BD0-C7478109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8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168E6-51A5-4DCD-8EEA-2435698A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96A8D-18D2-4943-A1A3-0E2472D49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09E41-659F-4310-B2F8-5A1685DD1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3BBA1-1B7B-46B3-9024-BBB50BDA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A3D6B-D577-4504-B9BA-8C8427FB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894EE-A544-4303-8A67-0764FD99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56192-21C2-46C9-91DE-4344713E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06120-B283-4431-A712-30318F64D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5D10D-BC6C-4B43-B79B-B56CD4CFC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B2A99-8183-4A15-841C-F2C1039A3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FF4DE-D5B4-410B-A54C-73BA93587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C99C94-1C5B-4897-8E41-0C7BC9C8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EEAAC-97D3-4AAC-989B-2864BF4E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5913E7-BFDE-48D0-BFBF-2242CFB1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1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10C9-1C35-44F9-BE26-9F8733A03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D51E2-83B4-452A-8DBE-EC9E18F95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EAC5E-81EF-4095-B5DE-FA508B59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0A7C3-9B11-4481-9978-FD8BE74C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7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21FE0-2F51-4EC6-9096-CC37C4DA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0E43BD-1644-4DBB-AB4C-F9B7F79F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B40B-39CA-4895-A410-00E6B69F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3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1F9DF-6DAD-4354-9D1F-8FE973F0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E6DEB-B658-4981-A9F1-8B4CED9BC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D92BE-4DFC-4BF3-BE77-FC3E1A640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585A4-1458-465D-AB4E-70EC4914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8A899-C082-4AD5-84C5-418A5DDA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6980A-2A45-489E-9748-800FE685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C785-09EF-4B9F-B854-C47751C8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B85FE7-FA5A-4F45-8E4D-5B45FD3F9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087B2-4A0F-43CA-9F33-289A43218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2BAA0-0031-4A6E-92C5-8C6793E9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9A60D-E63F-4195-B8EC-BEB3BDA3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6673E-14C4-4B42-AC33-4A91B605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9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598F4-5606-4580-B019-34728317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3CAEC-7459-4BAF-92E9-813331428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8E09B-6BED-4202-BAC9-08FC2F002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1795-C576-491F-A619-62066713F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99B69-65B9-4D79-B89C-C54EAB893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5090-A1EB-4E96-AB6F-90B8521515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74B0BA-8405-4753-B0DE-D1D5CF79D586}"/>
              </a:ext>
            </a:extLst>
          </p:cNvPr>
          <p:cNvSpPr/>
          <p:nvPr userDrawn="1"/>
        </p:nvSpPr>
        <p:spPr>
          <a:xfrm>
            <a:off x="0" y="6264938"/>
            <a:ext cx="12192000" cy="593062"/>
          </a:xfrm>
          <a:prstGeom prst="rect">
            <a:avLst/>
          </a:prstGeom>
          <a:solidFill>
            <a:srgbClr val="345065"/>
          </a:solidFill>
          <a:ln>
            <a:solidFill>
              <a:srgbClr val="3450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932913-B85D-4D69-8202-DA3C29EB03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0818" y="6318038"/>
            <a:ext cx="3964516" cy="4979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44B7A19-5C09-40D5-A10F-9F362477A7A4}"/>
              </a:ext>
            </a:extLst>
          </p:cNvPr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345065"/>
          </a:solidFill>
          <a:ln>
            <a:solidFill>
              <a:srgbClr val="3450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1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 Box">
            <a:extLst>
              <a:ext uri="{FF2B5EF4-FFF2-40B4-BE49-F238E27FC236}">
                <a16:creationId xmlns:a16="http://schemas.microsoft.com/office/drawing/2014/main" id="{E7907DA4-0FAD-434F-8C7E-2AE42D528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360" y="1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ooter Box">
            <a:extLst>
              <a:ext uri="{FF2B5EF4-FFF2-40B4-BE49-F238E27FC236}">
                <a16:creationId xmlns:a16="http://schemas.microsoft.com/office/drawing/2014/main" id="{568199A8-B750-45E3-AB01-9FE9206C0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361" y="6172200"/>
            <a:ext cx="12195359" cy="685800"/>
          </a:xfrm>
          <a:prstGeom prst="rect">
            <a:avLst/>
          </a:prstGeom>
          <a:solidFill>
            <a:srgbClr val="3450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E49EC88-9138-4440-8FA2-253B6542A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55" r="4954"/>
          <a:stretch/>
        </p:blipFill>
        <p:spPr>
          <a:xfrm>
            <a:off x="10695803" y="148883"/>
            <a:ext cx="1371601" cy="411480"/>
          </a:xfrm>
          <a:prstGeom prst="rect">
            <a:avLst/>
          </a:prstGeom>
        </p:spPr>
      </p:pic>
      <p:sp>
        <p:nvSpPr>
          <p:cNvPr id="16" name="Slide Number Placeholder 5" descr="Slide number">
            <a:extLst>
              <a:ext uri="{FF2B5EF4-FFF2-40B4-BE49-F238E27FC236}">
                <a16:creationId xmlns:a16="http://schemas.microsoft.com/office/drawing/2014/main" id="{6671BBBF-DB32-41B6-98AC-B5A2F6925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3359" y="6172200"/>
            <a:ext cx="654148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B0DF862-988D-47B3-98A2-64A6895C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0"/>
            <a:ext cx="10944225" cy="67211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FA57E29-B688-45F6-91D1-FCD6B0D6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789" y="1143000"/>
            <a:ext cx="10931611" cy="45720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3585716-BF6D-48B6-888E-CED9ABDB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6800" y="6172199"/>
            <a:ext cx="914400" cy="6858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0" rtlCol="0" anchor="ctr" anchorCtr="0"/>
          <a:lstStyle>
            <a:lvl1pPr algn="ctr">
              <a:defRPr sz="11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ED Seal">
            <a:extLst>
              <a:ext uri="{FF2B5EF4-FFF2-40B4-BE49-F238E27FC236}">
                <a16:creationId xmlns:a16="http://schemas.microsoft.com/office/drawing/2014/main" id="{A01ACA3F-BD12-49B8-8EFD-BDBCDC75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7998" y="6241185"/>
            <a:ext cx="548637" cy="54782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0280D4FB-3891-4974-B82E-C47C48CE5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36292" y="6321441"/>
            <a:ext cx="4408172" cy="457200"/>
            <a:chOff x="6936292" y="6321441"/>
            <a:chExt cx="4408172" cy="457200"/>
          </a:xfrm>
        </p:grpSpPr>
        <p:sp>
          <p:nvSpPr>
            <p:cNvPr id="20" name="Footer Placeholder 4">
              <a:extLst>
                <a:ext uri="{FF2B5EF4-FFF2-40B4-BE49-F238E27FC236}">
                  <a16:creationId xmlns:a16="http://schemas.microsoft.com/office/drawing/2014/main" id="{9606314B-432E-426C-89F3-41A44AD25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984524" y="6348113"/>
              <a:ext cx="3359940" cy="3657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lIns="45720" tIns="0" rIns="45720" bIns="0" rtlCol="0" anchor="ctr" anchorCtr="0"/>
            <a:lstStyle>
              <a:defPPr>
                <a:defRPr lang="en-US"/>
              </a:defPPr>
              <a:lvl1pPr marL="0" algn="l" defTabSz="457200" rtl="0" eaLnBrk="1" latinLnBrk="0" hangingPunct="1">
                <a:lnSpc>
                  <a:spcPct val="100000"/>
                </a:lnSpc>
                <a:defRPr sz="1000" b="1" i="0" kern="0" cap="small" spc="20" baseline="0">
                  <a:solidFill>
                    <a:schemeClr val="bg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/>
                <a:t>Rehabilitation Services Administration</a:t>
              </a:r>
            </a:p>
            <a:p>
              <a:r>
                <a:rPr lang="en-US" b="0" dirty="0"/>
                <a:t>Office of Special Education and Rehabilitative Services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B6F0B4F-B086-41DB-94DA-4D5A42F8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936057" y="6341282"/>
              <a:ext cx="0" cy="365760"/>
            </a:xfrm>
            <a:prstGeom prst="line">
              <a:avLst/>
            </a:prstGeom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 descr="OSERS">
              <a:extLst>
                <a:ext uri="{FF2B5EF4-FFF2-40B4-BE49-F238E27FC236}">
                  <a16:creationId xmlns:a16="http://schemas.microsoft.com/office/drawing/2014/main" id="{41984953-4B21-40EC-B279-3D0B99EC77BC}"/>
                </a:ext>
              </a:extLst>
            </p:cNvPr>
            <p:cNvSpPr txBox="1"/>
            <p:nvPr userDrawn="1"/>
          </p:nvSpPr>
          <p:spPr>
            <a:xfrm>
              <a:off x="6936292" y="6321441"/>
              <a:ext cx="914401" cy="4572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3600" b="0" spc="0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RSA</a:t>
              </a:r>
              <a:endParaRPr lang="en-US" sz="3200" b="0" spc="0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254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2400"/>
        </a:spcBef>
        <a:buClr>
          <a:srgbClr val="6EC940"/>
        </a:buClr>
        <a:buFont typeface="Wingdings 3" panose="05040102010807070707" pitchFamily="18" charset="2"/>
        <a:buChar char=""/>
        <a:defRPr sz="2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rgbClr val="6EC940"/>
        </a:buClr>
        <a:buFont typeface="Arial" panose="020B0604020202020204" pitchFamily="34" charset="0"/>
        <a:buChar char="•"/>
        <a:defRPr sz="24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20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3pPr>
      <a:lvl4pPr marL="148590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4pPr>
      <a:lvl5pPr marL="1771650" indent="-171450" algn="l" defTabSz="914400" rtl="0" eaLnBrk="1" latinLnBrk="0" hangingPunct="1">
        <a:lnSpc>
          <a:spcPct val="100000"/>
        </a:lnSpc>
        <a:spcBef>
          <a:spcPts val="600"/>
        </a:spcBef>
        <a:buClr>
          <a:srgbClr val="6EC940"/>
        </a:buClr>
        <a:buFont typeface="Arial" panose="020B0604020202020204" pitchFamily="34" charset="0"/>
        <a:buChar char="•"/>
        <a:defRPr sz="1800" kern="1200">
          <a:solidFill>
            <a:srgbClr val="345065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sa.ed.gov/performance/rehabdata-workgroup" TargetMode="External"/><Relationship Id="rId2" Type="http://schemas.openxmlformats.org/officeDocument/2006/relationships/hyperlink" Target="https://www.federalregister.gov/documents/2022/09/14/2022-19002/workforce-innovation-and-opportunity-act-effectiveness-in-serving-employers-performance-indicator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tac-qm.org/" TargetMode="External"/><Relationship Id="rId2" Type="http://schemas.openxmlformats.org/officeDocument/2006/relationships/hyperlink" Target="http://www.transitionta.org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cqe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04BE-47F0-4980-9827-88A1C194E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1380" y="1132245"/>
            <a:ext cx="1329476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entury Gothic" panose="020B0502020202020204" pitchFamily="34" charset="0"/>
              </a:rPr>
              <a:t>Pathways Leading to </a:t>
            </a:r>
            <a:br>
              <a:rPr lang="en-US" sz="4800" b="1" dirty="0">
                <a:latin typeface="Century Gothic" panose="020B0502020202020204" pitchFamily="34" charset="0"/>
              </a:rPr>
            </a:br>
            <a:r>
              <a:rPr lang="en-US" sz="4800" b="1" dirty="0">
                <a:latin typeface="Century Gothic" panose="020B0502020202020204" pitchFamily="34" charset="0"/>
              </a:rPr>
              <a:t>Change and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C3BE0-CBB7-41F6-9368-C1D4518BA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3602038"/>
            <a:ext cx="11209106" cy="22439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11</a:t>
            </a:r>
            <a:r>
              <a:rPr lang="en-US" sz="3600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th</a:t>
            </a:r>
            <a: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 General Session</a:t>
            </a:r>
          </a:p>
          <a:p>
            <a:r>
              <a:rPr lang="en-US" sz="3600">
                <a:solidFill>
                  <a:schemeClr val="accent1"/>
                </a:solidFill>
                <a:latin typeface="Century Gothic" panose="020B0502020202020204" pitchFamily="34" charset="0"/>
              </a:rPr>
              <a:t>November 2, </a:t>
            </a:r>
            <a: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56505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D45B-41D9-40D4-A86A-5B512FF0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7" y="965199"/>
            <a:ext cx="4868183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Data Collection and Analysis Unit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DE7CF2-B6CF-48F4-BF1A-392D55928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96512" y="2587752"/>
            <a:ext cx="0" cy="177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134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BB983-E5EF-43B6-951F-0D01C4FB3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552451"/>
            <a:ext cx="11068050" cy="5518150"/>
          </a:xfrm>
        </p:spPr>
        <p:txBody>
          <a:bodyPr>
            <a:normAutofit fontScale="92500" lnSpcReduction="20000"/>
          </a:bodyPr>
          <a:lstStyle/>
          <a:p>
            <a:pPr marR="0"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WIOA Performance and VR Program Data News</a:t>
            </a: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WIOA </a:t>
            </a:r>
            <a:r>
              <a:rPr lang="en-US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Effectiveness in Serving Employers </a:t>
            </a:r>
            <a:r>
              <a:rPr lang="en-US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NPRM: </a:t>
            </a:r>
            <a:r>
              <a:rPr lang="en-US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Submit Comments</a:t>
            </a:r>
            <a:r>
              <a:rPr lang="en-US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until November 14</a:t>
            </a:r>
            <a:endParaRPr lang="en-US" u="sng" dirty="0">
              <a:solidFill>
                <a:srgbClr val="0563C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New </a:t>
            </a:r>
            <a:r>
              <a:rPr lang="en-US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RehabData Workgroup</a:t>
            </a:r>
            <a:r>
              <a:rPr lang="en-US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Members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Andrew Grey, ID-G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Zeke Hampton, WV-C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Julie Venneman, NY-B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Data Dashboards: Coming in December with PY22Q1 Data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to Data Tools and New Data Tool: PY21 Updates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VRTAC-QM’s Data Literacy Training: 4-Part Series Coming Soon</a:t>
            </a:r>
            <a:endParaRPr lang="en-US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41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500" u="sng" dirty="0">
              <a:solidFill>
                <a:srgbClr val="0563C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5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2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D45B-41D9-40D4-A86A-5B512FF0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3894732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Questions and Answers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DE7CF2-B6CF-48F4-BF1A-392D55928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96512" y="2587752"/>
            <a:ext cx="0" cy="177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9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List of session presenters">
            <a:extLst>
              <a:ext uri="{FF2B5EF4-FFF2-40B4-BE49-F238E27FC236}">
                <a16:creationId xmlns:a16="http://schemas.microsoft.com/office/drawing/2014/main" id="{65FCFFFC-D78A-4EFF-9562-BDC110C97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3" y="1242875"/>
            <a:ext cx="10515600" cy="48808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3300" dirty="0">
              <a:solidFill>
                <a:schemeClr val="accent1"/>
              </a:solidFill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4817AEE5-A52E-4CC9-990C-06817A53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47" y="311859"/>
            <a:ext cx="10515600" cy="1325563"/>
          </a:xfrm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RSA Presenters and Agenda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3FA0D23F-D921-4E47-8904-4069D2DE6FE9}"/>
              </a:ext>
            </a:extLst>
          </p:cNvPr>
          <p:cNvSpPr txBox="1">
            <a:spLocks/>
          </p:cNvSpPr>
          <p:nvPr/>
        </p:nvSpPr>
        <p:spPr>
          <a:xfrm>
            <a:off x="642522" y="1474999"/>
            <a:ext cx="11997615" cy="481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Carol Dobak: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Acting Deputy Commissioner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en-US" sz="3100" b="1" dirty="0">
                <a:latin typeface="Century Gothic" panose="020B0502020202020204" pitchFamily="34" charset="0"/>
              </a:rPr>
              <a:t>Suzanne Mitchell: </a:t>
            </a:r>
            <a:r>
              <a:rPr lang="en-US" sz="3100" dirty="0">
                <a:solidFill>
                  <a:schemeClr val="accent1"/>
                </a:solidFill>
                <a:latin typeface="Century Gothic" panose="020B0502020202020204" pitchFamily="34" charset="0"/>
              </a:rPr>
              <a:t>Chief, VR Program Unit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en-US" sz="3100" b="1" dirty="0">
                <a:latin typeface="Century Gothic" panose="020B0502020202020204" pitchFamily="34" charset="0"/>
              </a:rPr>
              <a:t>Ed Vitelli: </a:t>
            </a:r>
            <a:r>
              <a:rPr lang="en-US" sz="3100" dirty="0">
                <a:solidFill>
                  <a:schemeClr val="accent1"/>
                </a:solidFill>
                <a:latin typeface="Century Gothic" panose="020B0502020202020204" pitchFamily="34" charset="0"/>
              </a:rPr>
              <a:t>Chief, Technical Assistance Unit</a:t>
            </a:r>
            <a:endParaRPr lang="en-US" sz="3100" b="1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en-US" sz="3100" b="1" dirty="0">
                <a:latin typeface="Century Gothic" panose="020B0502020202020204" pitchFamily="34" charset="0"/>
              </a:rPr>
              <a:t>David Steele: </a:t>
            </a:r>
            <a:r>
              <a:rPr lang="en-US" sz="3100" dirty="0">
                <a:solidFill>
                  <a:schemeClr val="accent1"/>
                </a:solidFill>
                <a:latin typeface="Century Gothic" panose="020B0502020202020204" pitchFamily="34" charset="0"/>
              </a:rPr>
              <a:t>Chief, Fiscal Unit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buClrTx/>
              <a:buSzTx/>
              <a:buNone/>
              <a:tabLst/>
              <a:defRPr/>
            </a:pPr>
            <a:r>
              <a:rPr lang="en-US" sz="3100" b="1" dirty="0">
                <a:latin typeface="Century Gothic" panose="020B0502020202020204" pitchFamily="34" charset="0"/>
              </a:rPr>
              <a:t>Christopher Pope: </a:t>
            </a:r>
            <a:r>
              <a:rPr lang="en-US" sz="3100" dirty="0">
                <a:solidFill>
                  <a:schemeClr val="accent1"/>
                </a:solidFill>
                <a:latin typeface="Century Gothic" panose="020B0502020202020204" pitchFamily="34" charset="0"/>
              </a:rPr>
              <a:t>Chief, Data Collection and Analysis Unit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100" b="1" dirty="0">
                <a:latin typeface="Century Gothic" panose="020B0502020202020204" pitchFamily="34" charset="0"/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97064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D45B-41D9-40D4-A86A-5B512FF0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3894732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RSA Update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DE7CF2-B6CF-48F4-BF1A-392D55928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96512" y="2587752"/>
            <a:ext cx="0" cy="177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38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D45B-41D9-40D4-A86A-5B512FF0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3894732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VR Program Unit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DE7CF2-B6CF-48F4-BF1A-392D55928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96512" y="2587752"/>
            <a:ext cx="0" cy="177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7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D45B-41D9-40D4-A86A-5B512FF0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3894732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Technical Assistance Unit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DE7CF2-B6CF-48F4-BF1A-392D55928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96512" y="2587752"/>
            <a:ext cx="0" cy="177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BB983-E5EF-43B6-951F-0D01C4FB3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571501"/>
            <a:ext cx="11058525" cy="551815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solidFill>
                  <a:schemeClr val="tx1"/>
                </a:solidFill>
                <a:latin typeface="Century Gothic" panose="020B0502020202020204" pitchFamily="34" charset="0"/>
              </a:rPr>
              <a:t>The challenge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: Spending all of our Federal VR dollars in the most efficient and effective manner to serve individuals with disabilities so that they may achieve competitive integrated employment and self-sufficiency.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solidFill>
                  <a:schemeClr val="tx1"/>
                </a:solidFill>
                <a:latin typeface="Century Gothic" panose="020B0502020202020204" pitchFamily="34" charset="0"/>
              </a:rPr>
              <a:t>Point 1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:	This problem will not be solved overnight, but we need to act now.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solidFill>
                  <a:schemeClr val="tx1"/>
                </a:solidFill>
                <a:latin typeface="Century Gothic" panose="020B0502020202020204" pitchFamily="34" charset="0"/>
              </a:rPr>
              <a:t>Point 2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:	Develop a deliberate action plan to spend down your funds.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solidFill>
                  <a:schemeClr val="tx1"/>
                </a:solidFill>
                <a:latin typeface="Century Gothic" panose="020B0502020202020204" pitchFamily="34" charset="0"/>
              </a:rPr>
              <a:t>Point 3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:	Communicate regularly with your RSA State Liaison.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solidFill>
                  <a:schemeClr val="tx1"/>
                </a:solidFill>
                <a:latin typeface="Century Gothic" panose="020B0502020202020204" pitchFamily="34" charset="0"/>
              </a:rPr>
              <a:t>Point 4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:	Talk with us sooner rather than later.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>
                <a:solidFill>
                  <a:schemeClr val="tx1"/>
                </a:solidFill>
                <a:latin typeface="Century Gothic" panose="020B0502020202020204" pitchFamily="34" charset="0"/>
              </a:rPr>
              <a:t>Point 5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:	Communicate with our Technical Assistance Centers (TACs).</a:t>
            </a:r>
          </a:p>
          <a:p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8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BB983-E5EF-43B6-951F-0D01C4FB3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225" y="1071476"/>
            <a:ext cx="2838450" cy="4736186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1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Leader: Tonya Stellar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	Sam Pierre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	Jessica Hawes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	Tonya Stellar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	Tonya Stellar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	Caneshia McAllister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	Shelley Hendren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MT	Sam Pierre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NM	Sam Pierre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	Tonya Stellar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	Caneshia McAllister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TN	Jessica Hawes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	Caneshia McAllister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	Shelley Hendren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	Jessica Hawes</a:t>
            </a:r>
            <a:endParaRPr lang="en-US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780CBE-8316-4244-9194-9476A0F85981}"/>
              </a:ext>
            </a:extLst>
          </p:cNvPr>
          <p:cNvSpPr txBox="1"/>
          <p:nvPr/>
        </p:nvSpPr>
        <p:spPr>
          <a:xfrm>
            <a:off x="3383754" y="1071476"/>
            <a:ext cx="2628900" cy="452463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Leader: Jim Doyle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	Jason Hunter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	Zunaira Wasif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DC	Jim Doyle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	Jason Hunter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	Jessica Davis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	Jim Doyle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	Jim Doyle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	Zunaira Wasif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	Jason Hunter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	Jessica Davis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OH	Zunaira Wasif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VT	Jessica Davis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WV	Jason Hunter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68E92C-A9DA-4999-8A17-14F83B2D8B6B}"/>
              </a:ext>
            </a:extLst>
          </p:cNvPr>
          <p:cNvSpPr txBox="1"/>
          <p:nvPr/>
        </p:nvSpPr>
        <p:spPr>
          <a:xfrm>
            <a:off x="6281734" y="1071476"/>
            <a:ext cx="2628901" cy="511736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Leader: Shannon Moler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	Terry Martin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	April Trice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	Terry Martin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	April Trice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	April Trice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	Nikki Jeffords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	Shannon Moler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MD	April Trice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	Nikki Jeffords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Shannon Moler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	Nikki Jeffords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	Terry Martin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	Terry Martin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	Shannon Moler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	April Trice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0724D-C784-4EF1-9D9A-068B72379BAF}"/>
              </a:ext>
            </a:extLst>
          </p:cNvPr>
          <p:cNvSpPr txBox="1"/>
          <p:nvPr/>
        </p:nvSpPr>
        <p:spPr>
          <a:xfrm>
            <a:off x="9179713" y="1071476"/>
            <a:ext cx="2628900" cy="4821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Leader: Joe Doney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	Joe Doney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	Christy Cavataio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	Christy Cavataio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	Joe Doney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	Zera Hoosier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	Christy Cavataio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CNMI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Zera Hoosier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	Zera Hoosier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	Joe Doney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	Zera Hoosier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Joe Doney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	Christy Cavataio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	Christy Cavataio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	Zera Hoosier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06526B-F9CF-4C8C-A19D-873C3C74829E}"/>
              </a:ext>
            </a:extLst>
          </p:cNvPr>
          <p:cNvSpPr txBox="1"/>
          <p:nvPr/>
        </p:nvSpPr>
        <p:spPr>
          <a:xfrm>
            <a:off x="180975" y="425145"/>
            <a:ext cx="428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RSA State Liaisons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8F8E0F-FE1D-43A9-A236-4161993ADDD1}"/>
              </a:ext>
            </a:extLst>
          </p:cNvPr>
          <p:cNvSpPr txBox="1"/>
          <p:nvPr/>
        </p:nvSpPr>
        <p:spPr>
          <a:xfrm>
            <a:off x="4143375" y="486700"/>
            <a:ext cx="7753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rsa.ed.gov/about/people/state-liaisons</a:t>
            </a:r>
          </a:p>
        </p:txBody>
      </p:sp>
    </p:spTree>
    <p:extLst>
      <p:ext uri="{BB962C8B-B14F-4D97-AF65-F5344CB8AC3E}">
        <p14:creationId xmlns:p14="http://schemas.microsoft.com/office/powerpoint/2010/main" val="385226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BB983-E5EF-43B6-951F-0D01C4FB3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571501"/>
            <a:ext cx="11068050" cy="551815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6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RSA Technical Assistance Centers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Technical Assistance Center on Transition for Students with Disabilities: The Collaborative (NTACT:C)</a:t>
            </a: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500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www.transitionta.org</a:t>
            </a:r>
            <a:endParaRPr lang="en-US" sz="4500" u="sng" dirty="0">
              <a:solidFill>
                <a:srgbClr val="0563C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5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Rehabilitation Technical Assistance Center for Quality Management (VRTAC-QM)</a:t>
            </a: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500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www.vrtac-qm.org</a:t>
            </a:r>
            <a:r>
              <a:rPr lang="en-US" sz="4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5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Rehabilitation Technical Assistance Center for Quality Employment (VRTAC-QE)</a:t>
            </a: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500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www.tacqe.com</a:t>
            </a:r>
            <a:endParaRPr lang="en-US" sz="4500" u="sng" dirty="0">
              <a:solidFill>
                <a:srgbClr val="0563C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5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2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D45B-41D9-40D4-A86A-5B512FF0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3894732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Fiscal </a:t>
            </a:r>
            <a:b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4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Unit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DE7CF2-B6CF-48F4-BF1A-392D55928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96512" y="2587752"/>
            <a:ext cx="0" cy="177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48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SA Design Masters">
  <a:themeElements>
    <a:clrScheme name="OSERS Brand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ERS_PPT_Template_OSERS--Name--Location--01-29-2020.potx" id="{4CBD5D93-7D7B-45BD-80B0-CABB468D21AE}" vid="{F693F03E-9861-4B34-9524-196563F7EF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40728</TotalTime>
  <Words>571</Words>
  <Application>Microsoft Macintosh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Courier New</vt:lpstr>
      <vt:lpstr>Symbol</vt:lpstr>
      <vt:lpstr>Wingdings 3</vt:lpstr>
      <vt:lpstr>Office Theme</vt:lpstr>
      <vt:lpstr>RSA Design Masters</vt:lpstr>
      <vt:lpstr>Pathways Leading to  Change and Success</vt:lpstr>
      <vt:lpstr>RSA Presenters and Agenda</vt:lpstr>
      <vt:lpstr>RSA Update</vt:lpstr>
      <vt:lpstr>VR Program Unit</vt:lpstr>
      <vt:lpstr>Technical Assistance Unit</vt:lpstr>
      <vt:lpstr>PowerPoint Presentation</vt:lpstr>
      <vt:lpstr>PowerPoint Presentation</vt:lpstr>
      <vt:lpstr>PowerPoint Presentation</vt:lpstr>
      <vt:lpstr>Fiscal  Unit</vt:lpstr>
      <vt:lpstr>Data Collection and Analysis Unit</vt:lpstr>
      <vt:lpstr>PowerPoint Presentation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Quinn, Michael</dc:creator>
  <cp:lastModifiedBy>Danielle Guest</cp:lastModifiedBy>
  <cp:revision>818</cp:revision>
  <cp:lastPrinted>2021-10-15T02:39:09Z</cp:lastPrinted>
  <dcterms:created xsi:type="dcterms:W3CDTF">2021-10-07T17:41:24Z</dcterms:created>
  <dcterms:modified xsi:type="dcterms:W3CDTF">2022-11-03T20:32:06Z</dcterms:modified>
</cp:coreProperties>
</file>