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1324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34" autoAdjust="0"/>
  </p:normalViewPr>
  <p:slideViewPr>
    <p:cSldViewPr snapToGrid="0" snapToObjects="1">
      <p:cViewPr varScale="1">
        <p:scale>
          <a:sx n="126" d="100"/>
          <a:sy n="126" d="100"/>
        </p:scale>
        <p:origin x="-4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-4504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2F5497D-A192-6B4F-AABE-931414AD6D3E}" type="datetimeFigureOut">
              <a:rPr lang="en-US" smtClean="0"/>
              <a:pPr/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50F8EC3-3314-1244-AEA9-2AEE1E910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46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A00066E-D288-FA41-8B31-AF255147ACB4}" type="datetimeFigureOut">
              <a:rPr lang="en-US" smtClean="0"/>
              <a:pPr/>
              <a:t>10/30/2015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72739B-3976-8E41-83B7-3AF90B5B3E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4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df"/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df"/><Relationship Id="rId5" Type="http://schemas.openxmlformats.org/officeDocument/2006/relationships/image" Target="../media/image2.png"/><Relationship Id="rId4" Type="http://schemas.openxmlformats.org/officeDocument/2006/relationships/image" Target="../media/image2.pd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d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d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df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9880" y="1912452"/>
            <a:ext cx="7596062" cy="1401215"/>
          </a:xfrm>
        </p:spPr>
        <p:txBody>
          <a:bodyPr anchor="ctr">
            <a:normAutofit/>
          </a:bodyPr>
          <a:lstStyle>
            <a:lvl1pPr algn="l">
              <a:defRPr sz="4800" b="0" i="0">
                <a:solidFill>
                  <a:srgbClr val="306C99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Headline</a:t>
            </a:r>
            <a:endParaRPr lang="en-US" dirty="0"/>
          </a:p>
        </p:txBody>
      </p:sp>
      <p:pic>
        <p:nvPicPr>
          <p:cNvPr id="5" name="Picture 4" descr="logo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889256" y="936017"/>
            <a:ext cx="4075572" cy="566490"/>
          </a:xfrm>
          <a:prstGeom prst="rect">
            <a:avLst/>
          </a:prstGeom>
        </p:spPr>
      </p:pic>
      <p:pic>
        <p:nvPicPr>
          <p:cNvPr id="9" name="Picture 8" descr="botharrows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954537" y="4517100"/>
            <a:ext cx="4025026" cy="3100018"/>
          </a:xfrm>
          <a:prstGeom prst="rect">
            <a:avLst/>
          </a:prstGeom>
        </p:spPr>
      </p:pic>
      <p:pic>
        <p:nvPicPr>
          <p:cNvPr id="6" name="Picture 5" descr="logo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889256" y="936017"/>
            <a:ext cx="4075572" cy="566490"/>
          </a:xfrm>
          <a:prstGeom prst="rect">
            <a:avLst/>
          </a:prstGeom>
        </p:spPr>
      </p:pic>
      <p:pic>
        <p:nvPicPr>
          <p:cNvPr id="7" name="Picture 6" descr="botharrows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8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954537" y="4517100"/>
            <a:ext cx="4025026" cy="310001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254420" y="729210"/>
            <a:ext cx="8530066" cy="1145889"/>
          </a:xfrm>
        </p:spPr>
        <p:txBody>
          <a:bodyPr anchor="t"/>
          <a:lstStyle>
            <a:lvl1pPr algn="l">
              <a:defRPr>
                <a:solidFill>
                  <a:srgbClr val="306C99"/>
                </a:solidFill>
              </a:defRPr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>
          <a:xfrm>
            <a:off x="283765" y="2132843"/>
            <a:ext cx="8500721" cy="367103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" name="Picture 4" descr="logo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658203" y="6159404"/>
            <a:ext cx="2126284" cy="295546"/>
          </a:xfrm>
          <a:prstGeom prst="rect">
            <a:avLst/>
          </a:prstGeom>
        </p:spPr>
      </p:pic>
      <p:pic>
        <p:nvPicPr>
          <p:cNvPr id="6" name="Picture 5" descr="logo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658203" y="6159404"/>
            <a:ext cx="2126284" cy="2955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768975"/>
          </a:xfrm>
          <a:prstGeom prst="rect">
            <a:avLst/>
          </a:prstGeom>
          <a:solidFill>
            <a:srgbClr val="306C99">
              <a:alpha val="9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0" y="0"/>
            <a:ext cx="9144000" cy="5768975"/>
          </a:xfrm>
          <a:prstGeom prst="rect">
            <a:avLst/>
          </a:prstGeom>
          <a:solidFill>
            <a:srgbClr val="306C99">
              <a:alpha val="9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31365"/>
            <a:ext cx="7772400" cy="1362075"/>
          </a:xfrm>
          <a:ln>
            <a:noFill/>
          </a:ln>
        </p:spPr>
        <p:txBody>
          <a:bodyPr anchor="t"/>
          <a:lstStyle>
            <a:lvl1pPr algn="l">
              <a:defRPr sz="4000" b="0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 descr="logo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658203" y="6159404"/>
            <a:ext cx="2126284" cy="295546"/>
          </a:xfrm>
          <a:prstGeom prst="rect">
            <a:avLst/>
          </a:prstGeom>
        </p:spPr>
      </p:pic>
      <p:pic>
        <p:nvPicPr>
          <p:cNvPr id="8" name="Picture 7" descr="logo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658203" y="6159404"/>
            <a:ext cx="2126284" cy="2955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00847-a.jpg"/>
          <p:cNvPicPr>
            <a:picLocks noChangeAspect="1"/>
          </p:cNvPicPr>
          <p:nvPr/>
        </p:nvPicPr>
        <p:blipFill>
          <a:blip r:embed="rId2"/>
          <a:srcRect l="2932" r="19736"/>
          <a:stretch>
            <a:fillRect/>
          </a:stretch>
        </p:blipFill>
        <p:spPr>
          <a:xfrm>
            <a:off x="-396240" y="0"/>
            <a:ext cx="415652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0079" y="1508016"/>
            <a:ext cx="4044633" cy="2284338"/>
          </a:xfrm>
          <a:ln>
            <a:noFill/>
          </a:ln>
        </p:spPr>
        <p:txBody>
          <a:bodyPr anchor="t"/>
          <a:lstStyle>
            <a:lvl1pPr algn="l">
              <a:defRPr sz="4000" b="0" cap="all">
                <a:solidFill>
                  <a:srgbClr val="306C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 descr="logo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658203" y="6159404"/>
            <a:ext cx="2126284" cy="295546"/>
          </a:xfrm>
          <a:prstGeom prst="rect">
            <a:avLst/>
          </a:prstGeom>
        </p:spPr>
      </p:pic>
      <p:pic>
        <p:nvPicPr>
          <p:cNvPr id="5" name="Picture 4" descr="00847-a.jpg"/>
          <p:cNvPicPr>
            <a:picLocks noChangeAspect="1"/>
          </p:cNvPicPr>
          <p:nvPr userDrawn="1"/>
        </p:nvPicPr>
        <p:blipFill>
          <a:blip r:embed="rId2"/>
          <a:srcRect l="2932" r="19736"/>
          <a:stretch>
            <a:fillRect/>
          </a:stretch>
        </p:blipFill>
        <p:spPr>
          <a:xfrm>
            <a:off x="-396240" y="0"/>
            <a:ext cx="4156529" cy="6858000"/>
          </a:xfrm>
          <a:prstGeom prst="rect">
            <a:avLst/>
          </a:prstGeom>
        </p:spPr>
      </p:pic>
      <p:pic>
        <p:nvPicPr>
          <p:cNvPr id="7" name="Picture 6" descr="logo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5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658203" y="6159404"/>
            <a:ext cx="2126284" cy="29554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0647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306C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James.Smith@vermont.gov" TargetMode="External"/><Relationship Id="rId2" Type="http://schemas.openxmlformats.org/officeDocument/2006/relationships/hyperlink" Target="mailto:Renee.Kievit-Kylar@vermont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949242" cy="1755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i="0" kern="1200">
                <a:solidFill>
                  <a:srgbClr val="306C99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dirty="0" smtClean="0"/>
              <a:t>Vermont Response to WIOA Requirements: Pre Employment Transition Services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4291622"/>
            <a:ext cx="6400800" cy="17526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CSAVR Conference</a:t>
            </a:r>
          </a:p>
          <a:p>
            <a:pPr marL="0" indent="0">
              <a:buNone/>
            </a:pPr>
            <a:r>
              <a:rPr lang="en-US" dirty="0" smtClean="0"/>
              <a:t>November 3,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Vermont Strategic Approach</a:t>
            </a:r>
            <a:br>
              <a:rPr lang="en-US" dirty="0"/>
            </a:br>
            <a:r>
              <a:rPr lang="en-US" dirty="0"/>
              <a:t>Lifespan Specialization in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197" y="2186768"/>
            <a:ext cx="8462515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Community Rehabilitation Services (CRP)</a:t>
            </a:r>
          </a:p>
          <a:p>
            <a:r>
              <a:rPr lang="en-US" sz="2800" dirty="0" smtClean="0"/>
              <a:t>We assigned CRP capacity to match our counselor capacity</a:t>
            </a:r>
          </a:p>
          <a:p>
            <a:pPr lvl="1"/>
            <a:r>
              <a:rPr lang="en-US" sz="2400" dirty="0" smtClean="0"/>
              <a:t>Youth Employment Specialists partnered with In-School VR Transition Counselors</a:t>
            </a:r>
          </a:p>
          <a:p>
            <a:pPr lvl="1"/>
            <a:r>
              <a:rPr lang="en-US" sz="2400" dirty="0" smtClean="0"/>
              <a:t>Young Adult Employment Specialists partnered with Youth and Young Adult VR counselors</a:t>
            </a:r>
          </a:p>
          <a:p>
            <a:pPr lvl="1"/>
            <a:r>
              <a:rPr lang="en-US" sz="2400" dirty="0" smtClean="0"/>
              <a:t>Adult Employment Specialists partnered with Adult VR counselors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959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PETS and Supported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 smtClean="0"/>
              <a:t>VR ended a 30-year funding commitment to Adult Mental Heath supported employment.  </a:t>
            </a:r>
          </a:p>
          <a:p>
            <a:r>
              <a:rPr lang="en-US" sz="2800" dirty="0" smtClean="0"/>
              <a:t>VR shifted those resources to youth supported employment in the children's mental health system (JOBS Programs)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5293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PETS and Supported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DVR has a more than 30-year commitment to SE for adults with developmental disabilities ($1.3 million)</a:t>
            </a:r>
          </a:p>
          <a:p>
            <a:r>
              <a:rPr lang="en-US" sz="2800" dirty="0" smtClean="0"/>
              <a:t>Reassigned 15% of the individual contracts to Developmental Services providers to PETS services</a:t>
            </a:r>
          </a:p>
          <a:p>
            <a:r>
              <a:rPr lang="en-US" sz="2800" dirty="0" smtClean="0"/>
              <a:t>Our goal is to have SE capacity in the schools to create a better “on ramp” for students with developmental disabilities to the Developmental Services System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27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028" name="Picture 4" descr="C:\Users\james.smith\AppData\Local\Microsoft\Windows\Temporary Internet Files\Content.IE5\CY8KRQLU\Computer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110" y="2057400"/>
            <a:ext cx="3943350" cy="330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31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420" y="729210"/>
            <a:ext cx="8530066" cy="1145889"/>
          </a:xfrm>
        </p:spPr>
        <p:txBody>
          <a:bodyPr>
            <a:noAutofit/>
          </a:bodyPr>
          <a:lstStyle/>
          <a:p>
            <a:r>
              <a:rPr lang="en-US" dirty="0" smtClean="0"/>
              <a:t>Implementation: Empowering Staff to be Part of 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186768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Leadership made the big strategic decisions because this was a mandate not a choice</a:t>
            </a:r>
          </a:p>
          <a:p>
            <a:r>
              <a:rPr lang="en-US" sz="3000" dirty="0" smtClean="0"/>
              <a:t>However, we aggressively involved staff in how to implement. To do this we: </a:t>
            </a:r>
          </a:p>
          <a:p>
            <a:pPr lvl="1"/>
            <a:r>
              <a:rPr lang="en-US" sz="2600" dirty="0" smtClean="0"/>
              <a:t>Over-communicated </a:t>
            </a:r>
            <a:r>
              <a:rPr lang="en-US" sz="2600" dirty="0"/>
              <a:t>with VR staff and partners: used video conferencing, webinars, hard copy memos, in-person meetings</a:t>
            </a:r>
          </a:p>
          <a:p>
            <a:pPr lvl="1"/>
            <a:r>
              <a:rPr lang="en-US" sz="2600" dirty="0"/>
              <a:t>Complete transparency </a:t>
            </a:r>
            <a:r>
              <a:rPr lang="en-US" sz="2600" dirty="0" smtClean="0"/>
              <a:t>about the plan, provided multiple avenues for feedback around implementation</a:t>
            </a:r>
          </a:p>
          <a:p>
            <a:pPr lvl="1"/>
            <a:r>
              <a:rPr lang="en-US" sz="2600" dirty="0" smtClean="0"/>
              <a:t>Caseload reassignment to Transition, Young Adult and Adult was driven by counselor’s expressed preferences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722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Implementation:</a:t>
            </a:r>
            <a:br>
              <a:rPr lang="en-US" dirty="0" smtClean="0"/>
            </a:br>
            <a:r>
              <a:rPr lang="en-US" dirty="0" smtClean="0"/>
              <a:t>Building on Existing 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199" y="2160890"/>
            <a:ext cx="8583283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 smtClean="0"/>
              <a:t>Focused on our strengths and built on what was already working:</a:t>
            </a:r>
          </a:p>
          <a:p>
            <a:pPr lvl="1"/>
            <a:r>
              <a:rPr lang="en-US" sz="2400" dirty="0" smtClean="0"/>
              <a:t>We had a strong transition program with dedicated Transition counselors already serving youth 16-24. We built on that infrastructure and body of expertise to implement PETS services</a:t>
            </a:r>
          </a:p>
          <a:p>
            <a:pPr lvl="1"/>
            <a:r>
              <a:rPr lang="en-US" sz="2400" dirty="0" smtClean="0"/>
              <a:t>We had a model of the Youth Employment Specialist. We expanded that model in particular to develop the real work based learning experiences required under PETS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6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Implementation:</a:t>
            </a:r>
            <a:br>
              <a:rPr lang="en-US" dirty="0" smtClean="0"/>
            </a:br>
            <a:r>
              <a:rPr lang="en-US" dirty="0" smtClean="0"/>
              <a:t>Building on Existing 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16089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 smtClean="0"/>
              <a:t>Focused on our strengths and built on what was already working:</a:t>
            </a:r>
          </a:p>
          <a:p>
            <a:pPr lvl="1"/>
            <a:r>
              <a:rPr lang="en-US" sz="2400" dirty="0" smtClean="0"/>
              <a:t>We had an effective supported employment program serving youth with psychiatric disabilities (JOBS). We expanded the program to serve in-school youth. This was something schools had advocated for</a:t>
            </a:r>
          </a:p>
          <a:p>
            <a:pPr lvl="1"/>
            <a:r>
              <a:rPr lang="en-US" sz="2400" dirty="0" smtClean="0"/>
              <a:t>We had an effective benefits planning program with a history of serving high school students. We expanded the in-school focus of these staff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34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Implementation: Reached Out to New Partners for New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199" y="2160890"/>
            <a:ext cx="8220975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 smtClean="0"/>
              <a:t>VR had a limited role in summer youth employment prior to PETS</a:t>
            </a:r>
          </a:p>
          <a:p>
            <a:pPr lvl="1"/>
            <a:r>
              <a:rPr lang="en-US" sz="2400" dirty="0" smtClean="0"/>
              <a:t>We reached out to new partners within the non-profit sector (Youth Conservation Corps) to experiment with expanded summer youth options</a:t>
            </a:r>
          </a:p>
          <a:p>
            <a:r>
              <a:rPr lang="en-US" sz="2800" dirty="0" smtClean="0"/>
              <a:t>VR did not fund self-advocacy services prior to PETS</a:t>
            </a:r>
          </a:p>
          <a:p>
            <a:pPr lvl="1"/>
            <a:r>
              <a:rPr lang="en-US" sz="2400" dirty="0" smtClean="0"/>
              <a:t>We reached out to the Independent Living Center and Parent Information Center to explore how to provide these services and develop pilots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32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419" y="729210"/>
            <a:ext cx="8708425" cy="1145889"/>
          </a:xfrm>
        </p:spPr>
        <p:txBody>
          <a:bodyPr>
            <a:noAutofit/>
          </a:bodyPr>
          <a:lstStyle/>
          <a:p>
            <a:r>
              <a:rPr lang="en-US" dirty="0" smtClean="0"/>
              <a:t>Implementation: Project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436634" cy="4525963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We identified 10 discrete projects involved in implementing PETS for example:</a:t>
            </a:r>
          </a:p>
          <a:p>
            <a:pPr lvl="1"/>
            <a:r>
              <a:rPr lang="en-US" sz="2000" dirty="0" smtClean="0"/>
              <a:t>Statewide caseload reassignment</a:t>
            </a:r>
          </a:p>
          <a:p>
            <a:pPr lvl="1"/>
            <a:r>
              <a:rPr lang="en-US" sz="2000" dirty="0" smtClean="0"/>
              <a:t>Expanding the JOBS programs</a:t>
            </a:r>
          </a:p>
          <a:p>
            <a:pPr lvl="1"/>
            <a:r>
              <a:rPr lang="en-US" sz="2000" dirty="0" smtClean="0"/>
              <a:t>Ending the Adult MH Supported Employment Program</a:t>
            </a:r>
          </a:p>
          <a:p>
            <a:pPr lvl="1"/>
            <a:r>
              <a:rPr lang="en-US" sz="2000" dirty="0" smtClean="0"/>
              <a:t>Developing Summer Youth Experiences</a:t>
            </a:r>
          </a:p>
          <a:p>
            <a:r>
              <a:rPr lang="en-US" sz="2800" dirty="0" smtClean="0"/>
              <a:t>It was not possible to manage this much change within our normal structure</a:t>
            </a:r>
          </a:p>
          <a:p>
            <a:r>
              <a:rPr lang="en-US" sz="2800" dirty="0" smtClean="0"/>
              <a:t>Therefore we used </a:t>
            </a:r>
            <a:r>
              <a:rPr lang="en-US" sz="2800" dirty="0"/>
              <a:t>Project Management </a:t>
            </a:r>
            <a:r>
              <a:rPr lang="en-US" sz="2800" dirty="0" smtClean="0"/>
              <a:t>Tools with assigned leaders to manage implementation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5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dirty="0" smtClean="0"/>
              <a:t>All decisions were guided by the 5 PETS-approved activities in the law and other requirements 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199" y="2411044"/>
            <a:ext cx="810883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1</a:t>
            </a:r>
            <a:r>
              <a:rPr lang="en-US" sz="2800" dirty="0"/>
              <a:t>. Job exploration counseling </a:t>
            </a:r>
          </a:p>
          <a:p>
            <a:pPr marL="0" indent="0">
              <a:buNone/>
            </a:pPr>
            <a:r>
              <a:rPr lang="en-US" sz="2800" dirty="0"/>
              <a:t>2. Work-based learning experiences </a:t>
            </a:r>
          </a:p>
          <a:p>
            <a:pPr marL="0" indent="0">
              <a:buNone/>
            </a:pPr>
            <a:r>
              <a:rPr lang="en-US" sz="2800" dirty="0"/>
              <a:t>3. Counseling on opportunities for post-secondary </a:t>
            </a:r>
            <a:r>
              <a:rPr lang="en-US" sz="2800" dirty="0" smtClean="0"/>
              <a:t>	training </a:t>
            </a:r>
            <a:r>
              <a:rPr lang="en-US" sz="2800" dirty="0"/>
              <a:t>or education </a:t>
            </a:r>
          </a:p>
          <a:p>
            <a:pPr marL="0" indent="0">
              <a:buNone/>
            </a:pPr>
            <a:r>
              <a:rPr lang="en-US" sz="2800" dirty="0"/>
              <a:t>4. Workplace readiness training to develop social </a:t>
            </a:r>
            <a:r>
              <a:rPr lang="en-US" sz="2800" dirty="0" smtClean="0"/>
              <a:t>	skills </a:t>
            </a:r>
            <a:r>
              <a:rPr lang="en-US" sz="2800" dirty="0"/>
              <a:t>and independent living </a:t>
            </a:r>
          </a:p>
          <a:p>
            <a:pPr marL="0" indent="0">
              <a:buNone/>
            </a:pPr>
            <a:r>
              <a:rPr lang="en-US" sz="2800" dirty="0"/>
              <a:t>5. Instruction in self-advocacy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2492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Will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The scope of the challenge</a:t>
            </a:r>
          </a:p>
          <a:p>
            <a:r>
              <a:rPr lang="en-US" dirty="0" smtClean="0"/>
              <a:t>The overall strategic approach to PETS</a:t>
            </a:r>
          </a:p>
          <a:p>
            <a:r>
              <a:rPr lang="en-US" dirty="0" smtClean="0"/>
              <a:t>Programmatic design</a:t>
            </a:r>
          </a:p>
          <a:p>
            <a:r>
              <a:rPr lang="en-US" dirty="0" smtClean="0"/>
              <a:t>Initial Implementation </a:t>
            </a:r>
          </a:p>
          <a:p>
            <a:r>
              <a:rPr lang="en-US" dirty="0" smtClean="0"/>
              <a:t>Where we are now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4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419" y="168520"/>
            <a:ext cx="8820569" cy="1145889"/>
          </a:xfrm>
        </p:spPr>
        <p:txBody>
          <a:bodyPr>
            <a:noAutofit/>
          </a:bodyPr>
          <a:lstStyle/>
          <a:p>
            <a:r>
              <a:rPr lang="en-US" dirty="0" smtClean="0"/>
              <a:t>Developed a Vision of PETS Services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38" y="1014528"/>
            <a:ext cx="8919713" cy="5104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074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are we now?</a:t>
            </a:r>
            <a:endParaRPr lang="en-US" dirty="0"/>
          </a:p>
        </p:txBody>
      </p:sp>
      <p:pic>
        <p:nvPicPr>
          <p:cNvPr id="1027" name="Picture 3" descr="C:\Users\james.smith\AppData\Local\Microsoft\Windows\Temporary Internet Files\Content.IE5\XRRQ2VCF\work-progress-1183917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121" y="2199093"/>
            <a:ext cx="4095907" cy="273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03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Building the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 smtClean="0"/>
              <a:t>Now that the infrastructure is in place, we have to develop the practice</a:t>
            </a:r>
          </a:p>
          <a:p>
            <a:pPr lvl="1"/>
            <a:r>
              <a:rPr lang="en-US" sz="2400" dirty="0" smtClean="0"/>
              <a:t>Transition Counselors and Youth Employment Specialist meet monthly as a learning collaborative</a:t>
            </a:r>
          </a:p>
          <a:p>
            <a:pPr lvl="1"/>
            <a:r>
              <a:rPr lang="en-US" sz="2400" dirty="0" smtClean="0"/>
              <a:t>Contract with </a:t>
            </a:r>
            <a:r>
              <a:rPr lang="en-US" sz="2400" dirty="0" err="1" smtClean="0"/>
              <a:t>Trancen</a:t>
            </a:r>
            <a:r>
              <a:rPr lang="en-US" sz="2400" dirty="0" smtClean="0"/>
              <a:t> to provide training and TA</a:t>
            </a:r>
          </a:p>
          <a:p>
            <a:pPr lvl="1"/>
            <a:r>
              <a:rPr lang="en-US" sz="2400" dirty="0" smtClean="0"/>
              <a:t>Develop policy and guidance based on the real experience of staff</a:t>
            </a:r>
          </a:p>
          <a:p>
            <a:pPr lvl="1"/>
            <a:r>
              <a:rPr lang="en-US" sz="2400" dirty="0" smtClean="0"/>
              <a:t>Deal with challenges, such as unwilling schools, transportation issues, consent, liability, etc.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38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Hoped for Outcomes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514272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dirty="0"/>
              <a:t>Students will be better prepared for employment, career </a:t>
            </a:r>
            <a:r>
              <a:rPr lang="en-US" sz="2800" dirty="0" smtClean="0"/>
              <a:t>and, </a:t>
            </a:r>
            <a:r>
              <a:rPr lang="en-US" sz="2800" dirty="0"/>
              <a:t>therefore, adulthood upon leaving high school through having had a variety of pre-employment experiences, setting of career goals and exploring various career </a:t>
            </a:r>
            <a:r>
              <a:rPr lang="en-US" sz="2800" dirty="0" smtClean="0"/>
              <a:t>pathways</a:t>
            </a:r>
            <a:endParaRPr lang="en-US" sz="2800" dirty="0"/>
          </a:p>
          <a:p>
            <a:r>
              <a:rPr lang="en-US" sz="2800" dirty="0"/>
              <a:t>Increased partnerships and collaborations between special educators, 504 Coordinators, adult service </a:t>
            </a:r>
            <a:r>
              <a:rPr lang="en-US" sz="2800" dirty="0" smtClean="0"/>
              <a:t>providers</a:t>
            </a:r>
            <a:endParaRPr lang="en-US" sz="2800" dirty="0"/>
          </a:p>
          <a:p>
            <a:r>
              <a:rPr lang="en-US" sz="2800" dirty="0"/>
              <a:t>Increased focus on the importance of pre-employment experiences while still in high </a:t>
            </a:r>
            <a:r>
              <a:rPr lang="en-US" sz="2800" dirty="0" smtClean="0"/>
              <a:t>school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8668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Hoped for Outcomes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514272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dirty="0" smtClean="0"/>
              <a:t>Development </a:t>
            </a:r>
            <a:r>
              <a:rPr lang="en-US" sz="2800" dirty="0"/>
              <a:t>of best practices to be used by all people working with students to lead to more successful career goals </a:t>
            </a:r>
          </a:p>
          <a:p>
            <a:r>
              <a:rPr lang="en-US" sz="2800" dirty="0"/>
              <a:t>Increased parent engagement in their student’s career opportunities </a:t>
            </a:r>
          </a:p>
          <a:p>
            <a:r>
              <a:rPr lang="en-US" sz="2800" dirty="0"/>
              <a:t>Increased advocacy for students with disabilities to have their voices heard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6365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Contact Information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Renee Kievit-Kylar </a:t>
            </a:r>
          </a:p>
          <a:p>
            <a:r>
              <a:rPr lang="en-US" sz="2800" dirty="0" smtClean="0">
                <a:hlinkClick r:id="rId2"/>
              </a:rPr>
              <a:t>Renee.Kievit-Kylar@vermont.gov</a:t>
            </a:r>
            <a:endParaRPr lang="en-US" sz="2800" dirty="0" smtClean="0"/>
          </a:p>
          <a:p>
            <a:r>
              <a:rPr lang="en-US" sz="2800" dirty="0" smtClean="0"/>
              <a:t>802 871-3040</a:t>
            </a:r>
          </a:p>
          <a:p>
            <a:r>
              <a:rPr lang="en-US" sz="2800" dirty="0" smtClean="0"/>
              <a:t>James Smith</a:t>
            </a:r>
          </a:p>
          <a:p>
            <a:r>
              <a:rPr lang="en-US" sz="2800" dirty="0" smtClean="0">
                <a:hlinkClick r:id="rId3"/>
              </a:rPr>
              <a:t>James.Smith@vermont.gov</a:t>
            </a:r>
            <a:endParaRPr lang="en-US" sz="2800" dirty="0" smtClean="0"/>
          </a:p>
          <a:p>
            <a:r>
              <a:rPr lang="en-US" sz="2800" dirty="0" smtClean="0"/>
              <a:t>802 871-3031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9630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Pre-Employment Transition Services</a:t>
            </a:r>
            <a:endParaRPr lang="en-US" dirty="0"/>
          </a:p>
        </p:txBody>
      </p:sp>
      <p:pic>
        <p:nvPicPr>
          <p:cNvPr id="2052" name="Picture 4" descr="C:\Users\james.smith\AppData\Local\Microsoft\Windows\Temporary Internet Files\Content.IE5\DKZWWUO4\Back-to-School[1]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31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Pre-Employment Transition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Most dramatic shift in VR program in 30+  years</a:t>
            </a:r>
          </a:p>
          <a:p>
            <a:r>
              <a:rPr lang="en-US" sz="2800" dirty="0" smtClean="0"/>
              <a:t>Requires VR agencies to spend 15% of their federal award on PETS required and authorized services</a:t>
            </a:r>
          </a:p>
          <a:p>
            <a:r>
              <a:rPr lang="en-US" sz="2800" dirty="0" smtClean="0"/>
              <a:t>15% does not include administrative costs so actual financial impact is greater</a:t>
            </a:r>
          </a:p>
          <a:p>
            <a:r>
              <a:rPr lang="en-US" sz="2800" dirty="0" smtClean="0"/>
              <a:t>Effective immediately in FFY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7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420" y="729210"/>
            <a:ext cx="8768810" cy="1145889"/>
          </a:xfrm>
        </p:spPr>
        <p:txBody>
          <a:bodyPr>
            <a:noAutofit/>
          </a:bodyPr>
          <a:lstStyle/>
          <a:p>
            <a:r>
              <a:rPr lang="en-US" dirty="0"/>
              <a:t>Impact of Pre-Employment Transition Services </a:t>
            </a:r>
            <a:r>
              <a:rPr lang="en-US" dirty="0" smtClean="0"/>
              <a:t>Requirement in Vermont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182476"/>
            <a:ext cx="8566030" cy="408170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 smtClean="0"/>
              <a:t>Total VR Title I award for FFY16 = $14.8 million</a:t>
            </a:r>
          </a:p>
          <a:p>
            <a:r>
              <a:rPr lang="en-US" sz="2800" dirty="0" smtClean="0"/>
              <a:t>Total that can only be used for PETS = $2.2 million</a:t>
            </a:r>
          </a:p>
          <a:p>
            <a:r>
              <a:rPr lang="en-US" sz="2800" dirty="0" smtClean="0"/>
              <a:t>Prior to FFY15 Vermont VR only spent about $0.5 million on PETS services primarily through the VR Transition Counselors (who served both in-school and out-of</a:t>
            </a:r>
            <a:r>
              <a:rPr lang="en-US" sz="2800" dirty="0"/>
              <a:t>-</a:t>
            </a:r>
            <a:r>
              <a:rPr lang="en-US" sz="2800" dirty="0" smtClean="0"/>
              <a:t>school youth)</a:t>
            </a:r>
          </a:p>
          <a:p>
            <a:r>
              <a:rPr lang="en-US" sz="2800" dirty="0" smtClean="0"/>
              <a:t>So we knew we had to shift about $1.7 million in service dollars…and we had to do it right away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056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we were a little freaked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6291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028" name="Picture 4" descr="C:\Users\james.smith\AppData\Local\Microsoft\Windows\Temporary Internet Files\Content.IE5\JP9VIIZL\scared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09800"/>
            <a:ext cx="3276600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3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Vermont Strategic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 smtClean="0"/>
              <a:t>Embrace the Congressional intent: try to build the best possible Pre-Employment Transition Services program possible</a:t>
            </a:r>
          </a:p>
          <a:p>
            <a:r>
              <a:rPr lang="en-US" sz="2800" dirty="0" smtClean="0"/>
              <a:t>Be strategic about reassignment of resources to support the best possible outcome</a:t>
            </a:r>
          </a:p>
          <a:p>
            <a:r>
              <a:rPr lang="en-US" sz="2800" dirty="0" smtClean="0"/>
              <a:t>Be transparent with our staff and partners about the change</a:t>
            </a:r>
          </a:p>
          <a:p>
            <a:r>
              <a:rPr lang="en-US" sz="2800" dirty="0" smtClean="0"/>
              <a:t>Acknowledge that there are winners and losers involved with such a dramatic shift in resources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61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Vermont Strategic Approach</a:t>
            </a:r>
            <a:br>
              <a:rPr lang="en-US" dirty="0"/>
            </a:br>
            <a:r>
              <a:rPr lang="en-US" dirty="0"/>
              <a:t>Lifespan Specialization in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199" y="2169516"/>
            <a:ext cx="8626416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If we were going to invest 15% or more of our resources in high school students, we wanted to make sure when they graduated there was VR capacity to serve them</a:t>
            </a:r>
          </a:p>
          <a:p>
            <a:r>
              <a:rPr lang="en-US" sz="2800" dirty="0" smtClean="0"/>
              <a:t>Therefore, Vermont invested an equivalent amount of resources in youth post high school exit… otherwise the investment in PETS would be wasted</a:t>
            </a:r>
          </a:p>
          <a:p>
            <a:r>
              <a:rPr lang="en-US" sz="2800" dirty="0" smtClean="0"/>
              <a:t>We recognized that youth/young adult VR services are qualitatively different and we needed to design the program accordingly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545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Vermont Strategic </a:t>
            </a:r>
            <a:r>
              <a:rPr lang="en-US" dirty="0" smtClean="0"/>
              <a:t>Approach</a:t>
            </a:r>
            <a:br>
              <a:rPr lang="en-US" dirty="0" smtClean="0"/>
            </a:br>
            <a:r>
              <a:rPr lang="en-US" dirty="0" smtClean="0"/>
              <a:t>Lifespan Specialization in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298906"/>
            <a:ext cx="8566030" cy="379130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 smtClean="0"/>
              <a:t>20% of VR counselor capacity assigned to PETS serving exclusively high school students</a:t>
            </a:r>
          </a:p>
          <a:p>
            <a:r>
              <a:rPr lang="en-US" sz="2800" dirty="0" smtClean="0"/>
              <a:t>20% VR counselor capacity assigned to youth or young adult services after high school exit (18-27)</a:t>
            </a:r>
          </a:p>
          <a:p>
            <a:r>
              <a:rPr lang="en-US" sz="2800" dirty="0" smtClean="0"/>
              <a:t>60% of VR counselor capacity serving adults (27+) including Rehab Counselors for the Deaf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646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CWS.thmx</Template>
  <TotalTime>290</TotalTime>
  <Words>1100</Words>
  <Application>Microsoft Office PowerPoint</Application>
  <PresentationFormat>On-screen Show (4:3)</PresentationFormat>
  <Paragraphs>104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VOC</vt:lpstr>
      <vt:lpstr>PowerPoint Presentation</vt:lpstr>
      <vt:lpstr>What Will Be Covered</vt:lpstr>
      <vt:lpstr>Pre-Employment Transition Services</vt:lpstr>
      <vt:lpstr>Pre-Employment Transition Services</vt:lpstr>
      <vt:lpstr>Impact of Pre-Employment Transition Services Requirement in Vermont</vt:lpstr>
      <vt:lpstr>So we were a little freaked out</vt:lpstr>
      <vt:lpstr>Vermont Strategic Approach</vt:lpstr>
      <vt:lpstr>Vermont Strategic Approach Lifespan Specialization in Services</vt:lpstr>
      <vt:lpstr>Vermont Strategic Approach Lifespan Specialization in Services</vt:lpstr>
      <vt:lpstr>Vermont Strategic Approach Lifespan Specialization in Services</vt:lpstr>
      <vt:lpstr>PETS and Supported Employment</vt:lpstr>
      <vt:lpstr>PETS and Supported Employment</vt:lpstr>
      <vt:lpstr>Implementation</vt:lpstr>
      <vt:lpstr>Implementation: Empowering Staff to be Part of the Process</vt:lpstr>
      <vt:lpstr>Implementation: Building on Existing Strengths</vt:lpstr>
      <vt:lpstr>Implementation: Building on Existing Strengths</vt:lpstr>
      <vt:lpstr>Implementation: Reached Out to New Partners for New Work</vt:lpstr>
      <vt:lpstr>Implementation: Project Management</vt:lpstr>
      <vt:lpstr>All decisions were guided by the 5 PETS-approved activities in the law and other requirements   </vt:lpstr>
      <vt:lpstr>Developed a Vision of PETS Services </vt:lpstr>
      <vt:lpstr>Where are we now?</vt:lpstr>
      <vt:lpstr>Building the Practice</vt:lpstr>
      <vt:lpstr>Hoped for Outcomes </vt:lpstr>
      <vt:lpstr>Hoped for Outcomes </vt:lpstr>
      <vt:lpstr>Contact Information</vt:lpstr>
    </vt:vector>
  </TitlesOfParts>
  <Company>Spike Advertising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</dc:title>
  <dc:creator>Pete Foytho</dc:creator>
  <cp:lastModifiedBy>Smith, James</cp:lastModifiedBy>
  <cp:revision>22</cp:revision>
  <cp:lastPrinted>2015-10-30T15:19:11Z</cp:lastPrinted>
  <dcterms:created xsi:type="dcterms:W3CDTF">2011-07-14T20:06:29Z</dcterms:created>
  <dcterms:modified xsi:type="dcterms:W3CDTF">2015-10-30T19:46:57Z</dcterms:modified>
</cp:coreProperties>
</file>