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 id="2147483703" r:id="rId3"/>
    <p:sldMasterId id="2147483729" r:id="rId4"/>
    <p:sldMasterId id="2147483742" r:id="rId5"/>
    <p:sldMasterId id="2147483755" r:id="rId6"/>
  </p:sldMasterIdLst>
  <p:notesMasterIdLst>
    <p:notesMasterId r:id="rId52"/>
  </p:notesMasterIdLst>
  <p:sldIdLst>
    <p:sldId id="256" r:id="rId7"/>
    <p:sldId id="1142" r:id="rId8"/>
    <p:sldId id="1047" r:id="rId9"/>
    <p:sldId id="1452" r:id="rId10"/>
    <p:sldId id="1063" r:id="rId11"/>
    <p:sldId id="1065" r:id="rId12"/>
    <p:sldId id="262" r:id="rId13"/>
    <p:sldId id="355" r:id="rId14"/>
    <p:sldId id="356" r:id="rId15"/>
    <p:sldId id="357" r:id="rId16"/>
    <p:sldId id="362" r:id="rId17"/>
    <p:sldId id="299" r:id="rId18"/>
    <p:sldId id="346" r:id="rId19"/>
    <p:sldId id="358" r:id="rId20"/>
    <p:sldId id="301" r:id="rId21"/>
    <p:sldId id="349" r:id="rId22"/>
    <p:sldId id="302" r:id="rId23"/>
    <p:sldId id="350" r:id="rId24"/>
    <p:sldId id="365" r:id="rId25"/>
    <p:sldId id="307" r:id="rId26"/>
    <p:sldId id="360" r:id="rId27"/>
    <p:sldId id="344" r:id="rId28"/>
    <p:sldId id="1453" r:id="rId29"/>
    <p:sldId id="1454" r:id="rId30"/>
    <p:sldId id="315" r:id="rId31"/>
    <p:sldId id="1455" r:id="rId32"/>
    <p:sldId id="314" r:id="rId33"/>
    <p:sldId id="313" r:id="rId34"/>
    <p:sldId id="317" r:id="rId35"/>
    <p:sldId id="304" r:id="rId36"/>
    <p:sldId id="318" r:id="rId37"/>
    <p:sldId id="311" r:id="rId38"/>
    <p:sldId id="312" r:id="rId39"/>
    <p:sldId id="308" r:id="rId40"/>
    <p:sldId id="309" r:id="rId41"/>
    <p:sldId id="306" r:id="rId42"/>
    <p:sldId id="316" r:id="rId43"/>
    <p:sldId id="1456" r:id="rId44"/>
    <p:sldId id="298" r:id="rId45"/>
    <p:sldId id="300" r:id="rId46"/>
    <p:sldId id="319" r:id="rId47"/>
    <p:sldId id="1211" r:id="rId48"/>
    <p:sldId id="1458" r:id="rId49"/>
    <p:sldId id="1457" r:id="rId50"/>
    <p:sldId id="1459" r:id="rId51"/>
  </p:sldIdLst>
  <p:sldSz cx="12192000" cy="6858000"/>
  <p:notesSz cx="6858000" cy="9144000"/>
  <p:embeddedFontLst>
    <p:embeddedFont>
      <p:font typeface="Arial Rounded MT Bold" panose="020F0704030504030204" pitchFamily="34" charset="0"/>
      <p:regular r:id="rId53"/>
    </p:embeddedFont>
    <p:embeddedFont>
      <p:font typeface="Book Antiqua" panose="02040602050305030304" pitchFamily="18"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Calibri Light" panose="020F0302020204030204" pitchFamily="34" charset="0"/>
      <p:regular r:id="rId62"/>
      <p:italic r:id="rId63"/>
    </p:embeddedFont>
    <p:embeddedFont>
      <p:font typeface="Euphemia" panose="020B0503040102020104" pitchFamily="34" charset="0"/>
      <p:regular r:id="rId64"/>
    </p:embeddedFont>
    <p:embeddedFont>
      <p:font typeface="Gill Sans MT" panose="020B0502020104020203" pitchFamily="34" charset="0"/>
      <p:regular r:id="rId65"/>
      <p:bold r:id="rId66"/>
      <p:italic r:id="rId67"/>
      <p:boldItalic r:id="rId68"/>
    </p:embeddedFont>
    <p:embeddedFont>
      <p:font typeface="Lucida Sans" panose="020B0602030504020204" pitchFamily="34" charset="0"/>
      <p:regular r:id="rId69"/>
      <p:bold r:id="rId70"/>
      <p:italic r:id="rId71"/>
      <p:boldItalic r:id="rId72"/>
    </p:embeddedFont>
    <p:embeddedFont>
      <p:font typeface="Plantagenet Cherokee" panose="02020602070100000000" pitchFamily="18" charset="0"/>
      <p:regular r:id="rId73"/>
    </p:embeddedFont>
  </p:embeddedFontLst>
  <p:custDataLst>
    <p:tags r:id="rId7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enda Simmons" initials="" lastIdx="19" clrIdx="0"/>
  <p:cmAuthor id="1" name="Melissa Diehl" initials="" lastIdx="7" clrIdx="1"/>
  <p:cmAuthor id="2" name="Simmons, Brenda K" initials="SBK"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680"/>
    <a:srgbClr val="377BBB"/>
    <a:srgbClr val="000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80" autoAdjust="0"/>
    <p:restoredTop sz="72973" autoAdjust="0"/>
  </p:normalViewPr>
  <p:slideViewPr>
    <p:cSldViewPr snapToGrid="0">
      <p:cViewPr varScale="1">
        <p:scale>
          <a:sx n="79" d="100"/>
          <a:sy n="79" d="100"/>
        </p:scale>
        <p:origin x="990" y="1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226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font" Target="fonts/font16.fntdata"/><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9.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font" Target="fonts/font21.fntdata"/><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20.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CD503E-CCF6-43F1-B7A3-3A759B112F88}"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DBDD107C-4AAB-4AD4-A326-D51AB5BB4841}">
      <dgm:prSet phldrT="[Text]"/>
      <dgm:spPr/>
      <dgm:t>
        <a:bodyPr/>
        <a:lstStyle/>
        <a:p>
          <a:r>
            <a:rPr lang="en-US" dirty="0"/>
            <a:t>1</a:t>
          </a:r>
        </a:p>
      </dgm:t>
    </dgm:pt>
    <dgm:pt modelId="{4E9287ED-CCD8-401C-9148-CFEF1F486885}" type="parTrans" cxnId="{4D92A65E-9E85-442F-90A3-173472144A38}">
      <dgm:prSet/>
      <dgm:spPr/>
      <dgm:t>
        <a:bodyPr/>
        <a:lstStyle/>
        <a:p>
          <a:endParaRPr lang="en-US"/>
        </a:p>
      </dgm:t>
    </dgm:pt>
    <dgm:pt modelId="{64633ADB-69FD-4EC4-AB8D-25EF2B145020}" type="sibTrans" cxnId="{4D92A65E-9E85-442F-90A3-173472144A38}">
      <dgm:prSet/>
      <dgm:spPr/>
      <dgm:t>
        <a:bodyPr/>
        <a:lstStyle/>
        <a:p>
          <a:endParaRPr lang="en-US"/>
        </a:p>
      </dgm:t>
    </dgm:pt>
    <dgm:pt modelId="{3E558862-840F-4F8C-958A-8EE35254EE89}">
      <dgm:prSet phldrT="[Text]" custT="1"/>
      <dgm:spPr/>
      <dgm:t>
        <a:bodyPr/>
        <a:lstStyle/>
        <a:p>
          <a:pPr>
            <a:buNone/>
          </a:pPr>
          <a:r>
            <a:rPr lang="en-US" sz="3200" b="1" dirty="0"/>
            <a:t>Planning, Coordination, Recruitment &amp; Registration</a:t>
          </a:r>
        </a:p>
      </dgm:t>
    </dgm:pt>
    <dgm:pt modelId="{1C113A2A-A9A8-4CB7-8467-526324D0D869}" type="parTrans" cxnId="{2518EEBF-5312-48B5-BEC1-6E013EAC0A4C}">
      <dgm:prSet/>
      <dgm:spPr/>
      <dgm:t>
        <a:bodyPr/>
        <a:lstStyle/>
        <a:p>
          <a:endParaRPr lang="en-US"/>
        </a:p>
      </dgm:t>
    </dgm:pt>
    <dgm:pt modelId="{FCA5AF0D-B371-483C-B235-ABBDCDEF7C50}" type="sibTrans" cxnId="{2518EEBF-5312-48B5-BEC1-6E013EAC0A4C}">
      <dgm:prSet/>
      <dgm:spPr/>
      <dgm:t>
        <a:bodyPr/>
        <a:lstStyle/>
        <a:p>
          <a:endParaRPr lang="en-US"/>
        </a:p>
      </dgm:t>
    </dgm:pt>
    <dgm:pt modelId="{4867C7A2-BF74-43F9-B8D3-F7AEC86CC28B}">
      <dgm:prSet phldrT="[Text]"/>
      <dgm:spPr/>
      <dgm:t>
        <a:bodyPr/>
        <a:lstStyle/>
        <a:p>
          <a:r>
            <a:rPr lang="en-US" dirty="0"/>
            <a:t>2</a:t>
          </a:r>
        </a:p>
      </dgm:t>
    </dgm:pt>
    <dgm:pt modelId="{ABB33AB2-7B17-482E-9880-DB1BDEDAD723}" type="parTrans" cxnId="{474E2762-039C-491C-8AD4-3B4A412298F7}">
      <dgm:prSet/>
      <dgm:spPr/>
      <dgm:t>
        <a:bodyPr/>
        <a:lstStyle/>
        <a:p>
          <a:endParaRPr lang="en-US"/>
        </a:p>
      </dgm:t>
    </dgm:pt>
    <dgm:pt modelId="{25A2756A-0901-4E3F-8640-BF4F5D819B13}" type="sibTrans" cxnId="{474E2762-039C-491C-8AD4-3B4A412298F7}">
      <dgm:prSet/>
      <dgm:spPr/>
      <dgm:t>
        <a:bodyPr/>
        <a:lstStyle/>
        <a:p>
          <a:endParaRPr lang="en-US"/>
        </a:p>
      </dgm:t>
    </dgm:pt>
    <dgm:pt modelId="{D8C07329-38FD-45B9-9CD8-0CEA3E047FEC}">
      <dgm:prSet phldrT="[Text]" custT="1"/>
      <dgm:spPr/>
      <dgm:t>
        <a:bodyPr/>
        <a:lstStyle/>
        <a:p>
          <a:pPr>
            <a:buNone/>
          </a:pPr>
          <a:r>
            <a:rPr lang="en-US" sz="3200" b="1" dirty="0"/>
            <a:t>Work Readiness Training</a:t>
          </a:r>
        </a:p>
      </dgm:t>
    </dgm:pt>
    <dgm:pt modelId="{76ADB8A2-4F04-4C46-8C51-6A6421CEE7E2}" type="parTrans" cxnId="{EA458229-5A20-4502-BC6F-9D0281F41687}">
      <dgm:prSet/>
      <dgm:spPr/>
      <dgm:t>
        <a:bodyPr/>
        <a:lstStyle/>
        <a:p>
          <a:endParaRPr lang="en-US"/>
        </a:p>
      </dgm:t>
    </dgm:pt>
    <dgm:pt modelId="{F7195ED0-B351-4A4F-96B8-D75FA3CDA083}" type="sibTrans" cxnId="{EA458229-5A20-4502-BC6F-9D0281F41687}">
      <dgm:prSet/>
      <dgm:spPr/>
      <dgm:t>
        <a:bodyPr/>
        <a:lstStyle/>
        <a:p>
          <a:endParaRPr lang="en-US"/>
        </a:p>
      </dgm:t>
    </dgm:pt>
    <dgm:pt modelId="{04B2B1B1-DF59-4C07-9954-01EEAC2C4FF7}">
      <dgm:prSet phldrT="[Text]"/>
      <dgm:spPr/>
      <dgm:t>
        <a:bodyPr/>
        <a:lstStyle/>
        <a:p>
          <a:r>
            <a:rPr lang="en-US" dirty="0"/>
            <a:t>3</a:t>
          </a:r>
        </a:p>
      </dgm:t>
    </dgm:pt>
    <dgm:pt modelId="{D0A3BD09-B43D-44A0-86D3-206E36825CED}" type="parTrans" cxnId="{D749083C-8CFF-4801-BE32-7AB2CB496454}">
      <dgm:prSet/>
      <dgm:spPr/>
      <dgm:t>
        <a:bodyPr/>
        <a:lstStyle/>
        <a:p>
          <a:endParaRPr lang="en-US"/>
        </a:p>
      </dgm:t>
    </dgm:pt>
    <dgm:pt modelId="{670CEEEB-1987-4A2F-A784-5893D5E46D35}" type="sibTrans" cxnId="{D749083C-8CFF-4801-BE32-7AB2CB496454}">
      <dgm:prSet/>
      <dgm:spPr/>
      <dgm:t>
        <a:bodyPr/>
        <a:lstStyle/>
        <a:p>
          <a:endParaRPr lang="en-US"/>
        </a:p>
      </dgm:t>
    </dgm:pt>
    <dgm:pt modelId="{79C8AB1B-49D4-44C5-83CF-D6B81F36D73C}">
      <dgm:prSet phldrT="[Text]" custT="1"/>
      <dgm:spPr/>
      <dgm:t>
        <a:bodyPr/>
        <a:lstStyle/>
        <a:p>
          <a:pPr>
            <a:buNone/>
          </a:pPr>
          <a:r>
            <a:rPr lang="en-US" sz="3200" b="1" dirty="0"/>
            <a:t>Worksite Identification &amp; Placement</a:t>
          </a:r>
        </a:p>
      </dgm:t>
    </dgm:pt>
    <dgm:pt modelId="{EAF52122-7AE5-40E9-9E2B-8BA992747D28}" type="parTrans" cxnId="{727C55FE-6C73-4C22-9A56-0850D92471FF}">
      <dgm:prSet/>
      <dgm:spPr/>
      <dgm:t>
        <a:bodyPr/>
        <a:lstStyle/>
        <a:p>
          <a:endParaRPr lang="en-US"/>
        </a:p>
      </dgm:t>
    </dgm:pt>
    <dgm:pt modelId="{48853FCD-1F11-4493-A3D0-7A9B2AFF854C}" type="sibTrans" cxnId="{727C55FE-6C73-4C22-9A56-0850D92471FF}">
      <dgm:prSet/>
      <dgm:spPr/>
      <dgm:t>
        <a:bodyPr/>
        <a:lstStyle/>
        <a:p>
          <a:endParaRPr lang="en-US"/>
        </a:p>
      </dgm:t>
    </dgm:pt>
    <dgm:pt modelId="{127219B4-258B-4EFE-90A5-BA1397BB562C}">
      <dgm:prSet/>
      <dgm:spPr/>
      <dgm:t>
        <a:bodyPr/>
        <a:lstStyle/>
        <a:p>
          <a:r>
            <a:rPr lang="en-US" dirty="0"/>
            <a:t>4</a:t>
          </a:r>
        </a:p>
      </dgm:t>
    </dgm:pt>
    <dgm:pt modelId="{782D2449-FCEE-4595-8031-9DF6CCF31D1B}" type="parTrans" cxnId="{6716D14A-7C70-4922-B8C0-139B8BD69021}">
      <dgm:prSet/>
      <dgm:spPr/>
      <dgm:t>
        <a:bodyPr/>
        <a:lstStyle/>
        <a:p>
          <a:endParaRPr lang="en-US"/>
        </a:p>
      </dgm:t>
    </dgm:pt>
    <dgm:pt modelId="{3CD50C64-A4A2-421E-9C84-863E05C92A7E}" type="sibTrans" cxnId="{6716D14A-7C70-4922-B8C0-139B8BD69021}">
      <dgm:prSet/>
      <dgm:spPr/>
      <dgm:t>
        <a:bodyPr/>
        <a:lstStyle/>
        <a:p>
          <a:endParaRPr lang="en-US"/>
        </a:p>
      </dgm:t>
    </dgm:pt>
    <dgm:pt modelId="{77C1C616-E0F2-4418-A5B1-8697358535C6}">
      <dgm:prSet custT="1"/>
      <dgm:spPr/>
      <dgm:t>
        <a:bodyPr/>
        <a:lstStyle/>
        <a:p>
          <a:pPr>
            <a:buNone/>
          </a:pPr>
          <a:r>
            <a:rPr lang="en-US" sz="3200" b="1" dirty="0"/>
            <a:t>Worksite Monitoring &amp; Reporting</a:t>
          </a:r>
        </a:p>
      </dgm:t>
    </dgm:pt>
    <dgm:pt modelId="{1C235C45-4068-4B21-9AEA-706B57B0F289}" type="parTrans" cxnId="{151B38ED-3356-4BAA-A9DB-6C5444E92B7B}">
      <dgm:prSet/>
      <dgm:spPr/>
      <dgm:t>
        <a:bodyPr/>
        <a:lstStyle/>
        <a:p>
          <a:endParaRPr lang="en-US"/>
        </a:p>
      </dgm:t>
    </dgm:pt>
    <dgm:pt modelId="{43B6364F-4401-4AF8-8E46-B21001C01C33}" type="sibTrans" cxnId="{151B38ED-3356-4BAA-A9DB-6C5444E92B7B}">
      <dgm:prSet/>
      <dgm:spPr/>
      <dgm:t>
        <a:bodyPr/>
        <a:lstStyle/>
        <a:p>
          <a:endParaRPr lang="en-US"/>
        </a:p>
      </dgm:t>
    </dgm:pt>
    <dgm:pt modelId="{3B903872-BBCA-48FB-8941-03D8F20561E1}" type="pres">
      <dgm:prSet presAssocID="{D3CD503E-CCF6-43F1-B7A3-3A759B112F88}" presName="linearFlow" presStyleCnt="0">
        <dgm:presLayoutVars>
          <dgm:dir/>
          <dgm:animLvl val="lvl"/>
          <dgm:resizeHandles val="exact"/>
        </dgm:presLayoutVars>
      </dgm:prSet>
      <dgm:spPr/>
    </dgm:pt>
    <dgm:pt modelId="{12BEDF13-5A2D-4B42-9C13-8ACA6375F1E3}" type="pres">
      <dgm:prSet presAssocID="{DBDD107C-4AAB-4AD4-A326-D51AB5BB4841}" presName="composite" presStyleCnt="0"/>
      <dgm:spPr/>
    </dgm:pt>
    <dgm:pt modelId="{9A9522DB-52C3-4A88-94F8-55EE2D663E0E}" type="pres">
      <dgm:prSet presAssocID="{DBDD107C-4AAB-4AD4-A326-D51AB5BB4841}" presName="parentText" presStyleLbl="alignNode1" presStyleIdx="0" presStyleCnt="4">
        <dgm:presLayoutVars>
          <dgm:chMax val="1"/>
          <dgm:bulletEnabled val="1"/>
        </dgm:presLayoutVars>
      </dgm:prSet>
      <dgm:spPr/>
    </dgm:pt>
    <dgm:pt modelId="{7A704440-70C8-4A27-89C9-3DEC8D797B26}" type="pres">
      <dgm:prSet presAssocID="{DBDD107C-4AAB-4AD4-A326-D51AB5BB4841}" presName="descendantText" presStyleLbl="alignAcc1" presStyleIdx="0" presStyleCnt="4">
        <dgm:presLayoutVars>
          <dgm:bulletEnabled val="1"/>
        </dgm:presLayoutVars>
      </dgm:prSet>
      <dgm:spPr/>
    </dgm:pt>
    <dgm:pt modelId="{1538DA3F-9280-42C7-BC3B-47176AEF8335}" type="pres">
      <dgm:prSet presAssocID="{64633ADB-69FD-4EC4-AB8D-25EF2B145020}" presName="sp" presStyleCnt="0"/>
      <dgm:spPr/>
    </dgm:pt>
    <dgm:pt modelId="{147CE060-5155-4129-9D1E-3F637265013D}" type="pres">
      <dgm:prSet presAssocID="{4867C7A2-BF74-43F9-B8D3-F7AEC86CC28B}" presName="composite" presStyleCnt="0"/>
      <dgm:spPr/>
    </dgm:pt>
    <dgm:pt modelId="{DA9BABAB-58DF-459F-8E1B-A009EBA5D224}" type="pres">
      <dgm:prSet presAssocID="{4867C7A2-BF74-43F9-B8D3-F7AEC86CC28B}" presName="parentText" presStyleLbl="alignNode1" presStyleIdx="1" presStyleCnt="4">
        <dgm:presLayoutVars>
          <dgm:chMax val="1"/>
          <dgm:bulletEnabled val="1"/>
        </dgm:presLayoutVars>
      </dgm:prSet>
      <dgm:spPr/>
    </dgm:pt>
    <dgm:pt modelId="{55C2E2CD-F2ED-40FF-9878-B0DE3BF5BE19}" type="pres">
      <dgm:prSet presAssocID="{4867C7A2-BF74-43F9-B8D3-F7AEC86CC28B}" presName="descendantText" presStyleLbl="alignAcc1" presStyleIdx="1" presStyleCnt="4">
        <dgm:presLayoutVars>
          <dgm:bulletEnabled val="1"/>
        </dgm:presLayoutVars>
      </dgm:prSet>
      <dgm:spPr/>
    </dgm:pt>
    <dgm:pt modelId="{2EDF1F36-FAB5-4BFC-A3C3-F20D47C8D26A}" type="pres">
      <dgm:prSet presAssocID="{25A2756A-0901-4E3F-8640-BF4F5D819B13}" presName="sp" presStyleCnt="0"/>
      <dgm:spPr/>
    </dgm:pt>
    <dgm:pt modelId="{3850CD97-D798-4785-8F9F-09DDDD2391EC}" type="pres">
      <dgm:prSet presAssocID="{04B2B1B1-DF59-4C07-9954-01EEAC2C4FF7}" presName="composite" presStyleCnt="0"/>
      <dgm:spPr/>
    </dgm:pt>
    <dgm:pt modelId="{2E4526C2-781B-4AE6-BBB1-879C445A9CD0}" type="pres">
      <dgm:prSet presAssocID="{04B2B1B1-DF59-4C07-9954-01EEAC2C4FF7}" presName="parentText" presStyleLbl="alignNode1" presStyleIdx="2" presStyleCnt="4">
        <dgm:presLayoutVars>
          <dgm:chMax val="1"/>
          <dgm:bulletEnabled val="1"/>
        </dgm:presLayoutVars>
      </dgm:prSet>
      <dgm:spPr/>
    </dgm:pt>
    <dgm:pt modelId="{B2567339-6FE4-4404-8652-4A899D615933}" type="pres">
      <dgm:prSet presAssocID="{04B2B1B1-DF59-4C07-9954-01EEAC2C4FF7}" presName="descendantText" presStyleLbl="alignAcc1" presStyleIdx="2" presStyleCnt="4">
        <dgm:presLayoutVars>
          <dgm:bulletEnabled val="1"/>
        </dgm:presLayoutVars>
      </dgm:prSet>
      <dgm:spPr/>
    </dgm:pt>
    <dgm:pt modelId="{A09F7115-542D-45C2-9F55-E3BC9FE9D232}" type="pres">
      <dgm:prSet presAssocID="{670CEEEB-1987-4A2F-A784-5893D5E46D35}" presName="sp" presStyleCnt="0"/>
      <dgm:spPr/>
    </dgm:pt>
    <dgm:pt modelId="{F899629A-66F6-4F00-9E9B-7D1187A9A603}" type="pres">
      <dgm:prSet presAssocID="{127219B4-258B-4EFE-90A5-BA1397BB562C}" presName="composite" presStyleCnt="0"/>
      <dgm:spPr/>
    </dgm:pt>
    <dgm:pt modelId="{B40CE3B4-1F8B-4CDF-991A-0547564459AA}" type="pres">
      <dgm:prSet presAssocID="{127219B4-258B-4EFE-90A5-BA1397BB562C}" presName="parentText" presStyleLbl="alignNode1" presStyleIdx="3" presStyleCnt="4">
        <dgm:presLayoutVars>
          <dgm:chMax val="1"/>
          <dgm:bulletEnabled val="1"/>
        </dgm:presLayoutVars>
      </dgm:prSet>
      <dgm:spPr/>
    </dgm:pt>
    <dgm:pt modelId="{21FE464D-1E53-47CD-9EE7-D8F795165128}" type="pres">
      <dgm:prSet presAssocID="{127219B4-258B-4EFE-90A5-BA1397BB562C}" presName="descendantText" presStyleLbl="alignAcc1" presStyleIdx="3" presStyleCnt="4">
        <dgm:presLayoutVars>
          <dgm:bulletEnabled val="1"/>
        </dgm:presLayoutVars>
      </dgm:prSet>
      <dgm:spPr/>
    </dgm:pt>
  </dgm:ptLst>
  <dgm:cxnLst>
    <dgm:cxn modelId="{6510E71B-0FA0-4448-AB9A-FFD398E4EDCD}" type="presOf" srcId="{4867C7A2-BF74-43F9-B8D3-F7AEC86CC28B}" destId="{DA9BABAB-58DF-459F-8E1B-A009EBA5D224}" srcOrd="0" destOrd="0" presId="urn:microsoft.com/office/officeart/2005/8/layout/chevron2"/>
    <dgm:cxn modelId="{EA458229-5A20-4502-BC6F-9D0281F41687}" srcId="{4867C7A2-BF74-43F9-B8D3-F7AEC86CC28B}" destId="{D8C07329-38FD-45B9-9CD8-0CEA3E047FEC}" srcOrd="0" destOrd="0" parTransId="{76ADB8A2-4F04-4C46-8C51-6A6421CEE7E2}" sibTransId="{F7195ED0-B351-4A4F-96B8-D75FA3CDA083}"/>
    <dgm:cxn modelId="{24256F2D-B531-4594-8B33-BA1817EBEBA3}" type="presOf" srcId="{77C1C616-E0F2-4418-A5B1-8697358535C6}" destId="{21FE464D-1E53-47CD-9EE7-D8F795165128}" srcOrd="0" destOrd="0" presId="urn:microsoft.com/office/officeart/2005/8/layout/chevron2"/>
    <dgm:cxn modelId="{C05F3C3B-3434-4454-84E4-E04D5FE74799}" type="presOf" srcId="{3E558862-840F-4F8C-958A-8EE35254EE89}" destId="{7A704440-70C8-4A27-89C9-3DEC8D797B26}" srcOrd="0" destOrd="0" presId="urn:microsoft.com/office/officeart/2005/8/layout/chevron2"/>
    <dgm:cxn modelId="{D749083C-8CFF-4801-BE32-7AB2CB496454}" srcId="{D3CD503E-CCF6-43F1-B7A3-3A759B112F88}" destId="{04B2B1B1-DF59-4C07-9954-01EEAC2C4FF7}" srcOrd="2" destOrd="0" parTransId="{D0A3BD09-B43D-44A0-86D3-206E36825CED}" sibTransId="{670CEEEB-1987-4A2F-A784-5893D5E46D35}"/>
    <dgm:cxn modelId="{205EF83D-3357-49BB-97A8-723D84A29174}" type="presOf" srcId="{D8C07329-38FD-45B9-9CD8-0CEA3E047FEC}" destId="{55C2E2CD-F2ED-40FF-9878-B0DE3BF5BE19}" srcOrd="0" destOrd="0" presId="urn:microsoft.com/office/officeart/2005/8/layout/chevron2"/>
    <dgm:cxn modelId="{4D92A65E-9E85-442F-90A3-173472144A38}" srcId="{D3CD503E-CCF6-43F1-B7A3-3A759B112F88}" destId="{DBDD107C-4AAB-4AD4-A326-D51AB5BB4841}" srcOrd="0" destOrd="0" parTransId="{4E9287ED-CCD8-401C-9148-CFEF1F486885}" sibTransId="{64633ADB-69FD-4EC4-AB8D-25EF2B145020}"/>
    <dgm:cxn modelId="{474E2762-039C-491C-8AD4-3B4A412298F7}" srcId="{D3CD503E-CCF6-43F1-B7A3-3A759B112F88}" destId="{4867C7A2-BF74-43F9-B8D3-F7AEC86CC28B}" srcOrd="1" destOrd="0" parTransId="{ABB33AB2-7B17-482E-9880-DB1BDEDAD723}" sibTransId="{25A2756A-0901-4E3F-8640-BF4F5D819B13}"/>
    <dgm:cxn modelId="{82171864-51A8-4C1F-AED7-8B32EFCD2FC6}" type="presOf" srcId="{79C8AB1B-49D4-44C5-83CF-D6B81F36D73C}" destId="{B2567339-6FE4-4404-8652-4A899D615933}" srcOrd="0" destOrd="0" presId="urn:microsoft.com/office/officeart/2005/8/layout/chevron2"/>
    <dgm:cxn modelId="{91EF6A45-8D24-49A4-9EA3-2CF8A5ADBF90}" type="presOf" srcId="{04B2B1B1-DF59-4C07-9954-01EEAC2C4FF7}" destId="{2E4526C2-781B-4AE6-BBB1-879C445A9CD0}" srcOrd="0" destOrd="0" presId="urn:microsoft.com/office/officeart/2005/8/layout/chevron2"/>
    <dgm:cxn modelId="{6716D14A-7C70-4922-B8C0-139B8BD69021}" srcId="{D3CD503E-CCF6-43F1-B7A3-3A759B112F88}" destId="{127219B4-258B-4EFE-90A5-BA1397BB562C}" srcOrd="3" destOrd="0" parTransId="{782D2449-FCEE-4595-8031-9DF6CCF31D1B}" sibTransId="{3CD50C64-A4A2-421E-9C84-863E05C92A7E}"/>
    <dgm:cxn modelId="{F575C675-355F-485D-81FC-6E59CDB4915F}" type="presOf" srcId="{127219B4-258B-4EFE-90A5-BA1397BB562C}" destId="{B40CE3B4-1F8B-4CDF-991A-0547564459AA}" srcOrd="0" destOrd="0" presId="urn:microsoft.com/office/officeart/2005/8/layout/chevron2"/>
    <dgm:cxn modelId="{141B7BB4-76E9-4632-B0E1-A14856C52B2D}" type="presOf" srcId="{DBDD107C-4AAB-4AD4-A326-D51AB5BB4841}" destId="{9A9522DB-52C3-4A88-94F8-55EE2D663E0E}" srcOrd="0" destOrd="0" presId="urn:microsoft.com/office/officeart/2005/8/layout/chevron2"/>
    <dgm:cxn modelId="{AE9DFEB9-7833-427A-919B-6FEF91133C40}" type="presOf" srcId="{D3CD503E-CCF6-43F1-B7A3-3A759B112F88}" destId="{3B903872-BBCA-48FB-8941-03D8F20561E1}" srcOrd="0" destOrd="0" presId="urn:microsoft.com/office/officeart/2005/8/layout/chevron2"/>
    <dgm:cxn modelId="{2518EEBF-5312-48B5-BEC1-6E013EAC0A4C}" srcId="{DBDD107C-4AAB-4AD4-A326-D51AB5BB4841}" destId="{3E558862-840F-4F8C-958A-8EE35254EE89}" srcOrd="0" destOrd="0" parTransId="{1C113A2A-A9A8-4CB7-8467-526324D0D869}" sibTransId="{FCA5AF0D-B371-483C-B235-ABBDCDEF7C50}"/>
    <dgm:cxn modelId="{151B38ED-3356-4BAA-A9DB-6C5444E92B7B}" srcId="{127219B4-258B-4EFE-90A5-BA1397BB562C}" destId="{77C1C616-E0F2-4418-A5B1-8697358535C6}" srcOrd="0" destOrd="0" parTransId="{1C235C45-4068-4B21-9AEA-706B57B0F289}" sibTransId="{43B6364F-4401-4AF8-8E46-B21001C01C33}"/>
    <dgm:cxn modelId="{727C55FE-6C73-4C22-9A56-0850D92471FF}" srcId="{04B2B1B1-DF59-4C07-9954-01EEAC2C4FF7}" destId="{79C8AB1B-49D4-44C5-83CF-D6B81F36D73C}" srcOrd="0" destOrd="0" parTransId="{EAF52122-7AE5-40E9-9E2B-8BA992747D28}" sibTransId="{48853FCD-1F11-4493-A3D0-7A9B2AFF854C}"/>
    <dgm:cxn modelId="{B894E409-294D-4C00-A3C9-87651549903E}" type="presParOf" srcId="{3B903872-BBCA-48FB-8941-03D8F20561E1}" destId="{12BEDF13-5A2D-4B42-9C13-8ACA6375F1E3}" srcOrd="0" destOrd="0" presId="urn:microsoft.com/office/officeart/2005/8/layout/chevron2"/>
    <dgm:cxn modelId="{53D624F1-85B4-4367-AF12-8532B94081E0}" type="presParOf" srcId="{12BEDF13-5A2D-4B42-9C13-8ACA6375F1E3}" destId="{9A9522DB-52C3-4A88-94F8-55EE2D663E0E}" srcOrd="0" destOrd="0" presId="urn:microsoft.com/office/officeart/2005/8/layout/chevron2"/>
    <dgm:cxn modelId="{069E33A2-5D78-46CA-B292-7556FEFB491C}" type="presParOf" srcId="{12BEDF13-5A2D-4B42-9C13-8ACA6375F1E3}" destId="{7A704440-70C8-4A27-89C9-3DEC8D797B26}" srcOrd="1" destOrd="0" presId="urn:microsoft.com/office/officeart/2005/8/layout/chevron2"/>
    <dgm:cxn modelId="{3AAC4B04-C257-4FE4-9259-DF58F7E2DB5C}" type="presParOf" srcId="{3B903872-BBCA-48FB-8941-03D8F20561E1}" destId="{1538DA3F-9280-42C7-BC3B-47176AEF8335}" srcOrd="1" destOrd="0" presId="urn:microsoft.com/office/officeart/2005/8/layout/chevron2"/>
    <dgm:cxn modelId="{C7FE9968-6F80-402A-83E9-7F39DDD6448B}" type="presParOf" srcId="{3B903872-BBCA-48FB-8941-03D8F20561E1}" destId="{147CE060-5155-4129-9D1E-3F637265013D}" srcOrd="2" destOrd="0" presId="urn:microsoft.com/office/officeart/2005/8/layout/chevron2"/>
    <dgm:cxn modelId="{D93990F1-E0CE-4445-AA96-A41738152DA0}" type="presParOf" srcId="{147CE060-5155-4129-9D1E-3F637265013D}" destId="{DA9BABAB-58DF-459F-8E1B-A009EBA5D224}" srcOrd="0" destOrd="0" presId="urn:microsoft.com/office/officeart/2005/8/layout/chevron2"/>
    <dgm:cxn modelId="{7C9A4690-8C8D-4D78-B8FC-5E492110F0FC}" type="presParOf" srcId="{147CE060-5155-4129-9D1E-3F637265013D}" destId="{55C2E2CD-F2ED-40FF-9878-B0DE3BF5BE19}" srcOrd="1" destOrd="0" presId="urn:microsoft.com/office/officeart/2005/8/layout/chevron2"/>
    <dgm:cxn modelId="{DF46CDC3-879A-4228-AB3A-B44D86A6D33C}" type="presParOf" srcId="{3B903872-BBCA-48FB-8941-03D8F20561E1}" destId="{2EDF1F36-FAB5-4BFC-A3C3-F20D47C8D26A}" srcOrd="3" destOrd="0" presId="urn:microsoft.com/office/officeart/2005/8/layout/chevron2"/>
    <dgm:cxn modelId="{FCD7F63D-222A-4612-9884-F456556B8575}" type="presParOf" srcId="{3B903872-BBCA-48FB-8941-03D8F20561E1}" destId="{3850CD97-D798-4785-8F9F-09DDDD2391EC}" srcOrd="4" destOrd="0" presId="urn:microsoft.com/office/officeart/2005/8/layout/chevron2"/>
    <dgm:cxn modelId="{0986DB4C-F94C-4D6C-91D7-7DD7BD638751}" type="presParOf" srcId="{3850CD97-D798-4785-8F9F-09DDDD2391EC}" destId="{2E4526C2-781B-4AE6-BBB1-879C445A9CD0}" srcOrd="0" destOrd="0" presId="urn:microsoft.com/office/officeart/2005/8/layout/chevron2"/>
    <dgm:cxn modelId="{A6ED34AB-5F5C-40A9-9BF8-DAD62AFBDBDC}" type="presParOf" srcId="{3850CD97-D798-4785-8F9F-09DDDD2391EC}" destId="{B2567339-6FE4-4404-8652-4A899D615933}" srcOrd="1" destOrd="0" presId="urn:microsoft.com/office/officeart/2005/8/layout/chevron2"/>
    <dgm:cxn modelId="{6577E78E-2788-450C-B0C4-248B50FD454A}" type="presParOf" srcId="{3B903872-BBCA-48FB-8941-03D8F20561E1}" destId="{A09F7115-542D-45C2-9F55-E3BC9FE9D232}" srcOrd="5" destOrd="0" presId="urn:microsoft.com/office/officeart/2005/8/layout/chevron2"/>
    <dgm:cxn modelId="{678BBF19-9333-4543-AE99-C99389CC90F8}" type="presParOf" srcId="{3B903872-BBCA-48FB-8941-03D8F20561E1}" destId="{F899629A-66F6-4F00-9E9B-7D1187A9A603}" srcOrd="6" destOrd="0" presId="urn:microsoft.com/office/officeart/2005/8/layout/chevron2"/>
    <dgm:cxn modelId="{C4753F7A-DD93-4C4F-AC50-86603E1AA85D}" type="presParOf" srcId="{F899629A-66F6-4F00-9E9B-7D1187A9A603}" destId="{B40CE3B4-1F8B-4CDF-991A-0547564459AA}" srcOrd="0" destOrd="0" presId="urn:microsoft.com/office/officeart/2005/8/layout/chevron2"/>
    <dgm:cxn modelId="{1D17C839-2704-461E-8AA6-A4E3CB42D726}" type="presParOf" srcId="{F899629A-66F6-4F00-9E9B-7D1187A9A603}" destId="{21FE464D-1E53-47CD-9EE7-D8F79516512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9DCEA5FC-4640-45AF-B712-7A4FD94AEF0D}">
      <dgm:prSet phldrT="[Text]" custT="1"/>
      <dgm:spPr/>
      <dgm:t>
        <a:bodyPr/>
        <a:lstStyle/>
        <a:p>
          <a:pPr>
            <a:defRPr b="1"/>
          </a:pPr>
          <a:r>
            <a:rPr lang="en-US" sz="1600" b="1" dirty="0">
              <a:solidFill>
                <a:schemeClr val="tx1">
                  <a:lumMod val="65000"/>
                  <a:lumOff val="35000"/>
                </a:schemeClr>
              </a:solidFill>
            </a:rPr>
            <a:t>August-September</a:t>
          </a:r>
          <a:endParaRPr lang="en-US" sz="1100" dirty="0">
            <a:solidFill>
              <a:schemeClr val="tx1">
                <a:lumMod val="65000"/>
                <a:lumOff val="35000"/>
              </a:schemeClr>
            </a:solidFill>
          </a:endParaRPr>
        </a:p>
      </dgm:t>
    </dgm:pt>
    <dgm:pt modelId="{929A5FD9-0612-4B79-9B59-C3C36D34A069}" type="parTrans" cxnId="{DBD99269-D7F7-4B47-B17B-A5AE402751D9}">
      <dgm:prSet/>
      <dgm:spPr/>
      <dgm:t>
        <a:bodyPr/>
        <a:lstStyle/>
        <a:p>
          <a:endParaRPr lang="en-US"/>
        </a:p>
      </dgm:t>
    </dgm:pt>
    <dgm:pt modelId="{0A99745B-BB5C-49B3-A782-8DB57641F6C9}" type="sibTrans" cxnId="{DBD99269-D7F7-4B47-B17B-A5AE402751D9}">
      <dgm:prSet/>
      <dgm:spPr/>
      <dgm:t>
        <a:bodyPr/>
        <a:lstStyle/>
        <a:p>
          <a:endParaRPr lang="en-US"/>
        </a:p>
      </dgm:t>
    </dgm:pt>
    <dgm:pt modelId="{831701CF-77C7-46C0-A913-8CC39517BAB8}">
      <dgm:prSet phldrT="[Text]"/>
      <dgm:spPr/>
      <dgm:t>
        <a:bodyPr/>
        <a:lstStyle/>
        <a:p>
          <a:r>
            <a:rPr lang="en-US" dirty="0">
              <a:solidFill>
                <a:schemeClr val="tx1">
                  <a:lumMod val="65000"/>
                  <a:lumOff val="35000"/>
                </a:schemeClr>
              </a:solidFill>
            </a:rPr>
            <a:t>Teacher/Parent information sessions by VR counselor (VR Overview &amp; SEAL)</a:t>
          </a:r>
        </a:p>
      </dgm:t>
    </dgm:pt>
    <dgm:pt modelId="{13FBC60D-3EA6-4496-BA97-C1AE8C7F8961}" type="parTrans" cxnId="{39A11E5C-7A57-4117-A6DF-36000C29509C}">
      <dgm:prSet/>
      <dgm:spPr/>
      <dgm:t>
        <a:bodyPr/>
        <a:lstStyle/>
        <a:p>
          <a:endParaRPr lang="en-US"/>
        </a:p>
      </dgm:t>
    </dgm:pt>
    <dgm:pt modelId="{75156CDF-E17B-4DAD-AE37-EA44D7F37090}" type="sibTrans" cxnId="{39A11E5C-7A57-4117-A6DF-36000C29509C}">
      <dgm:prSet/>
      <dgm:spPr/>
      <dgm:t>
        <a:bodyPr/>
        <a:lstStyle/>
        <a:p>
          <a:endParaRPr lang="en-US"/>
        </a:p>
      </dgm:t>
    </dgm:pt>
    <dgm:pt modelId="{096A9AF0-0DAE-4EB3-B448-4501DA034F4A}">
      <dgm:prSet phldrT="[Text]" custT="1"/>
      <dgm:spPr/>
      <dgm:t>
        <a:bodyPr/>
        <a:lstStyle/>
        <a:p>
          <a:pPr>
            <a:defRPr b="1"/>
          </a:pPr>
          <a:r>
            <a:rPr lang="en-US" sz="1600" b="1" dirty="0">
              <a:solidFill>
                <a:schemeClr val="tx1">
                  <a:lumMod val="65000"/>
                  <a:lumOff val="35000"/>
                </a:schemeClr>
              </a:solidFill>
            </a:rPr>
            <a:t>January- March</a:t>
          </a:r>
          <a:endParaRPr lang="en-US" sz="1100" dirty="0">
            <a:solidFill>
              <a:schemeClr val="tx1">
                <a:lumMod val="65000"/>
                <a:lumOff val="35000"/>
              </a:schemeClr>
            </a:solidFill>
          </a:endParaRPr>
        </a:p>
      </dgm:t>
    </dgm:pt>
    <dgm:pt modelId="{8CE6ABD6-768E-42C8-9029-C3B5F278B21C}" type="parTrans" cxnId="{CA0753BD-DB60-4D68-8486-5B376B839B26}">
      <dgm:prSet/>
      <dgm:spPr/>
      <dgm:t>
        <a:bodyPr/>
        <a:lstStyle/>
        <a:p>
          <a:endParaRPr lang="en-US"/>
        </a:p>
      </dgm:t>
    </dgm:pt>
    <dgm:pt modelId="{6B0D7DA9-E6ED-4137-9716-F48BF62327A8}" type="sibTrans" cxnId="{CA0753BD-DB60-4D68-8486-5B376B839B26}">
      <dgm:prSet/>
      <dgm:spPr/>
      <dgm:t>
        <a:bodyPr/>
        <a:lstStyle/>
        <a:p>
          <a:endParaRPr lang="en-US"/>
        </a:p>
      </dgm:t>
    </dgm:pt>
    <dgm:pt modelId="{CA6B1BA0-B2FC-48AD-8EDA-F4AAA4AF2782}">
      <dgm:prSet custT="1"/>
      <dgm:spPr/>
      <dgm:t>
        <a:bodyPr/>
        <a:lstStyle/>
        <a:p>
          <a:pPr>
            <a:defRPr b="1"/>
          </a:pPr>
          <a:r>
            <a:rPr lang="en-US" sz="1600" dirty="0">
              <a:solidFill>
                <a:schemeClr val="tx1">
                  <a:lumMod val="65000"/>
                  <a:lumOff val="35000"/>
                </a:schemeClr>
              </a:solidFill>
            </a:rPr>
            <a:t>March- April</a:t>
          </a:r>
          <a:endParaRPr lang="en-US" sz="1100" dirty="0">
            <a:solidFill>
              <a:schemeClr val="tx1">
                <a:lumMod val="65000"/>
                <a:lumOff val="35000"/>
              </a:schemeClr>
            </a:solidFill>
          </a:endParaRPr>
        </a:p>
      </dgm:t>
    </dgm:pt>
    <dgm:pt modelId="{D7D3AA07-BCB9-4212-A556-E90870FB1413}" type="parTrans" cxnId="{CD6B6EE8-3813-4EF1-BFEC-C005A3326D63}">
      <dgm:prSet/>
      <dgm:spPr/>
      <dgm:t>
        <a:bodyPr/>
        <a:lstStyle/>
        <a:p>
          <a:endParaRPr lang="en-US"/>
        </a:p>
      </dgm:t>
    </dgm:pt>
    <dgm:pt modelId="{39FB540D-D808-4040-9A37-0AC474C0212F}" type="sibTrans" cxnId="{CD6B6EE8-3813-4EF1-BFEC-C005A3326D63}">
      <dgm:prSet/>
      <dgm:spPr/>
      <dgm:t>
        <a:bodyPr/>
        <a:lstStyle/>
        <a:p>
          <a:endParaRPr lang="en-US"/>
        </a:p>
      </dgm:t>
    </dgm:pt>
    <dgm:pt modelId="{92921081-529B-4D1C-83A4-C416BB4C5224}">
      <dgm:prSet/>
      <dgm:spPr/>
      <dgm:t>
        <a:bodyPr/>
        <a:lstStyle/>
        <a:p>
          <a:r>
            <a:rPr lang="en-US" dirty="0">
              <a:solidFill>
                <a:schemeClr val="tx1">
                  <a:lumMod val="65000"/>
                  <a:lumOff val="35000"/>
                </a:schemeClr>
              </a:solidFill>
            </a:rPr>
            <a:t>SEAL information sessions &amp; Registration Drives</a:t>
          </a:r>
        </a:p>
      </dgm:t>
    </dgm:pt>
    <dgm:pt modelId="{5AD2C2F8-A1D7-469B-93D8-B578BEFE51F8}" type="parTrans" cxnId="{B05C4C7C-FEB8-4825-98A0-C38D3021918A}">
      <dgm:prSet/>
      <dgm:spPr/>
      <dgm:t>
        <a:bodyPr/>
        <a:lstStyle/>
        <a:p>
          <a:endParaRPr lang="en-US"/>
        </a:p>
      </dgm:t>
    </dgm:pt>
    <dgm:pt modelId="{ECC13403-1F53-4ED4-AE4F-334EEC7C8710}" type="sibTrans" cxnId="{B05C4C7C-FEB8-4825-98A0-C38D3021918A}">
      <dgm:prSet/>
      <dgm:spPr/>
      <dgm:t>
        <a:bodyPr/>
        <a:lstStyle/>
        <a:p>
          <a:endParaRPr lang="en-US"/>
        </a:p>
      </dgm:t>
    </dgm:pt>
    <dgm:pt modelId="{3CB04A44-4013-4CA7-90FD-29AFC3C15E37}">
      <dgm:prSet/>
      <dgm:spPr/>
      <dgm:t>
        <a:bodyPr/>
        <a:lstStyle/>
        <a:p>
          <a:pPr algn="l"/>
          <a:r>
            <a:rPr lang="en-US" dirty="0">
              <a:solidFill>
                <a:schemeClr val="tx1">
                  <a:lumMod val="65000"/>
                  <a:lumOff val="35000"/>
                </a:schemeClr>
              </a:solidFill>
            </a:rPr>
            <a:t>Work Readiness Training &amp;</a:t>
          </a:r>
        </a:p>
        <a:p>
          <a:pPr algn="l"/>
          <a:r>
            <a:rPr lang="en-US" dirty="0">
              <a:solidFill>
                <a:schemeClr val="tx1">
                  <a:lumMod val="65000"/>
                  <a:lumOff val="35000"/>
                </a:schemeClr>
              </a:solidFill>
            </a:rPr>
            <a:t>HR requirements e.g. Drug tests, background checks, etc. </a:t>
          </a:r>
        </a:p>
      </dgm:t>
    </dgm:pt>
    <dgm:pt modelId="{ECEE936A-E3CC-4209-BECC-1CD0C85A2B72}" type="parTrans" cxnId="{24A8F052-3377-4BA4-8C62-CCF5039C85D7}">
      <dgm:prSet/>
      <dgm:spPr/>
      <dgm:t>
        <a:bodyPr/>
        <a:lstStyle/>
        <a:p>
          <a:endParaRPr lang="en-US"/>
        </a:p>
      </dgm:t>
    </dgm:pt>
    <dgm:pt modelId="{D7A8F7A0-47A3-4464-B3B7-E0806DF46627}" type="sibTrans" cxnId="{24A8F052-3377-4BA4-8C62-CCF5039C85D7}">
      <dgm:prSet/>
      <dgm:spPr/>
      <dgm:t>
        <a:bodyPr/>
        <a:lstStyle/>
        <a:p>
          <a:endParaRPr lang="en-US"/>
        </a:p>
      </dgm:t>
    </dgm:pt>
    <dgm:pt modelId="{212ADAAB-D5CB-4BBC-8DAF-7340FD334994}">
      <dgm:prSet custT="1"/>
      <dgm:spPr/>
      <dgm:t>
        <a:bodyPr/>
        <a:lstStyle/>
        <a:p>
          <a:pPr>
            <a:defRPr b="1"/>
          </a:pPr>
          <a:r>
            <a:rPr lang="en-US" sz="1600" b="1" dirty="0">
              <a:solidFill>
                <a:schemeClr val="tx1">
                  <a:lumMod val="65000"/>
                  <a:lumOff val="35000"/>
                </a:schemeClr>
              </a:solidFill>
            </a:rPr>
            <a:t>May-June</a:t>
          </a:r>
          <a:endParaRPr lang="en-US" sz="1100" dirty="0">
            <a:solidFill>
              <a:schemeClr val="tx1">
                <a:lumMod val="65000"/>
                <a:lumOff val="35000"/>
              </a:schemeClr>
            </a:solidFill>
          </a:endParaRPr>
        </a:p>
      </dgm:t>
    </dgm:pt>
    <dgm:pt modelId="{45F6D312-A686-491E-95E3-EFB9640CC472}" type="parTrans" cxnId="{C8C7266C-2A0C-476A-85B3-F12BE2521F4C}">
      <dgm:prSet/>
      <dgm:spPr/>
      <dgm:t>
        <a:bodyPr/>
        <a:lstStyle/>
        <a:p>
          <a:endParaRPr lang="en-US"/>
        </a:p>
      </dgm:t>
    </dgm:pt>
    <dgm:pt modelId="{AB2787E4-2A8B-428D-A4AE-2B14DCFFC4E7}" type="sibTrans" cxnId="{C8C7266C-2A0C-476A-85B3-F12BE2521F4C}">
      <dgm:prSet/>
      <dgm:spPr/>
      <dgm:t>
        <a:bodyPr/>
        <a:lstStyle/>
        <a:p>
          <a:endParaRPr lang="en-US"/>
        </a:p>
      </dgm:t>
    </dgm:pt>
    <dgm:pt modelId="{2AEE5C11-34AE-4EB7-8907-9BED418EA471}">
      <dgm:prSet/>
      <dgm:spPr/>
      <dgm:t>
        <a:bodyPr/>
        <a:lstStyle/>
        <a:p>
          <a:r>
            <a:rPr lang="en-US" dirty="0">
              <a:solidFill>
                <a:schemeClr val="tx1">
                  <a:lumMod val="65000"/>
                  <a:lumOff val="35000"/>
                </a:schemeClr>
              </a:solidFill>
            </a:rPr>
            <a:t>SEAL Placements begin</a:t>
          </a:r>
        </a:p>
      </dgm:t>
    </dgm:pt>
    <dgm:pt modelId="{2E14AD1F-C7EA-45AE-ADC0-0EE92A6516CB}" type="parTrans" cxnId="{DD687B5C-28C8-4088-99B8-D375C5FDAE4A}">
      <dgm:prSet/>
      <dgm:spPr/>
      <dgm:t>
        <a:bodyPr/>
        <a:lstStyle/>
        <a:p>
          <a:endParaRPr lang="en-US"/>
        </a:p>
      </dgm:t>
    </dgm:pt>
    <dgm:pt modelId="{F36FDDA0-6B91-47CB-8114-B6F076E55FC8}" type="sibTrans" cxnId="{DD687B5C-28C8-4088-99B8-D375C5FDAE4A}">
      <dgm:prSet/>
      <dgm:spPr/>
      <dgm:t>
        <a:bodyPr/>
        <a:lstStyle/>
        <a:p>
          <a:endParaRPr lang="en-US"/>
        </a:p>
      </dgm:t>
    </dgm:pt>
    <dgm:pt modelId="{A2560FD2-F12F-4A06-A96F-B86674952111}">
      <dgm:prSet/>
      <dgm:spPr/>
      <dgm:t>
        <a:bodyPr/>
        <a:lstStyle/>
        <a:p>
          <a:pPr>
            <a:defRPr b="1"/>
          </a:pPr>
          <a:r>
            <a:rPr lang="en-US" b="0" i="1" dirty="0">
              <a:solidFill>
                <a:schemeClr val="tx1">
                  <a:lumMod val="65000"/>
                  <a:lumOff val="35000"/>
                </a:schemeClr>
              </a:solidFill>
            </a:rPr>
            <a:t>July- August </a:t>
          </a:r>
        </a:p>
      </dgm:t>
    </dgm:pt>
    <dgm:pt modelId="{96173659-138A-4A00-AE0B-9063EA9393A6}" type="parTrans" cxnId="{F9D8B584-9399-4A2B-8ADC-F71293A4822C}">
      <dgm:prSet/>
      <dgm:spPr/>
      <dgm:t>
        <a:bodyPr/>
        <a:lstStyle/>
        <a:p>
          <a:endParaRPr lang="en-US"/>
        </a:p>
      </dgm:t>
    </dgm:pt>
    <dgm:pt modelId="{D3C3BC3F-2256-4FBC-AFA5-0D035E3EACD7}" type="sibTrans" cxnId="{F9D8B584-9399-4A2B-8ADC-F71293A4822C}">
      <dgm:prSet/>
      <dgm:spPr/>
      <dgm:t>
        <a:bodyPr/>
        <a:lstStyle/>
        <a:p>
          <a:endParaRPr lang="en-US"/>
        </a:p>
      </dgm:t>
    </dgm:pt>
    <dgm:pt modelId="{683CC5F6-E9B5-49F2-909E-A68D38896308}">
      <dgm:prSet/>
      <dgm:spPr/>
      <dgm:t>
        <a:bodyPr/>
        <a:lstStyle/>
        <a:p>
          <a:pPr>
            <a:defRPr b="1"/>
          </a:pPr>
          <a:endParaRPr lang="en-US" b="0" i="1" dirty="0">
            <a:solidFill>
              <a:schemeClr val="tx1">
                <a:lumMod val="65000"/>
                <a:lumOff val="35000"/>
              </a:schemeClr>
            </a:solidFill>
          </a:endParaRPr>
        </a:p>
      </dgm:t>
    </dgm:pt>
    <dgm:pt modelId="{4C61DDEE-8BBF-4CBF-B066-7E60B6DF0A11}" type="sibTrans" cxnId="{59786CF9-070F-4821-A4E9-D33DB930D8D2}">
      <dgm:prSet/>
      <dgm:spPr/>
      <dgm:t>
        <a:bodyPr/>
        <a:lstStyle/>
        <a:p>
          <a:endParaRPr lang="en-US"/>
        </a:p>
      </dgm:t>
    </dgm:pt>
    <dgm:pt modelId="{15BFC747-B881-4328-BFBE-9BC128388CC6}" type="parTrans" cxnId="{59786CF9-070F-4821-A4E9-D33DB930D8D2}">
      <dgm:prSet/>
      <dgm:spPr/>
      <dgm:t>
        <a:bodyPr/>
        <a:lstStyle/>
        <a:p>
          <a:endParaRPr lang="en-US"/>
        </a:p>
      </dgm:t>
    </dgm:pt>
    <dgm:pt modelId="{4EA069F3-397F-40D5-94A6-32C3E355C277}">
      <dgm:prSet/>
      <dgm:spPr/>
      <dgm:t>
        <a:bodyPr anchor="t"/>
        <a:lstStyle/>
        <a:p>
          <a:pPr algn="ctr"/>
          <a:r>
            <a:rPr lang="en-US" i="1" dirty="0">
              <a:solidFill>
                <a:schemeClr val="tx1">
                  <a:lumMod val="65000"/>
                  <a:lumOff val="35000"/>
                </a:schemeClr>
              </a:solidFill>
            </a:rPr>
            <a:t>SEAL Employer Recruitment</a:t>
          </a:r>
        </a:p>
        <a:p>
          <a:pPr algn="ctr"/>
          <a:r>
            <a:rPr lang="en-US" i="1" dirty="0">
              <a:solidFill>
                <a:schemeClr val="tx1">
                  <a:lumMod val="65000"/>
                  <a:lumOff val="35000"/>
                </a:schemeClr>
              </a:solidFill>
            </a:rPr>
            <a:t>Local Development Board Area &amp; Employer Orientation </a:t>
          </a:r>
        </a:p>
      </dgm:t>
    </dgm:pt>
    <dgm:pt modelId="{2F99115B-608E-4E08-A503-B74879A76D07}" type="parTrans" cxnId="{BC5A70C8-9D97-4922-BCDB-6316D191C527}">
      <dgm:prSet/>
      <dgm:spPr/>
      <dgm:t>
        <a:bodyPr/>
        <a:lstStyle/>
        <a:p>
          <a:endParaRPr lang="en-US"/>
        </a:p>
      </dgm:t>
    </dgm:pt>
    <dgm:pt modelId="{E94D5EF7-F47C-476C-A5FE-1C35261B578A}" type="sibTrans" cxnId="{BC5A70C8-9D97-4922-BCDB-6316D191C527}">
      <dgm:prSet/>
      <dgm:spPr/>
      <dgm:t>
        <a:bodyPr/>
        <a:lstStyle/>
        <a:p>
          <a:endParaRPr lang="en-US"/>
        </a:p>
      </dgm:t>
    </dgm:pt>
    <dgm:pt modelId="{1E529C6E-C939-479A-A075-9E9B02837B50}">
      <dgm:prSet/>
      <dgm:spPr/>
      <dgm:t>
        <a:bodyPr anchor="b"/>
        <a:lstStyle/>
        <a:p>
          <a:r>
            <a:rPr lang="en-US" dirty="0">
              <a:solidFill>
                <a:schemeClr val="tx1">
                  <a:lumMod val="65000"/>
                  <a:lumOff val="35000"/>
                </a:schemeClr>
              </a:solidFill>
            </a:rPr>
            <a:t>SEAL Concludes</a:t>
          </a:r>
        </a:p>
      </dgm:t>
    </dgm:pt>
    <dgm:pt modelId="{46B3C017-F97A-4640-992A-33AEE06B2EFC}" type="parTrans" cxnId="{99746BB5-7122-43B8-8680-CF610F03585C}">
      <dgm:prSet/>
      <dgm:spPr/>
      <dgm:t>
        <a:bodyPr/>
        <a:lstStyle/>
        <a:p>
          <a:endParaRPr lang="en-US"/>
        </a:p>
      </dgm:t>
    </dgm:pt>
    <dgm:pt modelId="{192E80CB-2667-481C-8244-6EC4AEED1BC2}" type="sibTrans" cxnId="{99746BB5-7122-43B8-8680-CF610F03585C}">
      <dgm:prSet/>
      <dgm:spPr/>
      <dgm:t>
        <a:bodyPr/>
        <a:lstStyle/>
        <a:p>
          <a:endParaRPr lang="en-US"/>
        </a:p>
      </dgm:t>
    </dgm:pt>
    <dgm:pt modelId="{A6140647-21C4-47B5-9B15-A5A0A02B0423}">
      <dgm:prSet/>
      <dgm:spPr/>
      <dgm:t>
        <a:bodyPr/>
        <a:lstStyle/>
        <a:p>
          <a:pPr algn="l"/>
          <a:endParaRPr lang="en-US" i="1" dirty="0">
            <a:solidFill>
              <a:schemeClr val="tx1">
                <a:lumMod val="65000"/>
                <a:lumOff val="35000"/>
              </a:schemeClr>
            </a:solidFill>
          </a:endParaRPr>
        </a:p>
      </dgm:t>
    </dgm:pt>
    <dgm:pt modelId="{FBA781AC-DFDD-49FA-9BA8-68140046A5ED}" type="parTrans" cxnId="{F272B4E4-621D-4F73-8C2E-5119E1A1A0C3}">
      <dgm:prSet/>
      <dgm:spPr/>
      <dgm:t>
        <a:bodyPr/>
        <a:lstStyle/>
        <a:p>
          <a:endParaRPr lang="en-US"/>
        </a:p>
      </dgm:t>
    </dgm:pt>
    <dgm:pt modelId="{DD4C4DCC-5081-496E-8857-EDFB89DB15E4}" type="sibTrans" cxnId="{F272B4E4-621D-4F73-8C2E-5119E1A1A0C3}">
      <dgm:prSet/>
      <dgm:spPr/>
      <dgm:t>
        <a:bodyPr/>
        <a:lstStyle/>
        <a:p>
          <a:endParaRPr lang="en-US"/>
        </a:p>
      </dgm:t>
    </dgm:pt>
    <dgm:pt modelId="{7A5D3400-AF5B-4297-8592-4C1EDB9D0973}" type="pres">
      <dgm:prSet presAssocID="{63085546-7C7C-4B3E-ABEB-2669F1A65FB2}" presName="root" presStyleCnt="0">
        <dgm:presLayoutVars>
          <dgm:chMax/>
          <dgm:chPref/>
          <dgm:animLvl val="lvl"/>
        </dgm:presLayoutVars>
      </dgm:prSet>
      <dgm:spPr/>
    </dgm:pt>
    <dgm:pt modelId="{BD204284-1F7C-4D58-BC79-8C2DEE7E9FAF}" type="pres">
      <dgm:prSet presAssocID="{63085546-7C7C-4B3E-ABEB-2669F1A65FB2}" presName="divider" presStyleLbl="fgAcc1" presStyleIdx="0" presStyleCnt="7" custSzY="428624"/>
      <dgm:spPr>
        <a:prstGeom prst="homePlate">
          <a:avLst/>
        </a:prstGeom>
        <a:gradFill rotWithShape="0">
          <a:gsLst>
            <a:gs pos="0">
              <a:schemeClr val="bg1">
                <a:lumMod val="95000"/>
              </a:schemeClr>
            </a:gs>
            <a:gs pos="100000">
              <a:schemeClr val="bg1">
                <a:lumMod val="85000"/>
              </a:schemeClr>
            </a:gs>
          </a:gsLst>
          <a:lin ang="1200000" scaled="0"/>
        </a:gradFill>
        <a:ln w="12700" cap="flat" cmpd="sng" algn="ctr">
          <a:noFill/>
          <a:prstDash val="solid"/>
          <a:miter lim="800000"/>
          <a:tailEnd type="arrow" w="sm" len="sm"/>
        </a:ln>
        <a:effectLst/>
      </dgm:spPr>
    </dgm:pt>
    <dgm:pt modelId="{46A6B157-7198-41C4-9D25-C4F8885F1B6F}" type="pres">
      <dgm:prSet presAssocID="{63085546-7C7C-4B3E-ABEB-2669F1A65FB2}" presName="nodes" presStyleCnt="0">
        <dgm:presLayoutVars>
          <dgm:chMax/>
          <dgm:chPref/>
          <dgm:animLvl val="lvl"/>
        </dgm:presLayoutVars>
      </dgm:prSet>
      <dgm:spPr/>
    </dgm:pt>
    <dgm:pt modelId="{578E6A06-6F61-48BD-9F1A-48E731D6E26D}" type="pres">
      <dgm:prSet presAssocID="{9DCEA5FC-4640-45AF-B712-7A4FD94AEF0D}" presName="composite" presStyleCnt="0"/>
      <dgm:spPr/>
    </dgm:pt>
    <dgm:pt modelId="{9F727168-E825-43C1-AF50-41E115F59C0C}" type="pres">
      <dgm:prSet presAssocID="{9DCEA5FC-4640-45AF-B712-7A4FD94AEF0D}" presName="ConnectorPoint" presStyleLbl="lnNode1" presStyleIdx="0" presStyleCnt="6"/>
      <dgm:spPr>
        <a:solidFill>
          <a:schemeClr val="accent1"/>
        </a:solidFill>
        <a:ln w="6350" cap="flat" cmpd="sng" algn="ctr">
          <a:noFill/>
          <a:prstDash val="solid"/>
          <a:miter lim="800000"/>
        </a:ln>
        <a:effectLst/>
      </dgm:spPr>
    </dgm:pt>
    <dgm:pt modelId="{0C380CA5-521A-4949-A022-450DA9C217F5}" type="pres">
      <dgm:prSet presAssocID="{9DCEA5FC-4640-45AF-B712-7A4FD94AEF0D}" presName="DropPinPlaceHolder" presStyleCnt="0"/>
      <dgm:spPr/>
    </dgm:pt>
    <dgm:pt modelId="{19EF924A-339B-436A-9151-9C7B0B0377B9}" type="pres">
      <dgm:prSet presAssocID="{9DCEA5FC-4640-45AF-B712-7A4FD94AEF0D}" presName="DropPin" presStyleLbl="alignNode1" presStyleIdx="0" presStyleCnt="6"/>
      <dgm:spPr>
        <a:ln>
          <a:noFill/>
        </a:ln>
      </dgm:spPr>
    </dgm:pt>
    <dgm:pt modelId="{846B4BA4-33F0-43CE-A60E-B95E195AD5A9}" type="pres">
      <dgm:prSet presAssocID="{9DCEA5FC-4640-45AF-B712-7A4FD94AEF0D}" presName="Ellipse" presStyleLbl="fgAcc1" presStyleIdx="1" presStyleCnt="7"/>
      <dgm:spPr>
        <a:prstGeom prst="donut">
          <a:avLst/>
        </a:prstGeom>
        <a:solidFill>
          <a:schemeClr val="bg1"/>
        </a:solidFill>
        <a:ln w="12700" cap="flat" cmpd="sng" algn="ctr">
          <a:noFill/>
          <a:prstDash val="solid"/>
          <a:miter lim="800000"/>
        </a:ln>
        <a:effectLst/>
      </dgm:spPr>
    </dgm:pt>
    <dgm:pt modelId="{A782CF5D-A585-4990-846A-5EDBD19A9BDB}" type="pres">
      <dgm:prSet presAssocID="{9DCEA5FC-4640-45AF-B712-7A4FD94AEF0D}" presName="L2TextContainer" presStyleLbl="revTx" presStyleIdx="0" presStyleCnt="12">
        <dgm:presLayoutVars>
          <dgm:bulletEnabled val="1"/>
        </dgm:presLayoutVars>
      </dgm:prSet>
      <dgm:spPr/>
    </dgm:pt>
    <dgm:pt modelId="{85C50C56-6DC8-4C47-8DBC-4FD6B1554AA4}" type="pres">
      <dgm:prSet presAssocID="{9DCEA5FC-4640-45AF-B712-7A4FD94AEF0D}" presName="L1TextContainer" presStyleLbl="revTx" presStyleIdx="1" presStyleCnt="12">
        <dgm:presLayoutVars>
          <dgm:chMax val="1"/>
          <dgm:chPref val="1"/>
          <dgm:bulletEnabled val="1"/>
        </dgm:presLayoutVars>
      </dgm:prSet>
      <dgm:spPr/>
    </dgm:pt>
    <dgm:pt modelId="{4F322B1B-F357-4BCD-BF34-8A0D705A1CE7}" type="pres">
      <dgm:prSet presAssocID="{9DCEA5FC-4640-45AF-B712-7A4FD94AEF0D}" presName="ConnectLine" presStyleLbl="sibTrans1D1" presStyleIdx="0" presStyleCnt="6"/>
      <dgm:spPr>
        <a:noFill/>
        <a:ln w="3175" cap="flat" cmpd="sng" algn="ctr">
          <a:solidFill>
            <a:schemeClr val="bg1">
              <a:lumMod val="85000"/>
            </a:schemeClr>
          </a:solidFill>
          <a:prstDash val="solid"/>
          <a:miter lim="800000"/>
        </a:ln>
        <a:effectLst/>
      </dgm:spPr>
    </dgm:pt>
    <dgm:pt modelId="{9FF32B1E-94FD-475E-9959-8E0546070C5B}" type="pres">
      <dgm:prSet presAssocID="{9DCEA5FC-4640-45AF-B712-7A4FD94AEF0D}" presName="EmptyPlaceHolder" presStyleCnt="0"/>
      <dgm:spPr/>
    </dgm:pt>
    <dgm:pt modelId="{C9E000F5-B650-46EB-A3B0-FBA6593CE548}" type="pres">
      <dgm:prSet presAssocID="{0A99745B-BB5C-49B3-A782-8DB57641F6C9}" presName="spaceBetweenRectangles" presStyleCnt="0"/>
      <dgm:spPr/>
    </dgm:pt>
    <dgm:pt modelId="{64373A7D-C7A5-4C0C-9781-58743159539A}" type="pres">
      <dgm:prSet presAssocID="{096A9AF0-0DAE-4EB3-B448-4501DA034F4A}" presName="composite" presStyleCnt="0"/>
      <dgm:spPr/>
    </dgm:pt>
    <dgm:pt modelId="{B57996C3-16BE-4CEB-B9E2-6FFC42938F41}" type="pres">
      <dgm:prSet presAssocID="{096A9AF0-0DAE-4EB3-B448-4501DA034F4A}" presName="ConnectorPoint" presStyleLbl="lnNode1" presStyleIdx="1" presStyleCnt="6"/>
      <dgm:spPr>
        <a:solidFill>
          <a:schemeClr val="accent1">
            <a:hueOff val="0"/>
            <a:satOff val="0"/>
            <a:lumOff val="0"/>
            <a:alphaOff val="0"/>
          </a:schemeClr>
        </a:solidFill>
        <a:ln w="6350" cap="flat" cmpd="sng" algn="ctr">
          <a:noFill/>
          <a:prstDash val="solid"/>
          <a:miter lim="800000"/>
        </a:ln>
        <a:effectLst/>
      </dgm:spPr>
    </dgm:pt>
    <dgm:pt modelId="{BC71368F-DA7E-405D-93AC-3A6767BF9FC6}" type="pres">
      <dgm:prSet presAssocID="{096A9AF0-0DAE-4EB3-B448-4501DA034F4A}" presName="DropPinPlaceHolder" presStyleCnt="0"/>
      <dgm:spPr/>
    </dgm:pt>
    <dgm:pt modelId="{5B4632EA-1574-417A-A3FA-D711159FBAD1}" type="pres">
      <dgm:prSet presAssocID="{096A9AF0-0DAE-4EB3-B448-4501DA034F4A}" presName="DropPin" presStyleLbl="alignNode1" presStyleIdx="1" presStyleCnt="6"/>
      <dgm:spPr>
        <a:ln>
          <a:noFill/>
        </a:ln>
      </dgm:spPr>
    </dgm:pt>
    <dgm:pt modelId="{032E0966-F86B-4BBD-BE80-8FAB861AF0E8}" type="pres">
      <dgm:prSet presAssocID="{096A9AF0-0DAE-4EB3-B448-4501DA034F4A}" presName="Ellipse" presStyleLbl="fgAcc1" presStyleIdx="2" presStyleCnt="7"/>
      <dgm:spPr>
        <a:prstGeom prst="donut">
          <a:avLst/>
        </a:prstGeom>
        <a:solidFill>
          <a:schemeClr val="lt1">
            <a:hueOff val="0"/>
            <a:satOff val="0"/>
            <a:lumOff val="0"/>
          </a:schemeClr>
        </a:solidFill>
        <a:ln w="12700" cap="flat" cmpd="sng" algn="ctr">
          <a:noFill/>
          <a:prstDash val="solid"/>
          <a:miter lim="800000"/>
        </a:ln>
        <a:effectLst/>
      </dgm:spPr>
    </dgm:pt>
    <dgm:pt modelId="{B608C5A1-CE9E-4410-9F2F-F714CC6AB069}" type="pres">
      <dgm:prSet presAssocID="{096A9AF0-0DAE-4EB3-B448-4501DA034F4A}" presName="L2TextContainer" presStyleLbl="revTx" presStyleIdx="2" presStyleCnt="12">
        <dgm:presLayoutVars>
          <dgm:bulletEnabled val="1"/>
        </dgm:presLayoutVars>
      </dgm:prSet>
      <dgm:spPr/>
    </dgm:pt>
    <dgm:pt modelId="{C1E34084-406C-48D5-88FE-7226282DBC49}" type="pres">
      <dgm:prSet presAssocID="{096A9AF0-0DAE-4EB3-B448-4501DA034F4A}" presName="L1TextContainer" presStyleLbl="revTx" presStyleIdx="3" presStyleCnt="12">
        <dgm:presLayoutVars>
          <dgm:chMax val="1"/>
          <dgm:chPref val="1"/>
          <dgm:bulletEnabled val="1"/>
        </dgm:presLayoutVars>
      </dgm:prSet>
      <dgm:spPr/>
    </dgm:pt>
    <dgm:pt modelId="{33168228-1414-4AAF-B7E5-C08A80BBB2F1}" type="pres">
      <dgm:prSet presAssocID="{096A9AF0-0DAE-4EB3-B448-4501DA034F4A}" presName="ConnectLine" presStyleLbl="sibTrans1D1" presStyleIdx="1" presStyleCnt="6"/>
      <dgm:spPr>
        <a:xfrm>
          <a:off x="1843314" y="2690813"/>
          <a:ext cx="0" cy="1592961"/>
        </a:xfrm>
        <a:prstGeom prst="line">
          <a:avLst/>
        </a:prstGeom>
        <a:noFill/>
        <a:ln w="3175" cap="flat" cmpd="sng" algn="ctr">
          <a:solidFill>
            <a:prstClr val="white">
              <a:lumMod val="85000"/>
            </a:prstClr>
          </a:solidFill>
          <a:prstDash val="solid"/>
          <a:miter lim="800000"/>
        </a:ln>
        <a:effectLst/>
      </dgm:spPr>
    </dgm:pt>
    <dgm:pt modelId="{C791BCDD-76D3-4E0E-98B9-0C4903CF0E94}" type="pres">
      <dgm:prSet presAssocID="{096A9AF0-0DAE-4EB3-B448-4501DA034F4A}" presName="EmptyPlaceHolder" presStyleCnt="0"/>
      <dgm:spPr/>
    </dgm:pt>
    <dgm:pt modelId="{3B1DA912-FDB7-4F73-8823-B30C56F7DE86}" type="pres">
      <dgm:prSet presAssocID="{6B0D7DA9-E6ED-4137-9716-F48BF62327A8}" presName="spaceBetweenRectangles" presStyleCnt="0"/>
      <dgm:spPr/>
    </dgm:pt>
    <dgm:pt modelId="{DCEEC7C0-6CAC-4153-B66A-D920E3B7F504}" type="pres">
      <dgm:prSet presAssocID="{683CC5F6-E9B5-49F2-909E-A68D38896308}" presName="composite" presStyleCnt="0"/>
      <dgm:spPr/>
    </dgm:pt>
    <dgm:pt modelId="{56361E50-9FEC-48AD-A369-C1A8379B35EC}" type="pres">
      <dgm:prSet presAssocID="{683CC5F6-E9B5-49F2-909E-A68D38896308}" presName="ConnectorPoint" presStyleLbl="lnNode1" presStyleIdx="2" presStyleCnt="6"/>
      <dgm:spPr>
        <a:solidFill>
          <a:schemeClr val="accent3"/>
        </a:solidFill>
        <a:ln w="6350" cap="flat" cmpd="sng" algn="ctr">
          <a:noFill/>
          <a:prstDash val="solid"/>
          <a:miter lim="800000"/>
        </a:ln>
        <a:effectLst/>
      </dgm:spPr>
    </dgm:pt>
    <dgm:pt modelId="{70AC7E27-D774-4261-A80F-683BBD09A81D}" type="pres">
      <dgm:prSet presAssocID="{683CC5F6-E9B5-49F2-909E-A68D38896308}" presName="DropPinPlaceHolder" presStyleCnt="0"/>
      <dgm:spPr/>
    </dgm:pt>
    <dgm:pt modelId="{7BC09B8D-1C75-4604-9F35-AEC078447C45}" type="pres">
      <dgm:prSet presAssocID="{683CC5F6-E9B5-49F2-909E-A68D38896308}" presName="DropPin" presStyleLbl="alignNode1" presStyleIdx="2" presStyleCnt="6" custLinFactNeighborX="97349" custLinFactNeighborY="-57"/>
      <dgm:spPr>
        <a:prstGeom prst="ellipse">
          <a:avLst/>
        </a:prstGeom>
        <a:solidFill>
          <a:schemeClr val="accent3"/>
        </a:solidFill>
        <a:ln>
          <a:noFill/>
        </a:ln>
      </dgm:spPr>
    </dgm:pt>
    <dgm:pt modelId="{DFE91A1F-E910-48AB-A4C9-128002268483}" type="pres">
      <dgm:prSet presAssocID="{683CC5F6-E9B5-49F2-909E-A68D38896308}" presName="Ellipse" presStyleLbl="fgAcc1" presStyleIdx="3" presStyleCnt="7"/>
      <dgm:spPr>
        <a:prstGeom prst="star12">
          <a:avLst/>
        </a:prstGeom>
        <a:solidFill>
          <a:schemeClr val="lt1">
            <a:hueOff val="0"/>
            <a:satOff val="0"/>
            <a:lumOff val="0"/>
          </a:schemeClr>
        </a:solidFill>
        <a:ln w="12700" cap="flat" cmpd="sng" algn="ctr">
          <a:noFill/>
          <a:prstDash val="solid"/>
          <a:miter lim="800000"/>
        </a:ln>
        <a:effectLst/>
      </dgm:spPr>
    </dgm:pt>
    <dgm:pt modelId="{FC8603F2-85FC-4134-978C-4054E468209C}" type="pres">
      <dgm:prSet presAssocID="{683CC5F6-E9B5-49F2-909E-A68D38896308}" presName="L2TextContainer" presStyleLbl="revTx" presStyleIdx="4" presStyleCnt="12">
        <dgm:presLayoutVars>
          <dgm:bulletEnabled val="1"/>
        </dgm:presLayoutVars>
      </dgm:prSet>
      <dgm:spPr/>
    </dgm:pt>
    <dgm:pt modelId="{4EB3AA5C-1289-44C6-9F3E-859ABA28E18F}" type="pres">
      <dgm:prSet presAssocID="{683CC5F6-E9B5-49F2-909E-A68D38896308}" presName="L1TextContainer" presStyleLbl="revTx" presStyleIdx="5" presStyleCnt="12" custLinFactNeighborX="13371" custLinFactNeighborY="25529">
        <dgm:presLayoutVars>
          <dgm:chMax val="1"/>
          <dgm:chPref val="1"/>
          <dgm:bulletEnabled val="1"/>
        </dgm:presLayoutVars>
      </dgm:prSet>
      <dgm:spPr/>
    </dgm:pt>
    <dgm:pt modelId="{0BB03C0E-97EC-4D66-9B09-35D689DAB28C}" type="pres">
      <dgm:prSet presAssocID="{683CC5F6-E9B5-49F2-909E-A68D38896308}" presName="ConnectLine" presStyleLbl="sibTrans1D1" presStyleIdx="2" presStyleCnt="6" custLinFactX="700000" custLinFactNeighborX="774107" custLinFactNeighborY="2231"/>
      <dgm:spPr>
        <a:noFill/>
        <a:ln w="114300" cap="rnd" cmpd="sng" algn="ctr">
          <a:solidFill>
            <a:schemeClr val="bg1">
              <a:lumMod val="95000"/>
            </a:schemeClr>
          </a:solidFill>
          <a:prstDash val="sysDot"/>
          <a:round/>
        </a:ln>
        <a:effectLst/>
      </dgm:spPr>
    </dgm:pt>
    <dgm:pt modelId="{1A7A92CB-81F0-42D4-87BF-4008DEFA9CA8}" type="pres">
      <dgm:prSet presAssocID="{683CC5F6-E9B5-49F2-909E-A68D38896308}" presName="EmptyPlaceHolder" presStyleCnt="0"/>
      <dgm:spPr/>
    </dgm:pt>
    <dgm:pt modelId="{ABE3202B-256B-4398-8B41-CB40EDB06266}" type="pres">
      <dgm:prSet presAssocID="{4C61DDEE-8BBF-4CBF-B066-7E60B6DF0A11}" presName="spaceBetweenRectangles" presStyleCnt="0"/>
      <dgm:spPr/>
    </dgm:pt>
    <dgm:pt modelId="{B744CD57-FD23-4E62-9589-4CAC57B034E9}" type="pres">
      <dgm:prSet presAssocID="{CA6B1BA0-B2FC-48AD-8EDA-F4AAA4AF2782}" presName="composite" presStyleCnt="0"/>
      <dgm:spPr/>
    </dgm:pt>
    <dgm:pt modelId="{D891B168-1DA5-4124-931F-A51FCB8EFC11}" type="pres">
      <dgm:prSet presAssocID="{CA6B1BA0-B2FC-48AD-8EDA-F4AAA4AF2782}" presName="ConnectorPoint" presStyleLbl="lnNode1" presStyleIdx="3" presStyleCnt="6"/>
      <dgm:spPr>
        <a:solidFill>
          <a:schemeClr val="accent1">
            <a:hueOff val="0"/>
            <a:satOff val="0"/>
            <a:lumOff val="0"/>
            <a:alphaOff val="0"/>
          </a:schemeClr>
        </a:solidFill>
        <a:ln w="6350" cap="flat" cmpd="sng" algn="ctr">
          <a:noFill/>
          <a:prstDash val="solid"/>
          <a:miter lim="800000"/>
        </a:ln>
        <a:effectLst/>
      </dgm:spPr>
    </dgm:pt>
    <dgm:pt modelId="{42206762-CD73-4F82-B16A-D168E2503215}" type="pres">
      <dgm:prSet presAssocID="{CA6B1BA0-B2FC-48AD-8EDA-F4AAA4AF2782}" presName="DropPinPlaceHolder" presStyleCnt="0"/>
      <dgm:spPr/>
    </dgm:pt>
    <dgm:pt modelId="{C0DBECBF-E3AA-450B-95D4-8349AA21B4F8}" type="pres">
      <dgm:prSet presAssocID="{CA6B1BA0-B2FC-48AD-8EDA-F4AAA4AF2782}" presName="DropPin" presStyleLbl="alignNode1" presStyleIdx="3" presStyleCnt="6"/>
      <dgm:spPr>
        <a:ln>
          <a:noFill/>
        </a:ln>
      </dgm:spPr>
    </dgm:pt>
    <dgm:pt modelId="{6EDDD44C-F5E4-49AD-B1D9-346B8B8AEE8F}" type="pres">
      <dgm:prSet presAssocID="{CA6B1BA0-B2FC-48AD-8EDA-F4AAA4AF2782}" presName="Ellipse" presStyleLbl="fgAcc1" presStyleIdx="4" presStyleCnt="7"/>
      <dgm:spPr>
        <a:prstGeom prst="donut">
          <a:avLst/>
        </a:prstGeom>
        <a:solidFill>
          <a:schemeClr val="lt1">
            <a:hueOff val="0"/>
            <a:satOff val="0"/>
            <a:lumOff val="0"/>
          </a:schemeClr>
        </a:solidFill>
        <a:ln w="12700" cap="flat" cmpd="sng" algn="ctr">
          <a:noFill/>
          <a:prstDash val="solid"/>
          <a:miter lim="800000"/>
        </a:ln>
        <a:effectLst/>
      </dgm:spPr>
    </dgm:pt>
    <dgm:pt modelId="{FE564261-183D-47F9-8E7E-BCFC5023A815}" type="pres">
      <dgm:prSet presAssocID="{CA6B1BA0-B2FC-48AD-8EDA-F4AAA4AF2782}" presName="L2TextContainer" presStyleLbl="revTx" presStyleIdx="6" presStyleCnt="12">
        <dgm:presLayoutVars>
          <dgm:bulletEnabled val="1"/>
        </dgm:presLayoutVars>
      </dgm:prSet>
      <dgm:spPr/>
    </dgm:pt>
    <dgm:pt modelId="{3DA36ABE-9810-4ED4-9A55-2905E7588D06}" type="pres">
      <dgm:prSet presAssocID="{CA6B1BA0-B2FC-48AD-8EDA-F4AAA4AF2782}" presName="L1TextContainer" presStyleLbl="revTx" presStyleIdx="7" presStyleCnt="12">
        <dgm:presLayoutVars>
          <dgm:chMax val="1"/>
          <dgm:chPref val="1"/>
          <dgm:bulletEnabled val="1"/>
        </dgm:presLayoutVars>
      </dgm:prSet>
      <dgm:spPr/>
    </dgm:pt>
    <dgm:pt modelId="{4B9F5909-A57C-4893-9C8A-D5960FE9BE37}" type="pres">
      <dgm:prSet presAssocID="{CA6B1BA0-B2FC-48AD-8EDA-F4AAA4AF2782}" presName="ConnectLine" presStyleLbl="sibTrans1D1" presStyleIdx="3" presStyleCnt="6"/>
      <dgm:spPr>
        <a:xfrm>
          <a:off x="4960678" y="2690813"/>
          <a:ext cx="0" cy="1592961"/>
        </a:xfrm>
        <a:prstGeom prst="line">
          <a:avLst/>
        </a:prstGeom>
        <a:noFill/>
        <a:ln w="3175" cap="flat" cmpd="sng" algn="ctr">
          <a:solidFill>
            <a:prstClr val="white">
              <a:lumMod val="85000"/>
            </a:prstClr>
          </a:solidFill>
          <a:prstDash val="solid"/>
          <a:miter lim="800000"/>
        </a:ln>
        <a:effectLst/>
      </dgm:spPr>
    </dgm:pt>
    <dgm:pt modelId="{DEDCEF89-DB8F-4197-B2D2-2D39426E0B96}" type="pres">
      <dgm:prSet presAssocID="{CA6B1BA0-B2FC-48AD-8EDA-F4AAA4AF2782}" presName="EmptyPlaceHolder" presStyleCnt="0"/>
      <dgm:spPr/>
    </dgm:pt>
    <dgm:pt modelId="{4A96FD2F-C127-41DC-AA54-1EEBED6BA483}" type="pres">
      <dgm:prSet presAssocID="{39FB540D-D808-4040-9A37-0AC474C0212F}" presName="spaceBetweenRectangles" presStyleCnt="0"/>
      <dgm:spPr/>
    </dgm:pt>
    <dgm:pt modelId="{A1AE2BC4-A99C-4DD3-A84D-EB3461D18287}" type="pres">
      <dgm:prSet presAssocID="{212ADAAB-D5CB-4BBC-8DAF-7340FD334994}" presName="composite" presStyleCnt="0"/>
      <dgm:spPr/>
    </dgm:pt>
    <dgm:pt modelId="{278CF1E0-B1C4-4B10-A5EC-FD7EF0557E2D}" type="pres">
      <dgm:prSet presAssocID="{212ADAAB-D5CB-4BBC-8DAF-7340FD334994}" presName="ConnectorPoint" presStyleLbl="lnNode1" presStyleIdx="4" presStyleCnt="6"/>
      <dgm:spPr>
        <a:solidFill>
          <a:schemeClr val="accent1">
            <a:hueOff val="0"/>
            <a:satOff val="0"/>
            <a:lumOff val="0"/>
            <a:alphaOff val="0"/>
          </a:schemeClr>
        </a:solidFill>
        <a:ln w="6350" cap="flat" cmpd="sng" algn="ctr">
          <a:noFill/>
          <a:prstDash val="solid"/>
          <a:miter lim="800000"/>
        </a:ln>
        <a:effectLst/>
      </dgm:spPr>
    </dgm:pt>
    <dgm:pt modelId="{27B65FB4-BE6A-41E6-BBE9-8DC9F7B73486}" type="pres">
      <dgm:prSet presAssocID="{212ADAAB-D5CB-4BBC-8DAF-7340FD334994}" presName="DropPinPlaceHolder" presStyleCnt="0"/>
      <dgm:spPr/>
    </dgm:pt>
    <dgm:pt modelId="{488CC4C6-DFBC-460C-A9ED-BEDA8CC682D4}" type="pres">
      <dgm:prSet presAssocID="{212ADAAB-D5CB-4BBC-8DAF-7340FD334994}" presName="DropPin" presStyleLbl="alignNode1" presStyleIdx="4" presStyleCnt="6" custLinFactNeighborX="28523" custLinFactNeighborY="4189"/>
      <dgm:spPr>
        <a:ln>
          <a:noFill/>
        </a:ln>
      </dgm:spPr>
    </dgm:pt>
    <dgm:pt modelId="{48CA82DA-B677-461B-A08D-337683480059}" type="pres">
      <dgm:prSet presAssocID="{212ADAAB-D5CB-4BBC-8DAF-7340FD334994}" presName="Ellipse" presStyleLbl="fgAcc1" presStyleIdx="5" presStyleCnt="7"/>
      <dgm:spPr>
        <a:prstGeom prst="donut">
          <a:avLst/>
        </a:prstGeom>
        <a:solidFill>
          <a:schemeClr val="lt1">
            <a:hueOff val="0"/>
            <a:satOff val="0"/>
            <a:lumOff val="0"/>
          </a:schemeClr>
        </a:solidFill>
        <a:ln w="12700" cap="flat" cmpd="sng" algn="ctr">
          <a:noFill/>
          <a:prstDash val="solid"/>
          <a:miter lim="800000"/>
        </a:ln>
        <a:effectLst/>
      </dgm:spPr>
    </dgm:pt>
    <dgm:pt modelId="{D1646913-A3FA-4470-A3E9-C64B0A13A62A}" type="pres">
      <dgm:prSet presAssocID="{212ADAAB-D5CB-4BBC-8DAF-7340FD334994}" presName="L2TextContainer" presStyleLbl="revTx" presStyleIdx="8" presStyleCnt="12">
        <dgm:presLayoutVars>
          <dgm:bulletEnabled val="1"/>
        </dgm:presLayoutVars>
      </dgm:prSet>
      <dgm:spPr/>
    </dgm:pt>
    <dgm:pt modelId="{6EC2FC68-E1B8-4274-8090-C2C96A4CD82C}" type="pres">
      <dgm:prSet presAssocID="{212ADAAB-D5CB-4BBC-8DAF-7340FD334994}" presName="L1TextContainer" presStyleLbl="revTx" presStyleIdx="9" presStyleCnt="12" custLinFactNeighborX="8189">
        <dgm:presLayoutVars>
          <dgm:chMax val="1"/>
          <dgm:chPref val="1"/>
          <dgm:bulletEnabled val="1"/>
        </dgm:presLayoutVars>
      </dgm:prSet>
      <dgm:spPr/>
    </dgm:pt>
    <dgm:pt modelId="{4F41BF23-550C-4E7F-977E-3D22E3AF7B51}" type="pres">
      <dgm:prSet presAssocID="{212ADAAB-D5CB-4BBC-8DAF-7340FD334994}" presName="ConnectLine" presStyleLbl="sibTrans1D1" presStyleIdx="4" presStyleCnt="6" custLinFactX="200000" custLinFactNeighborX="223333" custLinFactNeighborY="2944"/>
      <dgm:spPr>
        <a:xfrm>
          <a:off x="6519360" y="1097851"/>
          <a:ext cx="0" cy="1592961"/>
        </a:xfrm>
        <a:prstGeom prst="line">
          <a:avLst/>
        </a:prstGeom>
        <a:noFill/>
        <a:ln w="3175" cap="flat" cmpd="sng" algn="ctr">
          <a:solidFill>
            <a:prstClr val="white">
              <a:lumMod val="85000"/>
            </a:prstClr>
          </a:solidFill>
          <a:prstDash val="solid"/>
          <a:miter lim="800000"/>
        </a:ln>
        <a:effectLst/>
      </dgm:spPr>
    </dgm:pt>
    <dgm:pt modelId="{5018695D-CFD4-49F8-8967-BA8A0C0A0DE1}" type="pres">
      <dgm:prSet presAssocID="{212ADAAB-D5CB-4BBC-8DAF-7340FD334994}" presName="EmptyPlaceHolder" presStyleCnt="0"/>
      <dgm:spPr/>
    </dgm:pt>
    <dgm:pt modelId="{61EA613E-57A8-485F-A4A9-29037092E83A}" type="pres">
      <dgm:prSet presAssocID="{AB2787E4-2A8B-428D-A4AE-2B14DCFFC4E7}" presName="spaceBetweenRectangles" presStyleCnt="0"/>
      <dgm:spPr/>
    </dgm:pt>
    <dgm:pt modelId="{0F3B3032-C16A-44EB-AE28-CB7C1D797D2B}" type="pres">
      <dgm:prSet presAssocID="{A2560FD2-F12F-4A06-A96F-B86674952111}" presName="composite" presStyleCnt="0"/>
      <dgm:spPr/>
    </dgm:pt>
    <dgm:pt modelId="{A64C6D16-2F77-439A-848A-F1081C5E5CBE}" type="pres">
      <dgm:prSet presAssocID="{A2560FD2-F12F-4A06-A96F-B86674952111}" presName="ConnectorPoint" presStyleLbl="lnNode1" presStyleIdx="5" presStyleCnt="6"/>
      <dgm:spPr>
        <a:solidFill>
          <a:schemeClr val="accent3"/>
        </a:solidFill>
        <a:ln w="6350" cap="flat" cmpd="sng" algn="ctr">
          <a:noFill/>
          <a:prstDash val="solid"/>
          <a:miter lim="800000"/>
        </a:ln>
        <a:effectLst/>
      </dgm:spPr>
    </dgm:pt>
    <dgm:pt modelId="{8EFC6EAF-71E5-48C3-9F69-6FB96640B14F}" type="pres">
      <dgm:prSet presAssocID="{A2560FD2-F12F-4A06-A96F-B86674952111}" presName="DropPinPlaceHolder" presStyleCnt="0"/>
      <dgm:spPr/>
    </dgm:pt>
    <dgm:pt modelId="{73F98938-B973-410F-B6E0-43437FA146E6}" type="pres">
      <dgm:prSet presAssocID="{A2560FD2-F12F-4A06-A96F-B86674952111}" presName="DropPin" presStyleLbl="alignNode1" presStyleIdx="5" presStyleCnt="6"/>
      <dgm:spPr>
        <a:prstGeom prst="ellipse">
          <a:avLst/>
        </a:prstGeom>
        <a:solidFill>
          <a:schemeClr val="accent3"/>
        </a:solidFill>
        <a:ln>
          <a:noFill/>
        </a:ln>
      </dgm:spPr>
    </dgm:pt>
    <dgm:pt modelId="{26BE64BD-02BC-4C6F-AC50-F9617E59754D}" type="pres">
      <dgm:prSet presAssocID="{A2560FD2-F12F-4A06-A96F-B86674952111}" presName="Ellipse" presStyleLbl="fgAcc1" presStyleIdx="6" presStyleCnt="7"/>
      <dgm:spPr>
        <a:prstGeom prst="star12">
          <a:avLst/>
        </a:prstGeom>
        <a:solidFill>
          <a:schemeClr val="lt1">
            <a:hueOff val="0"/>
            <a:satOff val="0"/>
            <a:lumOff val="0"/>
          </a:schemeClr>
        </a:solidFill>
        <a:ln w="12700" cap="flat" cmpd="sng" algn="ctr">
          <a:noFill/>
          <a:prstDash val="solid"/>
          <a:miter lim="800000"/>
        </a:ln>
        <a:effectLst/>
      </dgm:spPr>
    </dgm:pt>
    <dgm:pt modelId="{5C5070CD-E29E-4F50-9A43-342A2DE968FF}" type="pres">
      <dgm:prSet presAssocID="{A2560FD2-F12F-4A06-A96F-B86674952111}" presName="L2TextContainer" presStyleLbl="revTx" presStyleIdx="10" presStyleCnt="12">
        <dgm:presLayoutVars>
          <dgm:bulletEnabled val="1"/>
        </dgm:presLayoutVars>
      </dgm:prSet>
      <dgm:spPr/>
    </dgm:pt>
    <dgm:pt modelId="{6FED4196-A0D3-4E5C-83DA-99291A8FFFC3}" type="pres">
      <dgm:prSet presAssocID="{A2560FD2-F12F-4A06-A96F-B86674952111}" presName="L1TextContainer" presStyleLbl="revTx" presStyleIdx="11" presStyleCnt="12">
        <dgm:presLayoutVars>
          <dgm:chMax val="1"/>
          <dgm:chPref val="1"/>
          <dgm:bulletEnabled val="1"/>
        </dgm:presLayoutVars>
      </dgm:prSet>
      <dgm:spPr/>
    </dgm:pt>
    <dgm:pt modelId="{54DE4918-169B-4E9C-B946-44A9D45AEC94}" type="pres">
      <dgm:prSet presAssocID="{A2560FD2-F12F-4A06-A96F-B86674952111}" presName="ConnectLine" presStyleLbl="sibTrans1D1" presStyleIdx="5" presStyleCnt="6"/>
      <dgm:spPr>
        <a:xfrm>
          <a:off x="8078042" y="2690813"/>
          <a:ext cx="0" cy="1592961"/>
        </a:xfrm>
        <a:prstGeom prst="line">
          <a:avLst/>
        </a:prstGeom>
        <a:noFill/>
        <a:ln w="114300" cap="rnd" cmpd="sng" algn="ctr">
          <a:solidFill>
            <a:prstClr val="white">
              <a:lumMod val="95000"/>
            </a:prstClr>
          </a:solidFill>
          <a:prstDash val="sysDot"/>
          <a:round/>
        </a:ln>
        <a:effectLst/>
      </dgm:spPr>
    </dgm:pt>
    <dgm:pt modelId="{75F2030E-997B-4809-B3F1-AEF48EEEDB2B}" type="pres">
      <dgm:prSet presAssocID="{A2560FD2-F12F-4A06-A96F-B86674952111}" presName="EmptyPlaceHolder" presStyleCnt="0"/>
      <dgm:spPr/>
    </dgm:pt>
  </dgm:ptLst>
  <dgm:cxnLst>
    <dgm:cxn modelId="{2FC11007-01BB-470D-9422-1671E01275CE}" type="presOf" srcId="{A2560FD2-F12F-4A06-A96F-B86674952111}" destId="{6FED4196-A0D3-4E5C-83DA-99291A8FFFC3}" srcOrd="0" destOrd="0" presId="urn:microsoft.com/office/officeart/2017/3/layout/DropPinTimeline"/>
    <dgm:cxn modelId="{ACA85617-EA4F-4EF0-8D1D-A2421435A881}" type="presOf" srcId="{A6140647-21C4-47B5-9B15-A5A0A02B0423}" destId="{FC8603F2-85FC-4134-978C-4054E468209C}" srcOrd="0" destOrd="1" presId="urn:microsoft.com/office/officeart/2017/3/layout/DropPinTimeline"/>
    <dgm:cxn modelId="{2F02861A-3FDC-4C2B-B724-282D5914D85A}" type="presOf" srcId="{212ADAAB-D5CB-4BBC-8DAF-7340FD334994}" destId="{6EC2FC68-E1B8-4274-8090-C2C96A4CD82C}" srcOrd="0" destOrd="0" presId="urn:microsoft.com/office/officeart/2017/3/layout/DropPinTimeline"/>
    <dgm:cxn modelId="{146C3436-7349-460D-8FAF-B5C22B68A41F}" type="presOf" srcId="{CA6B1BA0-B2FC-48AD-8EDA-F4AAA4AF2782}" destId="{3DA36ABE-9810-4ED4-9A55-2905E7588D06}" srcOrd="0" destOrd="0" presId="urn:microsoft.com/office/officeart/2017/3/layout/DropPinTimeline"/>
    <dgm:cxn modelId="{991E153C-2D4A-4089-A3BB-23D6CF24990F}" type="presOf" srcId="{683CC5F6-E9B5-49F2-909E-A68D38896308}" destId="{4EB3AA5C-1289-44C6-9F3E-859ABA28E18F}" srcOrd="0" destOrd="0" presId="urn:microsoft.com/office/officeart/2017/3/layout/DropPinTimeline"/>
    <dgm:cxn modelId="{39A11E5C-7A57-4117-A6DF-36000C29509C}" srcId="{9DCEA5FC-4640-45AF-B712-7A4FD94AEF0D}" destId="{831701CF-77C7-46C0-A913-8CC39517BAB8}" srcOrd="0" destOrd="0" parTransId="{13FBC60D-3EA6-4496-BA97-C1AE8C7F8961}" sibTransId="{75156CDF-E17B-4DAD-AE37-EA44D7F37090}"/>
    <dgm:cxn modelId="{DD687B5C-28C8-4088-99B8-D375C5FDAE4A}" srcId="{212ADAAB-D5CB-4BBC-8DAF-7340FD334994}" destId="{2AEE5C11-34AE-4EB7-8907-9BED418EA471}" srcOrd="0" destOrd="0" parTransId="{2E14AD1F-C7EA-45AE-ADC0-0EE92A6516CB}" sibTransId="{F36FDDA0-6B91-47CB-8114-B6F076E55FC8}"/>
    <dgm:cxn modelId="{E4469D45-E897-415B-A682-716414212B34}" type="presOf" srcId="{1E529C6E-C939-479A-A075-9E9B02837B50}" destId="{5C5070CD-E29E-4F50-9A43-342A2DE968FF}" srcOrd="0" destOrd="0" presId="urn:microsoft.com/office/officeart/2017/3/layout/DropPinTimeline"/>
    <dgm:cxn modelId="{DBD99269-D7F7-4B47-B17B-A5AE402751D9}" srcId="{63085546-7C7C-4B3E-ABEB-2669F1A65FB2}" destId="{9DCEA5FC-4640-45AF-B712-7A4FD94AEF0D}" srcOrd="0" destOrd="0" parTransId="{929A5FD9-0612-4B79-9B59-C3C36D34A069}" sibTransId="{0A99745B-BB5C-49B3-A782-8DB57641F6C9}"/>
    <dgm:cxn modelId="{C8C7266C-2A0C-476A-85B3-F12BE2521F4C}" srcId="{63085546-7C7C-4B3E-ABEB-2669F1A65FB2}" destId="{212ADAAB-D5CB-4BBC-8DAF-7340FD334994}" srcOrd="4" destOrd="0" parTransId="{45F6D312-A686-491E-95E3-EFB9640CC472}" sibTransId="{AB2787E4-2A8B-428D-A4AE-2B14DCFFC4E7}"/>
    <dgm:cxn modelId="{2841EC4D-F3DC-4972-B897-89C9EA062B26}" type="presOf" srcId="{92921081-529B-4D1C-83A4-C416BB4C5224}" destId="{B608C5A1-CE9E-4410-9F2F-F714CC6AB069}" srcOrd="0" destOrd="0" presId="urn:microsoft.com/office/officeart/2017/3/layout/DropPinTimeline"/>
    <dgm:cxn modelId="{3C15AF51-54A6-4ED0-824A-52A4CE5468AB}" type="presOf" srcId="{2AEE5C11-34AE-4EB7-8907-9BED418EA471}" destId="{D1646913-A3FA-4470-A3E9-C64B0A13A62A}" srcOrd="0" destOrd="0" presId="urn:microsoft.com/office/officeart/2017/3/layout/DropPinTimeline"/>
    <dgm:cxn modelId="{24A8F052-3377-4BA4-8C62-CCF5039C85D7}" srcId="{CA6B1BA0-B2FC-48AD-8EDA-F4AAA4AF2782}" destId="{3CB04A44-4013-4CA7-90FD-29AFC3C15E37}" srcOrd="0" destOrd="0" parTransId="{ECEE936A-E3CC-4209-BECC-1CD0C85A2B72}" sibTransId="{D7A8F7A0-47A3-4464-B3B7-E0806DF46627}"/>
    <dgm:cxn modelId="{601FA375-B804-4895-B969-A3CE7B37C85C}" type="presOf" srcId="{096A9AF0-0DAE-4EB3-B448-4501DA034F4A}" destId="{C1E34084-406C-48D5-88FE-7226282DBC49}" srcOrd="0" destOrd="0" presId="urn:microsoft.com/office/officeart/2017/3/layout/DropPinTimeline"/>
    <dgm:cxn modelId="{F83DF077-A6DE-4B8C-A62E-2FB10C7306B7}" type="presOf" srcId="{4EA069F3-397F-40D5-94A6-32C3E355C277}" destId="{FC8603F2-85FC-4134-978C-4054E468209C}" srcOrd="0" destOrd="0" presId="urn:microsoft.com/office/officeart/2017/3/layout/DropPinTimeline"/>
    <dgm:cxn modelId="{761E4B58-8AA0-4EE9-9827-01A0CA5D8AAC}" type="presOf" srcId="{9DCEA5FC-4640-45AF-B712-7A4FD94AEF0D}" destId="{85C50C56-6DC8-4C47-8DBC-4FD6B1554AA4}" srcOrd="0" destOrd="0" presId="urn:microsoft.com/office/officeart/2017/3/layout/DropPinTimeline"/>
    <dgm:cxn modelId="{B05C4C7C-FEB8-4825-98A0-C38D3021918A}" srcId="{096A9AF0-0DAE-4EB3-B448-4501DA034F4A}" destId="{92921081-529B-4D1C-83A4-C416BB4C5224}" srcOrd="0" destOrd="0" parTransId="{5AD2C2F8-A1D7-469B-93D8-B578BEFE51F8}" sibTransId="{ECC13403-1F53-4ED4-AE4F-334EEC7C8710}"/>
    <dgm:cxn modelId="{2802187F-7EB3-49BE-9C62-E8F8F0567AFB}" type="presOf" srcId="{3CB04A44-4013-4CA7-90FD-29AFC3C15E37}" destId="{FE564261-183D-47F9-8E7E-BCFC5023A815}" srcOrd="0" destOrd="0" presId="urn:microsoft.com/office/officeart/2017/3/layout/DropPinTimeline"/>
    <dgm:cxn modelId="{F9D8B584-9399-4A2B-8ADC-F71293A4822C}" srcId="{63085546-7C7C-4B3E-ABEB-2669F1A65FB2}" destId="{A2560FD2-F12F-4A06-A96F-B86674952111}" srcOrd="5" destOrd="0" parTransId="{96173659-138A-4A00-AE0B-9063EA9393A6}" sibTransId="{D3C3BC3F-2256-4FBC-AFA5-0D035E3EACD7}"/>
    <dgm:cxn modelId="{247DE591-0579-4FF5-9C62-940C4F67096B}" type="presOf" srcId="{63085546-7C7C-4B3E-ABEB-2669F1A65FB2}" destId="{7A5D3400-AF5B-4297-8592-4C1EDB9D0973}" srcOrd="0" destOrd="0" presId="urn:microsoft.com/office/officeart/2017/3/layout/DropPinTimeline"/>
    <dgm:cxn modelId="{F16073A4-7F3E-4CB9-8FB4-14646A5FA672}" type="presOf" srcId="{831701CF-77C7-46C0-A913-8CC39517BAB8}" destId="{A782CF5D-A585-4990-846A-5EDBD19A9BDB}" srcOrd="0" destOrd="0" presId="urn:microsoft.com/office/officeart/2017/3/layout/DropPinTimeline"/>
    <dgm:cxn modelId="{99746BB5-7122-43B8-8680-CF610F03585C}" srcId="{A2560FD2-F12F-4A06-A96F-B86674952111}" destId="{1E529C6E-C939-479A-A075-9E9B02837B50}" srcOrd="0" destOrd="0" parTransId="{46B3C017-F97A-4640-992A-33AEE06B2EFC}" sibTransId="{192E80CB-2667-481C-8244-6EC4AEED1BC2}"/>
    <dgm:cxn modelId="{CA0753BD-DB60-4D68-8486-5B376B839B26}" srcId="{63085546-7C7C-4B3E-ABEB-2669F1A65FB2}" destId="{096A9AF0-0DAE-4EB3-B448-4501DA034F4A}" srcOrd="1" destOrd="0" parTransId="{8CE6ABD6-768E-42C8-9029-C3B5F278B21C}" sibTransId="{6B0D7DA9-E6ED-4137-9716-F48BF62327A8}"/>
    <dgm:cxn modelId="{BC5A70C8-9D97-4922-BCDB-6316D191C527}" srcId="{683CC5F6-E9B5-49F2-909E-A68D38896308}" destId="{4EA069F3-397F-40D5-94A6-32C3E355C277}" srcOrd="0" destOrd="0" parTransId="{2F99115B-608E-4E08-A503-B74879A76D07}" sibTransId="{E94D5EF7-F47C-476C-A5FE-1C35261B578A}"/>
    <dgm:cxn modelId="{F272B4E4-621D-4F73-8C2E-5119E1A1A0C3}" srcId="{683CC5F6-E9B5-49F2-909E-A68D38896308}" destId="{A6140647-21C4-47B5-9B15-A5A0A02B0423}" srcOrd="1" destOrd="0" parTransId="{FBA781AC-DFDD-49FA-9BA8-68140046A5ED}" sibTransId="{DD4C4DCC-5081-496E-8857-EDFB89DB15E4}"/>
    <dgm:cxn modelId="{CD6B6EE8-3813-4EF1-BFEC-C005A3326D63}" srcId="{63085546-7C7C-4B3E-ABEB-2669F1A65FB2}" destId="{CA6B1BA0-B2FC-48AD-8EDA-F4AAA4AF2782}" srcOrd="3" destOrd="0" parTransId="{D7D3AA07-BCB9-4212-A556-E90870FB1413}" sibTransId="{39FB540D-D808-4040-9A37-0AC474C0212F}"/>
    <dgm:cxn modelId="{59786CF9-070F-4821-A4E9-D33DB930D8D2}" srcId="{63085546-7C7C-4B3E-ABEB-2669F1A65FB2}" destId="{683CC5F6-E9B5-49F2-909E-A68D38896308}" srcOrd="2" destOrd="0" parTransId="{15BFC747-B881-4328-BFBE-9BC128388CC6}" sibTransId="{4C61DDEE-8BBF-4CBF-B066-7E60B6DF0A11}"/>
    <dgm:cxn modelId="{DA6A51DB-6C18-400B-9DA5-E8330852483B}" type="presParOf" srcId="{7A5D3400-AF5B-4297-8592-4C1EDB9D0973}" destId="{BD204284-1F7C-4D58-BC79-8C2DEE7E9FAF}" srcOrd="0" destOrd="0" presId="urn:microsoft.com/office/officeart/2017/3/layout/DropPinTimeline"/>
    <dgm:cxn modelId="{B682209A-D180-4D3D-A7FE-3FF4623AAAC8}" type="presParOf" srcId="{7A5D3400-AF5B-4297-8592-4C1EDB9D0973}" destId="{46A6B157-7198-41C4-9D25-C4F8885F1B6F}" srcOrd="1" destOrd="0" presId="urn:microsoft.com/office/officeart/2017/3/layout/DropPinTimeline"/>
    <dgm:cxn modelId="{4CF30FDC-8EA5-4C55-A240-DA99543AE3C6}" type="presParOf" srcId="{46A6B157-7198-41C4-9D25-C4F8885F1B6F}" destId="{578E6A06-6F61-48BD-9F1A-48E731D6E26D}" srcOrd="0" destOrd="0" presId="urn:microsoft.com/office/officeart/2017/3/layout/DropPinTimeline"/>
    <dgm:cxn modelId="{7F06BCA7-F8E6-43B5-AEBF-3EA16A460043}" type="presParOf" srcId="{578E6A06-6F61-48BD-9F1A-48E731D6E26D}" destId="{9F727168-E825-43C1-AF50-41E115F59C0C}" srcOrd="0" destOrd="0" presId="urn:microsoft.com/office/officeart/2017/3/layout/DropPinTimeline"/>
    <dgm:cxn modelId="{39550BBA-C07C-435F-AE58-6A3869656E8F}" type="presParOf" srcId="{578E6A06-6F61-48BD-9F1A-48E731D6E26D}" destId="{0C380CA5-521A-4949-A022-450DA9C217F5}" srcOrd="1" destOrd="0" presId="urn:microsoft.com/office/officeart/2017/3/layout/DropPinTimeline"/>
    <dgm:cxn modelId="{50FAF036-8C4F-4AB4-964E-F6C0C8E1B366}" type="presParOf" srcId="{0C380CA5-521A-4949-A022-450DA9C217F5}" destId="{19EF924A-339B-436A-9151-9C7B0B0377B9}" srcOrd="0" destOrd="0" presId="urn:microsoft.com/office/officeart/2017/3/layout/DropPinTimeline"/>
    <dgm:cxn modelId="{FEF6FDFF-AC95-4350-940F-FC375C454173}" type="presParOf" srcId="{0C380CA5-521A-4949-A022-450DA9C217F5}" destId="{846B4BA4-33F0-43CE-A60E-B95E195AD5A9}" srcOrd="1" destOrd="0" presId="urn:microsoft.com/office/officeart/2017/3/layout/DropPinTimeline"/>
    <dgm:cxn modelId="{86FB1E3B-8C27-43E3-9CFC-6B9AD5B19723}" type="presParOf" srcId="{578E6A06-6F61-48BD-9F1A-48E731D6E26D}" destId="{A782CF5D-A585-4990-846A-5EDBD19A9BDB}" srcOrd="2" destOrd="0" presId="urn:microsoft.com/office/officeart/2017/3/layout/DropPinTimeline"/>
    <dgm:cxn modelId="{A2AA414F-7DC4-4250-B21D-62866A63C6BC}" type="presParOf" srcId="{578E6A06-6F61-48BD-9F1A-48E731D6E26D}" destId="{85C50C56-6DC8-4C47-8DBC-4FD6B1554AA4}" srcOrd="3" destOrd="0" presId="urn:microsoft.com/office/officeart/2017/3/layout/DropPinTimeline"/>
    <dgm:cxn modelId="{AEEA7548-3D0E-4A32-8C4A-EEFE5745C7DF}" type="presParOf" srcId="{578E6A06-6F61-48BD-9F1A-48E731D6E26D}" destId="{4F322B1B-F357-4BCD-BF34-8A0D705A1CE7}" srcOrd="4" destOrd="0" presId="urn:microsoft.com/office/officeart/2017/3/layout/DropPinTimeline"/>
    <dgm:cxn modelId="{7AB3159E-92F2-4399-AE36-6211AADC42EA}" type="presParOf" srcId="{578E6A06-6F61-48BD-9F1A-48E731D6E26D}" destId="{9FF32B1E-94FD-475E-9959-8E0546070C5B}" srcOrd="5" destOrd="0" presId="urn:microsoft.com/office/officeart/2017/3/layout/DropPinTimeline"/>
    <dgm:cxn modelId="{CAD3EAEA-2806-4987-BD88-048D89C54CF1}" type="presParOf" srcId="{46A6B157-7198-41C4-9D25-C4F8885F1B6F}" destId="{C9E000F5-B650-46EB-A3B0-FBA6593CE548}" srcOrd="1" destOrd="0" presId="urn:microsoft.com/office/officeart/2017/3/layout/DropPinTimeline"/>
    <dgm:cxn modelId="{5EA5B657-7F2F-44E2-B1DD-0B3ECBD1E99D}" type="presParOf" srcId="{46A6B157-7198-41C4-9D25-C4F8885F1B6F}" destId="{64373A7D-C7A5-4C0C-9781-58743159539A}" srcOrd="2" destOrd="0" presId="urn:microsoft.com/office/officeart/2017/3/layout/DropPinTimeline"/>
    <dgm:cxn modelId="{14BAE908-5010-418B-B10F-E0EF3644818C}" type="presParOf" srcId="{64373A7D-C7A5-4C0C-9781-58743159539A}" destId="{B57996C3-16BE-4CEB-B9E2-6FFC42938F41}" srcOrd="0" destOrd="0" presId="urn:microsoft.com/office/officeart/2017/3/layout/DropPinTimeline"/>
    <dgm:cxn modelId="{6EE799C9-2ACE-448A-B9B4-1F0BFCC5494D}" type="presParOf" srcId="{64373A7D-C7A5-4C0C-9781-58743159539A}" destId="{BC71368F-DA7E-405D-93AC-3A6767BF9FC6}" srcOrd="1" destOrd="0" presId="urn:microsoft.com/office/officeart/2017/3/layout/DropPinTimeline"/>
    <dgm:cxn modelId="{59CC3372-0972-45A9-AB2E-167939969C7E}" type="presParOf" srcId="{BC71368F-DA7E-405D-93AC-3A6767BF9FC6}" destId="{5B4632EA-1574-417A-A3FA-D711159FBAD1}" srcOrd="0" destOrd="0" presId="urn:microsoft.com/office/officeart/2017/3/layout/DropPinTimeline"/>
    <dgm:cxn modelId="{1BF47519-9E4E-4BB0-BCBA-A5961FF9A6CD}" type="presParOf" srcId="{BC71368F-DA7E-405D-93AC-3A6767BF9FC6}" destId="{032E0966-F86B-4BBD-BE80-8FAB861AF0E8}" srcOrd="1" destOrd="0" presId="urn:microsoft.com/office/officeart/2017/3/layout/DropPinTimeline"/>
    <dgm:cxn modelId="{882EEBD2-110A-4990-8880-616C578449B7}" type="presParOf" srcId="{64373A7D-C7A5-4C0C-9781-58743159539A}" destId="{B608C5A1-CE9E-4410-9F2F-F714CC6AB069}" srcOrd="2" destOrd="0" presId="urn:microsoft.com/office/officeart/2017/3/layout/DropPinTimeline"/>
    <dgm:cxn modelId="{E5F82FBD-2B6D-4121-BACE-4D1B9A91EC66}" type="presParOf" srcId="{64373A7D-C7A5-4C0C-9781-58743159539A}" destId="{C1E34084-406C-48D5-88FE-7226282DBC49}" srcOrd="3" destOrd="0" presId="urn:microsoft.com/office/officeart/2017/3/layout/DropPinTimeline"/>
    <dgm:cxn modelId="{B94D7E38-E5D7-44D5-B33C-E3A0C78F3780}" type="presParOf" srcId="{64373A7D-C7A5-4C0C-9781-58743159539A}" destId="{33168228-1414-4AAF-B7E5-C08A80BBB2F1}" srcOrd="4" destOrd="0" presId="urn:microsoft.com/office/officeart/2017/3/layout/DropPinTimeline"/>
    <dgm:cxn modelId="{397EE9F0-39A3-4A02-B678-70EBE6F9F893}" type="presParOf" srcId="{64373A7D-C7A5-4C0C-9781-58743159539A}" destId="{C791BCDD-76D3-4E0E-98B9-0C4903CF0E94}" srcOrd="5" destOrd="0" presId="urn:microsoft.com/office/officeart/2017/3/layout/DropPinTimeline"/>
    <dgm:cxn modelId="{AD2F3FEC-DCA0-43DB-982D-903784448797}" type="presParOf" srcId="{46A6B157-7198-41C4-9D25-C4F8885F1B6F}" destId="{3B1DA912-FDB7-4F73-8823-B30C56F7DE86}" srcOrd="3" destOrd="0" presId="urn:microsoft.com/office/officeart/2017/3/layout/DropPinTimeline"/>
    <dgm:cxn modelId="{51C3A01D-5793-42E1-B8B1-95C7AEB64581}" type="presParOf" srcId="{46A6B157-7198-41C4-9D25-C4F8885F1B6F}" destId="{DCEEC7C0-6CAC-4153-B66A-D920E3B7F504}" srcOrd="4" destOrd="0" presId="urn:microsoft.com/office/officeart/2017/3/layout/DropPinTimeline"/>
    <dgm:cxn modelId="{86D426D3-DE4C-4BB4-8C09-D2C63BD51E4E}" type="presParOf" srcId="{DCEEC7C0-6CAC-4153-B66A-D920E3B7F504}" destId="{56361E50-9FEC-48AD-A369-C1A8379B35EC}" srcOrd="0" destOrd="0" presId="urn:microsoft.com/office/officeart/2017/3/layout/DropPinTimeline"/>
    <dgm:cxn modelId="{02CD6C3F-E995-471C-94FB-C0D54B4842D5}" type="presParOf" srcId="{DCEEC7C0-6CAC-4153-B66A-D920E3B7F504}" destId="{70AC7E27-D774-4261-A80F-683BBD09A81D}" srcOrd="1" destOrd="0" presId="urn:microsoft.com/office/officeart/2017/3/layout/DropPinTimeline"/>
    <dgm:cxn modelId="{5CF11FCC-C23E-454E-AC1E-DFD67727D7CD}" type="presParOf" srcId="{70AC7E27-D774-4261-A80F-683BBD09A81D}" destId="{7BC09B8D-1C75-4604-9F35-AEC078447C45}" srcOrd="0" destOrd="0" presId="urn:microsoft.com/office/officeart/2017/3/layout/DropPinTimeline"/>
    <dgm:cxn modelId="{F5089ADD-33C1-472D-BAF2-91B6652DF1A9}" type="presParOf" srcId="{70AC7E27-D774-4261-A80F-683BBD09A81D}" destId="{DFE91A1F-E910-48AB-A4C9-128002268483}" srcOrd="1" destOrd="0" presId="urn:microsoft.com/office/officeart/2017/3/layout/DropPinTimeline"/>
    <dgm:cxn modelId="{FD943790-5411-4A3B-924D-4403B21626BA}" type="presParOf" srcId="{DCEEC7C0-6CAC-4153-B66A-D920E3B7F504}" destId="{FC8603F2-85FC-4134-978C-4054E468209C}" srcOrd="2" destOrd="0" presId="urn:microsoft.com/office/officeart/2017/3/layout/DropPinTimeline"/>
    <dgm:cxn modelId="{D5E16DB1-0EBE-490A-BD7E-FD19274E6A38}" type="presParOf" srcId="{DCEEC7C0-6CAC-4153-B66A-D920E3B7F504}" destId="{4EB3AA5C-1289-44C6-9F3E-859ABA28E18F}" srcOrd="3" destOrd="0" presId="urn:microsoft.com/office/officeart/2017/3/layout/DropPinTimeline"/>
    <dgm:cxn modelId="{8DE5DA9E-2AA7-43F7-8DD5-E5ECEF772101}" type="presParOf" srcId="{DCEEC7C0-6CAC-4153-B66A-D920E3B7F504}" destId="{0BB03C0E-97EC-4D66-9B09-35D689DAB28C}" srcOrd="4" destOrd="0" presId="urn:microsoft.com/office/officeart/2017/3/layout/DropPinTimeline"/>
    <dgm:cxn modelId="{DA57C1DD-192D-489A-BBC9-D9ACA01A09F2}" type="presParOf" srcId="{DCEEC7C0-6CAC-4153-B66A-D920E3B7F504}" destId="{1A7A92CB-81F0-42D4-87BF-4008DEFA9CA8}" srcOrd="5" destOrd="0" presId="urn:microsoft.com/office/officeart/2017/3/layout/DropPinTimeline"/>
    <dgm:cxn modelId="{7E5E61DA-CACE-4FC7-A295-A50C9FA0159E}" type="presParOf" srcId="{46A6B157-7198-41C4-9D25-C4F8885F1B6F}" destId="{ABE3202B-256B-4398-8B41-CB40EDB06266}" srcOrd="5" destOrd="0" presId="urn:microsoft.com/office/officeart/2017/3/layout/DropPinTimeline"/>
    <dgm:cxn modelId="{07DA9BDD-D756-4F29-80E5-7856AC99F270}" type="presParOf" srcId="{46A6B157-7198-41C4-9D25-C4F8885F1B6F}" destId="{B744CD57-FD23-4E62-9589-4CAC57B034E9}" srcOrd="6" destOrd="0" presId="urn:microsoft.com/office/officeart/2017/3/layout/DropPinTimeline"/>
    <dgm:cxn modelId="{A54741C0-57CC-4443-9EC5-35B27EE5E879}" type="presParOf" srcId="{B744CD57-FD23-4E62-9589-4CAC57B034E9}" destId="{D891B168-1DA5-4124-931F-A51FCB8EFC11}" srcOrd="0" destOrd="0" presId="urn:microsoft.com/office/officeart/2017/3/layout/DropPinTimeline"/>
    <dgm:cxn modelId="{44B3C3FE-C503-4088-9594-FF6526E19BF3}" type="presParOf" srcId="{B744CD57-FD23-4E62-9589-4CAC57B034E9}" destId="{42206762-CD73-4F82-B16A-D168E2503215}" srcOrd="1" destOrd="0" presId="urn:microsoft.com/office/officeart/2017/3/layout/DropPinTimeline"/>
    <dgm:cxn modelId="{239B9997-909E-499F-90E5-95A977AC216C}" type="presParOf" srcId="{42206762-CD73-4F82-B16A-D168E2503215}" destId="{C0DBECBF-E3AA-450B-95D4-8349AA21B4F8}" srcOrd="0" destOrd="0" presId="urn:microsoft.com/office/officeart/2017/3/layout/DropPinTimeline"/>
    <dgm:cxn modelId="{913BA6FA-228D-4434-8839-0BBC563346A1}" type="presParOf" srcId="{42206762-CD73-4F82-B16A-D168E2503215}" destId="{6EDDD44C-F5E4-49AD-B1D9-346B8B8AEE8F}" srcOrd="1" destOrd="0" presId="urn:microsoft.com/office/officeart/2017/3/layout/DropPinTimeline"/>
    <dgm:cxn modelId="{81CB2C61-6B70-4A51-ACCE-DD65EFE72264}" type="presParOf" srcId="{B744CD57-FD23-4E62-9589-4CAC57B034E9}" destId="{FE564261-183D-47F9-8E7E-BCFC5023A815}" srcOrd="2" destOrd="0" presId="urn:microsoft.com/office/officeart/2017/3/layout/DropPinTimeline"/>
    <dgm:cxn modelId="{0D94F868-59F8-4671-9038-53D01D6C70F0}" type="presParOf" srcId="{B744CD57-FD23-4E62-9589-4CAC57B034E9}" destId="{3DA36ABE-9810-4ED4-9A55-2905E7588D06}" srcOrd="3" destOrd="0" presId="urn:microsoft.com/office/officeart/2017/3/layout/DropPinTimeline"/>
    <dgm:cxn modelId="{A0A095FA-FAD3-4861-A220-140A889CB7D8}" type="presParOf" srcId="{B744CD57-FD23-4E62-9589-4CAC57B034E9}" destId="{4B9F5909-A57C-4893-9C8A-D5960FE9BE37}" srcOrd="4" destOrd="0" presId="urn:microsoft.com/office/officeart/2017/3/layout/DropPinTimeline"/>
    <dgm:cxn modelId="{8FFFA548-0EFE-4476-B5A5-95CB32500074}" type="presParOf" srcId="{B744CD57-FD23-4E62-9589-4CAC57B034E9}" destId="{DEDCEF89-DB8F-4197-B2D2-2D39426E0B96}" srcOrd="5" destOrd="0" presId="urn:microsoft.com/office/officeart/2017/3/layout/DropPinTimeline"/>
    <dgm:cxn modelId="{D7A836E4-E400-4ED7-ABF3-88920F3B86D1}" type="presParOf" srcId="{46A6B157-7198-41C4-9D25-C4F8885F1B6F}" destId="{4A96FD2F-C127-41DC-AA54-1EEBED6BA483}" srcOrd="7" destOrd="0" presId="urn:microsoft.com/office/officeart/2017/3/layout/DropPinTimeline"/>
    <dgm:cxn modelId="{2E35C8AB-C54E-4DE6-98F2-126D8B12CA35}" type="presParOf" srcId="{46A6B157-7198-41C4-9D25-C4F8885F1B6F}" destId="{A1AE2BC4-A99C-4DD3-A84D-EB3461D18287}" srcOrd="8" destOrd="0" presId="urn:microsoft.com/office/officeart/2017/3/layout/DropPinTimeline"/>
    <dgm:cxn modelId="{AC45CECB-C5CF-4E80-98D8-0844891DC577}" type="presParOf" srcId="{A1AE2BC4-A99C-4DD3-A84D-EB3461D18287}" destId="{278CF1E0-B1C4-4B10-A5EC-FD7EF0557E2D}" srcOrd="0" destOrd="0" presId="urn:microsoft.com/office/officeart/2017/3/layout/DropPinTimeline"/>
    <dgm:cxn modelId="{FAC5196A-0FF0-48C2-A8D5-A327A9296F37}" type="presParOf" srcId="{A1AE2BC4-A99C-4DD3-A84D-EB3461D18287}" destId="{27B65FB4-BE6A-41E6-BBE9-8DC9F7B73486}" srcOrd="1" destOrd="0" presId="urn:microsoft.com/office/officeart/2017/3/layout/DropPinTimeline"/>
    <dgm:cxn modelId="{6506C7DF-695E-463E-9F7A-076AACE839A3}" type="presParOf" srcId="{27B65FB4-BE6A-41E6-BBE9-8DC9F7B73486}" destId="{488CC4C6-DFBC-460C-A9ED-BEDA8CC682D4}" srcOrd="0" destOrd="0" presId="urn:microsoft.com/office/officeart/2017/3/layout/DropPinTimeline"/>
    <dgm:cxn modelId="{BB2EC07F-9382-4ADC-B58A-370E51165161}" type="presParOf" srcId="{27B65FB4-BE6A-41E6-BBE9-8DC9F7B73486}" destId="{48CA82DA-B677-461B-A08D-337683480059}" srcOrd="1" destOrd="0" presId="urn:microsoft.com/office/officeart/2017/3/layout/DropPinTimeline"/>
    <dgm:cxn modelId="{D2C7B1A6-CF92-4104-85AF-7ED69E77FB2E}" type="presParOf" srcId="{A1AE2BC4-A99C-4DD3-A84D-EB3461D18287}" destId="{D1646913-A3FA-4470-A3E9-C64B0A13A62A}" srcOrd="2" destOrd="0" presId="urn:microsoft.com/office/officeart/2017/3/layout/DropPinTimeline"/>
    <dgm:cxn modelId="{6DFB5DDF-069E-470A-9D51-14C2EEBAEAB6}" type="presParOf" srcId="{A1AE2BC4-A99C-4DD3-A84D-EB3461D18287}" destId="{6EC2FC68-E1B8-4274-8090-C2C96A4CD82C}" srcOrd="3" destOrd="0" presId="urn:microsoft.com/office/officeart/2017/3/layout/DropPinTimeline"/>
    <dgm:cxn modelId="{E13030DA-BCC9-42B5-90A4-C1245E765FC8}" type="presParOf" srcId="{A1AE2BC4-A99C-4DD3-A84D-EB3461D18287}" destId="{4F41BF23-550C-4E7F-977E-3D22E3AF7B51}" srcOrd="4" destOrd="0" presId="urn:microsoft.com/office/officeart/2017/3/layout/DropPinTimeline"/>
    <dgm:cxn modelId="{5DC7870F-4614-4A72-AB7A-994AF1F8A4DE}" type="presParOf" srcId="{A1AE2BC4-A99C-4DD3-A84D-EB3461D18287}" destId="{5018695D-CFD4-49F8-8967-BA8A0C0A0DE1}" srcOrd="5" destOrd="0" presId="urn:microsoft.com/office/officeart/2017/3/layout/DropPinTimeline"/>
    <dgm:cxn modelId="{39DED560-FDC7-4A20-BA37-B726CE3DBE1E}" type="presParOf" srcId="{46A6B157-7198-41C4-9D25-C4F8885F1B6F}" destId="{61EA613E-57A8-485F-A4A9-29037092E83A}" srcOrd="9" destOrd="0" presId="urn:microsoft.com/office/officeart/2017/3/layout/DropPinTimeline"/>
    <dgm:cxn modelId="{54E41EA0-9E87-40EF-B950-CD0D02632A5E}" type="presParOf" srcId="{46A6B157-7198-41C4-9D25-C4F8885F1B6F}" destId="{0F3B3032-C16A-44EB-AE28-CB7C1D797D2B}" srcOrd="10" destOrd="0" presId="urn:microsoft.com/office/officeart/2017/3/layout/DropPinTimeline"/>
    <dgm:cxn modelId="{1942FCC2-B760-454F-8ED4-284B5F0D173F}" type="presParOf" srcId="{0F3B3032-C16A-44EB-AE28-CB7C1D797D2B}" destId="{A64C6D16-2F77-439A-848A-F1081C5E5CBE}" srcOrd="0" destOrd="0" presId="urn:microsoft.com/office/officeart/2017/3/layout/DropPinTimeline"/>
    <dgm:cxn modelId="{AC143F48-BF04-4D0E-89BA-960F2ABBD0BF}" type="presParOf" srcId="{0F3B3032-C16A-44EB-AE28-CB7C1D797D2B}" destId="{8EFC6EAF-71E5-48C3-9F69-6FB96640B14F}" srcOrd="1" destOrd="0" presId="urn:microsoft.com/office/officeart/2017/3/layout/DropPinTimeline"/>
    <dgm:cxn modelId="{9D150C9C-5EFC-4A02-8C37-075CE44C91E1}" type="presParOf" srcId="{8EFC6EAF-71E5-48C3-9F69-6FB96640B14F}" destId="{73F98938-B973-410F-B6E0-43437FA146E6}" srcOrd="0" destOrd="0" presId="urn:microsoft.com/office/officeart/2017/3/layout/DropPinTimeline"/>
    <dgm:cxn modelId="{64F7D1CF-1C75-4E99-9650-834BFE5A5694}" type="presParOf" srcId="{8EFC6EAF-71E5-48C3-9F69-6FB96640B14F}" destId="{26BE64BD-02BC-4C6F-AC50-F9617E59754D}" srcOrd="1" destOrd="0" presId="urn:microsoft.com/office/officeart/2017/3/layout/DropPinTimeline"/>
    <dgm:cxn modelId="{C16907F7-D721-4CDC-AE06-6F5EE47FD277}" type="presParOf" srcId="{0F3B3032-C16A-44EB-AE28-CB7C1D797D2B}" destId="{5C5070CD-E29E-4F50-9A43-342A2DE968FF}" srcOrd="2" destOrd="0" presId="urn:microsoft.com/office/officeart/2017/3/layout/DropPinTimeline"/>
    <dgm:cxn modelId="{CA8AB878-D5FF-4555-BB9A-8E6D1CC53290}" type="presParOf" srcId="{0F3B3032-C16A-44EB-AE28-CB7C1D797D2B}" destId="{6FED4196-A0D3-4E5C-83DA-99291A8FFFC3}" srcOrd="3" destOrd="0" presId="urn:microsoft.com/office/officeart/2017/3/layout/DropPinTimeline"/>
    <dgm:cxn modelId="{55A40688-F4F2-41AC-A466-706C7C2D4FCF}" type="presParOf" srcId="{0F3B3032-C16A-44EB-AE28-CB7C1D797D2B}" destId="{54DE4918-169B-4E9C-B946-44A9D45AEC94}" srcOrd="4" destOrd="0" presId="urn:microsoft.com/office/officeart/2017/3/layout/DropPinTimeline"/>
    <dgm:cxn modelId="{506414DA-3D19-4555-9698-F2128A0EF183}" type="presParOf" srcId="{0F3B3032-C16A-44EB-AE28-CB7C1D797D2B}" destId="{75F2030E-997B-4809-B3F1-AEF48EEEDB2B}" srcOrd="5" destOrd="0" presId="urn:microsoft.com/office/officeart/2017/3/layout/DropPinTimeline"/>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899ED8-FFFF-4449-BF06-5AE82E638EEE}" type="doc">
      <dgm:prSet loTypeId="urn:microsoft.com/office/officeart/2005/8/layout/chevron1" loCatId="process" qsTypeId="urn:microsoft.com/office/officeart/2005/8/quickstyle/3d4" qsCatId="3D" csTypeId="urn:microsoft.com/office/officeart/2005/8/colors/accent1_2" csCatId="accent1" phldr="1"/>
      <dgm:spPr/>
    </dgm:pt>
    <dgm:pt modelId="{1341D6E3-0F94-4648-98B0-54E2E705D83A}">
      <dgm:prSet phldrT="[Text]"/>
      <dgm:spPr/>
      <dgm:t>
        <a:bodyPr/>
        <a:lstStyle/>
        <a:p>
          <a:r>
            <a:rPr lang="en-US" dirty="0"/>
            <a:t>2017</a:t>
          </a:r>
        </a:p>
      </dgm:t>
    </dgm:pt>
    <dgm:pt modelId="{43607AA5-CA4C-4AD2-82E3-685370F5B36A}" type="parTrans" cxnId="{DAAE2875-EBE5-4F11-8B90-A7CE71DD2804}">
      <dgm:prSet/>
      <dgm:spPr/>
      <dgm:t>
        <a:bodyPr/>
        <a:lstStyle/>
        <a:p>
          <a:endParaRPr lang="en-US"/>
        </a:p>
      </dgm:t>
    </dgm:pt>
    <dgm:pt modelId="{B4D9D47E-052A-403F-B1B9-7D2907E4324C}" type="sibTrans" cxnId="{DAAE2875-EBE5-4F11-8B90-A7CE71DD2804}">
      <dgm:prSet/>
      <dgm:spPr/>
      <dgm:t>
        <a:bodyPr/>
        <a:lstStyle/>
        <a:p>
          <a:endParaRPr lang="en-US"/>
        </a:p>
      </dgm:t>
    </dgm:pt>
    <dgm:pt modelId="{4C3D8ECF-3096-4C5C-95DB-01033DC02658}">
      <dgm:prSet phldrT="[Text]"/>
      <dgm:spPr/>
      <dgm:t>
        <a:bodyPr/>
        <a:lstStyle/>
        <a:p>
          <a:r>
            <a:rPr lang="en-US" dirty="0"/>
            <a:t>2018</a:t>
          </a:r>
        </a:p>
      </dgm:t>
    </dgm:pt>
    <dgm:pt modelId="{A018FE8C-2D89-439A-81C7-28FD6781CE9C}" type="parTrans" cxnId="{F5656203-200A-4B62-8606-B6C0B969F872}">
      <dgm:prSet/>
      <dgm:spPr/>
      <dgm:t>
        <a:bodyPr/>
        <a:lstStyle/>
        <a:p>
          <a:endParaRPr lang="en-US"/>
        </a:p>
      </dgm:t>
    </dgm:pt>
    <dgm:pt modelId="{FE2503A9-F267-46FB-8143-D1D542D53F1B}" type="sibTrans" cxnId="{F5656203-200A-4B62-8606-B6C0B969F872}">
      <dgm:prSet/>
      <dgm:spPr/>
      <dgm:t>
        <a:bodyPr/>
        <a:lstStyle/>
        <a:p>
          <a:endParaRPr lang="en-US"/>
        </a:p>
      </dgm:t>
    </dgm:pt>
    <dgm:pt modelId="{3CCEDAA3-E8E4-4BCF-B0E9-07E28CB0E159}">
      <dgm:prSet phldrT="[Text]"/>
      <dgm:spPr/>
      <dgm:t>
        <a:bodyPr/>
        <a:lstStyle/>
        <a:p>
          <a:r>
            <a:rPr lang="en-US" dirty="0"/>
            <a:t>2019</a:t>
          </a:r>
        </a:p>
      </dgm:t>
    </dgm:pt>
    <dgm:pt modelId="{63F5104E-1735-4247-916D-2DD91332223E}" type="parTrans" cxnId="{4749B1AA-344C-4922-A69F-6F472B597344}">
      <dgm:prSet/>
      <dgm:spPr/>
      <dgm:t>
        <a:bodyPr/>
        <a:lstStyle/>
        <a:p>
          <a:endParaRPr lang="en-US"/>
        </a:p>
      </dgm:t>
    </dgm:pt>
    <dgm:pt modelId="{938D440D-31D1-441E-9B17-77971938A001}" type="sibTrans" cxnId="{4749B1AA-344C-4922-A69F-6F472B597344}">
      <dgm:prSet/>
      <dgm:spPr/>
      <dgm:t>
        <a:bodyPr/>
        <a:lstStyle/>
        <a:p>
          <a:endParaRPr lang="en-US"/>
        </a:p>
      </dgm:t>
    </dgm:pt>
    <dgm:pt modelId="{CBE7D036-4ACE-443F-948B-CF583A7CA0EE}" type="pres">
      <dgm:prSet presAssocID="{D9899ED8-FFFF-4449-BF06-5AE82E638EEE}" presName="Name0" presStyleCnt="0">
        <dgm:presLayoutVars>
          <dgm:dir/>
          <dgm:animLvl val="lvl"/>
          <dgm:resizeHandles val="exact"/>
        </dgm:presLayoutVars>
      </dgm:prSet>
      <dgm:spPr/>
    </dgm:pt>
    <dgm:pt modelId="{D67AE338-2979-42B7-8049-BF3366E1C9EC}" type="pres">
      <dgm:prSet presAssocID="{1341D6E3-0F94-4648-98B0-54E2E705D83A}" presName="parTxOnly" presStyleLbl="node1" presStyleIdx="0" presStyleCnt="3">
        <dgm:presLayoutVars>
          <dgm:chMax val="0"/>
          <dgm:chPref val="0"/>
          <dgm:bulletEnabled val="1"/>
        </dgm:presLayoutVars>
      </dgm:prSet>
      <dgm:spPr/>
    </dgm:pt>
    <dgm:pt modelId="{4DD1640D-C5DF-43A3-B646-D96801D8D0B6}" type="pres">
      <dgm:prSet presAssocID="{B4D9D47E-052A-403F-B1B9-7D2907E4324C}" presName="parTxOnlySpace" presStyleCnt="0"/>
      <dgm:spPr/>
    </dgm:pt>
    <dgm:pt modelId="{C30A3F8A-0521-4D2F-BBDC-7893E318FFD1}" type="pres">
      <dgm:prSet presAssocID="{4C3D8ECF-3096-4C5C-95DB-01033DC02658}" presName="parTxOnly" presStyleLbl="node1" presStyleIdx="1" presStyleCnt="3">
        <dgm:presLayoutVars>
          <dgm:chMax val="0"/>
          <dgm:chPref val="0"/>
          <dgm:bulletEnabled val="1"/>
        </dgm:presLayoutVars>
      </dgm:prSet>
      <dgm:spPr/>
    </dgm:pt>
    <dgm:pt modelId="{6C259543-8850-4A1D-BFEA-DA6104920EE3}" type="pres">
      <dgm:prSet presAssocID="{FE2503A9-F267-46FB-8143-D1D542D53F1B}" presName="parTxOnlySpace" presStyleCnt="0"/>
      <dgm:spPr/>
    </dgm:pt>
    <dgm:pt modelId="{7A8A92E0-0F67-48AE-8D56-D0F9E4898C68}" type="pres">
      <dgm:prSet presAssocID="{3CCEDAA3-E8E4-4BCF-B0E9-07E28CB0E159}" presName="parTxOnly" presStyleLbl="node1" presStyleIdx="2" presStyleCnt="3">
        <dgm:presLayoutVars>
          <dgm:chMax val="0"/>
          <dgm:chPref val="0"/>
          <dgm:bulletEnabled val="1"/>
        </dgm:presLayoutVars>
      </dgm:prSet>
      <dgm:spPr/>
    </dgm:pt>
  </dgm:ptLst>
  <dgm:cxnLst>
    <dgm:cxn modelId="{F5656203-200A-4B62-8606-B6C0B969F872}" srcId="{D9899ED8-FFFF-4449-BF06-5AE82E638EEE}" destId="{4C3D8ECF-3096-4C5C-95DB-01033DC02658}" srcOrd="1" destOrd="0" parTransId="{A018FE8C-2D89-439A-81C7-28FD6781CE9C}" sibTransId="{FE2503A9-F267-46FB-8143-D1D542D53F1B}"/>
    <dgm:cxn modelId="{960E5C23-665A-4F3E-83B6-2E1A96A08677}" type="presOf" srcId="{4C3D8ECF-3096-4C5C-95DB-01033DC02658}" destId="{C30A3F8A-0521-4D2F-BBDC-7893E318FFD1}" srcOrd="0" destOrd="0" presId="urn:microsoft.com/office/officeart/2005/8/layout/chevron1"/>
    <dgm:cxn modelId="{DAAE2875-EBE5-4F11-8B90-A7CE71DD2804}" srcId="{D9899ED8-FFFF-4449-BF06-5AE82E638EEE}" destId="{1341D6E3-0F94-4648-98B0-54E2E705D83A}" srcOrd="0" destOrd="0" parTransId="{43607AA5-CA4C-4AD2-82E3-685370F5B36A}" sibTransId="{B4D9D47E-052A-403F-B1B9-7D2907E4324C}"/>
    <dgm:cxn modelId="{4749B1AA-344C-4922-A69F-6F472B597344}" srcId="{D9899ED8-FFFF-4449-BF06-5AE82E638EEE}" destId="{3CCEDAA3-E8E4-4BCF-B0E9-07E28CB0E159}" srcOrd="2" destOrd="0" parTransId="{63F5104E-1735-4247-916D-2DD91332223E}" sibTransId="{938D440D-31D1-441E-9B17-77971938A001}"/>
    <dgm:cxn modelId="{D5458BC3-8BD6-4CFA-B794-E56916915B01}" type="presOf" srcId="{3CCEDAA3-E8E4-4BCF-B0E9-07E28CB0E159}" destId="{7A8A92E0-0F67-48AE-8D56-D0F9E4898C68}" srcOrd="0" destOrd="0" presId="urn:microsoft.com/office/officeart/2005/8/layout/chevron1"/>
    <dgm:cxn modelId="{FA2BDBC9-2E78-4C4B-BE8F-1CC07EC15789}" type="presOf" srcId="{D9899ED8-FFFF-4449-BF06-5AE82E638EEE}" destId="{CBE7D036-4ACE-443F-948B-CF583A7CA0EE}" srcOrd="0" destOrd="0" presId="urn:microsoft.com/office/officeart/2005/8/layout/chevron1"/>
    <dgm:cxn modelId="{C8CB92E6-AE0D-4662-8DA0-A1D110B3C2B5}" type="presOf" srcId="{1341D6E3-0F94-4648-98B0-54E2E705D83A}" destId="{D67AE338-2979-42B7-8049-BF3366E1C9EC}" srcOrd="0" destOrd="0" presId="urn:microsoft.com/office/officeart/2005/8/layout/chevron1"/>
    <dgm:cxn modelId="{49D8FD0B-B8C0-49A0-8B88-981D5A1566BE}" type="presParOf" srcId="{CBE7D036-4ACE-443F-948B-CF583A7CA0EE}" destId="{D67AE338-2979-42B7-8049-BF3366E1C9EC}" srcOrd="0" destOrd="0" presId="urn:microsoft.com/office/officeart/2005/8/layout/chevron1"/>
    <dgm:cxn modelId="{BCAC450C-7481-468F-9E83-53677F63E42D}" type="presParOf" srcId="{CBE7D036-4ACE-443F-948B-CF583A7CA0EE}" destId="{4DD1640D-C5DF-43A3-B646-D96801D8D0B6}" srcOrd="1" destOrd="0" presId="urn:microsoft.com/office/officeart/2005/8/layout/chevron1"/>
    <dgm:cxn modelId="{B843F83B-8D7F-43C7-961C-F8DF2E805E43}" type="presParOf" srcId="{CBE7D036-4ACE-443F-948B-CF583A7CA0EE}" destId="{C30A3F8A-0521-4D2F-BBDC-7893E318FFD1}" srcOrd="2" destOrd="0" presId="urn:microsoft.com/office/officeart/2005/8/layout/chevron1"/>
    <dgm:cxn modelId="{BDE0CAA4-046A-46D3-8D67-B6D91CF2DEE3}" type="presParOf" srcId="{CBE7D036-4ACE-443F-948B-CF583A7CA0EE}" destId="{6C259543-8850-4A1D-BFEA-DA6104920EE3}" srcOrd="3" destOrd="0" presId="urn:microsoft.com/office/officeart/2005/8/layout/chevron1"/>
    <dgm:cxn modelId="{1B74CB37-22CE-4BF8-BAF2-EEA86C3195EF}" type="presParOf" srcId="{CBE7D036-4ACE-443F-948B-CF583A7CA0EE}" destId="{7A8A92E0-0F67-48AE-8D56-D0F9E4898C6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522DB-52C3-4A88-94F8-55EE2D663E0E}">
      <dsp:nvSpPr>
        <dsp:cNvPr id="0" name=""/>
        <dsp:cNvSpPr/>
      </dsp:nvSpPr>
      <dsp:spPr>
        <a:xfrm rot="5400000">
          <a:off x="-167351" y="170210"/>
          <a:ext cx="1115677" cy="780974"/>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1</a:t>
          </a:r>
        </a:p>
      </dsp:txBody>
      <dsp:txXfrm rot="-5400000">
        <a:off x="1" y="393345"/>
        <a:ext cx="780974" cy="334703"/>
      </dsp:txXfrm>
    </dsp:sp>
    <dsp:sp modelId="{7A704440-70C8-4A27-89C9-3DEC8D797B26}">
      <dsp:nvSpPr>
        <dsp:cNvPr id="0" name=""/>
        <dsp:cNvSpPr/>
      </dsp:nvSpPr>
      <dsp:spPr>
        <a:xfrm rot="5400000">
          <a:off x="5057091" y="-4273259"/>
          <a:ext cx="725190" cy="9277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None/>
          </a:pPr>
          <a:r>
            <a:rPr lang="en-US" sz="3200" b="1" kern="1200" dirty="0"/>
            <a:t>Planning, Coordination, Recruitment &amp; Registration</a:t>
          </a:r>
        </a:p>
      </dsp:txBody>
      <dsp:txXfrm rot="-5400000">
        <a:off x="780974" y="38259"/>
        <a:ext cx="9242024" cy="654388"/>
      </dsp:txXfrm>
    </dsp:sp>
    <dsp:sp modelId="{DA9BABAB-58DF-459F-8E1B-A009EBA5D224}">
      <dsp:nvSpPr>
        <dsp:cNvPr id="0" name=""/>
        <dsp:cNvSpPr/>
      </dsp:nvSpPr>
      <dsp:spPr>
        <a:xfrm rot="5400000">
          <a:off x="-167351" y="1137320"/>
          <a:ext cx="1115677" cy="780974"/>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2</a:t>
          </a:r>
        </a:p>
      </dsp:txBody>
      <dsp:txXfrm rot="-5400000">
        <a:off x="1" y="1360455"/>
        <a:ext cx="780974" cy="334703"/>
      </dsp:txXfrm>
    </dsp:sp>
    <dsp:sp modelId="{55C2E2CD-F2ED-40FF-9878-B0DE3BF5BE19}">
      <dsp:nvSpPr>
        <dsp:cNvPr id="0" name=""/>
        <dsp:cNvSpPr/>
      </dsp:nvSpPr>
      <dsp:spPr>
        <a:xfrm rot="5400000">
          <a:off x="5057091" y="-3306148"/>
          <a:ext cx="725190" cy="9277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None/>
          </a:pPr>
          <a:r>
            <a:rPr lang="en-US" sz="3200" b="1" kern="1200" dirty="0"/>
            <a:t>Work Readiness Training</a:t>
          </a:r>
        </a:p>
      </dsp:txBody>
      <dsp:txXfrm rot="-5400000">
        <a:off x="780974" y="1005370"/>
        <a:ext cx="9242024" cy="654388"/>
      </dsp:txXfrm>
    </dsp:sp>
    <dsp:sp modelId="{2E4526C2-781B-4AE6-BBB1-879C445A9CD0}">
      <dsp:nvSpPr>
        <dsp:cNvPr id="0" name=""/>
        <dsp:cNvSpPr/>
      </dsp:nvSpPr>
      <dsp:spPr>
        <a:xfrm rot="5400000">
          <a:off x="-167351" y="2104430"/>
          <a:ext cx="1115677" cy="780974"/>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3</a:t>
          </a:r>
        </a:p>
      </dsp:txBody>
      <dsp:txXfrm rot="-5400000">
        <a:off x="1" y="2327565"/>
        <a:ext cx="780974" cy="334703"/>
      </dsp:txXfrm>
    </dsp:sp>
    <dsp:sp modelId="{B2567339-6FE4-4404-8652-4A899D615933}">
      <dsp:nvSpPr>
        <dsp:cNvPr id="0" name=""/>
        <dsp:cNvSpPr/>
      </dsp:nvSpPr>
      <dsp:spPr>
        <a:xfrm rot="5400000">
          <a:off x="5057091" y="-2339038"/>
          <a:ext cx="725190" cy="9277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None/>
          </a:pPr>
          <a:r>
            <a:rPr lang="en-US" sz="3200" b="1" kern="1200" dirty="0"/>
            <a:t>Worksite Identification &amp; Placement</a:t>
          </a:r>
        </a:p>
      </dsp:txBody>
      <dsp:txXfrm rot="-5400000">
        <a:off x="780974" y="1972480"/>
        <a:ext cx="9242024" cy="654388"/>
      </dsp:txXfrm>
    </dsp:sp>
    <dsp:sp modelId="{B40CE3B4-1F8B-4CDF-991A-0547564459AA}">
      <dsp:nvSpPr>
        <dsp:cNvPr id="0" name=""/>
        <dsp:cNvSpPr/>
      </dsp:nvSpPr>
      <dsp:spPr>
        <a:xfrm rot="5400000">
          <a:off x="-167351" y="3071540"/>
          <a:ext cx="1115677" cy="780974"/>
        </a:xfrm>
        <a:prstGeom prst="chevron">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4</a:t>
          </a:r>
        </a:p>
      </dsp:txBody>
      <dsp:txXfrm rot="-5400000">
        <a:off x="1" y="3294675"/>
        <a:ext cx="780974" cy="334703"/>
      </dsp:txXfrm>
    </dsp:sp>
    <dsp:sp modelId="{21FE464D-1E53-47CD-9EE7-D8F795165128}">
      <dsp:nvSpPr>
        <dsp:cNvPr id="0" name=""/>
        <dsp:cNvSpPr/>
      </dsp:nvSpPr>
      <dsp:spPr>
        <a:xfrm rot="5400000">
          <a:off x="5057091" y="-1371928"/>
          <a:ext cx="725190" cy="9277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None/>
          </a:pPr>
          <a:r>
            <a:rPr lang="en-US" sz="3200" b="1" kern="1200" dirty="0"/>
            <a:t>Worksite Monitoring &amp; Reporting</a:t>
          </a:r>
        </a:p>
      </dsp:txBody>
      <dsp:txXfrm rot="-5400000">
        <a:off x="780974" y="2939590"/>
        <a:ext cx="9242024" cy="654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4284-1F7C-4D58-BC79-8C2DEE7E9FAF}">
      <dsp:nvSpPr>
        <dsp:cNvPr id="0" name=""/>
        <dsp:cNvSpPr/>
      </dsp:nvSpPr>
      <dsp:spPr>
        <a:xfrm>
          <a:off x="0" y="2058287"/>
          <a:ext cx="11266097" cy="428624"/>
        </a:xfrm>
        <a:prstGeom prst="homePlate">
          <a:avLst/>
        </a:prstGeom>
        <a:gradFill rotWithShape="0">
          <a:gsLst>
            <a:gs pos="0">
              <a:schemeClr val="bg1">
                <a:lumMod val="95000"/>
              </a:schemeClr>
            </a:gs>
            <a:gs pos="100000">
              <a:schemeClr val="bg1">
                <a:lumMod val="85000"/>
              </a:schemeClr>
            </a:gs>
          </a:gsLst>
          <a:lin ang="1200000" scaled="0"/>
        </a:gradFill>
        <a:ln w="12700" cap="flat" cmpd="sng" algn="ctr">
          <a:noFill/>
          <a:prstDash val="solid"/>
          <a:miter lim="800000"/>
          <a:tailEnd type="arrow" w="sm" len="sm"/>
        </a:ln>
        <a:effectLst/>
      </dsp:spPr>
      <dsp:style>
        <a:lnRef idx="2">
          <a:scrgbClr r="0" g="0" b="0"/>
        </a:lnRef>
        <a:fillRef idx="1">
          <a:scrgbClr r="0" g="0" b="0"/>
        </a:fillRef>
        <a:effectRef idx="0">
          <a:scrgbClr r="0" g="0" b="0"/>
        </a:effectRef>
        <a:fontRef idx="minor"/>
      </dsp:style>
    </dsp:sp>
    <dsp:sp modelId="{19EF924A-339B-436A-9151-9C7B0B0377B9}">
      <dsp:nvSpPr>
        <dsp:cNvPr id="0" name=""/>
        <dsp:cNvSpPr/>
      </dsp:nvSpPr>
      <dsp:spPr>
        <a:xfrm rot="8100000">
          <a:off x="78225" y="523745"/>
          <a:ext cx="334249" cy="334249"/>
        </a:xfrm>
        <a:prstGeom prst="teardrop">
          <a:avLst>
            <a:gd name="adj" fmla="val 115000"/>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6B4BA4-33F0-43CE-A60E-B95E195AD5A9}">
      <dsp:nvSpPr>
        <dsp:cNvPr id="0" name=""/>
        <dsp:cNvSpPr/>
      </dsp:nvSpPr>
      <dsp:spPr>
        <a:xfrm>
          <a:off x="115358" y="560877"/>
          <a:ext cx="259985" cy="259985"/>
        </a:xfrm>
        <a:prstGeom prst="donu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782CF5D-A585-4990-846A-5EDBD19A9BDB}">
      <dsp:nvSpPr>
        <dsp:cNvPr id="0" name=""/>
        <dsp:cNvSpPr/>
      </dsp:nvSpPr>
      <dsp:spPr>
        <a:xfrm>
          <a:off x="481701" y="927220"/>
          <a:ext cx="2674619" cy="134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tx1">
                  <a:lumMod val="65000"/>
                  <a:lumOff val="35000"/>
                </a:schemeClr>
              </a:solidFill>
            </a:rPr>
            <a:t>Teacher/Parent information sessions by VR counselor (VR Overview &amp; SEAL)</a:t>
          </a:r>
        </a:p>
      </dsp:txBody>
      <dsp:txXfrm>
        <a:off x="481701" y="927220"/>
        <a:ext cx="2674619" cy="1345378"/>
      </dsp:txXfrm>
    </dsp:sp>
    <dsp:sp modelId="{85C50C56-6DC8-4C47-8DBC-4FD6B1554AA4}">
      <dsp:nvSpPr>
        <dsp:cNvPr id="0" name=""/>
        <dsp:cNvSpPr/>
      </dsp:nvSpPr>
      <dsp:spPr>
        <a:xfrm>
          <a:off x="481701" y="454519"/>
          <a:ext cx="2674619" cy="47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dirty="0">
              <a:solidFill>
                <a:schemeClr val="tx1">
                  <a:lumMod val="65000"/>
                  <a:lumOff val="35000"/>
                </a:schemeClr>
              </a:solidFill>
            </a:rPr>
            <a:t>August-September</a:t>
          </a:r>
          <a:endParaRPr lang="en-US" sz="1100" kern="1200" dirty="0">
            <a:solidFill>
              <a:schemeClr val="tx1">
                <a:lumMod val="65000"/>
                <a:lumOff val="35000"/>
              </a:schemeClr>
            </a:solidFill>
          </a:endParaRPr>
        </a:p>
      </dsp:txBody>
      <dsp:txXfrm>
        <a:off x="481701" y="454519"/>
        <a:ext cx="2674619" cy="472700"/>
      </dsp:txXfrm>
    </dsp:sp>
    <dsp:sp modelId="{4F322B1B-F357-4BCD-BF34-8A0D705A1CE7}">
      <dsp:nvSpPr>
        <dsp:cNvPr id="0" name=""/>
        <dsp:cNvSpPr/>
      </dsp:nvSpPr>
      <dsp:spPr>
        <a:xfrm>
          <a:off x="245350" y="927220"/>
          <a:ext cx="0" cy="1345378"/>
        </a:xfrm>
        <a:prstGeom prst="line">
          <a:avLst/>
        </a:prstGeom>
        <a:noFill/>
        <a:ln w="3175" cap="flat" cmpd="sng" algn="ctr">
          <a:solidFill>
            <a:schemeClr val="bg1">
              <a:lumMod val="85000"/>
            </a:schemeClr>
          </a:solidFill>
          <a:prstDash val="solid"/>
          <a:miter lim="800000"/>
        </a:ln>
        <a:effectLst/>
      </dsp:spPr>
      <dsp:style>
        <a:lnRef idx="1">
          <a:scrgbClr r="0" g="0" b="0"/>
        </a:lnRef>
        <a:fillRef idx="0">
          <a:scrgbClr r="0" g="0" b="0"/>
        </a:fillRef>
        <a:effectRef idx="0">
          <a:scrgbClr r="0" g="0" b="0"/>
        </a:effectRef>
        <a:fontRef idx="minor"/>
      </dsp:style>
    </dsp:sp>
    <dsp:sp modelId="{9F727168-E825-43C1-AF50-41E115F59C0C}">
      <dsp:nvSpPr>
        <dsp:cNvPr id="0" name=""/>
        <dsp:cNvSpPr/>
      </dsp:nvSpPr>
      <dsp:spPr>
        <a:xfrm>
          <a:off x="201918" y="2230056"/>
          <a:ext cx="85086" cy="85086"/>
        </a:xfrm>
        <a:prstGeom prst="ellipse">
          <a:avLst/>
        </a:prstGeom>
        <a:solidFill>
          <a:schemeClr val="accent1"/>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4632EA-1574-417A-A3FA-D711159FBAD1}">
      <dsp:nvSpPr>
        <dsp:cNvPr id="0" name=""/>
        <dsp:cNvSpPr/>
      </dsp:nvSpPr>
      <dsp:spPr>
        <a:xfrm rot="18900000">
          <a:off x="1683358" y="3687203"/>
          <a:ext cx="334249" cy="334249"/>
        </a:xfrm>
        <a:prstGeom prst="teardrop">
          <a:avLst>
            <a:gd name="adj" fmla="val 115000"/>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2E0966-F86B-4BBD-BE80-8FAB861AF0E8}">
      <dsp:nvSpPr>
        <dsp:cNvPr id="0" name=""/>
        <dsp:cNvSpPr/>
      </dsp:nvSpPr>
      <dsp:spPr>
        <a:xfrm>
          <a:off x="1720490" y="3724336"/>
          <a:ext cx="259985" cy="259985"/>
        </a:xfrm>
        <a:prstGeom prst="donut">
          <a:avLst/>
        </a:prstGeom>
        <a:solidFill>
          <a:schemeClr val="l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608C5A1-CE9E-4410-9F2F-F714CC6AB069}">
      <dsp:nvSpPr>
        <dsp:cNvPr id="0" name=""/>
        <dsp:cNvSpPr/>
      </dsp:nvSpPr>
      <dsp:spPr>
        <a:xfrm>
          <a:off x="2086833" y="2272599"/>
          <a:ext cx="2674619" cy="134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solidFill>
                <a:schemeClr val="tx1">
                  <a:lumMod val="65000"/>
                  <a:lumOff val="35000"/>
                </a:schemeClr>
              </a:solidFill>
            </a:rPr>
            <a:t>SEAL information sessions &amp; Registration Drives</a:t>
          </a:r>
        </a:p>
      </dsp:txBody>
      <dsp:txXfrm>
        <a:off x="2086833" y="2272599"/>
        <a:ext cx="2674619" cy="1345378"/>
      </dsp:txXfrm>
    </dsp:sp>
    <dsp:sp modelId="{C1E34084-406C-48D5-88FE-7226282DBC49}">
      <dsp:nvSpPr>
        <dsp:cNvPr id="0" name=""/>
        <dsp:cNvSpPr/>
      </dsp:nvSpPr>
      <dsp:spPr>
        <a:xfrm>
          <a:off x="2086833" y="3617978"/>
          <a:ext cx="2674619" cy="47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dirty="0">
              <a:solidFill>
                <a:schemeClr val="tx1">
                  <a:lumMod val="65000"/>
                  <a:lumOff val="35000"/>
                </a:schemeClr>
              </a:solidFill>
            </a:rPr>
            <a:t>January- March</a:t>
          </a:r>
          <a:endParaRPr lang="en-US" sz="1100" kern="1200" dirty="0">
            <a:solidFill>
              <a:schemeClr val="tx1">
                <a:lumMod val="65000"/>
                <a:lumOff val="35000"/>
              </a:schemeClr>
            </a:solidFill>
          </a:endParaRPr>
        </a:p>
      </dsp:txBody>
      <dsp:txXfrm>
        <a:off x="2086833" y="3617978"/>
        <a:ext cx="2674619" cy="472700"/>
      </dsp:txXfrm>
    </dsp:sp>
    <dsp:sp modelId="{33168228-1414-4AAF-B7E5-C08A80BBB2F1}">
      <dsp:nvSpPr>
        <dsp:cNvPr id="0" name=""/>
        <dsp:cNvSpPr/>
      </dsp:nvSpPr>
      <dsp:spPr>
        <a:xfrm>
          <a:off x="1850483" y="2272599"/>
          <a:ext cx="0" cy="1345378"/>
        </a:xfrm>
        <a:prstGeom prst="line">
          <a:avLst/>
        </a:prstGeom>
        <a:noFill/>
        <a:ln w="3175" cap="flat" cmpd="sng" algn="ctr">
          <a:solidFill>
            <a:prstClr val="white">
              <a:lumMod val="85000"/>
            </a:prstClr>
          </a:solidFill>
          <a:prstDash val="solid"/>
          <a:miter lim="800000"/>
        </a:ln>
        <a:effectLst/>
      </dsp:spPr>
      <dsp:style>
        <a:lnRef idx="1">
          <a:scrgbClr r="0" g="0" b="0"/>
        </a:lnRef>
        <a:fillRef idx="0">
          <a:scrgbClr r="0" g="0" b="0"/>
        </a:fillRef>
        <a:effectRef idx="0">
          <a:scrgbClr r="0" g="0" b="0"/>
        </a:effectRef>
        <a:fontRef idx="minor"/>
      </dsp:style>
    </dsp:sp>
    <dsp:sp modelId="{B57996C3-16BE-4CEB-B9E2-6FFC42938F41}">
      <dsp:nvSpPr>
        <dsp:cNvPr id="0" name=""/>
        <dsp:cNvSpPr/>
      </dsp:nvSpPr>
      <dsp:spPr>
        <a:xfrm>
          <a:off x="1807051" y="2230056"/>
          <a:ext cx="85086" cy="85086"/>
        </a:xfrm>
        <a:prstGeom prst="ellipse">
          <a:avLst/>
        </a:prstGeom>
        <a:solidFill>
          <a:schemeClr val="accent1">
            <a:hueOff val="0"/>
            <a:satOff val="0"/>
            <a:lumOff val="0"/>
            <a:alphaOff val="0"/>
          </a:schemeClr>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C09B8D-1C75-4604-9F35-AEC078447C45}">
      <dsp:nvSpPr>
        <dsp:cNvPr id="0" name=""/>
        <dsp:cNvSpPr/>
      </dsp:nvSpPr>
      <dsp:spPr>
        <a:xfrm rot="8100000">
          <a:off x="3748660" y="523475"/>
          <a:ext cx="334249" cy="334249"/>
        </a:xfrm>
        <a:prstGeom prst="ellipse">
          <a:avLst/>
        </a:prstGeom>
        <a:solidFill>
          <a:schemeClr val="accent3"/>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E91A1F-E910-48AB-A4C9-128002268483}">
      <dsp:nvSpPr>
        <dsp:cNvPr id="0" name=""/>
        <dsp:cNvSpPr/>
      </dsp:nvSpPr>
      <dsp:spPr>
        <a:xfrm>
          <a:off x="3785792" y="560608"/>
          <a:ext cx="259985" cy="259985"/>
        </a:xfrm>
        <a:prstGeom prst="star12">
          <a:avLst/>
        </a:prstGeom>
        <a:solidFill>
          <a:schemeClr val="l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C8603F2-85FC-4134-978C-4054E468209C}">
      <dsp:nvSpPr>
        <dsp:cNvPr id="0" name=""/>
        <dsp:cNvSpPr/>
      </dsp:nvSpPr>
      <dsp:spPr>
        <a:xfrm>
          <a:off x="4049589" y="1047896"/>
          <a:ext cx="2674619" cy="134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ctr" defTabSz="666750">
            <a:lnSpc>
              <a:spcPct val="90000"/>
            </a:lnSpc>
            <a:spcBef>
              <a:spcPct val="0"/>
            </a:spcBef>
            <a:spcAft>
              <a:spcPct val="35000"/>
            </a:spcAft>
            <a:buNone/>
          </a:pPr>
          <a:r>
            <a:rPr lang="en-US" sz="1500" i="1" kern="1200" dirty="0">
              <a:solidFill>
                <a:schemeClr val="tx1">
                  <a:lumMod val="65000"/>
                  <a:lumOff val="35000"/>
                </a:schemeClr>
              </a:solidFill>
            </a:rPr>
            <a:t>SEAL Employer Recruitment</a:t>
          </a:r>
        </a:p>
        <a:p>
          <a:pPr marL="0" lvl="0" indent="0" algn="ctr" defTabSz="666750">
            <a:lnSpc>
              <a:spcPct val="90000"/>
            </a:lnSpc>
            <a:spcBef>
              <a:spcPct val="0"/>
            </a:spcBef>
            <a:spcAft>
              <a:spcPct val="35000"/>
            </a:spcAft>
            <a:buNone/>
          </a:pPr>
          <a:r>
            <a:rPr lang="en-US" sz="1500" i="1" kern="1200" dirty="0">
              <a:solidFill>
                <a:schemeClr val="tx1">
                  <a:lumMod val="65000"/>
                  <a:lumOff val="35000"/>
                </a:schemeClr>
              </a:solidFill>
            </a:rPr>
            <a:t>Local Development Board Area &amp; Employer Orientation </a:t>
          </a:r>
        </a:p>
        <a:p>
          <a:pPr marL="0" lvl="0" indent="0" algn="l" defTabSz="666750">
            <a:lnSpc>
              <a:spcPct val="90000"/>
            </a:lnSpc>
            <a:spcBef>
              <a:spcPct val="0"/>
            </a:spcBef>
            <a:spcAft>
              <a:spcPct val="35000"/>
            </a:spcAft>
            <a:buNone/>
          </a:pPr>
          <a:endParaRPr lang="en-US" sz="1500" i="1" kern="1200" dirty="0">
            <a:solidFill>
              <a:schemeClr val="tx1">
                <a:lumMod val="65000"/>
                <a:lumOff val="35000"/>
              </a:schemeClr>
            </a:solidFill>
          </a:endParaRPr>
        </a:p>
      </dsp:txBody>
      <dsp:txXfrm>
        <a:off x="4049589" y="1047896"/>
        <a:ext cx="2674619" cy="1345378"/>
      </dsp:txXfrm>
    </dsp:sp>
    <dsp:sp modelId="{4EB3AA5C-1289-44C6-9F3E-859ABA28E18F}">
      <dsp:nvSpPr>
        <dsp:cNvPr id="0" name=""/>
        <dsp:cNvSpPr/>
      </dsp:nvSpPr>
      <dsp:spPr>
        <a:xfrm>
          <a:off x="4049589" y="575195"/>
          <a:ext cx="2674619" cy="47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endParaRPr lang="en-US" sz="2000" b="0" i="1" kern="1200" dirty="0">
            <a:solidFill>
              <a:schemeClr val="tx1">
                <a:lumMod val="65000"/>
                <a:lumOff val="35000"/>
              </a:schemeClr>
            </a:solidFill>
          </a:endParaRPr>
        </a:p>
      </dsp:txBody>
      <dsp:txXfrm>
        <a:off x="4049589" y="575195"/>
        <a:ext cx="2674619" cy="472700"/>
      </dsp:txXfrm>
    </dsp:sp>
    <dsp:sp modelId="{0BB03C0E-97EC-4D66-9B09-35D689DAB28C}">
      <dsp:nvSpPr>
        <dsp:cNvPr id="0" name=""/>
        <dsp:cNvSpPr/>
      </dsp:nvSpPr>
      <dsp:spPr>
        <a:xfrm>
          <a:off x="3986294" y="957235"/>
          <a:ext cx="0" cy="1345378"/>
        </a:xfrm>
        <a:prstGeom prst="line">
          <a:avLst/>
        </a:prstGeom>
        <a:noFill/>
        <a:ln w="114300" cap="rnd" cmpd="sng" algn="ctr">
          <a:solidFill>
            <a:schemeClr val="bg1">
              <a:lumMod val="95000"/>
            </a:schemeClr>
          </a:solidFill>
          <a:prstDash val="sysDot"/>
          <a:round/>
        </a:ln>
        <a:effectLst/>
      </dsp:spPr>
      <dsp:style>
        <a:lnRef idx="1">
          <a:scrgbClr r="0" g="0" b="0"/>
        </a:lnRef>
        <a:fillRef idx="0">
          <a:scrgbClr r="0" g="0" b="0"/>
        </a:fillRef>
        <a:effectRef idx="0">
          <a:scrgbClr r="0" g="0" b="0"/>
        </a:effectRef>
        <a:fontRef idx="minor"/>
      </dsp:style>
    </dsp:sp>
    <dsp:sp modelId="{56361E50-9FEC-48AD-A369-C1A8379B35EC}">
      <dsp:nvSpPr>
        <dsp:cNvPr id="0" name=""/>
        <dsp:cNvSpPr/>
      </dsp:nvSpPr>
      <dsp:spPr>
        <a:xfrm>
          <a:off x="3942862" y="2260071"/>
          <a:ext cx="85086" cy="85086"/>
        </a:xfrm>
        <a:prstGeom prst="ellipse">
          <a:avLst/>
        </a:prstGeom>
        <a:solidFill>
          <a:schemeClr val="accent3"/>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DBECBF-E3AA-450B-95D4-8349AA21B4F8}">
      <dsp:nvSpPr>
        <dsp:cNvPr id="0" name=""/>
        <dsp:cNvSpPr/>
      </dsp:nvSpPr>
      <dsp:spPr>
        <a:xfrm rot="18900000">
          <a:off x="4893623" y="3687203"/>
          <a:ext cx="334249" cy="334249"/>
        </a:xfrm>
        <a:prstGeom prst="teardrop">
          <a:avLst>
            <a:gd name="adj" fmla="val 115000"/>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DDD44C-F5E4-49AD-B1D9-346B8B8AEE8F}">
      <dsp:nvSpPr>
        <dsp:cNvPr id="0" name=""/>
        <dsp:cNvSpPr/>
      </dsp:nvSpPr>
      <dsp:spPr>
        <a:xfrm>
          <a:off x="4930755" y="3724336"/>
          <a:ext cx="259985" cy="259985"/>
        </a:xfrm>
        <a:prstGeom prst="donut">
          <a:avLst/>
        </a:prstGeom>
        <a:solidFill>
          <a:schemeClr val="l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E564261-183D-47F9-8E7E-BCFC5023A815}">
      <dsp:nvSpPr>
        <dsp:cNvPr id="0" name=""/>
        <dsp:cNvSpPr/>
      </dsp:nvSpPr>
      <dsp:spPr>
        <a:xfrm>
          <a:off x="5297098" y="2272599"/>
          <a:ext cx="2674619" cy="134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solidFill>
                <a:schemeClr val="tx1">
                  <a:lumMod val="65000"/>
                  <a:lumOff val="35000"/>
                </a:schemeClr>
              </a:solidFill>
            </a:rPr>
            <a:t>Work Readiness Training &amp;</a:t>
          </a:r>
        </a:p>
        <a:p>
          <a:pPr marL="0" lvl="0" indent="0" algn="l" defTabSz="666750">
            <a:lnSpc>
              <a:spcPct val="90000"/>
            </a:lnSpc>
            <a:spcBef>
              <a:spcPct val="0"/>
            </a:spcBef>
            <a:spcAft>
              <a:spcPct val="35000"/>
            </a:spcAft>
            <a:buNone/>
          </a:pPr>
          <a:r>
            <a:rPr lang="en-US" sz="1500" kern="1200" dirty="0">
              <a:solidFill>
                <a:schemeClr val="tx1">
                  <a:lumMod val="65000"/>
                  <a:lumOff val="35000"/>
                </a:schemeClr>
              </a:solidFill>
            </a:rPr>
            <a:t>HR requirements e.g. Drug tests, background checks, etc. </a:t>
          </a:r>
        </a:p>
      </dsp:txBody>
      <dsp:txXfrm>
        <a:off x="5297098" y="2272599"/>
        <a:ext cx="2674619" cy="1345378"/>
      </dsp:txXfrm>
    </dsp:sp>
    <dsp:sp modelId="{3DA36ABE-9810-4ED4-9A55-2905E7588D06}">
      <dsp:nvSpPr>
        <dsp:cNvPr id="0" name=""/>
        <dsp:cNvSpPr/>
      </dsp:nvSpPr>
      <dsp:spPr>
        <a:xfrm>
          <a:off x="5297098" y="3617978"/>
          <a:ext cx="2674619" cy="47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solidFill>
                <a:schemeClr val="tx1">
                  <a:lumMod val="65000"/>
                  <a:lumOff val="35000"/>
                </a:schemeClr>
              </a:solidFill>
            </a:rPr>
            <a:t>March- April</a:t>
          </a:r>
          <a:endParaRPr lang="en-US" sz="1100" kern="1200" dirty="0">
            <a:solidFill>
              <a:schemeClr val="tx1">
                <a:lumMod val="65000"/>
                <a:lumOff val="35000"/>
              </a:schemeClr>
            </a:solidFill>
          </a:endParaRPr>
        </a:p>
      </dsp:txBody>
      <dsp:txXfrm>
        <a:off x="5297098" y="3617978"/>
        <a:ext cx="2674619" cy="472700"/>
      </dsp:txXfrm>
    </dsp:sp>
    <dsp:sp modelId="{4B9F5909-A57C-4893-9C8A-D5960FE9BE37}">
      <dsp:nvSpPr>
        <dsp:cNvPr id="0" name=""/>
        <dsp:cNvSpPr/>
      </dsp:nvSpPr>
      <dsp:spPr>
        <a:xfrm>
          <a:off x="5060748" y="2272599"/>
          <a:ext cx="0" cy="1345378"/>
        </a:xfrm>
        <a:prstGeom prst="line">
          <a:avLst/>
        </a:prstGeom>
        <a:noFill/>
        <a:ln w="3175" cap="flat" cmpd="sng" algn="ctr">
          <a:solidFill>
            <a:prstClr val="white">
              <a:lumMod val="85000"/>
            </a:prstClr>
          </a:solidFill>
          <a:prstDash val="solid"/>
          <a:miter lim="800000"/>
        </a:ln>
        <a:effectLst/>
      </dsp:spPr>
      <dsp:style>
        <a:lnRef idx="1">
          <a:scrgbClr r="0" g="0" b="0"/>
        </a:lnRef>
        <a:fillRef idx="0">
          <a:scrgbClr r="0" g="0" b="0"/>
        </a:fillRef>
        <a:effectRef idx="0">
          <a:scrgbClr r="0" g="0" b="0"/>
        </a:effectRef>
        <a:fontRef idx="minor"/>
      </dsp:style>
    </dsp:sp>
    <dsp:sp modelId="{D891B168-1DA5-4124-931F-A51FCB8EFC11}">
      <dsp:nvSpPr>
        <dsp:cNvPr id="0" name=""/>
        <dsp:cNvSpPr/>
      </dsp:nvSpPr>
      <dsp:spPr>
        <a:xfrm>
          <a:off x="5017316" y="2230056"/>
          <a:ext cx="85086" cy="85086"/>
        </a:xfrm>
        <a:prstGeom prst="ellipse">
          <a:avLst/>
        </a:prstGeom>
        <a:solidFill>
          <a:schemeClr val="accent1">
            <a:hueOff val="0"/>
            <a:satOff val="0"/>
            <a:lumOff val="0"/>
            <a:alphaOff val="0"/>
          </a:schemeClr>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8CC4C6-DFBC-460C-A9ED-BEDA8CC682D4}">
      <dsp:nvSpPr>
        <dsp:cNvPr id="0" name=""/>
        <dsp:cNvSpPr/>
      </dsp:nvSpPr>
      <dsp:spPr>
        <a:xfrm rot="8100000">
          <a:off x="6633584" y="543546"/>
          <a:ext cx="334249" cy="334249"/>
        </a:xfrm>
        <a:prstGeom prst="teardrop">
          <a:avLst>
            <a:gd name="adj" fmla="val 115000"/>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CA82DA-B677-461B-A08D-337683480059}">
      <dsp:nvSpPr>
        <dsp:cNvPr id="0" name=""/>
        <dsp:cNvSpPr/>
      </dsp:nvSpPr>
      <dsp:spPr>
        <a:xfrm>
          <a:off x="6670716" y="580678"/>
          <a:ext cx="259985" cy="259985"/>
        </a:xfrm>
        <a:prstGeom prst="donut">
          <a:avLst/>
        </a:prstGeom>
        <a:solidFill>
          <a:schemeClr val="l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1646913-A3FA-4470-A3E9-C64B0A13A62A}">
      <dsp:nvSpPr>
        <dsp:cNvPr id="0" name=""/>
        <dsp:cNvSpPr/>
      </dsp:nvSpPr>
      <dsp:spPr>
        <a:xfrm>
          <a:off x="7121255" y="927220"/>
          <a:ext cx="2674619" cy="134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tx1">
                  <a:lumMod val="65000"/>
                  <a:lumOff val="35000"/>
                </a:schemeClr>
              </a:solidFill>
            </a:rPr>
            <a:t>SEAL Placements begin</a:t>
          </a:r>
        </a:p>
      </dsp:txBody>
      <dsp:txXfrm>
        <a:off x="7121255" y="927220"/>
        <a:ext cx="2674619" cy="1345378"/>
      </dsp:txXfrm>
    </dsp:sp>
    <dsp:sp modelId="{6EC2FC68-E1B8-4274-8090-C2C96A4CD82C}">
      <dsp:nvSpPr>
        <dsp:cNvPr id="0" name=""/>
        <dsp:cNvSpPr/>
      </dsp:nvSpPr>
      <dsp:spPr>
        <a:xfrm>
          <a:off x="7121255" y="454519"/>
          <a:ext cx="2674619" cy="47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dirty="0">
              <a:solidFill>
                <a:schemeClr val="tx1">
                  <a:lumMod val="65000"/>
                  <a:lumOff val="35000"/>
                </a:schemeClr>
              </a:solidFill>
            </a:rPr>
            <a:t>May-June</a:t>
          </a:r>
          <a:endParaRPr lang="en-US" sz="1100" kern="1200" dirty="0">
            <a:solidFill>
              <a:schemeClr val="tx1">
                <a:lumMod val="65000"/>
                <a:lumOff val="35000"/>
              </a:schemeClr>
            </a:solidFill>
          </a:endParaRPr>
        </a:p>
      </dsp:txBody>
      <dsp:txXfrm>
        <a:off x="7121255" y="454519"/>
        <a:ext cx="2674619" cy="472700"/>
      </dsp:txXfrm>
    </dsp:sp>
    <dsp:sp modelId="{4F41BF23-550C-4E7F-977E-3D22E3AF7B51}">
      <dsp:nvSpPr>
        <dsp:cNvPr id="0" name=""/>
        <dsp:cNvSpPr/>
      </dsp:nvSpPr>
      <dsp:spPr>
        <a:xfrm>
          <a:off x="6818280" y="966828"/>
          <a:ext cx="0" cy="1345378"/>
        </a:xfrm>
        <a:prstGeom prst="line">
          <a:avLst/>
        </a:prstGeom>
        <a:noFill/>
        <a:ln w="3175" cap="flat" cmpd="sng" algn="ctr">
          <a:solidFill>
            <a:prstClr val="white">
              <a:lumMod val="85000"/>
            </a:prstClr>
          </a:solidFill>
          <a:prstDash val="solid"/>
          <a:miter lim="800000"/>
        </a:ln>
        <a:effectLst/>
      </dsp:spPr>
      <dsp:style>
        <a:lnRef idx="1">
          <a:scrgbClr r="0" g="0" b="0"/>
        </a:lnRef>
        <a:fillRef idx="0">
          <a:scrgbClr r="0" g="0" b="0"/>
        </a:fillRef>
        <a:effectRef idx="0">
          <a:scrgbClr r="0" g="0" b="0"/>
        </a:effectRef>
        <a:fontRef idx="minor"/>
      </dsp:style>
    </dsp:sp>
    <dsp:sp modelId="{278CF1E0-B1C4-4B10-A5EC-FD7EF0557E2D}">
      <dsp:nvSpPr>
        <dsp:cNvPr id="0" name=""/>
        <dsp:cNvSpPr/>
      </dsp:nvSpPr>
      <dsp:spPr>
        <a:xfrm>
          <a:off x="6774848" y="2269664"/>
          <a:ext cx="85086" cy="85086"/>
        </a:xfrm>
        <a:prstGeom prst="ellipse">
          <a:avLst/>
        </a:prstGeom>
        <a:solidFill>
          <a:schemeClr val="accent1">
            <a:hueOff val="0"/>
            <a:satOff val="0"/>
            <a:lumOff val="0"/>
            <a:alphaOff val="0"/>
          </a:schemeClr>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F98938-B973-410F-B6E0-43437FA146E6}">
      <dsp:nvSpPr>
        <dsp:cNvPr id="0" name=""/>
        <dsp:cNvSpPr/>
      </dsp:nvSpPr>
      <dsp:spPr>
        <a:xfrm rot="18900000">
          <a:off x="8103888" y="3687203"/>
          <a:ext cx="334249" cy="334249"/>
        </a:xfrm>
        <a:prstGeom prst="ellipse">
          <a:avLst/>
        </a:prstGeom>
        <a:solidFill>
          <a:schemeClr val="accent3"/>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BE64BD-02BC-4C6F-AC50-F9617E59754D}">
      <dsp:nvSpPr>
        <dsp:cNvPr id="0" name=""/>
        <dsp:cNvSpPr/>
      </dsp:nvSpPr>
      <dsp:spPr>
        <a:xfrm>
          <a:off x="8141020" y="3724336"/>
          <a:ext cx="259985" cy="259985"/>
        </a:xfrm>
        <a:prstGeom prst="star12">
          <a:avLst/>
        </a:prstGeom>
        <a:solidFill>
          <a:schemeClr val="l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C5070CD-E29E-4F50-9A43-342A2DE968FF}">
      <dsp:nvSpPr>
        <dsp:cNvPr id="0" name=""/>
        <dsp:cNvSpPr/>
      </dsp:nvSpPr>
      <dsp:spPr>
        <a:xfrm>
          <a:off x="8507363" y="2272599"/>
          <a:ext cx="2674619" cy="134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solidFill>
                <a:schemeClr val="tx1">
                  <a:lumMod val="65000"/>
                  <a:lumOff val="35000"/>
                </a:schemeClr>
              </a:solidFill>
            </a:rPr>
            <a:t>SEAL Concludes</a:t>
          </a:r>
        </a:p>
      </dsp:txBody>
      <dsp:txXfrm>
        <a:off x="8507363" y="2272599"/>
        <a:ext cx="2674619" cy="1345378"/>
      </dsp:txXfrm>
    </dsp:sp>
    <dsp:sp modelId="{6FED4196-A0D3-4E5C-83DA-99291A8FFFC3}">
      <dsp:nvSpPr>
        <dsp:cNvPr id="0" name=""/>
        <dsp:cNvSpPr/>
      </dsp:nvSpPr>
      <dsp:spPr>
        <a:xfrm>
          <a:off x="8507363" y="3617978"/>
          <a:ext cx="2674619" cy="47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0" i="1" kern="1200" dirty="0">
              <a:solidFill>
                <a:schemeClr val="tx1">
                  <a:lumMod val="65000"/>
                  <a:lumOff val="35000"/>
                </a:schemeClr>
              </a:solidFill>
            </a:rPr>
            <a:t>July- August </a:t>
          </a:r>
        </a:p>
      </dsp:txBody>
      <dsp:txXfrm>
        <a:off x="8507363" y="3617978"/>
        <a:ext cx="2674619" cy="472700"/>
      </dsp:txXfrm>
    </dsp:sp>
    <dsp:sp modelId="{54DE4918-169B-4E9C-B946-44A9D45AEC94}">
      <dsp:nvSpPr>
        <dsp:cNvPr id="0" name=""/>
        <dsp:cNvSpPr/>
      </dsp:nvSpPr>
      <dsp:spPr>
        <a:xfrm>
          <a:off x="8271013" y="2272599"/>
          <a:ext cx="0" cy="1345378"/>
        </a:xfrm>
        <a:prstGeom prst="line">
          <a:avLst/>
        </a:prstGeom>
        <a:noFill/>
        <a:ln w="114300" cap="rnd" cmpd="sng" algn="ctr">
          <a:solidFill>
            <a:prstClr val="white">
              <a:lumMod val="95000"/>
            </a:prstClr>
          </a:solidFill>
          <a:prstDash val="sysDot"/>
          <a:round/>
        </a:ln>
        <a:effectLst/>
      </dsp:spPr>
      <dsp:style>
        <a:lnRef idx="1">
          <a:scrgbClr r="0" g="0" b="0"/>
        </a:lnRef>
        <a:fillRef idx="0">
          <a:scrgbClr r="0" g="0" b="0"/>
        </a:fillRef>
        <a:effectRef idx="0">
          <a:scrgbClr r="0" g="0" b="0"/>
        </a:effectRef>
        <a:fontRef idx="minor"/>
      </dsp:style>
    </dsp:sp>
    <dsp:sp modelId="{A64C6D16-2F77-439A-848A-F1081C5E5CBE}">
      <dsp:nvSpPr>
        <dsp:cNvPr id="0" name=""/>
        <dsp:cNvSpPr/>
      </dsp:nvSpPr>
      <dsp:spPr>
        <a:xfrm>
          <a:off x="8227581" y="2230056"/>
          <a:ext cx="85086" cy="85086"/>
        </a:xfrm>
        <a:prstGeom prst="ellipse">
          <a:avLst/>
        </a:prstGeom>
        <a:solidFill>
          <a:schemeClr val="accent3"/>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AE338-2979-42B7-8049-BF3366E1C9EC}">
      <dsp:nvSpPr>
        <dsp:cNvPr id="0" name=""/>
        <dsp:cNvSpPr/>
      </dsp:nvSpPr>
      <dsp:spPr>
        <a:xfrm>
          <a:off x="3231" y="240162"/>
          <a:ext cx="3936959" cy="1574783"/>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t>2017</a:t>
          </a:r>
        </a:p>
      </dsp:txBody>
      <dsp:txXfrm>
        <a:off x="790623" y="240162"/>
        <a:ext cx="2362176" cy="1574783"/>
      </dsp:txXfrm>
    </dsp:sp>
    <dsp:sp modelId="{C30A3F8A-0521-4D2F-BBDC-7893E318FFD1}">
      <dsp:nvSpPr>
        <dsp:cNvPr id="0" name=""/>
        <dsp:cNvSpPr/>
      </dsp:nvSpPr>
      <dsp:spPr>
        <a:xfrm>
          <a:off x="3546495" y="240162"/>
          <a:ext cx="3936959" cy="1574783"/>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t>2018</a:t>
          </a:r>
        </a:p>
      </dsp:txBody>
      <dsp:txXfrm>
        <a:off x="4333887" y="240162"/>
        <a:ext cx="2362176" cy="1574783"/>
      </dsp:txXfrm>
    </dsp:sp>
    <dsp:sp modelId="{7A8A92E0-0F67-48AE-8D56-D0F9E4898C68}">
      <dsp:nvSpPr>
        <dsp:cNvPr id="0" name=""/>
        <dsp:cNvSpPr/>
      </dsp:nvSpPr>
      <dsp:spPr>
        <a:xfrm>
          <a:off x="7089758" y="240162"/>
          <a:ext cx="3936959" cy="1574783"/>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t>2019</a:t>
          </a:r>
        </a:p>
      </dsp:txBody>
      <dsp:txXfrm>
        <a:off x="7877150" y="240162"/>
        <a:ext cx="2362176" cy="15747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L="914400" marR="0" lvl="1"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2pPr>
            <a:lvl3pPr marL="1371600" marR="0" lvl="2"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3pPr>
            <a:lvl4pPr marL="1828800" marR="0" lvl="3"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4pPr>
            <a:lvl5pPr marL="2286000" marR="0" lvl="4"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5pPr>
            <a:lvl6pPr marL="2743200" marR="0" lvl="5"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6pPr>
            <a:lvl7pPr marL="3200400" marR="0" lvl="6"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7pPr>
            <a:lvl8pPr marL="3657600" marR="0" lvl="7"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8pPr>
            <a:lvl9pPr marL="4114800" marR="0" lvl="8" indent="-22860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Book Antiqua"/>
                <a:ea typeface="Book Antiqua"/>
                <a:cs typeface="Book Antiqua"/>
                <a:sym typeface="Book Antiqua"/>
              </a:rPr>
              <a:t>‹#›</a:t>
            </a:fld>
            <a:endParaRPr sz="12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42213777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19" name="Shape 1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0F5B3-FDFF-421F-82D3-6C755684EC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169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0F5B3-FDFF-421F-82D3-6C755684EC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198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0F5B3-FDFF-421F-82D3-6C755684EC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34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0F5B3-FDFF-421F-82D3-6C755684EC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885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0F5B3-FDFF-421F-82D3-6C755684EC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628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0F5B3-FDFF-421F-82D3-6C755684EC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588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40615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Font typeface="Arial" panose="020B0604020202020204" pitchFamily="34" charset="0"/>
              <a:buNone/>
            </a:pPr>
            <a:endParaRPr lang="en-US" dirty="0"/>
          </a:p>
        </p:txBody>
      </p:sp>
      <p:sp>
        <p:nvSpPr>
          <p:cNvPr id="180" name="Shape 1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1664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Font typeface="Arial" panose="020B0604020202020204" pitchFamily="34" charset="0"/>
              <a:buNone/>
            </a:pPr>
            <a:endParaRPr lang="en-US" dirty="0"/>
          </a:p>
        </p:txBody>
      </p:sp>
      <p:sp>
        <p:nvSpPr>
          <p:cNvPr id="180" name="Shape 1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8264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Font typeface="Arial" panose="020B0604020202020204" pitchFamily="34" charset="0"/>
              <a:buNone/>
            </a:pPr>
            <a:endParaRPr lang="en-US" dirty="0"/>
          </a:p>
        </p:txBody>
      </p:sp>
      <p:sp>
        <p:nvSpPr>
          <p:cNvPr id="180" name="Shape 1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33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Introductions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53008-E8E5-4109-AEB5-FAD2705263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38282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Font typeface="Arial" panose="020B0604020202020204" pitchFamily="34" charset="0"/>
              <a:buNone/>
            </a:pPr>
            <a:endParaRPr lang="en-US" dirty="0"/>
          </a:p>
        </p:txBody>
      </p:sp>
      <p:sp>
        <p:nvSpPr>
          <p:cNvPr id="180" name="Shape 1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34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38" name="Shape 1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30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00050" indent="-171450">
              <a:buFont typeface="Arial" panose="020B0604020202020204" pitchFamily="34" charset="0"/>
              <a:buChar char="•"/>
            </a:pPr>
            <a:r>
              <a:rPr lang="en-US" altLang="en-US" dirty="0"/>
              <a:t>Each of the five required Pre-ETS activities (job exploration counseling, work-based learning experiences, counseling on opportunities for enrollment in comprehensive transition programs or other post-secondary education programs at IHE, workplace readiness training, instruction in self advocacy) help support the student’s successful work experience, and creates an opportunity for the student to build skills upon a career pathway that has multiple on and off ramps toward careers that align with labor market trends, industry recognized credentials, and business needs.</a:t>
            </a:r>
          </a:p>
          <a:p>
            <a:pPr marL="400050" indent="-171450">
              <a:buFont typeface="Arial" panose="020B0604020202020204" pitchFamily="34" charset="0"/>
              <a:buChar char="•"/>
            </a:pPr>
            <a:endParaRPr lang="en-US" altLang="en-US" dirty="0"/>
          </a:p>
          <a:p>
            <a:pPr marL="400050" indent="-171450">
              <a:buFont typeface="Arial" panose="020B0604020202020204" pitchFamily="34" charset="0"/>
              <a:buChar char="•"/>
            </a:pPr>
            <a:r>
              <a:rPr lang="en-US" altLang="en-US" dirty="0"/>
              <a:t>The success of linking students with work, and linking student work experience programs with employer partners, is as much about meeting employers’ needs as it is about meeting the collective goals set by VR and education. Unless employers gain from the collaboration, they are not likely to become or stay involved. Many VR state agencies are successfully using their business specialists to connect with employers and enhance work-based learning experiences.</a:t>
            </a:r>
          </a:p>
          <a:p>
            <a:pPr marL="400050" indent="-171450">
              <a:buFont typeface="Arial" panose="020B0604020202020204" pitchFamily="34" charset="0"/>
              <a:buChar char="•"/>
            </a:pPr>
            <a:endParaRPr lang="en-US" altLang="en-US" dirty="0"/>
          </a:p>
          <a:p>
            <a:pPr marL="400050" indent="-171450">
              <a:buFont typeface="Arial" panose="020B0604020202020204" pitchFamily="34" charset="0"/>
              <a:buChar char="•"/>
            </a:pPr>
            <a:r>
              <a:rPr lang="en-US" altLang="en-US" dirty="0"/>
              <a:t>Collaboration between schools, VR, students, families, employers, provider agencies, and other partners is effective only to the extent it is outcome driven. When collaboration is directly focused on outcomes for students and the systems that serve them – rather than merely referring them for a “hand off” to the next responsible party - higher school completion and employment rates are likely.</a:t>
            </a:r>
          </a:p>
          <a:p>
            <a:pPr marL="400050" indent="-171450">
              <a:buFont typeface="Arial" panose="020B0604020202020204" pitchFamily="34" charset="0"/>
              <a:buChar char="•"/>
            </a:pPr>
            <a:endParaRPr lang="en-US" altLang="en-US" dirty="0"/>
          </a:p>
          <a:p>
            <a:pPr marL="400050" indent="-171450">
              <a:buFont typeface="Arial" panose="020B0604020202020204" pitchFamily="34" charset="0"/>
              <a:buChar char="•"/>
            </a:pPr>
            <a:r>
              <a:rPr lang="en-US" altLang="en-US" dirty="0"/>
              <a:t>The intent of expanding transition services, to include pre-employment transition services in WIOA was to increase opportunities for students with disabilities, including those with significant disabilities to practice and improve workplace skills in competitive integrated work settings before HS exit, and explore post-secondary training options leading to more industry recognized credentials, and meaningful post-secondary employment, which may in turn lead to more meaningful post-secondary employment and training goals in the IEP, and provides increased opportunities for VR to share post-school employment and training outcomes with schools, which may in turn positively affect district level reporting outcomes for all Transition Indicators (1, 2,13, 14)…and vice versa. So this is a win-win for VR and education, and business, but most importantly, for the student.</a:t>
            </a:r>
          </a:p>
          <a:p>
            <a:pPr>
              <a:buAutoNum type="arabicPeriod"/>
            </a:pPr>
            <a:endParaRPr lang="en-US" altLang="en-US" dirty="0"/>
          </a:p>
          <a:p>
            <a:pPr>
              <a:buAutoNum type="arabicPeriod"/>
            </a:pPr>
            <a:endParaRPr lang="en-US" altLang="en-US" dirty="0"/>
          </a:p>
          <a:p>
            <a:pPr>
              <a:buAutoNum type="arabicPeriod"/>
            </a:pPr>
            <a:endParaRPr lang="en-US" altLang="en-US" dirty="0"/>
          </a:p>
          <a:p>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C6DE6BB-BD08-4190-8BFB-66BDA9D26DC5}" type="slidenum">
              <a:rPr lang="en-US" altLang="en-US"/>
              <a:pPr/>
              <a:t>4</a:t>
            </a:fld>
            <a:endParaRPr lang="en-US" altLang="en-US"/>
          </a:p>
        </p:txBody>
      </p:sp>
    </p:spTree>
    <p:extLst>
      <p:ext uri="{BB962C8B-B14F-4D97-AF65-F5344CB8AC3E}">
        <p14:creationId xmlns:p14="http://schemas.microsoft.com/office/powerpoint/2010/main" val="368792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Let’s take a look at Blake’s story….although the names have been changed, this is a true scenario.</a:t>
            </a:r>
            <a:endParaRPr dirty="0"/>
          </a:p>
        </p:txBody>
      </p:sp>
      <p:sp>
        <p:nvSpPr>
          <p:cNvPr id="233" name="Google Shape;23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extLst>
      <p:ext uri="{BB962C8B-B14F-4D97-AF65-F5344CB8AC3E}">
        <p14:creationId xmlns:p14="http://schemas.microsoft.com/office/powerpoint/2010/main" val="198416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taken from http://washingtoncareerpathways.org/c/published/2732/lcc-welding.html.</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Book Antiqua"/>
                <a:ea typeface="Book Antiqua"/>
                <a:cs typeface="Book Antiqua"/>
                <a:sym typeface="Book Antiqua"/>
              </a:rPr>
              <a:pPr algn="r">
                <a:buSzPts val="1200"/>
              </a:pPr>
              <a:t>6</a:t>
            </a:fld>
            <a:endParaRPr lang="en-US" sz="1200">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366081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0F5B3-FDFF-421F-82D3-6C755684EC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695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0F5B3-FDFF-421F-82D3-6C755684EC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27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5E053F-5B85-4F53-963F-88DB020540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418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19"/>
        <p:cNvGrpSpPr/>
        <p:nvPr/>
      </p:nvGrpSpPr>
      <p:grpSpPr>
        <a:xfrm>
          <a:off x="0" y="0"/>
          <a:ext cx="0" cy="0"/>
          <a:chOff x="0" y="0"/>
          <a:chExt cx="0" cy="0"/>
        </a:xfrm>
      </p:grpSpPr>
      <p:sp>
        <p:nvSpPr>
          <p:cNvPr id="20" name="Shape 20"/>
          <p:cNvSpPr/>
          <p:nvPr/>
        </p:nvSpPr>
        <p:spPr>
          <a:xfrm>
            <a:off x="3" y="0"/>
            <a:ext cx="6591303" cy="1187784"/>
          </a:xfrm>
          <a:prstGeom prst="rect">
            <a:avLst/>
          </a:prstGeom>
          <a:solidFill>
            <a:schemeClr val="accent1"/>
          </a:solidFill>
          <a:ln w="12700" cap="flat" cmpd="sng">
            <a:solidFill>
              <a:srgbClr val="3D44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
        <p:nvSpPr>
          <p:cNvPr id="21" name="Shape 21"/>
          <p:cNvSpPr/>
          <p:nvPr/>
        </p:nvSpPr>
        <p:spPr>
          <a:xfrm>
            <a:off x="6540503" y="0"/>
            <a:ext cx="5651496" cy="6858000"/>
          </a:xfrm>
          <a:custGeom>
            <a:avLst/>
            <a:gdLst/>
            <a:ahLst/>
            <a:cxnLst/>
            <a:rect l="0" t="0" r="0" b="0"/>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22" name="Shape 22"/>
          <p:cNvSpPr/>
          <p:nvPr/>
        </p:nvSpPr>
        <p:spPr>
          <a:xfrm>
            <a:off x="6256870" y="0"/>
            <a:ext cx="1672169" cy="6858000"/>
          </a:xfrm>
          <a:custGeom>
            <a:avLst/>
            <a:gdLst/>
            <a:ahLst/>
            <a:cxnLst/>
            <a:rect l="0" t="0" r="0" b="0"/>
            <a:pathLst>
              <a:path w="1254127" h="6858000" extrusionOk="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23" name="Shape 23"/>
          <p:cNvSpPr/>
          <p:nvPr/>
        </p:nvSpPr>
        <p:spPr>
          <a:xfrm>
            <a:off x="6062136" y="0"/>
            <a:ext cx="1528232" cy="6858000"/>
          </a:xfrm>
          <a:custGeom>
            <a:avLst/>
            <a:gdLst/>
            <a:ahLst/>
            <a:cxnLst/>
            <a:rect l="0" t="0" r="0" b="0"/>
            <a:pathLst>
              <a:path w="1146174" h="6858000" extrusionOk="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24" name="Shape 24"/>
          <p:cNvSpPr txBox="1">
            <a:spLocks noGrp="1"/>
          </p:cNvSpPr>
          <p:nvPr>
            <p:ph type="ctrTitle"/>
          </p:nvPr>
        </p:nvSpPr>
        <p:spPr>
          <a:xfrm>
            <a:off x="1295401" y="1873584"/>
            <a:ext cx="5120640" cy="256032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034680"/>
              </a:buClr>
              <a:buSzPts val="4000"/>
              <a:buFont typeface="Book Antiqua"/>
              <a:buNone/>
              <a:defRPr sz="4000" b="0" i="0" u="none" strike="noStrike" cap="none">
                <a:solidFill>
                  <a:srgbClr val="034680"/>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subTitle" idx="1"/>
          </p:nvPr>
        </p:nvSpPr>
        <p:spPr>
          <a:xfrm>
            <a:off x="1295401" y="4572000"/>
            <a:ext cx="5120640" cy="1600200"/>
          </a:xfrm>
          <a:prstGeom prst="rect">
            <a:avLst/>
          </a:prstGeom>
          <a:noFill/>
          <a:ln>
            <a:noFill/>
          </a:ln>
        </p:spPr>
        <p:txBody>
          <a:bodyPr spcFirstLastPara="1" wrap="square" lIns="91425" tIns="45700" rIns="91425" bIns="45700" anchor="t" anchorCtr="0"/>
          <a:lstStyle>
            <a:lvl1pPr marR="0" lvl="0" algn="l" rtl="0">
              <a:lnSpc>
                <a:spcPct val="90000"/>
              </a:lnSpc>
              <a:spcBef>
                <a:spcPts val="1800"/>
              </a:spcBef>
              <a:spcAft>
                <a:spcPts val="0"/>
              </a:spcAft>
              <a:buClr>
                <a:srgbClr val="080808"/>
              </a:buClr>
              <a:buSzPts val="2400"/>
              <a:buFont typeface="Arial"/>
              <a:buNone/>
              <a:defRPr sz="2400" b="0" i="0" u="none" strike="noStrike" cap="none">
                <a:solidFill>
                  <a:srgbClr val="377BBB"/>
                </a:solidFill>
                <a:latin typeface="Arial"/>
                <a:ea typeface="Arial"/>
                <a:cs typeface="Arial"/>
                <a:sym typeface="Arial"/>
              </a:defRPr>
            </a:lvl1pPr>
            <a:lvl2pPr marR="0" lvl="1" algn="ctr" rtl="0">
              <a:lnSpc>
                <a:spcPct val="90000"/>
              </a:lnSpc>
              <a:spcBef>
                <a:spcPts val="10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2pPr>
            <a:lvl3pPr marR="0" lvl="2" algn="ctr" rtl="0">
              <a:lnSpc>
                <a:spcPct val="90000"/>
              </a:lnSpc>
              <a:spcBef>
                <a:spcPts val="800"/>
              </a:spcBef>
              <a:spcAft>
                <a:spcPts val="0"/>
              </a:spcAft>
              <a:buClr>
                <a:srgbClr val="080808"/>
              </a:buClr>
              <a:buSzPts val="1800"/>
              <a:buFont typeface="Arial"/>
              <a:buNone/>
              <a:defRPr sz="1800" b="0" i="0" u="none" strike="noStrike" cap="none">
                <a:solidFill>
                  <a:srgbClr val="377BBB"/>
                </a:solidFill>
                <a:latin typeface="Arial"/>
                <a:ea typeface="Arial"/>
                <a:cs typeface="Arial"/>
                <a:sym typeface="Arial"/>
              </a:defRPr>
            </a:lvl3pPr>
            <a:lvl4pPr marR="0" lvl="3" algn="ctr" rtl="0">
              <a:lnSpc>
                <a:spcPct val="90000"/>
              </a:lnSpc>
              <a:spcBef>
                <a:spcPts val="800"/>
              </a:spcBef>
              <a:spcAft>
                <a:spcPts val="0"/>
              </a:spcAft>
              <a:buClr>
                <a:srgbClr val="080808"/>
              </a:buClr>
              <a:buSzPts val="1600"/>
              <a:buFont typeface="Arial"/>
              <a:buNone/>
              <a:defRPr sz="1600" b="0" i="0" u="none" strike="noStrike" cap="none">
                <a:solidFill>
                  <a:srgbClr val="377BBB"/>
                </a:solidFill>
                <a:latin typeface="Arial"/>
                <a:ea typeface="Arial"/>
                <a:cs typeface="Arial"/>
                <a:sym typeface="Arial"/>
              </a:defRPr>
            </a:lvl4pPr>
            <a:lvl5pPr marR="0" lvl="4" algn="ctr" rtl="0">
              <a:lnSpc>
                <a:spcPct val="90000"/>
              </a:lnSpc>
              <a:spcBef>
                <a:spcPts val="800"/>
              </a:spcBef>
              <a:spcAft>
                <a:spcPts val="0"/>
              </a:spcAft>
              <a:buClr>
                <a:srgbClr val="080808"/>
              </a:buClr>
              <a:buSzPts val="1600"/>
              <a:buFont typeface="Arial"/>
              <a:buNone/>
              <a:defRPr sz="1600" b="0" i="0" u="none" strike="noStrike" cap="none">
                <a:solidFill>
                  <a:srgbClr val="377BBB"/>
                </a:solidFill>
                <a:latin typeface="Arial"/>
                <a:ea typeface="Arial"/>
                <a:cs typeface="Arial"/>
                <a:sym typeface="Arial"/>
              </a:defRPr>
            </a:lvl5pPr>
            <a:lvl6pPr marR="0" lvl="5" algn="ctr" rtl="0">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6pPr>
            <a:lvl7pPr marR="0" lvl="6" algn="ctr" rtl="0">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7pPr>
            <a:lvl8pPr marR="0" lvl="7" algn="ctr" rtl="0">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8pPr>
            <a:lvl9pPr marR="0" lvl="8" algn="ctr" rtl="0">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9pPr>
          </a:lstStyle>
          <a:p>
            <a:endParaRPr/>
          </a:p>
        </p:txBody>
      </p:sp>
      <p:sp>
        <p:nvSpPr>
          <p:cNvPr id="26" name="Shape 26"/>
          <p:cNvSpPr>
            <a:spLocks noGrp="1"/>
          </p:cNvSpPr>
          <p:nvPr>
            <p:ph type="pic" idx="2"/>
          </p:nvPr>
        </p:nvSpPr>
        <p:spPr>
          <a:xfrm>
            <a:off x="6743705" y="0"/>
            <a:ext cx="5448297" cy="6858000"/>
          </a:xfrm>
          <a:prstGeom prst="rect">
            <a:avLst/>
          </a:prstGeom>
          <a:noFill/>
          <a:ln>
            <a:noFill/>
          </a:ln>
        </p:spPr>
        <p:txBody>
          <a:bodyPr spcFirstLastPara="1" wrap="square" lIns="91425" tIns="365750" rIns="91425" bIns="45700" anchor="t" anchorCtr="0"/>
          <a:lstStyle>
            <a:lvl1pPr marR="0" lvl="0" algn="ctr" rtl="0">
              <a:lnSpc>
                <a:spcPct val="90000"/>
              </a:lnSpc>
              <a:spcBef>
                <a:spcPts val="1800"/>
              </a:spcBef>
              <a:spcAft>
                <a:spcPts val="0"/>
              </a:spcAft>
              <a:buClr>
                <a:srgbClr val="080808"/>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R="0" lvl="2"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R="0" lvl="3"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R="0" lvl="4"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R="0" lvl="5"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R="0" lvl="6"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R="0" lvl="7"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R="0" lvl="8"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27" name="Shape 27"/>
          <p:cNvSpPr/>
          <p:nvPr/>
        </p:nvSpPr>
        <p:spPr>
          <a:xfrm>
            <a:off x="12344400" y="0"/>
            <a:ext cx="1295400" cy="6858000"/>
          </a:xfrm>
          <a:prstGeom prst="roundRect">
            <a:avLst>
              <a:gd name="adj" fmla="val 9717"/>
            </a:avLst>
          </a:prstGeom>
          <a:solidFill>
            <a:srgbClr val="A6A6A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1">
                <a:solidFill>
                  <a:schemeClr val="lt1"/>
                </a:solidFill>
                <a:latin typeface="Arial"/>
                <a:ea typeface="Arial"/>
                <a:cs typeface="Arial"/>
                <a:sym typeface="Arial"/>
              </a:rPr>
              <a:t>NOTE:</a:t>
            </a:r>
            <a:endParaRPr/>
          </a:p>
          <a:p>
            <a:pPr marL="0" marR="0" lvl="0" indent="0" algn="l" rtl="0">
              <a:spcBef>
                <a:spcPts val="0"/>
              </a:spcBef>
              <a:spcAft>
                <a:spcPts val="0"/>
              </a:spcAft>
              <a:buNone/>
            </a:pPr>
            <a:r>
              <a:rPr lang="en-US" sz="1200" i="1">
                <a:solidFill>
                  <a:schemeClr val="lt1"/>
                </a:solidFill>
                <a:latin typeface="Arial"/>
                <a:ea typeface="Arial"/>
                <a:cs typeface="Arial"/>
                <a:sym typeface="Arial"/>
              </a:rPr>
              <a:t>To change the  image on this slide, select the picture and delete it. Then click the Pictures icon in the placeholder to insert your own image.</a:t>
            </a:r>
            <a:endParaRPr/>
          </a:p>
        </p:txBody>
      </p:sp>
      <p:pic>
        <p:nvPicPr>
          <p:cNvPr id="28" name="Shape 28"/>
          <p:cNvPicPr preferRelativeResize="0"/>
          <p:nvPr/>
        </p:nvPicPr>
        <p:blipFill rotWithShape="1">
          <a:blip r:embed="rId2">
            <a:alphaModFix/>
          </a:blip>
          <a:srcRect/>
          <a:stretch/>
        </p:blipFill>
        <p:spPr>
          <a:xfrm>
            <a:off x="131929" y="79130"/>
            <a:ext cx="3334495" cy="9671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89"/>
        <p:cNvGrpSpPr/>
        <p:nvPr/>
      </p:nvGrpSpPr>
      <p:grpSpPr>
        <a:xfrm>
          <a:off x="0" y="0"/>
          <a:ext cx="0" cy="0"/>
          <a:chOff x="0" y="0"/>
          <a:chExt cx="0" cy="0"/>
        </a:xfrm>
      </p:grpSpPr>
      <p:sp>
        <p:nvSpPr>
          <p:cNvPr id="90" name="Google Shape;90;p12"/>
          <p:cNvSpPr/>
          <p:nvPr/>
        </p:nvSpPr>
        <p:spPr>
          <a:xfrm>
            <a:off x="1295400"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91" name="Google Shape;91;p12"/>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 name="Google Shape;92;p12"/>
          <p:cNvSpPr txBox="1">
            <a:spLocks noGrp="1"/>
          </p:cNvSpPr>
          <p:nvPr>
            <p:ph type="body" idx="1"/>
          </p:nvPr>
        </p:nvSpPr>
        <p:spPr>
          <a:xfrm>
            <a:off x="1371275" y="5333098"/>
            <a:ext cx="4420252" cy="839102"/>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0"/>
              </a:spcBef>
              <a:spcAft>
                <a:spcPts val="0"/>
              </a:spcAft>
              <a:buClr>
                <a:srgbClr val="080808"/>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1000"/>
              </a:spcBef>
              <a:spcAft>
                <a:spcPts val="0"/>
              </a:spcAft>
              <a:buClr>
                <a:srgbClr val="080808"/>
              </a:buClr>
              <a:buSzPts val="1400"/>
              <a:buFont typeface="Arial"/>
              <a:buNone/>
              <a:defRPr sz="1400" b="0" i="0" u="none" strike="noStrike" cap="none">
                <a:solidFill>
                  <a:srgbClr val="377BBB"/>
                </a:solidFill>
                <a:latin typeface="Arial"/>
                <a:ea typeface="Arial"/>
                <a:cs typeface="Arial"/>
                <a:sym typeface="Arial"/>
              </a:defRPr>
            </a:lvl2pPr>
            <a:lvl3pPr marL="1371600" marR="0" lvl="2" indent="-228600" algn="l" rtl="0">
              <a:lnSpc>
                <a:spcPct val="90000"/>
              </a:lnSpc>
              <a:spcBef>
                <a:spcPts val="800"/>
              </a:spcBef>
              <a:spcAft>
                <a:spcPts val="0"/>
              </a:spcAft>
              <a:buClr>
                <a:srgbClr val="080808"/>
              </a:buClr>
              <a:buSzPts val="1200"/>
              <a:buFont typeface="Arial"/>
              <a:buNone/>
              <a:defRPr sz="1200" b="0" i="0" u="none" strike="noStrike" cap="none">
                <a:solidFill>
                  <a:srgbClr val="377BBB"/>
                </a:solidFill>
                <a:latin typeface="Arial"/>
                <a:ea typeface="Arial"/>
                <a:cs typeface="Arial"/>
                <a:sym typeface="Arial"/>
              </a:defRPr>
            </a:lvl3pPr>
            <a:lvl4pPr marL="1828800" marR="0" lvl="3" indent="-228600" algn="l" rtl="0">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4pPr>
            <a:lvl5pPr marL="2286000" marR="0" lvl="4" indent="-228600" algn="l" rtl="0">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5pPr>
            <a:lvl6pPr marL="2743200" marR="0" lvl="5"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6pPr>
            <a:lvl7pPr marL="3200400" marR="0" lvl="6"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7pPr>
            <a:lvl8pPr marL="3657600" marR="0" lvl="7"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8pPr>
            <a:lvl9pPr marL="4114800" marR="0" lvl="8"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endParaRPr/>
          </a:p>
        </p:txBody>
      </p:sp>
      <p:sp>
        <p:nvSpPr>
          <p:cNvPr id="93" name="Google Shape;93;p12"/>
          <p:cNvSpPr txBox="1">
            <a:spLocks noGrp="1"/>
          </p:cNvSpPr>
          <p:nvPr>
            <p:ph type="dt" idx="10"/>
          </p:nvPr>
        </p:nvSpPr>
        <p:spPr>
          <a:xfrm>
            <a:off x="7791452" y="6374999"/>
            <a:ext cx="1480705" cy="27432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94" name="Google Shape;94;p12"/>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95" name="Google Shape;95;p12"/>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12"/>
          <p:cNvSpPr/>
          <p:nvPr/>
        </p:nvSpPr>
        <p:spPr>
          <a:xfrm>
            <a:off x="6324599"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97" name="Google Shape;97;p12"/>
          <p:cNvSpPr/>
          <p:nvPr/>
        </p:nvSpPr>
        <p:spPr>
          <a:xfrm>
            <a:off x="1295400" y="5257804"/>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98" name="Google Shape;98;p12"/>
          <p:cNvSpPr/>
          <p:nvPr/>
        </p:nvSpPr>
        <p:spPr>
          <a:xfrm>
            <a:off x="6324599" y="5257804"/>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99" name="Google Shape;99;p12"/>
          <p:cNvSpPr txBox="1">
            <a:spLocks noGrp="1"/>
          </p:cNvSpPr>
          <p:nvPr>
            <p:ph type="body" idx="2"/>
          </p:nvPr>
        </p:nvSpPr>
        <p:spPr>
          <a:xfrm>
            <a:off x="6412955" y="5333098"/>
            <a:ext cx="4420252" cy="839102"/>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0"/>
              </a:spcBef>
              <a:spcAft>
                <a:spcPts val="0"/>
              </a:spcAft>
              <a:buClr>
                <a:srgbClr val="080808"/>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1000"/>
              </a:spcBef>
              <a:spcAft>
                <a:spcPts val="0"/>
              </a:spcAft>
              <a:buClr>
                <a:srgbClr val="080808"/>
              </a:buClr>
              <a:buSzPts val="1400"/>
              <a:buFont typeface="Arial"/>
              <a:buNone/>
              <a:defRPr sz="1400" b="0" i="0" u="none" strike="noStrike" cap="none">
                <a:solidFill>
                  <a:srgbClr val="377BBB"/>
                </a:solidFill>
                <a:latin typeface="Arial"/>
                <a:ea typeface="Arial"/>
                <a:cs typeface="Arial"/>
                <a:sym typeface="Arial"/>
              </a:defRPr>
            </a:lvl2pPr>
            <a:lvl3pPr marL="1371600" marR="0" lvl="2" indent="-228600" algn="l" rtl="0">
              <a:lnSpc>
                <a:spcPct val="90000"/>
              </a:lnSpc>
              <a:spcBef>
                <a:spcPts val="800"/>
              </a:spcBef>
              <a:spcAft>
                <a:spcPts val="0"/>
              </a:spcAft>
              <a:buClr>
                <a:srgbClr val="080808"/>
              </a:buClr>
              <a:buSzPts val="1200"/>
              <a:buFont typeface="Arial"/>
              <a:buNone/>
              <a:defRPr sz="1200" b="0" i="0" u="none" strike="noStrike" cap="none">
                <a:solidFill>
                  <a:srgbClr val="377BBB"/>
                </a:solidFill>
                <a:latin typeface="Arial"/>
                <a:ea typeface="Arial"/>
                <a:cs typeface="Arial"/>
                <a:sym typeface="Arial"/>
              </a:defRPr>
            </a:lvl3pPr>
            <a:lvl4pPr marL="1828800" marR="0" lvl="3" indent="-228600" algn="l" rtl="0">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4pPr>
            <a:lvl5pPr marL="2286000" marR="0" lvl="4" indent="-228600" algn="l" rtl="0">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5pPr>
            <a:lvl6pPr marL="2743200" marR="0" lvl="5"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6pPr>
            <a:lvl7pPr marL="3200400" marR="0" lvl="6"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7pPr>
            <a:lvl8pPr marL="3657600" marR="0" lvl="7"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8pPr>
            <a:lvl9pPr marL="4114800" marR="0" lvl="8"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endParaRPr/>
          </a:p>
        </p:txBody>
      </p:sp>
      <p:sp>
        <p:nvSpPr>
          <p:cNvPr id="100" name="Google Shape;100;p12"/>
          <p:cNvSpPr>
            <a:spLocks noGrp="1"/>
          </p:cNvSpPr>
          <p:nvPr>
            <p:ph type="pic" idx="3"/>
          </p:nvPr>
        </p:nvSpPr>
        <p:spPr>
          <a:xfrm>
            <a:off x="1295400" y="1828805"/>
            <a:ext cx="4572000" cy="3428999"/>
          </a:xfrm>
          <a:prstGeom prst="rect">
            <a:avLst/>
          </a:prstGeom>
          <a:noFill/>
          <a:ln>
            <a:noFill/>
          </a:ln>
        </p:spPr>
        <p:txBody>
          <a:bodyPr spcFirstLastPara="1" wrap="square" lIns="91425" tIns="274300" rIns="91425" bIns="45700" anchor="t" anchorCtr="0"/>
          <a:lstStyle>
            <a:lvl1pPr marR="0" lvl="0" algn="ctr" rtl="0">
              <a:lnSpc>
                <a:spcPct val="90000"/>
              </a:lnSpc>
              <a:spcBef>
                <a:spcPts val="1800"/>
              </a:spcBef>
              <a:spcAft>
                <a:spcPts val="0"/>
              </a:spcAft>
              <a:buClr>
                <a:srgbClr val="080808"/>
              </a:buClr>
              <a:buSzPts val="2400"/>
              <a:buFont typeface="Arial"/>
              <a:buNone/>
              <a:defRPr sz="2400" b="0" i="0" u="none" strike="noStrike" cap="none">
                <a:solidFill>
                  <a:srgbClr val="034680"/>
                </a:solidFill>
                <a:latin typeface="Arial"/>
                <a:ea typeface="Arial"/>
                <a:cs typeface="Arial"/>
                <a:sym typeface="Arial"/>
              </a:defRPr>
            </a:lvl1pPr>
            <a:lvl2pPr marR="0" lvl="1" algn="l" rtl="0">
              <a:lnSpc>
                <a:spcPct val="90000"/>
              </a:lnSpc>
              <a:spcBef>
                <a:spcPts val="1000"/>
              </a:spcBef>
              <a:spcAft>
                <a:spcPts val="0"/>
              </a:spcAft>
              <a:buClr>
                <a:srgbClr val="080808"/>
              </a:buClr>
              <a:buSzPts val="2800"/>
              <a:buFont typeface="Arial"/>
              <a:buNone/>
              <a:defRPr sz="2800" b="0" i="0" u="none" strike="noStrike" cap="none">
                <a:solidFill>
                  <a:srgbClr val="377BBB"/>
                </a:solidFill>
                <a:latin typeface="Arial"/>
                <a:ea typeface="Arial"/>
                <a:cs typeface="Arial"/>
                <a:sym typeface="Arial"/>
              </a:defRPr>
            </a:lvl2pPr>
            <a:lvl3pPr marR="0" lvl="2" algn="l" rtl="0">
              <a:lnSpc>
                <a:spcPct val="90000"/>
              </a:lnSpc>
              <a:spcBef>
                <a:spcPts val="800"/>
              </a:spcBef>
              <a:spcAft>
                <a:spcPts val="0"/>
              </a:spcAft>
              <a:buClr>
                <a:srgbClr val="080808"/>
              </a:buClr>
              <a:buSzPts val="2400"/>
              <a:buFont typeface="Arial"/>
              <a:buNone/>
              <a:defRPr sz="2400" b="0" i="0" u="none" strike="noStrike" cap="none">
                <a:solidFill>
                  <a:srgbClr val="377BBB"/>
                </a:solidFill>
                <a:latin typeface="Arial"/>
                <a:ea typeface="Arial"/>
                <a:cs typeface="Arial"/>
                <a:sym typeface="Arial"/>
              </a:defRPr>
            </a:lvl3pPr>
            <a:lvl4pPr marR="0" lvl="3"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4pPr>
            <a:lvl5pPr marR="0" lvl="4"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5pPr>
            <a:lvl6pPr marR="0" lvl="5"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6pPr>
            <a:lvl7pPr marR="0" lvl="6"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7pPr>
            <a:lvl8pPr marR="0" lvl="7"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8pPr>
            <a:lvl9pPr marR="0" lvl="8"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9pPr>
          </a:lstStyle>
          <a:p>
            <a:endParaRPr/>
          </a:p>
        </p:txBody>
      </p:sp>
      <p:sp>
        <p:nvSpPr>
          <p:cNvPr id="101" name="Google Shape;101;p12"/>
          <p:cNvSpPr>
            <a:spLocks noGrp="1"/>
          </p:cNvSpPr>
          <p:nvPr>
            <p:ph type="pic" idx="4"/>
          </p:nvPr>
        </p:nvSpPr>
        <p:spPr>
          <a:xfrm>
            <a:off x="6324600" y="1828805"/>
            <a:ext cx="4572000" cy="3428999"/>
          </a:xfrm>
          <a:prstGeom prst="rect">
            <a:avLst/>
          </a:prstGeom>
          <a:noFill/>
          <a:ln>
            <a:noFill/>
          </a:ln>
        </p:spPr>
        <p:txBody>
          <a:bodyPr spcFirstLastPara="1" wrap="square" lIns="91425" tIns="274300" rIns="91425" bIns="45700" anchor="t" anchorCtr="0"/>
          <a:lstStyle>
            <a:lvl1pPr marR="0" lvl="0" algn="ctr" rtl="0">
              <a:lnSpc>
                <a:spcPct val="90000"/>
              </a:lnSpc>
              <a:spcBef>
                <a:spcPts val="1800"/>
              </a:spcBef>
              <a:spcAft>
                <a:spcPts val="0"/>
              </a:spcAft>
              <a:buClr>
                <a:srgbClr val="080808"/>
              </a:buClr>
              <a:buSzPts val="2400"/>
              <a:buFont typeface="Arial"/>
              <a:buNone/>
              <a:defRPr sz="2400" b="0" i="0" u="none" strike="noStrike" cap="none">
                <a:solidFill>
                  <a:srgbClr val="034680"/>
                </a:solidFill>
                <a:latin typeface="Arial"/>
                <a:ea typeface="Arial"/>
                <a:cs typeface="Arial"/>
                <a:sym typeface="Arial"/>
              </a:defRPr>
            </a:lvl1pPr>
            <a:lvl2pPr marR="0" lvl="1" algn="l" rtl="0">
              <a:lnSpc>
                <a:spcPct val="90000"/>
              </a:lnSpc>
              <a:spcBef>
                <a:spcPts val="1000"/>
              </a:spcBef>
              <a:spcAft>
                <a:spcPts val="0"/>
              </a:spcAft>
              <a:buClr>
                <a:srgbClr val="080808"/>
              </a:buClr>
              <a:buSzPts val="2800"/>
              <a:buFont typeface="Arial"/>
              <a:buNone/>
              <a:defRPr sz="2800" b="0" i="0" u="none" strike="noStrike" cap="none">
                <a:solidFill>
                  <a:srgbClr val="377BBB"/>
                </a:solidFill>
                <a:latin typeface="Arial"/>
                <a:ea typeface="Arial"/>
                <a:cs typeface="Arial"/>
                <a:sym typeface="Arial"/>
              </a:defRPr>
            </a:lvl2pPr>
            <a:lvl3pPr marR="0" lvl="2" algn="l" rtl="0">
              <a:lnSpc>
                <a:spcPct val="90000"/>
              </a:lnSpc>
              <a:spcBef>
                <a:spcPts val="800"/>
              </a:spcBef>
              <a:spcAft>
                <a:spcPts val="0"/>
              </a:spcAft>
              <a:buClr>
                <a:srgbClr val="080808"/>
              </a:buClr>
              <a:buSzPts val="2400"/>
              <a:buFont typeface="Arial"/>
              <a:buNone/>
              <a:defRPr sz="2400" b="0" i="0" u="none" strike="noStrike" cap="none">
                <a:solidFill>
                  <a:srgbClr val="377BBB"/>
                </a:solidFill>
                <a:latin typeface="Arial"/>
                <a:ea typeface="Arial"/>
                <a:cs typeface="Arial"/>
                <a:sym typeface="Arial"/>
              </a:defRPr>
            </a:lvl3pPr>
            <a:lvl4pPr marR="0" lvl="3"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4pPr>
            <a:lvl5pPr marR="0" lvl="4"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5pPr>
            <a:lvl6pPr marR="0" lvl="5"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6pPr>
            <a:lvl7pPr marR="0" lvl="6"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7pPr>
            <a:lvl8pPr marR="0" lvl="7"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8pPr>
            <a:lvl9pPr marR="0" lvl="8"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9pPr>
          </a:lstStyle>
          <a:p>
            <a:endParaRPr/>
          </a:p>
        </p:txBody>
      </p:sp>
    </p:spTree>
    <p:extLst>
      <p:ext uri="{BB962C8B-B14F-4D97-AF65-F5344CB8AC3E}">
        <p14:creationId xmlns:p14="http://schemas.microsoft.com/office/powerpoint/2010/main" val="135762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2"/>
        <p:cNvGrpSpPr/>
        <p:nvPr/>
      </p:nvGrpSpPr>
      <p:grpSpPr>
        <a:xfrm>
          <a:off x="0" y="0"/>
          <a:ext cx="0" cy="0"/>
          <a:chOff x="0" y="0"/>
          <a:chExt cx="0" cy="0"/>
        </a:xfrm>
      </p:grpSpPr>
      <p:sp>
        <p:nvSpPr>
          <p:cNvPr id="103" name="Google Shape;103;p13"/>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13"/>
          <p:cNvSpPr txBox="1">
            <a:spLocks noGrp="1"/>
          </p:cNvSpPr>
          <p:nvPr>
            <p:ph type="body" idx="1"/>
          </p:nvPr>
        </p:nvSpPr>
        <p:spPr>
          <a:xfrm rot="5400000">
            <a:off x="3924300" y="-800100"/>
            <a:ext cx="4343400" cy="96012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05" name="Google Shape;105;p13"/>
          <p:cNvSpPr txBox="1">
            <a:spLocks noGrp="1"/>
          </p:cNvSpPr>
          <p:nvPr>
            <p:ph type="dt" idx="10"/>
          </p:nvPr>
        </p:nvSpPr>
        <p:spPr>
          <a:xfrm>
            <a:off x="7791452" y="6374999"/>
            <a:ext cx="1480705" cy="27432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06" name="Google Shape;106;p13"/>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07" name="Google Shape;107;p13"/>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689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108"/>
        <p:cNvGrpSpPr/>
        <p:nvPr/>
      </p:nvGrpSpPr>
      <p:grpSpPr>
        <a:xfrm>
          <a:off x="0" y="0"/>
          <a:ext cx="0" cy="0"/>
          <a:chOff x="0" y="0"/>
          <a:chExt cx="0" cy="0"/>
        </a:xfrm>
      </p:grpSpPr>
      <p:sp>
        <p:nvSpPr>
          <p:cNvPr id="109" name="Google Shape;109;p14"/>
          <p:cNvSpPr/>
          <p:nvPr/>
        </p:nvSpPr>
        <p:spPr>
          <a:xfrm rot="5400000">
            <a:off x="7562851" y="2228852"/>
            <a:ext cx="6858000" cy="2400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10" name="Google Shape;110;p14"/>
          <p:cNvSpPr/>
          <p:nvPr/>
        </p:nvSpPr>
        <p:spPr>
          <a:xfrm rot="5400000">
            <a:off x="6331231" y="3387912"/>
            <a:ext cx="6858000" cy="8218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11" name="Google Shape;111;p14"/>
          <p:cNvSpPr/>
          <p:nvPr/>
        </p:nvSpPr>
        <p:spPr>
          <a:xfrm rot="5400000">
            <a:off x="6251613" y="3387912"/>
            <a:ext cx="6858000" cy="821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12" name="Google Shape;112;p14"/>
          <p:cNvSpPr txBox="1">
            <a:spLocks noGrp="1"/>
          </p:cNvSpPr>
          <p:nvPr>
            <p:ph type="title"/>
          </p:nvPr>
        </p:nvSpPr>
        <p:spPr>
          <a:xfrm rot="5400000">
            <a:off x="7644755" y="2912364"/>
            <a:ext cx="5486400" cy="1033272"/>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 name="Google Shape;113;p14"/>
          <p:cNvSpPr txBox="1">
            <a:spLocks noGrp="1"/>
          </p:cNvSpPr>
          <p:nvPr>
            <p:ph type="body" idx="1"/>
          </p:nvPr>
        </p:nvSpPr>
        <p:spPr>
          <a:xfrm rot="5400000">
            <a:off x="2540577" y="-559378"/>
            <a:ext cx="5486400" cy="7976755"/>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14" name="Google Shape;114;p14"/>
          <p:cNvSpPr txBox="1">
            <a:spLocks noGrp="1"/>
          </p:cNvSpPr>
          <p:nvPr>
            <p:ph type="dt" idx="10"/>
          </p:nvPr>
        </p:nvSpPr>
        <p:spPr>
          <a:xfrm>
            <a:off x="7791452" y="6374999"/>
            <a:ext cx="1480705" cy="27432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15" name="Google Shape;115;p14"/>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16" name="Google Shape;116;p14"/>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83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1" name="Freeform 6"/>
          <p:cNvSpPr>
            <a:spLocks/>
          </p:cNvSpPr>
          <p:nvPr/>
        </p:nvSpPr>
        <p:spPr bwMode="auto">
          <a:xfrm>
            <a:off x="6256870"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034680"/>
                </a:solidFill>
              </a:defRPr>
            </a:lvl1pPr>
          </a:lstStyle>
          <a:p>
            <a:r>
              <a:rPr lang="en-US" dirty="0"/>
              <a:t>Click to edit Master title style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solidFill>
                  <a:srgbClr val="377BB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Picture Placeholder 14"/>
          <p:cNvSpPr>
            <a:spLocks noGrp="1"/>
          </p:cNvSpPr>
          <p:nvPr>
            <p:ph type="pic" sz="quarter" idx="10"/>
          </p:nvPr>
        </p:nvSpPr>
        <p:spPr>
          <a:xfrm>
            <a:off x="6743705"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3" y="167630"/>
            <a:ext cx="2069811" cy="562135"/>
          </a:xfrm>
          <a:prstGeom prst="rect">
            <a:avLst/>
          </a:prstGeom>
        </p:spPr>
      </p:pic>
    </p:spTree>
    <p:extLst>
      <p:ext uri="{BB962C8B-B14F-4D97-AF65-F5344CB8AC3E}">
        <p14:creationId xmlns:p14="http://schemas.microsoft.com/office/powerpoint/2010/main" val="377710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2_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1" name="Freeform 6"/>
          <p:cNvSpPr>
            <a:spLocks/>
          </p:cNvSpPr>
          <p:nvPr/>
        </p:nvSpPr>
        <p:spPr bwMode="auto">
          <a:xfrm>
            <a:off x="6256870"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034680"/>
                </a:solidFill>
              </a:defRPr>
            </a:lvl1pPr>
          </a:lstStyle>
          <a:p>
            <a:r>
              <a:rPr lang="en-US" dirty="0"/>
              <a:t>Click to edit Master title style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solidFill>
                  <a:srgbClr val="377BB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Picture Placeholder 14"/>
          <p:cNvSpPr>
            <a:spLocks noGrp="1"/>
          </p:cNvSpPr>
          <p:nvPr>
            <p:ph type="pic" sz="quarter" idx="10"/>
          </p:nvPr>
        </p:nvSpPr>
        <p:spPr>
          <a:xfrm>
            <a:off x="6743705"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3" y="167630"/>
            <a:ext cx="2069811" cy="562135"/>
          </a:xfrm>
          <a:prstGeom prst="rect">
            <a:avLst/>
          </a:prstGeom>
        </p:spPr>
      </p:pic>
    </p:spTree>
    <p:extLst>
      <p:ext uri="{BB962C8B-B14F-4D97-AF65-F5344CB8AC3E}">
        <p14:creationId xmlns:p14="http://schemas.microsoft.com/office/powerpoint/2010/main" val="227713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buFontTx/>
              <a:buNone/>
            </a:pPr>
            <a:endParaRPr lang="en-US" sz="1800" kern="1200">
              <a:solidFill>
                <a:prstClr val="white"/>
              </a:solidFill>
            </a:endParaRPr>
          </a:p>
        </p:txBody>
      </p:sp>
      <p:pic>
        <p:nvPicPr>
          <p:cNvPr id="7" name="Picture 6"/>
          <p:cNvPicPr>
            <a:picLocks noChangeAspect="1"/>
          </p:cNvPicPr>
          <p:nvPr/>
        </p:nvPicPr>
        <p:blipFill>
          <a:blip r:embed="rId2"/>
          <a:stretch>
            <a:fillRect/>
          </a:stretch>
        </p:blipFill>
        <p:spPr>
          <a:xfrm>
            <a:off x="2183951" y="2813320"/>
            <a:ext cx="7824100" cy="1231361"/>
          </a:xfrm>
          <a:prstGeom prst="rect">
            <a:avLst/>
          </a:prstGeom>
        </p:spPr>
      </p:pic>
    </p:spTree>
    <p:extLst>
      <p:ext uri="{BB962C8B-B14F-4D97-AF65-F5344CB8AC3E}">
        <p14:creationId xmlns:p14="http://schemas.microsoft.com/office/powerpoint/2010/main" val="398397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6800" y="4800600"/>
            <a:ext cx="8737600" cy="609600"/>
          </a:xfrm>
        </p:spPr>
        <p:txBody>
          <a:bodyPr>
            <a:normAutofit/>
          </a:bodyPr>
          <a:lstStyle>
            <a:lvl1pPr algn="l">
              <a:defRPr sz="4000" b="1"/>
            </a:lvl1pPr>
          </a:lstStyle>
          <a:p>
            <a:r>
              <a:rPr lang="en-US"/>
              <a:t>Click to edit Master title style</a:t>
            </a:r>
            <a:endParaRPr lang="en-US" dirty="0"/>
          </a:p>
        </p:txBody>
      </p:sp>
      <p:sp>
        <p:nvSpPr>
          <p:cNvPr id="3" name="Subtitle 2"/>
          <p:cNvSpPr>
            <a:spLocks noGrp="1"/>
          </p:cNvSpPr>
          <p:nvPr>
            <p:ph type="subTitle" idx="1"/>
          </p:nvPr>
        </p:nvSpPr>
        <p:spPr>
          <a:xfrm>
            <a:off x="2336800" y="5486400"/>
            <a:ext cx="8534400" cy="8382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rotWithShape="1">
          <a:blip r:embed="rId2"/>
          <a:srcRect l="4905" r="4869"/>
          <a:stretch/>
        </p:blipFill>
        <p:spPr>
          <a:xfrm>
            <a:off x="0" y="1247012"/>
            <a:ext cx="12192000" cy="3096389"/>
          </a:xfrm>
          <a:prstGeom prst="rect">
            <a:avLst/>
          </a:prstGeom>
        </p:spPr>
      </p:pic>
      <p:pic>
        <p:nvPicPr>
          <p:cNvPr id="5" name="Picture 4"/>
          <p:cNvPicPr>
            <a:picLocks noChangeAspect="1"/>
          </p:cNvPicPr>
          <p:nvPr/>
        </p:nvPicPr>
        <p:blipFill>
          <a:blip r:embed="rId3"/>
          <a:stretch>
            <a:fillRect/>
          </a:stretch>
        </p:blipFill>
        <p:spPr>
          <a:xfrm>
            <a:off x="6763722" y="308554"/>
            <a:ext cx="4717079" cy="763422"/>
          </a:xfrm>
          <a:prstGeom prst="rect">
            <a:avLst/>
          </a:prstGeom>
        </p:spPr>
      </p:pic>
    </p:spTree>
    <p:extLst>
      <p:ext uri="{BB962C8B-B14F-4D97-AF65-F5344CB8AC3E}">
        <p14:creationId xmlns:p14="http://schemas.microsoft.com/office/powerpoint/2010/main" val="1117983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877484" y="4267200"/>
            <a:ext cx="85344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p:nvPicPr>
        <p:blipFill rotWithShape="1">
          <a:blip r:embed="rId2"/>
          <a:srcRect l="17850" t="41043"/>
          <a:stretch/>
        </p:blipFill>
        <p:spPr>
          <a:xfrm>
            <a:off x="0" y="0"/>
            <a:ext cx="5892800" cy="2891442"/>
          </a:xfrm>
          <a:prstGeom prst="rect">
            <a:avLst/>
          </a:prstGeom>
        </p:spPr>
      </p:pic>
      <p:pic>
        <p:nvPicPr>
          <p:cNvPr id="9" name="Picture 8"/>
          <p:cNvPicPr>
            <a:picLocks noChangeAspect="1"/>
          </p:cNvPicPr>
          <p:nvPr/>
        </p:nvPicPr>
        <p:blipFill>
          <a:blip r:embed="rId3"/>
          <a:stretch>
            <a:fillRect/>
          </a:stretch>
        </p:blipFill>
        <p:spPr>
          <a:xfrm>
            <a:off x="2858030" y="838200"/>
            <a:ext cx="6475943" cy="1019188"/>
          </a:xfrm>
          <a:prstGeom prst="rect">
            <a:avLst/>
          </a:prstGeom>
        </p:spPr>
      </p:pic>
      <p:sp>
        <p:nvSpPr>
          <p:cNvPr id="11" name="Title 1"/>
          <p:cNvSpPr>
            <a:spLocks noGrp="1"/>
          </p:cNvSpPr>
          <p:nvPr>
            <p:ph type="ctrTitle"/>
          </p:nvPr>
        </p:nvSpPr>
        <p:spPr>
          <a:xfrm>
            <a:off x="1775884" y="2971800"/>
            <a:ext cx="8737600" cy="1066800"/>
          </a:xfrm>
        </p:spPr>
        <p:txBody>
          <a:bodyPr anchor="t">
            <a:normAutofit fontScale="90000"/>
          </a:bodyPr>
          <a:lstStyle/>
          <a:p>
            <a:r>
              <a:rPr lang="en-US" b="1"/>
              <a:t>Click to edit Master title style</a:t>
            </a:r>
            <a:endParaRPr lang="en-US" b="1" dirty="0"/>
          </a:p>
        </p:txBody>
      </p:sp>
    </p:spTree>
    <p:extLst>
      <p:ext uri="{BB962C8B-B14F-4D97-AF65-F5344CB8AC3E}">
        <p14:creationId xmlns:p14="http://schemas.microsoft.com/office/powerpoint/2010/main" val="1580561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9440" y="1275756"/>
            <a:ext cx="10982960" cy="980081"/>
          </a:xfrm>
        </p:spPr>
        <p:txBody>
          <a:bodyPr/>
          <a:lstStyle>
            <a:lvl1pPr algn="ctr">
              <a:defRPr b="1">
                <a:solidFill>
                  <a:srgbClr val="009639"/>
                </a:solidFill>
              </a:defRPr>
            </a:lvl1pPr>
          </a:lstStyle>
          <a:p>
            <a:r>
              <a:rPr lang="en-US"/>
              <a:t>Click to edit Master title style</a:t>
            </a:r>
            <a:endParaRPr lang="en-US" dirty="0"/>
          </a:p>
        </p:txBody>
      </p:sp>
      <p:sp>
        <p:nvSpPr>
          <p:cNvPr id="3" name="Content Placeholder 2"/>
          <p:cNvSpPr>
            <a:spLocks noGrp="1"/>
          </p:cNvSpPr>
          <p:nvPr>
            <p:ph idx="1"/>
          </p:nvPr>
        </p:nvSpPr>
        <p:spPr>
          <a:xfrm>
            <a:off x="599440" y="2332038"/>
            <a:ext cx="10982960" cy="3840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2" name="Picture 31"/>
          <p:cNvPicPr>
            <a:picLocks noChangeAspect="1"/>
          </p:cNvPicPr>
          <p:nvPr/>
        </p:nvPicPr>
        <p:blipFill>
          <a:blip r:embed="rId2"/>
          <a:stretch>
            <a:fillRect/>
          </a:stretch>
        </p:blipFill>
        <p:spPr>
          <a:xfrm>
            <a:off x="80770" y="6362431"/>
            <a:ext cx="12009631" cy="453365"/>
          </a:xfrm>
          <a:prstGeom prst="rect">
            <a:avLst/>
          </a:prstGeom>
        </p:spPr>
      </p:pic>
      <p:sp>
        <p:nvSpPr>
          <p:cNvPr id="4" name="Date Placeholder 3"/>
          <p:cNvSpPr>
            <a:spLocks noGrp="1"/>
          </p:cNvSpPr>
          <p:nvPr>
            <p:ph type="dt" sz="half" idx="10"/>
          </p:nvPr>
        </p:nvSpPr>
        <p:spPr>
          <a:xfrm>
            <a:off x="609600" y="6400801"/>
            <a:ext cx="2844800" cy="365125"/>
          </a:xfrm>
        </p:spPr>
        <p:txBody>
          <a:bodyPr/>
          <a:lstStyle/>
          <a:p>
            <a:r>
              <a:rPr lang="en-US">
                <a:solidFill>
                  <a:prstClr val="black">
                    <a:tint val="75000"/>
                  </a:prstClr>
                </a:solidFill>
              </a:rPr>
              <a:t>National Post-School Outcomes Center</a:t>
            </a:r>
          </a:p>
          <a:p>
            <a:endParaRPr lang="en-US" dirty="0">
              <a:solidFill>
                <a:prstClr val="black">
                  <a:tint val="75000"/>
                </a:prstClr>
              </a:solidFill>
            </a:endParaRPr>
          </a:p>
        </p:txBody>
      </p:sp>
      <p:sp>
        <p:nvSpPr>
          <p:cNvPr id="5" name="Footer Placeholder 4"/>
          <p:cNvSpPr>
            <a:spLocks noGrp="1"/>
          </p:cNvSpPr>
          <p:nvPr>
            <p:ph type="ftr" sz="quarter" idx="11"/>
          </p:nvPr>
        </p:nvSpPr>
        <p:spPr>
          <a:xfrm>
            <a:off x="4165600" y="6400801"/>
            <a:ext cx="38608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534400" y="6400801"/>
            <a:ext cx="2844800" cy="365125"/>
          </a:xfrm>
        </p:spPr>
        <p:txBody>
          <a:bodyPr/>
          <a:lstStyle>
            <a:lvl1pPr>
              <a:defRPr b="1">
                <a:solidFill>
                  <a:schemeClr val="bg1"/>
                </a:solidFill>
              </a:defRPr>
            </a:lvl1pPr>
          </a:lstStyle>
          <a:p>
            <a:fld id="{C942E3F3-9F32-9A4D-B1FB-1BEB224AB1B4}" type="slidenum">
              <a:rPr lang="en-US" smtClean="0">
                <a:solidFill>
                  <a:prstClr val="white"/>
                </a:solidFill>
              </a:rPr>
              <a:pPr/>
              <a:t>‹#›</a:t>
            </a:fld>
            <a:endParaRPr lang="en-US">
              <a:solidFill>
                <a:prstClr val="white"/>
              </a:solidFill>
            </a:endParaRPr>
          </a:p>
        </p:txBody>
      </p:sp>
      <p:pic>
        <p:nvPicPr>
          <p:cNvPr id="8" name="Picture 7"/>
          <p:cNvPicPr>
            <a:picLocks noChangeAspect="1"/>
          </p:cNvPicPr>
          <p:nvPr/>
        </p:nvPicPr>
        <p:blipFill>
          <a:blip r:embed="rId3"/>
          <a:stretch>
            <a:fillRect/>
          </a:stretch>
        </p:blipFill>
        <p:spPr>
          <a:xfrm>
            <a:off x="609601" y="316158"/>
            <a:ext cx="4175759" cy="674442"/>
          </a:xfrm>
          <a:prstGeom prst="rect">
            <a:avLst/>
          </a:prstGeom>
        </p:spPr>
      </p:pic>
    </p:spTree>
    <p:extLst>
      <p:ext uri="{BB962C8B-B14F-4D97-AF65-F5344CB8AC3E}">
        <p14:creationId xmlns:p14="http://schemas.microsoft.com/office/powerpoint/2010/main" val="143658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National Post-School Outcomes Center</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42E3F3-9F32-9A4D-B1FB-1BEB224AB1B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1152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9"/>
        <p:cNvGrpSpPr/>
        <p:nvPr/>
      </p:nvGrpSpPr>
      <p:grpSpPr>
        <a:xfrm>
          <a:off x="0" y="0"/>
          <a:ext cx="0" cy="0"/>
          <a:chOff x="0" y="0"/>
          <a:chExt cx="0" cy="0"/>
        </a:xfrm>
      </p:grpSpPr>
      <p:sp>
        <p:nvSpPr>
          <p:cNvPr id="30" name="Shape 30"/>
          <p:cNvSpPr/>
          <p:nvPr/>
        </p:nvSpPr>
        <p:spPr>
          <a:xfrm>
            <a:off x="8429021" y="0"/>
            <a:ext cx="3762979" cy="6858000"/>
          </a:xfrm>
          <a:custGeom>
            <a:avLst/>
            <a:gdLst/>
            <a:ahLst/>
            <a:cxnLst/>
            <a:rect l="0" t="0" r="0" b="0"/>
            <a:pathLst>
              <a:path w="3762978" h="6858000" extrusionOk="0">
                <a:moveTo>
                  <a:pt x="0" y="0"/>
                </a:moveTo>
                <a:lnTo>
                  <a:pt x="3762978" y="0"/>
                </a:lnTo>
                <a:lnTo>
                  <a:pt x="3762978" y="6858000"/>
                </a:lnTo>
                <a:lnTo>
                  <a:pt x="338667" y="6858000"/>
                </a:lnTo>
                <a:lnTo>
                  <a:pt x="1189567" y="43370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31" name="Shape 31"/>
          <p:cNvSpPr/>
          <p:nvPr/>
        </p:nvSpPr>
        <p:spPr>
          <a:xfrm>
            <a:off x="8145388" y="0"/>
            <a:ext cx="1672169" cy="6858000"/>
          </a:xfrm>
          <a:custGeom>
            <a:avLst/>
            <a:gdLst/>
            <a:ahLst/>
            <a:cxnLst/>
            <a:rect l="0" t="0" r="0" b="0"/>
            <a:pathLst>
              <a:path w="1254127" h="6858000" extrusionOk="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32" name="Shape 32"/>
          <p:cNvSpPr/>
          <p:nvPr/>
        </p:nvSpPr>
        <p:spPr>
          <a:xfrm>
            <a:off x="7950653" y="0"/>
            <a:ext cx="1528232" cy="6858000"/>
          </a:xfrm>
          <a:custGeom>
            <a:avLst/>
            <a:gdLst/>
            <a:ahLst/>
            <a:cxnLst/>
            <a:rect l="0" t="0" r="0" b="0"/>
            <a:pathLst>
              <a:path w="1146174" h="6858000" extrusionOk="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ook Antiqua"/>
              <a:ea typeface="Book Antiqua"/>
              <a:cs typeface="Book Antiqua"/>
              <a:sym typeface="Book Antiqua"/>
            </a:endParaRPr>
          </a:p>
        </p:txBody>
      </p:sp>
      <p:sp>
        <p:nvSpPr>
          <p:cNvPr id="33" name="Shape 33"/>
          <p:cNvSpPr txBox="1">
            <a:spLocks noGrp="1"/>
          </p:cNvSpPr>
          <p:nvPr>
            <p:ph type="ctrTitle"/>
          </p:nvPr>
        </p:nvSpPr>
        <p:spPr>
          <a:xfrm>
            <a:off x="1295400" y="1873584"/>
            <a:ext cx="6400800" cy="256032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4000"/>
              <a:buFont typeface="Book Antiqua"/>
              <a:buNone/>
              <a:defRPr sz="4000" b="0" i="0" u="none" strike="noStrike" cap="none">
                <a:solidFill>
                  <a:schemeClr val="dk1"/>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Shape 34"/>
          <p:cNvSpPr txBox="1">
            <a:spLocks noGrp="1"/>
          </p:cNvSpPr>
          <p:nvPr>
            <p:ph type="subTitle" idx="1"/>
          </p:nvPr>
        </p:nvSpPr>
        <p:spPr>
          <a:xfrm>
            <a:off x="1295400" y="4572000"/>
            <a:ext cx="6400800" cy="1600200"/>
          </a:xfrm>
          <a:prstGeom prst="rect">
            <a:avLst/>
          </a:prstGeom>
          <a:noFill/>
          <a:ln>
            <a:noFill/>
          </a:ln>
        </p:spPr>
        <p:txBody>
          <a:bodyPr spcFirstLastPara="1" wrap="square" lIns="91425" tIns="45700" rIns="91425" bIns="45700" anchor="t" anchorCtr="0"/>
          <a:lstStyle>
            <a:lvl1pPr marR="0" lvl="0" algn="l" rtl="0">
              <a:lnSpc>
                <a:spcPct val="90000"/>
              </a:lnSpc>
              <a:spcBef>
                <a:spcPts val="1200"/>
              </a:spcBef>
              <a:spcAft>
                <a:spcPts val="0"/>
              </a:spcAft>
              <a:buClr>
                <a:srgbClr val="080808"/>
              </a:buClr>
              <a:buSzPts val="2400"/>
              <a:buFont typeface="Arial"/>
              <a:buNone/>
              <a:defRPr sz="2400" b="0" i="0" u="none" strike="noStrike" cap="none">
                <a:solidFill>
                  <a:srgbClr val="034680"/>
                </a:solidFill>
                <a:latin typeface="Arial"/>
                <a:ea typeface="Arial"/>
                <a:cs typeface="Arial"/>
                <a:sym typeface="Arial"/>
              </a:defRPr>
            </a:lvl1pPr>
            <a:lvl2pPr marR="0" lvl="1" algn="ctr" rtl="0">
              <a:lnSpc>
                <a:spcPct val="90000"/>
              </a:lnSpc>
              <a:spcBef>
                <a:spcPts val="10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2pPr>
            <a:lvl3pPr marR="0" lvl="2" algn="ctr" rtl="0">
              <a:lnSpc>
                <a:spcPct val="90000"/>
              </a:lnSpc>
              <a:spcBef>
                <a:spcPts val="800"/>
              </a:spcBef>
              <a:spcAft>
                <a:spcPts val="0"/>
              </a:spcAft>
              <a:buClr>
                <a:srgbClr val="080808"/>
              </a:buClr>
              <a:buSzPts val="1800"/>
              <a:buFont typeface="Arial"/>
              <a:buNone/>
              <a:defRPr sz="1800" b="0" i="0" u="none" strike="noStrike" cap="none">
                <a:solidFill>
                  <a:srgbClr val="377BBB"/>
                </a:solidFill>
                <a:latin typeface="Arial"/>
                <a:ea typeface="Arial"/>
                <a:cs typeface="Arial"/>
                <a:sym typeface="Arial"/>
              </a:defRPr>
            </a:lvl3pPr>
            <a:lvl4pPr marR="0" lvl="3" algn="ctr" rtl="0">
              <a:lnSpc>
                <a:spcPct val="90000"/>
              </a:lnSpc>
              <a:spcBef>
                <a:spcPts val="800"/>
              </a:spcBef>
              <a:spcAft>
                <a:spcPts val="0"/>
              </a:spcAft>
              <a:buClr>
                <a:srgbClr val="080808"/>
              </a:buClr>
              <a:buSzPts val="1600"/>
              <a:buFont typeface="Arial"/>
              <a:buNone/>
              <a:defRPr sz="1600" b="0" i="0" u="none" strike="noStrike" cap="none">
                <a:solidFill>
                  <a:srgbClr val="377BBB"/>
                </a:solidFill>
                <a:latin typeface="Arial"/>
                <a:ea typeface="Arial"/>
                <a:cs typeface="Arial"/>
                <a:sym typeface="Arial"/>
              </a:defRPr>
            </a:lvl4pPr>
            <a:lvl5pPr marR="0" lvl="4" algn="ctr" rtl="0">
              <a:lnSpc>
                <a:spcPct val="90000"/>
              </a:lnSpc>
              <a:spcBef>
                <a:spcPts val="800"/>
              </a:spcBef>
              <a:spcAft>
                <a:spcPts val="0"/>
              </a:spcAft>
              <a:buClr>
                <a:srgbClr val="080808"/>
              </a:buClr>
              <a:buSzPts val="1600"/>
              <a:buFont typeface="Arial"/>
              <a:buNone/>
              <a:defRPr sz="1600" b="0" i="0" u="none" strike="noStrike" cap="none">
                <a:solidFill>
                  <a:srgbClr val="377BBB"/>
                </a:solidFill>
                <a:latin typeface="Arial"/>
                <a:ea typeface="Arial"/>
                <a:cs typeface="Arial"/>
                <a:sym typeface="Arial"/>
              </a:defRPr>
            </a:lvl5pPr>
            <a:lvl6pPr marR="0" lvl="5" algn="ctr" rtl="0">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6pPr>
            <a:lvl7pPr marR="0" lvl="6" algn="ctr" rtl="0">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7pPr>
            <a:lvl8pPr marR="0" lvl="7" algn="ctr" rtl="0">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8pPr>
            <a:lvl9pPr marR="0" lvl="8" algn="ctr" rtl="0">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9pPr>
          </a:lstStyle>
          <a:p>
            <a:endParaRPr/>
          </a:p>
        </p:txBody>
      </p:sp>
      <p:pic>
        <p:nvPicPr>
          <p:cNvPr id="35" name="Shape 35"/>
          <p:cNvPicPr preferRelativeResize="0"/>
          <p:nvPr/>
        </p:nvPicPr>
        <p:blipFill rotWithShape="1">
          <a:blip r:embed="rId2">
            <a:alphaModFix/>
          </a:blip>
          <a:srcRect/>
          <a:stretch/>
        </p:blipFill>
        <p:spPr>
          <a:xfrm>
            <a:off x="10004293" y="167630"/>
            <a:ext cx="2069811" cy="5621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National Post-School Outcomes Center</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42E3F3-9F32-9A4D-B1FB-1BEB224AB1B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27345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National Post-School Outcomes Center</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42E3F3-9F32-9A4D-B1FB-1BEB224AB1B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57242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DB9404-6BE9-284D-BD35-9FFF0615DA33}" type="datetimeFigureOut">
              <a:rPr lang="en-US" smtClean="0">
                <a:solidFill>
                  <a:prstClr val="black">
                    <a:tint val="75000"/>
                  </a:prstClr>
                </a:solidFill>
              </a:rPr>
              <a:pPr/>
              <a:t>10/24/2019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42E3F3-9F32-9A4D-B1FB-1BEB224AB1B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0183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DB9404-6BE9-284D-BD35-9FFF0615DA33}" type="datetimeFigureOut">
              <a:rPr lang="en-US" smtClean="0">
                <a:solidFill>
                  <a:prstClr val="black">
                    <a:tint val="75000"/>
                  </a:prstClr>
                </a:solidFill>
              </a:rPr>
              <a:pPr/>
              <a:t>10/24/2019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42E3F3-9F32-9A4D-B1FB-1BEB224AB1B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7366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B9404-6BE9-284D-BD35-9FFF0615DA33}" type="datetimeFigureOut">
              <a:rPr lang="en-US" smtClean="0">
                <a:solidFill>
                  <a:prstClr val="black">
                    <a:tint val="75000"/>
                  </a:prstClr>
                </a:solidFill>
              </a: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42E3F3-9F32-9A4D-B1FB-1BEB224AB1B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77514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B9404-6BE9-284D-BD35-9FFF0615DA33}" type="datetimeFigureOut">
              <a:rPr lang="en-US" smtClean="0">
                <a:solidFill>
                  <a:prstClr val="black">
                    <a:tint val="75000"/>
                  </a:prstClr>
                </a:solidFill>
              </a: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42E3F3-9F32-9A4D-B1FB-1BEB224AB1B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82323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buFontTx/>
              <a:buNone/>
            </a:pPr>
            <a:endParaRPr lang="en-US" sz="1800" kern="1200">
              <a:solidFill>
                <a:prstClr val="white"/>
              </a:solidFill>
            </a:endParaRPr>
          </a:p>
        </p:txBody>
      </p:sp>
      <p:pic>
        <p:nvPicPr>
          <p:cNvPr id="7" name="Picture 6"/>
          <p:cNvPicPr>
            <a:picLocks noChangeAspect="1"/>
          </p:cNvPicPr>
          <p:nvPr/>
        </p:nvPicPr>
        <p:blipFill>
          <a:blip r:embed="rId2"/>
          <a:stretch>
            <a:fillRect/>
          </a:stretch>
        </p:blipFill>
        <p:spPr>
          <a:xfrm>
            <a:off x="2183951" y="2813320"/>
            <a:ext cx="7824100" cy="1231361"/>
          </a:xfrm>
          <a:prstGeom prst="rect">
            <a:avLst/>
          </a:prstGeom>
        </p:spPr>
      </p:pic>
    </p:spTree>
    <p:extLst>
      <p:ext uri="{BB962C8B-B14F-4D97-AF65-F5344CB8AC3E}">
        <p14:creationId xmlns:p14="http://schemas.microsoft.com/office/powerpoint/2010/main" val="1791174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6800" y="4800600"/>
            <a:ext cx="8737600" cy="609600"/>
          </a:xfrm>
        </p:spPr>
        <p:txBody>
          <a:bodyPr>
            <a:normAutofit/>
          </a:bodyPr>
          <a:lstStyle>
            <a:lvl1pPr algn="l">
              <a:defRPr sz="4000" b="1"/>
            </a:lvl1pPr>
          </a:lstStyle>
          <a:p>
            <a:r>
              <a:rPr lang="en-US"/>
              <a:t>Click to edit Master title style</a:t>
            </a:r>
            <a:endParaRPr lang="en-US" dirty="0"/>
          </a:p>
        </p:txBody>
      </p:sp>
      <p:sp>
        <p:nvSpPr>
          <p:cNvPr id="3" name="Subtitle 2"/>
          <p:cNvSpPr>
            <a:spLocks noGrp="1"/>
          </p:cNvSpPr>
          <p:nvPr>
            <p:ph type="subTitle" idx="1"/>
          </p:nvPr>
        </p:nvSpPr>
        <p:spPr>
          <a:xfrm>
            <a:off x="2336800" y="5486400"/>
            <a:ext cx="8534400" cy="8382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rotWithShape="1">
          <a:blip r:embed="rId2"/>
          <a:srcRect l="4905" r="4869"/>
          <a:stretch/>
        </p:blipFill>
        <p:spPr>
          <a:xfrm>
            <a:off x="0" y="1247012"/>
            <a:ext cx="12192000" cy="3096389"/>
          </a:xfrm>
          <a:prstGeom prst="rect">
            <a:avLst/>
          </a:prstGeom>
        </p:spPr>
      </p:pic>
      <p:pic>
        <p:nvPicPr>
          <p:cNvPr id="5" name="Picture 4"/>
          <p:cNvPicPr>
            <a:picLocks noChangeAspect="1"/>
          </p:cNvPicPr>
          <p:nvPr/>
        </p:nvPicPr>
        <p:blipFill>
          <a:blip r:embed="rId3"/>
          <a:stretch>
            <a:fillRect/>
          </a:stretch>
        </p:blipFill>
        <p:spPr>
          <a:xfrm>
            <a:off x="6763722" y="308554"/>
            <a:ext cx="4717079" cy="763422"/>
          </a:xfrm>
          <a:prstGeom prst="rect">
            <a:avLst/>
          </a:prstGeom>
        </p:spPr>
      </p:pic>
    </p:spTree>
    <p:extLst>
      <p:ext uri="{BB962C8B-B14F-4D97-AF65-F5344CB8AC3E}">
        <p14:creationId xmlns:p14="http://schemas.microsoft.com/office/powerpoint/2010/main" val="2239635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877484" y="4267200"/>
            <a:ext cx="85344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p:nvPicPr>
        <p:blipFill rotWithShape="1">
          <a:blip r:embed="rId2"/>
          <a:srcRect l="17850" t="41043"/>
          <a:stretch/>
        </p:blipFill>
        <p:spPr>
          <a:xfrm>
            <a:off x="0" y="0"/>
            <a:ext cx="5892800" cy="2891442"/>
          </a:xfrm>
          <a:prstGeom prst="rect">
            <a:avLst/>
          </a:prstGeom>
        </p:spPr>
      </p:pic>
      <p:pic>
        <p:nvPicPr>
          <p:cNvPr id="9" name="Picture 8"/>
          <p:cNvPicPr>
            <a:picLocks noChangeAspect="1"/>
          </p:cNvPicPr>
          <p:nvPr/>
        </p:nvPicPr>
        <p:blipFill>
          <a:blip r:embed="rId3"/>
          <a:stretch>
            <a:fillRect/>
          </a:stretch>
        </p:blipFill>
        <p:spPr>
          <a:xfrm>
            <a:off x="2858030" y="838200"/>
            <a:ext cx="6475943" cy="1019188"/>
          </a:xfrm>
          <a:prstGeom prst="rect">
            <a:avLst/>
          </a:prstGeom>
        </p:spPr>
      </p:pic>
      <p:sp>
        <p:nvSpPr>
          <p:cNvPr id="11" name="Title 1"/>
          <p:cNvSpPr>
            <a:spLocks noGrp="1"/>
          </p:cNvSpPr>
          <p:nvPr>
            <p:ph type="ctrTitle"/>
          </p:nvPr>
        </p:nvSpPr>
        <p:spPr>
          <a:xfrm>
            <a:off x="1775884" y="2971800"/>
            <a:ext cx="8737600" cy="1066800"/>
          </a:xfrm>
        </p:spPr>
        <p:txBody>
          <a:bodyPr anchor="t">
            <a:normAutofit fontScale="90000"/>
          </a:bodyPr>
          <a:lstStyle/>
          <a:p>
            <a:r>
              <a:rPr lang="en-US" b="1"/>
              <a:t>Click to edit Master title style</a:t>
            </a:r>
            <a:endParaRPr lang="en-US" b="1" dirty="0"/>
          </a:p>
        </p:txBody>
      </p:sp>
    </p:spTree>
    <p:extLst>
      <p:ext uri="{BB962C8B-B14F-4D97-AF65-F5344CB8AC3E}">
        <p14:creationId xmlns:p14="http://schemas.microsoft.com/office/powerpoint/2010/main" val="967417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9440" y="1275756"/>
            <a:ext cx="10982960" cy="980081"/>
          </a:xfrm>
        </p:spPr>
        <p:txBody>
          <a:bodyPr/>
          <a:lstStyle>
            <a:lvl1pPr algn="ctr">
              <a:defRPr b="1">
                <a:solidFill>
                  <a:srgbClr val="009639"/>
                </a:solidFill>
              </a:defRPr>
            </a:lvl1pPr>
          </a:lstStyle>
          <a:p>
            <a:r>
              <a:rPr lang="en-US"/>
              <a:t>Click to edit Master title style</a:t>
            </a:r>
            <a:endParaRPr lang="en-US" dirty="0"/>
          </a:p>
        </p:txBody>
      </p:sp>
      <p:sp>
        <p:nvSpPr>
          <p:cNvPr id="3" name="Content Placeholder 2"/>
          <p:cNvSpPr>
            <a:spLocks noGrp="1"/>
          </p:cNvSpPr>
          <p:nvPr>
            <p:ph idx="1"/>
          </p:nvPr>
        </p:nvSpPr>
        <p:spPr>
          <a:xfrm>
            <a:off x="599440" y="2332038"/>
            <a:ext cx="10982960" cy="3840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2" name="Picture 31"/>
          <p:cNvPicPr>
            <a:picLocks noChangeAspect="1"/>
          </p:cNvPicPr>
          <p:nvPr/>
        </p:nvPicPr>
        <p:blipFill>
          <a:blip r:embed="rId2"/>
          <a:stretch>
            <a:fillRect/>
          </a:stretch>
        </p:blipFill>
        <p:spPr>
          <a:xfrm>
            <a:off x="80770" y="6362431"/>
            <a:ext cx="12009631" cy="453365"/>
          </a:xfrm>
          <a:prstGeom prst="rect">
            <a:avLst/>
          </a:prstGeom>
        </p:spPr>
      </p:pic>
      <p:sp>
        <p:nvSpPr>
          <p:cNvPr id="4" name="Date Placeholder 3"/>
          <p:cNvSpPr>
            <a:spLocks noGrp="1"/>
          </p:cNvSpPr>
          <p:nvPr>
            <p:ph type="dt" sz="half" idx="10"/>
          </p:nvPr>
        </p:nvSpPr>
        <p:spPr>
          <a:xfrm>
            <a:off x="609600" y="6400801"/>
            <a:ext cx="2844800" cy="365125"/>
          </a:xfrm>
        </p:spPr>
        <p:txBody>
          <a:bodyPr/>
          <a:lstStyle/>
          <a:p>
            <a:r>
              <a:rPr lang="en-US">
                <a:solidFill>
                  <a:prstClr val="black">
                    <a:tint val="75000"/>
                  </a:prstClr>
                </a:solidFill>
              </a:rPr>
              <a:t>National Post-School Outcomes Center</a:t>
            </a:r>
          </a:p>
          <a:p>
            <a:endParaRPr lang="en-US" dirty="0">
              <a:solidFill>
                <a:prstClr val="black">
                  <a:tint val="75000"/>
                </a:prstClr>
              </a:solidFill>
            </a:endParaRPr>
          </a:p>
        </p:txBody>
      </p:sp>
      <p:sp>
        <p:nvSpPr>
          <p:cNvPr id="5" name="Footer Placeholder 4"/>
          <p:cNvSpPr>
            <a:spLocks noGrp="1"/>
          </p:cNvSpPr>
          <p:nvPr>
            <p:ph type="ftr" sz="quarter" idx="11"/>
          </p:nvPr>
        </p:nvSpPr>
        <p:spPr>
          <a:xfrm>
            <a:off x="4165600" y="6400801"/>
            <a:ext cx="38608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534400" y="6400801"/>
            <a:ext cx="2844800" cy="365125"/>
          </a:xfrm>
        </p:spPr>
        <p:txBody>
          <a:bodyPr/>
          <a:lstStyle>
            <a:lvl1pPr>
              <a:defRPr b="1">
                <a:solidFill>
                  <a:schemeClr val="bg1"/>
                </a:solidFill>
              </a:defRPr>
            </a:lvl1pPr>
          </a:lstStyle>
          <a:p>
            <a:fld id="{C942E3F3-9F32-9A4D-B1FB-1BEB224AB1B4}" type="slidenum">
              <a:rPr lang="en-US" smtClean="0">
                <a:solidFill>
                  <a:prstClr val="white"/>
                </a:solidFill>
              </a:rPr>
              <a:pPr/>
              <a:t>‹#›</a:t>
            </a:fld>
            <a:endParaRPr lang="en-US">
              <a:solidFill>
                <a:prstClr val="white"/>
              </a:solidFill>
            </a:endParaRPr>
          </a:p>
        </p:txBody>
      </p:sp>
      <p:pic>
        <p:nvPicPr>
          <p:cNvPr id="8" name="Picture 7"/>
          <p:cNvPicPr>
            <a:picLocks noChangeAspect="1"/>
          </p:cNvPicPr>
          <p:nvPr/>
        </p:nvPicPr>
        <p:blipFill>
          <a:blip r:embed="rId3"/>
          <a:stretch>
            <a:fillRect/>
          </a:stretch>
        </p:blipFill>
        <p:spPr>
          <a:xfrm>
            <a:off x="609601" y="316158"/>
            <a:ext cx="4175759" cy="674442"/>
          </a:xfrm>
          <a:prstGeom prst="rect">
            <a:avLst/>
          </a:prstGeom>
        </p:spPr>
      </p:pic>
    </p:spTree>
    <p:extLst>
      <p:ext uri="{BB962C8B-B14F-4D97-AF65-F5344CB8AC3E}">
        <p14:creationId xmlns:p14="http://schemas.microsoft.com/office/powerpoint/2010/main" val="183397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39" name="Shape 39"/>
          <p:cNvSpPr txBox="1">
            <a:spLocks noGrp="1"/>
          </p:cNvSpPr>
          <p:nvPr>
            <p:ph type="dt" idx="10"/>
          </p:nvPr>
        </p:nvSpPr>
        <p:spPr>
          <a:xfrm>
            <a:off x="7791452" y="6374999"/>
            <a:ext cx="1480705"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0" name="Shape 40"/>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1" name="Shape 41"/>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dk1"/>
                </a:solidFill>
                <a:latin typeface="Book Antiqua"/>
                <a:ea typeface="Book Antiqua"/>
                <a:cs typeface="Book Antiqua"/>
                <a:sym typeface="Book Antiqua"/>
              </a:defRPr>
            </a:lvl1pPr>
            <a:lvl2pPr marL="0" marR="0" lvl="1" indent="0" algn="r" rtl="0">
              <a:spcBef>
                <a:spcPts val="0"/>
              </a:spcBef>
              <a:buNone/>
              <a:defRPr sz="1000">
                <a:solidFill>
                  <a:schemeClr val="dk1"/>
                </a:solidFill>
                <a:latin typeface="Book Antiqua"/>
                <a:ea typeface="Book Antiqua"/>
                <a:cs typeface="Book Antiqua"/>
                <a:sym typeface="Book Antiqua"/>
              </a:defRPr>
            </a:lvl2pPr>
            <a:lvl3pPr marL="0" marR="0" lvl="2" indent="0" algn="r" rtl="0">
              <a:spcBef>
                <a:spcPts val="0"/>
              </a:spcBef>
              <a:buNone/>
              <a:defRPr sz="1000">
                <a:solidFill>
                  <a:schemeClr val="dk1"/>
                </a:solidFill>
                <a:latin typeface="Book Antiqua"/>
                <a:ea typeface="Book Antiqua"/>
                <a:cs typeface="Book Antiqua"/>
                <a:sym typeface="Book Antiqua"/>
              </a:defRPr>
            </a:lvl3pPr>
            <a:lvl4pPr marL="0" marR="0" lvl="3" indent="0" algn="r" rtl="0">
              <a:spcBef>
                <a:spcPts val="0"/>
              </a:spcBef>
              <a:buNone/>
              <a:defRPr sz="1000">
                <a:solidFill>
                  <a:schemeClr val="dk1"/>
                </a:solidFill>
                <a:latin typeface="Book Antiqua"/>
                <a:ea typeface="Book Antiqua"/>
                <a:cs typeface="Book Antiqua"/>
                <a:sym typeface="Book Antiqua"/>
              </a:defRPr>
            </a:lvl4pPr>
            <a:lvl5pPr marL="0" marR="0" lvl="4" indent="0" algn="r" rtl="0">
              <a:spcBef>
                <a:spcPts val="0"/>
              </a:spcBef>
              <a:buNone/>
              <a:defRPr sz="1000">
                <a:solidFill>
                  <a:schemeClr val="dk1"/>
                </a:solidFill>
                <a:latin typeface="Book Antiqua"/>
                <a:ea typeface="Book Antiqua"/>
                <a:cs typeface="Book Antiqua"/>
                <a:sym typeface="Book Antiqua"/>
              </a:defRPr>
            </a:lvl5pPr>
            <a:lvl6pPr marL="0" marR="0" lvl="5" indent="0" algn="r" rtl="0">
              <a:spcBef>
                <a:spcPts val="0"/>
              </a:spcBef>
              <a:buNone/>
              <a:defRPr sz="1000">
                <a:solidFill>
                  <a:schemeClr val="dk1"/>
                </a:solidFill>
                <a:latin typeface="Book Antiqua"/>
                <a:ea typeface="Book Antiqua"/>
                <a:cs typeface="Book Antiqua"/>
                <a:sym typeface="Book Antiqua"/>
              </a:defRPr>
            </a:lvl6pPr>
            <a:lvl7pPr marL="0" marR="0" lvl="6" indent="0" algn="r" rtl="0">
              <a:spcBef>
                <a:spcPts val="0"/>
              </a:spcBef>
              <a:buNone/>
              <a:defRPr sz="1000">
                <a:solidFill>
                  <a:schemeClr val="dk1"/>
                </a:solidFill>
                <a:latin typeface="Book Antiqua"/>
                <a:ea typeface="Book Antiqua"/>
                <a:cs typeface="Book Antiqua"/>
                <a:sym typeface="Book Antiqua"/>
              </a:defRPr>
            </a:lvl7pPr>
            <a:lvl8pPr marL="0" marR="0" lvl="7" indent="0" algn="r" rtl="0">
              <a:spcBef>
                <a:spcPts val="0"/>
              </a:spcBef>
              <a:buNone/>
              <a:defRPr sz="1000">
                <a:solidFill>
                  <a:schemeClr val="dk1"/>
                </a:solidFill>
                <a:latin typeface="Book Antiqua"/>
                <a:ea typeface="Book Antiqua"/>
                <a:cs typeface="Book Antiqua"/>
                <a:sym typeface="Book Antiqua"/>
              </a:defRPr>
            </a:lvl8pPr>
            <a:lvl9pPr marL="0" marR="0" lvl="8" indent="0" algn="r" rtl="0">
              <a:spcBef>
                <a:spcPts val="0"/>
              </a:spcBef>
              <a:buNone/>
              <a:defRPr sz="1000">
                <a:solidFill>
                  <a:schemeClr val="dk1"/>
                </a:solidFill>
                <a:latin typeface="Book Antiqua"/>
                <a:ea typeface="Book Antiqua"/>
                <a:cs typeface="Book Antiqua"/>
                <a:sym typeface="Book Antiqu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National Post-School Outcomes Center</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42E3F3-9F32-9A4D-B1FB-1BEB224AB1B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2359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National Post-School Outcomes Center</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42E3F3-9F32-9A4D-B1FB-1BEB224AB1B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929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National Post-School Outcomes Center</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42E3F3-9F32-9A4D-B1FB-1BEB224AB1B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20762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DB9404-6BE9-284D-BD35-9FFF0615DA33}" type="datetimeFigureOut">
              <a:rPr lang="en-US" smtClean="0">
                <a:solidFill>
                  <a:prstClr val="black">
                    <a:tint val="75000"/>
                  </a:prstClr>
                </a:solidFill>
              </a:rPr>
              <a:pPr/>
              <a:t>10/24/2019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42E3F3-9F32-9A4D-B1FB-1BEB224AB1B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1126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DB9404-6BE9-284D-BD35-9FFF0615DA33}" type="datetimeFigureOut">
              <a:rPr lang="en-US" smtClean="0">
                <a:solidFill>
                  <a:prstClr val="black">
                    <a:tint val="75000"/>
                  </a:prstClr>
                </a:solidFill>
              </a:rPr>
              <a:pPr/>
              <a:t>10/24/2019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42E3F3-9F32-9A4D-B1FB-1BEB224AB1B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27748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B9404-6BE9-284D-BD35-9FFF0615DA33}" type="datetimeFigureOut">
              <a:rPr lang="en-US" smtClean="0">
                <a:solidFill>
                  <a:prstClr val="black">
                    <a:tint val="75000"/>
                  </a:prstClr>
                </a:solidFill>
              </a: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42E3F3-9F32-9A4D-B1FB-1BEB224AB1B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3628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B9404-6BE9-284D-BD35-9FFF0615DA33}" type="datetimeFigureOut">
              <a:rPr lang="en-US" smtClean="0">
                <a:solidFill>
                  <a:prstClr val="black">
                    <a:tint val="75000"/>
                  </a:prstClr>
                </a:solidFill>
              </a: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42E3F3-9F32-9A4D-B1FB-1BEB224AB1B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0683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10/24/2019</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62884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10/24/2019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34918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345397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Shape 104"/>
          <p:cNvSpPr txBox="1">
            <a:spLocks noGrp="1"/>
          </p:cNvSpPr>
          <p:nvPr>
            <p:ph type="body" idx="1"/>
          </p:nvPr>
        </p:nvSpPr>
        <p:spPr>
          <a:xfrm rot="5400000">
            <a:off x="3924300" y="-800100"/>
            <a:ext cx="4343400" cy="96012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05" name="Shape 105"/>
          <p:cNvSpPr txBox="1">
            <a:spLocks noGrp="1"/>
          </p:cNvSpPr>
          <p:nvPr>
            <p:ph type="dt" idx="10"/>
          </p:nvPr>
        </p:nvSpPr>
        <p:spPr>
          <a:xfrm>
            <a:off x="7791452" y="6374999"/>
            <a:ext cx="1480705"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06" name="Shape 106"/>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07" name="Shape 10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dk1"/>
                </a:solidFill>
                <a:latin typeface="Book Antiqua"/>
                <a:ea typeface="Book Antiqua"/>
                <a:cs typeface="Book Antiqua"/>
                <a:sym typeface="Book Antiqua"/>
              </a:defRPr>
            </a:lvl1pPr>
            <a:lvl2pPr marL="0" marR="0" lvl="1" indent="0" algn="r" rtl="0">
              <a:spcBef>
                <a:spcPts val="0"/>
              </a:spcBef>
              <a:buNone/>
              <a:defRPr sz="1000">
                <a:solidFill>
                  <a:schemeClr val="dk1"/>
                </a:solidFill>
                <a:latin typeface="Book Antiqua"/>
                <a:ea typeface="Book Antiqua"/>
                <a:cs typeface="Book Antiqua"/>
                <a:sym typeface="Book Antiqua"/>
              </a:defRPr>
            </a:lvl2pPr>
            <a:lvl3pPr marL="0" marR="0" lvl="2" indent="0" algn="r" rtl="0">
              <a:spcBef>
                <a:spcPts val="0"/>
              </a:spcBef>
              <a:buNone/>
              <a:defRPr sz="1000">
                <a:solidFill>
                  <a:schemeClr val="dk1"/>
                </a:solidFill>
                <a:latin typeface="Book Antiqua"/>
                <a:ea typeface="Book Antiqua"/>
                <a:cs typeface="Book Antiqua"/>
                <a:sym typeface="Book Antiqua"/>
              </a:defRPr>
            </a:lvl3pPr>
            <a:lvl4pPr marL="0" marR="0" lvl="3" indent="0" algn="r" rtl="0">
              <a:spcBef>
                <a:spcPts val="0"/>
              </a:spcBef>
              <a:buNone/>
              <a:defRPr sz="1000">
                <a:solidFill>
                  <a:schemeClr val="dk1"/>
                </a:solidFill>
                <a:latin typeface="Book Antiqua"/>
                <a:ea typeface="Book Antiqua"/>
                <a:cs typeface="Book Antiqua"/>
                <a:sym typeface="Book Antiqua"/>
              </a:defRPr>
            </a:lvl4pPr>
            <a:lvl5pPr marL="0" marR="0" lvl="4" indent="0" algn="r" rtl="0">
              <a:spcBef>
                <a:spcPts val="0"/>
              </a:spcBef>
              <a:buNone/>
              <a:defRPr sz="1000">
                <a:solidFill>
                  <a:schemeClr val="dk1"/>
                </a:solidFill>
                <a:latin typeface="Book Antiqua"/>
                <a:ea typeface="Book Antiqua"/>
                <a:cs typeface="Book Antiqua"/>
                <a:sym typeface="Book Antiqua"/>
              </a:defRPr>
            </a:lvl5pPr>
            <a:lvl6pPr marL="0" marR="0" lvl="5" indent="0" algn="r" rtl="0">
              <a:spcBef>
                <a:spcPts val="0"/>
              </a:spcBef>
              <a:buNone/>
              <a:defRPr sz="1000">
                <a:solidFill>
                  <a:schemeClr val="dk1"/>
                </a:solidFill>
                <a:latin typeface="Book Antiqua"/>
                <a:ea typeface="Book Antiqua"/>
                <a:cs typeface="Book Antiqua"/>
                <a:sym typeface="Book Antiqua"/>
              </a:defRPr>
            </a:lvl6pPr>
            <a:lvl7pPr marL="0" marR="0" lvl="6" indent="0" algn="r" rtl="0">
              <a:spcBef>
                <a:spcPts val="0"/>
              </a:spcBef>
              <a:buNone/>
              <a:defRPr sz="1000">
                <a:solidFill>
                  <a:schemeClr val="dk1"/>
                </a:solidFill>
                <a:latin typeface="Book Antiqua"/>
                <a:ea typeface="Book Antiqua"/>
                <a:cs typeface="Book Antiqua"/>
                <a:sym typeface="Book Antiqua"/>
              </a:defRPr>
            </a:lvl7pPr>
            <a:lvl8pPr marL="0" marR="0" lvl="7" indent="0" algn="r" rtl="0">
              <a:spcBef>
                <a:spcPts val="0"/>
              </a:spcBef>
              <a:buNone/>
              <a:defRPr sz="1000">
                <a:solidFill>
                  <a:schemeClr val="dk1"/>
                </a:solidFill>
                <a:latin typeface="Book Antiqua"/>
                <a:ea typeface="Book Antiqua"/>
                <a:cs typeface="Book Antiqua"/>
                <a:sym typeface="Book Antiqua"/>
              </a:defRPr>
            </a:lvl8pPr>
            <a:lvl9pPr marL="0" marR="0" lvl="8" indent="0" algn="r" rtl="0">
              <a:spcBef>
                <a:spcPts val="0"/>
              </a:spcBef>
              <a:buNone/>
              <a:defRPr sz="1000">
                <a:solidFill>
                  <a:schemeClr val="dk1"/>
                </a:solidFill>
                <a:latin typeface="Book Antiqua"/>
                <a:ea typeface="Book Antiqua"/>
                <a:cs typeface="Book Antiqua"/>
                <a:sym typeface="Book Antiqu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10/24/2019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95876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10/24/2019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6905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10/24/2019</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408458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10/24/2019</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46008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10/24/2019</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45515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10/24/2019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01202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402B9795-92DC-40DC-A1CA-9A4B349D7824}" type="datetimeFigureOut">
              <a:rPr lang="en-US"/>
              <a:t>10/24/2019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80767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10/24/2019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43146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10/24/2019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071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F2DC13-8C88-4D33-9DB8-9F02CF4BB19A}"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576978-2DDE-4099-801C-B7CEC286ECD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92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Shape 109"/>
          <p:cNvSpPr/>
          <p:nvPr/>
        </p:nvSpPr>
        <p:spPr>
          <a:xfrm rot="5400000">
            <a:off x="7562851" y="2228852"/>
            <a:ext cx="6858000" cy="2400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110" name="Shape 110"/>
          <p:cNvSpPr/>
          <p:nvPr/>
        </p:nvSpPr>
        <p:spPr>
          <a:xfrm rot="5400000">
            <a:off x="6331231" y="3387912"/>
            <a:ext cx="6858000" cy="8218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111" name="Shape 111"/>
          <p:cNvSpPr/>
          <p:nvPr/>
        </p:nvSpPr>
        <p:spPr>
          <a:xfrm rot="5400000">
            <a:off x="6251613" y="3387912"/>
            <a:ext cx="6858000" cy="821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ook Antiqua"/>
              <a:ea typeface="Book Antiqua"/>
              <a:cs typeface="Book Antiqua"/>
              <a:sym typeface="Book Antiqua"/>
            </a:endParaRPr>
          </a:p>
        </p:txBody>
      </p:sp>
      <p:sp>
        <p:nvSpPr>
          <p:cNvPr id="112" name="Shape 112"/>
          <p:cNvSpPr txBox="1">
            <a:spLocks noGrp="1"/>
          </p:cNvSpPr>
          <p:nvPr>
            <p:ph type="title"/>
          </p:nvPr>
        </p:nvSpPr>
        <p:spPr>
          <a:xfrm rot="5400000">
            <a:off x="7644755" y="2912364"/>
            <a:ext cx="5486400" cy="1033272"/>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Shape 113"/>
          <p:cNvSpPr txBox="1">
            <a:spLocks noGrp="1"/>
          </p:cNvSpPr>
          <p:nvPr>
            <p:ph type="body" idx="1"/>
          </p:nvPr>
        </p:nvSpPr>
        <p:spPr>
          <a:xfrm rot="5400000">
            <a:off x="2540577" y="-559378"/>
            <a:ext cx="5486400" cy="7976755"/>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14" name="Shape 114"/>
          <p:cNvSpPr txBox="1">
            <a:spLocks noGrp="1"/>
          </p:cNvSpPr>
          <p:nvPr>
            <p:ph type="dt" idx="10"/>
          </p:nvPr>
        </p:nvSpPr>
        <p:spPr>
          <a:xfrm>
            <a:off x="7791452" y="6374999"/>
            <a:ext cx="1480705"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15" name="Shape 115"/>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16" name="Shape 116"/>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dk1"/>
                </a:solidFill>
                <a:latin typeface="Book Antiqua"/>
                <a:ea typeface="Book Antiqua"/>
                <a:cs typeface="Book Antiqua"/>
                <a:sym typeface="Book Antiqua"/>
              </a:defRPr>
            </a:lvl1pPr>
            <a:lvl2pPr marL="0" marR="0" lvl="1" indent="0" algn="r" rtl="0">
              <a:spcBef>
                <a:spcPts val="0"/>
              </a:spcBef>
              <a:buNone/>
              <a:defRPr sz="1000">
                <a:solidFill>
                  <a:schemeClr val="dk1"/>
                </a:solidFill>
                <a:latin typeface="Book Antiqua"/>
                <a:ea typeface="Book Antiqua"/>
                <a:cs typeface="Book Antiqua"/>
                <a:sym typeface="Book Antiqua"/>
              </a:defRPr>
            </a:lvl2pPr>
            <a:lvl3pPr marL="0" marR="0" lvl="2" indent="0" algn="r" rtl="0">
              <a:spcBef>
                <a:spcPts val="0"/>
              </a:spcBef>
              <a:buNone/>
              <a:defRPr sz="1000">
                <a:solidFill>
                  <a:schemeClr val="dk1"/>
                </a:solidFill>
                <a:latin typeface="Book Antiqua"/>
                <a:ea typeface="Book Antiqua"/>
                <a:cs typeface="Book Antiqua"/>
                <a:sym typeface="Book Antiqua"/>
              </a:defRPr>
            </a:lvl3pPr>
            <a:lvl4pPr marL="0" marR="0" lvl="3" indent="0" algn="r" rtl="0">
              <a:spcBef>
                <a:spcPts val="0"/>
              </a:spcBef>
              <a:buNone/>
              <a:defRPr sz="1000">
                <a:solidFill>
                  <a:schemeClr val="dk1"/>
                </a:solidFill>
                <a:latin typeface="Book Antiqua"/>
                <a:ea typeface="Book Antiqua"/>
                <a:cs typeface="Book Antiqua"/>
                <a:sym typeface="Book Antiqua"/>
              </a:defRPr>
            </a:lvl4pPr>
            <a:lvl5pPr marL="0" marR="0" lvl="4" indent="0" algn="r" rtl="0">
              <a:spcBef>
                <a:spcPts val="0"/>
              </a:spcBef>
              <a:buNone/>
              <a:defRPr sz="1000">
                <a:solidFill>
                  <a:schemeClr val="dk1"/>
                </a:solidFill>
                <a:latin typeface="Book Antiqua"/>
                <a:ea typeface="Book Antiqua"/>
                <a:cs typeface="Book Antiqua"/>
                <a:sym typeface="Book Antiqua"/>
              </a:defRPr>
            </a:lvl5pPr>
            <a:lvl6pPr marL="0" marR="0" lvl="5" indent="0" algn="r" rtl="0">
              <a:spcBef>
                <a:spcPts val="0"/>
              </a:spcBef>
              <a:buNone/>
              <a:defRPr sz="1000">
                <a:solidFill>
                  <a:schemeClr val="dk1"/>
                </a:solidFill>
                <a:latin typeface="Book Antiqua"/>
                <a:ea typeface="Book Antiqua"/>
                <a:cs typeface="Book Antiqua"/>
                <a:sym typeface="Book Antiqua"/>
              </a:defRPr>
            </a:lvl6pPr>
            <a:lvl7pPr marL="0" marR="0" lvl="6" indent="0" algn="r" rtl="0">
              <a:spcBef>
                <a:spcPts val="0"/>
              </a:spcBef>
              <a:buNone/>
              <a:defRPr sz="1000">
                <a:solidFill>
                  <a:schemeClr val="dk1"/>
                </a:solidFill>
                <a:latin typeface="Book Antiqua"/>
                <a:ea typeface="Book Antiqua"/>
                <a:cs typeface="Book Antiqua"/>
                <a:sym typeface="Book Antiqua"/>
              </a:defRPr>
            </a:lvl7pPr>
            <a:lvl8pPr marL="0" marR="0" lvl="7" indent="0" algn="r" rtl="0">
              <a:spcBef>
                <a:spcPts val="0"/>
              </a:spcBef>
              <a:buNone/>
              <a:defRPr sz="1000">
                <a:solidFill>
                  <a:schemeClr val="dk1"/>
                </a:solidFill>
                <a:latin typeface="Book Antiqua"/>
                <a:ea typeface="Book Antiqua"/>
                <a:cs typeface="Book Antiqua"/>
                <a:sym typeface="Book Antiqua"/>
              </a:defRPr>
            </a:lvl8pPr>
            <a:lvl9pPr marL="0" marR="0" lvl="8" indent="0" algn="r" rtl="0">
              <a:spcBef>
                <a:spcPts val="0"/>
              </a:spcBef>
              <a:buNone/>
              <a:defRPr sz="1000">
                <a:solidFill>
                  <a:schemeClr val="dk1"/>
                </a:solidFill>
                <a:latin typeface="Book Antiqua"/>
                <a:ea typeface="Book Antiqua"/>
                <a:cs typeface="Book Antiqua"/>
                <a:sym typeface="Book Antiqu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F2DC13-8C88-4D33-9DB8-9F02CF4BB19A}"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576978-2DDE-4099-801C-B7CEC286ECD9}" type="slidenum">
              <a:rPr lang="en-US" smtClean="0"/>
              <a:t>‹#›</a:t>
            </a:fld>
            <a:endParaRPr lang="en-US" dirty="0"/>
          </a:p>
        </p:txBody>
      </p:sp>
    </p:spTree>
    <p:extLst>
      <p:ext uri="{BB962C8B-B14F-4D97-AF65-F5344CB8AC3E}">
        <p14:creationId xmlns:p14="http://schemas.microsoft.com/office/powerpoint/2010/main" val="19267460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F2DC13-8C88-4D33-9DB8-9F02CF4BB19A}"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576978-2DDE-4099-801C-B7CEC286ECD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762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F2DC13-8C88-4D33-9DB8-9F02CF4BB19A}"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576978-2DDE-4099-801C-B7CEC286ECD9}" type="slidenum">
              <a:rPr lang="en-US" smtClean="0"/>
              <a:t>‹#›</a:t>
            </a:fld>
            <a:endParaRPr lang="en-US" dirty="0"/>
          </a:p>
        </p:txBody>
      </p:sp>
    </p:spTree>
    <p:extLst>
      <p:ext uri="{BB962C8B-B14F-4D97-AF65-F5344CB8AC3E}">
        <p14:creationId xmlns:p14="http://schemas.microsoft.com/office/powerpoint/2010/main" val="41922679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F2DC13-8C88-4D33-9DB8-9F02CF4BB19A}" type="datetimeFigureOut">
              <a:rPr lang="en-US" smtClean="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576978-2DDE-4099-801C-B7CEC286ECD9}" type="slidenum">
              <a:rPr lang="en-US" smtClean="0"/>
              <a:t>‹#›</a:t>
            </a:fld>
            <a:endParaRPr lang="en-US" dirty="0"/>
          </a:p>
        </p:txBody>
      </p:sp>
    </p:spTree>
    <p:extLst>
      <p:ext uri="{BB962C8B-B14F-4D97-AF65-F5344CB8AC3E}">
        <p14:creationId xmlns:p14="http://schemas.microsoft.com/office/powerpoint/2010/main" val="34135433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F2DC13-8C88-4D33-9DB8-9F02CF4BB19A}" type="datetimeFigureOut">
              <a:rPr lang="en-US" smtClean="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576978-2DDE-4099-801C-B7CEC286ECD9}" type="slidenum">
              <a:rPr lang="en-US" smtClean="0"/>
              <a:t>‹#›</a:t>
            </a:fld>
            <a:endParaRPr lang="en-US" dirty="0"/>
          </a:p>
        </p:txBody>
      </p:sp>
    </p:spTree>
    <p:extLst>
      <p:ext uri="{BB962C8B-B14F-4D97-AF65-F5344CB8AC3E}">
        <p14:creationId xmlns:p14="http://schemas.microsoft.com/office/powerpoint/2010/main" val="26123602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8F2DC13-8C88-4D33-9DB8-9F02CF4BB19A}" type="datetimeFigureOut">
              <a:rPr lang="en-US" smtClean="0"/>
              <a:t>10/24/2019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2576978-2DDE-4099-801C-B7CEC286ECD9}" type="slidenum">
              <a:rPr lang="en-US" smtClean="0"/>
              <a:t>‹#›</a:t>
            </a:fld>
            <a:endParaRPr lang="en-US" dirty="0"/>
          </a:p>
        </p:txBody>
      </p:sp>
    </p:spTree>
    <p:extLst>
      <p:ext uri="{BB962C8B-B14F-4D97-AF65-F5344CB8AC3E}">
        <p14:creationId xmlns:p14="http://schemas.microsoft.com/office/powerpoint/2010/main" val="9628195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8F2DC13-8C88-4D33-9DB8-9F02CF4BB19A}" type="datetimeFigureOut">
              <a:rPr lang="en-US" smtClean="0"/>
              <a:t>10/24/2019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576978-2DDE-4099-801C-B7CEC286ECD9}" type="slidenum">
              <a:rPr lang="en-US" smtClean="0"/>
              <a:t>‹#›</a:t>
            </a:fld>
            <a:endParaRPr lang="en-US" dirty="0"/>
          </a:p>
        </p:txBody>
      </p:sp>
    </p:spTree>
    <p:extLst>
      <p:ext uri="{BB962C8B-B14F-4D97-AF65-F5344CB8AC3E}">
        <p14:creationId xmlns:p14="http://schemas.microsoft.com/office/powerpoint/2010/main" val="31382266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8F2DC13-8C88-4D33-9DB8-9F02CF4BB19A}"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576978-2DDE-4099-801C-B7CEC286ECD9}" type="slidenum">
              <a:rPr lang="en-US" smtClean="0"/>
              <a:t>‹#›</a:t>
            </a:fld>
            <a:endParaRPr lang="en-US" dirty="0"/>
          </a:p>
        </p:txBody>
      </p:sp>
    </p:spTree>
    <p:extLst>
      <p:ext uri="{BB962C8B-B14F-4D97-AF65-F5344CB8AC3E}">
        <p14:creationId xmlns:p14="http://schemas.microsoft.com/office/powerpoint/2010/main" val="8081498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F2DC13-8C88-4D33-9DB8-9F02CF4BB19A}"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576978-2DDE-4099-801C-B7CEC286ECD9}" type="slidenum">
              <a:rPr lang="en-US" smtClean="0"/>
              <a:t>‹#›</a:t>
            </a:fld>
            <a:endParaRPr lang="en-US" dirty="0"/>
          </a:p>
        </p:txBody>
      </p:sp>
    </p:spTree>
    <p:extLst>
      <p:ext uri="{BB962C8B-B14F-4D97-AF65-F5344CB8AC3E}">
        <p14:creationId xmlns:p14="http://schemas.microsoft.com/office/powerpoint/2010/main" val="3703897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F2DC13-8C88-4D33-9DB8-9F02CF4BB19A}"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576978-2DDE-4099-801C-B7CEC286ECD9}" type="slidenum">
              <a:rPr lang="en-US" smtClean="0"/>
              <a:t>‹#›</a:t>
            </a:fld>
            <a:endParaRPr lang="en-US" dirty="0"/>
          </a:p>
        </p:txBody>
      </p:sp>
    </p:spTree>
    <p:extLst>
      <p:ext uri="{BB962C8B-B14F-4D97-AF65-F5344CB8AC3E}">
        <p14:creationId xmlns:p14="http://schemas.microsoft.com/office/powerpoint/2010/main" val="37668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4"/>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39" name="Google Shape;39;p4"/>
          <p:cNvSpPr txBox="1">
            <a:spLocks noGrp="1"/>
          </p:cNvSpPr>
          <p:nvPr>
            <p:ph type="dt" idx="10"/>
          </p:nvPr>
        </p:nvSpPr>
        <p:spPr>
          <a:xfrm>
            <a:off x="7791452" y="6374999"/>
            <a:ext cx="1480705" cy="27432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0" name="Google Shape;40;p4"/>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1" name="Google Shape;41;p4"/>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4918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5"/>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45" name="Google Shape;45;p5"/>
          <p:cNvSpPr txBox="1">
            <a:spLocks noGrp="1"/>
          </p:cNvSpPr>
          <p:nvPr>
            <p:ph type="body" idx="2"/>
          </p:nvPr>
        </p:nvSpPr>
        <p:spPr>
          <a:xfrm>
            <a:off x="6324600" y="1828803"/>
            <a:ext cx="4572000" cy="4343401"/>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46" name="Google Shape;46;p5"/>
          <p:cNvSpPr txBox="1">
            <a:spLocks noGrp="1"/>
          </p:cNvSpPr>
          <p:nvPr>
            <p:ph type="dt" idx="10"/>
          </p:nvPr>
        </p:nvSpPr>
        <p:spPr>
          <a:xfrm>
            <a:off x="7791452" y="6374999"/>
            <a:ext cx="1480705" cy="27432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7" name="Google Shape;47;p5"/>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8" name="Google Shape;48;p5"/>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39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1"/>
        <p:cNvGrpSpPr/>
        <p:nvPr/>
      </p:nvGrpSpPr>
      <p:grpSpPr>
        <a:xfrm>
          <a:off x="0" y="0"/>
          <a:ext cx="0" cy="0"/>
          <a:chOff x="0" y="0"/>
          <a:chExt cx="0" cy="0"/>
        </a:xfrm>
      </p:grpSpPr>
      <p:sp>
        <p:nvSpPr>
          <p:cNvPr id="72" name="Google Shape;72;p9"/>
          <p:cNvSpPr txBox="1">
            <a:spLocks noGrp="1"/>
          </p:cNvSpPr>
          <p:nvPr>
            <p:ph type="dt" idx="10"/>
          </p:nvPr>
        </p:nvSpPr>
        <p:spPr>
          <a:xfrm>
            <a:off x="7791452" y="6374999"/>
            <a:ext cx="1480705" cy="27432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73" name="Google Shape;73;p9"/>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74" name="Google Shape;74;p9"/>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724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11"/>
          <p:cNvSpPr>
            <a:spLocks noGrp="1"/>
          </p:cNvSpPr>
          <p:nvPr>
            <p:ph type="pic" idx="2"/>
          </p:nvPr>
        </p:nvSpPr>
        <p:spPr>
          <a:xfrm>
            <a:off x="4724400" y="1828801"/>
            <a:ext cx="6172200" cy="4343400"/>
          </a:xfrm>
          <a:prstGeom prst="rect">
            <a:avLst/>
          </a:prstGeom>
          <a:noFill/>
          <a:ln>
            <a:noFill/>
          </a:ln>
        </p:spPr>
        <p:txBody>
          <a:bodyPr spcFirstLastPara="1" wrap="square" lIns="91425" tIns="274300" rIns="91425" bIns="45700" anchor="t" anchorCtr="0"/>
          <a:lstStyle>
            <a:lvl1pPr marR="0" lvl="0" algn="ctr" rtl="0">
              <a:lnSpc>
                <a:spcPct val="90000"/>
              </a:lnSpc>
              <a:spcBef>
                <a:spcPts val="1800"/>
              </a:spcBef>
              <a:spcAft>
                <a:spcPts val="0"/>
              </a:spcAft>
              <a:buClr>
                <a:srgbClr val="080808"/>
              </a:buClr>
              <a:buSzPts val="2400"/>
              <a:buFont typeface="Arial"/>
              <a:buNone/>
              <a:defRPr sz="2400" b="0" i="0" u="none" strike="noStrike" cap="none">
                <a:solidFill>
                  <a:srgbClr val="034680"/>
                </a:solidFill>
                <a:latin typeface="Arial"/>
                <a:ea typeface="Arial"/>
                <a:cs typeface="Arial"/>
                <a:sym typeface="Arial"/>
              </a:defRPr>
            </a:lvl1pPr>
            <a:lvl2pPr marR="0" lvl="1" algn="l" rtl="0">
              <a:lnSpc>
                <a:spcPct val="90000"/>
              </a:lnSpc>
              <a:spcBef>
                <a:spcPts val="1000"/>
              </a:spcBef>
              <a:spcAft>
                <a:spcPts val="0"/>
              </a:spcAft>
              <a:buClr>
                <a:srgbClr val="080808"/>
              </a:buClr>
              <a:buSzPts val="2800"/>
              <a:buFont typeface="Arial"/>
              <a:buNone/>
              <a:defRPr sz="2800" b="0" i="0" u="none" strike="noStrike" cap="none">
                <a:solidFill>
                  <a:srgbClr val="377BBB"/>
                </a:solidFill>
                <a:latin typeface="Arial"/>
                <a:ea typeface="Arial"/>
                <a:cs typeface="Arial"/>
                <a:sym typeface="Arial"/>
              </a:defRPr>
            </a:lvl2pPr>
            <a:lvl3pPr marR="0" lvl="2" algn="l" rtl="0">
              <a:lnSpc>
                <a:spcPct val="90000"/>
              </a:lnSpc>
              <a:spcBef>
                <a:spcPts val="800"/>
              </a:spcBef>
              <a:spcAft>
                <a:spcPts val="0"/>
              </a:spcAft>
              <a:buClr>
                <a:srgbClr val="080808"/>
              </a:buClr>
              <a:buSzPts val="2400"/>
              <a:buFont typeface="Arial"/>
              <a:buNone/>
              <a:defRPr sz="2400" b="0" i="0" u="none" strike="noStrike" cap="none">
                <a:solidFill>
                  <a:srgbClr val="377BBB"/>
                </a:solidFill>
                <a:latin typeface="Arial"/>
                <a:ea typeface="Arial"/>
                <a:cs typeface="Arial"/>
                <a:sym typeface="Arial"/>
              </a:defRPr>
            </a:lvl3pPr>
            <a:lvl4pPr marR="0" lvl="3"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4pPr>
            <a:lvl5pPr marR="0" lvl="4"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5pPr>
            <a:lvl6pPr marR="0" lvl="5"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6pPr>
            <a:lvl7pPr marR="0" lvl="6"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7pPr>
            <a:lvl8pPr marR="0" lvl="7"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8pPr>
            <a:lvl9pPr marR="0" lvl="8"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9pPr>
          </a:lstStyle>
          <a:p>
            <a:endParaRPr/>
          </a:p>
        </p:txBody>
      </p:sp>
      <p:sp>
        <p:nvSpPr>
          <p:cNvPr id="85" name="Google Shape;85;p11"/>
          <p:cNvSpPr txBox="1">
            <a:spLocks noGrp="1"/>
          </p:cNvSpPr>
          <p:nvPr>
            <p:ph type="body" idx="1"/>
          </p:nvPr>
        </p:nvSpPr>
        <p:spPr>
          <a:xfrm>
            <a:off x="1295400" y="1828800"/>
            <a:ext cx="3017520" cy="4343400"/>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200"/>
              </a:spcBef>
              <a:spcAft>
                <a:spcPts val="0"/>
              </a:spcAft>
              <a:buClr>
                <a:srgbClr val="080808"/>
              </a:buClr>
              <a:buSzPts val="2000"/>
              <a:buFont typeface="Arial"/>
              <a:buNone/>
              <a:defRPr sz="2000" b="0" i="0" u="none" strike="noStrike" cap="none">
                <a:solidFill>
                  <a:srgbClr val="034680"/>
                </a:solidFill>
                <a:latin typeface="Arial"/>
                <a:ea typeface="Arial"/>
                <a:cs typeface="Arial"/>
                <a:sym typeface="Arial"/>
              </a:defRPr>
            </a:lvl1pPr>
            <a:lvl2pPr marL="914400" marR="0" lvl="1" indent="-228600" algn="l" rtl="0">
              <a:lnSpc>
                <a:spcPct val="90000"/>
              </a:lnSpc>
              <a:spcBef>
                <a:spcPts val="1000"/>
              </a:spcBef>
              <a:spcAft>
                <a:spcPts val="0"/>
              </a:spcAft>
              <a:buClr>
                <a:srgbClr val="080808"/>
              </a:buClr>
              <a:buSzPts val="1400"/>
              <a:buFont typeface="Arial"/>
              <a:buNone/>
              <a:defRPr sz="1400" b="0" i="0" u="none" strike="noStrike" cap="none">
                <a:solidFill>
                  <a:srgbClr val="377BBB"/>
                </a:solidFill>
                <a:latin typeface="Arial"/>
                <a:ea typeface="Arial"/>
                <a:cs typeface="Arial"/>
                <a:sym typeface="Arial"/>
              </a:defRPr>
            </a:lvl2pPr>
            <a:lvl3pPr marL="1371600" marR="0" lvl="2" indent="-228600" algn="l" rtl="0">
              <a:lnSpc>
                <a:spcPct val="90000"/>
              </a:lnSpc>
              <a:spcBef>
                <a:spcPts val="800"/>
              </a:spcBef>
              <a:spcAft>
                <a:spcPts val="0"/>
              </a:spcAft>
              <a:buClr>
                <a:srgbClr val="080808"/>
              </a:buClr>
              <a:buSzPts val="1200"/>
              <a:buFont typeface="Arial"/>
              <a:buNone/>
              <a:defRPr sz="1200" b="0" i="0" u="none" strike="noStrike" cap="none">
                <a:solidFill>
                  <a:srgbClr val="377BBB"/>
                </a:solidFill>
                <a:latin typeface="Arial"/>
                <a:ea typeface="Arial"/>
                <a:cs typeface="Arial"/>
                <a:sym typeface="Arial"/>
              </a:defRPr>
            </a:lvl3pPr>
            <a:lvl4pPr marL="1828800" marR="0" lvl="3" indent="-228600" algn="l" rtl="0">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4pPr>
            <a:lvl5pPr marL="2286000" marR="0" lvl="4" indent="-228600" algn="l" rtl="0">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5pPr>
            <a:lvl6pPr marL="2743200" marR="0" lvl="5"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6pPr>
            <a:lvl7pPr marL="3200400" marR="0" lvl="6"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7pPr>
            <a:lvl8pPr marL="3657600" marR="0" lvl="7"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8pPr>
            <a:lvl9pPr marL="4114800" marR="0" lvl="8"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endParaRPr/>
          </a:p>
        </p:txBody>
      </p:sp>
      <p:sp>
        <p:nvSpPr>
          <p:cNvPr id="86" name="Google Shape;86;p11"/>
          <p:cNvSpPr txBox="1">
            <a:spLocks noGrp="1"/>
          </p:cNvSpPr>
          <p:nvPr>
            <p:ph type="dt" idx="10"/>
          </p:nvPr>
        </p:nvSpPr>
        <p:spPr>
          <a:xfrm>
            <a:off x="7791452" y="6374999"/>
            <a:ext cx="1480705" cy="27432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87" name="Google Shape;87;p11"/>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88" name="Google Shape;88;p11"/>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3518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Shape 10"/>
          <p:cNvSpPr/>
          <p:nvPr/>
        </p:nvSpPr>
        <p:spPr>
          <a:xfrm>
            <a:off x="0" y="0"/>
            <a:ext cx="12192000" cy="1371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
        <p:nvSpPr>
          <p:cNvPr id="11" name="Shape 11"/>
          <p:cNvSpPr/>
          <p:nvPr/>
        </p:nvSpPr>
        <p:spPr>
          <a:xfrm>
            <a:off x="0" y="1371604"/>
            <a:ext cx="12192000" cy="8218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
        <p:nvSpPr>
          <p:cNvPr id="12" name="Shape 12"/>
          <p:cNvSpPr/>
          <p:nvPr/>
        </p:nvSpPr>
        <p:spPr>
          <a:xfrm>
            <a:off x="0" y="1443010"/>
            <a:ext cx="12192000" cy="821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ook Antiqua"/>
              <a:ea typeface="Book Antiqua"/>
              <a:cs typeface="Book Antiqua"/>
              <a:sym typeface="Book Antiqua"/>
            </a:endParaRPr>
          </a:p>
        </p:txBody>
      </p:sp>
      <p:sp>
        <p:nvSpPr>
          <p:cNvPr id="13" name="Shape 13"/>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Shape 14"/>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5" name="Shape 15"/>
          <p:cNvSpPr txBox="1">
            <a:spLocks noGrp="1"/>
          </p:cNvSpPr>
          <p:nvPr>
            <p:ph type="dt" idx="10"/>
          </p:nvPr>
        </p:nvSpPr>
        <p:spPr>
          <a:xfrm>
            <a:off x="7791452" y="6374999"/>
            <a:ext cx="1480705" cy="27432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6" name="Shape 16"/>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7" name="Shape 1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Book Antiqua"/>
                <a:ea typeface="Book Antiqua"/>
                <a:cs typeface="Book Antiqua"/>
                <a:sym typeface="Book Antiqua"/>
              </a:defRPr>
            </a:lvl1pPr>
            <a:lvl2pPr marL="0" marR="0" lvl="1" indent="0" algn="r" rtl="0">
              <a:spcBef>
                <a:spcPts val="0"/>
              </a:spcBef>
              <a:buNone/>
              <a:defRPr sz="1000" b="0" i="0" u="none" strike="noStrike" cap="none">
                <a:solidFill>
                  <a:schemeClr val="dk1"/>
                </a:solidFill>
                <a:latin typeface="Book Antiqua"/>
                <a:ea typeface="Book Antiqua"/>
                <a:cs typeface="Book Antiqua"/>
                <a:sym typeface="Book Antiqua"/>
              </a:defRPr>
            </a:lvl2pPr>
            <a:lvl3pPr marL="0" marR="0" lvl="2" indent="0" algn="r" rtl="0">
              <a:spcBef>
                <a:spcPts val="0"/>
              </a:spcBef>
              <a:buNone/>
              <a:defRPr sz="1000" b="0" i="0" u="none" strike="noStrike" cap="none">
                <a:solidFill>
                  <a:schemeClr val="dk1"/>
                </a:solidFill>
                <a:latin typeface="Book Antiqua"/>
                <a:ea typeface="Book Antiqua"/>
                <a:cs typeface="Book Antiqua"/>
                <a:sym typeface="Book Antiqua"/>
              </a:defRPr>
            </a:lvl3pPr>
            <a:lvl4pPr marL="0" marR="0" lvl="3" indent="0" algn="r" rtl="0">
              <a:spcBef>
                <a:spcPts val="0"/>
              </a:spcBef>
              <a:buNone/>
              <a:defRPr sz="1000" b="0" i="0" u="none" strike="noStrike" cap="none">
                <a:solidFill>
                  <a:schemeClr val="dk1"/>
                </a:solidFill>
                <a:latin typeface="Book Antiqua"/>
                <a:ea typeface="Book Antiqua"/>
                <a:cs typeface="Book Antiqua"/>
                <a:sym typeface="Book Antiqua"/>
              </a:defRPr>
            </a:lvl4pPr>
            <a:lvl5pPr marL="0" marR="0" lvl="4" indent="0" algn="r" rtl="0">
              <a:spcBef>
                <a:spcPts val="0"/>
              </a:spcBef>
              <a:buNone/>
              <a:defRPr sz="1000" b="0" i="0" u="none" strike="noStrike" cap="none">
                <a:solidFill>
                  <a:schemeClr val="dk1"/>
                </a:solidFill>
                <a:latin typeface="Book Antiqua"/>
                <a:ea typeface="Book Antiqua"/>
                <a:cs typeface="Book Antiqua"/>
                <a:sym typeface="Book Antiqua"/>
              </a:defRPr>
            </a:lvl5pPr>
            <a:lvl6pPr marL="0" marR="0" lvl="5" indent="0" algn="r" rtl="0">
              <a:spcBef>
                <a:spcPts val="0"/>
              </a:spcBef>
              <a:buNone/>
              <a:defRPr sz="1000" b="0" i="0" u="none" strike="noStrike" cap="none">
                <a:solidFill>
                  <a:schemeClr val="dk1"/>
                </a:solidFill>
                <a:latin typeface="Book Antiqua"/>
                <a:ea typeface="Book Antiqua"/>
                <a:cs typeface="Book Antiqua"/>
                <a:sym typeface="Book Antiqua"/>
              </a:defRPr>
            </a:lvl6pPr>
            <a:lvl7pPr marL="0" marR="0" lvl="6" indent="0" algn="r" rtl="0">
              <a:spcBef>
                <a:spcPts val="0"/>
              </a:spcBef>
              <a:buNone/>
              <a:defRPr sz="1000" b="0" i="0" u="none" strike="noStrike" cap="none">
                <a:solidFill>
                  <a:schemeClr val="dk1"/>
                </a:solidFill>
                <a:latin typeface="Book Antiqua"/>
                <a:ea typeface="Book Antiqua"/>
                <a:cs typeface="Book Antiqua"/>
                <a:sym typeface="Book Antiqua"/>
              </a:defRPr>
            </a:lvl7pPr>
            <a:lvl8pPr marL="0" marR="0" lvl="7" indent="0" algn="r" rtl="0">
              <a:spcBef>
                <a:spcPts val="0"/>
              </a:spcBef>
              <a:buNone/>
              <a:defRPr sz="1000" b="0" i="0" u="none" strike="noStrike" cap="none">
                <a:solidFill>
                  <a:schemeClr val="dk1"/>
                </a:solidFill>
                <a:latin typeface="Book Antiqua"/>
                <a:ea typeface="Book Antiqua"/>
                <a:cs typeface="Book Antiqua"/>
                <a:sym typeface="Book Antiqua"/>
              </a:defRPr>
            </a:lvl8pPr>
            <a:lvl9pPr marL="0" marR="0" lvl="8" indent="0" algn="r" rtl="0">
              <a:spcBef>
                <a:spcPts val="0"/>
              </a:spcBef>
              <a:buNone/>
              <a:defRPr sz="1000" b="0" i="0" u="none" strike="noStrike" cap="none">
                <a:solidFill>
                  <a:schemeClr val="dk1"/>
                </a:solidFill>
                <a:latin typeface="Book Antiqua"/>
                <a:ea typeface="Book Antiqua"/>
                <a:cs typeface="Book Antiqua"/>
                <a:sym typeface="Book Antiqua"/>
              </a:defRPr>
            </a:lvl9pPr>
          </a:lstStyle>
          <a:p>
            <a:pPr marL="0" lvl="0" indent="0">
              <a:spcBef>
                <a:spcPts val="0"/>
              </a:spcBef>
              <a:spcAft>
                <a:spcPts val="0"/>
              </a:spcAft>
              <a:buNone/>
            </a:pPr>
            <a:fld id="{00000000-1234-1234-1234-123412341234}" type="slidenum">
              <a:rPr lang="en-US"/>
              <a:t>‹#›</a:t>
            </a:fld>
            <a:endParaRPr/>
          </a:p>
        </p:txBody>
      </p:sp>
      <p:pic>
        <p:nvPicPr>
          <p:cNvPr id="18" name="Shape 18"/>
          <p:cNvPicPr preferRelativeResize="0"/>
          <p:nvPr/>
        </p:nvPicPr>
        <p:blipFill rotWithShape="1">
          <a:blip r:embed="rId7">
            <a:alphaModFix/>
          </a:blip>
          <a:srcRect/>
          <a:stretch/>
        </p:blipFill>
        <p:spPr>
          <a:xfrm>
            <a:off x="10004293" y="167630"/>
            <a:ext cx="2069811" cy="5621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9" r:id="rId4"/>
    <p:sldLayoutId id="2147483660"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1371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1" name="Google Shape;11;p1"/>
          <p:cNvSpPr/>
          <p:nvPr/>
        </p:nvSpPr>
        <p:spPr>
          <a:xfrm>
            <a:off x="0" y="1371604"/>
            <a:ext cx="12192000" cy="8218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2" name="Google Shape;12;p1"/>
          <p:cNvSpPr/>
          <p:nvPr/>
        </p:nvSpPr>
        <p:spPr>
          <a:xfrm>
            <a:off x="0" y="1443010"/>
            <a:ext cx="12192000" cy="821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3" name="Google Shape;13;p1"/>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5" name="Google Shape;15;p1"/>
          <p:cNvSpPr txBox="1">
            <a:spLocks noGrp="1"/>
          </p:cNvSpPr>
          <p:nvPr>
            <p:ph type="dt" idx="10"/>
          </p:nvPr>
        </p:nvSpPr>
        <p:spPr>
          <a:xfrm>
            <a:off x="7791452" y="6374999"/>
            <a:ext cx="1480705" cy="27432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6" name="Google Shape;16;p1"/>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7" name="Google Shape;17;p1"/>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1"/>
          <p:cNvPicPr preferRelativeResize="0"/>
          <p:nvPr/>
        </p:nvPicPr>
        <p:blipFill rotWithShape="1">
          <a:blip r:embed="rId11">
            <a:alphaModFix/>
          </a:blip>
          <a:srcRect/>
          <a:stretch/>
        </p:blipFill>
        <p:spPr>
          <a:xfrm>
            <a:off x="10004293" y="167630"/>
            <a:ext cx="2069811" cy="562135"/>
          </a:xfrm>
          <a:prstGeom prst="rect">
            <a:avLst/>
          </a:prstGeom>
          <a:noFill/>
          <a:ln>
            <a:noFill/>
          </a:ln>
        </p:spPr>
      </p:pic>
    </p:spTree>
    <p:extLst>
      <p:ext uri="{BB962C8B-B14F-4D97-AF65-F5344CB8AC3E}">
        <p14:creationId xmlns:p14="http://schemas.microsoft.com/office/powerpoint/2010/main" val="731331145"/>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8" r:id="rId5"/>
    <p:sldLayoutId id="2147483669" r:id="rId6"/>
    <p:sldLayoutId id="2147483670" r:id="rId7"/>
    <p:sldLayoutId id="2147483671" r:id="rId8"/>
    <p:sldLayoutId id="2147483672" r:id="rId9"/>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buClrTx/>
              <a:buFontTx/>
              <a:buNone/>
            </a:pPr>
            <a:r>
              <a:rPr lang="en-US" kern="1200">
                <a:solidFill>
                  <a:prstClr val="black">
                    <a:tint val="75000"/>
                  </a:prstClr>
                </a:solidFill>
                <a:latin typeface="Calibri"/>
                <a:ea typeface="+mn-ea"/>
                <a:cs typeface="+mn-cs"/>
              </a:rPr>
              <a:t>National Post-School Outcomes Center</a:t>
            </a:r>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defTabSz="457200">
              <a:buClrTx/>
              <a:buFontTx/>
              <a:buNone/>
            </a:pPr>
            <a:fld id="{C942E3F3-9F32-9A4D-B1FB-1BEB224AB1B4}" type="slidenum">
              <a:rPr lang="en-US" kern="1200" smtClean="0">
                <a:solidFill>
                  <a:prstClr val="black"/>
                </a:solidFill>
                <a:latin typeface="Calibri"/>
                <a:ea typeface="+mn-ea"/>
                <a:cs typeface="+mn-cs"/>
              </a:rPr>
              <a:pPr defTabSz="457200">
                <a:buClrTx/>
                <a:buFontTx/>
                <a:buNone/>
              </a:pPr>
              <a:t>‹#›</a:t>
            </a:fld>
            <a:endParaRPr lang="en-US" kern="1200">
              <a:solidFill>
                <a:prstClr val="black"/>
              </a:solidFill>
              <a:latin typeface="Calibri"/>
              <a:ea typeface="+mn-ea"/>
              <a:cs typeface="+mn-cs"/>
            </a:endParaRPr>
          </a:p>
        </p:txBody>
      </p:sp>
    </p:spTree>
    <p:extLst>
      <p:ext uri="{BB962C8B-B14F-4D97-AF65-F5344CB8AC3E}">
        <p14:creationId xmlns:p14="http://schemas.microsoft.com/office/powerpoint/2010/main" val="319672130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buClrTx/>
              <a:buFontTx/>
              <a:buNone/>
            </a:pPr>
            <a:r>
              <a:rPr lang="en-US" kern="1200">
                <a:solidFill>
                  <a:prstClr val="black">
                    <a:tint val="75000"/>
                  </a:prstClr>
                </a:solidFill>
                <a:latin typeface="Calibri"/>
                <a:ea typeface="+mn-ea"/>
              </a:rPr>
              <a:t>National Post-School Outcomes Center</a:t>
            </a:r>
            <a:endParaRPr lang="en-US" kern="1200"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buClrTx/>
              <a:buFontTx/>
              <a:buNone/>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defTabSz="457200">
              <a:buClrTx/>
              <a:buFontTx/>
              <a:buNone/>
            </a:pPr>
            <a:fld id="{C942E3F3-9F32-9A4D-B1FB-1BEB224AB1B4}" type="slidenum">
              <a:rPr lang="en-US" kern="1200" smtClean="0">
                <a:solidFill>
                  <a:prstClr val="black"/>
                </a:solidFill>
                <a:latin typeface="Calibri"/>
                <a:ea typeface="+mn-ea"/>
              </a:rPr>
              <a:pPr defTabSz="457200">
                <a:buClrTx/>
                <a:buFontTx/>
                <a:buNone/>
              </a:pPr>
              <a:t>‹#›</a:t>
            </a:fld>
            <a:endParaRPr lang="en-US" kern="1200">
              <a:solidFill>
                <a:prstClr val="black"/>
              </a:solidFill>
              <a:latin typeface="Calibri"/>
              <a:ea typeface="+mn-ea"/>
            </a:endParaRPr>
          </a:p>
        </p:txBody>
      </p:sp>
    </p:spTree>
    <p:extLst>
      <p:ext uri="{BB962C8B-B14F-4D97-AF65-F5344CB8AC3E}">
        <p14:creationId xmlns:p14="http://schemas.microsoft.com/office/powerpoint/2010/main" val="136979325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10/24/2019</a:t>
            </a:fld>
            <a:endParaRPr lang="en-US"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21586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i="0" u="non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8F2DC13-8C88-4D33-9DB8-9F02CF4BB19A}" type="datetimeFigureOut">
              <a:rPr lang="en-US" smtClean="0"/>
              <a:t>10/24/2019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2576978-2DDE-4099-801C-B7CEC286ECD9}"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99822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85000"/>
        </a:lnSpc>
        <a:spcBef>
          <a:spcPct val="0"/>
        </a:spcBef>
        <a:buNone/>
        <a:defRPr sz="4800" b="0" i="0" u="none"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hyperlink" Target="http://cwsvt.com/index.php/progressive-employment" TargetMode="External"/><Relationship Id="rId2" Type="http://schemas.openxmlformats.org/officeDocument/2006/relationships/hyperlink" Target="http://cwsvt.com/" TargetMode="Externa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38.xml"/><Relationship Id="rId4" Type="http://schemas.openxmlformats.org/officeDocument/2006/relationships/image" Target="../media/image28.jpg"/></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transitionta.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www.wintac.org/" TargetMode="External"/><Relationship Id="rId5" Type="http://schemas.openxmlformats.org/officeDocument/2006/relationships/hyperlink" Target="https://transitionta.org/sites/default/files/Partnership_Guide.pdf" TargetMode="External"/><Relationship Id="rId4" Type="http://schemas.openxmlformats.org/officeDocument/2006/relationships/hyperlink" Target="https://www.workforcegps.org/resources/2019/10/02/13/27/Resources-to-Support-Work-Based-Learning"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mailto:bksimmons@gwu.edu" TargetMode="External"/><Relationship Id="rId3" Type="http://schemas.openxmlformats.org/officeDocument/2006/relationships/hyperlink" Target="mailto:carline.geiger@twc.state.tx.us" TargetMode="External"/><Relationship Id="rId7" Type="http://schemas.openxmlformats.org/officeDocument/2006/relationships/hyperlink" Target="mailto:rallison@transcen.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mailto:jhyatt@transcen.org" TargetMode="External"/><Relationship Id="rId5" Type="http://schemas.openxmlformats.org/officeDocument/2006/relationships/hyperlink" Target="mailto:Richard.Tulikangas@vermont.gov" TargetMode="External"/><Relationship Id="rId4" Type="http://schemas.openxmlformats.org/officeDocument/2006/relationships/hyperlink" Target="mailto:Tara.Howe@vermont.gov" TargetMode="External"/><Relationship Id="rId9"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49.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ctrTitle"/>
          </p:nvPr>
        </p:nvSpPr>
        <p:spPr>
          <a:xfrm>
            <a:off x="172280" y="1873584"/>
            <a:ext cx="6243763" cy="2560320"/>
          </a:xfrm>
          <a:prstGeom prst="rect">
            <a:avLst/>
          </a:prstGeom>
          <a:noFill/>
          <a:ln>
            <a:noFill/>
          </a:ln>
        </p:spPr>
        <p:txBody>
          <a:bodyPr spcFirstLastPara="1" wrap="square" lIns="91425" tIns="45700" rIns="91425" bIns="45700" anchor="b" anchorCtr="0">
            <a:noAutofit/>
          </a:bodyPr>
          <a:lstStyle/>
          <a:p>
            <a:r>
              <a:rPr lang="en-US" sz="3600" b="1" dirty="0">
                <a:latin typeface="Arial-BoldMT"/>
              </a:rPr>
              <a:t>Cross Agency Collaboration that Promotes Business Partnership and Enhances</a:t>
            </a:r>
            <a:br>
              <a:rPr lang="en-US" sz="3600" b="1" dirty="0">
                <a:latin typeface="Arial-BoldMT"/>
              </a:rPr>
            </a:br>
            <a:r>
              <a:rPr lang="en-US" sz="3600" b="1" dirty="0">
                <a:latin typeface="Arial-BoldMT"/>
              </a:rPr>
              <a:t>Work Experience for Students with Disabilities</a:t>
            </a:r>
            <a:endParaRPr lang="en-US" sz="3600" dirty="0">
              <a:latin typeface="Arial Rounded MT Bold" panose="020F0704030504030204" pitchFamily="34" charset="0"/>
            </a:endParaRPr>
          </a:p>
        </p:txBody>
      </p:sp>
      <p:sp>
        <p:nvSpPr>
          <p:cNvPr id="122" name="Shape 122"/>
          <p:cNvSpPr txBox="1">
            <a:spLocks noGrp="1"/>
          </p:cNvSpPr>
          <p:nvPr>
            <p:ph type="subTitle" idx="1"/>
          </p:nvPr>
        </p:nvSpPr>
        <p:spPr>
          <a:xfrm>
            <a:off x="294292" y="4431846"/>
            <a:ext cx="6121751" cy="1085193"/>
          </a:xfrm>
          <a:prstGeom prst="rect">
            <a:avLst/>
          </a:prstGeom>
          <a:noFill/>
          <a:ln>
            <a:noFill/>
          </a:ln>
        </p:spPr>
        <p:txBody>
          <a:bodyPr spcFirstLastPara="1" wrap="square" lIns="91425" tIns="45700" rIns="91425" bIns="45700" anchor="t" anchorCtr="0">
            <a:noAutofit/>
          </a:bodyPr>
          <a:lstStyle/>
          <a:p>
            <a:pPr marL="0" lvl="0" indent="0" algn="ctr">
              <a:spcBef>
                <a:spcPts val="0"/>
              </a:spcBef>
            </a:pPr>
            <a:endParaRPr lang="en-US" sz="2000" b="1" i="1" dirty="0"/>
          </a:p>
          <a:p>
            <a:pPr marL="0" lvl="0" indent="0" algn="ctr">
              <a:spcBef>
                <a:spcPts val="0"/>
              </a:spcBef>
            </a:pPr>
            <a:r>
              <a:rPr lang="en-US" sz="2000" b="1" i="1" dirty="0"/>
              <a:t>CSAVR Fall 2019 Conference</a:t>
            </a:r>
          </a:p>
          <a:p>
            <a:pPr marL="0" lvl="0" indent="0" algn="ctr">
              <a:spcBef>
                <a:spcPts val="0"/>
              </a:spcBef>
            </a:pPr>
            <a:r>
              <a:rPr lang="en-US" sz="1200" b="1" i="1" dirty="0"/>
              <a:t>Hyatt Regency Jacksonville</a:t>
            </a:r>
          </a:p>
          <a:p>
            <a:pPr marL="0" lvl="0" indent="0" algn="ctr">
              <a:spcBef>
                <a:spcPts val="0"/>
              </a:spcBef>
            </a:pPr>
            <a:r>
              <a:rPr lang="en-US" sz="1200" b="1" i="1" dirty="0"/>
              <a:t>225 East Coastline Drive</a:t>
            </a:r>
          </a:p>
          <a:p>
            <a:pPr marL="0" lvl="0" indent="0" algn="ctr">
              <a:spcBef>
                <a:spcPts val="0"/>
              </a:spcBef>
            </a:pPr>
            <a:r>
              <a:rPr lang="en-US" sz="1200" b="1" i="1" dirty="0"/>
              <a:t>Jacksonville, FL</a:t>
            </a:r>
          </a:p>
          <a:p>
            <a:pPr marL="0" lvl="0" indent="0" algn="ctr">
              <a:spcBef>
                <a:spcPts val="0"/>
              </a:spcBef>
            </a:pPr>
            <a:r>
              <a:rPr lang="en-US" sz="2000" b="1" i="1" dirty="0"/>
              <a:t>October 29, 2019</a:t>
            </a:r>
          </a:p>
          <a:p>
            <a:pPr marL="0" marR="0" lvl="0" indent="0" algn="ctr" rtl="0">
              <a:lnSpc>
                <a:spcPct val="90000"/>
              </a:lnSpc>
              <a:spcBef>
                <a:spcPts val="0"/>
              </a:spcBef>
              <a:spcAft>
                <a:spcPts val="0"/>
              </a:spcAft>
              <a:buClr>
                <a:srgbClr val="080808"/>
              </a:buClr>
              <a:buSzPts val="2400"/>
              <a:buFont typeface="Arial"/>
              <a:buNone/>
            </a:pPr>
            <a:endParaRPr lang="en-US" sz="2000" b="1" i="1" dirty="0"/>
          </a:p>
          <a:p>
            <a:pPr marL="0" marR="0" lvl="0" indent="0" algn="ctr" rtl="0">
              <a:lnSpc>
                <a:spcPct val="90000"/>
              </a:lnSpc>
              <a:spcBef>
                <a:spcPts val="0"/>
              </a:spcBef>
              <a:spcAft>
                <a:spcPts val="0"/>
              </a:spcAft>
              <a:buClr>
                <a:srgbClr val="080808"/>
              </a:buClr>
              <a:buSzPts val="2400"/>
              <a:buFont typeface="Arial"/>
              <a:buNone/>
            </a:pPr>
            <a:endParaRPr sz="2000" b="1" i="1" dirty="0"/>
          </a:p>
        </p:txBody>
      </p:sp>
      <p:pic>
        <p:nvPicPr>
          <p:cNvPr id="6" name="Picture 5" descr="NTACT logo&#10;National Technical Assistance Center on Transition">
            <a:extLst>
              <a:ext uri="{FF2B5EF4-FFF2-40B4-BE49-F238E27FC236}">
                <a16:creationId xmlns:a16="http://schemas.microsoft.com/office/drawing/2014/main" id="{CE518D79-0ACF-4F11-A347-BFAADE6D6058}"/>
              </a:ext>
            </a:extLst>
          </p:cNvPr>
          <p:cNvPicPr>
            <a:picLocks noChangeAspect="1"/>
          </p:cNvPicPr>
          <p:nvPr/>
        </p:nvPicPr>
        <p:blipFill>
          <a:blip r:embed="rId3"/>
          <a:stretch>
            <a:fillRect/>
          </a:stretch>
        </p:blipFill>
        <p:spPr>
          <a:xfrm>
            <a:off x="3720602" y="179745"/>
            <a:ext cx="2611372" cy="884557"/>
          </a:xfrm>
          <a:prstGeom prst="rect">
            <a:avLst/>
          </a:prstGeom>
          <a:effectLst>
            <a:softEdge rad="76200"/>
          </a:effectLst>
        </p:spPr>
      </p:pic>
      <p:pic>
        <p:nvPicPr>
          <p:cNvPr id="5" name="Picture 4" descr="State of Vermont logo">
            <a:extLst>
              <a:ext uri="{FF2B5EF4-FFF2-40B4-BE49-F238E27FC236}">
                <a16:creationId xmlns:a16="http://schemas.microsoft.com/office/drawing/2014/main" id="{36B6AA3E-DA0E-42E2-A70D-482235BEEE04}"/>
              </a:ext>
            </a:extLst>
          </p:cNvPr>
          <p:cNvPicPr>
            <a:picLocks noChangeAspect="1"/>
          </p:cNvPicPr>
          <p:nvPr/>
        </p:nvPicPr>
        <p:blipFill>
          <a:blip r:embed="rId4"/>
          <a:stretch>
            <a:fillRect/>
          </a:stretch>
        </p:blipFill>
        <p:spPr>
          <a:xfrm>
            <a:off x="294292" y="5939291"/>
            <a:ext cx="1849301" cy="637214"/>
          </a:xfrm>
          <a:prstGeom prst="rect">
            <a:avLst/>
          </a:prstGeom>
        </p:spPr>
      </p:pic>
      <p:pic>
        <p:nvPicPr>
          <p:cNvPr id="7" name="Picture 6" descr="Texas Workforce Commission logo">
            <a:extLst>
              <a:ext uri="{FF2B5EF4-FFF2-40B4-BE49-F238E27FC236}">
                <a16:creationId xmlns:a16="http://schemas.microsoft.com/office/drawing/2014/main" id="{CDBB7B7D-1568-40C0-B1C7-DE2B9B3A5590}"/>
              </a:ext>
            </a:extLst>
          </p:cNvPr>
          <p:cNvPicPr>
            <a:picLocks noChangeAspect="1"/>
          </p:cNvPicPr>
          <p:nvPr/>
        </p:nvPicPr>
        <p:blipFill>
          <a:blip r:embed="rId5"/>
          <a:stretch>
            <a:fillRect/>
          </a:stretch>
        </p:blipFill>
        <p:spPr>
          <a:xfrm>
            <a:off x="4751794" y="5779803"/>
            <a:ext cx="1239187" cy="929708"/>
          </a:xfrm>
          <a:prstGeom prst="rect">
            <a:avLst/>
          </a:prstGeom>
        </p:spPr>
      </p:pic>
      <p:pic>
        <p:nvPicPr>
          <p:cNvPr id="1028" name="Picture 4" descr="Image result for images of jacksonville florida">
            <a:extLst>
              <a:ext uri="{FF2B5EF4-FFF2-40B4-BE49-F238E27FC236}">
                <a16:creationId xmlns:a16="http://schemas.microsoft.com/office/drawing/2014/main" id="{F8BA431A-1721-4792-A6D3-16A77DD9FD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0230" y="674557"/>
            <a:ext cx="4921771" cy="55701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8E7E-C850-4516-839E-299D1791075F}"/>
              </a:ext>
            </a:extLst>
          </p:cNvPr>
          <p:cNvSpPr>
            <a:spLocks noGrp="1"/>
          </p:cNvSpPr>
          <p:nvPr>
            <p:ph type="title"/>
          </p:nvPr>
        </p:nvSpPr>
        <p:spPr/>
        <p:txBody>
          <a:bodyPr>
            <a:normAutofit/>
          </a:bodyPr>
          <a:lstStyle/>
          <a:p>
            <a:r>
              <a:rPr lang="en-US" sz="4000" b="1" dirty="0">
                <a:solidFill>
                  <a:srgbClr val="002060"/>
                </a:solidFill>
                <a:latin typeface="Arial" panose="020B0604020202020204" pitchFamily="34" charset="0"/>
                <a:cs typeface="Arial" panose="020B0604020202020204" pitchFamily="34" charset="0"/>
              </a:rPr>
              <a:t>Pathways to Careers (PCI)</a:t>
            </a:r>
          </a:p>
        </p:txBody>
      </p:sp>
      <p:sp>
        <p:nvSpPr>
          <p:cNvPr id="3" name="Content Placeholder 2">
            <a:extLst>
              <a:ext uri="{FF2B5EF4-FFF2-40B4-BE49-F238E27FC236}">
                <a16:creationId xmlns:a16="http://schemas.microsoft.com/office/drawing/2014/main" id="{540AA529-52A4-4091-B484-90C679F81650}"/>
              </a:ext>
            </a:extLst>
          </p:cNvPr>
          <p:cNvSpPr>
            <a:spLocks noGrp="1"/>
          </p:cNvSpPr>
          <p:nvPr>
            <p:ph idx="1"/>
          </p:nvPr>
        </p:nvSpPr>
        <p:spPr>
          <a:xfrm>
            <a:off x="1168400" y="1957893"/>
            <a:ext cx="10442407" cy="4711848"/>
          </a:xfrm>
        </p:spPr>
        <p:txBody>
          <a:bodyPr>
            <a:normAutofit fontScale="92500" lnSpcReduction="10000"/>
          </a:bodyPr>
          <a:lstStyle/>
          <a:p>
            <a:pPr marL="347663" indent="-347663">
              <a:buClrTx/>
              <a:buFont typeface="Wingdings" panose="05000000000000000000" pitchFamily="2" charset="2"/>
              <a:buChar char="Ø"/>
            </a:pPr>
            <a:r>
              <a:rPr lang="en-US" sz="3500" dirty="0"/>
              <a:t>PCI is a statewide TWC VR initiative to expand pre-employment transition services (Pre-ETS) to Texas students with disabilities.</a:t>
            </a:r>
          </a:p>
          <a:p>
            <a:pPr>
              <a:buClrTx/>
              <a:buFont typeface="Wingdings" panose="05000000000000000000" pitchFamily="2" charset="2"/>
              <a:buChar char="Ø"/>
            </a:pPr>
            <a:r>
              <a:rPr lang="en-US" sz="3500" dirty="0"/>
              <a:t>PCI includes eight strategies:</a:t>
            </a:r>
          </a:p>
          <a:p>
            <a:pPr marL="1577975" indent="-742950">
              <a:buClrTx/>
              <a:buFont typeface="+mj-lt"/>
              <a:buAutoNum type="arabicPeriod"/>
            </a:pPr>
            <a:r>
              <a:rPr lang="en-US" sz="3500" dirty="0"/>
              <a:t>Summer Earn and Learn (SEAL)</a:t>
            </a:r>
          </a:p>
          <a:p>
            <a:pPr marL="1577975" indent="-742950">
              <a:buClrTx/>
              <a:buFont typeface="+mj-lt"/>
              <a:buAutoNum type="arabicPeriod"/>
            </a:pPr>
            <a:r>
              <a:rPr lang="en-US" sz="3500" dirty="0"/>
              <a:t>Charting the Course: Planning for Life after High School</a:t>
            </a:r>
          </a:p>
          <a:p>
            <a:pPr marL="1577975" indent="-742950">
              <a:buClrTx/>
              <a:buFont typeface="+mj-lt"/>
              <a:buAutoNum type="arabicPeriod"/>
            </a:pPr>
            <a:r>
              <a:rPr lang="en-US" sz="3500" dirty="0"/>
              <a:t>Explore science, technology, engineering and math (STEM)!</a:t>
            </a:r>
          </a:p>
          <a:p>
            <a:endParaRPr lang="en-US" dirty="0"/>
          </a:p>
        </p:txBody>
      </p:sp>
    </p:spTree>
    <p:extLst>
      <p:ext uri="{BB962C8B-B14F-4D97-AF65-F5344CB8AC3E}">
        <p14:creationId xmlns:p14="http://schemas.microsoft.com/office/powerpoint/2010/main" val="546169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B13D-D8C0-479D-A1AC-7710C86B1206}"/>
              </a:ext>
            </a:extLst>
          </p:cNvPr>
          <p:cNvSpPr>
            <a:spLocks noGrp="1"/>
          </p:cNvSpPr>
          <p:nvPr>
            <p:ph type="title"/>
          </p:nvPr>
        </p:nvSpPr>
        <p:spPr/>
        <p:txBody>
          <a:bodyPr>
            <a:normAutofit/>
          </a:bodyPr>
          <a:lstStyle/>
          <a:p>
            <a:r>
              <a:rPr lang="en-US" sz="4000" b="1" dirty="0">
                <a:solidFill>
                  <a:srgbClr val="002060"/>
                </a:solidFill>
                <a:latin typeface="Arial" panose="020B0604020202020204" pitchFamily="34" charset="0"/>
                <a:cs typeface="Arial" panose="020B0604020202020204" pitchFamily="34" charset="0"/>
              </a:rPr>
              <a:t>Pathways to Careers (Cont.)</a:t>
            </a:r>
          </a:p>
        </p:txBody>
      </p:sp>
      <p:sp>
        <p:nvSpPr>
          <p:cNvPr id="3" name="Content Placeholder 2">
            <a:extLst>
              <a:ext uri="{FF2B5EF4-FFF2-40B4-BE49-F238E27FC236}">
                <a16:creationId xmlns:a16="http://schemas.microsoft.com/office/drawing/2014/main" id="{319A5766-E7E0-4DB8-A891-20E8856AA47B}"/>
              </a:ext>
            </a:extLst>
          </p:cNvPr>
          <p:cNvSpPr>
            <a:spLocks noGrp="1"/>
          </p:cNvSpPr>
          <p:nvPr>
            <p:ph idx="1"/>
          </p:nvPr>
        </p:nvSpPr>
        <p:spPr/>
        <p:txBody>
          <a:bodyPr/>
          <a:lstStyle/>
          <a:p>
            <a:pPr marL="1577975" indent="-742950">
              <a:buClrTx/>
              <a:buFont typeface="+mj-lt"/>
              <a:buAutoNum type="arabicPeriod" startAt="4"/>
            </a:pPr>
            <a:r>
              <a:rPr lang="en-US" sz="3200" dirty="0"/>
              <a:t>Pre-ETS Tools for Students</a:t>
            </a:r>
          </a:p>
          <a:p>
            <a:pPr marL="1577975" indent="-742950">
              <a:buClrTx/>
              <a:buFont typeface="+mj-lt"/>
              <a:buAutoNum type="arabicPeriod" startAt="4"/>
            </a:pPr>
            <a:r>
              <a:rPr lang="en-US" sz="3200" dirty="0"/>
              <a:t>Pre-ETS Elective Curriculum</a:t>
            </a:r>
          </a:p>
          <a:p>
            <a:pPr marL="1577975" indent="-742950">
              <a:buClrTx/>
              <a:buFont typeface="+mj-lt"/>
              <a:buAutoNum type="arabicPeriod" startAt="4"/>
            </a:pPr>
            <a:r>
              <a:rPr lang="en-US" sz="3200" dirty="0"/>
              <a:t>Capacity Building</a:t>
            </a:r>
          </a:p>
          <a:p>
            <a:pPr marL="1577975" indent="-742950">
              <a:buClrTx/>
              <a:buFont typeface="+mj-lt"/>
              <a:buAutoNum type="arabicPeriod" startAt="4"/>
            </a:pPr>
            <a:r>
              <a:rPr lang="en-US" sz="3200" dirty="0"/>
              <a:t>Advise Texas</a:t>
            </a:r>
          </a:p>
          <a:p>
            <a:pPr marL="1577975" indent="-742950">
              <a:buClrTx/>
              <a:buFont typeface="+mj-lt"/>
              <a:buAutoNum type="arabicPeriod" startAt="4"/>
            </a:pPr>
            <a:r>
              <a:rPr lang="en-US" sz="3200" dirty="0"/>
              <a:t>Student HireAbility Navigators</a:t>
            </a:r>
          </a:p>
          <a:p>
            <a:endParaRPr lang="en-US" dirty="0"/>
          </a:p>
        </p:txBody>
      </p:sp>
    </p:spTree>
    <p:extLst>
      <p:ext uri="{BB962C8B-B14F-4D97-AF65-F5344CB8AC3E}">
        <p14:creationId xmlns:p14="http://schemas.microsoft.com/office/powerpoint/2010/main" val="2235274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3F80-6775-4DF9-B3AF-C0836EDC6628}"/>
              </a:ext>
            </a:extLst>
          </p:cNvPr>
          <p:cNvSpPr>
            <a:spLocks noGrp="1"/>
          </p:cNvSpPr>
          <p:nvPr>
            <p:ph type="title"/>
          </p:nvPr>
        </p:nvSpPr>
        <p:spPr>
          <a:xfrm>
            <a:off x="1097280" y="286603"/>
            <a:ext cx="10058400" cy="1450757"/>
          </a:xfrm>
        </p:spPr>
        <p:txBody>
          <a:bodyPr>
            <a:normAutofit/>
          </a:bodyPr>
          <a:lstStyle/>
          <a:p>
            <a:r>
              <a:rPr lang="en-US" sz="4000" b="1" dirty="0">
                <a:solidFill>
                  <a:srgbClr val="002060"/>
                </a:solidFill>
                <a:latin typeface="Arial" panose="020B0604020202020204" pitchFamily="34" charset="0"/>
                <a:cs typeface="Arial" panose="020B0604020202020204" pitchFamily="34" charset="0"/>
              </a:rPr>
              <a:t>Summer Earn and Learn (SEAL)</a:t>
            </a:r>
          </a:p>
        </p:txBody>
      </p:sp>
      <p:sp>
        <p:nvSpPr>
          <p:cNvPr id="3" name="Content Placeholder 2">
            <a:extLst>
              <a:ext uri="{FF2B5EF4-FFF2-40B4-BE49-F238E27FC236}">
                <a16:creationId xmlns:a16="http://schemas.microsoft.com/office/drawing/2014/main" id="{71615F8F-FD87-4878-AE61-777036301C93}"/>
              </a:ext>
            </a:extLst>
          </p:cNvPr>
          <p:cNvSpPr>
            <a:spLocks noGrp="1"/>
          </p:cNvSpPr>
          <p:nvPr>
            <p:ph idx="1"/>
          </p:nvPr>
        </p:nvSpPr>
        <p:spPr>
          <a:xfrm>
            <a:off x="1316421" y="1980336"/>
            <a:ext cx="9475076" cy="4397101"/>
          </a:xfrm>
        </p:spPr>
        <p:txBody>
          <a:bodyPr wrap="square">
            <a:spAutoFit/>
          </a:bodyPr>
          <a:lstStyle/>
          <a:p>
            <a:pPr marL="457200" indent="-457200">
              <a:buClrTx/>
              <a:buFont typeface="Wingdings" panose="05000000000000000000" pitchFamily="2" charset="2"/>
              <a:buChar char="Ø"/>
            </a:pPr>
            <a:r>
              <a:rPr lang="en-US" sz="3200" dirty="0"/>
              <a:t>When: Launched in summer of 2017</a:t>
            </a:r>
          </a:p>
          <a:p>
            <a:pPr marL="457200" indent="-457200">
              <a:buClrTx/>
              <a:buFont typeface="Wingdings" panose="05000000000000000000" pitchFamily="2" charset="2"/>
              <a:buChar char="Ø"/>
            </a:pPr>
            <a:r>
              <a:rPr lang="en-US" sz="3200" dirty="0"/>
              <a:t>What:  Work readiness training, worksite placement,  and paid work experience for  students with disabilities.</a:t>
            </a:r>
          </a:p>
          <a:p>
            <a:pPr marL="457200" indent="-457200">
              <a:buClrTx/>
              <a:buFont typeface="Wingdings" panose="05000000000000000000" pitchFamily="2" charset="2"/>
              <a:buChar char="Ø"/>
            </a:pPr>
            <a:r>
              <a:rPr lang="en-US" sz="3200" dirty="0"/>
              <a:t>How: Contracts with each of the 28 workforce Boards </a:t>
            </a:r>
          </a:p>
          <a:p>
            <a:pPr marL="457200" indent="-457200">
              <a:buClrTx/>
              <a:buFont typeface="Wingdings" panose="05000000000000000000" pitchFamily="2" charset="2"/>
              <a:buChar char="Ø"/>
            </a:pPr>
            <a:r>
              <a:rPr lang="en-US" sz="3200" dirty="0"/>
              <a:t>Funding: VR funds reserved for Pre-ETS</a:t>
            </a:r>
          </a:p>
          <a:p>
            <a:pPr marL="457200" indent="-457200">
              <a:buClrTx/>
              <a:buFont typeface="Wingdings" panose="05000000000000000000" pitchFamily="2" charset="2"/>
              <a:buChar char="Ø"/>
            </a:pPr>
            <a:r>
              <a:rPr lang="en-US" sz="3200" dirty="0"/>
              <a:t>Role of VR: Coordinate, Recruit,  Assist, Support</a:t>
            </a:r>
          </a:p>
          <a:p>
            <a:pPr marL="0" indent="0">
              <a:buNone/>
            </a:pPr>
            <a:endParaRPr lang="en-US" sz="2200" dirty="0"/>
          </a:p>
        </p:txBody>
      </p:sp>
    </p:spTree>
    <p:extLst>
      <p:ext uri="{BB962C8B-B14F-4D97-AF65-F5344CB8AC3E}">
        <p14:creationId xmlns:p14="http://schemas.microsoft.com/office/powerpoint/2010/main" val="104364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0C2ED-36F0-4A33-996E-9328E9655F7E}"/>
              </a:ext>
            </a:extLst>
          </p:cNvPr>
          <p:cNvSpPr>
            <a:spLocks noGrp="1"/>
          </p:cNvSpPr>
          <p:nvPr>
            <p:ph type="title"/>
          </p:nvPr>
        </p:nvSpPr>
        <p:spPr/>
        <p:txBody>
          <a:bodyPr>
            <a:normAutofit/>
          </a:bodyPr>
          <a:lstStyle/>
          <a:p>
            <a:r>
              <a:rPr lang="en-US" sz="4000" b="1" dirty="0">
                <a:solidFill>
                  <a:srgbClr val="002060"/>
                </a:solidFill>
                <a:latin typeface="Arial" panose="020B0604020202020204" pitchFamily="34" charset="0"/>
                <a:cs typeface="Arial" panose="020B0604020202020204" pitchFamily="34" charset="0"/>
              </a:rPr>
              <a:t>SEAL Requirements</a:t>
            </a:r>
          </a:p>
        </p:txBody>
      </p:sp>
      <p:sp>
        <p:nvSpPr>
          <p:cNvPr id="3" name="Content Placeholder 2">
            <a:extLst>
              <a:ext uri="{FF2B5EF4-FFF2-40B4-BE49-F238E27FC236}">
                <a16:creationId xmlns:a16="http://schemas.microsoft.com/office/drawing/2014/main" id="{762E3E40-730B-49BA-B01D-215D0AFCA781}"/>
              </a:ext>
            </a:extLst>
          </p:cNvPr>
          <p:cNvSpPr>
            <a:spLocks noGrp="1"/>
          </p:cNvSpPr>
          <p:nvPr>
            <p:ph idx="1"/>
          </p:nvPr>
        </p:nvSpPr>
        <p:spPr>
          <a:xfrm>
            <a:off x="1168400" y="2007968"/>
            <a:ext cx="10058400" cy="4370911"/>
          </a:xfrm>
        </p:spPr>
        <p:txBody>
          <a:bodyPr>
            <a:noAutofit/>
          </a:bodyPr>
          <a:lstStyle/>
          <a:p>
            <a:pPr marL="0" indent="0">
              <a:buNone/>
            </a:pPr>
            <a:r>
              <a:rPr lang="en-US" sz="3600" dirty="0"/>
              <a:t>SEAL participants must meet the following criteria:</a:t>
            </a:r>
          </a:p>
          <a:p>
            <a:pPr marL="804863" indent="-593725">
              <a:buClrTx/>
              <a:buFont typeface="Wingdings" panose="05000000000000000000" pitchFamily="2" charset="2"/>
              <a:buChar char="Ø"/>
            </a:pPr>
            <a:r>
              <a:rPr lang="en-US" sz="3600" dirty="0"/>
              <a:t>Student with a disability between ages 14-22.</a:t>
            </a:r>
          </a:p>
          <a:p>
            <a:pPr marL="804863" indent="-593725">
              <a:buClrTx/>
              <a:buFont typeface="Wingdings" panose="05000000000000000000" pitchFamily="2" charset="2"/>
              <a:buChar char="Ø"/>
            </a:pPr>
            <a:r>
              <a:rPr lang="en-US" sz="3600" dirty="0"/>
              <a:t>Enrolled in secondary or postsecondary education.</a:t>
            </a:r>
          </a:p>
          <a:p>
            <a:pPr marL="804863" indent="-593725">
              <a:buClrTx/>
              <a:buFont typeface="Wingdings" panose="05000000000000000000" pitchFamily="2" charset="2"/>
              <a:buChar char="Ø"/>
            </a:pPr>
            <a:r>
              <a:rPr lang="en-US" sz="3600" dirty="0"/>
              <a:t>May be a VR participant with an IPE or potentially eligible for VR.</a:t>
            </a:r>
          </a:p>
          <a:p>
            <a:pPr marL="954088" indent="-742950">
              <a:buClrTx/>
              <a:buFont typeface="Wingdings" panose="05000000000000000000" pitchFamily="2" charset="2"/>
              <a:buChar char="Ø"/>
            </a:pPr>
            <a:endParaRPr lang="en-US" sz="3600" dirty="0"/>
          </a:p>
        </p:txBody>
      </p:sp>
    </p:spTree>
    <p:extLst>
      <p:ext uri="{BB962C8B-B14F-4D97-AF65-F5344CB8AC3E}">
        <p14:creationId xmlns:p14="http://schemas.microsoft.com/office/powerpoint/2010/main" val="402706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B40A-CC5D-419A-B3F2-BC58382A31C0}"/>
              </a:ext>
            </a:extLst>
          </p:cNvPr>
          <p:cNvSpPr>
            <a:spLocks noGrp="1"/>
          </p:cNvSpPr>
          <p:nvPr>
            <p:ph type="title"/>
          </p:nvPr>
        </p:nvSpPr>
        <p:spPr/>
        <p:txBody>
          <a:bodyPr>
            <a:normAutofit/>
          </a:bodyPr>
          <a:lstStyle/>
          <a:p>
            <a:r>
              <a:rPr lang="en-US" sz="4000" b="1" dirty="0">
                <a:solidFill>
                  <a:srgbClr val="002060"/>
                </a:solidFill>
                <a:latin typeface="Arial" panose="020B0604020202020204" pitchFamily="34" charset="0"/>
                <a:cs typeface="Arial" panose="020B0604020202020204" pitchFamily="34" charset="0"/>
              </a:rPr>
              <a:t>Seal Requirements continued</a:t>
            </a:r>
          </a:p>
        </p:txBody>
      </p:sp>
      <p:sp>
        <p:nvSpPr>
          <p:cNvPr id="3" name="Content Placeholder 2">
            <a:extLst>
              <a:ext uri="{FF2B5EF4-FFF2-40B4-BE49-F238E27FC236}">
                <a16:creationId xmlns:a16="http://schemas.microsoft.com/office/drawing/2014/main" id="{1C2C197A-C9D5-4FF4-B35E-EA954C3359C9}"/>
              </a:ext>
            </a:extLst>
          </p:cNvPr>
          <p:cNvSpPr>
            <a:spLocks noGrp="1"/>
          </p:cNvSpPr>
          <p:nvPr>
            <p:ph idx="1"/>
          </p:nvPr>
        </p:nvSpPr>
        <p:spPr>
          <a:xfrm>
            <a:off x="1182414" y="1794889"/>
            <a:ext cx="10452041" cy="4873925"/>
          </a:xfrm>
        </p:spPr>
        <p:txBody>
          <a:bodyPr>
            <a:normAutofit/>
          </a:bodyPr>
          <a:lstStyle/>
          <a:p>
            <a:pPr marL="211138" indent="0">
              <a:buClrTx/>
              <a:buNone/>
            </a:pPr>
            <a:r>
              <a:rPr lang="en-US" sz="3200" dirty="0"/>
              <a:t>Students must:</a:t>
            </a:r>
          </a:p>
          <a:p>
            <a:pPr marL="685800" indent="-474663">
              <a:buClrTx/>
              <a:buFont typeface="Wingdings" panose="05000000000000000000" pitchFamily="2" charset="2"/>
              <a:buChar char="Ø"/>
            </a:pPr>
            <a:r>
              <a:rPr lang="en-US" sz="3200" dirty="0"/>
              <a:t>Exhibit behavior that is appropriate for a work setting. If the student has, at times, displayed behaviors that are not work-appropriate, the student should be able to be redirected with minimal intervention.</a:t>
            </a:r>
          </a:p>
          <a:p>
            <a:pPr marL="668338" indent="-457200">
              <a:buClrTx/>
              <a:buFont typeface="Wingdings" panose="05000000000000000000" pitchFamily="2" charset="2"/>
              <a:buChar char="Ø"/>
            </a:pPr>
            <a:r>
              <a:rPr lang="en-US" sz="3200" dirty="0"/>
              <a:t>Be receptive to counseling and guidance about the importance of appropriate workplace behavior.</a:t>
            </a:r>
          </a:p>
          <a:p>
            <a:pPr marL="668338" indent="-457200">
              <a:buClrTx/>
              <a:buFont typeface="Wingdings" panose="05000000000000000000" pitchFamily="2" charset="2"/>
              <a:buChar char="Ø"/>
            </a:pPr>
            <a:r>
              <a:rPr lang="en-US" sz="3200" dirty="0"/>
              <a:t>Be motivated to participate in the work-based learning program.</a:t>
            </a:r>
          </a:p>
          <a:p>
            <a:pPr marL="569913" indent="-358775">
              <a:buClrTx/>
            </a:pPr>
            <a:endParaRPr lang="en-US" sz="3600" b="1" dirty="0"/>
          </a:p>
          <a:p>
            <a:endParaRPr lang="en-US" dirty="0"/>
          </a:p>
        </p:txBody>
      </p:sp>
    </p:spTree>
    <p:extLst>
      <p:ext uri="{BB962C8B-B14F-4D97-AF65-F5344CB8AC3E}">
        <p14:creationId xmlns:p14="http://schemas.microsoft.com/office/powerpoint/2010/main" val="2843773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F090-93CE-4015-8990-BD62AC0E259A}"/>
              </a:ext>
            </a:extLst>
          </p:cNvPr>
          <p:cNvSpPr>
            <a:spLocks noGrp="1"/>
          </p:cNvSpPr>
          <p:nvPr>
            <p:ph type="title"/>
          </p:nvPr>
        </p:nvSpPr>
        <p:spPr>
          <a:xfrm>
            <a:off x="1097280" y="286603"/>
            <a:ext cx="10058400" cy="1450757"/>
          </a:xfrm>
        </p:spPr>
        <p:txBody>
          <a:bodyPr>
            <a:normAutofit/>
          </a:bodyPr>
          <a:lstStyle/>
          <a:p>
            <a:r>
              <a:rPr lang="en-US" sz="4000" b="1" dirty="0">
                <a:solidFill>
                  <a:srgbClr val="002060"/>
                </a:solidFill>
                <a:latin typeface="Arial" panose="020B0604020202020204" pitchFamily="34" charset="0"/>
                <a:cs typeface="Arial" panose="020B0604020202020204" pitchFamily="34" charset="0"/>
              </a:rPr>
              <a:t>SEAL Program Components</a:t>
            </a:r>
          </a:p>
        </p:txBody>
      </p:sp>
      <p:graphicFrame>
        <p:nvGraphicFramePr>
          <p:cNvPr id="4" name="Content Placeholder 3" descr="1. Planning, Coordination, Recruitment and Registration&#10;2. Work Readiness Training&#10;3. Worksite Identification and Placement&#10;4. Worksite Monitoring and Reporting" title="Overview of SEAL">
            <a:extLst>
              <a:ext uri="{FF2B5EF4-FFF2-40B4-BE49-F238E27FC236}">
                <a16:creationId xmlns:a16="http://schemas.microsoft.com/office/drawing/2014/main" id="{841A72F0-2D7F-40B7-8F18-AE3BC1C23319}"/>
              </a:ext>
            </a:extLst>
          </p:cNvPr>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8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6198-9FB0-4D73-8613-9284134013A7}"/>
              </a:ext>
            </a:extLst>
          </p:cNvPr>
          <p:cNvSpPr>
            <a:spLocks noGrp="1"/>
          </p:cNvSpPr>
          <p:nvPr>
            <p:ph type="title"/>
          </p:nvPr>
        </p:nvSpPr>
        <p:spPr/>
        <p:txBody>
          <a:bodyPr>
            <a:normAutofit/>
          </a:bodyPr>
          <a:lstStyle/>
          <a:p>
            <a:r>
              <a:rPr lang="en-US" sz="4000" b="1" dirty="0">
                <a:solidFill>
                  <a:srgbClr val="002060"/>
                </a:solidFill>
                <a:latin typeface="Arial" panose="020B0604020202020204" pitchFamily="34" charset="0"/>
                <a:cs typeface="Arial" panose="020B0604020202020204" pitchFamily="34" charset="0"/>
              </a:rPr>
              <a:t>SEAL Program Timeline</a:t>
            </a:r>
          </a:p>
        </p:txBody>
      </p:sp>
      <p:graphicFrame>
        <p:nvGraphicFramePr>
          <p:cNvPr id="4" name="Content Placeholder 3" descr="August-September=Teacher/Parent information sessions&#10;January-March=SEAL information sessions and registration drives&#10;March-April=Work readiness training and HR requirements&#10;May-June=SEAL placements&#10;July-August=SEAL concludes&#10;" title="Seal school timeline">
            <a:extLst>
              <a:ext uri="{FF2B5EF4-FFF2-40B4-BE49-F238E27FC236}">
                <a16:creationId xmlns:a16="http://schemas.microsoft.com/office/drawing/2014/main" id="{A720C0E5-B430-4A4E-B608-654BC1B218C0}"/>
              </a:ext>
            </a:extLst>
          </p:cNvPr>
          <p:cNvGraphicFramePr>
            <a:graphicFrameLocks noGrp="1"/>
          </p:cNvGraphicFramePr>
          <p:nvPr>
            <p:ph idx="1"/>
          </p:nvPr>
        </p:nvGraphicFramePr>
        <p:xfrm>
          <a:off x="740236" y="1737359"/>
          <a:ext cx="11266097" cy="4545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8943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F278B-C17C-45DD-BACB-2AEFC739978C}"/>
              </a:ext>
            </a:extLst>
          </p:cNvPr>
          <p:cNvSpPr>
            <a:spLocks noGrp="1"/>
          </p:cNvSpPr>
          <p:nvPr>
            <p:ph type="title"/>
          </p:nvPr>
        </p:nvSpPr>
        <p:spPr/>
        <p:txBody>
          <a:bodyPr>
            <a:normAutofit/>
          </a:bodyPr>
          <a:lstStyle/>
          <a:p>
            <a:r>
              <a:rPr lang="en-US" sz="4000" b="1" dirty="0">
                <a:solidFill>
                  <a:srgbClr val="002060"/>
                </a:solidFill>
                <a:latin typeface="Arial" panose="020B0604020202020204" pitchFamily="34" charset="0"/>
                <a:cs typeface="Arial" panose="020B0604020202020204" pitchFamily="34" charset="0"/>
              </a:rPr>
              <a:t>SEAL Results</a:t>
            </a:r>
          </a:p>
        </p:txBody>
      </p:sp>
      <p:graphicFrame>
        <p:nvGraphicFramePr>
          <p:cNvPr id="4" name="Content Placeholder 3" descr="From 2017 to 2019" title="A Review of SEAL Outcomes">
            <a:extLst>
              <a:ext uri="{FF2B5EF4-FFF2-40B4-BE49-F238E27FC236}">
                <a16:creationId xmlns:a16="http://schemas.microsoft.com/office/drawing/2014/main" id="{7AEF74EB-8648-4531-81E2-41C45F1C8570}"/>
              </a:ext>
            </a:extLst>
          </p:cNvPr>
          <p:cNvGraphicFramePr>
            <a:graphicFrameLocks noGrp="1"/>
          </p:cNvGraphicFramePr>
          <p:nvPr>
            <p:ph idx="1"/>
          </p:nvPr>
        </p:nvGraphicFramePr>
        <p:xfrm>
          <a:off x="580858" y="1845559"/>
          <a:ext cx="11029950" cy="2055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62AC3C7-1085-4980-A2A7-B865D20A505E}"/>
              </a:ext>
            </a:extLst>
          </p:cNvPr>
          <p:cNvSpPr txBox="1"/>
          <p:nvPr/>
        </p:nvSpPr>
        <p:spPr>
          <a:xfrm>
            <a:off x="923636" y="4067141"/>
            <a:ext cx="277709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Gill Sans MT" panose="020B0502020104020203"/>
                <a:ea typeface="+mn-ea"/>
                <a:cs typeface="+mn-cs"/>
              </a:rPr>
              <a:t>2017:</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1,524 participants</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765 worksites</a:t>
            </a:r>
          </a:p>
        </p:txBody>
      </p:sp>
      <p:sp>
        <p:nvSpPr>
          <p:cNvPr id="3" name="TextBox 2">
            <a:extLst>
              <a:ext uri="{FF2B5EF4-FFF2-40B4-BE49-F238E27FC236}">
                <a16:creationId xmlns:a16="http://schemas.microsoft.com/office/drawing/2014/main" id="{3A4908BD-46C7-42DA-BBF3-F5D36BE25B22}"/>
              </a:ext>
            </a:extLst>
          </p:cNvPr>
          <p:cNvSpPr txBox="1"/>
          <p:nvPr/>
        </p:nvSpPr>
        <p:spPr>
          <a:xfrm>
            <a:off x="4267200" y="4030271"/>
            <a:ext cx="2903838"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Gill Sans MT" panose="020B0502020104020203"/>
                <a:ea typeface="+mn-ea"/>
                <a:cs typeface="+mn-cs"/>
              </a:rPr>
              <a:t>2018:</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2,430 participants</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1,052 worksites</a:t>
            </a:r>
          </a:p>
        </p:txBody>
      </p:sp>
      <p:sp>
        <p:nvSpPr>
          <p:cNvPr id="5" name="TextBox 4">
            <a:extLst>
              <a:ext uri="{FF2B5EF4-FFF2-40B4-BE49-F238E27FC236}">
                <a16:creationId xmlns:a16="http://schemas.microsoft.com/office/drawing/2014/main" id="{C9F111D9-ED8D-4B03-B123-C5E5FBA25B9C}"/>
              </a:ext>
            </a:extLst>
          </p:cNvPr>
          <p:cNvSpPr txBox="1"/>
          <p:nvPr/>
        </p:nvSpPr>
        <p:spPr>
          <a:xfrm>
            <a:off x="7675416" y="4067141"/>
            <a:ext cx="35929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Gill Sans MT" panose="020B0502020104020203"/>
                <a:ea typeface="+mn-ea"/>
                <a:cs typeface="+mn-cs"/>
              </a:rPr>
              <a:t>2019:</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2,868 participants</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1,329 worksites</a:t>
            </a:r>
          </a:p>
        </p:txBody>
      </p:sp>
    </p:spTree>
    <p:extLst>
      <p:ext uri="{BB962C8B-B14F-4D97-AF65-F5344CB8AC3E}">
        <p14:creationId xmlns:p14="http://schemas.microsoft.com/office/powerpoint/2010/main" val="3711359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6B75-65DF-4022-92AD-C0DF0FA6518F}"/>
              </a:ext>
            </a:extLst>
          </p:cNvPr>
          <p:cNvSpPr>
            <a:spLocks noGrp="1"/>
          </p:cNvSpPr>
          <p:nvPr>
            <p:ph type="title"/>
          </p:nvPr>
        </p:nvSpPr>
        <p:spPr/>
        <p:txBody>
          <a:bodyPr>
            <a:normAutofit/>
          </a:bodyPr>
          <a:lstStyle/>
          <a:p>
            <a:r>
              <a:rPr lang="en-US" sz="4000" b="1" dirty="0">
                <a:solidFill>
                  <a:srgbClr val="002060"/>
                </a:solidFill>
                <a:latin typeface="Arial" panose="020B0604020202020204" pitchFamily="34" charset="0"/>
                <a:cs typeface="Arial" panose="020B0604020202020204" pitchFamily="34" charset="0"/>
              </a:rPr>
              <a:t>Examples of SEAL Employers</a:t>
            </a:r>
          </a:p>
        </p:txBody>
      </p:sp>
      <p:sp>
        <p:nvSpPr>
          <p:cNvPr id="4" name="Content Placeholder 3">
            <a:extLst>
              <a:ext uri="{FF2B5EF4-FFF2-40B4-BE49-F238E27FC236}">
                <a16:creationId xmlns:a16="http://schemas.microsoft.com/office/drawing/2014/main" id="{83A303F6-1DD4-406D-AE03-6EEAF94E19D5}"/>
              </a:ext>
            </a:extLst>
          </p:cNvPr>
          <p:cNvSpPr>
            <a:spLocks noGrp="1"/>
          </p:cNvSpPr>
          <p:nvPr>
            <p:ph sz="half" idx="2"/>
          </p:nvPr>
        </p:nvSpPr>
        <p:spPr>
          <a:xfrm>
            <a:off x="6336792" y="1886374"/>
            <a:ext cx="4937760" cy="4023360"/>
          </a:xfrm>
        </p:spPr>
        <p:txBody>
          <a:bodyPr>
            <a:normAutofit/>
          </a:bodyPr>
          <a:lstStyle/>
          <a:p>
            <a:pPr>
              <a:buClrTx/>
              <a:buFont typeface="Wingdings" panose="05000000000000000000" pitchFamily="2" charset="2"/>
              <a:buChar char="Ø"/>
            </a:pPr>
            <a:r>
              <a:rPr lang="en-US" sz="3200" dirty="0"/>
              <a:t>Chick-Fil-A</a:t>
            </a:r>
          </a:p>
          <a:p>
            <a:pPr>
              <a:buClrTx/>
              <a:buFont typeface="Wingdings" panose="05000000000000000000" pitchFamily="2" charset="2"/>
              <a:buChar char="Ø"/>
            </a:pPr>
            <a:r>
              <a:rPr lang="en-US" sz="3200" dirty="0"/>
              <a:t>Pep Boys</a:t>
            </a:r>
          </a:p>
          <a:p>
            <a:pPr>
              <a:buClrTx/>
              <a:buFont typeface="Wingdings" panose="05000000000000000000" pitchFamily="2" charset="2"/>
              <a:buChar char="Ø"/>
            </a:pPr>
            <a:r>
              <a:rPr lang="en-US" sz="3200" dirty="0"/>
              <a:t>Great Clips</a:t>
            </a:r>
          </a:p>
          <a:p>
            <a:pPr>
              <a:buClrTx/>
              <a:buFont typeface="Wingdings" panose="05000000000000000000" pitchFamily="2" charset="2"/>
              <a:buChar char="Ø"/>
            </a:pPr>
            <a:r>
              <a:rPr lang="en-US" sz="3200" dirty="0"/>
              <a:t>Marriott</a:t>
            </a:r>
          </a:p>
          <a:p>
            <a:pPr>
              <a:buClrTx/>
              <a:buFont typeface="Wingdings" panose="05000000000000000000" pitchFamily="2" charset="2"/>
              <a:buChar char="Ø"/>
            </a:pPr>
            <a:r>
              <a:rPr lang="en-US" sz="3200" dirty="0"/>
              <a:t>MD Anderson</a:t>
            </a:r>
          </a:p>
          <a:p>
            <a:pPr>
              <a:buClrTx/>
              <a:buFont typeface="Wingdings" panose="05000000000000000000" pitchFamily="2" charset="2"/>
              <a:buChar char="Ø"/>
            </a:pPr>
            <a:r>
              <a:rPr lang="en-US" sz="3200" dirty="0"/>
              <a:t>Sam’s Club</a:t>
            </a:r>
          </a:p>
          <a:p>
            <a:endParaRPr lang="en-US" dirty="0"/>
          </a:p>
        </p:txBody>
      </p:sp>
      <p:sp>
        <p:nvSpPr>
          <p:cNvPr id="7" name="Content Placeholder 6">
            <a:extLst>
              <a:ext uri="{FF2B5EF4-FFF2-40B4-BE49-F238E27FC236}">
                <a16:creationId xmlns:a16="http://schemas.microsoft.com/office/drawing/2014/main" id="{1EC9C6F6-F1AC-4B44-8F2B-82D141904362}"/>
              </a:ext>
            </a:extLst>
          </p:cNvPr>
          <p:cNvSpPr>
            <a:spLocks noGrp="1"/>
          </p:cNvSpPr>
          <p:nvPr>
            <p:ph sz="half" idx="1"/>
          </p:nvPr>
        </p:nvSpPr>
        <p:spPr>
          <a:xfrm>
            <a:off x="1188720" y="1886374"/>
            <a:ext cx="4937760" cy="4023360"/>
          </a:xfrm>
        </p:spPr>
        <p:txBody>
          <a:bodyPr/>
          <a:lstStyle/>
          <a:p>
            <a:pPr>
              <a:buClrTx/>
              <a:buFont typeface="Wingdings" panose="05000000000000000000" pitchFamily="2" charset="2"/>
              <a:buChar char="Ø"/>
            </a:pPr>
            <a:r>
              <a:rPr lang="en-US" sz="3200" dirty="0"/>
              <a:t>CVS</a:t>
            </a:r>
          </a:p>
          <a:p>
            <a:pPr>
              <a:buClrTx/>
              <a:buFont typeface="Wingdings" panose="05000000000000000000" pitchFamily="2" charset="2"/>
              <a:buChar char="Ø"/>
            </a:pPr>
            <a:r>
              <a:rPr lang="en-US" sz="3200" dirty="0"/>
              <a:t>Crane County Senior Center</a:t>
            </a:r>
          </a:p>
          <a:p>
            <a:pPr>
              <a:buClrTx/>
              <a:buFont typeface="Wingdings" panose="05000000000000000000" pitchFamily="2" charset="2"/>
              <a:buChar char="Ø"/>
            </a:pPr>
            <a:r>
              <a:rPr lang="en-US" sz="3200" dirty="0"/>
              <a:t>City of Wichita Falls Library</a:t>
            </a:r>
          </a:p>
          <a:p>
            <a:pPr>
              <a:buClrTx/>
              <a:buFont typeface="Wingdings" panose="05000000000000000000" pitchFamily="2" charset="2"/>
              <a:buChar char="Ø"/>
            </a:pPr>
            <a:r>
              <a:rPr lang="en-US" sz="3200" dirty="0"/>
              <a:t>City of Lubbock</a:t>
            </a:r>
          </a:p>
          <a:p>
            <a:pPr>
              <a:buClrTx/>
              <a:buFont typeface="Wingdings" panose="05000000000000000000" pitchFamily="2" charset="2"/>
              <a:buChar char="Ø"/>
            </a:pPr>
            <a:r>
              <a:rPr lang="en-US" sz="3200" dirty="0"/>
              <a:t>Anytime Fitness</a:t>
            </a:r>
          </a:p>
          <a:p>
            <a:pPr>
              <a:buClrTx/>
              <a:buFont typeface="Wingdings" panose="05000000000000000000" pitchFamily="2" charset="2"/>
              <a:buChar char="Ø"/>
            </a:pPr>
            <a:r>
              <a:rPr lang="en-US" sz="3200" dirty="0"/>
              <a:t>Cinemark</a:t>
            </a:r>
          </a:p>
          <a:p>
            <a:endParaRPr lang="en-US" dirty="0"/>
          </a:p>
        </p:txBody>
      </p:sp>
    </p:spTree>
    <p:extLst>
      <p:ext uri="{BB962C8B-B14F-4D97-AF65-F5344CB8AC3E}">
        <p14:creationId xmlns:p14="http://schemas.microsoft.com/office/powerpoint/2010/main" val="179557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6B8C6-8173-4754-88F2-67D6555CD9B0}"/>
              </a:ext>
            </a:extLst>
          </p:cNvPr>
          <p:cNvSpPr>
            <a:spLocks noGrp="1"/>
          </p:cNvSpPr>
          <p:nvPr>
            <p:ph type="title"/>
          </p:nvPr>
        </p:nvSpPr>
        <p:spPr/>
        <p:txBody>
          <a:bodyPr>
            <a:normAutofit/>
          </a:bodyPr>
          <a:lstStyle/>
          <a:p>
            <a:r>
              <a:rPr lang="en-US" sz="4000" b="1" dirty="0">
                <a:solidFill>
                  <a:srgbClr val="002060"/>
                </a:solidFill>
                <a:latin typeface="Arial" panose="020B0604020202020204" pitchFamily="34" charset="0"/>
                <a:cs typeface="Arial" panose="020B0604020202020204" pitchFamily="34" charset="0"/>
              </a:rPr>
              <a:t>SEAL Success Stories</a:t>
            </a:r>
          </a:p>
        </p:txBody>
      </p:sp>
      <p:sp>
        <p:nvSpPr>
          <p:cNvPr id="3" name="Content Placeholder 2">
            <a:extLst>
              <a:ext uri="{FF2B5EF4-FFF2-40B4-BE49-F238E27FC236}">
                <a16:creationId xmlns:a16="http://schemas.microsoft.com/office/drawing/2014/main" id="{BAF4CDBC-9C5F-42A5-A77C-1C41E7C43515}"/>
              </a:ext>
            </a:extLst>
          </p:cNvPr>
          <p:cNvSpPr>
            <a:spLocks noGrp="1"/>
          </p:cNvSpPr>
          <p:nvPr>
            <p:ph idx="1"/>
          </p:nvPr>
        </p:nvSpPr>
        <p:spPr>
          <a:xfrm>
            <a:off x="1097280" y="1845734"/>
            <a:ext cx="7415784" cy="4023360"/>
          </a:xfrm>
        </p:spPr>
        <p:txBody>
          <a:bodyPr/>
          <a:lstStyle/>
          <a:p>
            <a:pPr marL="457200" indent="-457200">
              <a:lnSpc>
                <a:spcPct val="150000"/>
              </a:lnSpc>
              <a:buClrTx/>
              <a:buFont typeface="Wingdings" panose="05000000000000000000" pitchFamily="2" charset="2"/>
              <a:buChar char="Ø"/>
            </a:pPr>
            <a:r>
              <a:rPr lang="en-US" sz="3200" dirty="0" err="1">
                <a:solidFill>
                  <a:schemeClr val="tx1"/>
                </a:solidFill>
              </a:rPr>
              <a:t>Kumori</a:t>
            </a:r>
            <a:r>
              <a:rPr lang="en-US" sz="3200" dirty="0">
                <a:solidFill>
                  <a:schemeClr val="tx1"/>
                </a:solidFill>
              </a:rPr>
              <a:t> Sushi &amp; Teppanyaki</a:t>
            </a:r>
          </a:p>
          <a:p>
            <a:pPr marL="457200" indent="-457200">
              <a:lnSpc>
                <a:spcPct val="150000"/>
              </a:lnSpc>
              <a:buClrTx/>
              <a:buFont typeface="Wingdings" panose="05000000000000000000" pitchFamily="2" charset="2"/>
              <a:buChar char="Ø"/>
            </a:pPr>
            <a:r>
              <a:rPr lang="en-US" sz="3200" dirty="0">
                <a:solidFill>
                  <a:schemeClr val="tx1"/>
                </a:solidFill>
              </a:rPr>
              <a:t>Trevor- </a:t>
            </a:r>
            <a:r>
              <a:rPr lang="en-US" sz="3200" dirty="0" err="1">
                <a:solidFill>
                  <a:schemeClr val="tx1"/>
                </a:solidFill>
              </a:rPr>
              <a:t>Rockin</a:t>
            </a:r>
            <a:r>
              <a:rPr lang="en-US" sz="3200" dirty="0">
                <a:solidFill>
                  <a:schemeClr val="tx1"/>
                </a:solidFill>
              </a:rPr>
              <a:t> R River Rides</a:t>
            </a:r>
          </a:p>
          <a:p>
            <a:pPr marL="457200" indent="-457200">
              <a:lnSpc>
                <a:spcPct val="150000"/>
              </a:lnSpc>
              <a:buClrTx/>
              <a:buFont typeface="Wingdings" panose="05000000000000000000" pitchFamily="2" charset="2"/>
              <a:buChar char="Ø"/>
            </a:pPr>
            <a:r>
              <a:rPr lang="en-US" sz="3200" dirty="0">
                <a:solidFill>
                  <a:schemeClr val="tx1"/>
                </a:solidFill>
              </a:rPr>
              <a:t>Fatima- Pine Tree Preschool</a:t>
            </a:r>
          </a:p>
          <a:p>
            <a:pPr>
              <a:buFont typeface="Wingdings" panose="05000000000000000000" pitchFamily="2" charset="2"/>
              <a:buChar char="Ø"/>
            </a:pPr>
            <a:endParaRPr lang="en-US" dirty="0">
              <a:solidFill>
                <a:schemeClr val="tx1"/>
              </a:solidFill>
            </a:endParaRPr>
          </a:p>
          <a:p>
            <a:pPr>
              <a:buFont typeface="Wingdings" panose="05000000000000000000" pitchFamily="2" charset="2"/>
              <a:buChar char="Ø"/>
            </a:pPr>
            <a:endParaRPr lang="en-US" dirty="0">
              <a:solidFill>
                <a:schemeClr val="tx1"/>
              </a:solidFill>
            </a:endParaRPr>
          </a:p>
        </p:txBody>
      </p:sp>
    </p:spTree>
    <p:extLst>
      <p:ext uri="{BB962C8B-B14F-4D97-AF65-F5344CB8AC3E}">
        <p14:creationId xmlns:p14="http://schemas.microsoft.com/office/powerpoint/2010/main" val="3995327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5" y="295102"/>
            <a:ext cx="9435548" cy="1036850"/>
          </a:xfrm>
        </p:spPr>
        <p:txBody>
          <a:bodyPr/>
          <a:lstStyle/>
          <a:p>
            <a:r>
              <a:rPr lang="en-US" sz="6000" dirty="0">
                <a:latin typeface="Lucida Sans" panose="020B0602030504020204" pitchFamily="34" charset="0"/>
              </a:rPr>
              <a:t>Presenters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sym typeface="Book Antiqua"/>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sym typeface="Book Antiqua"/>
            </a:endParaRPr>
          </a:p>
        </p:txBody>
      </p:sp>
      <p:sp>
        <p:nvSpPr>
          <p:cNvPr id="15" name="Content Placeholder 2"/>
          <p:cNvSpPr>
            <a:spLocks noGrp="1"/>
          </p:cNvSpPr>
          <p:nvPr>
            <p:ph type="body" idx="1"/>
          </p:nvPr>
        </p:nvSpPr>
        <p:spPr>
          <a:xfrm>
            <a:off x="314793" y="1849930"/>
            <a:ext cx="11877208" cy="4343400"/>
          </a:xfrm>
        </p:spPr>
        <p:txBody>
          <a:bodyPr>
            <a:noAutofit/>
          </a:bodyPr>
          <a:lstStyle/>
          <a:p>
            <a:r>
              <a:rPr lang="en-US" b="1" dirty="0"/>
              <a:t>Carline Geiger</a:t>
            </a:r>
            <a:r>
              <a:rPr lang="en-US" dirty="0"/>
              <a:t>, CRC, LMSW, Deputy Division Director for Program Policy &amp; Support, Texas </a:t>
            </a:r>
            <a:r>
              <a:rPr lang="fr-FR" dirty="0" err="1"/>
              <a:t>Workforce</a:t>
            </a:r>
            <a:r>
              <a:rPr lang="fr-FR" dirty="0"/>
              <a:t> Commission, </a:t>
            </a:r>
            <a:r>
              <a:rPr lang="fr-FR" dirty="0" err="1"/>
              <a:t>Vocational</a:t>
            </a:r>
            <a:r>
              <a:rPr lang="fr-FR" dirty="0"/>
              <a:t> </a:t>
            </a:r>
            <a:r>
              <a:rPr lang="fr-FR" dirty="0" err="1"/>
              <a:t>Rehabilitation</a:t>
            </a:r>
            <a:r>
              <a:rPr lang="fr-FR" dirty="0"/>
              <a:t> Division</a:t>
            </a:r>
          </a:p>
          <a:p>
            <a:r>
              <a:rPr lang="en-US" b="1" dirty="0"/>
              <a:t>Tara Howe</a:t>
            </a:r>
            <a:r>
              <a:rPr lang="en-US" dirty="0"/>
              <a:t>, MA, MS, Transition Program Director, </a:t>
            </a:r>
            <a:r>
              <a:rPr lang="en-US" dirty="0" err="1"/>
              <a:t>VocRehab</a:t>
            </a:r>
            <a:r>
              <a:rPr lang="en-US" dirty="0"/>
              <a:t> Vermont</a:t>
            </a:r>
          </a:p>
          <a:p>
            <a:r>
              <a:rPr lang="en-US" b="1" dirty="0"/>
              <a:t>Richard </a:t>
            </a:r>
            <a:r>
              <a:rPr lang="en-US" b="1" dirty="0" err="1"/>
              <a:t>Tulikangas</a:t>
            </a:r>
            <a:r>
              <a:rPr lang="en-US" dirty="0"/>
              <a:t>, </a:t>
            </a:r>
            <a:r>
              <a:rPr lang="en-US" dirty="0" err="1"/>
              <a:t>M.Ed</a:t>
            </a:r>
            <a:r>
              <a:rPr lang="en-US" dirty="0"/>
              <a:t>, Director, Linking Learning to Careers, </a:t>
            </a:r>
            <a:r>
              <a:rPr lang="en-US" dirty="0" err="1"/>
              <a:t>VocRehab</a:t>
            </a:r>
            <a:r>
              <a:rPr lang="en-US" dirty="0"/>
              <a:t> Vermont</a:t>
            </a:r>
          </a:p>
          <a:p>
            <a:r>
              <a:rPr lang="en-US" b="1" dirty="0"/>
              <a:t>Jacque Hyatt</a:t>
            </a:r>
            <a:r>
              <a:rPr lang="en-US" dirty="0"/>
              <a:t>, </a:t>
            </a:r>
            <a:r>
              <a:rPr lang="en-US" dirty="0" err="1"/>
              <a:t>M.Ed</a:t>
            </a:r>
            <a:r>
              <a:rPr lang="en-US" dirty="0"/>
              <a:t>, Senior Research Associate, </a:t>
            </a:r>
            <a:r>
              <a:rPr lang="en-US" dirty="0" err="1"/>
              <a:t>TransCen</a:t>
            </a:r>
            <a:r>
              <a:rPr lang="en-US" dirty="0"/>
              <a:t>, Inc., NTACT</a:t>
            </a:r>
          </a:p>
          <a:p>
            <a:r>
              <a:rPr lang="en-US" b="1" dirty="0"/>
              <a:t>Ruth Allison</a:t>
            </a:r>
            <a:r>
              <a:rPr lang="en-US" dirty="0"/>
              <a:t>, Senior Research Associate, </a:t>
            </a:r>
            <a:r>
              <a:rPr lang="en-US" dirty="0" err="1"/>
              <a:t>TransCen</a:t>
            </a:r>
            <a:r>
              <a:rPr lang="en-US" dirty="0"/>
              <a:t>, Inc. NTACT</a:t>
            </a:r>
          </a:p>
          <a:p>
            <a:r>
              <a:rPr lang="en-US" b="1" dirty="0"/>
              <a:t>Brenda K. Simmons</a:t>
            </a:r>
            <a:r>
              <a:rPr lang="en-US" dirty="0"/>
              <a:t>, MS, Senior Research Associate, The George Washington University, WINTAC</a:t>
            </a:r>
            <a:endParaRPr lang="en-US" sz="2200" dirty="0"/>
          </a:p>
          <a:p>
            <a:pPr marL="0" lvl="0" indent="0">
              <a:lnSpc>
                <a:spcPct val="100000"/>
              </a:lnSpc>
              <a:spcBef>
                <a:spcPts val="0"/>
              </a:spcBef>
              <a:buClrTx/>
              <a:buNone/>
            </a:pPr>
            <a:endParaRPr lang="en-US" dirty="0"/>
          </a:p>
          <a:p>
            <a:pPr marL="0" lvl="0" indent="0">
              <a:lnSpc>
                <a:spcPct val="100000"/>
              </a:lnSpc>
              <a:spcBef>
                <a:spcPts val="0"/>
              </a:spcBef>
              <a:buClrTx/>
              <a:buNone/>
            </a:pPr>
            <a:endParaRPr lang="en-US" dirty="0"/>
          </a:p>
          <a:p>
            <a:pPr marL="0" lvl="0" indent="0">
              <a:lnSpc>
                <a:spcPct val="100000"/>
              </a:lnSpc>
              <a:spcBef>
                <a:spcPts val="0"/>
              </a:spcBef>
              <a:buClrTx/>
              <a:buNone/>
            </a:pPr>
            <a:endParaRPr lang="en-US" dirty="0"/>
          </a:p>
        </p:txBody>
      </p:sp>
    </p:spTree>
    <p:extLst>
      <p:ext uri="{BB962C8B-B14F-4D97-AF65-F5344CB8AC3E}">
        <p14:creationId xmlns:p14="http://schemas.microsoft.com/office/powerpoint/2010/main" val="56531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6DB0-682F-48BB-A5A5-7CB07E7F8019}"/>
              </a:ext>
            </a:extLst>
          </p:cNvPr>
          <p:cNvSpPr>
            <a:spLocks noGrp="1"/>
          </p:cNvSpPr>
          <p:nvPr>
            <p:ph type="title"/>
          </p:nvPr>
        </p:nvSpPr>
        <p:spPr/>
        <p:txBody>
          <a:bodyPr>
            <a:normAutofit/>
          </a:bodyPr>
          <a:lstStyle/>
          <a:p>
            <a:r>
              <a:rPr lang="en-US" sz="4000" b="1" dirty="0">
                <a:solidFill>
                  <a:srgbClr val="002060"/>
                </a:solidFill>
                <a:latin typeface="Arial" panose="020B0604020202020204" pitchFamily="34" charset="0"/>
                <a:cs typeface="Arial" panose="020B0604020202020204" pitchFamily="34" charset="0"/>
              </a:rPr>
              <a:t>Lessons Learned</a:t>
            </a:r>
          </a:p>
        </p:txBody>
      </p:sp>
      <p:sp>
        <p:nvSpPr>
          <p:cNvPr id="3" name="Content Placeholder 2">
            <a:extLst>
              <a:ext uri="{FF2B5EF4-FFF2-40B4-BE49-F238E27FC236}">
                <a16:creationId xmlns:a16="http://schemas.microsoft.com/office/drawing/2014/main" id="{57821C76-E3D5-471D-B21E-8179F8E5397C}"/>
              </a:ext>
            </a:extLst>
          </p:cNvPr>
          <p:cNvSpPr>
            <a:spLocks noGrp="1"/>
          </p:cNvSpPr>
          <p:nvPr>
            <p:ph idx="1"/>
          </p:nvPr>
        </p:nvSpPr>
        <p:spPr>
          <a:xfrm>
            <a:off x="1097280" y="1845734"/>
            <a:ext cx="10058400" cy="3393778"/>
          </a:xfrm>
        </p:spPr>
        <p:txBody>
          <a:bodyPr>
            <a:normAutofit/>
          </a:bodyPr>
          <a:lstStyle/>
          <a:p>
            <a:pPr marL="457200" indent="-457200">
              <a:buClrTx/>
              <a:buFont typeface="Wingdings" panose="05000000000000000000" pitchFamily="2" charset="2"/>
              <a:buChar char="Ø"/>
            </a:pPr>
            <a:r>
              <a:rPr lang="en-US" sz="3200" dirty="0"/>
              <a:t>Need sufficient time to launch</a:t>
            </a:r>
          </a:p>
          <a:p>
            <a:pPr marL="457200" indent="-457200">
              <a:buClrTx/>
              <a:buFont typeface="Wingdings" panose="05000000000000000000" pitchFamily="2" charset="2"/>
              <a:buChar char="Ø"/>
            </a:pPr>
            <a:r>
              <a:rPr lang="en-US" sz="3200" dirty="0"/>
              <a:t>Need for communication between all partners</a:t>
            </a:r>
          </a:p>
          <a:p>
            <a:pPr marL="457200" indent="-457200">
              <a:buClrTx/>
              <a:buFont typeface="Wingdings" panose="05000000000000000000" pitchFamily="2" charset="2"/>
              <a:buChar char="Ø"/>
            </a:pPr>
            <a:r>
              <a:rPr lang="en-US" sz="3200" dirty="0"/>
              <a:t>Increase collaboration by establishing a joint planning committee at the local level</a:t>
            </a:r>
          </a:p>
          <a:p>
            <a:pPr marL="457200" indent="-457200">
              <a:buClrTx/>
            </a:pPr>
            <a:endParaRPr lang="en-US" sz="3600" b="1" dirty="0"/>
          </a:p>
          <a:p>
            <a:endParaRPr lang="en-US" dirty="0"/>
          </a:p>
        </p:txBody>
      </p:sp>
    </p:spTree>
    <p:extLst>
      <p:ext uri="{BB962C8B-B14F-4D97-AF65-F5344CB8AC3E}">
        <p14:creationId xmlns:p14="http://schemas.microsoft.com/office/powerpoint/2010/main" val="3465489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D50F-B1BF-4D90-9F71-A591455C8A30}"/>
              </a:ext>
            </a:extLst>
          </p:cNvPr>
          <p:cNvSpPr>
            <a:spLocks noGrp="1"/>
          </p:cNvSpPr>
          <p:nvPr>
            <p:ph type="title"/>
          </p:nvPr>
        </p:nvSpPr>
        <p:spPr/>
        <p:txBody>
          <a:bodyPr>
            <a:normAutofit/>
          </a:bodyPr>
          <a:lstStyle/>
          <a:p>
            <a:r>
              <a:rPr lang="en-US" sz="4000" b="1" dirty="0">
                <a:solidFill>
                  <a:srgbClr val="002060"/>
                </a:solidFill>
                <a:latin typeface="Arial" panose="020B0604020202020204" pitchFamily="34" charset="0"/>
                <a:cs typeface="Arial" panose="020B0604020202020204" pitchFamily="34" charset="0"/>
              </a:rPr>
              <a:t>Lessons Learned</a:t>
            </a:r>
          </a:p>
        </p:txBody>
      </p:sp>
      <p:sp>
        <p:nvSpPr>
          <p:cNvPr id="3" name="Content Placeholder 2">
            <a:extLst>
              <a:ext uri="{FF2B5EF4-FFF2-40B4-BE49-F238E27FC236}">
                <a16:creationId xmlns:a16="http://schemas.microsoft.com/office/drawing/2014/main" id="{270D6543-0F0E-45E8-9F6B-64CF3AEC3032}"/>
              </a:ext>
            </a:extLst>
          </p:cNvPr>
          <p:cNvSpPr>
            <a:spLocks noGrp="1"/>
          </p:cNvSpPr>
          <p:nvPr>
            <p:ph idx="1"/>
          </p:nvPr>
        </p:nvSpPr>
        <p:spPr/>
        <p:txBody>
          <a:bodyPr>
            <a:normAutofit/>
          </a:bodyPr>
          <a:lstStyle/>
          <a:p>
            <a:pPr marL="347663" indent="-347663">
              <a:buClrTx/>
              <a:buFont typeface="Wingdings" panose="05000000000000000000" pitchFamily="2" charset="2"/>
              <a:buChar char="Ø"/>
            </a:pPr>
            <a:r>
              <a:rPr lang="en-US" sz="3200" dirty="0"/>
              <a:t>Sufficient notice for worksite placements</a:t>
            </a:r>
          </a:p>
          <a:p>
            <a:pPr marL="347663" indent="-347663">
              <a:buClrTx/>
              <a:buFont typeface="Wingdings" panose="05000000000000000000" pitchFamily="2" charset="2"/>
              <a:buChar char="Ø"/>
            </a:pPr>
            <a:r>
              <a:rPr lang="en-US" sz="3200" dirty="0"/>
              <a:t>Allow time to schedule interpreters and job skills trainers</a:t>
            </a:r>
          </a:p>
          <a:p>
            <a:pPr marL="347663" indent="-347663">
              <a:buClrTx/>
              <a:buFont typeface="Wingdings" panose="05000000000000000000" pitchFamily="2" charset="2"/>
              <a:buChar char="Ø"/>
            </a:pPr>
            <a:r>
              <a:rPr lang="en-US" sz="3200" dirty="0"/>
              <a:t>Allow time for transportation arrangements</a:t>
            </a:r>
          </a:p>
          <a:p>
            <a:pPr marL="457200" indent="-457200">
              <a:buClrTx/>
            </a:pPr>
            <a:endParaRPr lang="en-US" sz="3600" b="1" dirty="0"/>
          </a:p>
          <a:p>
            <a:pPr marL="457200" indent="-457200">
              <a:buClrTx/>
            </a:pPr>
            <a:endParaRPr lang="en-US" sz="3600" b="1" dirty="0"/>
          </a:p>
          <a:p>
            <a:endParaRPr lang="en-US" dirty="0"/>
          </a:p>
        </p:txBody>
      </p:sp>
    </p:spTree>
    <p:extLst>
      <p:ext uri="{BB962C8B-B14F-4D97-AF65-F5344CB8AC3E}">
        <p14:creationId xmlns:p14="http://schemas.microsoft.com/office/powerpoint/2010/main" val="232160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DA37-E472-441D-B3F1-1E7CDD945A7D}"/>
              </a:ext>
            </a:extLst>
          </p:cNvPr>
          <p:cNvSpPr>
            <a:spLocks noGrp="1"/>
          </p:cNvSpPr>
          <p:nvPr>
            <p:ph type="title"/>
          </p:nvPr>
        </p:nvSpPr>
        <p:spPr/>
        <p:txBody>
          <a:bodyPr>
            <a:normAutofit/>
          </a:bodyPr>
          <a:lstStyle/>
          <a:p>
            <a:r>
              <a:rPr lang="en-US" sz="4000" b="1" dirty="0">
                <a:solidFill>
                  <a:srgbClr val="002060"/>
                </a:solidFill>
                <a:latin typeface="Arial" panose="020B0604020202020204" pitchFamily="34" charset="0"/>
                <a:cs typeface="Arial" panose="020B0604020202020204" pitchFamily="34" charset="0"/>
              </a:rPr>
              <a:t>Tips for Replication </a:t>
            </a:r>
          </a:p>
        </p:txBody>
      </p:sp>
      <p:sp>
        <p:nvSpPr>
          <p:cNvPr id="3" name="Content Placeholder 2">
            <a:extLst>
              <a:ext uri="{FF2B5EF4-FFF2-40B4-BE49-F238E27FC236}">
                <a16:creationId xmlns:a16="http://schemas.microsoft.com/office/drawing/2014/main" id="{E92D110B-EEE8-4F9D-AF19-9E728B50D766}"/>
              </a:ext>
            </a:extLst>
          </p:cNvPr>
          <p:cNvSpPr>
            <a:spLocks noGrp="1"/>
          </p:cNvSpPr>
          <p:nvPr>
            <p:ph idx="1"/>
          </p:nvPr>
        </p:nvSpPr>
        <p:spPr>
          <a:xfrm>
            <a:off x="1097280" y="1845734"/>
            <a:ext cx="9884664" cy="4023360"/>
          </a:xfrm>
        </p:spPr>
        <p:txBody>
          <a:bodyPr>
            <a:normAutofit/>
          </a:bodyPr>
          <a:lstStyle/>
          <a:p>
            <a:pPr marL="457200" indent="-457200">
              <a:buClrTx/>
              <a:buFont typeface="Wingdings" panose="05000000000000000000" pitchFamily="2" charset="2"/>
              <a:buChar char="Ø"/>
            </a:pPr>
            <a:r>
              <a:rPr lang="en-US" sz="3200" dirty="0"/>
              <a:t>Allow a generous planning runway</a:t>
            </a:r>
          </a:p>
          <a:p>
            <a:pPr marL="457200" indent="-457200">
              <a:buClrTx/>
              <a:buFont typeface="Wingdings" panose="05000000000000000000" pitchFamily="2" charset="2"/>
              <a:buChar char="Ø"/>
            </a:pPr>
            <a:r>
              <a:rPr lang="en-US" sz="3200" dirty="0"/>
              <a:t>Honest conversations early in the planning stage</a:t>
            </a:r>
          </a:p>
          <a:p>
            <a:pPr marL="457200" indent="-457200">
              <a:buClrTx/>
              <a:buFont typeface="Wingdings" panose="05000000000000000000" pitchFamily="2" charset="2"/>
              <a:buChar char="Ø"/>
            </a:pPr>
            <a:r>
              <a:rPr lang="en-US" sz="3200" dirty="0"/>
              <a:t>Invest in training</a:t>
            </a:r>
          </a:p>
          <a:p>
            <a:pPr marL="457200" indent="-457200">
              <a:buClrTx/>
              <a:buFont typeface="Wingdings" panose="05000000000000000000" pitchFamily="2" charset="2"/>
              <a:buChar char="Ø"/>
            </a:pPr>
            <a:r>
              <a:rPr lang="en-US" sz="3200" dirty="0"/>
              <a:t>Build capacity</a:t>
            </a:r>
          </a:p>
          <a:p>
            <a:pPr marL="398463" indent="-398463">
              <a:buClrTx/>
            </a:pPr>
            <a:endParaRPr lang="en-US" sz="3600" b="1" dirty="0"/>
          </a:p>
        </p:txBody>
      </p:sp>
    </p:spTree>
    <p:extLst>
      <p:ext uri="{BB962C8B-B14F-4D97-AF65-F5344CB8AC3E}">
        <p14:creationId xmlns:p14="http://schemas.microsoft.com/office/powerpoint/2010/main" val="250487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61257" y="2457935"/>
            <a:ext cx="6577693" cy="2219691"/>
          </a:xfrm>
        </p:spPr>
        <p:txBody>
          <a:bodyPr anchor="ctr">
            <a:noAutofit/>
          </a:bodyPr>
          <a:lstStyle/>
          <a:p>
            <a:pPr algn="ctr"/>
            <a:r>
              <a:rPr lang="en-US" sz="3600" b="1" dirty="0"/>
              <a:t>Vermont transition services: collaborating for student success</a:t>
            </a:r>
            <a:br>
              <a:rPr lang="en-US" sz="3200" b="1" dirty="0"/>
            </a:br>
            <a:br>
              <a:rPr lang="en-US" sz="1800" dirty="0"/>
            </a:br>
            <a:r>
              <a:rPr lang="en-US" sz="1800" dirty="0"/>
              <a:t>Tara Howe, VR Transition Program Director</a:t>
            </a:r>
            <a:br>
              <a:rPr lang="en-US" sz="1800" dirty="0"/>
            </a:br>
            <a:r>
              <a:rPr lang="en-US" sz="1800" dirty="0"/>
              <a:t>Rich Tulikangas, VR Linking Learning to Careers Director</a:t>
            </a:r>
          </a:p>
        </p:txBody>
      </p:sp>
      <p:sp>
        <p:nvSpPr>
          <p:cNvPr id="7" name="Subtitle 6"/>
          <p:cNvSpPr>
            <a:spLocks noGrp="1"/>
          </p:cNvSpPr>
          <p:nvPr>
            <p:ph type="subTitle" idx="1"/>
          </p:nvPr>
        </p:nvSpPr>
        <p:spPr>
          <a:xfrm>
            <a:off x="574766" y="4511784"/>
            <a:ext cx="6264184" cy="800445"/>
          </a:xfrm>
        </p:spPr>
        <p:txBody>
          <a:bodyPr>
            <a:normAutofit fontScale="92500" lnSpcReduction="10000"/>
          </a:bodyPr>
          <a:lstStyle/>
          <a:p>
            <a:pPr algn="ct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000" b="1" dirty="0">
                <a:latin typeface="Calibri" panose="020F0502020204030204" pitchFamily="34" charset="0"/>
                <a:ea typeface="Calibri" panose="020F0502020204030204" pitchFamily="34" charset="0"/>
                <a:cs typeface="Times New Roman" panose="02020603050405020304" pitchFamily="18" charset="0"/>
              </a:rPr>
              <a:t>CSAVR  ~   </a:t>
            </a:r>
            <a:r>
              <a:rPr lang="en-US" sz="2000" b="1" dirty="0">
                <a:latin typeface="Calibri" panose="020F0502020204030204" pitchFamily="34" charset="0"/>
                <a:cs typeface="Times New Roman" panose="02020603050405020304" pitchFamily="18" charset="0"/>
              </a:rPr>
              <a:t>October 29, 2019</a:t>
            </a:r>
            <a:endParaRPr lang="en-US" sz="2000"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a:xfrm>
            <a:off x="6981063" y="1324698"/>
            <a:ext cx="5210937" cy="4208604"/>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104900" y="76200"/>
            <a:ext cx="9980682" cy="1096962"/>
          </a:xfrm>
          <a:prstGeom prst="rect">
            <a:avLst/>
          </a:prstGeom>
        </p:spPr>
        <p:txBody>
          <a:bodyPr anchor="b">
            <a:normAutofit/>
          </a:bodyPr>
          <a:lstStyle/>
          <a:p>
            <a:r>
              <a:rPr lang="en-US" sz="3600" dirty="0"/>
              <a:t>Objectives of this Session</a:t>
            </a:r>
          </a:p>
        </p:txBody>
      </p:sp>
      <p:sp>
        <p:nvSpPr>
          <p:cNvPr id="14" name="Content Placeholder 13"/>
          <p:cNvSpPr>
            <a:spLocks noGrp="1"/>
          </p:cNvSpPr>
          <p:nvPr>
            <p:ph sz="half" idx="1"/>
          </p:nvPr>
        </p:nvSpPr>
        <p:spPr>
          <a:xfrm>
            <a:off x="1104900" y="1948543"/>
            <a:ext cx="6175466" cy="4571999"/>
          </a:xfrm>
          <a:prstGeom prst="rect">
            <a:avLst/>
          </a:prstGeom>
        </p:spPr>
        <p:txBody>
          <a:bodyPr>
            <a:normAutofit/>
          </a:bodyPr>
          <a:lstStyle/>
          <a:p>
            <a:pPr lvl="0">
              <a:buFont typeface="Wingdings" panose="05000000000000000000" pitchFamily="2" charset="2"/>
              <a:buChar char="Ø"/>
            </a:pPr>
            <a:r>
              <a:rPr lang="en-US" sz="2400" dirty="0">
                <a:latin typeface="+mj-lt"/>
              </a:rPr>
              <a:t>Overview of  Transition Program and Linking Learning to Careers </a:t>
            </a:r>
          </a:p>
          <a:p>
            <a:pPr lvl="0">
              <a:buFont typeface="Wingdings" panose="05000000000000000000" pitchFamily="2" charset="2"/>
              <a:buChar char="Ø"/>
            </a:pPr>
            <a:r>
              <a:rPr lang="en-US" sz="2400" dirty="0">
                <a:latin typeface="+mj-lt"/>
              </a:rPr>
              <a:t>Structure for Defining Roles within Transition Youth Teams</a:t>
            </a:r>
          </a:p>
          <a:p>
            <a:pPr lvl="0">
              <a:buFont typeface="Wingdings" panose="05000000000000000000" pitchFamily="2" charset="2"/>
              <a:buChar char="Ø"/>
            </a:pPr>
            <a:r>
              <a:rPr lang="en-US" sz="2400" dirty="0">
                <a:latin typeface="+mj-lt"/>
              </a:rPr>
              <a:t>Collaboration with Schools – Roles and Responsibilities</a:t>
            </a:r>
          </a:p>
          <a:p>
            <a:pPr lvl="0">
              <a:buFont typeface="Wingdings" panose="05000000000000000000" pitchFamily="2" charset="2"/>
              <a:buChar char="Ø"/>
            </a:pPr>
            <a:r>
              <a:rPr lang="en-US" sz="2400" dirty="0">
                <a:latin typeface="+mj-lt"/>
              </a:rPr>
              <a:t>Collaboration with Employers and other Community Partners</a:t>
            </a:r>
          </a:p>
          <a:p>
            <a:pPr lvl="0">
              <a:buFont typeface="Wingdings" panose="05000000000000000000" pitchFamily="2" charset="2"/>
              <a:buChar char="Ø"/>
            </a:pPr>
            <a:r>
              <a:rPr lang="en-US" sz="2400" dirty="0">
                <a:latin typeface="+mj-lt"/>
              </a:rPr>
              <a:t>Linking Learning to Careers – Enhanced Services including Work-Based Learning</a:t>
            </a:r>
          </a:p>
          <a:p>
            <a:pPr marL="0" lvl="0" indent="0">
              <a:buNone/>
            </a:pPr>
            <a:endParaRPr lang="en-US" sz="2400" dirty="0">
              <a:latin typeface="+mj-lt"/>
            </a:endParaRPr>
          </a:p>
          <a:p>
            <a:pPr marL="0" indent="0">
              <a:buNone/>
            </a:pPr>
            <a:endParaRPr lang="en-US" dirty="0"/>
          </a:p>
        </p:txBody>
      </p:sp>
      <p:pic>
        <p:nvPicPr>
          <p:cNvPr id="1026" name="Picture 2" descr="Image result for Objectives images">
            <a:extLst>
              <a:ext uri="{FF2B5EF4-FFF2-40B4-BE49-F238E27FC236}">
                <a16:creationId xmlns:a16="http://schemas.microsoft.com/office/drawing/2014/main" id="{9CFDF772-03E2-4C22-B72C-D0B4D52DB3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82" r="7183" b="2"/>
          <a:stretch/>
        </p:blipFill>
        <p:spPr bwMode="auto">
          <a:xfrm>
            <a:off x="7874565" y="2081397"/>
            <a:ext cx="3211017" cy="2986992"/>
          </a:xfrm>
          <a:prstGeom prst="rect">
            <a:avLst/>
          </a:prstGeom>
          <a:solidFill>
            <a:srgbClr val="FFFFFF"/>
          </a:solidFill>
        </p:spPr>
      </p:pic>
    </p:spTree>
    <p:extLst>
      <p:ext uri="{BB962C8B-B14F-4D97-AF65-F5344CB8AC3E}">
        <p14:creationId xmlns:p14="http://schemas.microsoft.com/office/powerpoint/2010/main" val="386211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7ED9-E301-4EB1-BA01-4CE51D73610A}"/>
              </a:ext>
            </a:extLst>
          </p:cNvPr>
          <p:cNvSpPr>
            <a:spLocks noGrp="1"/>
          </p:cNvSpPr>
          <p:nvPr>
            <p:ph type="title"/>
          </p:nvPr>
        </p:nvSpPr>
        <p:spPr>
          <a:xfrm>
            <a:off x="1060450" y="3236849"/>
            <a:ext cx="10071099" cy="1684150"/>
          </a:xfrm>
        </p:spPr>
        <p:txBody>
          <a:bodyPr>
            <a:normAutofit fontScale="90000"/>
          </a:bodyPr>
          <a:lstStyle/>
          <a:p>
            <a:r>
              <a:rPr lang="en-US" dirty="0"/>
              <a:t>Overview of Transition Program and Linking Learning to Careers </a:t>
            </a:r>
          </a:p>
        </p:txBody>
      </p:sp>
    </p:spTree>
    <p:extLst>
      <p:ext uri="{BB962C8B-B14F-4D97-AF65-F5344CB8AC3E}">
        <p14:creationId xmlns:p14="http://schemas.microsoft.com/office/powerpoint/2010/main" val="303713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E4E2-336B-46F2-AD45-B496CC5D5415}"/>
              </a:ext>
            </a:extLst>
          </p:cNvPr>
          <p:cNvSpPr>
            <a:spLocks noGrp="1"/>
          </p:cNvSpPr>
          <p:nvPr>
            <p:ph type="title"/>
          </p:nvPr>
        </p:nvSpPr>
        <p:spPr>
          <a:xfrm>
            <a:off x="1104900" y="40342"/>
            <a:ext cx="9980682" cy="1096962"/>
          </a:xfrm>
        </p:spPr>
        <p:txBody>
          <a:bodyPr/>
          <a:lstStyle/>
          <a:p>
            <a:r>
              <a:rPr lang="en-US" dirty="0"/>
              <a:t>VT Vocational Rehabilitation Transition Services </a:t>
            </a:r>
          </a:p>
        </p:txBody>
      </p:sp>
      <p:sp>
        <p:nvSpPr>
          <p:cNvPr id="3" name="Content Placeholder 2">
            <a:extLst>
              <a:ext uri="{FF2B5EF4-FFF2-40B4-BE49-F238E27FC236}">
                <a16:creationId xmlns:a16="http://schemas.microsoft.com/office/drawing/2014/main" id="{761D0670-5227-4FE7-A062-9DC781072DA0}"/>
              </a:ext>
            </a:extLst>
          </p:cNvPr>
          <p:cNvSpPr>
            <a:spLocks noGrp="1"/>
          </p:cNvSpPr>
          <p:nvPr>
            <p:ph idx="1"/>
          </p:nvPr>
        </p:nvSpPr>
        <p:spPr>
          <a:xfrm>
            <a:off x="1104900" y="1600200"/>
            <a:ext cx="10782300" cy="4963562"/>
          </a:xfrm>
        </p:spPr>
        <p:txBody>
          <a:bodyPr>
            <a:normAutofit/>
          </a:bodyPr>
          <a:lstStyle/>
          <a:p>
            <a:pPr marL="0" indent="0">
              <a:buNone/>
            </a:pPr>
            <a:r>
              <a:rPr lang="en-US" sz="2400" i="1" dirty="0">
                <a:latin typeface="+mj-lt"/>
              </a:rPr>
              <a:t>Before there was the Linking Learning to Careers Grant…  There was Pre-ETS!</a:t>
            </a:r>
          </a:p>
          <a:p>
            <a:pPr marL="0" indent="0">
              <a:buNone/>
            </a:pPr>
            <a:r>
              <a:rPr lang="en-US" b="1" dirty="0">
                <a:latin typeface="+mj-lt"/>
              </a:rPr>
              <a:t>Who provides Pre-ETS: </a:t>
            </a:r>
            <a:endParaRPr lang="en-US" dirty="0">
              <a:latin typeface="+mj-lt"/>
            </a:endParaRPr>
          </a:p>
          <a:p>
            <a:r>
              <a:rPr lang="en-US" dirty="0">
                <a:latin typeface="+mj-lt"/>
              </a:rPr>
              <a:t>Fourteen (14) VR Transition Counselors work with secondary students within the schools across the state to provide Pre-ETS services. </a:t>
            </a:r>
          </a:p>
          <a:p>
            <a:r>
              <a:rPr lang="en-US" dirty="0">
                <a:latin typeface="+mj-lt"/>
              </a:rPr>
              <a:t>Fourteen (14) VABIR Youth Employment Specialists (YES) staff work in partnership with the Transition Counselors to provide a progression of work experiences and create a link to the business community. </a:t>
            </a:r>
          </a:p>
          <a:p>
            <a:r>
              <a:rPr lang="en-US" dirty="0">
                <a:latin typeface="+mj-lt"/>
              </a:rPr>
              <a:t>Partnerships with Vermont Center for Independent Living to provide self-advocacy groups, and Vermont Family Network to assist with family engagement.</a:t>
            </a:r>
          </a:p>
          <a:p>
            <a:endParaRPr lang="en-US" dirty="0"/>
          </a:p>
          <a:p>
            <a:endParaRPr lang="en-US" dirty="0"/>
          </a:p>
        </p:txBody>
      </p:sp>
      <p:pic>
        <p:nvPicPr>
          <p:cNvPr id="5" name="Picture 4" descr="Pre-Employment Transition Services">
            <a:extLst>
              <a:ext uri="{FF2B5EF4-FFF2-40B4-BE49-F238E27FC236}">
                <a16:creationId xmlns:a16="http://schemas.microsoft.com/office/drawing/2014/main" id="{3074F814-E04B-430A-8F12-C29DA53DD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042" y="5512904"/>
            <a:ext cx="7785915" cy="790757"/>
          </a:xfrm>
          <a:prstGeom prst="rect">
            <a:avLst/>
          </a:prstGeom>
        </p:spPr>
      </p:pic>
    </p:spTree>
    <p:extLst>
      <p:ext uri="{BB962C8B-B14F-4D97-AF65-F5344CB8AC3E}">
        <p14:creationId xmlns:p14="http://schemas.microsoft.com/office/powerpoint/2010/main" val="260459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4B21-5AB3-4098-B45A-EF4A7055FA51}"/>
              </a:ext>
            </a:extLst>
          </p:cNvPr>
          <p:cNvSpPr>
            <a:spLocks noGrp="1"/>
          </p:cNvSpPr>
          <p:nvPr>
            <p:ph type="title"/>
          </p:nvPr>
        </p:nvSpPr>
        <p:spPr/>
        <p:txBody>
          <a:bodyPr/>
          <a:lstStyle/>
          <a:p>
            <a:r>
              <a:rPr lang="en-US" dirty="0"/>
              <a:t>VT Vocational Rehabilitation Transition Services (continued)</a:t>
            </a:r>
          </a:p>
        </p:txBody>
      </p:sp>
      <p:sp>
        <p:nvSpPr>
          <p:cNvPr id="3" name="Content Placeholder 2">
            <a:extLst>
              <a:ext uri="{FF2B5EF4-FFF2-40B4-BE49-F238E27FC236}">
                <a16:creationId xmlns:a16="http://schemas.microsoft.com/office/drawing/2014/main" id="{5445967C-55D7-4D05-975D-639CE9B27ED9}"/>
              </a:ext>
            </a:extLst>
          </p:cNvPr>
          <p:cNvSpPr>
            <a:spLocks noGrp="1"/>
          </p:cNvSpPr>
          <p:nvPr>
            <p:ph idx="1"/>
          </p:nvPr>
        </p:nvSpPr>
        <p:spPr>
          <a:xfrm>
            <a:off x="1104900" y="1600200"/>
            <a:ext cx="6342822" cy="4572000"/>
          </a:xfrm>
        </p:spPr>
        <p:txBody>
          <a:bodyPr>
            <a:normAutofit lnSpcReduction="10000"/>
          </a:bodyPr>
          <a:lstStyle/>
          <a:p>
            <a:pPr marL="0" indent="0">
              <a:buNone/>
            </a:pPr>
            <a:r>
              <a:rPr lang="en-US" sz="2200" b="1" dirty="0">
                <a:latin typeface="+mj-lt"/>
              </a:rPr>
              <a:t>Local and Statewide Core Transition Teams:</a:t>
            </a:r>
          </a:p>
          <a:p>
            <a:r>
              <a:rPr lang="en-US" sz="2200" dirty="0">
                <a:latin typeface="+mj-lt"/>
              </a:rPr>
              <a:t>Twelve (12) local Core Transition Teams facilitate effective partnerships between schools and community partners.</a:t>
            </a:r>
          </a:p>
          <a:p>
            <a:endParaRPr lang="en-US" sz="2200" dirty="0">
              <a:latin typeface="+mj-lt"/>
            </a:endParaRPr>
          </a:p>
          <a:p>
            <a:r>
              <a:rPr lang="en-US" sz="2200" dirty="0">
                <a:latin typeface="+mj-lt"/>
              </a:rPr>
              <a:t>Annual Interagency Core Teams Collaboration Event pulls together both active members of the teams as well as those interested in learning more for:</a:t>
            </a:r>
          </a:p>
          <a:p>
            <a:pPr lvl="1"/>
            <a:r>
              <a:rPr lang="en-US" sz="1800" dirty="0">
                <a:latin typeface="+mj-lt"/>
              </a:rPr>
              <a:t>Professional development</a:t>
            </a:r>
          </a:p>
          <a:p>
            <a:pPr lvl="1"/>
            <a:r>
              <a:rPr lang="en-US" sz="1800" dirty="0">
                <a:latin typeface="+mj-lt"/>
              </a:rPr>
              <a:t>Networking</a:t>
            </a:r>
          </a:p>
          <a:p>
            <a:pPr lvl="1"/>
            <a:r>
              <a:rPr lang="en-US" sz="1800" dirty="0">
                <a:latin typeface="+mj-lt"/>
              </a:rPr>
              <a:t>Identification of Local Core Transition Team goals for the next year and highlight past year’s successes</a:t>
            </a:r>
          </a:p>
          <a:p>
            <a:endParaRPr lang="en-US" dirty="0"/>
          </a:p>
        </p:txBody>
      </p:sp>
      <p:pic>
        <p:nvPicPr>
          <p:cNvPr id="1026" name="Picture 2" descr="Image result for Core Transition Team Images">
            <a:extLst>
              <a:ext uri="{FF2B5EF4-FFF2-40B4-BE49-F238E27FC236}">
                <a16:creationId xmlns:a16="http://schemas.microsoft.com/office/drawing/2014/main" id="{395C428E-FAEA-4CA5-AF67-1AED3AE28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252" y="1959484"/>
            <a:ext cx="3631096" cy="364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0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A101-77D6-42D3-AACE-957CD18C56A5}"/>
              </a:ext>
            </a:extLst>
          </p:cNvPr>
          <p:cNvSpPr>
            <a:spLocks noGrp="1"/>
          </p:cNvSpPr>
          <p:nvPr>
            <p:ph type="title"/>
          </p:nvPr>
        </p:nvSpPr>
        <p:spPr/>
        <p:txBody>
          <a:bodyPr/>
          <a:lstStyle/>
          <a:p>
            <a:r>
              <a:rPr lang="en-US" dirty="0"/>
              <a:t>Linking Learning to Careers</a:t>
            </a:r>
          </a:p>
        </p:txBody>
      </p:sp>
      <p:sp>
        <p:nvSpPr>
          <p:cNvPr id="3" name="Content Placeholder 2">
            <a:extLst>
              <a:ext uri="{FF2B5EF4-FFF2-40B4-BE49-F238E27FC236}">
                <a16:creationId xmlns:a16="http://schemas.microsoft.com/office/drawing/2014/main" id="{5CA864C5-FFBC-40D1-BF4E-4858838C1D23}"/>
              </a:ext>
            </a:extLst>
          </p:cNvPr>
          <p:cNvSpPr>
            <a:spLocks noGrp="1"/>
          </p:cNvSpPr>
          <p:nvPr>
            <p:ph idx="1"/>
          </p:nvPr>
        </p:nvSpPr>
        <p:spPr>
          <a:xfrm>
            <a:off x="1104900" y="1600200"/>
            <a:ext cx="10610022" cy="5181600"/>
          </a:xfrm>
        </p:spPr>
        <p:txBody>
          <a:bodyPr>
            <a:noAutofit/>
          </a:bodyPr>
          <a:lstStyle/>
          <a:p>
            <a:pPr marL="0" lvl="0" indent="0">
              <a:lnSpc>
                <a:spcPct val="85000"/>
              </a:lnSpc>
              <a:spcBef>
                <a:spcPts val="1300"/>
              </a:spcBef>
              <a:buNone/>
              <a:defRPr/>
            </a:pPr>
            <a:r>
              <a:rPr lang="en-US" sz="2200" b="1" dirty="0">
                <a:solidFill>
                  <a:srgbClr val="002060"/>
                </a:solidFill>
                <a:latin typeface="+mj-lt"/>
                <a:cs typeface="Calibri" panose="020F0502020204030204" pitchFamily="34" charset="0"/>
              </a:rPr>
              <a:t>Goal: </a:t>
            </a:r>
            <a:r>
              <a:rPr lang="en-US" sz="2200" dirty="0">
                <a:solidFill>
                  <a:prstClr val="black"/>
                </a:solidFill>
                <a:latin typeface="+mj-lt"/>
                <a:cs typeface="Calibri" panose="020F0502020204030204" pitchFamily="34" charset="0"/>
              </a:rPr>
              <a:t>T</a:t>
            </a:r>
            <a:r>
              <a:rPr lang="en-US" sz="2200" dirty="0">
                <a:solidFill>
                  <a:prstClr val="black">
                    <a:lumMod val="85000"/>
                    <a:lumOff val="15000"/>
                  </a:prstClr>
                </a:solidFill>
                <a:latin typeface="+mj-lt"/>
                <a:ea typeface="Calibri" panose="020F0502020204030204" pitchFamily="34" charset="0"/>
                <a:cs typeface="Calibri" panose="020F0502020204030204" pitchFamily="34" charset="0"/>
              </a:rPr>
              <a:t>o develop and implement a model that provides work-based learning experiences and postsecondary access for secondary students and otherwise enhances their progress on a successful career path.</a:t>
            </a:r>
          </a:p>
          <a:p>
            <a:pPr marL="0" lvl="0" indent="0">
              <a:lnSpc>
                <a:spcPct val="85000"/>
              </a:lnSpc>
              <a:spcBef>
                <a:spcPts val="1300"/>
              </a:spcBef>
              <a:buNone/>
              <a:defRPr/>
            </a:pPr>
            <a:r>
              <a:rPr lang="en-US" sz="2200" b="1" dirty="0">
                <a:solidFill>
                  <a:srgbClr val="002060"/>
                </a:solidFill>
                <a:latin typeface="+mj-lt"/>
                <a:cs typeface="Calibri" panose="020F0502020204030204" pitchFamily="34" charset="0"/>
              </a:rPr>
              <a:t>To get there, LLC will deliver:</a:t>
            </a:r>
            <a:endParaRPr lang="en-US" sz="2200" dirty="0">
              <a:solidFill>
                <a:srgbClr val="002060"/>
              </a:solidFill>
              <a:latin typeface="+mj-lt"/>
              <a:cs typeface="Calibri" panose="020F0502020204030204" pitchFamily="34" charset="0"/>
            </a:endParaRPr>
          </a:p>
          <a:p>
            <a:pPr marL="91440" lvl="0" indent="-91440">
              <a:lnSpc>
                <a:spcPct val="85000"/>
              </a:lnSpc>
              <a:spcBef>
                <a:spcPts val="1300"/>
              </a:spcBef>
              <a:buFont typeface="Wingdings" panose="05000000000000000000" pitchFamily="2" charset="2"/>
              <a:buChar char="Ø"/>
              <a:defRPr/>
            </a:pPr>
            <a:r>
              <a:rPr lang="en-US" sz="2200" dirty="0">
                <a:solidFill>
                  <a:prstClr val="black">
                    <a:lumMod val="85000"/>
                    <a:lumOff val="15000"/>
                  </a:prstClr>
                </a:solidFill>
                <a:latin typeface="+mj-lt"/>
                <a:cs typeface="Calibri" panose="020F0502020204030204" pitchFamily="34" charset="0"/>
              </a:rPr>
              <a:t> Career development support via classroom, small group, &amp; one-on-one services resulting in an individual LLC Plan.</a:t>
            </a:r>
          </a:p>
          <a:p>
            <a:pPr marL="91440" lvl="0" indent="-91440">
              <a:lnSpc>
                <a:spcPct val="85000"/>
              </a:lnSpc>
              <a:spcBef>
                <a:spcPts val="1300"/>
              </a:spcBef>
              <a:buFont typeface="Wingdings" panose="05000000000000000000" pitchFamily="2" charset="2"/>
              <a:buChar char="Ø"/>
              <a:defRPr/>
            </a:pPr>
            <a:r>
              <a:rPr lang="en-US" sz="2200" dirty="0">
                <a:solidFill>
                  <a:prstClr val="black">
                    <a:lumMod val="85000"/>
                    <a:lumOff val="15000"/>
                  </a:prstClr>
                </a:solidFill>
                <a:latin typeface="+mj-lt"/>
                <a:cs typeface="Calibri" panose="020F0502020204030204" pitchFamily="34" charset="0"/>
              </a:rPr>
              <a:t> A continuum of work-based learning experiences.</a:t>
            </a:r>
          </a:p>
          <a:p>
            <a:pPr marL="91440" lvl="0" indent="-91440">
              <a:lnSpc>
                <a:spcPct val="85000"/>
              </a:lnSpc>
              <a:spcBef>
                <a:spcPts val="1300"/>
              </a:spcBef>
              <a:buFont typeface="Wingdings" panose="05000000000000000000" pitchFamily="2" charset="2"/>
              <a:buChar char="Ø"/>
              <a:defRPr/>
            </a:pPr>
            <a:r>
              <a:rPr lang="en-US" sz="2200" dirty="0">
                <a:solidFill>
                  <a:prstClr val="black">
                    <a:lumMod val="85000"/>
                    <a:lumOff val="15000"/>
                  </a:prstClr>
                </a:solidFill>
                <a:latin typeface="+mj-lt"/>
                <a:cs typeface="Calibri" panose="020F0502020204030204" pitchFamily="34" charset="0"/>
              </a:rPr>
              <a:t> Access to postsecondary education, including dual enrollment &amp; more.</a:t>
            </a:r>
          </a:p>
          <a:p>
            <a:pPr marL="91440" lvl="0" indent="-91440">
              <a:lnSpc>
                <a:spcPct val="85000"/>
              </a:lnSpc>
              <a:spcBef>
                <a:spcPts val="1300"/>
              </a:spcBef>
              <a:buFont typeface="Wingdings" panose="05000000000000000000" pitchFamily="2" charset="2"/>
              <a:buChar char="Ø"/>
              <a:defRPr/>
            </a:pPr>
            <a:r>
              <a:rPr lang="en-US" sz="2200" dirty="0">
                <a:solidFill>
                  <a:prstClr val="black">
                    <a:lumMod val="85000"/>
                    <a:lumOff val="15000"/>
                  </a:prstClr>
                </a:solidFill>
                <a:latin typeface="+mj-lt"/>
                <a:cs typeface="Calibri" panose="020F0502020204030204" pitchFamily="34" charset="0"/>
              </a:rPr>
              <a:t> Intensive individualized Assistive Technology support.</a:t>
            </a:r>
          </a:p>
          <a:p>
            <a:pPr marL="91440" lvl="0" indent="-91440">
              <a:lnSpc>
                <a:spcPct val="85000"/>
              </a:lnSpc>
              <a:spcBef>
                <a:spcPts val="1300"/>
              </a:spcBef>
              <a:buFont typeface="Wingdings" panose="05000000000000000000" pitchFamily="2" charset="2"/>
              <a:buChar char="Ø"/>
              <a:defRPr/>
            </a:pPr>
            <a:r>
              <a:rPr lang="en-US" sz="2200" dirty="0">
                <a:solidFill>
                  <a:prstClr val="black">
                    <a:lumMod val="85000"/>
                    <a:lumOff val="15000"/>
                  </a:prstClr>
                </a:solidFill>
                <a:latin typeface="+mj-lt"/>
                <a:cs typeface="Calibri" panose="020F0502020204030204" pitchFamily="34" charset="0"/>
              </a:rPr>
              <a:t> Transportation for WBL, employment, &amp; college activities.</a:t>
            </a:r>
          </a:p>
          <a:p>
            <a:pPr marL="0" lvl="0" indent="0">
              <a:buNone/>
              <a:defRPr/>
            </a:pPr>
            <a:r>
              <a:rPr lang="en-US" sz="2200" b="1" dirty="0">
                <a:solidFill>
                  <a:srgbClr val="002060"/>
                </a:solidFill>
                <a:latin typeface="+mj-lt"/>
              </a:rPr>
              <a:t>Evaluation design:  </a:t>
            </a:r>
            <a:r>
              <a:rPr lang="en-US" sz="2200" dirty="0">
                <a:solidFill>
                  <a:srgbClr val="514843"/>
                </a:solidFill>
                <a:latin typeface="+mj-lt"/>
              </a:rPr>
              <a:t>Randomized control trial recruiting 800 high school students with disabilities in 12 VR district offices statewide </a:t>
            </a:r>
            <a:r>
              <a:rPr lang="mr-IN" sz="2200" dirty="0">
                <a:solidFill>
                  <a:srgbClr val="514843"/>
                </a:solidFill>
                <a:latin typeface="+mj-lt"/>
              </a:rPr>
              <a:t>–</a:t>
            </a:r>
            <a:r>
              <a:rPr lang="en-US" sz="2200" dirty="0">
                <a:solidFill>
                  <a:srgbClr val="514843"/>
                </a:solidFill>
                <a:latin typeface="+mj-lt"/>
              </a:rPr>
              <a:t> half assigned to ‘core services’, half to ‘enhanced services’. </a:t>
            </a:r>
          </a:p>
          <a:p>
            <a:pPr marL="0" indent="0">
              <a:buNone/>
            </a:pPr>
            <a:endParaRPr lang="en-US" sz="2400" dirty="0">
              <a:latin typeface="+mj-lt"/>
            </a:endParaRPr>
          </a:p>
          <a:p>
            <a:pPr marL="0" indent="0">
              <a:buNone/>
            </a:pPr>
            <a:endParaRPr lang="en-US" sz="2400" dirty="0">
              <a:latin typeface="+mj-lt"/>
            </a:endParaRPr>
          </a:p>
          <a:p>
            <a:pPr marL="0" indent="0">
              <a:buNone/>
            </a:pPr>
            <a:endParaRPr lang="en-US" sz="2400" dirty="0">
              <a:latin typeface="+mj-lt"/>
            </a:endParaRPr>
          </a:p>
          <a:p>
            <a:pPr marL="0" indent="0">
              <a:buNone/>
            </a:pPr>
            <a:endParaRPr lang="en-US" sz="2400" dirty="0">
              <a:latin typeface="+mj-lt"/>
            </a:endParaRPr>
          </a:p>
          <a:p>
            <a:pPr marL="0" indent="0">
              <a:buNone/>
            </a:pPr>
            <a:endParaRPr lang="en-US" sz="2400" dirty="0">
              <a:latin typeface="+mj-lt"/>
            </a:endParaRPr>
          </a:p>
          <a:p>
            <a:pPr marL="0" indent="0">
              <a:buNone/>
            </a:pPr>
            <a:endParaRPr lang="en-US" sz="2400" dirty="0">
              <a:latin typeface="+mj-lt"/>
            </a:endParaRPr>
          </a:p>
          <a:p>
            <a:pPr marL="0" indent="0">
              <a:buNone/>
            </a:pPr>
            <a:endParaRPr lang="en-US" sz="2400" dirty="0">
              <a:latin typeface="+mj-lt"/>
            </a:endParaRPr>
          </a:p>
          <a:p>
            <a:pPr marL="0" indent="0">
              <a:buNone/>
            </a:pPr>
            <a:endParaRPr lang="en-US" sz="2400" dirty="0">
              <a:latin typeface="+mj-lt"/>
            </a:endParaRPr>
          </a:p>
          <a:p>
            <a:pPr marL="0" indent="0">
              <a:buNone/>
            </a:pPr>
            <a:r>
              <a:rPr lang="en-US" sz="2400" dirty="0">
                <a:latin typeface="+mj-lt"/>
              </a:rPr>
              <a:t>Resource: LLC Issue Brief</a:t>
            </a:r>
          </a:p>
        </p:txBody>
      </p:sp>
    </p:spTree>
    <p:extLst>
      <p:ext uri="{BB962C8B-B14F-4D97-AF65-F5344CB8AC3E}">
        <p14:creationId xmlns:p14="http://schemas.microsoft.com/office/powerpoint/2010/main" val="276929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06CB-3A47-43B4-AE98-3D1C388035C2}"/>
              </a:ext>
            </a:extLst>
          </p:cNvPr>
          <p:cNvSpPr>
            <a:spLocks noGrp="1"/>
          </p:cNvSpPr>
          <p:nvPr>
            <p:ph type="title"/>
          </p:nvPr>
        </p:nvSpPr>
        <p:spPr>
          <a:xfrm>
            <a:off x="1060450" y="3183841"/>
            <a:ext cx="10071099" cy="1684150"/>
          </a:xfrm>
        </p:spPr>
        <p:txBody>
          <a:bodyPr>
            <a:normAutofit fontScale="90000"/>
          </a:bodyPr>
          <a:lstStyle/>
          <a:p>
            <a:r>
              <a:rPr lang="en-US" dirty="0"/>
              <a:t>Structure for Defining Roles Internally within Transition Youth Teams</a:t>
            </a:r>
          </a:p>
        </p:txBody>
      </p:sp>
    </p:spTree>
    <p:extLst>
      <p:ext uri="{BB962C8B-B14F-4D97-AF65-F5344CB8AC3E}">
        <p14:creationId xmlns:p14="http://schemas.microsoft.com/office/powerpoint/2010/main" val="354969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229645" y="1015965"/>
            <a:ext cx="7572835" cy="247873"/>
          </a:xfrm>
          <a:prstGeom prst="rect">
            <a:avLst/>
          </a:prstGeom>
          <a:noFill/>
          <a:ln>
            <a:noFill/>
          </a:ln>
        </p:spPr>
        <p:txBody>
          <a:bodyPr spcFirstLastPara="1" wrap="square" lIns="91425" tIns="45700" rIns="91425" bIns="45700" anchor="b" anchorCtr="0">
            <a:noAutofit/>
          </a:bodyPr>
          <a:lstStyle/>
          <a:p>
            <a:pPr marL="0" marR="0" lvl="0" indent="0" rtl="0">
              <a:lnSpc>
                <a:spcPct val="90000"/>
              </a:lnSpc>
              <a:spcBef>
                <a:spcPts val="0"/>
              </a:spcBef>
              <a:spcAft>
                <a:spcPts val="0"/>
              </a:spcAft>
              <a:buClr>
                <a:schemeClr val="dk1"/>
              </a:buClr>
              <a:buSzPts val="4000"/>
              <a:buFont typeface="Book Antiqua"/>
              <a:buNone/>
            </a:pPr>
            <a:r>
              <a:rPr lang="en-US" sz="3600" dirty="0">
                <a:solidFill>
                  <a:schemeClr val="tx1"/>
                </a:solidFill>
                <a:latin typeface="Arial Rounded MT Bold" panose="020F0704030504030204" pitchFamily="34" charset="0"/>
              </a:rPr>
              <a:t>Welcome</a:t>
            </a:r>
            <a:br>
              <a:rPr lang="en-US" sz="3600" dirty="0">
                <a:solidFill>
                  <a:schemeClr val="tx1"/>
                </a:solidFill>
                <a:latin typeface="Arial Rounded MT Bold" panose="020F0704030504030204" pitchFamily="34" charset="0"/>
              </a:rPr>
            </a:br>
            <a:endParaRPr sz="3600" dirty="0">
              <a:solidFill>
                <a:schemeClr val="tx1"/>
              </a:solidFill>
              <a:latin typeface="Arial Rounded MT Bold" panose="020F0704030504030204" pitchFamily="34" charset="0"/>
            </a:endParaRPr>
          </a:p>
        </p:txBody>
      </p:sp>
      <p:sp>
        <p:nvSpPr>
          <p:cNvPr id="141" name="Shape 141"/>
          <p:cNvSpPr txBox="1">
            <a:spLocks noGrp="1"/>
          </p:cNvSpPr>
          <p:nvPr>
            <p:ph type="subTitle" idx="1"/>
          </p:nvPr>
        </p:nvSpPr>
        <p:spPr>
          <a:xfrm>
            <a:off x="132109" y="518995"/>
            <a:ext cx="8266880" cy="4679145"/>
          </a:xfrm>
          <a:prstGeom prst="rect">
            <a:avLst/>
          </a:prstGeom>
          <a:noFill/>
          <a:ln>
            <a:noFill/>
          </a:ln>
        </p:spPr>
        <p:txBody>
          <a:bodyPr spcFirstLastPara="1" wrap="square" lIns="91425" tIns="45700" rIns="91425" bIns="45700" anchor="t" anchorCtr="0">
            <a:noAutofit/>
          </a:bodyPr>
          <a:lstStyle/>
          <a:p>
            <a:pPr marL="0" lvl="0" indent="0">
              <a:spcBef>
                <a:spcPts val="0"/>
              </a:spcBef>
            </a:pPr>
            <a:endParaRPr lang="en-US" dirty="0"/>
          </a:p>
          <a:p>
            <a:pPr marL="342900" lvl="0" indent="-342900">
              <a:spcBef>
                <a:spcPts val="0"/>
              </a:spcBef>
              <a:buFont typeface="Wingdings" panose="05000000000000000000" pitchFamily="2" charset="2"/>
              <a:buChar char="Ø"/>
            </a:pPr>
            <a:r>
              <a:rPr lang="en-US" dirty="0"/>
              <a:t>Brief Overview from TA Centers Perspective</a:t>
            </a:r>
          </a:p>
          <a:p>
            <a:pPr marL="0" lvl="0" indent="0">
              <a:spcBef>
                <a:spcPts val="0"/>
              </a:spcBef>
            </a:pPr>
            <a:endParaRPr lang="en-US" dirty="0"/>
          </a:p>
          <a:p>
            <a:pPr marL="342900" lvl="0" indent="-342900">
              <a:spcBef>
                <a:spcPts val="0"/>
              </a:spcBef>
              <a:buFont typeface="Wingdings" panose="05000000000000000000" pitchFamily="2" charset="2"/>
              <a:buChar char="Ø"/>
            </a:pPr>
            <a:r>
              <a:rPr lang="en-US" dirty="0"/>
              <a:t>Texas and Vermont will share their strategies:</a:t>
            </a:r>
          </a:p>
          <a:p>
            <a:pPr marL="342900" lvl="0" indent="-342900">
              <a:spcBef>
                <a:spcPts val="0"/>
              </a:spcBef>
              <a:buFont typeface="Wingdings" panose="05000000000000000000" pitchFamily="2" charset="2"/>
              <a:buChar char="Ø"/>
            </a:pPr>
            <a:endParaRPr lang="en-US" dirty="0"/>
          </a:p>
          <a:p>
            <a:pPr marL="800100" lvl="1" indent="-342900" algn="l">
              <a:spcBef>
                <a:spcPts val="0"/>
              </a:spcBef>
              <a:buFont typeface="Wingdings" panose="05000000000000000000" pitchFamily="2" charset="2"/>
              <a:buChar char="§"/>
            </a:pPr>
            <a:r>
              <a:rPr lang="en-US" sz="2400" dirty="0">
                <a:solidFill>
                  <a:srgbClr val="0070C0"/>
                </a:solidFill>
              </a:rPr>
              <a:t>for expanding programs and partnerships that drive and support cross system collaboration and innovation around work experiences</a:t>
            </a:r>
          </a:p>
          <a:p>
            <a:pPr marL="800100" lvl="1" indent="-342900" algn="l">
              <a:spcBef>
                <a:spcPts val="0"/>
              </a:spcBef>
              <a:buFont typeface="Wingdings" panose="05000000000000000000" pitchFamily="2" charset="2"/>
              <a:buChar char="§"/>
            </a:pPr>
            <a:endParaRPr lang="en-US" sz="2400" dirty="0">
              <a:solidFill>
                <a:srgbClr val="0070C0"/>
              </a:solidFill>
            </a:endParaRPr>
          </a:p>
          <a:p>
            <a:pPr marL="800100" lvl="1" indent="-342900" algn="l">
              <a:spcBef>
                <a:spcPts val="0"/>
              </a:spcBef>
              <a:buFont typeface="Wingdings" panose="05000000000000000000" pitchFamily="2" charset="2"/>
              <a:buChar char="§"/>
            </a:pPr>
            <a:r>
              <a:rPr lang="en-US" sz="2400" dirty="0">
                <a:solidFill>
                  <a:srgbClr val="0070C0"/>
                </a:solidFill>
              </a:rPr>
              <a:t>on how </a:t>
            </a:r>
            <a:r>
              <a:rPr lang="en-US" sz="2400" dirty="0"/>
              <a:t>VR and Education can partner with business to meet their workforce needs and prepare and engage students with disabilities for CIE. </a:t>
            </a:r>
          </a:p>
          <a:p>
            <a:pPr marL="800100" lvl="1" indent="-342900" algn="l">
              <a:spcBef>
                <a:spcPts val="0"/>
              </a:spcBef>
              <a:buFont typeface="Wingdings" panose="05000000000000000000" pitchFamily="2" charset="2"/>
              <a:buChar char="§"/>
            </a:pPr>
            <a:endParaRPr lang="en-US" sz="2400" dirty="0"/>
          </a:p>
          <a:p>
            <a:pPr marL="800100" lvl="1" indent="-342900" algn="l">
              <a:spcBef>
                <a:spcPts val="0"/>
              </a:spcBef>
              <a:buFont typeface="Wingdings" panose="05000000000000000000" pitchFamily="2" charset="2"/>
              <a:buChar char="§"/>
            </a:pPr>
            <a:r>
              <a:rPr lang="en-US" sz="2400" dirty="0"/>
              <a:t>for what worked, lessons learned, and next steps moving forward </a:t>
            </a:r>
          </a:p>
          <a:p>
            <a:pPr marL="800100" lvl="1" indent="-342900" algn="l">
              <a:spcBef>
                <a:spcPts val="0"/>
              </a:spcBef>
              <a:buFont typeface="Wingdings" panose="05000000000000000000" pitchFamily="2" charset="2"/>
              <a:buChar char="Ø"/>
            </a:pPr>
            <a:endParaRPr lang="en-US" sz="2400" dirty="0"/>
          </a:p>
          <a:p>
            <a:pPr marL="344488" lvl="1" indent="-344488" algn="l">
              <a:spcBef>
                <a:spcPts val="0"/>
              </a:spcBef>
              <a:buFont typeface="Wingdings" panose="05000000000000000000" pitchFamily="2" charset="2"/>
              <a:buChar char="Ø"/>
            </a:pPr>
            <a:r>
              <a:rPr lang="en-US" sz="2400" dirty="0">
                <a:solidFill>
                  <a:srgbClr val="002060"/>
                </a:solidFill>
              </a:rPr>
              <a:t>Highlight any tools/resources/checklists that have been effective to use in implementation </a:t>
            </a:r>
          </a:p>
          <a:p>
            <a:pPr marL="342900" indent="-342900">
              <a:spcBef>
                <a:spcPts val="0"/>
              </a:spcBef>
              <a:buFont typeface="Wingdings" panose="05000000000000000000" pitchFamily="2" charset="2"/>
              <a:buChar char="Ø"/>
            </a:pPr>
            <a:endParaRPr lang="en-US" dirty="0"/>
          </a:p>
          <a:p>
            <a:pPr marL="0" lvl="0" indent="0">
              <a:spcBef>
                <a:spcPts val="0"/>
              </a:spcBef>
            </a:pPr>
            <a:endParaRPr lang="en-US" dirty="0"/>
          </a:p>
          <a:p>
            <a:pPr marL="0" marR="0" lvl="0" indent="0" algn="l" rtl="0">
              <a:lnSpc>
                <a:spcPct val="90000"/>
              </a:lnSpc>
              <a:spcBef>
                <a:spcPts val="0"/>
              </a:spcBef>
              <a:spcAft>
                <a:spcPts val="0"/>
              </a:spcAft>
              <a:buClr>
                <a:srgbClr val="080808"/>
              </a:buClr>
              <a:buSzPts val="2400"/>
              <a:buFont typeface="Arial"/>
              <a:buNone/>
            </a:pPr>
            <a:endParaRPr lang="en-US" sz="2000" dirty="0"/>
          </a:p>
          <a:p>
            <a:pPr marL="0" marR="0" lvl="0" indent="0" algn="l" rtl="0">
              <a:lnSpc>
                <a:spcPct val="90000"/>
              </a:lnSpc>
              <a:spcBef>
                <a:spcPts val="0"/>
              </a:spcBef>
              <a:spcAft>
                <a:spcPts val="0"/>
              </a:spcAft>
              <a:buClr>
                <a:srgbClr val="080808"/>
              </a:buClr>
              <a:buSzPts val="2400"/>
              <a:buFont typeface="Arial"/>
              <a:buNone/>
            </a:pPr>
            <a:endParaRPr lang="en-US" sz="2000" dirty="0"/>
          </a:p>
          <a:p>
            <a:pPr marL="0" marR="0" lvl="0" indent="0" algn="l" rtl="0">
              <a:lnSpc>
                <a:spcPct val="90000"/>
              </a:lnSpc>
              <a:spcBef>
                <a:spcPts val="0"/>
              </a:spcBef>
              <a:spcAft>
                <a:spcPts val="0"/>
              </a:spcAft>
              <a:buClr>
                <a:srgbClr val="080808"/>
              </a:buClr>
              <a:buSzPts val="2400"/>
              <a:buFont typeface="Arial"/>
              <a:buNone/>
            </a:pPr>
            <a:endParaRPr lang="en-US" sz="2000" dirty="0"/>
          </a:p>
          <a:p>
            <a:pPr marL="0" marR="0" lvl="0" indent="0" algn="l" rtl="0">
              <a:lnSpc>
                <a:spcPct val="90000"/>
              </a:lnSpc>
              <a:spcBef>
                <a:spcPts val="0"/>
              </a:spcBef>
              <a:spcAft>
                <a:spcPts val="0"/>
              </a:spcAft>
              <a:buClr>
                <a:srgbClr val="080808"/>
              </a:buClr>
              <a:buSzPts val="2400"/>
              <a:buFont typeface="Arial"/>
              <a:buNone/>
            </a:pPr>
            <a:endParaRPr lang="en-US" dirty="0"/>
          </a:p>
          <a:p>
            <a:pPr marL="0" marR="0" lvl="0" indent="0" algn="l" rtl="0">
              <a:lnSpc>
                <a:spcPct val="90000"/>
              </a:lnSpc>
              <a:spcBef>
                <a:spcPts val="0"/>
              </a:spcBef>
              <a:spcAft>
                <a:spcPts val="0"/>
              </a:spcAft>
              <a:buClr>
                <a:srgbClr val="080808"/>
              </a:buClr>
              <a:buSzPts val="2400"/>
              <a:buFont typeface="Arial"/>
              <a:buNone/>
            </a:pPr>
            <a:endParaRPr lang="en-US" sz="2400" b="0" i="0" u="none" strike="noStrike" cap="none" dirty="0">
              <a:solidFill>
                <a:srgbClr val="034680"/>
              </a:solidFill>
              <a:latin typeface="Arial"/>
              <a:ea typeface="Arial"/>
              <a:cs typeface="Arial"/>
              <a:sym typeface="Arial"/>
            </a:endParaRPr>
          </a:p>
          <a:p>
            <a:pPr marL="0" marR="0" lvl="0" indent="0" algn="l" rtl="0">
              <a:lnSpc>
                <a:spcPct val="90000"/>
              </a:lnSpc>
              <a:spcBef>
                <a:spcPts val="0"/>
              </a:spcBef>
              <a:spcAft>
                <a:spcPts val="0"/>
              </a:spcAft>
              <a:buClr>
                <a:srgbClr val="080808"/>
              </a:buClr>
              <a:buSzPts val="2400"/>
              <a:buFont typeface="Arial"/>
              <a:buNone/>
            </a:pPr>
            <a:endParaRPr lang="en-US" sz="2400" b="0" i="0" u="none" strike="noStrike" cap="none" dirty="0">
              <a:solidFill>
                <a:srgbClr val="034680"/>
              </a:solidFill>
              <a:latin typeface="Arial"/>
              <a:ea typeface="Arial"/>
              <a:cs typeface="Arial"/>
              <a:sym typeface="Arial"/>
            </a:endParaRPr>
          </a:p>
          <a:p>
            <a:pPr marL="0" marR="0" lvl="0" indent="0" algn="l" rtl="0">
              <a:lnSpc>
                <a:spcPct val="90000"/>
              </a:lnSpc>
              <a:spcBef>
                <a:spcPts val="0"/>
              </a:spcBef>
              <a:spcAft>
                <a:spcPts val="0"/>
              </a:spcAft>
              <a:buClr>
                <a:srgbClr val="080808"/>
              </a:buClr>
              <a:buSzPts val="2400"/>
              <a:buFont typeface="Arial"/>
              <a:buNone/>
            </a:pPr>
            <a:endParaRPr sz="2400" b="0" i="0" u="none" strike="noStrike" cap="none" dirty="0">
              <a:solidFill>
                <a:srgbClr val="034680"/>
              </a:solidFill>
              <a:latin typeface="Arial"/>
              <a:ea typeface="Arial"/>
              <a:cs typeface="Arial"/>
              <a:sym typeface="Arial"/>
            </a:endParaRPr>
          </a:p>
        </p:txBody>
      </p:sp>
      <p:pic>
        <p:nvPicPr>
          <p:cNvPr id="5" name="Picture 4" descr="NTACT logo">
            <a:extLst>
              <a:ext uri="{FF2B5EF4-FFF2-40B4-BE49-F238E27FC236}">
                <a16:creationId xmlns:a16="http://schemas.microsoft.com/office/drawing/2014/main" id="{CE518D79-0ACF-4F11-A347-BFAADE6D6058}"/>
              </a:ext>
            </a:extLst>
          </p:cNvPr>
          <p:cNvPicPr>
            <a:picLocks noChangeAspect="1"/>
          </p:cNvPicPr>
          <p:nvPr/>
        </p:nvPicPr>
        <p:blipFill>
          <a:blip r:embed="rId3"/>
          <a:stretch>
            <a:fillRect/>
          </a:stretch>
        </p:blipFill>
        <p:spPr>
          <a:xfrm>
            <a:off x="10002131" y="870729"/>
            <a:ext cx="2057760" cy="538346"/>
          </a:xfrm>
          <a:prstGeom prst="rect">
            <a:avLst/>
          </a:prstGeom>
          <a:effectLst>
            <a:softEdge rad="76200"/>
          </a:effectLst>
        </p:spPr>
      </p:pic>
    </p:spTree>
    <p:extLst>
      <p:ext uri="{BB962C8B-B14F-4D97-AF65-F5344CB8AC3E}">
        <p14:creationId xmlns:p14="http://schemas.microsoft.com/office/powerpoint/2010/main" val="95422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358-EDAB-43EF-92A8-47D016842841}"/>
              </a:ext>
            </a:extLst>
          </p:cNvPr>
          <p:cNvSpPr>
            <a:spLocks noGrp="1"/>
          </p:cNvSpPr>
          <p:nvPr>
            <p:ph type="title"/>
          </p:nvPr>
        </p:nvSpPr>
        <p:spPr>
          <a:xfrm>
            <a:off x="622853" y="76199"/>
            <a:ext cx="11224590" cy="1381539"/>
          </a:xfrm>
        </p:spPr>
        <p:txBody>
          <a:bodyPr>
            <a:normAutofit/>
          </a:bodyPr>
          <a:lstStyle/>
          <a:p>
            <a:r>
              <a:rPr lang="en-US" dirty="0"/>
              <a:t>Structure for Defining Roles Internally within Transition Youth Teams</a:t>
            </a:r>
            <a:br>
              <a:rPr lang="en-US" dirty="0"/>
            </a:br>
            <a:endParaRPr lang="en-US" dirty="0"/>
          </a:p>
        </p:txBody>
      </p:sp>
      <p:sp>
        <p:nvSpPr>
          <p:cNvPr id="3" name="Content Placeholder 2">
            <a:extLst>
              <a:ext uri="{FF2B5EF4-FFF2-40B4-BE49-F238E27FC236}">
                <a16:creationId xmlns:a16="http://schemas.microsoft.com/office/drawing/2014/main" id="{CFDCE724-3B1B-41E5-BC41-5C027ACFEA0D}"/>
              </a:ext>
            </a:extLst>
          </p:cNvPr>
          <p:cNvSpPr>
            <a:spLocks noGrp="1"/>
          </p:cNvSpPr>
          <p:nvPr>
            <p:ph idx="1"/>
          </p:nvPr>
        </p:nvSpPr>
        <p:spPr>
          <a:xfrm>
            <a:off x="742121" y="1727200"/>
            <a:ext cx="11105321" cy="4797778"/>
          </a:xfrm>
        </p:spPr>
        <p:txBody>
          <a:bodyPr>
            <a:normAutofit lnSpcReduction="10000"/>
          </a:bodyPr>
          <a:lstStyle/>
          <a:p>
            <a:pPr lvl="1"/>
            <a:r>
              <a:rPr lang="en-US" sz="2000" dirty="0">
                <a:latin typeface="+mj-lt"/>
              </a:rPr>
              <a:t>Regular statewide meetings to ensure consistent communication with all youth team members:</a:t>
            </a:r>
          </a:p>
          <a:p>
            <a:pPr lvl="2"/>
            <a:r>
              <a:rPr lang="en-US" sz="2000" dirty="0">
                <a:latin typeface="+mj-lt"/>
              </a:rPr>
              <a:t>Enrollment</a:t>
            </a:r>
          </a:p>
          <a:p>
            <a:pPr lvl="2"/>
            <a:r>
              <a:rPr lang="en-US" sz="2000" dirty="0">
                <a:latin typeface="+mj-lt"/>
              </a:rPr>
              <a:t>Implementation of services</a:t>
            </a:r>
          </a:p>
          <a:p>
            <a:pPr lvl="1"/>
            <a:r>
              <a:rPr lang="en-US" sz="2000" dirty="0">
                <a:latin typeface="+mj-lt"/>
              </a:rPr>
              <a:t>District Youth Team Meetings supported by managers/supervisors to ensure clear communication and role responsibilities.</a:t>
            </a:r>
          </a:p>
          <a:p>
            <a:pPr lvl="1"/>
            <a:r>
              <a:rPr lang="en-US" sz="2000">
                <a:latin typeface="+mj-lt"/>
              </a:rPr>
              <a:t>Transition program manual </a:t>
            </a:r>
            <a:r>
              <a:rPr lang="en-US" sz="2000" dirty="0">
                <a:latin typeface="+mj-lt"/>
              </a:rPr>
              <a:t>and LLC Implementation Guide utilized internally to define roles, documentation process, and collaboration with schools.</a:t>
            </a:r>
          </a:p>
          <a:p>
            <a:pPr lvl="1"/>
            <a:r>
              <a:rPr lang="en-US" sz="2000" dirty="0">
                <a:latin typeface="+mj-lt"/>
              </a:rPr>
              <a:t>TransCen fidelity monitoring process supports role clarification.</a:t>
            </a:r>
          </a:p>
          <a:p>
            <a:pPr lvl="1"/>
            <a:r>
              <a:rPr lang="en-US" sz="2000" dirty="0">
                <a:latin typeface="+mj-lt"/>
              </a:rPr>
              <a:t>Data Collection and Comprehensive evaluation highlights and defines roles and responsibilities – entering information into case management system and RAPTER data management system.</a:t>
            </a:r>
          </a:p>
          <a:p>
            <a:pPr lvl="1"/>
            <a:r>
              <a:rPr lang="en-US" sz="2000" dirty="0">
                <a:latin typeface="+mj-lt"/>
              </a:rPr>
              <a:t>Internal Transition Charter work provides clarity for staff and supervisors – RACI (Responsibility, Accountability, Consultation, Information) and Process Mapping.</a:t>
            </a:r>
          </a:p>
          <a:p>
            <a:pPr marL="457200" lvl="1" indent="0">
              <a:buNone/>
            </a:pPr>
            <a:endParaRPr lang="en-US" sz="1000" dirty="0">
              <a:latin typeface="+mj-lt"/>
            </a:endParaRPr>
          </a:p>
          <a:p>
            <a:pPr marL="457200" lvl="1" indent="0">
              <a:buNone/>
            </a:pPr>
            <a:r>
              <a:rPr lang="en-US" sz="2000" dirty="0">
                <a:latin typeface="+mj-lt"/>
              </a:rPr>
              <a:t>Resource: LLC Roles and Responsibilities Chart</a:t>
            </a:r>
          </a:p>
          <a:p>
            <a:pPr marL="457200" lvl="1" indent="0">
              <a:buNone/>
            </a:pPr>
            <a:endParaRPr lang="en-US" dirty="0"/>
          </a:p>
        </p:txBody>
      </p:sp>
    </p:spTree>
    <p:extLst>
      <p:ext uri="{BB962C8B-B14F-4D97-AF65-F5344CB8AC3E}">
        <p14:creationId xmlns:p14="http://schemas.microsoft.com/office/powerpoint/2010/main" val="294257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013B-BFA1-4E05-84AB-9BD0E2711A2C}"/>
              </a:ext>
            </a:extLst>
          </p:cNvPr>
          <p:cNvSpPr>
            <a:spLocks noGrp="1"/>
          </p:cNvSpPr>
          <p:nvPr>
            <p:ph type="title"/>
          </p:nvPr>
        </p:nvSpPr>
        <p:spPr/>
        <p:txBody>
          <a:bodyPr/>
          <a:lstStyle/>
          <a:p>
            <a:r>
              <a:rPr lang="en-US" dirty="0"/>
              <a:t>Collaboration with Schools –Roles and Responsibilities</a:t>
            </a:r>
          </a:p>
        </p:txBody>
      </p:sp>
    </p:spTree>
    <p:extLst>
      <p:ext uri="{BB962C8B-B14F-4D97-AF65-F5344CB8AC3E}">
        <p14:creationId xmlns:p14="http://schemas.microsoft.com/office/powerpoint/2010/main" val="163088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2BF1-47E2-4E9B-AC52-B3FB09F445F1}"/>
              </a:ext>
            </a:extLst>
          </p:cNvPr>
          <p:cNvSpPr>
            <a:spLocks noGrp="1"/>
          </p:cNvSpPr>
          <p:nvPr>
            <p:ph type="title"/>
          </p:nvPr>
        </p:nvSpPr>
        <p:spPr/>
        <p:txBody>
          <a:bodyPr/>
          <a:lstStyle/>
          <a:p>
            <a:r>
              <a:rPr lang="en-US" dirty="0"/>
              <a:t>Regular Communication with Agency of Education Staff</a:t>
            </a:r>
          </a:p>
        </p:txBody>
      </p:sp>
      <p:sp>
        <p:nvSpPr>
          <p:cNvPr id="3" name="Content Placeholder 2">
            <a:extLst>
              <a:ext uri="{FF2B5EF4-FFF2-40B4-BE49-F238E27FC236}">
                <a16:creationId xmlns:a16="http://schemas.microsoft.com/office/drawing/2014/main" id="{714813C0-6440-449C-ACBB-2063A9117F9C}"/>
              </a:ext>
            </a:extLst>
          </p:cNvPr>
          <p:cNvSpPr>
            <a:spLocks noGrp="1"/>
          </p:cNvSpPr>
          <p:nvPr>
            <p:ph idx="1"/>
          </p:nvPr>
        </p:nvSpPr>
        <p:spPr/>
        <p:txBody>
          <a:bodyPr>
            <a:normAutofit lnSpcReduction="10000"/>
          </a:bodyPr>
          <a:lstStyle/>
          <a:p>
            <a:r>
              <a:rPr lang="en-US" sz="2400" dirty="0">
                <a:latin typeface="+mj-lt"/>
              </a:rPr>
              <a:t>Consistent meetings occur between VR Transition Program Director and AOE Post-Secondary Transition Coordinator, and LLC Director with AOE Work Based Learning Coordinator.</a:t>
            </a:r>
          </a:p>
          <a:p>
            <a:r>
              <a:rPr lang="en-US" sz="2400" dirty="0">
                <a:latin typeface="+mj-lt"/>
              </a:rPr>
              <a:t>Collaboration in Transition-related events, such as Interagency Core Team Collaboration Event and Work-Based Learning Coordinator Series.</a:t>
            </a:r>
          </a:p>
          <a:p>
            <a:r>
              <a:rPr lang="en-US" sz="2400" dirty="0">
                <a:latin typeface="+mj-lt"/>
              </a:rPr>
              <a:t>Shared investment supports effective Core Transition Teams across the state.</a:t>
            </a:r>
          </a:p>
          <a:p>
            <a:r>
              <a:rPr lang="en-US" sz="2400" dirty="0">
                <a:latin typeface="+mj-lt"/>
              </a:rPr>
              <a:t>Quarterly Agency of Education meetings occur with Division of Vocational Rehabilitation, Developmental Disabilities Service Division, Department of Labor, VT Assistive Technology, and Division for the Blind and Visually Impaired– now being expanded to create a Statewide Core Transition Team.</a:t>
            </a:r>
          </a:p>
          <a:p>
            <a:endParaRPr lang="en-US" dirty="0"/>
          </a:p>
        </p:txBody>
      </p:sp>
    </p:spTree>
    <p:extLst>
      <p:ext uri="{BB962C8B-B14F-4D97-AF65-F5344CB8AC3E}">
        <p14:creationId xmlns:p14="http://schemas.microsoft.com/office/powerpoint/2010/main" val="353686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268C8-B108-41D4-8892-D1A7CAB1AE0F}"/>
              </a:ext>
            </a:extLst>
          </p:cNvPr>
          <p:cNvSpPr>
            <a:spLocks noGrp="1"/>
          </p:cNvSpPr>
          <p:nvPr>
            <p:ph type="title"/>
          </p:nvPr>
        </p:nvSpPr>
        <p:spPr/>
        <p:txBody>
          <a:bodyPr/>
          <a:lstStyle/>
          <a:p>
            <a:r>
              <a:rPr lang="en-US" dirty="0"/>
              <a:t>Regular Communication with Local Education Staff</a:t>
            </a:r>
          </a:p>
        </p:txBody>
      </p:sp>
      <p:sp>
        <p:nvSpPr>
          <p:cNvPr id="3" name="Content Placeholder 2">
            <a:extLst>
              <a:ext uri="{FF2B5EF4-FFF2-40B4-BE49-F238E27FC236}">
                <a16:creationId xmlns:a16="http://schemas.microsoft.com/office/drawing/2014/main" id="{A7E068B7-5D88-49F3-8256-536E8B607525}"/>
              </a:ext>
            </a:extLst>
          </p:cNvPr>
          <p:cNvSpPr>
            <a:spLocks noGrp="1"/>
          </p:cNvSpPr>
          <p:nvPr>
            <p:ph idx="1"/>
          </p:nvPr>
        </p:nvSpPr>
        <p:spPr>
          <a:xfrm>
            <a:off x="1104899" y="1600200"/>
            <a:ext cx="10822057" cy="5078896"/>
          </a:xfrm>
        </p:spPr>
        <p:txBody>
          <a:bodyPr>
            <a:normAutofit fontScale="92500" lnSpcReduction="20000"/>
          </a:bodyPr>
          <a:lstStyle/>
          <a:p>
            <a:r>
              <a:rPr lang="en-US" sz="2600" dirty="0">
                <a:latin typeface="+mj-lt"/>
              </a:rPr>
              <a:t>Transition Youth Teams meet with school staff at the beginning of school year to clarify roles and establish plan for the year around visits, referrals, services, communication plan.</a:t>
            </a:r>
          </a:p>
          <a:p>
            <a:r>
              <a:rPr lang="en-US" sz="2600" dirty="0">
                <a:latin typeface="+mj-lt"/>
              </a:rPr>
              <a:t>Collaborative activities occur within the schools- Transition Fairs or Open Houses.</a:t>
            </a:r>
          </a:p>
          <a:p>
            <a:r>
              <a:rPr lang="en-US" sz="2600" dirty="0">
                <a:latin typeface="+mj-lt"/>
              </a:rPr>
              <a:t>Groups that occur during the school day are in collaboration with school staff.</a:t>
            </a:r>
          </a:p>
          <a:p>
            <a:r>
              <a:rPr lang="en-US" sz="2600" dirty="0">
                <a:latin typeface="+mj-lt"/>
              </a:rPr>
              <a:t>Visits to local VR office at the end of the school year for graduating students are encouraged (can be done in collaboration with Department of Labor and/or Developmental Services).</a:t>
            </a:r>
          </a:p>
          <a:p>
            <a:r>
              <a:rPr lang="en-US" sz="2600" dirty="0">
                <a:latin typeface="+mj-lt"/>
              </a:rPr>
              <a:t>Local Core Transition Team meetings clarifies roles of VR and Community Partners.</a:t>
            </a:r>
          </a:p>
          <a:p>
            <a:pPr marL="0" indent="0">
              <a:buNone/>
            </a:pPr>
            <a:r>
              <a:rPr lang="en-US" sz="2600" dirty="0">
                <a:latin typeface="+mj-lt"/>
              </a:rPr>
              <a:t>Resources:</a:t>
            </a:r>
          </a:p>
          <a:p>
            <a:pPr lvl="1"/>
            <a:r>
              <a:rPr lang="en-US" sz="2600" dirty="0">
                <a:latin typeface="+mj-lt"/>
              </a:rPr>
              <a:t>Start of school year checklists with TransCen (VR and schools documents)</a:t>
            </a:r>
          </a:p>
          <a:p>
            <a:pPr lvl="1"/>
            <a:r>
              <a:rPr lang="en-US" sz="2600" dirty="0">
                <a:latin typeface="+mj-lt"/>
              </a:rPr>
              <a:t>Best Practice from meetings with TransCen and schools</a:t>
            </a:r>
          </a:p>
          <a:p>
            <a:endParaRPr lang="en-US" dirty="0"/>
          </a:p>
          <a:p>
            <a:endParaRPr lang="en-US" dirty="0"/>
          </a:p>
        </p:txBody>
      </p:sp>
    </p:spTree>
    <p:extLst>
      <p:ext uri="{BB962C8B-B14F-4D97-AF65-F5344CB8AC3E}">
        <p14:creationId xmlns:p14="http://schemas.microsoft.com/office/powerpoint/2010/main" val="16892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13C1-2789-451C-A764-87A7438B80F3}"/>
              </a:ext>
            </a:extLst>
          </p:cNvPr>
          <p:cNvSpPr>
            <a:spLocks noGrp="1"/>
          </p:cNvSpPr>
          <p:nvPr>
            <p:ph type="title"/>
          </p:nvPr>
        </p:nvSpPr>
        <p:spPr/>
        <p:txBody>
          <a:bodyPr/>
          <a:lstStyle/>
          <a:p>
            <a:r>
              <a:rPr lang="en-US" dirty="0"/>
              <a:t>Why Core Transition Teams ?</a:t>
            </a:r>
          </a:p>
        </p:txBody>
      </p:sp>
      <p:sp>
        <p:nvSpPr>
          <p:cNvPr id="3" name="Content Placeholder 2">
            <a:extLst>
              <a:ext uri="{FF2B5EF4-FFF2-40B4-BE49-F238E27FC236}">
                <a16:creationId xmlns:a16="http://schemas.microsoft.com/office/drawing/2014/main" id="{12E4E20C-F4D2-49A7-B406-A0255DA5ADDB}"/>
              </a:ext>
            </a:extLst>
          </p:cNvPr>
          <p:cNvSpPr>
            <a:spLocks noGrp="1"/>
          </p:cNvSpPr>
          <p:nvPr>
            <p:ph idx="1"/>
          </p:nvPr>
        </p:nvSpPr>
        <p:spPr>
          <a:xfrm>
            <a:off x="1104899" y="1600200"/>
            <a:ext cx="10543761" cy="4572000"/>
          </a:xfrm>
        </p:spPr>
        <p:txBody>
          <a:bodyPr>
            <a:noAutofit/>
          </a:bodyPr>
          <a:lstStyle/>
          <a:p>
            <a:r>
              <a:rPr lang="en-US" sz="2400" dirty="0">
                <a:latin typeface="+mj-lt"/>
              </a:rPr>
              <a:t>Strategy for Pre-Employment Transition Services accessibility statewide and alignment with Interagency Collaboration;</a:t>
            </a:r>
          </a:p>
          <a:p>
            <a:r>
              <a:rPr lang="en-US" sz="2400" dirty="0">
                <a:latin typeface="+mj-lt"/>
              </a:rPr>
              <a:t>Increase capacity at the local level to develop, provide, and manage an effective transition process for students;</a:t>
            </a:r>
          </a:p>
          <a:p>
            <a:pPr lvl="0"/>
            <a:r>
              <a:rPr lang="en-US" sz="2400" dirty="0">
                <a:latin typeface="+mj-lt"/>
              </a:rPr>
              <a:t>Share resources and information, make connections with providers, and provide training to encourage the use of best practices;</a:t>
            </a:r>
          </a:p>
          <a:p>
            <a:pPr lvl="0"/>
            <a:r>
              <a:rPr lang="en-US" sz="2400" dirty="0">
                <a:latin typeface="+mj-lt"/>
              </a:rPr>
              <a:t>Provide input and information to local and regional school and policy boards regarding broader transition issues;</a:t>
            </a:r>
          </a:p>
          <a:p>
            <a:pPr lvl="0"/>
            <a:r>
              <a:rPr lang="en-US" sz="2400" dirty="0">
                <a:latin typeface="+mj-lt"/>
              </a:rPr>
              <a:t>Collectively problem solve transition challenges for students with complex needs; and</a:t>
            </a:r>
          </a:p>
          <a:p>
            <a:pPr lvl="0"/>
            <a:r>
              <a:rPr lang="en-US" sz="2400" dirty="0">
                <a:latin typeface="+mj-lt"/>
              </a:rPr>
              <a:t>Liaison with the other transition initiatives. </a:t>
            </a:r>
          </a:p>
        </p:txBody>
      </p:sp>
    </p:spTree>
    <p:extLst>
      <p:ext uri="{BB962C8B-B14F-4D97-AF65-F5344CB8AC3E}">
        <p14:creationId xmlns:p14="http://schemas.microsoft.com/office/powerpoint/2010/main" val="244827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26F9-6351-4758-A1E7-50DC53E435E6}"/>
              </a:ext>
            </a:extLst>
          </p:cNvPr>
          <p:cNvSpPr>
            <a:spLocks noGrp="1"/>
          </p:cNvSpPr>
          <p:nvPr>
            <p:ph type="title"/>
          </p:nvPr>
        </p:nvSpPr>
        <p:spPr/>
        <p:txBody>
          <a:bodyPr/>
          <a:lstStyle/>
          <a:p>
            <a:r>
              <a:rPr lang="en-US" dirty="0"/>
              <a:t>Design of Core Transition Teams</a:t>
            </a:r>
          </a:p>
        </p:txBody>
      </p:sp>
      <p:sp>
        <p:nvSpPr>
          <p:cNvPr id="3" name="Content Placeholder 2">
            <a:extLst>
              <a:ext uri="{FF2B5EF4-FFF2-40B4-BE49-F238E27FC236}">
                <a16:creationId xmlns:a16="http://schemas.microsoft.com/office/drawing/2014/main" id="{0741B7B0-ABC1-446E-94FF-C732BC2824E2}"/>
              </a:ext>
            </a:extLst>
          </p:cNvPr>
          <p:cNvSpPr>
            <a:spLocks noGrp="1"/>
          </p:cNvSpPr>
          <p:nvPr>
            <p:ph idx="1"/>
          </p:nvPr>
        </p:nvSpPr>
        <p:spPr>
          <a:xfrm>
            <a:off x="1104899" y="1600199"/>
            <a:ext cx="10702787" cy="4999383"/>
          </a:xfrm>
        </p:spPr>
        <p:txBody>
          <a:bodyPr>
            <a:normAutofit fontScale="85000" lnSpcReduction="10000"/>
          </a:bodyPr>
          <a:lstStyle/>
          <a:p>
            <a:r>
              <a:rPr lang="en-US" sz="2200" dirty="0">
                <a:latin typeface="+mj-lt"/>
              </a:rPr>
              <a:t>12 local teams across the state that align with Vocational Rehabilitation/Agency of Human Services offices</a:t>
            </a:r>
          </a:p>
          <a:p>
            <a:r>
              <a:rPr lang="en-US" sz="2200" dirty="0">
                <a:latin typeface="+mj-lt"/>
              </a:rPr>
              <a:t>Monthly,  bimonthly, or quarterly meetings, depending upon identified needs of the team</a:t>
            </a:r>
          </a:p>
          <a:p>
            <a:r>
              <a:rPr lang="en-US" sz="2200" dirty="0">
                <a:latin typeface="+mj-lt"/>
              </a:rPr>
              <a:t>Representation from (not an exhaustive list):</a:t>
            </a:r>
          </a:p>
          <a:p>
            <a:pPr lvl="1"/>
            <a:r>
              <a:rPr lang="en-US" sz="1700" dirty="0">
                <a:latin typeface="+mj-lt"/>
              </a:rPr>
              <a:t>Schools (Special Educators, Work Based Learning Coordinators, 504 Coordinators, School Counselors, Special Education Directors)</a:t>
            </a:r>
          </a:p>
          <a:p>
            <a:pPr lvl="1"/>
            <a:r>
              <a:rPr lang="en-US" sz="1700" dirty="0">
                <a:latin typeface="+mj-lt"/>
              </a:rPr>
              <a:t>College programs: Community Colleges, State and Private colleges, Transition College programs (College Steps, THINK College, SUCCEED, Project Search)</a:t>
            </a:r>
          </a:p>
          <a:p>
            <a:pPr lvl="1"/>
            <a:r>
              <a:rPr lang="en-US" sz="1700" dirty="0">
                <a:latin typeface="+mj-lt"/>
              </a:rPr>
              <a:t>Designated agencies (both Developmental Services and Mental Health Services) and Specialized Service Agencies</a:t>
            </a:r>
          </a:p>
          <a:p>
            <a:pPr lvl="1"/>
            <a:r>
              <a:rPr lang="en-US" sz="1700" dirty="0">
                <a:latin typeface="+mj-lt"/>
              </a:rPr>
              <a:t>Department of Labor</a:t>
            </a:r>
          </a:p>
          <a:p>
            <a:pPr lvl="1"/>
            <a:r>
              <a:rPr lang="en-US" sz="1700" dirty="0">
                <a:latin typeface="+mj-lt"/>
              </a:rPr>
              <a:t>Adult Learning </a:t>
            </a:r>
          </a:p>
          <a:p>
            <a:pPr lvl="1"/>
            <a:r>
              <a:rPr lang="en-US" sz="1700" dirty="0">
                <a:latin typeface="+mj-lt"/>
              </a:rPr>
              <a:t>Employment partners (VABIR)</a:t>
            </a:r>
          </a:p>
          <a:p>
            <a:pPr lvl="1"/>
            <a:r>
              <a:rPr lang="en-US" sz="1700" dirty="0">
                <a:latin typeface="+mj-lt"/>
              </a:rPr>
              <a:t>Vermont Family Network</a:t>
            </a:r>
          </a:p>
          <a:p>
            <a:pPr lvl="1"/>
            <a:r>
              <a:rPr lang="en-US" sz="1700" dirty="0">
                <a:latin typeface="+mj-lt"/>
              </a:rPr>
              <a:t>Department of Health- Children with Special Health Needs</a:t>
            </a:r>
          </a:p>
          <a:p>
            <a:pPr lvl="1"/>
            <a:r>
              <a:rPr lang="en-US" sz="1700" dirty="0">
                <a:latin typeface="+mj-lt"/>
              </a:rPr>
              <a:t>Any local program that is working with youth!</a:t>
            </a:r>
          </a:p>
          <a:p>
            <a:pPr lvl="1"/>
            <a:r>
              <a:rPr lang="en-US" sz="1700" dirty="0">
                <a:latin typeface="+mj-lt"/>
              </a:rPr>
              <a:t>Parents and students (future plan)</a:t>
            </a:r>
          </a:p>
          <a:p>
            <a:r>
              <a:rPr lang="en-US" sz="2200" dirty="0">
                <a:latin typeface="+mj-lt"/>
              </a:rPr>
              <a:t>Agency/Organization statewide leaders support and reinforce importance of the local Core Transition Team meetings; Annual Core Team Event is funded at the state level.</a:t>
            </a:r>
          </a:p>
          <a:p>
            <a:pPr marL="457200" lvl="1" indent="0">
              <a:buNone/>
            </a:pPr>
            <a:endParaRPr lang="en-US" dirty="0"/>
          </a:p>
          <a:p>
            <a:endParaRPr lang="en-US" dirty="0"/>
          </a:p>
        </p:txBody>
      </p:sp>
    </p:spTree>
    <p:extLst>
      <p:ext uri="{BB962C8B-B14F-4D97-AF65-F5344CB8AC3E}">
        <p14:creationId xmlns:p14="http://schemas.microsoft.com/office/powerpoint/2010/main" val="328989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358-EDAB-43EF-92A8-47D016842841}"/>
              </a:ext>
            </a:extLst>
          </p:cNvPr>
          <p:cNvSpPr>
            <a:spLocks noGrp="1"/>
          </p:cNvSpPr>
          <p:nvPr>
            <p:ph type="title"/>
          </p:nvPr>
        </p:nvSpPr>
        <p:spPr/>
        <p:txBody>
          <a:bodyPr>
            <a:normAutofit/>
          </a:bodyPr>
          <a:lstStyle/>
          <a:p>
            <a:pPr lvl="0"/>
            <a:r>
              <a:rPr lang="en-US" dirty="0"/>
              <a:t>Collaboration with Employers and other Community Partners</a:t>
            </a:r>
          </a:p>
        </p:txBody>
      </p:sp>
      <p:sp>
        <p:nvSpPr>
          <p:cNvPr id="3" name="Content Placeholder 2">
            <a:extLst>
              <a:ext uri="{FF2B5EF4-FFF2-40B4-BE49-F238E27FC236}">
                <a16:creationId xmlns:a16="http://schemas.microsoft.com/office/drawing/2014/main" id="{CFDCE724-3B1B-41E5-BC41-5C027ACFEA0D}"/>
              </a:ext>
            </a:extLst>
          </p:cNvPr>
          <p:cNvSpPr>
            <a:spLocks noGrp="1"/>
          </p:cNvSpPr>
          <p:nvPr>
            <p:ph idx="1"/>
          </p:nvPr>
        </p:nvSpPr>
        <p:spPr>
          <a:xfrm>
            <a:off x="718624" y="1970315"/>
            <a:ext cx="10490752" cy="5159828"/>
          </a:xfrm>
        </p:spPr>
        <p:txBody>
          <a:bodyPr>
            <a:normAutofit/>
          </a:bodyPr>
          <a:lstStyle/>
          <a:p>
            <a:pPr lvl="1"/>
            <a:r>
              <a:rPr lang="en-US" sz="2000" dirty="0">
                <a:latin typeface="+mj-lt"/>
              </a:rPr>
              <a:t>Close partnership with the Vermont Association for Business, Industry, and Rehabilitation </a:t>
            </a:r>
          </a:p>
          <a:p>
            <a:pPr lvl="1"/>
            <a:r>
              <a:rPr lang="en-US" sz="2000" dirty="0">
                <a:latin typeface="+mj-lt"/>
                <a:hlinkClick r:id="rId2"/>
              </a:rPr>
              <a:t>Creative Workforce Solutions</a:t>
            </a:r>
            <a:r>
              <a:rPr lang="en-US" sz="2000" dirty="0">
                <a:latin typeface="+mj-lt"/>
              </a:rPr>
              <a:t>– System of sharing and coordinating employer information, resources, and relationships locally</a:t>
            </a:r>
          </a:p>
          <a:p>
            <a:pPr lvl="1"/>
            <a:r>
              <a:rPr lang="en-US" sz="2000" dirty="0">
                <a:latin typeface="+mj-lt"/>
                <a:hlinkClick r:id="rId3"/>
              </a:rPr>
              <a:t>Progressive Employment</a:t>
            </a:r>
            <a:r>
              <a:rPr lang="en-US" sz="2000" dirty="0">
                <a:latin typeface="+mj-lt"/>
              </a:rPr>
              <a:t>:</a:t>
            </a:r>
          </a:p>
          <a:p>
            <a:pPr lvl="2">
              <a:buFont typeface="Arial" panose="020B0604020202020204" pitchFamily="34" charset="0"/>
              <a:buChar char="•"/>
            </a:pPr>
            <a:r>
              <a:rPr lang="en-US" sz="2000" dirty="0">
                <a:latin typeface="+mj-lt"/>
                <a:cs typeface="Calibri"/>
              </a:rPr>
              <a:t>The purpose of Progressive Employment is to provide candidates with opportunities to explore careers, build skills, develop recent work experience, and establish relationships that will help them secure jobs in the community. </a:t>
            </a:r>
          </a:p>
          <a:p>
            <a:pPr lvl="2">
              <a:buFont typeface="Arial" panose="020B0604020202020204" pitchFamily="34" charset="0"/>
              <a:buChar char="•"/>
            </a:pPr>
            <a:r>
              <a:rPr lang="en-US" sz="2000" dirty="0">
                <a:latin typeface="+mj-lt"/>
                <a:cs typeface="Calibri"/>
              </a:rPr>
              <a:t>PE also provides employers with a method to evaluate potential employees in an informal, low risk way. </a:t>
            </a:r>
            <a:endParaRPr lang="en-US" sz="2000" dirty="0">
              <a:latin typeface="+mj-lt"/>
            </a:endParaRPr>
          </a:p>
          <a:p>
            <a:pPr lvl="1"/>
            <a:r>
              <a:rPr lang="en-US" sz="2000" dirty="0">
                <a:latin typeface="+mj-lt"/>
              </a:rPr>
              <a:t>Core Transition Teams—Employer panels</a:t>
            </a:r>
          </a:p>
          <a:p>
            <a:pPr lvl="1"/>
            <a:r>
              <a:rPr lang="en-US" sz="2000" dirty="0">
                <a:latin typeface="+mj-lt"/>
              </a:rPr>
              <a:t>Career/Transition Fairs in collaboration with community partners and employers</a:t>
            </a:r>
          </a:p>
          <a:p>
            <a:pPr lvl="1"/>
            <a:r>
              <a:rPr lang="en-US" sz="2000" dirty="0">
                <a:latin typeface="+mj-lt"/>
              </a:rPr>
              <a:t>Wide range of Work-Based Learning Opportunities/Integrated Competitive Employment</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6748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91B7-9354-424A-91DF-F620152237EF}"/>
              </a:ext>
            </a:extLst>
          </p:cNvPr>
          <p:cNvSpPr>
            <a:spLocks noGrp="1"/>
          </p:cNvSpPr>
          <p:nvPr>
            <p:ph type="title"/>
          </p:nvPr>
        </p:nvSpPr>
        <p:spPr>
          <a:xfrm>
            <a:off x="1060450" y="3286539"/>
            <a:ext cx="10071099" cy="2074866"/>
          </a:xfrm>
        </p:spPr>
        <p:txBody>
          <a:bodyPr>
            <a:normAutofit fontScale="90000"/>
          </a:bodyPr>
          <a:lstStyle/>
          <a:p>
            <a:r>
              <a:rPr lang="en-US" dirty="0"/>
              <a:t>Linking Learning to Careers – ENHANCED SERVICES INCLUDING Work-Based Learning </a:t>
            </a:r>
            <a:br>
              <a:rPr lang="en-US" dirty="0"/>
            </a:br>
            <a:endParaRPr lang="en-US" dirty="0"/>
          </a:p>
        </p:txBody>
      </p:sp>
    </p:spTree>
    <p:extLst>
      <p:ext uri="{BB962C8B-B14F-4D97-AF65-F5344CB8AC3E}">
        <p14:creationId xmlns:p14="http://schemas.microsoft.com/office/powerpoint/2010/main" val="17822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A417-BC63-4146-8DCA-6E5EBEC13216}"/>
              </a:ext>
            </a:extLst>
          </p:cNvPr>
          <p:cNvSpPr>
            <a:spLocks noGrp="1"/>
          </p:cNvSpPr>
          <p:nvPr>
            <p:ph type="title"/>
          </p:nvPr>
        </p:nvSpPr>
        <p:spPr>
          <a:xfrm>
            <a:off x="333787" y="137320"/>
            <a:ext cx="11524423" cy="1096962"/>
          </a:xfrm>
        </p:spPr>
        <p:txBody>
          <a:bodyPr>
            <a:normAutofit/>
          </a:bodyPr>
          <a:lstStyle/>
          <a:p>
            <a:r>
              <a:rPr lang="en-US" sz="3600" dirty="0"/>
              <a:t>Transition Work-Based Learning Model Demonstrations</a:t>
            </a:r>
          </a:p>
        </p:txBody>
      </p:sp>
      <p:sp>
        <p:nvSpPr>
          <p:cNvPr id="3" name="Content Placeholder 2">
            <a:extLst>
              <a:ext uri="{FF2B5EF4-FFF2-40B4-BE49-F238E27FC236}">
                <a16:creationId xmlns:a16="http://schemas.microsoft.com/office/drawing/2014/main" id="{C4A5092E-EE1F-4C64-820B-C9763704EC9F}"/>
              </a:ext>
            </a:extLst>
          </p:cNvPr>
          <p:cNvSpPr>
            <a:spLocks noGrp="1"/>
          </p:cNvSpPr>
          <p:nvPr>
            <p:ph idx="1"/>
          </p:nvPr>
        </p:nvSpPr>
        <p:spPr>
          <a:xfrm>
            <a:off x="1178026" y="1600199"/>
            <a:ext cx="9982200" cy="4572000"/>
          </a:xfrm>
        </p:spPr>
        <p:txBody>
          <a:bodyPr/>
          <a:lstStyle/>
          <a:p>
            <a:r>
              <a:rPr lang="en-US" sz="2400" dirty="0">
                <a:latin typeface="+mj-lt"/>
              </a:rPr>
              <a:t>5-year research project </a:t>
            </a:r>
          </a:p>
          <a:p>
            <a:r>
              <a:rPr lang="en-US" sz="2400" dirty="0">
                <a:latin typeface="+mj-lt"/>
              </a:rPr>
              <a:t>Funded by: U.S. Department of Education, Rehabilitation Services Administration – Disability Innovation Fund Grants</a:t>
            </a:r>
          </a:p>
          <a:p>
            <a:r>
              <a:rPr lang="en-US" sz="2400" dirty="0">
                <a:latin typeface="+mj-lt"/>
              </a:rPr>
              <a:t>Awarded to: California, Massachusetts, Maine, Maryland, Vermont</a:t>
            </a:r>
          </a:p>
          <a:p>
            <a:pPr marL="0" indent="0">
              <a:buNone/>
            </a:pPr>
            <a:endParaRPr lang="en-US" dirty="0"/>
          </a:p>
        </p:txBody>
      </p:sp>
      <p:pic>
        <p:nvPicPr>
          <p:cNvPr id="2050" name="Picture 2" descr="Image result for Research Study images">
            <a:extLst>
              <a:ext uri="{FF2B5EF4-FFF2-40B4-BE49-F238E27FC236}">
                <a16:creationId xmlns:a16="http://schemas.microsoft.com/office/drawing/2014/main" id="{AC344B54-8665-44B7-899A-7800B332E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092" y="3949148"/>
            <a:ext cx="5057815" cy="222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6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750D-DAC4-47BE-8ED7-63898FBC8736}"/>
              </a:ext>
            </a:extLst>
          </p:cNvPr>
          <p:cNvSpPr>
            <a:spLocks noGrp="1"/>
          </p:cNvSpPr>
          <p:nvPr>
            <p:ph type="title"/>
          </p:nvPr>
        </p:nvSpPr>
        <p:spPr>
          <a:xfrm>
            <a:off x="1104900" y="-30639"/>
            <a:ext cx="9980682" cy="1096962"/>
          </a:xfrm>
        </p:spPr>
        <p:txBody>
          <a:bodyPr>
            <a:normAutofit/>
          </a:bodyPr>
          <a:lstStyle/>
          <a:p>
            <a:pPr lvl="0"/>
            <a:r>
              <a:rPr lang="en-US" dirty="0"/>
              <a:t>Linking Learning to Careers– Work Based Learning</a:t>
            </a:r>
          </a:p>
        </p:txBody>
      </p:sp>
      <p:sp>
        <p:nvSpPr>
          <p:cNvPr id="8" name="Rectangle 7">
            <a:extLst>
              <a:ext uri="{FF2B5EF4-FFF2-40B4-BE49-F238E27FC236}">
                <a16:creationId xmlns:a16="http://schemas.microsoft.com/office/drawing/2014/main" id="{8C7AFB71-07D3-41AA-AD8D-6737D8E07AFC}"/>
              </a:ext>
            </a:extLst>
          </p:cNvPr>
          <p:cNvSpPr/>
          <p:nvPr/>
        </p:nvSpPr>
        <p:spPr>
          <a:xfrm>
            <a:off x="1104900" y="1433237"/>
            <a:ext cx="9980682" cy="4613379"/>
          </a:xfrm>
          <a:prstGeom prst="rect">
            <a:avLst/>
          </a:prstGeom>
        </p:spPr>
        <p:txBody>
          <a:bodyPr wrap="square">
            <a:spAutoFit/>
          </a:bodyPr>
          <a:lstStyle/>
          <a:p>
            <a:pPr marL="0" marR="0" lvl="0" indent="0" algn="l" defTabSz="914400" rtl="0" eaLnBrk="1" fontAlgn="auto" latinLnBrk="0" hangingPunct="1">
              <a:lnSpc>
                <a:spcPct val="85000"/>
              </a:lnSpc>
              <a:spcBef>
                <a:spcPts val="1300"/>
              </a:spcBef>
              <a:spcAft>
                <a:spcPts val="0"/>
              </a:spcAft>
              <a:buClrTx/>
              <a:buSzTx/>
              <a:buFontTx/>
              <a:buNone/>
              <a:tabLst/>
              <a:defRPr/>
            </a:pPr>
            <a:r>
              <a:rPr kumimoji="0" lang="en-US" sz="2400" b="1" i="0" u="none" strike="noStrike" kern="1200" cap="none" spc="0" normalizeH="0" baseline="0" noProof="0" dirty="0">
                <a:ln>
                  <a:noFill/>
                </a:ln>
                <a:solidFill>
                  <a:srgbClr val="514843"/>
                </a:solidFill>
                <a:effectLst/>
                <a:uLnTx/>
                <a:uFillTx/>
                <a:latin typeface="Plantagenet Cherokee"/>
                <a:ea typeface="+mn-ea"/>
                <a:cs typeface="Calibri" panose="020F0502020204030204" pitchFamily="34" charset="0"/>
              </a:rPr>
              <a:t>LLC delivers a continuum of work-based learning experiences including:</a:t>
            </a:r>
          </a:p>
          <a:p>
            <a:pPr marL="91440" marR="0" lvl="0" indent="-91440" algn="l" defTabSz="914400" rtl="0" eaLnBrk="1" fontAlgn="auto" latinLnBrk="0" hangingPunct="1">
              <a:lnSpc>
                <a:spcPct val="85000"/>
              </a:lnSpc>
              <a:spcBef>
                <a:spcPts val="13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Plantagenet Cherokee"/>
                <a:ea typeface="+mn-ea"/>
                <a:cs typeface="Calibri" panose="020F0502020204030204" pitchFamily="34" charset="0"/>
              </a:rPr>
              <a:t> At least one formally prepared and evaluated job shadow</a:t>
            </a:r>
          </a:p>
          <a:p>
            <a:pPr marL="91440" marR="0" lvl="0" indent="-91440" algn="l" defTabSz="914400" rtl="0" eaLnBrk="1" fontAlgn="auto" latinLnBrk="0" hangingPunct="1">
              <a:lnSpc>
                <a:spcPct val="85000"/>
              </a:lnSpc>
              <a:spcBef>
                <a:spcPts val="13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Plantagenet Cherokee"/>
                <a:ea typeface="+mn-ea"/>
                <a:cs typeface="Calibri" panose="020F0502020204030204" pitchFamily="34" charset="0"/>
              </a:rPr>
              <a:t> At least one formally prepared and evaluated unpaid internship and/or volunteer experience</a:t>
            </a:r>
          </a:p>
          <a:p>
            <a:pPr marL="91440" marR="0" lvl="0" indent="-91440" algn="l" defTabSz="914400" rtl="0" eaLnBrk="1" fontAlgn="auto" latinLnBrk="0" hangingPunct="1">
              <a:lnSpc>
                <a:spcPct val="85000"/>
              </a:lnSpc>
              <a:spcBef>
                <a:spcPts val="130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Plantagenet Cherokee"/>
                <a:ea typeface="+mn-ea"/>
                <a:cs typeface="Calibri" panose="020F0502020204030204" pitchFamily="34" charset="0"/>
              </a:rPr>
              <a:t> At least one employer-paid job in a competitive, integrated setting</a:t>
            </a:r>
          </a:p>
          <a:p>
            <a:pPr marL="0" marR="0" lvl="0" indent="0" algn="l" defTabSz="914400" rtl="0" eaLnBrk="1" fontAlgn="auto" latinLnBrk="0" hangingPunct="1">
              <a:lnSpc>
                <a:spcPct val="85000"/>
              </a:lnSpc>
              <a:spcBef>
                <a:spcPts val="1300"/>
              </a:spcBef>
              <a:spcAft>
                <a:spcPts val="0"/>
              </a:spcAft>
              <a:buClrTx/>
              <a:buSzTx/>
              <a:buFontTx/>
              <a:buNone/>
              <a:tabLst/>
              <a:defRPr/>
            </a:pPr>
            <a:endParaRPr kumimoji="0" lang="en-US" sz="1000" b="0" i="0" u="none" strike="noStrike" kern="1200" cap="none" spc="0" normalizeH="0" baseline="0" noProof="0" dirty="0">
              <a:ln>
                <a:noFill/>
              </a:ln>
              <a:solidFill>
                <a:prstClr val="black">
                  <a:lumMod val="85000"/>
                  <a:lumOff val="15000"/>
                </a:prstClr>
              </a:solidFill>
              <a:effectLst/>
              <a:uLnTx/>
              <a:uFillTx/>
              <a:latin typeface="Plantagenet Cherokee"/>
              <a:ea typeface="+mn-ea"/>
              <a:cs typeface="Calibri" panose="020F0502020204030204" pitchFamily="34" charset="0"/>
            </a:endParaRPr>
          </a:p>
          <a:p>
            <a:pPr marL="0" marR="0" lvl="0" indent="0" algn="l" defTabSz="914400" rtl="0" eaLnBrk="1" fontAlgn="auto" latinLnBrk="0" hangingPunct="1">
              <a:lnSpc>
                <a:spcPct val="85000"/>
              </a:lnSpc>
              <a:spcBef>
                <a:spcPts val="1300"/>
              </a:spcBef>
              <a:spcAft>
                <a:spcPts val="0"/>
              </a:spcAft>
              <a:buClrTx/>
              <a:buSzTx/>
              <a:buFontTx/>
              <a:buNone/>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Plantagenet Cherokee"/>
                <a:ea typeface="+mn-ea"/>
                <a:cs typeface="Calibri" panose="020F0502020204030204" pitchFamily="34" charset="0"/>
              </a:rPr>
              <a:t>Other WBL activities such as career guest speakers, work </a:t>
            </a:r>
          </a:p>
          <a:p>
            <a:pPr marL="0" marR="0" lvl="0" indent="0" algn="l" defTabSz="914400" rtl="0" eaLnBrk="1" fontAlgn="auto" latinLnBrk="0" hangingPunct="1">
              <a:lnSpc>
                <a:spcPct val="85000"/>
              </a:lnSpc>
              <a:spcBef>
                <a:spcPts val="1300"/>
              </a:spcBef>
              <a:spcAft>
                <a:spcPts val="0"/>
              </a:spcAft>
              <a:buClrTx/>
              <a:buSzTx/>
              <a:buFontTx/>
              <a:buNone/>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Plantagenet Cherokee"/>
                <a:ea typeface="+mn-ea"/>
                <a:cs typeface="Calibri" panose="020F0502020204030204" pitchFamily="34" charset="0"/>
              </a:rPr>
              <a:t>site visits, and informational interviews are incorporated</a:t>
            </a:r>
          </a:p>
          <a:p>
            <a:pPr marL="0" marR="0" lvl="0" indent="0" algn="l" defTabSz="914400" rtl="0" eaLnBrk="1" fontAlgn="auto" latinLnBrk="0" hangingPunct="1">
              <a:lnSpc>
                <a:spcPct val="85000"/>
              </a:lnSpc>
              <a:spcBef>
                <a:spcPts val="1300"/>
              </a:spcBef>
              <a:spcAft>
                <a:spcPts val="0"/>
              </a:spcAft>
              <a:buClrTx/>
              <a:buSzTx/>
              <a:buFontTx/>
              <a:buNone/>
              <a:tabLst/>
              <a:defRPr/>
            </a:pPr>
            <a:r>
              <a:rPr kumimoji="0" lang="en-US" sz="2000" b="0" i="0" u="none" strike="noStrike" kern="1200" cap="none" spc="0" normalizeH="0" baseline="0" noProof="0" dirty="0">
                <a:ln>
                  <a:noFill/>
                </a:ln>
                <a:solidFill>
                  <a:srgbClr val="514843"/>
                </a:solidFill>
                <a:effectLst/>
                <a:uLnTx/>
                <a:uFillTx/>
                <a:latin typeface="Plantagenet Cherokee"/>
                <a:ea typeface="+mn-ea"/>
                <a:cs typeface="Calibri" panose="020F0502020204030204" pitchFamily="34" charset="0"/>
              </a:rPr>
              <a:t>Resources: </a:t>
            </a:r>
          </a:p>
          <a:p>
            <a:pPr marL="0" marR="0" lvl="0" indent="0" algn="l" defTabSz="914400" rtl="0" eaLnBrk="1" fontAlgn="auto" latinLnBrk="0" hangingPunct="1">
              <a:lnSpc>
                <a:spcPct val="85000"/>
              </a:lnSpc>
              <a:spcBef>
                <a:spcPts val="1300"/>
              </a:spcBef>
              <a:spcAft>
                <a:spcPts val="0"/>
              </a:spcAft>
              <a:buClrTx/>
              <a:buSzTx/>
              <a:buFontTx/>
              <a:buNone/>
              <a:tabLst/>
              <a:defRPr/>
            </a:pPr>
            <a:r>
              <a:rPr kumimoji="0" lang="en-US" sz="2000" b="0" i="0" u="none" strike="noStrike" kern="1200" cap="none" spc="0" normalizeH="0" baseline="0" noProof="0" dirty="0">
                <a:ln>
                  <a:noFill/>
                </a:ln>
                <a:solidFill>
                  <a:srgbClr val="514843"/>
                </a:solidFill>
                <a:effectLst/>
                <a:uLnTx/>
                <a:uFillTx/>
                <a:latin typeface="Plantagenet Cherokee"/>
                <a:ea typeface="+mn-ea"/>
                <a:cs typeface="Calibri" panose="020F0502020204030204" pitchFamily="34" charset="0"/>
              </a:rPr>
              <a:t>Unpaid Work Experience Training Plan </a:t>
            </a:r>
          </a:p>
          <a:p>
            <a:pPr marL="0" marR="0" lvl="0" indent="0" algn="l" defTabSz="914400" rtl="0" eaLnBrk="1" fontAlgn="auto" latinLnBrk="0" hangingPunct="1">
              <a:lnSpc>
                <a:spcPct val="85000"/>
              </a:lnSpc>
              <a:spcBef>
                <a:spcPts val="1300"/>
              </a:spcBef>
              <a:spcAft>
                <a:spcPts val="0"/>
              </a:spcAft>
              <a:buClrTx/>
              <a:buSzTx/>
              <a:buFontTx/>
              <a:buNone/>
              <a:tabLst/>
              <a:defRPr/>
            </a:pPr>
            <a:r>
              <a:rPr kumimoji="0" lang="en-US" sz="2000" b="0" i="0" u="none" strike="noStrike" kern="1200" cap="none" spc="0" normalizeH="0" baseline="0" noProof="0" dirty="0">
                <a:ln>
                  <a:noFill/>
                </a:ln>
                <a:solidFill>
                  <a:srgbClr val="514843"/>
                </a:solidFill>
                <a:effectLst/>
                <a:uLnTx/>
                <a:uFillTx/>
                <a:latin typeface="Plantagenet Cherokee"/>
                <a:ea typeface="+mn-ea"/>
                <a:cs typeface="Calibri" panose="020F0502020204030204" pitchFamily="34" charset="0"/>
              </a:rPr>
              <a:t>Unpaid Work Experience Student Evaluation</a:t>
            </a:r>
          </a:p>
        </p:txBody>
      </p:sp>
      <p:pic>
        <p:nvPicPr>
          <p:cNvPr id="9" name="Picture 2" descr="Image result for Work-based Learning images">
            <a:extLst>
              <a:ext uri="{FF2B5EF4-FFF2-40B4-BE49-F238E27FC236}">
                <a16:creationId xmlns:a16="http://schemas.microsoft.com/office/drawing/2014/main" id="{9C3C40C3-FD55-4A17-9264-9C528C21C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412" y="4111932"/>
            <a:ext cx="2896285" cy="147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07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5133"/>
            <a:ext cx="9350062" cy="1036850"/>
          </a:xfrm>
        </p:spPr>
        <p:txBody>
          <a:bodyPr/>
          <a:lstStyle/>
          <a:p>
            <a:pPr algn="ctr">
              <a:defRPr/>
            </a:pPr>
            <a:br>
              <a:rPr lang="en-US" sz="4400" dirty="0">
                <a:latin typeface="Lucida Sans" panose="020B0602030504020204" pitchFamily="34" charset="0"/>
              </a:rPr>
            </a:br>
            <a:r>
              <a:rPr lang="en-US" sz="3600" dirty="0">
                <a:latin typeface="Lucida Sans" panose="020B0602030504020204" pitchFamily="34" charset="0"/>
              </a:rPr>
              <a:t>What TA Centers Have Learned From States</a:t>
            </a:r>
          </a:p>
        </p:txBody>
      </p:sp>
      <p:sp>
        <p:nvSpPr>
          <p:cNvPr id="3" name="Content Placeholder 2"/>
          <p:cNvSpPr>
            <a:spLocks noGrp="1"/>
          </p:cNvSpPr>
          <p:nvPr>
            <p:ph idx="1"/>
          </p:nvPr>
        </p:nvSpPr>
        <p:spPr>
          <a:xfrm>
            <a:off x="304800" y="1528997"/>
            <a:ext cx="11552420" cy="5329003"/>
          </a:xfrm>
        </p:spPr>
        <p:txBody>
          <a:bodyPr>
            <a:noAutofit/>
          </a:bodyPr>
          <a:lstStyle/>
          <a:p>
            <a:pPr marL="590550" indent="-514350">
              <a:buFont typeface="+mj-lt"/>
              <a:buAutoNum type="arabicPeriod"/>
              <a:defRPr/>
            </a:pPr>
            <a:r>
              <a:rPr lang="en-US" dirty="0"/>
              <a:t>Work based learning experiences are most effective when </a:t>
            </a:r>
            <a:r>
              <a:rPr lang="en-US" b="1" dirty="0"/>
              <a:t>developed in coordination </a:t>
            </a:r>
            <a:r>
              <a:rPr lang="en-US" dirty="0"/>
              <a:t>with one or more of the other four required pre-employment transition services.</a:t>
            </a:r>
          </a:p>
          <a:p>
            <a:pPr marL="590550" indent="-514350">
              <a:buFont typeface="+mj-lt"/>
              <a:buAutoNum type="arabicPeriod"/>
              <a:defRPr/>
            </a:pPr>
            <a:r>
              <a:rPr lang="en-US" dirty="0"/>
              <a:t>Meaningful work experiences are typically developed around a career pathway and provide </a:t>
            </a:r>
            <a:r>
              <a:rPr lang="en-US" b="1" dirty="0"/>
              <a:t>opportunities for students to stack or layer skills</a:t>
            </a:r>
            <a:r>
              <a:rPr lang="en-US" dirty="0"/>
              <a:t>. </a:t>
            </a:r>
            <a:endParaRPr lang="en-US" b="1" dirty="0"/>
          </a:p>
          <a:p>
            <a:pPr marL="590550" indent="-514350">
              <a:buFont typeface="+mj-lt"/>
              <a:buAutoNum type="arabicPeriod"/>
              <a:defRPr/>
            </a:pPr>
            <a:r>
              <a:rPr lang="en-US" dirty="0"/>
              <a:t>Successful collaboration promotes business partnership when employers understand how providing a work  opportunity for students with disabilities can help meet current workforce needs, a better prepared future workforce, and improved community engagement.</a:t>
            </a:r>
          </a:p>
          <a:p>
            <a:pPr marL="590550" indent="-514350">
              <a:buFont typeface="+mj-lt"/>
              <a:buAutoNum type="arabicPeriod"/>
              <a:defRPr/>
            </a:pPr>
            <a:r>
              <a:rPr lang="en-US" dirty="0"/>
              <a:t>Cross-agency collaboration is most effective when it is </a:t>
            </a:r>
            <a:r>
              <a:rPr lang="en-US" b="1" dirty="0"/>
              <a:t>out-come driven</a:t>
            </a:r>
            <a:r>
              <a:rPr lang="en-US" dirty="0"/>
              <a:t>.</a:t>
            </a:r>
          </a:p>
          <a:p>
            <a:pPr marL="590550" indent="-514350">
              <a:buFont typeface="+mj-lt"/>
              <a:buAutoNum type="arabicPeriod"/>
              <a:defRPr/>
            </a:pPr>
            <a:r>
              <a:rPr lang="en-US" dirty="0"/>
              <a:t>States are still young in evaluating and determining what the data is telling us – much of our data is anecdotal (share Blake’s story)</a:t>
            </a:r>
          </a:p>
          <a:p>
            <a:pPr marL="533400" lvl="1" indent="0">
              <a:buNone/>
              <a:defRPr/>
            </a:pPr>
            <a:r>
              <a:rPr lang="en-US" sz="2400" dirty="0"/>
              <a:t>	</a:t>
            </a:r>
          </a:p>
        </p:txBody>
      </p:sp>
      <p:pic>
        <p:nvPicPr>
          <p:cNvPr id="23556" name="Picture 4" descr="NTACT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3331" y="957406"/>
            <a:ext cx="1895940" cy="33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08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562B-A029-43A5-9E85-5CFE9CF637BA}"/>
              </a:ext>
            </a:extLst>
          </p:cNvPr>
          <p:cNvSpPr>
            <a:spLocks noGrp="1"/>
          </p:cNvSpPr>
          <p:nvPr>
            <p:ph type="title"/>
          </p:nvPr>
        </p:nvSpPr>
        <p:spPr/>
        <p:txBody>
          <a:bodyPr>
            <a:normAutofit/>
          </a:bodyPr>
          <a:lstStyle/>
          <a:p>
            <a:r>
              <a:rPr lang="en-US" dirty="0"/>
              <a:t>Additional Enhanced Services</a:t>
            </a:r>
          </a:p>
        </p:txBody>
      </p:sp>
      <p:sp>
        <p:nvSpPr>
          <p:cNvPr id="3" name="Content Placeholder 2">
            <a:extLst>
              <a:ext uri="{FF2B5EF4-FFF2-40B4-BE49-F238E27FC236}">
                <a16:creationId xmlns:a16="http://schemas.microsoft.com/office/drawing/2014/main" id="{CF71DD59-4B59-46F4-88AA-6ED7414DE9B2}"/>
              </a:ext>
            </a:extLst>
          </p:cNvPr>
          <p:cNvSpPr>
            <a:spLocks noGrp="1"/>
          </p:cNvSpPr>
          <p:nvPr>
            <p:ph idx="1"/>
          </p:nvPr>
        </p:nvSpPr>
        <p:spPr>
          <a:xfrm>
            <a:off x="1103382" y="1404731"/>
            <a:ext cx="6842151" cy="5294172"/>
          </a:xfrm>
        </p:spPr>
        <p:txBody>
          <a:bodyPr>
            <a:normAutofit/>
          </a:bodyPr>
          <a:lstStyle/>
          <a:p>
            <a:r>
              <a:rPr lang="en-US" sz="2400" dirty="0">
                <a:latin typeface="+mj-lt"/>
              </a:rPr>
              <a:t>Post-secondary Exploration Options - Partnership with Community College of Vermont</a:t>
            </a:r>
          </a:p>
          <a:p>
            <a:pPr lvl="1"/>
            <a:r>
              <a:rPr lang="en-US" sz="2000" dirty="0">
                <a:latin typeface="+mj-lt"/>
              </a:rPr>
              <a:t>Introduction to College &amp; Careers</a:t>
            </a:r>
          </a:p>
          <a:p>
            <a:pPr lvl="1"/>
            <a:r>
              <a:rPr lang="en-US" sz="2000" dirty="0">
                <a:latin typeface="+mj-lt"/>
              </a:rPr>
              <a:t>Dual Enrollment Courses</a:t>
            </a:r>
          </a:p>
          <a:p>
            <a:pPr lvl="1"/>
            <a:r>
              <a:rPr lang="en-US" sz="2000" dirty="0">
                <a:latin typeface="+mj-lt"/>
              </a:rPr>
              <a:t>Contract Courses</a:t>
            </a:r>
          </a:p>
          <a:p>
            <a:pPr lvl="1"/>
            <a:endParaRPr lang="en-US" sz="2000" dirty="0">
              <a:latin typeface="+mj-lt"/>
            </a:endParaRPr>
          </a:p>
          <a:p>
            <a:pPr lvl="1"/>
            <a:endParaRPr lang="en-US" sz="2000" dirty="0">
              <a:latin typeface="+mj-lt"/>
            </a:endParaRPr>
          </a:p>
          <a:p>
            <a:pPr lvl="1"/>
            <a:endParaRPr lang="en-US" sz="2000" dirty="0">
              <a:latin typeface="+mj-lt"/>
            </a:endParaRPr>
          </a:p>
          <a:p>
            <a:pPr lvl="1"/>
            <a:endParaRPr lang="en-US" sz="2000" dirty="0">
              <a:latin typeface="+mj-lt"/>
            </a:endParaRPr>
          </a:p>
          <a:p>
            <a:pPr marL="457200" lvl="1" indent="0">
              <a:buNone/>
            </a:pPr>
            <a:endParaRPr lang="en-US" sz="2000" dirty="0">
              <a:latin typeface="+mj-lt"/>
            </a:endParaRPr>
          </a:p>
        </p:txBody>
      </p:sp>
      <p:pic>
        <p:nvPicPr>
          <p:cNvPr id="5" name="Picture 4" descr="A picture containing car&#10;&#10;Description automatically generated">
            <a:extLst>
              <a:ext uri="{FF2B5EF4-FFF2-40B4-BE49-F238E27FC236}">
                <a16:creationId xmlns:a16="http://schemas.microsoft.com/office/drawing/2014/main" id="{8EB72BE4-F895-4660-8266-03D74F4FA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580" y="3739130"/>
            <a:ext cx="3073705" cy="1129795"/>
          </a:xfrm>
          <a:prstGeom prst="rect">
            <a:avLst/>
          </a:prstGeom>
        </p:spPr>
      </p:pic>
      <p:sp>
        <p:nvSpPr>
          <p:cNvPr id="7" name="TextBox 6">
            <a:extLst>
              <a:ext uri="{FF2B5EF4-FFF2-40B4-BE49-F238E27FC236}">
                <a16:creationId xmlns:a16="http://schemas.microsoft.com/office/drawing/2014/main" id="{18F7F952-ECC8-4ED9-82F5-77058494D269}"/>
              </a:ext>
            </a:extLst>
          </p:cNvPr>
          <p:cNvSpPr txBox="1"/>
          <p:nvPr/>
        </p:nvSpPr>
        <p:spPr>
          <a:xfrm>
            <a:off x="1011335" y="3706892"/>
            <a:ext cx="5208104" cy="1416734"/>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514843"/>
                </a:solidFill>
                <a:effectLst/>
                <a:uLnTx/>
                <a:uFillTx/>
                <a:latin typeface="Plantagenet Cherokee"/>
                <a:ea typeface="+mn-ea"/>
                <a:cs typeface="+mn-cs"/>
              </a:rPr>
              <a:t>Assistive Technology Supports</a:t>
            </a:r>
          </a:p>
          <a:p>
            <a:pPr marL="685800" marR="0" lvl="1" indent="-228600"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514843"/>
                </a:solidFill>
                <a:effectLst/>
                <a:uLnTx/>
                <a:uFillTx/>
                <a:latin typeface="Plantagenet Cherokee"/>
                <a:ea typeface="+mn-ea"/>
                <a:cs typeface="+mn-cs"/>
              </a:rPr>
              <a:t>Two full time LLC AT Specialists</a:t>
            </a:r>
          </a:p>
          <a:p>
            <a:pPr marL="685800" marR="0" lvl="1" indent="-228600"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514843"/>
                </a:solidFill>
                <a:effectLst/>
                <a:uLnTx/>
                <a:uFillTx/>
                <a:latin typeface="Plantagenet Cherokee"/>
                <a:ea typeface="+mn-ea"/>
                <a:cs typeface="+mn-cs"/>
              </a:rPr>
              <a:t>Loans and purchases of needed devices</a:t>
            </a:r>
          </a:p>
        </p:txBody>
      </p:sp>
      <p:pic>
        <p:nvPicPr>
          <p:cNvPr id="9" name="Picture 8" descr="A picture containing grass, table, sitting&#10;&#10;Description automatically generated">
            <a:extLst>
              <a:ext uri="{FF2B5EF4-FFF2-40B4-BE49-F238E27FC236}">
                <a16:creationId xmlns:a16="http://schemas.microsoft.com/office/drawing/2014/main" id="{7DE11D70-DBB7-473D-9AD2-8BD71DBA4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582" y="1933575"/>
            <a:ext cx="3048000" cy="1495425"/>
          </a:xfrm>
          <a:prstGeom prst="rect">
            <a:avLst/>
          </a:prstGeom>
        </p:spPr>
      </p:pic>
      <p:pic>
        <p:nvPicPr>
          <p:cNvPr id="11" name="Picture 10" descr="A blue and white bus parked in front of a mountain&#10;&#10;Description automatically generated">
            <a:extLst>
              <a:ext uri="{FF2B5EF4-FFF2-40B4-BE49-F238E27FC236}">
                <a16:creationId xmlns:a16="http://schemas.microsoft.com/office/drawing/2014/main" id="{3AF729D4-6B29-405B-8608-2900E1D93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580" y="5224710"/>
            <a:ext cx="3073705" cy="1210593"/>
          </a:xfrm>
          <a:prstGeom prst="rect">
            <a:avLst/>
          </a:prstGeom>
        </p:spPr>
      </p:pic>
      <p:sp>
        <p:nvSpPr>
          <p:cNvPr id="12" name="TextBox 11">
            <a:extLst>
              <a:ext uri="{FF2B5EF4-FFF2-40B4-BE49-F238E27FC236}">
                <a16:creationId xmlns:a16="http://schemas.microsoft.com/office/drawing/2014/main" id="{3EFFB4C2-4F13-49F9-BEE5-D8CC3C4648AB}"/>
              </a:ext>
            </a:extLst>
          </p:cNvPr>
          <p:cNvSpPr txBox="1"/>
          <p:nvPr/>
        </p:nvSpPr>
        <p:spPr>
          <a:xfrm>
            <a:off x="1011335" y="5385330"/>
            <a:ext cx="5116057" cy="765722"/>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514843"/>
                </a:solidFill>
                <a:effectLst/>
                <a:uLnTx/>
                <a:uFillTx/>
                <a:latin typeface="Plantagenet Cherokee"/>
                <a:ea typeface="+mn-ea"/>
                <a:cs typeface="+mn-cs"/>
              </a:rPr>
              <a:t>Transportation to and from WBL and post-secondary activities</a:t>
            </a:r>
          </a:p>
        </p:txBody>
      </p:sp>
    </p:spTree>
    <p:extLst>
      <p:ext uri="{BB962C8B-B14F-4D97-AF65-F5344CB8AC3E}">
        <p14:creationId xmlns:p14="http://schemas.microsoft.com/office/powerpoint/2010/main" val="225005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22BFA-4E3B-4F14-872D-AB4A05D713A2}"/>
              </a:ext>
            </a:extLst>
          </p:cNvPr>
          <p:cNvSpPr>
            <a:spLocks noGrp="1"/>
          </p:cNvSpPr>
          <p:nvPr>
            <p:ph type="title"/>
          </p:nvPr>
        </p:nvSpPr>
        <p:spPr/>
        <p:txBody>
          <a:bodyPr/>
          <a:lstStyle/>
          <a:p>
            <a:r>
              <a:rPr lang="en-US" dirty="0"/>
              <a:t>Current Status &amp; Interim Outcomes</a:t>
            </a:r>
          </a:p>
        </p:txBody>
      </p:sp>
      <p:sp>
        <p:nvSpPr>
          <p:cNvPr id="5" name="Rectangle 4">
            <a:extLst>
              <a:ext uri="{FF2B5EF4-FFF2-40B4-BE49-F238E27FC236}">
                <a16:creationId xmlns:a16="http://schemas.microsoft.com/office/drawing/2014/main" id="{D5A8C872-D5FE-4D73-8378-95A423D971D3}"/>
              </a:ext>
            </a:extLst>
          </p:cNvPr>
          <p:cNvSpPr/>
          <p:nvPr/>
        </p:nvSpPr>
        <p:spPr>
          <a:xfrm>
            <a:off x="1012135" y="1641629"/>
            <a:ext cx="6096000" cy="163121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Plantagenet Cherokee"/>
                <a:ea typeface="+mn-ea"/>
                <a:cs typeface="Calibri" panose="020F0502020204030204" pitchFamily="34" charset="0"/>
              </a:rPr>
              <a:t>LLC is designed to achieve these outcomes:</a:t>
            </a:r>
            <a:endParaRPr kumimoji="0" lang="en-US" sz="2000" b="0" i="0" u="none" strike="noStrike" kern="1200" cap="none" spc="0" normalizeH="0" baseline="0" noProof="0" dirty="0">
              <a:ln>
                <a:noFill/>
              </a:ln>
              <a:solidFill>
                <a:srgbClr val="002060"/>
              </a:solidFill>
              <a:effectLst/>
              <a:uLnTx/>
              <a:uFillTx/>
              <a:latin typeface="Plantagenet Cherokee"/>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514843"/>
                </a:solidFill>
                <a:effectLst/>
                <a:uLnTx/>
                <a:uFillTx/>
                <a:latin typeface="Plantagenet Cherokee"/>
                <a:ea typeface="+mn-ea"/>
                <a:cs typeface="Calibri" panose="020F0502020204030204" pitchFamily="34" charset="0"/>
              </a:rPr>
              <a:t> High school completion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514843"/>
                </a:solidFill>
                <a:effectLst/>
                <a:uLnTx/>
                <a:uFillTx/>
                <a:latin typeface="Plantagenet Cherokee"/>
                <a:ea typeface="+mn-ea"/>
                <a:cs typeface="Calibri" panose="020F0502020204030204" pitchFamily="34" charset="0"/>
              </a:rPr>
              <a:t> Competitive, integrated employment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514843"/>
                </a:solidFill>
                <a:effectLst/>
                <a:uLnTx/>
                <a:uFillTx/>
                <a:latin typeface="Plantagenet Cherokee"/>
                <a:ea typeface="+mn-ea"/>
                <a:cs typeface="Calibri" panose="020F0502020204030204" pitchFamily="34" charset="0"/>
              </a:rPr>
              <a:t> Postsecondary education and training enrollment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514843"/>
                </a:solidFill>
                <a:effectLst/>
                <a:uLnTx/>
                <a:uFillTx/>
                <a:latin typeface="Plantagenet Cherokee"/>
                <a:ea typeface="+mn-ea"/>
                <a:cs typeface="Calibri" panose="020F0502020204030204" pitchFamily="34" charset="0"/>
              </a:rPr>
              <a:t> Confidence and motivation to achieve career goals</a:t>
            </a:r>
          </a:p>
        </p:txBody>
      </p:sp>
      <p:sp>
        <p:nvSpPr>
          <p:cNvPr id="6" name="Rectangle 5">
            <a:extLst>
              <a:ext uri="{FF2B5EF4-FFF2-40B4-BE49-F238E27FC236}">
                <a16:creationId xmlns:a16="http://schemas.microsoft.com/office/drawing/2014/main" id="{810273EB-1B9F-4466-BB94-FA5352F8BF65}"/>
              </a:ext>
            </a:extLst>
          </p:cNvPr>
          <p:cNvSpPr/>
          <p:nvPr/>
        </p:nvSpPr>
        <p:spPr>
          <a:xfrm>
            <a:off x="1012135" y="3741312"/>
            <a:ext cx="8741465"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Plantagenet Cherokee"/>
                <a:ea typeface="+mn-ea"/>
                <a:cs typeface="+mn-cs"/>
              </a:rPr>
              <a:t>Interim Outcomes: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514843"/>
                </a:solidFill>
                <a:effectLst/>
                <a:uLnTx/>
                <a:uFillTx/>
                <a:latin typeface="Plantagenet Cherokee"/>
                <a:ea typeface="+mn-ea"/>
                <a:cs typeface="+mn-cs"/>
              </a:rPr>
              <a:t>802 students enrolled; 413 assigned to treatment (enhanced) group</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514843"/>
                </a:solidFill>
                <a:effectLst/>
                <a:uLnTx/>
                <a:uFillTx/>
                <a:latin typeface="Plantagenet Cherokee"/>
                <a:ea typeface="+mn-ea"/>
                <a:cs typeface="+mn-cs"/>
              </a:rPr>
              <a:t>61.2% of enhanced group received at least one long term unpaid WBL or paid employment; 23.1% for control (core) group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514843"/>
                </a:solidFill>
                <a:effectLst/>
                <a:uLnTx/>
                <a:uFillTx/>
                <a:latin typeface="Plantagenet Cherokee"/>
                <a:ea typeface="+mn-ea"/>
                <a:cs typeface="+mn-cs"/>
              </a:rPr>
              <a:t>33.3% enhanced with paid competitive employment; 14.7% for core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514843"/>
                </a:solidFill>
                <a:effectLst/>
                <a:uLnTx/>
                <a:uFillTx/>
                <a:latin typeface="Plantagenet Cherokee"/>
                <a:ea typeface="+mn-ea"/>
                <a:cs typeface="+mn-cs"/>
              </a:rPr>
              <a:t>18.1% enhanced receiving assistive technology supports; .8% for core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514843"/>
                </a:solidFill>
                <a:effectLst/>
                <a:uLnTx/>
                <a:uFillTx/>
                <a:latin typeface="Plantagenet Cherokee"/>
                <a:ea typeface="+mn-ea"/>
                <a:cs typeface="+mn-cs"/>
              </a:rPr>
              <a:t> 50.3% enhanced post-secondary exploration; 30.6% for core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514843"/>
                </a:solidFill>
                <a:effectLst/>
                <a:uLnTx/>
                <a:uFillTx/>
                <a:latin typeface="Plantagenet Cherokee"/>
                <a:ea typeface="+mn-ea"/>
                <a:cs typeface="+mn-cs"/>
              </a:rPr>
              <a:t> 84.6% enhanced students with open VR case</a:t>
            </a:r>
          </a:p>
        </p:txBody>
      </p:sp>
      <p:pic>
        <p:nvPicPr>
          <p:cNvPr id="8" name="Picture 7" descr="A picture containing table, cup, indoor, water&#10;&#10;Description automatically generated">
            <a:extLst>
              <a:ext uri="{FF2B5EF4-FFF2-40B4-BE49-F238E27FC236}">
                <a16:creationId xmlns:a16="http://schemas.microsoft.com/office/drawing/2014/main" id="{92C82D6A-5C63-49EF-9216-EAA1A81BB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7565" y="1641628"/>
            <a:ext cx="3068017" cy="2301013"/>
          </a:xfrm>
          <a:prstGeom prst="rect">
            <a:avLst/>
          </a:prstGeom>
        </p:spPr>
      </p:pic>
    </p:spTree>
    <p:extLst>
      <p:ext uri="{BB962C8B-B14F-4D97-AF65-F5344CB8AC3E}">
        <p14:creationId xmlns:p14="http://schemas.microsoft.com/office/powerpoint/2010/main" val="413458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509666" y="255134"/>
            <a:ext cx="9473783" cy="103685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Book Antiqua"/>
              <a:buNone/>
            </a:pPr>
            <a:r>
              <a:rPr lang="en-US" sz="4400" b="0" i="0" u="none" strike="noStrike" cap="none" dirty="0">
                <a:solidFill>
                  <a:schemeClr val="lt1"/>
                </a:solidFill>
                <a:latin typeface="Lucida Sans" panose="020B0602030504020204" pitchFamily="34" charset="0"/>
                <a:sym typeface="Book Antiqua"/>
              </a:rPr>
              <a:t>Additional Resources</a:t>
            </a:r>
            <a:endParaRPr sz="4400" dirty="0">
              <a:latin typeface="Lucida Sans" panose="020B0602030504020204" pitchFamily="34" charset="0"/>
            </a:endParaRPr>
          </a:p>
        </p:txBody>
      </p:sp>
      <p:pic>
        <p:nvPicPr>
          <p:cNvPr id="8" name="Picture 7" descr="Partnering Up &#10;How industry partnerships can bring work-based learning to scale">
            <a:extLst>
              <a:ext uri="{FF2B5EF4-FFF2-40B4-BE49-F238E27FC236}">
                <a16:creationId xmlns:a16="http://schemas.microsoft.com/office/drawing/2014/main" id="{CD20C71E-A7C0-41C2-ABEB-F3534332C8C8}"/>
              </a:ext>
            </a:extLst>
          </p:cNvPr>
          <p:cNvPicPr>
            <a:picLocks noChangeAspect="1"/>
          </p:cNvPicPr>
          <p:nvPr/>
        </p:nvPicPr>
        <p:blipFill>
          <a:blip r:embed="rId3"/>
          <a:stretch>
            <a:fillRect/>
          </a:stretch>
        </p:blipFill>
        <p:spPr>
          <a:xfrm>
            <a:off x="373505" y="1862527"/>
            <a:ext cx="4813092" cy="4730018"/>
          </a:xfrm>
          <a:prstGeom prst="rect">
            <a:avLst/>
          </a:prstGeom>
        </p:spPr>
      </p:pic>
      <p:sp>
        <p:nvSpPr>
          <p:cNvPr id="2" name="Slide Number Placeholder 1">
            <a:extLst>
              <a:ext uri="{FF2B5EF4-FFF2-40B4-BE49-F238E27FC236}">
                <a16:creationId xmlns:a16="http://schemas.microsoft.com/office/drawing/2014/main" id="{EB3C7BFD-4BB7-4809-82AE-3D4CDB8E0B4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42</a:t>
            </a:fld>
            <a:endParaRPr lang="en-US"/>
          </a:p>
        </p:txBody>
      </p:sp>
      <p:pic>
        <p:nvPicPr>
          <p:cNvPr id="5" name="Picture 4" descr="NTACT logo">
            <a:extLst>
              <a:ext uri="{FF2B5EF4-FFF2-40B4-BE49-F238E27FC236}">
                <a16:creationId xmlns:a16="http://schemas.microsoft.com/office/drawing/2014/main" id="{8F33CA8C-49B4-4862-ADB8-5CAFC8906665}"/>
              </a:ext>
            </a:extLst>
          </p:cNvPr>
          <p:cNvPicPr>
            <a:picLocks noChangeAspect="1"/>
          </p:cNvPicPr>
          <p:nvPr/>
        </p:nvPicPr>
        <p:blipFill>
          <a:blip r:embed="rId4"/>
          <a:stretch>
            <a:fillRect/>
          </a:stretch>
        </p:blipFill>
        <p:spPr>
          <a:xfrm>
            <a:off x="10092740" y="825677"/>
            <a:ext cx="2006495" cy="418821"/>
          </a:xfrm>
          <a:prstGeom prst="rect">
            <a:avLst/>
          </a:prstGeom>
          <a:effectLst>
            <a:softEdge rad="76200"/>
          </a:effectLst>
        </p:spPr>
      </p:pic>
      <p:pic>
        <p:nvPicPr>
          <p:cNvPr id="9" name="Picture 8" descr="Description of what work-based learning programs are.">
            <a:extLst>
              <a:ext uri="{FF2B5EF4-FFF2-40B4-BE49-F238E27FC236}">
                <a16:creationId xmlns:a16="http://schemas.microsoft.com/office/drawing/2014/main" id="{7650F2B2-B4BD-4940-AAF4-7BBCEC4BD48A}"/>
              </a:ext>
            </a:extLst>
          </p:cNvPr>
          <p:cNvPicPr>
            <a:picLocks noChangeAspect="1"/>
          </p:cNvPicPr>
          <p:nvPr/>
        </p:nvPicPr>
        <p:blipFill>
          <a:blip r:embed="rId5"/>
          <a:stretch>
            <a:fillRect/>
          </a:stretch>
        </p:blipFill>
        <p:spPr>
          <a:xfrm>
            <a:off x="5471411" y="1862527"/>
            <a:ext cx="6418923" cy="4730018"/>
          </a:xfrm>
          <a:prstGeom prst="rect">
            <a:avLst/>
          </a:prstGeom>
        </p:spPr>
      </p:pic>
    </p:spTree>
    <p:extLst>
      <p:ext uri="{BB962C8B-B14F-4D97-AF65-F5344CB8AC3E}">
        <p14:creationId xmlns:p14="http://schemas.microsoft.com/office/powerpoint/2010/main" val="189059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4794" y="314792"/>
            <a:ext cx="9668656" cy="110927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Book Antiqua"/>
              <a:buNone/>
            </a:pPr>
            <a:r>
              <a:rPr lang="en-US" sz="4400" b="0" i="0" u="none" strike="noStrike" cap="none" dirty="0">
                <a:solidFill>
                  <a:schemeClr val="lt1"/>
                </a:solidFill>
                <a:latin typeface="Lucida Sans" panose="020B0602030504020204" pitchFamily="34" charset="0"/>
                <a:sym typeface="Book Antiqua"/>
              </a:rPr>
              <a:t>Resources</a:t>
            </a:r>
            <a:endParaRPr sz="4400" dirty="0">
              <a:latin typeface="Lucida Sans" panose="020B0602030504020204" pitchFamily="34" charset="0"/>
            </a:endParaRPr>
          </a:p>
        </p:txBody>
      </p:sp>
      <p:sp>
        <p:nvSpPr>
          <p:cNvPr id="2" name="Slide Number Placeholder 1">
            <a:extLst>
              <a:ext uri="{FF2B5EF4-FFF2-40B4-BE49-F238E27FC236}">
                <a16:creationId xmlns:a16="http://schemas.microsoft.com/office/drawing/2014/main" id="{EB3C7BFD-4BB7-4809-82AE-3D4CDB8E0B4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43</a:t>
            </a:fld>
            <a:endParaRPr lang="en-US"/>
          </a:p>
        </p:txBody>
      </p:sp>
      <p:pic>
        <p:nvPicPr>
          <p:cNvPr id="5" name="Picture 4" descr="NTACT logo">
            <a:extLst>
              <a:ext uri="{FF2B5EF4-FFF2-40B4-BE49-F238E27FC236}">
                <a16:creationId xmlns:a16="http://schemas.microsoft.com/office/drawing/2014/main" id="{8F33CA8C-49B4-4862-ADB8-5CAFC8906665}"/>
              </a:ext>
            </a:extLst>
          </p:cNvPr>
          <p:cNvPicPr>
            <a:picLocks noChangeAspect="1"/>
          </p:cNvPicPr>
          <p:nvPr/>
        </p:nvPicPr>
        <p:blipFill>
          <a:blip r:embed="rId3"/>
          <a:stretch>
            <a:fillRect/>
          </a:stretch>
        </p:blipFill>
        <p:spPr>
          <a:xfrm>
            <a:off x="10092740" y="825677"/>
            <a:ext cx="2006495" cy="418821"/>
          </a:xfrm>
          <a:prstGeom prst="rect">
            <a:avLst/>
          </a:prstGeom>
          <a:effectLst>
            <a:softEdge rad="76200"/>
          </a:effectLst>
        </p:spPr>
      </p:pic>
      <p:sp>
        <p:nvSpPr>
          <p:cNvPr id="4" name="Rectangle 3">
            <a:extLst>
              <a:ext uri="{FF2B5EF4-FFF2-40B4-BE49-F238E27FC236}">
                <a16:creationId xmlns:a16="http://schemas.microsoft.com/office/drawing/2014/main" id="{4898ED01-7558-4785-AD11-1A6D971045AD}"/>
              </a:ext>
            </a:extLst>
          </p:cNvPr>
          <p:cNvSpPr/>
          <p:nvPr/>
        </p:nvSpPr>
        <p:spPr>
          <a:xfrm>
            <a:off x="314794" y="1689574"/>
            <a:ext cx="11653088" cy="6341929"/>
          </a:xfrm>
          <a:prstGeom prst="rect">
            <a:avLst/>
          </a:prstGeom>
        </p:spPr>
        <p:txBody>
          <a:bodyPr wrap="square">
            <a:spAutoFit/>
          </a:bodyPr>
          <a:lstStyle/>
          <a:p>
            <a:pPr>
              <a:lnSpc>
                <a:spcPct val="107000"/>
              </a:lnSpc>
              <a:spcAft>
                <a:spcPts val="800"/>
              </a:spcAft>
            </a:pPr>
            <a:r>
              <a:rPr lang="en-US" sz="2000" b="1" dirty="0">
                <a:solidFill>
                  <a:srgbClr val="034680"/>
                </a:solidFill>
                <a:latin typeface="+mj-lt"/>
                <a:ea typeface="Calibri" panose="020F0502020204030204" pitchFamily="34" charset="0"/>
                <a:cs typeface="Times New Roman" panose="02020603050405020304" pitchFamily="18" charset="0"/>
              </a:rPr>
              <a:t>Workforce GPS Resources to Support Work based Learning</a:t>
            </a:r>
          </a:p>
          <a:p>
            <a:pPr>
              <a:lnSpc>
                <a:spcPct val="107000"/>
              </a:lnSpc>
              <a:spcAft>
                <a:spcPts val="800"/>
              </a:spcAft>
            </a:pPr>
            <a:r>
              <a:rPr lang="en-US" sz="2000" u="sng" dirty="0">
                <a:solidFill>
                  <a:srgbClr val="0000FF"/>
                </a:solidFill>
                <a:latin typeface="+mj-lt"/>
                <a:ea typeface="Calibri" panose="020F0502020204030204" pitchFamily="34" charset="0"/>
                <a:cs typeface="Times New Roman" panose="02020603050405020304" pitchFamily="18" charset="0"/>
                <a:hlinkClick r:id="rId4"/>
              </a:rPr>
              <a:t>https://www.workforcegps.org/resources/2019/10/02/13/27/Resources-to-Support-Work-Based-Learning</a:t>
            </a:r>
            <a:endParaRPr lang="en-US" sz="2000" u="sng" dirty="0">
              <a:solidFill>
                <a:srgbClr val="0000FF"/>
              </a:solidFill>
              <a:latin typeface="+mj-lt"/>
              <a:ea typeface="Calibri" panose="020F0502020204030204" pitchFamily="34" charset="0"/>
              <a:cs typeface="Times New Roman" panose="02020603050405020304" pitchFamily="18" charset="0"/>
            </a:endParaRPr>
          </a:p>
          <a:p>
            <a:pPr>
              <a:lnSpc>
                <a:spcPct val="107000"/>
              </a:lnSpc>
              <a:spcAft>
                <a:spcPts val="800"/>
              </a:spcAft>
            </a:pPr>
            <a:endParaRPr lang="en-US" sz="2000" u="sng" dirty="0">
              <a:solidFill>
                <a:srgbClr val="0000FF"/>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en-US" sz="2000" b="1" dirty="0">
                <a:solidFill>
                  <a:srgbClr val="034680"/>
                </a:solidFill>
              </a:rPr>
              <a:t>A Guide to Developing Collaborative School-Community Business Partnerships </a:t>
            </a:r>
            <a:endParaRPr lang="en-US" sz="2000" b="1" u="sng" dirty="0">
              <a:solidFill>
                <a:srgbClr val="034680"/>
              </a:solidFill>
              <a:ea typeface="Calibri" panose="020F0502020204030204" pitchFamily="34" charset="0"/>
              <a:cs typeface="Times New Roman" panose="02020603050405020304" pitchFamily="18" charset="0"/>
            </a:endParaRPr>
          </a:p>
          <a:p>
            <a:pPr>
              <a:lnSpc>
                <a:spcPct val="107000"/>
              </a:lnSpc>
              <a:spcAft>
                <a:spcPts val="800"/>
              </a:spcAft>
            </a:pPr>
            <a:r>
              <a:rPr lang="en-US" sz="2000" dirty="0">
                <a:hlinkClick r:id="rId5"/>
              </a:rPr>
              <a:t>https://transitionta.org/sites/default/files/Partnership_Guide.pdf</a:t>
            </a:r>
            <a:endParaRPr lang="en-US" sz="2000" dirty="0"/>
          </a:p>
          <a:p>
            <a:pPr>
              <a:lnSpc>
                <a:spcPct val="107000"/>
              </a:lnSpc>
              <a:spcAft>
                <a:spcPts val="800"/>
              </a:spcAft>
            </a:pPr>
            <a:endParaRPr lang="en-US" sz="2000" dirty="0">
              <a:ea typeface="Calibri" panose="020F0502020204030204" pitchFamily="34" charset="0"/>
              <a:cs typeface="Times New Roman" panose="02020603050405020304" pitchFamily="18" charset="0"/>
            </a:endParaRPr>
          </a:p>
          <a:p>
            <a:pPr>
              <a:lnSpc>
                <a:spcPct val="107000"/>
              </a:lnSpc>
              <a:spcAft>
                <a:spcPts val="800"/>
              </a:spcAft>
            </a:pPr>
            <a:r>
              <a:rPr lang="en-US" sz="2000" b="1" dirty="0">
                <a:solidFill>
                  <a:srgbClr val="034680"/>
                </a:solidFill>
                <a:ea typeface="Calibri" panose="020F0502020204030204" pitchFamily="34" charset="0"/>
                <a:cs typeface="Times New Roman" panose="02020603050405020304" pitchFamily="18" charset="0"/>
              </a:rPr>
              <a:t>Workforce Innovation Technical Assistance Center (WINTAC)</a:t>
            </a:r>
          </a:p>
          <a:p>
            <a:pPr>
              <a:lnSpc>
                <a:spcPct val="107000"/>
              </a:lnSpc>
              <a:spcAft>
                <a:spcPts val="800"/>
              </a:spcAft>
            </a:pPr>
            <a:r>
              <a:rPr lang="en-US" sz="2000" dirty="0">
                <a:hlinkClick r:id="rId6"/>
              </a:rPr>
              <a:t>http://www.wintac.org/</a:t>
            </a:r>
            <a:endParaRPr lang="en-US" sz="2000" dirty="0"/>
          </a:p>
          <a:p>
            <a:pPr>
              <a:lnSpc>
                <a:spcPct val="107000"/>
              </a:lnSpc>
              <a:spcAft>
                <a:spcPts val="800"/>
              </a:spcAft>
            </a:pPr>
            <a:endParaRPr lang="en-US" sz="2000" dirty="0">
              <a:ea typeface="Calibri" panose="020F0502020204030204" pitchFamily="34" charset="0"/>
              <a:cs typeface="Times New Roman" panose="02020603050405020304" pitchFamily="18" charset="0"/>
            </a:endParaRPr>
          </a:p>
          <a:p>
            <a:pPr>
              <a:lnSpc>
                <a:spcPct val="107000"/>
              </a:lnSpc>
              <a:spcAft>
                <a:spcPts val="800"/>
              </a:spcAft>
            </a:pPr>
            <a:r>
              <a:rPr lang="en-US" sz="2000" b="1" dirty="0">
                <a:solidFill>
                  <a:srgbClr val="034680"/>
                </a:solidFill>
                <a:ea typeface="Calibri" panose="020F0502020204030204" pitchFamily="34" charset="0"/>
                <a:cs typeface="Times New Roman" panose="02020603050405020304" pitchFamily="18" charset="0"/>
              </a:rPr>
              <a:t>National Technical Assistance Center on Transition (NTACT)</a:t>
            </a:r>
          </a:p>
          <a:p>
            <a:pPr>
              <a:lnSpc>
                <a:spcPct val="107000"/>
              </a:lnSpc>
              <a:spcAft>
                <a:spcPts val="800"/>
              </a:spcAft>
            </a:pPr>
            <a:r>
              <a:rPr lang="en-US" sz="2000" dirty="0">
                <a:hlinkClick r:id="rId7"/>
              </a:rPr>
              <a:t>https://www.transitionta.org/</a:t>
            </a:r>
            <a:endParaRPr lang="en-US" sz="2000" dirty="0">
              <a:ea typeface="Calibri" panose="020F0502020204030204" pitchFamily="34" charset="0"/>
              <a:cs typeface="Times New Roman" panose="02020603050405020304" pitchFamily="18" charset="0"/>
            </a:endParaRPr>
          </a:p>
          <a:p>
            <a:pPr>
              <a:lnSpc>
                <a:spcPct val="107000"/>
              </a:lnSpc>
              <a:spcAft>
                <a:spcPts val="800"/>
              </a:spcAft>
            </a:pPr>
            <a:endParaRPr lang="en-US" sz="2000" dirty="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694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Book Antiqua"/>
              <a:buNone/>
            </a:pPr>
            <a:r>
              <a:rPr lang="en-US" sz="4400" b="0" i="0" u="none" strike="noStrike" cap="none" dirty="0">
                <a:solidFill>
                  <a:schemeClr val="lt1"/>
                </a:solidFill>
                <a:latin typeface="Lucida Sans" panose="020B0602030504020204" pitchFamily="34" charset="0"/>
                <a:sym typeface="Book Antiqua"/>
              </a:rPr>
              <a:t>Contact Information</a:t>
            </a:r>
            <a:endParaRPr sz="4400" dirty="0">
              <a:latin typeface="Lucida Sans" panose="020B0602030504020204" pitchFamily="34" charset="0"/>
            </a:endParaRPr>
          </a:p>
        </p:txBody>
      </p:sp>
      <p:sp>
        <p:nvSpPr>
          <p:cNvPr id="6" name="Text Placeholder 5">
            <a:extLst>
              <a:ext uri="{FF2B5EF4-FFF2-40B4-BE49-F238E27FC236}">
                <a16:creationId xmlns:a16="http://schemas.microsoft.com/office/drawing/2014/main" id="{67898774-19E7-4F7F-BD6A-910E9A7D8BC1}"/>
              </a:ext>
            </a:extLst>
          </p:cNvPr>
          <p:cNvSpPr>
            <a:spLocks noGrp="1"/>
          </p:cNvSpPr>
          <p:nvPr>
            <p:ph type="body" idx="1"/>
          </p:nvPr>
        </p:nvSpPr>
        <p:spPr>
          <a:xfrm>
            <a:off x="491540" y="1778051"/>
            <a:ext cx="9601200" cy="4343400"/>
          </a:xfrm>
        </p:spPr>
        <p:txBody>
          <a:bodyPr/>
          <a:lstStyle/>
          <a:p>
            <a:pPr marL="0" lvl="0" indent="0">
              <a:lnSpc>
                <a:spcPct val="100000"/>
              </a:lnSpc>
              <a:spcBef>
                <a:spcPts val="0"/>
              </a:spcBef>
              <a:buClr>
                <a:srgbClr val="000000"/>
              </a:buClr>
              <a:buSzTx/>
              <a:buNone/>
            </a:pPr>
            <a:r>
              <a:rPr lang="en-US" sz="2000" dirty="0">
                <a:solidFill>
                  <a:srgbClr val="545E74"/>
                </a:solidFill>
              </a:rPr>
              <a:t>Carline Geiger</a:t>
            </a:r>
          </a:p>
          <a:p>
            <a:pPr marL="0" lvl="0" indent="0">
              <a:lnSpc>
                <a:spcPct val="100000"/>
              </a:lnSpc>
              <a:spcBef>
                <a:spcPts val="0"/>
              </a:spcBef>
              <a:buClr>
                <a:srgbClr val="000000"/>
              </a:buClr>
              <a:buSzTx/>
              <a:buNone/>
            </a:pPr>
            <a:r>
              <a:rPr lang="en-US" sz="2000" dirty="0">
                <a:solidFill>
                  <a:srgbClr val="545E74"/>
                </a:solidFill>
              </a:rPr>
              <a:t>Deputy Division Director</a:t>
            </a:r>
          </a:p>
          <a:p>
            <a:pPr marL="0" lvl="0" indent="0">
              <a:lnSpc>
                <a:spcPct val="100000"/>
              </a:lnSpc>
              <a:spcBef>
                <a:spcPts val="0"/>
              </a:spcBef>
              <a:buClr>
                <a:srgbClr val="000000"/>
              </a:buClr>
              <a:buSzTx/>
              <a:buNone/>
            </a:pPr>
            <a:r>
              <a:rPr lang="en-US" sz="2000" dirty="0">
                <a:solidFill>
                  <a:srgbClr val="545E74"/>
                </a:solidFill>
              </a:rPr>
              <a:t>VR Program Policy &amp; Support</a:t>
            </a:r>
          </a:p>
          <a:p>
            <a:pPr marL="0" lvl="0" indent="0">
              <a:lnSpc>
                <a:spcPct val="100000"/>
              </a:lnSpc>
              <a:spcBef>
                <a:spcPts val="0"/>
              </a:spcBef>
              <a:buClr>
                <a:srgbClr val="000000"/>
              </a:buClr>
              <a:buSzTx/>
              <a:buNone/>
            </a:pPr>
            <a:r>
              <a:rPr lang="en-US" sz="2000" dirty="0">
                <a:solidFill>
                  <a:srgbClr val="545E74"/>
                </a:solidFill>
                <a:hlinkClick r:id="rId3"/>
              </a:rPr>
              <a:t>carline.geiger@twc.state.tx.us</a:t>
            </a:r>
            <a:endParaRPr lang="en-US" sz="2000" dirty="0">
              <a:solidFill>
                <a:srgbClr val="545E74"/>
              </a:solidFill>
            </a:endParaRPr>
          </a:p>
          <a:p>
            <a:pPr marL="0" lvl="0" indent="0">
              <a:lnSpc>
                <a:spcPct val="100000"/>
              </a:lnSpc>
              <a:spcBef>
                <a:spcPts val="0"/>
              </a:spcBef>
              <a:buClr>
                <a:srgbClr val="000000"/>
              </a:buClr>
              <a:buSzTx/>
              <a:buNone/>
            </a:pPr>
            <a:endParaRPr lang="en-US" sz="2000" dirty="0">
              <a:solidFill>
                <a:srgbClr val="545E74"/>
              </a:solidFill>
            </a:endParaRPr>
          </a:p>
          <a:p>
            <a:pPr marL="0" lvl="0" indent="0">
              <a:lnSpc>
                <a:spcPct val="100000"/>
              </a:lnSpc>
              <a:spcBef>
                <a:spcPts val="0"/>
              </a:spcBef>
              <a:buClr>
                <a:srgbClr val="000000"/>
              </a:buClr>
              <a:buSzTx/>
              <a:buNone/>
            </a:pPr>
            <a:r>
              <a:rPr lang="en-US" sz="2000" dirty="0">
                <a:solidFill>
                  <a:srgbClr val="545E74"/>
                </a:solidFill>
              </a:rPr>
              <a:t>Tara Howe</a:t>
            </a:r>
          </a:p>
          <a:p>
            <a:pPr marL="0" lvl="0" indent="0">
              <a:lnSpc>
                <a:spcPct val="100000"/>
              </a:lnSpc>
              <a:spcBef>
                <a:spcPts val="0"/>
              </a:spcBef>
              <a:buClr>
                <a:srgbClr val="000000"/>
              </a:buClr>
              <a:buSzTx/>
              <a:buNone/>
            </a:pPr>
            <a:r>
              <a:rPr lang="en-US" sz="2000" dirty="0">
                <a:solidFill>
                  <a:srgbClr val="545E74"/>
                </a:solidFill>
              </a:rPr>
              <a:t>Transition Program Director</a:t>
            </a:r>
          </a:p>
          <a:p>
            <a:pPr marL="0" lvl="0" indent="0">
              <a:lnSpc>
                <a:spcPct val="100000"/>
              </a:lnSpc>
              <a:spcBef>
                <a:spcPts val="0"/>
              </a:spcBef>
              <a:buClr>
                <a:srgbClr val="000000"/>
              </a:buClr>
              <a:buSzTx/>
              <a:buNone/>
            </a:pPr>
            <a:r>
              <a:rPr lang="en-US" sz="2000" dirty="0" err="1">
                <a:solidFill>
                  <a:srgbClr val="545E74"/>
                </a:solidFill>
              </a:rPr>
              <a:t>VocRehab</a:t>
            </a:r>
            <a:r>
              <a:rPr lang="en-US" sz="2000" dirty="0">
                <a:solidFill>
                  <a:srgbClr val="545E74"/>
                </a:solidFill>
              </a:rPr>
              <a:t> Vermont</a:t>
            </a:r>
          </a:p>
          <a:p>
            <a:pPr marL="0" lvl="0" indent="0">
              <a:lnSpc>
                <a:spcPct val="100000"/>
              </a:lnSpc>
              <a:spcBef>
                <a:spcPts val="0"/>
              </a:spcBef>
              <a:buClr>
                <a:srgbClr val="000000"/>
              </a:buClr>
              <a:buSzTx/>
              <a:buNone/>
            </a:pPr>
            <a:r>
              <a:rPr lang="en-US" sz="2000" dirty="0">
                <a:solidFill>
                  <a:srgbClr val="545E74"/>
                </a:solidFill>
                <a:hlinkClick r:id="rId4"/>
              </a:rPr>
              <a:t>Tara.Howe@vermont.gov</a:t>
            </a:r>
            <a:endParaRPr lang="en-US" sz="2000" dirty="0">
              <a:solidFill>
                <a:srgbClr val="545E74"/>
              </a:solidFill>
            </a:endParaRPr>
          </a:p>
          <a:p>
            <a:pPr marL="0" lvl="0" indent="0">
              <a:lnSpc>
                <a:spcPct val="100000"/>
              </a:lnSpc>
              <a:spcBef>
                <a:spcPts val="0"/>
              </a:spcBef>
              <a:buClr>
                <a:srgbClr val="000000"/>
              </a:buClr>
              <a:buSzTx/>
              <a:buNone/>
            </a:pPr>
            <a:endParaRPr lang="en-US" sz="2000" dirty="0">
              <a:solidFill>
                <a:srgbClr val="545E74"/>
              </a:solidFill>
            </a:endParaRPr>
          </a:p>
          <a:p>
            <a:pPr marL="0" lvl="0" indent="0">
              <a:lnSpc>
                <a:spcPct val="100000"/>
              </a:lnSpc>
              <a:spcBef>
                <a:spcPts val="0"/>
              </a:spcBef>
              <a:buClr>
                <a:srgbClr val="000000"/>
              </a:buClr>
              <a:buSzTx/>
              <a:buNone/>
            </a:pPr>
            <a:r>
              <a:rPr lang="en-US" sz="2000" dirty="0">
                <a:solidFill>
                  <a:srgbClr val="545E74"/>
                </a:solidFill>
              </a:rPr>
              <a:t>Richard </a:t>
            </a:r>
            <a:r>
              <a:rPr lang="en-US" sz="2000" dirty="0" err="1">
                <a:solidFill>
                  <a:srgbClr val="545E74"/>
                </a:solidFill>
              </a:rPr>
              <a:t>Tulikangas</a:t>
            </a:r>
            <a:r>
              <a:rPr lang="en-US" sz="2000" dirty="0">
                <a:solidFill>
                  <a:srgbClr val="545E74"/>
                </a:solidFill>
              </a:rPr>
              <a:t>, Director</a:t>
            </a:r>
          </a:p>
          <a:p>
            <a:pPr marL="0" lvl="0" indent="0">
              <a:lnSpc>
                <a:spcPct val="100000"/>
              </a:lnSpc>
              <a:spcBef>
                <a:spcPts val="0"/>
              </a:spcBef>
              <a:buClr>
                <a:srgbClr val="000000"/>
              </a:buClr>
              <a:buSzTx/>
              <a:buNone/>
            </a:pPr>
            <a:r>
              <a:rPr lang="en-US" sz="2000" dirty="0">
                <a:solidFill>
                  <a:srgbClr val="545E74"/>
                </a:solidFill>
              </a:rPr>
              <a:t>Linking Learning to Careers</a:t>
            </a:r>
          </a:p>
          <a:p>
            <a:pPr marL="0" lvl="0" indent="0">
              <a:lnSpc>
                <a:spcPct val="100000"/>
              </a:lnSpc>
              <a:spcBef>
                <a:spcPts val="0"/>
              </a:spcBef>
              <a:buClr>
                <a:srgbClr val="000000"/>
              </a:buClr>
              <a:buSzTx/>
              <a:buNone/>
            </a:pPr>
            <a:r>
              <a:rPr lang="en-US" sz="2000" dirty="0" err="1">
                <a:solidFill>
                  <a:srgbClr val="545E74"/>
                </a:solidFill>
              </a:rPr>
              <a:t>VocRehab</a:t>
            </a:r>
            <a:r>
              <a:rPr lang="en-US" sz="2000" dirty="0">
                <a:solidFill>
                  <a:srgbClr val="545E74"/>
                </a:solidFill>
              </a:rPr>
              <a:t> Vermont</a:t>
            </a:r>
          </a:p>
          <a:p>
            <a:pPr marL="0" lvl="0" indent="0">
              <a:lnSpc>
                <a:spcPct val="100000"/>
              </a:lnSpc>
              <a:spcBef>
                <a:spcPts val="0"/>
              </a:spcBef>
              <a:buClr>
                <a:srgbClr val="000000"/>
              </a:buClr>
              <a:buSzTx/>
              <a:buNone/>
            </a:pPr>
            <a:r>
              <a:rPr lang="en-US" sz="2000" dirty="0">
                <a:solidFill>
                  <a:srgbClr val="545E74"/>
                </a:solidFill>
                <a:hlinkClick r:id="rId5"/>
              </a:rPr>
              <a:t>Richard.Tulikangas@vermont.gov</a:t>
            </a:r>
            <a:endParaRPr lang="en-US" sz="2000" dirty="0">
              <a:solidFill>
                <a:srgbClr val="545E74"/>
              </a:solidFill>
            </a:endParaRPr>
          </a:p>
          <a:p>
            <a:pPr marL="0" lvl="0" indent="0">
              <a:lnSpc>
                <a:spcPct val="100000"/>
              </a:lnSpc>
              <a:spcBef>
                <a:spcPts val="0"/>
              </a:spcBef>
              <a:buClr>
                <a:srgbClr val="000000"/>
              </a:buClr>
              <a:buSzTx/>
              <a:buNone/>
            </a:pPr>
            <a:endParaRPr lang="en-US" sz="2000" dirty="0">
              <a:solidFill>
                <a:srgbClr val="545E74"/>
              </a:solidFill>
            </a:endParaRPr>
          </a:p>
          <a:p>
            <a:endParaRPr lang="en-US" dirty="0"/>
          </a:p>
        </p:txBody>
      </p:sp>
      <p:sp>
        <p:nvSpPr>
          <p:cNvPr id="7" name="Text Placeholder 6">
            <a:extLst>
              <a:ext uri="{FF2B5EF4-FFF2-40B4-BE49-F238E27FC236}">
                <a16:creationId xmlns:a16="http://schemas.microsoft.com/office/drawing/2014/main" id="{6ED19439-BEE2-4484-9652-F62517248813}"/>
              </a:ext>
            </a:extLst>
          </p:cNvPr>
          <p:cNvSpPr>
            <a:spLocks noGrp="1"/>
          </p:cNvSpPr>
          <p:nvPr>
            <p:ph type="body" idx="2"/>
          </p:nvPr>
        </p:nvSpPr>
        <p:spPr>
          <a:xfrm>
            <a:off x="5816184" y="1828803"/>
            <a:ext cx="5681272" cy="4343401"/>
          </a:xfrm>
        </p:spPr>
        <p:txBody>
          <a:bodyPr/>
          <a:lstStyle/>
          <a:p>
            <a:pPr marL="76200" indent="0">
              <a:lnSpc>
                <a:spcPct val="100000"/>
              </a:lnSpc>
              <a:spcBef>
                <a:spcPts val="0"/>
              </a:spcBef>
              <a:buNone/>
            </a:pPr>
            <a:r>
              <a:rPr lang="en-US" sz="2000" dirty="0">
                <a:solidFill>
                  <a:schemeClr val="tx1"/>
                </a:solidFill>
              </a:rPr>
              <a:t>Jacque Hyatt</a:t>
            </a:r>
          </a:p>
          <a:p>
            <a:pPr marL="76200" indent="0">
              <a:lnSpc>
                <a:spcPct val="100000"/>
              </a:lnSpc>
              <a:spcBef>
                <a:spcPts val="0"/>
              </a:spcBef>
              <a:buNone/>
            </a:pPr>
            <a:r>
              <a:rPr lang="en-US" sz="2000" dirty="0">
                <a:solidFill>
                  <a:schemeClr val="tx1"/>
                </a:solidFill>
              </a:rPr>
              <a:t>Senior Research Associate</a:t>
            </a:r>
          </a:p>
          <a:p>
            <a:pPr marL="76200" indent="0">
              <a:lnSpc>
                <a:spcPct val="100000"/>
              </a:lnSpc>
              <a:spcBef>
                <a:spcPts val="0"/>
              </a:spcBef>
              <a:buNone/>
            </a:pPr>
            <a:r>
              <a:rPr lang="en-US" sz="2000" dirty="0" err="1">
                <a:solidFill>
                  <a:schemeClr val="tx1"/>
                </a:solidFill>
              </a:rPr>
              <a:t>TransCen</a:t>
            </a:r>
            <a:r>
              <a:rPr lang="en-US" sz="2000" dirty="0">
                <a:solidFill>
                  <a:schemeClr val="tx1"/>
                </a:solidFill>
              </a:rPr>
              <a:t>, Inc., NTACT</a:t>
            </a:r>
          </a:p>
          <a:p>
            <a:pPr marL="76200" indent="0">
              <a:lnSpc>
                <a:spcPct val="100000"/>
              </a:lnSpc>
              <a:spcBef>
                <a:spcPts val="0"/>
              </a:spcBef>
              <a:buNone/>
            </a:pPr>
            <a:r>
              <a:rPr lang="en-US" sz="2000" dirty="0">
                <a:solidFill>
                  <a:schemeClr val="tx1"/>
                </a:solidFill>
                <a:hlinkClick r:id="rId6"/>
              </a:rPr>
              <a:t>jhyatt@transcen.org</a:t>
            </a:r>
            <a:endParaRPr lang="en-US" sz="2000" dirty="0">
              <a:solidFill>
                <a:schemeClr val="tx1"/>
              </a:solidFill>
            </a:endParaRPr>
          </a:p>
          <a:p>
            <a:pPr marL="76200" indent="0">
              <a:lnSpc>
                <a:spcPct val="100000"/>
              </a:lnSpc>
              <a:spcBef>
                <a:spcPts val="0"/>
              </a:spcBef>
              <a:buNone/>
            </a:pPr>
            <a:endParaRPr lang="en-US" sz="2000" dirty="0">
              <a:solidFill>
                <a:schemeClr val="tx1"/>
              </a:solidFill>
            </a:endParaRPr>
          </a:p>
          <a:p>
            <a:pPr marL="76200" indent="0">
              <a:lnSpc>
                <a:spcPct val="100000"/>
              </a:lnSpc>
              <a:spcBef>
                <a:spcPts val="0"/>
              </a:spcBef>
              <a:buNone/>
            </a:pPr>
            <a:r>
              <a:rPr lang="en-US" sz="2000" dirty="0">
                <a:solidFill>
                  <a:schemeClr val="tx1"/>
                </a:solidFill>
              </a:rPr>
              <a:t>Ruth Allison</a:t>
            </a:r>
          </a:p>
          <a:p>
            <a:pPr marL="76200" indent="0">
              <a:lnSpc>
                <a:spcPct val="100000"/>
              </a:lnSpc>
              <a:spcBef>
                <a:spcPts val="0"/>
              </a:spcBef>
              <a:buNone/>
            </a:pPr>
            <a:r>
              <a:rPr lang="en-US" sz="2000" dirty="0">
                <a:solidFill>
                  <a:schemeClr val="tx1"/>
                </a:solidFill>
              </a:rPr>
              <a:t>Senior Research Associate</a:t>
            </a:r>
          </a:p>
          <a:p>
            <a:pPr marL="76200" indent="0">
              <a:lnSpc>
                <a:spcPct val="100000"/>
              </a:lnSpc>
              <a:spcBef>
                <a:spcPts val="0"/>
              </a:spcBef>
              <a:buNone/>
            </a:pPr>
            <a:r>
              <a:rPr lang="en-US" sz="2000" dirty="0" err="1">
                <a:solidFill>
                  <a:schemeClr val="tx1"/>
                </a:solidFill>
              </a:rPr>
              <a:t>TransCen</a:t>
            </a:r>
            <a:r>
              <a:rPr lang="en-US" sz="2000" dirty="0">
                <a:solidFill>
                  <a:schemeClr val="tx1"/>
                </a:solidFill>
              </a:rPr>
              <a:t>, Inc. NTACT</a:t>
            </a:r>
          </a:p>
          <a:p>
            <a:pPr marL="76200" indent="0">
              <a:lnSpc>
                <a:spcPct val="100000"/>
              </a:lnSpc>
              <a:spcBef>
                <a:spcPts val="0"/>
              </a:spcBef>
              <a:buNone/>
            </a:pPr>
            <a:r>
              <a:rPr lang="en-US" sz="2000" dirty="0">
                <a:solidFill>
                  <a:schemeClr val="tx1"/>
                </a:solidFill>
                <a:hlinkClick r:id="rId7"/>
              </a:rPr>
              <a:t>rallison@transcen.org</a:t>
            </a:r>
            <a:endParaRPr lang="en-US" sz="2000" dirty="0">
              <a:solidFill>
                <a:schemeClr val="tx1"/>
              </a:solidFill>
            </a:endParaRPr>
          </a:p>
          <a:p>
            <a:pPr marL="76200" indent="0">
              <a:lnSpc>
                <a:spcPct val="100000"/>
              </a:lnSpc>
              <a:spcBef>
                <a:spcPts val="0"/>
              </a:spcBef>
              <a:buNone/>
            </a:pPr>
            <a:endParaRPr lang="en-US" sz="2000" dirty="0">
              <a:solidFill>
                <a:schemeClr val="tx1"/>
              </a:solidFill>
            </a:endParaRPr>
          </a:p>
          <a:p>
            <a:pPr marL="76200" indent="0">
              <a:lnSpc>
                <a:spcPct val="100000"/>
              </a:lnSpc>
              <a:spcBef>
                <a:spcPts val="0"/>
              </a:spcBef>
              <a:buNone/>
            </a:pPr>
            <a:r>
              <a:rPr lang="en-US" sz="2000" dirty="0">
                <a:solidFill>
                  <a:schemeClr val="tx1"/>
                </a:solidFill>
              </a:rPr>
              <a:t>Brenda K. Simmons</a:t>
            </a:r>
          </a:p>
          <a:p>
            <a:pPr marL="76200" indent="0">
              <a:lnSpc>
                <a:spcPct val="100000"/>
              </a:lnSpc>
              <a:spcBef>
                <a:spcPts val="0"/>
              </a:spcBef>
              <a:buNone/>
            </a:pPr>
            <a:r>
              <a:rPr lang="en-US" sz="2000" dirty="0">
                <a:solidFill>
                  <a:schemeClr val="tx1"/>
                </a:solidFill>
              </a:rPr>
              <a:t>Senior Research Associate</a:t>
            </a:r>
          </a:p>
          <a:p>
            <a:pPr marL="76200" indent="0">
              <a:lnSpc>
                <a:spcPct val="100000"/>
              </a:lnSpc>
              <a:spcBef>
                <a:spcPts val="0"/>
              </a:spcBef>
              <a:buNone/>
            </a:pPr>
            <a:r>
              <a:rPr lang="en-US" sz="2000" dirty="0">
                <a:solidFill>
                  <a:schemeClr val="tx1"/>
                </a:solidFill>
              </a:rPr>
              <a:t>The George Washington University, WINTAC</a:t>
            </a:r>
          </a:p>
          <a:p>
            <a:pPr marL="76200" indent="0">
              <a:lnSpc>
                <a:spcPct val="100000"/>
              </a:lnSpc>
              <a:spcBef>
                <a:spcPts val="0"/>
              </a:spcBef>
              <a:buNone/>
            </a:pPr>
            <a:r>
              <a:rPr lang="en-US" sz="2000" dirty="0">
                <a:solidFill>
                  <a:schemeClr val="tx1"/>
                </a:solidFill>
                <a:hlinkClick r:id="rId8"/>
              </a:rPr>
              <a:t>bksimmons@gwu.edu</a:t>
            </a:r>
            <a:endParaRPr lang="en-US" sz="2000" dirty="0">
              <a:solidFill>
                <a:schemeClr val="tx1"/>
              </a:solidFill>
            </a:endParaRPr>
          </a:p>
          <a:p>
            <a:pPr marL="76200" indent="0">
              <a:lnSpc>
                <a:spcPct val="100000"/>
              </a:lnSpc>
              <a:spcBef>
                <a:spcPts val="0"/>
              </a:spcBef>
              <a:buNone/>
            </a:pPr>
            <a:endParaRPr lang="en-US" sz="2000" dirty="0">
              <a:solidFill>
                <a:schemeClr val="tx1"/>
              </a:solidFill>
            </a:endParaRPr>
          </a:p>
          <a:p>
            <a:pPr marL="76200" indent="0">
              <a:buNone/>
            </a:pPr>
            <a:endParaRPr lang="en-US" dirty="0"/>
          </a:p>
        </p:txBody>
      </p:sp>
      <p:sp>
        <p:nvSpPr>
          <p:cNvPr id="2" name="Slide Number Placeholder 1">
            <a:extLst>
              <a:ext uri="{FF2B5EF4-FFF2-40B4-BE49-F238E27FC236}">
                <a16:creationId xmlns:a16="http://schemas.microsoft.com/office/drawing/2014/main" id="{EB3C7BFD-4BB7-4809-82AE-3D4CDB8E0B4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44</a:t>
            </a:fld>
            <a:endParaRPr lang="en-US"/>
          </a:p>
        </p:txBody>
      </p:sp>
      <p:pic>
        <p:nvPicPr>
          <p:cNvPr id="5" name="Picture 4" descr="NTACT logo">
            <a:extLst>
              <a:ext uri="{FF2B5EF4-FFF2-40B4-BE49-F238E27FC236}">
                <a16:creationId xmlns:a16="http://schemas.microsoft.com/office/drawing/2014/main" id="{8F33CA8C-49B4-4862-ADB8-5CAFC8906665}"/>
              </a:ext>
            </a:extLst>
          </p:cNvPr>
          <p:cNvPicPr>
            <a:picLocks noChangeAspect="1"/>
          </p:cNvPicPr>
          <p:nvPr/>
        </p:nvPicPr>
        <p:blipFill>
          <a:blip r:embed="rId9"/>
          <a:stretch>
            <a:fillRect/>
          </a:stretch>
        </p:blipFill>
        <p:spPr>
          <a:xfrm>
            <a:off x="10092740" y="825677"/>
            <a:ext cx="2006495" cy="418821"/>
          </a:xfrm>
          <a:prstGeom prst="rect">
            <a:avLst/>
          </a:prstGeom>
          <a:effectLst>
            <a:softEdge rad="76200"/>
          </a:effectLst>
        </p:spPr>
      </p:pic>
    </p:spTree>
    <p:extLst>
      <p:ext uri="{BB962C8B-B14F-4D97-AF65-F5344CB8AC3E}">
        <p14:creationId xmlns:p14="http://schemas.microsoft.com/office/powerpoint/2010/main" val="126117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4794" y="314792"/>
            <a:ext cx="9668656" cy="110927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Book Antiqua"/>
              <a:buNone/>
            </a:pPr>
            <a:r>
              <a:rPr lang="en-US" sz="4400" b="0" i="0" u="none" strike="noStrike" cap="none" dirty="0">
                <a:solidFill>
                  <a:schemeClr val="lt1"/>
                </a:solidFill>
                <a:latin typeface="Lucida Sans" panose="020B0602030504020204" pitchFamily="34" charset="0"/>
                <a:sym typeface="Book Antiqua"/>
              </a:rPr>
              <a:t>Thank You</a:t>
            </a:r>
            <a:endParaRPr sz="4400" dirty="0">
              <a:latin typeface="Lucida Sans" panose="020B0602030504020204" pitchFamily="34" charset="0"/>
            </a:endParaRPr>
          </a:p>
        </p:txBody>
      </p:sp>
      <p:sp>
        <p:nvSpPr>
          <p:cNvPr id="2" name="Slide Number Placeholder 1">
            <a:extLst>
              <a:ext uri="{FF2B5EF4-FFF2-40B4-BE49-F238E27FC236}">
                <a16:creationId xmlns:a16="http://schemas.microsoft.com/office/drawing/2014/main" id="{EB3C7BFD-4BB7-4809-82AE-3D4CDB8E0B4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45</a:t>
            </a:fld>
            <a:endParaRPr lang="en-US"/>
          </a:p>
        </p:txBody>
      </p:sp>
      <p:pic>
        <p:nvPicPr>
          <p:cNvPr id="3" name="Picture 2" descr="Photo saying Thank You!">
            <a:extLst>
              <a:ext uri="{FF2B5EF4-FFF2-40B4-BE49-F238E27FC236}">
                <a16:creationId xmlns:a16="http://schemas.microsoft.com/office/drawing/2014/main" id="{93422A44-4D2A-48FA-B041-D319571B71B8}"/>
              </a:ext>
            </a:extLst>
          </p:cNvPr>
          <p:cNvPicPr>
            <a:picLocks noChangeAspect="1"/>
          </p:cNvPicPr>
          <p:nvPr/>
        </p:nvPicPr>
        <p:blipFill>
          <a:blip r:embed="rId3"/>
          <a:stretch>
            <a:fillRect/>
          </a:stretch>
        </p:blipFill>
        <p:spPr>
          <a:xfrm>
            <a:off x="2733820" y="2047708"/>
            <a:ext cx="5650524" cy="3748181"/>
          </a:xfrm>
          <a:prstGeom prst="rect">
            <a:avLst/>
          </a:prstGeom>
          <a:effectLst>
            <a:softEdge rad="127000"/>
          </a:effectLst>
        </p:spPr>
      </p:pic>
      <p:pic>
        <p:nvPicPr>
          <p:cNvPr id="5" name="Picture 4" descr="NTACT logo">
            <a:extLst>
              <a:ext uri="{FF2B5EF4-FFF2-40B4-BE49-F238E27FC236}">
                <a16:creationId xmlns:a16="http://schemas.microsoft.com/office/drawing/2014/main" id="{8F33CA8C-49B4-4862-ADB8-5CAFC8906665}"/>
              </a:ext>
            </a:extLst>
          </p:cNvPr>
          <p:cNvPicPr>
            <a:picLocks noChangeAspect="1"/>
          </p:cNvPicPr>
          <p:nvPr/>
        </p:nvPicPr>
        <p:blipFill>
          <a:blip r:embed="rId4"/>
          <a:stretch>
            <a:fillRect/>
          </a:stretch>
        </p:blipFill>
        <p:spPr>
          <a:xfrm>
            <a:off x="10092740" y="825677"/>
            <a:ext cx="2006495" cy="418821"/>
          </a:xfrm>
          <a:prstGeom prst="rect">
            <a:avLst/>
          </a:prstGeom>
          <a:effectLst>
            <a:softEdge rad="76200"/>
          </a:effectLst>
        </p:spPr>
      </p:pic>
    </p:spTree>
    <p:extLst>
      <p:ext uri="{BB962C8B-B14F-4D97-AF65-F5344CB8AC3E}">
        <p14:creationId xmlns:p14="http://schemas.microsoft.com/office/powerpoint/2010/main" val="70051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a:spLocks noGrp="1"/>
          </p:cNvSpPr>
          <p:nvPr>
            <p:ph type="title"/>
          </p:nvPr>
        </p:nvSpPr>
        <p:spPr>
          <a:xfrm>
            <a:off x="404038" y="332253"/>
            <a:ext cx="9526771" cy="10368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200"/>
              <a:buFont typeface="Book Antiqua"/>
              <a:buNone/>
            </a:pPr>
            <a:r>
              <a:rPr lang="en-US" sz="4000" dirty="0">
                <a:latin typeface="Lucida Sans" panose="020B0602030504020204" pitchFamily="34" charset="0"/>
              </a:rPr>
              <a:t>Blake’s Story (Welder)</a:t>
            </a:r>
            <a:br>
              <a:rPr lang="en-US" sz="4000" dirty="0">
                <a:latin typeface="Lucida Sans" panose="020B0602030504020204" pitchFamily="34" charset="0"/>
              </a:rPr>
            </a:br>
            <a:endParaRPr sz="4000" dirty="0">
              <a:latin typeface="Lucida Sans" panose="020B0602030504020204" pitchFamily="34" charset="0"/>
            </a:endParaRPr>
          </a:p>
        </p:txBody>
      </p:sp>
      <p:sp>
        <p:nvSpPr>
          <p:cNvPr id="236" name="Google Shape;236;p29"/>
          <p:cNvSpPr txBox="1">
            <a:spLocks noGrp="1"/>
          </p:cNvSpPr>
          <p:nvPr>
            <p:ph type="body" idx="1"/>
          </p:nvPr>
        </p:nvSpPr>
        <p:spPr>
          <a:xfrm>
            <a:off x="267129" y="1541721"/>
            <a:ext cx="11535012" cy="4894243"/>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Font typeface="Arial" panose="020B0604020202020204" pitchFamily="34" charset="0"/>
              <a:buChar char="•"/>
            </a:pPr>
            <a:r>
              <a:rPr lang="en-US" sz="2000" b="1" dirty="0"/>
              <a:t>First Step – Pre-ETS: </a:t>
            </a:r>
            <a:r>
              <a:rPr lang="en-US" sz="2000" dirty="0"/>
              <a:t>Through </a:t>
            </a:r>
            <a:r>
              <a:rPr lang="en-US" sz="2000" u="sng" dirty="0"/>
              <a:t>job exploration counseling </a:t>
            </a:r>
            <a:r>
              <a:rPr lang="en-US" sz="2000" dirty="0"/>
              <a:t>Blake learned he is really interested in hands-on manufacturing types of jobs like welding, the pay seems pretty good, he likes the work environment because you can move around a lot and work with your hands, there is a high demand for welders nationally, and there are three shops in his hometown that hire welders.</a:t>
            </a:r>
          </a:p>
          <a:p>
            <a:pPr marL="0" lvl="0" indent="0">
              <a:lnSpc>
                <a:spcPct val="100000"/>
              </a:lnSpc>
              <a:spcBef>
                <a:spcPts val="0"/>
              </a:spcBef>
              <a:buNone/>
            </a:pPr>
            <a:endParaRPr lang="en-US" sz="2000" dirty="0"/>
          </a:p>
          <a:p>
            <a:pPr marL="342900" lvl="0" indent="-342900">
              <a:lnSpc>
                <a:spcPct val="100000"/>
              </a:lnSpc>
              <a:spcBef>
                <a:spcPts val="0"/>
              </a:spcBef>
              <a:buFont typeface="Arial" panose="020B0604020202020204" pitchFamily="34" charset="0"/>
              <a:buChar char="•"/>
            </a:pPr>
            <a:r>
              <a:rPr lang="en-US" sz="2000" dirty="0"/>
              <a:t>Blake doesn’t want to go to college, but is open to the idea of more training after HS if it helps him get a better job and make more money. Blake has a learning disability in math and reading, but welding requires he master certain math skills, and he cannot pass the reading required to get into the welding program through the local CTE program. </a:t>
            </a:r>
          </a:p>
          <a:p>
            <a:pPr marL="0" lvl="0" indent="0">
              <a:lnSpc>
                <a:spcPct val="100000"/>
              </a:lnSpc>
              <a:spcBef>
                <a:spcPts val="0"/>
              </a:spcBef>
              <a:buNone/>
            </a:pPr>
            <a:endParaRPr lang="en-US" sz="2000" dirty="0"/>
          </a:p>
          <a:p>
            <a:pPr marL="339725" lvl="0" indent="-339725">
              <a:lnSpc>
                <a:spcPct val="100000"/>
              </a:lnSpc>
              <a:spcBef>
                <a:spcPts val="0"/>
              </a:spcBef>
              <a:buFont typeface="Arial" panose="020B0604020202020204" pitchFamily="34" charset="0"/>
              <a:buChar char="•"/>
            </a:pPr>
            <a:r>
              <a:rPr lang="en-US" sz="2000" dirty="0"/>
              <a:t>One of the VR business specialists reached out to the local welding shops and helped Blake set up some informational interviews with welders in all three shops. Through WBLE activities, Blake was able to job-shadow a welder in two of those businesses, and participate in a paid work experience for six weeks over the summer at one of the businesses that rented U-Hauls, and hired welders to fix broken hitches, etc.</a:t>
            </a:r>
          </a:p>
          <a:p>
            <a:pPr marL="0" lvl="0" indent="0">
              <a:lnSpc>
                <a:spcPct val="100000"/>
              </a:lnSpc>
              <a:spcBef>
                <a:spcPts val="0"/>
              </a:spcBef>
              <a:buNone/>
            </a:pPr>
            <a:endParaRPr lang="en-US" sz="1800" dirty="0"/>
          </a:p>
        </p:txBody>
      </p:sp>
      <p:sp>
        <p:nvSpPr>
          <p:cNvPr id="237" name="Google Shape;237;p29"/>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dirty="0"/>
          </a:p>
        </p:txBody>
      </p:sp>
      <p:pic>
        <p:nvPicPr>
          <p:cNvPr id="5" name="Picture 4" descr="NTACT logo">
            <a:extLst>
              <a:ext uri="{FF2B5EF4-FFF2-40B4-BE49-F238E27FC236}">
                <a16:creationId xmlns:a16="http://schemas.microsoft.com/office/drawing/2014/main" id="{8F33CA8C-49B4-4862-ADB8-5CAFC8906665}"/>
              </a:ext>
            </a:extLst>
          </p:cNvPr>
          <p:cNvPicPr>
            <a:picLocks noChangeAspect="1"/>
          </p:cNvPicPr>
          <p:nvPr/>
        </p:nvPicPr>
        <p:blipFill>
          <a:blip r:embed="rId3"/>
          <a:stretch>
            <a:fillRect/>
          </a:stretch>
        </p:blipFill>
        <p:spPr>
          <a:xfrm>
            <a:off x="10092740" y="825677"/>
            <a:ext cx="2006495" cy="418821"/>
          </a:xfrm>
          <a:prstGeom prst="rect">
            <a:avLst/>
          </a:prstGeom>
          <a:effectLst>
            <a:softEdge rad="76200"/>
          </a:effectLst>
        </p:spPr>
      </p:pic>
    </p:spTree>
    <p:extLst>
      <p:ext uri="{BB962C8B-B14F-4D97-AF65-F5344CB8AC3E}">
        <p14:creationId xmlns:p14="http://schemas.microsoft.com/office/powerpoint/2010/main" val="1069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CA1E-35CA-4280-A38B-8ACD8E66DD7C}"/>
              </a:ext>
            </a:extLst>
          </p:cNvPr>
          <p:cNvSpPr>
            <a:spLocks noGrp="1"/>
          </p:cNvSpPr>
          <p:nvPr>
            <p:ph type="title"/>
          </p:nvPr>
        </p:nvSpPr>
        <p:spPr>
          <a:xfrm>
            <a:off x="223284" y="208681"/>
            <a:ext cx="9601200" cy="1036850"/>
          </a:xfrm>
        </p:spPr>
        <p:txBody>
          <a:bodyPr/>
          <a:lstStyle/>
          <a:p>
            <a:pPr algn="ctr"/>
            <a:r>
              <a:rPr lang="en-US" sz="4000" dirty="0">
                <a:solidFill>
                  <a:srgbClr val="FFFFFF"/>
                </a:solidFill>
                <a:latin typeface="Lucida Sans" panose="020B0602030504020204" pitchFamily="34" charset="0"/>
              </a:rPr>
              <a:t>Blake's Story (Welder) continued</a:t>
            </a:r>
            <a:endParaRPr lang="en-US" dirty="0">
              <a:latin typeface="Lucida Sans" panose="020B0602030504020204" pitchFamily="34" charset="0"/>
            </a:endParaRPr>
          </a:p>
        </p:txBody>
      </p:sp>
      <p:sp>
        <p:nvSpPr>
          <p:cNvPr id="4" name="Slide Number Placeholder 3">
            <a:extLst>
              <a:ext uri="{FF2B5EF4-FFF2-40B4-BE49-F238E27FC236}">
                <a16:creationId xmlns:a16="http://schemas.microsoft.com/office/drawing/2014/main" id="{B3C7DA44-9341-4C02-A7A1-ACAF657DC0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5" name="Picture 4" descr="Choose a pathway flow chart">
            <a:extLst>
              <a:ext uri="{FF2B5EF4-FFF2-40B4-BE49-F238E27FC236}">
                <a16:creationId xmlns:a16="http://schemas.microsoft.com/office/drawing/2014/main" id="{A046320D-B558-472E-B76B-06614DED016D}"/>
              </a:ext>
            </a:extLst>
          </p:cNvPr>
          <p:cNvPicPr>
            <a:picLocks noChangeAspect="1"/>
          </p:cNvPicPr>
          <p:nvPr/>
        </p:nvPicPr>
        <p:blipFill>
          <a:blip r:embed="rId3"/>
          <a:stretch>
            <a:fillRect/>
          </a:stretch>
        </p:blipFill>
        <p:spPr>
          <a:xfrm>
            <a:off x="0" y="1520457"/>
            <a:ext cx="6509576" cy="5337543"/>
          </a:xfrm>
          <a:prstGeom prst="rect">
            <a:avLst/>
          </a:prstGeom>
        </p:spPr>
      </p:pic>
      <p:sp>
        <p:nvSpPr>
          <p:cNvPr id="3" name="Rectangle 2">
            <a:extLst>
              <a:ext uri="{FF2B5EF4-FFF2-40B4-BE49-F238E27FC236}">
                <a16:creationId xmlns:a16="http://schemas.microsoft.com/office/drawing/2014/main" id="{42CD78BD-26E3-4ACB-BE85-2CDC062014CA}"/>
              </a:ext>
            </a:extLst>
          </p:cNvPr>
          <p:cNvSpPr/>
          <p:nvPr/>
        </p:nvSpPr>
        <p:spPr>
          <a:xfrm>
            <a:off x="6787166" y="1554241"/>
            <a:ext cx="5125792" cy="5324535"/>
          </a:xfrm>
          <a:prstGeom prst="rect">
            <a:avLst/>
          </a:prstGeom>
        </p:spPr>
        <p:txBody>
          <a:bodyPr wrap="square">
            <a:spAutoFit/>
          </a:bodyPr>
          <a:lstStyle/>
          <a:p>
            <a:pPr marL="339725" lvl="0" indent="-339725">
              <a:buClr>
                <a:srgbClr val="080808"/>
              </a:buClr>
              <a:buSzPts val="2400"/>
              <a:buFont typeface="Arial" panose="020B0604020202020204" pitchFamily="34" charset="0"/>
              <a:buChar char="•"/>
            </a:pPr>
            <a:r>
              <a:rPr lang="en-US" sz="1800" dirty="0">
                <a:solidFill>
                  <a:srgbClr val="034680"/>
                </a:solidFill>
              </a:rPr>
              <a:t>Blake choose the manufacturing career pathway so that he could become a certified welder.</a:t>
            </a:r>
          </a:p>
          <a:p>
            <a:pPr lvl="0">
              <a:buClr>
                <a:srgbClr val="080808"/>
              </a:buClr>
              <a:buSzPts val="2400"/>
            </a:pPr>
            <a:endParaRPr lang="en-US" sz="800" dirty="0">
              <a:solidFill>
                <a:srgbClr val="034680"/>
              </a:solidFill>
            </a:endParaRPr>
          </a:p>
          <a:p>
            <a:pPr marL="339725" lvl="0" indent="-339725">
              <a:buClr>
                <a:srgbClr val="080808"/>
              </a:buClr>
              <a:buSzPts val="2400"/>
              <a:buFont typeface="Arial" panose="020B0604020202020204" pitchFamily="34" charset="0"/>
              <a:buChar char="•"/>
            </a:pPr>
            <a:r>
              <a:rPr lang="en-US" sz="1800" dirty="0">
                <a:solidFill>
                  <a:srgbClr val="034680"/>
                </a:solidFill>
              </a:rPr>
              <a:t>Blake only had to get certified in two basic types of welds to perform the job tasks required for the position at Simmons U-Haul Company, and they wanted to hire him. </a:t>
            </a:r>
          </a:p>
          <a:p>
            <a:pPr lvl="0">
              <a:buClr>
                <a:srgbClr val="080808"/>
              </a:buClr>
              <a:buSzPts val="2400"/>
            </a:pPr>
            <a:endParaRPr lang="en-US" sz="800" dirty="0">
              <a:solidFill>
                <a:srgbClr val="034680"/>
              </a:solidFill>
            </a:endParaRPr>
          </a:p>
          <a:p>
            <a:pPr marL="339725" lvl="0" indent="-339725">
              <a:buClr>
                <a:srgbClr val="080808"/>
              </a:buClr>
              <a:buSzPts val="2400"/>
              <a:buFont typeface="Arial" panose="020B0604020202020204" pitchFamily="34" charset="0"/>
              <a:buChar char="•"/>
            </a:pPr>
            <a:r>
              <a:rPr lang="en-US" sz="1800" dirty="0">
                <a:solidFill>
                  <a:srgbClr val="034680"/>
                </a:solidFill>
              </a:rPr>
              <a:t>VR coordinated services with Blake’s HS, goals and objectives were written into his IEP that focused on learning those math skills needed to perform the job tasks, and the CTE instructor agreed to teach Blake skills required to become certified welder in two areas.</a:t>
            </a:r>
          </a:p>
          <a:p>
            <a:pPr lvl="0">
              <a:buClr>
                <a:srgbClr val="080808"/>
              </a:buClr>
              <a:buSzPts val="2400"/>
            </a:pPr>
            <a:endParaRPr lang="en-US" sz="800" dirty="0">
              <a:solidFill>
                <a:srgbClr val="034680"/>
              </a:solidFill>
            </a:endParaRPr>
          </a:p>
          <a:p>
            <a:pPr marL="339725" lvl="0" indent="-339725">
              <a:buClr>
                <a:srgbClr val="080808"/>
              </a:buClr>
              <a:buSzPts val="2400"/>
              <a:buFont typeface="Arial" panose="020B0604020202020204" pitchFamily="34" charset="0"/>
              <a:buChar char="•"/>
            </a:pPr>
            <a:r>
              <a:rPr lang="en-US" sz="1800" dirty="0">
                <a:solidFill>
                  <a:srgbClr val="034680"/>
                </a:solidFill>
              </a:rPr>
              <a:t>Blake graduated HS, worked at Simmons U-Haul for a year, and then started an apprenticeship program in welding. </a:t>
            </a:r>
            <a:endParaRPr lang="en-US" sz="2400" dirty="0">
              <a:solidFill>
                <a:srgbClr val="034680"/>
              </a:solidFill>
            </a:endParaRPr>
          </a:p>
        </p:txBody>
      </p:sp>
      <p:pic>
        <p:nvPicPr>
          <p:cNvPr id="6" name="Picture 5" descr="NTACT logo">
            <a:extLst>
              <a:ext uri="{FF2B5EF4-FFF2-40B4-BE49-F238E27FC236}">
                <a16:creationId xmlns:a16="http://schemas.microsoft.com/office/drawing/2014/main" id="{8F33CA8C-49B4-4862-ADB8-5CAFC8906665}"/>
              </a:ext>
            </a:extLst>
          </p:cNvPr>
          <p:cNvPicPr>
            <a:picLocks noChangeAspect="1"/>
          </p:cNvPicPr>
          <p:nvPr/>
        </p:nvPicPr>
        <p:blipFill>
          <a:blip r:embed="rId4"/>
          <a:stretch>
            <a:fillRect/>
          </a:stretch>
        </p:blipFill>
        <p:spPr>
          <a:xfrm>
            <a:off x="10092740" y="825677"/>
            <a:ext cx="2006495" cy="418821"/>
          </a:xfrm>
          <a:prstGeom prst="rect">
            <a:avLst/>
          </a:prstGeom>
          <a:effectLst>
            <a:softEdge rad="76200"/>
          </a:effectLst>
        </p:spPr>
      </p:pic>
    </p:spTree>
    <p:extLst>
      <p:ext uri="{BB962C8B-B14F-4D97-AF65-F5344CB8AC3E}">
        <p14:creationId xmlns:p14="http://schemas.microsoft.com/office/powerpoint/2010/main" val="377949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518CC1-7CCA-4EA7-BC8B-E33850E50C31}"/>
              </a:ext>
            </a:extLst>
          </p:cNvPr>
          <p:cNvSpPr>
            <a:spLocks noGrp="1"/>
          </p:cNvSpPr>
          <p:nvPr>
            <p:ph type="title" idx="4294967295"/>
          </p:nvPr>
        </p:nvSpPr>
        <p:spPr>
          <a:xfrm>
            <a:off x="1198563" y="3816350"/>
            <a:ext cx="10425112" cy="59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85000"/>
              </a:lnSpc>
              <a:spcBef>
                <a:spcPct val="0"/>
              </a:spcBef>
              <a:spcAft>
                <a:spcPts val="200"/>
              </a:spcAft>
              <a:buClr>
                <a:schemeClr val="accent1"/>
              </a:buClr>
              <a:buSzPct val="100000"/>
              <a:buFont typeface="Calibri" panose="020F0502020204030204" pitchFamily="34" charset="0"/>
              <a:buNone/>
              <a:tabLst/>
              <a:defRPr/>
            </a:pPr>
            <a:r>
              <a:rPr kumimoji="0" lang="en-US" sz="4000" b="1" i="0" u="none" strike="noStrike" kern="1200" cap="all" spc="-5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SUMMER EARN AND LEARN (SEAL)</a:t>
            </a:r>
          </a:p>
        </p:txBody>
      </p:sp>
      <p:pic>
        <p:nvPicPr>
          <p:cNvPr id="9" name="Picture 8" descr="Texas Workforce Commission">
            <a:extLst>
              <a:ext uri="{FF2B5EF4-FFF2-40B4-BE49-F238E27FC236}">
                <a16:creationId xmlns:a16="http://schemas.microsoft.com/office/drawing/2014/main" id="{CA369FA1-97D8-4692-B074-658497E730F8}"/>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69069" y="788182"/>
            <a:ext cx="2467192" cy="2375685"/>
          </a:xfrm>
          <a:prstGeom prst="rect">
            <a:avLst/>
          </a:prstGeom>
        </p:spPr>
      </p:pic>
      <p:pic>
        <p:nvPicPr>
          <p:cNvPr id="7" name="Picture 6" descr="Texas HireAbility Logo">
            <a:extLst>
              <a:ext uri="{FF2B5EF4-FFF2-40B4-BE49-F238E27FC236}">
                <a16:creationId xmlns:a16="http://schemas.microsoft.com/office/drawing/2014/main" id="{F9EF01DD-74FD-4805-AE77-681E5C5A85DF}"/>
              </a:ext>
            </a:extLst>
          </p:cNvPr>
          <p:cNvPicPr>
            <a:picLocks noChangeAspect="1"/>
          </p:cNvPicPr>
          <p:nvPr/>
        </p:nvPicPr>
        <p:blipFill>
          <a:blip r:embed="rId4"/>
          <a:stretch>
            <a:fillRect/>
          </a:stretch>
        </p:blipFill>
        <p:spPr>
          <a:xfrm>
            <a:off x="1270548" y="4794472"/>
            <a:ext cx="3740664" cy="1159247"/>
          </a:xfrm>
          <a:prstGeom prst="rect">
            <a:avLst/>
          </a:prstGeom>
        </p:spPr>
      </p:pic>
      <p:pic>
        <p:nvPicPr>
          <p:cNvPr id="5" name="Picture 4" descr="A proud partner of the american job center network.">
            <a:extLst>
              <a:ext uri="{FF2B5EF4-FFF2-40B4-BE49-F238E27FC236}">
                <a16:creationId xmlns:a16="http://schemas.microsoft.com/office/drawing/2014/main" id="{9F5D0E14-F1F8-4206-BFEE-8B4AF69C7FB8}"/>
              </a:ext>
            </a:extLst>
          </p:cNvPr>
          <p:cNvPicPr>
            <a:picLocks noChangeAspect="1"/>
          </p:cNvPicPr>
          <p:nvPr/>
        </p:nvPicPr>
        <p:blipFill>
          <a:blip r:embed="rId5"/>
          <a:stretch>
            <a:fillRect/>
          </a:stretch>
        </p:blipFill>
        <p:spPr>
          <a:xfrm>
            <a:off x="3384289" y="6468866"/>
            <a:ext cx="4980864" cy="292633"/>
          </a:xfrm>
          <a:prstGeom prst="rect">
            <a:avLst/>
          </a:prstGeom>
        </p:spPr>
      </p:pic>
      <p:pic>
        <p:nvPicPr>
          <p:cNvPr id="10" name="Picture 9" descr="Texas Workforce Solutions logo">
            <a:extLst>
              <a:ext uri="{FF2B5EF4-FFF2-40B4-BE49-F238E27FC236}">
                <a16:creationId xmlns:a16="http://schemas.microsoft.com/office/drawing/2014/main" id="{01440918-DF4A-4933-BD50-C222035DA4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5238" y="4910571"/>
            <a:ext cx="3808200" cy="928955"/>
          </a:xfrm>
          <a:prstGeom prst="rect">
            <a:avLst/>
          </a:prstGeom>
        </p:spPr>
      </p:pic>
    </p:spTree>
    <p:extLst>
      <p:ext uri="{BB962C8B-B14F-4D97-AF65-F5344CB8AC3E}">
        <p14:creationId xmlns:p14="http://schemas.microsoft.com/office/powerpoint/2010/main" val="138249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6DB0-682F-48BB-A5A5-7CB07E7F8019}"/>
              </a:ext>
            </a:extLst>
          </p:cNvPr>
          <p:cNvSpPr>
            <a:spLocks noGrp="1"/>
          </p:cNvSpPr>
          <p:nvPr>
            <p:ph type="title"/>
          </p:nvPr>
        </p:nvSpPr>
        <p:spPr>
          <a:xfrm>
            <a:off x="1213036" y="485684"/>
            <a:ext cx="10067192" cy="1170606"/>
          </a:xfrm>
        </p:spPr>
        <p:txBody>
          <a:bodyPr>
            <a:normAutofit/>
          </a:bodyPr>
          <a:lstStyle/>
          <a:p>
            <a:r>
              <a:rPr lang="en-US" sz="3600" b="1" dirty="0">
                <a:solidFill>
                  <a:srgbClr val="002060"/>
                </a:solidFill>
                <a:latin typeface="Arial" panose="020B0604020202020204" pitchFamily="34" charset="0"/>
                <a:cs typeface="Arial" panose="020B0604020202020204" pitchFamily="34" charset="0"/>
              </a:rPr>
              <a:t>Vocational Rehabilitation Program Transfer</a:t>
            </a:r>
          </a:p>
        </p:txBody>
      </p:sp>
      <p:sp>
        <p:nvSpPr>
          <p:cNvPr id="3" name="Content Placeholder 2">
            <a:extLst>
              <a:ext uri="{FF2B5EF4-FFF2-40B4-BE49-F238E27FC236}">
                <a16:creationId xmlns:a16="http://schemas.microsoft.com/office/drawing/2014/main" id="{57821C76-E3D5-471D-B21E-8179F8E5397C}"/>
              </a:ext>
            </a:extLst>
          </p:cNvPr>
          <p:cNvSpPr>
            <a:spLocks noGrp="1"/>
          </p:cNvSpPr>
          <p:nvPr>
            <p:ph idx="1"/>
          </p:nvPr>
        </p:nvSpPr>
        <p:spPr>
          <a:xfrm>
            <a:off x="1213036" y="1758692"/>
            <a:ext cx="10067192" cy="4500003"/>
          </a:xfrm>
        </p:spPr>
        <p:txBody>
          <a:bodyPr>
            <a:normAutofit fontScale="92500" lnSpcReduction="10000"/>
          </a:bodyPr>
          <a:lstStyle/>
          <a:p>
            <a:pPr marL="457200" indent="-457200">
              <a:buClrTx/>
              <a:buFont typeface="Wingdings" panose="05000000000000000000" pitchFamily="2" charset="2"/>
              <a:buChar char="Ø"/>
            </a:pPr>
            <a:r>
              <a:rPr lang="en-US" sz="3200" dirty="0">
                <a:solidFill>
                  <a:schemeClr val="tx1"/>
                </a:solidFill>
              </a:rPr>
              <a:t>On September 1, 2016, the VR program was transferred from legacy Department of Assistive and Rehabilitative Services (DARS) to the Texas Workforce Commission (TWC) as mandated by SB 208, 84</a:t>
            </a:r>
            <a:r>
              <a:rPr lang="en-US" sz="3200" baseline="30000" dirty="0">
                <a:solidFill>
                  <a:schemeClr val="tx1"/>
                </a:solidFill>
              </a:rPr>
              <a:t>th</a:t>
            </a:r>
            <a:r>
              <a:rPr lang="en-US" sz="3200" dirty="0">
                <a:solidFill>
                  <a:schemeClr val="tx1"/>
                </a:solidFill>
              </a:rPr>
              <a:t> Texas Legislature (2015).</a:t>
            </a:r>
          </a:p>
          <a:p>
            <a:pPr marL="457200" indent="-457200">
              <a:buClrTx/>
              <a:buFont typeface="Wingdings" panose="05000000000000000000" pitchFamily="2" charset="2"/>
              <a:buChar char="Ø"/>
            </a:pPr>
            <a:r>
              <a:rPr lang="en-US" sz="3200" dirty="0">
                <a:solidFill>
                  <a:schemeClr val="tx1"/>
                </a:solidFill>
              </a:rPr>
              <a:t>In addition, the two designated state units (DSUs) Blind Services and General Rehabilitation Services were mandated to combine into one DSU by October 1, 2017.</a:t>
            </a:r>
          </a:p>
          <a:p>
            <a:pPr marL="457200" indent="-457200">
              <a:buClrTx/>
              <a:buFont typeface="Wingdings" panose="05000000000000000000" pitchFamily="2" charset="2"/>
              <a:buChar char="Ø"/>
            </a:pPr>
            <a:r>
              <a:rPr lang="en-US" sz="3200" dirty="0">
                <a:solidFill>
                  <a:schemeClr val="tx1"/>
                </a:solidFill>
              </a:rPr>
              <a:t>Lastly, the Legislature directed TWC to integrate local VR offices into local Workforce Solutions Offices (aka workforce centers).</a:t>
            </a:r>
          </a:p>
        </p:txBody>
      </p:sp>
    </p:spTree>
    <p:extLst>
      <p:ext uri="{BB962C8B-B14F-4D97-AF65-F5344CB8AC3E}">
        <p14:creationId xmlns:p14="http://schemas.microsoft.com/office/powerpoint/2010/main" val="363838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03285-C261-4785-9F34-4873B130CCA4}"/>
              </a:ext>
            </a:extLst>
          </p:cNvPr>
          <p:cNvSpPr>
            <a:spLocks noGrp="1"/>
          </p:cNvSpPr>
          <p:nvPr>
            <p:ph type="title"/>
          </p:nvPr>
        </p:nvSpPr>
        <p:spPr/>
        <p:txBody>
          <a:bodyPr>
            <a:normAutofit/>
          </a:bodyPr>
          <a:lstStyle/>
          <a:p>
            <a:r>
              <a:rPr lang="en-US" sz="4000" b="1" dirty="0">
                <a:solidFill>
                  <a:srgbClr val="002060"/>
                </a:solidFill>
                <a:latin typeface="Arial" panose="020B0604020202020204" pitchFamily="34" charset="0"/>
                <a:cs typeface="Arial" panose="020B0604020202020204" pitchFamily="34" charset="0"/>
              </a:rPr>
              <a:t>TWC Organizational Structure</a:t>
            </a:r>
          </a:p>
        </p:txBody>
      </p:sp>
      <p:sp>
        <p:nvSpPr>
          <p:cNvPr id="3" name="Content Placeholder 2">
            <a:extLst>
              <a:ext uri="{FF2B5EF4-FFF2-40B4-BE49-F238E27FC236}">
                <a16:creationId xmlns:a16="http://schemas.microsoft.com/office/drawing/2014/main" id="{5B2A7085-ED8D-4664-9678-B5EA27D5593A}"/>
              </a:ext>
            </a:extLst>
          </p:cNvPr>
          <p:cNvSpPr>
            <a:spLocks noGrp="1"/>
          </p:cNvSpPr>
          <p:nvPr>
            <p:ph idx="1"/>
          </p:nvPr>
        </p:nvSpPr>
        <p:spPr>
          <a:xfrm>
            <a:off x="1188721" y="1737359"/>
            <a:ext cx="9966960" cy="4834038"/>
          </a:xfrm>
        </p:spPr>
        <p:txBody>
          <a:bodyPr>
            <a:normAutofit fontScale="55000" lnSpcReduction="20000"/>
          </a:bodyPr>
          <a:lstStyle/>
          <a:p>
            <a:pPr marL="457200" indent="-457200">
              <a:buClrTx/>
              <a:buFont typeface="Wingdings" panose="05000000000000000000" pitchFamily="2" charset="2"/>
              <a:buChar char="Ø"/>
            </a:pPr>
            <a:r>
              <a:rPr lang="en-US" sz="5500" dirty="0">
                <a:solidFill>
                  <a:schemeClr val="tx1"/>
                </a:solidFill>
              </a:rPr>
              <a:t>Three Governor-appointed Commissioners representing the Public, Labor, and Employers provide policy direction and oversight.</a:t>
            </a:r>
          </a:p>
          <a:p>
            <a:pPr marL="457200" indent="-457200">
              <a:buClrTx/>
              <a:buFont typeface="Wingdings" panose="05000000000000000000" pitchFamily="2" charset="2"/>
              <a:buChar char="Ø"/>
            </a:pPr>
            <a:r>
              <a:rPr lang="en-US" sz="5500" dirty="0">
                <a:solidFill>
                  <a:schemeClr val="tx1"/>
                </a:solidFill>
              </a:rPr>
              <a:t>The TWC Executive Director oversees agency operations and directs staff.</a:t>
            </a:r>
          </a:p>
          <a:p>
            <a:pPr marL="457200" indent="-457200">
              <a:buClrTx/>
              <a:buFont typeface="Wingdings" panose="05000000000000000000" pitchFamily="2" charset="2"/>
              <a:buChar char="Ø"/>
            </a:pPr>
            <a:r>
              <a:rPr lang="en-US" sz="5500" dirty="0">
                <a:solidFill>
                  <a:schemeClr val="tx1"/>
                </a:solidFill>
              </a:rPr>
              <a:t>The Workforce Development Division oversees programs administered by the 28 workforce Boards.</a:t>
            </a:r>
          </a:p>
          <a:p>
            <a:pPr marL="457200" indent="-457200">
              <a:buClrTx/>
              <a:buFont typeface="Wingdings" panose="05000000000000000000" pitchFamily="2" charset="2"/>
              <a:buChar char="Ø"/>
            </a:pPr>
            <a:r>
              <a:rPr lang="en-US" sz="5500" dirty="0">
                <a:solidFill>
                  <a:schemeClr val="tx1"/>
                </a:solidFill>
              </a:rPr>
              <a:t>The Vocational Rehabilitation Division administers the VR, OIB and Randolph Shepard programs.</a:t>
            </a:r>
          </a:p>
          <a:p>
            <a:pPr marL="457200" indent="-457200">
              <a:buClrTx/>
              <a:buFont typeface="Wingdings" panose="05000000000000000000" pitchFamily="2" charset="2"/>
              <a:buChar char="Ø"/>
            </a:pPr>
            <a:r>
              <a:rPr lang="en-US" sz="5500" dirty="0">
                <a:solidFill>
                  <a:schemeClr val="tx1"/>
                </a:solidFill>
              </a:rPr>
              <a:t>Other TWC divisions include Unemployment Insurance, Child Care, Civil Rights, Operational Insight, and multiple administrative divisions.</a:t>
            </a:r>
          </a:p>
          <a:p>
            <a:pPr>
              <a:buClrTx/>
              <a:buFont typeface="Wingdings" panose="05000000000000000000" pitchFamily="2" charset="2"/>
              <a:buChar char="Ø"/>
            </a:pPr>
            <a:endParaRPr lang="en-US" sz="3600" dirty="0">
              <a:solidFill>
                <a:schemeClr val="tx1"/>
              </a:solidFill>
            </a:endParaRPr>
          </a:p>
          <a:p>
            <a:endParaRPr lang="en-US" dirty="0"/>
          </a:p>
        </p:txBody>
      </p:sp>
    </p:spTree>
    <p:extLst>
      <p:ext uri="{BB962C8B-B14F-4D97-AF65-F5344CB8AC3E}">
        <p14:creationId xmlns:p14="http://schemas.microsoft.com/office/powerpoint/2010/main" val="31220380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5182&quot;&gt;&lt;object type=&quot;3&quot; unique_id=&quot;15183&quot;&gt;&lt;property id=&quot;20148&quot; value=&quot;5&quot;/&gt;&lt;property id=&quot;20300&quot; value=&quot;Slide 1 - &amp;quot;Cross Agency Collaboration that Promotes Business Partnership and Enhances Work Experience for Students with Disabi&quot;/&gt;&lt;property id=&quot;20307&quot; value=&quot;256&quot;/&gt;&lt;/object&gt;&lt;object type=&quot;3&quot; unique_id=&quot;15185&quot;&gt;&lt;property id=&quot;20148&quot; value=&quot;5&quot;/&gt;&lt;property id=&quot;20300&quot; value=&quot;Slide 3 - &amp;quot;Welcome &amp;quot;&quot;/&gt;&lt;property id=&quot;20307&quot; value=&quot;1047&quot;/&gt;&lt;/object&gt;&lt;object type=&quot;3&quot; unique_id=&quot;39191&quot;&gt;&lt;property id=&quot;20148&quot; value=&quot;5&quot;/&gt;&lt;property id=&quot;20300&quot; value=&quot;Slide 2 - &amp;quot;Presenters&amp;quot;&quot;/&gt;&lt;property id=&quot;20307&quot; value=&quot;1142&quot;/&gt;&lt;/object&gt;&lt;object type=&quot;3&quot; unique_id=&quot;97697&quot;&gt;&lt;property id=&quot;20148&quot; value=&quot;5&quot;/&gt;&lt;property id=&quot;20300&quot; value=&quot;Slide 4 - &amp;quot; What TA Centers Have Learned From States&amp;quot;&quot;/&gt;&lt;property id=&quot;20307&quot; value=&quot;1452&quot;/&gt;&lt;/object&gt;&lt;object type=&quot;3&quot; unique_id=&quot;106498&quot;&gt;&lt;property id=&quot;20148&quot; value=&quot;5&quot;/&gt;&lt;property id=&quot;20300&quot; value=&quot;Slide 5 - &amp;quot;Blake’s Story (Welder) &amp;quot;&quot;/&gt;&lt;property id=&quot;20307&quot; value=&quot;1063&quot;/&gt;&lt;/object&gt;&lt;object type=&quot;3&quot; unique_id=&quot;106499&quot;&gt;&lt;property id=&quot;20148&quot; value=&quot;5&quot;/&gt;&lt;property id=&quot;20300&quot; value=&quot;Slide 6 - &amp;quot;Blake's Story (Welder) continued&amp;quot;&quot;/&gt;&lt;property id=&quot;20307&quot; value=&quot;1065&quot;/&gt;&lt;/object&gt;&lt;object type=&quot;3&quot; unique_id=&quot;106529&quot;&gt;&lt;property id=&quot;20148&quot; value=&quot;5&quot;/&gt;&lt;property id=&quot;20300&quot; value=&quot;Slide 42 - &amp;quot;Additional Resources&amp;quot;&quot;/&gt;&lt;property id=&quot;20307&quot; value=&quot;1211&quot;/&gt;&lt;/object&gt;&lt;object type=&quot;3&quot; unique_id=&quot;123684&quot;&gt;&lt;property id=&quot;20148&quot; value=&quot;5&quot;/&gt;&lt;property id=&quot;20300&quot; value=&quot;Slide 7&quot;/&gt;&lt;property id=&quot;20307&quot; value=&quot;262&quot;/&gt;&lt;/object&gt;&lt;object type=&quot;3&quot; unique_id=&quot;123685&quot;&gt;&lt;property id=&quot;20148&quot; value=&quot;5&quot;/&gt;&lt;property id=&quot;20300&quot; value=&quot;Slide 8 - &amp;quot;Vocational Rehabilitation Program Transfer&amp;quot;&quot;/&gt;&lt;property id=&quot;20307&quot; value=&quot;355&quot;/&gt;&lt;/object&gt;&lt;object type=&quot;3&quot; unique_id=&quot;123686&quot;&gt;&lt;property id=&quot;20148&quot; value=&quot;5&quot;/&gt;&lt;property id=&quot;20300&quot; value=&quot;Slide 9 - &amp;quot;TWC Organizational Structure&amp;quot;&quot;/&gt;&lt;property id=&quot;20307&quot; value=&quot;356&quot;/&gt;&lt;/object&gt;&lt;object type=&quot;3&quot; unique_id=&quot;123687&quot;&gt;&lt;property id=&quot;20148&quot; value=&quot;5&quot;/&gt;&lt;property id=&quot;20300&quot; value=&quot;Slide 10 - &amp;quot;Pathways to Careers (PCI)&amp;quot;&quot;/&gt;&lt;property id=&quot;20307&quot; value=&quot;357&quot;/&gt;&lt;/object&gt;&lt;object type=&quot;3&quot; unique_id=&quot;123688&quot;&gt;&lt;property id=&quot;20148&quot; value=&quot;5&quot;/&gt;&lt;property id=&quot;20300&quot; value=&quot;Slide 11 - &amp;quot;Pathways to Careers (Cont.)&amp;quot;&quot;/&gt;&lt;property id=&quot;20307&quot; value=&quot;362&quot;/&gt;&lt;/object&gt;&lt;object type=&quot;3&quot; unique_id=&quot;123689&quot;&gt;&lt;property id=&quot;20148&quot; value=&quot;5&quot;/&gt;&lt;property id=&quot;20300&quot; value=&quot;Slide 12 - &amp;quot;Summer Earn and Learn (SEAL)&amp;quot;&quot;/&gt;&lt;property id=&quot;20307&quot; value=&quot;299&quot;/&gt;&lt;/object&gt;&lt;object type=&quot;3&quot; unique_id=&quot;123690&quot;&gt;&lt;property id=&quot;20148&quot; value=&quot;5&quot;/&gt;&lt;property id=&quot;20300&quot; value=&quot;Slide 13 - &amp;quot;SEAL Requirements&amp;quot;&quot;/&gt;&lt;property id=&quot;20307&quot; value=&quot;346&quot;/&gt;&lt;/object&gt;&lt;object type=&quot;3&quot; unique_id=&quot;123691&quot;&gt;&lt;property id=&quot;20148&quot; value=&quot;5&quot;/&gt;&lt;property id=&quot;20300&quot; value=&quot;Slide 14 - &amp;quot;Seal Requirements continued&amp;quot;&quot;/&gt;&lt;property id=&quot;20307&quot; value=&quot;358&quot;/&gt;&lt;/object&gt;&lt;object type=&quot;3&quot; unique_id=&quot;123692&quot;&gt;&lt;property id=&quot;20148&quot; value=&quot;5&quot;/&gt;&lt;property id=&quot;20300&quot; value=&quot;Slide 15 - &amp;quot;SEAL Program Components&amp;quot;&quot;/&gt;&lt;property id=&quot;20307&quot; value=&quot;301&quot;/&gt;&lt;/object&gt;&lt;object type=&quot;3&quot; unique_id=&quot;123693&quot;&gt;&lt;property id=&quot;20148&quot; value=&quot;5&quot;/&gt;&lt;property id=&quot;20300&quot; value=&quot;Slide 16 - &amp;quot;SEAL Program Timeline&amp;quot;&quot;/&gt;&lt;property id=&quot;20307&quot; value=&quot;349&quot;/&gt;&lt;/object&gt;&lt;object type=&quot;3&quot; unique_id=&quot;123694&quot;&gt;&lt;property id=&quot;20148&quot; value=&quot;5&quot;/&gt;&lt;property id=&quot;20300&quot; value=&quot;Slide 17 - &amp;quot;SEAL Results&amp;quot;&quot;/&gt;&lt;property id=&quot;20307&quot; value=&quot;302&quot;/&gt;&lt;/object&gt;&lt;object type=&quot;3&quot; unique_id=&quot;123695&quot;&gt;&lt;property id=&quot;20148&quot; value=&quot;5&quot;/&gt;&lt;property id=&quot;20300&quot; value=&quot;Slide 18 - &amp;quot;Examples of SEAL Employers&amp;quot;&quot;/&gt;&lt;property id=&quot;20307&quot; value=&quot;350&quot;/&gt;&lt;/object&gt;&lt;object type=&quot;3&quot; unique_id=&quot;123696&quot;&gt;&lt;property id=&quot;20148&quot; value=&quot;5&quot;/&gt;&lt;property id=&quot;20300&quot; value=&quot;Slide 19 - &amp;quot;SEAL Success Stories&amp;quot;&quot;/&gt;&lt;property id=&quot;20307&quot; value=&quot;365&quot;/&gt;&lt;/object&gt;&lt;object type=&quot;3&quot; unique_id=&quot;123697&quot;&gt;&lt;property id=&quot;20148&quot; value=&quot;5&quot;/&gt;&lt;property id=&quot;20300&quot; value=&quot;Slide 20 - &amp;quot;Lessons Learned&amp;quot;&quot;/&gt;&lt;property id=&quot;20307&quot; value=&quot;307&quot;/&gt;&lt;/object&gt;&lt;object type=&quot;3&quot; unique_id=&quot;123698&quot;&gt;&lt;property id=&quot;20148&quot; value=&quot;5&quot;/&gt;&lt;property id=&quot;20300&quot; value=&quot;Slide 21 - &amp;quot;Lessons Learned&amp;quot;&quot;/&gt;&lt;property id=&quot;20307&quot; value=&quot;360&quot;/&gt;&lt;/object&gt;&lt;object type=&quot;3&quot; unique_id=&quot;123699&quot;&gt;&lt;property id=&quot;20148&quot; value=&quot;5&quot;/&gt;&lt;property id=&quot;20300&quot; value=&quot;Slide 22 - &amp;quot;Tips for Replication &amp;quot;&quot;/&gt;&lt;property id=&quot;20307&quot; value=&quot;344&quot;/&gt;&lt;/object&gt;&lt;object type=&quot;3&quot; unique_id=&quot;123701&quot;&gt;&lt;property id=&quot;20148&quot; value=&quot;5&quot;/&gt;&lt;property id=&quot;20300&quot; value=&quot;Slide 23 - &amp;quot;Vermont transition services: collaborating for student success  Tara Howe, VR Transition Program Director Rich Tul&quot;/&gt;&lt;property id=&quot;20307&quot; value=&quot;1453&quot;/&gt;&lt;/object&gt;&lt;object type=&quot;3&quot; unique_id=&quot;123702&quot;&gt;&lt;property id=&quot;20148&quot; value=&quot;5&quot;/&gt;&lt;property id=&quot;20300&quot; value=&quot;Slide 24 - &amp;quot;Objectives of this Session&amp;quot;&quot;/&gt;&lt;property id=&quot;20307&quot; value=&quot;1454&quot;/&gt;&lt;/object&gt;&lt;object type=&quot;3&quot; unique_id=&quot;123703&quot;&gt;&lt;property id=&quot;20148&quot; value=&quot;5&quot;/&gt;&lt;property id=&quot;20300&quot; value=&quot;Slide 25 - &amp;quot;Overview of Transition Program and Linking Learning to Careers &amp;quot;&quot;/&gt;&lt;property id=&quot;20307&quot; value=&quot;315&quot;/&gt;&lt;/object&gt;&lt;object type=&quot;3&quot; unique_id=&quot;123704&quot;&gt;&lt;property id=&quot;20148&quot; value=&quot;5&quot;/&gt;&lt;property id=&quot;20300&quot; value=&quot;Slide 26 - &amp;quot;VT Vocational Rehabilitation Transition Services &amp;quot;&quot;/&gt;&lt;property id=&quot;20307&quot; value=&quot;1455&quot;/&gt;&lt;/object&gt;&lt;object type=&quot;3&quot; unique_id=&quot;123705&quot;&gt;&lt;property id=&quot;20148&quot; value=&quot;5&quot;/&gt;&lt;property id=&quot;20300&quot; value=&quot;Slide 27 - &amp;quot;VT Vocational Rehabilitation Transition Services (continued)&amp;quot;&quot;/&gt;&lt;property id=&quot;20307&quot; value=&quot;314&quot;/&gt;&lt;/object&gt;&lt;object type=&quot;3&quot; unique_id=&quot;123706&quot;&gt;&lt;property id=&quot;20148&quot; value=&quot;5&quot;/&gt;&lt;property id=&quot;20300&quot; value=&quot;Slide 28 - &amp;quot;Linking Learning to Careers&amp;quot;&quot;/&gt;&lt;property id=&quot;20307&quot; value=&quot;313&quot;/&gt;&lt;/object&gt;&lt;object type=&quot;3&quot; unique_id=&quot;123707&quot;&gt;&lt;property id=&quot;20148&quot; value=&quot;5&quot;/&gt;&lt;property id=&quot;20300&quot; value=&quot;Slide 29 - &amp;quot;Structure for Defining Roles Internally within Transition Youth Teams&amp;quot;&quot;/&gt;&lt;property id=&quot;20307&quot; value=&quot;317&quot;/&gt;&lt;/object&gt;&lt;object type=&quot;3&quot; unique_id=&quot;123708&quot;&gt;&lt;property id=&quot;20148&quot; value=&quot;5&quot;/&gt;&lt;property id=&quot;20300&quot; value=&quot;Slide 30 - &amp;quot;Structure for Defining Roles Internally within Transition Youth Teams &amp;quot;&quot;/&gt;&lt;property id=&quot;20307&quot; value=&quot;304&quot;/&gt;&lt;/object&gt;&lt;object type=&quot;3&quot; unique_id=&quot;123709&quot;&gt;&lt;property id=&quot;20148&quot; value=&quot;5&quot;/&gt;&lt;property id=&quot;20300&quot; value=&quot;Slide 31 - &amp;quot;Collaboration with Schools –Roles and Responsibilities&amp;quot;&quot;/&gt;&lt;property id=&quot;20307&quot; value=&quot;318&quot;/&gt;&lt;/object&gt;&lt;object type=&quot;3&quot; unique_id=&quot;123710&quot;&gt;&lt;property id=&quot;20148&quot; value=&quot;5&quot;/&gt;&lt;property id=&quot;20300&quot; value=&quot;Slide 32 - &amp;quot;Regular Communication with Agency of Education Staff&amp;quot;&quot;/&gt;&lt;property id=&quot;20307&quot; value=&quot;311&quot;/&gt;&lt;/object&gt;&lt;object type=&quot;3&quot; unique_id=&quot;123711&quot;&gt;&lt;property id=&quot;20148&quot; value=&quot;5&quot;/&gt;&lt;property id=&quot;20300&quot; value=&quot;Slide 33 - &amp;quot;Regular Communication with Local Education Staff&amp;quot;&quot;/&gt;&lt;property id=&quot;20307&quot; value=&quot;312&quot;/&gt;&lt;/object&gt;&lt;object type=&quot;3&quot; unique_id=&quot;123712&quot;&gt;&lt;property id=&quot;20148&quot; value=&quot;5&quot;/&gt;&lt;property id=&quot;20300&quot; value=&quot;Slide 34 - &amp;quot;Why Core Transition Teams ?&amp;quot;&quot;/&gt;&lt;property id=&quot;20307&quot; value=&quot;308&quot;/&gt;&lt;/object&gt;&lt;object type=&quot;3&quot; unique_id=&quot;123713&quot;&gt;&lt;property id=&quot;20148&quot; value=&quot;5&quot;/&gt;&lt;property id=&quot;20300&quot; value=&quot;Slide 35 - &amp;quot;Design of Core Transition Teams&amp;quot;&quot;/&gt;&lt;property id=&quot;20307&quot; value=&quot;309&quot;/&gt;&lt;/object&gt;&lt;object type=&quot;3&quot; unique_id=&quot;123714&quot;&gt;&lt;property id=&quot;20148&quot; value=&quot;5&quot;/&gt;&lt;property id=&quot;20300&quot; value=&quot;Slide 36 - &amp;quot;Collaboration with Employers and other Community Partners&amp;quot;&quot;/&gt;&lt;property id=&quot;20307&quot; value=&quot;306&quot;/&gt;&lt;/object&gt;&lt;object type=&quot;3&quot; unique_id=&quot;123715&quot;&gt;&lt;property id=&quot;20148&quot; value=&quot;5&quot;/&gt;&lt;property id=&quot;20300&quot; value=&quot;Slide 37 - &amp;quot;Linking Learning to Careers – ENHANCED SERVICES INCLUDING Work-Based Learning  &amp;quot;&quot;/&gt;&lt;property id=&quot;20307&quot; value=&quot;316&quot;/&gt;&lt;/object&gt;&lt;object type=&quot;3&quot; unique_id=&quot;123716&quot;&gt;&lt;property id=&quot;20148&quot; value=&quot;5&quot;/&gt;&lt;property id=&quot;20300&quot; value=&quot;Slide 38 - &amp;quot;Transition Work-Based Learning Model Demonstrations&amp;quot;&quot;/&gt;&lt;property id=&quot;20307&quot; value=&quot;1456&quot;/&gt;&lt;/object&gt;&lt;object type=&quot;3&quot; unique_id=&quot;123717&quot;&gt;&lt;property id=&quot;20148&quot; value=&quot;5&quot;/&gt;&lt;property id=&quot;20300&quot; value=&quot;Slide 39 - &amp;quot;Linking Learning to Careers– Work Based Learning&amp;quot;&quot;/&gt;&lt;property id=&quot;20307&quot; value=&quot;298&quot;/&gt;&lt;/object&gt;&lt;object type=&quot;3&quot; unique_id=&quot;123718&quot;&gt;&lt;property id=&quot;20148&quot; value=&quot;5&quot;/&gt;&lt;property id=&quot;20300&quot; value=&quot;Slide 40 - &amp;quot;Additional Enhanced Services&amp;quot;&quot;/&gt;&lt;property id=&quot;20307&quot; value=&quot;300&quot;/&gt;&lt;/object&gt;&lt;object type=&quot;3&quot; unique_id=&quot;123719&quot;&gt;&lt;property id=&quot;20148&quot; value=&quot;5&quot;/&gt;&lt;property id=&quot;20300&quot; value=&quot;Slide 41 - &amp;quot;Current Status &amp;amp; Interim Outcomes&amp;quot;&quot;/&gt;&lt;property id=&quot;20307&quot; value=&quot;319&quot;/&gt;&lt;/object&gt;&lt;object type=&quot;3&quot; unique_id=&quot;124039&quot;&gt;&lt;property id=&quot;20148&quot; value=&quot;5&quot;/&gt;&lt;property id=&quot;20300&quot; value=&quot;Slide 43 - &amp;quot;Resources&amp;quot;&quot;/&gt;&lt;property id=&quot;20307&quot; value=&quot;1458&quot;/&gt;&lt;/object&gt;&lt;object type=&quot;3&quot; unique_id=&quot;124040&quot;&gt;&lt;property id=&quot;20148&quot; value=&quot;5&quot;/&gt;&lt;property id=&quot;20300&quot; value=&quot;Slide 44 - &amp;quot;Contact Information&amp;quot;&quot;/&gt;&lt;property id=&quot;20307&quot; value=&quot;1457&quot;/&gt;&lt;/object&gt;&lt;object type=&quot;3&quot; unique_id=&quot;124229&quot;&gt;&lt;property id=&quot;20148&quot; value=&quot;5&quot;/&gt;&lt;property id=&quot;20300&quot; value=&quot;Slide 45 - &amp;quot;Thank You&amp;quot;&quot;/&gt;&lt;property id=&quot;20307&quot; value=&quot;1459&quot;/&gt;&lt;/object&gt;&lt;/object&gt;&lt;object type=&quot;8&quot; unique_id=&quot;15480&quot;&gt;&lt;/object&gt;&lt;/object&gt;&lt;/database&gt;"/>
  <p:tag name="SECTOMILLISECCONVERTED" val="1"/>
</p:tagLst>
</file>

<file path=ppt/theme/theme1.xml><?xml version="1.0" encoding="utf-8"?>
<a:theme xmlns:a="http://schemas.openxmlformats.org/drawingml/2006/main" name="Sales Direction 16X9">
  <a:themeElements>
    <a:clrScheme name="WINTAC TA1">
      <a:dk1>
        <a:srgbClr val="545E74"/>
      </a:dk1>
      <a:lt1>
        <a:srgbClr val="FFFFFF"/>
      </a:lt1>
      <a:dk2>
        <a:srgbClr val="545E74"/>
      </a:dk2>
      <a:lt2>
        <a:srgbClr val="FFFFFF"/>
      </a:lt2>
      <a:accent1>
        <a:srgbClr val="545E74"/>
      </a:accent1>
      <a:accent2>
        <a:srgbClr val="40B250"/>
      </a:accent2>
      <a:accent3>
        <a:srgbClr val="4D80B0"/>
      </a:accent3>
      <a:accent4>
        <a:srgbClr val="E38E41"/>
      </a:accent4>
      <a:accent5>
        <a:srgbClr val="97ABE4"/>
      </a:accent5>
      <a:accent6>
        <a:srgbClr val="F5D632"/>
      </a:accent6>
      <a:hlink>
        <a:srgbClr val="377BBB"/>
      </a:hlink>
      <a:folHlink>
        <a:srgbClr val="034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ales Direction 16X9">
  <a:themeElements>
    <a:clrScheme name="WINTAC TA1">
      <a:dk1>
        <a:srgbClr val="545E74"/>
      </a:dk1>
      <a:lt1>
        <a:srgbClr val="FFFFFF"/>
      </a:lt1>
      <a:dk2>
        <a:srgbClr val="545E74"/>
      </a:dk2>
      <a:lt2>
        <a:srgbClr val="FFFFFF"/>
      </a:lt2>
      <a:accent1>
        <a:srgbClr val="545E74"/>
      </a:accent1>
      <a:accent2>
        <a:srgbClr val="40B250"/>
      </a:accent2>
      <a:accent3>
        <a:srgbClr val="4D80B0"/>
      </a:accent3>
      <a:accent4>
        <a:srgbClr val="E38E41"/>
      </a:accent4>
      <a:accent5>
        <a:srgbClr val="97ABE4"/>
      </a:accent5>
      <a:accent6>
        <a:srgbClr val="F5D632"/>
      </a:accent6>
      <a:hlink>
        <a:srgbClr val="377BBB"/>
      </a:hlink>
      <a:folHlink>
        <a:srgbClr val="034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 Template.Updated2016 final as of 4-21-16dw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owerPoint Template.Updated2016 final as of 4-21-16dw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6.xml><?xml version="1.0" encoding="utf-8"?>
<a:theme xmlns:a="http://schemas.openxmlformats.org/drawingml/2006/main" name="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7.xml><?xml version="1.0" encoding="utf-8"?>
<a:theme xmlns:a="http://schemas.openxmlformats.org/drawingml/2006/main" name="Office Theme">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23674</TotalTime>
  <Words>3429</Words>
  <Application>Microsoft Office PowerPoint</Application>
  <PresentationFormat>Widescreen</PresentationFormat>
  <Paragraphs>384</Paragraphs>
  <Slides>45</Slides>
  <Notes>20</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45</vt:i4>
      </vt:variant>
    </vt:vector>
  </HeadingPairs>
  <TitlesOfParts>
    <vt:vector size="62" baseType="lpstr">
      <vt:lpstr>Calibri Light</vt:lpstr>
      <vt:lpstr>Arial</vt:lpstr>
      <vt:lpstr>Gill Sans MT</vt:lpstr>
      <vt:lpstr>Calibri</vt:lpstr>
      <vt:lpstr>Euphemia</vt:lpstr>
      <vt:lpstr>Arial-BoldMT</vt:lpstr>
      <vt:lpstr>Arial Rounded MT Bold</vt:lpstr>
      <vt:lpstr>Plantagenet Cherokee</vt:lpstr>
      <vt:lpstr>Book Antiqua</vt:lpstr>
      <vt:lpstr>Wingdings</vt:lpstr>
      <vt:lpstr>Lucida Sans</vt:lpstr>
      <vt:lpstr>Sales Direction 16X9</vt:lpstr>
      <vt:lpstr>1_Sales Direction 16X9</vt:lpstr>
      <vt:lpstr>PowerPoint Template.Updated2016 final as of 4-21-16dwt</vt:lpstr>
      <vt:lpstr>1_PowerPoint Template.Updated2016 final as of 4-21-16dwt</vt:lpstr>
      <vt:lpstr>Academic Literature 16x9</vt:lpstr>
      <vt:lpstr>Retrospect</vt:lpstr>
      <vt:lpstr>Cross Agency Collaboration that Promotes Business Partnership and Enhances Work Experience for Students with Disabilities</vt:lpstr>
      <vt:lpstr>Presenters</vt:lpstr>
      <vt:lpstr>Welcome </vt:lpstr>
      <vt:lpstr> What TA Centers Have Learned From States</vt:lpstr>
      <vt:lpstr>Blake’s Story (Welder) </vt:lpstr>
      <vt:lpstr>Blake's Story (Welder) continued</vt:lpstr>
      <vt:lpstr>SUMMER EARN AND LEARN (SEAL)</vt:lpstr>
      <vt:lpstr>Vocational Rehabilitation Program Transfer</vt:lpstr>
      <vt:lpstr>TWC Organizational Structure</vt:lpstr>
      <vt:lpstr>Pathways to Careers (PCI)</vt:lpstr>
      <vt:lpstr>Pathways to Careers (Cont.)</vt:lpstr>
      <vt:lpstr>Summer Earn and Learn (SEAL)</vt:lpstr>
      <vt:lpstr>SEAL Requirements</vt:lpstr>
      <vt:lpstr>Seal Requirements continued</vt:lpstr>
      <vt:lpstr>SEAL Program Components</vt:lpstr>
      <vt:lpstr>SEAL Program Timeline</vt:lpstr>
      <vt:lpstr>SEAL Results</vt:lpstr>
      <vt:lpstr>Examples of SEAL Employers</vt:lpstr>
      <vt:lpstr>SEAL Success Stories</vt:lpstr>
      <vt:lpstr>Lessons Learned</vt:lpstr>
      <vt:lpstr>Lessons Learned</vt:lpstr>
      <vt:lpstr>Tips for Replication </vt:lpstr>
      <vt:lpstr>Vermont transition services: collaborating for student success  Tara Howe, VR Transition Program Director Rich Tulikangas, VR Linking Learning to Careers Director</vt:lpstr>
      <vt:lpstr>Objectives of this Session</vt:lpstr>
      <vt:lpstr>Overview of Transition Program and Linking Learning to Careers </vt:lpstr>
      <vt:lpstr>VT Vocational Rehabilitation Transition Services </vt:lpstr>
      <vt:lpstr>VT Vocational Rehabilitation Transition Services (continued)</vt:lpstr>
      <vt:lpstr>Linking Learning to Careers</vt:lpstr>
      <vt:lpstr>Structure for Defining Roles Internally within Transition Youth Teams</vt:lpstr>
      <vt:lpstr>Structure for Defining Roles Internally within Transition Youth Teams </vt:lpstr>
      <vt:lpstr>Collaboration with Schools –Roles and Responsibilities</vt:lpstr>
      <vt:lpstr>Regular Communication with Agency of Education Staff</vt:lpstr>
      <vt:lpstr>Regular Communication with Local Education Staff</vt:lpstr>
      <vt:lpstr>Why Core Transition Teams ?</vt:lpstr>
      <vt:lpstr>Design of Core Transition Teams</vt:lpstr>
      <vt:lpstr>Collaboration with Employers and other Community Partners</vt:lpstr>
      <vt:lpstr>Linking Learning to Careers – ENHANCED SERVICES INCLUDING Work-Based Learning  </vt:lpstr>
      <vt:lpstr>Transition Work-Based Learning Model Demonstrations</vt:lpstr>
      <vt:lpstr>Linking Learning to Careers– Work Based Learning</vt:lpstr>
      <vt:lpstr>Additional Enhanced Services</vt:lpstr>
      <vt:lpstr>Current Status &amp; Interim Outcomes</vt:lpstr>
      <vt:lpstr>Additional Resources</vt:lpstr>
      <vt:lpstr>Resources</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Pre-Employment Transition Services</dc:title>
  <dc:creator>Simmons, Brenda K</dc:creator>
  <cp:lastModifiedBy>Jolly, Nichole</cp:lastModifiedBy>
  <cp:revision>718</cp:revision>
  <dcterms:modified xsi:type="dcterms:W3CDTF">2019-10-24T19:26:25Z</dcterms:modified>
</cp:coreProperties>
</file>