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9" r:id="rId3"/>
    <p:sldId id="257" r:id="rId4"/>
    <p:sldId id="282" r:id="rId5"/>
    <p:sldId id="258" r:id="rId6"/>
    <p:sldId id="263" r:id="rId7"/>
    <p:sldId id="277" r:id="rId8"/>
    <p:sldId id="278" r:id="rId9"/>
    <p:sldId id="284" r:id="rId10"/>
    <p:sldId id="276" r:id="rId11"/>
    <p:sldId id="289" r:id="rId12"/>
    <p:sldId id="269" r:id="rId13"/>
    <p:sldId id="272" r:id="rId14"/>
    <p:sldId id="262" r:id="rId15"/>
    <p:sldId id="287" r:id="rId16"/>
    <p:sldId id="279" r:id="rId17"/>
    <p:sldId id="281" r:id="rId18"/>
    <p:sldId id="270" r:id="rId19"/>
    <p:sldId id="273" r:id="rId20"/>
    <p:sldId id="271" r:id="rId21"/>
    <p:sldId id="261" r:id="rId22"/>
    <p:sldId id="283" r:id="rId23"/>
    <p:sldId id="264" r:id="rId24"/>
    <p:sldId id="274" r:id="rId25"/>
    <p:sldId id="285" r:id="rId26"/>
    <p:sldId id="286" r:id="rId27"/>
    <p:sldId id="275" r:id="rId28"/>
    <p:sldId id="268"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369" autoAdjust="0"/>
  </p:normalViewPr>
  <p:slideViewPr>
    <p:cSldViewPr>
      <p:cViewPr varScale="1">
        <p:scale>
          <a:sx n="80" d="100"/>
          <a:sy n="80" d="100"/>
        </p:scale>
        <p:origin x="69" y="69"/>
      </p:cViewPr>
      <p:guideLst>
        <p:guide orient="horz" pos="2160"/>
        <p:guide pos="2880"/>
      </p:guideLst>
    </p:cSldViewPr>
  </p:slideViewPr>
  <p:outlineViewPr>
    <p:cViewPr>
      <p:scale>
        <a:sx n="33" d="100"/>
        <a:sy n="33" d="100"/>
      </p:scale>
      <p:origin x="54" y="1252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60AD309-5EEF-4B6B-8329-9EFBC9C312F0}" type="datetimeFigureOut">
              <a:rPr lang="en-US"/>
              <a:pPr>
                <a:defRPr/>
              </a:pPr>
              <a:t>5/29/2017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D79794A-355D-495D-B2DC-B0A5866796D9}" type="slidenum">
              <a:rPr lang="en-US"/>
              <a:pPr>
                <a:defRPr/>
              </a:pPr>
              <a:t>‹#›</a:t>
            </a:fld>
            <a:endParaRPr lang="en-US"/>
          </a:p>
        </p:txBody>
      </p:sp>
    </p:spTree>
    <p:extLst>
      <p:ext uri="{BB962C8B-B14F-4D97-AF65-F5344CB8AC3E}">
        <p14:creationId xmlns:p14="http://schemas.microsoft.com/office/powerpoint/2010/main" val="1540690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D79794A-355D-495D-B2DC-B0A5866796D9}"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90866B-3311-40A1-9996-641A5CE6E605}"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2403337D-727E-4963-A261-E9E55397A671}" type="datetimeFigureOut">
              <a:rPr lang="en-US"/>
              <a:pPr>
                <a:defRPr/>
              </a:pPr>
              <a:t>5/29/2017</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0DE29242-7BDD-4865-B5C6-FD3AE45ECFE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0084A33D-78AC-4283-8840-509112227EAB}" type="datetimeFigureOut">
              <a:rPr lang="en-US"/>
              <a:pPr>
                <a:defRPr/>
              </a:pPr>
              <a:t>5/29/2017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2652293-E657-4214-A6FC-61669F43477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A26B0FF1-836B-4E5F-B005-3C81735005EB}" type="datetimeFigureOut">
              <a:rPr lang="en-US"/>
              <a:pPr>
                <a:defRPr/>
              </a:pPr>
              <a:t>5/29/2017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C5AF129-E31D-4005-864D-BD071BFC20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54E5AD70-B468-4154-8E51-BD333D8E3BC1}" type="datetimeFigureOut">
              <a:rPr lang="en-US"/>
              <a:pPr>
                <a:defRPr/>
              </a:pPr>
              <a:t>5/29/2017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F79EE47-9E92-4665-86F6-AFB81B2580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E11BC9C-09F0-49D5-9EC9-AB254363FFEC}" type="datetimeFigureOut">
              <a:rPr lang="en-US"/>
              <a:pPr>
                <a:defRPr/>
              </a:pPr>
              <a:t>5/29/2017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AF938D-76B2-49F8-B377-1D64A482E9B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73B3D0A0-D4F2-42CF-85F1-D9A7EFB2E4AC}" type="datetimeFigureOut">
              <a:rPr lang="en-US"/>
              <a:pPr>
                <a:defRPr/>
              </a:pPr>
              <a:t>5/29/2017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77C6D3D-39C4-475C-89FD-01C8C3DB26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ACB3FB44-D033-473D-9301-7721F9661B9A}" type="datetimeFigureOut">
              <a:rPr lang="en-US"/>
              <a:pPr>
                <a:defRPr/>
              </a:pPr>
              <a:t>5/29/2017</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1ADF2CE-9222-4A1B-9651-43CDE6DA3F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7C5B640E-43DE-46DC-9625-A9213B240352}" type="datetimeFigureOut">
              <a:rPr lang="en-US"/>
              <a:pPr>
                <a:defRPr/>
              </a:pPr>
              <a:t>5/29/2017</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72206A29-013B-451B-93C9-56C56642E8D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5DE106C-8DF9-4630-84F0-0D5F7C870864}" type="datetimeFigureOut">
              <a:rPr lang="en-US"/>
              <a:pPr>
                <a:defRPr/>
              </a:pPr>
              <a:t>5/29/2017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EB2B284-35DA-41C9-B729-12712FFA2A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8D3B6B9A-6A8A-4335-972D-B12EE75834D1}" type="datetimeFigureOut">
              <a:rPr lang="en-US"/>
              <a:pPr>
                <a:defRPr/>
              </a:pPr>
              <a:t>5/29/2017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10D768B-6CC2-441C-A462-EC949CDCE7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794CE8F-0BE0-424D-A4B3-FDA463F02163}" type="datetimeFigureOut">
              <a:rPr lang="en-US"/>
              <a:pPr>
                <a:defRPr/>
              </a:pPr>
              <a:t>5/29/2017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B04A9D8-68A9-4B87-8B57-E3F4005A2C8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465C51DC-857D-4F9A-84E4-8A164EE9758F}" type="datetimeFigureOut">
              <a:rPr lang="en-US"/>
              <a:pPr>
                <a:defRPr/>
              </a:pPr>
              <a:t>5/29/2017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91B06F9F-3151-42FF-A99D-10A48C8B65B5}"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907" r:id="rId1"/>
    <p:sldLayoutId id="2147483899" r:id="rId2"/>
    <p:sldLayoutId id="2147483908" r:id="rId3"/>
    <p:sldLayoutId id="2147483900" r:id="rId4"/>
    <p:sldLayoutId id="2147483901" r:id="rId5"/>
    <p:sldLayoutId id="2147483902" r:id="rId6"/>
    <p:sldLayoutId id="2147483903" r:id="rId7"/>
    <p:sldLayoutId id="2147483904" r:id="rId8"/>
    <p:sldLayoutId id="2147483909" r:id="rId9"/>
    <p:sldLayoutId id="2147483905" r:id="rId10"/>
    <p:sldLayoutId id="214748390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anne.goldberg@eeoc.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askjan.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br>
              <a:rPr lang="en-US" dirty="0"/>
            </a:br>
            <a:br>
              <a:rPr lang="en-US" dirty="0"/>
            </a:br>
            <a:br>
              <a:rPr lang="en-US" dirty="0"/>
            </a:br>
            <a:r>
              <a:rPr lang="en-US" dirty="0"/>
              <a:t>Employer Compliance with the ADA and the New OFCCP Section 503 Regulations</a:t>
            </a:r>
          </a:p>
        </p:txBody>
      </p:sp>
      <p:sp>
        <p:nvSpPr>
          <p:cNvPr id="5123" name="Subtitle 2"/>
          <p:cNvSpPr>
            <a:spLocks noGrp="1"/>
          </p:cNvSpPr>
          <p:nvPr>
            <p:ph type="subTitle" idx="1"/>
          </p:nvPr>
        </p:nvSpPr>
        <p:spPr>
          <a:xfrm>
            <a:off x="609600" y="3505200"/>
            <a:ext cx="5492750" cy="2743200"/>
          </a:xfrm>
        </p:spPr>
        <p:txBody>
          <a:bodyPr/>
          <a:lstStyle/>
          <a:p>
            <a:pPr marR="0" algn="l" eaLnBrk="1" hangingPunct="1"/>
            <a:endParaRPr lang="en-US" sz="1100" dirty="0"/>
          </a:p>
          <a:p>
            <a:pPr marR="0" algn="l" eaLnBrk="1" hangingPunct="1"/>
            <a:r>
              <a:rPr lang="en-US" sz="1400" dirty="0"/>
              <a:t>Jeanne Goldberg</a:t>
            </a:r>
          </a:p>
          <a:p>
            <a:pPr marR="0" algn="l" eaLnBrk="1" hangingPunct="1"/>
            <a:r>
              <a:rPr lang="en-US" sz="1400" dirty="0"/>
              <a:t>Senior Attorney Advisor</a:t>
            </a:r>
          </a:p>
          <a:p>
            <a:pPr marR="0" algn="l" eaLnBrk="1" hangingPunct="1"/>
            <a:r>
              <a:rPr lang="en-US" sz="1400" dirty="0"/>
              <a:t>Office of Legal Counsel</a:t>
            </a:r>
          </a:p>
          <a:p>
            <a:pPr marR="0" algn="l" eaLnBrk="1" hangingPunct="1"/>
            <a:r>
              <a:rPr lang="en-US" sz="1400" dirty="0"/>
              <a:t>U.S. Equal Employment Opportunity Commission</a:t>
            </a:r>
          </a:p>
          <a:p>
            <a:pPr marR="0" algn="l" eaLnBrk="1" hangingPunct="1"/>
            <a:r>
              <a:rPr lang="en-US" sz="1400" dirty="0">
                <a:hlinkClick r:id="rId3"/>
              </a:rPr>
              <a:t>jeanne.goldberg@eeoc.gov</a:t>
            </a:r>
            <a:endParaRPr lang="en-US" sz="1400" dirty="0"/>
          </a:p>
          <a:p>
            <a:pPr marR="0" algn="l" eaLnBrk="1" hangingPunct="1"/>
            <a:r>
              <a:rPr lang="en-US" sz="1400" dirty="0"/>
              <a:t>202-663-4693</a:t>
            </a:r>
          </a:p>
          <a:p>
            <a:pPr marR="0" algn="l" eaLnBrk="1" hangingPunct="1"/>
            <a:endParaRPr lang="en-US" sz="1400" dirty="0"/>
          </a:p>
          <a:p>
            <a:pPr marR="0" algn="l" eaLnBrk="1" hangingPunct="1"/>
            <a:endParaRPr lang="en-US" sz="1400" dirty="0"/>
          </a:p>
          <a:p>
            <a:pPr marR="0" algn="l" eaLnBrk="1" hangingPunct="1"/>
            <a:r>
              <a:rPr lang="en-US" sz="1400" dirty="0"/>
              <a:t>Spring 2014</a:t>
            </a:r>
          </a:p>
          <a:p>
            <a:pPr marR="0" algn="l" eaLnBrk="1" hangingPunct="1"/>
            <a:endParaRPr lang="en-US" sz="1400" dirty="0"/>
          </a:p>
          <a:p>
            <a:pPr marR="0" algn="l" eaLnBrk="1" hangingPunct="1"/>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defRPr/>
            </a:pPr>
            <a:br>
              <a:rPr lang="en-US" sz="2800" dirty="0">
                <a:solidFill>
                  <a:srgbClr val="0070C0"/>
                </a:solidFill>
              </a:rPr>
            </a:br>
            <a:br>
              <a:rPr lang="en-US" sz="2800" dirty="0">
                <a:solidFill>
                  <a:srgbClr val="0070C0"/>
                </a:solidFill>
              </a:rPr>
            </a:br>
            <a:br>
              <a:rPr lang="en-US" sz="2800" dirty="0">
                <a:solidFill>
                  <a:srgbClr val="0070C0"/>
                </a:solidFill>
              </a:rPr>
            </a:br>
            <a:br>
              <a:rPr lang="en-US" sz="2800" dirty="0">
                <a:solidFill>
                  <a:srgbClr val="0070C0"/>
                </a:solidFill>
              </a:rPr>
            </a:br>
            <a:br>
              <a:rPr lang="en-US" sz="2800" dirty="0">
                <a:solidFill>
                  <a:srgbClr val="0070C0"/>
                </a:solidFill>
              </a:rPr>
            </a:br>
            <a:r>
              <a:rPr lang="en-US" sz="2800" b="1" dirty="0">
                <a:solidFill>
                  <a:srgbClr val="0070C0"/>
                </a:solidFill>
                <a:latin typeface="+mn-lt"/>
                <a:cs typeface="Times New Roman" pitchFamily="18" charset="0"/>
              </a:rPr>
              <a:t>Additional ADA protections for all applicants and employees:</a:t>
            </a:r>
            <a:endParaRPr lang="en-US" sz="2800" dirty="0">
              <a:latin typeface="+mn-lt"/>
            </a:endParaRPr>
          </a:p>
        </p:txBody>
      </p:sp>
      <p:sp>
        <p:nvSpPr>
          <p:cNvPr id="3" name="Content Placeholder 2"/>
          <p:cNvSpPr>
            <a:spLocks noGrp="1"/>
          </p:cNvSpPr>
          <p:nvPr>
            <p:ph idx="1"/>
          </p:nvPr>
        </p:nvSpPr>
        <p:spPr/>
        <p:txBody>
          <a:bodyPr/>
          <a:lstStyle/>
          <a:p>
            <a:pPr marL="457200" indent="-457200" algn="just" eaLnBrk="1" fontAlgn="auto" hangingPunct="1">
              <a:spcAft>
                <a:spcPts val="0"/>
              </a:spcAft>
              <a:buClr>
                <a:schemeClr val="accent3"/>
              </a:buClr>
              <a:buFont typeface="Arial" pitchFamily="34" charset="0"/>
              <a:buChar char="•"/>
              <a:defRPr/>
            </a:pPr>
            <a:r>
              <a:rPr lang="en-US" sz="2000" b="1" dirty="0">
                <a:solidFill>
                  <a:srgbClr val="002060"/>
                </a:solidFill>
                <a:cs typeface="Times New Roman" pitchFamily="18" charset="0"/>
              </a:rPr>
              <a:t>All medical information must be kept confidential</a:t>
            </a:r>
          </a:p>
          <a:p>
            <a:pPr marL="1098550" lvl="2" indent="-457200" algn="just" eaLnBrk="1" fontAlgn="auto" hangingPunct="1">
              <a:spcAft>
                <a:spcPts val="0"/>
              </a:spcAft>
              <a:buClr>
                <a:schemeClr val="accent3"/>
              </a:buClr>
              <a:buFont typeface="Arial" pitchFamily="34" charset="0"/>
              <a:buChar char="•"/>
              <a:defRPr/>
            </a:pPr>
            <a:r>
              <a:rPr lang="en-US" sz="1800" dirty="0">
                <a:solidFill>
                  <a:srgbClr val="002060"/>
                </a:solidFill>
                <a:cs typeface="Times New Roman" pitchFamily="18" charset="0"/>
              </a:rPr>
              <a:t>Includes medical information from whatever source</a:t>
            </a:r>
          </a:p>
          <a:p>
            <a:pPr marL="1098550" lvl="2" indent="-457200" algn="just" eaLnBrk="1" fontAlgn="auto" hangingPunct="1">
              <a:spcAft>
                <a:spcPts val="0"/>
              </a:spcAft>
              <a:buClr>
                <a:schemeClr val="accent3"/>
              </a:buClr>
              <a:buFont typeface="Arial" pitchFamily="34" charset="0"/>
              <a:buChar char="•"/>
              <a:defRPr/>
            </a:pPr>
            <a:r>
              <a:rPr lang="en-US" sz="1800" dirty="0">
                <a:solidFill>
                  <a:srgbClr val="002060"/>
                </a:solidFill>
                <a:cs typeface="Times New Roman" pitchFamily="18" charset="0"/>
              </a:rPr>
              <a:t>The fact that someone has requested or is receiving an accommodation is considered confidential medical information</a:t>
            </a:r>
          </a:p>
          <a:p>
            <a:pPr marL="823913" lvl="1" indent="-457200" algn="just" eaLnBrk="1" fontAlgn="auto" hangingPunct="1">
              <a:spcAft>
                <a:spcPts val="0"/>
              </a:spcAft>
              <a:buClr>
                <a:schemeClr val="accent3"/>
              </a:buClr>
              <a:buFont typeface="Arial" pitchFamily="34" charset="0"/>
              <a:buChar char="•"/>
              <a:defRPr/>
            </a:pPr>
            <a:r>
              <a:rPr lang="en-US" sz="2000" b="1" dirty="0">
                <a:solidFill>
                  <a:srgbClr val="002060"/>
                </a:solidFill>
                <a:cs typeface="Times New Roman" pitchFamily="18" charset="0"/>
              </a:rPr>
              <a:t>Cannot be placed in regular personnel file</a:t>
            </a:r>
          </a:p>
          <a:p>
            <a:pPr marL="823913" lvl="1" indent="-457200" algn="just" eaLnBrk="1" fontAlgn="auto" hangingPunct="1">
              <a:spcAft>
                <a:spcPts val="0"/>
              </a:spcAft>
              <a:buClr>
                <a:schemeClr val="accent3"/>
              </a:buClr>
              <a:buFont typeface="Arial" pitchFamily="34" charset="0"/>
              <a:buChar char="•"/>
              <a:defRPr/>
            </a:pPr>
            <a:r>
              <a:rPr lang="en-US" sz="2000" b="1" dirty="0">
                <a:solidFill>
                  <a:srgbClr val="002060"/>
                </a:solidFill>
                <a:cs typeface="Times New Roman" pitchFamily="18" charset="0"/>
              </a:rPr>
              <a:t>Cannot be disclosed verbally or in writing except per narrow specified exceptions</a:t>
            </a:r>
            <a:r>
              <a:rPr lang="en-US" sz="2000" dirty="0">
                <a:solidFill>
                  <a:srgbClr val="002060"/>
                </a:solidFill>
                <a:cs typeface="Times New Roman" pitchFamily="18" charset="0"/>
              </a:rPr>
              <a:t>:</a:t>
            </a:r>
          </a:p>
          <a:p>
            <a:pPr lvl="3" algn="just">
              <a:lnSpc>
                <a:spcPct val="80000"/>
              </a:lnSpc>
              <a:defRPr/>
            </a:pPr>
            <a:r>
              <a:rPr lang="en-US" sz="1800" dirty="0"/>
              <a:t>to supervisors and managers to the extent needed to grant necessary work restrictions or reasonable accommodations</a:t>
            </a:r>
          </a:p>
          <a:p>
            <a:pPr lvl="3" algn="just">
              <a:lnSpc>
                <a:spcPct val="80000"/>
              </a:lnSpc>
              <a:defRPr/>
            </a:pPr>
            <a:r>
              <a:rPr lang="en-US" sz="1800" dirty="0"/>
              <a:t>to the extent needed by individuals making the employer’s decision about reasonable accommodations </a:t>
            </a:r>
          </a:p>
          <a:p>
            <a:pPr lvl="3" algn="just">
              <a:lnSpc>
                <a:spcPct val="80000"/>
              </a:lnSpc>
              <a:defRPr/>
            </a:pPr>
            <a:r>
              <a:rPr lang="en-US" sz="1800" dirty="0"/>
              <a:t>to personnel providing emergency treatment; to officials investigating compliance with Rehabilitation Act; or for workers’ compensation and insurance purposes</a:t>
            </a:r>
          </a:p>
          <a:p>
            <a:pPr marL="1098550" lvl="2" indent="-457200" eaLnBrk="1" fontAlgn="auto" hangingPunct="1">
              <a:spcAft>
                <a:spcPts val="0"/>
              </a:spcAft>
              <a:buClr>
                <a:schemeClr val="accent3"/>
              </a:buClr>
              <a:buFont typeface="Arial" pitchFamily="34" charset="0"/>
              <a:buChar char="•"/>
              <a:defRPr/>
            </a:pPr>
            <a:endParaRPr lang="en-US" sz="1800" dirty="0">
              <a:solidFill>
                <a:srgbClr val="002060"/>
              </a:solidFill>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0"/>
            <a:ext cx="8305800" cy="1143000"/>
          </a:xfrm>
        </p:spPr>
        <p:txBody>
          <a:bodyPr>
            <a:normAutofit fontScale="90000"/>
          </a:bodyPr>
          <a:lstStyle/>
          <a:p>
            <a:br>
              <a:rPr lang="en-US" dirty="0"/>
            </a:br>
            <a:br>
              <a:rPr lang="en-US" sz="5400" dirty="0">
                <a:latin typeface="Times New Roman" pitchFamily="18" charset="0"/>
                <a:cs typeface="Times New Roman" pitchFamily="18" charset="0"/>
              </a:rPr>
            </a:br>
            <a:r>
              <a:rPr lang="en-US" sz="5400" dirty="0">
                <a:latin typeface="Times New Roman" pitchFamily="18" charset="0"/>
                <a:cs typeface="Times New Roman" pitchFamily="18" charset="0"/>
              </a:rPr>
              <a:t>	</a:t>
            </a:r>
            <a:r>
              <a:rPr lang="en-US" sz="3600" b="1" dirty="0">
                <a:latin typeface="Times New Roman" pitchFamily="18" charset="0"/>
                <a:cs typeface="Times New Roman" pitchFamily="18" charset="0"/>
              </a:rPr>
              <a:t>Common ADA Compliance Questions About the New OFCCP Section 503 Regulations</a:t>
            </a:r>
            <a:endParaRPr lang="en-US"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4000" dirty="0">
                <a:latin typeface="Times New Roman" pitchFamily="18" charset="0"/>
                <a:cs typeface="Times New Roman" pitchFamily="18" charset="0"/>
              </a:rPr>
              <a:t>Use of Form</a:t>
            </a:r>
          </a:p>
        </p:txBody>
      </p:sp>
      <p:sp>
        <p:nvSpPr>
          <p:cNvPr id="3" name="Content Placeholder 2"/>
          <p:cNvSpPr>
            <a:spLocks noGrp="1"/>
          </p:cNvSpPr>
          <p:nvPr>
            <p:ph idx="1"/>
          </p:nvPr>
        </p:nvSpPr>
        <p:spPr>
          <a:xfrm>
            <a:off x="457200" y="1981200"/>
            <a:ext cx="8229600" cy="4389438"/>
          </a:xfrm>
        </p:spPr>
        <p:txBody>
          <a:bodyPr/>
          <a:lstStyle/>
          <a:p>
            <a:pPr marL="457200" indent="-457200" eaLnBrk="1" fontAlgn="auto" hangingPunct="1">
              <a:spcAft>
                <a:spcPts val="0"/>
              </a:spcAft>
              <a:buClr>
                <a:schemeClr val="accent3"/>
              </a:buClr>
              <a:buFont typeface="Wingdings 2" pitchFamily="18" charset="2"/>
              <a:buNone/>
              <a:defRPr/>
            </a:pPr>
            <a:r>
              <a:rPr lang="en-US" sz="2400" dirty="0"/>
              <a:t>1.   Will a contractor be in violation of the ADA if it uses the new OFCCP “Voluntary Self-Identification of Disability” form in the way required by the Section 503 regulations?</a:t>
            </a:r>
            <a:endParaRPr lang="en-US" dirty="0"/>
          </a:p>
          <a:p>
            <a:pPr marL="641033" lvl="1" indent="-274320" eaLnBrk="1" fontAlgn="auto" hangingPunct="1">
              <a:spcAft>
                <a:spcPts val="0"/>
              </a:spcAft>
              <a:buClr>
                <a:schemeClr val="accent3"/>
              </a:buClr>
              <a:buFont typeface="Wingdings 2"/>
              <a:buChar char=""/>
              <a:defRPr/>
            </a:pPr>
            <a:r>
              <a:rPr lang="en-US" dirty="0"/>
              <a:t>Does providing the form to applicants as required by OFCCP violate the general ADA rule prohibiting “pre-offer” disability-related inquiries?</a:t>
            </a:r>
          </a:p>
          <a:p>
            <a:pPr marL="641033" lvl="1" indent="-274320" eaLnBrk="1" fontAlgn="auto" hangingPunct="1">
              <a:spcAft>
                <a:spcPts val="0"/>
              </a:spcAft>
              <a:buClr>
                <a:schemeClr val="accent3"/>
              </a:buClr>
              <a:buFont typeface="Wingdings 2"/>
              <a:buChar char=""/>
              <a:defRPr/>
            </a:pPr>
            <a:r>
              <a:rPr lang="en-US" dirty="0"/>
              <a:t>Does maintaining the submitted forms in a “data analysis file” as required by OFCCP violate the ADA rule on non-disclosure of confidential medical information?</a:t>
            </a:r>
          </a:p>
          <a:p>
            <a:pPr>
              <a:buFont typeface="Wingdings 2" pitchFamily="18" charset="2"/>
              <a:buNone/>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4000" dirty="0">
                <a:latin typeface="Times New Roman" pitchFamily="18" charset="0"/>
                <a:cs typeface="Times New Roman" pitchFamily="18" charset="0"/>
              </a:rPr>
              <a:t>Use of Form</a:t>
            </a:r>
          </a:p>
        </p:txBody>
      </p:sp>
      <p:sp>
        <p:nvSpPr>
          <p:cNvPr id="16387" name="Content Placeholder 2"/>
          <p:cNvSpPr>
            <a:spLocks noGrp="1"/>
          </p:cNvSpPr>
          <p:nvPr>
            <p:ph idx="1"/>
          </p:nvPr>
        </p:nvSpPr>
        <p:spPr/>
        <p:txBody>
          <a:bodyPr/>
          <a:lstStyle/>
          <a:p>
            <a:r>
              <a:rPr lang="en-US" sz="2400" dirty="0"/>
              <a:t>No. Contractors do not violate the ADA by following required steps under the OFCCP Section 503 regulations to invite voluntary self-identification using the prescribed OFCCP form pre-offer, post-offer, and during employment.</a:t>
            </a:r>
          </a:p>
          <a:p>
            <a:pPr>
              <a:buFont typeface="Wingdings 2" pitchFamily="18" charset="2"/>
              <a:buNone/>
            </a:pPr>
            <a:endParaRPr lang="en-US" sz="2400" dirty="0"/>
          </a:p>
          <a:p>
            <a:r>
              <a:rPr lang="en-US" sz="2400" dirty="0"/>
              <a:t>Contractors also do not violate the ADA by confidentially handling the forms and the information collected as the Section 503 regulations instruct, because the confidentiality requirements are consistent.  </a:t>
            </a:r>
          </a:p>
          <a:p>
            <a:pPr lvl="1">
              <a:buFont typeface="Wingdings 2" pitchFamily="18" charset="2"/>
              <a:buNone/>
            </a:pPr>
            <a:endParaRPr lang="en-US" dirty="0"/>
          </a:p>
          <a:p>
            <a:pPr>
              <a:buFont typeface="Wingdings 2" pitchFamily="18" charset="2"/>
              <a:buNone/>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defRPr/>
            </a:pPr>
            <a:r>
              <a:rPr lang="en-US" sz="2400" b="1" dirty="0">
                <a:latin typeface="+mn-lt"/>
              </a:rPr>
              <a:t>Use of the “Voluntary Self-Identification of Disability” form in the way required by the Section 503 regulations</a:t>
            </a:r>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a:t>EEOC Legal Counsel’s opinion letter dated 8/8/13:</a:t>
            </a:r>
          </a:p>
          <a:p>
            <a:pPr marL="640080" lvl="1" indent="-246888" eaLnBrk="1" fontAlgn="auto" hangingPunct="1">
              <a:spcAft>
                <a:spcPts val="0"/>
              </a:spcAft>
              <a:buFont typeface="Wingdings 2"/>
              <a:buChar char=""/>
              <a:defRPr/>
            </a:pPr>
            <a:r>
              <a:rPr lang="en-US" dirty="0"/>
              <a:t>29 C.F.R. 1630.15(e):  “conflict with other federal laws” defense</a:t>
            </a:r>
          </a:p>
          <a:p>
            <a:pPr marL="640080" lvl="1" indent="-246888" eaLnBrk="1" fontAlgn="auto" hangingPunct="1">
              <a:spcAft>
                <a:spcPts val="0"/>
              </a:spcAft>
              <a:buFont typeface="Wingdings 2"/>
              <a:buChar char=""/>
              <a:defRPr/>
            </a:pPr>
            <a:r>
              <a:rPr lang="en-US" dirty="0"/>
              <a:t>1992 EEOC Title I Technical Assistance Manual, section 5.5(c): “Exception for Federal Contractors Covered By Section 503 of the Rehabilitation Act and Other Federal Programs Requiring Identification of Disability”</a:t>
            </a:r>
          </a:p>
          <a:p>
            <a:pPr marL="640080" lvl="1" indent="-246888" eaLnBrk="1" fontAlgn="auto" hangingPunct="1">
              <a:spcAft>
                <a:spcPts val="0"/>
              </a:spcAft>
              <a:buFont typeface="Wingdings 2"/>
              <a:buChar char=""/>
              <a:defRPr/>
            </a:pPr>
            <a:r>
              <a:rPr lang="en-US" dirty="0"/>
              <a:t>29 C.F.R. 1630.14(a):  “collecting information and inviting individuals to self-identify as individuals with disabilities as required to satisfy the affirmative action requirements of section 503 of the Rehabilitation Act is not restricted by this part”</a:t>
            </a:r>
          </a:p>
          <a:p>
            <a:pPr marL="640080" lvl="1" indent="-246888" eaLnBrk="1" fontAlgn="auto" hangingPunct="1">
              <a:spcAft>
                <a:spcPts val="0"/>
              </a:spcAft>
              <a:buFont typeface="Wingdings 2"/>
              <a:buChar char=""/>
              <a:defRPr/>
            </a:pPr>
            <a:r>
              <a:rPr lang="en-US" dirty="0"/>
              <a:t>29 C.F.R. 1630.1 (c)(2):  ADA does not invalidate any laws that afford people with disabilities equal or greater rights</a:t>
            </a:r>
          </a:p>
          <a:p>
            <a:pPr marL="640080" lvl="1" indent="-246888" eaLnBrk="1" fontAlgn="auto" hangingPunct="1">
              <a:spcAft>
                <a:spcPts val="0"/>
              </a:spcAft>
              <a:buFont typeface="Wingdings 2"/>
              <a:buNone/>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Recent Ruling</a:t>
            </a:r>
          </a:p>
        </p:txBody>
      </p:sp>
      <p:sp>
        <p:nvSpPr>
          <p:cNvPr id="3" name="Content Placeholder 2"/>
          <p:cNvSpPr>
            <a:spLocks noGrp="1"/>
          </p:cNvSpPr>
          <p:nvPr>
            <p:ph idx="1"/>
          </p:nvPr>
        </p:nvSpPr>
        <p:spPr/>
        <p:txBody>
          <a:bodyPr/>
          <a:lstStyle/>
          <a:p>
            <a:endParaRPr lang="en-US" u="sng" dirty="0"/>
          </a:p>
          <a:p>
            <a:endParaRPr lang="en-US" u="sng" dirty="0"/>
          </a:p>
          <a:p>
            <a:r>
              <a:rPr lang="en-US" u="sng" dirty="0"/>
              <a:t>Associated Builders &amp; Contractors, Inc. v. </a:t>
            </a:r>
            <a:r>
              <a:rPr lang="en-US" u="sng" dirty="0" err="1"/>
              <a:t>Shiu</a:t>
            </a:r>
            <a:r>
              <a:rPr lang="en-US" dirty="0"/>
              <a:t>, __ F. Supp. 2d __, 2014 WL 1100779 (D.D.C. March 21, 2014) (holding that the data collection requirement under the new Section 503 regulations does not violate the ADA).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4000" dirty="0">
                <a:latin typeface="Times New Roman" pitchFamily="18" charset="0"/>
                <a:cs typeface="Times New Roman" pitchFamily="18" charset="0"/>
              </a:rPr>
              <a:t>Otherwise comply with pre-offer rules?</a:t>
            </a:r>
          </a:p>
        </p:txBody>
      </p:sp>
      <p:sp>
        <p:nvSpPr>
          <p:cNvPr id="18435" name="Content Placeholder 2"/>
          <p:cNvSpPr>
            <a:spLocks noGrp="1"/>
          </p:cNvSpPr>
          <p:nvPr>
            <p:ph idx="1"/>
          </p:nvPr>
        </p:nvSpPr>
        <p:spPr/>
        <p:txBody>
          <a:bodyPr/>
          <a:lstStyle/>
          <a:p>
            <a:pPr>
              <a:buFont typeface="Wingdings 2" pitchFamily="18" charset="2"/>
              <a:buNone/>
            </a:pPr>
            <a:endParaRPr lang="en-US"/>
          </a:p>
          <a:p>
            <a:pPr>
              <a:buFont typeface="Wingdings 2" pitchFamily="18" charset="2"/>
              <a:buNone/>
            </a:pPr>
            <a:endParaRPr lang="en-US"/>
          </a:p>
          <a:p>
            <a:pPr>
              <a:buFont typeface="Wingdings 2" pitchFamily="18" charset="2"/>
              <a:buNone/>
            </a:pPr>
            <a:r>
              <a:rPr lang="en-US"/>
              <a:t>2.	 Are contractors still required to otherwise comply      with the ADA prohibitions on pre-offer disability-related inquiries and medical exams?</a:t>
            </a:r>
          </a:p>
          <a:p>
            <a:endParaRPr lang="en-US"/>
          </a:p>
          <a:p>
            <a:pPr>
              <a:buFont typeface="Wingdings 2" pitchFamily="18" charset="2"/>
              <a:buNone/>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600" dirty="0">
                <a:latin typeface="Times New Roman" pitchFamily="18" charset="0"/>
                <a:cs typeface="Times New Roman" pitchFamily="18" charset="0"/>
              </a:rPr>
              <a:t>Otherwise comply with pre-offer rules?</a:t>
            </a:r>
          </a:p>
        </p:txBody>
      </p:sp>
      <p:sp>
        <p:nvSpPr>
          <p:cNvPr id="19459" name="Content Placeholder 2"/>
          <p:cNvSpPr>
            <a:spLocks noGrp="1"/>
          </p:cNvSpPr>
          <p:nvPr>
            <p:ph idx="1"/>
          </p:nvPr>
        </p:nvSpPr>
        <p:spPr/>
        <p:txBody>
          <a:bodyPr/>
          <a:lstStyle/>
          <a:p>
            <a:r>
              <a:rPr lang="en-US" sz="2000" dirty="0"/>
              <a:t>Yes.   A contractor is required to adhere to the steps mandated in the OFCCP regulations, but otherwise must comply with all ADA requirements.  For example, a contractor would be liable for violating the ADA if it:</a:t>
            </a:r>
          </a:p>
          <a:p>
            <a:pPr lvl="1"/>
            <a:r>
              <a:rPr lang="en-US" sz="2000" dirty="0"/>
              <a:t>Makes pre-offer disability-related inquiries on an application form or in a job interview (e.g., asking if the applicant has a disability, what the applicant’s medical history is, or what medications are taken)</a:t>
            </a:r>
          </a:p>
          <a:p>
            <a:pPr lvl="1"/>
            <a:r>
              <a:rPr lang="en-US" sz="2000" dirty="0"/>
              <a:t>Uses a pre-offer medical examination</a:t>
            </a:r>
          </a:p>
          <a:p>
            <a:pPr lvl="1"/>
            <a:r>
              <a:rPr lang="en-US" sz="2000" dirty="0"/>
              <a:t>Discloses confidential medical information (e.g., putting the OFCCP form in regular personnel file, or otherwise disclosing the information on the form or any other medical information about applicants or employees)</a:t>
            </a:r>
          </a:p>
          <a:p>
            <a:pPr lvl="1">
              <a:buFont typeface="Wingdings 2" pitchFamily="18" charset="2"/>
              <a:buNone/>
            </a:pPr>
            <a:endParaRPr lang="en-US" sz="2000"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4000" dirty="0">
                <a:latin typeface="Times New Roman" pitchFamily="18" charset="0"/>
                <a:cs typeface="Times New Roman" pitchFamily="18" charset="0"/>
              </a:rPr>
              <a:t>Non-hire</a:t>
            </a:r>
          </a:p>
        </p:txBody>
      </p:sp>
      <p:sp>
        <p:nvSpPr>
          <p:cNvPr id="3" name="Content Placeholder 2"/>
          <p:cNvSpPr>
            <a:spLocks noGrp="1"/>
          </p:cNvSpPr>
          <p:nvPr>
            <p:ph idx="1"/>
          </p:nvPr>
        </p:nvSpPr>
        <p:spPr/>
        <p:txBody>
          <a:bodyPr/>
          <a:lstStyle/>
          <a:p>
            <a:pPr marL="274320" indent="-274320" eaLnBrk="1" fontAlgn="auto" hangingPunct="1">
              <a:spcAft>
                <a:spcPts val="0"/>
              </a:spcAft>
              <a:buClr>
                <a:schemeClr val="accent3"/>
              </a:buClr>
              <a:buFont typeface="Wingdings 2"/>
              <a:buChar char=""/>
              <a:defRPr/>
            </a:pPr>
            <a:endParaRPr lang="en-US" dirty="0"/>
          </a:p>
          <a:p>
            <a:pPr marL="274320" indent="-274320" eaLnBrk="1" fontAlgn="auto" hangingPunct="1">
              <a:spcAft>
                <a:spcPts val="0"/>
              </a:spcAft>
              <a:buClr>
                <a:schemeClr val="accent3"/>
              </a:buClr>
              <a:buNone/>
              <a:defRPr/>
            </a:pPr>
            <a:endParaRPr lang="en-US" dirty="0"/>
          </a:p>
          <a:p>
            <a:pPr marL="274320" indent="-274320" eaLnBrk="1" fontAlgn="auto" hangingPunct="1">
              <a:spcAft>
                <a:spcPts val="0"/>
              </a:spcAft>
              <a:buClr>
                <a:schemeClr val="accent3"/>
              </a:buClr>
              <a:buFont typeface="Wingdings 2" pitchFamily="18" charset="2"/>
              <a:buNone/>
              <a:defRPr/>
            </a:pPr>
            <a:r>
              <a:rPr lang="en-US" dirty="0"/>
              <a:t>3. Will a contractor violate the ADA if, for a non-discriminatory and non-retaliatory reason, it does not hire an applicant with a disability?</a:t>
            </a:r>
          </a:p>
          <a:p>
            <a:pPr>
              <a:buFont typeface="Wingdings 2" pitchFamily="18" charset="2"/>
              <a:buNone/>
              <a:defRPr/>
            </a:pPr>
            <a:endParaRPr lang="en-US" dirty="0"/>
          </a:p>
          <a:p>
            <a:pPr>
              <a:buFont typeface="Wingdings 2" pitchFamily="18" charset="2"/>
              <a:buNone/>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defRPr/>
            </a:pPr>
            <a:r>
              <a:rPr lang="en-US" sz="3600" dirty="0">
                <a:latin typeface="+mn-lt"/>
              </a:rPr>
              <a:t>“Qualified Individual” Under the ADA</a:t>
            </a:r>
          </a:p>
        </p:txBody>
      </p:sp>
      <p:sp>
        <p:nvSpPr>
          <p:cNvPr id="21507" name="Content Placeholder 2"/>
          <p:cNvSpPr>
            <a:spLocks noGrp="1"/>
          </p:cNvSpPr>
          <p:nvPr>
            <p:ph idx="1"/>
          </p:nvPr>
        </p:nvSpPr>
        <p:spPr/>
        <p:txBody>
          <a:bodyPr/>
          <a:lstStyle/>
          <a:p>
            <a:pPr marL="342900" lvl="1" indent="-342900" eaLnBrk="1" hangingPunct="1">
              <a:buFont typeface="Arial" charset="0"/>
              <a:buChar char="•"/>
            </a:pPr>
            <a:r>
              <a:rPr lang="en-US" dirty="0">
                <a:cs typeface="Times New Roman" pitchFamily="18" charset="0"/>
              </a:rPr>
              <a:t>No, the ADA does not require an employer to hire applicants with disabilities.  Employers may make selections for any non-discriminatory, non-retaliatory reason.</a:t>
            </a:r>
          </a:p>
          <a:p>
            <a:pPr marL="342900" lvl="1" indent="-342900" eaLnBrk="1" hangingPunct="1">
              <a:buFont typeface="Arial" charset="0"/>
              <a:buChar char="•"/>
            </a:pPr>
            <a:r>
              <a:rPr lang="en-US" dirty="0">
                <a:cs typeface="Times New Roman" pitchFamily="18" charset="0"/>
              </a:rPr>
              <a:t>Moreover, under the ADA, an employer never has to retain an employee in a position if the individual is not “qualified,” even if because of disability.</a:t>
            </a:r>
          </a:p>
          <a:p>
            <a:pPr marL="342900" lvl="1" indent="-342900" eaLnBrk="1" hangingPunct="1">
              <a:buFont typeface="Arial" charset="0"/>
              <a:buChar char="•"/>
            </a:pPr>
            <a:r>
              <a:rPr lang="en-US" dirty="0">
                <a:cs typeface="Times New Roman" pitchFamily="18" charset="0"/>
              </a:rPr>
              <a:t>To be “qualified” for purposes of the ADA, the individual must satisfy the requisite skill, experience, education, and other job-related requirements, and be able to perform the </a:t>
            </a:r>
            <a:r>
              <a:rPr lang="en-US" u="sng" dirty="0">
                <a:cs typeface="Times New Roman" pitchFamily="18" charset="0"/>
              </a:rPr>
              <a:t>essential</a:t>
            </a:r>
            <a:r>
              <a:rPr lang="en-US" dirty="0">
                <a:cs typeface="Times New Roman" pitchFamily="18" charset="0"/>
              </a:rPr>
              <a:t> (or fundamental) functions of a position (</a:t>
            </a:r>
            <a:r>
              <a:rPr lang="en-US" u="sng" dirty="0">
                <a:cs typeface="Times New Roman" pitchFamily="18" charset="0"/>
              </a:rPr>
              <a:t>with</a:t>
            </a:r>
            <a:r>
              <a:rPr lang="en-US" dirty="0">
                <a:cs typeface="Times New Roman" pitchFamily="18" charset="0"/>
              </a:rPr>
              <a:t> accommodation, if needed).</a:t>
            </a:r>
          </a:p>
          <a:p>
            <a:pPr>
              <a:buFont typeface="Wingdings 2" pitchFamily="18" charset="2"/>
              <a:buNone/>
            </a:pP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defRPr/>
            </a:pPr>
            <a:r>
              <a:rPr lang="en-US" sz="3200" b="1" dirty="0">
                <a:latin typeface="+mn-lt"/>
                <a:cs typeface="Times New Roman" pitchFamily="18" charset="0"/>
              </a:rPr>
              <a:t>Distinguishing Between Section 503 of the Rehabilitation Act vs. Title I of the ADA</a:t>
            </a:r>
          </a:p>
        </p:txBody>
      </p:sp>
      <p:sp>
        <p:nvSpPr>
          <p:cNvPr id="3" name="Content Placeholder 2"/>
          <p:cNvSpPr>
            <a:spLocks noGrp="1"/>
          </p:cNvSpPr>
          <p:nvPr>
            <p:ph idx="1"/>
          </p:nvPr>
        </p:nvSpPr>
        <p:spPr/>
        <p:txBody>
          <a:bodyPr>
            <a:normAutofit fontScale="92500" lnSpcReduction="20000"/>
          </a:bodyPr>
          <a:lstStyle/>
          <a:p>
            <a:pPr marL="274320" indent="-274320" algn="just" eaLnBrk="1" fontAlgn="auto" hangingPunct="1">
              <a:spcAft>
                <a:spcPts val="0"/>
              </a:spcAft>
              <a:buClr>
                <a:schemeClr val="accent3"/>
              </a:buClr>
              <a:buFont typeface="Wingdings 2"/>
              <a:buChar char=""/>
              <a:defRPr/>
            </a:pPr>
            <a:r>
              <a:rPr lang="en-US" dirty="0"/>
              <a:t>Section 503 of the Rehabilitation Act of 1973 is enforced by the U.S. Department of Labor’s Office of Federal Contract Compliance Programs (OFCCP), and </a:t>
            </a:r>
            <a:r>
              <a:rPr lang="en-US" b="1" dirty="0"/>
              <a:t>applies to specified federal contractors (includes subcontractors).</a:t>
            </a:r>
          </a:p>
          <a:p>
            <a:pPr marL="274320" indent="-274320" algn="just" eaLnBrk="1" fontAlgn="auto" hangingPunct="1">
              <a:spcAft>
                <a:spcPts val="0"/>
              </a:spcAft>
              <a:buClr>
                <a:schemeClr val="accent3"/>
              </a:buClr>
              <a:buFont typeface="Wingdings 2"/>
              <a:buChar char=""/>
              <a:defRPr/>
            </a:pPr>
            <a:r>
              <a:rPr lang="en-US" dirty="0"/>
              <a:t>Title I of the ADA is enforced by the U.S. Equal Employment Opportunity Commission, and </a:t>
            </a:r>
            <a:r>
              <a:rPr lang="en-US" b="1" dirty="0"/>
              <a:t>applies to private employers with 15 or more employees, as well as to state and local government employers</a:t>
            </a:r>
            <a:r>
              <a:rPr lang="en-US" dirty="0"/>
              <a:t>.</a:t>
            </a:r>
          </a:p>
          <a:p>
            <a:pPr marL="274320" indent="-274320" algn="just" eaLnBrk="1" fontAlgn="auto" hangingPunct="1">
              <a:spcAft>
                <a:spcPts val="0"/>
              </a:spcAft>
              <a:buClr>
                <a:schemeClr val="accent3"/>
              </a:buClr>
              <a:buFont typeface="Wingdings 2"/>
              <a:buChar char=""/>
              <a:defRPr/>
            </a:pPr>
            <a:r>
              <a:rPr lang="en-US" dirty="0"/>
              <a:t>Employers covered by both laws must comply with both laws.</a:t>
            </a:r>
          </a:p>
          <a:p>
            <a:pPr marL="274320" indent="-274320" algn="just" eaLnBrk="1" fontAlgn="auto" hangingPunct="1">
              <a:spcAft>
                <a:spcPts val="0"/>
              </a:spcAft>
              <a:buClr>
                <a:schemeClr val="accent3"/>
              </a:buClr>
              <a:buFont typeface="Wingdings 2"/>
              <a:buChar char=""/>
              <a:defRPr/>
            </a:pPr>
            <a:r>
              <a:rPr lang="en-US" dirty="0"/>
              <a:t>In some instances, Section 503 requires contractors to take actions not required of other employers.  Taking actions required under Section 503 does not violate the ADA.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3200" dirty="0">
                <a:latin typeface="Times New Roman" pitchFamily="18" charset="0"/>
                <a:cs typeface="Times New Roman" pitchFamily="18" charset="0"/>
              </a:rPr>
              <a:t>Essential Functions and Performance/Production Standards</a:t>
            </a:r>
          </a:p>
        </p:txBody>
      </p:sp>
      <p:sp>
        <p:nvSpPr>
          <p:cNvPr id="22531" name="Content Placeholder 2"/>
          <p:cNvSpPr>
            <a:spLocks noGrp="1"/>
          </p:cNvSpPr>
          <p:nvPr>
            <p:ph idx="1"/>
          </p:nvPr>
        </p:nvSpPr>
        <p:spPr>
          <a:xfrm>
            <a:off x="457200" y="1981200"/>
            <a:ext cx="8229600" cy="4389438"/>
          </a:xfrm>
        </p:spPr>
        <p:txBody>
          <a:bodyPr/>
          <a:lstStyle/>
          <a:p>
            <a:pPr>
              <a:buFont typeface="Wingdings 2" pitchFamily="18" charset="2"/>
              <a:buNone/>
            </a:pPr>
            <a:r>
              <a:rPr lang="en-US" dirty="0"/>
              <a:t>	</a:t>
            </a:r>
          </a:p>
          <a:p>
            <a:pPr>
              <a:buFont typeface="Wingdings 2" pitchFamily="18" charset="2"/>
              <a:buNone/>
            </a:pPr>
            <a:r>
              <a:rPr lang="en-US" dirty="0"/>
              <a:t> </a:t>
            </a:r>
          </a:p>
          <a:p>
            <a:pPr>
              <a:buFont typeface="Wingdings 2" pitchFamily="18" charset="2"/>
              <a:buNone/>
            </a:pPr>
            <a:r>
              <a:rPr lang="en-US" dirty="0"/>
              <a:t>4. If an employee is an individual with a disability, does  the ADA require accommodations that involve removing essential functions of a job, or lowering uniformly applied performance or production standards?</a:t>
            </a:r>
          </a:p>
          <a:p>
            <a:pPr>
              <a:buFont typeface="Wingdings 2" pitchFamily="18" charset="2"/>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defRPr/>
            </a:pPr>
            <a:r>
              <a:rPr lang="en-US" dirty="0">
                <a:latin typeface="+mn-lt"/>
              </a:rPr>
              <a:t>ADA Accommodation</a:t>
            </a:r>
          </a:p>
        </p:txBody>
      </p:sp>
      <p:sp>
        <p:nvSpPr>
          <p:cNvPr id="23555" name="Content Placeholder 2"/>
          <p:cNvSpPr>
            <a:spLocks noGrp="1"/>
          </p:cNvSpPr>
          <p:nvPr>
            <p:ph idx="1"/>
          </p:nvPr>
        </p:nvSpPr>
        <p:spPr/>
        <p:txBody>
          <a:bodyPr/>
          <a:lstStyle/>
          <a:p>
            <a:pPr marL="342900" lvl="1" indent="-342900" eaLnBrk="1" hangingPunct="1">
              <a:buFont typeface="Arial" charset="0"/>
              <a:buChar char="•"/>
            </a:pPr>
            <a:r>
              <a:rPr lang="en-US" sz="1800">
                <a:cs typeface="Arial" charset="0"/>
              </a:rPr>
              <a:t>Employer </a:t>
            </a:r>
            <a:r>
              <a:rPr lang="en-US" sz="1800" u="sng">
                <a:cs typeface="Arial" charset="0"/>
              </a:rPr>
              <a:t>never has to eliminate an “essential function</a:t>
            </a:r>
            <a:r>
              <a:rPr lang="en-US" sz="1800">
                <a:cs typeface="Arial" charset="0"/>
              </a:rPr>
              <a:t>” of a job as an accommodation.</a:t>
            </a:r>
          </a:p>
          <a:p>
            <a:pPr marL="342900" lvl="1" indent="-342900" eaLnBrk="1" hangingPunct="1">
              <a:buFont typeface="Arial" charset="0"/>
              <a:buChar char="•"/>
            </a:pPr>
            <a:r>
              <a:rPr lang="en-US" sz="1800">
                <a:cs typeface="Arial" charset="0"/>
              </a:rPr>
              <a:t>Employer </a:t>
            </a:r>
            <a:r>
              <a:rPr lang="en-US" sz="1800" u="sng">
                <a:cs typeface="Arial" charset="0"/>
              </a:rPr>
              <a:t>never has to lower production standards</a:t>
            </a:r>
            <a:r>
              <a:rPr lang="en-US" sz="1800">
                <a:cs typeface="Arial" charset="0"/>
              </a:rPr>
              <a:t> (quantity or quality) as an accommodation.</a:t>
            </a:r>
          </a:p>
          <a:p>
            <a:pPr marL="342900" lvl="1" indent="-342900" eaLnBrk="1" hangingPunct="1">
              <a:buFont typeface="Arial" charset="0"/>
              <a:buChar char="•"/>
            </a:pPr>
            <a:r>
              <a:rPr lang="en-US" sz="1800">
                <a:cs typeface="Arial" charset="0"/>
              </a:rPr>
              <a:t>Employer </a:t>
            </a:r>
            <a:r>
              <a:rPr lang="en-US" sz="1800" u="sng">
                <a:cs typeface="Arial" charset="0"/>
              </a:rPr>
              <a:t>never has to excuse violations of uniformly applied conduct rules that are job related and consistent with business necessity</a:t>
            </a:r>
            <a:r>
              <a:rPr lang="en-US" sz="1800">
                <a:cs typeface="Arial" charset="0"/>
              </a:rPr>
              <a:t> (e.g., rules against workplace violence, threats of violence, theft, or destruction of property) as an accommodation.</a:t>
            </a:r>
          </a:p>
          <a:p>
            <a:pPr marL="342900" lvl="1" indent="-342900" eaLnBrk="1" hangingPunct="1">
              <a:buFont typeface="Arial" charset="0"/>
              <a:buChar char="•"/>
            </a:pPr>
            <a:r>
              <a:rPr lang="en-US" sz="1800">
                <a:cs typeface="Arial" charset="0"/>
              </a:rPr>
              <a:t>Employee must cooperate in an interactive process, but does not have to identify a particular accommodation;  employer </a:t>
            </a:r>
            <a:r>
              <a:rPr lang="en-US" sz="1800" u="sng">
                <a:cs typeface="Arial" charset="0"/>
              </a:rPr>
              <a:t>must determine if there is an effective accommodation that can be provided absent undue hardship</a:t>
            </a:r>
            <a:r>
              <a:rPr lang="en-US" sz="1800">
                <a:cs typeface="Arial" charset="0"/>
              </a:rPr>
              <a:t>.</a:t>
            </a:r>
          </a:p>
          <a:p>
            <a:pPr marL="342900" lvl="1" indent="-342900" eaLnBrk="1" hangingPunct="1">
              <a:buFont typeface="Arial" charset="0"/>
              <a:buChar char="•"/>
            </a:pPr>
            <a:r>
              <a:rPr lang="en-US" sz="1800">
                <a:cs typeface="Arial" charset="0"/>
              </a:rPr>
              <a:t>Employer has </a:t>
            </a:r>
            <a:r>
              <a:rPr lang="en-US" sz="1800" u="sng">
                <a:cs typeface="Arial" charset="0"/>
              </a:rPr>
              <a:t>discretion to choose among equally effective accommodations</a:t>
            </a:r>
            <a:r>
              <a:rPr lang="en-US" sz="1800">
                <a:cs typeface="Arial" charset="0"/>
              </a:rPr>
              <a:t> where there is more than one possibility.</a:t>
            </a:r>
          </a:p>
          <a:p>
            <a:pPr marL="342900" lvl="1" indent="-342900" eaLnBrk="1" hangingPunct="1">
              <a:buFont typeface="Wingdings 2" pitchFamily="18" charset="2"/>
              <a:buNone/>
            </a:pPr>
            <a:endParaRPr lang="en-US">
              <a:latin typeface="Arial" charset="0"/>
              <a:cs typeface="Arial" charset="0"/>
            </a:endParaRPr>
          </a:p>
          <a:p>
            <a:pPr marL="342900" lvl="1" indent="-342900" eaLnBrk="1" hangingPunct="1">
              <a:buFont typeface="Wingdings 2" pitchFamily="18" charset="2"/>
              <a:buNone/>
            </a:pPr>
            <a:endParaRPr lang="en-US">
              <a:latin typeface="Arial" charset="0"/>
              <a:cs typeface="Arial" charset="0"/>
            </a:endParaRPr>
          </a:p>
          <a:p>
            <a:pPr eaLnBrk="1" hangingPunct="1">
              <a:buFont typeface="Wingdings 2" pitchFamily="18" charset="2"/>
              <a:buNone/>
            </a:pPr>
            <a:endParaRPr 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4000" dirty="0">
                <a:latin typeface="Times New Roman" pitchFamily="18" charset="0"/>
                <a:cs typeface="Times New Roman" pitchFamily="18" charset="0"/>
              </a:rPr>
              <a:t>Accommodation</a:t>
            </a:r>
            <a:r>
              <a:rPr lang="en-US" sz="4000" dirty="0"/>
              <a:t> </a:t>
            </a:r>
          </a:p>
        </p:txBody>
      </p:sp>
      <p:sp>
        <p:nvSpPr>
          <p:cNvPr id="24579" name="Content Placeholder 2"/>
          <p:cNvSpPr>
            <a:spLocks noGrp="1"/>
          </p:cNvSpPr>
          <p:nvPr>
            <p:ph idx="1"/>
          </p:nvPr>
        </p:nvSpPr>
        <p:spPr/>
        <p:txBody>
          <a:bodyPr/>
          <a:lstStyle/>
          <a:p>
            <a:endParaRPr lang="en-US" dirty="0"/>
          </a:p>
          <a:p>
            <a:pPr>
              <a:buFont typeface="Wingdings 2" pitchFamily="18" charset="2"/>
              <a:buNone/>
            </a:pPr>
            <a:endParaRPr lang="en-US" dirty="0"/>
          </a:p>
          <a:p>
            <a:pPr>
              <a:buFont typeface="Wingdings 2" pitchFamily="18" charset="2"/>
              <a:buNone/>
            </a:pPr>
            <a:r>
              <a:rPr lang="en-US" dirty="0"/>
              <a:t>5.	 Do federal contractors have reasonable  accommodation obligations under the OFCCP Section 503 regulations that go above and beyond what is required under the ADA?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685800"/>
            <a:ext cx="8229600" cy="1143000"/>
          </a:xfrm>
        </p:spPr>
        <p:txBody>
          <a:bodyPr/>
          <a:lstStyle/>
          <a:p>
            <a:pPr eaLnBrk="1" hangingPunct="1">
              <a:defRPr/>
            </a:pPr>
            <a:r>
              <a:rPr lang="en-US" sz="4000" dirty="0">
                <a:latin typeface="Times New Roman" pitchFamily="18" charset="0"/>
                <a:cs typeface="Times New Roman" pitchFamily="18" charset="0"/>
              </a:rPr>
              <a:t>Accommodation</a:t>
            </a:r>
          </a:p>
        </p:txBody>
      </p:sp>
      <p:sp>
        <p:nvSpPr>
          <p:cNvPr id="25603" name="Content Placeholder 2"/>
          <p:cNvSpPr>
            <a:spLocks noGrp="1"/>
          </p:cNvSpPr>
          <p:nvPr>
            <p:ph idx="1"/>
          </p:nvPr>
        </p:nvSpPr>
        <p:spPr/>
        <p:txBody>
          <a:bodyPr/>
          <a:lstStyle/>
          <a:p>
            <a:pPr marL="342900" lvl="1" indent="-342900" eaLnBrk="1" hangingPunct="1">
              <a:buFont typeface="Arial" charset="0"/>
              <a:buChar char="•"/>
            </a:pPr>
            <a:r>
              <a:rPr lang="en-US" sz="2000" dirty="0">
                <a:cs typeface="Times New Roman" pitchFamily="18" charset="0"/>
              </a:rPr>
              <a:t>Yes.  For example, i</a:t>
            </a:r>
            <a:r>
              <a:rPr lang="en-US" sz="2000" dirty="0">
                <a:cs typeface="Arial" charset="0"/>
              </a:rPr>
              <a:t>n addition to providing reasonable accommodation as a matter of non-discrimination, the OFCCP Section 503 regulations provide: </a:t>
            </a:r>
          </a:p>
          <a:p>
            <a:pPr marL="615950" lvl="2" indent="-342900" eaLnBrk="1" hangingPunct="1">
              <a:buFont typeface="Wingdings 2" pitchFamily="18" charset="2"/>
              <a:buNone/>
            </a:pPr>
            <a:r>
              <a:rPr lang="en-US" sz="1300" dirty="0">
                <a:cs typeface="Arial" charset="0"/>
              </a:rPr>
              <a:t>	</a:t>
            </a:r>
            <a:r>
              <a:rPr lang="en-US" sz="1800" dirty="0">
                <a:solidFill>
                  <a:schemeClr val="tx2"/>
                </a:solidFill>
                <a:cs typeface="Arial" charset="0"/>
              </a:rPr>
              <a:t> “As a matter of affirmative action, if an employee with a known disability is having significant difficulty performing his or her job and it is reasonable to conclude that the performance problem may be related to the known disability, the contractor shall confidentially notify the employee of the performance problem and inquire whether the problem is related to the employee’s disability.  If the employee responds affirmatively, the contractor shall confidentially inquire if the employee is in need of a reasonable accommodation.  </a:t>
            </a:r>
            <a:r>
              <a:rPr lang="en-US" sz="1800" i="1" dirty="0">
                <a:solidFill>
                  <a:schemeClr val="tx2"/>
                </a:solidFill>
                <a:cs typeface="Arial" charset="0"/>
              </a:rPr>
              <a:t>See </a:t>
            </a:r>
            <a:r>
              <a:rPr lang="en-US" sz="1800" dirty="0">
                <a:solidFill>
                  <a:schemeClr val="tx2"/>
                </a:solidFill>
                <a:cs typeface="Arial" charset="0"/>
              </a:rPr>
              <a:t>41 C.F.R. Section 60.741.44(d).  </a:t>
            </a:r>
          </a:p>
          <a:p>
            <a:pPr marL="342900" lvl="1" indent="-342900" eaLnBrk="1" hangingPunct="1">
              <a:buFont typeface="Arial" charset="0"/>
              <a:buChar char="•"/>
            </a:pPr>
            <a:r>
              <a:rPr lang="en-US" sz="2000" dirty="0">
                <a:cs typeface="Arial" charset="0"/>
              </a:rPr>
              <a:t>Under the ADA, an employer is permitted, but not required, to initiate this dialogue with the employee in such circumstances.</a:t>
            </a:r>
          </a:p>
          <a:p>
            <a:pPr marL="342900" lvl="1" indent="-342900" eaLnBrk="1" hangingPunct="1">
              <a:buFont typeface="Wingdings 2" pitchFamily="18" charset="2"/>
              <a:buNone/>
            </a:pPr>
            <a:endParaRPr lang="en-US" dirty="0">
              <a:cs typeface="Arial" charset="0"/>
            </a:endParaRPr>
          </a:p>
          <a:p>
            <a:pPr eaLnBrk="1" hangingPunct="1">
              <a:buFont typeface="Wingdings 2" pitchFamily="18" charset="2"/>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z="4000" dirty="0">
                <a:latin typeface="Times New Roman" pitchFamily="18" charset="0"/>
                <a:cs typeface="Times New Roman" pitchFamily="18" charset="0"/>
              </a:rPr>
              <a:t>Accommodation</a:t>
            </a:r>
          </a:p>
        </p:txBody>
      </p:sp>
      <p:sp>
        <p:nvSpPr>
          <p:cNvPr id="26627" name="Content Placeholder 2"/>
          <p:cNvSpPr>
            <a:spLocks noGrp="1"/>
          </p:cNvSpPr>
          <p:nvPr>
            <p:ph idx="1"/>
          </p:nvPr>
        </p:nvSpPr>
        <p:spPr/>
        <p:txBody>
          <a:bodyPr/>
          <a:lstStyle/>
          <a:p>
            <a:pPr marL="273050" lvl="1" indent="-273050">
              <a:buClr>
                <a:srgbClr val="0BD0D9"/>
              </a:buClr>
              <a:buSzPct val="95000"/>
            </a:pPr>
            <a:endParaRPr lang="en-US" dirty="0">
              <a:cs typeface="Arial" charset="0"/>
            </a:endParaRPr>
          </a:p>
          <a:p>
            <a:pPr marL="615950" lvl="2" indent="-342900" eaLnBrk="1" hangingPunct="1">
              <a:buFont typeface="Arial" charset="0"/>
              <a:buChar char="•"/>
            </a:pPr>
            <a:r>
              <a:rPr lang="en-US" sz="2000" dirty="0">
                <a:cs typeface="Times New Roman" pitchFamily="18" charset="0"/>
              </a:rPr>
              <a:t>Under the Section 503 regulations, the OFCCP “Voluntary Self-Identification of Disability” form must be kept separate from the job application, it cannot be placed in the personnel file, and its contents must be kept confidential.  </a:t>
            </a:r>
          </a:p>
          <a:p>
            <a:pPr marL="615950" lvl="2" indent="-342900" eaLnBrk="1" hangingPunct="1">
              <a:buFont typeface="Arial" charset="0"/>
              <a:buChar char="•"/>
            </a:pPr>
            <a:r>
              <a:rPr lang="en-US" sz="2000" dirty="0">
                <a:cs typeface="Times New Roman" pitchFamily="18" charset="0"/>
              </a:rPr>
              <a:t>Therefore, managers and supervisors should not have any knowledge of the existence of an applicant or employee’s disability from the OFCCP self-identification form.</a:t>
            </a:r>
          </a:p>
          <a:p>
            <a:pPr marL="615950" lvl="2" indent="-342900" eaLnBrk="1" hangingPunct="1">
              <a:buFont typeface="Arial" charset="0"/>
              <a:buChar char="•"/>
            </a:pPr>
            <a:r>
              <a:rPr lang="en-US" sz="2000" dirty="0">
                <a:cs typeface="Times New Roman" pitchFamily="18" charset="0"/>
              </a:rPr>
              <a:t>A disability would be “known” to a manager or supervisor if it is obvious, and/or if the employer knows about it from interactions with the employee and/or his or her representative.  </a:t>
            </a:r>
          </a:p>
          <a:p>
            <a:pPr marL="615950" lvl="2" indent="-342900" eaLnBrk="1" hangingPunct="1">
              <a:buFont typeface="Arial" charset="0"/>
              <a:buChar char="•"/>
            </a:pPr>
            <a:endParaRPr lang="en-US" sz="2000" dirty="0">
              <a:cs typeface="Times New Roman" pitchFamily="18" charset="0"/>
            </a:endParaRPr>
          </a:p>
          <a:p>
            <a:pPr marL="273050" lvl="1" indent="-273050">
              <a:buClr>
                <a:srgbClr val="0BD0D9"/>
              </a:buClr>
              <a:buSzPct val="95000"/>
            </a:pPr>
            <a:endParaRPr lang="en-US" dirty="0">
              <a:cs typeface="Arial" charset="0"/>
            </a:endParaRPr>
          </a:p>
          <a:p>
            <a:pPr>
              <a:buFont typeface="Wingdings 2" pitchFamily="18" charset="2"/>
              <a:buNone/>
            </a:pP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imes New Roman" pitchFamily="18" charset="0"/>
                <a:cs typeface="Times New Roman" pitchFamily="18" charset="0"/>
              </a:rPr>
              <a:t>Voluntary Affirmative Action Programs</a:t>
            </a:r>
          </a:p>
        </p:txBody>
      </p:sp>
      <p:sp>
        <p:nvSpPr>
          <p:cNvPr id="3" name="Content Placeholder 2"/>
          <p:cNvSpPr>
            <a:spLocks noGrp="1"/>
          </p:cNvSpPr>
          <p:nvPr>
            <p:ph idx="1"/>
          </p:nvPr>
        </p:nvSpPr>
        <p:spPr/>
        <p:txBody>
          <a:bodyPr/>
          <a:lstStyle/>
          <a:p>
            <a:pPr>
              <a:buNone/>
            </a:pPr>
            <a:endParaRPr lang="en-US" dirty="0"/>
          </a:p>
          <a:p>
            <a:pPr>
              <a:buNone/>
            </a:pPr>
            <a:endParaRPr lang="en-US" dirty="0"/>
          </a:p>
          <a:p>
            <a:pPr>
              <a:buNone/>
            </a:pPr>
            <a:r>
              <a:rPr lang="en-US" dirty="0"/>
              <a:t>	6.  Are employers permitted to continue to develop and implement voluntary affirmative action programs that go above and beyond what OFCCP requires?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imes New Roman" pitchFamily="18" charset="0"/>
                <a:cs typeface="Times New Roman" pitchFamily="18" charset="0"/>
              </a:rPr>
              <a:t>Voluntary Affirmative Action Programs</a:t>
            </a:r>
            <a:endParaRPr lang="en-US" sz="3600" dirty="0"/>
          </a:p>
        </p:txBody>
      </p:sp>
      <p:sp>
        <p:nvSpPr>
          <p:cNvPr id="3" name="Content Placeholder 2"/>
          <p:cNvSpPr>
            <a:spLocks noGrp="1"/>
          </p:cNvSpPr>
          <p:nvPr>
            <p:ph idx="1"/>
          </p:nvPr>
        </p:nvSpPr>
        <p:spPr/>
        <p:txBody>
          <a:bodyPr/>
          <a:lstStyle/>
          <a:p>
            <a:endParaRPr lang="en-US" dirty="0"/>
          </a:p>
          <a:p>
            <a:r>
              <a:rPr lang="en-US" dirty="0"/>
              <a:t>Yes.  Nothing in the new OFCCP rules for contractor data collection is intended to dislodge affirmative hiring programs.</a:t>
            </a:r>
          </a:p>
          <a:p>
            <a:r>
              <a:rPr lang="en-US" dirty="0"/>
              <a:t>For questions about a particular program, contractors can refer to section 60-741.46 of the Section 503 regulations for guidance, and consult OFCCP.</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685800"/>
            <a:ext cx="8229600" cy="1143000"/>
          </a:xfrm>
        </p:spPr>
        <p:txBody>
          <a:bodyPr/>
          <a:lstStyle/>
          <a:p>
            <a:pPr>
              <a:defRPr/>
            </a:pPr>
            <a:r>
              <a:rPr lang="en-US" sz="2800" b="1" dirty="0">
                <a:latin typeface="+mn-lt"/>
              </a:rPr>
              <a:t>Best Practices for Contractors: Complying with ADA and Section 503 Non-discrimination and Accommodation Requirements</a:t>
            </a:r>
          </a:p>
        </p:txBody>
      </p:sp>
      <p:sp>
        <p:nvSpPr>
          <p:cNvPr id="27651" name="Content Placeholder 2"/>
          <p:cNvSpPr>
            <a:spLocks noGrp="1"/>
          </p:cNvSpPr>
          <p:nvPr>
            <p:ph idx="1"/>
          </p:nvPr>
        </p:nvSpPr>
        <p:spPr/>
        <p:txBody>
          <a:bodyPr/>
          <a:lstStyle/>
          <a:p>
            <a:pPr marL="273050" lvl="1" indent="-273050">
              <a:buClr>
                <a:srgbClr val="0BD0D9"/>
              </a:buClr>
              <a:buSzPct val="95000"/>
            </a:pPr>
            <a:endParaRPr lang="en-US" dirty="0">
              <a:cs typeface="Arial" charset="0"/>
            </a:endParaRPr>
          </a:p>
          <a:p>
            <a:pPr marL="273050" lvl="1" indent="-273050">
              <a:buClr>
                <a:srgbClr val="0BD0D9"/>
              </a:buClr>
              <a:buSzPct val="95000"/>
            </a:pPr>
            <a:r>
              <a:rPr lang="en-US" dirty="0">
                <a:cs typeface="Arial" charset="0"/>
              </a:rPr>
              <a:t>Employers should familiarize managers and supervisors with applicable requirements under both laws.</a:t>
            </a:r>
          </a:p>
          <a:p>
            <a:pPr marL="273050" lvl="1" indent="-273050">
              <a:buClr>
                <a:srgbClr val="0BD0D9"/>
              </a:buClr>
              <a:buSzPct val="95000"/>
            </a:pPr>
            <a:r>
              <a:rPr lang="en-US" dirty="0">
                <a:cs typeface="Arial" charset="0"/>
              </a:rPr>
              <a:t>Employers should not use blanket exclusions or make assumptions about what an applicant or employee can or cannot do based on his or her medical condition.  The key to compliance is to make individualized assessments.</a:t>
            </a:r>
          </a:p>
          <a:p>
            <a:pPr marL="273050" lvl="1" indent="-273050">
              <a:buClr>
                <a:srgbClr val="0BD0D9"/>
              </a:buClr>
              <a:buSzPct val="95000"/>
            </a:pPr>
            <a:r>
              <a:rPr lang="en-US" dirty="0">
                <a:cs typeface="Arial" charset="0"/>
              </a:rPr>
              <a:t>Employers should consider adopting reasonable accommodation procedures suited to your organization that will facilitate proper handling of requests.</a:t>
            </a:r>
          </a:p>
          <a:p>
            <a:pPr>
              <a:buFont typeface="Wingdings 2" pitchFamily="18" charset="2"/>
              <a:buNone/>
            </a:pPr>
            <a:endParaRPr lang="en-US"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4000" dirty="0">
                <a:latin typeface="Times New Roman" pitchFamily="18" charset="0"/>
                <a:cs typeface="Times New Roman" pitchFamily="18" charset="0"/>
              </a:rPr>
              <a:t>Best Practices (</a:t>
            </a:r>
            <a:r>
              <a:rPr lang="en-US" sz="4000" dirty="0" err="1">
                <a:latin typeface="Times New Roman" pitchFamily="18" charset="0"/>
                <a:cs typeface="Times New Roman" pitchFamily="18" charset="0"/>
              </a:rPr>
              <a:t>con’t</a:t>
            </a:r>
            <a:r>
              <a:rPr lang="en-US" sz="4000" dirty="0">
                <a:latin typeface="Times New Roman" pitchFamily="18" charset="0"/>
                <a:cs typeface="Times New Roman" pitchFamily="18" charset="0"/>
              </a:rPr>
              <a:t>)</a:t>
            </a:r>
          </a:p>
        </p:txBody>
      </p:sp>
      <p:sp>
        <p:nvSpPr>
          <p:cNvPr id="28675" name="Content Placeholder 2"/>
          <p:cNvSpPr>
            <a:spLocks noGrp="1"/>
          </p:cNvSpPr>
          <p:nvPr>
            <p:ph idx="1"/>
          </p:nvPr>
        </p:nvSpPr>
        <p:spPr/>
        <p:txBody>
          <a:bodyPr/>
          <a:lstStyle/>
          <a:p>
            <a:pPr>
              <a:buFont typeface="Arial" charset="0"/>
              <a:buChar char="•"/>
            </a:pPr>
            <a:r>
              <a:rPr lang="en-US" sz="2400" dirty="0">
                <a:cs typeface="Arial" charset="0"/>
              </a:rPr>
              <a:t>If accommodation is requested, an employer should determine the limitations at issue caused by the medical condition for this individual, what accommodation(s) he or she needs for those limitations, and what can be provided without undue hardship.</a:t>
            </a:r>
          </a:p>
          <a:p>
            <a:pPr>
              <a:buFont typeface="Wingdings 2" pitchFamily="18" charset="2"/>
              <a:buNone/>
            </a:pPr>
            <a:r>
              <a:rPr lang="en-US" sz="2400" dirty="0">
                <a:cs typeface="Arial" charset="0"/>
              </a:rPr>
              <a:t>		Emphasis should be on communicating and 	exchanging information with the employee, searching 	for solutions, and using as needed resources such as 	the free and confidential services offered by the Job 	Accommodation Network</a:t>
            </a:r>
            <a:r>
              <a:rPr lang="en-US" sz="2400">
                <a:cs typeface="Arial" charset="0"/>
              </a:rPr>
              <a:t>, </a:t>
            </a:r>
            <a:r>
              <a:rPr lang="en-US" sz="2400">
                <a:cs typeface="Arial" charset="0"/>
                <a:hlinkClick r:id="rId2"/>
              </a:rPr>
              <a:t>www.askJAN.org</a:t>
            </a:r>
            <a:r>
              <a:rPr lang="en-US" sz="2400">
                <a:cs typeface="Arial" charset="0"/>
              </a:rPr>
              <a:t>.  </a:t>
            </a:r>
            <a:endParaRPr lang="en-US" sz="2400" dirty="0">
              <a:cs typeface="Arial" charset="0"/>
            </a:endParaRPr>
          </a:p>
          <a:p>
            <a:pPr>
              <a:buFont typeface="Wingdings 2" pitchFamily="18" charset="2"/>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defRPr/>
            </a:pPr>
            <a:r>
              <a:rPr lang="en-US" sz="3200" b="1" dirty="0">
                <a:latin typeface="+mn-lt"/>
                <a:cs typeface="Times New Roman" pitchFamily="18" charset="0"/>
              </a:rPr>
              <a:t>Overview of Protections Under Title I of the Americans with Disabilities Act (ADA)</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pitchFamily="18" charset="2"/>
              <a:buNone/>
              <a:defRPr/>
            </a:pPr>
            <a:r>
              <a:rPr lang="en-US" b="1" dirty="0">
                <a:solidFill>
                  <a:srgbClr val="0070C0"/>
                </a:solidFill>
              </a:rPr>
              <a:t>ADA protections for individuals with disabilities: </a:t>
            </a:r>
          </a:p>
          <a:p>
            <a:pPr marL="457200" indent="-457200" algn="just" eaLnBrk="1" fontAlgn="auto" hangingPunct="1">
              <a:spcAft>
                <a:spcPts val="0"/>
              </a:spcAft>
              <a:buClr>
                <a:schemeClr val="accent3"/>
              </a:buClr>
              <a:buFont typeface="Arial" pitchFamily="34" charset="0"/>
              <a:buChar char="•"/>
              <a:defRPr/>
            </a:pPr>
            <a:r>
              <a:rPr lang="en-US" dirty="0">
                <a:solidFill>
                  <a:srgbClr val="002060"/>
                </a:solidFill>
              </a:rPr>
              <a:t>No disparate treatment or harassment</a:t>
            </a:r>
          </a:p>
          <a:p>
            <a:pPr marL="457200" indent="-457200" algn="just" eaLnBrk="1" fontAlgn="auto" hangingPunct="1">
              <a:spcAft>
                <a:spcPts val="0"/>
              </a:spcAft>
              <a:buClr>
                <a:schemeClr val="accent3"/>
              </a:buClr>
              <a:buFont typeface="Arial" pitchFamily="34" charset="0"/>
              <a:buChar char="•"/>
              <a:defRPr/>
            </a:pPr>
            <a:r>
              <a:rPr lang="en-US" dirty="0">
                <a:solidFill>
                  <a:srgbClr val="002060"/>
                </a:solidFill>
              </a:rPr>
              <a:t>Reasonable accommodation absent undue hardship where known to be needed for an impairment that substantially limits a major life activity</a:t>
            </a:r>
          </a:p>
          <a:p>
            <a:pPr marL="457200" indent="-457200" algn="just" eaLnBrk="1" fontAlgn="auto" hangingPunct="1">
              <a:spcAft>
                <a:spcPts val="0"/>
              </a:spcAft>
              <a:buClr>
                <a:schemeClr val="accent3"/>
              </a:buClr>
              <a:buFont typeface="Arial" pitchFamily="34" charset="0"/>
              <a:buChar char="•"/>
              <a:defRPr/>
            </a:pPr>
            <a:r>
              <a:rPr lang="en-US" dirty="0">
                <a:solidFill>
                  <a:srgbClr val="002060"/>
                </a:solidFill>
              </a:rPr>
              <a:t>Qualification standards that screen out an individual based on disability must be job-related and consistent with business necessity</a:t>
            </a:r>
          </a:p>
          <a:p>
            <a:pPr marL="274320" indent="-274320" eaLnBrk="1" fontAlgn="auto" hangingPunct="1">
              <a:spcAft>
                <a:spcPts val="0"/>
              </a:spcAft>
              <a:buClr>
                <a:schemeClr val="accent3"/>
              </a:buClr>
              <a:buFont typeface="Wingdings 2"/>
              <a:buNone/>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defRPr/>
            </a:pPr>
            <a:r>
              <a:rPr lang="en-US" sz="2800" b="1" dirty="0">
                <a:solidFill>
                  <a:srgbClr val="0070C0"/>
                </a:solidFill>
                <a:latin typeface="+mn-lt"/>
                <a:cs typeface="Times New Roman" pitchFamily="18" charset="0"/>
              </a:rPr>
              <a:t>Additional ADA protections for all applicants and employees:</a:t>
            </a:r>
            <a:endParaRPr lang="en-US" sz="2800" dirty="0">
              <a:latin typeface="+mn-lt"/>
            </a:endParaRPr>
          </a:p>
        </p:txBody>
      </p:sp>
      <p:sp>
        <p:nvSpPr>
          <p:cNvPr id="3" name="Content Placeholder 2"/>
          <p:cNvSpPr>
            <a:spLocks noGrp="1"/>
          </p:cNvSpPr>
          <p:nvPr>
            <p:ph idx="1"/>
          </p:nvPr>
        </p:nvSpPr>
        <p:spPr/>
        <p:txBody>
          <a:bodyPr/>
          <a:lstStyle/>
          <a:p>
            <a:pPr marL="457200" indent="-457200" algn="just" eaLnBrk="1" fontAlgn="auto" hangingPunct="1">
              <a:spcAft>
                <a:spcPts val="0"/>
              </a:spcAft>
              <a:buClr>
                <a:schemeClr val="accent3"/>
              </a:buClr>
              <a:buFont typeface="Arial" pitchFamily="34" charset="0"/>
              <a:buChar char="•"/>
              <a:defRPr/>
            </a:pPr>
            <a:r>
              <a:rPr lang="en-US" sz="2800" dirty="0">
                <a:solidFill>
                  <a:srgbClr val="002060"/>
                </a:solidFill>
                <a:latin typeface="Times New Roman" pitchFamily="18" charset="0"/>
                <a:cs typeface="Times New Roman" pitchFamily="18" charset="0"/>
              </a:rPr>
              <a:t>No retaliation for protected activity (protected activity includes making a request for accommodation, even if not granted)</a:t>
            </a:r>
          </a:p>
          <a:p>
            <a:pPr marL="457200" indent="-457200" algn="just" eaLnBrk="1" fontAlgn="auto" hangingPunct="1">
              <a:spcAft>
                <a:spcPts val="0"/>
              </a:spcAft>
              <a:buClr>
                <a:schemeClr val="accent3"/>
              </a:buClr>
              <a:buNone/>
              <a:defRPr/>
            </a:pPr>
            <a:endParaRPr lang="en-US" sz="2800" dirty="0">
              <a:solidFill>
                <a:srgbClr val="002060"/>
              </a:solidFill>
              <a:latin typeface="Times New Roman" pitchFamily="18" charset="0"/>
              <a:cs typeface="Times New Roman" pitchFamily="18" charset="0"/>
            </a:endParaRPr>
          </a:p>
          <a:p>
            <a:pPr marL="457200" indent="-457200" algn="just" eaLnBrk="1" fontAlgn="auto" hangingPunct="1">
              <a:spcAft>
                <a:spcPts val="0"/>
              </a:spcAft>
              <a:buClr>
                <a:schemeClr val="accent3"/>
              </a:buClr>
              <a:buFont typeface="Arial" pitchFamily="34" charset="0"/>
              <a:buChar char="•"/>
              <a:defRPr/>
            </a:pPr>
            <a:r>
              <a:rPr lang="en-US" sz="2800" dirty="0">
                <a:solidFill>
                  <a:srgbClr val="002060"/>
                </a:solidFill>
                <a:latin typeface="Times New Roman" pitchFamily="18" charset="0"/>
                <a:cs typeface="Times New Roman" pitchFamily="18" charset="0"/>
              </a:rPr>
              <a:t>No interference (including intimidation, coercion, threats, or harassment) with respect to an individual’s exercise of rights under the ADA</a:t>
            </a:r>
          </a:p>
          <a:p>
            <a:pPr>
              <a:buFont typeface="Wingdings 2" pitchFamily="18" charset="2"/>
              <a:buNone/>
              <a:defRPr/>
            </a:pPr>
            <a:endParaRPr lang="en-US" dirty="0">
              <a:latin typeface="Times New Roman" pitchFamily="18" charset="0"/>
              <a:cs typeface="Times New Roman" pitchFamily="18" charset="0"/>
            </a:endParaRPr>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defRPr/>
            </a:pPr>
            <a:br>
              <a:rPr lang="en-US" dirty="0">
                <a:solidFill>
                  <a:srgbClr val="0070C0"/>
                </a:solidFill>
              </a:rPr>
            </a:br>
            <a:r>
              <a:rPr lang="en-US" sz="2800" b="1" dirty="0">
                <a:solidFill>
                  <a:srgbClr val="0070C0"/>
                </a:solidFill>
                <a:latin typeface="+mn-lt"/>
              </a:rPr>
              <a:t>Additional </a:t>
            </a:r>
            <a:r>
              <a:rPr lang="en-US" sz="2800" b="1" dirty="0">
                <a:solidFill>
                  <a:srgbClr val="0070C0"/>
                </a:solidFill>
                <a:latin typeface="+mn-lt"/>
                <a:cs typeface="Times New Roman" pitchFamily="18" charset="0"/>
              </a:rPr>
              <a:t>ADA protections for all applicants and employees:</a:t>
            </a:r>
            <a:endParaRPr lang="en-US" sz="2800" b="1" dirty="0">
              <a:latin typeface="+mn-lt"/>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marL="457200" indent="-457200" algn="just" eaLnBrk="1" fontAlgn="auto" hangingPunct="1">
              <a:spcAft>
                <a:spcPts val="0"/>
              </a:spcAft>
              <a:buClr>
                <a:schemeClr val="accent3"/>
              </a:buClr>
              <a:buFont typeface="Arial" pitchFamily="34" charset="0"/>
              <a:buChar char="•"/>
              <a:defRPr/>
            </a:pPr>
            <a:r>
              <a:rPr lang="en-US" sz="3200" b="1" dirty="0">
                <a:solidFill>
                  <a:schemeClr val="tx2"/>
                </a:solidFill>
                <a:cs typeface="Times New Roman" pitchFamily="18" charset="0"/>
              </a:rPr>
              <a:t>Rules about when employer can ask for medical information  (“disability-related inquiries and medical exams”)</a:t>
            </a:r>
          </a:p>
          <a:p>
            <a:pPr marL="881063" lvl="1" indent="-514350" algn="just" eaLnBrk="1" fontAlgn="auto" hangingPunct="1">
              <a:spcAft>
                <a:spcPts val="0"/>
              </a:spcAft>
              <a:buClr>
                <a:schemeClr val="accent3"/>
              </a:buClr>
              <a:buFont typeface="Wingdings 2" pitchFamily="18" charset="2"/>
              <a:buNone/>
              <a:defRPr/>
            </a:pPr>
            <a:endParaRPr lang="en-US" sz="3200" b="1" u="sng" dirty="0">
              <a:cs typeface="Times New Roman" pitchFamily="18" charset="0"/>
            </a:endParaRPr>
          </a:p>
          <a:p>
            <a:pPr marL="881063" lvl="1" indent="-514350" algn="just" eaLnBrk="1" fontAlgn="auto" hangingPunct="1">
              <a:spcAft>
                <a:spcPts val="0"/>
              </a:spcAft>
              <a:buClr>
                <a:schemeClr val="accent3"/>
              </a:buClr>
              <a:buFont typeface="Wingdings 2" pitchFamily="18" charset="2"/>
              <a:buNone/>
              <a:defRPr/>
            </a:pPr>
            <a:r>
              <a:rPr lang="en-US" sz="3200" b="1" u="sng" dirty="0">
                <a:cs typeface="Times New Roman" pitchFamily="18" charset="0"/>
              </a:rPr>
              <a:t>1.  General rule - </a:t>
            </a:r>
            <a:r>
              <a:rPr lang="en-US" sz="3200" b="1" i="1" u="sng" dirty="0">
                <a:cs typeface="Times New Roman" pitchFamily="18" charset="0"/>
              </a:rPr>
              <a:t>pre-offer</a:t>
            </a:r>
            <a:r>
              <a:rPr lang="en-US" sz="3200" b="1" i="1" dirty="0">
                <a:cs typeface="Times New Roman" pitchFamily="18" charset="0"/>
              </a:rPr>
              <a:t>: </a:t>
            </a:r>
            <a:r>
              <a:rPr lang="en-US" sz="3200" b="1" i="1" u="sng" dirty="0">
                <a:cs typeface="Times New Roman" pitchFamily="18" charset="0"/>
              </a:rPr>
              <a:t> </a:t>
            </a:r>
          </a:p>
          <a:p>
            <a:pPr marL="881063" lvl="1" indent="-514350" algn="just" eaLnBrk="1" fontAlgn="auto" hangingPunct="1">
              <a:spcAft>
                <a:spcPts val="0"/>
              </a:spcAft>
              <a:buClr>
                <a:schemeClr val="accent3"/>
              </a:buClr>
              <a:buFont typeface="Wingdings 2" pitchFamily="18" charset="2"/>
              <a:buNone/>
              <a:defRPr/>
            </a:pPr>
            <a:r>
              <a:rPr lang="en-US" sz="3200" b="1" dirty="0">
                <a:solidFill>
                  <a:schemeClr val="tx2"/>
                </a:solidFill>
                <a:cs typeface="Times New Roman" pitchFamily="18" charset="0"/>
              </a:rPr>
              <a:t>No disability-related inquiries or medical exams</a:t>
            </a:r>
            <a:endParaRPr lang="en-US" sz="3200" dirty="0">
              <a:solidFill>
                <a:schemeClr val="tx2"/>
              </a:solidFill>
              <a:cs typeface="Times New Roman" pitchFamily="18" charset="0"/>
            </a:endParaRPr>
          </a:p>
          <a:p>
            <a:pPr marL="823913" lvl="1" indent="-457200" algn="just" eaLnBrk="1" fontAlgn="auto" hangingPunct="1">
              <a:spcAft>
                <a:spcPts val="0"/>
              </a:spcAft>
              <a:buClr>
                <a:schemeClr val="accent3"/>
              </a:buClr>
              <a:buFont typeface="Arial" pitchFamily="34" charset="0"/>
              <a:buChar char="•"/>
              <a:defRPr/>
            </a:pPr>
            <a:r>
              <a:rPr lang="en-US" sz="3200" dirty="0">
                <a:cs typeface="Times New Roman" pitchFamily="18" charset="0"/>
              </a:rPr>
              <a:t>Narrow Exceptions: </a:t>
            </a:r>
          </a:p>
          <a:p>
            <a:pPr lvl="3" algn="just">
              <a:lnSpc>
                <a:spcPct val="90000"/>
              </a:lnSpc>
              <a:defRPr/>
            </a:pPr>
            <a:r>
              <a:rPr lang="en-US" sz="3200" dirty="0">
                <a:cs typeface="Times New Roman" pitchFamily="18" charset="0"/>
              </a:rPr>
              <a:t>May ask all applicants whether they will need reasonable accommodation for application process</a:t>
            </a:r>
          </a:p>
          <a:p>
            <a:pPr lvl="3" algn="just">
              <a:lnSpc>
                <a:spcPct val="90000"/>
              </a:lnSpc>
              <a:defRPr/>
            </a:pPr>
            <a:r>
              <a:rPr lang="en-US" sz="3200" dirty="0">
                <a:cs typeface="Times New Roman" pitchFamily="18" charset="0"/>
              </a:rPr>
              <a:t>May ask particular applicant if he or she needs reasonable accommodation, and if so, what type, where applicant has known disability that employer reasonably believes will require accommodation</a:t>
            </a:r>
          </a:p>
          <a:p>
            <a:pPr lvl="3" algn="just">
              <a:lnSpc>
                <a:spcPct val="90000"/>
              </a:lnSpc>
              <a:defRPr/>
            </a:pPr>
            <a:r>
              <a:rPr lang="en-US" sz="3200" dirty="0">
                <a:cs typeface="Times New Roman" pitchFamily="18" charset="0"/>
              </a:rPr>
              <a:t>May invite voluntary self-identification for affirmative action purposes in accordance with rules set forth in EEOC’s Enforcement Guidance:  </a:t>
            </a:r>
            <a:r>
              <a:rPr lang="en-US" sz="3200" dirty="0"/>
              <a:t>Pre-employment Disability-Related Questions and Medical Examinations (1995)</a:t>
            </a:r>
            <a:endParaRPr lang="en-US" sz="3200" dirty="0">
              <a:cs typeface="Times New Roman" pitchFamily="18" charset="0"/>
            </a:endParaRPr>
          </a:p>
          <a:p>
            <a:pPr lvl="3" algn="just">
              <a:lnSpc>
                <a:spcPct val="90000"/>
              </a:lnSpc>
              <a:defRPr/>
            </a:pPr>
            <a:endParaRPr lang="en-US" sz="3200" dirty="0">
              <a:solidFill>
                <a:schemeClr val="tx2"/>
              </a:solidFill>
              <a:cs typeface="Times New Roman" pitchFamily="18" charset="0"/>
            </a:endParaRPr>
          </a:p>
          <a:p>
            <a:pPr marL="1098550" lvl="2" indent="-457200" eaLnBrk="1" fontAlgn="auto" hangingPunct="1">
              <a:spcAft>
                <a:spcPts val="0"/>
              </a:spcAft>
              <a:buClr>
                <a:schemeClr val="accent3"/>
              </a:buClr>
              <a:buFont typeface="Arial" pitchFamily="34" charset="0"/>
              <a:buChar char="•"/>
              <a:defRPr/>
            </a:pPr>
            <a:endParaRPr lang="en-US" sz="2900" dirty="0">
              <a:solidFill>
                <a:schemeClr val="tx2"/>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en-US" sz="2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defRPr/>
            </a:pPr>
            <a:r>
              <a:rPr lang="en-US" sz="2400" b="1" dirty="0">
                <a:latin typeface="+mn-lt"/>
              </a:rPr>
              <a:t>EEOC Enforcement Guidance:  Pre-employment Disability-Related Questions and Medical Examinations (1995)</a:t>
            </a:r>
          </a:p>
        </p:txBody>
      </p:sp>
      <p:sp>
        <p:nvSpPr>
          <p:cNvPr id="10243" name="Content Placeholder 2"/>
          <p:cNvSpPr>
            <a:spLocks noGrp="1"/>
          </p:cNvSpPr>
          <p:nvPr>
            <p:ph idx="1"/>
          </p:nvPr>
        </p:nvSpPr>
        <p:spPr/>
        <p:txBody>
          <a:bodyPr/>
          <a:lstStyle/>
          <a:p>
            <a:pPr algn="just" eaLnBrk="1" hangingPunct="1"/>
            <a:r>
              <a:rPr lang="en-US" sz="2400" dirty="0"/>
              <a:t>An employer may invite applicants or employees to self-identify as individuals with disabilities for affirmative action purposes, whether because of federal, state, or local law that requires affirmative action, or because the employer is using the information to benefit individuals with disabilities, provided the employer states clearly –</a:t>
            </a:r>
          </a:p>
          <a:p>
            <a:pPr lvl="1" algn="just" eaLnBrk="1" hangingPunct="1"/>
            <a:r>
              <a:rPr lang="en-US" dirty="0"/>
              <a:t>answering is voluntary, any information provided will be kept confidential and used solely in connection with affirmative action obligations or efforts, and</a:t>
            </a:r>
          </a:p>
          <a:p>
            <a:pPr lvl="1" algn="just" eaLnBrk="1" hangingPunct="1"/>
            <a:r>
              <a:rPr lang="en-US" dirty="0"/>
              <a:t>refusal to answer will not subject the applicant to any adverse treatment.</a:t>
            </a:r>
          </a:p>
          <a:p>
            <a:pPr lvl="1" eaLnBrk="1" hangingPunct="1">
              <a:buFont typeface="Wingdings 2" pitchFamily="18" charset="2"/>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04850"/>
            <a:ext cx="8305800" cy="1143000"/>
          </a:xfrm>
        </p:spPr>
        <p:txBody>
          <a:bodyPr/>
          <a:lstStyle/>
          <a:p>
            <a:r>
              <a:rPr lang="en-US" sz="3600" b="1" dirty="0">
                <a:latin typeface="Times New Roman" pitchFamily="18" charset="0"/>
                <a:cs typeface="Times New Roman" pitchFamily="18" charset="0"/>
              </a:rPr>
              <a:t>Disability-related inquiries and medical exams (</a:t>
            </a:r>
            <a:r>
              <a:rPr lang="en-US" sz="3600" b="1" dirty="0" err="1">
                <a:latin typeface="Times New Roman" pitchFamily="18" charset="0"/>
                <a:cs typeface="Times New Roman" pitchFamily="18" charset="0"/>
              </a:rPr>
              <a:t>con’t</a:t>
            </a:r>
            <a:r>
              <a:rPr lang="en-US" sz="3600" b="1" dirty="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273050" lvl="1" indent="-273050">
              <a:buClr>
                <a:srgbClr val="0BD0D9"/>
              </a:buClr>
              <a:buSzPct val="95000"/>
              <a:buFont typeface="Wingdings 2" pitchFamily="18" charset="2"/>
              <a:buNone/>
              <a:defRPr/>
            </a:pPr>
            <a:r>
              <a:rPr lang="en-US" b="1" dirty="0">
                <a:solidFill>
                  <a:srgbClr val="002060"/>
                </a:solidFill>
              </a:rPr>
              <a:t>	</a:t>
            </a:r>
            <a:r>
              <a:rPr lang="en-US" b="1" u="sng" dirty="0">
                <a:solidFill>
                  <a:srgbClr val="002060"/>
                </a:solidFill>
              </a:rPr>
              <a:t>2. General rule </a:t>
            </a:r>
            <a:r>
              <a:rPr lang="en-US" b="1" i="1" u="sng" dirty="0">
                <a:solidFill>
                  <a:srgbClr val="002060"/>
                </a:solidFill>
              </a:rPr>
              <a:t>- post-offer/pre-employment</a:t>
            </a:r>
            <a:r>
              <a:rPr lang="en-US" b="1" i="1" dirty="0">
                <a:solidFill>
                  <a:srgbClr val="002060"/>
                </a:solidFill>
              </a:rPr>
              <a:t>:</a:t>
            </a:r>
          </a:p>
          <a:p>
            <a:pPr lvl="1">
              <a:lnSpc>
                <a:spcPct val="90000"/>
              </a:lnSpc>
              <a:defRPr/>
            </a:pPr>
            <a:endParaRPr lang="en-US" dirty="0">
              <a:solidFill>
                <a:schemeClr val="bg2">
                  <a:lumMod val="25000"/>
                </a:schemeClr>
              </a:solidFill>
            </a:endParaRPr>
          </a:p>
          <a:p>
            <a:pPr lvl="1" algn="just">
              <a:lnSpc>
                <a:spcPct val="90000"/>
              </a:lnSpc>
              <a:defRPr/>
            </a:pPr>
            <a:r>
              <a:rPr lang="en-US" dirty="0">
                <a:solidFill>
                  <a:schemeClr val="bg2">
                    <a:lumMod val="25000"/>
                  </a:schemeClr>
                </a:solidFill>
              </a:rPr>
              <a:t>Disability-related inquiries and medical exams are permitted after a conditional offer of employment (before employment begins) as long as required of all entering employees in same job category.</a:t>
            </a:r>
          </a:p>
          <a:p>
            <a:pPr lvl="1" algn="just">
              <a:lnSpc>
                <a:spcPct val="90000"/>
              </a:lnSpc>
              <a:buFont typeface="Wingdings 2" pitchFamily="18" charset="2"/>
              <a:buNone/>
              <a:defRPr/>
            </a:pPr>
            <a:endParaRPr lang="en-US" dirty="0">
              <a:solidFill>
                <a:schemeClr val="bg2">
                  <a:lumMod val="25000"/>
                </a:schemeClr>
              </a:solidFill>
            </a:endParaRPr>
          </a:p>
          <a:p>
            <a:pPr lvl="1" algn="just">
              <a:lnSpc>
                <a:spcPct val="90000"/>
              </a:lnSpc>
              <a:defRPr/>
            </a:pPr>
            <a:r>
              <a:rPr lang="en-US" dirty="0">
                <a:solidFill>
                  <a:schemeClr val="bg2">
                    <a:lumMod val="25000"/>
                  </a:schemeClr>
                </a:solidFill>
              </a:rPr>
              <a:t>Employers may only withdraw the conditional job offer if the information obtained reveals that the individual is not qualified or would pose a direct threat to health or safety.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600" b="1" dirty="0">
                <a:latin typeface="Times New Roman" pitchFamily="18" charset="0"/>
                <a:cs typeface="Times New Roman" pitchFamily="18" charset="0"/>
              </a:rPr>
              <a:t>Disability-related inquiries and medical exams (</a:t>
            </a:r>
            <a:r>
              <a:rPr lang="en-US" sz="3600" b="1" dirty="0" err="1">
                <a:latin typeface="Times New Roman" pitchFamily="18" charset="0"/>
                <a:cs typeface="Times New Roman" pitchFamily="18" charset="0"/>
              </a:rPr>
              <a:t>con’t</a:t>
            </a:r>
            <a:r>
              <a:rPr lang="en-US" sz="3600" b="1" dirty="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273050" lvl="1" indent="-273050">
              <a:buClr>
                <a:srgbClr val="0BD0D9"/>
              </a:buClr>
              <a:buSzPct val="95000"/>
              <a:buFont typeface="Wingdings 2" pitchFamily="18" charset="2"/>
              <a:buNone/>
              <a:defRPr/>
            </a:pPr>
            <a:r>
              <a:rPr lang="en-US" b="1" dirty="0">
                <a:solidFill>
                  <a:srgbClr val="002060"/>
                </a:solidFill>
              </a:rPr>
              <a:t>	</a:t>
            </a:r>
            <a:r>
              <a:rPr lang="en-US" b="1" u="sng" dirty="0">
                <a:solidFill>
                  <a:srgbClr val="002060"/>
                </a:solidFill>
              </a:rPr>
              <a:t>3.  General rule - </a:t>
            </a:r>
            <a:r>
              <a:rPr lang="en-US" b="1" i="1" u="sng" dirty="0">
                <a:solidFill>
                  <a:srgbClr val="002060"/>
                </a:solidFill>
              </a:rPr>
              <a:t>during employment</a:t>
            </a:r>
            <a:r>
              <a:rPr lang="en-US" b="1" dirty="0">
                <a:solidFill>
                  <a:srgbClr val="002060"/>
                </a:solidFill>
              </a:rPr>
              <a:t>:  </a:t>
            </a:r>
          </a:p>
          <a:p>
            <a:pPr marL="273050" lvl="1" indent="-273050">
              <a:buClr>
                <a:srgbClr val="0BD0D9"/>
              </a:buClr>
              <a:buSzPct val="95000"/>
              <a:buFont typeface="Wingdings 2" pitchFamily="18" charset="2"/>
              <a:buNone/>
              <a:defRPr/>
            </a:pPr>
            <a:endParaRPr lang="en-US" b="1" dirty="0">
              <a:solidFill>
                <a:srgbClr val="002060"/>
              </a:solidFill>
            </a:endParaRPr>
          </a:p>
          <a:p>
            <a:pPr marL="547687" lvl="2" indent="-273050" algn="just">
              <a:buClr>
                <a:srgbClr val="0BD0D9"/>
              </a:buClr>
              <a:buSzPct val="95000"/>
              <a:defRPr/>
            </a:pPr>
            <a:r>
              <a:rPr lang="en-US" sz="2400" b="1" dirty="0">
                <a:solidFill>
                  <a:schemeClr val="tx2"/>
                </a:solidFill>
              </a:rPr>
              <a:t>During employment, all disability-related inquiries and medical exams must be “job related and consistent with business necessity”</a:t>
            </a:r>
          </a:p>
          <a:p>
            <a:pPr lvl="2" algn="just">
              <a:lnSpc>
                <a:spcPct val="90000"/>
              </a:lnSpc>
              <a:defRPr/>
            </a:pPr>
            <a:r>
              <a:rPr lang="en-US" sz="2400" dirty="0">
                <a:solidFill>
                  <a:schemeClr val="tx2"/>
                </a:solidFill>
              </a:rPr>
              <a:t>Generally, this is where employer has a reasonable belief, based on objective evidence that –</a:t>
            </a:r>
          </a:p>
          <a:p>
            <a:pPr lvl="3" algn="just">
              <a:lnSpc>
                <a:spcPct val="90000"/>
              </a:lnSpc>
              <a:defRPr/>
            </a:pPr>
            <a:r>
              <a:rPr lang="en-US" sz="2400" dirty="0">
                <a:solidFill>
                  <a:schemeClr val="tx2"/>
                </a:solidFill>
              </a:rPr>
              <a:t>Employee will be unable to do essential functions due to medical condition; or</a:t>
            </a:r>
          </a:p>
          <a:p>
            <a:pPr lvl="3" algn="just">
              <a:lnSpc>
                <a:spcPct val="90000"/>
              </a:lnSpc>
              <a:defRPr/>
            </a:pPr>
            <a:r>
              <a:rPr lang="en-US" sz="2400" dirty="0">
                <a:solidFill>
                  <a:schemeClr val="tx2"/>
                </a:solidFill>
              </a:rPr>
              <a:t>Employee will pose direct threat due to medical condition</a:t>
            </a:r>
          </a:p>
          <a:p>
            <a:pPr marL="547687" lvl="2" indent="-273050" algn="just">
              <a:buClr>
                <a:srgbClr val="0BD0D9"/>
              </a:buClr>
              <a:buSzPct val="95000"/>
              <a:defRPr/>
            </a:pPr>
            <a:endParaRPr lang="en-US" sz="2400" b="1" dirty="0">
              <a:solidFill>
                <a:srgbClr val="002060"/>
              </a:solidFill>
            </a:endParaRPr>
          </a:p>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Times New Roman" pitchFamily="18" charset="0"/>
                <a:cs typeface="Times New Roman" pitchFamily="18" charset="0"/>
              </a:rPr>
              <a:t>Disability-related inquiries and medical exams (</a:t>
            </a:r>
            <a:r>
              <a:rPr lang="en-US" sz="3600" b="1" dirty="0" err="1">
                <a:latin typeface="Times New Roman" pitchFamily="18" charset="0"/>
                <a:cs typeface="Times New Roman" pitchFamily="18" charset="0"/>
              </a:rPr>
              <a:t>con’t</a:t>
            </a:r>
            <a:r>
              <a:rPr lang="en-US" sz="3600" b="1" dirty="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2000" dirty="0"/>
              <a:t>In addition, employers can obtain medical information from current employees, for example:</a:t>
            </a:r>
          </a:p>
          <a:p>
            <a:pPr lvl="1" algn="just"/>
            <a:r>
              <a:rPr lang="en-US" sz="2000" dirty="0"/>
              <a:t>when the employee has requested a </a:t>
            </a:r>
            <a:r>
              <a:rPr lang="en-US" sz="2000" b="1" dirty="0"/>
              <a:t>reasonable accommodation and his or her disability or need for accommodation is not obvious;</a:t>
            </a:r>
          </a:p>
          <a:p>
            <a:pPr lvl="1" algn="just"/>
            <a:r>
              <a:rPr lang="en-US" sz="2000" dirty="0"/>
              <a:t>when required to do so by another </a:t>
            </a:r>
            <a:r>
              <a:rPr lang="en-US" sz="2000" b="1" dirty="0"/>
              <a:t>federal law or regulation (e.g., DOT medical certification requirements for interstate truck drivers); </a:t>
            </a:r>
          </a:p>
          <a:p>
            <a:pPr lvl="1" algn="just"/>
            <a:r>
              <a:rPr lang="en-US" sz="2000" dirty="0"/>
              <a:t>as part of </a:t>
            </a:r>
            <a:r>
              <a:rPr lang="en-US" sz="2000" b="1" dirty="0"/>
              <a:t>voluntary wellness programs;</a:t>
            </a:r>
          </a:p>
          <a:p>
            <a:pPr lvl="1" algn="just"/>
            <a:r>
              <a:rPr lang="en-US" sz="2000" dirty="0"/>
              <a:t>when  undertaking </a:t>
            </a:r>
            <a:r>
              <a:rPr lang="en-US" sz="2000" b="1" dirty="0"/>
              <a:t>affirmative action because of a federal, state, or local law that requires affirmative action for individuals with disabilities, or when voluntarily using the information they obtain to benefit individuals with disabilities. </a:t>
            </a:r>
          </a:p>
          <a:p>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1321</TotalTime>
  <Words>1763</Words>
  <Application>Microsoft Office PowerPoint</Application>
  <PresentationFormat>On-screen Show (4:3)</PresentationFormat>
  <Paragraphs>146</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Constantia</vt:lpstr>
      <vt:lpstr>Times New Roman</vt:lpstr>
      <vt:lpstr>Wingdings 2</vt:lpstr>
      <vt:lpstr>Flow</vt:lpstr>
      <vt:lpstr>   Employer Compliance with the ADA and the New OFCCP Section 503 Regulations</vt:lpstr>
      <vt:lpstr>Distinguishing Between Section 503 of the Rehabilitation Act vs. Title I of the ADA</vt:lpstr>
      <vt:lpstr>Overview of Protections Under Title I of the Americans with Disabilities Act (ADA)</vt:lpstr>
      <vt:lpstr>Additional ADA protections for all applicants and employees:</vt:lpstr>
      <vt:lpstr> Additional ADA protections for all applicants and employees:</vt:lpstr>
      <vt:lpstr>EEOC Enforcement Guidance:  Pre-employment Disability-Related Questions and Medical Examinations (1995)</vt:lpstr>
      <vt:lpstr>Disability-related inquiries and medical exams (con’t)</vt:lpstr>
      <vt:lpstr>Disability-related inquiries and medical exams (con’t)</vt:lpstr>
      <vt:lpstr>Disability-related inquiries and medical exams (con’t)</vt:lpstr>
      <vt:lpstr>     Additional ADA protections for all applicants and employees:</vt:lpstr>
      <vt:lpstr>   Common ADA Compliance Questions About the New OFCCP Section 503 Regulations</vt:lpstr>
      <vt:lpstr>Use of Form</vt:lpstr>
      <vt:lpstr>Use of Form</vt:lpstr>
      <vt:lpstr>Use of the “Voluntary Self-Identification of Disability” form in the way required by the Section 503 regulations</vt:lpstr>
      <vt:lpstr>Recent Ruling</vt:lpstr>
      <vt:lpstr>Otherwise comply with pre-offer rules?</vt:lpstr>
      <vt:lpstr>Otherwise comply with pre-offer rules?</vt:lpstr>
      <vt:lpstr>Non-hire</vt:lpstr>
      <vt:lpstr>“Qualified Individual” Under the ADA</vt:lpstr>
      <vt:lpstr>Essential Functions and Performance/Production Standards</vt:lpstr>
      <vt:lpstr>ADA Accommodation</vt:lpstr>
      <vt:lpstr>Accommodation </vt:lpstr>
      <vt:lpstr>Accommodation</vt:lpstr>
      <vt:lpstr>Accommodation</vt:lpstr>
      <vt:lpstr>Voluntary Affirmative Action Programs</vt:lpstr>
      <vt:lpstr>Voluntary Affirmative Action Programs</vt:lpstr>
      <vt:lpstr>Best Practices for Contractors: Complying with ADA and Section 503 Non-discrimination and Accommodation Requirements</vt:lpstr>
      <vt:lpstr>Best Practices (con’t)</vt:lpstr>
    </vt:vector>
  </TitlesOfParts>
  <Company>EEOC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Compliance and the Section 503 Regulations</dc:title>
  <dc:creator>JGOLDBE2</dc:creator>
  <cp:lastModifiedBy>Danielle Guest</cp:lastModifiedBy>
  <cp:revision>153</cp:revision>
  <dcterms:created xsi:type="dcterms:W3CDTF">2014-02-10T15:44:08Z</dcterms:created>
  <dcterms:modified xsi:type="dcterms:W3CDTF">2017-05-29T20:47:48Z</dcterms:modified>
</cp:coreProperties>
</file>