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6" r:id="rId3"/>
    <p:sldId id="257" r:id="rId4"/>
    <p:sldId id="258" r:id="rId5"/>
    <p:sldId id="260" r:id="rId6"/>
    <p:sldId id="259" r:id="rId7"/>
    <p:sldId id="268" r:id="rId8"/>
    <p:sldId id="262" r:id="rId9"/>
    <p:sldId id="263" r:id="rId10"/>
    <p:sldId id="269"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090" autoAdjust="0"/>
  </p:normalViewPr>
  <p:slideViewPr>
    <p:cSldViewPr>
      <p:cViewPr varScale="1">
        <p:scale>
          <a:sx n="70" d="100"/>
          <a:sy n="70" d="100"/>
        </p:scale>
        <p:origin x="-2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3FEE6D-90FD-4235-A6FC-A2D92012296E}" type="datetimeFigureOut">
              <a:rPr lang="en-US" smtClean="0"/>
              <a:t>4/4/2014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526EC-6351-4820-B32C-3838D693595A}" type="slidenum">
              <a:rPr lang="en-US" smtClean="0"/>
              <a:t>‹#›</a:t>
            </a:fld>
            <a:endParaRPr lang="en-US" dirty="0"/>
          </a:p>
        </p:txBody>
      </p:sp>
    </p:spTree>
    <p:extLst>
      <p:ext uri="{BB962C8B-B14F-4D97-AF65-F5344CB8AC3E}">
        <p14:creationId xmlns:p14="http://schemas.microsoft.com/office/powerpoint/2010/main" val="219366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3526EC-6351-4820-B32C-3838D693595A}" type="slidenum">
              <a:rPr lang="en-US" smtClean="0"/>
              <a:t>1</a:t>
            </a:fld>
            <a:endParaRPr lang="en-US" dirty="0"/>
          </a:p>
        </p:txBody>
      </p:sp>
    </p:spTree>
    <p:extLst>
      <p:ext uri="{BB962C8B-B14F-4D97-AF65-F5344CB8AC3E}">
        <p14:creationId xmlns:p14="http://schemas.microsoft.com/office/powerpoint/2010/main" val="1090023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8A3526EC-6351-4820-B32C-3838D693595A}" type="slidenum">
              <a:rPr lang="en-US" smtClean="0"/>
              <a:t>5</a:t>
            </a:fld>
            <a:endParaRPr lang="en-US" dirty="0"/>
          </a:p>
        </p:txBody>
      </p:sp>
    </p:spTree>
    <p:extLst>
      <p:ext uri="{BB962C8B-B14F-4D97-AF65-F5344CB8AC3E}">
        <p14:creationId xmlns:p14="http://schemas.microsoft.com/office/powerpoint/2010/main" val="29483455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new ab 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 y="-14288"/>
            <a:ext cx="9172575" cy="6356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316038" y="3362325"/>
            <a:ext cx="6442075" cy="0"/>
          </a:xfrm>
          <a:prstGeom prst="line">
            <a:avLst/>
          </a:prstGeom>
          <a:noFill/>
          <a:ln w="9525">
            <a:solidFill>
              <a:srgbClr val="FFE47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6" name="Picture 2" descr="P:\A+B  Firm-Wide\Administrative Departments\Business Development\Graphics\desktop\New Logos\2013\Alston &amp; Bird Logos\A+B Long Blu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8250" y="6518275"/>
            <a:ext cx="2752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1" name="Rectangle 3"/>
          <p:cNvSpPr>
            <a:spLocks noGrp="1" noChangeArrowheads="1"/>
          </p:cNvSpPr>
          <p:nvPr>
            <p:ph type="ctrTitle"/>
          </p:nvPr>
        </p:nvSpPr>
        <p:spPr>
          <a:xfrm>
            <a:off x="685800" y="1949450"/>
            <a:ext cx="7772400" cy="1143000"/>
          </a:xfrm>
        </p:spPr>
        <p:txBody>
          <a:bodyPr/>
          <a:lstStyle>
            <a:lvl1pPr>
              <a:defRPr/>
            </a:lvl1pPr>
          </a:lstStyle>
          <a:p>
            <a:pPr lvl="0"/>
            <a:r>
              <a:rPr lang="en-US" noProof="0" smtClean="0"/>
              <a:t>Click to edit Master title style</a:t>
            </a:r>
          </a:p>
        </p:txBody>
      </p:sp>
      <p:sp>
        <p:nvSpPr>
          <p:cNvPr id="109572"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i="1"/>
            </a:lvl1pPr>
          </a:lstStyle>
          <a:p>
            <a:pPr lvl="0"/>
            <a:r>
              <a:rPr lang="en-US" noProof="0" smtClean="0"/>
              <a:t>Click to edit Master subtitle style</a:t>
            </a:r>
          </a:p>
        </p:txBody>
      </p:sp>
    </p:spTree>
    <p:extLst>
      <p:ext uri="{BB962C8B-B14F-4D97-AF65-F5344CB8AC3E}">
        <p14:creationId xmlns:p14="http://schemas.microsoft.com/office/powerpoint/2010/main" val="129877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277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39775"/>
            <a:ext cx="2171700" cy="4886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39775"/>
            <a:ext cx="6362700" cy="4886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2052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752600"/>
            <a:ext cx="9144000" cy="2895600"/>
          </a:xfrm>
          <a:prstGeom prst="rect">
            <a:avLst/>
          </a:prstGeom>
          <a:solidFill>
            <a:srgbClr val="4C74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 name="Line 3"/>
          <p:cNvSpPr>
            <a:spLocks noChangeShapeType="1"/>
          </p:cNvSpPr>
          <p:nvPr/>
        </p:nvSpPr>
        <p:spPr bwMode="auto">
          <a:xfrm>
            <a:off x="0" y="1752600"/>
            <a:ext cx="9144000" cy="0"/>
          </a:xfrm>
          <a:prstGeom prst="line">
            <a:avLst/>
          </a:prstGeom>
          <a:noFill/>
          <a:ln w="28575">
            <a:solidFill>
              <a:srgbClr val="FDC44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5" name="Group 4"/>
          <p:cNvGrpSpPr>
            <a:grpSpLocks/>
          </p:cNvGrpSpPr>
          <p:nvPr/>
        </p:nvGrpSpPr>
        <p:grpSpPr bwMode="auto">
          <a:xfrm>
            <a:off x="5638800" y="1371600"/>
            <a:ext cx="2971800" cy="584200"/>
            <a:chOff x="3552" y="2208"/>
            <a:chExt cx="1872" cy="368"/>
          </a:xfrm>
        </p:grpSpPr>
        <p:sp>
          <p:nvSpPr>
            <p:cNvPr id="6" name="Rectangle 5"/>
            <p:cNvSpPr>
              <a:spLocks noChangeArrowheads="1"/>
            </p:cNvSpPr>
            <p:nvPr/>
          </p:nvSpPr>
          <p:spPr bwMode="auto">
            <a:xfrm>
              <a:off x="3552" y="2208"/>
              <a:ext cx="1872" cy="368"/>
            </a:xfrm>
            <a:prstGeom prst="rect">
              <a:avLst/>
            </a:prstGeom>
            <a:solidFill>
              <a:srgbClr val="5F5F5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sp>
          <p:nvSpPr>
            <p:cNvPr id="7" name="Line 7"/>
            <p:cNvSpPr>
              <a:spLocks noChangeShapeType="1"/>
            </p:cNvSpPr>
            <p:nvPr/>
          </p:nvSpPr>
          <p:spPr bwMode="auto">
            <a:xfrm>
              <a:off x="3648" y="2500"/>
              <a:ext cx="168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 name="Text Box 8"/>
            <p:cNvSpPr txBox="1">
              <a:spLocks noChangeArrowheads="1"/>
            </p:cNvSpPr>
            <p:nvPr/>
          </p:nvSpPr>
          <p:spPr bwMode="auto">
            <a:xfrm>
              <a:off x="4608" y="2439"/>
              <a:ext cx="592" cy="116"/>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600" b="1" dirty="0">
                  <a:solidFill>
                    <a:schemeClr val="bg1"/>
                  </a:solidFill>
                </a:rPr>
                <a:t>WWW.ALSTON.COM</a:t>
              </a:r>
            </a:p>
          </p:txBody>
        </p:sp>
      </p:grpSp>
      <p:sp>
        <p:nvSpPr>
          <p:cNvPr id="9" name="Line 10"/>
          <p:cNvSpPr>
            <a:spLocks noChangeShapeType="1"/>
          </p:cNvSpPr>
          <p:nvPr/>
        </p:nvSpPr>
        <p:spPr bwMode="auto">
          <a:xfrm>
            <a:off x="0" y="4651375"/>
            <a:ext cx="9144000" cy="0"/>
          </a:xfrm>
          <a:prstGeom prst="line">
            <a:avLst/>
          </a:prstGeom>
          <a:noFill/>
          <a:ln w="28575">
            <a:solidFill>
              <a:srgbClr val="FDC44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 name="Picture 2" descr="P:\A+B  Firm-Wide\Administrative Departments\Business Development\Graphics\desktop\New Logos\2013\PNG\A+B Long 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0088" y="1476375"/>
            <a:ext cx="267811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Rectangle 9"/>
          <p:cNvSpPr>
            <a:spLocks noGrp="1" noChangeArrowheads="1"/>
          </p:cNvSpPr>
          <p:nvPr>
            <p:ph type="ctrTitle"/>
          </p:nvPr>
        </p:nvSpPr>
        <p:spPr>
          <a:xfrm>
            <a:off x="381000" y="2492375"/>
            <a:ext cx="8305800" cy="1470025"/>
          </a:xfrm>
        </p:spPr>
        <p:txBody>
          <a:bodyPr/>
          <a:lstStyle>
            <a:lvl1pPr>
              <a:defRPr>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3866895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8101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84844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2098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22098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86731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3074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0802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9833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8289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27620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22689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32579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838200"/>
            <a:ext cx="20764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38200"/>
            <a:ext cx="60769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0870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109571" name="Rectangle 3"/>
          <p:cNvSpPr>
            <a:spLocks noGrp="1" noChangeArrowheads="1"/>
          </p:cNvSpPr>
          <p:nvPr>
            <p:ph type="ctrTitle"/>
          </p:nvPr>
        </p:nvSpPr>
        <p:spPr>
          <a:xfrm>
            <a:off x="685800" y="1949450"/>
            <a:ext cx="7772400" cy="1143000"/>
          </a:xfrm>
        </p:spPr>
        <p:txBody>
          <a:bodyPr/>
          <a:lstStyle>
            <a:lvl1pPr>
              <a:defRPr/>
            </a:lvl1pPr>
          </a:lstStyle>
          <a:p>
            <a:pPr lvl="0"/>
            <a:r>
              <a:rPr lang="en-US" noProof="0" smtClean="0"/>
              <a:t>Click to edit Master title style</a:t>
            </a:r>
          </a:p>
        </p:txBody>
      </p:sp>
      <p:sp>
        <p:nvSpPr>
          <p:cNvPr id="109572"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i="1"/>
            </a:lvl1pPr>
          </a:lstStyle>
          <a:p>
            <a:pPr lvl="0"/>
            <a:r>
              <a:rPr lang="en-US" noProof="0" smtClean="0"/>
              <a:t>Click to edit Master subtitle style</a:t>
            </a:r>
          </a:p>
        </p:txBody>
      </p:sp>
    </p:spTree>
    <p:extLst>
      <p:ext uri="{BB962C8B-B14F-4D97-AF65-F5344CB8AC3E}">
        <p14:creationId xmlns:p14="http://schemas.microsoft.com/office/powerpoint/2010/main" val="129877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431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82775"/>
            <a:ext cx="4229100" cy="3743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82775"/>
            <a:ext cx="4229100" cy="3743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3010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721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8401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706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9698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5492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new ab backgroun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8575" y="-14288"/>
            <a:ext cx="9172575" cy="6356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28600" y="739775"/>
            <a:ext cx="8686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28600" y="1882775"/>
            <a:ext cx="86106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 Box 39"/>
          <p:cNvSpPr txBox="1">
            <a:spLocks noChangeArrowheads="1"/>
          </p:cNvSpPr>
          <p:nvPr/>
        </p:nvSpPr>
        <p:spPr bwMode="auto">
          <a:xfrm>
            <a:off x="228600" y="6477000"/>
            <a:ext cx="33496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defRPr/>
            </a:pPr>
            <a:fld id="{E2F9DEBD-D37D-4D0F-AF33-52F85D6E9745}" type="slidenum">
              <a:rPr lang="en-US" sz="1000" smtClean="0">
                <a:solidFill>
                  <a:srgbClr val="333333"/>
                </a:solidFill>
              </a:rPr>
              <a:pPr algn="r">
                <a:defRPr/>
              </a:pPr>
              <a:t>‹#›</a:t>
            </a:fld>
            <a:endParaRPr lang="en-US" sz="1000" dirty="0" smtClean="0">
              <a:solidFill>
                <a:srgbClr val="333333"/>
              </a:solidFill>
            </a:endParaRPr>
          </a:p>
        </p:txBody>
      </p:sp>
      <p:pic>
        <p:nvPicPr>
          <p:cNvPr id="2" name="Picture 2" descr="P:\A+B  Firm-Wide\Administrative Departments\Business Development\Graphics\desktop\New Logos\2013\Alston &amp; Bird Logos\A+B Long Blue.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18250" y="6518275"/>
            <a:ext cx="2752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300">
          <a:solidFill>
            <a:schemeClr val="bg1"/>
          </a:solidFill>
          <a:latin typeface="+mj-lt"/>
          <a:ea typeface="+mj-ea"/>
          <a:cs typeface="+mj-cs"/>
        </a:defRPr>
      </a:lvl1pPr>
      <a:lvl2pPr algn="ctr" rtl="0" eaLnBrk="1" fontAlgn="base" hangingPunct="1">
        <a:spcBef>
          <a:spcPct val="0"/>
        </a:spcBef>
        <a:spcAft>
          <a:spcPct val="0"/>
        </a:spcAft>
        <a:defRPr sz="3300">
          <a:solidFill>
            <a:schemeClr val="bg1"/>
          </a:solidFill>
          <a:latin typeface="Times New Roman" pitchFamily="18" charset="0"/>
        </a:defRPr>
      </a:lvl2pPr>
      <a:lvl3pPr algn="ctr" rtl="0" eaLnBrk="1" fontAlgn="base" hangingPunct="1">
        <a:spcBef>
          <a:spcPct val="0"/>
        </a:spcBef>
        <a:spcAft>
          <a:spcPct val="0"/>
        </a:spcAft>
        <a:defRPr sz="3300">
          <a:solidFill>
            <a:schemeClr val="bg1"/>
          </a:solidFill>
          <a:latin typeface="Times New Roman" pitchFamily="18" charset="0"/>
        </a:defRPr>
      </a:lvl3pPr>
      <a:lvl4pPr algn="ctr" rtl="0" eaLnBrk="1" fontAlgn="base" hangingPunct="1">
        <a:spcBef>
          <a:spcPct val="0"/>
        </a:spcBef>
        <a:spcAft>
          <a:spcPct val="0"/>
        </a:spcAft>
        <a:defRPr sz="3300">
          <a:solidFill>
            <a:schemeClr val="bg1"/>
          </a:solidFill>
          <a:latin typeface="Times New Roman" pitchFamily="18" charset="0"/>
        </a:defRPr>
      </a:lvl4pPr>
      <a:lvl5pPr algn="ctr" rtl="0" eaLnBrk="1" fontAlgn="base" hangingPunct="1">
        <a:spcBef>
          <a:spcPct val="0"/>
        </a:spcBef>
        <a:spcAft>
          <a:spcPct val="0"/>
        </a:spcAft>
        <a:defRPr sz="3300">
          <a:solidFill>
            <a:schemeClr val="bg1"/>
          </a:solidFill>
          <a:latin typeface="Times New Roman" pitchFamily="18" charset="0"/>
        </a:defRPr>
      </a:lvl5pPr>
      <a:lvl6pPr marL="457200" algn="ctr" rtl="0" eaLnBrk="1" fontAlgn="base" hangingPunct="1">
        <a:spcBef>
          <a:spcPct val="0"/>
        </a:spcBef>
        <a:spcAft>
          <a:spcPct val="0"/>
        </a:spcAft>
        <a:defRPr sz="3300">
          <a:solidFill>
            <a:schemeClr val="bg1"/>
          </a:solidFill>
          <a:latin typeface="Times New Roman" pitchFamily="18" charset="0"/>
        </a:defRPr>
      </a:lvl6pPr>
      <a:lvl7pPr marL="914400" algn="ctr" rtl="0" eaLnBrk="1" fontAlgn="base" hangingPunct="1">
        <a:spcBef>
          <a:spcPct val="0"/>
        </a:spcBef>
        <a:spcAft>
          <a:spcPct val="0"/>
        </a:spcAft>
        <a:defRPr sz="3300">
          <a:solidFill>
            <a:schemeClr val="bg1"/>
          </a:solidFill>
          <a:latin typeface="Times New Roman" pitchFamily="18" charset="0"/>
        </a:defRPr>
      </a:lvl7pPr>
      <a:lvl8pPr marL="1371600" algn="ctr" rtl="0" eaLnBrk="1" fontAlgn="base" hangingPunct="1">
        <a:spcBef>
          <a:spcPct val="0"/>
        </a:spcBef>
        <a:spcAft>
          <a:spcPct val="0"/>
        </a:spcAft>
        <a:defRPr sz="3300">
          <a:solidFill>
            <a:schemeClr val="bg1"/>
          </a:solidFill>
          <a:latin typeface="Times New Roman" pitchFamily="18" charset="0"/>
        </a:defRPr>
      </a:lvl8pPr>
      <a:lvl9pPr marL="1828800" algn="ctr" rtl="0" eaLnBrk="1" fontAlgn="base" hangingPunct="1">
        <a:spcBef>
          <a:spcPct val="0"/>
        </a:spcBef>
        <a:spcAft>
          <a:spcPct val="0"/>
        </a:spcAft>
        <a:defRPr sz="3300">
          <a:solidFill>
            <a:schemeClr val="bg1"/>
          </a:solidFill>
          <a:latin typeface="Times New Roman" pitchFamily="18" charset="0"/>
        </a:defRPr>
      </a:lvl9pPr>
    </p:titleStyle>
    <p:bodyStyle>
      <a:lvl1pPr marL="342900" indent="-342900" algn="l" rtl="0" eaLnBrk="1" fontAlgn="base" hangingPunct="1">
        <a:spcBef>
          <a:spcPct val="20000"/>
        </a:spcBef>
        <a:spcAft>
          <a:spcPct val="0"/>
        </a:spcAft>
        <a:buClr>
          <a:srgbClr val="FFE471"/>
        </a:buClr>
        <a:buFont typeface="Wingdings" pitchFamily="2" charset="2"/>
        <a:buChar char="§"/>
        <a:defRPr sz="2200">
          <a:solidFill>
            <a:schemeClr val="bg1"/>
          </a:solidFill>
          <a:latin typeface="+mn-lt"/>
          <a:ea typeface="+mn-ea"/>
          <a:cs typeface="+mn-cs"/>
        </a:defRPr>
      </a:lvl1pPr>
      <a:lvl2pPr marL="742950" indent="-285750" algn="l" rtl="0" eaLnBrk="1" fontAlgn="base" hangingPunct="1">
        <a:spcBef>
          <a:spcPct val="20000"/>
        </a:spcBef>
        <a:spcAft>
          <a:spcPct val="0"/>
        </a:spcAft>
        <a:buClr>
          <a:srgbClr val="FFE471"/>
        </a:buClr>
        <a:buFont typeface="Wingdings" pitchFamily="2" charset="2"/>
        <a:buChar char="§"/>
        <a:defRPr>
          <a:solidFill>
            <a:schemeClr val="bg1"/>
          </a:solidFill>
          <a:latin typeface="+mn-lt"/>
        </a:defRPr>
      </a:lvl2pPr>
      <a:lvl3pPr marL="1143000" indent="-228600" algn="l" rtl="0" eaLnBrk="1" fontAlgn="base" hangingPunct="1">
        <a:spcBef>
          <a:spcPct val="20000"/>
        </a:spcBef>
        <a:spcAft>
          <a:spcPct val="0"/>
        </a:spcAft>
        <a:buClr>
          <a:srgbClr val="FFE471"/>
        </a:buClr>
        <a:buFont typeface="Wingdings" pitchFamily="2" charset="2"/>
        <a:buChar char="§"/>
        <a:defRPr sz="1500">
          <a:solidFill>
            <a:schemeClr val="bg1"/>
          </a:solidFill>
          <a:latin typeface="+mn-lt"/>
        </a:defRPr>
      </a:lvl3pPr>
      <a:lvl4pPr marL="16002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4pPr>
      <a:lvl5pPr marL="20574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5pPr>
      <a:lvl6pPr marL="25146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6pPr>
      <a:lvl7pPr marL="29718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7pPr>
      <a:lvl8pPr marL="34290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8pPr>
      <a:lvl9pPr marL="3886200" indent="-228600" algn="l" rtl="0" eaLnBrk="1" fontAlgn="base" hangingPunct="1">
        <a:spcBef>
          <a:spcPct val="20000"/>
        </a:spcBef>
        <a:spcAft>
          <a:spcPct val="0"/>
        </a:spcAft>
        <a:buClr>
          <a:srgbClr val="FFE471"/>
        </a:buClr>
        <a:buFont typeface="Wingdings" pitchFamily="2" charset="2"/>
        <a:buChar char="§"/>
        <a:defRPr sz="13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8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2209800"/>
            <a:ext cx="82296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ChangeArrowheads="1"/>
          </p:cNvSpPr>
          <p:nvPr/>
        </p:nvSpPr>
        <p:spPr bwMode="auto">
          <a:xfrm>
            <a:off x="0" y="177800"/>
            <a:ext cx="9144000" cy="533400"/>
          </a:xfrm>
          <a:prstGeom prst="rect">
            <a:avLst/>
          </a:prstGeom>
          <a:solidFill>
            <a:srgbClr val="4C74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29" name="Line 5"/>
          <p:cNvSpPr>
            <a:spLocks noChangeShapeType="1"/>
          </p:cNvSpPr>
          <p:nvPr/>
        </p:nvSpPr>
        <p:spPr bwMode="auto">
          <a:xfrm>
            <a:off x="0" y="703263"/>
            <a:ext cx="9144000" cy="0"/>
          </a:xfrm>
          <a:prstGeom prst="line">
            <a:avLst/>
          </a:prstGeom>
          <a:noFill/>
          <a:ln w="28575">
            <a:solidFill>
              <a:srgbClr val="FDC44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0" name="Rectangle 6"/>
          <p:cNvSpPr>
            <a:spLocks noChangeArrowheads="1"/>
          </p:cNvSpPr>
          <p:nvPr/>
        </p:nvSpPr>
        <p:spPr bwMode="auto">
          <a:xfrm>
            <a:off x="5638800" y="558800"/>
            <a:ext cx="2971800" cy="584200"/>
          </a:xfrm>
          <a:prstGeom prst="rect">
            <a:avLst/>
          </a:prstGeom>
          <a:solidFill>
            <a:srgbClr val="5F5F5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sp>
        <p:nvSpPr>
          <p:cNvPr id="1031" name="Line 8"/>
          <p:cNvSpPr>
            <a:spLocks noChangeShapeType="1"/>
          </p:cNvSpPr>
          <p:nvPr/>
        </p:nvSpPr>
        <p:spPr bwMode="auto">
          <a:xfrm>
            <a:off x="5791200" y="1022350"/>
            <a:ext cx="26670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2" name="Text Box 9"/>
          <p:cNvSpPr txBox="1">
            <a:spLocks noChangeArrowheads="1"/>
          </p:cNvSpPr>
          <p:nvPr/>
        </p:nvSpPr>
        <p:spPr bwMode="auto">
          <a:xfrm>
            <a:off x="7315200" y="925513"/>
            <a:ext cx="939800" cy="184150"/>
          </a:xfrm>
          <a:prstGeom prst="rect">
            <a:avLst/>
          </a:prstGeom>
          <a:solidFill>
            <a:srgbClr val="5F5F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600" b="1" dirty="0">
                <a:solidFill>
                  <a:schemeClr val="bg1"/>
                </a:solidFill>
              </a:rPr>
              <a:t>WWW.ALSTON.COM</a:t>
            </a:r>
          </a:p>
        </p:txBody>
      </p:sp>
      <p:sp>
        <p:nvSpPr>
          <p:cNvPr id="1033" name="Line 10"/>
          <p:cNvSpPr>
            <a:spLocks noChangeShapeType="1"/>
          </p:cNvSpPr>
          <p:nvPr/>
        </p:nvSpPr>
        <p:spPr bwMode="auto">
          <a:xfrm>
            <a:off x="0" y="176213"/>
            <a:ext cx="9144000" cy="0"/>
          </a:xfrm>
          <a:prstGeom prst="line">
            <a:avLst/>
          </a:prstGeom>
          <a:noFill/>
          <a:ln w="28575">
            <a:solidFill>
              <a:srgbClr val="FDC44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34" name="Picture 2" descr="P:\A+B  Firm-Wide\Administrative Departments\Business Development\Graphics\desktop\New Logos\2013\PNG\A+B Long White.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95963" y="658813"/>
            <a:ext cx="2678112"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rtl="0" eaLnBrk="1" fontAlgn="base" hangingPunct="1">
        <a:spcBef>
          <a:spcPct val="0"/>
        </a:spcBef>
        <a:spcAft>
          <a:spcPct val="0"/>
        </a:spcAft>
        <a:defRPr sz="3200" b="1">
          <a:solidFill>
            <a:srgbClr val="4D4D4D"/>
          </a:solidFill>
          <a:latin typeface="+mj-lt"/>
          <a:ea typeface="+mj-ea"/>
          <a:cs typeface="+mj-cs"/>
        </a:defRPr>
      </a:lvl1pPr>
      <a:lvl2pPr algn="l" rtl="0" eaLnBrk="1" fontAlgn="base" hangingPunct="1">
        <a:spcBef>
          <a:spcPct val="0"/>
        </a:spcBef>
        <a:spcAft>
          <a:spcPct val="0"/>
        </a:spcAft>
        <a:defRPr sz="3200" b="1">
          <a:solidFill>
            <a:srgbClr val="4D4D4D"/>
          </a:solidFill>
          <a:latin typeface="Arial" charset="0"/>
        </a:defRPr>
      </a:lvl2pPr>
      <a:lvl3pPr algn="l" rtl="0" eaLnBrk="1" fontAlgn="base" hangingPunct="1">
        <a:spcBef>
          <a:spcPct val="0"/>
        </a:spcBef>
        <a:spcAft>
          <a:spcPct val="0"/>
        </a:spcAft>
        <a:defRPr sz="3200" b="1">
          <a:solidFill>
            <a:srgbClr val="4D4D4D"/>
          </a:solidFill>
          <a:latin typeface="Arial" charset="0"/>
        </a:defRPr>
      </a:lvl3pPr>
      <a:lvl4pPr algn="l" rtl="0" eaLnBrk="1" fontAlgn="base" hangingPunct="1">
        <a:spcBef>
          <a:spcPct val="0"/>
        </a:spcBef>
        <a:spcAft>
          <a:spcPct val="0"/>
        </a:spcAft>
        <a:defRPr sz="3200" b="1">
          <a:solidFill>
            <a:srgbClr val="4D4D4D"/>
          </a:solidFill>
          <a:latin typeface="Arial" charset="0"/>
        </a:defRPr>
      </a:lvl4pPr>
      <a:lvl5pPr algn="l" rtl="0" eaLnBrk="1" fontAlgn="base" hangingPunct="1">
        <a:spcBef>
          <a:spcPct val="0"/>
        </a:spcBef>
        <a:spcAft>
          <a:spcPct val="0"/>
        </a:spcAft>
        <a:defRPr sz="3200" b="1">
          <a:solidFill>
            <a:srgbClr val="4D4D4D"/>
          </a:solidFill>
          <a:latin typeface="Arial" charset="0"/>
        </a:defRPr>
      </a:lvl5pPr>
      <a:lvl6pPr marL="457200" algn="l" rtl="0" eaLnBrk="1" fontAlgn="base" hangingPunct="1">
        <a:spcBef>
          <a:spcPct val="0"/>
        </a:spcBef>
        <a:spcAft>
          <a:spcPct val="0"/>
        </a:spcAft>
        <a:defRPr sz="3200" b="1">
          <a:solidFill>
            <a:srgbClr val="4D4D4D"/>
          </a:solidFill>
          <a:latin typeface="Arial" charset="0"/>
        </a:defRPr>
      </a:lvl6pPr>
      <a:lvl7pPr marL="914400" algn="l" rtl="0" eaLnBrk="1" fontAlgn="base" hangingPunct="1">
        <a:spcBef>
          <a:spcPct val="0"/>
        </a:spcBef>
        <a:spcAft>
          <a:spcPct val="0"/>
        </a:spcAft>
        <a:defRPr sz="3200" b="1">
          <a:solidFill>
            <a:srgbClr val="4D4D4D"/>
          </a:solidFill>
          <a:latin typeface="Arial" charset="0"/>
        </a:defRPr>
      </a:lvl7pPr>
      <a:lvl8pPr marL="1371600" algn="l" rtl="0" eaLnBrk="1" fontAlgn="base" hangingPunct="1">
        <a:spcBef>
          <a:spcPct val="0"/>
        </a:spcBef>
        <a:spcAft>
          <a:spcPct val="0"/>
        </a:spcAft>
        <a:defRPr sz="3200" b="1">
          <a:solidFill>
            <a:srgbClr val="4D4D4D"/>
          </a:solidFill>
          <a:latin typeface="Arial" charset="0"/>
        </a:defRPr>
      </a:lvl8pPr>
      <a:lvl9pPr marL="1828800" algn="l" rtl="0" eaLnBrk="1" fontAlgn="base" hangingPunct="1">
        <a:spcBef>
          <a:spcPct val="0"/>
        </a:spcBef>
        <a:spcAft>
          <a:spcPct val="0"/>
        </a:spcAft>
        <a:defRPr sz="3200" b="1">
          <a:solidFill>
            <a:srgbClr val="4D4D4D"/>
          </a:solidFill>
          <a:latin typeface="Arial" charset="0"/>
        </a:defRPr>
      </a:lvl9pPr>
    </p:titleStyle>
    <p:bodyStyle>
      <a:lvl1pPr marL="342900" indent="-342900" algn="l" rtl="0" eaLnBrk="1" fontAlgn="base" hangingPunct="1">
        <a:spcBef>
          <a:spcPct val="20000"/>
        </a:spcBef>
        <a:spcAft>
          <a:spcPct val="0"/>
        </a:spcAft>
        <a:buClr>
          <a:srgbClr val="4C74B1"/>
        </a:buClr>
        <a:buFont typeface="Wingdings" pitchFamily="2" charset="2"/>
        <a:buChar char="§"/>
        <a:defRPr sz="2800">
          <a:solidFill>
            <a:srgbClr val="4D4D4D"/>
          </a:solidFill>
          <a:latin typeface="+mn-lt"/>
          <a:ea typeface="+mn-ea"/>
          <a:cs typeface="+mn-cs"/>
        </a:defRPr>
      </a:lvl1pPr>
      <a:lvl2pPr marL="742950" indent="-285750" algn="l" rtl="0" eaLnBrk="1" fontAlgn="base" hangingPunct="1">
        <a:spcBef>
          <a:spcPct val="20000"/>
        </a:spcBef>
        <a:spcAft>
          <a:spcPct val="0"/>
        </a:spcAft>
        <a:buClr>
          <a:srgbClr val="4C74B1"/>
        </a:buClr>
        <a:buFont typeface="Wingdings" pitchFamily="2" charset="2"/>
        <a:buChar char="§"/>
        <a:defRPr sz="2400">
          <a:solidFill>
            <a:srgbClr val="4D4D4D"/>
          </a:solidFill>
          <a:latin typeface="+mn-lt"/>
        </a:defRPr>
      </a:lvl2pPr>
      <a:lvl3pPr marL="1143000" indent="-228600" algn="l" rtl="0" eaLnBrk="1" fontAlgn="base" hangingPunct="1">
        <a:spcBef>
          <a:spcPct val="20000"/>
        </a:spcBef>
        <a:spcAft>
          <a:spcPct val="0"/>
        </a:spcAft>
        <a:buClr>
          <a:srgbClr val="4C74B1"/>
        </a:buClr>
        <a:buFont typeface="Wingdings" pitchFamily="2" charset="2"/>
        <a:buChar char="§"/>
        <a:defRPr sz="2000">
          <a:solidFill>
            <a:srgbClr val="4D4D4D"/>
          </a:solidFill>
          <a:latin typeface="+mn-lt"/>
        </a:defRPr>
      </a:lvl3pPr>
      <a:lvl4pPr marL="16002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4pPr>
      <a:lvl5pPr marL="20574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5pPr>
      <a:lvl6pPr marL="25146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6pPr>
      <a:lvl7pPr marL="29718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7pPr>
      <a:lvl8pPr marL="34290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8pPr>
      <a:lvl9pPr marL="3886200" indent="-228600" algn="l" rtl="0" eaLnBrk="1" fontAlgn="base" hangingPunct="1">
        <a:spcBef>
          <a:spcPct val="20000"/>
        </a:spcBef>
        <a:spcAft>
          <a:spcPct val="0"/>
        </a:spcAft>
        <a:buClr>
          <a:srgbClr val="4C74B1"/>
        </a:buClr>
        <a:buFont typeface="Wingdings" pitchFamily="2" charset="2"/>
        <a:buChar char="§"/>
        <a:defRPr>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2013-2014 WIA Advocacy Efforts</a:t>
            </a:r>
            <a:endParaRPr lang="en-US" dirty="0"/>
          </a:p>
        </p:txBody>
      </p:sp>
      <p:sp>
        <p:nvSpPr>
          <p:cNvPr id="3" name="Subtitle 2"/>
          <p:cNvSpPr>
            <a:spLocks noGrp="1"/>
          </p:cNvSpPr>
          <p:nvPr>
            <p:ph type="subTitle" idx="4294967295"/>
          </p:nvPr>
        </p:nvSpPr>
        <p:spPr>
          <a:xfrm>
            <a:off x="1981200" y="4724400"/>
            <a:ext cx="6400800" cy="1752600"/>
          </a:xfrm>
        </p:spPr>
        <p:txBody>
          <a:bodyPr/>
          <a:lstStyle/>
          <a:p>
            <a:pPr marL="0" indent="0" algn="r">
              <a:buNone/>
            </a:pPr>
            <a:r>
              <a:rPr lang="en-US" dirty="0"/>
              <a:t>CSAVR </a:t>
            </a:r>
            <a:r>
              <a:rPr lang="en-US" dirty="0" smtClean="0"/>
              <a:t>Conference</a:t>
            </a:r>
          </a:p>
          <a:p>
            <a:pPr marL="0" indent="0" algn="r">
              <a:buNone/>
            </a:pPr>
            <a:r>
              <a:rPr lang="en-US" dirty="0" smtClean="0"/>
              <a:t>April </a:t>
            </a:r>
            <a:r>
              <a:rPr lang="en-US" dirty="0" smtClean="0"/>
              <a:t>7, </a:t>
            </a:r>
            <a:r>
              <a:rPr lang="en-US" dirty="0" smtClean="0"/>
              <a:t>2014</a:t>
            </a:r>
            <a:endParaRPr lang="en-US" dirty="0"/>
          </a:p>
        </p:txBody>
      </p:sp>
    </p:spTree>
    <p:extLst>
      <p:ext uri="{BB962C8B-B14F-4D97-AF65-F5344CB8AC3E}">
        <p14:creationId xmlns:p14="http://schemas.microsoft.com/office/powerpoint/2010/main" val="2916191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smtClean="0"/>
              <a:t>Sample Questions &amp; Answers </a:t>
            </a:r>
            <a:br>
              <a:rPr lang="en-US" dirty="0" smtClean="0"/>
            </a:br>
            <a:r>
              <a:rPr lang="en-US" sz="2400" dirty="0" smtClean="0"/>
              <a:t>(RSA Move)</a:t>
            </a:r>
            <a:endParaRPr lang="en-US" sz="2400" dirty="0"/>
          </a:p>
        </p:txBody>
      </p:sp>
      <p:sp>
        <p:nvSpPr>
          <p:cNvPr id="3" name="Content Placeholder 2"/>
          <p:cNvSpPr>
            <a:spLocks noGrp="1"/>
          </p:cNvSpPr>
          <p:nvPr>
            <p:ph idx="1"/>
          </p:nvPr>
        </p:nvSpPr>
        <p:spPr>
          <a:xfrm>
            <a:off x="381000" y="2286000"/>
            <a:ext cx="8229600" cy="3962400"/>
          </a:xfrm>
        </p:spPr>
        <p:txBody>
          <a:bodyPr/>
          <a:lstStyle/>
          <a:p>
            <a:r>
              <a:rPr lang="en-US" sz="2400" dirty="0" smtClean="0"/>
              <a:t>What is the rationale behind the proposed RSA move?</a:t>
            </a:r>
          </a:p>
          <a:p>
            <a:pPr lvl="1"/>
            <a:r>
              <a:rPr lang="en-US" sz="2000" i="1" dirty="0" smtClean="0"/>
              <a:t>Answer:  It’s not clear. One goal is better VR outcomes, but there isn’t any data to show that moving RSA will produce positive results.</a:t>
            </a:r>
          </a:p>
          <a:p>
            <a:r>
              <a:rPr lang="en-US" sz="2400" dirty="0" smtClean="0"/>
              <a:t>If VR is about jobs, and Labor is about jobs, doesn’t it make sense for VR to be administered like other job placement programs?</a:t>
            </a:r>
          </a:p>
          <a:p>
            <a:pPr lvl="1"/>
            <a:r>
              <a:rPr lang="en-US" sz="2000" i="1" dirty="0"/>
              <a:t>Answer: </a:t>
            </a:r>
            <a:r>
              <a:rPr lang="en-US" sz="2000" i="1" dirty="0" smtClean="0"/>
              <a:t>VR is unique in the way it serves consumers, and the program is much more than a job placement service.</a:t>
            </a:r>
          </a:p>
          <a:p>
            <a:endParaRPr lang="en-US" i="1" dirty="0"/>
          </a:p>
        </p:txBody>
      </p:sp>
    </p:spTree>
    <p:extLst>
      <p:ext uri="{BB962C8B-B14F-4D97-AF65-F5344CB8AC3E}">
        <p14:creationId xmlns:p14="http://schemas.microsoft.com/office/powerpoint/2010/main" val="3934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Sample Questions &amp; </a:t>
            </a:r>
            <a:r>
              <a:rPr lang="en-US" dirty="0" smtClean="0"/>
              <a:t>Answers </a:t>
            </a:r>
            <a:br>
              <a:rPr lang="en-US" dirty="0" smtClean="0"/>
            </a:br>
            <a:r>
              <a:rPr lang="en-US" sz="2400" dirty="0" smtClean="0"/>
              <a:t>(Sec. 511)</a:t>
            </a:r>
            <a:endParaRPr lang="en-US" sz="2400" dirty="0"/>
          </a:p>
        </p:txBody>
      </p:sp>
      <p:sp>
        <p:nvSpPr>
          <p:cNvPr id="3" name="Content Placeholder 2"/>
          <p:cNvSpPr>
            <a:spLocks noGrp="1"/>
          </p:cNvSpPr>
          <p:nvPr>
            <p:ph idx="1"/>
          </p:nvPr>
        </p:nvSpPr>
        <p:spPr>
          <a:xfrm>
            <a:off x="381000" y="2133600"/>
            <a:ext cx="8229600" cy="3962400"/>
          </a:xfrm>
        </p:spPr>
        <p:txBody>
          <a:bodyPr/>
          <a:lstStyle/>
          <a:p>
            <a:r>
              <a:rPr lang="en-US" sz="2400" dirty="0" smtClean="0"/>
              <a:t>Aren’t sheltered workshops and subminimum wage jobs the most appropriate place for some people?</a:t>
            </a:r>
          </a:p>
          <a:p>
            <a:pPr lvl="1"/>
            <a:r>
              <a:rPr lang="en-US" sz="2000" i="1" dirty="0" smtClean="0"/>
              <a:t>VR serves people who want to work in competitive settings, and almost everyone with this goal can achieve it with the right support.  While there may be some people with severe disabilities who do well in a sheltered environment, it is not VR’s role to place them there.</a:t>
            </a:r>
          </a:p>
          <a:p>
            <a:r>
              <a:rPr lang="en-US" sz="2400" dirty="0" smtClean="0"/>
              <a:t>Isn’t section 511 designed to be a “</a:t>
            </a:r>
            <a:r>
              <a:rPr lang="en-US" sz="2400" dirty="0"/>
              <a:t>speed bump” to subminimum wage </a:t>
            </a:r>
            <a:r>
              <a:rPr lang="en-US" sz="2400" dirty="0" smtClean="0"/>
              <a:t>placement?</a:t>
            </a:r>
          </a:p>
          <a:p>
            <a:pPr lvl="1"/>
            <a:r>
              <a:rPr lang="en-US" sz="2000" i="1" dirty="0" smtClean="0"/>
              <a:t>While the intentions behind 511 may be good, 511 is not the right solution.  It would give legitimacy to the subminimum wage system under the Rehab Act without addressing underlying problems with the system.</a:t>
            </a:r>
          </a:p>
        </p:txBody>
      </p:sp>
    </p:spTree>
    <p:extLst>
      <p:ext uri="{BB962C8B-B14F-4D97-AF65-F5344CB8AC3E}">
        <p14:creationId xmlns:p14="http://schemas.microsoft.com/office/powerpoint/2010/main" val="3847893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t>Hill Meeting Tutorial</a:t>
            </a:r>
            <a:endParaRPr lang="en-US" dirty="0"/>
          </a:p>
        </p:txBody>
      </p:sp>
      <p:sp>
        <p:nvSpPr>
          <p:cNvPr id="3" name="Content Placeholder 2"/>
          <p:cNvSpPr>
            <a:spLocks noGrp="1"/>
          </p:cNvSpPr>
          <p:nvPr>
            <p:ph idx="1"/>
          </p:nvPr>
        </p:nvSpPr>
        <p:spPr>
          <a:xfrm>
            <a:off x="381000" y="1752600"/>
            <a:ext cx="8229600" cy="4267200"/>
          </a:xfrm>
        </p:spPr>
        <p:txBody>
          <a:bodyPr/>
          <a:lstStyle/>
          <a:p>
            <a:r>
              <a:rPr lang="en-US" sz="2400" b="1" dirty="0" smtClean="0"/>
              <a:t>Thank</a:t>
            </a:r>
            <a:r>
              <a:rPr lang="en-US" sz="2400" dirty="0" smtClean="0"/>
              <a:t> </a:t>
            </a:r>
            <a:r>
              <a:rPr lang="en-US" sz="2400" b="1" dirty="0" smtClean="0"/>
              <a:t>Members and staff </a:t>
            </a:r>
            <a:r>
              <a:rPr lang="en-US" sz="2400" dirty="0" smtClean="0"/>
              <a:t>for their time</a:t>
            </a:r>
          </a:p>
          <a:p>
            <a:r>
              <a:rPr lang="en-US" sz="2400" b="1" dirty="0" smtClean="0"/>
              <a:t>Introduce</a:t>
            </a:r>
            <a:r>
              <a:rPr lang="en-US" sz="2400" dirty="0" smtClean="0"/>
              <a:t> </a:t>
            </a:r>
            <a:r>
              <a:rPr lang="en-US" sz="2400" b="1" dirty="0" smtClean="0"/>
              <a:t>yourself</a:t>
            </a:r>
            <a:r>
              <a:rPr lang="en-US" sz="2400" dirty="0" smtClean="0"/>
              <a:t>, including where you live and work</a:t>
            </a:r>
          </a:p>
          <a:p>
            <a:r>
              <a:rPr lang="en-US" sz="2400" b="1" dirty="0" smtClean="0"/>
              <a:t>Describe your work </a:t>
            </a:r>
            <a:r>
              <a:rPr lang="en-US" sz="2400" dirty="0" smtClean="0"/>
              <a:t>and its impact on individuals with disabilities in your district</a:t>
            </a:r>
          </a:p>
          <a:p>
            <a:r>
              <a:rPr lang="en-US" sz="2400" b="1" dirty="0" smtClean="0"/>
              <a:t>Be specific</a:t>
            </a:r>
            <a:r>
              <a:rPr lang="en-US" sz="2400" dirty="0" smtClean="0"/>
              <a:t>, providing stories and examples if time allows</a:t>
            </a:r>
          </a:p>
          <a:p>
            <a:r>
              <a:rPr lang="en-US" sz="2400" b="1" dirty="0" smtClean="0"/>
              <a:t>Raise issues </a:t>
            </a:r>
            <a:r>
              <a:rPr lang="en-US" sz="2400" dirty="0" smtClean="0"/>
              <a:t>with the WIA reauthorization legislation, particularly the proposed </a:t>
            </a:r>
            <a:r>
              <a:rPr lang="en-US" sz="2400" u="sng" dirty="0" smtClean="0"/>
              <a:t>RSA Move</a:t>
            </a:r>
            <a:r>
              <a:rPr lang="en-US" sz="2400" dirty="0" smtClean="0"/>
              <a:t>, </a:t>
            </a:r>
            <a:r>
              <a:rPr lang="en-US" sz="2400" u="sng" dirty="0" smtClean="0"/>
              <a:t>Section 511</a:t>
            </a:r>
            <a:r>
              <a:rPr lang="en-US" sz="2400" dirty="0" smtClean="0"/>
              <a:t>, and </a:t>
            </a:r>
            <a:r>
              <a:rPr lang="en-US" sz="2400" u="sng" dirty="0" smtClean="0"/>
              <a:t>CSPD changes</a:t>
            </a:r>
            <a:r>
              <a:rPr lang="en-US" sz="2400" dirty="0" smtClean="0"/>
              <a:t> in the Senate bill</a:t>
            </a:r>
          </a:p>
          <a:p>
            <a:r>
              <a:rPr lang="en-US" sz="2400" b="1" dirty="0" smtClean="0"/>
              <a:t>Ask</a:t>
            </a:r>
            <a:r>
              <a:rPr lang="en-US" sz="2400" dirty="0" smtClean="0"/>
              <a:t> Members/staff to bring concerns to the relevant Committee (Senate HELP/House Education &amp; Workforce) and/or contacts in the Administration</a:t>
            </a:r>
          </a:p>
        </p:txBody>
      </p:sp>
    </p:spTree>
    <p:extLst>
      <p:ext uri="{BB962C8B-B14F-4D97-AF65-F5344CB8AC3E}">
        <p14:creationId xmlns:p14="http://schemas.microsoft.com/office/powerpoint/2010/main" val="1281298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smtClean="0"/>
              <a:t>Prepare to Provide Feedback:</a:t>
            </a:r>
            <a:endParaRPr lang="en-US" dirty="0"/>
          </a:p>
        </p:txBody>
      </p:sp>
      <p:sp>
        <p:nvSpPr>
          <p:cNvPr id="3" name="Content Placeholder 2"/>
          <p:cNvSpPr>
            <a:spLocks noGrp="1"/>
          </p:cNvSpPr>
          <p:nvPr>
            <p:ph idx="1"/>
          </p:nvPr>
        </p:nvSpPr>
        <p:spPr/>
        <p:txBody>
          <a:bodyPr/>
          <a:lstStyle/>
          <a:p>
            <a:r>
              <a:rPr lang="en-US" dirty="0" smtClean="0"/>
              <a:t>Who did you meet with?</a:t>
            </a:r>
          </a:p>
          <a:p>
            <a:r>
              <a:rPr lang="en-US" dirty="0" smtClean="0"/>
              <a:t>Had staff previously heard concerns about WIA from the disability community?</a:t>
            </a:r>
          </a:p>
          <a:p>
            <a:r>
              <a:rPr lang="en-US" dirty="0" smtClean="0"/>
              <a:t>Was Member/staff receptive to concerns?</a:t>
            </a:r>
          </a:p>
          <a:p>
            <a:r>
              <a:rPr lang="en-US" dirty="0" smtClean="0"/>
              <a:t>Did Member/staff agree to bring concerns to Committee?</a:t>
            </a:r>
          </a:p>
          <a:p>
            <a:r>
              <a:rPr lang="en-US" dirty="0" smtClean="0"/>
              <a:t>Is any follow up necessary?</a:t>
            </a:r>
            <a:endParaRPr lang="en-US" dirty="0"/>
          </a:p>
        </p:txBody>
      </p:sp>
    </p:spTree>
    <p:extLst>
      <p:ext uri="{BB962C8B-B14F-4D97-AF65-F5344CB8AC3E}">
        <p14:creationId xmlns:p14="http://schemas.microsoft.com/office/powerpoint/2010/main" val="2463124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Legislative update</a:t>
            </a:r>
          </a:p>
          <a:p>
            <a:r>
              <a:rPr lang="en-US" dirty="0" smtClean="0"/>
              <a:t>CSAVR advocacy update</a:t>
            </a:r>
          </a:p>
          <a:p>
            <a:r>
              <a:rPr lang="en-US" dirty="0" smtClean="0"/>
              <a:t>WIA talking points</a:t>
            </a:r>
          </a:p>
          <a:p>
            <a:r>
              <a:rPr lang="en-US" dirty="0"/>
              <a:t>Questions &amp; Answers</a:t>
            </a:r>
          </a:p>
          <a:p>
            <a:r>
              <a:rPr lang="en-US" dirty="0" smtClean="0"/>
              <a:t>Hill </a:t>
            </a:r>
            <a:r>
              <a:rPr lang="en-US" dirty="0"/>
              <a:t>meeting </a:t>
            </a:r>
            <a:r>
              <a:rPr lang="en-US" dirty="0" smtClean="0"/>
              <a:t>tutorial</a:t>
            </a:r>
          </a:p>
          <a:p>
            <a:pPr marL="0" indent="0">
              <a:buNone/>
            </a:pPr>
            <a:endParaRPr lang="en-US" dirty="0"/>
          </a:p>
        </p:txBody>
      </p:sp>
    </p:spTree>
    <p:extLst>
      <p:ext uri="{BB962C8B-B14F-4D97-AF65-F5344CB8AC3E}">
        <p14:creationId xmlns:p14="http://schemas.microsoft.com/office/powerpoint/2010/main" val="171286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Update</a:t>
            </a:r>
            <a:endParaRPr lang="en-US" dirty="0"/>
          </a:p>
        </p:txBody>
      </p:sp>
      <p:sp>
        <p:nvSpPr>
          <p:cNvPr id="9" name="Content Placeholder 8"/>
          <p:cNvSpPr>
            <a:spLocks noGrp="1"/>
          </p:cNvSpPr>
          <p:nvPr>
            <p:ph sz="half" idx="1"/>
          </p:nvPr>
        </p:nvSpPr>
        <p:spPr>
          <a:xfrm>
            <a:off x="342900" y="1981200"/>
            <a:ext cx="4152900" cy="3962400"/>
          </a:xfrm>
        </p:spPr>
        <p:txBody>
          <a:bodyPr/>
          <a:lstStyle/>
          <a:p>
            <a:pPr marL="0" indent="0">
              <a:buNone/>
            </a:pPr>
            <a:r>
              <a:rPr lang="en-US" sz="2000" u="sng" dirty="0"/>
              <a:t>Senate Bill: </a:t>
            </a:r>
            <a:endParaRPr lang="en-US" sz="2000" u="sng" dirty="0" smtClean="0"/>
          </a:p>
          <a:p>
            <a:r>
              <a:rPr lang="en-US" sz="2000" dirty="0" smtClean="0"/>
              <a:t>Workforce </a:t>
            </a:r>
            <a:r>
              <a:rPr lang="en-US" sz="2000" dirty="0"/>
              <a:t>Investment Act of 2013 (S.1356):</a:t>
            </a:r>
          </a:p>
          <a:p>
            <a:pPr lvl="1"/>
            <a:r>
              <a:rPr lang="en-US" sz="1800" dirty="0"/>
              <a:t>July 24, 2013: Introduced</a:t>
            </a:r>
          </a:p>
          <a:p>
            <a:pPr lvl="1"/>
            <a:r>
              <a:rPr lang="en-US" sz="1800" dirty="0"/>
              <a:t>July 31, 2013: Reported favorable by Health, Education, Labor, and Pensions (HELP) </a:t>
            </a:r>
            <a:r>
              <a:rPr lang="en-US" sz="1800" dirty="0" smtClean="0"/>
              <a:t>Committee (vote</a:t>
            </a:r>
            <a:r>
              <a:rPr lang="en-US" sz="1800" dirty="0"/>
              <a:t>: 18 to 3</a:t>
            </a:r>
            <a:r>
              <a:rPr lang="en-US" sz="1800" dirty="0" smtClean="0"/>
              <a:t>)</a:t>
            </a:r>
          </a:p>
          <a:p>
            <a:pPr lvl="1"/>
            <a:r>
              <a:rPr lang="en-US" sz="1800" dirty="0" smtClean="0"/>
              <a:t>Has </a:t>
            </a:r>
            <a:r>
              <a:rPr lang="en-US" sz="1800" i="1" u="sng" dirty="0" smtClean="0"/>
              <a:t>not</a:t>
            </a:r>
            <a:r>
              <a:rPr lang="en-US" sz="1800" dirty="0" smtClean="0"/>
              <a:t> been taken up by the full Senate</a:t>
            </a:r>
            <a:endParaRPr lang="en-US" sz="1800" dirty="0"/>
          </a:p>
        </p:txBody>
      </p:sp>
      <p:sp>
        <p:nvSpPr>
          <p:cNvPr id="10" name="Content Placeholder 9"/>
          <p:cNvSpPr>
            <a:spLocks noGrp="1"/>
          </p:cNvSpPr>
          <p:nvPr>
            <p:ph sz="half" idx="2"/>
          </p:nvPr>
        </p:nvSpPr>
        <p:spPr>
          <a:xfrm>
            <a:off x="4533900" y="1981200"/>
            <a:ext cx="4305300" cy="3962400"/>
          </a:xfrm>
        </p:spPr>
        <p:txBody>
          <a:bodyPr/>
          <a:lstStyle/>
          <a:p>
            <a:pPr marL="0" indent="0">
              <a:buNone/>
            </a:pPr>
            <a:r>
              <a:rPr lang="en-US" sz="2000" u="sng" dirty="0"/>
              <a:t>House Bill: </a:t>
            </a:r>
            <a:endParaRPr lang="en-US" sz="2000" u="sng" dirty="0" smtClean="0"/>
          </a:p>
          <a:p>
            <a:r>
              <a:rPr lang="en-US" sz="2000" dirty="0" smtClean="0"/>
              <a:t>Supporting </a:t>
            </a:r>
            <a:r>
              <a:rPr lang="en-US" sz="2000" dirty="0"/>
              <a:t>Knowledge and Investing in Lifelong Skills (SKILLS) Act (H.R.803):</a:t>
            </a:r>
          </a:p>
          <a:p>
            <a:pPr lvl="1"/>
            <a:r>
              <a:rPr lang="en-US" sz="1800" dirty="0"/>
              <a:t>February 25, 2013: Introduced</a:t>
            </a:r>
          </a:p>
          <a:p>
            <a:pPr lvl="1"/>
            <a:r>
              <a:rPr lang="en-US" sz="1800" dirty="0"/>
              <a:t>March 12, 2013: Reported favorably by Committee on Education and the Workforce (vote: 23 in </a:t>
            </a:r>
            <a:r>
              <a:rPr lang="en-US" sz="1800" dirty="0" smtClean="0"/>
              <a:t>favor, 18 </a:t>
            </a:r>
            <a:r>
              <a:rPr lang="en-US" sz="1800" dirty="0"/>
              <a:t>not voting)</a:t>
            </a:r>
          </a:p>
          <a:p>
            <a:pPr lvl="1"/>
            <a:r>
              <a:rPr lang="en-US" sz="1800" dirty="0"/>
              <a:t>March 15, 2013: Passed House</a:t>
            </a:r>
          </a:p>
          <a:p>
            <a:endParaRPr lang="en-US" dirty="0"/>
          </a:p>
        </p:txBody>
      </p:sp>
      <p:sp>
        <p:nvSpPr>
          <p:cNvPr id="11" name="Content Placeholder 2"/>
          <p:cNvSpPr txBox="1">
            <a:spLocks/>
          </p:cNvSpPr>
          <p:nvPr/>
        </p:nvSpPr>
        <p:spPr bwMode="auto">
          <a:xfrm>
            <a:off x="457200" y="5410200"/>
            <a:ext cx="7848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4C74B1"/>
              </a:buClr>
              <a:buFont typeface="Wingdings" pitchFamily="2" charset="2"/>
              <a:buChar char="§"/>
              <a:defRPr sz="2800">
                <a:solidFill>
                  <a:srgbClr val="4D4D4D"/>
                </a:solidFill>
                <a:latin typeface="+mn-lt"/>
                <a:ea typeface="+mn-ea"/>
                <a:cs typeface="+mn-cs"/>
              </a:defRPr>
            </a:lvl1pPr>
            <a:lvl2pPr marL="742950" indent="-285750" algn="l" rtl="0" eaLnBrk="1" fontAlgn="base" hangingPunct="1">
              <a:spcBef>
                <a:spcPct val="20000"/>
              </a:spcBef>
              <a:spcAft>
                <a:spcPct val="0"/>
              </a:spcAft>
              <a:buClr>
                <a:srgbClr val="4C74B1"/>
              </a:buClr>
              <a:buFont typeface="Wingdings" pitchFamily="2" charset="2"/>
              <a:buChar char="§"/>
              <a:defRPr sz="2400">
                <a:solidFill>
                  <a:srgbClr val="4D4D4D"/>
                </a:solidFill>
                <a:latin typeface="+mn-lt"/>
              </a:defRPr>
            </a:lvl2pPr>
            <a:lvl3pPr marL="1143000" indent="-228600" algn="l" rtl="0" eaLnBrk="1" fontAlgn="base" hangingPunct="1">
              <a:spcBef>
                <a:spcPct val="20000"/>
              </a:spcBef>
              <a:spcAft>
                <a:spcPct val="0"/>
              </a:spcAft>
              <a:buClr>
                <a:srgbClr val="4C74B1"/>
              </a:buClr>
              <a:buFont typeface="Wingdings" pitchFamily="2" charset="2"/>
              <a:buChar char="§"/>
              <a:defRPr sz="2000">
                <a:solidFill>
                  <a:srgbClr val="4D4D4D"/>
                </a:solidFill>
                <a:latin typeface="+mn-lt"/>
              </a:defRPr>
            </a:lvl3pPr>
            <a:lvl4pPr marL="16002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4pPr>
            <a:lvl5pPr marL="20574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5pPr>
            <a:lvl6pPr marL="25146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6pPr>
            <a:lvl7pPr marL="29718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7pPr>
            <a:lvl8pPr marL="34290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8pPr>
            <a:lvl9pPr marL="3886200" indent="-228600" algn="l" rtl="0" eaLnBrk="1" fontAlgn="base" hangingPunct="1">
              <a:spcBef>
                <a:spcPct val="20000"/>
              </a:spcBef>
              <a:spcAft>
                <a:spcPct val="0"/>
              </a:spcAft>
              <a:buClr>
                <a:srgbClr val="4C74B1"/>
              </a:buClr>
              <a:buFont typeface="Wingdings" pitchFamily="2" charset="2"/>
              <a:buChar char="§"/>
              <a:defRPr sz="1800">
                <a:solidFill>
                  <a:srgbClr val="4D4D4D"/>
                </a:solidFill>
                <a:latin typeface="+mn-lt"/>
              </a:defRPr>
            </a:lvl9pPr>
          </a:lstStyle>
          <a:p>
            <a:r>
              <a:rPr lang="en-US" sz="2000" dirty="0" smtClean="0"/>
              <a:t>Both the House and Senate engaged in effort to move Workforce Investment Act (WIA) reauthorization legislation in 2014</a:t>
            </a:r>
          </a:p>
          <a:p>
            <a:r>
              <a:rPr lang="en-US" sz="2000" dirty="0" smtClean="0"/>
              <a:t>Active “pre-conferencing” now underway</a:t>
            </a:r>
          </a:p>
        </p:txBody>
      </p:sp>
    </p:spTree>
    <p:extLst>
      <p:ext uri="{BB962C8B-B14F-4D97-AF65-F5344CB8AC3E}">
        <p14:creationId xmlns:p14="http://schemas.microsoft.com/office/powerpoint/2010/main" val="1155964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smtClean="0"/>
              <a:t>Primary Concerns with Senate Bill</a:t>
            </a:r>
            <a:endParaRPr lang="en-US" dirty="0"/>
          </a:p>
        </p:txBody>
      </p:sp>
      <p:sp>
        <p:nvSpPr>
          <p:cNvPr id="3" name="Content Placeholder 2"/>
          <p:cNvSpPr>
            <a:spLocks noGrp="1"/>
          </p:cNvSpPr>
          <p:nvPr>
            <p:ph idx="1"/>
          </p:nvPr>
        </p:nvSpPr>
        <p:spPr>
          <a:xfrm>
            <a:off x="381000" y="1828800"/>
            <a:ext cx="8458200" cy="4114800"/>
          </a:xfrm>
        </p:spPr>
        <p:txBody>
          <a:bodyPr/>
          <a:lstStyle/>
          <a:p>
            <a:pPr lvl="0" hangingPunct="0"/>
            <a:r>
              <a:rPr lang="en-US" sz="2400" b="1" dirty="0" smtClean="0"/>
              <a:t>RSA Move:</a:t>
            </a:r>
          </a:p>
          <a:p>
            <a:pPr lvl="1" hangingPunct="0"/>
            <a:r>
              <a:rPr lang="en-US" sz="2000" dirty="0" smtClean="0"/>
              <a:t>Proposal would move </a:t>
            </a:r>
            <a:r>
              <a:rPr lang="en-US" sz="2000" dirty="0"/>
              <a:t>of the Rehabilitation Services Administration (RSA) from the Department of Education (DOE) to the Department of Labor (</a:t>
            </a:r>
            <a:r>
              <a:rPr lang="en-US" sz="2000" dirty="0" smtClean="0"/>
              <a:t>DOL)</a:t>
            </a:r>
          </a:p>
          <a:p>
            <a:pPr hangingPunct="0"/>
            <a:r>
              <a:rPr lang="en-US" sz="2400" b="1" dirty="0" smtClean="0"/>
              <a:t>Section 511:</a:t>
            </a:r>
          </a:p>
          <a:p>
            <a:pPr lvl="1" hangingPunct="0"/>
            <a:r>
              <a:rPr lang="en-US" sz="2000" dirty="0" smtClean="0"/>
              <a:t>Relates to</a:t>
            </a:r>
            <a:r>
              <a:rPr lang="en-US" sz="2000" dirty="0"/>
              <a:t> subminimum wage</a:t>
            </a:r>
            <a:r>
              <a:rPr lang="en-US" sz="2000" dirty="0" smtClean="0"/>
              <a:t> employment </a:t>
            </a:r>
            <a:r>
              <a:rPr lang="en-US" sz="2000" dirty="0"/>
              <a:t>of individuals with </a:t>
            </a:r>
            <a:r>
              <a:rPr lang="en-US" sz="2000" dirty="0" smtClean="0"/>
              <a:t>disabilities and would make VR counselors responsible for deciding whether young people should enter sheltered workshops</a:t>
            </a:r>
          </a:p>
          <a:p>
            <a:pPr hangingPunct="0"/>
            <a:r>
              <a:rPr lang="en-US" sz="2200" b="1" dirty="0"/>
              <a:t>Comprehensive System of Personnel Development (CSPD</a:t>
            </a:r>
            <a:r>
              <a:rPr lang="en-US" sz="2200" b="1" dirty="0" smtClean="0"/>
              <a:t>):</a:t>
            </a:r>
          </a:p>
          <a:p>
            <a:pPr lvl="1" hangingPunct="0"/>
            <a:r>
              <a:rPr lang="en-US" sz="2000" dirty="0" smtClean="0"/>
              <a:t>Downgrades qualifications for VR professional staff</a:t>
            </a:r>
          </a:p>
          <a:p>
            <a:pPr lvl="1" hangingPunct="0"/>
            <a:endParaRPr lang="en-US" sz="2000" dirty="0"/>
          </a:p>
          <a:p>
            <a:pPr hangingPunct="0"/>
            <a:r>
              <a:rPr lang="en-US" sz="2400" i="1" dirty="0" smtClean="0"/>
              <a:t>These provisions are NOT in the House bill, but are on the table during preconferencing</a:t>
            </a:r>
            <a:endParaRPr lang="en-US" sz="2400" i="1" dirty="0"/>
          </a:p>
        </p:txBody>
      </p:sp>
    </p:spTree>
    <p:extLst>
      <p:ext uri="{BB962C8B-B14F-4D97-AF65-F5344CB8AC3E}">
        <p14:creationId xmlns:p14="http://schemas.microsoft.com/office/powerpoint/2010/main" val="4208396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836" y="533400"/>
            <a:ext cx="8229600" cy="1143000"/>
          </a:xfrm>
        </p:spPr>
        <p:txBody>
          <a:bodyPr/>
          <a:lstStyle/>
          <a:p>
            <a:r>
              <a:rPr lang="en-US" dirty="0" smtClean="0"/>
              <a:t>CSAVR WIA Advocacy</a:t>
            </a:r>
            <a:endParaRPr lang="en-US" dirty="0"/>
          </a:p>
        </p:txBody>
      </p:sp>
      <p:sp>
        <p:nvSpPr>
          <p:cNvPr id="3" name="Content Placeholder 2"/>
          <p:cNvSpPr>
            <a:spLocks noGrp="1"/>
          </p:cNvSpPr>
          <p:nvPr>
            <p:ph idx="1"/>
          </p:nvPr>
        </p:nvSpPr>
        <p:spPr>
          <a:xfrm>
            <a:off x="152400" y="2133600"/>
            <a:ext cx="8839200" cy="4724400"/>
          </a:xfrm>
        </p:spPr>
        <p:txBody>
          <a:bodyPr numCol="4"/>
          <a:lstStyle/>
          <a:p>
            <a:pPr marL="0" indent="0">
              <a:buNone/>
            </a:pPr>
            <a:r>
              <a:rPr lang="en-US" sz="1300" b="1" u="sng" dirty="0" smtClean="0">
                <a:solidFill>
                  <a:schemeClr val="accent4"/>
                </a:solidFill>
              </a:rPr>
              <a:t>Senate:</a:t>
            </a:r>
          </a:p>
          <a:p>
            <a:pPr marL="0" indent="0">
              <a:buNone/>
            </a:pPr>
            <a:r>
              <a:rPr lang="en-US" sz="1300" dirty="0" smtClean="0">
                <a:solidFill>
                  <a:schemeClr val="accent4"/>
                </a:solidFill>
              </a:rPr>
              <a:t>Sen. Alexander (R-TN) (x3+)</a:t>
            </a:r>
          </a:p>
          <a:p>
            <a:pPr marL="0" indent="0">
              <a:buNone/>
            </a:pPr>
            <a:r>
              <a:rPr lang="en-US" sz="1300" dirty="0" smtClean="0">
                <a:solidFill>
                  <a:schemeClr val="accent4"/>
                </a:solidFill>
              </a:rPr>
              <a:t>Sen</a:t>
            </a:r>
            <a:r>
              <a:rPr lang="en-US" sz="1300" dirty="0">
                <a:solidFill>
                  <a:schemeClr val="accent4"/>
                </a:solidFill>
              </a:rPr>
              <a:t>. Ayotte (R-NH) (x2</a:t>
            </a:r>
            <a:r>
              <a:rPr lang="en-US" sz="1300" dirty="0" smtClean="0">
                <a:solidFill>
                  <a:schemeClr val="accent4"/>
                </a:solidFill>
              </a:rPr>
              <a:t>)</a:t>
            </a:r>
          </a:p>
          <a:p>
            <a:pPr marL="0" indent="0">
              <a:buNone/>
            </a:pPr>
            <a:r>
              <a:rPr lang="en-US" sz="1300" dirty="0" smtClean="0">
                <a:solidFill>
                  <a:schemeClr val="accent4"/>
                </a:solidFill>
              </a:rPr>
              <a:t>Sen. Barrasso (R-WY)</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Baldwin (D-WI) </a:t>
            </a:r>
          </a:p>
          <a:p>
            <a:pPr marL="0" indent="0">
              <a:buNone/>
            </a:pPr>
            <a:r>
              <a:rPr lang="en-US" sz="1300" dirty="0" smtClean="0">
                <a:solidFill>
                  <a:schemeClr val="accent4"/>
                </a:solidFill>
              </a:rPr>
              <a:t>Sen</a:t>
            </a:r>
            <a:r>
              <a:rPr lang="en-US" sz="1300" dirty="0">
                <a:solidFill>
                  <a:schemeClr val="accent4"/>
                </a:solidFill>
              </a:rPr>
              <a:t>. Blumenthal (D-CT</a:t>
            </a:r>
            <a:r>
              <a:rPr lang="en-US" sz="1300" dirty="0" smtClean="0">
                <a:solidFill>
                  <a:schemeClr val="accent4"/>
                </a:solidFill>
              </a:rPr>
              <a:t>)</a:t>
            </a:r>
            <a:r>
              <a:rPr lang="en-US" sz="1300" dirty="0">
                <a:solidFill>
                  <a:schemeClr val="accent4"/>
                </a:solidFill>
              </a:rPr>
              <a:t> (x2</a:t>
            </a:r>
            <a:r>
              <a:rPr lang="en-US" sz="1300" dirty="0" smtClean="0">
                <a:solidFill>
                  <a:schemeClr val="accent4"/>
                </a:solidFill>
              </a:rPr>
              <a:t>)</a:t>
            </a:r>
          </a:p>
          <a:p>
            <a:pPr marL="0" indent="0">
              <a:buNone/>
            </a:pPr>
            <a:r>
              <a:rPr lang="en-US" sz="1300" dirty="0" smtClean="0">
                <a:solidFill>
                  <a:schemeClr val="accent4"/>
                </a:solidFill>
              </a:rPr>
              <a:t>Sen. Blunt (R-MO)</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Brown (D-OH) (x2)</a:t>
            </a:r>
          </a:p>
          <a:p>
            <a:pPr marL="0" indent="0">
              <a:buNone/>
            </a:pPr>
            <a:r>
              <a:rPr lang="en-US" sz="1300" dirty="0" smtClean="0">
                <a:solidFill>
                  <a:schemeClr val="accent4"/>
                </a:solidFill>
              </a:rPr>
              <a:t>Sen</a:t>
            </a:r>
            <a:r>
              <a:rPr lang="en-US" sz="1300" dirty="0">
                <a:solidFill>
                  <a:schemeClr val="accent4"/>
                </a:solidFill>
              </a:rPr>
              <a:t>. Cantwell (D-WA</a:t>
            </a:r>
            <a:r>
              <a:rPr lang="en-US" sz="1300" dirty="0" smtClean="0">
                <a:solidFill>
                  <a:schemeClr val="accent4"/>
                </a:solidFill>
              </a:rPr>
              <a:t>) </a:t>
            </a:r>
            <a:r>
              <a:rPr lang="en-US" sz="1300" dirty="0">
                <a:solidFill>
                  <a:schemeClr val="accent4"/>
                </a:solidFill>
              </a:rPr>
              <a:t>(x2</a:t>
            </a:r>
            <a:r>
              <a:rPr lang="en-US" sz="1300" dirty="0" smtClean="0">
                <a:solidFill>
                  <a:schemeClr val="accent4"/>
                </a:solidFill>
              </a:rPr>
              <a:t>)</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Cardin (D-MD</a:t>
            </a:r>
            <a:r>
              <a:rPr lang="en-US" sz="1300" dirty="0" smtClean="0">
                <a:solidFill>
                  <a:schemeClr val="accent4"/>
                </a:solidFill>
              </a:rPr>
              <a:t>)</a:t>
            </a:r>
          </a:p>
          <a:p>
            <a:pPr marL="0" indent="0">
              <a:buNone/>
            </a:pPr>
            <a:r>
              <a:rPr lang="en-US" sz="1300" dirty="0" smtClean="0">
                <a:solidFill>
                  <a:schemeClr val="accent4"/>
                </a:solidFill>
              </a:rPr>
              <a:t>Sen. Casey (D-PA)</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Chambliss (R-GA)</a:t>
            </a:r>
          </a:p>
          <a:p>
            <a:pPr marL="0" indent="0">
              <a:buNone/>
            </a:pPr>
            <a:r>
              <a:rPr lang="en-US" sz="1300" dirty="0" smtClean="0">
                <a:solidFill>
                  <a:schemeClr val="accent4"/>
                </a:solidFill>
              </a:rPr>
              <a:t>Sen</a:t>
            </a:r>
            <a:r>
              <a:rPr lang="en-US" sz="1300" dirty="0">
                <a:solidFill>
                  <a:schemeClr val="accent4"/>
                </a:solidFill>
              </a:rPr>
              <a:t>. Coburn (R-OK</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Cochran (R-MS) (x2)</a:t>
            </a:r>
          </a:p>
          <a:p>
            <a:pPr marL="0" indent="0">
              <a:buNone/>
            </a:pPr>
            <a:r>
              <a:rPr lang="en-US" sz="1300" dirty="0" smtClean="0">
                <a:solidFill>
                  <a:schemeClr val="accent4"/>
                </a:solidFill>
              </a:rPr>
              <a:t>Sen</a:t>
            </a:r>
            <a:r>
              <a:rPr lang="en-US" sz="1300" dirty="0">
                <a:solidFill>
                  <a:schemeClr val="accent4"/>
                </a:solidFill>
              </a:rPr>
              <a:t>. Collins (R-ME)</a:t>
            </a:r>
          </a:p>
          <a:p>
            <a:pPr marL="0" indent="0">
              <a:buNone/>
            </a:pPr>
            <a:r>
              <a:rPr lang="en-US" sz="1300" dirty="0" smtClean="0">
                <a:solidFill>
                  <a:schemeClr val="accent4"/>
                </a:solidFill>
              </a:rPr>
              <a:t>Sen</a:t>
            </a:r>
            <a:r>
              <a:rPr lang="en-US" sz="1300" dirty="0">
                <a:solidFill>
                  <a:schemeClr val="accent4"/>
                </a:solidFill>
              </a:rPr>
              <a:t>. Crapo (R-ID)</a:t>
            </a:r>
          </a:p>
          <a:p>
            <a:pPr marL="0" indent="0">
              <a:buNone/>
            </a:pPr>
            <a:r>
              <a:rPr lang="en-US" sz="1300" dirty="0" smtClean="0">
                <a:solidFill>
                  <a:schemeClr val="accent4"/>
                </a:solidFill>
              </a:rPr>
              <a:t>Sen</a:t>
            </a:r>
            <a:r>
              <a:rPr lang="en-US" sz="1300" dirty="0">
                <a:solidFill>
                  <a:schemeClr val="accent4"/>
                </a:solidFill>
              </a:rPr>
              <a:t>. Enzi (R-WY</a:t>
            </a:r>
            <a:r>
              <a:rPr lang="en-US" sz="1300" dirty="0" smtClean="0">
                <a:solidFill>
                  <a:schemeClr val="accent4"/>
                </a:solidFill>
              </a:rPr>
              <a:t>) </a:t>
            </a:r>
            <a:r>
              <a:rPr lang="en-US" sz="1300" dirty="0">
                <a:solidFill>
                  <a:schemeClr val="accent4"/>
                </a:solidFill>
              </a:rPr>
              <a:t>(x2</a:t>
            </a:r>
            <a:r>
              <a:rPr lang="en-US" sz="1300" dirty="0" smtClean="0">
                <a:solidFill>
                  <a:schemeClr val="accent4"/>
                </a:solidFill>
              </a:rPr>
              <a:t>)</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Franken (D-MN) (x2)</a:t>
            </a:r>
          </a:p>
          <a:p>
            <a:pPr marL="0" indent="0">
              <a:buNone/>
            </a:pPr>
            <a:r>
              <a:rPr lang="en-US" sz="1300" dirty="0" smtClean="0">
                <a:solidFill>
                  <a:schemeClr val="accent4"/>
                </a:solidFill>
              </a:rPr>
              <a:t>Sen</a:t>
            </a:r>
            <a:r>
              <a:rPr lang="en-US" sz="1300" dirty="0">
                <a:solidFill>
                  <a:schemeClr val="accent4"/>
                </a:solidFill>
              </a:rPr>
              <a:t>. Graham (R-SC) (x2</a:t>
            </a:r>
            <a:r>
              <a:rPr lang="en-US" sz="1300" dirty="0" smtClean="0">
                <a:solidFill>
                  <a:schemeClr val="accent4"/>
                </a:solidFill>
              </a:rPr>
              <a:t>)</a:t>
            </a:r>
          </a:p>
          <a:p>
            <a:pPr marL="0" indent="0">
              <a:buNone/>
            </a:pPr>
            <a:endParaRPr lang="en-US" sz="1300" dirty="0">
              <a:solidFill>
                <a:schemeClr val="accent4"/>
              </a:solidFill>
            </a:endParaRPr>
          </a:p>
          <a:p>
            <a:pPr marL="0" indent="0">
              <a:buNone/>
            </a:pPr>
            <a:r>
              <a:rPr lang="en-US" sz="1300" dirty="0" smtClean="0">
                <a:solidFill>
                  <a:schemeClr val="accent4"/>
                </a:solidFill>
              </a:rPr>
              <a:t>Sen. Harkin (D-IA) </a:t>
            </a:r>
            <a:r>
              <a:rPr lang="en-US" sz="1300" dirty="0">
                <a:solidFill>
                  <a:schemeClr val="accent4"/>
                </a:solidFill>
              </a:rPr>
              <a:t>(</a:t>
            </a:r>
            <a:r>
              <a:rPr lang="en-US" sz="1300" dirty="0" smtClean="0">
                <a:solidFill>
                  <a:schemeClr val="accent4"/>
                </a:solidFill>
              </a:rPr>
              <a:t>x3+)</a:t>
            </a:r>
          </a:p>
          <a:p>
            <a:pPr marL="0" indent="0">
              <a:buNone/>
            </a:pPr>
            <a:r>
              <a:rPr lang="en-US" sz="1300" dirty="0" smtClean="0">
                <a:solidFill>
                  <a:schemeClr val="accent4"/>
                </a:solidFill>
              </a:rPr>
              <a:t>Sen</a:t>
            </a:r>
            <a:r>
              <a:rPr lang="en-US" sz="1300" dirty="0">
                <a:solidFill>
                  <a:schemeClr val="accent4"/>
                </a:solidFill>
              </a:rPr>
              <a:t>. Hatch (R-UT) (x2)</a:t>
            </a:r>
          </a:p>
          <a:p>
            <a:pPr marL="0" indent="0">
              <a:buNone/>
            </a:pPr>
            <a:r>
              <a:rPr lang="en-US" sz="1300" dirty="0" smtClean="0">
                <a:solidFill>
                  <a:schemeClr val="accent4"/>
                </a:solidFill>
              </a:rPr>
              <a:t>Sen</a:t>
            </a:r>
            <a:r>
              <a:rPr lang="en-US" sz="1300" dirty="0">
                <a:solidFill>
                  <a:schemeClr val="accent4"/>
                </a:solidFill>
              </a:rPr>
              <a:t>. Hirono (D-HI) (x2)</a:t>
            </a:r>
          </a:p>
          <a:p>
            <a:pPr marL="0" indent="0">
              <a:buNone/>
            </a:pPr>
            <a:r>
              <a:rPr lang="en-US" sz="1300" dirty="0" smtClean="0">
                <a:solidFill>
                  <a:schemeClr val="accent4"/>
                </a:solidFill>
              </a:rPr>
              <a:t>Sen</a:t>
            </a:r>
            <a:r>
              <a:rPr lang="en-US" sz="1300" dirty="0">
                <a:solidFill>
                  <a:schemeClr val="accent4"/>
                </a:solidFill>
              </a:rPr>
              <a:t>. Inhofe (R-OK</a:t>
            </a:r>
            <a:r>
              <a:rPr lang="en-US" sz="1300" dirty="0" smtClean="0">
                <a:solidFill>
                  <a:schemeClr val="accent4"/>
                </a:solidFill>
              </a:rPr>
              <a:t>) </a:t>
            </a:r>
            <a:r>
              <a:rPr lang="en-US" sz="1300" dirty="0">
                <a:solidFill>
                  <a:schemeClr val="accent4"/>
                </a:solidFill>
              </a:rPr>
              <a:t>(x2</a:t>
            </a:r>
            <a:r>
              <a:rPr lang="en-US" sz="1300" dirty="0" smtClean="0">
                <a:solidFill>
                  <a:schemeClr val="accent4"/>
                </a:solidFill>
              </a:rPr>
              <a:t>)</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Isakson (R-GA)</a:t>
            </a:r>
          </a:p>
          <a:p>
            <a:pPr marL="0" indent="0">
              <a:buNone/>
            </a:pPr>
            <a:r>
              <a:rPr lang="en-US" sz="1300" dirty="0" smtClean="0">
                <a:solidFill>
                  <a:schemeClr val="accent4"/>
                </a:solidFill>
              </a:rPr>
              <a:t>Sen</a:t>
            </a:r>
            <a:r>
              <a:rPr lang="en-US" sz="1300" dirty="0">
                <a:solidFill>
                  <a:schemeClr val="accent4"/>
                </a:solidFill>
              </a:rPr>
              <a:t>. Kaine (D-VA</a:t>
            </a:r>
            <a:r>
              <a:rPr lang="en-US" sz="1300" dirty="0" smtClean="0">
                <a:solidFill>
                  <a:schemeClr val="accent4"/>
                </a:solidFill>
              </a:rPr>
              <a:t>) </a:t>
            </a:r>
            <a:r>
              <a:rPr lang="en-US" sz="1300" dirty="0">
                <a:solidFill>
                  <a:schemeClr val="accent4"/>
                </a:solidFill>
              </a:rPr>
              <a:t>(x2</a:t>
            </a:r>
            <a:r>
              <a:rPr lang="en-US" sz="1300" dirty="0" smtClean="0">
                <a:solidFill>
                  <a:schemeClr val="accent4"/>
                </a:solidFill>
              </a:rPr>
              <a:t>)</a:t>
            </a:r>
            <a:endParaRPr lang="en-US" sz="1300" dirty="0">
              <a:solidFill>
                <a:schemeClr val="accent4"/>
              </a:solidFill>
            </a:endParaRPr>
          </a:p>
          <a:p>
            <a:pPr marL="0" indent="0">
              <a:buNone/>
            </a:pPr>
            <a:r>
              <a:rPr lang="en-US" sz="1300" dirty="0" smtClean="0">
                <a:solidFill>
                  <a:schemeClr val="accent4"/>
                </a:solidFill>
              </a:rPr>
              <a:t>Sen. Klobuchar (D-MN) (x2)</a:t>
            </a:r>
          </a:p>
          <a:p>
            <a:pPr marL="0" indent="0">
              <a:buNone/>
            </a:pPr>
            <a:r>
              <a:rPr lang="en-US" sz="1300" dirty="0" smtClean="0">
                <a:solidFill>
                  <a:schemeClr val="accent4"/>
                </a:solidFill>
              </a:rPr>
              <a:t>Sen</a:t>
            </a:r>
            <a:r>
              <a:rPr lang="en-US" sz="1300" dirty="0">
                <a:solidFill>
                  <a:schemeClr val="accent4"/>
                </a:solidFill>
              </a:rPr>
              <a:t>. Leahy (D-VT</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Lee (R-UT)</a:t>
            </a:r>
          </a:p>
          <a:p>
            <a:pPr marL="0" indent="0">
              <a:buNone/>
            </a:pPr>
            <a:r>
              <a:rPr lang="en-US" sz="1300" dirty="0" smtClean="0">
                <a:solidFill>
                  <a:schemeClr val="accent4"/>
                </a:solidFill>
              </a:rPr>
              <a:t>Sen</a:t>
            </a:r>
            <a:r>
              <a:rPr lang="en-US" sz="1300" dirty="0">
                <a:solidFill>
                  <a:schemeClr val="accent4"/>
                </a:solidFill>
              </a:rPr>
              <a:t>. Markey (D-MA</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McCaskill (D-MO)</a:t>
            </a:r>
          </a:p>
          <a:p>
            <a:pPr marL="0" indent="0">
              <a:buNone/>
            </a:pPr>
            <a:r>
              <a:rPr lang="en-US" sz="1300" dirty="0" smtClean="0">
                <a:solidFill>
                  <a:schemeClr val="accent4"/>
                </a:solidFill>
              </a:rPr>
              <a:t>Sen</a:t>
            </a:r>
            <a:r>
              <a:rPr lang="en-US" sz="1300" dirty="0">
                <a:solidFill>
                  <a:schemeClr val="accent4"/>
                </a:solidFill>
              </a:rPr>
              <a:t>. Mikulski (D-MD)</a:t>
            </a:r>
          </a:p>
          <a:p>
            <a:pPr marL="0" indent="0">
              <a:buNone/>
            </a:pPr>
            <a:r>
              <a:rPr lang="en-US" sz="1300" dirty="0" smtClean="0">
                <a:solidFill>
                  <a:schemeClr val="accent4"/>
                </a:solidFill>
              </a:rPr>
              <a:t>Sen</a:t>
            </a:r>
            <a:r>
              <a:rPr lang="en-US" sz="1300" dirty="0">
                <a:solidFill>
                  <a:schemeClr val="accent4"/>
                </a:solidFill>
              </a:rPr>
              <a:t>. Murphy (D-CT) (x2)</a:t>
            </a:r>
          </a:p>
          <a:p>
            <a:pPr marL="0" indent="0">
              <a:buNone/>
            </a:pPr>
            <a:r>
              <a:rPr lang="en-US" sz="1300" dirty="0" smtClean="0">
                <a:solidFill>
                  <a:schemeClr val="accent4"/>
                </a:solidFill>
              </a:rPr>
              <a:t>Sen</a:t>
            </a:r>
            <a:r>
              <a:rPr lang="en-US" sz="1300" dirty="0">
                <a:solidFill>
                  <a:schemeClr val="accent4"/>
                </a:solidFill>
              </a:rPr>
              <a:t>. Murray (D-WA</a:t>
            </a:r>
            <a:r>
              <a:rPr lang="en-US" sz="1300" dirty="0" smtClean="0">
                <a:solidFill>
                  <a:schemeClr val="accent4"/>
                </a:solidFill>
              </a:rPr>
              <a:t>)</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Paul (R-KY) (x2)</a:t>
            </a:r>
          </a:p>
          <a:p>
            <a:pPr marL="0" indent="0">
              <a:buNone/>
            </a:pPr>
            <a:r>
              <a:rPr lang="en-US" sz="1300" dirty="0" smtClean="0">
                <a:solidFill>
                  <a:schemeClr val="accent4"/>
                </a:solidFill>
              </a:rPr>
              <a:t>Sen</a:t>
            </a:r>
            <a:r>
              <a:rPr lang="en-US" sz="1300" dirty="0">
                <a:solidFill>
                  <a:schemeClr val="accent4"/>
                </a:solidFill>
              </a:rPr>
              <a:t>. Portman (R-OH) (x2)</a:t>
            </a:r>
          </a:p>
          <a:p>
            <a:pPr marL="0" indent="0">
              <a:buNone/>
            </a:pPr>
            <a:r>
              <a:rPr lang="en-US" sz="1300" dirty="0" smtClean="0">
                <a:solidFill>
                  <a:schemeClr val="accent4"/>
                </a:solidFill>
              </a:rPr>
              <a:t>Sen</a:t>
            </a:r>
            <a:r>
              <a:rPr lang="en-US" sz="1300" dirty="0">
                <a:solidFill>
                  <a:schemeClr val="accent4"/>
                </a:solidFill>
              </a:rPr>
              <a:t>. Reed (D-RI) (x2)</a:t>
            </a:r>
          </a:p>
          <a:p>
            <a:pPr marL="0" indent="0">
              <a:buNone/>
            </a:pPr>
            <a:r>
              <a:rPr lang="en-US" sz="1300" dirty="0" smtClean="0">
                <a:solidFill>
                  <a:schemeClr val="accent4"/>
                </a:solidFill>
              </a:rPr>
              <a:t>Sen</a:t>
            </a:r>
            <a:r>
              <a:rPr lang="en-US" sz="1300" dirty="0">
                <a:solidFill>
                  <a:schemeClr val="accent4"/>
                </a:solidFill>
              </a:rPr>
              <a:t>. Risch (R-ID) (x2)</a:t>
            </a:r>
          </a:p>
          <a:p>
            <a:pPr marL="0" indent="0">
              <a:buNone/>
            </a:pPr>
            <a:endParaRPr lang="en-US" sz="1300" dirty="0" smtClean="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Sanders (I-VT</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Scott (R-SC) (x3)</a:t>
            </a:r>
          </a:p>
          <a:p>
            <a:pPr marL="0" indent="0">
              <a:buNone/>
            </a:pPr>
            <a:r>
              <a:rPr lang="en-US" sz="1300" dirty="0" smtClean="0">
                <a:solidFill>
                  <a:schemeClr val="accent4"/>
                </a:solidFill>
              </a:rPr>
              <a:t>Sen</a:t>
            </a:r>
            <a:r>
              <a:rPr lang="en-US" sz="1300" dirty="0">
                <a:solidFill>
                  <a:schemeClr val="accent4"/>
                </a:solidFill>
              </a:rPr>
              <a:t>. Sessions (R-AL) (x2)</a:t>
            </a:r>
          </a:p>
          <a:p>
            <a:pPr marL="0" indent="0">
              <a:buNone/>
            </a:pPr>
            <a:r>
              <a:rPr lang="en-US" sz="1300" dirty="0" smtClean="0">
                <a:solidFill>
                  <a:schemeClr val="accent4"/>
                </a:solidFill>
              </a:rPr>
              <a:t>Sen</a:t>
            </a:r>
            <a:r>
              <a:rPr lang="en-US" sz="1300" dirty="0">
                <a:solidFill>
                  <a:schemeClr val="accent4"/>
                </a:solidFill>
              </a:rPr>
              <a:t>. Shaheen (D-NH</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Shelby (R-AL) (x2)</a:t>
            </a:r>
          </a:p>
          <a:p>
            <a:pPr marL="0" indent="0">
              <a:buNone/>
            </a:pPr>
            <a:r>
              <a:rPr lang="en-US" sz="1300" dirty="0" smtClean="0">
                <a:solidFill>
                  <a:schemeClr val="accent4"/>
                </a:solidFill>
              </a:rPr>
              <a:t>Sen</a:t>
            </a:r>
            <a:r>
              <a:rPr lang="en-US" sz="1300" dirty="0">
                <a:solidFill>
                  <a:schemeClr val="accent4"/>
                </a:solidFill>
              </a:rPr>
              <a:t>. Warner (D-VA</a:t>
            </a:r>
            <a:r>
              <a:rPr lang="en-US" sz="1300" dirty="0" smtClean="0">
                <a:solidFill>
                  <a:schemeClr val="accent4"/>
                </a:solidFill>
              </a:rPr>
              <a:t>) (x2)</a:t>
            </a:r>
            <a:endParaRPr lang="en-US" sz="1300" dirty="0">
              <a:solidFill>
                <a:schemeClr val="accent4"/>
              </a:solidFill>
            </a:endParaRPr>
          </a:p>
          <a:p>
            <a:pPr marL="0" indent="0">
              <a:buNone/>
            </a:pPr>
            <a:r>
              <a:rPr lang="en-US" sz="1300" dirty="0" smtClean="0">
                <a:solidFill>
                  <a:schemeClr val="accent4"/>
                </a:solidFill>
              </a:rPr>
              <a:t>Sen</a:t>
            </a:r>
            <a:r>
              <a:rPr lang="en-US" sz="1300" dirty="0">
                <a:solidFill>
                  <a:schemeClr val="accent4"/>
                </a:solidFill>
              </a:rPr>
              <a:t>. Warren (D-MA) (x2)</a:t>
            </a:r>
          </a:p>
          <a:p>
            <a:pPr marL="0" indent="0">
              <a:buNone/>
            </a:pPr>
            <a:r>
              <a:rPr lang="en-US" sz="1300" dirty="0" smtClean="0">
                <a:solidFill>
                  <a:schemeClr val="accent4"/>
                </a:solidFill>
              </a:rPr>
              <a:t>Sen</a:t>
            </a:r>
            <a:r>
              <a:rPr lang="en-US" sz="1300" dirty="0">
                <a:solidFill>
                  <a:schemeClr val="accent4"/>
                </a:solidFill>
              </a:rPr>
              <a:t>. Whitehouse (D-RI)</a:t>
            </a:r>
          </a:p>
          <a:p>
            <a:pPr marL="0" indent="0">
              <a:buNone/>
            </a:pPr>
            <a:r>
              <a:rPr lang="en-US" sz="1300" dirty="0" smtClean="0">
                <a:solidFill>
                  <a:schemeClr val="accent4"/>
                </a:solidFill>
              </a:rPr>
              <a:t>Sen</a:t>
            </a:r>
            <a:r>
              <a:rPr lang="en-US" sz="1300" dirty="0">
                <a:solidFill>
                  <a:schemeClr val="accent4"/>
                </a:solidFill>
              </a:rPr>
              <a:t>. Wicker (R-MS) (x2)</a:t>
            </a:r>
          </a:p>
          <a:p>
            <a:pPr marL="0" indent="0">
              <a:buNone/>
            </a:pPr>
            <a:r>
              <a:rPr lang="en-US" sz="1300" dirty="0" smtClean="0">
                <a:solidFill>
                  <a:schemeClr val="accent4"/>
                </a:solidFill>
              </a:rPr>
              <a:t>Sen</a:t>
            </a:r>
            <a:r>
              <a:rPr lang="en-US" sz="1300" dirty="0">
                <a:solidFill>
                  <a:schemeClr val="accent4"/>
                </a:solidFill>
              </a:rPr>
              <a:t>. Wyden (D-OR) (x2</a:t>
            </a:r>
            <a:r>
              <a:rPr lang="en-US" sz="1300" dirty="0" smtClean="0">
                <a:solidFill>
                  <a:schemeClr val="accent4"/>
                </a:solidFill>
              </a:rPr>
              <a:t>)</a:t>
            </a:r>
            <a:r>
              <a:rPr lang="en-US" sz="1300" dirty="0">
                <a:solidFill>
                  <a:schemeClr val="accent4"/>
                </a:solidFill>
              </a:rPr>
              <a:t> </a:t>
            </a:r>
            <a:endParaRPr lang="en-US" sz="1300" dirty="0" smtClean="0">
              <a:solidFill>
                <a:schemeClr val="accent4"/>
              </a:solidFill>
            </a:endParaRPr>
          </a:p>
          <a:p>
            <a:pPr marL="0" indent="0">
              <a:buNone/>
            </a:pPr>
            <a:endParaRPr lang="en-US" sz="1300" b="1" u="sng" kern="1200" dirty="0" smtClean="0">
              <a:solidFill>
                <a:schemeClr val="tx1"/>
              </a:solidFill>
            </a:endParaRPr>
          </a:p>
          <a:p>
            <a:pPr marL="0" indent="0">
              <a:buNone/>
            </a:pPr>
            <a:endParaRPr lang="en-US" sz="1300" b="1" u="sng" kern="1200" dirty="0">
              <a:solidFill>
                <a:schemeClr val="tx1"/>
              </a:solidFill>
            </a:endParaRPr>
          </a:p>
          <a:p>
            <a:pPr marL="0" indent="0">
              <a:buNone/>
            </a:pPr>
            <a:endParaRPr lang="en-US" sz="1300" b="1" u="sng" kern="1200" dirty="0" smtClean="0">
              <a:solidFill>
                <a:schemeClr val="tx1"/>
              </a:solidFill>
            </a:endParaRPr>
          </a:p>
          <a:p>
            <a:pPr marL="0" indent="0">
              <a:buNone/>
            </a:pPr>
            <a:endParaRPr lang="en-US" sz="1300" b="1" u="sng" kern="1200" dirty="0">
              <a:solidFill>
                <a:schemeClr val="tx1"/>
              </a:solidFill>
            </a:endParaRPr>
          </a:p>
          <a:p>
            <a:pPr marL="0" indent="0">
              <a:buNone/>
            </a:pPr>
            <a:endParaRPr lang="en-US" sz="1300" b="1" u="sng" kern="1200" dirty="0" smtClean="0">
              <a:solidFill>
                <a:schemeClr val="tx1"/>
              </a:solidFill>
            </a:endParaRPr>
          </a:p>
          <a:p>
            <a:pPr marL="0" indent="0">
              <a:buNone/>
            </a:pPr>
            <a:endParaRPr lang="en-US" sz="1300" b="1" u="sng" kern="1200" dirty="0">
              <a:solidFill>
                <a:schemeClr val="tx1"/>
              </a:solidFill>
            </a:endParaRPr>
          </a:p>
          <a:p>
            <a:pPr marL="0" indent="0">
              <a:buNone/>
            </a:pPr>
            <a:endParaRPr lang="en-US" sz="1300" b="1" u="sng" kern="1200" dirty="0" smtClean="0">
              <a:solidFill>
                <a:schemeClr val="tx1"/>
              </a:solidFill>
            </a:endParaRPr>
          </a:p>
          <a:p>
            <a:pPr marL="0" indent="0">
              <a:buNone/>
            </a:pPr>
            <a:endParaRPr lang="en-US" sz="1300" b="1" u="sng" kern="1200" dirty="0" smtClean="0">
              <a:solidFill>
                <a:schemeClr val="tx1"/>
              </a:solidFill>
            </a:endParaRPr>
          </a:p>
          <a:p>
            <a:pPr marL="0" indent="0">
              <a:buNone/>
            </a:pPr>
            <a:r>
              <a:rPr lang="en-US" sz="1300" b="1" u="sng" kern="1200" dirty="0" smtClean="0">
                <a:solidFill>
                  <a:schemeClr val="tx1"/>
                </a:solidFill>
              </a:rPr>
              <a:t>House: </a:t>
            </a:r>
          </a:p>
          <a:p>
            <a:pPr marL="0" indent="0">
              <a:buNone/>
            </a:pPr>
            <a:r>
              <a:rPr lang="en-US" sz="1300" kern="1200" dirty="0" smtClean="0">
                <a:solidFill>
                  <a:schemeClr val="tx1"/>
                </a:solidFill>
              </a:rPr>
              <a:t>Rep</a:t>
            </a:r>
            <a:r>
              <a:rPr lang="en-US" sz="1300" kern="1200" dirty="0">
                <a:solidFill>
                  <a:schemeClr val="tx1"/>
                </a:solidFill>
              </a:rPr>
              <a:t>. </a:t>
            </a:r>
            <a:r>
              <a:rPr lang="en-US" sz="1300" kern="1200" dirty="0" smtClean="0">
                <a:solidFill>
                  <a:schemeClr val="tx1"/>
                </a:solidFill>
              </a:rPr>
              <a:t>Barletta </a:t>
            </a:r>
            <a:r>
              <a:rPr lang="en-US" sz="1300" kern="1200" dirty="0">
                <a:solidFill>
                  <a:schemeClr val="tx1"/>
                </a:solidFill>
              </a:rPr>
              <a:t>(R-PA) </a:t>
            </a:r>
            <a:endParaRPr lang="en-US" sz="1300" kern="1200" dirty="0" smtClean="0">
              <a:solidFill>
                <a:schemeClr val="tx1"/>
              </a:solidFill>
            </a:endParaRPr>
          </a:p>
          <a:p>
            <a:pPr marL="0" indent="0">
              <a:buNone/>
            </a:pPr>
            <a:r>
              <a:rPr lang="en-US" sz="1300" kern="1200" dirty="0">
                <a:solidFill>
                  <a:schemeClr val="tx1"/>
                </a:solidFill>
              </a:rPr>
              <a:t>Rep. </a:t>
            </a:r>
            <a:r>
              <a:rPr lang="en-US" sz="1300" kern="1200" dirty="0" smtClean="0">
                <a:solidFill>
                  <a:schemeClr val="tx1"/>
                </a:solidFill>
              </a:rPr>
              <a:t>Blackburn </a:t>
            </a:r>
            <a:r>
              <a:rPr lang="en-US" sz="1300" kern="1200" dirty="0">
                <a:solidFill>
                  <a:schemeClr val="tx1"/>
                </a:solidFill>
              </a:rPr>
              <a:t>(R-TN</a:t>
            </a:r>
            <a:r>
              <a:rPr lang="en-US" sz="1300" kern="1200" dirty="0" smtClean="0">
                <a:solidFill>
                  <a:schemeClr val="tx1"/>
                </a:solidFill>
              </a:rPr>
              <a:t>)</a:t>
            </a:r>
          </a:p>
          <a:p>
            <a:pPr marL="0" indent="0">
              <a:buNone/>
            </a:pPr>
            <a:r>
              <a:rPr lang="en-US" sz="1300" kern="1200" dirty="0">
                <a:solidFill>
                  <a:schemeClr val="tx1"/>
                </a:solidFill>
              </a:rPr>
              <a:t>Rep. </a:t>
            </a:r>
            <a:r>
              <a:rPr lang="en-US" sz="1300" kern="1200" dirty="0" smtClean="0">
                <a:solidFill>
                  <a:schemeClr val="tx1"/>
                </a:solidFill>
              </a:rPr>
              <a:t>Boehner </a:t>
            </a:r>
            <a:r>
              <a:rPr lang="en-US" sz="1300" kern="1200" dirty="0">
                <a:solidFill>
                  <a:schemeClr val="tx1"/>
                </a:solidFill>
              </a:rPr>
              <a:t>(R-OH</a:t>
            </a:r>
            <a:r>
              <a:rPr lang="en-US" sz="1300" kern="1200" dirty="0" smtClean="0">
                <a:solidFill>
                  <a:schemeClr val="tx1"/>
                </a:solidFill>
              </a:rPr>
              <a:t>)</a:t>
            </a:r>
            <a:endParaRPr lang="en-US" sz="1300" dirty="0" smtClean="0">
              <a:solidFill>
                <a:schemeClr val="accent4"/>
              </a:solidFill>
            </a:endParaRPr>
          </a:p>
          <a:p>
            <a:pPr marL="0" indent="0">
              <a:buNone/>
            </a:pPr>
            <a:r>
              <a:rPr lang="en-US" sz="1300" dirty="0" smtClean="0">
                <a:solidFill>
                  <a:schemeClr val="accent4"/>
                </a:solidFill>
              </a:rPr>
              <a:t>Rep</a:t>
            </a:r>
            <a:r>
              <a:rPr lang="en-US" sz="1300" dirty="0">
                <a:solidFill>
                  <a:schemeClr val="accent4"/>
                </a:solidFill>
              </a:rPr>
              <a:t>. </a:t>
            </a:r>
            <a:r>
              <a:rPr lang="en-US" sz="1300" dirty="0" smtClean="0">
                <a:solidFill>
                  <a:schemeClr val="accent4"/>
                </a:solidFill>
              </a:rPr>
              <a:t>Brooks </a:t>
            </a:r>
            <a:r>
              <a:rPr lang="en-US" sz="1300" dirty="0">
                <a:solidFill>
                  <a:schemeClr val="accent4"/>
                </a:solidFill>
              </a:rPr>
              <a:t>(R-IN</a:t>
            </a:r>
            <a:r>
              <a:rPr lang="en-US" sz="1300" dirty="0" smtClean="0">
                <a:solidFill>
                  <a:schemeClr val="accent4"/>
                </a:solidFill>
              </a:rPr>
              <a:t>)</a:t>
            </a:r>
          </a:p>
          <a:p>
            <a:pPr marL="0" indent="0">
              <a:buNone/>
            </a:pPr>
            <a:r>
              <a:rPr lang="en-US" sz="1300" kern="1200" dirty="0">
                <a:solidFill>
                  <a:schemeClr val="tx1"/>
                </a:solidFill>
              </a:rPr>
              <a:t>Rep. </a:t>
            </a:r>
            <a:r>
              <a:rPr lang="en-US" sz="1300" kern="1200" dirty="0" smtClean="0">
                <a:solidFill>
                  <a:schemeClr val="tx1"/>
                </a:solidFill>
              </a:rPr>
              <a:t>Ellison </a:t>
            </a:r>
            <a:r>
              <a:rPr lang="en-US" sz="1300" kern="1200" dirty="0">
                <a:solidFill>
                  <a:schemeClr val="tx1"/>
                </a:solidFill>
              </a:rPr>
              <a:t>(D-MN</a:t>
            </a:r>
            <a:r>
              <a:rPr lang="en-US" sz="1300" kern="1200" dirty="0" smtClean="0">
                <a:solidFill>
                  <a:schemeClr val="tx1"/>
                </a:solidFill>
              </a:rPr>
              <a:t>)</a:t>
            </a:r>
            <a:endParaRPr lang="en-US" sz="1300" dirty="0" smtClean="0">
              <a:solidFill>
                <a:schemeClr val="accent4"/>
              </a:solidFill>
            </a:endParaRPr>
          </a:p>
          <a:p>
            <a:pPr marL="0" indent="0">
              <a:buNone/>
            </a:pPr>
            <a:r>
              <a:rPr lang="en-US" sz="1300" kern="1200" dirty="0">
                <a:solidFill>
                  <a:schemeClr val="tx1"/>
                </a:solidFill>
              </a:rPr>
              <a:t>Rep. </a:t>
            </a:r>
            <a:r>
              <a:rPr lang="en-US" sz="1300" kern="1200" dirty="0" smtClean="0">
                <a:solidFill>
                  <a:schemeClr val="tx1"/>
                </a:solidFill>
              </a:rPr>
              <a:t>Gowdy </a:t>
            </a:r>
            <a:r>
              <a:rPr lang="en-US" sz="1300" kern="1200" dirty="0">
                <a:solidFill>
                  <a:schemeClr val="tx1"/>
                </a:solidFill>
              </a:rPr>
              <a:t>(R-SC</a:t>
            </a:r>
            <a:r>
              <a:rPr lang="en-US" sz="1300" kern="1200" dirty="0" smtClean="0">
                <a:solidFill>
                  <a:schemeClr val="tx1"/>
                </a:solidFill>
              </a:rPr>
              <a:t>)</a:t>
            </a:r>
          </a:p>
          <a:p>
            <a:pPr marL="0" indent="0">
              <a:buNone/>
            </a:pPr>
            <a:r>
              <a:rPr lang="en-US" sz="1300" kern="1200" dirty="0">
                <a:solidFill>
                  <a:schemeClr val="tx1"/>
                </a:solidFill>
              </a:rPr>
              <a:t>Rep. </a:t>
            </a:r>
            <a:r>
              <a:rPr lang="en-US" sz="1300" kern="1200" dirty="0" smtClean="0">
                <a:solidFill>
                  <a:schemeClr val="tx1"/>
                </a:solidFill>
              </a:rPr>
              <a:t>Guthrie </a:t>
            </a:r>
            <a:r>
              <a:rPr lang="en-US" sz="1300" kern="1200" dirty="0">
                <a:solidFill>
                  <a:schemeClr val="tx1"/>
                </a:solidFill>
              </a:rPr>
              <a:t>(R-KY</a:t>
            </a:r>
            <a:r>
              <a:rPr lang="en-US" sz="1300" kern="1200" dirty="0" smtClean="0">
                <a:solidFill>
                  <a:schemeClr val="tx1"/>
                </a:solidFill>
              </a:rPr>
              <a:t>)</a:t>
            </a:r>
            <a:endParaRPr lang="en-US" sz="1300" dirty="0" smtClean="0">
              <a:solidFill>
                <a:schemeClr val="accent4"/>
              </a:solidFill>
            </a:endParaRPr>
          </a:p>
          <a:p>
            <a:pPr marL="0" indent="0">
              <a:buNone/>
            </a:pPr>
            <a:r>
              <a:rPr lang="en-US" sz="1300" kern="1200" dirty="0">
                <a:solidFill>
                  <a:schemeClr val="accent4"/>
                </a:solidFill>
              </a:rPr>
              <a:t>Rep. </a:t>
            </a:r>
            <a:r>
              <a:rPr lang="en-US" sz="1300" kern="1200" dirty="0" smtClean="0">
                <a:solidFill>
                  <a:schemeClr val="accent4"/>
                </a:solidFill>
              </a:rPr>
              <a:t>Harper </a:t>
            </a:r>
            <a:r>
              <a:rPr lang="en-US" sz="1300" kern="1200" dirty="0">
                <a:solidFill>
                  <a:schemeClr val="accent4"/>
                </a:solidFill>
              </a:rPr>
              <a:t>(R-MS</a:t>
            </a:r>
            <a:r>
              <a:rPr lang="en-US" sz="1300" kern="1200" dirty="0" smtClean="0">
                <a:solidFill>
                  <a:schemeClr val="accent4"/>
                </a:solidFill>
              </a:rPr>
              <a:t>)</a:t>
            </a:r>
            <a:endParaRPr lang="en-US" sz="1300" dirty="0">
              <a:solidFill>
                <a:schemeClr val="accent4"/>
              </a:solidFill>
            </a:endParaRPr>
          </a:p>
          <a:p>
            <a:pPr marL="0" indent="0">
              <a:buNone/>
            </a:pPr>
            <a:r>
              <a:rPr lang="en-US" sz="1300" dirty="0">
                <a:solidFill>
                  <a:schemeClr val="accent4"/>
                </a:solidFill>
              </a:rPr>
              <a:t>Rep. </a:t>
            </a:r>
            <a:r>
              <a:rPr lang="en-US" sz="1300" dirty="0" smtClean="0">
                <a:solidFill>
                  <a:schemeClr val="accent4"/>
                </a:solidFill>
              </a:rPr>
              <a:t>Hoyer </a:t>
            </a:r>
            <a:r>
              <a:rPr lang="en-US" sz="1300" dirty="0">
                <a:solidFill>
                  <a:schemeClr val="accent4"/>
                </a:solidFill>
              </a:rPr>
              <a:t>(D-MD</a:t>
            </a:r>
            <a:r>
              <a:rPr lang="en-US" sz="1300" dirty="0" smtClean="0">
                <a:solidFill>
                  <a:schemeClr val="accent4"/>
                </a:solidFill>
              </a:rPr>
              <a:t>) (x2)</a:t>
            </a:r>
          </a:p>
          <a:p>
            <a:pPr marL="0" indent="0">
              <a:buNone/>
            </a:pPr>
            <a:r>
              <a:rPr lang="en-US" sz="1300" dirty="0" smtClean="0">
                <a:solidFill>
                  <a:schemeClr val="accent4"/>
                </a:solidFill>
              </a:rPr>
              <a:t>Rep. Kline </a:t>
            </a:r>
            <a:r>
              <a:rPr lang="en-US" sz="1300" dirty="0">
                <a:solidFill>
                  <a:schemeClr val="accent4"/>
                </a:solidFill>
              </a:rPr>
              <a:t>(R-MN</a:t>
            </a:r>
            <a:r>
              <a:rPr lang="en-US" sz="1300" dirty="0" smtClean="0">
                <a:solidFill>
                  <a:schemeClr val="accent4"/>
                </a:solidFill>
              </a:rPr>
              <a:t>) (x2)</a:t>
            </a:r>
          </a:p>
          <a:p>
            <a:pPr marL="0" indent="0" fontAlgn="auto">
              <a:spcBef>
                <a:spcPts val="0"/>
              </a:spcBef>
              <a:spcAft>
                <a:spcPts val="0"/>
              </a:spcAft>
              <a:buClrTx/>
              <a:buNone/>
              <a:defRPr/>
            </a:pPr>
            <a:r>
              <a:rPr lang="en-US" sz="1300" kern="1200" dirty="0">
                <a:solidFill>
                  <a:schemeClr val="tx1"/>
                </a:solidFill>
              </a:rPr>
              <a:t>Rep. </a:t>
            </a:r>
            <a:r>
              <a:rPr lang="en-US" sz="1300" kern="1200" dirty="0" smtClean="0">
                <a:solidFill>
                  <a:schemeClr val="tx1"/>
                </a:solidFill>
              </a:rPr>
              <a:t>McMorris-Rodgers </a:t>
            </a:r>
            <a:r>
              <a:rPr lang="en-US" sz="1300" kern="1200" dirty="0">
                <a:solidFill>
                  <a:schemeClr val="tx1"/>
                </a:solidFill>
              </a:rPr>
              <a:t>(R-WA)</a:t>
            </a:r>
          </a:p>
          <a:p>
            <a:pPr marL="0" indent="0">
              <a:buNone/>
            </a:pPr>
            <a:r>
              <a:rPr lang="en-US" sz="1300" kern="1200" dirty="0">
                <a:solidFill>
                  <a:schemeClr val="tx1"/>
                </a:solidFill>
              </a:rPr>
              <a:t>Rep. </a:t>
            </a:r>
            <a:r>
              <a:rPr lang="en-US" sz="1300" kern="1200" dirty="0" smtClean="0">
                <a:solidFill>
                  <a:schemeClr val="tx1"/>
                </a:solidFill>
              </a:rPr>
              <a:t>Miller </a:t>
            </a:r>
            <a:r>
              <a:rPr lang="en-US" sz="1300" kern="1200" dirty="0">
                <a:solidFill>
                  <a:schemeClr val="tx1"/>
                </a:solidFill>
              </a:rPr>
              <a:t>(D-CA</a:t>
            </a:r>
            <a:r>
              <a:rPr lang="en-US" sz="1300" kern="1200" dirty="0" smtClean="0">
                <a:solidFill>
                  <a:schemeClr val="tx1"/>
                </a:solidFill>
              </a:rPr>
              <a:t>)</a:t>
            </a:r>
            <a:endParaRPr lang="en-US" sz="1300" dirty="0">
              <a:solidFill>
                <a:schemeClr val="accent4"/>
              </a:solidFill>
            </a:endParaRPr>
          </a:p>
          <a:p>
            <a:pPr marL="0" indent="0">
              <a:buNone/>
            </a:pPr>
            <a:r>
              <a:rPr lang="en-US" sz="1300" dirty="0" smtClean="0">
                <a:solidFill>
                  <a:schemeClr val="accent4"/>
                </a:solidFill>
              </a:rPr>
              <a:t>Rep</a:t>
            </a:r>
            <a:r>
              <a:rPr lang="en-US" sz="1300" dirty="0">
                <a:solidFill>
                  <a:schemeClr val="accent4"/>
                </a:solidFill>
              </a:rPr>
              <a:t>. </a:t>
            </a:r>
            <a:r>
              <a:rPr lang="en-US" sz="1300" dirty="0" smtClean="0">
                <a:solidFill>
                  <a:schemeClr val="accent4"/>
                </a:solidFill>
              </a:rPr>
              <a:t>Roe </a:t>
            </a:r>
            <a:r>
              <a:rPr lang="en-US" sz="1300" dirty="0">
                <a:solidFill>
                  <a:schemeClr val="accent4"/>
                </a:solidFill>
              </a:rPr>
              <a:t>(R-TN</a:t>
            </a:r>
            <a:r>
              <a:rPr lang="en-US" sz="1300" dirty="0" smtClean="0">
                <a:solidFill>
                  <a:schemeClr val="accent4"/>
                </a:solidFill>
              </a:rPr>
              <a:t>)</a:t>
            </a:r>
          </a:p>
          <a:p>
            <a:pPr marL="0" indent="0">
              <a:buNone/>
            </a:pPr>
            <a:r>
              <a:rPr lang="en-US" sz="1300" dirty="0" smtClean="0">
                <a:solidFill>
                  <a:schemeClr val="accent4"/>
                </a:solidFill>
              </a:rPr>
              <a:t>Rep</a:t>
            </a:r>
            <a:r>
              <a:rPr lang="en-US" sz="1300" dirty="0">
                <a:solidFill>
                  <a:schemeClr val="accent4"/>
                </a:solidFill>
              </a:rPr>
              <a:t>. </a:t>
            </a:r>
            <a:r>
              <a:rPr lang="en-US" sz="1300" dirty="0" smtClean="0">
                <a:solidFill>
                  <a:schemeClr val="accent4"/>
                </a:solidFill>
              </a:rPr>
              <a:t>Tierney </a:t>
            </a:r>
            <a:r>
              <a:rPr lang="en-US" sz="1300" dirty="0">
                <a:solidFill>
                  <a:schemeClr val="accent4"/>
                </a:solidFill>
              </a:rPr>
              <a:t>(D-MA</a:t>
            </a:r>
            <a:r>
              <a:rPr lang="en-US" sz="1300" dirty="0" smtClean="0">
                <a:solidFill>
                  <a:schemeClr val="accent4"/>
                </a:solidFill>
              </a:rPr>
              <a:t>) (x2)</a:t>
            </a:r>
          </a:p>
          <a:p>
            <a:pPr marL="0" indent="0">
              <a:buNone/>
            </a:pPr>
            <a:r>
              <a:rPr lang="en-US" sz="1300" kern="1200" dirty="0">
                <a:solidFill>
                  <a:schemeClr val="tx1"/>
                </a:solidFill>
              </a:rPr>
              <a:t>Rep. </a:t>
            </a:r>
            <a:r>
              <a:rPr lang="en-US" sz="1300" kern="1200" dirty="0" smtClean="0">
                <a:solidFill>
                  <a:schemeClr val="tx1"/>
                </a:solidFill>
              </a:rPr>
              <a:t>Van </a:t>
            </a:r>
            <a:r>
              <a:rPr lang="en-US" sz="1300" kern="1200" dirty="0">
                <a:solidFill>
                  <a:schemeClr val="tx1"/>
                </a:solidFill>
              </a:rPr>
              <a:t>Hollen (D-MD</a:t>
            </a:r>
            <a:r>
              <a:rPr lang="en-US" sz="1300" kern="1200" dirty="0" smtClean="0">
                <a:solidFill>
                  <a:schemeClr val="tx1"/>
                </a:solidFill>
              </a:rPr>
              <a:t>)</a:t>
            </a:r>
            <a:endParaRPr lang="en-US" sz="1300" dirty="0" smtClean="0">
              <a:solidFill>
                <a:schemeClr val="accent4"/>
              </a:solidFill>
            </a:endParaRPr>
          </a:p>
          <a:p>
            <a:pPr marL="0" indent="0">
              <a:buNone/>
            </a:pPr>
            <a:r>
              <a:rPr lang="en-US" sz="1300" dirty="0" smtClean="0">
                <a:solidFill>
                  <a:schemeClr val="accent4"/>
                </a:solidFill>
              </a:rPr>
              <a:t>Rep</a:t>
            </a:r>
            <a:r>
              <a:rPr lang="en-US" sz="1300" dirty="0">
                <a:solidFill>
                  <a:schemeClr val="accent4"/>
                </a:solidFill>
              </a:rPr>
              <a:t>. </a:t>
            </a:r>
            <a:r>
              <a:rPr lang="en-US" sz="1300" dirty="0" smtClean="0">
                <a:solidFill>
                  <a:schemeClr val="accent4"/>
                </a:solidFill>
              </a:rPr>
              <a:t>Welch </a:t>
            </a:r>
            <a:r>
              <a:rPr lang="en-US" sz="1300" dirty="0">
                <a:solidFill>
                  <a:schemeClr val="accent4"/>
                </a:solidFill>
              </a:rPr>
              <a:t>(D-VT</a:t>
            </a:r>
            <a:r>
              <a:rPr lang="en-US" sz="1300" dirty="0" smtClean="0">
                <a:solidFill>
                  <a:schemeClr val="accent4"/>
                </a:solidFill>
              </a:rPr>
              <a:t>) (x2)</a:t>
            </a:r>
          </a:p>
          <a:p>
            <a:pPr marL="0" indent="0">
              <a:buNone/>
            </a:pPr>
            <a:r>
              <a:rPr lang="en-US" sz="1300" kern="1200" dirty="0">
                <a:solidFill>
                  <a:schemeClr val="tx1"/>
                </a:solidFill>
              </a:rPr>
              <a:t>Rep. </a:t>
            </a:r>
            <a:r>
              <a:rPr lang="en-US" sz="1300" kern="1200" dirty="0" smtClean="0">
                <a:solidFill>
                  <a:schemeClr val="tx1"/>
                </a:solidFill>
              </a:rPr>
              <a:t>Wilson </a:t>
            </a:r>
            <a:r>
              <a:rPr lang="en-US" sz="1300" kern="1200" dirty="0">
                <a:solidFill>
                  <a:schemeClr val="tx1"/>
                </a:solidFill>
              </a:rPr>
              <a:t>(R-SC</a:t>
            </a:r>
            <a:r>
              <a:rPr lang="en-US" sz="1300" kern="1200" dirty="0" smtClean="0">
                <a:solidFill>
                  <a:schemeClr val="tx1"/>
                </a:solidFill>
              </a:rPr>
              <a:t>)</a:t>
            </a:r>
            <a:endParaRPr lang="en-US" sz="1300" dirty="0">
              <a:solidFill>
                <a:schemeClr val="accent4"/>
              </a:solidFill>
            </a:endParaRPr>
          </a:p>
        </p:txBody>
      </p:sp>
      <p:sp>
        <p:nvSpPr>
          <p:cNvPr id="4" name="Title 1"/>
          <p:cNvSpPr txBox="1">
            <a:spLocks/>
          </p:cNvSpPr>
          <p:nvPr/>
        </p:nvSpPr>
        <p:spPr bwMode="auto">
          <a:xfrm>
            <a:off x="277907" y="1143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rgbClr val="4D4D4D"/>
                </a:solidFill>
                <a:latin typeface="+mj-lt"/>
                <a:ea typeface="+mj-ea"/>
                <a:cs typeface="+mj-cs"/>
              </a:defRPr>
            </a:lvl1pPr>
            <a:lvl2pPr algn="l" rtl="0" eaLnBrk="1" fontAlgn="base" hangingPunct="1">
              <a:spcBef>
                <a:spcPct val="0"/>
              </a:spcBef>
              <a:spcAft>
                <a:spcPct val="0"/>
              </a:spcAft>
              <a:defRPr sz="3200" b="1">
                <a:solidFill>
                  <a:srgbClr val="4D4D4D"/>
                </a:solidFill>
                <a:latin typeface="Arial" charset="0"/>
              </a:defRPr>
            </a:lvl2pPr>
            <a:lvl3pPr algn="l" rtl="0" eaLnBrk="1" fontAlgn="base" hangingPunct="1">
              <a:spcBef>
                <a:spcPct val="0"/>
              </a:spcBef>
              <a:spcAft>
                <a:spcPct val="0"/>
              </a:spcAft>
              <a:defRPr sz="3200" b="1">
                <a:solidFill>
                  <a:srgbClr val="4D4D4D"/>
                </a:solidFill>
                <a:latin typeface="Arial" charset="0"/>
              </a:defRPr>
            </a:lvl3pPr>
            <a:lvl4pPr algn="l" rtl="0" eaLnBrk="1" fontAlgn="base" hangingPunct="1">
              <a:spcBef>
                <a:spcPct val="0"/>
              </a:spcBef>
              <a:spcAft>
                <a:spcPct val="0"/>
              </a:spcAft>
              <a:defRPr sz="3200" b="1">
                <a:solidFill>
                  <a:srgbClr val="4D4D4D"/>
                </a:solidFill>
                <a:latin typeface="Arial" charset="0"/>
              </a:defRPr>
            </a:lvl4pPr>
            <a:lvl5pPr algn="l" rtl="0" eaLnBrk="1" fontAlgn="base" hangingPunct="1">
              <a:spcBef>
                <a:spcPct val="0"/>
              </a:spcBef>
              <a:spcAft>
                <a:spcPct val="0"/>
              </a:spcAft>
              <a:defRPr sz="3200" b="1">
                <a:solidFill>
                  <a:srgbClr val="4D4D4D"/>
                </a:solidFill>
                <a:latin typeface="Arial" charset="0"/>
              </a:defRPr>
            </a:lvl5pPr>
            <a:lvl6pPr marL="457200" algn="l" rtl="0" eaLnBrk="1" fontAlgn="base" hangingPunct="1">
              <a:spcBef>
                <a:spcPct val="0"/>
              </a:spcBef>
              <a:spcAft>
                <a:spcPct val="0"/>
              </a:spcAft>
              <a:defRPr sz="3200" b="1">
                <a:solidFill>
                  <a:srgbClr val="4D4D4D"/>
                </a:solidFill>
                <a:latin typeface="Arial" charset="0"/>
              </a:defRPr>
            </a:lvl6pPr>
            <a:lvl7pPr marL="914400" algn="l" rtl="0" eaLnBrk="1" fontAlgn="base" hangingPunct="1">
              <a:spcBef>
                <a:spcPct val="0"/>
              </a:spcBef>
              <a:spcAft>
                <a:spcPct val="0"/>
              </a:spcAft>
              <a:defRPr sz="3200" b="1">
                <a:solidFill>
                  <a:srgbClr val="4D4D4D"/>
                </a:solidFill>
                <a:latin typeface="Arial" charset="0"/>
              </a:defRPr>
            </a:lvl7pPr>
            <a:lvl8pPr marL="1371600" algn="l" rtl="0" eaLnBrk="1" fontAlgn="base" hangingPunct="1">
              <a:spcBef>
                <a:spcPct val="0"/>
              </a:spcBef>
              <a:spcAft>
                <a:spcPct val="0"/>
              </a:spcAft>
              <a:defRPr sz="3200" b="1">
                <a:solidFill>
                  <a:srgbClr val="4D4D4D"/>
                </a:solidFill>
                <a:latin typeface="Arial" charset="0"/>
              </a:defRPr>
            </a:lvl8pPr>
            <a:lvl9pPr marL="1828800" algn="l" rtl="0" eaLnBrk="1" fontAlgn="base" hangingPunct="1">
              <a:spcBef>
                <a:spcPct val="0"/>
              </a:spcBef>
              <a:spcAft>
                <a:spcPct val="0"/>
              </a:spcAft>
              <a:defRPr sz="3200" b="1">
                <a:solidFill>
                  <a:srgbClr val="4D4D4D"/>
                </a:solidFill>
                <a:latin typeface="Arial" charset="0"/>
              </a:defRPr>
            </a:lvl9pPr>
          </a:lstStyle>
          <a:p>
            <a:pPr marL="342900" indent="-342900">
              <a:buFont typeface="Arial" pitchFamily="34" charset="0"/>
              <a:buChar char="•"/>
            </a:pPr>
            <a:r>
              <a:rPr lang="en-US" sz="2000" b="0" dirty="0"/>
              <a:t>More than 100 meetings with Congressional staff since August</a:t>
            </a:r>
          </a:p>
          <a:p>
            <a:pPr marL="342900" indent="-342900">
              <a:buFont typeface="Arial" pitchFamily="34" charset="0"/>
              <a:buChar char="•"/>
            </a:pPr>
            <a:r>
              <a:rPr lang="en-US" sz="2000" b="0" dirty="0"/>
              <a:t>On the Hill almost ever </a:t>
            </a:r>
            <a:r>
              <a:rPr lang="en-US" sz="2000" b="0" dirty="0" smtClean="0"/>
              <a:t>week for the past 7 months</a:t>
            </a:r>
            <a:endParaRPr lang="en-US" sz="2000" b="0" dirty="0"/>
          </a:p>
        </p:txBody>
      </p:sp>
    </p:spTree>
    <p:extLst>
      <p:ext uri="{BB962C8B-B14F-4D97-AF65-F5344CB8AC3E}">
        <p14:creationId xmlns:p14="http://schemas.microsoft.com/office/powerpoint/2010/main" val="3795519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a:t>
            </a:r>
            <a:r>
              <a:rPr lang="en-US" dirty="0" smtClean="0"/>
              <a:t>layers on the Hill</a:t>
            </a:r>
            <a:endParaRPr lang="en-US" dirty="0"/>
          </a:p>
        </p:txBody>
      </p:sp>
      <p:sp>
        <p:nvSpPr>
          <p:cNvPr id="3" name="Content Placeholder 2"/>
          <p:cNvSpPr>
            <a:spLocks noGrp="1"/>
          </p:cNvSpPr>
          <p:nvPr>
            <p:ph sz="half" idx="1"/>
          </p:nvPr>
        </p:nvSpPr>
        <p:spPr/>
        <p:txBody>
          <a:bodyPr/>
          <a:lstStyle/>
          <a:p>
            <a:pPr marL="0" indent="0">
              <a:buNone/>
            </a:pPr>
            <a:r>
              <a:rPr lang="en-US" sz="2000" b="1" dirty="0" smtClean="0"/>
              <a:t>  Senate</a:t>
            </a:r>
            <a:r>
              <a:rPr lang="en-US" sz="2000" b="1" dirty="0"/>
              <a:t>:</a:t>
            </a:r>
          </a:p>
          <a:p>
            <a:pPr lvl="1"/>
            <a:r>
              <a:rPr lang="en-US" sz="2000" dirty="0"/>
              <a:t>HELP Committee Chair Tom Harkin (D-IA) </a:t>
            </a:r>
            <a:r>
              <a:rPr lang="en-US" sz="2000" i="1" dirty="0"/>
              <a:t>(retiring)</a:t>
            </a:r>
          </a:p>
          <a:p>
            <a:pPr lvl="1"/>
            <a:r>
              <a:rPr lang="en-US" sz="2000" dirty="0"/>
              <a:t>HELP Committee Ranking Member Lamar Alexander (R-TN)</a:t>
            </a:r>
          </a:p>
          <a:p>
            <a:pPr lvl="1"/>
            <a:r>
              <a:rPr lang="en-US" sz="2000" dirty="0"/>
              <a:t>Incoming HELP Chair Patty Murray (D-WA)</a:t>
            </a:r>
          </a:p>
          <a:p>
            <a:pPr lvl="1"/>
            <a:r>
              <a:rPr lang="en-US" sz="2000" dirty="0"/>
              <a:t>HELP Subcommittee Chair Johnny Isakson (R-GA)</a:t>
            </a:r>
          </a:p>
          <a:p>
            <a:pPr lvl="1"/>
            <a:r>
              <a:rPr lang="en-US" sz="2000" dirty="0"/>
              <a:t>Senator Tim Scott (R-SC)</a:t>
            </a:r>
          </a:p>
          <a:p>
            <a:pPr marL="0" indent="0">
              <a:buNone/>
            </a:pPr>
            <a:endParaRPr lang="en-US" sz="2400" dirty="0"/>
          </a:p>
        </p:txBody>
      </p:sp>
      <p:sp>
        <p:nvSpPr>
          <p:cNvPr id="4" name="Content Placeholder 3"/>
          <p:cNvSpPr>
            <a:spLocks noGrp="1"/>
          </p:cNvSpPr>
          <p:nvPr>
            <p:ph sz="half" idx="2"/>
          </p:nvPr>
        </p:nvSpPr>
        <p:spPr/>
        <p:txBody>
          <a:bodyPr/>
          <a:lstStyle/>
          <a:p>
            <a:pPr marL="0" indent="0">
              <a:buNone/>
            </a:pPr>
            <a:r>
              <a:rPr lang="en-US" sz="2000" b="1" dirty="0" smtClean="0"/>
              <a:t>  House</a:t>
            </a:r>
            <a:r>
              <a:rPr lang="en-US" sz="2000" b="1" dirty="0"/>
              <a:t>:</a:t>
            </a:r>
          </a:p>
          <a:p>
            <a:pPr lvl="1"/>
            <a:r>
              <a:rPr lang="en-US" sz="2000" dirty="0"/>
              <a:t>Education &amp; Workforce Chair John Kline (R-MN)</a:t>
            </a:r>
          </a:p>
          <a:p>
            <a:pPr lvl="1"/>
            <a:r>
              <a:rPr lang="en-US" sz="2000" dirty="0"/>
              <a:t>Education &amp; Workforce Ranking Member George Miller (D-CA) </a:t>
            </a:r>
            <a:r>
              <a:rPr lang="en-US" sz="2000" i="1" dirty="0"/>
              <a:t>(retiring)</a:t>
            </a:r>
          </a:p>
          <a:p>
            <a:pPr lvl="1"/>
            <a:r>
              <a:rPr lang="en-US" sz="2000" dirty="0"/>
              <a:t>Rep. Greg Harper (R-MS</a:t>
            </a:r>
            <a:r>
              <a:rPr lang="en-US" sz="2000" dirty="0" smtClean="0"/>
              <a:t>)</a:t>
            </a:r>
          </a:p>
          <a:p>
            <a:pPr lvl="1"/>
            <a:r>
              <a:rPr lang="en-US" sz="2000" dirty="0"/>
              <a:t>Rep. </a:t>
            </a:r>
            <a:r>
              <a:rPr lang="en-US" sz="2000" dirty="0" smtClean="0"/>
              <a:t>Cathy McMorris-Rodgers </a:t>
            </a:r>
            <a:r>
              <a:rPr lang="en-US" sz="2000" dirty="0"/>
              <a:t>(R-WA</a:t>
            </a:r>
            <a:r>
              <a:rPr lang="en-US" sz="2000" dirty="0" smtClean="0"/>
              <a:t>)</a:t>
            </a:r>
            <a:endParaRPr lang="en-US" sz="2000" dirty="0"/>
          </a:p>
          <a:p>
            <a:pPr marL="0" indent="0">
              <a:buNone/>
            </a:pPr>
            <a:endParaRPr lang="en-US" sz="2400" dirty="0"/>
          </a:p>
        </p:txBody>
      </p:sp>
    </p:spTree>
    <p:extLst>
      <p:ext uri="{BB962C8B-B14F-4D97-AF65-F5344CB8AC3E}">
        <p14:creationId xmlns:p14="http://schemas.microsoft.com/office/powerpoint/2010/main" val="3955477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Move Talking Points</a:t>
            </a:r>
            <a:endParaRPr lang="en-US" dirty="0"/>
          </a:p>
        </p:txBody>
      </p:sp>
      <p:sp>
        <p:nvSpPr>
          <p:cNvPr id="3" name="Content Placeholder 2"/>
          <p:cNvSpPr>
            <a:spLocks noGrp="1"/>
          </p:cNvSpPr>
          <p:nvPr>
            <p:ph idx="1"/>
          </p:nvPr>
        </p:nvSpPr>
        <p:spPr>
          <a:xfrm>
            <a:off x="381000" y="1981200"/>
            <a:ext cx="8229600" cy="3962400"/>
          </a:xfrm>
        </p:spPr>
        <p:txBody>
          <a:bodyPr/>
          <a:lstStyle/>
          <a:p>
            <a:r>
              <a:rPr lang="en-US" sz="2400" dirty="0" smtClean="0"/>
              <a:t>No data to indicate better VR outcomes at DOL</a:t>
            </a:r>
          </a:p>
          <a:p>
            <a:r>
              <a:rPr lang="en-US" sz="2400" dirty="0" smtClean="0"/>
              <a:t>RSA should collaborate </a:t>
            </a:r>
            <a:r>
              <a:rPr lang="en-US" sz="2400" i="1" dirty="0"/>
              <a:t>more</a:t>
            </a:r>
            <a:r>
              <a:rPr lang="en-US" sz="2400" dirty="0"/>
              <a:t> than ever with </a:t>
            </a:r>
            <a:r>
              <a:rPr lang="en-US" sz="2400" dirty="0" smtClean="0"/>
              <a:t>schools, not less</a:t>
            </a:r>
          </a:p>
          <a:p>
            <a:r>
              <a:rPr lang="en-US" sz="2400" dirty="0"/>
              <a:t>Moving out of DOE is inconsistent with better serving transition youth</a:t>
            </a:r>
          </a:p>
          <a:p>
            <a:r>
              <a:rPr lang="en-US" sz="2400" dirty="0" smtClean="0"/>
              <a:t>DOL/“one stop” model has not demonstrated ability to serve people with disabilities</a:t>
            </a:r>
          </a:p>
          <a:p>
            <a:r>
              <a:rPr lang="en-US" sz="2400" dirty="0" smtClean="0"/>
              <a:t>Move to DOL could mean dilution </a:t>
            </a:r>
            <a:r>
              <a:rPr lang="en-US" sz="2400" dirty="0"/>
              <a:t>of </a:t>
            </a:r>
            <a:r>
              <a:rPr lang="en-US" sz="2400" dirty="0" smtClean="0"/>
              <a:t>services for individuals </a:t>
            </a:r>
            <a:r>
              <a:rPr lang="en-US" sz="2400" dirty="0"/>
              <a:t>with </a:t>
            </a:r>
            <a:r>
              <a:rPr lang="en-US" sz="2400" dirty="0" smtClean="0"/>
              <a:t>disabilities</a:t>
            </a:r>
            <a:endParaRPr lang="en-US" sz="2400" dirty="0"/>
          </a:p>
        </p:txBody>
      </p:sp>
    </p:spTree>
    <p:extLst>
      <p:ext uri="{BB962C8B-B14F-4D97-AF65-F5344CB8AC3E}">
        <p14:creationId xmlns:p14="http://schemas.microsoft.com/office/powerpoint/2010/main" val="3644168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511 Talking Points</a:t>
            </a:r>
            <a:endParaRPr lang="en-US" dirty="0"/>
          </a:p>
        </p:txBody>
      </p:sp>
      <p:sp>
        <p:nvSpPr>
          <p:cNvPr id="3" name="Content Placeholder 2"/>
          <p:cNvSpPr>
            <a:spLocks noGrp="1"/>
          </p:cNvSpPr>
          <p:nvPr>
            <p:ph idx="1"/>
          </p:nvPr>
        </p:nvSpPr>
        <p:spPr>
          <a:xfrm>
            <a:off x="381000" y="1981200"/>
            <a:ext cx="8229600" cy="3962400"/>
          </a:xfrm>
        </p:spPr>
        <p:txBody>
          <a:bodyPr/>
          <a:lstStyle/>
          <a:p>
            <a:r>
              <a:rPr lang="en-US" sz="2400" dirty="0" smtClean="0"/>
              <a:t>Misguided effort</a:t>
            </a:r>
          </a:p>
          <a:p>
            <a:r>
              <a:rPr lang="en-US" sz="2400" dirty="0"/>
              <a:t>W</a:t>
            </a:r>
            <a:r>
              <a:rPr lang="en-US" sz="2400" dirty="0" smtClean="0"/>
              <a:t>ill strengthen </a:t>
            </a:r>
            <a:r>
              <a:rPr lang="en-US" sz="2400" dirty="0"/>
              <a:t>and give legitimacy to </a:t>
            </a:r>
            <a:r>
              <a:rPr lang="en-US" sz="2400" dirty="0" smtClean="0"/>
              <a:t>flawed </a:t>
            </a:r>
            <a:r>
              <a:rPr lang="en-US" sz="2400" dirty="0"/>
              <a:t>subminimum wage </a:t>
            </a:r>
            <a:r>
              <a:rPr lang="en-US" sz="2400" dirty="0" smtClean="0"/>
              <a:t>system, rather than protecting people with disabilities</a:t>
            </a:r>
          </a:p>
          <a:p>
            <a:r>
              <a:rPr lang="en-US" sz="2400" dirty="0" smtClean="0"/>
              <a:t>Advances false </a:t>
            </a:r>
            <a:r>
              <a:rPr lang="en-US" sz="2400" dirty="0"/>
              <a:t>premise that people with disabilities cannot be competitively </a:t>
            </a:r>
            <a:r>
              <a:rPr lang="en-US" sz="2400" dirty="0" smtClean="0"/>
              <a:t>employed</a:t>
            </a:r>
          </a:p>
          <a:p>
            <a:r>
              <a:rPr lang="en-US" sz="2400" dirty="0" smtClean="0"/>
              <a:t>Makes VR counselors the gatekeepers to sheltered workshops, distracting from VR’s focus on competitive employment</a:t>
            </a:r>
            <a:endParaRPr lang="en-US" sz="2400" dirty="0"/>
          </a:p>
        </p:txBody>
      </p:sp>
    </p:spTree>
    <p:extLst>
      <p:ext uri="{BB962C8B-B14F-4D97-AF65-F5344CB8AC3E}">
        <p14:creationId xmlns:p14="http://schemas.microsoft.com/office/powerpoint/2010/main" val="1316408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CSPD Talking </a:t>
            </a:r>
            <a:r>
              <a:rPr lang="en-US" dirty="0"/>
              <a:t>Points</a:t>
            </a:r>
          </a:p>
        </p:txBody>
      </p:sp>
      <p:sp>
        <p:nvSpPr>
          <p:cNvPr id="3" name="Content Placeholder 2"/>
          <p:cNvSpPr>
            <a:spLocks noGrp="1"/>
          </p:cNvSpPr>
          <p:nvPr>
            <p:ph idx="1"/>
          </p:nvPr>
        </p:nvSpPr>
        <p:spPr/>
        <p:txBody>
          <a:bodyPr/>
          <a:lstStyle/>
          <a:p>
            <a:r>
              <a:rPr lang="en-US" sz="2400" dirty="0"/>
              <a:t>Comprehensive System of Personnel Development (CSPD</a:t>
            </a:r>
            <a:r>
              <a:rPr lang="en-US" sz="2400" dirty="0" smtClean="0"/>
              <a:t>) ensures high standards for professional staff, while allowing states to develop their own standards</a:t>
            </a:r>
          </a:p>
          <a:p>
            <a:r>
              <a:rPr lang="en-US" sz="2400" dirty="0"/>
              <a:t>Q</a:t>
            </a:r>
            <a:r>
              <a:rPr lang="en-US" sz="2400" dirty="0" smtClean="0"/>
              <a:t>ualified rehab counselors are critical to achieving good VR outcomes</a:t>
            </a:r>
          </a:p>
          <a:p>
            <a:r>
              <a:rPr lang="en-US" sz="2400" dirty="0" smtClean="0"/>
              <a:t>Downgrading standards for professional staff threatens VR’s success in matching individuals with disabilities to competitive employment opportunities</a:t>
            </a:r>
            <a:endParaRPr lang="en-US" sz="2400" dirty="0"/>
          </a:p>
        </p:txBody>
      </p:sp>
    </p:spTree>
    <p:extLst>
      <p:ext uri="{BB962C8B-B14F-4D97-AF65-F5344CB8AC3E}">
        <p14:creationId xmlns:p14="http://schemas.microsoft.com/office/powerpoint/2010/main" val="1511542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Alston &amp; Bird PowerPoint Template - solid blue background_1">
  <a:themeElements>
    <a:clrScheme name="New AB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ew AB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w AB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w AB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w AB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w AB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 AB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w AB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w AB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lston &amp; Bird PowerPoint Template - white background blue accent_1">
  <a:themeElements>
    <a:clrScheme name="AB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B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B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B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B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B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B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B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B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B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B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B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B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Alston &amp; Bird PowerPoint Template - solid blue background_1</Template>
  <TotalTime>4397</TotalTime>
  <Words>1253</Words>
  <Application>Microsoft Office PowerPoint</Application>
  <PresentationFormat>On-screen Show (4:3)</PresentationFormat>
  <Paragraphs>161</Paragraphs>
  <Slides>13</Slides>
  <Notes>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Alston &amp; Bird PowerPoint Template - solid blue background_1</vt:lpstr>
      <vt:lpstr>Alston &amp; Bird PowerPoint Template - white background blue accent_1</vt:lpstr>
      <vt:lpstr>2013-2014 WIA Advocacy Efforts</vt:lpstr>
      <vt:lpstr>Outline</vt:lpstr>
      <vt:lpstr>Legislative Update</vt:lpstr>
      <vt:lpstr>Primary Concerns with Senate Bill</vt:lpstr>
      <vt:lpstr>CSAVR WIA Advocacy</vt:lpstr>
      <vt:lpstr>Key Players on the Hill</vt:lpstr>
      <vt:lpstr>RSA Move Talking Points</vt:lpstr>
      <vt:lpstr>511 Talking Points</vt:lpstr>
      <vt:lpstr>CSPD Talking Points</vt:lpstr>
      <vt:lpstr>Sample Questions &amp; Answers  (RSA Move)</vt:lpstr>
      <vt:lpstr>Sample Questions &amp; Answers  (Sec. 511)</vt:lpstr>
      <vt:lpstr>Hill Meeting Tutorial</vt:lpstr>
      <vt:lpstr>Prepare to Provide Feedback:</vt:lpstr>
    </vt:vector>
  </TitlesOfParts>
  <Company>Alston &amp; Bird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Alston &amp; Bird</dc:creator>
  <cp:lastModifiedBy>Alston &amp; Bird</cp:lastModifiedBy>
  <cp:revision>30</cp:revision>
  <dcterms:created xsi:type="dcterms:W3CDTF">2014-03-24T14:22:30Z</dcterms:created>
  <dcterms:modified xsi:type="dcterms:W3CDTF">2014-04-04T17:24:57Z</dcterms:modified>
</cp:coreProperties>
</file>