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82" r:id="rId4"/>
    <p:sldId id="281" r:id="rId5"/>
    <p:sldId id="280" r:id="rId6"/>
    <p:sldId id="275" r:id="rId7"/>
    <p:sldId id="276" r:id="rId8"/>
    <p:sldId id="277" r:id="rId9"/>
    <p:sldId id="278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6F"/>
    <a:srgbClr val="72A8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 autoAdjust="0"/>
    <p:restoredTop sz="94660"/>
  </p:normalViewPr>
  <p:slideViewPr>
    <p:cSldViewPr>
      <p:cViewPr varScale="1">
        <p:scale>
          <a:sx n="61" d="100"/>
          <a:sy n="61" d="100"/>
        </p:scale>
        <p:origin x="92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83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52C499-D935-42ED-892A-FE9D48A44575}" type="datetimeFigureOut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5FFE7A2-1507-46FC-A044-483D5CB9C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56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73999-51C0-4FE0-99DF-7DC900A5A1BC}" type="datetimeFigureOut">
              <a:rPr lang="en-US" smtClean="0"/>
              <a:t>11/1/2015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DB415C-6A53-4B9E-B2D5-7CE08C0D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43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DB415C-6A53-4B9E-B2D5-7CE08C0DFB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0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dirty="0" smtClean="0"/>
              <a:t>This slide represents the types of consumer services in Oregon - Vocational Rehabilitation services are shaped to individual needs.  </a:t>
            </a:r>
          </a:p>
          <a:p>
            <a:pPr marL="17145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We will</a:t>
            </a:r>
            <a:r>
              <a:rPr lang="en-US" altLang="en-US" baseline="0" dirty="0" smtClean="0"/>
              <a:t> be discussing each individual “Type” of service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Who does it serve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What does it provide</a:t>
            </a:r>
          </a:p>
          <a:p>
            <a:pPr marL="171450" lvl="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During this presentation, </a:t>
            </a:r>
            <a:r>
              <a:rPr lang="en-US" altLang="en-US" baseline="0" dirty="0" smtClean="0"/>
              <a:t>You will see this visual used multiple times with an indicator (arrow) of which area of the pyramid we are covering</a:t>
            </a:r>
          </a:p>
          <a:p>
            <a:pPr marL="171450" lvl="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 baseline="0" dirty="0" smtClean="0"/>
          </a:p>
          <a:p>
            <a:pPr marL="171450" lvl="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Highlights: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Notice number of people served in each service type – FY14 &amp; statewide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Services moving up the continuum increase in intensity of service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Decrease in the numbers being served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The base of the pyramid represents the variety of services provided at the Centers for Independent living (will cover in a future slide)</a:t>
            </a:r>
          </a:p>
          <a:p>
            <a:pPr marL="628650" lvl="1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 baseline="0" dirty="0" smtClean="0"/>
          </a:p>
          <a:p>
            <a:pPr marL="171450" lvl="0" indent="-17145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Let me introduce you to a few of our consumers in Oregon</a:t>
            </a:r>
            <a:endParaRPr lang="en-US" alt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1CAEEC0-9115-4E60-9FD2-ACDE112BE85F}" type="slidenum">
              <a:rPr lang="en-US" alt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725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dirty="0" smtClean="0"/>
              <a:t>This slide represents</a:t>
            </a:r>
            <a:r>
              <a:rPr lang="en-US" altLang="en-US" baseline="0" dirty="0" smtClean="0"/>
              <a:t> the total number of adults and youth and the combined number for FFY10 – FFY14.  If the pyramid diagram were listed, it would point to the top three services – doesn’t include the Centers for Independent living.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Highlights:                                                                                                      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The number of youth served (Dark blue color) has gradually increased.  The number of adults have begun to decline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Why? – multiple faceted answer: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altLang="en-US" dirty="0" smtClean="0"/>
              <a:t>We have seen the total number of applications drop each year</a:t>
            </a:r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en-US" altLang="en-US" dirty="0" smtClean="0"/>
              <a:t>FFY13: 7,811 </a:t>
            </a:r>
            <a:r>
              <a:rPr lang="en-US" altLang="en-US" baseline="0" dirty="0" smtClean="0"/>
              <a:t> to FFY14: 7,660 (Difference of 146 applicants)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Self-Referral &amp; Referred by family and friends (top two referral sources) numbers have not recovered to pre-waiting list days</a:t>
            </a:r>
          </a:p>
          <a:p>
            <a:pPr marL="1543050" lvl="3" indent="-171450"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Order of Selection with a waiting list – began January 2009 until Fall 2010: Staging  </a:t>
            </a:r>
          </a:p>
          <a:p>
            <a:pPr marL="2000250" lvl="4" indent="-171450"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Worked through the list but the “inflight” numbers have not recovered</a:t>
            </a:r>
            <a:r>
              <a:rPr lang="en-US" altLang="en-US" dirty="0" smtClean="0"/>
              <a:t> </a:t>
            </a:r>
          </a:p>
          <a:p>
            <a:pPr marL="2000250" lvl="4" indent="-171450">
              <a:buFont typeface="Arial" panose="020B0604020202020204" pitchFamily="34" charset="0"/>
              <a:buChar char="•"/>
            </a:pPr>
            <a:r>
              <a:rPr lang="en-US" altLang="en-US" dirty="0" smtClean="0"/>
              <a:t>Still</a:t>
            </a:r>
            <a:r>
              <a:rPr lang="en-US" altLang="en-US" baseline="0" dirty="0" smtClean="0"/>
              <a:t> down 18% from SFY08</a:t>
            </a:r>
          </a:p>
          <a:p>
            <a:pPr marL="2457450" lvl="5" indent="-171450"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Self Referrals SFY08—3205  to  SFY14—2564 </a:t>
            </a:r>
          </a:p>
          <a:p>
            <a:pPr marL="2457450" lvl="5" indent="-171450"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Family &amp; Friends:  SFY08—1175 to SFY14—658 </a:t>
            </a:r>
            <a:endParaRPr lang="en-US" altLang="en-US" dirty="0" smtClean="0"/>
          </a:p>
          <a:p>
            <a:pPr marL="2000250" lvl="4" indent="-171450">
              <a:buFont typeface="Arial" panose="020B0604020202020204" pitchFamily="34" charset="0"/>
              <a:buChar char="•"/>
            </a:pPr>
            <a:r>
              <a:rPr lang="en-US" altLang="en-US" dirty="0" smtClean="0"/>
              <a:t>Self referrals account for over 33% of the way consumers get in the door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altLang="en-US" dirty="0" smtClean="0"/>
              <a:t>Economy</a:t>
            </a:r>
            <a:r>
              <a:rPr lang="en-US" altLang="en-US" baseline="0" dirty="0" smtClean="0"/>
              <a:t> – Why would people come in if there is a feeling that jobs are not available (our assumption)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Youth Outreach has caused the numbers to increase for youth</a:t>
            </a:r>
            <a:endParaRPr lang="en-US" altLang="en-US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en-US" baseline="0" dirty="0" smtClean="0"/>
              <a:t>As a point of reference – in FFY14 VR served 15,599 Oregonians, but that isn’t the total numbers of individuals with disabilities in Oregon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45FDA7-431F-438A-9A68-543EDED1ADB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7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lvl="1" indent="0" eaLnBrk="1" hangingPunct="1"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464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>
          <a:xfrm>
            <a:off x="0" y="0"/>
            <a:ext cx="9144000" cy="412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2" descr="Z:\!ACTIVE\Steve\DHS-powerpoint-redesign-header1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22383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7"/>
          <p:cNvSpPr/>
          <p:nvPr userDrawn="1"/>
        </p:nvSpPr>
        <p:spPr>
          <a:xfrm>
            <a:off x="0" y="628650"/>
            <a:ext cx="9144000" cy="711200"/>
          </a:xfrm>
          <a:prstGeom prst="rect">
            <a:avLst/>
          </a:prstGeom>
          <a:solidFill>
            <a:srgbClr val="253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339850"/>
            <a:ext cx="9144000" cy="9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2"/>
          <p:cNvSpPr/>
          <p:nvPr userDrawn="1"/>
        </p:nvSpPr>
        <p:spPr>
          <a:xfrm>
            <a:off x="6858000" y="6172200"/>
            <a:ext cx="21336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7" descr="Z:\!ACTIVE\Steve\dhs-vr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218238" y="5757863"/>
            <a:ext cx="24971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5410200" cy="2133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28152"/>
            <a:ext cx="7772400" cy="591048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6096000" y="1600200"/>
            <a:ext cx="2819400" cy="3352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30DA9-9A05-4C52-97C7-1EBEF0B973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6A83B-6B36-4E7D-A711-FE2EC4A017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CFAE4-B3B6-4AE0-92A4-021E5379B9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AD204-556B-4162-87B7-C0E9B87CC1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BFEA6-78FB-4E9C-8567-D851C86673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B27F-B285-4250-A47C-6800F62DAA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29711-38EB-4854-8647-BA911651B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3668-C4C1-4A56-BDD3-DD97F81603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46E28-7E70-4B66-9CB7-49C8BFCC5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EEFCD-DA93-4341-9357-0B887B32B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70736-6A1F-49C0-9E33-9C31C86F8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396C89-E110-4E09-BA1E-96BA3A1861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2536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1" name="Picture 7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230188"/>
            <a:ext cx="9144000" cy="9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-1588" y="6769100"/>
            <a:ext cx="9144001" cy="9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3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010400" y="6219825"/>
            <a:ext cx="19462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rgbClr val="72A84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72A84F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72A84F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72A84F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72A84F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72A84F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72A84F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72A84F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72A84F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4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305800" cy="4191000"/>
          </a:xfrm>
        </p:spPr>
        <p:txBody>
          <a:bodyPr/>
          <a:lstStyle/>
          <a:p>
            <a:pPr algn="ctr">
              <a:spcBef>
                <a:spcPts val="0"/>
              </a:spcBef>
            </a:pPr>
            <a:endParaRPr lang="en-US" b="1" dirty="0" smtClean="0">
              <a:solidFill>
                <a:srgbClr val="25366F"/>
              </a:solidFill>
              <a:latin typeface="Arial" charset="0"/>
              <a:cs typeface="Arial" charset="0"/>
            </a:endParaRPr>
          </a:p>
          <a:p>
            <a:pPr algn="ctr">
              <a:spcBef>
                <a:spcPts val="0"/>
              </a:spcBef>
            </a:pPr>
            <a:r>
              <a:rPr lang="en-US" sz="4000" b="1" dirty="0" smtClean="0">
                <a:solidFill>
                  <a:srgbClr val="25366F"/>
                </a:solidFill>
                <a:latin typeface="Arial" charset="0"/>
                <a:cs typeface="Arial" charset="0"/>
              </a:rPr>
              <a:t>Vocational Rehabilitation</a:t>
            </a:r>
          </a:p>
          <a:p>
            <a:pPr algn="ctr">
              <a:spcBef>
                <a:spcPts val="0"/>
              </a:spcBef>
            </a:pPr>
            <a:r>
              <a:rPr lang="en-US" sz="4000" b="1" dirty="0" smtClean="0">
                <a:solidFill>
                  <a:srgbClr val="25366F"/>
                </a:solidFill>
                <a:latin typeface="Arial" charset="0"/>
                <a:cs typeface="Arial" charset="0"/>
              </a:rPr>
              <a:t>Re-allotment – Pros &amp; Cons </a:t>
            </a:r>
          </a:p>
          <a:p>
            <a:pPr algn="ctr">
              <a:spcBef>
                <a:spcPts val="0"/>
              </a:spcBef>
            </a:pPr>
            <a:r>
              <a:rPr lang="en-US" b="1" dirty="0" smtClean="0">
                <a:solidFill>
                  <a:srgbClr val="25366F"/>
                </a:solidFill>
                <a:latin typeface="Arial" charset="0"/>
                <a:cs typeface="Arial" charset="0"/>
              </a:rPr>
              <a:t>Fall 2015</a:t>
            </a:r>
          </a:p>
          <a:p>
            <a:endParaRPr lang="en-US" dirty="0">
              <a:solidFill>
                <a:srgbClr val="25366F"/>
              </a:solidFill>
              <a:latin typeface="Arial" charset="0"/>
              <a:cs typeface="Arial" charset="0"/>
            </a:endParaRPr>
          </a:p>
          <a:p>
            <a:pPr algn="ctr"/>
            <a:r>
              <a:rPr lang="en-US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Judy Barker, DHS Budget Analysts</a:t>
            </a:r>
          </a:p>
          <a:p>
            <a:pPr algn="ctr"/>
            <a:r>
              <a:rPr lang="en-US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Trina M. Lee, Director, Vocational Rehabilitation</a:t>
            </a:r>
          </a:p>
        </p:txBody>
      </p:sp>
      <p:sp>
        <p:nvSpPr>
          <p:cNvPr id="14338" name="Title 3"/>
          <p:cNvSpPr>
            <a:spLocks noGrp="1"/>
          </p:cNvSpPr>
          <p:nvPr>
            <p:ph type="ctrTitle"/>
          </p:nvPr>
        </p:nvSpPr>
        <p:spPr>
          <a:xfrm>
            <a:off x="381000" y="628650"/>
            <a:ext cx="8458200" cy="590550"/>
          </a:xfrm>
        </p:spPr>
        <p:txBody>
          <a:bodyPr/>
          <a:lstStyle/>
          <a:p>
            <a:pPr algn="ctr"/>
            <a:r>
              <a:rPr lang="en-US" dirty="0" smtClean="0">
                <a:latin typeface="Arial" charset="0"/>
                <a:cs typeface="Arial" charset="0"/>
              </a:rPr>
              <a:t>Department of Human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Re-allotment: Pros and Cons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222334"/>
            <a:ext cx="4040188" cy="639762"/>
          </a:xfrm>
        </p:spPr>
        <p:txBody>
          <a:bodyPr/>
          <a:lstStyle/>
          <a:p>
            <a:r>
              <a:rPr lang="en-US" sz="3200" dirty="0" smtClean="0"/>
              <a:t>Pros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3951288"/>
          </a:xfrm>
        </p:spPr>
        <p:txBody>
          <a:bodyPr/>
          <a:lstStyle/>
          <a:p>
            <a:r>
              <a:rPr lang="en-US" dirty="0"/>
              <a:t>Allows to manage funds to </a:t>
            </a:r>
            <a:r>
              <a:rPr lang="en-US" dirty="0" smtClean="0"/>
              <a:t>serve </a:t>
            </a:r>
            <a:r>
              <a:rPr lang="en-US" dirty="0"/>
              <a:t>all </a:t>
            </a:r>
            <a:r>
              <a:rPr lang="en-US" dirty="0" smtClean="0"/>
              <a:t>clients</a:t>
            </a:r>
          </a:p>
          <a:p>
            <a:r>
              <a:rPr lang="en-US" dirty="0"/>
              <a:t>Increase PETS services </a:t>
            </a:r>
            <a:r>
              <a:rPr lang="en-US" dirty="0" smtClean="0"/>
              <a:t>striving for </a:t>
            </a:r>
            <a:r>
              <a:rPr lang="en-US" dirty="0"/>
              <a:t>early employment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645024" y="1222334"/>
            <a:ext cx="4041775" cy="639762"/>
          </a:xfrm>
        </p:spPr>
        <p:txBody>
          <a:bodyPr/>
          <a:lstStyle/>
          <a:p>
            <a:r>
              <a:rPr lang="en-US" sz="3200" dirty="0" smtClean="0"/>
              <a:t>Cons</a:t>
            </a:r>
            <a:endParaRPr lang="en-US" sz="32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497389" y="1981200"/>
            <a:ext cx="4418012" cy="3951288"/>
          </a:xfrm>
        </p:spPr>
        <p:txBody>
          <a:bodyPr/>
          <a:lstStyle/>
          <a:p>
            <a:r>
              <a:rPr lang="en-US" dirty="0"/>
              <a:t>Legislature reluctant to provide state funding</a:t>
            </a:r>
            <a:endParaRPr lang="en-US" dirty="0" smtClean="0"/>
          </a:p>
          <a:p>
            <a:r>
              <a:rPr lang="en-US" dirty="0" smtClean="0"/>
              <a:t>Maintain MOE </a:t>
            </a:r>
            <a:r>
              <a:rPr lang="en-US" dirty="0"/>
              <a:t>– </a:t>
            </a:r>
            <a:r>
              <a:rPr lang="en-US" dirty="0" smtClean="0"/>
              <a:t>or risk                                                              losing </a:t>
            </a:r>
            <a:r>
              <a:rPr lang="en-US" dirty="0"/>
              <a:t>federal dollars (1-1)</a:t>
            </a:r>
            <a:endParaRPr lang="en-US" dirty="0" smtClean="0"/>
          </a:p>
          <a:p>
            <a:r>
              <a:rPr lang="en-US" dirty="0" smtClean="0"/>
              <a:t>Continual education: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of MOE and </a:t>
            </a:r>
            <a:r>
              <a:rPr lang="en-US" dirty="0" smtClean="0"/>
              <a:t>re-</a:t>
            </a:r>
            <a:r>
              <a:rPr lang="en-US" dirty="0" err="1" smtClean="0"/>
              <a:t>allottment</a:t>
            </a:r>
            <a:r>
              <a:rPr lang="en-US" dirty="0" smtClean="0"/>
              <a:t> </a:t>
            </a:r>
            <a:r>
              <a:rPr lang="en-US" dirty="0"/>
              <a:t>dollars </a:t>
            </a:r>
            <a:endParaRPr lang="en-US" dirty="0" smtClean="0"/>
          </a:p>
          <a:p>
            <a:r>
              <a:rPr lang="en-US" dirty="0"/>
              <a:t>Makes the PETS set aside larger so need to be managed to ensure don’t revert funds</a:t>
            </a:r>
          </a:p>
        </p:txBody>
      </p:sp>
    </p:spTree>
    <p:extLst>
      <p:ext uri="{BB962C8B-B14F-4D97-AF65-F5344CB8AC3E}">
        <p14:creationId xmlns:p14="http://schemas.microsoft.com/office/powerpoint/2010/main" val="216563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Information……..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Judy Barker</a:t>
            </a:r>
          </a:p>
          <a:p>
            <a:pPr marL="0" indent="0">
              <a:buNone/>
            </a:pPr>
            <a:r>
              <a:rPr lang="en-US" sz="2400" dirty="0" smtClean="0"/>
              <a:t>DHS Budget Analyst</a:t>
            </a:r>
          </a:p>
          <a:p>
            <a:pPr marL="0" indent="0">
              <a:buNone/>
            </a:pPr>
            <a:r>
              <a:rPr lang="en-US" sz="2400" dirty="0" smtClean="0"/>
              <a:t>503-945-8832</a:t>
            </a:r>
          </a:p>
          <a:p>
            <a:pPr marL="0" indent="0">
              <a:buNone/>
            </a:pPr>
            <a:r>
              <a:rPr lang="en-US" sz="2400" dirty="0" smtClean="0"/>
              <a:t>Judy.A.Barker@dhsoha.state.or.us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Trina M. Lee</a:t>
            </a:r>
          </a:p>
          <a:p>
            <a:pPr marL="0" indent="0">
              <a:buNone/>
            </a:pPr>
            <a:r>
              <a:rPr lang="en-US" sz="2400" dirty="0" smtClean="0"/>
              <a:t>VR Director</a:t>
            </a:r>
          </a:p>
          <a:p>
            <a:pPr marL="0" indent="0">
              <a:buNone/>
            </a:pPr>
            <a:r>
              <a:rPr lang="en-US" sz="2400" dirty="0" smtClean="0"/>
              <a:t>503-990-9039</a:t>
            </a:r>
          </a:p>
          <a:p>
            <a:pPr marL="0" indent="0">
              <a:buNone/>
            </a:pPr>
            <a:r>
              <a:rPr lang="en-US" sz="2400" dirty="0" smtClean="0"/>
              <a:t>Trina.M.Lee@dhsoha.state.or.us</a:t>
            </a:r>
          </a:p>
        </p:txBody>
      </p:sp>
    </p:spTree>
    <p:extLst>
      <p:ext uri="{BB962C8B-B14F-4D97-AF65-F5344CB8AC3E}">
        <p14:creationId xmlns:p14="http://schemas.microsoft.com/office/powerpoint/2010/main" val="367606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795" y="609600"/>
            <a:ext cx="8229600" cy="990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VR Mission </a:t>
            </a:r>
          </a:p>
          <a:p>
            <a:pPr marL="0" indent="0">
              <a:buNone/>
            </a:pPr>
            <a:r>
              <a:rPr lang="en-US" sz="1800" dirty="0" smtClean="0"/>
              <a:t>Assist Oregonians with disabilities to achieve and maintain employment and independence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8" y="1981200"/>
            <a:ext cx="8229600" cy="3999614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VR Objectives for 2015-17</a:t>
            </a:r>
            <a:endParaRPr lang="en-US" sz="2400" b="1" dirty="0"/>
          </a:p>
          <a:p>
            <a:r>
              <a:rPr lang="en-US" sz="1800" dirty="0" smtClean="0"/>
              <a:t>Support and accelerate </a:t>
            </a:r>
            <a:r>
              <a:rPr lang="en-US" sz="1800" b="1" dirty="0" smtClean="0"/>
              <a:t>customer experience </a:t>
            </a:r>
            <a:r>
              <a:rPr lang="en-US" sz="1800" dirty="0" smtClean="0"/>
              <a:t>to be empowering, effective and efficient</a:t>
            </a:r>
          </a:p>
          <a:p>
            <a:r>
              <a:rPr lang="en-US" sz="1800" dirty="0" smtClean="0"/>
              <a:t>Rethink and implement inclusive, dynamic statewide </a:t>
            </a:r>
            <a:r>
              <a:rPr lang="en-US" sz="1800" b="1" dirty="0" smtClean="0"/>
              <a:t>youth programs</a:t>
            </a:r>
          </a:p>
          <a:p>
            <a:r>
              <a:rPr lang="en-US" sz="1800" dirty="0" smtClean="0"/>
              <a:t>Create and implement an </a:t>
            </a:r>
            <a:r>
              <a:rPr lang="en-US" sz="1800" b="1" dirty="0" smtClean="0"/>
              <a:t>employer engagement model</a:t>
            </a:r>
          </a:p>
          <a:p>
            <a:r>
              <a:rPr lang="en-US" sz="1800" dirty="0" smtClean="0"/>
              <a:t>Create shared </a:t>
            </a:r>
            <a:r>
              <a:rPr lang="en-US" sz="1800" b="1" dirty="0" smtClean="0"/>
              <a:t>commitment and ownership among all staff </a:t>
            </a:r>
            <a:r>
              <a:rPr lang="en-US" sz="1800" dirty="0" smtClean="0"/>
              <a:t>to maximize program goals</a:t>
            </a:r>
          </a:p>
          <a:p>
            <a:r>
              <a:rPr lang="en-US" sz="1800" dirty="0" smtClean="0"/>
              <a:t>Respond proactively to federal and state requirements and initiatives by creating an </a:t>
            </a:r>
            <a:r>
              <a:rPr lang="en-US" sz="1800" b="1" dirty="0" smtClean="0"/>
              <a:t>agile and sustainable program</a:t>
            </a:r>
          </a:p>
          <a:p>
            <a:r>
              <a:rPr lang="en-US" sz="1800" dirty="0" smtClean="0"/>
              <a:t>Increase </a:t>
            </a:r>
            <a:r>
              <a:rPr lang="en-US" sz="1800" b="1" dirty="0" smtClean="0"/>
              <a:t>program policy alignment </a:t>
            </a:r>
            <a:r>
              <a:rPr lang="en-US" sz="1800" dirty="0" smtClean="0"/>
              <a:t>and consistent application</a:t>
            </a:r>
          </a:p>
          <a:p>
            <a:r>
              <a:rPr lang="en-US" sz="1800" dirty="0" smtClean="0"/>
              <a:t>Formalize and continue to update our </a:t>
            </a:r>
            <a:r>
              <a:rPr lang="en-US" sz="1800" b="1" dirty="0" smtClean="0"/>
              <a:t>business practices</a:t>
            </a:r>
          </a:p>
          <a:p>
            <a:r>
              <a:rPr lang="en-US" sz="1800" dirty="0" smtClean="0"/>
              <a:t>Create and implement a formal approach to </a:t>
            </a:r>
            <a:r>
              <a:rPr lang="en-US" sz="1800" b="1" dirty="0" smtClean="0"/>
              <a:t>managing our changes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6FAB27F-B285-4250-A47C-6800F62DAA5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2545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>
                <a:latin typeface="Arial" charset="0"/>
                <a:cs typeface="Arial" charset="0"/>
              </a:rPr>
              <a:t>Types of consumer services </a:t>
            </a:r>
            <a:r>
              <a:rPr lang="en-US" altLang="en-US" sz="2400" b="1" dirty="0" smtClean="0">
                <a:latin typeface="Arial" charset="0"/>
                <a:cs typeface="Arial" charset="0"/>
              </a:rPr>
              <a:t>(2014)</a:t>
            </a:r>
          </a:p>
        </p:txBody>
      </p:sp>
      <p:sp>
        <p:nvSpPr>
          <p:cNvPr id="22533" name="Rectangle 4"/>
          <p:cNvSpPr txBox="1">
            <a:spLocks noChangeArrowheads="1"/>
          </p:cNvSpPr>
          <p:nvPr/>
        </p:nvSpPr>
        <p:spPr bwMode="auto">
          <a:xfrm>
            <a:off x="304800" y="6248400"/>
            <a:ext cx="1219200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FF4A9B-780E-4630-A3A8-F0A97E05F629}" type="slidenum">
              <a:rPr lang="en-US" altLang="en-US" sz="1200">
                <a:solidFill>
                  <a:srgbClr val="000000"/>
                </a:solidFill>
                <a:latin typeface="Garamond" pitchFamily="18" charset="0"/>
              </a:rPr>
              <a:pPr eaLnBrk="1" hangingPunct="1"/>
              <a:t>3</a:t>
            </a:fld>
            <a:endParaRPr lang="en-US" altLang="en-US" sz="1200">
              <a:solidFill>
                <a:srgbClr val="000000"/>
              </a:solidFill>
              <a:latin typeface="Garamond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3149" y="1371600"/>
            <a:ext cx="7877175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55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 smtClean="0"/>
              <a:t>Oregonians served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81000" y="6356350"/>
            <a:ext cx="21336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9E462F-9BC0-44B6-B15E-D0A988D74C3A}" type="slidenum">
              <a:rPr lang="en-US" altLang="en-US" smtClean="0">
                <a:latin typeface="Garamond" pitchFamily="18" charset="0"/>
              </a:rPr>
              <a:pPr eaLnBrk="1" hangingPunct="1"/>
              <a:t>4</a:t>
            </a:fld>
            <a:endParaRPr lang="en-US" altLang="en-US" smtClean="0">
              <a:latin typeface="Garamond" pitchFamily="18" charset="0"/>
            </a:endParaRPr>
          </a:p>
        </p:txBody>
      </p:sp>
      <p:pic>
        <p:nvPicPr>
          <p:cNvPr id="1026" name="Picture 2" descr="Z:\!ACTIVE\Steve\Open\Ways and Means\Ways and Means 2014\VR Ways and Means\Working\Links\VR graphs-02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6618771" cy="456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5200" y="441325"/>
            <a:ext cx="1931987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7486650" y="6858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366000" y="9144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162800" y="12192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20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60375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>
                <a:latin typeface="Arial" charset="0"/>
                <a:cs typeface="Arial" charset="0"/>
              </a:rPr>
              <a:t>VR Caseload along the Service </a:t>
            </a:r>
            <a:r>
              <a:rPr lang="en-US" altLang="en-US" sz="4000" b="1" dirty="0">
                <a:latin typeface="Arial" charset="0"/>
                <a:cs typeface="Arial" charset="0"/>
              </a:rPr>
              <a:t>C</a:t>
            </a:r>
            <a:r>
              <a:rPr lang="en-US" altLang="en-US" sz="4000" b="1" dirty="0" smtClean="0">
                <a:latin typeface="Arial" charset="0"/>
                <a:cs typeface="Arial" charset="0"/>
              </a:rPr>
              <a:t>ontinuum</a:t>
            </a:r>
          </a:p>
        </p:txBody>
      </p:sp>
      <p:sp>
        <p:nvSpPr>
          <p:cNvPr id="23556" name="Rectangle 4"/>
          <p:cNvSpPr txBox="1">
            <a:spLocks noChangeArrowheads="1"/>
          </p:cNvSpPr>
          <p:nvPr/>
        </p:nvSpPr>
        <p:spPr bwMode="auto">
          <a:xfrm>
            <a:off x="304800" y="6248400"/>
            <a:ext cx="1219200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D41918-8E23-4810-BD6A-DDFC2AF1FA5B}" type="slidenum">
              <a:rPr lang="en-US" altLang="en-US" sz="1200">
                <a:solidFill>
                  <a:srgbClr val="000000"/>
                </a:solidFill>
                <a:latin typeface="Garamond" pitchFamily="18" charset="0"/>
              </a:rPr>
              <a:pPr eaLnBrk="1" hangingPunct="1"/>
              <a:t>5</a:t>
            </a:fld>
            <a:endParaRPr lang="en-US" altLang="en-US" sz="1200">
              <a:solidFill>
                <a:srgbClr val="000000"/>
              </a:solidFill>
              <a:latin typeface="Garamond" pitchFamily="18" charset="0"/>
            </a:endParaRPr>
          </a:p>
        </p:txBody>
      </p:sp>
      <p:pic>
        <p:nvPicPr>
          <p:cNvPr id="10264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63936" y="1676400"/>
            <a:ext cx="654208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0400" y="2284412"/>
            <a:ext cx="1931987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>
            <a:off x="7029450" y="28194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181850" y="25146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858000" y="3048000"/>
            <a:ext cx="304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86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/>
          <a:lstStyle/>
          <a:p>
            <a:r>
              <a:rPr lang="en-US" dirty="0" smtClean="0"/>
              <a:t>History – </a:t>
            </a:r>
            <a:br>
              <a:rPr lang="en-US" dirty="0" smtClean="0"/>
            </a:br>
            <a:r>
              <a:rPr lang="en-US" dirty="0" smtClean="0"/>
              <a:t>How Oregon has the ability to request re-allotment $$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r>
              <a:rPr lang="en-US" dirty="0" smtClean="0"/>
              <a:t>Preparing </a:t>
            </a:r>
            <a:r>
              <a:rPr lang="en-US" dirty="0"/>
              <a:t>for a federal </a:t>
            </a:r>
            <a:r>
              <a:rPr lang="en-US" dirty="0" smtClean="0"/>
              <a:t>audit</a:t>
            </a:r>
          </a:p>
          <a:p>
            <a:pPr lvl="1"/>
            <a:r>
              <a:rPr lang="en-US" dirty="0" smtClean="0"/>
              <a:t>Discovered </a:t>
            </a:r>
            <a:r>
              <a:rPr lang="en-US" dirty="0"/>
              <a:t>dollars that had not been reported </a:t>
            </a:r>
            <a:r>
              <a:rPr lang="en-US" dirty="0" smtClean="0"/>
              <a:t>as State </a:t>
            </a:r>
            <a:r>
              <a:rPr lang="en-US" dirty="0"/>
              <a:t>only expenditures in support of the program </a:t>
            </a:r>
            <a:endParaRPr lang="en-US" dirty="0" smtClean="0"/>
          </a:p>
          <a:p>
            <a:pPr lvl="1"/>
            <a:r>
              <a:rPr lang="en-US" dirty="0" err="1" smtClean="0"/>
              <a:t>Reclassed</a:t>
            </a:r>
            <a:r>
              <a:rPr lang="en-US" dirty="0" smtClean="0"/>
              <a:t> </a:t>
            </a:r>
            <a:r>
              <a:rPr lang="en-US" dirty="0"/>
              <a:t>those dollars making our MOE $2.1M over the required match on the odd years.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6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Continued…….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lvl="0"/>
            <a:r>
              <a:rPr lang="en-US" dirty="0"/>
              <a:t>In FFY09 applied for </a:t>
            </a:r>
            <a:r>
              <a:rPr lang="en-US" dirty="0" smtClean="0"/>
              <a:t>re-allotment </a:t>
            </a:r>
            <a:r>
              <a:rPr lang="en-US" dirty="0"/>
              <a:t>dollars to help fund us at a level that would allow us to work our way out of </a:t>
            </a:r>
            <a:r>
              <a:rPr lang="en-US" dirty="0" smtClean="0"/>
              <a:t>active waiting list Order </a:t>
            </a:r>
            <a:r>
              <a:rPr lang="en-US" dirty="0"/>
              <a:t>of </a:t>
            </a:r>
            <a:r>
              <a:rPr lang="en-US" dirty="0" smtClean="0"/>
              <a:t>Selection</a:t>
            </a:r>
          </a:p>
          <a:p>
            <a:r>
              <a:rPr lang="en-US" dirty="0"/>
              <a:t>In January of 2014 went to the Legislature and requested $2.2M in state funds to support the increased cost of services to </a:t>
            </a:r>
            <a:r>
              <a:rPr lang="en-US" dirty="0" smtClean="0"/>
              <a:t>clients</a:t>
            </a:r>
          </a:p>
          <a:p>
            <a:pPr lvl="1"/>
            <a:r>
              <a:rPr lang="en-US" dirty="0"/>
              <a:t>Based on mix of disability types and forecasted cases.</a:t>
            </a:r>
          </a:p>
          <a:p>
            <a:pPr lvl="1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55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- 2014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Selling point: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increased $2.2M would manage MOE year to year </a:t>
            </a:r>
            <a:r>
              <a:rPr lang="en-US" dirty="0" smtClean="0"/>
              <a:t>&amp; at similar levels</a:t>
            </a:r>
          </a:p>
          <a:p>
            <a:pPr lvl="1"/>
            <a:r>
              <a:rPr lang="en-US" dirty="0" smtClean="0"/>
              <a:t>Allows </a:t>
            </a:r>
            <a:r>
              <a:rPr lang="en-US" dirty="0"/>
              <a:t>us to request </a:t>
            </a:r>
            <a:r>
              <a:rPr lang="en-US" dirty="0" smtClean="0"/>
              <a:t>re-allotment </a:t>
            </a:r>
            <a:r>
              <a:rPr lang="en-US" dirty="0"/>
              <a:t>dollars on a yearly basis.</a:t>
            </a:r>
          </a:p>
          <a:p>
            <a:r>
              <a:rPr lang="en-US" dirty="0" smtClean="0"/>
              <a:t>Caution:</a:t>
            </a:r>
          </a:p>
          <a:p>
            <a:pPr lvl="1"/>
            <a:r>
              <a:rPr lang="en-US" dirty="0" smtClean="0"/>
              <a:t>Requesting re-allotment </a:t>
            </a:r>
            <a:r>
              <a:rPr lang="en-US" dirty="0"/>
              <a:t>dollars </a:t>
            </a:r>
            <a:r>
              <a:rPr lang="en-US" dirty="0" smtClean="0"/>
              <a:t>do not </a:t>
            </a:r>
            <a:r>
              <a:rPr lang="en-US" dirty="0"/>
              <a:t>guarantee we would receive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17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Oregon’s Requests…..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FFY14:</a:t>
            </a:r>
          </a:p>
          <a:p>
            <a:pPr lvl="1"/>
            <a:r>
              <a:rPr lang="en-US" dirty="0" smtClean="0"/>
              <a:t>Received </a:t>
            </a:r>
            <a:r>
              <a:rPr lang="en-US" dirty="0"/>
              <a:t>$10.1M </a:t>
            </a:r>
            <a:endParaRPr lang="en-US" dirty="0" smtClean="0"/>
          </a:p>
          <a:p>
            <a:pPr lvl="2"/>
            <a:r>
              <a:rPr lang="en-US" dirty="0" smtClean="0"/>
              <a:t>Ensure </a:t>
            </a:r>
            <a:r>
              <a:rPr lang="en-US" dirty="0"/>
              <a:t>we would not run </a:t>
            </a:r>
            <a:r>
              <a:rPr lang="en-US" dirty="0" smtClean="0"/>
              <a:t>short </a:t>
            </a:r>
            <a:r>
              <a:rPr lang="en-US" dirty="0"/>
              <a:t>of funds and </a:t>
            </a:r>
            <a:r>
              <a:rPr lang="en-US" dirty="0" smtClean="0"/>
              <a:t>needed </a:t>
            </a:r>
            <a:r>
              <a:rPr lang="en-US" dirty="0"/>
              <a:t>to enact the Order of Selection</a:t>
            </a:r>
          </a:p>
          <a:p>
            <a:r>
              <a:rPr lang="en-US" dirty="0" smtClean="0"/>
              <a:t>FFY15:</a:t>
            </a:r>
          </a:p>
          <a:p>
            <a:pPr lvl="1"/>
            <a:r>
              <a:rPr lang="en-US" dirty="0" smtClean="0"/>
              <a:t>Received </a:t>
            </a:r>
            <a:r>
              <a:rPr lang="en-US" dirty="0"/>
              <a:t>$10.9M </a:t>
            </a:r>
            <a:endParaRPr lang="en-US" dirty="0" smtClean="0"/>
          </a:p>
          <a:p>
            <a:pPr lvl="2"/>
            <a:r>
              <a:rPr lang="en-US" dirty="0" smtClean="0"/>
              <a:t>Allowed us </a:t>
            </a:r>
            <a:r>
              <a:rPr lang="en-US" dirty="0"/>
              <a:t>to increase caseloads due to </a:t>
            </a:r>
            <a:r>
              <a:rPr lang="en-US" dirty="0" smtClean="0"/>
              <a:t>Executive Order (Employment First) </a:t>
            </a:r>
            <a:r>
              <a:rPr lang="en-US" dirty="0"/>
              <a:t>and proposed legal settlement while remaining out of the Order of Selection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2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805</Words>
  <Application>Microsoft Office PowerPoint</Application>
  <PresentationFormat>On-screen Show (4:3)</PresentationFormat>
  <Paragraphs>103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Garamond</vt:lpstr>
      <vt:lpstr>Office Theme</vt:lpstr>
      <vt:lpstr>Department of Human Services</vt:lpstr>
      <vt:lpstr>PowerPoint Presentation</vt:lpstr>
      <vt:lpstr>Types of consumer services (2014)</vt:lpstr>
      <vt:lpstr>Oregonians served</vt:lpstr>
      <vt:lpstr>VR Caseload along the Service Continuum</vt:lpstr>
      <vt:lpstr>History –  How Oregon has the ability to request re-allotment $$</vt:lpstr>
      <vt:lpstr>History Continued…….</vt:lpstr>
      <vt:lpstr>History - 2014</vt:lpstr>
      <vt:lpstr>Oregon’s Requests…..</vt:lpstr>
      <vt:lpstr>Re-allotment: Pros and Cons </vt:lpstr>
      <vt:lpstr>Contact Information……..</vt:lpstr>
    </vt:vector>
  </TitlesOfParts>
  <Company>Oregon DHS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Hernandez</dc:creator>
  <cp:lastModifiedBy>Theresa Hamrick</cp:lastModifiedBy>
  <cp:revision>31</cp:revision>
  <dcterms:created xsi:type="dcterms:W3CDTF">2015-01-20T22:27:26Z</dcterms:created>
  <dcterms:modified xsi:type="dcterms:W3CDTF">2015-11-01T18:44:04Z</dcterms:modified>
</cp:coreProperties>
</file>