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8" r:id="rId2"/>
    <p:sldId id="2385" r:id="rId3"/>
    <p:sldId id="2458" r:id="rId4"/>
    <p:sldId id="303" r:id="rId5"/>
    <p:sldId id="2494" r:id="rId6"/>
    <p:sldId id="2492" r:id="rId7"/>
    <p:sldId id="2493" r:id="rId8"/>
    <p:sldId id="2409" r:id="rId9"/>
    <p:sldId id="2315" r:id="rId10"/>
    <p:sldId id="2519" r:id="rId11"/>
    <p:sldId id="2343" r:id="rId12"/>
    <p:sldId id="264" r:id="rId13"/>
    <p:sldId id="265" r:id="rId14"/>
    <p:sldId id="266" r:id="rId15"/>
    <p:sldId id="267" r:id="rId16"/>
    <p:sldId id="2405" r:id="rId17"/>
    <p:sldId id="2398" r:id="rId18"/>
    <p:sldId id="2282" r:id="rId19"/>
    <p:sldId id="2369" r:id="rId20"/>
    <p:sldId id="2462" r:id="rId21"/>
    <p:sldId id="2477" r:id="rId22"/>
    <p:sldId id="2384" r:id="rId23"/>
    <p:sldId id="299" r:id="rId24"/>
    <p:sldId id="300" r:id="rId25"/>
    <p:sldId id="276" r:id="rId26"/>
    <p:sldId id="2517" r:id="rId27"/>
    <p:sldId id="2507" r:id="rId28"/>
    <p:sldId id="2383" r:id="rId29"/>
    <p:sldId id="2495" r:id="rId30"/>
    <p:sldId id="2460" r:id="rId31"/>
    <p:sldId id="2461" r:id="rId32"/>
    <p:sldId id="2389" r:id="rId33"/>
    <p:sldId id="2359" r:id="rId34"/>
    <p:sldId id="2324" r:id="rId35"/>
    <p:sldId id="2466" r:id="rId36"/>
    <p:sldId id="2459" r:id="rId37"/>
    <p:sldId id="2406" r:id="rId38"/>
    <p:sldId id="2390" r:id="rId39"/>
    <p:sldId id="2501" r:id="rId40"/>
    <p:sldId id="2032" r:id="rId41"/>
    <p:sldId id="2365" r:id="rId42"/>
    <p:sldId id="2499" r:id="rId43"/>
    <p:sldId id="2351" r:id="rId44"/>
    <p:sldId id="2408" r:id="rId45"/>
    <p:sldId id="2333" r:id="rId46"/>
    <p:sldId id="2475" r:id="rId47"/>
    <p:sldId id="2465" r:id="rId48"/>
    <p:sldId id="286" r:id="rId49"/>
    <p:sldId id="2368" r:id="rId50"/>
    <p:sldId id="2480" r:id="rId51"/>
    <p:sldId id="2525" r:id="rId52"/>
    <p:sldId id="2514" r:id="rId53"/>
    <p:sldId id="2399" r:id="rId54"/>
    <p:sldId id="2504" r:id="rId55"/>
    <p:sldId id="2510" r:id="rId56"/>
    <p:sldId id="2518" r:id="rId57"/>
    <p:sldId id="321" r:id="rId58"/>
    <p:sldId id="2511" r:id="rId59"/>
    <p:sldId id="2520" r:id="rId60"/>
    <p:sldId id="2345" r:id="rId61"/>
    <p:sldId id="2450" r:id="rId62"/>
    <p:sldId id="331" r:id="rId63"/>
    <p:sldId id="332" r:id="rId64"/>
    <p:sldId id="2464" r:id="rId65"/>
    <p:sldId id="2452" r:id="rId66"/>
    <p:sldId id="333" r:id="rId67"/>
    <p:sldId id="2515" r:id="rId68"/>
    <p:sldId id="2516" r:id="rId69"/>
    <p:sldId id="2402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C30"/>
    <a:srgbClr val="550527"/>
    <a:srgbClr val="C5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0" autoAdjust="0"/>
    <p:restoredTop sz="95915"/>
  </p:normalViewPr>
  <p:slideViewPr>
    <p:cSldViewPr snapToGrid="0">
      <p:cViewPr varScale="1">
        <p:scale>
          <a:sx n="108" d="100"/>
          <a:sy n="108" d="100"/>
        </p:scale>
        <p:origin x="232" y="288"/>
      </p:cViewPr>
      <p:guideLst/>
    </p:cSldViewPr>
  </p:slideViewPr>
  <p:outlineViewPr>
    <p:cViewPr>
      <p:scale>
        <a:sx n="33" d="100"/>
        <a:sy n="33" d="100"/>
      </p:scale>
      <p:origin x="0" y="-104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arybond\Desktop\19%20baller%20mhts%209-19\mhts%20long%20term%209-9-19\Figure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arybond\Desktop\haslett%20rural%20urb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arybond\Documents\gary\present\21%20present\new%20graphs\ips%20growth\IPS%20growth%20from%202002%20to%202020%20v%202%207-29-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425932746537"/>
          <c:y val="1.2427849260210995E-2"/>
          <c:w val="0.887013546619284"/>
          <c:h val="0.815749588100471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Treatment</c:v>
                </c:pt>
              </c:strCache>
            </c:strRef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prstClr val="black"/>
              </a:solidFill>
              <a:ln w="9525">
                <a:solidFill>
                  <a:prstClr val="black"/>
                </a:solidFill>
              </a:ln>
              <a:effectLst/>
            </c:spPr>
          </c:marker>
          <c:cat>
            <c:numRef>
              <c:f>Sheet1!$A$3:$A$7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Sheet1!$B$3:$B$7</c:f>
              <c:numCache>
                <c:formatCode>General</c:formatCode>
                <c:ptCount val="5"/>
                <c:pt idx="0">
                  <c:v>2421</c:v>
                </c:pt>
                <c:pt idx="1">
                  <c:v>2669</c:v>
                </c:pt>
                <c:pt idx="2">
                  <c:v>2805</c:v>
                </c:pt>
                <c:pt idx="3">
                  <c:v>3118</c:v>
                </c:pt>
                <c:pt idx="4">
                  <c:v>3368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A7-1948-AD11-C9E716191587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Control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prstClr val="white"/>
              </a:solidFill>
              <a:ln w="9525">
                <a:solidFill>
                  <a:prstClr val="black"/>
                </a:solidFill>
              </a:ln>
              <a:effectLst/>
            </c:spPr>
          </c:marker>
          <c:cat>
            <c:numRef>
              <c:f>Sheet1!$A$3:$A$7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Sheet1!$C$3:$C$7</c:f>
              <c:numCache>
                <c:formatCode>General</c:formatCode>
                <c:ptCount val="5"/>
                <c:pt idx="0">
                  <c:v>1784</c:v>
                </c:pt>
                <c:pt idx="1">
                  <c:v>1700</c:v>
                </c:pt>
                <c:pt idx="2">
                  <c:v>1805</c:v>
                </c:pt>
                <c:pt idx="3">
                  <c:v>1917</c:v>
                </c:pt>
                <c:pt idx="4">
                  <c:v>2079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A7-1948-AD11-C9E716191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834456"/>
        <c:axId val="737834848"/>
      </c:lineChart>
      <c:catAx>
        <c:axId val="737834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7834848"/>
        <c:crosses val="autoZero"/>
        <c:auto val="1"/>
        <c:lblAlgn val="ctr"/>
        <c:lblOffset val="100"/>
        <c:noMultiLvlLbl val="0"/>
      </c:catAx>
      <c:valAx>
        <c:axId val="73783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400" baseline="0">
                    <a:latin typeface="Times New Roman" panose="02020603050405020304" pitchFamily="18" charset="0"/>
                  </a:rPr>
                  <a:t>U.S. Dollars</a:t>
                </a:r>
              </a:p>
            </c:rich>
          </c:tx>
          <c:layout>
            <c:manualLayout>
              <c:xMode val="edge"/>
              <c:yMode val="edge"/>
              <c:x val="0"/>
              <c:y val="0.35825487696521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783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Mean Employment Rate for IPS Programs in</a:t>
            </a:r>
            <a:r>
              <a:rPr lang="en-US" sz="1800" baseline="0" dirty="0">
                <a:latin typeface="Times New Roman" charset="0"/>
                <a:ea typeface="Times New Roman" charset="0"/>
                <a:cs typeface="Times New Roman" charset="0"/>
              </a:rPr>
              <a:t> Different Sized Communities (Haslett, 2011)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86003974037188E-2"/>
          <c:y val="0.18425232824820123"/>
          <c:w val="0.86911017987225214"/>
          <c:h val="0.65519061248942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Mean Employment Rate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F31-F24E-B02B-D108E657C574}"/>
                </c:ext>
              </c:extLst>
            </c:dLbl>
            <c:dLbl>
              <c:idx val="1"/>
              <c:spPr>
                <a:noFill/>
                <a:ln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31-F24E-B02B-D108E657C574}"/>
                </c:ext>
              </c:extLst>
            </c:dLbl>
            <c:dLbl>
              <c:idx val="2"/>
              <c:spPr>
                <a:noFill/>
                <a:ln>
                  <a:solidFill>
                    <a:prstClr val="black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F31-F24E-B02B-D108E657C574}"/>
                </c:ext>
              </c:extLst>
            </c:dLbl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Sheet1!$E$6:$E$8</c:f>
              <c:strCache>
                <c:ptCount val="3"/>
                <c:pt idx="0">
                  <c:v>Metropolitan  (N=66)</c:v>
                </c:pt>
                <c:pt idx="1">
                  <c:v>Micropolitan (10,000-50,000) (N=14)</c:v>
                </c:pt>
                <c:pt idx="2">
                  <c:v>Small Town (N=7)</c:v>
                </c:pt>
              </c:strCache>
            </c:strRef>
          </c:cat>
          <c:val>
            <c:numRef>
              <c:f>Sheet1!$F$6:$F$8</c:f>
              <c:numCache>
                <c:formatCode>0%</c:formatCode>
                <c:ptCount val="3"/>
                <c:pt idx="0">
                  <c:v>0.43</c:v>
                </c:pt>
                <c:pt idx="1">
                  <c:v>0.49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E-AA44-A4BA-43E059008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2337200"/>
        <c:axId val="-2104362688"/>
      </c:barChart>
      <c:catAx>
        <c:axId val="-21423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04362688"/>
        <c:crossesAt val="0"/>
        <c:auto val="1"/>
        <c:lblAlgn val="ctr"/>
        <c:lblOffset val="100"/>
        <c:noMultiLvlLbl val="0"/>
      </c:catAx>
      <c:valAx>
        <c:axId val="-21043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4233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040005098203436E-2"/>
          <c:y val="0.12631393273775426"/>
          <c:w val="0.94317899611190981"/>
          <c:h val="0.79165288744115692"/>
        </c:manualLayout>
      </c:layout>
      <c:lineChart>
        <c:grouping val="standard"/>
        <c:varyColors val="0"/>
        <c:ser>
          <c:idx val="0"/>
          <c:order val="0"/>
          <c:tx>
            <c:strRef>
              <c:f>Sheet1!$U$3</c:f>
              <c:strCache>
                <c:ptCount val="1"/>
                <c:pt idx="0">
                  <c:v>Number of IPS Programs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Sheet1!$T$4:$T$22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Sheet1!$U$4:$U$22</c:f>
              <c:numCache>
                <c:formatCode>General</c:formatCode>
                <c:ptCount val="19"/>
                <c:pt idx="0">
                  <c:v>11</c:v>
                </c:pt>
                <c:pt idx="1">
                  <c:v>26</c:v>
                </c:pt>
                <c:pt idx="2">
                  <c:v>40</c:v>
                </c:pt>
                <c:pt idx="3">
                  <c:v>47</c:v>
                </c:pt>
                <c:pt idx="4">
                  <c:v>72</c:v>
                </c:pt>
                <c:pt idx="5">
                  <c:v>74</c:v>
                </c:pt>
                <c:pt idx="6">
                  <c:v>99</c:v>
                </c:pt>
                <c:pt idx="7">
                  <c:v>108</c:v>
                </c:pt>
                <c:pt idx="8">
                  <c:v>129</c:v>
                </c:pt>
                <c:pt idx="9">
                  <c:v>131</c:v>
                </c:pt>
                <c:pt idx="10">
                  <c:v>137</c:v>
                </c:pt>
                <c:pt idx="11">
                  <c:v>138</c:v>
                </c:pt>
                <c:pt idx="12">
                  <c:v>161</c:v>
                </c:pt>
                <c:pt idx="13">
                  <c:v>248</c:v>
                </c:pt>
                <c:pt idx="14">
                  <c:v>254</c:v>
                </c:pt>
                <c:pt idx="15">
                  <c:v>306</c:v>
                </c:pt>
                <c:pt idx="16">
                  <c:v>310</c:v>
                </c:pt>
                <c:pt idx="17">
                  <c:v>331</c:v>
                </c:pt>
                <c:pt idx="18">
                  <c:v>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85-5C4A-B03A-1CD789F48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0095183"/>
        <c:axId val="1870096831"/>
      </c:lineChart>
      <c:catAx>
        <c:axId val="187009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70096831"/>
        <c:crosses val="autoZero"/>
        <c:auto val="1"/>
        <c:lblAlgn val="ctr"/>
        <c:lblOffset val="100"/>
        <c:noMultiLvlLbl val="0"/>
      </c:catAx>
      <c:valAx>
        <c:axId val="1870096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70095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3547-7D37-0D4F-B1AC-8D913EA8857B}" type="datetimeFigureOut">
              <a:rPr lang="en-US" smtClean="0"/>
              <a:t>8/7/21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B9C0F-F1B1-0144-BC32-3312035C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8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2C3-EA35-7F4E-8D97-720386F7141F}" type="datetimeFigureOut">
              <a:rPr lang="en-US" smtClean="0"/>
              <a:t>8/7/21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57C88-7316-124C-B3C5-252BA74E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68758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7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Bond, G. R. (2004). Supported employment:  Evidence for an evidence-based practice.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 345-359.</a:t>
            </a:r>
          </a:p>
        </p:txBody>
      </p:sp>
    </p:spTree>
    <p:extLst>
      <p:ext uri="{BB962C8B-B14F-4D97-AF65-F5344CB8AC3E}">
        <p14:creationId xmlns:p14="http://schemas.microsoft.com/office/powerpoint/2010/main" val="123170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studies comparing standard IPS services to adapted IPS (such as IPS-Lite) or enhanced IPS (such as IPS + cognitive remediation)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excluded “enhanced IPS” in three-group designs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7C88-7316-124C-B3C5-252BA74EED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84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6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99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83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82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9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49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96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2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9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90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12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12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628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8595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9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(Bond et al., 2012; Frederick &amp;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VanderWeele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2019; Kinoshita et al., 2013; Marshall et al., 2014; Metcalfe et al., 2018;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2016)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5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6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682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97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08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242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2968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789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355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35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2468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5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45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6015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4373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5974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710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62180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590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6646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1898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9248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5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495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501"/>
            <a:ext cx="5486400" cy="4102497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22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177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61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7582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90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044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Bond, G. R. (2004). Supported employment:  Evidence for an evidence-based practice.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 345-359.</a:t>
            </a:r>
          </a:p>
        </p:txBody>
      </p:sp>
    </p:spTree>
    <p:extLst>
      <p:ext uri="{BB962C8B-B14F-4D97-AF65-F5344CB8AC3E}">
        <p14:creationId xmlns:p14="http://schemas.microsoft.com/office/powerpoint/2010/main" val="9356470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65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3552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22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67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453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68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83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268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8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4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800" dirty="0">
                <a:latin typeface="Times New Roman" charset="0"/>
              </a:rPr>
              <a:t>	</a:t>
            </a:r>
          </a:p>
        </p:txBody>
      </p:sp>
      <p:sp>
        <p:nvSpPr>
          <p:cNvPr id="18435" name="Placeholder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293047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95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0" y="1122363"/>
            <a:ext cx="9144000" cy="413543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C199-4E36-BE45-B7F8-B023A9958CF2}" type="datetime1">
              <a:rPr lang="en-US" smtClean="0"/>
              <a:t>8/7/21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098549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668000" y="1122363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06-DA65-654C-A674-D79804A9A222}" type="datetime1">
              <a:rPr lang="en-US" smtClean="0"/>
              <a:t>8/7/21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CC35-CF17-CC42-A49F-F97F90BE41D3}" type="datetime1">
              <a:rPr lang="en-US" smtClean="0"/>
              <a:t>8/7/21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CF0C-DE15-4D4C-97B7-DF27638DB270}" type="datetime1">
              <a:rPr lang="en-US" smtClean="0"/>
              <a:t>8/7/21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EC05-CCD5-2141-A69D-C3D0F4E34DA2}" type="datetime1">
              <a:rPr lang="en-US" smtClean="0"/>
              <a:t>8/7/21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BD1D-1323-AC44-93A5-A2109A8F7F3D}" type="datetime1">
              <a:rPr lang="en-US" smtClean="0"/>
              <a:t>8/7/21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066-F9FA-B242-9381-9597B4D42B5A}" type="datetime1">
              <a:rPr lang="en-US" smtClean="0"/>
              <a:t>8/7/21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32228624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CA47-F40E-EB42-8B45-705D0E4C42FE}" type="datetime1">
              <a:rPr lang="en-US" smtClean="0"/>
              <a:t>8/7/21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2.xlsx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ipsworks.org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4.xlsx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6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ipsworks.org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rybond@westat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70949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5144544"/>
            <a:ext cx="9144000" cy="4495800"/>
          </a:xfrm>
        </p:spPr>
        <p:txBody>
          <a:bodyPr/>
          <a:lstStyle/>
          <a:p>
            <a:pPr algn="ctr">
              <a:buFont typeface="Wingdings" charset="0"/>
              <a:buNone/>
              <a:defRPr/>
            </a:pPr>
            <a:r>
              <a:rPr lang="en-US"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Updated 8-1</a:t>
            </a:r>
            <a:r>
              <a:rPr lang="en-US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-21</a:t>
            </a:r>
            <a:r>
              <a:rPr lang="en-US"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by Gary Bond</a:t>
            </a:r>
            <a:r>
              <a:rPr 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" y="1986455"/>
            <a:ext cx="1219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Evidence for the Effectiveness of </a:t>
            </a:r>
            <a:br>
              <a:rPr lang="en-US" sz="6000" dirty="0">
                <a:solidFill>
                  <a:schemeClr val="tx2"/>
                </a:solidFill>
                <a:latin typeface="Times New Roman" charset="0"/>
              </a:rPr>
            </a:br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Individual Placement and Support Model of Supported Employment</a:t>
            </a:r>
            <a:endParaRPr lang="en-US" sz="5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2164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9531"/>
            <a:ext cx="11738919" cy="9544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Placement and Support (IPS)</a:t>
            </a:r>
            <a:endParaRPr lang="en-US" sz="54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10</a:t>
            </a:fld>
            <a:endParaRPr lang="en-US"/>
          </a:p>
        </p:txBody>
      </p:sp>
      <p:pic>
        <p:nvPicPr>
          <p:cNvPr id="9" name="Content Placeholder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2ED4FDE-1874-C44C-8F18-6B53E2F26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8" y="3895989"/>
            <a:ext cx="4339042" cy="3028422"/>
          </a:xfrm>
          <a:prstGeom prst="rect">
            <a:avLst/>
          </a:prstGeom>
        </p:spPr>
      </p:pic>
      <p:pic>
        <p:nvPicPr>
          <p:cNvPr id="5" name="Picture 4" descr="A person who is smiling and looking at the camera&#10;&#10;Description automatically generated">
            <a:extLst>
              <a:ext uri="{FF2B5EF4-FFF2-40B4-BE49-F238E27FC236}">
                <a16:creationId xmlns:a16="http://schemas.microsoft.com/office/drawing/2014/main" id="{E0F9B003-F30C-7C48-8C33-27415314F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87" y="3962400"/>
            <a:ext cx="4292600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3CAE3-FF6D-E741-93CF-1597B8A5FFC8}"/>
              </a:ext>
            </a:extLst>
          </p:cNvPr>
          <p:cNvSpPr txBox="1"/>
          <p:nvPr/>
        </p:nvSpPr>
        <p:spPr>
          <a:xfrm>
            <a:off x="879629" y="1801089"/>
            <a:ext cx="10255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Supported Employment Model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Deborah Becker and Robert Drake</a:t>
            </a:r>
          </a:p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Working Life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(1993)</a:t>
            </a:r>
          </a:p>
        </p:txBody>
      </p:sp>
    </p:spTree>
    <p:extLst>
      <p:ext uri="{BB962C8B-B14F-4D97-AF65-F5344CB8AC3E}">
        <p14:creationId xmlns:p14="http://schemas.microsoft.com/office/powerpoint/2010/main" val="245557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1742"/>
            <a:ext cx="12191999" cy="14557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2"/>
                </a:solidFill>
                <a:latin typeface="Times New Roman"/>
              </a:rPr>
              <a:t>Four Trends in IPS Research </a:t>
            </a:r>
            <a:br>
              <a:rPr lang="en-US" sz="5400" b="1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endParaRPr lang="en-US" sz="48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77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8764" y="1576788"/>
            <a:ext cx="8686800" cy="4419600"/>
          </a:xfrm>
        </p:spPr>
        <p:txBody>
          <a:bodyPr>
            <a:normAutofit fontScale="92500"/>
          </a:bodyPr>
          <a:lstStyle/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Expanding the evidence base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Assessing IPS effectiveness in target subgroups of people with mental illness 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Extending IPS to new populations beyond people with severe mental illness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Developing strategies to disseminate, implement, sustain, and expand IPS </a:t>
            </a:r>
          </a:p>
          <a:p>
            <a:pPr marL="342900" indent="-342900"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787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878" y="419100"/>
            <a:ext cx="11290300" cy="16002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Times New Roman"/>
                <a:cs typeface="Times New Roman"/>
              </a:rPr>
              <a:t>Trend 1:  </a:t>
            </a:r>
            <a:r>
              <a:rPr lang="en-US" sz="6000" dirty="0">
                <a:latin typeface="Times New Roman"/>
                <a:cs typeface="Times New Roman"/>
              </a:rPr>
              <a:t>Expanding the Evidence Base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6429" y="2137719"/>
            <a:ext cx="10724782" cy="531899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Number of studies showing IPS effectiveness continues to grow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Long-term outcomes are more positive than previously known</a:t>
            </a:r>
          </a:p>
          <a:p>
            <a:r>
              <a:rPr lang="en-US" sz="4000" dirty="0">
                <a:latin typeface="Times New Roman"/>
                <a:cs typeface="Times New Roman"/>
              </a:rPr>
              <a:t>IPS cost studies are exploring its cost-effectiveness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71" y="1"/>
            <a:ext cx="11190515" cy="1770742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Day Treatment Conversions to IPS:  Common Study Design in 4 Studies</a:t>
            </a:r>
            <a:endParaRPr lang="en-US" sz="48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7555" name="Rectangle 3"/>
          <p:cNvSpPr>
            <a:spLocks noGrp="1" noChangeArrowheads="1"/>
          </p:cNvSpPr>
          <p:nvPr>
            <p:ph idx="1"/>
          </p:nvPr>
        </p:nvSpPr>
        <p:spPr>
          <a:xfrm>
            <a:off x="1166648" y="2112579"/>
            <a:ext cx="10198038" cy="4319752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Discontinued day treatment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Reassigned day treatment staff to new positions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Implemented new IPS program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Compared to day treatment sites not converting</a:t>
            </a: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Sources: Drake and Becker   </a:t>
            </a: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28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944" y="0"/>
            <a:ext cx="11616684" cy="171268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Day Treatment Conversion Studies</a:t>
            </a:r>
            <a:b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Comparing 6 Sites Converting to IPS</a:t>
            </a:r>
            <a:b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to 4 Control Sites (Not Converting)  </a:t>
            </a:r>
          </a:p>
        </p:txBody>
      </p:sp>
      <p:graphicFrame>
        <p:nvGraphicFramePr>
          <p:cNvPr id="12291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53779655"/>
              </p:ext>
            </p:extLst>
          </p:nvPr>
        </p:nvGraphicFramePr>
        <p:xfrm>
          <a:off x="2007412" y="1712686"/>
          <a:ext cx="8249748" cy="455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4" imgW="21856700" imgH="12065000" progId="Excel.Sheet.8">
                  <p:embed/>
                </p:oleObj>
              </mc:Choice>
              <mc:Fallback>
                <p:oleObj name="Worksheet" r:id="rId4" imgW="21856700" imgH="12065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12" y="1712686"/>
                        <a:ext cx="8249748" cy="455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46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38672"/>
            <a:ext cx="7772400" cy="1219200"/>
          </a:xfrm>
        </p:spPr>
        <p:txBody>
          <a:bodyPr vert="horz" lIns="90488" tIns="45720" rIns="90488" bIns="45720" rtlCol="0" anchor="ctr">
            <a:noAutofit/>
          </a:bodyPr>
          <a:lstStyle/>
          <a:p>
            <a:pPr algn="ctr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Similar Results in All </a:t>
            </a:r>
            <a:b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Day Treatment Conversions</a:t>
            </a:r>
            <a:endParaRPr lang="en-US" dirty="0"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057400"/>
            <a:ext cx="8610600" cy="4114800"/>
          </a:xfrm>
        </p:spPr>
        <p:txBody>
          <a:bodyPr vert="horz" lIns="90488" tIns="45720" rIns="90488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Large increase in employment rates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No negative outcomes (e.g., relapses)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Clients, families, staff liked change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Most former day treatment clients spent more time in community, even those not working 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Resulted in cost savings</a:t>
            </a:r>
            <a:endParaRPr lang="en-US" sz="36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3299"/>
      </p:ext>
    </p:extLst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BD99-D890-2248-AC9C-210B664A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066"/>
            <a:ext cx="12192000" cy="10935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Controlled Trials of IPS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DC51-8CEE-8347-AC9C-423D2343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02" y="2322758"/>
            <a:ext cx="11469813" cy="4759325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controlled trials (RCTs) are the gold standard in medicine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following review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examined: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RCTs of IPS for people with serious mental illness</a:t>
            </a:r>
          </a:p>
          <a:p>
            <a:pPr lvl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studies if they assessed IPS fidelity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1E4A3-77A0-F046-8126-DBBC81A2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0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8860" y="356680"/>
            <a:ext cx="3242553" cy="3981855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438" y="161450"/>
            <a:ext cx="3597395" cy="569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Study Characteristics of 28 RCTs (Including 7 Multisite Studies) of IPS for People with Serious Mental Illness</a:t>
            </a:r>
            <a:endParaRPr lang="en-US" sz="40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23DEFB4-51F1-304E-871F-16ABAD938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067128"/>
              </p:ext>
            </p:extLst>
          </p:nvPr>
        </p:nvGraphicFramePr>
        <p:xfrm>
          <a:off x="3698834" y="161450"/>
          <a:ext cx="7336541" cy="656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Worksheet" r:id="rId4" imgW="10071100" imgH="9004300" progId="Excel.Sheet.12">
                  <p:embed/>
                </p:oleObj>
              </mc:Choice>
              <mc:Fallback>
                <p:oleObj name="Worksheet" r:id="rId4" imgW="10071100" imgH="9004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8834" y="161450"/>
                        <a:ext cx="7336541" cy="656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1286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6625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Summary Statistics for RCTs of IPS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1008368" y="1767498"/>
            <a:ext cx="10525991" cy="4904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12 US RCTs and 16 RCTs in 12 other countries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17/28 studies had at least 18-month follow-up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Total enrollment = 6,468 participants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Most studies recruited participants from community mental health agencies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In most studies, the control group received services as usual (sometimes best practices)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66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4576" y="-135629"/>
            <a:ext cx="11261024" cy="177879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Competitive Employment Rates in 28 </a:t>
            </a:r>
            <a:b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Randomized Controlled Trials of IPS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9A0EC-8A66-1F47-9ED6-FB5D711DDF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43165"/>
            <a:ext cx="12192000" cy="52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8857"/>
            <a:ext cx="9144000" cy="1447800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53715" y="1850572"/>
            <a:ext cx="10737700" cy="5007428"/>
          </a:xfrm>
        </p:spPr>
        <p:txBody>
          <a:bodyPr vert="horz" lIns="90488" tIns="45720" rIns="90488" bIns="45720" rtlCol="0"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“Employment is a critical mental health intervention.”</a:t>
            </a:r>
          </a:p>
          <a:p>
            <a:pPr marL="0" indent="0" algn="ctr">
              <a:buNone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Drake and Wallach (2020)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33103"/>
            <a:ext cx="8610600" cy="11521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Overall Findings for 28 RCTs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697086" y="1910311"/>
            <a:ext cx="11031927" cy="49476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Mean competitive employment rate:</a:t>
            </a:r>
          </a:p>
          <a:p>
            <a:pPr marL="2286000" lvl="3"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55% for IPS</a:t>
            </a:r>
          </a:p>
          <a:p>
            <a:pPr marL="2286000" lvl="3"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25% for controls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27 (96%) studies found a significant advantage for IPS on competitive employment rate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28 (100%) had significant employment outcomes favoring IPS</a:t>
            </a: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0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553" y="758190"/>
            <a:ext cx="12344400" cy="8451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Typically Has Better Monthly Employment Rates Example:  Mental Health Treatment Study (MHTS)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8592FF-78B7-9743-9C2D-5C218726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3" y="1305828"/>
            <a:ext cx="11218640" cy="56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765"/>
            <a:ext cx="12192000" cy="15800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Compared to usual services, IPS has superior employment outcomes on numerous criteria</a:t>
            </a:r>
            <a:endParaRPr lang="en-US" sz="48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501832" y="2059369"/>
            <a:ext cx="11690168" cy="51414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33% fewer days to first job 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Four times as many weeks worked during follow-up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Triple the earnings from employment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Triple the number working 20 hours/week or more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Greater job satisfaction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(Bond, et al., 2020)</a:t>
            </a: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1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6932"/>
            <a:ext cx="12192000" cy="146473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18-Month Competitive Employment  Outcomes </a:t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4 Controlled Trials of IPS (Bond et al., 2012)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743200"/>
            <a:ext cx="6629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" y="1915006"/>
          <a:ext cx="12011420" cy="366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Worksheet" r:id="rId4" imgW="3911456" imgH="1193756" progId="Excel.Sheet.8">
                  <p:embed/>
                </p:oleObj>
              </mc:Choice>
              <mc:Fallback>
                <p:oleObj name="Worksheet" r:id="rId4" imgW="3911456" imgH="1193756" progId="Excel.Shee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915006"/>
                        <a:ext cx="12011420" cy="3665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417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447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08857" y="197703"/>
            <a:ext cx="1197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Mean Job Tenure in Two IPS Studies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457" y="5257802"/>
            <a:ext cx="115098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Job tenure for IPS was triple that for usual services in Hoffmann study.</a:t>
            </a:r>
            <a:endParaRPr lang="en-US" sz="54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711083"/>
              </p:ext>
            </p:extLst>
          </p:nvPr>
        </p:nvGraphicFramePr>
        <p:xfrm>
          <a:off x="1114440" y="1211660"/>
          <a:ext cx="9963120" cy="402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Worksheet" r:id="rId4" imgW="3987800" imgH="1612900" progId="Excel.Sheet.8">
                  <p:embed/>
                </p:oleObj>
              </mc:Choice>
              <mc:Fallback>
                <p:oleObj name="Worksheet" r:id="rId4" imgW="3987800" imgH="1612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4440" y="1211660"/>
                        <a:ext cx="9963120" cy="402967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48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677" y="240077"/>
            <a:ext cx="11529951" cy="22968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3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IPS Clients Maintained Steady Employment Over the Long Term in 3 Studies</a:t>
            </a:r>
            <a:br>
              <a:rPr lang="en-US" dirty="0">
                <a:solidFill>
                  <a:schemeClr val="bg2"/>
                </a:solidFill>
                <a:effectLst/>
                <a:ea typeface="+mj-ea"/>
                <a:cs typeface="+mj-cs"/>
              </a:rPr>
            </a:b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677" y="4694313"/>
            <a:ext cx="11669485" cy="1982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Follow-up periods:  Hoffmann (2014): 5 years; 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Salyers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 (2004): 10 years; Becker (2007) 8-12 years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1517946"/>
            <a:ext cx="7768440" cy="35605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793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0985" y="2077934"/>
            <a:ext cx="4839528" cy="466194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nnual </a:t>
            </a:r>
            <a:r>
              <a:rPr lang="en-US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earnings (based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employer IRS filings</a:t>
            </a:r>
            <a:r>
              <a:rPr lang="en-US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during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5-year follow-up</a:t>
            </a:r>
            <a:br>
              <a:rPr lang="en-US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annual earnings for IPS grew from $2421 to $3368 over 5 years; controls unchanged</a:t>
            </a: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257" y="6066972"/>
            <a:ext cx="2438400" cy="7910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/>
        </p:nvGraphicFramePr>
        <p:xfrm>
          <a:off x="5050513" y="1726709"/>
          <a:ext cx="7509918" cy="521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A7F97085-AB5D-6748-A4E5-6276E4BD1B10}"/>
              </a:ext>
            </a:extLst>
          </p:cNvPr>
          <p:cNvSpPr txBox="1">
            <a:spLocks noChangeArrowheads="1"/>
          </p:cNvSpPr>
          <p:nvPr/>
        </p:nvSpPr>
        <p:spPr>
          <a:xfrm>
            <a:off x="-99086" y="-182171"/>
            <a:ext cx="12291086" cy="2059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en-US" sz="8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Employment Outcomes Maintained Over Long Term in Mental Health Treatment Study </a:t>
            </a:r>
            <a:r>
              <a:rPr lang="en-US" sz="6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(Baller et al., 2020)</a:t>
            </a: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5986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34897" y="200508"/>
            <a:ext cx="12326897" cy="226098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3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Long</a:t>
            </a:r>
            <a:r>
              <a:rPr lang="en-US" sz="5300" dirty="0">
                <a:latin typeface="Times New Roman" charset="0"/>
                <a:ea typeface="Times New Roman" charset="0"/>
                <a:cs typeface="Times New Roman" charset="0"/>
              </a:rPr>
              <a:t>-Term Outcomes Improve Over Time </a:t>
            </a:r>
            <a:br>
              <a:rPr lang="en-US" sz="53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5300" dirty="0">
                <a:latin typeface="Times New Roman" charset="0"/>
                <a:ea typeface="Times New Roman" charset="0"/>
                <a:cs typeface="Times New Roman" charset="0"/>
              </a:rPr>
              <a:t>for Clients with Severe-Moderate Mental Illness</a:t>
            </a:r>
            <a:br>
              <a:rPr lang="en-US" dirty="0">
                <a:solidFill>
                  <a:schemeClr val="bg2"/>
                </a:solidFill>
                <a:effectLst/>
                <a:ea typeface="+mj-ea"/>
                <a:cs typeface="+mj-cs"/>
              </a:rPr>
            </a:b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677" y="4694313"/>
            <a:ext cx="11669485" cy="1982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9pPr>
          </a:lstStyle>
          <a:p>
            <a:pPr>
              <a:defRPr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EA826-ED80-904E-9A6A-F19048368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18" y="1670487"/>
            <a:ext cx="8638410" cy="52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3448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4" y="361609"/>
            <a:ext cx="12065876" cy="1592318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5300" dirty="0">
                <a:latin typeface="Times New Roman"/>
                <a:ea typeface="ＭＳ Ｐゴシック" charset="0"/>
                <a:cs typeface="Times New Roman"/>
              </a:rPr>
              <a:t>IPS Has Been Successful </a:t>
            </a:r>
            <a:br>
              <a:rPr lang="en-US" sz="5300" dirty="0">
                <a:latin typeface="Times New Roman"/>
                <a:ea typeface="ＭＳ Ｐゴシック" charset="0"/>
                <a:cs typeface="Times New Roman"/>
              </a:rPr>
            </a:br>
            <a:r>
              <a:rPr lang="en-US" sz="5300" dirty="0">
                <a:latin typeface="Times New Roman"/>
                <a:ea typeface="ＭＳ Ｐゴシック" charset="0"/>
                <a:cs typeface="Times New Roman"/>
              </a:rPr>
              <a:t>in Diverse Locations</a:t>
            </a: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170615" y="1600200"/>
            <a:ext cx="8648700" cy="5257800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IPS has been successfully implemented across the U.S. and worldwide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Program leaders have overcome geographic challenges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IPS is effective in both urban and rural communities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84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4" y="361609"/>
            <a:ext cx="12065876" cy="1592318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>
              <a:defRPr/>
            </a:pPr>
            <a:r>
              <a:rPr lang="en-US" sz="5300" dirty="0">
                <a:latin typeface="Times New Roman"/>
                <a:ea typeface="ＭＳ Ｐゴシック" charset="0"/>
                <a:cs typeface="Times New Roman"/>
              </a:rPr>
              <a:t>Competitive Employment Outcomes for IPS </a:t>
            </a:r>
            <a:br>
              <a:rPr lang="en-US" sz="5300" dirty="0">
                <a:latin typeface="Times New Roman"/>
                <a:ea typeface="ＭＳ Ｐゴシック" charset="0"/>
                <a:cs typeface="Times New Roman"/>
              </a:rPr>
            </a:br>
            <a:r>
              <a:rPr lang="en-US" sz="5300" dirty="0">
                <a:latin typeface="Times New Roman"/>
                <a:ea typeface="ＭＳ Ｐゴシック" charset="0"/>
                <a:cs typeface="Times New Roman"/>
              </a:rPr>
              <a:t>in Routine Practice (N=151 IPS Programs)</a:t>
            </a: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170615" y="1600200"/>
            <a:ext cx="8648700" cy="5257800"/>
          </a:xfrm>
        </p:spPr>
        <p:txBody>
          <a:bodyPr vert="horz" lIns="90488" tIns="45720" rIns="90488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D52F0-6AA2-DF42-ABEA-6D7BBDFAB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615" y="1626594"/>
            <a:ext cx="7613073" cy="4912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E58E4-1DFB-8247-95FF-3BBE0BF7CA3B}"/>
              </a:ext>
            </a:extLst>
          </p:cNvPr>
          <p:cNvSpPr txBox="1"/>
          <p:nvPr/>
        </p:nvSpPr>
        <p:spPr>
          <a:xfrm>
            <a:off x="3551157" y="6453577"/>
            <a:ext cx="575721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charset="0"/>
              </a:rPr>
              <a:t>Benchmark for good outcome:  41%</a:t>
            </a:r>
            <a:endParaRPr lang="en-US" sz="2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1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8857"/>
            <a:ext cx="9144000" cy="1447800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  <a:t>Why Focus on Work for People with Serious Mental Illness?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14047"/>
            <a:ext cx="10962035" cy="5007428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Most people with mental illness want to work!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Most see work as a key part of recovery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Being productive = Basic human need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 most societies, typical adult role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Working can be a way out of poverty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Working may prevent entry into disability system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Working contributes to better health and well-being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55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625" y="1042894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latin typeface="Times New Roman" charset="0"/>
              </a:rPr>
              <a:t>Barriers to Implementing IPS </a:t>
            </a:r>
            <a:br>
              <a:rPr lang="en-US" altLang="en-US" sz="5400" dirty="0">
                <a:latin typeface="Times New Roman" charset="0"/>
              </a:rPr>
            </a:br>
            <a:r>
              <a:rPr lang="en-US" altLang="en-US" sz="5400" dirty="0">
                <a:latin typeface="Times New Roman" charset="0"/>
              </a:rPr>
              <a:t>in Rural Areas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2488" y="1796604"/>
            <a:ext cx="5325732" cy="472010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Rural areas require traveling long distances for face-face services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Many rural regions are poor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3600" dirty="0">
                <a:latin typeface="Times New Roman" charset="0"/>
              </a:rPr>
              <a:t>Ru</a:t>
            </a:r>
            <a:r>
              <a:rPr lang="en-US" altLang="en-US" sz="4000" dirty="0">
                <a:latin typeface="Times New Roman" charset="0"/>
              </a:rPr>
              <a:t>ral regions have health care professional shortages</a:t>
            </a: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ABE60-26D4-844E-899F-BB1BEDF5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20" y="1796604"/>
            <a:ext cx="6128355" cy="43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3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1534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5400" dirty="0">
                <a:latin typeface="Times New Roman" charset="0"/>
              </a:rPr>
            </a:br>
            <a:r>
              <a:rPr lang="en-US" altLang="en-US" sz="5400" dirty="0">
                <a:latin typeface="Times New Roman" charset="0"/>
              </a:rPr>
              <a:t>IPS Implementation Barriers and Strategies</a:t>
            </a:r>
            <a:br>
              <a:rPr lang="en-US" altLang="en-US" sz="5400" dirty="0">
                <a:latin typeface="Times New Roman" charset="0"/>
              </a:rPr>
            </a:br>
            <a:r>
              <a:rPr lang="en-US" altLang="en-US" sz="5400" dirty="0">
                <a:latin typeface="Times New Roman" charset="0"/>
              </a:rPr>
              <a:t>in Rural Communities: Qualitative Study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2487" y="1946030"/>
            <a:ext cx="11507591" cy="4911969"/>
          </a:xfrm>
        </p:spPr>
        <p:txBody>
          <a:bodyPr>
            <a:normAutofit/>
          </a:bodyPr>
          <a:lstStyle/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distances, lack of public transportation and poor internet connectivity require creative strategies to job development and travel</a:t>
            </a:r>
          </a:p>
          <a:p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jobs and closeness of business ownership affect job development and follow-along supports</a:t>
            </a:r>
          </a:p>
          <a:p>
            <a:pPr>
              <a:spcAft>
                <a:spcPts val="1200"/>
              </a:spcAft>
            </a:pP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culture requires local knowledge and familiarity</a:t>
            </a:r>
          </a:p>
          <a:p>
            <a:pPr marL="0" indent="0" algn="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Abdulmunem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(2021)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08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193257"/>
            <a:ext cx="10972800" cy="12470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IPS Fidelity and Employment Rates Similar in Urban and Rural Communities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743200"/>
            <a:ext cx="6629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729178"/>
              </p:ext>
            </p:extLst>
          </p:nvPr>
        </p:nvGraphicFramePr>
        <p:xfrm>
          <a:off x="6594819" y="1744032"/>
          <a:ext cx="5343181" cy="462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64AD8F5-539D-A143-A8FF-A33158B6A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591083"/>
              </p:ext>
            </p:extLst>
          </p:nvPr>
        </p:nvGraphicFramePr>
        <p:xfrm>
          <a:off x="76200" y="1729266"/>
          <a:ext cx="5683250" cy="43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Worksheet" r:id="rId5" imgW="4102100" imgH="3175000" progId="Excel.Sheet.12">
                  <p:embed/>
                </p:oleObj>
              </mc:Choice>
              <mc:Fallback>
                <p:oleObj name="Worksheet" r:id="rId5" imgW="4102100" imgH="31750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64AD8F5-539D-A143-A8FF-A33158B6A8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1729266"/>
                        <a:ext cx="5683250" cy="43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14801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9270" y="123559"/>
            <a:ext cx="12162704" cy="14685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Systematic Reviews of  IPS </a:t>
            </a:r>
            <a:b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for People with Serious Mental Illness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4963" name="Rectangle 3"/>
          <p:cNvSpPr>
            <a:spLocks noGrp="1" noChangeArrowheads="1"/>
          </p:cNvSpPr>
          <p:nvPr>
            <p:ph idx="1"/>
          </p:nvPr>
        </p:nvSpPr>
        <p:spPr>
          <a:xfrm>
            <a:off x="300966" y="1592067"/>
            <a:ext cx="11598934" cy="49484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43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Many systematic reviews of IPS literature</a:t>
            </a:r>
          </a:p>
          <a:p>
            <a:pPr>
              <a:lnSpc>
                <a:spcPct val="120000"/>
              </a:lnSpc>
              <a:defRPr/>
            </a:pPr>
            <a:r>
              <a:rPr lang="en-US" sz="43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Usually limited to randomized controlled trials (RCTs) and focused </a:t>
            </a:r>
            <a:r>
              <a:rPr lang="en-US" alt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mainly on competitive employment rate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conclude: IPS effective in increasing employment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3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(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Bond et al., 2012;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Brinchmann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2020; Frederick &amp;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VanderWeele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2019; Kinoshita et al., 2013; Marshall et al., 2014; Metcalfe et al., 2018;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Modini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2016;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Suijkerbuijk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2017)</a:t>
            </a: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4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3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631"/>
            <a:ext cx="12192000" cy="16625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Cost-Effectiveness of IPS: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Areas of Impact Compared to Controls</a:t>
            </a: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509" y="1856509"/>
            <a:ext cx="11543225" cy="5001491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Sometimes reduced psychiatric hospital use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In short term, similar or more outpatient treatment 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In long term, reduced outpatient treatment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Not yet rigorously studied: IPS impact on general health care, SSI/SSDI, and criminal justice system</a:t>
            </a:r>
          </a:p>
          <a:p>
            <a:endParaRPr lang="en-US" sz="4000" dirty="0">
              <a:latin typeface="Times New Roman"/>
              <a:cs typeface="Times New Roman"/>
              <a:sym typeface="Wingdings" pitchFamily="2" charset="2"/>
            </a:endParaRPr>
          </a:p>
          <a:p>
            <a:pPr marL="0" lvl="0" indent="0">
              <a:buNone/>
            </a:pPr>
            <a:endParaRPr lang="en-US" sz="4000" dirty="0">
              <a:latin typeface="Times New Roman"/>
              <a:cs typeface="Times New Roman"/>
            </a:endParaRP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6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DF8A-5697-9846-B089-194AEA31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3955"/>
            <a:ext cx="12192000" cy="130452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Studies of Costs and Cost-Effectiveness</a:t>
            </a:r>
            <a:br>
              <a:rPr lang="en-US" altLang="en-US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0681B-B752-4E43-8C63-D66EE9B1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B807A41-EEA3-2E43-BC1B-7A1165EE7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753789"/>
              </p:ext>
            </p:extLst>
          </p:nvPr>
        </p:nvGraphicFramePr>
        <p:xfrm>
          <a:off x="130345" y="1642729"/>
          <a:ext cx="11931309" cy="445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Worksheet" r:id="rId3" imgW="6565900" imgH="2451100" progId="Excel.Sheet.12">
                  <p:embed/>
                </p:oleObj>
              </mc:Choice>
              <mc:Fallback>
                <p:oleObj name="Worksheet" r:id="rId3" imgW="6565900" imgH="245110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B807A41-EEA3-2E43-BC1B-7A1165EE77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345" y="1642729"/>
                        <a:ext cx="11931309" cy="4454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49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IPS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50572"/>
            <a:ext cx="10904643" cy="4803978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In most RCTs, IPS and control groups do not differ in mental health, quality of life, or most other nonvocational outcomes </a:t>
            </a: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sz="3600" dirty="0" err="1">
                <a:latin typeface="Times New Roman"/>
                <a:ea typeface="ＭＳ Ｐゴシック" charset="0"/>
                <a:cs typeface="Times New Roman"/>
              </a:rPr>
              <a:t>Kukla</a:t>
            </a: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 &amp; Bond, 2013)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A few exceptions:  IPS&gt;controls: </a:t>
            </a:r>
          </a:p>
          <a:p>
            <a:pPr lvl="1">
              <a:lnSpc>
                <a:spcPct val="100000"/>
              </a:lnSpc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improved interpersonal relationships (Mueller, 2019)</a:t>
            </a:r>
          </a:p>
          <a:p>
            <a:pPr lvl="1">
              <a:lnSpc>
                <a:spcPct val="100000"/>
              </a:lnSpc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Improved mental health and well-being (Drake, 2013)  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03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9699" y="589813"/>
            <a:ext cx="12496799" cy="11741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atin typeface="Times New Roman"/>
                <a:cs typeface="Times New Roman"/>
              </a:rPr>
              <a:t>Trend 2: </a:t>
            </a:r>
            <a:r>
              <a:rPr lang="en-US" sz="5300" dirty="0">
                <a:latin typeface="Times New Roman"/>
                <a:cs typeface="Times New Roman"/>
              </a:rPr>
              <a:t>Assessing IPS Effectiveness in Target Subgroups of People with Mental Illness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4097" y="1768620"/>
            <a:ext cx="11400817" cy="4703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/>
                <a:cs typeface="Times New Roman"/>
              </a:rPr>
              <a:t>  Studies show effectiveness of IPS for: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People with justice involvement  (3 studies)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Disability beneficiaries (4 studies)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People with co-occurring mental illness and substance use (many studies)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Homeless people with mental illness (3 studies)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(many studies)</a:t>
            </a:r>
          </a:p>
          <a:p>
            <a:pPr marL="0" lvl="0" indent="0">
              <a:buNone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7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65759"/>
            <a:ext cx="12192000" cy="1577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 charset="0"/>
                <a:ea typeface="Times New Roman" charset="0"/>
                <a:cs typeface="Times New Roman" charset="0"/>
              </a:rPr>
              <a:t>IPS Is Effective for Many Subgroups of People with Serious Mental Illness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(Campbell, 2011)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3606" y="1736834"/>
            <a:ext cx="11207094" cy="461951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dirty="0">
                <a:latin typeface="Times New Roman"/>
                <a:cs typeface="Times New Roman"/>
              </a:rPr>
              <a:t>Different diagnostic groups, including schizophrenia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All age groups and both men and women 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Diverse ethno-racial backgrounds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Entire range of work history, including little or none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All levels of educational attainment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Mild or severe psychiatric symptoms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Extensive hospitalization history</a:t>
            </a: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88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9699" y="589813"/>
            <a:ext cx="12496799" cy="11741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Equality of IPS Access and Outcome 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for People of Color </a:t>
            </a:r>
            <a:r>
              <a:rPr lang="en-US" sz="4900" dirty="0">
                <a:latin typeface="Times New Roman"/>
                <a:cs typeface="Times New Roman"/>
              </a:rPr>
              <a:t>(Perkins,2021)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717" y="1731256"/>
            <a:ext cx="11662610" cy="4990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/>
                <a:cs typeface="Times New Roman"/>
              </a:rPr>
              <a:t>UK Study of 779 IPS clients</a:t>
            </a:r>
          </a:p>
          <a:p>
            <a:r>
              <a:rPr lang="en-US" sz="4000" i="1" dirty="0">
                <a:latin typeface="Times New Roman"/>
                <a:cs typeface="Times New Roman"/>
              </a:rPr>
              <a:t>Equality of access </a:t>
            </a:r>
            <a:r>
              <a:rPr lang="en-US" sz="4000" dirty="0">
                <a:latin typeface="Times New Roman"/>
                <a:cs typeface="Times New Roman"/>
              </a:rPr>
              <a:t>(compared to access to community mental health services):</a:t>
            </a:r>
          </a:p>
          <a:p>
            <a:pPr lvl="1"/>
            <a:r>
              <a:rPr lang="en-US" sz="4000" dirty="0">
                <a:latin typeface="Times New Roman"/>
                <a:cs typeface="Times New Roman"/>
              </a:rPr>
              <a:t>Asian access to IPS = White access to IPS</a:t>
            </a:r>
          </a:p>
          <a:p>
            <a:pPr lvl="1"/>
            <a:r>
              <a:rPr lang="en-US" sz="4000" dirty="0">
                <a:latin typeface="Times New Roman"/>
                <a:cs typeface="Times New Roman"/>
              </a:rPr>
              <a:t>Black access to </a:t>
            </a:r>
            <a:r>
              <a:rPr lang="en-US" sz="4000">
                <a:latin typeface="Times New Roman"/>
                <a:cs typeface="Times New Roman"/>
              </a:rPr>
              <a:t>IPS = </a:t>
            </a:r>
            <a:r>
              <a:rPr lang="en-US" sz="4000" dirty="0">
                <a:latin typeface="Times New Roman"/>
                <a:cs typeface="Times New Roman"/>
              </a:rPr>
              <a:t>52% greater than White access</a:t>
            </a:r>
          </a:p>
          <a:p>
            <a:r>
              <a:rPr lang="en-US" sz="4000" i="1" dirty="0">
                <a:latin typeface="Times New Roman"/>
                <a:cs typeface="Times New Roman"/>
              </a:rPr>
              <a:t>Equality of IPS outcomes</a:t>
            </a:r>
            <a:r>
              <a:rPr lang="en-US" sz="4000" dirty="0">
                <a:latin typeface="Times New Roman"/>
                <a:cs typeface="Times New Roman"/>
              </a:rPr>
              <a:t> (% employed):</a:t>
            </a:r>
          </a:p>
          <a:p>
            <a:pPr algn="ctr"/>
            <a:r>
              <a:rPr lang="en-US" sz="4000" dirty="0">
                <a:latin typeface="Times New Roman"/>
                <a:cs typeface="Times New Roman"/>
              </a:rPr>
              <a:t>Whites (34%); Asians (38%); Blacks (33%) </a:t>
            </a:r>
          </a:p>
          <a:p>
            <a:pPr algn="ctr"/>
            <a:endParaRPr lang="en-US" sz="4000" dirty="0">
              <a:latin typeface="Times New Roman"/>
              <a:cs typeface="Times New Roman"/>
            </a:endParaRPr>
          </a:p>
          <a:p>
            <a:pPr lvl="1"/>
            <a:endParaRPr lang="en-US" sz="3600" dirty="0">
              <a:latin typeface="Times New Roman"/>
              <a:cs typeface="Times New Roman"/>
            </a:endParaRPr>
          </a:p>
          <a:p>
            <a:pPr marL="0" lvl="0" indent="0">
              <a:buNone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0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4890"/>
            <a:ext cx="11734800" cy="1133859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Positive Impact of Competitive Employment 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23555" y="1868983"/>
            <a:ext cx="11533509" cy="4578807"/>
          </a:xfrm>
        </p:spPr>
        <p:txBody>
          <a:bodyPr vert="horz" lIns="90488" tIns="45720" rIns="90488" bIns="45720" rtlCol="0"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5200" b="1" dirty="0">
                <a:latin typeface="Times New Roman" charset="0"/>
                <a:ea typeface="Times New Roman" charset="0"/>
                <a:cs typeface="Times New Roman" charset="0"/>
              </a:rPr>
              <a:t>In general population: 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Work is beneficial for employee well-being, if: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good-quality supervision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positive workplace environment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Benefits even if working as little as 8 hours/week</a:t>
            </a:r>
          </a:p>
          <a:p>
            <a:pPr marL="0" indent="0" algn="r">
              <a:buNone/>
            </a:pPr>
            <a:endParaRPr lang="en-US" sz="3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r">
              <a:buNone/>
            </a:pPr>
            <a:r>
              <a:rPr lang="en-US" sz="33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300" dirty="0" err="1">
                <a:latin typeface="Times New Roman" charset="0"/>
                <a:ea typeface="Times New Roman" charset="0"/>
                <a:cs typeface="Times New Roman" charset="0"/>
              </a:rPr>
              <a:t>Modini</a:t>
            </a:r>
            <a:r>
              <a:rPr lang="en-US" sz="3300" dirty="0">
                <a:latin typeface="Times New Roman" charset="0"/>
                <a:ea typeface="Times New Roman" charset="0"/>
                <a:cs typeface="Times New Roman" charset="0"/>
              </a:rPr>
              <a:t>, 2016; </a:t>
            </a:r>
            <a:r>
              <a:rPr lang="en-US" sz="3300" dirty="0" err="1">
                <a:latin typeface="Times New Roman" charset="0"/>
                <a:ea typeface="Times New Roman" charset="0"/>
                <a:cs typeface="Times New Roman" charset="0"/>
              </a:rPr>
              <a:t>Kamerāde</a:t>
            </a:r>
            <a:r>
              <a:rPr lang="en-US" sz="3300" dirty="0">
                <a:latin typeface="Times New Roman" charset="0"/>
                <a:ea typeface="Times New Roman" charset="0"/>
                <a:cs typeface="Times New Roman" charset="0"/>
              </a:rPr>
              <a:t>, 2019)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71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0836" y="678874"/>
            <a:ext cx="1241319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Recent Focus on Employment Services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for Young Adults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876" y="1907149"/>
            <a:ext cx="11400817" cy="4703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/>
                <a:cs typeface="Times New Roman"/>
              </a:rPr>
              <a:t>Many different subgroups of young adults:</a:t>
            </a:r>
          </a:p>
          <a:p>
            <a:r>
              <a:rPr lang="en-US" sz="4000" dirty="0">
                <a:latin typeface="Times New Roman"/>
                <a:cs typeface="Times New Roman"/>
              </a:rPr>
              <a:t>High school students with psychiatric symptoms</a:t>
            </a:r>
          </a:p>
          <a:p>
            <a:r>
              <a:rPr lang="en-US" sz="4000" dirty="0">
                <a:latin typeface="Times New Roman"/>
                <a:cs typeface="Times New Roman"/>
              </a:rPr>
              <a:t>Foster care children being emancipated from child and family services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with first episode of psychosis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seeking treatment at community mental health centers </a:t>
            </a: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6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18" y="0"/>
            <a:ext cx="11860307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Focus on 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and Education for Young Adults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452" y="1732732"/>
            <a:ext cx="11304494" cy="4737340"/>
          </a:xfrm>
        </p:spPr>
        <p:txBody>
          <a:bodyPr>
            <a:normAutofit/>
          </a:bodyPr>
          <a:lstStyle/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adults who are not in employment, education, and training (“NEET”) are increasingly entering disability systems in Europe, Australia, and Canada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Helping this group find employment and education could reduce applications for disability benefits</a:t>
            </a:r>
          </a:p>
          <a:p>
            <a:pPr marL="0" indent="0"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8737672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71F0-A0B8-5244-A650-8B6E5D36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10886"/>
            <a:ext cx="12192000" cy="182562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Evaluations of IPS for Young Adults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7B7A3-4D25-E04B-BB29-7F42F56F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F03CA0-7D34-5640-A40F-77E571F07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0F64C3-88B3-AB4C-BED8-DF947585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77" y="778475"/>
            <a:ext cx="9971699" cy="60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56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951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887" y="76200"/>
            <a:ext cx="12008225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Young Adults with Early Psychosis (N=63)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Ratings of Importance and Impact on Outcome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78071" y="1299846"/>
            <a:ext cx="5079521" cy="5024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C305E6-74B1-3142-8887-653B8666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5" y="1640541"/>
            <a:ext cx="5049328" cy="4018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2BCD9-82D9-DD47-957E-7C4FD5F0AA82}"/>
              </a:ext>
            </a:extLst>
          </p:cNvPr>
          <p:cNvSpPr txBox="1"/>
          <p:nvPr/>
        </p:nvSpPr>
        <p:spPr>
          <a:xfrm>
            <a:off x="716544" y="5632951"/>
            <a:ext cx="4209786" cy="122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1=Not at all… 5=Very much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DDEE3-BA09-884C-B36D-3FF58EAC985A}"/>
              </a:ext>
            </a:extLst>
          </p:cNvPr>
          <p:cNvSpPr txBox="1"/>
          <p:nvPr/>
        </p:nvSpPr>
        <p:spPr>
          <a:xfrm>
            <a:off x="5848709" y="1923395"/>
            <a:ext cx="61595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ratings showed work/school ranked as most important goal and predicted participation in work and school at 12 months.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 Waal et al., 2018)</a:t>
            </a:r>
          </a:p>
        </p:txBody>
      </p:sp>
    </p:spTree>
    <p:extLst>
      <p:ext uri="{BB962C8B-B14F-4D97-AF65-F5344CB8AC3E}">
        <p14:creationId xmlns:p14="http://schemas.microsoft.com/office/powerpoint/2010/main" val="2698069439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9102" y="431252"/>
            <a:ext cx="11503134" cy="228490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effectLst/>
                <a:latin typeface="Times New Roman"/>
                <a:cs typeface="Times New Roman"/>
              </a:rPr>
              <a:t>Trend 3:  </a:t>
            </a:r>
            <a:r>
              <a:rPr lang="en-US" sz="4800" dirty="0">
                <a:effectLst/>
                <a:latin typeface="Times New Roman"/>
                <a:cs typeface="Times New Roman"/>
              </a:rPr>
              <a:t>Expanding IPS to New Populations </a:t>
            </a:r>
            <a:r>
              <a:rPr lang="en-US" sz="4800" dirty="0">
                <a:latin typeface="Times New Roman"/>
                <a:cs typeface="Times New Roman"/>
              </a:rPr>
              <a:t>Beyond People with Severe Mental Illness</a:t>
            </a: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0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 useBgFill="1"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263" y="1797268"/>
            <a:ext cx="11240813" cy="4335518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latin typeface="Times New Roman"/>
                <a:cs typeface="Times New Roman"/>
              </a:rPr>
              <a:t>Research completed or underway for people with: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Substance use, including opioid addiction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Autism spectrum disorder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Intellectual disabilities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Common mental disorders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Felony convictions leaving jail or prison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TANF benefits </a:t>
            </a:r>
            <a:r>
              <a:rPr lang="en-US" sz="3200" dirty="0">
                <a:latin typeface="Times New Roman"/>
                <a:cs typeface="Times New Roman"/>
              </a:rPr>
              <a:t>(Temporary Aid to Needy Families)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0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060"/>
            <a:ext cx="12030635" cy="111389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50800" dist="38100" dir="5400000" sx="1000" sy="1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Competitive Employment Rates in Controlled Studies of IPS in Other Populations (Bond et al., 2019)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227E4-417B-7B46-9A8E-F016EA08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2" y="1284077"/>
            <a:ext cx="11746709" cy="47029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9A93A-D5FC-D845-8221-38CE4D561C1E}"/>
              </a:ext>
            </a:extLst>
          </p:cNvPr>
          <p:cNvSpPr/>
          <p:nvPr/>
        </p:nvSpPr>
        <p:spPr>
          <a:xfrm>
            <a:off x="332510" y="6169580"/>
            <a:ext cx="1201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CMD = common mental disorder; Mod = Moderate; PTSD = posttraumatic stress disorder; SUD = substance use disorder</a:t>
            </a:r>
          </a:p>
        </p:txBody>
      </p:sp>
    </p:spTree>
    <p:extLst>
      <p:ext uri="{BB962C8B-B14F-4D97-AF65-F5344CB8AC3E}">
        <p14:creationId xmlns:p14="http://schemas.microsoft.com/office/powerpoint/2010/main" val="2683142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DF8A-5697-9846-B089-194AEA31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749"/>
            <a:ext cx="12192000" cy="130452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alt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Randomized Controlled Trials of IPS in Other Populations or Specific Subgroups</a:t>
            </a:r>
            <a:br>
              <a:rPr lang="en-US" altLang="en-US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0681B-B752-4E43-8C63-D66EE9B1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CE8A0D-CFFB-F64E-81EA-3883C88E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1" y="1811963"/>
            <a:ext cx="12008798" cy="43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8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3300"/>
            <a:ext cx="11958898" cy="2425700"/>
          </a:xfrm>
        </p:spPr>
        <p:txBody>
          <a:bodyPr>
            <a:noAutofit/>
          </a:bodyPr>
          <a:lstStyle/>
          <a:p>
            <a:pPr algn="ctr"/>
            <a:r>
              <a:rPr lang="en-US" sz="4900" dirty="0">
                <a:latin typeface="Times New Roman"/>
                <a:cs typeface="Times New Roman"/>
              </a:rPr>
              <a:t>Emerging Research on IPS for People with Substance Use Disorders</a:t>
            </a:r>
            <a:br>
              <a:rPr lang="en-US" sz="4900" dirty="0">
                <a:latin typeface="Times New Roman"/>
                <a:cs typeface="Times New Roman"/>
              </a:rPr>
            </a:br>
            <a:r>
              <a:rPr lang="en-US" sz="4900" dirty="0">
                <a:latin typeface="Times New Roman"/>
                <a:cs typeface="Times New Roman"/>
              </a:rPr>
              <a:t> </a:t>
            </a:r>
            <a:br>
              <a:rPr lang="en-US" sz="49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900" dirty="0">
                <a:latin typeface="Times New Roman"/>
                <a:cs typeface="Times New Roman"/>
              </a:rPr>
            </a:br>
            <a:br>
              <a:rPr lang="en-US" sz="4900" dirty="0">
                <a:latin typeface="Times New Roman"/>
                <a:cs typeface="Times New Roman"/>
              </a:rPr>
            </a:br>
            <a:endParaRPr lang="en-US" sz="49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102" y="2433264"/>
            <a:ext cx="11735551" cy="524053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600"/>
              </a:spcBef>
              <a:defRPr/>
            </a:pPr>
            <a:r>
              <a:rPr lang="en-US" sz="3800" dirty="0">
                <a:latin typeface="Times New Roman" charset="0"/>
              </a:rPr>
              <a:t>Three multisite RCTs of IPS for people with primary diagnosis of substance use disorder</a:t>
            </a:r>
          </a:p>
          <a:p>
            <a:pPr lvl="1">
              <a:defRPr/>
            </a:pPr>
            <a:r>
              <a:rPr lang="en-US" sz="3800" dirty="0">
                <a:latin typeface="Times New Roman" charset="0"/>
              </a:rPr>
              <a:t>IPS-AD – UK study nearing completion (Marsden)</a:t>
            </a:r>
          </a:p>
          <a:p>
            <a:pPr lvl="1">
              <a:defRPr/>
            </a:pPr>
            <a:r>
              <a:rPr lang="en-US" sz="3800" dirty="0">
                <a:latin typeface="Times New Roman" charset="0"/>
              </a:rPr>
              <a:t>Norwegian study – (launched in March 2020) (</a:t>
            </a:r>
            <a:r>
              <a:rPr lang="en-US" sz="3800" dirty="0" err="1">
                <a:latin typeface="Times New Roman" charset="0"/>
              </a:rPr>
              <a:t>Rognli</a:t>
            </a:r>
            <a:r>
              <a:rPr lang="en-US" sz="3800" dirty="0">
                <a:latin typeface="Times New Roman" charset="0"/>
              </a:rPr>
              <a:t>)</a:t>
            </a:r>
          </a:p>
          <a:p>
            <a:pPr lvl="1">
              <a:defRPr/>
            </a:pPr>
            <a:r>
              <a:rPr lang="en-US" sz="3800" dirty="0">
                <a:latin typeface="Times New Roman" charset="0"/>
              </a:rPr>
              <a:t>Project BEES – US study (Baird and Drake)</a:t>
            </a:r>
          </a:p>
          <a:p>
            <a:pPr lvl="1">
              <a:defRPr/>
            </a:pPr>
            <a:endParaRPr lang="en-US" sz="3800" dirty="0">
              <a:latin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76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atin typeface="Times New Roman"/>
                <a:cs typeface="Times New Roman"/>
              </a:rPr>
              <a:t>Trend 4:  </a:t>
            </a:r>
            <a:r>
              <a:rPr lang="en-US" sz="5300" dirty="0">
                <a:latin typeface="Times New Roman"/>
                <a:cs typeface="Times New Roman"/>
              </a:rPr>
              <a:t>Developing Strategies to Disseminate,  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   Implement, Sustain, and Expand IPS 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2322" y="1856499"/>
            <a:ext cx="11766331" cy="5328746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4000" b="1" dirty="0">
                <a:latin typeface="Times New Roman" charset="0"/>
                <a:ea typeface="ＭＳ Ｐゴシック" charset="0"/>
                <a:cs typeface="Times New Roman" charset="0"/>
              </a:rPr>
              <a:t>Scaling Up IPS:  </a:t>
            </a:r>
            <a:r>
              <a:rPr lang="en-US" altLang="en-US" sz="4000" b="1" dirty="0">
                <a:latin typeface="Times New Roman" charset="0"/>
              </a:rPr>
              <a:t>How do we close the gap between: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charset="0"/>
              </a:rPr>
              <a:t>60% </a:t>
            </a:r>
            <a:r>
              <a:rPr lang="en-US" altLang="en-US" sz="4000" dirty="0">
                <a:latin typeface="Times New Roman" charset="0"/>
              </a:rPr>
              <a:t>who express a desire to work competitively and</a:t>
            </a:r>
            <a:endParaRPr lang="en-US" sz="4000" dirty="0">
              <a:latin typeface="Times New Roman"/>
              <a:cs typeface="Times New Roman"/>
              <a:sym typeface="Wingdings" pitchFamily="2" charset="2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charset="0"/>
              </a:rPr>
              <a:t>2% </a:t>
            </a:r>
            <a:r>
              <a:rPr lang="en-US" altLang="en-US" sz="4000" dirty="0">
                <a:latin typeface="Times New Roman" charset="0"/>
              </a:rPr>
              <a:t>of clients in public mental health system who have access to IPS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Even in a state with broad access to IPS, only</a:t>
            </a:r>
            <a:r>
              <a:rPr lang="en-US" altLang="en-US" sz="40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charset="0"/>
              </a:rPr>
              <a:t>5% </a:t>
            </a:r>
            <a:r>
              <a:rPr lang="en-US" altLang="en-US" sz="4000" dirty="0">
                <a:latin typeface="Times New Roman" charset="0"/>
              </a:rPr>
              <a:t>of Medicaid beneficiaries with SMI receive IPS</a:t>
            </a:r>
          </a:p>
          <a:p>
            <a:pPr marL="0" indent="0" algn="r">
              <a:spcAft>
                <a:spcPts val="1200"/>
              </a:spcAft>
              <a:buNone/>
              <a:defRPr/>
            </a:pPr>
            <a:r>
              <a:rPr lang="en-US" altLang="en-US" sz="4000" dirty="0">
                <a:latin typeface="Times New Roman" charset="0"/>
              </a:rPr>
              <a:t>(</a:t>
            </a:r>
            <a:r>
              <a:rPr lang="en-US" altLang="en-US" sz="4000" dirty="0" err="1">
                <a:latin typeface="Times New Roman" charset="0"/>
              </a:rPr>
              <a:t>Salkever</a:t>
            </a:r>
            <a:r>
              <a:rPr lang="en-US" altLang="en-US" sz="4000" dirty="0">
                <a:latin typeface="Times New Roman" charset="0"/>
              </a:rPr>
              <a:t>, 2017)</a:t>
            </a: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71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838" y="663575"/>
            <a:ext cx="11666483" cy="2385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 charset="0"/>
                <a:ea typeface="ＭＳ Ｐゴシック" charset="0"/>
                <a:cs typeface="ＭＳ Ｐゴシック" charset="0"/>
              </a:rPr>
              <a:t>International IPS Learning Community</a:t>
            </a:r>
            <a:br>
              <a:rPr lang="en-US" sz="4800" b="1" dirty="0">
                <a:latin typeface="Times New Roman"/>
                <a:cs typeface="Times New Roman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7811" y="1757160"/>
            <a:ext cx="11766331" cy="5328746"/>
          </a:xfrm>
        </p:spPr>
        <p:txBody>
          <a:bodyPr/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states/regions in the US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European countries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Montreal, Canada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Zealand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(Drake et al., 2020)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  <a:hlinkClick r:id="rId3"/>
              </a:rPr>
              <a:t>https://ipsworks.org</a:t>
            </a: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7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36525"/>
            <a:ext cx="12057016" cy="1445787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Positive Impact of Competitive Employment </a:t>
            </a:r>
            <a:br>
              <a:rPr lang="en-US" sz="4800" dirty="0">
                <a:latin typeface="Times New Roman"/>
                <a:cs typeface="Times New Roman"/>
              </a:rPr>
            </a:br>
            <a:r>
              <a:rPr lang="en-US" sz="4800" dirty="0">
                <a:latin typeface="Times New Roman"/>
                <a:cs typeface="Times New Roman"/>
              </a:rPr>
              <a:t>for People with Mental Illness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6335" y="1987097"/>
            <a:ext cx="11439330" cy="4870903"/>
          </a:xfrm>
        </p:spPr>
        <p:txBody>
          <a:bodyPr vert="horz" lIns="90488" tIns="45720" rIns="90488" bIns="45720" rtlCol="0"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work for people with mental illness similar to those for general population:</a:t>
            </a:r>
          </a:p>
          <a:p>
            <a:pPr marL="457200" lvl="1" indent="0">
              <a:spcBef>
                <a:spcPts val="1700"/>
              </a:spcBef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self-esteem, improved financial security, reduced mental health symptoms, less social isolation, reduced substance use, and reduced health care</a:t>
            </a:r>
          </a:p>
          <a:p>
            <a:pPr marL="457200" lvl="1" indent="0">
              <a:spcBef>
                <a:spcPts val="170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(Drake, 2020; Gibbons, 2019; Luciano, 2014;Wallstroem, 2021)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7FC4E-A681-6645-9A69-81DC60BFF2BE}"/>
              </a:ext>
            </a:extLst>
          </p:cNvPr>
          <p:cNvSpPr txBox="1"/>
          <p:nvPr/>
        </p:nvSpPr>
        <p:spPr>
          <a:xfrm>
            <a:off x="5915608" y="1212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81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E10E-B88B-A74B-8DF4-CD2094DED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1E969-2073-8041-9524-B67E8F48D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CD9FB6-4231-714E-BFB3-DC41086FA9EF}"/>
              </a:ext>
            </a:extLst>
          </p:cNvPr>
          <p:cNvSpPr/>
          <p:nvPr/>
        </p:nvSpPr>
        <p:spPr>
          <a:xfrm>
            <a:off x="4071257" y="6928711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70989-8EE8-2F4C-A53D-67E82AB0800E}"/>
              </a:ext>
            </a:extLst>
          </p:cNvPr>
          <p:cNvSpPr/>
          <p:nvPr/>
        </p:nvSpPr>
        <p:spPr>
          <a:xfrm>
            <a:off x="1523999" y="6337936"/>
            <a:ext cx="7491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U.S. includes 268 agencies with 353 IPS programs 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BF45397A-F6A4-2A4C-B217-BC2F3286A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65712"/>
            <a:ext cx="11702047" cy="63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3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4071" y="9727125"/>
            <a:ext cx="1910443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Times New Roman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A07DA-11BD-3E4D-A7B0-8681C3927FE8}"/>
              </a:ext>
            </a:extLst>
          </p:cNvPr>
          <p:cNvSpPr txBox="1"/>
          <p:nvPr/>
        </p:nvSpPr>
        <p:spPr>
          <a:xfrm>
            <a:off x="343511" y="6696879"/>
            <a:ext cx="1184848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5C3F9-2047-D342-9EA1-8A2166FA598B}"/>
              </a:ext>
            </a:extLst>
          </p:cNvPr>
          <p:cNvSpPr txBox="1"/>
          <p:nvPr/>
        </p:nvSpPr>
        <p:spPr>
          <a:xfrm>
            <a:off x="0" y="71357"/>
            <a:ext cx="1202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 Learning Community Growth in </a:t>
            </a: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IPS Programs in US (2002-2020)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365D1-12B1-3F45-ADA3-272B379433CB}"/>
              </a:ext>
            </a:extLst>
          </p:cNvPr>
          <p:cNvSpPr txBox="1"/>
          <p:nvPr/>
        </p:nvSpPr>
        <p:spPr>
          <a:xfrm>
            <a:off x="2646310" y="6025828"/>
            <a:ext cx="733589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imes New Roman" charset="0"/>
              </a:rPr>
              <a:t>Mean Annual Growth Rate:  24.5%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24FADC-3FE7-9749-B28C-080A036F5B7A}"/>
              </a:ext>
            </a:extLst>
          </p:cNvPr>
          <p:cNvSpPr txBox="1"/>
          <p:nvPr/>
        </p:nvSpPr>
        <p:spPr>
          <a:xfrm>
            <a:off x="2364467" y="3875372"/>
            <a:ext cx="1639208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2004:  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4C7C28-5FF8-E04E-854E-E8EEB6BC922F}"/>
              </a:ext>
            </a:extLst>
          </p:cNvPr>
          <p:cNvSpPr txBox="1"/>
          <p:nvPr/>
        </p:nvSpPr>
        <p:spPr>
          <a:xfrm>
            <a:off x="5094514" y="4750869"/>
            <a:ext cx="15875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2009:  108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6DCC1-3BC3-984A-A4C0-BF26E988592E}"/>
              </a:ext>
            </a:extLst>
          </p:cNvPr>
          <p:cNvSpPr txBox="1"/>
          <p:nvPr/>
        </p:nvSpPr>
        <p:spPr>
          <a:xfrm>
            <a:off x="9751507" y="3095235"/>
            <a:ext cx="15875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2020: 353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4D4B0-045E-9B4D-A0F0-49B5AAC0251A}"/>
              </a:ext>
            </a:extLst>
          </p:cNvPr>
          <p:cNvSpPr txBox="1"/>
          <p:nvPr/>
        </p:nvSpPr>
        <p:spPr>
          <a:xfrm>
            <a:off x="6823505" y="3082771"/>
            <a:ext cx="15875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2014:  161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4188A3E-10C3-BD4B-ABD1-02F6C3A4B707}"/>
              </a:ext>
            </a:extLst>
          </p:cNvPr>
          <p:cNvGraphicFramePr>
            <a:graphicFrameLocks/>
          </p:cNvGraphicFramePr>
          <p:nvPr/>
        </p:nvGraphicFramePr>
        <p:xfrm>
          <a:off x="462643" y="1727293"/>
          <a:ext cx="11266714" cy="421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7265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7136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latin typeface="Times New Roman" charset="0"/>
              </a:rPr>
              <a:t>More Rapid Growth of IPS Services in Learning Community Than Outside 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12759"/>
            <a:ext cx="11083289" cy="5370490"/>
          </a:xfrm>
        </p:spPr>
        <p:txBody>
          <a:bodyPr>
            <a:normAutofit/>
          </a:bodyPr>
          <a:lstStyle/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r>
              <a:rPr lang="en-US" sz="3500" dirty="0">
                <a:latin typeface="Times New Roman" charset="0"/>
                <a:ea typeface="ＭＳ Ｐゴシック" charset="0"/>
                <a:cs typeface="Times New Roman" charset="0"/>
              </a:rPr>
              <a:t>(Pogue, 2021)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80E4A-DC3D-814C-B33E-0AB587607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43" y="1736257"/>
            <a:ext cx="9852913" cy="42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33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8182" y="5767368"/>
            <a:ext cx="7157735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charset="0"/>
              </a:rPr>
              <a:t>Employment rate for last quarter of 2018:  45%</a:t>
            </a:r>
          </a:p>
          <a:p>
            <a:pPr algn="ctr"/>
            <a:r>
              <a:rPr lang="en-US" sz="2800" dirty="0">
                <a:latin typeface="Times New Roman" charset="0"/>
              </a:rPr>
              <a:t>(exceeds 41% benchmark for good outcome)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A07DA-11BD-3E4D-A7B0-8681C3927FE8}"/>
              </a:ext>
            </a:extLst>
          </p:cNvPr>
          <p:cNvSpPr txBox="1"/>
          <p:nvPr/>
        </p:nvSpPr>
        <p:spPr>
          <a:xfrm>
            <a:off x="171755" y="5903893"/>
            <a:ext cx="11848489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charset="0"/>
              </a:rPr>
              <a:t>Employment rate for October-December 2020</a:t>
            </a:r>
            <a:r>
              <a:rPr lang="en-US" sz="2800">
                <a:latin typeface="Times New Roman" charset="0"/>
              </a:rPr>
              <a:t>:  42.3%</a:t>
            </a:r>
            <a:endParaRPr lang="en-US" sz="2800" dirty="0">
              <a:latin typeface="Times New Roman" charset="0"/>
            </a:endParaRPr>
          </a:p>
          <a:p>
            <a:pPr algn="ctr"/>
            <a:r>
              <a:rPr lang="en-US" sz="2800" dirty="0">
                <a:latin typeface="Times New Roman" charset="0"/>
              </a:rPr>
              <a:t>(exceeds 41% benchmark for good outcome)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9A326-3F0D-FA4F-976A-B08D16876E5C}"/>
              </a:ext>
            </a:extLst>
          </p:cNvPr>
          <p:cNvSpPr txBox="1"/>
          <p:nvPr/>
        </p:nvSpPr>
        <p:spPr>
          <a:xfrm>
            <a:off x="3168203" y="5396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065" y="154545"/>
            <a:ext cx="10722735" cy="57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755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9909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5400" dirty="0">
                <a:latin typeface="Times New Roman" charset="0"/>
              </a:rPr>
            </a:br>
            <a:r>
              <a:rPr lang="en-US" altLang="en-US" sz="5400" dirty="0">
                <a:latin typeface="Times New Roman" charset="0"/>
              </a:rPr>
              <a:t>State Agency Strategies for Promoting IPS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12759"/>
            <a:ext cx="11083289" cy="5370490"/>
          </a:xfrm>
        </p:spPr>
        <p:txBody>
          <a:bodyPr>
            <a:normAutofit fontScale="92500" lnSpcReduction="10000"/>
          </a:bodyPr>
          <a:lstStyle/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Start small</a:t>
            </a:r>
          </a:p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Secure funding</a:t>
            </a:r>
          </a:p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Ensure interagency collaboration (MH and VR)</a:t>
            </a:r>
          </a:p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Build a learning community among stakeholders</a:t>
            </a:r>
          </a:p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Provide technical assistance</a:t>
            </a:r>
          </a:p>
          <a:p>
            <a:pPr marL="868680">
              <a:spcAft>
                <a:spcPts val="1200"/>
              </a:spcAft>
              <a:defRPr/>
            </a:pPr>
            <a:r>
              <a:rPr lang="en-US" altLang="en-US" sz="4300" dirty="0">
                <a:latin typeface="Times New Roman" charset="0"/>
              </a:rPr>
              <a:t>Monitor fidelity and outcome </a:t>
            </a:r>
          </a:p>
          <a:p>
            <a:pPr algn="r">
              <a:buNone/>
              <a:defRPr/>
            </a:pPr>
            <a:r>
              <a:rPr lang="en-US" sz="3500" dirty="0">
                <a:latin typeface="Times New Roman" charset="0"/>
                <a:ea typeface="ＭＳ Ｐゴシック" charset="0"/>
                <a:cs typeface="Times New Roman" charset="0"/>
              </a:rPr>
              <a:t>(Bond et al</a:t>
            </a:r>
            <a:r>
              <a:rPr lang="en-US" sz="3500">
                <a:latin typeface="Times New Roman" charset="0"/>
                <a:ea typeface="ＭＳ Ｐゴシック" charset="0"/>
                <a:cs typeface="Times New Roman" charset="0"/>
              </a:rPr>
              <a:t>., 2021)</a:t>
            </a: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8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7136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latin typeface="Times New Roman" charset="0"/>
              </a:rPr>
              <a:t>Learning Community States Provide More State Support for IPS Than Do Other States 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12759"/>
            <a:ext cx="11083289" cy="5370490"/>
          </a:xfrm>
        </p:spPr>
        <p:txBody>
          <a:bodyPr>
            <a:normAutofit/>
          </a:bodyPr>
          <a:lstStyle/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r>
              <a:rPr lang="en-US" sz="3500" dirty="0">
                <a:latin typeface="Times New Roman" charset="0"/>
                <a:ea typeface="ＭＳ Ｐゴシック" charset="0"/>
                <a:cs typeface="Times New Roman" charset="0"/>
              </a:rPr>
              <a:t>(Pogue, 2021)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68AFA-1180-7740-9BD3-D97C1D44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9" y="1762852"/>
            <a:ext cx="11351417" cy="42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22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7136"/>
            <a:ext cx="12192000" cy="2425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400" dirty="0">
                <a:latin typeface="Times New Roman" charset="0"/>
              </a:rPr>
              <a:t>Learning Community States Access More Funding Sources for IPS Than Do Other States </a:t>
            </a:r>
            <a:br>
              <a:rPr lang="en-US" altLang="en-US" sz="5400" dirty="0">
                <a:latin typeface="Times New Roman" charset="0"/>
              </a:rPr>
            </a:br>
            <a:br>
              <a:rPr lang="en-US" sz="5400" dirty="0">
                <a:latin typeface="Times New Roman" charset="0"/>
                <a:ea typeface="ＭＳ Ｐゴシック" charset="0"/>
                <a:cs typeface="Times New Roman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12759"/>
            <a:ext cx="11083289" cy="5370490"/>
          </a:xfrm>
        </p:spPr>
        <p:txBody>
          <a:bodyPr>
            <a:normAutofit/>
          </a:bodyPr>
          <a:lstStyle/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endParaRPr lang="en-US" sz="3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algn="r">
              <a:buNone/>
              <a:defRPr/>
            </a:pPr>
            <a:r>
              <a:rPr lang="en-US" sz="3500" dirty="0">
                <a:latin typeface="Times New Roman" charset="0"/>
                <a:ea typeface="ＭＳ Ｐゴシック" charset="0"/>
                <a:cs typeface="Times New Roman" charset="0"/>
              </a:rPr>
              <a:t>(Pogue, 2021)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6D12329-0F71-C346-AD38-06B2DE95D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95286"/>
              </p:ext>
            </p:extLst>
          </p:nvPr>
        </p:nvGraphicFramePr>
        <p:xfrm>
          <a:off x="1525493" y="1777668"/>
          <a:ext cx="9141014" cy="429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Worksheet" r:id="rId4" imgW="4787900" imgH="2247900" progId="Excel.Sheet.12">
                  <p:embed/>
                </p:oleObj>
              </mc:Choice>
              <mc:Fallback>
                <p:oleObj name="Worksheet" r:id="rId4" imgW="4787900" imgH="2247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493" y="1777668"/>
                        <a:ext cx="9141014" cy="429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4865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1"/>
            <a:ext cx="12191999" cy="218901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Most IPS Learning Community Programs </a:t>
            </a:r>
            <a:br>
              <a:rPr lang="en-US" sz="4800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Meet Fidelity Standards (≥100)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377512" y="6189065"/>
            <a:ext cx="294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charset="0"/>
              </a:rPr>
              <a:t> (Bond et al., 2012)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69956"/>
              </p:ext>
            </p:extLst>
          </p:nvPr>
        </p:nvGraphicFramePr>
        <p:xfrm>
          <a:off x="2156827" y="1681474"/>
          <a:ext cx="7551377" cy="450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Worksheet" r:id="rId4" imgW="4127500" imgH="2463800" progId="Excel.Sheet.8">
                  <p:embed/>
                </p:oleObj>
              </mc:Choice>
              <mc:Fallback>
                <p:oleObj name="Worksheet" r:id="rId4" imgW="4127500" imgH="2463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6827" y="1681474"/>
                        <a:ext cx="7551377" cy="4507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31062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015" y="152400"/>
            <a:ext cx="1177684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itchFamily="-111" charset="0"/>
              </a:rPr>
              <a:t>Within </a:t>
            </a:r>
            <a:r>
              <a:rPr lang="en-US" sz="4800" dirty="0">
                <a:solidFill>
                  <a:srgbClr val="002060"/>
                </a:solidFill>
                <a:latin typeface="Times New Roman" pitchFamily="-111" charset="0"/>
              </a:rPr>
              <a:t>IPS </a:t>
            </a:r>
            <a:r>
              <a:rPr lang="en-US" sz="4800">
                <a:solidFill>
                  <a:srgbClr val="002060"/>
                </a:solidFill>
                <a:latin typeface="Times New Roman" pitchFamily="-111" charset="0"/>
              </a:rPr>
              <a:t>Learning Community, Most IPS Programs Sustain </a:t>
            </a:r>
            <a:r>
              <a:rPr lang="en-US" sz="4800" dirty="0">
                <a:solidFill>
                  <a:srgbClr val="002060"/>
                </a:solidFill>
                <a:latin typeface="Times New Roman" pitchFamily="-111" charset="0"/>
              </a:rPr>
              <a:t>Services for Many Years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10DC8B3-A187-5C4C-94D3-7A4402AFC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418538"/>
              </p:ext>
            </p:extLst>
          </p:nvPr>
        </p:nvGraphicFramePr>
        <p:xfrm>
          <a:off x="2441974" y="2060061"/>
          <a:ext cx="6481595" cy="355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Worksheet" r:id="rId3" imgW="3771900" imgH="2070100" progId="Excel.Sheet.12">
                  <p:embed/>
                </p:oleObj>
              </mc:Choice>
              <mc:Fallback>
                <p:oleObj name="Worksheet" r:id="rId3" imgW="3771900" imgH="2070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1974" y="2060061"/>
                        <a:ext cx="6481595" cy="3557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500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1">
              <a:defRPr/>
            </a:pPr>
            <a:endParaRPr lang="en-US"/>
          </a:p>
          <a:p>
            <a:pPr lvl="2">
              <a:defRPr/>
            </a:pPr>
            <a:endParaRPr lang="en-US"/>
          </a:p>
        </p:txBody>
      </p:sp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-380332" y="-40104"/>
            <a:ext cx="12394853" cy="46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Quality of Services in </a:t>
            </a:r>
            <a:r>
              <a:rPr lang="en-US" sz="4800" b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IPS Learning Community </a:t>
            </a:r>
            <a:r>
              <a:rPr lang="en-US" sz="48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Improves Over Time</a:t>
            </a:r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-188999" y="1579563"/>
          <a:ext cx="9645651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Worksheet" r:id="rId4" imgW="3759200" imgH="2057400" progId="Excel.Sheet.12">
                  <p:embed/>
                </p:oleObj>
              </mc:Choice>
              <mc:Fallback>
                <p:oleObj name="Worksheet" r:id="rId4" imgW="3759200" imgH="2057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88999" y="1579563"/>
                        <a:ext cx="9645651" cy="527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56652" y="3268494"/>
            <a:ext cx="2735348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N=122 IPS programs in    13 states </a:t>
            </a:r>
          </a:p>
          <a:p>
            <a:pPr algn="ctr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(Bond et al.,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59</a:t>
            </a:fld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357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3459-DF69-204A-98C2-8A429EB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41945"/>
            <a:ext cx="11715750" cy="11953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Impact of Job Loss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Extended 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999D1-8B29-6E41-914E-0AF32538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66" y="1706135"/>
            <a:ext cx="11827717" cy="500992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loss leads to demoralization, lowered self-esteem, social isolation, depression, suicide, substance abuse, health issues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Huge impact on earnings, in both short and long term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work increasingly difficult as time passes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laid-off workers never return to the labor force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(especially true for women)				         </a:t>
            </a:r>
          </a:p>
          <a:p>
            <a:pPr marL="3657600" lvl="8" indent="0" algn="r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2001; Paul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Roelen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F2678-B04D-B542-8917-04D9A514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82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770" y="0"/>
            <a:ext cx="9525000" cy="1905000"/>
          </a:xfrm>
        </p:spPr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812" y="154745"/>
            <a:ext cx="423701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International Spread of IPS…</a:t>
            </a:r>
          </a:p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to 19 other nations, and counting</a:t>
            </a:r>
          </a:p>
          <a:p>
            <a:pPr algn="ctr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687 IPS programs outside US (</a:t>
            </a:r>
            <a:r>
              <a:rPr lang="en-US" sz="4400" dirty="0" err="1">
                <a:latin typeface="Times New Roman" charset="0"/>
                <a:ea typeface="Times New Roman" charset="0"/>
                <a:cs typeface="Times New Roman" charset="0"/>
              </a:rPr>
              <a:t>Knutzen</a:t>
            </a: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, 2020)</a:t>
            </a:r>
          </a:p>
          <a:p>
            <a:pPr algn="ctr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6DAEB8-F490-F149-B6D2-1C98B4B10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15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0982" y="1324413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 charset="0"/>
                <a:ea typeface="ＭＳ Ｐゴシック" charset="0"/>
                <a:cs typeface="ＭＳ Ｐゴシック" charset="0"/>
              </a:rPr>
              <a:t>Factors Promoting Spread of IPS Outside US (Drake, 2020)</a:t>
            </a:r>
            <a:br>
              <a:rPr lang="en-US" sz="6000" dirty="0">
                <a:latin typeface="Times New Roman" charset="0"/>
                <a:ea typeface="ＭＳ Ｐゴシック" charset="0"/>
                <a:cs typeface="ＭＳ Ｐゴシック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4796" y="1684611"/>
            <a:ext cx="11218912" cy="4854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International consensus that IPS is evidence-based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IPS research studies conducted locally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Dedicated leaders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Technical assistance and fidelity monitoring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National initiatives setting targets for IPS growth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In some countries, rapid growth of long-term disability rolls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97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81000"/>
            <a:ext cx="8458200" cy="75358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2"/>
                </a:solidFill>
                <a:effectLst>
                  <a:outerShdw blurRad="50800" dist="38100" dir="5400000" sx="1000" sy="1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15" y="0"/>
            <a:ext cx="101564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D9760-C634-9541-9990-1D1AAC75CE6E}"/>
              </a:ext>
            </a:extLst>
          </p:cNvPr>
          <p:cNvSpPr txBox="1"/>
          <p:nvPr/>
        </p:nvSpPr>
        <p:spPr>
          <a:xfrm>
            <a:off x="7763699" y="5767368"/>
            <a:ext cx="3101524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(Drake et al., 2018)</a:t>
            </a:r>
          </a:p>
        </p:txBody>
      </p:sp>
    </p:spTree>
    <p:extLst>
      <p:ext uri="{BB962C8B-B14F-4D97-AF65-F5344CB8AC3E}">
        <p14:creationId xmlns:p14="http://schemas.microsoft.com/office/powerpoint/2010/main" val="345643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5" y="315310"/>
            <a:ext cx="12065876" cy="1592318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0" dirty="0">
                <a:latin typeface="Times New Roman"/>
                <a:ea typeface="ＭＳ Ｐゴシック" charset="0"/>
                <a:cs typeface="Times New Roman"/>
              </a:rPr>
              <a:t>Factors Associated with Lower Employment Rates for IPS in Europe </a:t>
            </a: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834713" y="1281112"/>
            <a:ext cx="8648700" cy="5257800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Labor laws and unions protect workers from being terminated, but make it harder for unskilled people to gain work (</a:t>
            </a:r>
            <a:r>
              <a:rPr lang="en-US" sz="4000" dirty="0" err="1">
                <a:latin typeface="Times New Roman"/>
                <a:ea typeface="ＭＳ Ｐゴシック" charset="0"/>
                <a:cs typeface="Times New Roman"/>
              </a:rPr>
              <a:t>Brinchmann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et al</a:t>
            </a:r>
            <a:r>
              <a:rPr lang="en-US" sz="4000">
                <a:latin typeface="Times New Roman"/>
                <a:ea typeface="ＭＳ Ｐゴシック" charset="0"/>
                <a:cs typeface="Times New Roman"/>
              </a:rPr>
              <a:t>., 2020)</a:t>
            </a: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“Disability trap”:  Disability policies may discourage return to work</a:t>
            </a:r>
            <a:endParaRPr lang="en-US" sz="3600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(Burns et al., 2007; Metcalfe et al.,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55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80283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50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Growth in Number of IPS Programs </a:t>
            </a:r>
            <a:br>
              <a:rPr lang="en-US" sz="5000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50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in the Netherlands, 2014-2018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2E023-5485-FD47-9C8E-7EEEF9A16A46}"/>
              </a:ext>
            </a:extLst>
          </p:cNvPr>
          <p:cNvSpPr txBox="1"/>
          <p:nvPr/>
        </p:nvSpPr>
        <p:spPr>
          <a:xfrm>
            <a:off x="7665760" y="6211669"/>
            <a:ext cx="415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Winter et al.,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C15B58-2727-DA42-A266-529D5520F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031" y="1777183"/>
            <a:ext cx="7359131" cy="44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891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337" y="1030014"/>
            <a:ext cx="11332779" cy="1114097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Times New Roman"/>
                <a:cs typeface="Times New Roman"/>
              </a:rPr>
              <a:t>High and Low Fidelity Supported Employment Programs in Japan</a:t>
            </a:r>
            <a:br>
              <a:rPr lang="en-US" sz="5000" dirty="0">
                <a:latin typeface="Times New Roman"/>
                <a:cs typeface="Times New Roman"/>
              </a:rPr>
            </a:br>
            <a:br>
              <a:rPr lang="en-US" sz="5000" dirty="0">
                <a:latin typeface="Times New Roman"/>
                <a:cs typeface="Times New Roman"/>
              </a:rPr>
            </a:br>
            <a:endParaRPr lang="en-US" sz="5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06327" y="1982339"/>
            <a:ext cx="5137764" cy="396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/>
                <a:cs typeface="Times New Roman"/>
              </a:rPr>
              <a:t>Programs rated on a modified version of IPS-25</a:t>
            </a:r>
          </a:p>
          <a:p>
            <a:endParaRPr lang="en-US" sz="4800" dirty="0">
              <a:latin typeface="Times New Roman"/>
              <a:cs typeface="Times New Roman"/>
            </a:endParaRPr>
          </a:p>
          <a:p>
            <a:endParaRPr lang="en-US" sz="4800" dirty="0">
              <a:latin typeface="Times New Roman"/>
              <a:cs typeface="Times New Roman"/>
            </a:endParaRPr>
          </a:p>
          <a:p>
            <a:pPr marL="0" indent="0" algn="r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Yamaguchi et al. (2020)</a:t>
            </a:r>
          </a:p>
          <a:p>
            <a:pPr marL="0" indent="0">
              <a:buNone/>
            </a:pP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03CF1-1C86-DD45-B252-445E9F68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7" y="1820568"/>
            <a:ext cx="6051064" cy="428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542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5" y="315310"/>
            <a:ext cx="12065876" cy="1592318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2758" y="42935"/>
            <a:ext cx="4173429" cy="6678539"/>
          </a:xfrm>
        </p:spPr>
        <p:txBody>
          <a:bodyPr vert="horz" lIns="90488" tIns="45720" rIns="90488" bIns="45720" rtlCol="0">
            <a:normAutofit fontScale="925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5800" dirty="0">
                <a:latin typeface="Times New Roman"/>
                <a:ea typeface="ＭＳ Ｐゴシック" charset="0"/>
                <a:cs typeface="Times New Roman"/>
              </a:rPr>
              <a:t>Growing Recognition:</a:t>
            </a:r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None/>
              <a:defRPr/>
            </a:pP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Vocational rehab experts rate IPS as </a:t>
            </a:r>
            <a:r>
              <a:rPr lang="en-US" sz="5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highly relevant 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with </a:t>
            </a:r>
            <a:r>
              <a:rPr lang="en-US" sz="5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strong evidence 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</a:t>
            </a:r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(Leahy et al.,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189" y="0"/>
            <a:ext cx="7645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001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609" y="1082277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/>
                <a:cs typeface="Times New Roman"/>
              </a:rPr>
              <a:t>IPS Evidence Base:  Current Status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4200" y="1841533"/>
            <a:ext cx="11332779" cy="5640188"/>
          </a:xfrm>
          <a:noFill/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improves competitive employment outcomes for people with serious mental illness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applicability to many other groups is promising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learning community principles appear to facilitate IPS sustainment and expansion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is by far the most extensively and carefully researched of all vocational models </a:t>
            </a:r>
          </a:p>
          <a:p>
            <a:pPr marL="0" lvl="0" indent="0">
              <a:buNone/>
            </a:pP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737272" y="6285716"/>
            <a:ext cx="2743200" cy="365125"/>
          </a:xfrm>
        </p:spPr>
        <p:txBody>
          <a:bodyPr/>
          <a:lstStyle/>
          <a:p>
            <a:fld id="{605995D9-5217-4D59-8049-1796F649332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413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064" y="570297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dirty="0">
                <a:latin typeface="Times New Roman"/>
                <a:cs typeface="Times New Roman"/>
              </a:rPr>
            </a:br>
            <a:r>
              <a:rPr lang="en-US" sz="6000" dirty="0">
                <a:latin typeface="Times New Roman"/>
                <a:cs typeface="Times New Roman"/>
              </a:rPr>
              <a:t>Future Directions for IPS Research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0486" y="1935220"/>
            <a:ext cx="11223922" cy="478625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long-term outcomes for IPS clients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cost-effectiveness of IPS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evaluations of IPS for people with other health conditions and determining whether IPS adaptations needed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evidence-based strategies for increasing access to IPS</a:t>
            </a:r>
          </a:p>
          <a:p>
            <a:pPr marL="0" lvl="0" indent="0">
              <a:buNone/>
            </a:pP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586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9" y="363768"/>
            <a:ext cx="11925837" cy="1604034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IPS Research Evidence </a:t>
            </a:r>
            <a:r>
              <a:rPr lang="en-US" sz="540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Powerpoint</a:t>
            </a:r>
            <a:br>
              <a:rPr lang="en-US" sz="5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</a:br>
            <a:endParaRPr lang="en-US" sz="50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07279" y="2143244"/>
            <a:ext cx="11821587" cy="4952303"/>
          </a:xfrm>
        </p:spPr>
        <p:txBody>
          <a:bodyPr vert="horz" lIns="90488" tIns="45720" rIns="90488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hlinkClick r:id="rId3"/>
              </a:rPr>
              <a:t>https://ipsworks.org</a:t>
            </a: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pitchFamily="2" charset="2"/>
              </a:rPr>
              <a:t> Library Search for “research”</a:t>
            </a: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sz="400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Powerpoint</a:t>
            </a: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+ reference list + pdf: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Bond, G. R., Drake, R. E., &amp; Becker, D. R. (2020). An update on Individual Placement and Support.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Psychiatry, 19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390-391. </a:t>
            </a: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hlinkClick r:id="rId4"/>
              </a:rPr>
              <a:t>garybond@westat.com</a:t>
            </a: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605995D9-5217-4D59-8049-1796F649332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5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3459-DF69-204A-98C2-8A429EB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9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and Disability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999D1-8B29-6E41-914E-0AF32538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769"/>
            <a:ext cx="11120783" cy="418231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people cannot find work, applications surge for disability benefits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Great Recession of 2008, one million unemployed workers applied for SSDI and over 400,000 new beneficiaries joined disability roles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 trap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 working to avoid losing benefits) becomes a way of life</a:t>
            </a:r>
          </a:p>
          <a:p>
            <a:pPr marL="0" indent="0" algn="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(Maestas, 2018)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F2678-B04D-B542-8917-04D9A514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6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5570-779F-494B-BB7B-670755E6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5259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Their First Hospitalization,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People with Serious Mental Illness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1586FF-F2DD-5B43-BF65-7B6E79B79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6950" y="3994944"/>
            <a:ext cx="38100" cy="12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7599-BA99-7E46-A4E7-8B3681DA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26CCA-3580-F848-8583-D53CF924F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0" y="1690688"/>
            <a:ext cx="6540500" cy="455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F406C7-FDAA-E842-9569-7E91E63C7F8F}"/>
              </a:ext>
            </a:extLst>
          </p:cNvPr>
          <p:cNvSpPr txBox="1"/>
          <p:nvPr/>
        </p:nvSpPr>
        <p:spPr>
          <a:xfrm>
            <a:off x="8610600" y="6249988"/>
            <a:ext cx="5759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dirty="0" err="1">
                <a:latin typeface="Times New Roman"/>
                <a:cs typeface="Times New Roman"/>
              </a:rPr>
              <a:t>Hakulinen</a:t>
            </a:r>
            <a:r>
              <a:rPr lang="en-US" sz="2400" dirty="0">
                <a:latin typeface="Times New Roman"/>
                <a:cs typeface="Times New Roman"/>
              </a:rPr>
              <a:t> et al., 2020)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7546A-5533-CA4C-8A09-DAC8656B333D}"/>
              </a:ext>
            </a:extLst>
          </p:cNvPr>
          <p:cNvSpPr txBox="1"/>
          <p:nvPr/>
        </p:nvSpPr>
        <p:spPr>
          <a:xfrm>
            <a:off x="7237928" y="2331076"/>
            <a:ext cx="3825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Finnish study using high-quality data from national registry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for people with schizophrenia is &lt;15% every year for 10 years after first psychiatric hospitalization</a:t>
            </a:r>
          </a:p>
        </p:txBody>
      </p:sp>
    </p:spTree>
    <p:extLst>
      <p:ext uri="{BB962C8B-B14F-4D97-AF65-F5344CB8AC3E}">
        <p14:creationId xmlns:p14="http://schemas.microsoft.com/office/powerpoint/2010/main" val="135869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9531"/>
            <a:ext cx="11738919" cy="9544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Need for Employment Services</a:t>
            </a:r>
            <a:endParaRPr lang="en-US" sz="54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64163" name="Rectangle 3"/>
          <p:cNvSpPr>
            <a:spLocks noGrp="1" noChangeArrowheads="1"/>
          </p:cNvSpPr>
          <p:nvPr>
            <p:ph idx="1"/>
          </p:nvPr>
        </p:nvSpPr>
        <p:spPr>
          <a:xfrm>
            <a:off x="166899" y="1787235"/>
            <a:ext cx="5707428" cy="52785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Over 60% </a:t>
            </a:r>
            <a:r>
              <a:rPr lang="en-US" sz="4000">
                <a:latin typeface="Times New Roman" charset="0"/>
                <a:ea typeface="ＭＳ Ｐゴシック" charset="0"/>
                <a:cs typeface="ＭＳ Ｐゴシック" charset="0"/>
              </a:rPr>
              <a:t>of people </a:t>
            </a: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with serious mental illness want to work, but less than 20% employed.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Only 2% of people who could benefit have access to effective employment services.</a:t>
            </a:r>
            <a:endParaRPr lang="en-US" sz="4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2BE3B7-9D7D-CA4C-A58E-3EE7C2BDF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94920"/>
              </p:ext>
            </p:extLst>
          </p:nvPr>
        </p:nvGraphicFramePr>
        <p:xfrm>
          <a:off x="6333321" y="2621112"/>
          <a:ext cx="5634946" cy="37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4" imgW="5575300" imgH="3695700" progId="Excel.Sheet.12">
                  <p:embed/>
                </p:oleObj>
              </mc:Choice>
              <mc:Fallback>
                <p:oleObj name="Worksheet" r:id="rId4" imgW="5575300" imgH="36957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2BE3B7-9D7D-CA4C-A58E-3EE7C2BDF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3321" y="2621112"/>
                        <a:ext cx="5634946" cy="373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665C08-04D0-B249-B1F9-404263367314}"/>
              </a:ext>
            </a:extLst>
          </p:cNvPr>
          <p:cNvSpPr/>
          <p:nvPr/>
        </p:nvSpPr>
        <p:spPr>
          <a:xfrm>
            <a:off x="6333321" y="1722870"/>
            <a:ext cx="5634946" cy="89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Times New Roman"/>
                <a:cs typeface="Times New Roman"/>
              </a:rPr>
              <a:t>Expressed Interest in Employment 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latin typeface="Times New Roman"/>
                <a:cs typeface="Times New Roman"/>
              </a:rPr>
              <a:t>Reported in 11 Surveys</a:t>
            </a:r>
          </a:p>
        </p:txBody>
      </p:sp>
    </p:spTree>
    <p:extLst>
      <p:ext uri="{BB962C8B-B14F-4D97-AF65-F5344CB8AC3E}">
        <p14:creationId xmlns:p14="http://schemas.microsoft.com/office/powerpoint/2010/main" val="2016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S Colors">
      <a:dk1>
        <a:sysClr val="windowText" lastClr="000000"/>
      </a:dk1>
      <a:lt1>
        <a:sysClr val="window" lastClr="FFFFFF"/>
      </a:lt1>
      <a:dk2>
        <a:srgbClr val="255D8B"/>
      </a:dk2>
      <a:lt2>
        <a:srgbClr val="E7E6E6"/>
      </a:lt2>
      <a:accent1>
        <a:srgbClr val="550527"/>
      </a:accent1>
      <a:accent2>
        <a:srgbClr val="A51C30"/>
      </a:accent2>
      <a:accent3>
        <a:srgbClr val="C52233"/>
      </a:accent3>
      <a:accent4>
        <a:srgbClr val="EF7611"/>
      </a:accent4>
      <a:accent5>
        <a:srgbClr val="33AAF2"/>
      </a:accent5>
      <a:accent6>
        <a:srgbClr val="255D8B"/>
      </a:accent6>
      <a:hlink>
        <a:srgbClr val="1C476A"/>
      </a:hlink>
      <a:folHlink>
        <a:srgbClr val="0F97E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-research 6-14-19" id="{975EA366-F25D-984C-9415-02B88D191097}" vid="{A326DA4F-1012-B242-9FB9-AEE8EC4889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2858</TotalTime>
  <Words>3771</Words>
  <Application>Microsoft Macintosh PowerPoint</Application>
  <PresentationFormat>Widescreen</PresentationFormat>
  <Paragraphs>484</Paragraphs>
  <Slides>69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Arial</vt:lpstr>
      <vt:lpstr>Calibri</vt:lpstr>
      <vt:lpstr>Franklin Gothic Book</vt:lpstr>
      <vt:lpstr>Franklin Gothic Medium</vt:lpstr>
      <vt:lpstr>Helvetica</vt:lpstr>
      <vt:lpstr>Monotype Sorts</vt:lpstr>
      <vt:lpstr>Times</vt:lpstr>
      <vt:lpstr>Times New Roman</vt:lpstr>
      <vt:lpstr>Wingdings</vt:lpstr>
      <vt:lpstr>Office Theme</vt:lpstr>
      <vt:lpstr>Worksheet</vt:lpstr>
      <vt:lpstr>        </vt:lpstr>
      <vt:lpstr> </vt:lpstr>
      <vt:lpstr>Why Focus on Work for People with Serious Mental Illness?</vt:lpstr>
      <vt:lpstr>Positive Impact of Competitive Employment  on Mental Health and Well-Being</vt:lpstr>
      <vt:lpstr>Positive Impact of Competitive Employment  for People with Mental Illness</vt:lpstr>
      <vt:lpstr>Negative Impact of Job Loss  and Extended Unemployment</vt:lpstr>
      <vt:lpstr>Unemployment and Disability Benefits</vt:lpstr>
      <vt:lpstr>After Their First Hospitalization,  Few People with Serious Mental Illness Work</vt:lpstr>
      <vt:lpstr>Need for Employment Services</vt:lpstr>
      <vt:lpstr>Individual Placement and Support (IPS)</vt:lpstr>
      <vt:lpstr>Four Trends in IPS Research     </vt:lpstr>
      <vt:lpstr>Trend 1:  Expanding the Evidence Base </vt:lpstr>
      <vt:lpstr>Day Treatment Conversions to IPS:  Common Study Design in 4 Studies</vt:lpstr>
      <vt:lpstr>Day Treatment Conversion Studies Comparing 6 Sites Converting to IPS to 4 Control Sites (Not Converting)  </vt:lpstr>
      <vt:lpstr>Similar Results in All  Day Treatment Conversions</vt:lpstr>
      <vt:lpstr>Randomized Controlled Trials of IPS </vt:lpstr>
      <vt:lpstr> </vt:lpstr>
      <vt:lpstr>Summary Statistics for RCTs of IPS</vt:lpstr>
      <vt:lpstr>Competitive Employment Rates in 28  Randomized Controlled Trials of IPS</vt:lpstr>
      <vt:lpstr>Overall Findings for 28 RCTs</vt:lpstr>
      <vt:lpstr>IPS Typically Has Better Monthly Employment Rates Example:  Mental Health Treatment Study (MHTS)  </vt:lpstr>
      <vt:lpstr>Compared to usual services, IPS has superior employment outcomes on numerous criteria</vt:lpstr>
      <vt:lpstr>18-Month Competitive Employment  Outcomes  in 4 Controlled Trials of IPS (Bond et al., 2012)</vt:lpstr>
      <vt:lpstr> </vt:lpstr>
      <vt:lpstr>IPS Clients Maintained Steady Employment Over the Long Term in 3 Studies  </vt:lpstr>
      <vt:lpstr>Annual earnings (based on employer IRS filings) during 5-year follow-up  Mean annual earnings for IPS grew from $2421 to $3368 over 5 years; controls unchanged </vt:lpstr>
      <vt:lpstr>Long-Term Outcomes Improve Over Time  for Clients with Severe-Moderate Mental Illness  </vt:lpstr>
      <vt:lpstr>IPS Has Been Successful  in Diverse Locations </vt:lpstr>
      <vt:lpstr>Competitive Employment Outcomes for IPS  in Routine Practice (N=151 IPS Programs) </vt:lpstr>
      <vt:lpstr>Barriers to Implementing IPS  in Rural Areas    </vt:lpstr>
      <vt:lpstr> IPS Implementation Barriers and Strategies in Rural Communities: Qualitative Study    </vt:lpstr>
      <vt:lpstr>IPS Fidelity and Employment Rates Similar in Urban and Rural Communities</vt:lpstr>
      <vt:lpstr>Systematic Reviews of  IPS  for People with Serious Mental Illness</vt:lpstr>
      <vt:lpstr>Cost-Effectiveness of IPS: Areas of Impact Compared to Controls   </vt:lpstr>
      <vt:lpstr>IPS Studies of Costs and Cost-Effectiveness </vt:lpstr>
      <vt:lpstr>Impact of IPS on Mental Health and Well-Being</vt:lpstr>
      <vt:lpstr>Trend 2: Assessing IPS Effectiveness in Target Subgroups of People with Mental Illness </vt:lpstr>
      <vt:lpstr>IPS Is Effective for Many Subgroups of People with Serious Mental Illness (Campbell, 2011) </vt:lpstr>
      <vt:lpstr>Equality of IPS Access and Outcome  for People of Color (Perkins,2021) </vt:lpstr>
      <vt:lpstr>Recent Focus on Employment Services for Young Adults </vt:lpstr>
      <vt:lpstr>International Focus on  Employment and Education for Young Adults</vt:lpstr>
      <vt:lpstr>Evaluations of IPS for Young Adults</vt:lpstr>
      <vt:lpstr>Goals of Young Adults with Early Psychosis (N=63) Ratings of Importance and Impact on Outcome</vt:lpstr>
      <vt:lpstr>Trend 3:  Expanding IPS to New Populations Beyond People with Severe Mental Illness  </vt:lpstr>
      <vt:lpstr>Competitive Employment Rates in Controlled Studies of IPS in Other Populations (Bond et al., 2019)</vt:lpstr>
      <vt:lpstr>Recent Randomized Controlled Trials of IPS in Other Populations or Specific Subgroups </vt:lpstr>
      <vt:lpstr>Emerging Research on IPS for People with Substance Use Disorders     </vt:lpstr>
      <vt:lpstr>Trend 4:  Developing Strategies to Disseminate,      Implement, Sustain, and Expand IPS   </vt:lpstr>
      <vt:lpstr>International IPS Learning Community   </vt:lpstr>
      <vt:lpstr>PowerPoint Presentation</vt:lpstr>
      <vt:lpstr>PowerPoint Presentation</vt:lpstr>
      <vt:lpstr>More Rapid Growth of IPS Services in Learning Community Than Outside     </vt:lpstr>
      <vt:lpstr>PowerPoint Presentation</vt:lpstr>
      <vt:lpstr> State Agency Strategies for Promoting IPS    </vt:lpstr>
      <vt:lpstr>Learning Community States Provide More State Support for IPS Than Do Other States     </vt:lpstr>
      <vt:lpstr>Learning Community States Access More Funding Sources for IPS Than Do Other States     </vt:lpstr>
      <vt:lpstr>Most IPS Learning Community Programs  Meet Fidelity Standards (≥100)</vt:lpstr>
      <vt:lpstr>PowerPoint Presentation</vt:lpstr>
      <vt:lpstr> </vt:lpstr>
      <vt:lpstr> </vt:lpstr>
      <vt:lpstr>Factors Promoting Spread of IPS Outside US (Drake, 2020)   </vt:lpstr>
      <vt:lpstr> </vt:lpstr>
      <vt:lpstr>Factors Associated with Lower Employment Rates for IPS in Europe  </vt:lpstr>
      <vt:lpstr>Growth in Number of IPS Programs  in the Netherlands, 2014-2018</vt:lpstr>
      <vt:lpstr>High and Low Fidelity Supported Employment Programs in Japan  </vt:lpstr>
      <vt:lpstr> </vt:lpstr>
      <vt:lpstr>IPS Evidence Base:  Current Status  </vt:lpstr>
      <vt:lpstr> Future Directions for IPS Research  </vt:lpstr>
      <vt:lpstr>IPS Research Evidence Powerpoint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Gary R. Bond</dc:creator>
  <cp:lastModifiedBy>Danielle Guest</cp:lastModifiedBy>
  <cp:revision>279</cp:revision>
  <cp:lastPrinted>2021-04-01T21:20:03Z</cp:lastPrinted>
  <dcterms:created xsi:type="dcterms:W3CDTF">2019-06-14T15:00:24Z</dcterms:created>
  <dcterms:modified xsi:type="dcterms:W3CDTF">2021-08-07T21:52:34Z</dcterms:modified>
</cp:coreProperties>
</file>