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1" r:id="rId3"/>
    <p:sldId id="259" r:id="rId4"/>
    <p:sldId id="283" r:id="rId5"/>
    <p:sldId id="296" r:id="rId6"/>
    <p:sldId id="295" r:id="rId7"/>
    <p:sldId id="301" r:id="rId8"/>
    <p:sldId id="257" r:id="rId9"/>
    <p:sldId id="329" r:id="rId10"/>
    <p:sldId id="324" r:id="rId11"/>
    <p:sldId id="261" r:id="rId12"/>
    <p:sldId id="299" r:id="rId13"/>
    <p:sldId id="300" r:id="rId14"/>
    <p:sldId id="267" r:id="rId15"/>
    <p:sldId id="263" r:id="rId16"/>
    <p:sldId id="325" r:id="rId17"/>
    <p:sldId id="264" r:id="rId18"/>
    <p:sldId id="327" r:id="rId19"/>
    <p:sldId id="285" r:id="rId20"/>
    <p:sldId id="269" r:id="rId21"/>
    <p:sldId id="286" r:id="rId22"/>
    <p:sldId id="287" r:id="rId23"/>
    <p:sldId id="291" r:id="rId24"/>
    <p:sldId id="310" r:id="rId25"/>
    <p:sldId id="313" r:id="rId26"/>
    <p:sldId id="316" r:id="rId27"/>
    <p:sldId id="317" r:id="rId28"/>
    <p:sldId id="288" r:id="rId29"/>
    <p:sldId id="321" r:id="rId30"/>
    <p:sldId id="292" r:id="rId31"/>
    <p:sldId id="328" r:id="rId32"/>
    <p:sldId id="318" r:id="rId33"/>
    <p:sldId id="319" r:id="rId34"/>
    <p:sldId id="320" r:id="rId35"/>
    <p:sldId id="297" r:id="rId36"/>
    <p:sldId id="294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00"/>
    <a:srgbClr val="FFD5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30D84-E436-4EBC-9CEB-2876515E6C73}" v="1472" dt="2022-10-30T23:55:25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9" autoAdjust="0"/>
    <p:restoredTop sz="85769" autoAdjust="0"/>
  </p:normalViewPr>
  <p:slideViewPr>
    <p:cSldViewPr snapToGrid="0">
      <p:cViewPr varScale="1">
        <p:scale>
          <a:sx n="95" d="100"/>
          <a:sy n="95" d="100"/>
        </p:scale>
        <p:origin x="1656" y="184"/>
      </p:cViewPr>
      <p:guideLst/>
    </p:cSldViewPr>
  </p:slideViewPr>
  <p:outlineViewPr>
    <p:cViewPr>
      <p:scale>
        <a:sx n="33" d="100"/>
        <a:sy n="33" d="100"/>
      </p:scale>
      <p:origin x="0" y="-2617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C819A-C209-4672-9BBE-0B18400046E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EAF37BE-8F22-4911-B37F-2C09472AAA23}">
      <dgm:prSet custT="1"/>
      <dgm:spPr/>
      <dgm:t>
        <a:bodyPr/>
        <a:lstStyle/>
        <a:p>
          <a:pPr>
            <a:defRPr cap="all"/>
          </a:pPr>
          <a:r>
            <a:rPr lang="en-US" sz="3200" dirty="0"/>
            <a:t>Began with a draft OKR framework and draft actions (implementation strategies)</a:t>
          </a:r>
        </a:p>
      </dgm:t>
    </dgm:pt>
    <dgm:pt modelId="{071F93C3-4FA5-4B4F-A16C-8137F7892720}" type="parTrans" cxnId="{DD3B1B2A-9E95-42CD-B10F-AB9F3CC6D714}">
      <dgm:prSet/>
      <dgm:spPr/>
      <dgm:t>
        <a:bodyPr/>
        <a:lstStyle/>
        <a:p>
          <a:endParaRPr lang="en-US"/>
        </a:p>
      </dgm:t>
    </dgm:pt>
    <dgm:pt modelId="{A54EB4E3-0977-4248-9470-DCB230C7D9B8}" type="sibTrans" cxnId="{DD3B1B2A-9E95-42CD-B10F-AB9F3CC6D714}">
      <dgm:prSet/>
      <dgm:spPr/>
      <dgm:t>
        <a:bodyPr/>
        <a:lstStyle/>
        <a:p>
          <a:endParaRPr lang="en-US"/>
        </a:p>
      </dgm:t>
    </dgm:pt>
    <dgm:pt modelId="{43CC782A-25AC-4E5A-9861-EFDE938885A9}">
      <dgm:prSet custT="1"/>
      <dgm:spPr/>
      <dgm:t>
        <a:bodyPr/>
        <a:lstStyle/>
        <a:p>
          <a:pPr>
            <a:defRPr cap="all"/>
          </a:pPr>
          <a:r>
            <a:rPr lang="en-US" sz="3200" dirty="0"/>
            <a:t>prioritized actions, Identified lead Core Committee/Officer, timeframes, resource needs</a:t>
          </a:r>
        </a:p>
      </dgm:t>
    </dgm:pt>
    <dgm:pt modelId="{BD1EEAB9-D07C-4AE7-AD08-7E3E5BEC645B}" type="parTrans" cxnId="{D055B244-8141-45D1-B5C2-D19A87E02CEF}">
      <dgm:prSet/>
      <dgm:spPr/>
      <dgm:t>
        <a:bodyPr/>
        <a:lstStyle/>
        <a:p>
          <a:endParaRPr lang="en-US"/>
        </a:p>
      </dgm:t>
    </dgm:pt>
    <dgm:pt modelId="{33E04817-452A-4358-B4B6-B73CE1FC5712}" type="sibTrans" cxnId="{D055B244-8141-45D1-B5C2-D19A87E02CEF}">
      <dgm:prSet/>
      <dgm:spPr/>
      <dgm:t>
        <a:bodyPr/>
        <a:lstStyle/>
        <a:p>
          <a:endParaRPr lang="en-US"/>
        </a:p>
      </dgm:t>
    </dgm:pt>
    <dgm:pt modelId="{5D67638C-A328-48CD-8792-A01E308A93B0}" type="pres">
      <dgm:prSet presAssocID="{494C819A-C209-4672-9BBE-0B18400046E4}" presName="root" presStyleCnt="0">
        <dgm:presLayoutVars>
          <dgm:dir/>
          <dgm:resizeHandles val="exact"/>
        </dgm:presLayoutVars>
      </dgm:prSet>
      <dgm:spPr/>
    </dgm:pt>
    <dgm:pt modelId="{504E55FF-64EC-4F6B-A31C-68E1A54522A4}" type="pres">
      <dgm:prSet presAssocID="{8EAF37BE-8F22-4911-B37F-2C09472AAA23}" presName="compNode" presStyleCnt="0"/>
      <dgm:spPr/>
    </dgm:pt>
    <dgm:pt modelId="{9CF7D29F-D39C-42B7-9C9C-8488565F2DDE}" type="pres">
      <dgm:prSet presAssocID="{8EAF37BE-8F22-4911-B37F-2C09472AAA23}" presName="iconBgRect" presStyleLbl="bgShp" presStyleIdx="0" presStyleCnt="2"/>
      <dgm:spPr/>
    </dgm:pt>
    <dgm:pt modelId="{050F06E9-12E0-435D-93BE-FCA278E4526F}" type="pres">
      <dgm:prSet presAssocID="{8EAF37BE-8F22-4911-B37F-2C09472AAA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EF65B5-324E-4BFD-8A1F-F1A8BC03F883}" type="pres">
      <dgm:prSet presAssocID="{8EAF37BE-8F22-4911-B37F-2C09472AAA23}" presName="spaceRect" presStyleCnt="0"/>
      <dgm:spPr/>
    </dgm:pt>
    <dgm:pt modelId="{58957EE8-FF18-4EB8-9983-D7DDA678499C}" type="pres">
      <dgm:prSet presAssocID="{8EAF37BE-8F22-4911-B37F-2C09472AAA23}" presName="textRect" presStyleLbl="revTx" presStyleIdx="0" presStyleCnt="2" custScaleX="264315" custLinFactNeighborX="-1458" custLinFactNeighborY="-23499">
        <dgm:presLayoutVars>
          <dgm:chMax val="1"/>
          <dgm:chPref val="1"/>
        </dgm:presLayoutVars>
      </dgm:prSet>
      <dgm:spPr/>
    </dgm:pt>
    <dgm:pt modelId="{02612590-C8CF-4F73-B2E5-0B892E799BE5}" type="pres">
      <dgm:prSet presAssocID="{A54EB4E3-0977-4248-9470-DCB230C7D9B8}" presName="sibTrans" presStyleCnt="0"/>
      <dgm:spPr/>
    </dgm:pt>
    <dgm:pt modelId="{88C70843-07AA-4178-A7EB-EF8358362173}" type="pres">
      <dgm:prSet presAssocID="{43CC782A-25AC-4E5A-9861-EFDE938885A9}" presName="compNode" presStyleCnt="0"/>
      <dgm:spPr/>
    </dgm:pt>
    <dgm:pt modelId="{34F9054B-05C3-42B2-BA8A-52230B38DE27}" type="pres">
      <dgm:prSet presAssocID="{43CC782A-25AC-4E5A-9861-EFDE938885A9}" presName="iconBgRect" presStyleLbl="bgShp" presStyleIdx="1" presStyleCnt="2"/>
      <dgm:spPr/>
    </dgm:pt>
    <dgm:pt modelId="{50BA40B0-2198-43D6-8A6F-26390497DCB8}" type="pres">
      <dgm:prSet presAssocID="{43CC782A-25AC-4E5A-9861-EFDE938885A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582099A-C630-4573-928D-328D2BDBDE49}" type="pres">
      <dgm:prSet presAssocID="{43CC782A-25AC-4E5A-9861-EFDE938885A9}" presName="spaceRect" presStyleCnt="0"/>
      <dgm:spPr/>
    </dgm:pt>
    <dgm:pt modelId="{59D16F13-4D5A-48CF-BE96-C4A79EA3997D}" type="pres">
      <dgm:prSet presAssocID="{43CC782A-25AC-4E5A-9861-EFDE938885A9}" presName="textRect" presStyleLbl="revTx" presStyleIdx="1" presStyleCnt="2" custScaleX="249394" custScaleY="133169" custLinFactNeighborX="8647" custLinFactNeighborY="-417">
        <dgm:presLayoutVars>
          <dgm:chMax val="1"/>
          <dgm:chPref val="1"/>
        </dgm:presLayoutVars>
      </dgm:prSet>
      <dgm:spPr/>
    </dgm:pt>
  </dgm:ptLst>
  <dgm:cxnLst>
    <dgm:cxn modelId="{DD3B1B2A-9E95-42CD-B10F-AB9F3CC6D714}" srcId="{494C819A-C209-4672-9BBE-0B18400046E4}" destId="{8EAF37BE-8F22-4911-B37F-2C09472AAA23}" srcOrd="0" destOrd="0" parTransId="{071F93C3-4FA5-4B4F-A16C-8137F7892720}" sibTransId="{A54EB4E3-0977-4248-9470-DCB230C7D9B8}"/>
    <dgm:cxn modelId="{D055B244-8141-45D1-B5C2-D19A87E02CEF}" srcId="{494C819A-C209-4672-9BBE-0B18400046E4}" destId="{43CC782A-25AC-4E5A-9861-EFDE938885A9}" srcOrd="1" destOrd="0" parTransId="{BD1EEAB9-D07C-4AE7-AD08-7E3E5BEC645B}" sibTransId="{33E04817-452A-4358-B4B6-B73CE1FC5712}"/>
    <dgm:cxn modelId="{04ADF071-F29F-4035-81BE-C0D10091D676}" type="presOf" srcId="{494C819A-C209-4672-9BBE-0B18400046E4}" destId="{5D67638C-A328-48CD-8792-A01E308A93B0}" srcOrd="0" destOrd="0" presId="urn:microsoft.com/office/officeart/2018/5/layout/IconCircleLabelList"/>
    <dgm:cxn modelId="{514AB38A-B37A-4018-8BCB-6B469F17560D}" type="presOf" srcId="{43CC782A-25AC-4E5A-9861-EFDE938885A9}" destId="{59D16F13-4D5A-48CF-BE96-C4A79EA3997D}" srcOrd="0" destOrd="0" presId="urn:microsoft.com/office/officeart/2018/5/layout/IconCircleLabelList"/>
    <dgm:cxn modelId="{88E1DD9E-90DA-4463-BF12-047C6D0EE7E7}" type="presOf" srcId="{8EAF37BE-8F22-4911-B37F-2C09472AAA23}" destId="{58957EE8-FF18-4EB8-9983-D7DDA678499C}" srcOrd="0" destOrd="0" presId="urn:microsoft.com/office/officeart/2018/5/layout/IconCircleLabelList"/>
    <dgm:cxn modelId="{FDF0C6A2-E2D1-4A79-BF90-4091C31B43ED}" type="presParOf" srcId="{5D67638C-A328-48CD-8792-A01E308A93B0}" destId="{504E55FF-64EC-4F6B-A31C-68E1A54522A4}" srcOrd="0" destOrd="0" presId="urn:microsoft.com/office/officeart/2018/5/layout/IconCircleLabelList"/>
    <dgm:cxn modelId="{DDE6C01D-6970-4A10-A0B8-3FE245B03007}" type="presParOf" srcId="{504E55FF-64EC-4F6B-A31C-68E1A54522A4}" destId="{9CF7D29F-D39C-42B7-9C9C-8488565F2DDE}" srcOrd="0" destOrd="0" presId="urn:microsoft.com/office/officeart/2018/5/layout/IconCircleLabelList"/>
    <dgm:cxn modelId="{7A891C39-5C85-477A-8743-754CF058C57D}" type="presParOf" srcId="{504E55FF-64EC-4F6B-A31C-68E1A54522A4}" destId="{050F06E9-12E0-435D-93BE-FCA278E4526F}" srcOrd="1" destOrd="0" presId="urn:microsoft.com/office/officeart/2018/5/layout/IconCircleLabelList"/>
    <dgm:cxn modelId="{1436966E-5A3D-4AA1-A4C2-2EDFBD2EA080}" type="presParOf" srcId="{504E55FF-64EC-4F6B-A31C-68E1A54522A4}" destId="{F9EF65B5-324E-4BFD-8A1F-F1A8BC03F883}" srcOrd="2" destOrd="0" presId="urn:microsoft.com/office/officeart/2018/5/layout/IconCircleLabelList"/>
    <dgm:cxn modelId="{4966EDDB-9227-4FCC-A536-80F4A52C95C9}" type="presParOf" srcId="{504E55FF-64EC-4F6B-A31C-68E1A54522A4}" destId="{58957EE8-FF18-4EB8-9983-D7DDA678499C}" srcOrd="3" destOrd="0" presId="urn:microsoft.com/office/officeart/2018/5/layout/IconCircleLabelList"/>
    <dgm:cxn modelId="{20FABE15-8D29-4792-83EC-BCBCB94F9703}" type="presParOf" srcId="{5D67638C-A328-48CD-8792-A01E308A93B0}" destId="{02612590-C8CF-4F73-B2E5-0B892E799BE5}" srcOrd="1" destOrd="0" presId="urn:microsoft.com/office/officeart/2018/5/layout/IconCircleLabelList"/>
    <dgm:cxn modelId="{94D9C29A-A22E-4D08-954D-B38779265EBA}" type="presParOf" srcId="{5D67638C-A328-48CD-8792-A01E308A93B0}" destId="{88C70843-07AA-4178-A7EB-EF8358362173}" srcOrd="2" destOrd="0" presId="urn:microsoft.com/office/officeart/2018/5/layout/IconCircleLabelList"/>
    <dgm:cxn modelId="{8F031180-C2F4-42A9-BE8D-65CE2328C762}" type="presParOf" srcId="{88C70843-07AA-4178-A7EB-EF8358362173}" destId="{34F9054B-05C3-42B2-BA8A-52230B38DE27}" srcOrd="0" destOrd="0" presId="urn:microsoft.com/office/officeart/2018/5/layout/IconCircleLabelList"/>
    <dgm:cxn modelId="{CF22A9E0-4C40-44F1-9C8B-4DC19C19E77D}" type="presParOf" srcId="{88C70843-07AA-4178-A7EB-EF8358362173}" destId="{50BA40B0-2198-43D6-8A6F-26390497DCB8}" srcOrd="1" destOrd="0" presId="urn:microsoft.com/office/officeart/2018/5/layout/IconCircleLabelList"/>
    <dgm:cxn modelId="{90591611-49E2-4E56-94DB-0B84C37DE099}" type="presParOf" srcId="{88C70843-07AA-4178-A7EB-EF8358362173}" destId="{9582099A-C630-4573-928D-328D2BDBDE49}" srcOrd="2" destOrd="0" presId="urn:microsoft.com/office/officeart/2018/5/layout/IconCircleLabelList"/>
    <dgm:cxn modelId="{B5ED299E-B64A-4AE6-9A07-2E30836A2F08}" type="presParOf" srcId="{88C70843-07AA-4178-A7EB-EF8358362173}" destId="{59D16F13-4D5A-48CF-BE96-C4A79EA3997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7D29F-D39C-42B7-9C9C-8488565F2DDE}">
      <dsp:nvSpPr>
        <dsp:cNvPr id="0" name=""/>
        <dsp:cNvSpPr/>
      </dsp:nvSpPr>
      <dsp:spPr>
        <a:xfrm>
          <a:off x="2030093" y="688833"/>
          <a:ext cx="1200937" cy="1200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F06E9-12E0-435D-93BE-FCA278E4526F}">
      <dsp:nvSpPr>
        <dsp:cNvPr id="0" name=""/>
        <dsp:cNvSpPr/>
      </dsp:nvSpPr>
      <dsp:spPr>
        <a:xfrm>
          <a:off x="2286030" y="944771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57EE8-FF18-4EB8-9983-D7DDA678499C}">
      <dsp:nvSpPr>
        <dsp:cNvPr id="0" name=""/>
        <dsp:cNvSpPr/>
      </dsp:nvSpPr>
      <dsp:spPr>
        <a:xfrm>
          <a:off x="7" y="2031982"/>
          <a:ext cx="5203701" cy="986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Began with a draft OKR framework and draft actions (implementation strategies)</a:t>
          </a:r>
        </a:p>
      </dsp:txBody>
      <dsp:txXfrm>
        <a:off x="7" y="2031982"/>
        <a:ext cx="5203701" cy="986642"/>
      </dsp:txXfrm>
    </dsp:sp>
    <dsp:sp modelId="{34F9054B-05C3-42B2-BA8A-52230B38DE27}">
      <dsp:nvSpPr>
        <dsp:cNvPr id="0" name=""/>
        <dsp:cNvSpPr/>
      </dsp:nvSpPr>
      <dsp:spPr>
        <a:xfrm>
          <a:off x="7431447" y="607018"/>
          <a:ext cx="1200937" cy="1200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A40B0-2198-43D6-8A6F-26390497DCB8}">
      <dsp:nvSpPr>
        <dsp:cNvPr id="0" name=""/>
        <dsp:cNvSpPr/>
      </dsp:nvSpPr>
      <dsp:spPr>
        <a:xfrm>
          <a:off x="7687385" y="862956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16F13-4D5A-48CF-BE96-C4A79EA3997D}">
      <dsp:nvSpPr>
        <dsp:cNvPr id="0" name=""/>
        <dsp:cNvSpPr/>
      </dsp:nvSpPr>
      <dsp:spPr>
        <a:xfrm>
          <a:off x="5605655" y="2014274"/>
          <a:ext cx="4909944" cy="131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prioritized actions, Identified lead Core Committee/Officer, timeframes, resource needs</a:t>
          </a:r>
        </a:p>
      </dsp:txBody>
      <dsp:txXfrm>
        <a:off x="5605655" y="2014274"/>
        <a:ext cx="4909944" cy="1313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521854-2FD6-423F-B44F-1942B5412B3C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1351D2-8DC7-4A8A-9887-06A33E0E3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8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1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3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6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05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26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877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06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158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5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F1351D2-8DC7-4A8A-9887-06A33E0E37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669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F1351D2-8DC7-4A8A-9887-06A33E0E37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2461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51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83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76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839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019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1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7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9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0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6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51D2-8DC7-4A8A-9887-06A33E0E37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8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51D2-8DC7-4A8A-9887-06A33E0E3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65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8461-4EDF-4EF9-8721-5C5CB3A96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14C91-572E-4746-9F02-9F4F90ED8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007FD-A65B-482D-BCC8-BED50268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715EE-0800-48FB-BF9B-1E64BDD8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F2BC7-3194-4DE6-9511-48FDC849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2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458E-1A52-441B-A360-AE7E7E5D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FE9A0-3FFF-4C30-80E6-6AE5754B2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F05DA-B605-4370-8BA8-D7A961D6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AB20-1DCE-4601-8E1C-68E2C176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FA2C-B324-405E-8E9C-E06E5A8A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7F470-F551-435C-ABB6-D4090F363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F5474-279F-4991-9B84-E1510D2B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0641B-1D70-41D6-B584-FB9F39C9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50098-6447-4B73-9F74-1A526443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F7344-5032-494F-AFD4-ACD0C79E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5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D6B8-DA9D-47BC-A6F7-517A6FF8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ABAD-40C0-42BF-B6C9-A4CA7AB89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9102A-DA16-4991-ABB3-C473196D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BA57C-08A0-4F68-A630-EA6873AC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871EC-370A-48A8-8E69-EFC817B3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8565-4C18-4CA7-9E1F-41E23CE1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6F2E5-72E4-4867-8151-29FA6E438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542BF-81D9-4DE8-B6FD-6698AC2D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E9940-8C01-4F15-A786-2FDED8B7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0C8C4-192E-431C-9F91-31368D26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2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3567-04ED-48BA-AA02-17C4F71B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B6C4-1A3B-4653-BFF1-303BCE595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ADDEE-8B9D-4224-AA40-F1A5A86FF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73324-01CF-4EDD-837C-BC032EE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C2348-BC23-48AB-A2B7-ED374E0B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7ADFE-9A84-4E44-920B-FF9355D9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3E5E-7C51-4028-BD22-9B4F2718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34DD9-D279-4844-90E3-813A72849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227A0-B17E-4576-9A73-38BFEA76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56178-3C85-4CBE-A0BA-5EF3885A5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0CE65-0E72-4586-9EB9-094EDF23D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96D9C-4F69-4DF7-A39B-79207D8C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EB032-2AB8-4D6B-AE9B-7757D6DA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63A48-D90A-44CF-A589-347E7CAA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7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105C-4CF0-48AC-B42F-7231B2E7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16C7F-B73F-4325-9650-2676385E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989AA-CC41-4892-9F0D-6D141B28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09C9E-C083-453E-AF1D-6789228B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5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53AC9-B41A-4B1C-9021-E91F5101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3C5C2-C5D8-4B20-A0D3-CC88FAC2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A3A89-A699-4CAF-8A98-74EBB745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7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C858-230C-4749-A87C-4EA5CC95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7F56-77F2-4DE4-9165-359DDADA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8D733-685D-4BBC-BD0E-326CEECC0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B44F7-62AD-487B-8AE8-E5C68153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45E9B-6E20-45C3-BF71-A620D09B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CF6BE-D242-4F2B-8385-6BEDB5EF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5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8596-53EE-447F-9233-F5EA6458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C6EC0-0EE2-4875-BC06-DA1042CE0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CA27-6EAD-4F65-84F5-0203249F4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D2CB-9DEA-4394-A7C9-9649470B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C2D8C-E865-46EA-8352-0A811149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7017B-BA5D-40E0-B8B6-35E53369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FECDD0-26E6-4C14-9D17-F1E7C7D0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54497-A909-476E-91F0-6B45ED8EB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87CD-959E-4771-B27E-84C73179F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123D-8B1D-428A-8EF7-B86CFF4DA6F6}" type="datetimeFigureOut">
              <a:rPr lang="en-US" smtClean="0"/>
              <a:t>10/31/22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916A-78CD-4BFE-8A3B-C7CE6570D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B98A-D2E4-42E0-B0E5-90E13F46F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051F-25DB-41D3-A01C-D8721CA79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9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Organization_developme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quoteinspector.com/images/investing/pie-char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log.okfn.org/2020/04/16/coronavirus-why-an-open-future-has-never-been-more-importa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duperrin.com/english/2017/12/20/hr-productivity-employyee-experienc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xhere.com/es/photo/145066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ositecheckup.com/articles/9-effective-ways-to-improve-your-blog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freesvg.org/performance-cyberang3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4/07/24/digital-transformation-future-busines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atmatters.com/faqs/okr-meaning-definition-exampl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avr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1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search/lead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online-computer-survey-icon-vector-im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online-computer-survey-icon-vector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6DA092-7584-4E75-83E5-0DF0E6365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5093208"/>
            <a:ext cx="7549896" cy="1261872"/>
          </a:xfrm>
        </p:spPr>
        <p:txBody>
          <a:bodyPr anchor="ctr">
            <a:normAutofit/>
          </a:bodyPr>
          <a:lstStyle/>
          <a:p>
            <a:pPr algn="r"/>
            <a:r>
              <a:rPr lang="en-US" sz="5600" dirty="0">
                <a:solidFill>
                  <a:schemeClr val="bg1"/>
                </a:solidFill>
              </a:rPr>
              <a:t>CSAVR Strategic Priorities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417FEC-A545-4638-B611-9C66F646A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0" y="5093208"/>
            <a:ext cx="2971800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How We Got Here and Where We Need to Go Now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92F240-FCCC-4D1B-89FD-0485B2F8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SAVR Logo">
            <a:extLst>
              <a:ext uri="{FF2B5EF4-FFF2-40B4-BE49-F238E27FC236}">
                <a16:creationId xmlns:a16="http://schemas.microsoft.com/office/drawing/2014/main" id="{A8D4595B-3973-4DD8-9907-667A1180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60" y="1309478"/>
            <a:ext cx="8812379" cy="23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C9E1-5A8A-4104-98A2-CA8FBB4D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439" y="818166"/>
            <a:ext cx="503478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2019-2020  CSAVR Organizational Alignment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aphic of a group of people around a conference table">
            <a:extLst>
              <a:ext uri="{FF2B5EF4-FFF2-40B4-BE49-F238E27FC236}">
                <a16:creationId xmlns:a16="http://schemas.microsoft.com/office/drawing/2014/main" id="{43174B3D-9A07-405F-A602-FAFD159C1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1563" y="2636979"/>
            <a:ext cx="5064403" cy="2000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6B204-2B02-403D-A6F2-DD4674BEB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573" y="2365821"/>
            <a:ext cx="5516516" cy="4098041"/>
          </a:xfrm>
        </p:spPr>
        <p:txBody>
          <a:bodyPr anchor="t">
            <a:normAutofit/>
          </a:bodyPr>
          <a:lstStyle/>
          <a:p>
            <a:r>
              <a:rPr lang="en-US" sz="3400" dirty="0"/>
              <a:t>Committee and professional network restructure</a:t>
            </a:r>
          </a:p>
          <a:p>
            <a:pPr lvl="1"/>
            <a:r>
              <a:rPr lang="en-US" sz="3000" dirty="0"/>
              <a:t>Operational Committees</a:t>
            </a:r>
          </a:p>
          <a:p>
            <a:pPr lvl="1"/>
            <a:r>
              <a:rPr lang="en-US" sz="3000" dirty="0"/>
              <a:t>Core Committees</a:t>
            </a:r>
          </a:p>
          <a:p>
            <a:pPr lvl="1"/>
            <a:r>
              <a:rPr lang="en-US" sz="3000" dirty="0"/>
              <a:t>Learning Networks and Communities</a:t>
            </a:r>
          </a:p>
          <a:p>
            <a:r>
              <a:rPr lang="en-US" sz="3400" dirty="0"/>
              <a:t>Improved website content and navigation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3AD40-3901-40D7-A579-12F981BE7BC4}"/>
              </a:ext>
            </a:extLst>
          </p:cNvPr>
          <p:cNvSpPr txBox="1"/>
          <p:nvPr/>
        </p:nvSpPr>
        <p:spPr>
          <a:xfrm>
            <a:off x="0" y="6657945"/>
            <a:ext cx="23070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en.wikipedia.org/wiki/Organization_develop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Unknown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3556D4-FC85-442B-A694-37CDA7B2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91" y="1302272"/>
            <a:ext cx="5064404" cy="13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98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71261-A99C-401A-854A-2341E1B1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186" y="100614"/>
            <a:ext cx="7282235" cy="123128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2018-2019: CSAVR and RSA Collaboration</a:t>
            </a:r>
          </a:p>
        </p:txBody>
      </p:sp>
      <p:pic>
        <p:nvPicPr>
          <p:cNvPr id="5" name="Picture 4" descr="A graphic of a pie chart&#10;">
            <a:extLst>
              <a:ext uri="{FF2B5EF4-FFF2-40B4-BE49-F238E27FC236}">
                <a16:creationId xmlns:a16="http://schemas.microsoft.com/office/drawing/2014/main" id="{183E1D49-425F-445A-B571-44BA53043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283" r="27183" b="-1"/>
          <a:stretch/>
        </p:blipFill>
        <p:spPr>
          <a:xfrm>
            <a:off x="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87D8D-73AD-4240-B9C5-63083D40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1331903"/>
            <a:ext cx="5931945" cy="542548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Looking at trends in national performance</a:t>
            </a:r>
          </a:p>
          <a:p>
            <a:r>
              <a:rPr lang="en-US" sz="3200" dirty="0"/>
              <a:t>Considering questions about how we collectively need to change</a:t>
            </a:r>
          </a:p>
          <a:p>
            <a:pPr lvl="1"/>
            <a:r>
              <a:rPr lang="en-US" sz="3200" dirty="0"/>
              <a:t>What do we need to do differently?</a:t>
            </a:r>
          </a:p>
          <a:p>
            <a:pPr lvl="1"/>
            <a:r>
              <a:rPr lang="en-US" sz="3200" dirty="0"/>
              <a:t>How do we need to think differently?</a:t>
            </a:r>
          </a:p>
          <a:p>
            <a:pPr lvl="1"/>
            <a:r>
              <a:rPr lang="en-US" sz="3200" dirty="0"/>
              <a:t>How can we work together?</a:t>
            </a:r>
          </a:p>
          <a:p>
            <a:r>
              <a:rPr lang="en-US" sz="3200" dirty="0"/>
              <a:t>RSA’s ReThink VR Performance Initiative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3996A-9208-4271-B277-619B15105A35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hlinkClick r:id="rId4" tooltip="https://www.quoteinspector.com/images/investing/pie-char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51703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3F2E2-4E9A-49E7-A771-12D7D110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/>
              <a:t>ReThink VR Performance Initiative - 2019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A376-0245-4489-830F-FAB93334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94" y="1863349"/>
            <a:ext cx="10684764" cy="4994651"/>
          </a:xfrm>
        </p:spPr>
        <p:txBody>
          <a:bodyPr>
            <a:normAutofit/>
          </a:bodyPr>
          <a:lstStyle/>
          <a:p>
            <a:r>
              <a:rPr lang="en-US" sz="3200" dirty="0"/>
              <a:t>Collaboration between RSA, CSAVR, NCSAB, 8 VR Agencies</a:t>
            </a:r>
          </a:p>
          <a:p>
            <a:r>
              <a:rPr lang="en-US" sz="3200" dirty="0"/>
              <a:t>Aligned with the OSERS ReThink Initiative</a:t>
            </a:r>
            <a:endParaRPr lang="en-US" sz="3200" dirty="0">
              <a:latin typeface="Swis721 Lt BT" panose="020B0403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Swis721 Lt BT" panose="020B0403020202020204" pitchFamily="34" charset="0"/>
                <a:cs typeface="Arial" panose="020B0604020202020204" pitchFamily="34" charset="0"/>
              </a:rPr>
              <a:t>Objective: R</a:t>
            </a:r>
            <a:r>
              <a:rPr lang="en-US" sz="3200" dirty="0"/>
              <a:t>ethink the way we look at the performance of the VR program, improving results, and maintaining high expectations of both the VR program and individuals with disabilities. </a:t>
            </a:r>
          </a:p>
          <a:p>
            <a:r>
              <a:rPr lang="en-US" sz="3200" dirty="0"/>
              <a:t>Objective: Use data in our decision making to identify strategies to foster continuous improvement, collaboration, and maximize high-quality employment opportunities for customers served by the VR program. </a:t>
            </a:r>
          </a:p>
        </p:txBody>
      </p:sp>
    </p:spTree>
    <p:extLst>
      <p:ext uri="{BB962C8B-B14F-4D97-AF65-F5344CB8AC3E}">
        <p14:creationId xmlns:p14="http://schemas.microsoft.com/office/powerpoint/2010/main" val="37541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3367A-568F-4838-9E57-84AC19FD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 dirty="0"/>
              <a:t>ReThink VR Performance 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EB1E-E77C-4DD8-A906-E9EFD7786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921" y="862209"/>
            <a:ext cx="6645217" cy="5431536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kern="1400" dirty="0">
                <a:ln>
                  <a:noFill/>
                </a:ln>
                <a:effectLst/>
              </a:rPr>
              <a:t>Priorities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kern="1400" dirty="0">
                <a:ln>
                  <a:noFill/>
                </a:ln>
                <a:effectLst/>
              </a:rPr>
              <a:t>Performance data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kern="1400" dirty="0">
                <a:ln>
                  <a:noFill/>
                </a:ln>
                <a:effectLst/>
              </a:rPr>
              <a:t>Flexibility and reduction of  burden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kern="1400" dirty="0">
                <a:ln>
                  <a:noFill/>
                </a:ln>
                <a:effectLst/>
              </a:rPr>
              <a:t>Knowledge gap (among State directors and agencies)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kern="1400" dirty="0">
                <a:ln>
                  <a:noFill/>
                </a:ln>
                <a:effectLst/>
              </a:rPr>
              <a:t>Technical assistance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kern="1400" dirty="0">
                <a:ln>
                  <a:noFill/>
                </a:ln>
                <a:effectLst/>
              </a:rPr>
              <a:t>Turnover of VR staff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kern="1400" dirty="0">
                <a:ln>
                  <a:noFill/>
                </a:ln>
                <a:effectLst/>
              </a:rPr>
              <a:t>Messaging the VR program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kern="1400" dirty="0">
                <a:ln>
                  <a:noFill/>
                </a:ln>
                <a:effectLst/>
              </a:rPr>
              <a:t>Monitoring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480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hoto of COVID 19 infected cell">
            <a:extLst>
              <a:ext uri="{FF2B5EF4-FFF2-40B4-BE49-F238E27FC236}">
                <a16:creationId xmlns:a16="http://schemas.microsoft.com/office/drawing/2014/main" id="{1BADEFE7-3A19-4491-8242-93928EE86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15217" r="-2" b="12134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37" name="Rectangle 3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257EE-7A0F-47F3-AB37-41E1171A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2020 Onset of COVID 19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48D82-978F-4E3C-BFF0-FFB4A14CF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600" y="4677848"/>
            <a:ext cx="4023360" cy="17850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VR Programs Respond, Adapt and Innovate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Preexisting Trends Are Magnified</a:t>
            </a: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E2ED7-34F4-4E95-9BB5-21805162DB7D}"/>
              </a:ext>
            </a:extLst>
          </p:cNvPr>
          <p:cNvSpPr txBox="1"/>
          <p:nvPr/>
        </p:nvSpPr>
        <p:spPr>
          <a:xfrm>
            <a:off x="6481694" y="6657945"/>
            <a:ext cx="21868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blog.okfn.org/2020/04/16/coronavirus-why-an-open-future-has-never-been-more-importa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3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43EB2-EDB5-4BD5-B302-03CCC11E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Performance of the VR System: Honing our Focus, Aligning for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7EDC3-3086-491E-B41F-FDA68F27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2021 – current </a:t>
            </a:r>
          </a:p>
        </p:txBody>
      </p:sp>
      <p:cxnSp>
        <p:nvCxnSpPr>
          <p:cNvPr id="52" name="Straight Connector 4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Picture of gears with the words performance, performance and efficiency engraved on the gears">
            <a:extLst>
              <a:ext uri="{FF2B5EF4-FFF2-40B4-BE49-F238E27FC236}">
                <a16:creationId xmlns:a16="http://schemas.microsoft.com/office/drawing/2014/main" id="{6D075706-182D-AAD1-7D00-427C659A8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360" r="24360"/>
          <a:stretch/>
        </p:blipFill>
        <p:spPr>
          <a:xfrm>
            <a:off x="5414921" y="492573"/>
            <a:ext cx="6031347" cy="5880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EDB00-A0B2-45B5-BE76-4BE0545A57BD}"/>
              </a:ext>
            </a:extLst>
          </p:cNvPr>
          <p:cNvSpPr txBox="1"/>
          <p:nvPr/>
        </p:nvSpPr>
        <p:spPr>
          <a:xfrm>
            <a:off x="9006177" y="6173314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duperrin.com/english/2017/12/20/hr-productivity-employyee-experi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6142E-44BB-4EA7-B887-927A358D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>
                <a:latin typeface="+mn-lt"/>
              </a:rPr>
              <a:t>2021: Honing Our Focus – Executive Committee &amp; Core Committee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AE04-368A-4ED5-BB4A-7FC4D03E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34" y="1790633"/>
            <a:ext cx="7924187" cy="53202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July 2021 Summer Executive Committee: </a:t>
            </a:r>
          </a:p>
          <a:p>
            <a:r>
              <a:rPr lang="en-US" sz="3200" dirty="0"/>
              <a:t>Core Committee brainstorming, initial recommendations shared with RSA.</a:t>
            </a:r>
          </a:p>
          <a:p>
            <a:r>
              <a:rPr lang="en-US" sz="3200" dirty="0"/>
              <a:t>Discussed key trends and factors affecting performance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3200" dirty="0"/>
              <a:t>2021 and ongoing, Core Committee Work:</a:t>
            </a:r>
          </a:p>
          <a:p>
            <a:r>
              <a:rPr lang="en-US" sz="3200" dirty="0"/>
              <a:t>Operations and Personnel</a:t>
            </a:r>
          </a:p>
          <a:p>
            <a:r>
              <a:rPr lang="en-US" sz="3200" dirty="0"/>
              <a:t>Performance and Accountability</a:t>
            </a:r>
          </a:p>
          <a:p>
            <a:pPr marL="0" marR="0" indent="0"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Aft>
                <a:spcPts val="0"/>
              </a:spcAft>
              <a:buNone/>
            </a:pPr>
            <a:endParaRPr lang="en-US" dirty="0"/>
          </a:p>
          <a:p>
            <a:pPr marL="0" marR="0" indent="0">
              <a:spcAft>
                <a:spcPts val="0"/>
              </a:spcAft>
              <a:buNone/>
            </a:pPr>
            <a:endParaRPr lang="en-US" dirty="0"/>
          </a:p>
          <a:p>
            <a:pPr marL="914400" lvl="2" indent="0">
              <a:buNone/>
            </a:pPr>
            <a:endParaRPr lang="en-US" sz="17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2138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2F1C5-7F24-4BC9-99AA-89FAB3B7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429" y="523416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>
                <a:latin typeface="+mn-lt"/>
              </a:rPr>
              <a:t>October 2021: Honing Our Focus – Director’s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BF83-5E2C-40B3-8D91-11BE6E1CE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47" y="1956816"/>
            <a:ext cx="7860863" cy="5266944"/>
          </a:xfrm>
        </p:spPr>
        <p:txBody>
          <a:bodyPr anchor="t">
            <a:normAutofit/>
          </a:bodyPr>
          <a:lstStyle/>
          <a:p>
            <a:r>
              <a:rPr lang="en-US" sz="3600" dirty="0"/>
              <a:t>Prioritized key themes from July Executive Committee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Counselor and Staff Attrition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Sluggish Internal Processes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Employer Engagement and Business Relations Strategies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Branding and General Public Awareness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2989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A2056-AAE6-436C-8E5D-302F746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2022: Aligning for Action –Officers &amp; Executive Committee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16CA-3C2A-4952-B8C2-983BBBE7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358" y="2206590"/>
            <a:ext cx="10570945" cy="435062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Identified the Outcomes and Key Results Framework (OKR) as a structure within which CSAVR can pursue alignment and focus on the top priorities identified by membership</a:t>
            </a:r>
          </a:p>
          <a:p>
            <a:endParaRPr lang="en-US" sz="3500">
              <a:solidFill>
                <a:srgbClr val="FFFFFF"/>
              </a:solidFill>
            </a:endParaRPr>
          </a:p>
          <a:p>
            <a:r>
              <a:rPr lang="en-US" sz="3500">
                <a:solidFill>
                  <a:srgbClr val="FFFFFF"/>
                </a:solidFill>
              </a:rPr>
              <a:t>Engaged a facilitator to validate/refine key issues and strategic priorities and facilitate Directors’ Forum work session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A316-F45A-434A-9C43-C4386D87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Three CSAVR Strategic Priorities</a:t>
            </a:r>
          </a:p>
        </p:txBody>
      </p:sp>
      <p:pic>
        <p:nvPicPr>
          <p:cNvPr id="9" name="Content Placeholder 8" descr="A graphic of a structure with three pillars, each identifying one of the three strategic priorities:&#10;-Recruit and Retain VR Staff&#10;-Redesign and Streamline Internal Processes&#10;-Increase Public Awareness of VR Services">
            <a:extLst>
              <a:ext uri="{FF2B5EF4-FFF2-40B4-BE49-F238E27FC236}">
                <a16:creationId xmlns:a16="http://schemas.microsoft.com/office/drawing/2014/main" id="{C38224E2-600A-45D7-99FF-4BFA6735B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92"/>
          <a:stretch/>
        </p:blipFill>
        <p:spPr>
          <a:xfrm>
            <a:off x="1300643" y="108285"/>
            <a:ext cx="9387852" cy="6749716"/>
          </a:xfrm>
        </p:spPr>
      </p:pic>
    </p:spTree>
    <p:extLst>
      <p:ext uri="{BB962C8B-B14F-4D97-AF65-F5344CB8AC3E}">
        <p14:creationId xmlns:p14="http://schemas.microsoft.com/office/powerpoint/2010/main" val="226083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43EB2-EDB5-4BD5-B302-03CCC11E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8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Growing Awareness of the Need for System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7EDC3-3086-491E-B41F-FDA68F27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08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2017 – 2019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416789-DAB3-4555-8490-AE38A5C60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25" r="4522" b="-4"/>
          <a:stretch/>
        </p:blipFill>
        <p:spPr>
          <a:xfrm>
            <a:off x="444662" y="1049036"/>
            <a:ext cx="6553545" cy="476787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74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D4B95-DF11-442D-9C19-DC725916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03" y="378576"/>
            <a:ext cx="5120561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+mn-lt"/>
              </a:rPr>
              <a:t>April 2022: Aligning for Action – Directors’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DF772-D23F-4CF1-93B3-353D35985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704140"/>
            <a:ext cx="5408427" cy="51112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Identified possible success measures for each strategic priority</a:t>
            </a:r>
          </a:p>
          <a:p>
            <a:pPr lvl="1"/>
            <a:r>
              <a:rPr lang="en-US" sz="2800" dirty="0"/>
              <a:t>How will we know if we are making progress?</a:t>
            </a:r>
          </a:p>
          <a:p>
            <a:pPr lvl="1"/>
            <a:r>
              <a:rPr lang="en-US" sz="2800" dirty="0"/>
              <a:t>How will we see our progress in improved customer outcomes?</a:t>
            </a:r>
          </a:p>
          <a:p>
            <a:r>
              <a:rPr lang="en-US" dirty="0"/>
              <a:t>Identified possible implementation strategies</a:t>
            </a:r>
          </a:p>
          <a:p>
            <a:pPr lvl="1"/>
            <a:r>
              <a:rPr lang="en-US" sz="2800" dirty="0"/>
              <a:t>What can we do, individually and collectively, to achieve that success?</a:t>
            </a:r>
          </a:p>
          <a:p>
            <a:pPr marL="91440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7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dashboard dial with the word performance ">
            <a:extLst>
              <a:ext uri="{FF2B5EF4-FFF2-40B4-BE49-F238E27FC236}">
                <a16:creationId xmlns:a16="http://schemas.microsoft.com/office/drawing/2014/main" id="{70EE9E4A-8F87-486D-946D-5ABABB9E5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53" r="1" b="238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6" name="Arc 13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he word improve with an upward arrow">
            <a:extLst>
              <a:ext uri="{FF2B5EF4-FFF2-40B4-BE49-F238E27FC236}">
                <a16:creationId xmlns:a16="http://schemas.microsoft.com/office/drawing/2014/main" id="{E19FEE4A-22E7-42F0-B2B8-590E671EC8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407" r="12740" b="-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8CF3B-DB9F-45AF-AC8C-970686D22BDB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hlinkClick r:id="rId6" tooltip="https://seositecheckup.com/articles/9-effective-ways-to-improve-your-blo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0128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A2056-AAE6-436C-8E5D-302F746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2022: Aligning for Action – Executive Committee Summer Meeting</a:t>
            </a:r>
          </a:p>
        </p:txBody>
      </p:sp>
      <p:graphicFrame>
        <p:nvGraphicFramePr>
          <p:cNvPr id="12" name="Content Placeholder 2" descr="-Began with a draft OKR framework and draft actions (implementation strategies)&#10;-Prioritized actions, Identified lead Core Committee/Officer, timeframes, resource needs&#10;">
            <a:extLst>
              <a:ext uri="{FF2B5EF4-FFF2-40B4-BE49-F238E27FC236}">
                <a16:creationId xmlns:a16="http://schemas.microsoft.com/office/drawing/2014/main" id="{652F96F9-7FF5-2839-2DA6-65010A66C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50336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105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60EC7-8981-4406-B7DE-461639C6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39" y="365760"/>
            <a:ext cx="1152261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2022: Aligning for Action – Strategic Priority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3BCD-033E-4229-91E4-053863159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1924730"/>
            <a:ext cx="7814430" cy="502951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Priority 1: Recruit and Retain VR Staff</a:t>
            </a:r>
          </a:p>
          <a:p>
            <a:pPr lvl="1"/>
            <a:r>
              <a:rPr lang="en-US" sz="2800" dirty="0"/>
              <a:t>Cheryl Fuller, CSAVR President</a:t>
            </a:r>
          </a:p>
          <a:p>
            <a:pPr lvl="1"/>
            <a:r>
              <a:rPr lang="en-US" sz="2800" dirty="0"/>
              <a:t>Operations and Personnel Committee, Co-Chairs Cynthia Speight and Kristen Mackey</a:t>
            </a:r>
          </a:p>
          <a:p>
            <a:r>
              <a:rPr lang="en-US" dirty="0"/>
              <a:t>Priority 2: Redesign/Streamline Internal Processes</a:t>
            </a:r>
          </a:p>
          <a:p>
            <a:pPr lvl="1"/>
            <a:r>
              <a:rPr lang="en-US" sz="2800" dirty="0"/>
              <a:t>Dave Doukas, CSAVR President-Elect</a:t>
            </a:r>
          </a:p>
          <a:p>
            <a:pPr lvl="1"/>
            <a:r>
              <a:rPr lang="en-US" sz="2800" dirty="0"/>
              <a:t>Performance and Accountability Committee, Co-Chairs Bill Robinson and Theresa Koleszar</a:t>
            </a:r>
          </a:p>
          <a:p>
            <a:r>
              <a:rPr lang="en-US" dirty="0"/>
              <a:t>Priority 3: Increase Public Awareness of VR Services</a:t>
            </a:r>
          </a:p>
          <a:p>
            <a:pPr lvl="1"/>
            <a:r>
              <a:rPr lang="en-US" sz="2800" dirty="0"/>
              <a:t>Dacia Johnson, CSAVR Past-President</a:t>
            </a:r>
          </a:p>
          <a:p>
            <a:pPr lvl="1"/>
            <a:r>
              <a:rPr lang="en-US" sz="2800" dirty="0"/>
              <a:t>Committees, TBD</a:t>
            </a:r>
            <a:endParaRPr lang="en-US" sz="18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331BDAB3-6FBD-456F-8682-0BB74E580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1" b="1"/>
          <a:stretch/>
        </p:blipFill>
        <p:spPr>
          <a:xfrm>
            <a:off x="8006935" y="2731169"/>
            <a:ext cx="3846420" cy="29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5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5474-FC33-4BA4-8577-525679C0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Future is Now: Aligning for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D7507-099F-4905-93CA-60A2C294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1491917"/>
            <a:ext cx="4087305" cy="4406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2022: Aligning for Action – CSAVR Fall Conference “The Future is Now”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01B08-B329-4605-A6B3-4BF0EFFD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53" r="1073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50D816-BE30-43E7-9012-A467075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duperrin.com/english/2014/07/24/digital-transformation-future-busin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2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25F42-76E1-41E8-9BE8-5A194432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What Are Objectives and Key Results (OKRs)?</a:t>
            </a:r>
          </a:p>
        </p:txBody>
      </p:sp>
      <p:pic>
        <p:nvPicPr>
          <p:cNvPr id="5" name="Content Placeholder 4" descr="A road with a flag at the destination and signs along that way that are marked KR1 - 4, which stands for Key Result ">
            <a:extLst>
              <a:ext uri="{FF2B5EF4-FFF2-40B4-BE49-F238E27FC236}">
                <a16:creationId xmlns:a16="http://schemas.microsoft.com/office/drawing/2014/main" id="{010620B4-FFF0-48C5-BD51-BD73C613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1" b="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0470AB-3C83-4545-26E6-C481D108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172" y="2395184"/>
            <a:ext cx="4437084" cy="3989128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A management methodology that helps an organization ensure that its efforts are aligned and focused on the same important issues  </a:t>
            </a:r>
          </a:p>
          <a:p>
            <a:r>
              <a:rPr lang="en-US" b="1" dirty="0">
                <a:solidFill>
                  <a:srgbClr val="FF0000"/>
                </a:solidFill>
              </a:rPr>
              <a:t>An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Objective </a:t>
            </a:r>
            <a:r>
              <a:rPr lang="en-US" dirty="0"/>
              <a:t>is what you want to accomplish</a:t>
            </a:r>
          </a:p>
          <a:p>
            <a:r>
              <a:rPr lang="en-US" b="1" dirty="0">
                <a:solidFill>
                  <a:srgbClr val="FF0000"/>
                </a:solidFill>
              </a:rPr>
              <a:t>Key Results </a:t>
            </a:r>
            <a:r>
              <a:rPr lang="en-US" dirty="0"/>
              <a:t>are how you plan to accomplish it </a:t>
            </a:r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FF0F5-3B9A-4178-B75C-B28C53986A11}"/>
              </a:ext>
            </a:extLst>
          </p:cNvPr>
          <p:cNvSpPr txBox="1"/>
          <p:nvPr/>
        </p:nvSpPr>
        <p:spPr>
          <a:xfrm>
            <a:off x="6717456" y="6402919"/>
            <a:ext cx="560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What Matters: OKR: Definition &amp; Examples of Objectives &amp; Key Results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25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DD71-CEC8-4015-8ED1-C7288A90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56370" cy="5539564"/>
          </a:xfrm>
        </p:spPr>
        <p:txBody>
          <a:bodyPr>
            <a:normAutofit/>
          </a:bodyPr>
          <a:lstStyle/>
          <a:p>
            <a:r>
              <a:rPr lang="en-US" dirty="0"/>
              <a:t>OKR Example: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Achieving Organizational Alignment on Measurable Skills Gains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 screen shot of the OKR developed by Texas VR for MSGs">
            <a:extLst>
              <a:ext uri="{FF2B5EF4-FFF2-40B4-BE49-F238E27FC236}">
                <a16:creationId xmlns:a16="http://schemas.microsoft.com/office/drawing/2014/main" id="{C3DA436C-8903-42B4-8E9C-CB03AF5F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6284067" y="316118"/>
            <a:ext cx="4163606" cy="60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14E4-7BBD-4104-A63E-9D8809BD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64666"/>
            <a:ext cx="6412960" cy="552619"/>
          </a:xfrm>
        </p:spPr>
        <p:txBody>
          <a:bodyPr>
            <a:noAutofit/>
          </a:bodyPr>
          <a:lstStyle/>
          <a:p>
            <a:r>
              <a:rPr lang="en-US" b="1" dirty="0"/>
              <a:t>OKR = Alignment = Results!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8E6DFC-64A8-42F6-ADBC-0193A561E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98986"/>
              </p:ext>
            </p:extLst>
          </p:nvPr>
        </p:nvGraphicFramePr>
        <p:xfrm>
          <a:off x="571500" y="1584376"/>
          <a:ext cx="6412960" cy="422091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265289">
                  <a:extLst>
                    <a:ext uri="{9D8B030D-6E8A-4147-A177-3AD203B41FA5}">
                      <a16:colId xmlns:a16="http://schemas.microsoft.com/office/drawing/2014/main" val="704661128"/>
                    </a:ext>
                  </a:extLst>
                </a:gridCol>
                <a:gridCol w="3147671">
                  <a:extLst>
                    <a:ext uri="{9D8B030D-6E8A-4147-A177-3AD203B41FA5}">
                      <a16:colId xmlns:a16="http://schemas.microsoft.com/office/drawing/2014/main" val="1390134532"/>
                    </a:ext>
                  </a:extLst>
                </a:gridCol>
              </a:tblGrid>
              <a:tr h="798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Measurable Skills Gains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PY 21 Performance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5027602"/>
                  </a:ext>
                </a:extLst>
              </a:tr>
              <a:tr h="831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PY21 MSG Target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22.0%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2448532"/>
                  </a:ext>
                </a:extLst>
              </a:tr>
              <a:tr h="831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PY21 MSG % Achieved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33.6%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523040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PY21 MSG Remaining Target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7193255"/>
                  </a:ext>
                </a:extLst>
              </a:tr>
              <a:tr h="831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PY21 MSG Above Goal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+11.6%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6414802"/>
                  </a:ext>
                </a:extLst>
              </a:tr>
            </a:tbl>
          </a:graphicData>
        </a:graphic>
      </p:graphicFrame>
      <p:pic>
        <p:nvPicPr>
          <p:cNvPr id="9" name="Picture 8" descr="A picture of a barometer, showing that the MSG goal was exceeded by 12 percent">
            <a:extLst>
              <a:ext uri="{FF2B5EF4-FFF2-40B4-BE49-F238E27FC236}">
                <a16:creationId xmlns:a16="http://schemas.microsoft.com/office/drawing/2014/main" id="{D08D7A5E-6D75-41C2-9BFA-451351166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5"/>
          <a:stretch/>
        </p:blipFill>
        <p:spPr>
          <a:xfrm>
            <a:off x="7186309" y="392450"/>
            <a:ext cx="4648200" cy="55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41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60EC7-8981-4406-B7DE-461639C6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39" y="365760"/>
            <a:ext cx="1152261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OKRs for CSAVR Priorities: A Work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3BCD-033E-4229-91E4-053863159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6" y="2057081"/>
            <a:ext cx="7364909" cy="466375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Identify priorities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Develop and refine objectives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Identify key results (measures)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Identify actions that CSAVR and VR agencies can take to achieve the key results</a:t>
            </a:r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331BDAB3-6FBD-456F-8682-0BB74E580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1" b="1"/>
          <a:stretch/>
        </p:blipFill>
        <p:spPr>
          <a:xfrm>
            <a:off x="8006935" y="2731169"/>
            <a:ext cx="3846420" cy="29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CED7A-70D2-4119-BCE1-C901E1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1: PY 2023 Actions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50133A9-8C3E-4C09-9EF6-F13DA530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8" r="3" b="5962"/>
          <a:stretch/>
        </p:blipFill>
        <p:spPr>
          <a:xfrm>
            <a:off x="8587049" y="436954"/>
            <a:ext cx="2763703" cy="1622086"/>
          </a:xfrm>
          <a:prstGeom prst="round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67F1-EFD3-4BF1-B5AE-BEB5FF59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2148524"/>
            <a:ext cx="11270467" cy="4709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Operations and Personnel Committee Objective 1: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Recruitment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– Candidate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pipeline</a:t>
            </a:r>
          </a:p>
          <a:p>
            <a:pPr lvl="1"/>
            <a:r>
              <a:rPr lang="en-US" sz="3000" dirty="0"/>
              <a:t>Engage the National Council on Rehabilitation Education (NCRE), including participating in Fall 2022 conference, to increase the pipeline of rehabilitation counseling graduates employed by public VR</a:t>
            </a:r>
          </a:p>
          <a:p>
            <a:pPr lvl="1"/>
            <a:r>
              <a:rPr lang="en-US" sz="3000" dirty="0"/>
              <a:t>Collaborate with RSA and long-term training grant recipients to populate and use job boards now required under the current grant award</a:t>
            </a:r>
          </a:p>
        </p:txBody>
      </p:sp>
    </p:spTree>
    <p:extLst>
      <p:ext uri="{BB962C8B-B14F-4D97-AF65-F5344CB8AC3E}">
        <p14:creationId xmlns:p14="http://schemas.microsoft.com/office/powerpoint/2010/main" val="2952414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CED7A-70D2-4119-BCE1-C901E1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1: PY 2023 Actions (2)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50133A9-8C3E-4C09-9EF6-F13DA530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8" r="3" b="5962"/>
          <a:stretch/>
        </p:blipFill>
        <p:spPr>
          <a:xfrm>
            <a:off x="8587049" y="436954"/>
            <a:ext cx="2763703" cy="1622086"/>
          </a:xfrm>
          <a:prstGeom prst="round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67F1-EFD3-4BF1-B5AE-BEB5FF59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2148524"/>
            <a:ext cx="11094723" cy="4709476"/>
          </a:xfrm>
        </p:spPr>
        <p:txBody>
          <a:bodyPr anchor="ctr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Operations and Personnel Committee Objective 2: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Retention – VR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professionals’ pay </a:t>
            </a:r>
          </a:p>
          <a:p>
            <a:pPr lvl="1"/>
            <a:r>
              <a:rPr lang="en-US" sz="3000" dirty="0"/>
              <a:t>Engage a contractor to update, refine and enhance 2021 Salary Survey and prepare a summary report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Operations and Personnel Committee Objective 3: Retention – Employee satisfaction</a:t>
            </a:r>
            <a:endParaRPr lang="en-US" sz="3200" dirty="0"/>
          </a:p>
          <a:p>
            <a:pPr lvl="1"/>
            <a:r>
              <a:rPr lang="en-US" sz="3000" dirty="0"/>
              <a:t>Continue collaboration with Penn State and University of Iowa on studies about minimum qualifications for VR counselors, employee satisfaction, and recruitment and retention</a:t>
            </a:r>
          </a:p>
        </p:txBody>
      </p:sp>
    </p:spTree>
    <p:extLst>
      <p:ext uri="{BB962C8B-B14F-4D97-AF65-F5344CB8AC3E}">
        <p14:creationId xmlns:p14="http://schemas.microsoft.com/office/powerpoint/2010/main" val="302531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8554AB-AF20-4ADC-9C20-6E9A37F9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Vision 2020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Vision 2020 Logo">
            <a:extLst>
              <a:ext uri="{FF2B5EF4-FFF2-40B4-BE49-F238E27FC236}">
                <a16:creationId xmlns:a16="http://schemas.microsoft.com/office/drawing/2014/main" id="{399A1CB1-1530-403A-8A29-E3C2ACA8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4" y="980464"/>
            <a:ext cx="10914060" cy="32742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EA47937-97C9-468D-A9D4-873EC9D4E979}"/>
              </a:ext>
            </a:extLst>
          </p:cNvPr>
          <p:cNvSpPr txBox="1"/>
          <p:nvPr/>
        </p:nvSpPr>
        <p:spPr>
          <a:xfrm>
            <a:off x="493341" y="4786674"/>
            <a:ext cx="1075636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Launched in 2017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Calibri" panose="020F0502020204030204"/>
              </a:rPr>
              <a:t>Near-Term Strategies + </a:t>
            </a:r>
            <a:r>
              <a:rPr lang="en-US" sz="4400" dirty="0"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Enduring Principles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72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CED7A-70D2-4119-BCE1-C901E1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2: PY 2023 Actions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50133A9-8C3E-4C09-9EF6-F13DA530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68" r="3" b="5962"/>
          <a:stretch/>
        </p:blipFill>
        <p:spPr>
          <a:xfrm>
            <a:off x="8587049" y="436954"/>
            <a:ext cx="2763703" cy="1622086"/>
          </a:xfrm>
          <a:prstGeom prst="round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67F1-EFD3-4BF1-B5AE-BEB5FF59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386583"/>
            <a:ext cx="11100816" cy="4208769"/>
          </a:xfrm>
        </p:spPr>
        <p:txBody>
          <a:bodyPr anchor="ctr">
            <a:normAutofit fontScale="92500" lnSpcReduction="10000"/>
          </a:bodyPr>
          <a:lstStyle/>
          <a:p>
            <a:pPr marL="0" marR="0" lvl="1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Performance and Accountability Committee Objective 1: Identify top 3 processes that constrain staff capacity and/or impede productivity</a:t>
            </a:r>
          </a:p>
          <a:p>
            <a:pPr marL="0" marR="0" lvl="1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/>
              <a:t>E</a:t>
            </a:r>
            <a:r>
              <a:rPr lang="en-US" sz="3000" dirty="0">
                <a:solidFill>
                  <a:schemeClr val="tx1"/>
                </a:solidFill>
              </a:rPr>
              <a:t>xamine the VR Customer Service Continuum to identify inefficiencies and outdated processes that interfere with or interrupt effective customer service and outcomes: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Gather key stakeholder feedback (counselor, customer, business)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chemeClr val="tx1"/>
                </a:solidFill>
              </a:rPr>
              <a:t>Identify and prioritize the most impactful inefficiencies and outdated processes.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Identify and showcase the work in process, strategies and solutions being implemented by VR agencies.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268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CED7A-70D2-4119-BCE1-C901E1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2: PY 2023 Actions (2)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50133A9-8C3E-4C09-9EF6-F13DA530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68" r="3" b="5962"/>
          <a:stretch/>
        </p:blipFill>
        <p:spPr>
          <a:xfrm>
            <a:off x="8587049" y="436954"/>
            <a:ext cx="2763703" cy="1622086"/>
          </a:xfrm>
          <a:prstGeom prst="round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67F1-EFD3-4BF1-B5AE-BEB5FF59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496310"/>
            <a:ext cx="10802113" cy="4235230"/>
          </a:xfrm>
        </p:spPr>
        <p:txBody>
          <a:bodyPr anchor="ctr">
            <a:normAutofit fontScale="92500" lnSpcReduction="20000"/>
          </a:bodyPr>
          <a:lstStyle/>
          <a:p>
            <a:pPr marL="0" lvl="1" indent="0">
              <a:spcBef>
                <a:spcPts val="1000"/>
              </a:spcBef>
              <a:buNone/>
              <a:defRPr/>
            </a:pPr>
            <a:r>
              <a:rPr lang="en-US" sz="3500" b="1" dirty="0">
                <a:solidFill>
                  <a:prstClr val="black"/>
                </a:solidFill>
                <a:latin typeface="Calibri" panose="020F0502020204030204"/>
              </a:rPr>
              <a:t>Performance and Accountability Committee Objective 2: E</a:t>
            </a:r>
            <a:r>
              <a:rPr lang="en-US" sz="3500" b="1" i="0" dirty="0">
                <a:solidFill>
                  <a:schemeClr val="tx1"/>
                </a:solidFill>
                <a:effectLst/>
              </a:rPr>
              <a:t>stablish and support a VR Process Improvement Community of Practice (PICoP):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Identify the vision, mission and core values for the PICoP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Recruit </a:t>
            </a:r>
            <a:r>
              <a:rPr lang="en-US" sz="3200" dirty="0">
                <a:solidFill>
                  <a:schemeClr val="tx1"/>
                </a:solidFill>
              </a:rPr>
              <a:t>a facilitator and </a:t>
            </a:r>
            <a:r>
              <a:rPr lang="en-US" sz="3200" dirty="0"/>
              <a:t>SVRA subject matter experts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b="0" i="0" cap="all" dirty="0">
              <a:solidFill>
                <a:srgbClr val="FF0000"/>
              </a:solidFill>
              <a:effectLst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Set annual meeting schedule and initial meeting themes/agenda.</a:t>
            </a:r>
            <a:endParaRPr lang="en-US" sz="3200" b="0" i="0" cap="all" dirty="0">
              <a:solidFill>
                <a:srgbClr val="FF0000"/>
              </a:solidFill>
              <a:effectLst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Establish a CoP and hold an initial CoP meeting prior to the 2023 CSAVR Fall Conference.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 </a:t>
            </a:r>
            <a:endParaRPr lang="en-US" sz="3200" b="0" i="0" dirty="0"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98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CED7A-70D2-4119-BCE1-C901E1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3: PY 2023 Actions 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50133A9-8C3E-4C09-9EF6-F13DA530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8" r="3" b="5962"/>
          <a:stretch/>
        </p:blipFill>
        <p:spPr>
          <a:xfrm>
            <a:off x="8587049" y="436954"/>
            <a:ext cx="2763703" cy="1622086"/>
          </a:xfrm>
          <a:prstGeom prst="round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67F1-EFD3-4BF1-B5AE-BEB5FF59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167005"/>
            <a:ext cx="11100815" cy="43435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b="1" dirty="0"/>
              <a:t>Objective 1: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awareness of oversight authorities regarding VR program value, challenges and opportunities</a:t>
            </a:r>
          </a:p>
          <a:p>
            <a:pPr lvl="1"/>
            <a:r>
              <a:rPr lang="en-US" sz="3000" dirty="0"/>
              <a:t>CSAVR is committed to being part of the solution to the under-expenditure of VR formula grant funds with thoughtfulness and a strong sense of urgency</a:t>
            </a:r>
          </a:p>
          <a:p>
            <a:pPr lvl="1"/>
            <a:r>
              <a:rPr lang="en-US" sz="3000" dirty="0"/>
              <a:t>Increasing public awareness of VR Services begins with awareness of the current challenges in the national program and the policy and structural changes needed to address them </a:t>
            </a:r>
          </a:p>
        </p:txBody>
      </p:sp>
    </p:spTree>
    <p:extLst>
      <p:ext uri="{BB962C8B-B14F-4D97-AF65-F5344CB8AC3E}">
        <p14:creationId xmlns:p14="http://schemas.microsoft.com/office/powerpoint/2010/main" val="2638345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CED7A-70D2-4119-BCE1-C901E1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3: PY 2023 Actions (2)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50133A9-8C3E-4C09-9EF6-F13DA530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8" r="3" b="5962"/>
          <a:stretch/>
        </p:blipFill>
        <p:spPr>
          <a:xfrm>
            <a:off x="8587049" y="436954"/>
            <a:ext cx="2763703" cy="1622086"/>
          </a:xfrm>
          <a:prstGeom prst="round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67F1-EFD3-4BF1-B5AE-BEB5FF59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077522"/>
            <a:ext cx="11100815" cy="48167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b="1" dirty="0"/>
              <a:t> Objective </a:t>
            </a:r>
            <a:r>
              <a:rPr lang="en-US" sz="3200" b="1" dirty="0"/>
              <a:t>1 continued: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r>
              <a:rPr lang="en-US" sz="3000" dirty="0"/>
              <a:t>CSAVR will engage an independent research organization to conduct a review, collect information from VR agencies, and propose changes in policy, structure and practice, including:</a:t>
            </a:r>
          </a:p>
          <a:p>
            <a:pPr lvl="2"/>
            <a:r>
              <a:rPr lang="en-US" sz="2800" dirty="0"/>
              <a:t>Considering whether there are structural issues or systemic barriers affecting states’ ability to maximize VR formula grant awards</a:t>
            </a:r>
          </a:p>
          <a:p>
            <a:pPr lvl="2"/>
            <a:r>
              <a:rPr lang="en-US" sz="2800" dirty="0"/>
              <a:t>Identifying opportunities to remove barriers and implement new strategies to support full expenditure of VR formula grant awards by states</a:t>
            </a:r>
          </a:p>
        </p:txBody>
      </p:sp>
    </p:spTree>
    <p:extLst>
      <p:ext uri="{BB962C8B-B14F-4D97-AF65-F5344CB8AC3E}">
        <p14:creationId xmlns:p14="http://schemas.microsoft.com/office/powerpoint/2010/main" val="3971416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CED7A-70D2-4119-BCE1-C901E1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3: Future Actions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50133A9-8C3E-4C09-9EF6-F13DA530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8" r="3" b="5962"/>
          <a:stretch/>
        </p:blipFill>
        <p:spPr>
          <a:xfrm>
            <a:off x="8587049" y="436954"/>
            <a:ext cx="2763703" cy="1622086"/>
          </a:xfrm>
          <a:prstGeom prst="round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67F1-EFD3-4BF1-B5AE-BEB5FF59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086187"/>
            <a:ext cx="11100815" cy="4186598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2: Promote our 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ational brand as a public VR system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sure that our actions are aligned with CSAVR DEI&amp;A Initiatives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ith an intentional focus on equity and unserved, underserved populations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mphasis on transition-  both youth and students with disabilities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85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CED7A-70D2-4119-BCE1-C901E1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3: Future Actions (2)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50133A9-8C3E-4C09-9EF6-F13DA530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8" r="3" b="5962"/>
          <a:stretch/>
        </p:blipFill>
        <p:spPr>
          <a:xfrm>
            <a:off x="8587049" y="436954"/>
            <a:ext cx="2763703" cy="1622086"/>
          </a:xfrm>
          <a:prstGeom prst="round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67F1-EFD3-4BF1-B5AE-BEB5FF59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45" y="2125844"/>
            <a:ext cx="10734633" cy="48167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3: Perfect our brand and know our market</a:t>
            </a:r>
          </a:p>
          <a:p>
            <a:pPr marL="0" indent="0" algn="ctr">
              <a:buNone/>
            </a:pP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a</a:t>
            </a:r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national system- we need to be experts in</a:t>
            </a: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customers of the public VR system- both job seekers and business</a:t>
            </a:r>
          </a:p>
          <a:p>
            <a:pPr marL="457200" lvl="1" indent="0">
              <a:buNone/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our customers value?</a:t>
            </a:r>
          </a:p>
          <a:p>
            <a:pPr lvl="1"/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we currently doing right?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 do we need to improve?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61327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95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4AF5C3-C3A7-468D-8D8B-835BEA2E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495761"/>
                </a:solidFill>
              </a:rPr>
              <a:t>The Future is Now: We Need You!</a:t>
            </a:r>
          </a:p>
        </p:txBody>
      </p:sp>
      <p:pic>
        <p:nvPicPr>
          <p:cNvPr id="4" name="Content Placeholder 3" descr="A picture of the word Leadership">
            <a:extLst>
              <a:ext uri="{FF2B5EF4-FFF2-40B4-BE49-F238E27FC236}">
                <a16:creationId xmlns:a16="http://schemas.microsoft.com/office/drawing/2014/main" id="{C5E7CE47-C00C-4827-83A4-6E6A9EE49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59" r="1074" b="-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0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3BF8-45E7-4FFE-A2FB-ACE10BDE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264412"/>
            <a:ext cx="8686801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Vision 2020 Aimed to Develop A  System Response to Our Changing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664C-2840-4561-BC48-3A640935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57" y="1842396"/>
            <a:ext cx="5674688" cy="4830281"/>
          </a:xfrm>
        </p:spPr>
        <p:txBody>
          <a:bodyPr anchor="t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How do we prepare VR for the future?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How do we adapt the national VR program to a rapidly changing environment and evolving customer expectations?</a:t>
            </a:r>
          </a:p>
        </p:txBody>
      </p:sp>
      <p:sp>
        <p:nvSpPr>
          <p:cNvPr id="8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769C5-8147-4863-931B-990ABB52E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"/>
          <a:stretch/>
        </p:blipFill>
        <p:spPr>
          <a:xfrm>
            <a:off x="7040794" y="3178571"/>
            <a:ext cx="5151206" cy="15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3BF8-45E7-4FFE-A2FB-ACE10BDE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58" y="261626"/>
            <a:ext cx="8092382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Environmental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664C-2840-4561-BC48-3A640935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18" y="1429085"/>
            <a:ext cx="5906866" cy="4760391"/>
          </a:xfrm>
        </p:spPr>
        <p:txBody>
          <a:bodyPr anchor="t">
            <a:normAutofit/>
          </a:bodyPr>
          <a:lstStyle/>
          <a:p>
            <a:pPr marL="0" marR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</a:rPr>
              <a:t>CSAVR conducted an </a:t>
            </a:r>
            <a:r>
              <a:rPr lang="en-US" sz="3200" dirty="0">
                <a:latin typeface="Calibri" panose="020F0502020204030204" pitchFamily="34" charset="0"/>
              </a:rPr>
              <a:t>i</a:t>
            </a:r>
            <a:r>
              <a:rPr lang="en-US" sz="3200" dirty="0">
                <a:effectLst/>
                <a:latin typeface="Calibri" panose="020F0502020204030204" pitchFamily="34" charset="0"/>
              </a:rPr>
              <a:t>nternal/external assessment that included soliciting broad feedback about the state of VR:</a:t>
            </a:r>
          </a:p>
          <a:p>
            <a:pPr marL="1143000" lvl="1" indent="-571500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VR Staff Survey (55 agencies participating, 1,000 responses)</a:t>
            </a:r>
          </a:p>
          <a:p>
            <a:pPr marL="1143000" lvl="1" indent="-571500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Stakeholder meetings</a:t>
            </a:r>
          </a:p>
          <a:p>
            <a:pPr marL="1143000" lvl="1" indent="-571500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Business roundtables</a:t>
            </a:r>
          </a:p>
          <a:p>
            <a:pPr marL="1143000" lvl="1" indent="-571500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Consumer roundtables</a:t>
            </a:r>
          </a:p>
          <a:p>
            <a:pPr marL="1143000" lvl="1" indent="-571500">
              <a:spcBef>
                <a:spcPts val="0"/>
              </a:spcBef>
            </a:pPr>
            <a:endParaRPr lang="en-US" sz="3600" dirty="0">
              <a:effectLst/>
              <a:latin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8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769C5-8147-4863-931B-990ABB52E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"/>
          <a:stretch/>
        </p:blipFill>
        <p:spPr>
          <a:xfrm>
            <a:off x="7040794" y="3178571"/>
            <a:ext cx="5151206" cy="15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5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3BF8-45E7-4FFE-A2FB-ACE10BDE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0" y="97780"/>
            <a:ext cx="873280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CSAVR Operating Principles &amp; Strategies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664C-2840-4561-BC48-3A640935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248" y="1292573"/>
            <a:ext cx="6966160" cy="5297413"/>
          </a:xfrm>
        </p:spPr>
        <p:txBody>
          <a:bodyPr anchor="t">
            <a:noAutofit/>
          </a:bodyPr>
          <a:lstStyle/>
          <a:p>
            <a:pPr marL="457200" marR="0" lvl="1" indent="0" fontAlgn="base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914400" algn="l"/>
              </a:tabLs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576072" fontAlgn="base">
              <a:lnSpc>
                <a:spcPct val="110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3200" dirty="0">
                <a:latin typeface="Calibri" panose="020F0502020204030204" pitchFamily="34" charset="0"/>
              </a:rPr>
              <a:t>The environmental scan led to development and adoption of four operating principles </a:t>
            </a:r>
          </a:p>
          <a:p>
            <a:pPr marL="1143000" indent="-576072" fontAlgn="base">
              <a:lnSpc>
                <a:spcPct val="110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endParaRPr lang="en-US" sz="1400" dirty="0">
              <a:latin typeface="Calibri" panose="020F0502020204030204" pitchFamily="34" charset="0"/>
            </a:endParaRPr>
          </a:p>
          <a:p>
            <a:pPr marL="1143000" indent="-576072" fontAlgn="base">
              <a:lnSpc>
                <a:spcPct val="110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3200" dirty="0">
                <a:latin typeface="Calibri" panose="020F0502020204030204" pitchFamily="34" charset="0"/>
              </a:rPr>
              <a:t>A fifth operating principle was developed and adopted in 2020</a:t>
            </a:r>
          </a:p>
          <a:p>
            <a:pPr marL="1143000" indent="-576072" fontAlgn="base">
              <a:lnSpc>
                <a:spcPct val="110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endParaRPr lang="en-US" sz="1400" dirty="0">
              <a:latin typeface="Calibri" panose="020F0502020204030204" pitchFamily="34" charset="0"/>
            </a:endParaRPr>
          </a:p>
          <a:p>
            <a:pPr marL="1143000" indent="-576072" fontAlgn="base">
              <a:lnSpc>
                <a:spcPct val="110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3200" dirty="0">
                <a:latin typeface="Calibri" panose="020F0502020204030204" pitchFamily="34" charset="0"/>
              </a:rPr>
              <a:t>Initial strategies were identified and implemented for each principle</a:t>
            </a:r>
            <a:endParaRPr lang="en-US" sz="1800" dirty="0"/>
          </a:p>
        </p:txBody>
      </p:sp>
      <p:sp>
        <p:nvSpPr>
          <p:cNvPr id="8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769C5-8147-4863-931B-990ABB52E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"/>
          <a:stretch/>
        </p:blipFill>
        <p:spPr>
          <a:xfrm>
            <a:off x="7040794" y="3178571"/>
            <a:ext cx="5151206" cy="15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3BF8-45E7-4FFE-A2FB-ACE10BDE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83" y="449209"/>
            <a:ext cx="10515600" cy="959178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latin typeface="+mn-lt"/>
              </a:rPr>
              <a:t>CSAVR Operating Principles: Elevator Speech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664C-2840-4561-BC48-3A640935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83" y="1408387"/>
            <a:ext cx="10515600" cy="4351338"/>
          </a:xfrm>
        </p:spPr>
        <p:txBody>
          <a:bodyPr anchor="t">
            <a:normAutofit/>
          </a:bodyPr>
          <a:lstStyle/>
          <a:p>
            <a:pPr marL="457200" marR="0" lvl="1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91440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</a:rPr>
              <a:t>We create innovative solutions to improve access and </a:t>
            </a:r>
            <a:r>
              <a:rPr lang="en-US" sz="3200" dirty="0">
                <a:latin typeface="Calibri" panose="020F0502020204030204" pitchFamily="34" charset="0"/>
              </a:rPr>
              <a:t>outcomes </a:t>
            </a:r>
            <a:endParaRPr lang="en-US" sz="3200" dirty="0">
              <a:effectLst/>
              <a:latin typeface="Calibri" panose="020F0502020204030204" pitchFamily="34" charset="0"/>
            </a:endParaRPr>
          </a:p>
          <a:p>
            <a:pPr marL="8572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</a:rPr>
              <a:t>We are part of the talent solution for business</a:t>
            </a:r>
          </a:p>
          <a:p>
            <a:pPr marL="8572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</a:rPr>
              <a:t>We are the experts with customized services that help our customers achieve their </a:t>
            </a:r>
            <a:r>
              <a:rPr lang="en-US" sz="3200" dirty="0">
                <a:effectLst/>
                <a:latin typeface="Calibri" panose="020F0502020204030204" pitchFamily="34" charset="0"/>
              </a:rPr>
              <a:t>goals</a:t>
            </a:r>
          </a:p>
          <a:p>
            <a:pPr marL="8572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</a:rPr>
              <a:t>We are proactive system-builders and collaborative partners</a:t>
            </a:r>
          </a:p>
          <a:p>
            <a:pPr marL="8572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</a:rPr>
              <a:t>We promote diversity, equity, inclusion and accessibility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769C5-8147-4863-931B-990ABB52E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"/>
          <a:stretch/>
        </p:blipFill>
        <p:spPr>
          <a:xfrm>
            <a:off x="8084423" y="5594623"/>
            <a:ext cx="4107577" cy="12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3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E1C00-D0C7-4AD9-B48F-5DE33EBC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2018 Survey of State Directors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61A01-FE43-4582-A8CC-4AE638D7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2"/>
            <a:ext cx="5478364" cy="4078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Q1: What do you want from CSAVR? </a:t>
            </a:r>
          </a:p>
          <a:p>
            <a:pPr marL="0" indent="0">
              <a:buNone/>
            </a:pP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Q2: What do you need from CSAVR to optimize your engagement?</a:t>
            </a:r>
          </a:p>
          <a:p>
            <a:pPr marL="0" indent="0">
              <a:buNone/>
            </a:pP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Q3: If we are building an engagement model into the future, what should it look like?</a:t>
            </a:r>
          </a:p>
        </p:txBody>
      </p:sp>
      <p:pic>
        <p:nvPicPr>
          <p:cNvPr id="5" name="Picture 4" descr="A computer screen with the word &quot;Survey&quot; at the top ">
            <a:extLst>
              <a:ext uri="{FF2B5EF4-FFF2-40B4-BE49-F238E27FC236}">
                <a16:creationId xmlns:a16="http://schemas.microsoft.com/office/drawing/2014/main" id="{723E3C37-9BD3-4DCA-89EA-20648B584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1" r="-2" b="14895"/>
          <a:stretch/>
        </p:blipFill>
        <p:spPr>
          <a:xfrm>
            <a:off x="6580632" y="1172097"/>
            <a:ext cx="5126736" cy="43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B49FB-A164-486F-AB77-53A978D2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143760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2018 Survey Responses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87B4-6AAF-402E-91C8-ABF26D10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845639"/>
            <a:ext cx="10221632" cy="5172960"/>
          </a:xfrm>
        </p:spPr>
        <p:txBody>
          <a:bodyPr anchor="t">
            <a:normAutofit/>
          </a:bodyPr>
          <a:lstStyle/>
          <a:p>
            <a:r>
              <a:rPr lang="en-US" sz="3200" dirty="0"/>
              <a:t>Facilitate resource sharing</a:t>
            </a:r>
          </a:p>
          <a:p>
            <a:r>
              <a:rPr lang="en-US" sz="3200" dirty="0"/>
              <a:t>Be the voice of VR on the national level</a:t>
            </a:r>
          </a:p>
          <a:p>
            <a:r>
              <a:rPr lang="en-US" sz="3200" dirty="0"/>
              <a:t>Provide networking opportunities to learn from other states</a:t>
            </a:r>
          </a:p>
          <a:p>
            <a:r>
              <a:rPr lang="en-US" sz="3200" dirty="0"/>
              <a:t>Have a robust website with easy to access resources</a:t>
            </a:r>
          </a:p>
          <a:p>
            <a:r>
              <a:rPr lang="en-US" sz="3200" dirty="0"/>
              <a:t>Have committees and conferences with relevant topics that address current issues and opportunities</a:t>
            </a:r>
          </a:p>
          <a:p>
            <a:r>
              <a:rPr lang="en-US" sz="3200" dirty="0"/>
              <a:t>Design learning collaboratives/communities based on current trends, recent issues – more flexible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89C36-20F4-4980-B245-763B5C70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792" b="-3"/>
          <a:stretch/>
        </p:blipFill>
        <p:spPr>
          <a:xfrm>
            <a:off x="8479477" y="-53767"/>
            <a:ext cx="3140030" cy="32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1676</Words>
  <Application>Microsoft Macintosh PowerPoint</Application>
  <PresentationFormat>Widescreen</PresentationFormat>
  <Paragraphs>217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Swis721 Lt BT</vt:lpstr>
      <vt:lpstr>Times New Roman</vt:lpstr>
      <vt:lpstr>Tw Cen MT</vt:lpstr>
      <vt:lpstr>Wingdings</vt:lpstr>
      <vt:lpstr>Office Theme</vt:lpstr>
      <vt:lpstr>CSAVR Strategic Priorities</vt:lpstr>
      <vt:lpstr>Growing Awareness of the Need for System Change</vt:lpstr>
      <vt:lpstr>Vision 2020</vt:lpstr>
      <vt:lpstr>Vision 2020 Aimed to Develop A  System Response to Our Changing Reality</vt:lpstr>
      <vt:lpstr>Environmental Scan</vt:lpstr>
      <vt:lpstr>CSAVR Operating Principles &amp; Strategies  </vt:lpstr>
      <vt:lpstr>CSAVR Operating Principles: Elevator Speech Version</vt:lpstr>
      <vt:lpstr>2018 Survey of State Directors</vt:lpstr>
      <vt:lpstr>2018 Survey Responses</vt:lpstr>
      <vt:lpstr>2019-2020  CSAVR Organizational Alignment</vt:lpstr>
      <vt:lpstr>2018-2019: CSAVR and RSA Collaboration</vt:lpstr>
      <vt:lpstr>ReThink VR Performance Initiative - 2019</vt:lpstr>
      <vt:lpstr>ReThink VR Performance </vt:lpstr>
      <vt:lpstr>2020 Onset of COVID 19 Pandemic</vt:lpstr>
      <vt:lpstr>Performance of the VR System: Honing our Focus, Aligning for Action</vt:lpstr>
      <vt:lpstr>2021: Honing Our Focus – Executive Committee &amp; Core Committee Work</vt:lpstr>
      <vt:lpstr>October 2021: Honing Our Focus – Director’s Forum</vt:lpstr>
      <vt:lpstr>2022: Aligning for Action –Officers &amp; Executive Committee</vt:lpstr>
      <vt:lpstr>The Three CSAVR Strategic Priorities</vt:lpstr>
      <vt:lpstr>April 2022: Aligning for Action – Directors’ Forum</vt:lpstr>
      <vt:lpstr>2022: Aligning for Action – Executive Committee Summer Meeting</vt:lpstr>
      <vt:lpstr>2022: Aligning for Action – Strategic Priority Leads</vt:lpstr>
      <vt:lpstr>The Future is Now: Aligning for Action</vt:lpstr>
      <vt:lpstr>What Are Objectives and Key Results (OKRs)?</vt:lpstr>
      <vt:lpstr>OKR Example:  Achieving Organizational Alignment on Measurable Skills Gains </vt:lpstr>
      <vt:lpstr>OKR = Alignment = Results!</vt:lpstr>
      <vt:lpstr>OKRs for CSAVR Priorities: A Work in Progress</vt:lpstr>
      <vt:lpstr>Priority 1: PY 2023 Actions</vt:lpstr>
      <vt:lpstr>Priority 1: PY 2023 Actions (2)</vt:lpstr>
      <vt:lpstr>Priority 2: PY 2023 Actions</vt:lpstr>
      <vt:lpstr>Priority 2: PY 2023 Actions (2)</vt:lpstr>
      <vt:lpstr>Priority 3: PY 2023 Actions </vt:lpstr>
      <vt:lpstr>Priority 3: PY 2023 Actions (2)</vt:lpstr>
      <vt:lpstr>Priority 3: Future Actions</vt:lpstr>
      <vt:lpstr>Priority 3: Future Actions (2)</vt:lpstr>
      <vt:lpstr>The Future is Now: We Need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Fuller,Cheryl</dc:creator>
  <cp:lastModifiedBy>Danielle Guest</cp:lastModifiedBy>
  <cp:revision>18</cp:revision>
  <cp:lastPrinted>2022-10-11T21:08:00Z</cp:lastPrinted>
  <dcterms:created xsi:type="dcterms:W3CDTF">2022-07-08T21:28:40Z</dcterms:created>
  <dcterms:modified xsi:type="dcterms:W3CDTF">2022-10-31T17:59:02Z</dcterms:modified>
</cp:coreProperties>
</file>