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4"/>
  </p:sldMasterIdLst>
  <p:notesMasterIdLst>
    <p:notesMasterId r:id="rId2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5F98097-DEFB-4442-9685-78A06BA9DF87}" v="1" dt="2026-03-23T15:17:17.8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22" d="100"/>
          <a:sy n="122" d="100"/>
        </p:scale>
        <p:origin x="534" y="33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vin Red" userId="3062cfd7-4946-4fac-a265-aea0c02e1910" providerId="ADAL" clId="{B201B247-1B17-4CD0-80EA-FF57BA206A0F}"/>
    <pc:docChg chg="custSel modSld">
      <pc:chgData name="Kevin Red" userId="3062cfd7-4946-4fac-a265-aea0c02e1910" providerId="ADAL" clId="{B201B247-1B17-4CD0-80EA-FF57BA206A0F}" dt="2026-03-23T15:17:17.898" v="2" actId="27636"/>
      <pc:docMkLst>
        <pc:docMk/>
      </pc:docMkLst>
      <pc:sldChg chg="modSp mod">
        <pc:chgData name="Kevin Red" userId="3062cfd7-4946-4fac-a265-aea0c02e1910" providerId="ADAL" clId="{B201B247-1B17-4CD0-80EA-FF57BA206A0F}" dt="2026-03-23T15:17:17.898" v="2" actId="27636"/>
        <pc:sldMkLst>
          <pc:docMk/>
          <pc:sldMk cId="0" sldId="256"/>
        </pc:sldMkLst>
        <pc:spChg chg="mod">
          <ac:chgData name="Kevin Red" userId="3062cfd7-4946-4fac-a265-aea0c02e1910" providerId="ADAL" clId="{B201B247-1B17-4CD0-80EA-FF57BA206A0F}" dt="2026-03-23T15:17:17.898" v="2" actId="27636"/>
          <ac:spMkLst>
            <pc:docMk/>
            <pc:sldMk cId="0" sldId="256"/>
            <ac:spMk id="55" creationId="{00000000-0000-0000-0000-000000000000}"/>
          </ac:spMkLst>
        </pc:spChg>
      </pc:sldChg>
      <pc:sldChg chg="modSp mod">
        <pc:chgData name="Kevin Red" userId="3062cfd7-4946-4fac-a265-aea0c02e1910" providerId="ADAL" clId="{B201B247-1B17-4CD0-80EA-FF57BA206A0F}" dt="2026-03-23T15:17:17.876" v="0" actId="27636"/>
        <pc:sldMkLst>
          <pc:docMk/>
          <pc:sldMk cId="0" sldId="266"/>
        </pc:sldMkLst>
        <pc:spChg chg="mod">
          <ac:chgData name="Kevin Red" userId="3062cfd7-4946-4fac-a265-aea0c02e1910" providerId="ADAL" clId="{B201B247-1B17-4CD0-80EA-FF57BA206A0F}" dt="2026-03-23T15:17:17.876" v="0" actId="27636"/>
          <ac:spMkLst>
            <pc:docMk/>
            <pc:sldMk cId="0" sldId="266"/>
            <ac:spMk id="141" creationId="{00000000-0000-0000-0000-000000000000}"/>
          </ac:spMkLst>
        </pc:spChg>
      </pc:sldChg>
      <pc:sldChg chg="modSp mod">
        <pc:chgData name="Kevin Red" userId="3062cfd7-4946-4fac-a265-aea0c02e1910" providerId="ADAL" clId="{B201B247-1B17-4CD0-80EA-FF57BA206A0F}" dt="2026-03-23T15:17:17.876" v="1" actId="27636"/>
        <pc:sldMkLst>
          <pc:docMk/>
          <pc:sldMk cId="0" sldId="267"/>
        </pc:sldMkLst>
        <pc:spChg chg="mod">
          <ac:chgData name="Kevin Red" userId="3062cfd7-4946-4fac-a265-aea0c02e1910" providerId="ADAL" clId="{B201B247-1B17-4CD0-80EA-FF57BA206A0F}" dt="2026-03-23T15:17:17.876" v="1" actId="27636"/>
          <ac:spMkLst>
            <pc:docMk/>
            <pc:sldMk cId="0" sldId="267"/>
            <ac:spMk id="152"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3d19bf9b145_0_2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3d19bf9b145_0_2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3d19bf9b145_0_15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 name="Google Shape;138;g3d19bf9b145_0_1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3d19bf9b145_0_1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9" name="Google Shape;149;g3d19bf9b145_0_1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g3d19bf9b145_0_22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2" name="Google Shape;162;g3d19bf9b145_0_2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g3d19bf9b145_0_18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 name="Google Shape;176;g3d19bf9b145_0_18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g3d1abefcb1a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8" name="Google Shape;188;g3d1abefcb1a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g3d19bf9b145_0_20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 name="Google Shape;200;g3d19bf9b145_0_2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g3d19bf9b145_0_16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9" name="Google Shape;209;g3d19bf9b145_0_1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g3d19bf9b145_0_19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0" name="Google Shape;220;g3d19bf9b145_0_1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g3d19bf9b145_0_17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1" name="Google Shape;231;g3d19bf9b145_0_1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g3d19bf9b145_0_12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 name="Google Shape;62;g3d19bf9b145_0_1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a:t>WIOA made clear that early, intentional engagement with students with disabilities is essential. For VR agencies, the question is no longer whether Pre-ETS matters, but how we design and deliver it in ways that increase access, strengthen engagement, and lead to better employment outcomes.</a:t>
            </a:r>
            <a:endParaRPr/>
          </a:p>
          <a:p>
            <a:pPr marL="0" lvl="0" indent="0" algn="l" rtl="0">
              <a:lnSpc>
                <a:spcPct val="115000"/>
              </a:lnSpc>
              <a:spcBef>
                <a:spcPts val="1200"/>
              </a:spcBef>
              <a:spcAft>
                <a:spcPts val="0"/>
              </a:spcAft>
              <a:buClr>
                <a:schemeClr val="dk1"/>
              </a:buClr>
              <a:buSzPts val="1100"/>
              <a:buFont typeface="Arial"/>
              <a:buNone/>
            </a:pPr>
            <a:r>
              <a:rPr lang="en"/>
              <a:t>In our state, that work requires a very intentional strategy. We currently have 13 Pre-ETS providers covering 82 counties, so expanding access depends heavily on strong coordination, effective partnerships, and flexible service delivery. That has pushed us to think carefully about how we build provider capacity, strengthen outreach, and maintain meaningful access for students across the state.</a:t>
            </a:r>
            <a:endParaRPr/>
          </a:p>
          <a:p>
            <a:pPr marL="0" lvl="0" indent="0" algn="l" rtl="0">
              <a:lnSpc>
                <a:spcPct val="115000"/>
              </a:lnSpc>
              <a:spcBef>
                <a:spcPts val="1200"/>
              </a:spcBef>
              <a:spcAft>
                <a:spcPts val="0"/>
              </a:spcAft>
              <a:buClr>
                <a:schemeClr val="dk1"/>
              </a:buClr>
              <a:buSzPts val="1100"/>
              <a:buFont typeface="Arial"/>
              <a:buNone/>
            </a:pPr>
            <a:r>
              <a:rPr lang="en"/>
              <a:t>It also reinforces an important point: Pre-ETS success is not just about offering services. It is about designing a system that allows those services to be delivered in a way that is accessible, responsive, and connected to real employment outcomes.</a:t>
            </a:r>
            <a:endParaRPr/>
          </a:p>
          <a:p>
            <a:pPr marL="0" lvl="0" indent="0" algn="l" rtl="0">
              <a:spcBef>
                <a:spcPts val="120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d19bf9b145_0_13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d19bf9b145_0_1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Even with strong commitment to Pre-ETS, students and families still encounter barriers that affect participation. Those barriers are often not about motivation or potential. They are about whether services are easy to enter, easy to understand, and responsive to real-life needs.</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3d19bf9b145_0_13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 name="Google Shape;78;g3d19bf9b145_0_1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a:t>What strengthens engagement is not complexity. It is clarity. When students and families understand the purpose of Pre-ETS, when schools and providers are aligned, and when services connect to real work opportunities, participation becomes more meaningful and more sustainable.</a:t>
            </a:r>
            <a:endParaRPr/>
          </a:p>
          <a:p>
            <a:pPr marL="0" lvl="0" indent="0" algn="l" rtl="0">
              <a:lnSpc>
                <a:spcPct val="115000"/>
              </a:lnSpc>
              <a:spcBef>
                <a:spcPts val="1200"/>
              </a:spcBef>
              <a:spcAft>
                <a:spcPts val="0"/>
              </a:spcAft>
              <a:buClr>
                <a:schemeClr val="dk1"/>
              </a:buClr>
              <a:buSzPts val="1100"/>
              <a:buFont typeface="Arial"/>
              <a:buNone/>
            </a:pPr>
            <a:r>
              <a:rPr lang="en"/>
              <a:t>To support that effort, we added a Program Coordinator position to enhance outreach to schools and provide staff training on how to conduct successful school-based outreach. That role helps ensure our staff are better prepared to build relationships, communicate clearly, and engage schools in ways that strengthen access to Pre-ETS. The coordinator also serves as a point of contact during staff vacancies so that outreach remains consistent and schools continue to have support even when there are staffing gaps.</a:t>
            </a:r>
            <a:endParaRPr/>
          </a:p>
          <a:p>
            <a:pPr marL="0" lvl="0" indent="0" algn="l" rtl="0">
              <a:spcBef>
                <a:spcPts val="120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3d1a1a025ab_0_1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3d1a1a025ab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Improved outcomes are typically tied to strong implementation. That includes trusted partnerships, flexible delivery, inclusive design, and employer engagement that gives students meaningful exposure to work. These are the conditions that help Pre-ETS function the way WIOA intended it to.</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d1a1a025ab_0_2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d1a1a025ab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These priorities become most meaningful when they are brought to life through strong community partnerships. That is where provider collaboration is so important. The Arc’s work offers a practical example of how relationship-driven, flexible, and employment-focused services can expand access and strengthen outcomes for students and families.</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3d1c8e186b7_3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3d1c8e186b7_3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The data show clear growth over time. Mississippi is reaching more students, delivering more Pre-ETS services, and increasing the proportion of students with disabilities who are benefiting from those services.</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g3d1c8e186b7_3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1" name="Google Shape;111;g3d1c8e186b7_3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The data show clear growth over time. Mississippi is reaching more students, delivering more Pre-ETS services, and increasing the proportion of students with disabilities who are benefiting from those services.</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g3d19bf9b145_0_14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9" name="Google Shape;119;g3d19bf9b145_0_1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2.xml"/><Relationship Id="rId1" Type="http://schemas.openxmlformats.org/officeDocument/2006/relationships/slideLayout" Target="../slideLayouts/slideLayout3.xml"/><Relationship Id="rId5" Type="http://schemas.openxmlformats.org/officeDocument/2006/relationships/image" Target="../media/image9.jpeg"/><Relationship Id="rId4" Type="http://schemas.openxmlformats.org/officeDocument/2006/relationships/image" Target="../media/image8.jpeg"/></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3.xml"/><Relationship Id="rId1" Type="http://schemas.openxmlformats.org/officeDocument/2006/relationships/slideLayout" Target="../slideLayouts/slideLayout3.xml"/><Relationship Id="rId4" Type="http://schemas.openxmlformats.org/officeDocument/2006/relationships/image" Target="../media/image11.jpeg"/></Relationships>
</file>

<file path=ppt/slides/_rels/slide1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4.xml"/><Relationship Id="rId1" Type="http://schemas.openxmlformats.org/officeDocument/2006/relationships/slideLayout" Target="../slideLayouts/slideLayout3.xml"/><Relationship Id="rId5" Type="http://schemas.openxmlformats.org/officeDocument/2006/relationships/image" Target="../media/image14.jpeg"/><Relationship Id="rId4" Type="http://schemas.openxmlformats.org/officeDocument/2006/relationships/image" Target="../media/image13.jpeg"/></Relationships>
</file>

<file path=ppt/slides/_rels/slide15.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5.xml"/><Relationship Id="rId1" Type="http://schemas.openxmlformats.org/officeDocument/2006/relationships/slideLayout" Target="../slideLayouts/slideLayout3.xml"/><Relationship Id="rId4" Type="http://schemas.openxmlformats.org/officeDocument/2006/relationships/image" Target="../media/image16.png"/></Relationships>
</file>

<file path=ppt/slides/_rels/slide16.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7.xml"/><Relationship Id="rId1" Type="http://schemas.openxmlformats.org/officeDocument/2006/relationships/slideLayout" Target="../slideLayouts/slideLayout3.xml"/><Relationship Id="rId5" Type="http://schemas.openxmlformats.org/officeDocument/2006/relationships/image" Target="../media/image20.jpg"/><Relationship Id="rId4" Type="http://schemas.openxmlformats.org/officeDocument/2006/relationships/image" Target="../media/image19.jpeg"/></Relationships>
</file>

<file path=ppt/slides/_rels/slide18.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18.xml"/><Relationship Id="rId1" Type="http://schemas.openxmlformats.org/officeDocument/2006/relationships/slideLayout" Target="../slideLayouts/slideLayout3.xml"/><Relationship Id="rId5" Type="http://schemas.openxmlformats.org/officeDocument/2006/relationships/image" Target="../media/image23.png"/><Relationship Id="rId4" Type="http://schemas.openxmlformats.org/officeDocument/2006/relationships/image" Target="../media/image22.jp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4.xml"/><Relationship Id="rId4" Type="http://schemas.openxmlformats.org/officeDocument/2006/relationships/image" Target="../media/image2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1645750" y="337125"/>
            <a:ext cx="7154400" cy="2052600"/>
          </a:xfrm>
          <a:prstGeom prst="rect">
            <a:avLst/>
          </a:prstGeom>
        </p:spPr>
        <p:txBody>
          <a:bodyPr spcFirstLastPara="1" wrap="square" lIns="91425" tIns="91425" rIns="91425" bIns="91425" anchor="b" anchorCtr="0">
            <a:normAutofit fontScale="90000"/>
          </a:bodyPr>
          <a:lstStyle/>
          <a:p>
            <a:pPr marL="0" lvl="0" indent="0" algn="ctr" rtl="0">
              <a:spcBef>
                <a:spcPts val="0"/>
              </a:spcBef>
              <a:spcAft>
                <a:spcPts val="0"/>
              </a:spcAft>
              <a:buNone/>
            </a:pPr>
            <a:r>
              <a:rPr lang="en"/>
              <a:t>Access in Action:  </a:t>
            </a:r>
            <a:r>
              <a:rPr lang="en" sz="4644"/>
              <a:t>Removing Systemic Barriers to Successful VR Outcomes</a:t>
            </a:r>
            <a:endParaRPr sz="4644"/>
          </a:p>
        </p:txBody>
      </p:sp>
      <p:sp>
        <p:nvSpPr>
          <p:cNvPr id="55" name="Google Shape;55;p13"/>
          <p:cNvSpPr txBox="1">
            <a:spLocks noGrp="1"/>
          </p:cNvSpPr>
          <p:nvPr>
            <p:ph type="subTitle" idx="1"/>
          </p:nvPr>
        </p:nvSpPr>
        <p:spPr>
          <a:xfrm>
            <a:off x="1418050" y="2544350"/>
            <a:ext cx="7382100" cy="792600"/>
          </a:xfrm>
          <a:prstGeom prst="rect">
            <a:avLst/>
          </a:prstGeom>
        </p:spPr>
        <p:txBody>
          <a:bodyPr spcFirstLastPara="1" wrap="square" lIns="91425" tIns="91425" rIns="91425" bIns="91425" anchor="t" anchorCtr="0">
            <a:normAutofit fontScale="55000" lnSpcReduction="20000"/>
          </a:bodyPr>
          <a:lstStyle/>
          <a:p>
            <a:pPr marL="0" lvl="0" indent="0" algn="ctr" rtl="0">
              <a:spcBef>
                <a:spcPts val="0"/>
              </a:spcBef>
              <a:spcAft>
                <a:spcPts val="0"/>
              </a:spcAft>
              <a:buNone/>
            </a:pPr>
            <a:r>
              <a:rPr lang="en"/>
              <a:t>Dr. Jennifer Jackson, Mississippi Department of Rehabilitation Services</a:t>
            </a:r>
            <a:endParaRPr/>
          </a:p>
          <a:p>
            <a:pPr marL="0" lvl="0" indent="0" algn="ctr" rtl="0">
              <a:spcBef>
                <a:spcPts val="0"/>
              </a:spcBef>
              <a:spcAft>
                <a:spcPts val="0"/>
              </a:spcAft>
              <a:buNone/>
            </a:pPr>
            <a:r>
              <a:rPr lang="en"/>
              <a:t>Rebecca Treadway, The Arc Northwest Mississippi</a:t>
            </a:r>
            <a:endParaRPr/>
          </a:p>
        </p:txBody>
      </p:sp>
      <p:sp>
        <p:nvSpPr>
          <p:cNvPr id="56" name="Google Shape;56;p13"/>
          <p:cNvSpPr/>
          <p:nvPr/>
        </p:nvSpPr>
        <p:spPr>
          <a:xfrm>
            <a:off x="215725" y="179775"/>
            <a:ext cx="515400" cy="4781700"/>
          </a:xfrm>
          <a:prstGeom prst="rect">
            <a:avLst/>
          </a:prstGeom>
          <a:solidFill>
            <a:srgbClr val="85200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57" name="Google Shape;57;p13"/>
          <p:cNvSpPr/>
          <p:nvPr/>
        </p:nvSpPr>
        <p:spPr>
          <a:xfrm>
            <a:off x="731125" y="179775"/>
            <a:ext cx="515400" cy="4781700"/>
          </a:xfrm>
          <a:prstGeom prst="rect">
            <a:avLst/>
          </a:prstGeom>
          <a:solidFill>
            <a:srgbClr val="FF99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pic>
        <p:nvPicPr>
          <p:cNvPr id="58" name="Google Shape;58;p13"/>
          <p:cNvPicPr preferRelativeResize="0"/>
          <p:nvPr/>
        </p:nvPicPr>
        <p:blipFill>
          <a:blip r:embed="rId3" cstate="email">
            <a:alphaModFix/>
            <a:extLst>
              <a:ext uri="{28A0092B-C50C-407E-A947-70E740481C1C}">
                <a14:useLocalDpi xmlns:a14="http://schemas.microsoft.com/office/drawing/2010/main"/>
              </a:ext>
            </a:extLst>
          </a:blip>
          <a:stretch>
            <a:fillRect/>
          </a:stretch>
        </p:blipFill>
        <p:spPr>
          <a:xfrm>
            <a:off x="6290350" y="3336938"/>
            <a:ext cx="2378400" cy="1688675"/>
          </a:xfrm>
          <a:prstGeom prst="rect">
            <a:avLst/>
          </a:prstGeom>
          <a:noFill/>
          <a:ln>
            <a:noFill/>
          </a:ln>
        </p:spPr>
      </p:pic>
      <p:pic>
        <p:nvPicPr>
          <p:cNvPr id="59" name="Google Shape;59;p13" title="Picture1.png"/>
          <p:cNvPicPr preferRelativeResize="0"/>
          <p:nvPr/>
        </p:nvPicPr>
        <p:blipFill>
          <a:blip r:embed="rId4" cstate="email">
            <a:alphaModFix/>
            <a:extLst>
              <a:ext uri="{28A0092B-C50C-407E-A947-70E740481C1C}">
                <a14:useLocalDpi xmlns:a14="http://schemas.microsoft.com/office/drawing/2010/main"/>
              </a:ext>
            </a:extLst>
          </a:blip>
          <a:stretch>
            <a:fillRect/>
          </a:stretch>
        </p:blipFill>
        <p:spPr>
          <a:xfrm>
            <a:off x="1418050" y="3579512"/>
            <a:ext cx="4700782" cy="9998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130"/>
        <p:cNvGrpSpPr/>
        <p:nvPr/>
      </p:nvGrpSpPr>
      <p:grpSpPr>
        <a:xfrm>
          <a:off x="0" y="0"/>
          <a:ext cx="0" cy="0"/>
          <a:chOff x="0" y="0"/>
          <a:chExt cx="0" cy="0"/>
        </a:xfrm>
      </p:grpSpPr>
      <p:sp>
        <p:nvSpPr>
          <p:cNvPr id="131" name="Google Shape;131;p22"/>
          <p:cNvSpPr/>
          <p:nvPr/>
        </p:nvSpPr>
        <p:spPr>
          <a:xfrm>
            <a:off x="407475" y="323575"/>
            <a:ext cx="8317200" cy="431400"/>
          </a:xfrm>
          <a:prstGeom prst="homePlate">
            <a:avLst>
              <a:gd name="adj" fmla="val 50000"/>
            </a:avLst>
          </a:prstGeom>
          <a:solidFill>
            <a:srgbClr val="FF99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32" name="Google Shape;132;p22"/>
          <p:cNvSpPr/>
          <p:nvPr/>
        </p:nvSpPr>
        <p:spPr>
          <a:xfrm>
            <a:off x="407475" y="754975"/>
            <a:ext cx="8317200" cy="431400"/>
          </a:xfrm>
          <a:prstGeom prst="homePlate">
            <a:avLst>
              <a:gd name="adj" fmla="val 50000"/>
            </a:avLst>
          </a:prstGeom>
          <a:solidFill>
            <a:srgbClr val="85200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pic>
        <p:nvPicPr>
          <p:cNvPr id="133" name="Google Shape;133;p22"/>
          <p:cNvPicPr preferRelativeResize="0"/>
          <p:nvPr/>
        </p:nvPicPr>
        <p:blipFill>
          <a:blip r:embed="rId3" cstate="email">
            <a:alphaModFix/>
            <a:extLst>
              <a:ext uri="{28A0092B-C50C-407E-A947-70E740481C1C}">
                <a14:useLocalDpi xmlns:a14="http://schemas.microsoft.com/office/drawing/2010/main"/>
              </a:ext>
            </a:extLst>
          </a:blip>
          <a:stretch>
            <a:fillRect/>
          </a:stretch>
        </p:blipFill>
        <p:spPr>
          <a:xfrm>
            <a:off x="152400" y="152400"/>
            <a:ext cx="4826131" cy="4838699"/>
          </a:xfrm>
          <a:prstGeom prst="rect">
            <a:avLst/>
          </a:prstGeom>
          <a:noFill/>
          <a:ln>
            <a:noFill/>
          </a:ln>
        </p:spPr>
      </p:pic>
      <p:sp>
        <p:nvSpPr>
          <p:cNvPr id="134" name="Google Shape;134;p22"/>
          <p:cNvSpPr txBox="1"/>
          <p:nvPr/>
        </p:nvSpPr>
        <p:spPr>
          <a:xfrm>
            <a:off x="5080000" y="1308100"/>
            <a:ext cx="3924300" cy="4228800"/>
          </a:xfrm>
          <a:prstGeom prst="rect">
            <a:avLst/>
          </a:prstGeom>
          <a:noFill/>
          <a:ln>
            <a:noFill/>
          </a:ln>
        </p:spPr>
        <p:txBody>
          <a:bodyPr spcFirstLastPara="1" wrap="square" lIns="91425" tIns="91425" rIns="91425" bIns="91425" anchor="t" anchorCtr="0">
            <a:spAutoFit/>
          </a:bodyPr>
          <a:lstStyle/>
          <a:p>
            <a:pPr marL="457200" lvl="0" indent="-349250" algn="l" rtl="0">
              <a:lnSpc>
                <a:spcPct val="163636"/>
              </a:lnSpc>
              <a:spcBef>
                <a:spcPts val="0"/>
              </a:spcBef>
              <a:spcAft>
                <a:spcPts val="0"/>
              </a:spcAft>
              <a:buClr>
                <a:schemeClr val="dk1"/>
              </a:buClr>
              <a:buSzPts val="1900"/>
              <a:buChar char="●"/>
            </a:pPr>
            <a:r>
              <a:rPr lang="en" sz="1900">
                <a:solidFill>
                  <a:schemeClr val="dk1"/>
                </a:solidFill>
              </a:rPr>
              <a:t>Camp BOLD</a:t>
            </a:r>
            <a:endParaRPr sz="1900">
              <a:solidFill>
                <a:schemeClr val="dk1"/>
              </a:solidFill>
            </a:endParaRPr>
          </a:p>
          <a:p>
            <a:pPr marL="457200" lvl="0" indent="-349250" algn="l" rtl="0">
              <a:lnSpc>
                <a:spcPct val="163636"/>
              </a:lnSpc>
              <a:spcBef>
                <a:spcPts val="0"/>
              </a:spcBef>
              <a:spcAft>
                <a:spcPts val="0"/>
              </a:spcAft>
              <a:buClr>
                <a:schemeClr val="dk1"/>
              </a:buClr>
              <a:buSzPts val="1900"/>
              <a:buChar char="●"/>
            </a:pPr>
            <a:r>
              <a:rPr lang="en" sz="1900">
                <a:solidFill>
                  <a:schemeClr val="dk1"/>
                </a:solidFill>
              </a:rPr>
              <a:t>Social Clubs</a:t>
            </a:r>
            <a:endParaRPr sz="1900">
              <a:solidFill>
                <a:schemeClr val="dk1"/>
              </a:solidFill>
            </a:endParaRPr>
          </a:p>
          <a:p>
            <a:pPr marL="457200" lvl="0" indent="-349250" algn="l" rtl="0">
              <a:lnSpc>
                <a:spcPct val="163636"/>
              </a:lnSpc>
              <a:spcBef>
                <a:spcPts val="0"/>
              </a:spcBef>
              <a:spcAft>
                <a:spcPts val="0"/>
              </a:spcAft>
              <a:buClr>
                <a:schemeClr val="dk1"/>
              </a:buClr>
              <a:buSzPts val="1900"/>
              <a:buChar char="●"/>
            </a:pPr>
            <a:r>
              <a:rPr lang="en" sz="1900">
                <a:solidFill>
                  <a:schemeClr val="dk1"/>
                </a:solidFill>
              </a:rPr>
              <a:t>Arc Art Masters</a:t>
            </a:r>
            <a:endParaRPr sz="1900">
              <a:solidFill>
                <a:schemeClr val="dk1"/>
              </a:solidFill>
            </a:endParaRPr>
          </a:p>
          <a:p>
            <a:pPr marL="457200" lvl="0" indent="-349250" algn="l" rtl="0">
              <a:lnSpc>
                <a:spcPct val="163636"/>
              </a:lnSpc>
              <a:spcBef>
                <a:spcPts val="0"/>
              </a:spcBef>
              <a:spcAft>
                <a:spcPts val="0"/>
              </a:spcAft>
              <a:buClr>
                <a:schemeClr val="dk1"/>
              </a:buClr>
              <a:buSzPts val="1900"/>
              <a:buChar char="●"/>
            </a:pPr>
            <a:r>
              <a:rPr lang="en" sz="1900">
                <a:solidFill>
                  <a:schemeClr val="dk1"/>
                </a:solidFill>
              </a:rPr>
              <a:t>Parent Support Group</a:t>
            </a:r>
            <a:endParaRPr sz="1900">
              <a:solidFill>
                <a:schemeClr val="dk1"/>
              </a:solidFill>
            </a:endParaRPr>
          </a:p>
          <a:p>
            <a:pPr marL="457200" lvl="0" indent="-349250" algn="l" rtl="0">
              <a:lnSpc>
                <a:spcPct val="163636"/>
              </a:lnSpc>
              <a:spcBef>
                <a:spcPts val="0"/>
              </a:spcBef>
              <a:spcAft>
                <a:spcPts val="0"/>
              </a:spcAft>
              <a:buClr>
                <a:schemeClr val="dk1"/>
              </a:buClr>
              <a:buSzPts val="1900"/>
              <a:buChar char="●"/>
            </a:pPr>
            <a:r>
              <a:rPr lang="en" sz="1900">
                <a:solidFill>
                  <a:schemeClr val="dk1"/>
                </a:solidFill>
              </a:rPr>
              <a:t>Glow &amp; Grow Studio</a:t>
            </a:r>
            <a:endParaRPr sz="1900">
              <a:solidFill>
                <a:schemeClr val="dk1"/>
              </a:solidFill>
            </a:endParaRPr>
          </a:p>
          <a:p>
            <a:pPr marL="457200" lvl="0" indent="-349250" algn="l" rtl="0">
              <a:lnSpc>
                <a:spcPct val="163636"/>
              </a:lnSpc>
              <a:spcBef>
                <a:spcPts val="0"/>
              </a:spcBef>
              <a:spcAft>
                <a:spcPts val="0"/>
              </a:spcAft>
              <a:buClr>
                <a:schemeClr val="dk1"/>
              </a:buClr>
              <a:buSzPts val="1900"/>
              <a:buChar char="●"/>
            </a:pPr>
            <a:r>
              <a:rPr lang="en" sz="1900">
                <a:solidFill>
                  <a:schemeClr val="dk1"/>
                </a:solidFill>
              </a:rPr>
              <a:t>Garden Guardians</a:t>
            </a:r>
            <a:endParaRPr sz="1900">
              <a:solidFill>
                <a:schemeClr val="dk1"/>
              </a:solidFill>
            </a:endParaRPr>
          </a:p>
          <a:p>
            <a:pPr marL="457200" lvl="0" indent="-349250" algn="l" rtl="0">
              <a:lnSpc>
                <a:spcPct val="163636"/>
              </a:lnSpc>
              <a:spcBef>
                <a:spcPts val="0"/>
              </a:spcBef>
              <a:spcAft>
                <a:spcPts val="0"/>
              </a:spcAft>
              <a:buClr>
                <a:schemeClr val="dk1"/>
              </a:buClr>
              <a:buSzPts val="1900"/>
              <a:buChar char="●"/>
            </a:pPr>
            <a:r>
              <a:rPr lang="en" sz="1900">
                <a:solidFill>
                  <a:schemeClr val="dk1"/>
                </a:solidFill>
              </a:rPr>
              <a:t>SuperABLE Fitness</a:t>
            </a:r>
            <a:endParaRPr sz="1900">
              <a:solidFill>
                <a:schemeClr val="dk1"/>
              </a:solidFill>
            </a:endParaRPr>
          </a:p>
          <a:p>
            <a:pPr marL="457200" lvl="0" indent="-349250" algn="l" rtl="0">
              <a:lnSpc>
                <a:spcPct val="163636"/>
              </a:lnSpc>
              <a:spcBef>
                <a:spcPts val="0"/>
              </a:spcBef>
              <a:spcAft>
                <a:spcPts val="0"/>
              </a:spcAft>
              <a:buClr>
                <a:schemeClr val="dk1"/>
              </a:buClr>
              <a:buSzPts val="1900"/>
              <a:buChar char="●"/>
            </a:pPr>
            <a:r>
              <a:rPr lang="en" sz="1900">
                <a:solidFill>
                  <a:schemeClr val="dk1"/>
                </a:solidFill>
              </a:rPr>
              <a:t>Cookin’ with The Arc Classes</a:t>
            </a:r>
            <a:endParaRPr sz="1900">
              <a:solidFill>
                <a:schemeClr val="dk1"/>
              </a:solidFill>
            </a:endParaRPr>
          </a:p>
          <a:p>
            <a:pPr marL="457200" lvl="0" indent="0" algn="l" rtl="0">
              <a:lnSpc>
                <a:spcPct val="163636"/>
              </a:lnSpc>
              <a:spcBef>
                <a:spcPts val="0"/>
              </a:spcBef>
              <a:spcAft>
                <a:spcPts val="0"/>
              </a:spcAft>
              <a:buNone/>
            </a:pPr>
            <a:endParaRPr/>
          </a:p>
        </p:txBody>
      </p:sp>
      <p:pic>
        <p:nvPicPr>
          <p:cNvPr id="135" name="Google Shape;135;p22"/>
          <p:cNvPicPr preferRelativeResize="0"/>
          <p:nvPr/>
        </p:nvPicPr>
        <p:blipFill>
          <a:blip r:embed="rId4" cstate="email">
            <a:alphaModFix/>
            <a:extLst>
              <a:ext uri="{28A0092B-C50C-407E-A947-70E740481C1C}">
                <a14:useLocalDpi xmlns:a14="http://schemas.microsoft.com/office/drawing/2010/main"/>
              </a:ext>
            </a:extLst>
          </a:blip>
          <a:stretch>
            <a:fillRect/>
          </a:stretch>
        </p:blipFill>
        <p:spPr>
          <a:xfrm>
            <a:off x="7224650" y="1186371"/>
            <a:ext cx="1500024" cy="1065026"/>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139"/>
        <p:cNvGrpSpPr/>
        <p:nvPr/>
      </p:nvGrpSpPr>
      <p:grpSpPr>
        <a:xfrm>
          <a:off x="0" y="0"/>
          <a:ext cx="0" cy="0"/>
          <a:chOff x="0" y="0"/>
          <a:chExt cx="0" cy="0"/>
        </a:xfrm>
      </p:grpSpPr>
      <p:sp>
        <p:nvSpPr>
          <p:cNvPr id="140" name="Google Shape;140;p23"/>
          <p:cNvSpPr txBox="1">
            <a:spLocks noGrp="1"/>
          </p:cNvSpPr>
          <p:nvPr>
            <p:ph type="title"/>
          </p:nvPr>
        </p:nvSpPr>
        <p:spPr>
          <a:xfrm>
            <a:off x="311700" y="1253163"/>
            <a:ext cx="8520600" cy="567600"/>
          </a:xfrm>
          <a:prstGeom prst="rect">
            <a:avLst/>
          </a:prstGeom>
        </p:spPr>
        <p:txBody>
          <a:bodyPr spcFirstLastPara="1" wrap="square" lIns="91425" tIns="91425" rIns="91425" bIns="91425" anchor="t" anchorCtr="0">
            <a:normAutofit fontScale="90000"/>
          </a:bodyPr>
          <a:lstStyle/>
          <a:p>
            <a:pPr marL="0" lvl="0" indent="0" algn="ctr" rtl="0">
              <a:spcBef>
                <a:spcPts val="0"/>
              </a:spcBef>
              <a:spcAft>
                <a:spcPts val="0"/>
              </a:spcAft>
              <a:buNone/>
            </a:pPr>
            <a:r>
              <a:rPr lang="en"/>
              <a:t>PRE-ETS AT THE ARC NWMS</a:t>
            </a:r>
            <a:endParaRPr/>
          </a:p>
        </p:txBody>
      </p:sp>
      <p:sp>
        <p:nvSpPr>
          <p:cNvPr id="141" name="Google Shape;141;p23"/>
          <p:cNvSpPr txBox="1">
            <a:spLocks noGrp="1"/>
          </p:cNvSpPr>
          <p:nvPr>
            <p:ph type="body" idx="1"/>
          </p:nvPr>
        </p:nvSpPr>
        <p:spPr>
          <a:xfrm>
            <a:off x="311700" y="1792450"/>
            <a:ext cx="3333300" cy="2680800"/>
          </a:xfrm>
          <a:prstGeom prst="rect">
            <a:avLst/>
          </a:prstGeom>
        </p:spPr>
        <p:txBody>
          <a:bodyPr spcFirstLastPara="1" wrap="square" lIns="91425" tIns="91425" rIns="91425" bIns="91425" anchor="ctr" anchorCtr="0">
            <a:normAutofit fontScale="85000" lnSpcReduction="10000"/>
          </a:bodyPr>
          <a:lstStyle/>
          <a:p>
            <a:pPr marL="457200" lvl="0" indent="-331946" algn="ctr" rtl="0">
              <a:lnSpc>
                <a:spcPct val="100000"/>
              </a:lnSpc>
              <a:spcBef>
                <a:spcPts val="0"/>
              </a:spcBef>
              <a:spcAft>
                <a:spcPts val="0"/>
              </a:spcAft>
              <a:buSzPct val="100000"/>
              <a:buChar char="●"/>
            </a:pPr>
            <a:r>
              <a:rPr lang="en" sz="2100"/>
              <a:t>Our curriculum is presented on 2 levels:  Community Based and Inclusion</a:t>
            </a:r>
            <a:endParaRPr sz="2100"/>
          </a:p>
          <a:p>
            <a:pPr marL="457200" lvl="0" indent="-331946" algn="ctr" rtl="0">
              <a:lnSpc>
                <a:spcPct val="100000"/>
              </a:lnSpc>
              <a:spcBef>
                <a:spcPts val="0"/>
              </a:spcBef>
              <a:spcAft>
                <a:spcPts val="0"/>
              </a:spcAft>
              <a:buSzPct val="100000"/>
              <a:buChar char="●"/>
            </a:pPr>
            <a:r>
              <a:rPr lang="en" sz="2100"/>
              <a:t>Classes take place in local schools, virtually, at our office, and in the community</a:t>
            </a:r>
            <a:endParaRPr sz="2100"/>
          </a:p>
          <a:p>
            <a:pPr marL="457200" lvl="0" indent="-331946" algn="ctr" rtl="0">
              <a:lnSpc>
                <a:spcPct val="100000"/>
              </a:lnSpc>
              <a:spcBef>
                <a:spcPts val="0"/>
              </a:spcBef>
              <a:spcAft>
                <a:spcPts val="0"/>
              </a:spcAft>
              <a:buSzPct val="100000"/>
              <a:buChar char="●"/>
            </a:pPr>
            <a:r>
              <a:rPr lang="en" sz="2100"/>
              <a:t>Inclusion students have assigned career coaches</a:t>
            </a:r>
            <a:endParaRPr sz="2100"/>
          </a:p>
          <a:p>
            <a:pPr marL="0" lvl="0" indent="0" algn="l" rtl="0">
              <a:spcBef>
                <a:spcPts val="1200"/>
              </a:spcBef>
              <a:spcAft>
                <a:spcPts val="1200"/>
              </a:spcAft>
              <a:buNone/>
            </a:pPr>
            <a:endParaRPr/>
          </a:p>
        </p:txBody>
      </p:sp>
      <p:sp>
        <p:nvSpPr>
          <p:cNvPr id="142" name="Google Shape;142;p23"/>
          <p:cNvSpPr/>
          <p:nvPr/>
        </p:nvSpPr>
        <p:spPr>
          <a:xfrm>
            <a:off x="407475" y="323575"/>
            <a:ext cx="8317200" cy="431400"/>
          </a:xfrm>
          <a:prstGeom prst="homePlate">
            <a:avLst>
              <a:gd name="adj" fmla="val 50000"/>
            </a:avLst>
          </a:prstGeom>
          <a:solidFill>
            <a:srgbClr val="FF99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43" name="Google Shape;143;p23"/>
          <p:cNvSpPr/>
          <p:nvPr/>
        </p:nvSpPr>
        <p:spPr>
          <a:xfrm>
            <a:off x="407475" y="754975"/>
            <a:ext cx="8317200" cy="431400"/>
          </a:xfrm>
          <a:prstGeom prst="homePlate">
            <a:avLst>
              <a:gd name="adj" fmla="val 50000"/>
            </a:avLst>
          </a:prstGeom>
          <a:solidFill>
            <a:srgbClr val="85200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pic>
        <p:nvPicPr>
          <p:cNvPr id="144" name="Google Shape;144;p23"/>
          <p:cNvPicPr preferRelativeResize="0"/>
          <p:nvPr/>
        </p:nvPicPr>
        <p:blipFill>
          <a:blip r:embed="rId3" cstate="email">
            <a:alphaModFix/>
            <a:extLst>
              <a:ext uri="{28A0092B-C50C-407E-A947-70E740481C1C}">
                <a14:useLocalDpi xmlns:a14="http://schemas.microsoft.com/office/drawing/2010/main"/>
              </a:ext>
            </a:extLst>
          </a:blip>
          <a:stretch>
            <a:fillRect/>
          </a:stretch>
        </p:blipFill>
        <p:spPr>
          <a:xfrm>
            <a:off x="4239725" y="1792438"/>
            <a:ext cx="4023916" cy="3017937"/>
          </a:xfrm>
          <a:prstGeom prst="rect">
            <a:avLst/>
          </a:prstGeom>
          <a:noFill/>
          <a:ln>
            <a:noFill/>
          </a:ln>
        </p:spPr>
      </p:pic>
      <p:sp>
        <p:nvSpPr>
          <p:cNvPr id="145" name="Google Shape;145;p23"/>
          <p:cNvSpPr txBox="1"/>
          <p:nvPr/>
        </p:nvSpPr>
        <p:spPr>
          <a:xfrm>
            <a:off x="416100" y="4137925"/>
            <a:ext cx="3560100" cy="832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a:solidFill>
                  <a:schemeClr val="dk1"/>
                </a:solidFill>
              </a:rPr>
              <a:t>Secret to Success #1:</a:t>
            </a:r>
            <a:endParaRPr sz="1800" b="1">
              <a:solidFill>
                <a:schemeClr val="dk1"/>
              </a:solidFill>
            </a:endParaRPr>
          </a:p>
        </p:txBody>
      </p:sp>
      <p:sp>
        <p:nvSpPr>
          <p:cNvPr id="146" name="Google Shape;146;p23"/>
          <p:cNvSpPr txBox="1"/>
          <p:nvPr/>
        </p:nvSpPr>
        <p:spPr>
          <a:xfrm>
            <a:off x="468000" y="4646500"/>
            <a:ext cx="3456300" cy="431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i="1">
                <a:solidFill>
                  <a:schemeClr val="dk1"/>
                </a:solidFill>
                <a:highlight>
                  <a:schemeClr val="accent4"/>
                </a:highlight>
              </a:rPr>
              <a:t>Start as Young as Possible</a:t>
            </a:r>
            <a:endParaRPr sz="1800" b="1" i="1">
              <a:solidFill>
                <a:schemeClr val="dk1"/>
              </a:solidFill>
              <a:highlight>
                <a:schemeClr val="accent4"/>
              </a:highligh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146"/>
                                        </p:tgtEl>
                                        <p:attrNameLst>
                                          <p:attrName>style.visibility</p:attrName>
                                        </p:attrNameLst>
                                      </p:cBhvr>
                                      <p:to>
                                        <p:strVal val="visible"/>
                                      </p:to>
                                    </p:set>
                                    <p:anim calcmode="lin" valueType="num">
                                      <p:cBhvr additive="base">
                                        <p:cTn id="7" dur="1000"/>
                                        <p:tgtEl>
                                          <p:spTgt spid="146"/>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150"/>
        <p:cNvGrpSpPr/>
        <p:nvPr/>
      </p:nvGrpSpPr>
      <p:grpSpPr>
        <a:xfrm>
          <a:off x="0" y="0"/>
          <a:ext cx="0" cy="0"/>
          <a:chOff x="0" y="0"/>
          <a:chExt cx="0" cy="0"/>
        </a:xfrm>
      </p:grpSpPr>
      <p:sp>
        <p:nvSpPr>
          <p:cNvPr id="151" name="Google Shape;151;p24"/>
          <p:cNvSpPr txBox="1">
            <a:spLocks noGrp="1"/>
          </p:cNvSpPr>
          <p:nvPr>
            <p:ph type="title"/>
          </p:nvPr>
        </p:nvSpPr>
        <p:spPr>
          <a:xfrm>
            <a:off x="311700" y="1253163"/>
            <a:ext cx="8520600" cy="567600"/>
          </a:xfrm>
          <a:prstGeom prst="rect">
            <a:avLst/>
          </a:prstGeom>
        </p:spPr>
        <p:txBody>
          <a:bodyPr spcFirstLastPara="1" wrap="square" lIns="91425" tIns="91425" rIns="91425" bIns="91425" anchor="t" anchorCtr="0">
            <a:normAutofit fontScale="90000"/>
          </a:bodyPr>
          <a:lstStyle/>
          <a:p>
            <a:pPr marL="0" lvl="0" indent="0" algn="ctr" rtl="0">
              <a:spcBef>
                <a:spcPts val="0"/>
              </a:spcBef>
              <a:spcAft>
                <a:spcPts val="0"/>
              </a:spcAft>
              <a:buNone/>
            </a:pPr>
            <a:r>
              <a:rPr lang="en"/>
              <a:t>                WORK CLOSELY WITH YOUR SCHOOLS</a:t>
            </a:r>
            <a:endParaRPr/>
          </a:p>
        </p:txBody>
      </p:sp>
      <p:sp>
        <p:nvSpPr>
          <p:cNvPr id="152" name="Google Shape;152;p24"/>
          <p:cNvSpPr txBox="1">
            <a:spLocks noGrp="1"/>
          </p:cNvSpPr>
          <p:nvPr>
            <p:ph type="body" idx="1"/>
          </p:nvPr>
        </p:nvSpPr>
        <p:spPr>
          <a:xfrm>
            <a:off x="4572000" y="1887575"/>
            <a:ext cx="4260300" cy="2748300"/>
          </a:xfrm>
          <a:prstGeom prst="rect">
            <a:avLst/>
          </a:prstGeom>
        </p:spPr>
        <p:txBody>
          <a:bodyPr spcFirstLastPara="1" wrap="square" lIns="91425" tIns="91425" rIns="91425" bIns="91425" anchor="ctr" anchorCtr="0">
            <a:normAutofit fontScale="92500" lnSpcReduction="20000"/>
          </a:bodyPr>
          <a:lstStyle/>
          <a:p>
            <a:pPr marL="457200" lvl="0" indent="-334327" algn="l" rtl="0">
              <a:spcBef>
                <a:spcPts val="0"/>
              </a:spcBef>
              <a:spcAft>
                <a:spcPts val="0"/>
              </a:spcAft>
              <a:buSzPct val="100000"/>
              <a:buChar char="●"/>
            </a:pPr>
            <a:r>
              <a:rPr lang="en"/>
              <a:t>Community Based Classes meet at our local school during the school day</a:t>
            </a:r>
            <a:endParaRPr/>
          </a:p>
          <a:p>
            <a:pPr marL="457200" lvl="0" indent="-334327" algn="l" rtl="0">
              <a:spcBef>
                <a:spcPts val="0"/>
              </a:spcBef>
              <a:spcAft>
                <a:spcPts val="0"/>
              </a:spcAft>
              <a:buSzPct val="100000"/>
              <a:buChar char="●"/>
            </a:pPr>
            <a:r>
              <a:rPr lang="en"/>
              <a:t>Project Connect - True Partnership 50/50 Partnership</a:t>
            </a:r>
            <a:endParaRPr/>
          </a:p>
          <a:p>
            <a:pPr marL="457200" lvl="0" indent="-334327" algn="l" rtl="0">
              <a:spcBef>
                <a:spcPts val="0"/>
              </a:spcBef>
              <a:spcAft>
                <a:spcPts val="0"/>
              </a:spcAft>
              <a:buSzPct val="100000"/>
              <a:buChar char="●"/>
            </a:pPr>
            <a:r>
              <a:rPr lang="en"/>
              <a:t>Teach real world skills along with classroom soft skills</a:t>
            </a:r>
            <a:br>
              <a:rPr lang="en"/>
            </a:br>
            <a:br>
              <a:rPr lang="en"/>
            </a:br>
            <a:br>
              <a:rPr lang="en"/>
            </a:br>
            <a:endParaRPr/>
          </a:p>
        </p:txBody>
      </p:sp>
      <p:sp>
        <p:nvSpPr>
          <p:cNvPr id="153" name="Google Shape;153;p24"/>
          <p:cNvSpPr/>
          <p:nvPr/>
        </p:nvSpPr>
        <p:spPr>
          <a:xfrm>
            <a:off x="407475" y="323575"/>
            <a:ext cx="8317200" cy="431400"/>
          </a:xfrm>
          <a:prstGeom prst="homePlate">
            <a:avLst>
              <a:gd name="adj" fmla="val 50000"/>
            </a:avLst>
          </a:prstGeom>
          <a:solidFill>
            <a:srgbClr val="FF99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54" name="Google Shape;154;p24"/>
          <p:cNvSpPr/>
          <p:nvPr/>
        </p:nvSpPr>
        <p:spPr>
          <a:xfrm>
            <a:off x="407475" y="754975"/>
            <a:ext cx="8317200" cy="431400"/>
          </a:xfrm>
          <a:prstGeom prst="homePlate">
            <a:avLst>
              <a:gd name="adj" fmla="val 50000"/>
            </a:avLst>
          </a:prstGeom>
          <a:solidFill>
            <a:srgbClr val="85200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55" name="Google Shape;155;p24"/>
          <p:cNvSpPr txBox="1"/>
          <p:nvPr/>
        </p:nvSpPr>
        <p:spPr>
          <a:xfrm>
            <a:off x="4864275" y="4010775"/>
            <a:ext cx="3860400" cy="693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1800" b="1">
                <a:solidFill>
                  <a:schemeClr val="dk1"/>
                </a:solidFill>
              </a:rPr>
              <a:t>Secret to Success #2:</a:t>
            </a:r>
            <a:endParaRPr sz="1800">
              <a:solidFill>
                <a:schemeClr val="dk1"/>
              </a:solidFill>
            </a:endParaRPr>
          </a:p>
        </p:txBody>
      </p:sp>
      <p:sp>
        <p:nvSpPr>
          <p:cNvPr id="156" name="Google Shape;156;p24"/>
          <p:cNvSpPr txBox="1"/>
          <p:nvPr/>
        </p:nvSpPr>
        <p:spPr>
          <a:xfrm>
            <a:off x="4519350" y="4519350"/>
            <a:ext cx="3768000" cy="431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i="1">
                <a:solidFill>
                  <a:schemeClr val="dk1"/>
                </a:solidFill>
                <a:highlight>
                  <a:srgbClr val="FF9900"/>
                </a:highlight>
              </a:rPr>
              <a:t>Building Rapport is Job #1</a:t>
            </a:r>
            <a:endParaRPr sz="1800" b="1" i="1">
              <a:solidFill>
                <a:schemeClr val="dk1"/>
              </a:solidFill>
              <a:highlight>
                <a:srgbClr val="FF9900"/>
              </a:highlight>
            </a:endParaRPr>
          </a:p>
        </p:txBody>
      </p:sp>
      <p:pic>
        <p:nvPicPr>
          <p:cNvPr id="157" name="Google Shape;157;p24" title="IMG_6926.jpeg"/>
          <p:cNvPicPr preferRelativeResize="0"/>
          <p:nvPr/>
        </p:nvPicPr>
        <p:blipFill>
          <a:blip r:embed="rId3" cstate="email">
            <a:alphaModFix/>
            <a:extLst>
              <a:ext uri="{28A0092B-C50C-407E-A947-70E740481C1C}">
                <a14:useLocalDpi xmlns:a14="http://schemas.microsoft.com/office/drawing/2010/main"/>
              </a:ext>
            </a:extLst>
          </a:blip>
          <a:stretch>
            <a:fillRect/>
          </a:stretch>
        </p:blipFill>
        <p:spPr>
          <a:xfrm>
            <a:off x="140850" y="991575"/>
            <a:ext cx="1798698" cy="2398259"/>
          </a:xfrm>
          <a:prstGeom prst="rect">
            <a:avLst/>
          </a:prstGeom>
          <a:noFill/>
          <a:ln>
            <a:noFill/>
          </a:ln>
        </p:spPr>
      </p:pic>
      <p:pic>
        <p:nvPicPr>
          <p:cNvPr id="158" name="Google Shape;158;p24" title="IMG_6925.jpeg"/>
          <p:cNvPicPr preferRelativeResize="0"/>
          <p:nvPr/>
        </p:nvPicPr>
        <p:blipFill>
          <a:blip r:embed="rId4" cstate="email">
            <a:alphaModFix/>
            <a:extLst>
              <a:ext uri="{28A0092B-C50C-407E-A947-70E740481C1C}">
                <a14:useLocalDpi xmlns:a14="http://schemas.microsoft.com/office/drawing/2010/main"/>
              </a:ext>
            </a:extLst>
          </a:blip>
          <a:stretch>
            <a:fillRect/>
          </a:stretch>
        </p:blipFill>
        <p:spPr>
          <a:xfrm>
            <a:off x="2720653" y="1887563"/>
            <a:ext cx="1798698" cy="2398264"/>
          </a:xfrm>
          <a:prstGeom prst="rect">
            <a:avLst/>
          </a:prstGeom>
          <a:noFill/>
          <a:ln>
            <a:noFill/>
          </a:ln>
        </p:spPr>
      </p:pic>
      <p:pic>
        <p:nvPicPr>
          <p:cNvPr id="159" name="Google Shape;159;p24" title="IMG_6923.jpeg"/>
          <p:cNvPicPr preferRelativeResize="0"/>
          <p:nvPr/>
        </p:nvPicPr>
        <p:blipFill>
          <a:blip r:embed="rId5" cstate="email">
            <a:alphaModFix/>
            <a:extLst>
              <a:ext uri="{28A0092B-C50C-407E-A947-70E740481C1C}">
                <a14:useLocalDpi xmlns:a14="http://schemas.microsoft.com/office/drawing/2010/main"/>
              </a:ext>
            </a:extLst>
          </a:blip>
          <a:stretch>
            <a:fillRect/>
          </a:stretch>
        </p:blipFill>
        <p:spPr>
          <a:xfrm>
            <a:off x="487350" y="3315250"/>
            <a:ext cx="2180649" cy="1635498"/>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156"/>
                                        </p:tgtEl>
                                        <p:attrNameLst>
                                          <p:attrName>style.visibility</p:attrName>
                                        </p:attrNameLst>
                                      </p:cBhvr>
                                      <p:to>
                                        <p:strVal val="visible"/>
                                      </p:to>
                                    </p:set>
                                    <p:anim calcmode="lin" valueType="num">
                                      <p:cBhvr additive="base">
                                        <p:cTn id="7" dur="1000"/>
                                        <p:tgtEl>
                                          <p:spTgt spid="156"/>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163"/>
        <p:cNvGrpSpPr/>
        <p:nvPr/>
      </p:nvGrpSpPr>
      <p:grpSpPr>
        <a:xfrm>
          <a:off x="0" y="0"/>
          <a:ext cx="0" cy="0"/>
          <a:chOff x="0" y="0"/>
          <a:chExt cx="0" cy="0"/>
        </a:xfrm>
      </p:grpSpPr>
      <p:sp>
        <p:nvSpPr>
          <p:cNvPr id="164" name="Google Shape;164;p25"/>
          <p:cNvSpPr txBox="1">
            <a:spLocks noGrp="1"/>
          </p:cNvSpPr>
          <p:nvPr>
            <p:ph type="title"/>
          </p:nvPr>
        </p:nvSpPr>
        <p:spPr>
          <a:xfrm>
            <a:off x="311700" y="1253163"/>
            <a:ext cx="8520600" cy="567600"/>
          </a:xfrm>
          <a:prstGeom prst="rect">
            <a:avLst/>
          </a:prstGeom>
        </p:spPr>
        <p:txBody>
          <a:bodyPr spcFirstLastPara="1" wrap="square" lIns="91425" tIns="91425" rIns="91425" bIns="91425" anchor="t" anchorCtr="0">
            <a:normAutofit fontScale="90000"/>
          </a:bodyPr>
          <a:lstStyle/>
          <a:p>
            <a:pPr marL="0" lvl="0" indent="0" algn="ctr" rtl="0">
              <a:spcBef>
                <a:spcPts val="0"/>
              </a:spcBef>
              <a:spcAft>
                <a:spcPts val="0"/>
              </a:spcAft>
              <a:buNone/>
            </a:pPr>
            <a:r>
              <a:rPr lang="en"/>
              <a:t>WORK BASED LEARNING EXPERIENCE IS KEY</a:t>
            </a:r>
            <a:endParaRPr/>
          </a:p>
        </p:txBody>
      </p:sp>
      <p:sp>
        <p:nvSpPr>
          <p:cNvPr id="165" name="Google Shape;165;p25"/>
          <p:cNvSpPr txBox="1">
            <a:spLocks noGrp="1"/>
          </p:cNvSpPr>
          <p:nvPr>
            <p:ph type="body" idx="1"/>
          </p:nvPr>
        </p:nvSpPr>
        <p:spPr>
          <a:xfrm>
            <a:off x="311700" y="2242325"/>
            <a:ext cx="4022700" cy="2326800"/>
          </a:xfrm>
          <a:prstGeom prst="rect">
            <a:avLst/>
          </a:prstGeom>
        </p:spPr>
        <p:txBody>
          <a:bodyPr spcFirstLastPara="1" wrap="square" lIns="91425" tIns="91425" rIns="91425" bIns="91425" anchor="t" anchorCtr="0">
            <a:normAutofit lnSpcReduction="10000"/>
          </a:bodyPr>
          <a:lstStyle/>
          <a:p>
            <a:pPr marL="457200" lvl="0" indent="-342900" algn="l" rtl="0">
              <a:spcBef>
                <a:spcPts val="0"/>
              </a:spcBef>
              <a:spcAft>
                <a:spcPts val="0"/>
              </a:spcAft>
              <a:buSzPts val="1800"/>
              <a:buChar char="●"/>
            </a:pPr>
            <a:r>
              <a:rPr lang="en"/>
              <a:t>Over 30 work locations in our community</a:t>
            </a:r>
            <a:endParaRPr/>
          </a:p>
          <a:p>
            <a:pPr marL="457200" lvl="0" indent="-342900" algn="l" rtl="0">
              <a:spcBef>
                <a:spcPts val="0"/>
              </a:spcBef>
              <a:spcAft>
                <a:spcPts val="0"/>
              </a:spcAft>
              <a:buSzPts val="1800"/>
              <a:buChar char="●"/>
            </a:pPr>
            <a:r>
              <a:rPr lang="en"/>
              <a:t>Work teams of 2 to 5 depending on the needs of the business</a:t>
            </a:r>
            <a:endParaRPr/>
          </a:p>
          <a:p>
            <a:pPr marL="457200" lvl="0" indent="-342900" algn="l" rtl="0">
              <a:spcBef>
                <a:spcPts val="0"/>
              </a:spcBef>
              <a:spcAft>
                <a:spcPts val="0"/>
              </a:spcAft>
              <a:buSzPts val="1800"/>
              <a:buChar char="●"/>
            </a:pPr>
            <a:r>
              <a:rPr lang="en"/>
              <a:t>Shifts of 2 to 3 hours</a:t>
            </a:r>
            <a:br>
              <a:rPr lang="en"/>
            </a:br>
            <a:br>
              <a:rPr lang="en"/>
            </a:br>
            <a:endParaRPr/>
          </a:p>
        </p:txBody>
      </p:sp>
      <p:sp>
        <p:nvSpPr>
          <p:cNvPr id="166" name="Google Shape;166;p25"/>
          <p:cNvSpPr/>
          <p:nvPr/>
        </p:nvSpPr>
        <p:spPr>
          <a:xfrm>
            <a:off x="407475" y="323575"/>
            <a:ext cx="8317200" cy="431400"/>
          </a:xfrm>
          <a:prstGeom prst="homePlate">
            <a:avLst>
              <a:gd name="adj" fmla="val 50000"/>
            </a:avLst>
          </a:prstGeom>
          <a:solidFill>
            <a:srgbClr val="FF99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67" name="Google Shape;167;p25"/>
          <p:cNvSpPr/>
          <p:nvPr/>
        </p:nvSpPr>
        <p:spPr>
          <a:xfrm>
            <a:off x="407475" y="754975"/>
            <a:ext cx="8317200" cy="431400"/>
          </a:xfrm>
          <a:prstGeom prst="homePlate">
            <a:avLst>
              <a:gd name="adj" fmla="val 50000"/>
            </a:avLst>
          </a:prstGeom>
          <a:solidFill>
            <a:srgbClr val="85200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68" name="Google Shape;168;p25"/>
          <p:cNvSpPr txBox="1"/>
          <p:nvPr/>
        </p:nvSpPr>
        <p:spPr>
          <a:xfrm>
            <a:off x="369875" y="1745325"/>
            <a:ext cx="2866500" cy="826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1800" b="1">
                <a:solidFill>
                  <a:schemeClr val="dk1"/>
                </a:solidFill>
              </a:rPr>
              <a:t>Secret to Success #3:</a:t>
            </a:r>
            <a:endParaRPr sz="1800">
              <a:solidFill>
                <a:schemeClr val="dk2"/>
              </a:solidFill>
            </a:endParaRPr>
          </a:p>
        </p:txBody>
      </p:sp>
      <p:sp>
        <p:nvSpPr>
          <p:cNvPr id="169" name="Google Shape;169;p25"/>
          <p:cNvSpPr txBox="1"/>
          <p:nvPr/>
        </p:nvSpPr>
        <p:spPr>
          <a:xfrm>
            <a:off x="2958950" y="1745325"/>
            <a:ext cx="4161000" cy="326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i="1">
                <a:solidFill>
                  <a:schemeClr val="dk1"/>
                </a:solidFill>
                <a:highlight>
                  <a:srgbClr val="FF9900"/>
                </a:highlight>
              </a:rPr>
              <a:t>Hire High-Quality School Teachers</a:t>
            </a:r>
            <a:endParaRPr sz="1800" b="1" i="1">
              <a:solidFill>
                <a:schemeClr val="dk1"/>
              </a:solidFill>
              <a:highlight>
                <a:srgbClr val="FF9900"/>
              </a:highlight>
            </a:endParaRPr>
          </a:p>
        </p:txBody>
      </p:sp>
      <p:sp>
        <p:nvSpPr>
          <p:cNvPr id="170" name="Google Shape;170;p25"/>
          <p:cNvSpPr txBox="1"/>
          <p:nvPr/>
        </p:nvSpPr>
        <p:spPr>
          <a:xfrm>
            <a:off x="647275" y="4172600"/>
            <a:ext cx="3178500" cy="762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1800" b="1">
                <a:solidFill>
                  <a:schemeClr val="dk1"/>
                </a:solidFill>
              </a:rPr>
              <a:t>Secret to Success #4:</a:t>
            </a:r>
            <a:endParaRPr sz="1800">
              <a:solidFill>
                <a:schemeClr val="dk2"/>
              </a:solidFill>
            </a:endParaRPr>
          </a:p>
        </p:txBody>
      </p:sp>
      <p:sp>
        <p:nvSpPr>
          <p:cNvPr id="171" name="Google Shape;171;p25"/>
          <p:cNvSpPr txBox="1"/>
          <p:nvPr/>
        </p:nvSpPr>
        <p:spPr>
          <a:xfrm>
            <a:off x="3340375" y="4172600"/>
            <a:ext cx="3652500" cy="431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i="1">
                <a:solidFill>
                  <a:schemeClr val="dk1"/>
                </a:solidFill>
                <a:highlight>
                  <a:srgbClr val="FF9900"/>
                </a:highlight>
              </a:rPr>
              <a:t>Pay Clients Whenever Possible</a:t>
            </a:r>
            <a:endParaRPr sz="1800" b="1" i="1">
              <a:solidFill>
                <a:schemeClr val="dk1"/>
              </a:solidFill>
              <a:highlight>
                <a:srgbClr val="FF9900"/>
              </a:highlight>
            </a:endParaRPr>
          </a:p>
        </p:txBody>
      </p:sp>
      <p:pic>
        <p:nvPicPr>
          <p:cNvPr id="172" name="Google Shape;172;p25"/>
          <p:cNvPicPr preferRelativeResize="0"/>
          <p:nvPr/>
        </p:nvPicPr>
        <p:blipFill>
          <a:blip r:embed="rId3" cstate="email">
            <a:alphaModFix/>
            <a:extLst>
              <a:ext uri="{28A0092B-C50C-407E-A947-70E740481C1C}">
                <a14:useLocalDpi xmlns:a14="http://schemas.microsoft.com/office/drawing/2010/main"/>
              </a:ext>
            </a:extLst>
          </a:blip>
          <a:stretch>
            <a:fillRect/>
          </a:stretch>
        </p:blipFill>
        <p:spPr>
          <a:xfrm>
            <a:off x="7145275" y="2224425"/>
            <a:ext cx="1846326" cy="2461768"/>
          </a:xfrm>
          <a:prstGeom prst="rect">
            <a:avLst/>
          </a:prstGeom>
          <a:noFill/>
          <a:ln>
            <a:noFill/>
          </a:ln>
        </p:spPr>
      </p:pic>
      <p:pic>
        <p:nvPicPr>
          <p:cNvPr id="173" name="Google Shape;173;p25" title="IMG_6284 2.jpg"/>
          <p:cNvPicPr preferRelativeResize="0"/>
          <p:nvPr/>
        </p:nvPicPr>
        <p:blipFill>
          <a:blip r:embed="rId4" cstate="email">
            <a:alphaModFix/>
            <a:extLst>
              <a:ext uri="{28A0092B-C50C-407E-A947-70E740481C1C}">
                <a14:useLocalDpi xmlns:a14="http://schemas.microsoft.com/office/drawing/2010/main"/>
              </a:ext>
            </a:extLst>
          </a:blip>
          <a:stretch>
            <a:fillRect/>
          </a:stretch>
        </p:blipFill>
        <p:spPr>
          <a:xfrm>
            <a:off x="4572000" y="2318975"/>
            <a:ext cx="2042056" cy="1795773"/>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169"/>
                                        </p:tgtEl>
                                        <p:attrNameLst>
                                          <p:attrName>style.visibility</p:attrName>
                                        </p:attrNameLst>
                                      </p:cBhvr>
                                      <p:to>
                                        <p:strVal val="visible"/>
                                      </p:to>
                                    </p:set>
                                    <p:anim calcmode="lin" valueType="num">
                                      <p:cBhvr additive="base">
                                        <p:cTn id="7" dur="1000"/>
                                        <p:tgtEl>
                                          <p:spTgt spid="169"/>
                                        </p:tgtEl>
                                        <p:attrNameLst>
                                          <p:attrName>ppt_x</p:attrName>
                                        </p:attrNameLst>
                                      </p:cBhvr>
                                      <p:tavLst>
                                        <p:tav tm="0">
                                          <p:val>
                                            <p:strVal val="#ppt_x+1"/>
                                          </p:val>
                                        </p:tav>
                                        <p:tav tm="100000">
                                          <p:val>
                                            <p:strVal val="#ppt_x"/>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2" fill="hold" nodeType="clickEffect">
                                  <p:stCondLst>
                                    <p:cond delay="0"/>
                                  </p:stCondLst>
                                  <p:childTnLst>
                                    <p:set>
                                      <p:cBhvr>
                                        <p:cTn id="11" dur="1" fill="hold">
                                          <p:stCondLst>
                                            <p:cond delay="0"/>
                                          </p:stCondLst>
                                        </p:cTn>
                                        <p:tgtEl>
                                          <p:spTgt spid="171"/>
                                        </p:tgtEl>
                                        <p:attrNameLst>
                                          <p:attrName>style.visibility</p:attrName>
                                        </p:attrNameLst>
                                      </p:cBhvr>
                                      <p:to>
                                        <p:strVal val="visible"/>
                                      </p:to>
                                    </p:set>
                                    <p:anim calcmode="lin" valueType="num">
                                      <p:cBhvr additive="base">
                                        <p:cTn id="12" dur="1000"/>
                                        <p:tgtEl>
                                          <p:spTgt spid="171"/>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177"/>
        <p:cNvGrpSpPr/>
        <p:nvPr/>
      </p:nvGrpSpPr>
      <p:grpSpPr>
        <a:xfrm>
          <a:off x="0" y="0"/>
          <a:ext cx="0" cy="0"/>
          <a:chOff x="0" y="0"/>
          <a:chExt cx="0" cy="0"/>
        </a:xfrm>
      </p:grpSpPr>
      <p:sp>
        <p:nvSpPr>
          <p:cNvPr id="178" name="Google Shape;178;p26"/>
          <p:cNvSpPr txBox="1">
            <a:spLocks noGrp="1"/>
          </p:cNvSpPr>
          <p:nvPr>
            <p:ph type="title"/>
          </p:nvPr>
        </p:nvSpPr>
        <p:spPr>
          <a:xfrm>
            <a:off x="311700" y="1253163"/>
            <a:ext cx="8520600" cy="567600"/>
          </a:xfrm>
          <a:prstGeom prst="rect">
            <a:avLst/>
          </a:prstGeom>
        </p:spPr>
        <p:txBody>
          <a:bodyPr spcFirstLastPara="1" wrap="square" lIns="91425" tIns="91425" rIns="91425" bIns="91425" anchor="t" anchorCtr="0">
            <a:normAutofit fontScale="90000"/>
          </a:bodyPr>
          <a:lstStyle/>
          <a:p>
            <a:pPr marL="0" lvl="0" indent="0" algn="ctr" rtl="0">
              <a:spcBef>
                <a:spcPts val="0"/>
              </a:spcBef>
              <a:spcAft>
                <a:spcPts val="0"/>
              </a:spcAft>
              <a:buNone/>
            </a:pPr>
            <a:r>
              <a:rPr lang="en"/>
              <a:t>MORE WBLE - “SAY CHEESE”</a:t>
            </a:r>
            <a:endParaRPr/>
          </a:p>
        </p:txBody>
      </p:sp>
      <p:sp>
        <p:nvSpPr>
          <p:cNvPr id="179" name="Google Shape;179;p26"/>
          <p:cNvSpPr/>
          <p:nvPr/>
        </p:nvSpPr>
        <p:spPr>
          <a:xfrm>
            <a:off x="407475" y="323575"/>
            <a:ext cx="8317200" cy="431400"/>
          </a:xfrm>
          <a:prstGeom prst="homePlate">
            <a:avLst>
              <a:gd name="adj" fmla="val 50000"/>
            </a:avLst>
          </a:prstGeom>
          <a:solidFill>
            <a:srgbClr val="FF99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80" name="Google Shape;180;p26"/>
          <p:cNvSpPr/>
          <p:nvPr/>
        </p:nvSpPr>
        <p:spPr>
          <a:xfrm>
            <a:off x="407475" y="754975"/>
            <a:ext cx="8317200" cy="431400"/>
          </a:xfrm>
          <a:prstGeom prst="homePlate">
            <a:avLst>
              <a:gd name="adj" fmla="val 50000"/>
            </a:avLst>
          </a:prstGeom>
          <a:solidFill>
            <a:srgbClr val="85200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81" name="Google Shape;181;p26"/>
          <p:cNvSpPr txBox="1"/>
          <p:nvPr/>
        </p:nvSpPr>
        <p:spPr>
          <a:xfrm>
            <a:off x="587700" y="4453650"/>
            <a:ext cx="3409800" cy="566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1800" b="1">
                <a:solidFill>
                  <a:schemeClr val="dk1"/>
                </a:solidFill>
              </a:rPr>
              <a:t>Secret to Success #5:</a:t>
            </a:r>
            <a:endParaRPr sz="1800">
              <a:solidFill>
                <a:schemeClr val="dk2"/>
              </a:solidFill>
            </a:endParaRPr>
          </a:p>
        </p:txBody>
      </p:sp>
      <p:sp>
        <p:nvSpPr>
          <p:cNvPr id="182" name="Google Shape;182;p26"/>
          <p:cNvSpPr txBox="1"/>
          <p:nvPr/>
        </p:nvSpPr>
        <p:spPr>
          <a:xfrm>
            <a:off x="3120936" y="4445351"/>
            <a:ext cx="3814200" cy="431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i="1">
                <a:solidFill>
                  <a:schemeClr val="dk1"/>
                </a:solidFill>
                <a:highlight>
                  <a:srgbClr val="FF9900"/>
                </a:highlight>
              </a:rPr>
              <a:t>Support Your MDRS Counselors</a:t>
            </a:r>
            <a:endParaRPr sz="1800" b="1" i="1">
              <a:solidFill>
                <a:schemeClr val="dk1"/>
              </a:solidFill>
              <a:highlight>
                <a:srgbClr val="FF9900"/>
              </a:highlight>
            </a:endParaRPr>
          </a:p>
        </p:txBody>
      </p:sp>
      <p:pic>
        <p:nvPicPr>
          <p:cNvPr id="183" name="Google Shape;183;p26" title="IMG_3601.jpeg"/>
          <p:cNvPicPr preferRelativeResize="0"/>
          <p:nvPr/>
        </p:nvPicPr>
        <p:blipFill>
          <a:blip r:embed="rId3" cstate="email">
            <a:alphaModFix/>
            <a:extLst>
              <a:ext uri="{28A0092B-C50C-407E-A947-70E740481C1C}">
                <a14:useLocalDpi xmlns:a14="http://schemas.microsoft.com/office/drawing/2010/main"/>
              </a:ext>
            </a:extLst>
          </a:blip>
          <a:stretch>
            <a:fillRect/>
          </a:stretch>
        </p:blipFill>
        <p:spPr>
          <a:xfrm>
            <a:off x="637525" y="1909976"/>
            <a:ext cx="1840850" cy="2454451"/>
          </a:xfrm>
          <a:prstGeom prst="rect">
            <a:avLst/>
          </a:prstGeom>
          <a:noFill/>
          <a:ln>
            <a:noFill/>
          </a:ln>
        </p:spPr>
      </p:pic>
      <p:pic>
        <p:nvPicPr>
          <p:cNvPr id="184" name="Google Shape;184;p26" title="IMG_2233-preview.JPG"/>
          <p:cNvPicPr preferRelativeResize="0"/>
          <p:nvPr/>
        </p:nvPicPr>
        <p:blipFill>
          <a:blip r:embed="rId4" cstate="email">
            <a:alphaModFix/>
            <a:extLst>
              <a:ext uri="{28A0092B-C50C-407E-A947-70E740481C1C}">
                <a14:useLocalDpi xmlns:a14="http://schemas.microsoft.com/office/drawing/2010/main"/>
              </a:ext>
            </a:extLst>
          </a:blip>
          <a:stretch>
            <a:fillRect/>
          </a:stretch>
        </p:blipFill>
        <p:spPr>
          <a:xfrm>
            <a:off x="2916963" y="1915463"/>
            <a:ext cx="3258015" cy="2443511"/>
          </a:xfrm>
          <a:prstGeom prst="rect">
            <a:avLst/>
          </a:prstGeom>
          <a:noFill/>
          <a:ln>
            <a:noFill/>
          </a:ln>
        </p:spPr>
      </p:pic>
      <p:pic>
        <p:nvPicPr>
          <p:cNvPr id="185" name="Google Shape;185;p26" title="IMG_0548-preview.JPG"/>
          <p:cNvPicPr preferRelativeResize="0"/>
          <p:nvPr/>
        </p:nvPicPr>
        <p:blipFill>
          <a:blip r:embed="rId5" cstate="email">
            <a:alphaModFix/>
            <a:extLst>
              <a:ext uri="{28A0092B-C50C-407E-A947-70E740481C1C}">
                <a14:useLocalDpi xmlns:a14="http://schemas.microsoft.com/office/drawing/2010/main"/>
              </a:ext>
            </a:extLst>
          </a:blip>
          <a:stretch>
            <a:fillRect/>
          </a:stretch>
        </p:blipFill>
        <p:spPr>
          <a:xfrm>
            <a:off x="6663400" y="1887563"/>
            <a:ext cx="1860749" cy="2480998"/>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182"/>
                                        </p:tgtEl>
                                        <p:attrNameLst>
                                          <p:attrName>style.visibility</p:attrName>
                                        </p:attrNameLst>
                                      </p:cBhvr>
                                      <p:to>
                                        <p:strVal val="visible"/>
                                      </p:to>
                                    </p:set>
                                    <p:anim calcmode="lin" valueType="num">
                                      <p:cBhvr additive="base">
                                        <p:cTn id="7" dur="1000"/>
                                        <p:tgtEl>
                                          <p:spTgt spid="182"/>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189"/>
        <p:cNvGrpSpPr/>
        <p:nvPr/>
      </p:nvGrpSpPr>
      <p:grpSpPr>
        <a:xfrm>
          <a:off x="0" y="0"/>
          <a:ext cx="0" cy="0"/>
          <a:chOff x="0" y="0"/>
          <a:chExt cx="0" cy="0"/>
        </a:xfrm>
      </p:grpSpPr>
      <p:sp>
        <p:nvSpPr>
          <p:cNvPr id="190" name="Google Shape;190;p27"/>
          <p:cNvSpPr txBox="1">
            <a:spLocks noGrp="1"/>
          </p:cNvSpPr>
          <p:nvPr>
            <p:ph type="title"/>
          </p:nvPr>
        </p:nvSpPr>
        <p:spPr>
          <a:xfrm>
            <a:off x="311700" y="1253163"/>
            <a:ext cx="8520600" cy="567600"/>
          </a:xfrm>
          <a:prstGeom prst="rect">
            <a:avLst/>
          </a:prstGeom>
        </p:spPr>
        <p:txBody>
          <a:bodyPr spcFirstLastPara="1" wrap="square" lIns="91425" tIns="91425" rIns="91425" bIns="91425" anchor="t" anchorCtr="0">
            <a:normAutofit fontScale="90000"/>
          </a:bodyPr>
          <a:lstStyle/>
          <a:p>
            <a:pPr marL="0" lvl="0" indent="0" algn="ctr" rtl="0">
              <a:spcBef>
                <a:spcPts val="0"/>
              </a:spcBef>
              <a:spcAft>
                <a:spcPts val="0"/>
              </a:spcAft>
              <a:buNone/>
            </a:pPr>
            <a:r>
              <a:rPr lang="en"/>
              <a:t>ARCWORKS - SE PROGRAMMING</a:t>
            </a:r>
            <a:endParaRPr/>
          </a:p>
        </p:txBody>
      </p:sp>
      <p:sp>
        <p:nvSpPr>
          <p:cNvPr id="191" name="Google Shape;191;p27"/>
          <p:cNvSpPr txBox="1">
            <a:spLocks noGrp="1"/>
          </p:cNvSpPr>
          <p:nvPr>
            <p:ph type="body" idx="1"/>
          </p:nvPr>
        </p:nvSpPr>
        <p:spPr>
          <a:xfrm>
            <a:off x="311700" y="1820775"/>
            <a:ext cx="3930300" cy="3253500"/>
          </a:xfrm>
          <a:prstGeom prst="rect">
            <a:avLst/>
          </a:prstGeom>
        </p:spPr>
        <p:txBody>
          <a:bodyPr spcFirstLastPara="1" wrap="square" lIns="91425" tIns="91425" rIns="91425" bIns="91425" anchor="t" anchorCtr="0">
            <a:normAutofit fontScale="77500" lnSpcReduction="20000"/>
          </a:bodyPr>
          <a:lstStyle/>
          <a:p>
            <a:pPr marL="457200" lvl="0" indent="-351817" algn="l" rtl="0">
              <a:spcBef>
                <a:spcPts val="0"/>
              </a:spcBef>
              <a:spcAft>
                <a:spcPts val="0"/>
              </a:spcAft>
              <a:buSzPct val="100000"/>
              <a:buChar char="●"/>
            </a:pPr>
            <a:r>
              <a:rPr lang="en" sz="2503"/>
              <a:t>14 Months</a:t>
            </a:r>
            <a:endParaRPr sz="2503"/>
          </a:p>
          <a:p>
            <a:pPr marL="457200" lvl="0" indent="-351817" algn="l" rtl="0">
              <a:spcBef>
                <a:spcPts val="0"/>
              </a:spcBef>
              <a:spcAft>
                <a:spcPts val="0"/>
              </a:spcAft>
              <a:buSzPct val="100000"/>
              <a:buChar char="●"/>
            </a:pPr>
            <a:r>
              <a:rPr lang="en" sz="2503"/>
              <a:t>14 SE clients </a:t>
            </a:r>
            <a:endParaRPr sz="2503"/>
          </a:p>
          <a:p>
            <a:pPr marL="457200" lvl="0" indent="-351817" algn="l" rtl="0">
              <a:spcBef>
                <a:spcPts val="0"/>
              </a:spcBef>
              <a:spcAft>
                <a:spcPts val="0"/>
              </a:spcAft>
              <a:buSzPct val="100000"/>
              <a:buChar char="●"/>
            </a:pPr>
            <a:r>
              <a:rPr lang="en" sz="2503"/>
              <a:t>5 Moved to employment</a:t>
            </a:r>
            <a:endParaRPr sz="2503"/>
          </a:p>
          <a:p>
            <a:pPr marL="457200" lvl="0" indent="-351817" algn="l" rtl="0">
              <a:spcBef>
                <a:spcPts val="0"/>
              </a:spcBef>
              <a:spcAft>
                <a:spcPts val="0"/>
              </a:spcAft>
              <a:buSzPct val="100000"/>
              <a:buChar char="●"/>
            </a:pPr>
            <a:r>
              <a:rPr lang="en" sz="2503"/>
              <a:t>Business development is key</a:t>
            </a:r>
            <a:endParaRPr sz="2503"/>
          </a:p>
          <a:p>
            <a:pPr marL="457200" lvl="0" indent="-351817" algn="l" rtl="0">
              <a:spcBef>
                <a:spcPts val="0"/>
              </a:spcBef>
              <a:spcAft>
                <a:spcPts val="0"/>
              </a:spcAft>
              <a:buSzPct val="100000"/>
              <a:buChar char="●"/>
            </a:pPr>
            <a:r>
              <a:rPr lang="en" sz="2503"/>
              <a:t>Hire excellent employment specialists</a:t>
            </a:r>
            <a:endParaRPr sz="2503"/>
          </a:p>
          <a:p>
            <a:pPr marL="457200" lvl="0" indent="-351817" algn="l" rtl="0">
              <a:spcBef>
                <a:spcPts val="0"/>
              </a:spcBef>
              <a:spcAft>
                <a:spcPts val="0"/>
              </a:spcAft>
              <a:buSzPct val="100000"/>
              <a:buChar char="●"/>
            </a:pPr>
            <a:r>
              <a:rPr lang="en" sz="2503"/>
              <a:t>Have thorough training</a:t>
            </a:r>
            <a:br>
              <a:rPr lang="en"/>
            </a:br>
            <a:br>
              <a:rPr lang="en"/>
            </a:br>
            <a:br>
              <a:rPr lang="en"/>
            </a:br>
            <a:br>
              <a:rPr lang="en"/>
            </a:br>
            <a:br>
              <a:rPr lang="en"/>
            </a:br>
            <a:endParaRPr/>
          </a:p>
        </p:txBody>
      </p:sp>
      <p:sp>
        <p:nvSpPr>
          <p:cNvPr id="192" name="Google Shape;192;p27"/>
          <p:cNvSpPr/>
          <p:nvPr/>
        </p:nvSpPr>
        <p:spPr>
          <a:xfrm>
            <a:off x="407475" y="323575"/>
            <a:ext cx="8317200" cy="431400"/>
          </a:xfrm>
          <a:prstGeom prst="homePlate">
            <a:avLst>
              <a:gd name="adj" fmla="val 50000"/>
            </a:avLst>
          </a:prstGeom>
          <a:solidFill>
            <a:srgbClr val="FF99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93" name="Google Shape;193;p27"/>
          <p:cNvSpPr/>
          <p:nvPr/>
        </p:nvSpPr>
        <p:spPr>
          <a:xfrm>
            <a:off x="407475" y="754975"/>
            <a:ext cx="8317200" cy="431400"/>
          </a:xfrm>
          <a:prstGeom prst="homePlate">
            <a:avLst>
              <a:gd name="adj" fmla="val 50000"/>
            </a:avLst>
          </a:prstGeom>
          <a:solidFill>
            <a:srgbClr val="85200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94" name="Google Shape;194;p27"/>
          <p:cNvSpPr txBox="1"/>
          <p:nvPr/>
        </p:nvSpPr>
        <p:spPr>
          <a:xfrm>
            <a:off x="624150" y="4207275"/>
            <a:ext cx="3490800" cy="567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1800" b="1">
                <a:solidFill>
                  <a:schemeClr val="dk1"/>
                </a:solidFill>
              </a:rPr>
              <a:t>Secret to Success #6:</a:t>
            </a:r>
            <a:endParaRPr sz="1800">
              <a:solidFill>
                <a:schemeClr val="dk2"/>
              </a:solidFill>
            </a:endParaRPr>
          </a:p>
        </p:txBody>
      </p:sp>
      <p:sp>
        <p:nvSpPr>
          <p:cNvPr id="195" name="Google Shape;195;p27"/>
          <p:cNvSpPr txBox="1"/>
          <p:nvPr/>
        </p:nvSpPr>
        <p:spPr>
          <a:xfrm>
            <a:off x="3282600" y="4241950"/>
            <a:ext cx="4161000" cy="567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i="1">
                <a:solidFill>
                  <a:schemeClr val="dk1"/>
                </a:solidFill>
                <a:highlight>
                  <a:srgbClr val="FF9900"/>
                </a:highlight>
              </a:rPr>
              <a:t>Growing and Changing is Essential</a:t>
            </a:r>
            <a:endParaRPr sz="1800" b="1" i="1">
              <a:solidFill>
                <a:schemeClr val="dk1"/>
              </a:solidFill>
              <a:highlight>
                <a:srgbClr val="FF9900"/>
              </a:highlight>
            </a:endParaRPr>
          </a:p>
        </p:txBody>
      </p:sp>
      <p:pic>
        <p:nvPicPr>
          <p:cNvPr id="196" name="Google Shape;196;p27" title="IMG_6371 2.jpeg"/>
          <p:cNvPicPr preferRelativeResize="0"/>
          <p:nvPr/>
        </p:nvPicPr>
        <p:blipFill>
          <a:blip r:embed="rId3" cstate="email">
            <a:alphaModFix/>
            <a:extLst>
              <a:ext uri="{28A0092B-C50C-407E-A947-70E740481C1C}">
                <a14:useLocalDpi xmlns:a14="http://schemas.microsoft.com/office/drawing/2010/main"/>
              </a:ext>
            </a:extLst>
          </a:blip>
          <a:stretch>
            <a:fillRect/>
          </a:stretch>
        </p:blipFill>
        <p:spPr>
          <a:xfrm>
            <a:off x="4374138" y="1973163"/>
            <a:ext cx="1977913" cy="2116388"/>
          </a:xfrm>
          <a:prstGeom prst="rect">
            <a:avLst/>
          </a:prstGeom>
          <a:noFill/>
          <a:ln>
            <a:noFill/>
          </a:ln>
        </p:spPr>
      </p:pic>
      <p:pic>
        <p:nvPicPr>
          <p:cNvPr id="197" name="Google Shape;197;p27"/>
          <p:cNvPicPr preferRelativeResize="0"/>
          <p:nvPr/>
        </p:nvPicPr>
        <p:blipFill>
          <a:blip r:embed="rId4" cstate="email">
            <a:alphaModFix/>
            <a:extLst>
              <a:ext uri="{28A0092B-C50C-407E-A947-70E740481C1C}">
                <a14:useLocalDpi xmlns:a14="http://schemas.microsoft.com/office/drawing/2010/main"/>
              </a:ext>
            </a:extLst>
          </a:blip>
          <a:stretch>
            <a:fillRect/>
          </a:stretch>
        </p:blipFill>
        <p:spPr>
          <a:xfrm>
            <a:off x="6662724" y="2000226"/>
            <a:ext cx="1681302" cy="2241725"/>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195"/>
                                        </p:tgtEl>
                                        <p:attrNameLst>
                                          <p:attrName>style.visibility</p:attrName>
                                        </p:attrNameLst>
                                      </p:cBhvr>
                                      <p:to>
                                        <p:strVal val="visible"/>
                                      </p:to>
                                    </p:set>
                                    <p:anim calcmode="lin" valueType="num">
                                      <p:cBhvr additive="base">
                                        <p:cTn id="7" dur="1000"/>
                                        <p:tgtEl>
                                          <p:spTgt spid="195"/>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201"/>
        <p:cNvGrpSpPr/>
        <p:nvPr/>
      </p:nvGrpSpPr>
      <p:grpSpPr>
        <a:xfrm>
          <a:off x="0" y="0"/>
          <a:ext cx="0" cy="0"/>
          <a:chOff x="0" y="0"/>
          <a:chExt cx="0" cy="0"/>
        </a:xfrm>
      </p:grpSpPr>
      <p:sp>
        <p:nvSpPr>
          <p:cNvPr id="202" name="Google Shape;202;p28"/>
          <p:cNvSpPr txBox="1">
            <a:spLocks noGrp="1"/>
          </p:cNvSpPr>
          <p:nvPr>
            <p:ph type="title"/>
          </p:nvPr>
        </p:nvSpPr>
        <p:spPr>
          <a:xfrm>
            <a:off x="311700" y="1253177"/>
            <a:ext cx="8520600" cy="567600"/>
          </a:xfrm>
          <a:prstGeom prst="rect">
            <a:avLst/>
          </a:prstGeom>
        </p:spPr>
        <p:txBody>
          <a:bodyPr spcFirstLastPara="1" wrap="square" lIns="91425" tIns="91425" rIns="91425" bIns="91425" anchor="t" anchorCtr="0">
            <a:normAutofit fontScale="90000"/>
          </a:bodyPr>
          <a:lstStyle/>
          <a:p>
            <a:pPr marL="0" lvl="0" indent="0" algn="ctr" rtl="0">
              <a:spcBef>
                <a:spcPts val="0"/>
              </a:spcBef>
              <a:spcAft>
                <a:spcPts val="0"/>
              </a:spcAft>
              <a:buNone/>
            </a:pPr>
            <a:r>
              <a:rPr lang="en"/>
              <a:t>BARRIERS</a:t>
            </a:r>
            <a:endParaRPr/>
          </a:p>
        </p:txBody>
      </p:sp>
      <p:sp>
        <p:nvSpPr>
          <p:cNvPr id="203" name="Google Shape;203;p28"/>
          <p:cNvSpPr txBox="1">
            <a:spLocks noGrp="1"/>
          </p:cNvSpPr>
          <p:nvPr>
            <p:ph type="body" idx="1"/>
          </p:nvPr>
        </p:nvSpPr>
        <p:spPr>
          <a:xfrm>
            <a:off x="311700" y="2196100"/>
            <a:ext cx="5409600" cy="23730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SzPts val="1800"/>
              <a:buChar char="●"/>
            </a:pPr>
            <a:r>
              <a:rPr lang="en"/>
              <a:t>Client transportation</a:t>
            </a:r>
            <a:endParaRPr/>
          </a:p>
          <a:p>
            <a:pPr marL="457200" lvl="0" indent="-342900" algn="l" rtl="0">
              <a:spcBef>
                <a:spcPts val="0"/>
              </a:spcBef>
              <a:spcAft>
                <a:spcPts val="0"/>
              </a:spcAft>
              <a:buSzPts val="1800"/>
              <a:buChar char="●"/>
            </a:pPr>
            <a:r>
              <a:rPr lang="en"/>
              <a:t>Parent support</a:t>
            </a:r>
            <a:endParaRPr/>
          </a:p>
          <a:p>
            <a:pPr marL="457200" lvl="0" indent="-342900" algn="l" rtl="0">
              <a:spcBef>
                <a:spcPts val="0"/>
              </a:spcBef>
              <a:spcAft>
                <a:spcPts val="0"/>
              </a:spcAft>
              <a:buSzPts val="1800"/>
              <a:buChar char="●"/>
            </a:pPr>
            <a:r>
              <a:rPr lang="en"/>
              <a:t>Business support for Interns but not hiring</a:t>
            </a:r>
            <a:endParaRPr/>
          </a:p>
          <a:p>
            <a:pPr marL="457200" lvl="0" indent="-342900" algn="l" rtl="0">
              <a:spcBef>
                <a:spcPts val="0"/>
              </a:spcBef>
              <a:spcAft>
                <a:spcPts val="0"/>
              </a:spcAft>
              <a:buSzPts val="1800"/>
              <a:buChar char="●"/>
            </a:pPr>
            <a:r>
              <a:rPr lang="en"/>
              <a:t>Only so many hours in the day</a:t>
            </a:r>
            <a:endParaRPr/>
          </a:p>
          <a:p>
            <a:pPr marL="457200" lvl="0" indent="0" algn="l" rtl="0">
              <a:spcBef>
                <a:spcPts val="1200"/>
              </a:spcBef>
              <a:spcAft>
                <a:spcPts val="0"/>
              </a:spcAft>
              <a:buNone/>
            </a:pPr>
            <a:endParaRPr/>
          </a:p>
          <a:p>
            <a:pPr marL="0" lvl="0" indent="0" algn="l" rtl="0">
              <a:spcBef>
                <a:spcPts val="1200"/>
              </a:spcBef>
              <a:spcAft>
                <a:spcPts val="1200"/>
              </a:spcAft>
              <a:buNone/>
            </a:pPr>
            <a:endParaRPr/>
          </a:p>
        </p:txBody>
      </p:sp>
      <p:sp>
        <p:nvSpPr>
          <p:cNvPr id="204" name="Google Shape;204;p28"/>
          <p:cNvSpPr/>
          <p:nvPr/>
        </p:nvSpPr>
        <p:spPr>
          <a:xfrm>
            <a:off x="407475" y="323575"/>
            <a:ext cx="8317200" cy="431400"/>
          </a:xfrm>
          <a:prstGeom prst="homePlate">
            <a:avLst>
              <a:gd name="adj" fmla="val 50000"/>
            </a:avLst>
          </a:prstGeom>
          <a:solidFill>
            <a:srgbClr val="FF99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05" name="Google Shape;205;p28"/>
          <p:cNvSpPr/>
          <p:nvPr/>
        </p:nvSpPr>
        <p:spPr>
          <a:xfrm>
            <a:off x="407475" y="754975"/>
            <a:ext cx="8317200" cy="431400"/>
          </a:xfrm>
          <a:prstGeom prst="homePlate">
            <a:avLst>
              <a:gd name="adj" fmla="val 50000"/>
            </a:avLst>
          </a:prstGeom>
          <a:solidFill>
            <a:srgbClr val="85200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pic>
        <p:nvPicPr>
          <p:cNvPr id="206" name="Google Shape;206;p28" title="IMG_9373.jpeg"/>
          <p:cNvPicPr preferRelativeResize="0"/>
          <p:nvPr/>
        </p:nvPicPr>
        <p:blipFill>
          <a:blip r:embed="rId3" cstate="email">
            <a:alphaModFix/>
            <a:extLst>
              <a:ext uri="{28A0092B-C50C-407E-A947-70E740481C1C}">
                <a14:useLocalDpi xmlns:a14="http://schemas.microsoft.com/office/drawing/2010/main"/>
              </a:ext>
            </a:extLst>
          </a:blip>
          <a:stretch>
            <a:fillRect/>
          </a:stretch>
        </p:blipFill>
        <p:spPr>
          <a:xfrm>
            <a:off x="5908375" y="1406802"/>
            <a:ext cx="2524268" cy="3017923"/>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210"/>
        <p:cNvGrpSpPr/>
        <p:nvPr/>
      </p:nvGrpSpPr>
      <p:grpSpPr>
        <a:xfrm>
          <a:off x="0" y="0"/>
          <a:ext cx="0" cy="0"/>
          <a:chOff x="0" y="0"/>
          <a:chExt cx="0" cy="0"/>
        </a:xfrm>
      </p:grpSpPr>
      <p:sp>
        <p:nvSpPr>
          <p:cNvPr id="211" name="Google Shape;211;p29"/>
          <p:cNvSpPr txBox="1">
            <a:spLocks noGrp="1"/>
          </p:cNvSpPr>
          <p:nvPr>
            <p:ph type="title"/>
          </p:nvPr>
        </p:nvSpPr>
        <p:spPr>
          <a:xfrm>
            <a:off x="311700" y="1253163"/>
            <a:ext cx="8520600" cy="567600"/>
          </a:xfrm>
          <a:prstGeom prst="rect">
            <a:avLst/>
          </a:prstGeom>
        </p:spPr>
        <p:txBody>
          <a:bodyPr spcFirstLastPara="1" wrap="square" lIns="91425" tIns="91425" rIns="91425" bIns="91425" anchor="t" anchorCtr="0">
            <a:normAutofit fontScale="90000"/>
          </a:bodyPr>
          <a:lstStyle/>
          <a:p>
            <a:pPr marL="0" lvl="0" indent="0" algn="ctr" rtl="0">
              <a:spcBef>
                <a:spcPts val="0"/>
              </a:spcBef>
              <a:spcAft>
                <a:spcPts val="0"/>
              </a:spcAft>
              <a:buNone/>
            </a:pPr>
            <a:r>
              <a:rPr lang="en"/>
              <a:t>SUCCESS STORIES:  ELLA, MILES, AND KATIE</a:t>
            </a:r>
            <a:endParaRPr/>
          </a:p>
        </p:txBody>
      </p:sp>
      <p:sp>
        <p:nvSpPr>
          <p:cNvPr id="212" name="Google Shape;212;p29"/>
          <p:cNvSpPr txBox="1">
            <a:spLocks noGrp="1"/>
          </p:cNvSpPr>
          <p:nvPr>
            <p:ph type="body" idx="1"/>
          </p:nvPr>
        </p:nvSpPr>
        <p:spPr>
          <a:xfrm>
            <a:off x="311700" y="1820775"/>
            <a:ext cx="8520600" cy="27483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endParaRPr/>
          </a:p>
        </p:txBody>
      </p:sp>
      <p:sp>
        <p:nvSpPr>
          <p:cNvPr id="213" name="Google Shape;213;p29"/>
          <p:cNvSpPr/>
          <p:nvPr/>
        </p:nvSpPr>
        <p:spPr>
          <a:xfrm>
            <a:off x="407475" y="323575"/>
            <a:ext cx="8317200" cy="431400"/>
          </a:xfrm>
          <a:prstGeom prst="homePlate">
            <a:avLst>
              <a:gd name="adj" fmla="val 50000"/>
            </a:avLst>
          </a:prstGeom>
          <a:solidFill>
            <a:srgbClr val="FF99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14" name="Google Shape;214;p29"/>
          <p:cNvSpPr/>
          <p:nvPr/>
        </p:nvSpPr>
        <p:spPr>
          <a:xfrm>
            <a:off x="407475" y="754975"/>
            <a:ext cx="8317200" cy="431400"/>
          </a:xfrm>
          <a:prstGeom prst="homePlate">
            <a:avLst>
              <a:gd name="adj" fmla="val 50000"/>
            </a:avLst>
          </a:prstGeom>
          <a:solidFill>
            <a:srgbClr val="85200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pic>
        <p:nvPicPr>
          <p:cNvPr id="215" name="Google Shape;215;p29"/>
          <p:cNvPicPr preferRelativeResize="0"/>
          <p:nvPr/>
        </p:nvPicPr>
        <p:blipFill>
          <a:blip r:embed="rId3" cstate="email">
            <a:alphaModFix/>
            <a:extLst>
              <a:ext uri="{28A0092B-C50C-407E-A947-70E740481C1C}">
                <a14:useLocalDpi xmlns:a14="http://schemas.microsoft.com/office/drawing/2010/main"/>
              </a:ext>
            </a:extLst>
          </a:blip>
          <a:stretch>
            <a:fillRect/>
          </a:stretch>
        </p:blipFill>
        <p:spPr>
          <a:xfrm>
            <a:off x="512025" y="1820775"/>
            <a:ext cx="2439750" cy="3282800"/>
          </a:xfrm>
          <a:prstGeom prst="rect">
            <a:avLst/>
          </a:prstGeom>
          <a:noFill/>
          <a:ln>
            <a:noFill/>
          </a:ln>
        </p:spPr>
      </p:pic>
      <p:pic>
        <p:nvPicPr>
          <p:cNvPr id="216" name="Google Shape;216;p29"/>
          <p:cNvPicPr preferRelativeResize="0"/>
          <p:nvPr/>
        </p:nvPicPr>
        <p:blipFill>
          <a:blip r:embed="rId4" cstate="email">
            <a:alphaModFix/>
            <a:extLst>
              <a:ext uri="{28A0092B-C50C-407E-A947-70E740481C1C}">
                <a14:useLocalDpi xmlns:a14="http://schemas.microsoft.com/office/drawing/2010/main"/>
              </a:ext>
            </a:extLst>
          </a:blip>
          <a:stretch>
            <a:fillRect/>
          </a:stretch>
        </p:blipFill>
        <p:spPr>
          <a:xfrm>
            <a:off x="3365911" y="1887573"/>
            <a:ext cx="1680525" cy="3170600"/>
          </a:xfrm>
          <a:prstGeom prst="rect">
            <a:avLst/>
          </a:prstGeom>
          <a:noFill/>
          <a:ln>
            <a:noFill/>
          </a:ln>
        </p:spPr>
      </p:pic>
      <p:pic>
        <p:nvPicPr>
          <p:cNvPr id="217" name="Google Shape;217;p29"/>
          <p:cNvPicPr preferRelativeResize="0"/>
          <p:nvPr/>
        </p:nvPicPr>
        <p:blipFill>
          <a:blip r:embed="rId5">
            <a:alphaModFix/>
          </a:blip>
          <a:stretch>
            <a:fillRect/>
          </a:stretch>
        </p:blipFill>
        <p:spPr>
          <a:xfrm>
            <a:off x="5460563" y="1743175"/>
            <a:ext cx="2924175" cy="4000500"/>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221"/>
        <p:cNvGrpSpPr/>
        <p:nvPr/>
      </p:nvGrpSpPr>
      <p:grpSpPr>
        <a:xfrm>
          <a:off x="0" y="0"/>
          <a:ext cx="0" cy="0"/>
          <a:chOff x="0" y="0"/>
          <a:chExt cx="0" cy="0"/>
        </a:xfrm>
      </p:grpSpPr>
      <p:sp>
        <p:nvSpPr>
          <p:cNvPr id="222" name="Google Shape;222;p30"/>
          <p:cNvSpPr txBox="1">
            <a:spLocks noGrp="1"/>
          </p:cNvSpPr>
          <p:nvPr>
            <p:ph type="title"/>
          </p:nvPr>
        </p:nvSpPr>
        <p:spPr>
          <a:xfrm>
            <a:off x="311700" y="1253163"/>
            <a:ext cx="8520600" cy="567600"/>
          </a:xfrm>
          <a:prstGeom prst="rect">
            <a:avLst/>
          </a:prstGeom>
        </p:spPr>
        <p:txBody>
          <a:bodyPr spcFirstLastPara="1" wrap="square" lIns="91425" tIns="91425" rIns="91425" bIns="91425" anchor="t" anchorCtr="0">
            <a:normAutofit fontScale="90000"/>
          </a:bodyPr>
          <a:lstStyle/>
          <a:p>
            <a:pPr marL="0" lvl="0" indent="0" algn="ctr" rtl="0">
              <a:spcBef>
                <a:spcPts val="0"/>
              </a:spcBef>
              <a:spcAft>
                <a:spcPts val="0"/>
              </a:spcAft>
              <a:buNone/>
            </a:pPr>
            <a:r>
              <a:rPr lang="en"/>
              <a:t>SUCCESS STORIES:  ETHAN, TREY, AND JENNA</a:t>
            </a:r>
            <a:endParaRPr/>
          </a:p>
        </p:txBody>
      </p:sp>
      <p:sp>
        <p:nvSpPr>
          <p:cNvPr id="223" name="Google Shape;223;p30"/>
          <p:cNvSpPr txBox="1">
            <a:spLocks noGrp="1"/>
          </p:cNvSpPr>
          <p:nvPr>
            <p:ph type="body" idx="1"/>
          </p:nvPr>
        </p:nvSpPr>
        <p:spPr>
          <a:xfrm>
            <a:off x="311700" y="1820775"/>
            <a:ext cx="8520600" cy="27483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endParaRPr/>
          </a:p>
        </p:txBody>
      </p:sp>
      <p:sp>
        <p:nvSpPr>
          <p:cNvPr id="224" name="Google Shape;224;p30"/>
          <p:cNvSpPr/>
          <p:nvPr/>
        </p:nvSpPr>
        <p:spPr>
          <a:xfrm>
            <a:off x="407475" y="323575"/>
            <a:ext cx="8317200" cy="431400"/>
          </a:xfrm>
          <a:prstGeom prst="homePlate">
            <a:avLst>
              <a:gd name="adj" fmla="val 50000"/>
            </a:avLst>
          </a:prstGeom>
          <a:solidFill>
            <a:srgbClr val="FF99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25" name="Google Shape;225;p30"/>
          <p:cNvSpPr/>
          <p:nvPr/>
        </p:nvSpPr>
        <p:spPr>
          <a:xfrm>
            <a:off x="407475" y="754975"/>
            <a:ext cx="8317200" cy="431400"/>
          </a:xfrm>
          <a:prstGeom prst="homePlate">
            <a:avLst>
              <a:gd name="adj" fmla="val 50000"/>
            </a:avLst>
          </a:prstGeom>
          <a:solidFill>
            <a:srgbClr val="85200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pic>
        <p:nvPicPr>
          <p:cNvPr id="226" name="Google Shape;226;p30"/>
          <p:cNvPicPr preferRelativeResize="0"/>
          <p:nvPr/>
        </p:nvPicPr>
        <p:blipFill>
          <a:blip r:embed="rId3" cstate="email">
            <a:alphaModFix/>
            <a:extLst>
              <a:ext uri="{28A0092B-C50C-407E-A947-70E740481C1C}">
                <a14:useLocalDpi xmlns:a14="http://schemas.microsoft.com/office/drawing/2010/main"/>
              </a:ext>
            </a:extLst>
          </a:blip>
          <a:stretch>
            <a:fillRect/>
          </a:stretch>
        </p:blipFill>
        <p:spPr>
          <a:xfrm>
            <a:off x="6066575" y="1793323"/>
            <a:ext cx="2076035" cy="2993101"/>
          </a:xfrm>
          <a:prstGeom prst="rect">
            <a:avLst/>
          </a:prstGeom>
          <a:noFill/>
          <a:ln>
            <a:noFill/>
          </a:ln>
        </p:spPr>
      </p:pic>
      <p:pic>
        <p:nvPicPr>
          <p:cNvPr id="227" name="Google Shape;227;p30"/>
          <p:cNvPicPr preferRelativeResize="0"/>
          <p:nvPr/>
        </p:nvPicPr>
        <p:blipFill>
          <a:blip r:embed="rId4">
            <a:alphaModFix/>
          </a:blip>
          <a:stretch>
            <a:fillRect/>
          </a:stretch>
        </p:blipFill>
        <p:spPr>
          <a:xfrm>
            <a:off x="3144675" y="1765875"/>
            <a:ext cx="2286000" cy="3048000"/>
          </a:xfrm>
          <a:prstGeom prst="rect">
            <a:avLst/>
          </a:prstGeom>
          <a:noFill/>
          <a:ln>
            <a:noFill/>
          </a:ln>
        </p:spPr>
      </p:pic>
      <p:pic>
        <p:nvPicPr>
          <p:cNvPr id="228" name="Google Shape;228;p30"/>
          <p:cNvPicPr preferRelativeResize="0"/>
          <p:nvPr/>
        </p:nvPicPr>
        <p:blipFill>
          <a:blip r:embed="rId5" cstate="email">
            <a:alphaModFix/>
            <a:extLst>
              <a:ext uri="{28A0092B-C50C-407E-A947-70E740481C1C}">
                <a14:useLocalDpi xmlns:a14="http://schemas.microsoft.com/office/drawing/2010/main"/>
              </a:ext>
            </a:extLst>
          </a:blip>
          <a:stretch>
            <a:fillRect/>
          </a:stretch>
        </p:blipFill>
        <p:spPr>
          <a:xfrm>
            <a:off x="407475" y="1765874"/>
            <a:ext cx="2285998" cy="3048018"/>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232"/>
        <p:cNvGrpSpPr/>
        <p:nvPr/>
      </p:nvGrpSpPr>
      <p:grpSpPr>
        <a:xfrm>
          <a:off x="0" y="0"/>
          <a:ext cx="0" cy="0"/>
          <a:chOff x="0" y="0"/>
          <a:chExt cx="0" cy="0"/>
        </a:xfrm>
      </p:grpSpPr>
      <p:sp>
        <p:nvSpPr>
          <p:cNvPr id="233" name="Google Shape;233;p3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ctr" rtl="0">
              <a:spcBef>
                <a:spcPts val="0"/>
              </a:spcBef>
              <a:spcAft>
                <a:spcPts val="0"/>
              </a:spcAft>
              <a:buNone/>
            </a:pPr>
            <a:r>
              <a:rPr lang="en"/>
              <a:t>THANK YOU FOR ATTENDING</a:t>
            </a:r>
            <a:endParaRPr/>
          </a:p>
        </p:txBody>
      </p:sp>
      <p:sp>
        <p:nvSpPr>
          <p:cNvPr id="234" name="Google Shape;234;p31"/>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endParaRPr sz="2100" b="1"/>
          </a:p>
          <a:p>
            <a:pPr marL="0" lvl="0" indent="0" algn="ctr" rtl="0">
              <a:spcBef>
                <a:spcPts val="1200"/>
              </a:spcBef>
              <a:spcAft>
                <a:spcPts val="0"/>
              </a:spcAft>
              <a:buNone/>
            </a:pPr>
            <a:r>
              <a:rPr lang="en" sz="2100" b="1"/>
              <a:t>Dr. Jennifer Jackson</a:t>
            </a:r>
            <a:endParaRPr sz="2100" b="1"/>
          </a:p>
          <a:p>
            <a:pPr marL="0" lvl="0" indent="0" algn="ctr" rtl="0">
              <a:spcBef>
                <a:spcPts val="1200"/>
              </a:spcBef>
              <a:spcAft>
                <a:spcPts val="1200"/>
              </a:spcAft>
              <a:buNone/>
            </a:pPr>
            <a:r>
              <a:rPr lang="en" sz="2100" b="1"/>
              <a:t>jjackson@mdrs.ms.gov</a:t>
            </a:r>
            <a:endParaRPr sz="2100" b="1"/>
          </a:p>
        </p:txBody>
      </p:sp>
      <p:sp>
        <p:nvSpPr>
          <p:cNvPr id="235" name="Google Shape;235;p31"/>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endParaRPr sz="2100" b="1"/>
          </a:p>
          <a:p>
            <a:pPr marL="0" lvl="0" indent="0" algn="ctr" rtl="0">
              <a:spcBef>
                <a:spcPts val="1200"/>
              </a:spcBef>
              <a:spcAft>
                <a:spcPts val="0"/>
              </a:spcAft>
              <a:buNone/>
            </a:pPr>
            <a:r>
              <a:rPr lang="en" sz="2100" b="1"/>
              <a:t>Rebecca Treadway</a:t>
            </a:r>
            <a:endParaRPr sz="2100" b="1"/>
          </a:p>
          <a:p>
            <a:pPr marL="0" lvl="0" indent="0" algn="ctr" rtl="0">
              <a:spcBef>
                <a:spcPts val="1200"/>
              </a:spcBef>
              <a:spcAft>
                <a:spcPts val="1200"/>
              </a:spcAft>
              <a:buNone/>
            </a:pPr>
            <a:r>
              <a:rPr lang="en" sz="2100" b="1"/>
              <a:t>rebecca@thearcnwms.org</a:t>
            </a:r>
            <a:endParaRPr sz="2100" b="1"/>
          </a:p>
        </p:txBody>
      </p:sp>
      <p:pic>
        <p:nvPicPr>
          <p:cNvPr id="236" name="Google Shape;236;p31"/>
          <p:cNvPicPr preferRelativeResize="0"/>
          <p:nvPr/>
        </p:nvPicPr>
        <p:blipFill>
          <a:blip r:embed="rId3" cstate="email">
            <a:alphaModFix/>
            <a:extLst>
              <a:ext uri="{28A0092B-C50C-407E-A947-70E740481C1C}">
                <a14:useLocalDpi xmlns:a14="http://schemas.microsoft.com/office/drawing/2010/main"/>
              </a:ext>
            </a:extLst>
          </a:blip>
          <a:stretch>
            <a:fillRect/>
          </a:stretch>
        </p:blipFill>
        <p:spPr>
          <a:xfrm>
            <a:off x="5757450" y="2880188"/>
            <a:ext cx="2378400" cy="1688675"/>
          </a:xfrm>
          <a:prstGeom prst="rect">
            <a:avLst/>
          </a:prstGeom>
          <a:noFill/>
          <a:ln>
            <a:noFill/>
          </a:ln>
        </p:spPr>
      </p:pic>
      <p:pic>
        <p:nvPicPr>
          <p:cNvPr id="237" name="Google Shape;237;p31" title="Picture1.png"/>
          <p:cNvPicPr preferRelativeResize="0"/>
          <p:nvPr/>
        </p:nvPicPr>
        <p:blipFill>
          <a:blip r:embed="rId4" cstate="email">
            <a:alphaModFix/>
            <a:extLst>
              <a:ext uri="{28A0092B-C50C-407E-A947-70E740481C1C}">
                <a14:useLocalDpi xmlns:a14="http://schemas.microsoft.com/office/drawing/2010/main"/>
              </a:ext>
            </a:extLst>
          </a:blip>
          <a:stretch>
            <a:fillRect/>
          </a:stretch>
        </p:blipFill>
        <p:spPr>
          <a:xfrm>
            <a:off x="404925" y="3271482"/>
            <a:ext cx="4260299" cy="906106"/>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63"/>
        <p:cNvGrpSpPr/>
        <p:nvPr/>
      </p:nvGrpSpPr>
      <p:grpSpPr>
        <a:xfrm>
          <a:off x="0" y="0"/>
          <a:ext cx="0" cy="0"/>
          <a:chOff x="0" y="0"/>
          <a:chExt cx="0" cy="0"/>
        </a:xfrm>
      </p:grpSpPr>
      <p:sp>
        <p:nvSpPr>
          <p:cNvPr id="64" name="Google Shape;64;p14"/>
          <p:cNvSpPr txBox="1">
            <a:spLocks noGrp="1"/>
          </p:cNvSpPr>
          <p:nvPr>
            <p:ph type="title"/>
          </p:nvPr>
        </p:nvSpPr>
        <p:spPr>
          <a:xfrm>
            <a:off x="1390175" y="445025"/>
            <a:ext cx="74421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Advancing Pre-ETS Access and Outcomes</a:t>
            </a:r>
            <a:endParaRPr/>
          </a:p>
        </p:txBody>
      </p:sp>
      <p:sp>
        <p:nvSpPr>
          <p:cNvPr id="65" name="Google Shape;65;p14"/>
          <p:cNvSpPr txBox="1">
            <a:spLocks noGrp="1"/>
          </p:cNvSpPr>
          <p:nvPr>
            <p:ph type="body" idx="1"/>
          </p:nvPr>
        </p:nvSpPr>
        <p:spPr>
          <a:xfrm>
            <a:off x="1390200" y="1152475"/>
            <a:ext cx="7442100" cy="3416400"/>
          </a:xfrm>
          <a:prstGeom prst="rect">
            <a:avLst/>
          </a:prstGeom>
        </p:spPr>
        <p:txBody>
          <a:bodyPr spcFirstLastPara="1" wrap="square" lIns="91425" tIns="91425" rIns="91425" bIns="91425" anchor="t" anchorCtr="0">
            <a:normAutofit/>
          </a:bodyPr>
          <a:lstStyle/>
          <a:p>
            <a:pPr marL="457200" lvl="0" indent="-355600" algn="l" rtl="0">
              <a:lnSpc>
                <a:spcPct val="200000"/>
              </a:lnSpc>
              <a:spcBef>
                <a:spcPts val="0"/>
              </a:spcBef>
              <a:spcAft>
                <a:spcPts val="0"/>
              </a:spcAft>
              <a:buSzPts val="2000"/>
              <a:buChar char="●"/>
            </a:pPr>
            <a:r>
              <a:rPr lang="en" sz="2000"/>
              <a:t>WIOA elevated this work</a:t>
            </a:r>
            <a:endParaRPr sz="2000"/>
          </a:p>
          <a:p>
            <a:pPr marL="457200" lvl="0" indent="-355600" algn="l" rtl="0">
              <a:lnSpc>
                <a:spcPct val="200000"/>
              </a:lnSpc>
              <a:spcBef>
                <a:spcPts val="0"/>
              </a:spcBef>
              <a:spcAft>
                <a:spcPts val="0"/>
              </a:spcAft>
              <a:buSzPts val="2000"/>
              <a:buChar char="●"/>
            </a:pPr>
            <a:r>
              <a:rPr lang="en" sz="2000"/>
              <a:t>Early access matters</a:t>
            </a:r>
            <a:endParaRPr sz="2000"/>
          </a:p>
          <a:p>
            <a:pPr marL="457200" lvl="0" indent="-355600" algn="l" rtl="0">
              <a:lnSpc>
                <a:spcPct val="200000"/>
              </a:lnSpc>
              <a:spcBef>
                <a:spcPts val="0"/>
              </a:spcBef>
              <a:spcAft>
                <a:spcPts val="0"/>
              </a:spcAft>
              <a:buSzPts val="2000"/>
              <a:buChar char="●"/>
            </a:pPr>
            <a:r>
              <a:rPr lang="en" sz="2000"/>
              <a:t>Partnerships drive impact</a:t>
            </a:r>
            <a:endParaRPr sz="2000"/>
          </a:p>
          <a:p>
            <a:pPr marL="457200" lvl="0" indent="-355600" algn="l" rtl="0">
              <a:lnSpc>
                <a:spcPct val="200000"/>
              </a:lnSpc>
              <a:spcBef>
                <a:spcPts val="0"/>
              </a:spcBef>
              <a:spcAft>
                <a:spcPts val="0"/>
              </a:spcAft>
              <a:buSzPts val="2000"/>
              <a:buChar char="●"/>
            </a:pPr>
            <a:r>
              <a:rPr lang="en" sz="2000"/>
              <a:t>Employment remains the goal</a:t>
            </a:r>
            <a:endParaRPr sz="2000"/>
          </a:p>
        </p:txBody>
      </p:sp>
      <p:sp>
        <p:nvSpPr>
          <p:cNvPr id="66" name="Google Shape;66;p14"/>
          <p:cNvSpPr/>
          <p:nvPr/>
        </p:nvSpPr>
        <p:spPr>
          <a:xfrm>
            <a:off x="215725" y="179775"/>
            <a:ext cx="515400" cy="4781700"/>
          </a:xfrm>
          <a:prstGeom prst="rect">
            <a:avLst/>
          </a:prstGeom>
          <a:solidFill>
            <a:srgbClr val="85200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67" name="Google Shape;67;p14"/>
          <p:cNvSpPr/>
          <p:nvPr/>
        </p:nvSpPr>
        <p:spPr>
          <a:xfrm>
            <a:off x="731125" y="179775"/>
            <a:ext cx="515400" cy="4781700"/>
          </a:xfrm>
          <a:prstGeom prst="rect">
            <a:avLst/>
          </a:prstGeom>
          <a:solidFill>
            <a:srgbClr val="FF99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71"/>
        <p:cNvGrpSpPr/>
        <p:nvPr/>
      </p:nvGrpSpPr>
      <p:grpSpPr>
        <a:xfrm>
          <a:off x="0" y="0"/>
          <a:ext cx="0" cy="0"/>
          <a:chOff x="0" y="0"/>
          <a:chExt cx="0" cy="0"/>
        </a:xfrm>
      </p:grpSpPr>
      <p:sp>
        <p:nvSpPr>
          <p:cNvPr id="72" name="Google Shape;72;p15"/>
          <p:cNvSpPr txBox="1">
            <a:spLocks noGrp="1"/>
          </p:cNvSpPr>
          <p:nvPr>
            <p:ph type="title"/>
          </p:nvPr>
        </p:nvSpPr>
        <p:spPr>
          <a:xfrm>
            <a:off x="1390175" y="445025"/>
            <a:ext cx="74421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 Barriers Still Shape Participation</a:t>
            </a:r>
            <a:endParaRPr/>
          </a:p>
        </p:txBody>
      </p:sp>
      <p:sp>
        <p:nvSpPr>
          <p:cNvPr id="73" name="Google Shape;73;p15"/>
          <p:cNvSpPr txBox="1">
            <a:spLocks noGrp="1"/>
          </p:cNvSpPr>
          <p:nvPr>
            <p:ph type="body" idx="1"/>
          </p:nvPr>
        </p:nvSpPr>
        <p:spPr>
          <a:xfrm>
            <a:off x="1390200" y="1152475"/>
            <a:ext cx="7442100" cy="3416400"/>
          </a:xfrm>
          <a:prstGeom prst="rect">
            <a:avLst/>
          </a:prstGeom>
        </p:spPr>
        <p:txBody>
          <a:bodyPr spcFirstLastPara="1" wrap="square" lIns="91425" tIns="91425" rIns="91425" bIns="91425" anchor="t" anchorCtr="0">
            <a:normAutofit/>
          </a:bodyPr>
          <a:lstStyle/>
          <a:p>
            <a:pPr marL="457200" lvl="0" indent="-355600" algn="l" rtl="0">
              <a:lnSpc>
                <a:spcPct val="200000"/>
              </a:lnSpc>
              <a:spcBef>
                <a:spcPts val="0"/>
              </a:spcBef>
              <a:spcAft>
                <a:spcPts val="0"/>
              </a:spcAft>
              <a:buSzPts val="2000"/>
              <a:buChar char="●"/>
            </a:pPr>
            <a:r>
              <a:rPr lang="en" sz="2000"/>
              <a:t>Complicated referral pathways</a:t>
            </a:r>
            <a:endParaRPr sz="2000"/>
          </a:p>
          <a:p>
            <a:pPr marL="457200" lvl="0" indent="-355600" algn="l" rtl="0">
              <a:lnSpc>
                <a:spcPct val="200000"/>
              </a:lnSpc>
              <a:spcBef>
                <a:spcPts val="0"/>
              </a:spcBef>
              <a:spcAft>
                <a:spcPts val="0"/>
              </a:spcAft>
              <a:buSzPts val="2000"/>
              <a:buChar char="●"/>
            </a:pPr>
            <a:r>
              <a:rPr lang="en" sz="2000"/>
              <a:t>Unclear information for families</a:t>
            </a:r>
            <a:endParaRPr sz="2000"/>
          </a:p>
          <a:p>
            <a:pPr marL="457200" lvl="0" indent="-355600" algn="l" rtl="0">
              <a:lnSpc>
                <a:spcPct val="200000"/>
              </a:lnSpc>
              <a:spcBef>
                <a:spcPts val="0"/>
              </a:spcBef>
              <a:spcAft>
                <a:spcPts val="0"/>
              </a:spcAft>
              <a:buSzPts val="2000"/>
              <a:buChar char="●"/>
            </a:pPr>
            <a:r>
              <a:rPr lang="en" sz="2000"/>
              <a:t>Low expectations for students</a:t>
            </a:r>
            <a:endParaRPr sz="2000"/>
          </a:p>
          <a:p>
            <a:pPr marL="457200" lvl="0" indent="-355600" algn="l" rtl="0">
              <a:lnSpc>
                <a:spcPct val="200000"/>
              </a:lnSpc>
              <a:spcBef>
                <a:spcPts val="0"/>
              </a:spcBef>
              <a:spcAft>
                <a:spcPts val="0"/>
              </a:spcAft>
              <a:buSzPts val="2000"/>
              <a:buChar char="●"/>
            </a:pPr>
            <a:r>
              <a:rPr lang="en" sz="2000"/>
              <a:t>Limited access to opportunities</a:t>
            </a:r>
            <a:endParaRPr sz="2000"/>
          </a:p>
          <a:p>
            <a:pPr marL="457200" lvl="0" indent="-355600" algn="l" rtl="0">
              <a:lnSpc>
                <a:spcPct val="200000"/>
              </a:lnSpc>
              <a:spcBef>
                <a:spcPts val="0"/>
              </a:spcBef>
              <a:spcAft>
                <a:spcPts val="0"/>
              </a:spcAft>
              <a:buSzPts val="2000"/>
              <a:buChar char="●"/>
            </a:pPr>
            <a:r>
              <a:rPr lang="en" sz="2000"/>
              <a:t>Transportation and support gaps</a:t>
            </a:r>
            <a:endParaRPr sz="2000"/>
          </a:p>
        </p:txBody>
      </p:sp>
      <p:sp>
        <p:nvSpPr>
          <p:cNvPr id="74" name="Google Shape;74;p15"/>
          <p:cNvSpPr/>
          <p:nvPr/>
        </p:nvSpPr>
        <p:spPr>
          <a:xfrm>
            <a:off x="215725" y="179775"/>
            <a:ext cx="515400" cy="4781700"/>
          </a:xfrm>
          <a:prstGeom prst="rect">
            <a:avLst/>
          </a:prstGeom>
          <a:solidFill>
            <a:srgbClr val="85200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75" name="Google Shape;75;p15"/>
          <p:cNvSpPr/>
          <p:nvPr/>
        </p:nvSpPr>
        <p:spPr>
          <a:xfrm>
            <a:off x="731125" y="179775"/>
            <a:ext cx="515400" cy="4781700"/>
          </a:xfrm>
          <a:prstGeom prst="rect">
            <a:avLst/>
          </a:prstGeom>
          <a:solidFill>
            <a:srgbClr val="FF99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79"/>
        <p:cNvGrpSpPr/>
        <p:nvPr/>
      </p:nvGrpSpPr>
      <p:grpSpPr>
        <a:xfrm>
          <a:off x="0" y="0"/>
          <a:ext cx="0" cy="0"/>
          <a:chOff x="0" y="0"/>
          <a:chExt cx="0" cy="0"/>
        </a:xfrm>
      </p:grpSpPr>
      <p:sp>
        <p:nvSpPr>
          <p:cNvPr id="80" name="Google Shape;80;p16"/>
          <p:cNvSpPr txBox="1">
            <a:spLocks noGrp="1"/>
          </p:cNvSpPr>
          <p:nvPr>
            <p:ph type="title"/>
          </p:nvPr>
        </p:nvSpPr>
        <p:spPr>
          <a:xfrm>
            <a:off x="1390175" y="445025"/>
            <a:ext cx="74421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What Strengthens Engagement</a:t>
            </a:r>
            <a:endParaRPr/>
          </a:p>
        </p:txBody>
      </p:sp>
      <p:sp>
        <p:nvSpPr>
          <p:cNvPr id="81" name="Google Shape;81;p16"/>
          <p:cNvSpPr txBox="1">
            <a:spLocks noGrp="1"/>
          </p:cNvSpPr>
          <p:nvPr>
            <p:ph type="body" idx="1"/>
          </p:nvPr>
        </p:nvSpPr>
        <p:spPr>
          <a:xfrm>
            <a:off x="1390200" y="1152475"/>
            <a:ext cx="7442100" cy="3416400"/>
          </a:xfrm>
          <a:prstGeom prst="rect">
            <a:avLst/>
          </a:prstGeom>
        </p:spPr>
        <p:txBody>
          <a:bodyPr spcFirstLastPara="1" wrap="square" lIns="91425" tIns="91425" rIns="91425" bIns="91425" anchor="t" anchorCtr="0">
            <a:normAutofit/>
          </a:bodyPr>
          <a:lstStyle/>
          <a:p>
            <a:pPr marL="457200" lvl="0" indent="-342900" algn="l" rtl="0">
              <a:lnSpc>
                <a:spcPct val="200000"/>
              </a:lnSpc>
              <a:spcBef>
                <a:spcPts val="0"/>
              </a:spcBef>
              <a:spcAft>
                <a:spcPts val="0"/>
              </a:spcAft>
              <a:buSzPts val="1800"/>
              <a:buChar char="●"/>
            </a:pPr>
            <a:r>
              <a:rPr lang="en"/>
              <a:t>Earlier outreach</a:t>
            </a:r>
            <a:endParaRPr/>
          </a:p>
          <a:p>
            <a:pPr marL="457200" lvl="0" indent="-342900" algn="l" rtl="0">
              <a:lnSpc>
                <a:spcPct val="200000"/>
              </a:lnSpc>
              <a:spcBef>
                <a:spcPts val="0"/>
              </a:spcBef>
              <a:spcAft>
                <a:spcPts val="0"/>
              </a:spcAft>
              <a:buSzPts val="1800"/>
              <a:buChar char="●"/>
            </a:pPr>
            <a:r>
              <a:rPr lang="en"/>
              <a:t>Clearer communication</a:t>
            </a:r>
            <a:endParaRPr/>
          </a:p>
          <a:p>
            <a:pPr marL="457200" lvl="0" indent="-342900" algn="l" rtl="0">
              <a:lnSpc>
                <a:spcPct val="200000"/>
              </a:lnSpc>
              <a:spcBef>
                <a:spcPts val="0"/>
              </a:spcBef>
              <a:spcAft>
                <a:spcPts val="0"/>
              </a:spcAft>
              <a:buSzPts val="1800"/>
              <a:buChar char="●"/>
            </a:pPr>
            <a:r>
              <a:rPr lang="en"/>
              <a:t>Better partner coordination</a:t>
            </a:r>
            <a:endParaRPr/>
          </a:p>
          <a:p>
            <a:pPr marL="457200" lvl="0" indent="-342900" algn="l" rtl="0">
              <a:lnSpc>
                <a:spcPct val="200000"/>
              </a:lnSpc>
              <a:spcBef>
                <a:spcPts val="0"/>
              </a:spcBef>
              <a:spcAft>
                <a:spcPts val="0"/>
              </a:spcAft>
              <a:buSzPts val="1800"/>
              <a:buChar char="●"/>
            </a:pPr>
            <a:r>
              <a:rPr lang="en"/>
              <a:t>Family understanding</a:t>
            </a:r>
            <a:endParaRPr/>
          </a:p>
          <a:p>
            <a:pPr marL="457200" lvl="0" indent="-342900" algn="l" rtl="0">
              <a:lnSpc>
                <a:spcPct val="200000"/>
              </a:lnSpc>
              <a:spcBef>
                <a:spcPts val="0"/>
              </a:spcBef>
              <a:spcAft>
                <a:spcPts val="0"/>
              </a:spcAft>
              <a:buSzPts val="1800"/>
              <a:buChar char="●"/>
            </a:pPr>
            <a:r>
              <a:rPr lang="en"/>
              <a:t>Connection to real work</a:t>
            </a:r>
            <a:endParaRPr/>
          </a:p>
        </p:txBody>
      </p:sp>
      <p:sp>
        <p:nvSpPr>
          <p:cNvPr id="82" name="Google Shape;82;p16"/>
          <p:cNvSpPr/>
          <p:nvPr/>
        </p:nvSpPr>
        <p:spPr>
          <a:xfrm>
            <a:off x="215725" y="179775"/>
            <a:ext cx="515400" cy="4781700"/>
          </a:xfrm>
          <a:prstGeom prst="rect">
            <a:avLst/>
          </a:prstGeom>
          <a:solidFill>
            <a:srgbClr val="85200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3" name="Google Shape;83;p16"/>
          <p:cNvSpPr/>
          <p:nvPr/>
        </p:nvSpPr>
        <p:spPr>
          <a:xfrm>
            <a:off x="731125" y="179775"/>
            <a:ext cx="515400" cy="4781700"/>
          </a:xfrm>
          <a:prstGeom prst="rect">
            <a:avLst/>
          </a:prstGeom>
          <a:solidFill>
            <a:srgbClr val="FF99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87"/>
        <p:cNvGrpSpPr/>
        <p:nvPr/>
      </p:nvGrpSpPr>
      <p:grpSpPr>
        <a:xfrm>
          <a:off x="0" y="0"/>
          <a:ext cx="0" cy="0"/>
          <a:chOff x="0" y="0"/>
          <a:chExt cx="0" cy="0"/>
        </a:xfrm>
      </p:grpSpPr>
      <p:sp>
        <p:nvSpPr>
          <p:cNvPr id="88" name="Google Shape;88;p17"/>
          <p:cNvSpPr txBox="1">
            <a:spLocks noGrp="1"/>
          </p:cNvSpPr>
          <p:nvPr>
            <p:ph type="title"/>
          </p:nvPr>
        </p:nvSpPr>
        <p:spPr>
          <a:xfrm>
            <a:off x="1390175" y="445025"/>
            <a:ext cx="74421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What Improves Outcomes</a:t>
            </a:r>
            <a:endParaRPr/>
          </a:p>
        </p:txBody>
      </p:sp>
      <p:sp>
        <p:nvSpPr>
          <p:cNvPr id="89" name="Google Shape;89;p17"/>
          <p:cNvSpPr txBox="1">
            <a:spLocks noGrp="1"/>
          </p:cNvSpPr>
          <p:nvPr>
            <p:ph type="body" idx="1"/>
          </p:nvPr>
        </p:nvSpPr>
        <p:spPr>
          <a:xfrm>
            <a:off x="1390175" y="1173550"/>
            <a:ext cx="7442100" cy="3416400"/>
          </a:xfrm>
          <a:prstGeom prst="rect">
            <a:avLst/>
          </a:prstGeom>
        </p:spPr>
        <p:txBody>
          <a:bodyPr spcFirstLastPara="1" wrap="square" lIns="91425" tIns="91425" rIns="91425" bIns="91425" anchor="t" anchorCtr="0">
            <a:normAutofit/>
          </a:bodyPr>
          <a:lstStyle/>
          <a:p>
            <a:pPr marL="457200" lvl="0" indent="-342900" algn="l" rtl="0">
              <a:lnSpc>
                <a:spcPct val="200000"/>
              </a:lnSpc>
              <a:spcBef>
                <a:spcPts val="0"/>
              </a:spcBef>
              <a:spcAft>
                <a:spcPts val="0"/>
              </a:spcAft>
              <a:buSzPts val="1800"/>
              <a:buChar char="●"/>
            </a:pPr>
            <a:r>
              <a:rPr lang="en"/>
              <a:t>Trusted community relationships</a:t>
            </a:r>
            <a:endParaRPr/>
          </a:p>
          <a:p>
            <a:pPr marL="457200" lvl="0" indent="-342900" algn="l" rtl="0">
              <a:lnSpc>
                <a:spcPct val="200000"/>
              </a:lnSpc>
              <a:spcBef>
                <a:spcPts val="0"/>
              </a:spcBef>
              <a:spcAft>
                <a:spcPts val="0"/>
              </a:spcAft>
              <a:buSzPts val="1800"/>
              <a:buChar char="●"/>
            </a:pPr>
            <a:r>
              <a:rPr lang="en"/>
              <a:t>Flexible service models</a:t>
            </a:r>
            <a:endParaRPr/>
          </a:p>
          <a:p>
            <a:pPr marL="457200" lvl="0" indent="-342900" algn="l" rtl="0">
              <a:lnSpc>
                <a:spcPct val="200000"/>
              </a:lnSpc>
              <a:spcBef>
                <a:spcPts val="0"/>
              </a:spcBef>
              <a:spcAft>
                <a:spcPts val="0"/>
              </a:spcAft>
              <a:buSzPts val="1800"/>
              <a:buChar char="●"/>
            </a:pPr>
            <a:r>
              <a:rPr lang="en"/>
              <a:t>Inclusive access points</a:t>
            </a:r>
            <a:endParaRPr/>
          </a:p>
          <a:p>
            <a:pPr marL="457200" lvl="0" indent="-342900" algn="l" rtl="0">
              <a:lnSpc>
                <a:spcPct val="200000"/>
              </a:lnSpc>
              <a:spcBef>
                <a:spcPts val="0"/>
              </a:spcBef>
              <a:spcAft>
                <a:spcPts val="0"/>
              </a:spcAft>
              <a:buSzPts val="1800"/>
              <a:buChar char="●"/>
            </a:pPr>
            <a:r>
              <a:rPr lang="en"/>
              <a:t>Intentional business partnerships</a:t>
            </a:r>
            <a:endParaRPr/>
          </a:p>
          <a:p>
            <a:pPr marL="457200" lvl="0" indent="-342900" algn="l" rtl="0">
              <a:lnSpc>
                <a:spcPct val="200000"/>
              </a:lnSpc>
              <a:spcBef>
                <a:spcPts val="0"/>
              </a:spcBef>
              <a:spcAft>
                <a:spcPts val="0"/>
              </a:spcAft>
              <a:buSzPts val="1800"/>
              <a:buChar char="●"/>
            </a:pPr>
            <a:r>
              <a:rPr lang="en"/>
              <a:t>Work-based learning experiences</a:t>
            </a:r>
            <a:endParaRPr/>
          </a:p>
        </p:txBody>
      </p:sp>
      <p:sp>
        <p:nvSpPr>
          <p:cNvPr id="90" name="Google Shape;90;p17"/>
          <p:cNvSpPr/>
          <p:nvPr/>
        </p:nvSpPr>
        <p:spPr>
          <a:xfrm>
            <a:off x="215725" y="179775"/>
            <a:ext cx="515400" cy="4781700"/>
          </a:xfrm>
          <a:prstGeom prst="rect">
            <a:avLst/>
          </a:prstGeom>
          <a:solidFill>
            <a:srgbClr val="85200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91" name="Google Shape;91;p17"/>
          <p:cNvSpPr/>
          <p:nvPr/>
        </p:nvSpPr>
        <p:spPr>
          <a:xfrm>
            <a:off x="731125" y="179775"/>
            <a:ext cx="515400" cy="4781700"/>
          </a:xfrm>
          <a:prstGeom prst="rect">
            <a:avLst/>
          </a:prstGeom>
          <a:solidFill>
            <a:srgbClr val="FF99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95"/>
        <p:cNvGrpSpPr/>
        <p:nvPr/>
      </p:nvGrpSpPr>
      <p:grpSpPr>
        <a:xfrm>
          <a:off x="0" y="0"/>
          <a:ext cx="0" cy="0"/>
          <a:chOff x="0" y="0"/>
          <a:chExt cx="0" cy="0"/>
        </a:xfrm>
      </p:grpSpPr>
      <p:sp>
        <p:nvSpPr>
          <p:cNvPr id="96" name="Google Shape;96;p18"/>
          <p:cNvSpPr txBox="1">
            <a:spLocks noGrp="1"/>
          </p:cNvSpPr>
          <p:nvPr>
            <p:ph type="title"/>
          </p:nvPr>
        </p:nvSpPr>
        <p:spPr>
          <a:xfrm>
            <a:off x="1390175" y="445025"/>
            <a:ext cx="74421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Bringing the Framework to Life</a:t>
            </a:r>
            <a:endParaRPr/>
          </a:p>
        </p:txBody>
      </p:sp>
      <p:sp>
        <p:nvSpPr>
          <p:cNvPr id="97" name="Google Shape;97;p18"/>
          <p:cNvSpPr txBox="1">
            <a:spLocks noGrp="1"/>
          </p:cNvSpPr>
          <p:nvPr>
            <p:ph type="body" idx="1"/>
          </p:nvPr>
        </p:nvSpPr>
        <p:spPr>
          <a:xfrm>
            <a:off x="1390200" y="1152475"/>
            <a:ext cx="7442100" cy="3416400"/>
          </a:xfrm>
          <a:prstGeom prst="rect">
            <a:avLst/>
          </a:prstGeom>
        </p:spPr>
        <p:txBody>
          <a:bodyPr spcFirstLastPara="1" wrap="square" lIns="91425" tIns="91425" rIns="91425" bIns="91425" anchor="t" anchorCtr="0">
            <a:normAutofit/>
          </a:bodyPr>
          <a:lstStyle/>
          <a:p>
            <a:pPr marL="457200" lvl="0" indent="-342900" algn="l" rtl="0">
              <a:lnSpc>
                <a:spcPct val="200000"/>
              </a:lnSpc>
              <a:spcBef>
                <a:spcPts val="0"/>
              </a:spcBef>
              <a:spcAft>
                <a:spcPts val="0"/>
              </a:spcAft>
              <a:buSzPts val="1800"/>
              <a:buChar char="●"/>
            </a:pPr>
            <a:r>
              <a:rPr lang="en"/>
              <a:t>Relationships that build trust</a:t>
            </a:r>
            <a:endParaRPr/>
          </a:p>
          <a:p>
            <a:pPr marL="457200" lvl="0" indent="-342900" algn="l" rtl="0">
              <a:lnSpc>
                <a:spcPct val="200000"/>
              </a:lnSpc>
              <a:spcBef>
                <a:spcPts val="0"/>
              </a:spcBef>
              <a:spcAft>
                <a:spcPts val="0"/>
              </a:spcAft>
              <a:buSzPts val="1800"/>
              <a:buChar char="●"/>
            </a:pPr>
            <a:r>
              <a:rPr lang="en"/>
              <a:t>Services shaped by real life</a:t>
            </a:r>
            <a:endParaRPr/>
          </a:p>
          <a:p>
            <a:pPr marL="457200" lvl="0" indent="-342900" algn="l" rtl="0">
              <a:lnSpc>
                <a:spcPct val="200000"/>
              </a:lnSpc>
              <a:spcBef>
                <a:spcPts val="0"/>
              </a:spcBef>
              <a:spcAft>
                <a:spcPts val="0"/>
              </a:spcAft>
              <a:buSzPts val="1800"/>
              <a:buChar char="●"/>
            </a:pPr>
            <a:r>
              <a:rPr lang="en"/>
              <a:t>Families engaged as partners</a:t>
            </a:r>
            <a:endParaRPr/>
          </a:p>
          <a:p>
            <a:pPr marL="457200" lvl="0" indent="-342900" algn="l" rtl="0">
              <a:lnSpc>
                <a:spcPct val="200000"/>
              </a:lnSpc>
              <a:spcBef>
                <a:spcPts val="0"/>
              </a:spcBef>
              <a:spcAft>
                <a:spcPts val="0"/>
              </a:spcAft>
              <a:buSzPts val="1800"/>
              <a:buChar char="●"/>
            </a:pPr>
            <a:r>
              <a:rPr lang="en"/>
              <a:t>Employers connected early</a:t>
            </a:r>
            <a:endParaRPr/>
          </a:p>
          <a:p>
            <a:pPr marL="457200" lvl="0" indent="-342900" algn="l" rtl="0">
              <a:lnSpc>
                <a:spcPct val="200000"/>
              </a:lnSpc>
              <a:spcBef>
                <a:spcPts val="0"/>
              </a:spcBef>
              <a:spcAft>
                <a:spcPts val="0"/>
              </a:spcAft>
              <a:buSzPts val="1800"/>
              <a:buChar char="●"/>
            </a:pPr>
            <a:r>
              <a:rPr lang="en"/>
              <a:t>Pathways that lead to work</a:t>
            </a:r>
            <a:endParaRPr/>
          </a:p>
        </p:txBody>
      </p:sp>
      <p:sp>
        <p:nvSpPr>
          <p:cNvPr id="98" name="Google Shape;98;p18"/>
          <p:cNvSpPr/>
          <p:nvPr/>
        </p:nvSpPr>
        <p:spPr>
          <a:xfrm>
            <a:off x="215725" y="179775"/>
            <a:ext cx="515400" cy="4781700"/>
          </a:xfrm>
          <a:prstGeom prst="rect">
            <a:avLst/>
          </a:prstGeom>
          <a:solidFill>
            <a:srgbClr val="85200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99" name="Google Shape;99;p18"/>
          <p:cNvSpPr/>
          <p:nvPr/>
        </p:nvSpPr>
        <p:spPr>
          <a:xfrm>
            <a:off x="731125" y="179775"/>
            <a:ext cx="515400" cy="4781700"/>
          </a:xfrm>
          <a:prstGeom prst="rect">
            <a:avLst/>
          </a:prstGeom>
          <a:solidFill>
            <a:srgbClr val="FF99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103"/>
        <p:cNvGrpSpPr/>
        <p:nvPr/>
      </p:nvGrpSpPr>
      <p:grpSpPr>
        <a:xfrm>
          <a:off x="0" y="0"/>
          <a:ext cx="0" cy="0"/>
          <a:chOff x="0" y="0"/>
          <a:chExt cx="0" cy="0"/>
        </a:xfrm>
      </p:grpSpPr>
      <p:sp>
        <p:nvSpPr>
          <p:cNvPr id="104" name="Google Shape;104;p19"/>
          <p:cNvSpPr txBox="1">
            <a:spLocks noGrp="1"/>
          </p:cNvSpPr>
          <p:nvPr>
            <p:ph type="title"/>
          </p:nvPr>
        </p:nvSpPr>
        <p:spPr>
          <a:xfrm>
            <a:off x="1390175" y="445025"/>
            <a:ext cx="74421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Impact in Mississippi</a:t>
            </a:r>
            <a:endParaRPr/>
          </a:p>
        </p:txBody>
      </p:sp>
      <p:sp>
        <p:nvSpPr>
          <p:cNvPr id="105" name="Google Shape;105;p19"/>
          <p:cNvSpPr txBox="1">
            <a:spLocks noGrp="1"/>
          </p:cNvSpPr>
          <p:nvPr>
            <p:ph type="body" idx="1"/>
          </p:nvPr>
        </p:nvSpPr>
        <p:spPr>
          <a:xfrm>
            <a:off x="1390200" y="1152475"/>
            <a:ext cx="7442100" cy="3416400"/>
          </a:xfrm>
          <a:prstGeom prst="rect">
            <a:avLst/>
          </a:prstGeom>
        </p:spPr>
        <p:txBody>
          <a:bodyPr spcFirstLastPara="1" wrap="square" lIns="91425" tIns="91425" rIns="91425" bIns="91425" anchor="t" anchorCtr="0">
            <a:normAutofit/>
          </a:bodyPr>
          <a:lstStyle/>
          <a:p>
            <a:pPr marL="457200" lvl="0" indent="0" algn="l" rtl="0">
              <a:lnSpc>
                <a:spcPct val="100000"/>
              </a:lnSpc>
              <a:spcBef>
                <a:spcPts val="0"/>
              </a:spcBef>
              <a:spcAft>
                <a:spcPts val="1200"/>
              </a:spcAft>
              <a:buNone/>
            </a:pPr>
            <a:endParaRPr/>
          </a:p>
        </p:txBody>
      </p:sp>
      <p:sp>
        <p:nvSpPr>
          <p:cNvPr id="106" name="Google Shape;106;p19"/>
          <p:cNvSpPr/>
          <p:nvPr/>
        </p:nvSpPr>
        <p:spPr>
          <a:xfrm>
            <a:off x="215725" y="179775"/>
            <a:ext cx="515400" cy="4781700"/>
          </a:xfrm>
          <a:prstGeom prst="rect">
            <a:avLst/>
          </a:prstGeom>
          <a:solidFill>
            <a:srgbClr val="85200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07" name="Google Shape;107;p19"/>
          <p:cNvSpPr/>
          <p:nvPr/>
        </p:nvSpPr>
        <p:spPr>
          <a:xfrm>
            <a:off x="731125" y="179775"/>
            <a:ext cx="515400" cy="4781700"/>
          </a:xfrm>
          <a:prstGeom prst="rect">
            <a:avLst/>
          </a:prstGeom>
          <a:solidFill>
            <a:srgbClr val="FF99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pic>
        <p:nvPicPr>
          <p:cNvPr id="108" name="Google Shape;108;p19" title="mississippi_preets_brochure_style_graph.png"/>
          <p:cNvPicPr preferRelativeResize="0"/>
          <p:nvPr/>
        </p:nvPicPr>
        <p:blipFill>
          <a:blip r:embed="rId3" cstate="email">
            <a:alphaModFix/>
            <a:extLst>
              <a:ext uri="{28A0092B-C50C-407E-A947-70E740481C1C}">
                <a14:useLocalDpi xmlns:a14="http://schemas.microsoft.com/office/drawing/2010/main"/>
              </a:ext>
            </a:extLst>
          </a:blip>
          <a:stretch>
            <a:fillRect/>
          </a:stretch>
        </p:blipFill>
        <p:spPr>
          <a:xfrm>
            <a:off x="842225" y="317000"/>
            <a:ext cx="8142577" cy="4604551"/>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112"/>
        <p:cNvGrpSpPr/>
        <p:nvPr/>
      </p:nvGrpSpPr>
      <p:grpSpPr>
        <a:xfrm>
          <a:off x="0" y="0"/>
          <a:ext cx="0" cy="0"/>
          <a:chOff x="0" y="0"/>
          <a:chExt cx="0" cy="0"/>
        </a:xfrm>
      </p:grpSpPr>
      <p:sp>
        <p:nvSpPr>
          <p:cNvPr id="113" name="Google Shape;113;p20"/>
          <p:cNvSpPr txBox="1">
            <a:spLocks noGrp="1"/>
          </p:cNvSpPr>
          <p:nvPr>
            <p:ph type="title"/>
          </p:nvPr>
        </p:nvSpPr>
        <p:spPr>
          <a:xfrm>
            <a:off x="1390175" y="445025"/>
            <a:ext cx="74421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Impact in Mississippi</a:t>
            </a:r>
            <a:endParaRPr/>
          </a:p>
        </p:txBody>
      </p:sp>
      <p:sp>
        <p:nvSpPr>
          <p:cNvPr id="114" name="Google Shape;114;p20"/>
          <p:cNvSpPr txBox="1">
            <a:spLocks noGrp="1"/>
          </p:cNvSpPr>
          <p:nvPr>
            <p:ph type="body" idx="1"/>
          </p:nvPr>
        </p:nvSpPr>
        <p:spPr>
          <a:xfrm>
            <a:off x="1390200" y="1152475"/>
            <a:ext cx="7442100" cy="3416400"/>
          </a:xfrm>
          <a:prstGeom prst="rect">
            <a:avLst/>
          </a:prstGeom>
        </p:spPr>
        <p:txBody>
          <a:bodyPr spcFirstLastPara="1" wrap="square" lIns="91425" tIns="91425" rIns="91425" bIns="91425" anchor="t" anchorCtr="0">
            <a:normAutofit/>
          </a:bodyPr>
          <a:lstStyle/>
          <a:p>
            <a:pPr marL="457200" lvl="0" indent="-342900" algn="l" rtl="0">
              <a:lnSpc>
                <a:spcPct val="100000"/>
              </a:lnSpc>
              <a:spcBef>
                <a:spcPts val="0"/>
              </a:spcBef>
              <a:spcAft>
                <a:spcPts val="0"/>
              </a:spcAft>
              <a:buSzPts val="1800"/>
              <a:buChar char="●"/>
            </a:pPr>
            <a:r>
              <a:rPr lang="en"/>
              <a:t>Mississippi’s Pre-ETS activity has increased substantially over time.</a:t>
            </a:r>
            <a:endParaRPr/>
          </a:p>
          <a:p>
            <a:pPr marL="457200" lvl="0" indent="-342900" algn="l" rtl="0">
              <a:lnSpc>
                <a:spcPct val="100000"/>
              </a:lnSpc>
              <a:spcBef>
                <a:spcPts val="0"/>
              </a:spcBef>
              <a:spcAft>
                <a:spcPts val="0"/>
              </a:spcAft>
              <a:buSzPts val="1800"/>
              <a:buChar char="●"/>
            </a:pPr>
            <a:r>
              <a:rPr lang="en"/>
              <a:t>Students receiving Pre-ETS increased from 692 in PY2023 Q1 to 1,808 in PY2025 Q2.</a:t>
            </a:r>
            <a:endParaRPr/>
          </a:p>
          <a:p>
            <a:pPr marL="457200" lvl="0" indent="-342900" algn="l" rtl="0">
              <a:lnSpc>
                <a:spcPct val="100000"/>
              </a:lnSpc>
              <a:spcBef>
                <a:spcPts val="0"/>
              </a:spcBef>
              <a:spcAft>
                <a:spcPts val="0"/>
              </a:spcAft>
              <a:buSzPts val="1800"/>
              <a:buChar char="●"/>
            </a:pPr>
            <a:r>
              <a:rPr lang="en"/>
              <a:t>Total Pre-ETS services increased from 1,764 in PY2023 Q1 to 5,637 in PY2025 Q2.</a:t>
            </a:r>
            <a:endParaRPr/>
          </a:p>
          <a:p>
            <a:pPr marL="457200" lvl="0" indent="-342900" algn="l" rtl="0">
              <a:lnSpc>
                <a:spcPct val="100000"/>
              </a:lnSpc>
              <a:spcBef>
                <a:spcPts val="0"/>
              </a:spcBef>
              <a:spcAft>
                <a:spcPts val="0"/>
              </a:spcAft>
              <a:buSzPts val="1800"/>
              <a:buChar char="●"/>
            </a:pPr>
            <a:r>
              <a:rPr lang="en"/>
              <a:t>The share of students with disabilities receiving Pre-ETS increased from 29.4% to 45.3%.</a:t>
            </a:r>
            <a:endParaRPr/>
          </a:p>
          <a:p>
            <a:pPr marL="457200" lvl="0" indent="-342900" algn="l" rtl="0">
              <a:lnSpc>
                <a:spcPct val="100000"/>
              </a:lnSpc>
              <a:spcBef>
                <a:spcPts val="0"/>
              </a:spcBef>
              <a:spcAft>
                <a:spcPts val="0"/>
              </a:spcAft>
              <a:buSzPts val="1800"/>
              <a:buChar char="●"/>
            </a:pPr>
            <a:r>
              <a:rPr lang="en"/>
              <a:t>PY2025 Q2 represents the highest level of Pre-ETS activity in the data reviewed.</a:t>
            </a:r>
            <a:endParaRPr/>
          </a:p>
        </p:txBody>
      </p:sp>
      <p:sp>
        <p:nvSpPr>
          <p:cNvPr id="115" name="Google Shape;115;p20"/>
          <p:cNvSpPr/>
          <p:nvPr/>
        </p:nvSpPr>
        <p:spPr>
          <a:xfrm>
            <a:off x="215725" y="179775"/>
            <a:ext cx="515400" cy="4781700"/>
          </a:xfrm>
          <a:prstGeom prst="rect">
            <a:avLst/>
          </a:prstGeom>
          <a:solidFill>
            <a:srgbClr val="85200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16" name="Google Shape;116;p20"/>
          <p:cNvSpPr/>
          <p:nvPr/>
        </p:nvSpPr>
        <p:spPr>
          <a:xfrm>
            <a:off x="731125" y="179775"/>
            <a:ext cx="515400" cy="4781700"/>
          </a:xfrm>
          <a:prstGeom prst="rect">
            <a:avLst/>
          </a:prstGeom>
          <a:solidFill>
            <a:srgbClr val="FF99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120"/>
        <p:cNvGrpSpPr/>
        <p:nvPr/>
      </p:nvGrpSpPr>
      <p:grpSpPr>
        <a:xfrm>
          <a:off x="0" y="0"/>
          <a:ext cx="0" cy="0"/>
          <a:chOff x="0" y="0"/>
          <a:chExt cx="0" cy="0"/>
        </a:xfrm>
      </p:grpSpPr>
      <p:sp>
        <p:nvSpPr>
          <p:cNvPr id="121" name="Google Shape;121;p21"/>
          <p:cNvSpPr txBox="1">
            <a:spLocks noGrp="1"/>
          </p:cNvSpPr>
          <p:nvPr>
            <p:ph type="title"/>
          </p:nvPr>
        </p:nvSpPr>
        <p:spPr>
          <a:xfrm>
            <a:off x="311700" y="1253163"/>
            <a:ext cx="8520600" cy="567600"/>
          </a:xfrm>
          <a:prstGeom prst="rect">
            <a:avLst/>
          </a:prstGeom>
        </p:spPr>
        <p:txBody>
          <a:bodyPr spcFirstLastPara="1" wrap="square" lIns="91425" tIns="91425" rIns="91425" bIns="91425" anchor="t" anchorCtr="0">
            <a:normAutofit fontScale="90000"/>
          </a:bodyPr>
          <a:lstStyle/>
          <a:p>
            <a:pPr marL="0" lvl="0" indent="0" algn="ctr" rtl="0">
              <a:spcBef>
                <a:spcPts val="0"/>
              </a:spcBef>
              <a:spcAft>
                <a:spcPts val="0"/>
              </a:spcAft>
              <a:buNone/>
            </a:pPr>
            <a:r>
              <a:rPr lang="en"/>
              <a:t>MISSION GUIDED SERVICE</a:t>
            </a:r>
            <a:endParaRPr/>
          </a:p>
        </p:txBody>
      </p:sp>
      <p:sp>
        <p:nvSpPr>
          <p:cNvPr id="122" name="Google Shape;122;p21"/>
          <p:cNvSpPr txBox="1">
            <a:spLocks noGrp="1"/>
          </p:cNvSpPr>
          <p:nvPr>
            <p:ph type="body" idx="1"/>
          </p:nvPr>
        </p:nvSpPr>
        <p:spPr>
          <a:xfrm>
            <a:off x="311700" y="1820775"/>
            <a:ext cx="3536400" cy="2748300"/>
          </a:xfrm>
          <a:prstGeom prst="rect">
            <a:avLst/>
          </a:prstGeom>
        </p:spPr>
        <p:txBody>
          <a:bodyPr spcFirstLastPara="1" wrap="square" lIns="91425" tIns="91425" rIns="91425" bIns="91425" anchor="ctr" anchorCtr="0">
            <a:normAutofit/>
          </a:bodyPr>
          <a:lstStyle/>
          <a:p>
            <a:pPr marL="0" lvl="0" indent="0" algn="ctr" rtl="0">
              <a:lnSpc>
                <a:spcPct val="100000"/>
              </a:lnSpc>
              <a:spcBef>
                <a:spcPts val="0"/>
              </a:spcBef>
              <a:spcAft>
                <a:spcPts val="0"/>
              </a:spcAft>
              <a:buClr>
                <a:schemeClr val="dk1"/>
              </a:buClr>
              <a:buSzPts val="1100"/>
              <a:buFont typeface="Arial"/>
              <a:buNone/>
            </a:pPr>
            <a:r>
              <a:rPr lang="en" sz="2300">
                <a:solidFill>
                  <a:srgbClr val="424242"/>
                </a:solidFill>
              </a:rPr>
              <a:t>An advocacy organization for individuals of all ages with intellectual and developmental disabilities </a:t>
            </a:r>
            <a:endParaRPr sz="2300">
              <a:solidFill>
                <a:srgbClr val="424242"/>
              </a:solidFill>
            </a:endParaRPr>
          </a:p>
          <a:p>
            <a:pPr marL="0" lvl="0" indent="0" algn="ctr" rtl="0">
              <a:lnSpc>
                <a:spcPct val="100000"/>
              </a:lnSpc>
              <a:spcBef>
                <a:spcPts val="0"/>
              </a:spcBef>
              <a:spcAft>
                <a:spcPts val="0"/>
              </a:spcAft>
              <a:buClr>
                <a:schemeClr val="dk1"/>
              </a:buClr>
              <a:buSzPts val="1100"/>
              <a:buFont typeface="Arial"/>
              <a:buNone/>
            </a:pPr>
            <a:r>
              <a:rPr lang="en" sz="2300">
                <a:solidFill>
                  <a:srgbClr val="424242"/>
                </a:solidFill>
              </a:rPr>
              <a:t>and their families.</a:t>
            </a:r>
            <a:endParaRPr/>
          </a:p>
        </p:txBody>
      </p:sp>
      <p:sp>
        <p:nvSpPr>
          <p:cNvPr id="123" name="Google Shape;123;p21"/>
          <p:cNvSpPr/>
          <p:nvPr/>
        </p:nvSpPr>
        <p:spPr>
          <a:xfrm>
            <a:off x="407475" y="323575"/>
            <a:ext cx="8317200" cy="431400"/>
          </a:xfrm>
          <a:prstGeom prst="homePlate">
            <a:avLst>
              <a:gd name="adj" fmla="val 50000"/>
            </a:avLst>
          </a:prstGeom>
          <a:solidFill>
            <a:srgbClr val="FF99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24" name="Google Shape;124;p21"/>
          <p:cNvSpPr/>
          <p:nvPr/>
        </p:nvSpPr>
        <p:spPr>
          <a:xfrm>
            <a:off x="407475" y="754975"/>
            <a:ext cx="8317200" cy="431400"/>
          </a:xfrm>
          <a:prstGeom prst="homePlate">
            <a:avLst>
              <a:gd name="adj" fmla="val 50000"/>
            </a:avLst>
          </a:prstGeom>
          <a:solidFill>
            <a:srgbClr val="85200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25" name="Google Shape;125;p21"/>
          <p:cNvSpPr txBox="1"/>
          <p:nvPr/>
        </p:nvSpPr>
        <p:spPr>
          <a:xfrm>
            <a:off x="4254500" y="1981200"/>
            <a:ext cx="4356000" cy="2565300"/>
          </a:xfrm>
          <a:prstGeom prst="rect">
            <a:avLst/>
          </a:prstGeom>
          <a:noFill/>
          <a:ln>
            <a:noFill/>
          </a:ln>
        </p:spPr>
        <p:txBody>
          <a:bodyPr spcFirstLastPara="1" wrap="square" lIns="91425" tIns="91425" rIns="91425" bIns="91425" anchor="ctr" anchorCtr="0">
            <a:noAutofit/>
          </a:bodyPr>
          <a:lstStyle/>
          <a:p>
            <a:pPr marL="457200" lvl="0" indent="-342900" algn="l" rtl="0">
              <a:lnSpc>
                <a:spcPct val="150000"/>
              </a:lnSpc>
              <a:spcBef>
                <a:spcPts val="0"/>
              </a:spcBef>
              <a:spcAft>
                <a:spcPts val="0"/>
              </a:spcAft>
              <a:buClr>
                <a:schemeClr val="dk2"/>
              </a:buClr>
              <a:buSzPts val="1800"/>
              <a:buChar char="●"/>
            </a:pPr>
            <a:r>
              <a:rPr lang="en" sz="1800">
                <a:solidFill>
                  <a:schemeClr val="dk2"/>
                </a:solidFill>
              </a:rPr>
              <a:t>Create events and programs</a:t>
            </a:r>
            <a:endParaRPr sz="1800">
              <a:solidFill>
                <a:schemeClr val="dk2"/>
              </a:solidFill>
            </a:endParaRPr>
          </a:p>
          <a:p>
            <a:pPr marL="457200" lvl="0" indent="-342900" algn="l" rtl="0">
              <a:lnSpc>
                <a:spcPct val="150000"/>
              </a:lnSpc>
              <a:spcBef>
                <a:spcPts val="0"/>
              </a:spcBef>
              <a:spcAft>
                <a:spcPts val="0"/>
              </a:spcAft>
              <a:buClr>
                <a:schemeClr val="dk2"/>
              </a:buClr>
              <a:buSzPts val="1800"/>
              <a:buChar char="●"/>
            </a:pPr>
            <a:r>
              <a:rPr lang="en" sz="1800">
                <a:solidFill>
                  <a:schemeClr val="dk2"/>
                </a:solidFill>
              </a:rPr>
              <a:t>Connect families to critical services</a:t>
            </a:r>
            <a:endParaRPr sz="1800">
              <a:solidFill>
                <a:schemeClr val="dk2"/>
              </a:solidFill>
            </a:endParaRPr>
          </a:p>
          <a:p>
            <a:pPr marL="457200" lvl="0" indent="-342900" algn="l" rtl="0">
              <a:lnSpc>
                <a:spcPct val="150000"/>
              </a:lnSpc>
              <a:spcBef>
                <a:spcPts val="0"/>
              </a:spcBef>
              <a:spcAft>
                <a:spcPts val="0"/>
              </a:spcAft>
              <a:buClr>
                <a:schemeClr val="dk2"/>
              </a:buClr>
              <a:buSzPts val="1800"/>
              <a:buChar char="●"/>
            </a:pPr>
            <a:r>
              <a:rPr lang="en" sz="1800">
                <a:solidFill>
                  <a:schemeClr val="dk2"/>
                </a:solidFill>
              </a:rPr>
              <a:t>Educated the community about the people that we serve</a:t>
            </a:r>
            <a:endParaRPr sz="1800">
              <a:solidFill>
                <a:schemeClr val="dk2"/>
              </a:solidFill>
            </a:endParaRPr>
          </a:p>
          <a:p>
            <a:pPr marL="457200" lvl="0" indent="-342900" algn="l" rtl="0">
              <a:lnSpc>
                <a:spcPct val="150000"/>
              </a:lnSpc>
              <a:spcBef>
                <a:spcPts val="0"/>
              </a:spcBef>
              <a:spcAft>
                <a:spcPts val="0"/>
              </a:spcAft>
              <a:buClr>
                <a:schemeClr val="dk2"/>
              </a:buClr>
              <a:buSzPts val="1800"/>
              <a:buChar char="●"/>
            </a:pPr>
            <a:r>
              <a:rPr lang="en" sz="1800">
                <a:solidFill>
                  <a:schemeClr val="dk2"/>
                </a:solidFill>
              </a:rPr>
              <a:t>LIVE THEIR BEST LIVES</a:t>
            </a:r>
            <a:endParaRPr sz="1800">
              <a:solidFill>
                <a:schemeClr val="dk2"/>
              </a:solidFill>
            </a:endParaRPr>
          </a:p>
        </p:txBody>
      </p:sp>
      <p:pic>
        <p:nvPicPr>
          <p:cNvPr id="126" name="Google Shape;126;p21"/>
          <p:cNvPicPr preferRelativeResize="0"/>
          <p:nvPr/>
        </p:nvPicPr>
        <p:blipFill>
          <a:blip r:embed="rId3" cstate="email">
            <a:alphaModFix/>
            <a:extLst>
              <a:ext uri="{28A0092B-C50C-407E-A947-70E740481C1C}">
                <a14:useLocalDpi xmlns:a14="http://schemas.microsoft.com/office/drawing/2010/main"/>
              </a:ext>
            </a:extLst>
          </a:blip>
          <a:stretch>
            <a:fillRect/>
          </a:stretch>
        </p:blipFill>
        <p:spPr>
          <a:xfrm>
            <a:off x="7224650" y="1186371"/>
            <a:ext cx="1500024" cy="1065026"/>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EF323573FA5D8409F8E0A4B55956BCB" ma:contentTypeVersion="12" ma:contentTypeDescription="Create a new document." ma:contentTypeScope="" ma:versionID="2aa75a55ca624c785b7ff1427d34badb">
  <xsd:schema xmlns:xsd="http://www.w3.org/2001/XMLSchema" xmlns:xs="http://www.w3.org/2001/XMLSchema" xmlns:p="http://schemas.microsoft.com/office/2006/metadata/properties" xmlns:ns2="09b7dace-def3-41eb-bc77-b0f000f551fd" xmlns:ns3="09684d9f-3f28-4c9f-ad7f-09d5a1c03eff" targetNamespace="http://schemas.microsoft.com/office/2006/metadata/properties" ma:root="true" ma:fieldsID="847184a1105ff76ad4daf58d14bbc1a7" ns2:_="" ns3:_="">
    <xsd:import namespace="09b7dace-def3-41eb-bc77-b0f000f551fd"/>
    <xsd:import namespace="09684d9f-3f28-4c9f-ad7f-09d5a1c03ef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Locatio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b7dace-def3-41eb-bc77-b0f000f551f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da7deded-afb5-4eed-9415-542b3c7c043b" ma:termSetId="09814cd3-568e-fe90-9814-8d621ff8fb84" ma:anchorId="fba54fb3-c3e1-fe81-a776-ca4b69148c4d" ma:open="true" ma:isKeyword="false">
      <xsd:complexType>
        <xsd:sequence>
          <xsd:element ref="pc:Terms" minOccurs="0" maxOccurs="1"/>
        </xsd:sequence>
      </xsd:complexType>
    </xsd:element>
    <xsd:element name="MediaServiceLocation" ma:index="15" nillable="true" ma:displayName="Location" ma:indexed="true" ma:internalName="MediaServiceLocatio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9684d9f-3f28-4c9f-ad7f-09d5a1c03eff"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81d9724c-ced8-4da6-8efc-7f9e0f09c95d}" ma:internalName="TaxCatchAll" ma:showField="CatchAllData" ma:web="09684d9f-3f28-4c9f-ad7f-09d5a1c03ef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09b7dace-def3-41eb-bc77-b0f000f551fd">
      <Terms xmlns="http://schemas.microsoft.com/office/infopath/2007/PartnerControls"/>
    </lcf76f155ced4ddcb4097134ff3c332f>
    <TaxCatchAll xmlns="09684d9f-3f28-4c9f-ad7f-09d5a1c03eff"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F5B7906-D7CC-4C55-8AE1-DAEE04C05E72}"/>
</file>

<file path=customXml/itemProps2.xml><?xml version="1.0" encoding="utf-8"?>
<ds:datastoreItem xmlns:ds="http://schemas.openxmlformats.org/officeDocument/2006/customXml" ds:itemID="{0863FFB3-36FD-4DC2-98D2-648881D5D856}">
  <ds:schemaRefs>
    <ds:schemaRef ds:uri="http://schemas.microsoft.com/office/2006/metadata/properties"/>
    <ds:schemaRef ds:uri="http://schemas.microsoft.com/office/infopath/2007/PartnerControls"/>
    <ds:schemaRef ds:uri="09b7dace-def3-41eb-bc77-b0f000f551fd"/>
    <ds:schemaRef ds:uri="09684d9f-3f28-4c9f-ad7f-09d5a1c03eff"/>
  </ds:schemaRefs>
</ds:datastoreItem>
</file>

<file path=customXml/itemProps3.xml><?xml version="1.0" encoding="utf-8"?>
<ds:datastoreItem xmlns:ds="http://schemas.openxmlformats.org/officeDocument/2006/customXml" ds:itemID="{3DA103DF-8672-4193-904D-29203E6D30C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1046</Words>
  <Application>Microsoft Office PowerPoint</Application>
  <PresentationFormat>On-screen Show (16:9)</PresentationFormat>
  <Paragraphs>110</Paragraphs>
  <Slides>19</Slides>
  <Notes>19</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19</vt:i4>
      </vt:variant>
    </vt:vector>
  </HeadingPairs>
  <TitlesOfParts>
    <vt:vector size="21" baseType="lpstr">
      <vt:lpstr>Arial</vt:lpstr>
      <vt:lpstr>Simple Light</vt:lpstr>
      <vt:lpstr>Access in Action:  Removing Systemic Barriers to Successful VR Outcomes</vt:lpstr>
      <vt:lpstr>Advancing Pre-ETS Access and Outcomes</vt:lpstr>
      <vt:lpstr> Barriers Still Shape Participation</vt:lpstr>
      <vt:lpstr>What Strengthens Engagement</vt:lpstr>
      <vt:lpstr>What Improves Outcomes</vt:lpstr>
      <vt:lpstr>Bringing the Framework to Life</vt:lpstr>
      <vt:lpstr>Impact in Mississippi</vt:lpstr>
      <vt:lpstr>Impact in Mississippi</vt:lpstr>
      <vt:lpstr>MISSION GUIDED SERVICE</vt:lpstr>
      <vt:lpstr>PowerPoint Presentation</vt:lpstr>
      <vt:lpstr>PRE-ETS AT THE ARC NWMS</vt:lpstr>
      <vt:lpstr>                WORK CLOSELY WITH YOUR SCHOOLS</vt:lpstr>
      <vt:lpstr>WORK BASED LEARNING EXPERIENCE IS KEY</vt:lpstr>
      <vt:lpstr>MORE WBLE - “SAY CHEESE”</vt:lpstr>
      <vt:lpstr>ARCWORKS - SE PROGRAMMING</vt:lpstr>
      <vt:lpstr>BARRIERS</vt:lpstr>
      <vt:lpstr>SUCCESS STORIES:  ELLA, MILES, AND KATIE</vt:lpstr>
      <vt:lpstr>SUCCESS STORIES:  ETHAN, TREY, AND JENNA</vt:lpstr>
      <vt:lpstr>THANK YOU FOR ATTENDING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Kevin Red</cp:lastModifiedBy>
  <cp:revision>1</cp:revision>
  <dcterms:modified xsi:type="dcterms:W3CDTF">2026-03-23T15:17:19Z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0x010100BEF323573FA5D8409F8E0A4B55956BCB</vt:lpwstr>
  </property>
  <property fmtid="{D5CDD505-2E9C-101B-9397-08002B2CF9AE}" pid="3" name="MediaServiceImageTags">
    <vt:lpwstr/>
  </property>
</Properties>
</file>