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8" r:id="rId1"/>
    <p:sldMasterId id="2147483999" r:id="rId2"/>
  </p:sldMasterIdLst>
  <p:notesMasterIdLst>
    <p:notesMasterId r:id="rId12"/>
  </p:notesMasterIdLst>
  <p:sldIdLst>
    <p:sldId id="256" r:id="rId3"/>
    <p:sldId id="2147483541" r:id="rId4"/>
    <p:sldId id="2147483543" r:id="rId5"/>
    <p:sldId id="2147309959" r:id="rId6"/>
    <p:sldId id="590" r:id="rId7"/>
    <p:sldId id="2147483550" r:id="rId8"/>
    <p:sldId id="2147483552" r:id="rId9"/>
    <p:sldId id="2147470460" r:id="rId10"/>
    <p:sldId id="2147483551" r:id="rId11"/>
  </p:sldIdLst>
  <p:sldSz cx="12188825" cy="6858000"/>
  <p:notesSz cx="9144000" cy="6858000"/>
  <p:defaultTex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7BA763-5D31-9352-BA0F-6237715C34DD}" name="Sloop, Nichole M" initials="SN" userId="S::nichole.sloop@cvshealth.com::db984263-d2f2-473b-afb0-f9adf15f07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0"/>
          <c:dPt>
            <c:idx val="0"/>
            <c:bubble3D val="0"/>
            <c:spPr>
              <a:solidFill>
                <a:srgbClr val="0A4B8C"/>
              </a:solidFill>
              <a:ln w="19050">
                <a:noFill/>
              </a:ln>
              <a:effectLst/>
            </c:spPr>
            <c:extLst>
              <c:ext xmlns:c16="http://schemas.microsoft.com/office/drawing/2014/chart" uri="{C3380CC4-5D6E-409C-BE32-E72D297353CC}">
                <c16:uniqueId val="{00000002-05C5-41CA-B657-FB8E666AED17}"/>
              </c:ext>
            </c:extLst>
          </c:dPt>
          <c:dPt>
            <c:idx val="1"/>
            <c:bubble3D val="0"/>
            <c:spPr>
              <a:solidFill>
                <a:schemeClr val="bg2"/>
              </a:solidFill>
              <a:ln w="19050">
                <a:noFill/>
              </a:ln>
              <a:effectLst/>
            </c:spPr>
            <c:extLst>
              <c:ext xmlns:c16="http://schemas.microsoft.com/office/drawing/2014/chart" uri="{C3380CC4-5D6E-409C-BE32-E72D297353CC}">
                <c16:uniqueId val="{00000001-05C5-41CA-B657-FB8E666AED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B4-4CD1-A302-220687EE7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BB4-4CD1-A302-220687EE7DE2}"/>
              </c:ext>
            </c:extLst>
          </c:dPt>
          <c:cat>
            <c:strRef>
              <c:f>Sheet1!$A$2:$A$5</c:f>
              <c:strCache>
                <c:ptCount val="2"/>
                <c:pt idx="0">
                  <c:v>Section 1</c:v>
                </c:pt>
                <c:pt idx="1">
                  <c:v>Section 2</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0-05C5-41CA-B657-FB8E666AED17}"/>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5F596BD-0CD0-4FE1-BDE0-73A9B0474BDA}" type="datetimeFigureOut">
              <a:rPr lang="en-US" smtClean="0"/>
              <a:t>3/28/2026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8C180BF-6375-44E6-9DCB-A75BBB674076}" type="slidenum">
              <a:rPr lang="en-US" smtClean="0"/>
              <a:t>‹#›</a:t>
            </a:fld>
            <a:endParaRPr lang="en-US"/>
          </a:p>
        </p:txBody>
      </p:sp>
    </p:spTree>
    <p:extLst>
      <p:ext uri="{BB962C8B-B14F-4D97-AF65-F5344CB8AC3E}">
        <p14:creationId xmlns:p14="http://schemas.microsoft.com/office/powerpoint/2010/main" val="234117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Rick</a:t>
            </a:r>
          </a:p>
        </p:txBody>
      </p:sp>
      <p:sp>
        <p:nvSpPr>
          <p:cNvPr id="4" name="Slide Number Placeholder 3"/>
          <p:cNvSpPr>
            <a:spLocks noGrp="1"/>
          </p:cNvSpPr>
          <p:nvPr>
            <p:ph type="sldNum" sz="quarter" idx="5"/>
          </p:nvPr>
        </p:nvSpPr>
        <p:spPr/>
        <p:txBody>
          <a:bodyPr/>
          <a:lstStyle/>
          <a:p>
            <a:fld id="{96C83EF5-EBD2-4814-A560-C49CF560BA84}" type="slidenum">
              <a:rPr lang="en-US" smtClean="0"/>
              <a:t>3</a:t>
            </a:fld>
            <a:endParaRPr lang="en-US"/>
          </a:p>
        </p:txBody>
      </p:sp>
    </p:spTree>
    <p:extLst>
      <p:ext uri="{BB962C8B-B14F-4D97-AF65-F5344CB8AC3E}">
        <p14:creationId xmlns:p14="http://schemas.microsoft.com/office/powerpoint/2010/main" val="310809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2763"/>
            <a:ext cx="4567238" cy="2570162"/>
          </a:xfrm>
        </p:spPr>
      </p:sp>
      <p:sp>
        <p:nvSpPr>
          <p:cNvPr id="3" name="Notes Placeholder 2"/>
          <p:cNvSpPr>
            <a:spLocks noGrp="1"/>
          </p:cNvSpPr>
          <p:nvPr>
            <p:ph type="body" idx="1"/>
          </p:nvPr>
        </p:nvSpPr>
        <p:spPr/>
        <p:txBody>
          <a:bodyPr/>
          <a:lstStyle/>
          <a:p>
            <a:pPr defTabSz="457200">
              <a:defRPr/>
            </a:pPr>
            <a:r>
              <a:rPr lang="en-US" sz="1200">
                <a:latin typeface="CVS Health Sans"/>
              </a:rPr>
              <a:t>Greg </a:t>
            </a:r>
          </a:p>
          <a:p>
            <a:pPr marL="285750" indent="-285750" defTabSz="457200">
              <a:buFont typeface="Arial"/>
              <a:buChar char="•"/>
              <a:defRPr/>
            </a:pPr>
            <a:r>
              <a:rPr lang="en-US" sz="1200">
                <a:latin typeface="CVS Health Sans"/>
              </a:rPr>
              <a:t>Numbers on this slide reflect 346 partners contributing to program participants (998 support campaigns and direct referrals)</a:t>
            </a:r>
          </a:p>
          <a:p>
            <a:pPr marL="285750" indent="-285750" defTabSz="457200">
              <a:buFont typeface="Arial"/>
              <a:buChar char="•"/>
              <a:defRPr/>
            </a:pPr>
            <a:r>
              <a:rPr lang="en-US" sz="1200">
                <a:latin typeface="CVS Health Sans"/>
              </a:rPr>
              <a:t>Avg approx. 10 participants per partner </a:t>
            </a:r>
          </a:p>
        </p:txBody>
      </p:sp>
    </p:spTree>
    <p:extLst>
      <p:ext uri="{BB962C8B-B14F-4D97-AF65-F5344CB8AC3E}">
        <p14:creationId xmlns:p14="http://schemas.microsoft.com/office/powerpoint/2010/main" val="279126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4002C-41B0-2D40-8897-FD9EC6E49C46}" type="slidenum">
              <a:rPr lang="en-US" smtClean="0"/>
              <a:pPr/>
              <a:t>5</a:t>
            </a:fld>
            <a:endParaRPr lang="en-US" dirty="0"/>
          </a:p>
        </p:txBody>
      </p:sp>
    </p:spTree>
    <p:extLst>
      <p:ext uri="{BB962C8B-B14F-4D97-AF65-F5344CB8AC3E}">
        <p14:creationId xmlns:p14="http://schemas.microsoft.com/office/powerpoint/2010/main" val="329870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300" b="1"/>
              <a:t>Populations specific training </a:t>
            </a:r>
            <a:r>
              <a:rPr lang="en-US" sz="1300"/>
              <a:t>- </a:t>
            </a:r>
            <a:r>
              <a:rPr lang="en-US" sz="1300" b="0" i="0">
                <a:effectLst/>
                <a:latin typeface="+mj-lt"/>
              </a:rPr>
              <a:t>We believe that helping people find career opportunities in their communities can improve their overall health. We bridge gaps in employment opportunities, health care access, and education for the most vulnerable populations</a:t>
            </a:r>
          </a:p>
          <a:p>
            <a:pPr marL="171450" indent="-171450">
              <a:buFont typeface="Arial" panose="020B0604020202020204" pitchFamily="34" charset="0"/>
              <a:buChar char="•"/>
            </a:pPr>
            <a:r>
              <a:rPr lang="en-US" sz="1300" b="1"/>
              <a:t>Position specific training </a:t>
            </a:r>
            <a:r>
              <a:rPr lang="en-US" sz="1300"/>
              <a:t>- </a:t>
            </a:r>
            <a:r>
              <a:rPr lang="en-US" sz="1300" b="0"/>
              <a:t>These structured programs are designed to meet the unique demands of health care environments, ensuring participants are prepared for success in positions such as pharmacy technicians and retail associates</a:t>
            </a:r>
          </a:p>
          <a:p>
            <a:pPr marL="171450" indent="-171450">
              <a:buFont typeface="Arial" panose="020B0604020202020204" pitchFamily="34" charset="0"/>
              <a:buChar char="•"/>
            </a:pPr>
            <a:r>
              <a:rPr lang="en-US" sz="1300" b="1"/>
              <a:t>Live experience on-site </a:t>
            </a:r>
            <a:r>
              <a:rPr lang="en-US" sz="1300"/>
              <a:t>- T</a:t>
            </a:r>
            <a:r>
              <a:rPr lang="en-US" sz="1300" b="0" i="0">
                <a:effectLst/>
                <a:latin typeface="+mj-lt"/>
              </a:rPr>
              <a:t>hese programs immerse participants in real-world work environments, helping them develop practical skills and readiness for the workforce</a:t>
            </a:r>
          </a:p>
          <a:p>
            <a:pPr marL="171450" indent="-171450">
              <a:buFont typeface="Arial" panose="020B0604020202020204" pitchFamily="34" charset="0"/>
              <a:buChar char="•"/>
            </a:pPr>
            <a:r>
              <a:rPr lang="en-US" sz="1300" b="1"/>
              <a:t>WITC Training (where available) </a:t>
            </a:r>
            <a:r>
              <a:rPr lang="en-US" sz="1300"/>
              <a:t>- </a:t>
            </a:r>
            <a:r>
              <a:rPr lang="en-US" sz="1300" b="0">
                <a:latin typeface="+mj-lt"/>
              </a:rPr>
              <a:t>P</a:t>
            </a:r>
            <a:r>
              <a:rPr lang="en-US" sz="1300" b="0" i="0">
                <a:effectLst/>
                <a:latin typeface="+mj-lt"/>
              </a:rPr>
              <a:t>articipants receive comprehensive, hands-on training in a mock setting that prepares them for successful careers</a:t>
            </a:r>
            <a:endParaRPr lang="en-US" sz="1300">
              <a:latin typeface="+mj-lt"/>
            </a:endParaRPr>
          </a:p>
          <a:p>
            <a:endParaRPr lang="en-US" sz="1200">
              <a:latin typeface="+mj-lt"/>
            </a:endParaRPr>
          </a:p>
          <a:p>
            <a:endParaRPr lang="en-US" sz="1200" b="0"/>
          </a:p>
          <a:p>
            <a:endParaRPr lang="en-US" sz="1200"/>
          </a:p>
          <a:p>
            <a:endParaRPr lang="en-US"/>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a:p>
        </p:txBody>
      </p:sp>
    </p:spTree>
    <p:extLst>
      <p:ext uri="{BB962C8B-B14F-4D97-AF65-F5344CB8AC3E}">
        <p14:creationId xmlns:p14="http://schemas.microsoft.com/office/powerpoint/2010/main" val="351126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24242"/>
                </a:solidFill>
                <a:effectLst/>
                <a:latin typeface="Segoe Sans"/>
              </a:rPr>
              <a:t>https://www.ivymount.org/ivymount-celebrates-autism-acceptance-and-advocacy-month/</a:t>
            </a:r>
          </a:p>
          <a:p>
            <a:endParaRPr lang="en-US"/>
          </a:p>
        </p:txBody>
      </p:sp>
      <p:sp>
        <p:nvSpPr>
          <p:cNvPr id="4" name="Slide Number Placeholder 3"/>
          <p:cNvSpPr>
            <a:spLocks noGrp="1"/>
          </p:cNvSpPr>
          <p:nvPr>
            <p:ph type="sldNum" sz="quarter" idx="5"/>
          </p:nvPr>
        </p:nvSpPr>
        <p:spPr/>
        <p:txBody>
          <a:bodyPr/>
          <a:lstStyle/>
          <a:p>
            <a:fld id="{779F375B-0404-468A-9638-476675D9E92F}" type="slidenum">
              <a:rPr lang="en-US" smtClean="0"/>
              <a:t>8</a:t>
            </a:fld>
            <a:endParaRPr lang="en-US"/>
          </a:p>
        </p:txBody>
      </p:sp>
    </p:spTree>
    <p:extLst>
      <p:ext uri="{BB962C8B-B14F-4D97-AF65-F5344CB8AC3E}">
        <p14:creationId xmlns:p14="http://schemas.microsoft.com/office/powerpoint/2010/main" val="3250005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22" name="Text Placeholder 4"/>
          <p:cNvSpPr>
            <a:spLocks noGrp="1"/>
          </p:cNvSpPr>
          <p:nvPr>
            <p:ph type="body" sz="quarter" idx="16" hasCustomPrompt="1"/>
          </p:nvPr>
        </p:nvSpPr>
        <p:spPr>
          <a:xfrm>
            <a:off x="557784" y="4379002"/>
            <a:ext cx="3582017" cy="1262324"/>
          </a:xfrm>
        </p:spPr>
        <p:txBody>
          <a:bodyPr/>
          <a:lstStyle>
            <a:lvl1pPr>
              <a:defRPr sz="1500" b="1">
                <a:solidFill>
                  <a:schemeClr val="tx2"/>
                </a:solidFill>
                <a:latin typeface="+mn-lt"/>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pic>
        <p:nvPicPr>
          <p:cNvPr id="12" name="Graphic 11" descr="CVS Health logo.">
            <a:extLst>
              <a:ext uri="{FF2B5EF4-FFF2-40B4-BE49-F238E27FC236}">
                <a16:creationId xmlns:a16="http://schemas.microsoft.com/office/drawing/2014/main" id="{EB139D66-8476-4A6C-8269-A32651B9DC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pic>
        <p:nvPicPr>
          <p:cNvPr id="21" name="Picture 20" descr="Red outline he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3561" y="1016178"/>
            <a:ext cx="5221110" cy="4340047"/>
          </a:xfrm>
          <a:prstGeom prst="rect">
            <a:avLst/>
          </a:prstGeom>
        </p:spPr>
      </p:pic>
    </p:spTree>
    <p:extLst>
      <p:ext uri="{BB962C8B-B14F-4D97-AF65-F5344CB8AC3E}">
        <p14:creationId xmlns:p14="http://schemas.microsoft.com/office/powerpoint/2010/main" val="223078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r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b="1">
                <a:solidFill>
                  <a:schemeClr val="accent2"/>
                </a:solidFill>
                <a:latin typeface="+mj-lt"/>
              </a:defRPr>
            </a:lvl1pPr>
          </a:lstStyle>
          <a:p>
            <a:r>
              <a:rPr lang="en-US"/>
              <a:t>Click to edit title for divider</a:t>
            </a:r>
          </a:p>
        </p:txBody>
      </p:sp>
    </p:spTree>
    <p:extLst>
      <p:ext uri="{BB962C8B-B14F-4D97-AF65-F5344CB8AC3E}">
        <p14:creationId xmlns:p14="http://schemas.microsoft.com/office/powerpoint/2010/main" val="193899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228797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307027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white">
    <p:spTree>
      <p:nvGrpSpPr>
        <p:cNvPr id="1" name=""/>
        <p:cNvGrpSpPr/>
        <p:nvPr/>
      </p:nvGrpSpPr>
      <p:grpSpPr>
        <a:xfrm>
          <a:off x="0" y="0"/>
          <a:ext cx="0" cy="0"/>
          <a:chOff x="0" y="0"/>
          <a:chExt cx="0" cy="0"/>
        </a:xfrm>
      </p:grpSpPr>
      <p:pic>
        <p:nvPicPr>
          <p:cNvPr id="5" name="Picture 4" descr="Light heart pattern background.">
            <a:extLst>
              <a:ext uri="{FF2B5EF4-FFF2-40B4-BE49-F238E27FC236}">
                <a16:creationId xmlns:a16="http://schemas.microsoft.com/office/drawing/2014/main" id="{DCF51F69-B135-440B-B1C1-8877F65D92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64" y="0"/>
            <a:ext cx="12188952" cy="6858000"/>
          </a:xfrm>
          <a:prstGeom prst="rect">
            <a:avLst/>
          </a:prstGeom>
        </p:spPr>
      </p:pic>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198120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dark">
    <p:spTree>
      <p:nvGrpSpPr>
        <p:cNvPr id="1" name=""/>
        <p:cNvGrpSpPr/>
        <p:nvPr/>
      </p:nvGrpSpPr>
      <p:grpSpPr>
        <a:xfrm>
          <a:off x="0" y="0"/>
          <a:ext cx="0" cy="0"/>
          <a:chOff x="0" y="0"/>
          <a:chExt cx="0" cy="0"/>
        </a:xfrm>
      </p:grpSpPr>
      <p:pic>
        <p:nvPicPr>
          <p:cNvPr id="3" name="Picture 2" descr="Dark heart pattern background.">
            <a:extLst>
              <a:ext uri="{FF2B5EF4-FFF2-40B4-BE49-F238E27FC236}">
                <a16:creationId xmlns:a16="http://schemas.microsoft.com/office/drawing/2014/main" id="{A370D62A-AB1A-457C-AF9D-8363B2583D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69" y="-9144"/>
            <a:ext cx="12219762" cy="6876288"/>
          </a:xfrm>
          <a:prstGeom prst="rect">
            <a:avLst/>
          </a:prstGeom>
        </p:spPr>
      </p:pic>
      <p:sp>
        <p:nvSpPr>
          <p:cNvPr id="4" name="Title 1">
            <a:extLst>
              <a:ext uri="{FF2B5EF4-FFF2-40B4-BE49-F238E27FC236}">
                <a16:creationId xmlns:a16="http://schemas.microsoft.com/office/drawing/2014/main" id="{ABD1AEB8-3322-4E67-A702-83F309202013}"/>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297154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09929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784"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0832"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3880"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098280"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12689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15" name="Text Placeholder 4"/>
          <p:cNvSpPr>
            <a:spLocks noGrp="1"/>
          </p:cNvSpPr>
          <p:nvPr>
            <p:ph type="body" sz="quarter" idx="16" hasCustomPrompt="1"/>
          </p:nvPr>
        </p:nvSpPr>
        <p:spPr>
          <a:xfrm>
            <a:off x="557784" y="4379002"/>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pic>
        <p:nvPicPr>
          <p:cNvPr id="11" name="Graphic 10" descr="CVS Health logo.">
            <a:extLst>
              <a:ext uri="{FF2B5EF4-FFF2-40B4-BE49-F238E27FC236}">
                <a16:creationId xmlns:a16="http://schemas.microsoft.com/office/drawing/2014/main" id="{E2CF043F-8065-47E0-BB4A-3C892424CE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6307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five-column journey layout</a:t>
            </a:r>
          </a:p>
        </p:txBody>
      </p:sp>
      <p:sp>
        <p:nvSpPr>
          <p:cNvPr id="8"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1"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2"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4"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364606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5" y="1752600"/>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55374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2"/>
            <a:ext cx="7172418"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6288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comparison slide</a:t>
            </a:r>
          </a:p>
        </p:txBody>
      </p:sp>
      <p:sp>
        <p:nvSpPr>
          <p:cNvPr id="15" name="Content Placeholder 3"/>
          <p:cNvSpPr>
            <a:spLocks noGrp="1"/>
          </p:cNvSpPr>
          <p:nvPr>
            <p:ph sz="half" idx="2" hasCustomPrompt="1"/>
          </p:nvPr>
        </p:nvSpPr>
        <p:spPr>
          <a:xfrm>
            <a:off x="1253148"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accent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11" name="Rectangle 10">
            <a:extLst>
              <a:ext uri="{FF2B5EF4-FFF2-40B4-BE49-F238E27FC236}">
                <a16:creationId xmlns:a16="http://schemas.microsoft.com/office/drawing/2014/main" id="{65139F72-CEC0-495F-8477-192D60A880E2}"/>
              </a:ext>
            </a:extLst>
          </p:cNvPr>
          <p:cNvSpPr/>
          <p:nvPr/>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6" name="Content Placeholder 5"/>
          <p:cNvSpPr>
            <a:spLocks noGrp="1"/>
          </p:cNvSpPr>
          <p:nvPr>
            <p:ph sz="quarter" idx="4" hasCustomPrompt="1"/>
          </p:nvPr>
        </p:nvSpPr>
        <p:spPr>
          <a:xfrm>
            <a:off x="7378375"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accent2"/>
                </a:solidFill>
                <a:latin typeface="+mn-lt"/>
              </a:defRPr>
            </a:lvl1pPr>
            <a:lvl2pPr marL="0" indent="0" algn="ctr">
              <a:spcBef>
                <a:spcPts val="1200"/>
              </a:spcBef>
              <a:buClrTx/>
              <a:buFontTx/>
              <a:buNone/>
              <a:defRPr sz="1500">
                <a:solidFill>
                  <a:schemeClr val="tx2"/>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7" name="Graphic 6" descr="CVS Health logo.">
            <a:extLst>
              <a:ext uri="{FF2B5EF4-FFF2-40B4-BE49-F238E27FC236}">
                <a16:creationId xmlns:a16="http://schemas.microsoft.com/office/drawing/2014/main" id="{99394496-8368-4B56-8235-99713340C2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567775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One pan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4177E-CDDD-476F-9590-4FA690787A3F}"/>
              </a:ext>
            </a:extLst>
          </p:cNvPr>
          <p:cNvSpPr/>
          <p:nvPr/>
        </p:nvSpPr>
        <p:spPr>
          <a:xfrm>
            <a:off x="0"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3" name="Title 1">
            <a:extLst>
              <a:ext uri="{FF2B5EF4-FFF2-40B4-BE49-F238E27FC236}">
                <a16:creationId xmlns:a16="http://schemas.microsoft.com/office/drawing/2014/main" id="{7C794590-BFF7-4D91-A4D6-07347CD385E0}"/>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a:t>Click to add title </a:t>
            </a:r>
            <a:br>
              <a:rPr lang="en-US"/>
            </a:br>
            <a:r>
              <a:rPr lang="en-US"/>
              <a:t>here for one panel comparison slide</a:t>
            </a:r>
          </a:p>
        </p:txBody>
      </p:sp>
      <p:sp>
        <p:nvSpPr>
          <p:cNvPr id="7" name="Content Placeholder 3">
            <a:extLst>
              <a:ext uri="{FF2B5EF4-FFF2-40B4-BE49-F238E27FC236}">
                <a16:creationId xmlns:a16="http://schemas.microsoft.com/office/drawing/2014/main" id="{39BBBC8D-0164-48BE-8C39-97B2E9C688A7}"/>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accent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8" name="Content Placeholder 3">
            <a:extLst>
              <a:ext uri="{FF2B5EF4-FFF2-40B4-BE49-F238E27FC236}">
                <a16:creationId xmlns:a16="http://schemas.microsoft.com/office/drawing/2014/main" id="{E1CA36B9-1028-43DB-A308-5411C7D185BC}"/>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accent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1" name="Content Placeholder 8">
            <a:extLst>
              <a:ext uri="{FF2B5EF4-FFF2-40B4-BE49-F238E27FC236}">
                <a16:creationId xmlns:a16="http://schemas.microsoft.com/office/drawing/2014/main" id="{668665DB-9D44-4B88-9F03-E82A2FF5D152}"/>
              </a:ext>
            </a:extLst>
          </p:cNvPr>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FE9336-BB34-4CCC-8274-05D8119178BD}"/>
              </a:ext>
            </a:extLst>
          </p:cNvPr>
          <p:cNvSpPr txBox="1"/>
          <p:nvPr/>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©2025 CVS Health and/or one of its affiliates. Confidential and proprietary.</a:t>
            </a:r>
          </a:p>
        </p:txBody>
      </p:sp>
      <p:pic>
        <p:nvPicPr>
          <p:cNvPr id="10" name="Graphic 9" descr="CVS Health logo.">
            <a:extLst>
              <a:ext uri="{FF2B5EF4-FFF2-40B4-BE49-F238E27FC236}">
                <a16:creationId xmlns:a16="http://schemas.microsoft.com/office/drawing/2014/main" id="{4556B8A3-577E-4258-B8ED-A7943CC515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2447075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ree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FACB8A6-3813-48D2-B8CE-038DD1E42B32}"/>
              </a:ext>
            </a:extLst>
          </p:cNvPr>
          <p:cNvSpPr/>
          <p:nvPr/>
        </p:nvSpPr>
        <p:spPr>
          <a:xfrm>
            <a:off x="0" y="6241774"/>
            <a:ext cx="5585791"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p:nvSpPr>
        <p:spPr>
          <a:xfrm>
            <a:off x="8118931" y="0"/>
            <a:ext cx="406989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a:t>Click to add title here for two panel comparison slide</a:t>
            </a: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tx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1" name="Content Placeholder 8">
            <a:extLst>
              <a:ext uri="{FF2B5EF4-FFF2-40B4-BE49-F238E27FC236}">
                <a16:creationId xmlns:a16="http://schemas.microsoft.com/office/drawing/2014/main" id="{F5E0B0A3-49E5-4641-8D2C-BC31AF6815C4}"/>
              </a:ext>
            </a:extLst>
          </p:cNvPr>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1B46839-35D8-438B-B7A2-2B753DFD7A66}"/>
              </a:ext>
            </a:extLst>
          </p:cNvPr>
          <p:cNvSpPr txBox="1"/>
          <p:nvPr/>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©2025 CVS Health and/or one of its affiliates. Confidential and proprietary.</a:t>
            </a:r>
          </a:p>
        </p:txBody>
      </p:sp>
      <p:pic>
        <p:nvPicPr>
          <p:cNvPr id="12" name="Graphic 11" descr="CVS Health logo.">
            <a:extLst>
              <a:ext uri="{FF2B5EF4-FFF2-40B4-BE49-F238E27FC236}">
                <a16:creationId xmlns:a16="http://schemas.microsoft.com/office/drawing/2014/main" id="{DE198919-F3A5-469C-A629-47C5826376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777505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descr="CVS Health logo in white.">
            <a:extLst>
              <a:ext uri="{FF2B5EF4-FFF2-40B4-BE49-F238E27FC236}">
                <a16:creationId xmlns:a16="http://schemas.microsoft.com/office/drawing/2014/main" id="{8163FE3F-97F2-42A9-B07A-B67697B4DB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270009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1148326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8" name="Rectangle 7">
            <a:extLst>
              <a:ext uri="{FF2B5EF4-FFF2-40B4-BE49-F238E27FC236}">
                <a16:creationId xmlns:a16="http://schemas.microsoft.com/office/drawing/2014/main" id="{65139F72-CEC0-495F-8477-192D60A880E2}"/>
              </a:ext>
            </a:extLst>
          </p:cNvPr>
          <p:cNvSpPr/>
          <p:nvPr/>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pic>
        <p:nvPicPr>
          <p:cNvPr id="7" name="Graphic 6" descr="CVS Health logo.">
            <a:extLst>
              <a:ext uri="{FF2B5EF4-FFF2-40B4-BE49-F238E27FC236}">
                <a16:creationId xmlns:a16="http://schemas.microsoft.com/office/drawing/2014/main" id="{B59DA53D-FB46-42C9-9A73-236B2FE10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1583824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CB4B9DEE-1CF0-47D1-934E-DB4356D62FF1}"/>
              </a:ext>
            </a:extLst>
          </p:cNvPr>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2"/>
                </a:solidFill>
                <a:latin typeface="+mn-lt"/>
                <a:cs typeface="Arial" panose="020B0604020202020204" pitchFamily="34" charset="0"/>
              </a:rPr>
              <a:t>©2025 CVS Health and/or one of its affiliates. Confidential and proprietary.</a:t>
            </a:r>
          </a:p>
        </p:txBody>
      </p:sp>
    </p:spTree>
    <p:extLst>
      <p:ext uri="{BB962C8B-B14F-4D97-AF65-F5344CB8AC3E}">
        <p14:creationId xmlns:p14="http://schemas.microsoft.com/office/powerpoint/2010/main" val="372851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88F0CF77-4F25-43F9-BB7C-C01DDDDCDF08}"/>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784" y="4379002"/>
            <a:ext cx="3582017" cy="1262324"/>
          </a:xfrm>
        </p:spPr>
        <p:txBody>
          <a:bodyPr/>
          <a:lstStyle>
            <a:lvl1pPr>
              <a:defRPr sz="1500" b="1">
                <a:solidFill>
                  <a:schemeClr val="bg1"/>
                </a:solidFill>
                <a:latin typeface="+mn-lt"/>
              </a:defRPr>
            </a:lvl1pPr>
            <a:lvl2pPr marL="0" indent="0">
              <a:spcBef>
                <a:spcPts val="0"/>
              </a:spcBef>
              <a:spcAft>
                <a:spcPts val="2400"/>
              </a:spcAft>
              <a:buFontTx/>
              <a:buNone/>
              <a:defRPr sz="1300">
                <a:solidFill>
                  <a:schemeClr val="bg1"/>
                </a:solidFill>
                <a:latin typeface="+mn-lt"/>
              </a:defRPr>
            </a:lvl2pPr>
            <a:lvl3pPr marL="0" indent="0">
              <a:buFontTx/>
              <a:buNone/>
              <a:defRPr sz="1200">
                <a:solidFill>
                  <a:schemeClr val="bg1"/>
                </a:solidFill>
                <a:latin typeface="+mn-lt"/>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pic>
        <p:nvPicPr>
          <p:cNvPr id="12" name="Graphic 11" descr="CVS Health logo in white.">
            <a:extLst>
              <a:ext uri="{FF2B5EF4-FFF2-40B4-BE49-F238E27FC236}">
                <a16:creationId xmlns:a16="http://schemas.microsoft.com/office/drawing/2014/main" id="{1A4ABFD4-BEC4-40BD-B29A-2C7FFDFAFD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610383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2AA3D8E1-3CCE-42A5-88D6-38F615FADD4D}"/>
              </a:ext>
            </a:extLst>
          </p:cNvPr>
          <p:cNvSpPr/>
          <p:nvPr/>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pic>
        <p:nvPicPr>
          <p:cNvPr id="6" name="Graphic 5" descr="CVS Health logo.">
            <a:extLst>
              <a:ext uri="{FF2B5EF4-FFF2-40B4-BE49-F238E27FC236}">
                <a16:creationId xmlns:a16="http://schemas.microsoft.com/office/drawing/2014/main" id="{C97A688A-13B1-4480-9A65-4362859FCD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4092899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and infographic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12FD3486-B3F5-43BE-9108-5DEA0679272C}"/>
              </a:ext>
            </a:extLst>
          </p:cNvPr>
          <p:cNvSpPr/>
          <p:nvPr/>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535CA040-9CF0-49AA-B5D4-DC4BFA2479C1}"/>
              </a:ext>
            </a:extLst>
          </p:cNvPr>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Content Placeholder 8">
            <a:extLst>
              <a:ext uri="{FF2B5EF4-FFF2-40B4-BE49-F238E27FC236}">
                <a16:creationId xmlns:a16="http://schemas.microsoft.com/office/drawing/2014/main" id="{3B4598AE-016B-45A4-877F-62C42E458969}"/>
              </a:ext>
            </a:extLst>
          </p:cNvPr>
          <p:cNvSpPr txBox="1">
            <a:spLocks/>
          </p:cNvSpPr>
          <p:nvPr/>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2"/>
                </a:solidFill>
                <a:latin typeface="+mn-lt"/>
                <a:cs typeface="Arial" panose="020B0604020202020204" pitchFamily="34" charset="0"/>
              </a:rPr>
              <a:t>©2025 CVS Health and/or one of its affiliates. Confidential and proprietary.</a:t>
            </a:r>
          </a:p>
        </p:txBody>
      </p:sp>
    </p:spTree>
    <p:extLst>
      <p:ext uri="{BB962C8B-B14F-4D97-AF65-F5344CB8AC3E}">
        <p14:creationId xmlns:p14="http://schemas.microsoft.com/office/powerpoint/2010/main" val="428860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1764792"/>
            <a:ext cx="4700016" cy="1463040"/>
          </a:xfrm>
        </p:spPr>
        <p:txBody>
          <a:bodyPr rIns="0" anchor="b"/>
          <a:lstStyle>
            <a:lvl1pPr marL="171450" indent="-171450">
              <a:lnSpc>
                <a:spcPct val="95000"/>
              </a:lnSpc>
              <a:tabLst>
                <a:tab pos="171450" algn="l"/>
              </a:tabLst>
              <a:defRPr>
                <a:solidFill>
                  <a:schemeClr val="tx2"/>
                </a:solidFill>
              </a:defRPr>
            </a:lvl1pPr>
          </a:lstStyle>
          <a:p>
            <a:r>
              <a:rPr lang="en-US"/>
              <a:t>“	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713232" y="3590382"/>
            <a:ext cx="4572000" cy="161925"/>
          </a:xfrm>
          <a:prstGeom prst="rect">
            <a:avLst/>
          </a:prstGeom>
          <a:noFill/>
        </p:spPr>
        <p:txBody>
          <a:bodyPr>
            <a:noAutofit/>
          </a:bodyPr>
          <a:lstStyle>
            <a:lvl1pPr>
              <a:defRPr sz="1300" cap="none" baseline="0">
                <a:solidFill>
                  <a:schemeClr val="tx2"/>
                </a:solidFill>
              </a:defRPr>
            </a:lvl1pPr>
          </a:lstStyle>
          <a:p>
            <a:pPr lvl="0"/>
            <a:r>
              <a:rPr lang="en-US"/>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descr="CVS Health logo in white.">
            <a:extLst>
              <a:ext uri="{FF2B5EF4-FFF2-40B4-BE49-F238E27FC236}">
                <a16:creationId xmlns:a16="http://schemas.microsoft.com/office/drawing/2014/main" id="{5C21479B-88BC-46B4-90DB-3F9721D74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3879276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3" y="2180108"/>
            <a:ext cx="7168896"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1"/>
            <a:ext cx="4572000"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4143773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Next steps</a:t>
            </a:r>
          </a:p>
        </p:txBody>
      </p:sp>
      <p:sp>
        <p:nvSpPr>
          <p:cNvPr id="5"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1</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2</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10" name="Content Placeholder 2"/>
          <p:cNvSpPr>
            <a:spLocks noGrp="1"/>
          </p:cNvSpPr>
          <p:nvPr>
            <p:ph sz="half" idx="11" hasCustomPrompt="1"/>
          </p:nvPr>
        </p:nvSpPr>
        <p:spPr bwMode="gray">
          <a:xfrm>
            <a:off x="7662672" y="2110424"/>
            <a:ext cx="2505456"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3</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Tree>
    <p:extLst>
      <p:ext uri="{BB962C8B-B14F-4D97-AF65-F5344CB8AC3E}">
        <p14:creationId xmlns:p14="http://schemas.microsoft.com/office/powerpoint/2010/main" val="2881652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In closing</a:t>
            </a:r>
          </a:p>
        </p:txBody>
      </p:sp>
      <p:sp>
        <p:nvSpPr>
          <p:cNvPr id="4" name="Content Placeholder 2"/>
          <p:cNvSpPr>
            <a:spLocks noGrp="1"/>
          </p:cNvSpPr>
          <p:nvPr>
            <p:ph idx="1" hasCustomPrompt="1"/>
          </p:nvPr>
        </p:nvSpPr>
        <p:spPr bwMode="gray">
          <a:xfrm>
            <a:off x="557784" y="1767532"/>
            <a:ext cx="8586216"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639434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784" y="-344516"/>
            <a:ext cx="11023255" cy="264306"/>
          </a:xfrm>
        </p:spPr>
        <p:txBody>
          <a:bodyPr anchor="b"/>
          <a:lstStyle>
            <a:lvl1pPr>
              <a:defRPr sz="1400"/>
            </a:lvl1pPr>
          </a:lstStyle>
          <a:p>
            <a:r>
              <a:rPr lang="en-US"/>
              <a:t>Title for slide built on the blank accessibility master</a:t>
            </a:r>
          </a:p>
        </p:txBody>
      </p:sp>
    </p:spTree>
    <p:extLst>
      <p:ext uri="{BB962C8B-B14F-4D97-AF65-F5344CB8AC3E}">
        <p14:creationId xmlns:p14="http://schemas.microsoft.com/office/powerpoint/2010/main" val="2605116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717" y="1188272"/>
            <a:ext cx="3774730" cy="713232"/>
          </a:xfrm>
        </p:spPr>
        <p:txBody>
          <a:bodyPr/>
          <a:lstStyle>
            <a:lvl1pPr>
              <a:defRPr sz="4800">
                <a:solidFill>
                  <a:schemeClr val="bg1"/>
                </a:solidFill>
              </a:defRPr>
            </a:lvl1pPr>
          </a:lstStyle>
          <a:p>
            <a:r>
              <a:rPr lang="en-US"/>
              <a:t>Closing slide</a:t>
            </a:r>
          </a:p>
        </p:txBody>
      </p:sp>
      <p:pic>
        <p:nvPicPr>
          <p:cNvPr id="4" name="Graphic 3" descr="CVS Health logo.">
            <a:extLst>
              <a:ext uri="{FF2B5EF4-FFF2-40B4-BE49-F238E27FC236}">
                <a16:creationId xmlns:a16="http://schemas.microsoft.com/office/drawing/2014/main" id="{4241CE38-4CEB-4E8B-816C-5C169EC9AE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125866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tx2"/>
                </a:solidFill>
              </a:defRPr>
            </a:lvl1pPr>
          </a:lstStyle>
          <a:p>
            <a:r>
              <a:rPr lang="en-US"/>
              <a:t>Click to add title</a:t>
            </a:r>
          </a:p>
        </p:txBody>
      </p:sp>
      <p:sp>
        <p:nvSpPr>
          <p:cNvPr id="3" name="Subtitle 2"/>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6" name="Picture Placeholder 5">
            <a:extLst>
              <a:ext uri="{FF2B5EF4-FFF2-40B4-BE49-F238E27FC236}">
                <a16:creationId xmlns:a16="http://schemas.microsoft.com/office/drawing/2014/main" id="{3F869ED5-AC1E-4039-94B8-07F41FF5B239}"/>
              </a:ext>
            </a:extLst>
          </p:cNvPr>
          <p:cNvSpPr>
            <a:spLocks noGrp="1"/>
          </p:cNvSpPr>
          <p:nvPr>
            <p:ph type="pic" sz="quarter" idx="10" hasCustomPrompt="1"/>
          </p:nvPr>
        </p:nvSpPr>
        <p:spPr>
          <a:xfrm>
            <a:off x="0" y="0"/>
            <a:ext cx="12188825" cy="4350553"/>
          </a:xfrm>
          <a:prstGeom prst="rect">
            <a:avLst/>
          </a:prstGeom>
          <a:solidFill>
            <a:schemeClr val="bg1">
              <a:lumMod val="8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5" name="Graphic 4" descr="CVS Health logo in white.">
            <a:extLst>
              <a:ext uri="{FF2B5EF4-FFF2-40B4-BE49-F238E27FC236}">
                <a16:creationId xmlns:a16="http://schemas.microsoft.com/office/drawing/2014/main" id="{463D5C17-C939-4A2E-BEF3-DFD46A1A90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277990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445" y="3017954"/>
            <a:ext cx="9991935" cy="713232"/>
          </a:xfrm>
        </p:spPr>
        <p:txBody>
          <a:bodyPr/>
          <a:lstStyle>
            <a:lvl1pPr algn="ctr">
              <a:defRPr sz="5400">
                <a:solidFill>
                  <a:schemeClr val="accent2"/>
                </a:solidFill>
              </a:defRPr>
            </a:lvl1pPr>
          </a:lstStyle>
          <a:p>
            <a:r>
              <a:rPr lang="en-US"/>
              <a:t>Closing slide</a:t>
            </a:r>
          </a:p>
        </p:txBody>
      </p:sp>
    </p:spTree>
    <p:extLst>
      <p:ext uri="{BB962C8B-B14F-4D97-AF65-F5344CB8AC3E}">
        <p14:creationId xmlns:p14="http://schemas.microsoft.com/office/powerpoint/2010/main" val="3548015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VS logo on white">
    <p:spTree>
      <p:nvGrpSpPr>
        <p:cNvPr id="1" name=""/>
        <p:cNvGrpSpPr/>
        <p:nvPr/>
      </p:nvGrpSpPr>
      <p:grpSpPr>
        <a:xfrm>
          <a:off x="0" y="0"/>
          <a:ext cx="0" cy="0"/>
          <a:chOff x="0" y="0"/>
          <a:chExt cx="0" cy="0"/>
        </a:xfrm>
      </p:grpSpPr>
      <p:pic>
        <p:nvPicPr>
          <p:cNvPr id="12" name="Graphic 11" descr="CVS Health logo.">
            <a:extLst>
              <a:ext uri="{FF2B5EF4-FFF2-40B4-BE49-F238E27FC236}">
                <a16:creationId xmlns:a16="http://schemas.microsoft.com/office/drawing/2014/main" id="{3B724D08-4F05-4A11-9EB9-CD3B1FE611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581" y="3030093"/>
            <a:ext cx="6537663" cy="79781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a:t>CVS Health logo on white background</a:t>
            </a:r>
          </a:p>
        </p:txBody>
      </p:sp>
    </p:spTree>
    <p:extLst>
      <p:ext uri="{BB962C8B-B14F-4D97-AF65-F5344CB8AC3E}">
        <p14:creationId xmlns:p14="http://schemas.microsoft.com/office/powerpoint/2010/main" val="3804135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p:nvSpPr>
        <p:spPr>
          <a:xfrm>
            <a:off x="0" y="0"/>
            <a:ext cx="12188825"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a:t>CVS Health logo on red background</a:t>
            </a:r>
          </a:p>
        </p:txBody>
      </p:sp>
      <p:pic>
        <p:nvPicPr>
          <p:cNvPr id="12" name="Graphic 11" descr="CVS Health logo in white.">
            <a:extLst>
              <a:ext uri="{FF2B5EF4-FFF2-40B4-BE49-F238E27FC236}">
                <a16:creationId xmlns:a16="http://schemas.microsoft.com/office/drawing/2014/main" id="{B559DD0B-4B08-444F-A6AA-A5A2ED1474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581" y="3030093"/>
            <a:ext cx="6537663" cy="797815"/>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22" name="Text Placeholder 4"/>
          <p:cNvSpPr>
            <a:spLocks noGrp="1"/>
          </p:cNvSpPr>
          <p:nvPr>
            <p:ph type="body" sz="quarter" idx="16" hasCustomPrompt="1"/>
          </p:nvPr>
        </p:nvSpPr>
        <p:spPr>
          <a:xfrm>
            <a:off x="557784" y="4379002"/>
            <a:ext cx="3582017" cy="1262324"/>
          </a:xfrm>
        </p:spPr>
        <p:txBody>
          <a:bodyPr/>
          <a:lstStyle>
            <a:lvl1pPr>
              <a:defRPr sz="1500" b="1">
                <a:solidFill>
                  <a:schemeClr val="tx2"/>
                </a:solidFill>
                <a:latin typeface="+mn-lt"/>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pic>
        <p:nvPicPr>
          <p:cNvPr id="12" name="Graphic 11" descr="CVS Health logo.">
            <a:extLst>
              <a:ext uri="{FF2B5EF4-FFF2-40B4-BE49-F238E27FC236}">
                <a16:creationId xmlns:a16="http://schemas.microsoft.com/office/drawing/2014/main" id="{EB139D66-8476-4A6C-8269-A32651B9D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pic>
        <p:nvPicPr>
          <p:cNvPr id="21" name="Picture 20" descr="Red outline heart."/>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3561" y="1016178"/>
            <a:ext cx="5221110" cy="4340047"/>
          </a:xfrm>
          <a:prstGeom prst="rect">
            <a:avLst/>
          </a:prstGeom>
        </p:spPr>
      </p:pic>
    </p:spTree>
    <p:extLst>
      <p:ext uri="{BB962C8B-B14F-4D97-AF65-F5344CB8AC3E}">
        <p14:creationId xmlns:p14="http://schemas.microsoft.com/office/powerpoint/2010/main" val="2770125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15" name="Text Placeholder 4"/>
          <p:cNvSpPr>
            <a:spLocks noGrp="1"/>
          </p:cNvSpPr>
          <p:nvPr>
            <p:ph type="body" sz="quarter" idx="16" hasCustomPrompt="1"/>
          </p:nvPr>
        </p:nvSpPr>
        <p:spPr>
          <a:xfrm>
            <a:off x="557784" y="4379002"/>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pic>
        <p:nvPicPr>
          <p:cNvPr id="11" name="Graphic 10" descr="CVS Health logo.">
            <a:extLst>
              <a:ext uri="{FF2B5EF4-FFF2-40B4-BE49-F238E27FC236}">
                <a16:creationId xmlns:a16="http://schemas.microsoft.com/office/drawing/2014/main" id="{E2CF043F-8065-47E0-BB4A-3C892424C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872649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88F0CF77-4F25-43F9-BB7C-C01DDDDCDF08}"/>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784" y="4379002"/>
            <a:ext cx="3582017" cy="1262324"/>
          </a:xfrm>
        </p:spPr>
        <p:txBody>
          <a:bodyPr/>
          <a:lstStyle>
            <a:lvl1pPr>
              <a:defRPr sz="1500" b="1">
                <a:solidFill>
                  <a:schemeClr val="bg1"/>
                </a:solidFill>
                <a:latin typeface="+mn-lt"/>
              </a:defRPr>
            </a:lvl1pPr>
            <a:lvl2pPr marL="0" indent="0">
              <a:spcBef>
                <a:spcPts val="0"/>
              </a:spcBef>
              <a:spcAft>
                <a:spcPts val="2400"/>
              </a:spcAft>
              <a:buFontTx/>
              <a:buNone/>
              <a:defRPr sz="1300">
                <a:solidFill>
                  <a:schemeClr val="bg1"/>
                </a:solidFill>
                <a:latin typeface="+mn-lt"/>
              </a:defRPr>
            </a:lvl2pPr>
            <a:lvl3pPr marL="0" indent="0">
              <a:buFontTx/>
              <a:buNone/>
              <a:defRPr sz="1200">
                <a:solidFill>
                  <a:schemeClr val="bg1"/>
                </a:solidFill>
                <a:latin typeface="+mn-lt"/>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pic>
        <p:nvPicPr>
          <p:cNvPr id="12" name="Graphic 11" descr="CVS Health logo in white.">
            <a:extLst>
              <a:ext uri="{FF2B5EF4-FFF2-40B4-BE49-F238E27FC236}">
                <a16:creationId xmlns:a16="http://schemas.microsoft.com/office/drawing/2014/main" id="{1A4ABFD4-BEC4-40BD-B29A-2C7FFDFAFD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1078073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tx2"/>
                </a:solidFill>
              </a:defRPr>
            </a:lvl1pPr>
          </a:lstStyle>
          <a:p>
            <a:r>
              <a:rPr lang="en-US"/>
              <a:t>Click to add title</a:t>
            </a:r>
          </a:p>
        </p:txBody>
      </p:sp>
      <p:sp>
        <p:nvSpPr>
          <p:cNvPr id="3" name="Subtitle 2"/>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6" name="Picture Placeholder 5">
            <a:extLst>
              <a:ext uri="{FF2B5EF4-FFF2-40B4-BE49-F238E27FC236}">
                <a16:creationId xmlns:a16="http://schemas.microsoft.com/office/drawing/2014/main" id="{3F869ED5-AC1E-4039-94B8-07F41FF5B239}"/>
              </a:ext>
            </a:extLst>
          </p:cNvPr>
          <p:cNvSpPr>
            <a:spLocks noGrp="1"/>
          </p:cNvSpPr>
          <p:nvPr>
            <p:ph type="pic" sz="quarter" idx="10" hasCustomPrompt="1"/>
          </p:nvPr>
        </p:nvSpPr>
        <p:spPr>
          <a:xfrm>
            <a:off x="0" y="0"/>
            <a:ext cx="12188825" cy="4350553"/>
          </a:xfrm>
          <a:prstGeom prst="rect">
            <a:avLst/>
          </a:prstGeom>
          <a:solidFill>
            <a:schemeClr val="bg1">
              <a:lumMod val="8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5" name="Graphic 4" descr="CVS Health logo in white.">
            <a:extLst>
              <a:ext uri="{FF2B5EF4-FFF2-40B4-BE49-F238E27FC236}">
                <a16:creationId xmlns:a16="http://schemas.microsoft.com/office/drawing/2014/main" id="{463D5C17-C939-4A2E-BEF3-DFD46A1A90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3064429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67FAB20-8704-40ED-BC6D-0EE8309B35A4}"/>
              </a:ext>
            </a:extLst>
          </p:cNvPr>
          <p:cNvSpPr>
            <a:spLocks noGrp="1"/>
          </p:cNvSpPr>
          <p:nvPr>
            <p:ph type="pic" sz="quarter" idx="10" hasCustomPrompt="1"/>
          </p:nvPr>
        </p:nvSpPr>
        <p:spPr>
          <a:xfrm>
            <a:off x="0" y="0"/>
            <a:ext cx="12188825" cy="4350553"/>
          </a:xfrm>
          <a:prstGeom prst="rect">
            <a:avLst/>
          </a:prstGeom>
          <a:solidFill>
            <a:schemeClr val="bg1">
              <a:lumMod val="8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n-lt"/>
            </a:endParaRPr>
          </a:p>
        </p:txBody>
      </p:sp>
      <p:sp>
        <p:nvSpPr>
          <p:cNvPr id="2" name="Title 1"/>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a:t>Click to add title</a:t>
            </a:r>
          </a:p>
        </p:txBody>
      </p:sp>
      <p:sp>
        <p:nvSpPr>
          <p:cNvPr id="8" name="Subtitle 2">
            <a:extLst>
              <a:ext uri="{FF2B5EF4-FFF2-40B4-BE49-F238E27FC236}">
                <a16:creationId xmlns:a16="http://schemas.microsoft.com/office/drawing/2014/main" id="{85EBBC54-9455-4FAF-8A7A-A2C1CCBAE409}"/>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pic>
        <p:nvPicPr>
          <p:cNvPr id="13" name="Graphic 12" descr="CVS Health logo.">
            <a:extLst>
              <a:ext uri="{FF2B5EF4-FFF2-40B4-BE49-F238E27FC236}">
                <a16:creationId xmlns:a16="http://schemas.microsoft.com/office/drawing/2014/main" id="{5669E773-2D25-4E2A-A2CC-EB0688AE5B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2829050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15" name="Text Placeholder 4"/>
          <p:cNvSpPr>
            <a:spLocks noGrp="1"/>
          </p:cNvSpPr>
          <p:nvPr>
            <p:ph type="body" sz="quarter" idx="17" hasCustomPrompt="1"/>
          </p:nvPr>
        </p:nvSpPr>
        <p:spPr>
          <a:xfrm>
            <a:off x="557784" y="4379002"/>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pic>
        <p:nvPicPr>
          <p:cNvPr id="11" name="Graphic 10" descr="CVS Health logo.">
            <a:extLst>
              <a:ext uri="{FF2B5EF4-FFF2-40B4-BE49-F238E27FC236}">
                <a16:creationId xmlns:a16="http://schemas.microsoft.com/office/drawing/2014/main" id="{95320D2B-25CE-401D-AF25-18BF33EDD6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
        <p:nvSpPr>
          <p:cNvPr id="5" name="Picture Placeholder 6">
            <a:extLst>
              <a:ext uri="{FF2B5EF4-FFF2-40B4-BE49-F238E27FC236}">
                <a16:creationId xmlns:a16="http://schemas.microsoft.com/office/drawing/2014/main" id="{9EBE87D4-5164-4D82-9272-C823D804D719}"/>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3013645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7 Parter-brand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5A7F6-20C2-4507-801C-E1C205928513}"/>
              </a:ext>
            </a:extLst>
          </p:cNvPr>
          <p:cNvSpPr>
            <a:spLocks noGrp="1"/>
          </p:cNvSpPr>
          <p:nvPr>
            <p:ph type="ctrTitle" hasCustomPrompt="1"/>
          </p:nvPr>
        </p:nvSpPr>
        <p:spPr>
          <a:xfrm>
            <a:off x="557786" y="1637977"/>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12" name="Text Placeholder 4">
            <a:extLst>
              <a:ext uri="{FF2B5EF4-FFF2-40B4-BE49-F238E27FC236}">
                <a16:creationId xmlns:a16="http://schemas.microsoft.com/office/drawing/2014/main" id="{CD005736-4228-4541-9830-748A037770AC}"/>
              </a:ext>
            </a:extLst>
          </p:cNvPr>
          <p:cNvSpPr>
            <a:spLocks noGrp="1"/>
          </p:cNvSpPr>
          <p:nvPr>
            <p:ph type="body" sz="quarter" idx="17" hasCustomPrompt="1"/>
          </p:nvPr>
        </p:nvSpPr>
        <p:spPr>
          <a:xfrm>
            <a:off x="557784" y="3886593"/>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pic>
        <p:nvPicPr>
          <p:cNvPr id="13" name="Graphic 12" descr="CVS Health logo.">
            <a:extLst>
              <a:ext uri="{FF2B5EF4-FFF2-40B4-BE49-F238E27FC236}">
                <a16:creationId xmlns:a16="http://schemas.microsoft.com/office/drawing/2014/main" id="{23593BEE-172F-4A3B-8A76-6967A64A4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5836062"/>
            <a:ext cx="2871788" cy="350455"/>
          </a:xfrm>
          <a:prstGeom prst="rect">
            <a:avLst/>
          </a:prstGeom>
        </p:spPr>
      </p:pic>
      <p:sp>
        <p:nvSpPr>
          <p:cNvPr id="3" name="Picture Placeholder 2">
            <a:extLst>
              <a:ext uri="{FF2B5EF4-FFF2-40B4-BE49-F238E27FC236}">
                <a16:creationId xmlns:a16="http://schemas.microsoft.com/office/drawing/2014/main" id="{356871D9-AE12-49B5-A916-42628F61B8D9}"/>
              </a:ext>
            </a:extLst>
          </p:cNvPr>
          <p:cNvSpPr>
            <a:spLocks noGrp="1"/>
          </p:cNvSpPr>
          <p:nvPr>
            <p:ph type="pic" sz="quarter" idx="21" hasCustomPrompt="1"/>
          </p:nvPr>
        </p:nvSpPr>
        <p:spPr>
          <a:xfrm>
            <a:off x="549204" y="566377"/>
            <a:ext cx="1463040" cy="649224"/>
          </a:xfrm>
          <a:solidFill>
            <a:schemeClr val="bg2"/>
          </a:solidFill>
        </p:spPr>
        <p:txBody>
          <a:bodyPr anchor="ctr"/>
          <a:lstStyle>
            <a:lvl1pPr algn="ctr">
              <a:defRPr sz="1100"/>
            </a:lvl1pPr>
          </a:lstStyle>
          <a:p>
            <a:r>
              <a:rPr lang="en-US"/>
              <a:t>PARTNER LOGO</a:t>
            </a:r>
          </a:p>
        </p:txBody>
      </p:sp>
      <p:sp>
        <p:nvSpPr>
          <p:cNvPr id="6" name="Picture Placeholder 6">
            <a:extLst>
              <a:ext uri="{FF2B5EF4-FFF2-40B4-BE49-F238E27FC236}">
                <a16:creationId xmlns:a16="http://schemas.microsoft.com/office/drawing/2014/main" id="{466ABCE3-7885-437A-89A0-8897D7868BDE}"/>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172003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67FAB20-8704-40ED-BC6D-0EE8309B35A4}"/>
              </a:ext>
            </a:extLst>
          </p:cNvPr>
          <p:cNvSpPr>
            <a:spLocks noGrp="1"/>
          </p:cNvSpPr>
          <p:nvPr>
            <p:ph type="pic" sz="quarter" idx="10" hasCustomPrompt="1"/>
          </p:nvPr>
        </p:nvSpPr>
        <p:spPr>
          <a:xfrm>
            <a:off x="0" y="0"/>
            <a:ext cx="12188825" cy="4350553"/>
          </a:xfrm>
          <a:prstGeom prst="rect">
            <a:avLst/>
          </a:prstGeom>
          <a:solidFill>
            <a:schemeClr val="bg1">
              <a:lumMod val="8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p:nvSpPr>
        <p:spPr>
          <a:xfrm>
            <a:off x="0" y="4350553"/>
            <a:ext cx="12188825" cy="2507447"/>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n-lt"/>
            </a:endParaRPr>
          </a:p>
        </p:txBody>
      </p:sp>
      <p:sp>
        <p:nvSpPr>
          <p:cNvPr id="2" name="Title 1"/>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a:t>Click to add title</a:t>
            </a:r>
          </a:p>
        </p:txBody>
      </p:sp>
      <p:sp>
        <p:nvSpPr>
          <p:cNvPr id="8" name="Subtitle 2">
            <a:extLst>
              <a:ext uri="{FF2B5EF4-FFF2-40B4-BE49-F238E27FC236}">
                <a16:creationId xmlns:a16="http://schemas.microsoft.com/office/drawing/2014/main" id="{85EBBC54-9455-4FAF-8A7A-A2C1CCBAE409}"/>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a:p>
            <a:pPr lvl="1"/>
            <a:r>
              <a:rPr lang="en-US"/>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pic>
        <p:nvPicPr>
          <p:cNvPr id="13" name="Graphic 12" descr="CVS Health logo.">
            <a:extLst>
              <a:ext uri="{FF2B5EF4-FFF2-40B4-BE49-F238E27FC236}">
                <a16:creationId xmlns:a16="http://schemas.microsoft.com/office/drawing/2014/main" id="{5669E773-2D25-4E2A-A2CC-EB0688AE5B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Tree>
    <p:extLst>
      <p:ext uri="{BB962C8B-B14F-4D97-AF65-F5344CB8AC3E}">
        <p14:creationId xmlns:p14="http://schemas.microsoft.com/office/powerpoint/2010/main" val="1009569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Agenda</a:t>
            </a:r>
          </a:p>
        </p:txBody>
      </p:sp>
      <p:sp>
        <p:nvSpPr>
          <p:cNvPr id="5" name="Text Placeholder 4"/>
          <p:cNvSpPr>
            <a:spLocks noGrp="1"/>
          </p:cNvSpPr>
          <p:nvPr>
            <p:ph type="body" sz="quarter" idx="15" hasCustomPrompt="1"/>
          </p:nvPr>
        </p:nvSpPr>
        <p:spPr>
          <a:xfrm>
            <a:off x="557784" y="1755739"/>
            <a:ext cx="8586216"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403431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7" y="1756548"/>
            <a:ext cx="3913633"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2" y="1756548"/>
            <a:ext cx="391151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4079223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b="1">
                <a:solidFill>
                  <a:schemeClr val="accent2"/>
                </a:solidFill>
                <a:latin typeface="+mj-lt"/>
              </a:defRPr>
            </a:lvl1pPr>
          </a:lstStyle>
          <a:p>
            <a:r>
              <a:rPr lang="en-US"/>
              <a:t>Click to edit title for divider</a:t>
            </a:r>
          </a:p>
        </p:txBody>
      </p:sp>
    </p:spTree>
    <p:extLst>
      <p:ext uri="{BB962C8B-B14F-4D97-AF65-F5344CB8AC3E}">
        <p14:creationId xmlns:p14="http://schemas.microsoft.com/office/powerpoint/2010/main" val="11511592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4271995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userDrawn="1"/>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2005260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pic>
        <p:nvPicPr>
          <p:cNvPr id="5" name="Picture 4" descr="Light heart pattern background.">
            <a:extLst>
              <a:ext uri="{FF2B5EF4-FFF2-40B4-BE49-F238E27FC236}">
                <a16:creationId xmlns:a16="http://schemas.microsoft.com/office/drawing/2014/main" id="{DCF51F69-B135-440B-B1C1-8877F65D92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64" y="0"/>
            <a:ext cx="12188952" cy="6858000"/>
          </a:xfrm>
          <a:prstGeom prst="rect">
            <a:avLst/>
          </a:prstGeom>
        </p:spPr>
      </p:pic>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3465175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dark">
    <p:spTree>
      <p:nvGrpSpPr>
        <p:cNvPr id="1" name=""/>
        <p:cNvGrpSpPr/>
        <p:nvPr/>
      </p:nvGrpSpPr>
      <p:grpSpPr>
        <a:xfrm>
          <a:off x="0" y="0"/>
          <a:ext cx="0" cy="0"/>
          <a:chOff x="0" y="0"/>
          <a:chExt cx="0" cy="0"/>
        </a:xfrm>
      </p:grpSpPr>
      <p:pic>
        <p:nvPicPr>
          <p:cNvPr id="3" name="Picture 2" descr="Dark heart pattern background.">
            <a:extLst>
              <a:ext uri="{FF2B5EF4-FFF2-40B4-BE49-F238E27FC236}">
                <a16:creationId xmlns:a16="http://schemas.microsoft.com/office/drawing/2014/main" id="{A370D62A-AB1A-457C-AF9D-8363B2583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69" y="-9144"/>
            <a:ext cx="12219762" cy="6876288"/>
          </a:xfrm>
          <a:prstGeom prst="rect">
            <a:avLst/>
          </a:prstGeom>
        </p:spPr>
      </p:pic>
      <p:sp>
        <p:nvSpPr>
          <p:cNvPr id="4" name="Title 1">
            <a:extLst>
              <a:ext uri="{FF2B5EF4-FFF2-40B4-BE49-F238E27FC236}">
                <a16:creationId xmlns:a16="http://schemas.microsoft.com/office/drawing/2014/main" id="{ABD1AEB8-3322-4E67-A702-83F309202013}"/>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a:t>Click to edit title for divider</a:t>
            </a:r>
          </a:p>
        </p:txBody>
      </p:sp>
    </p:spTree>
    <p:extLst>
      <p:ext uri="{BB962C8B-B14F-4D97-AF65-F5344CB8AC3E}">
        <p14:creationId xmlns:p14="http://schemas.microsoft.com/office/powerpoint/2010/main" val="209288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1630164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773530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5"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45139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6" y="2130386"/>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15" name="Text Placeholder 4"/>
          <p:cNvSpPr>
            <a:spLocks noGrp="1"/>
          </p:cNvSpPr>
          <p:nvPr>
            <p:ph type="body" sz="quarter" idx="17" hasCustomPrompt="1"/>
          </p:nvPr>
        </p:nvSpPr>
        <p:spPr>
          <a:xfrm>
            <a:off x="557784" y="4379002"/>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pic>
        <p:nvPicPr>
          <p:cNvPr id="11" name="Graphic 10" descr="CVS Health logo.">
            <a:extLst>
              <a:ext uri="{FF2B5EF4-FFF2-40B4-BE49-F238E27FC236}">
                <a16:creationId xmlns:a16="http://schemas.microsoft.com/office/drawing/2014/main" id="{95320D2B-25CE-401D-AF25-18BF33EDD6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430701"/>
            <a:ext cx="2871788" cy="350455"/>
          </a:xfrm>
          <a:prstGeom prst="rect">
            <a:avLst/>
          </a:prstGeom>
        </p:spPr>
      </p:pic>
      <p:sp>
        <p:nvSpPr>
          <p:cNvPr id="5" name="Picture Placeholder 6">
            <a:extLst>
              <a:ext uri="{FF2B5EF4-FFF2-40B4-BE49-F238E27FC236}">
                <a16:creationId xmlns:a16="http://schemas.microsoft.com/office/drawing/2014/main" id="{9EBE87D4-5164-4D82-9272-C823D804D719}"/>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15095262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784"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0832"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3880"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685841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098280"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144949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five-column journey layout</a:t>
            </a:r>
          </a:p>
        </p:txBody>
      </p:sp>
      <p:sp>
        <p:nvSpPr>
          <p:cNvPr id="8"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1"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2"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
        <p:nvSpPr>
          <p:cNvPr id="14"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3152524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5" y="1752600"/>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011198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2"/>
            <a:ext cx="7172418"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06734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comparison slide</a:t>
            </a:r>
          </a:p>
        </p:txBody>
      </p:sp>
      <p:sp>
        <p:nvSpPr>
          <p:cNvPr id="15" name="Content Placeholder 3"/>
          <p:cNvSpPr>
            <a:spLocks noGrp="1"/>
          </p:cNvSpPr>
          <p:nvPr>
            <p:ph sz="half" idx="2" hasCustomPrompt="1"/>
          </p:nvPr>
        </p:nvSpPr>
        <p:spPr>
          <a:xfrm>
            <a:off x="1253148"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accent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6" name="Content Placeholder 5"/>
          <p:cNvSpPr>
            <a:spLocks noGrp="1"/>
          </p:cNvSpPr>
          <p:nvPr>
            <p:ph sz="quarter" idx="4" hasCustomPrompt="1"/>
          </p:nvPr>
        </p:nvSpPr>
        <p:spPr>
          <a:xfrm>
            <a:off x="7378375"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accent2"/>
                </a:solidFill>
                <a:latin typeface="+mn-lt"/>
              </a:defRPr>
            </a:lvl1pPr>
            <a:lvl2pPr marL="0" indent="0" algn="ctr">
              <a:spcBef>
                <a:spcPts val="1200"/>
              </a:spcBef>
              <a:buClrTx/>
              <a:buFontTx/>
              <a:buNone/>
              <a:defRPr sz="1500">
                <a:solidFill>
                  <a:schemeClr val="tx2"/>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7" name="Graphic 6" descr="CVS Health logo.">
            <a:extLst>
              <a:ext uri="{FF2B5EF4-FFF2-40B4-BE49-F238E27FC236}">
                <a16:creationId xmlns:a16="http://schemas.microsoft.com/office/drawing/2014/main" id="{99394496-8368-4B56-8235-99713340C2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1127238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One pan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4177E-CDDD-476F-9590-4FA690787A3F}"/>
              </a:ext>
            </a:extLst>
          </p:cNvPr>
          <p:cNvSpPr/>
          <p:nvPr userDrawn="1"/>
        </p:nvSpPr>
        <p:spPr>
          <a:xfrm>
            <a:off x="0"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3" name="Title 1">
            <a:extLst>
              <a:ext uri="{FF2B5EF4-FFF2-40B4-BE49-F238E27FC236}">
                <a16:creationId xmlns:a16="http://schemas.microsoft.com/office/drawing/2014/main" id="{7C794590-BFF7-4D91-A4D6-07347CD385E0}"/>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a:t>Click to add title </a:t>
            </a:r>
            <a:br>
              <a:rPr lang="en-US"/>
            </a:br>
            <a:r>
              <a:rPr lang="en-US"/>
              <a:t>here for one panel comparison slide</a:t>
            </a:r>
          </a:p>
        </p:txBody>
      </p:sp>
      <p:sp>
        <p:nvSpPr>
          <p:cNvPr id="7" name="Content Placeholder 3">
            <a:extLst>
              <a:ext uri="{FF2B5EF4-FFF2-40B4-BE49-F238E27FC236}">
                <a16:creationId xmlns:a16="http://schemas.microsoft.com/office/drawing/2014/main" id="{39BBBC8D-0164-48BE-8C39-97B2E9C688A7}"/>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accent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8" name="Content Placeholder 3">
            <a:extLst>
              <a:ext uri="{FF2B5EF4-FFF2-40B4-BE49-F238E27FC236}">
                <a16:creationId xmlns:a16="http://schemas.microsoft.com/office/drawing/2014/main" id="{E1CA36B9-1028-43DB-A308-5411C7D185BC}"/>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accent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1" name="Content Placeholder 8">
            <a:extLst>
              <a:ext uri="{FF2B5EF4-FFF2-40B4-BE49-F238E27FC236}">
                <a16:creationId xmlns:a16="http://schemas.microsoft.com/office/drawing/2014/main" id="{668665DB-9D44-4B88-9F03-E82A2FF5D152}"/>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FE9336-BB34-4CCC-8274-05D8119178BD}"/>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©2025 CVS Health and/or one of its affiliates. Confidential and proprietary.</a:t>
            </a:r>
          </a:p>
        </p:txBody>
      </p:sp>
      <p:pic>
        <p:nvPicPr>
          <p:cNvPr id="10" name="Graphic 9" descr="CVS Health logo.">
            <a:extLst>
              <a:ext uri="{FF2B5EF4-FFF2-40B4-BE49-F238E27FC236}">
                <a16:creationId xmlns:a16="http://schemas.microsoft.com/office/drawing/2014/main" id="{4556B8A3-577E-4258-B8ED-A7943CC515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894866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ree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FACB8A6-3813-48D2-B8CE-038DD1E42B32}"/>
              </a:ext>
            </a:extLst>
          </p:cNvPr>
          <p:cNvSpPr/>
          <p:nvPr userDrawn="1"/>
        </p:nvSpPr>
        <p:spPr>
          <a:xfrm>
            <a:off x="0" y="6241774"/>
            <a:ext cx="5585791"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1" y="0"/>
            <a:ext cx="406989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a:t>Click to add title here for two panel comparison slide</a:t>
            </a: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a:t>Header</a:t>
            </a:r>
          </a:p>
          <a:p>
            <a:pPr lvl="1"/>
            <a:r>
              <a:rPr lang="en-US"/>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tx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sp>
        <p:nvSpPr>
          <p:cNvPr id="11" name="Content Placeholder 8">
            <a:extLst>
              <a:ext uri="{FF2B5EF4-FFF2-40B4-BE49-F238E27FC236}">
                <a16:creationId xmlns:a16="http://schemas.microsoft.com/office/drawing/2014/main" id="{F5E0B0A3-49E5-4641-8D2C-BC31AF6815C4}"/>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1B46839-35D8-438B-B7A2-2B753DFD7A66}"/>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©2025 CVS Health and/or one of its affiliates. Confidential and proprietary.</a:t>
            </a:r>
          </a:p>
        </p:txBody>
      </p:sp>
      <p:pic>
        <p:nvPicPr>
          <p:cNvPr id="12" name="Graphic 11" descr="CVS Health logo.">
            <a:extLst>
              <a:ext uri="{FF2B5EF4-FFF2-40B4-BE49-F238E27FC236}">
                <a16:creationId xmlns:a16="http://schemas.microsoft.com/office/drawing/2014/main" id="{DE198919-F3A5-469C-A629-47C5826376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2961125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descr="CVS Health logo in white.">
            <a:extLst>
              <a:ext uri="{FF2B5EF4-FFF2-40B4-BE49-F238E27FC236}">
                <a16:creationId xmlns:a16="http://schemas.microsoft.com/office/drawing/2014/main" id="{8163FE3F-97F2-42A9-B07A-B67697B4DB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1370549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321899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arter-brand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F5A7F6-20C2-4507-801C-E1C205928513}"/>
              </a:ext>
            </a:extLst>
          </p:cNvPr>
          <p:cNvSpPr>
            <a:spLocks noGrp="1"/>
          </p:cNvSpPr>
          <p:nvPr>
            <p:ph type="ctrTitle" hasCustomPrompt="1"/>
          </p:nvPr>
        </p:nvSpPr>
        <p:spPr>
          <a:xfrm>
            <a:off x="557786" y="1637977"/>
            <a:ext cx="4681728" cy="2011680"/>
          </a:xfrm>
        </p:spPr>
        <p:txBody>
          <a:bodyPr rIns="0" anchor="b" anchorCtr="0"/>
          <a:lstStyle>
            <a:lvl1pPr>
              <a:lnSpc>
                <a:spcPct val="90000"/>
              </a:lnSpc>
              <a:defRPr sz="4000">
                <a:solidFill>
                  <a:schemeClr val="tx2"/>
                </a:solidFill>
              </a:defRPr>
            </a:lvl1pPr>
          </a:lstStyle>
          <a:p>
            <a:r>
              <a:rPr lang="en-US"/>
              <a:t>Click to add title</a:t>
            </a:r>
          </a:p>
        </p:txBody>
      </p:sp>
      <p:sp>
        <p:nvSpPr>
          <p:cNvPr id="12" name="Text Placeholder 4">
            <a:extLst>
              <a:ext uri="{FF2B5EF4-FFF2-40B4-BE49-F238E27FC236}">
                <a16:creationId xmlns:a16="http://schemas.microsoft.com/office/drawing/2014/main" id="{CD005736-4228-4541-9830-748A037770AC}"/>
              </a:ext>
            </a:extLst>
          </p:cNvPr>
          <p:cNvSpPr>
            <a:spLocks noGrp="1"/>
          </p:cNvSpPr>
          <p:nvPr>
            <p:ph type="body" sz="quarter" idx="17" hasCustomPrompt="1"/>
          </p:nvPr>
        </p:nvSpPr>
        <p:spPr>
          <a:xfrm>
            <a:off x="557784" y="3886593"/>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a:t>Presenter name</a:t>
            </a:r>
          </a:p>
          <a:p>
            <a:pPr lvl="1"/>
            <a:r>
              <a:rPr lang="en-US"/>
              <a:t>Presenter title</a:t>
            </a:r>
          </a:p>
          <a:p>
            <a:pPr lvl="2"/>
            <a:r>
              <a:rPr lang="en-US"/>
              <a:t>Date</a:t>
            </a:r>
          </a:p>
        </p:txBody>
      </p:sp>
      <p:pic>
        <p:nvPicPr>
          <p:cNvPr id="13" name="Graphic 12" descr="CVS Health logo.">
            <a:extLst>
              <a:ext uri="{FF2B5EF4-FFF2-40B4-BE49-F238E27FC236}">
                <a16:creationId xmlns:a16="http://schemas.microsoft.com/office/drawing/2014/main" id="{23593BEE-172F-4A3B-8A76-6967A64A44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784" y="5836062"/>
            <a:ext cx="2871788" cy="350455"/>
          </a:xfrm>
          <a:prstGeom prst="rect">
            <a:avLst/>
          </a:prstGeom>
        </p:spPr>
      </p:pic>
      <p:sp>
        <p:nvSpPr>
          <p:cNvPr id="3" name="Picture Placeholder 2">
            <a:extLst>
              <a:ext uri="{FF2B5EF4-FFF2-40B4-BE49-F238E27FC236}">
                <a16:creationId xmlns:a16="http://schemas.microsoft.com/office/drawing/2014/main" id="{356871D9-AE12-49B5-A916-42628F61B8D9}"/>
              </a:ext>
            </a:extLst>
          </p:cNvPr>
          <p:cNvSpPr>
            <a:spLocks noGrp="1"/>
          </p:cNvSpPr>
          <p:nvPr>
            <p:ph type="pic" sz="quarter" idx="21" hasCustomPrompt="1"/>
          </p:nvPr>
        </p:nvSpPr>
        <p:spPr>
          <a:xfrm>
            <a:off x="549204" y="566377"/>
            <a:ext cx="1463040" cy="649224"/>
          </a:xfrm>
          <a:solidFill>
            <a:schemeClr val="bg2"/>
          </a:solidFill>
        </p:spPr>
        <p:txBody>
          <a:bodyPr anchor="ctr"/>
          <a:lstStyle>
            <a:lvl1pPr algn="ctr">
              <a:defRPr sz="1100"/>
            </a:lvl1pPr>
          </a:lstStyle>
          <a:p>
            <a:r>
              <a:rPr lang="en-US"/>
              <a:t>PARTNER LOGO</a:t>
            </a:r>
          </a:p>
        </p:txBody>
      </p:sp>
      <p:sp>
        <p:nvSpPr>
          <p:cNvPr id="6" name="Picture Placeholder 6">
            <a:extLst>
              <a:ext uri="{FF2B5EF4-FFF2-40B4-BE49-F238E27FC236}">
                <a16:creationId xmlns:a16="http://schemas.microsoft.com/office/drawing/2014/main" id="{466ABCE3-7885-437A-89A0-8897D7868BDE}"/>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2026115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pic>
        <p:nvPicPr>
          <p:cNvPr id="7" name="Graphic 6" descr="CVS Health logo.">
            <a:extLst>
              <a:ext uri="{FF2B5EF4-FFF2-40B4-BE49-F238E27FC236}">
                <a16:creationId xmlns:a16="http://schemas.microsoft.com/office/drawing/2014/main" id="{B59DA53D-FB46-42C9-9A73-236B2FE10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226031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CB4B9DEE-1CF0-47D1-934E-DB4356D62FF1}"/>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2"/>
                </a:solidFill>
                <a:latin typeface="+mn-lt"/>
                <a:cs typeface="Arial" panose="020B0604020202020204" pitchFamily="34" charset="0"/>
              </a:rPr>
              <a:t>©2025 CVS Health and/or one of its affiliates. Confidential and proprietary.</a:t>
            </a:r>
          </a:p>
        </p:txBody>
      </p:sp>
    </p:spTree>
    <p:extLst>
      <p:ext uri="{BB962C8B-B14F-4D97-AF65-F5344CB8AC3E}">
        <p14:creationId xmlns:p14="http://schemas.microsoft.com/office/powerpoint/2010/main" val="1751228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pic>
        <p:nvPicPr>
          <p:cNvPr id="6" name="Graphic 5" descr="CVS Health logo.">
            <a:extLst>
              <a:ext uri="{FF2B5EF4-FFF2-40B4-BE49-F238E27FC236}">
                <a16:creationId xmlns:a16="http://schemas.microsoft.com/office/drawing/2014/main" id="{C97A688A-13B1-4480-9A65-4362859FC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4181857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nd infographic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535CA040-9CF0-49AA-B5D4-DC4BFA2479C1}"/>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Content Placeholder 8">
            <a:extLst>
              <a:ext uri="{FF2B5EF4-FFF2-40B4-BE49-F238E27FC236}">
                <a16:creationId xmlns:a16="http://schemas.microsoft.com/office/drawing/2014/main" id="{3B4598AE-016B-45A4-877F-62C42E458969}"/>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2"/>
                </a:solidFill>
                <a:latin typeface="+mn-lt"/>
                <a:cs typeface="Arial" panose="020B0604020202020204" pitchFamily="34" charset="0"/>
              </a:rPr>
              <a:t>©2025 CVS Health and/or one of its affiliates. Confidential and proprietary.</a:t>
            </a:r>
          </a:p>
        </p:txBody>
      </p:sp>
    </p:spTree>
    <p:extLst>
      <p:ext uri="{BB962C8B-B14F-4D97-AF65-F5344CB8AC3E}">
        <p14:creationId xmlns:p14="http://schemas.microsoft.com/office/powerpoint/2010/main" val="755096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1764792"/>
            <a:ext cx="4700016" cy="1463040"/>
          </a:xfrm>
        </p:spPr>
        <p:txBody>
          <a:bodyPr rIns="0" anchor="b"/>
          <a:lstStyle>
            <a:lvl1pPr marL="171450" indent="-171450">
              <a:lnSpc>
                <a:spcPct val="95000"/>
              </a:lnSpc>
              <a:tabLst>
                <a:tab pos="171450" algn="l"/>
              </a:tabLst>
              <a:defRPr>
                <a:solidFill>
                  <a:schemeClr val="tx2"/>
                </a:solidFill>
              </a:defRPr>
            </a:lvl1pPr>
          </a:lstStyle>
          <a:p>
            <a:r>
              <a:rPr lang="en-US"/>
              <a:t>“	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713232" y="3590382"/>
            <a:ext cx="4572000" cy="161925"/>
          </a:xfrm>
          <a:prstGeom prst="rect">
            <a:avLst/>
          </a:prstGeom>
          <a:noFill/>
        </p:spPr>
        <p:txBody>
          <a:bodyPr>
            <a:noAutofit/>
          </a:bodyPr>
          <a:lstStyle>
            <a:lvl1pPr>
              <a:defRPr sz="1300" cap="none" baseline="0">
                <a:solidFill>
                  <a:schemeClr val="tx2"/>
                </a:solidFill>
              </a:defRPr>
            </a:lvl1pPr>
          </a:lstStyle>
          <a:p>
            <a:pPr lvl="0"/>
            <a:r>
              <a:rPr lang="en-US"/>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pic>
        <p:nvPicPr>
          <p:cNvPr id="5" name="Graphic 4" descr="CVS Health logo in white.">
            <a:extLst>
              <a:ext uri="{FF2B5EF4-FFF2-40B4-BE49-F238E27FC236}">
                <a16:creationId xmlns:a16="http://schemas.microsoft.com/office/drawing/2014/main" id="{5C21479B-88BC-46B4-90DB-3F9721D742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1352883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3" y="2180108"/>
            <a:ext cx="7168896"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1"/>
            <a:ext cx="4572000"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2753224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Next steps</a:t>
            </a:r>
          </a:p>
        </p:txBody>
      </p:sp>
      <p:sp>
        <p:nvSpPr>
          <p:cNvPr id="5"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1</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2</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
        <p:nvSpPr>
          <p:cNvPr id="10" name="Content Placeholder 2"/>
          <p:cNvSpPr>
            <a:spLocks noGrp="1"/>
          </p:cNvSpPr>
          <p:nvPr>
            <p:ph sz="half" idx="11" hasCustomPrompt="1"/>
          </p:nvPr>
        </p:nvSpPr>
        <p:spPr bwMode="gray">
          <a:xfrm>
            <a:off x="7662672" y="2110424"/>
            <a:ext cx="2505456"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a:t>3</a:t>
            </a:r>
          </a:p>
          <a:p>
            <a:pPr lvl="1"/>
            <a:r>
              <a:rPr lang="en-US"/>
              <a:t>Body text</a:t>
            </a:r>
          </a:p>
          <a:p>
            <a:pPr lvl="2"/>
            <a:r>
              <a:rPr lang="en-US"/>
              <a:t>First-level</a:t>
            </a:r>
          </a:p>
          <a:p>
            <a:pPr lvl="3"/>
            <a:r>
              <a:rPr lang="en-US"/>
              <a:t>Second-level</a:t>
            </a:r>
          </a:p>
          <a:p>
            <a:pPr lvl="4"/>
            <a:r>
              <a:rPr lang="en-US"/>
              <a:t>Third-level</a:t>
            </a:r>
          </a:p>
          <a:p>
            <a:pPr lvl="5"/>
            <a:r>
              <a:rPr lang="en-US"/>
              <a:t>Fourth-level</a:t>
            </a:r>
          </a:p>
          <a:p>
            <a:pPr lvl="6"/>
            <a:r>
              <a:rPr lang="en-US"/>
              <a:t>Fifth-level</a:t>
            </a:r>
          </a:p>
          <a:p>
            <a:pPr lvl="7"/>
            <a:r>
              <a:rPr lang="en-US"/>
              <a:t>Sixth-level</a:t>
            </a:r>
          </a:p>
          <a:p>
            <a:pPr lvl="8"/>
            <a:r>
              <a:rPr lang="en-US"/>
              <a:t>Seventh-level</a:t>
            </a:r>
          </a:p>
        </p:txBody>
      </p:sp>
    </p:spTree>
    <p:extLst>
      <p:ext uri="{BB962C8B-B14F-4D97-AF65-F5344CB8AC3E}">
        <p14:creationId xmlns:p14="http://schemas.microsoft.com/office/powerpoint/2010/main" val="1684837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In closing</a:t>
            </a:r>
          </a:p>
        </p:txBody>
      </p:sp>
      <p:sp>
        <p:nvSpPr>
          <p:cNvPr id="4" name="Content Placeholder 2"/>
          <p:cNvSpPr>
            <a:spLocks noGrp="1"/>
          </p:cNvSpPr>
          <p:nvPr>
            <p:ph idx="1" hasCustomPrompt="1"/>
          </p:nvPr>
        </p:nvSpPr>
        <p:spPr bwMode="gray">
          <a:xfrm>
            <a:off x="557784" y="1767532"/>
            <a:ext cx="8586216"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265201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2304018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27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Agenda</a:t>
            </a:r>
          </a:p>
        </p:txBody>
      </p:sp>
      <p:sp>
        <p:nvSpPr>
          <p:cNvPr id="5" name="Text Placeholder 4"/>
          <p:cNvSpPr>
            <a:spLocks noGrp="1"/>
          </p:cNvSpPr>
          <p:nvPr>
            <p:ph type="body" sz="quarter" idx="15" hasCustomPrompt="1"/>
          </p:nvPr>
        </p:nvSpPr>
        <p:spPr>
          <a:xfrm>
            <a:off x="557784" y="1755739"/>
            <a:ext cx="8586216"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798868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784" y="-344516"/>
            <a:ext cx="11023255" cy="264306"/>
          </a:xfrm>
        </p:spPr>
        <p:txBody>
          <a:bodyPr anchor="b"/>
          <a:lstStyle>
            <a:lvl1pPr>
              <a:defRPr sz="1400"/>
            </a:lvl1pPr>
          </a:lstStyle>
          <a:p>
            <a:r>
              <a:rPr lang="en-US"/>
              <a:t>Title for slide built on the blank accessibility master</a:t>
            </a:r>
          </a:p>
        </p:txBody>
      </p:sp>
    </p:spTree>
    <p:extLst>
      <p:ext uri="{BB962C8B-B14F-4D97-AF65-F5344CB8AC3E}">
        <p14:creationId xmlns:p14="http://schemas.microsoft.com/office/powerpoint/2010/main" val="3250401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717" y="1188272"/>
            <a:ext cx="3774730" cy="713232"/>
          </a:xfrm>
        </p:spPr>
        <p:txBody>
          <a:bodyPr/>
          <a:lstStyle>
            <a:lvl1pPr>
              <a:defRPr sz="4800">
                <a:solidFill>
                  <a:schemeClr val="bg1"/>
                </a:solidFill>
              </a:defRPr>
            </a:lvl1pPr>
          </a:lstStyle>
          <a:p>
            <a:r>
              <a:rPr lang="en-US"/>
              <a:t>Closing slide</a:t>
            </a:r>
          </a:p>
        </p:txBody>
      </p:sp>
      <p:pic>
        <p:nvPicPr>
          <p:cNvPr id="4" name="Graphic 3" descr="CVS Health logo.">
            <a:extLst>
              <a:ext uri="{FF2B5EF4-FFF2-40B4-BE49-F238E27FC236}">
                <a16:creationId xmlns:a16="http://schemas.microsoft.com/office/drawing/2014/main" id="{4241CE38-4CEB-4E8B-816C-5C169EC9AE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4166769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445" y="3017954"/>
            <a:ext cx="9991935" cy="713232"/>
          </a:xfrm>
        </p:spPr>
        <p:txBody>
          <a:bodyPr/>
          <a:lstStyle>
            <a:lvl1pPr algn="ctr">
              <a:defRPr sz="5400">
                <a:solidFill>
                  <a:schemeClr val="accent2"/>
                </a:solidFill>
              </a:defRPr>
            </a:lvl1pPr>
          </a:lstStyle>
          <a:p>
            <a:r>
              <a:rPr lang="en-US"/>
              <a:t>Closing slide</a:t>
            </a:r>
          </a:p>
        </p:txBody>
      </p:sp>
    </p:spTree>
    <p:extLst>
      <p:ext uri="{BB962C8B-B14F-4D97-AF65-F5344CB8AC3E}">
        <p14:creationId xmlns:p14="http://schemas.microsoft.com/office/powerpoint/2010/main" val="1098663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pic>
        <p:nvPicPr>
          <p:cNvPr id="12" name="Graphic 11" descr="CVS Health logo.">
            <a:extLst>
              <a:ext uri="{FF2B5EF4-FFF2-40B4-BE49-F238E27FC236}">
                <a16:creationId xmlns:a16="http://schemas.microsoft.com/office/drawing/2014/main" id="{3B724D08-4F05-4A11-9EB9-CD3B1FE611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25581" y="3030093"/>
            <a:ext cx="6537663" cy="79781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a:t>CVS Health logo on white background</a:t>
            </a:r>
          </a:p>
        </p:txBody>
      </p:sp>
    </p:spTree>
    <p:extLst>
      <p:ext uri="{BB962C8B-B14F-4D97-AF65-F5344CB8AC3E}">
        <p14:creationId xmlns:p14="http://schemas.microsoft.com/office/powerpoint/2010/main" val="23151712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a:t>CVS Health logo on red background</a:t>
            </a:r>
          </a:p>
        </p:txBody>
      </p:sp>
      <p:pic>
        <p:nvPicPr>
          <p:cNvPr id="12" name="Graphic 11" descr="CVS Health logo in white.">
            <a:extLst>
              <a:ext uri="{FF2B5EF4-FFF2-40B4-BE49-F238E27FC236}">
                <a16:creationId xmlns:a16="http://schemas.microsoft.com/office/drawing/2014/main" id="{B559DD0B-4B08-444F-A6AA-A5A2ED1474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25581" y="3030093"/>
            <a:ext cx="6537663" cy="797815"/>
          </a:xfrm>
          <a:prstGeom prst="rect">
            <a:avLst/>
          </a:prstGeom>
        </p:spPr>
      </p:pic>
    </p:spTree>
    <p:extLst>
      <p:ext uri="{BB962C8B-B14F-4D97-AF65-F5344CB8AC3E}">
        <p14:creationId xmlns:p14="http://schemas.microsoft.com/office/powerpoint/2010/main" val="36947988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023 Standar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6"/>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4234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7" y="1756548"/>
            <a:ext cx="3913633"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2" y="1756548"/>
            <a:ext cx="391151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23546657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image" Target="../media/image1.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image" Target="../media/image10.svg"/><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©2025 CVS Health and/or one of its affiliates. Confidential and proprietary.</a:t>
            </a:r>
          </a:p>
        </p:txBody>
      </p:sp>
      <p:pic>
        <p:nvPicPr>
          <p:cNvPr id="14" name="Graphic 13" descr="CVS Health logo.">
            <a:extLst>
              <a:ext uri="{FF2B5EF4-FFF2-40B4-BE49-F238E27FC236}">
                <a16:creationId xmlns:a16="http://schemas.microsoft.com/office/drawing/2014/main" id="{E4ED132B-CD59-47A6-9E0F-74A5ED67C01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869" r:id="rId1"/>
    <p:sldLayoutId id="2147483882" r:id="rId2"/>
    <p:sldLayoutId id="2147483883" r:id="rId3"/>
    <p:sldLayoutId id="2147483884" r:id="rId4"/>
    <p:sldLayoutId id="2147483887" r:id="rId5"/>
    <p:sldLayoutId id="2147483886" r:id="rId6"/>
    <p:sldLayoutId id="2147483923" r:id="rId7"/>
    <p:sldLayoutId id="2147483870" r:id="rId8"/>
    <p:sldLayoutId id="2147483888" r:id="rId9"/>
    <p:sldLayoutId id="2147483889" r:id="rId10"/>
    <p:sldLayoutId id="2147483891" r:id="rId11"/>
    <p:sldLayoutId id="2147483926" r:id="rId12"/>
    <p:sldLayoutId id="2147483892" r:id="rId13"/>
    <p:sldLayoutId id="2147483930" r:id="rId14"/>
    <p:sldLayoutId id="2147483871" r:id="rId15"/>
    <p:sldLayoutId id="2147483893" r:id="rId16"/>
    <p:sldLayoutId id="2147483894" r:id="rId17"/>
    <p:sldLayoutId id="2147483896" r:id="rId18"/>
    <p:sldLayoutId id="2147483898" r:id="rId19"/>
    <p:sldLayoutId id="2147483900" r:id="rId20"/>
    <p:sldLayoutId id="2147483901" r:id="rId21"/>
    <p:sldLayoutId id="2147483902" r:id="rId22"/>
    <p:sldLayoutId id="2147483904" r:id="rId23"/>
    <p:sldLayoutId id="2147483932" r:id="rId24"/>
    <p:sldLayoutId id="2147483905" r:id="rId25"/>
    <p:sldLayoutId id="2147483907" r:id="rId26"/>
    <p:sldLayoutId id="2147483909" r:id="rId27"/>
    <p:sldLayoutId id="2147483906" r:id="rId28"/>
    <p:sldLayoutId id="2147483908" r:id="rId29"/>
    <p:sldLayoutId id="2147483927" r:id="rId30"/>
    <p:sldLayoutId id="2147483928" r:id="rId31"/>
    <p:sldLayoutId id="2147483910" r:id="rId32"/>
    <p:sldLayoutId id="2147483911" r:id="rId33"/>
    <p:sldLayoutId id="2147483912" r:id="rId34"/>
    <p:sldLayoutId id="2147483913" r:id="rId35"/>
    <p:sldLayoutId id="2147483878" r:id="rId36"/>
    <p:sldLayoutId id="2147483879" r:id="rId37"/>
    <p:sldLayoutId id="2147483925" r:id="rId38"/>
    <p:sldLayoutId id="2147483920" r:id="rId39"/>
    <p:sldLayoutId id="2147483922" r:id="rId40"/>
    <p:sldLayoutId id="2147483914" r:id="rId41"/>
    <p:sldLayoutId id="2147483915" r:id="rId42"/>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CVS Health Sans"/>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62">
          <p15:clr>
            <a:srgbClr val="F26B43"/>
          </p15:clr>
        </p15:guide>
        <p15:guide id="3" pos="7319">
          <p15:clr>
            <a:srgbClr val="F26B43"/>
          </p15:clr>
        </p15:guide>
        <p15:guide id="4" orient="horz" pos="360">
          <p15:clr>
            <a:srgbClr val="F26B43"/>
          </p15:clr>
        </p15:guide>
        <p15:guide id="5" orient="horz" pos="3622">
          <p15:clr>
            <a:srgbClr val="F26B43"/>
          </p15:clr>
        </p15:guide>
        <p15:guide id="6" orient="horz" pos="41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a:solidFill>
                  <a:schemeClr val="tx2"/>
                </a:solidFill>
                <a:latin typeface="+mn-lt"/>
              </a:rPr>
              <a:t>©2025 CVS Health and/or one of its affiliates. Confidential and proprietary.</a:t>
            </a:r>
          </a:p>
        </p:txBody>
      </p:sp>
      <p:pic>
        <p:nvPicPr>
          <p:cNvPr id="14" name="Graphic 13" descr="CVS Health logo.">
            <a:extLst>
              <a:ext uri="{FF2B5EF4-FFF2-40B4-BE49-F238E27FC236}">
                <a16:creationId xmlns:a16="http://schemas.microsoft.com/office/drawing/2014/main" id="{E4ED132B-CD59-47A6-9E0F-74A5ED67C019}"/>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10351008" y="6373368"/>
            <a:ext cx="1273813" cy="155448"/>
          </a:xfrm>
          <a:prstGeom prst="rect">
            <a:avLst/>
          </a:prstGeom>
        </p:spPr>
      </p:pic>
    </p:spTree>
    <p:extLst>
      <p:ext uri="{BB962C8B-B14F-4D97-AF65-F5344CB8AC3E}">
        <p14:creationId xmlns:p14="http://schemas.microsoft.com/office/powerpoint/2010/main" val="56315193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 id="2147484020" r:id="rId21"/>
    <p:sldLayoutId id="2147484021" r:id="rId22"/>
    <p:sldLayoutId id="2147484022" r:id="rId23"/>
    <p:sldLayoutId id="2147484023" r:id="rId24"/>
    <p:sldLayoutId id="2147484024" r:id="rId25"/>
    <p:sldLayoutId id="2147484025" r:id="rId26"/>
    <p:sldLayoutId id="2147484026" r:id="rId27"/>
    <p:sldLayoutId id="2147484027" r:id="rId28"/>
    <p:sldLayoutId id="2147484028" r:id="rId29"/>
    <p:sldLayoutId id="2147484029" r:id="rId30"/>
    <p:sldLayoutId id="2147484030" r:id="rId31"/>
    <p:sldLayoutId id="2147484031" r:id="rId32"/>
    <p:sldLayoutId id="2147484032" r:id="rId33"/>
    <p:sldLayoutId id="2147484033" r:id="rId34"/>
    <p:sldLayoutId id="2147484034" r:id="rId35"/>
    <p:sldLayoutId id="2147484035" r:id="rId36"/>
    <p:sldLayoutId id="2147484036" r:id="rId37"/>
    <p:sldLayoutId id="2147484037" r:id="rId38"/>
    <p:sldLayoutId id="2147484038" r:id="rId39"/>
    <p:sldLayoutId id="2147484039" r:id="rId40"/>
    <p:sldLayoutId id="2147484040" r:id="rId41"/>
    <p:sldLayoutId id="2147484041" r:id="rId42"/>
    <p:sldLayoutId id="2147484042" r:id="rId43"/>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CVS Health Sans"/>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62">
          <p15:clr>
            <a:srgbClr val="F26B43"/>
          </p15:clr>
        </p15:guide>
        <p15:guide id="3" pos="7319">
          <p15:clr>
            <a:srgbClr val="F26B43"/>
          </p15:clr>
        </p15:guide>
        <p15:guide id="4" orient="horz" pos="360">
          <p15:clr>
            <a:srgbClr val="F26B43"/>
          </p15:clr>
        </p15:guide>
        <p15:guide id="5" orient="horz" pos="3622">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6.emf"/><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18" Type="http://schemas.openxmlformats.org/officeDocument/2006/relationships/image" Target="../media/image34.emf"/><Relationship Id="rId3" Type="http://schemas.openxmlformats.org/officeDocument/2006/relationships/image" Target="../media/image21.emf"/><Relationship Id="rId7" Type="http://schemas.openxmlformats.org/officeDocument/2006/relationships/image" Target="../media/image15.svg"/><Relationship Id="rId12" Type="http://schemas.openxmlformats.org/officeDocument/2006/relationships/image" Target="../media/image28.svg"/><Relationship Id="rId17" Type="http://schemas.openxmlformats.org/officeDocument/2006/relationships/image" Target="../media/image33.emf"/><Relationship Id="rId2" Type="http://schemas.openxmlformats.org/officeDocument/2006/relationships/notesSlide" Target="../notesSlides/notesSlide4.xml"/><Relationship Id="rId16" Type="http://schemas.openxmlformats.org/officeDocument/2006/relationships/image" Target="../media/image32.emf"/><Relationship Id="rId1" Type="http://schemas.openxmlformats.org/officeDocument/2006/relationships/slideLayout" Target="../slideLayouts/slideLayout36.xml"/><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23.emf"/><Relationship Id="rId15" Type="http://schemas.openxmlformats.org/officeDocument/2006/relationships/image" Target="../media/image31.emf"/><Relationship Id="rId10" Type="http://schemas.openxmlformats.org/officeDocument/2006/relationships/image" Target="../media/image26.emf"/><Relationship Id="rId19" Type="http://schemas.openxmlformats.org/officeDocument/2006/relationships/image" Target="../media/image35.emf"/><Relationship Id="rId4" Type="http://schemas.openxmlformats.org/officeDocument/2006/relationships/image" Target="../media/image22.emf"/><Relationship Id="rId9" Type="http://schemas.openxmlformats.org/officeDocument/2006/relationships/image" Target="../media/image25.emf"/><Relationship Id="rId14" Type="http://schemas.openxmlformats.org/officeDocument/2006/relationships/image" Target="../media/image30.emf"/></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utwub38Evg4?si=4Z1NeMkl9AMdYkhC"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DB0D-9BC2-E32D-642E-9EFD6BC25A71}"/>
              </a:ext>
            </a:extLst>
          </p:cNvPr>
          <p:cNvSpPr>
            <a:spLocks noGrp="1"/>
          </p:cNvSpPr>
          <p:nvPr>
            <p:ph type="ctrTitle"/>
          </p:nvPr>
        </p:nvSpPr>
        <p:spPr>
          <a:xfrm>
            <a:off x="557784" y="1245484"/>
            <a:ext cx="4681728" cy="2011680"/>
          </a:xfrm>
        </p:spPr>
        <p:txBody>
          <a:bodyPr/>
          <a:lstStyle/>
          <a:p>
            <a:r>
              <a:rPr lang="en-US" sz="3600" dirty="0"/>
              <a:t>Business Relations &amp; Career Development Breakout</a:t>
            </a:r>
          </a:p>
        </p:txBody>
      </p:sp>
      <p:sp>
        <p:nvSpPr>
          <p:cNvPr id="3" name="Text Placeholder 2">
            <a:extLst>
              <a:ext uri="{FF2B5EF4-FFF2-40B4-BE49-F238E27FC236}">
                <a16:creationId xmlns:a16="http://schemas.microsoft.com/office/drawing/2014/main" id="{8EAA026C-0BBE-27EE-6A28-2CC35975CD91}"/>
              </a:ext>
            </a:extLst>
          </p:cNvPr>
          <p:cNvSpPr>
            <a:spLocks noGrp="1"/>
          </p:cNvSpPr>
          <p:nvPr>
            <p:ph type="body" sz="quarter" idx="16"/>
          </p:nvPr>
        </p:nvSpPr>
        <p:spPr>
          <a:xfrm>
            <a:off x="557784" y="3600837"/>
            <a:ext cx="4279687" cy="360146"/>
          </a:xfrm>
        </p:spPr>
        <p:txBody>
          <a:bodyPr/>
          <a:lstStyle/>
          <a:p>
            <a:r>
              <a:rPr lang="en-US" sz="2000" dirty="0"/>
              <a:t>CSAVR Spring Conference</a:t>
            </a:r>
          </a:p>
          <a:p>
            <a:endParaRPr lang="en-US" sz="2000" dirty="0"/>
          </a:p>
        </p:txBody>
      </p:sp>
      <p:sp>
        <p:nvSpPr>
          <p:cNvPr id="4" name="TextBox 3">
            <a:extLst>
              <a:ext uri="{FF2B5EF4-FFF2-40B4-BE49-F238E27FC236}">
                <a16:creationId xmlns:a16="http://schemas.microsoft.com/office/drawing/2014/main" id="{2EDDE70E-F074-B328-3B00-B02ADE950243}"/>
              </a:ext>
            </a:extLst>
          </p:cNvPr>
          <p:cNvSpPr txBox="1"/>
          <p:nvPr/>
        </p:nvSpPr>
        <p:spPr>
          <a:xfrm>
            <a:off x="462115" y="4135188"/>
            <a:ext cx="3805084" cy="1477328"/>
          </a:xfrm>
          <a:prstGeom prst="rect">
            <a:avLst/>
          </a:prstGeom>
          <a:noFill/>
        </p:spPr>
        <p:txBody>
          <a:bodyPr wrap="square" rtlCol="0">
            <a:spAutoFit/>
          </a:bodyPr>
          <a:lstStyle/>
          <a:p>
            <a:pPr algn="l"/>
            <a:r>
              <a:rPr lang="en-US" sz="1500" dirty="0">
                <a:solidFill>
                  <a:schemeClr val="tx2"/>
                </a:solidFill>
              </a:rPr>
              <a:t>Rick Laferriere</a:t>
            </a:r>
          </a:p>
          <a:p>
            <a:pPr algn="l"/>
            <a:r>
              <a:rPr lang="en-US" dirty="0"/>
              <a:t>Stacey Butler</a:t>
            </a:r>
          </a:p>
          <a:p>
            <a:pPr algn="l"/>
            <a:r>
              <a:rPr lang="en-US" sz="1500" dirty="0">
                <a:solidFill>
                  <a:schemeClr val="tx2"/>
                </a:solidFill>
              </a:rPr>
              <a:t>Duane</a:t>
            </a:r>
            <a:r>
              <a:rPr lang="en-US" dirty="0"/>
              <a:t> Rohr</a:t>
            </a:r>
          </a:p>
          <a:p>
            <a:pPr algn="l"/>
            <a:r>
              <a:rPr lang="en-US" sz="1500" dirty="0">
                <a:solidFill>
                  <a:schemeClr val="tx2"/>
                </a:solidFill>
              </a:rPr>
              <a:t>Erika Bailey</a:t>
            </a:r>
          </a:p>
          <a:p>
            <a:pPr algn="l"/>
            <a:endParaRPr lang="en-US" dirty="0"/>
          </a:p>
          <a:p>
            <a:pPr algn="l"/>
            <a:r>
              <a:rPr lang="en-US" sz="1500" dirty="0">
                <a:solidFill>
                  <a:schemeClr val="tx2"/>
                </a:solidFill>
              </a:rPr>
              <a:t>March 30, 2026</a:t>
            </a:r>
          </a:p>
        </p:txBody>
      </p:sp>
    </p:spTree>
    <p:extLst>
      <p:ext uri="{BB962C8B-B14F-4D97-AF65-F5344CB8AC3E}">
        <p14:creationId xmlns:p14="http://schemas.microsoft.com/office/powerpoint/2010/main" val="351883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C375C4-5454-3C57-300C-75A7DD635B2D}"/>
              </a:ext>
            </a:extLst>
          </p:cNvPr>
          <p:cNvSpPr>
            <a:spLocks noGrp="1"/>
          </p:cNvSpPr>
          <p:nvPr>
            <p:ph type="title"/>
          </p:nvPr>
        </p:nvSpPr>
        <p:spPr/>
        <p:txBody>
          <a:bodyPr/>
          <a:lstStyle/>
          <a:p>
            <a:r>
              <a:rPr lang="en-US" dirty="0"/>
              <a:t>Workforce Initiatives at </a:t>
            </a:r>
            <a:br>
              <a:rPr lang="en-US" dirty="0"/>
            </a:br>
            <a:r>
              <a:rPr lang="en-US" dirty="0"/>
              <a:t>CVS Health</a:t>
            </a:r>
            <a:br>
              <a:rPr lang="en-US" sz="1799" kern="100" dirty="0">
                <a:latin typeface="CVS Health Sans" panose="020B0504020202020204" pitchFamily="34" charset="0"/>
                <a:ea typeface="Aptos" panose="020B0004020202020204" pitchFamily="34" charset="0"/>
                <a:cs typeface="Times New Roman" panose="02020603050405020304" pitchFamily="18" charset="0"/>
              </a:rPr>
            </a:br>
            <a:endParaRPr lang="en-US" dirty="0"/>
          </a:p>
        </p:txBody>
      </p:sp>
      <p:sp>
        <p:nvSpPr>
          <p:cNvPr id="6" name="Content Placeholder 5">
            <a:extLst>
              <a:ext uri="{FF2B5EF4-FFF2-40B4-BE49-F238E27FC236}">
                <a16:creationId xmlns:a16="http://schemas.microsoft.com/office/drawing/2014/main" id="{757A1BCE-06CD-D6CD-027B-429C4BF13C23}"/>
              </a:ext>
            </a:extLst>
          </p:cNvPr>
          <p:cNvSpPr>
            <a:spLocks noGrp="1"/>
          </p:cNvSpPr>
          <p:nvPr>
            <p:ph idx="1"/>
          </p:nvPr>
        </p:nvSpPr>
        <p:spPr/>
        <p:txBody>
          <a:bodyPr/>
          <a:lstStyle/>
          <a:p>
            <a:r>
              <a:rPr lang="en-US" sz="1400" b="1">
                <a:solidFill>
                  <a:srgbClr val="CC0000"/>
                </a:solidFill>
              </a:rPr>
              <a:t>Who we are</a:t>
            </a:r>
            <a:br>
              <a:rPr lang="en-US"/>
            </a:br>
            <a:r>
              <a:rPr lang="en-US" kern="100">
                <a:latin typeface="CVS Health Sans" panose="020B0504020202020204" pitchFamily="34" charset="0"/>
                <a:ea typeface="Calibri" panose="020F0502020204030204" pitchFamily="34" charset="0"/>
                <a:cs typeface="Arial" panose="020B0604020202020204" pitchFamily="34" charset="0"/>
              </a:rPr>
              <a:t>Our Workforce Initiatives team collaborates with organizations in our priority markets to support workforce advancement opportunities.</a:t>
            </a:r>
            <a:endParaRPr lang="en-US"/>
          </a:p>
          <a:p>
            <a:r>
              <a:rPr lang="en-US" sz="1400" b="1">
                <a:solidFill>
                  <a:srgbClr val="CC0000"/>
                </a:solidFill>
              </a:rPr>
              <a:t>What we do</a:t>
            </a:r>
            <a:br>
              <a:rPr lang="en-US"/>
            </a:br>
            <a:r>
              <a:rPr lang="en-US" kern="100">
                <a:latin typeface="CVS Health Sans" panose="020B0504020202020204" pitchFamily="34" charset="0"/>
                <a:ea typeface="Calibri" panose="020F0502020204030204" pitchFamily="34" charset="0"/>
                <a:cs typeface="Arial" panose="020B0604020202020204" pitchFamily="34" charset="0"/>
              </a:rPr>
              <a:t>We collaborate with local organizations nationwide to break down barriers to employment and provide resources that support healthier futures. We believe that helping people find career opportunities in their communities can improve their overall health. We work closely with federal, state and local agencies, as well as nonprofit organizations, to create meaningful job opportunities.</a:t>
            </a:r>
          </a:p>
          <a:p>
            <a:r>
              <a:rPr lang="en-US" sz="1400" b="1">
                <a:solidFill>
                  <a:srgbClr val="CC0000"/>
                </a:solidFill>
              </a:rPr>
              <a:t>Why we do it</a:t>
            </a:r>
            <a:br>
              <a:rPr lang="en-US"/>
            </a:br>
            <a:r>
              <a:rPr lang="en-US" kern="100">
                <a:latin typeface="CVS Health Sans" panose="020B0504020202020204" pitchFamily="34" charset="0"/>
                <a:ea typeface="Calibri" panose="020F0502020204030204" pitchFamily="34" charset="0"/>
                <a:cs typeface="Arial" panose="020B0604020202020204" pitchFamily="34" charset="0"/>
              </a:rPr>
              <a:t>Research shows that creating pathways to career opportunities within communities helps individuals focus on their health. This motivates us to continue working with local organizations to eliminate barriers to employment and offer resources that encourage proactive steps toward a healthier future.</a:t>
            </a:r>
            <a:endParaRPr lang="en-US"/>
          </a:p>
          <a:p>
            <a:endParaRPr lang="en-US"/>
          </a:p>
        </p:txBody>
      </p:sp>
      <p:pic>
        <p:nvPicPr>
          <p:cNvPr id="2" name="Picture 1">
            <a:extLst>
              <a:ext uri="{FF2B5EF4-FFF2-40B4-BE49-F238E27FC236}">
                <a16:creationId xmlns:a16="http://schemas.microsoft.com/office/drawing/2014/main" id="{8513E2AE-4E51-F6B1-B437-76E53D6C6488}"/>
              </a:ext>
            </a:extLst>
          </p:cNvPr>
          <p:cNvPicPr>
            <a:picLocks noGrp="1" noChangeAspect="1"/>
          </p:cNvPicPr>
          <p:nvPr/>
        </p:nvPicPr>
        <p:blipFill>
          <a:blip r:embed="rId2" cstate="email">
            <a:extLst>
              <a:ext uri="{28A0092B-C50C-407E-A947-70E740481C1C}">
                <a14:useLocalDpi xmlns:a14="http://schemas.microsoft.com/office/drawing/2010/main"/>
              </a:ext>
            </a:extLst>
          </a:blip>
          <a:srcRect/>
          <a:stretch/>
        </p:blipFill>
        <p:spPr bwMode="gray">
          <a:xfrm>
            <a:off x="6338189" y="1786"/>
            <a:ext cx="5850636" cy="6856214"/>
          </a:xfrm>
          <a:prstGeom prst="rect">
            <a:avLst/>
          </a:prstGeom>
          <a:solidFill>
            <a:schemeClr val="bg1">
              <a:lumMod val="85000"/>
            </a:schemeClr>
          </a:solidFill>
        </p:spPr>
      </p:pic>
    </p:spTree>
    <p:extLst>
      <p:ext uri="{BB962C8B-B14F-4D97-AF65-F5344CB8AC3E}">
        <p14:creationId xmlns:p14="http://schemas.microsoft.com/office/powerpoint/2010/main" val="159783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D0F5CBA-B48E-785B-635F-B14B6B71A0F2}"/>
              </a:ext>
            </a:extLst>
          </p:cNvPr>
          <p:cNvSpPr/>
          <p:nvPr/>
        </p:nvSpPr>
        <p:spPr bwMode="gray">
          <a:xfrm>
            <a:off x="471809" y="2695940"/>
            <a:ext cx="2837352" cy="2949826"/>
          </a:xfrm>
          <a:prstGeom prst="roundRect">
            <a:avLst/>
          </a:prstGeom>
          <a:solidFill>
            <a:srgbClr val="C0C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solidFill>
                <a:schemeClr val="bg1"/>
              </a:solidFill>
            </a:endParaRPr>
          </a:p>
        </p:txBody>
      </p:sp>
      <p:sp>
        <p:nvSpPr>
          <p:cNvPr id="2" name="Title 1">
            <a:extLst>
              <a:ext uri="{FF2B5EF4-FFF2-40B4-BE49-F238E27FC236}">
                <a16:creationId xmlns:a16="http://schemas.microsoft.com/office/drawing/2014/main" id="{AEC610E4-476D-829A-9B86-A49DAF05BBE9}"/>
              </a:ext>
            </a:extLst>
          </p:cNvPr>
          <p:cNvSpPr>
            <a:spLocks noGrp="1"/>
          </p:cNvSpPr>
          <p:nvPr>
            <p:ph type="title"/>
          </p:nvPr>
        </p:nvSpPr>
        <p:spPr/>
        <p:txBody>
          <a:bodyPr/>
          <a:lstStyle/>
          <a:p>
            <a:r>
              <a:rPr lang="en-US"/>
              <a:t>Workforce Initiatives at CVS Health®</a:t>
            </a:r>
          </a:p>
        </p:txBody>
      </p:sp>
      <p:sp>
        <p:nvSpPr>
          <p:cNvPr id="4" name="Content Placeholder 3">
            <a:extLst>
              <a:ext uri="{FF2B5EF4-FFF2-40B4-BE49-F238E27FC236}">
                <a16:creationId xmlns:a16="http://schemas.microsoft.com/office/drawing/2014/main" id="{8AB79D0C-EE2E-C413-EB4F-7C89A0677CB7}"/>
              </a:ext>
            </a:extLst>
          </p:cNvPr>
          <p:cNvSpPr>
            <a:spLocks noGrp="1"/>
          </p:cNvSpPr>
          <p:nvPr>
            <p:ph sz="half" idx="1"/>
          </p:nvPr>
        </p:nvSpPr>
        <p:spPr>
          <a:xfrm>
            <a:off x="803705" y="2792004"/>
            <a:ext cx="2505456" cy="2949826"/>
          </a:xfrm>
        </p:spPr>
        <p:txBody>
          <a:bodyPr vert="horz" lIns="0" tIns="0" rIns="0" bIns="0" rtlCol="0" anchor="t">
            <a:noAutofit/>
          </a:bodyPr>
          <a:lstStyle/>
          <a:p>
            <a:r>
              <a:rPr lang="en-US">
                <a:solidFill>
                  <a:srgbClr val="0B315E"/>
                </a:solidFill>
              </a:rPr>
              <a:t>North Star</a:t>
            </a:r>
          </a:p>
          <a:p>
            <a:r>
              <a:rPr lang="en-US" sz="1300" b="0">
                <a:solidFill>
                  <a:srgbClr val="242424"/>
                </a:solidFill>
              </a:rPr>
              <a:t>Foster innovative community partnerships that create effective pathways to employment, build non-traditional pipelines that deliver talent to the enterprise and measure our meaningful outcomes to better enable the growth of our business and a positive impact on the communities we serve</a:t>
            </a:r>
            <a:endParaRPr lang="en-US" sz="1300" b="0"/>
          </a:p>
        </p:txBody>
      </p:sp>
      <p:sp>
        <p:nvSpPr>
          <p:cNvPr id="5" name="Content Placeholder 4">
            <a:extLst>
              <a:ext uri="{FF2B5EF4-FFF2-40B4-BE49-F238E27FC236}">
                <a16:creationId xmlns:a16="http://schemas.microsoft.com/office/drawing/2014/main" id="{A6658B02-9233-417C-0206-F52B0CD4F7AB}"/>
              </a:ext>
            </a:extLst>
          </p:cNvPr>
          <p:cNvSpPr>
            <a:spLocks noGrp="1"/>
          </p:cNvSpPr>
          <p:nvPr>
            <p:ph sz="half" idx="10"/>
          </p:nvPr>
        </p:nvSpPr>
        <p:spPr>
          <a:xfrm>
            <a:off x="3890074" y="2792004"/>
            <a:ext cx="2505456" cy="2949826"/>
          </a:xfrm>
        </p:spPr>
        <p:txBody>
          <a:bodyPr vert="horz" lIns="0" tIns="0" rIns="0" bIns="0" rtlCol="0" anchor="t">
            <a:noAutofit/>
          </a:bodyPr>
          <a:lstStyle/>
          <a:p>
            <a:r>
              <a:rPr lang="en-US">
                <a:solidFill>
                  <a:srgbClr val="0B315E"/>
                </a:solidFill>
              </a:rPr>
              <a:t>Our Pillars</a:t>
            </a:r>
          </a:p>
          <a:p>
            <a:pPr defTabSz="457063" fontAlgn="auto">
              <a:spcBef>
                <a:spcPts val="1799"/>
              </a:spcBef>
              <a:buClrTx/>
              <a:defRPr/>
            </a:pPr>
            <a:r>
              <a:rPr lang="en-US" sz="1300">
                <a:solidFill>
                  <a:srgbClr val="3F3F3F"/>
                </a:solidFill>
                <a:latin typeface="CVS Health Sans"/>
              </a:rPr>
              <a:t>Support Communities</a:t>
            </a:r>
          </a:p>
          <a:p>
            <a:pPr lvl="1" defTabSz="457063" fontAlgn="auto">
              <a:buClrTx/>
              <a:defRPr/>
            </a:pPr>
            <a:r>
              <a:rPr lang="en-US">
                <a:solidFill>
                  <a:srgbClr val="3F3F3F"/>
                </a:solidFill>
                <a:latin typeface="CVS Health Sans"/>
              </a:rPr>
              <a:t>Partner with community-based organizations, educational institutions and government agencies in diverse, underserved communities to support people on their path to employment</a:t>
            </a:r>
          </a:p>
        </p:txBody>
      </p:sp>
      <p:sp>
        <p:nvSpPr>
          <p:cNvPr id="6" name="Content Placeholder 5">
            <a:extLst>
              <a:ext uri="{FF2B5EF4-FFF2-40B4-BE49-F238E27FC236}">
                <a16:creationId xmlns:a16="http://schemas.microsoft.com/office/drawing/2014/main" id="{1BEC4B28-4FFB-9EAA-1481-F11E0FB3B3C1}"/>
              </a:ext>
            </a:extLst>
          </p:cNvPr>
          <p:cNvSpPr>
            <a:spLocks noGrp="1"/>
          </p:cNvSpPr>
          <p:nvPr>
            <p:ph sz="half" idx="11"/>
          </p:nvPr>
        </p:nvSpPr>
        <p:spPr>
          <a:xfrm>
            <a:off x="6577911" y="2792004"/>
            <a:ext cx="2278032" cy="2949826"/>
          </a:xfrm>
        </p:spPr>
        <p:txBody>
          <a:bodyPr vert="horz" lIns="0" tIns="0" rIns="0" bIns="0" rtlCol="0" anchor="t">
            <a:noAutofit/>
          </a:bodyPr>
          <a:lstStyle/>
          <a:p>
            <a:endParaRPr lang="en-US"/>
          </a:p>
          <a:p>
            <a:pPr defTabSz="457063" fontAlgn="auto">
              <a:spcBef>
                <a:spcPts val="1799"/>
              </a:spcBef>
              <a:buClrTx/>
              <a:defRPr/>
            </a:pPr>
            <a:r>
              <a:rPr lang="en-US" sz="1300">
                <a:solidFill>
                  <a:srgbClr val="3F3F3F"/>
                </a:solidFill>
                <a:latin typeface="CVS Health Sans"/>
              </a:rPr>
              <a:t>Drive Business Results</a:t>
            </a:r>
          </a:p>
          <a:p>
            <a:pPr lvl="1" defTabSz="457063" fontAlgn="auto">
              <a:buClrTx/>
              <a:defRPr/>
            </a:pPr>
            <a:r>
              <a:rPr lang="en-US">
                <a:solidFill>
                  <a:srgbClr val="3F3F3F"/>
                </a:solidFill>
                <a:latin typeface="CVS Health Sans"/>
              </a:rPr>
              <a:t>Build talent pipelines in non-traditional ways by helping individuals gain skills they need to support work that CVS Health wants to accomplish</a:t>
            </a:r>
          </a:p>
          <a:p>
            <a:endParaRPr lang="en-US"/>
          </a:p>
        </p:txBody>
      </p:sp>
      <p:sp>
        <p:nvSpPr>
          <p:cNvPr id="7" name="Content Placeholder 6">
            <a:extLst>
              <a:ext uri="{FF2B5EF4-FFF2-40B4-BE49-F238E27FC236}">
                <a16:creationId xmlns:a16="http://schemas.microsoft.com/office/drawing/2014/main" id="{387070C9-E96B-CB62-B803-B64BF7934924}"/>
              </a:ext>
            </a:extLst>
          </p:cNvPr>
          <p:cNvSpPr>
            <a:spLocks noGrp="1"/>
          </p:cNvSpPr>
          <p:nvPr>
            <p:ph sz="half" idx="12"/>
          </p:nvPr>
        </p:nvSpPr>
        <p:spPr>
          <a:xfrm>
            <a:off x="9038324" y="2792004"/>
            <a:ext cx="2173508" cy="2949826"/>
          </a:xfrm>
        </p:spPr>
        <p:txBody>
          <a:bodyPr/>
          <a:lstStyle/>
          <a:p>
            <a:endParaRPr lang="en-US"/>
          </a:p>
          <a:p>
            <a:pPr defTabSz="457063" fontAlgn="auto">
              <a:spcBef>
                <a:spcPts val="1799"/>
              </a:spcBef>
              <a:buClrTx/>
              <a:defRPr/>
            </a:pPr>
            <a:r>
              <a:rPr lang="en-US" sz="1300">
                <a:solidFill>
                  <a:srgbClr val="3F3F3F"/>
                </a:solidFill>
                <a:latin typeface="CVS Health Sans"/>
              </a:rPr>
              <a:t>Measure Impact</a:t>
            </a:r>
          </a:p>
          <a:p>
            <a:pPr lvl="1" defTabSz="457063" fontAlgn="auto">
              <a:buClrTx/>
              <a:defRPr/>
            </a:pPr>
            <a:r>
              <a:rPr lang="en-US">
                <a:solidFill>
                  <a:srgbClr val="3F3F3F"/>
                </a:solidFill>
                <a:latin typeface="CVS Health Sans"/>
              </a:rPr>
              <a:t>Measure a positive impact to the business and to the communities we serve</a:t>
            </a:r>
          </a:p>
          <a:p>
            <a:endParaRPr lang="en-US"/>
          </a:p>
        </p:txBody>
      </p:sp>
      <p:sp>
        <p:nvSpPr>
          <p:cNvPr id="8" name="Content Placeholder 3">
            <a:extLst>
              <a:ext uri="{FF2B5EF4-FFF2-40B4-BE49-F238E27FC236}">
                <a16:creationId xmlns:a16="http://schemas.microsoft.com/office/drawing/2014/main" id="{574B43FC-AC5B-FEDA-8E81-0F84CC481B56}"/>
              </a:ext>
            </a:extLst>
          </p:cNvPr>
          <p:cNvSpPr txBox="1">
            <a:spLocks/>
          </p:cNvSpPr>
          <p:nvPr/>
        </p:nvSpPr>
        <p:spPr bwMode="gray">
          <a:xfrm>
            <a:off x="557784" y="1264193"/>
            <a:ext cx="10187933" cy="1093890"/>
          </a:xfrm>
          <a:prstGeom prst="rect">
            <a:avLst/>
          </a:prstGeom>
        </p:spPr>
        <p:txBody>
          <a:bodyPr vert="horz" lIns="0" tIns="0" rIns="0" bIns="0" rtlCol="0" anchor="t">
            <a:noAutofit/>
          </a:bodyPr>
          <a:lstStyle>
            <a:lvl1pPr marL="0" indent="0" algn="l" defTabSz="457200" rtl="0" eaLnBrk="1" fontAlgn="ctr" latinLnBrk="0" hangingPunct="1">
              <a:lnSpc>
                <a:spcPct val="100000"/>
              </a:lnSpc>
              <a:spcBef>
                <a:spcPts val="1800"/>
              </a:spcBef>
              <a:buClr>
                <a:schemeClr val="tx1"/>
              </a:buClr>
              <a:buFont typeface="Arial"/>
              <a:buNone/>
              <a:defRPr lang="en-US" sz="1800" b="1" kern="1200" cap="none" baseline="0" dirty="0">
                <a:solidFill>
                  <a:schemeClr val="tx2"/>
                </a:solidFill>
                <a:latin typeface="+mn-lt"/>
                <a:ea typeface="+mn-ea"/>
                <a:cs typeface="+mn-cs"/>
              </a:defRPr>
            </a:lvl1pPr>
            <a:lvl2pPr marL="0" indent="0" algn="l" defTabSz="457200" rtl="0" eaLnBrk="1" fontAlgn="ctr" latinLnBrk="0" hangingPunct="1">
              <a:lnSpc>
                <a:spcPct val="100000"/>
              </a:lnSpc>
              <a:spcBef>
                <a:spcPts val="1200"/>
              </a:spcBef>
              <a:buClr>
                <a:schemeClr val="tx1"/>
              </a:buClr>
              <a:buFont typeface="Arial"/>
              <a:buNone/>
              <a:defRPr lang="en-US" sz="1300" kern="1200" dirty="0" smtClean="0">
                <a:solidFill>
                  <a:schemeClr val="tx2"/>
                </a:solidFill>
                <a:latin typeface="+mn-lt"/>
                <a:ea typeface="+mn-ea"/>
                <a:cs typeface="+mn-cs"/>
              </a:defRPr>
            </a:lvl2pPr>
            <a:lvl3pPr marL="174625" indent="-174625" algn="l" defTabSz="457200" rtl="0" eaLnBrk="1" fontAlgn="ctr" latinLnBrk="0" hangingPunct="1">
              <a:lnSpc>
                <a:spcPct val="100000"/>
              </a:lnSpc>
              <a:spcBef>
                <a:spcPts val="1200"/>
              </a:spcBef>
              <a:buClr>
                <a:schemeClr val="tx1"/>
              </a:buClr>
              <a:buFont typeface="Arial" panose="020B0604020202020204" pitchFamily="34" charset="0"/>
              <a:buChar char="•"/>
              <a:defRPr lang="en-US" sz="1300" kern="1200" baseline="0" dirty="0" smtClean="0">
                <a:solidFill>
                  <a:schemeClr val="tx2"/>
                </a:solidFill>
                <a:latin typeface="+mn-lt"/>
                <a:ea typeface="+mn-ea"/>
                <a:cs typeface="+mn-cs"/>
              </a:defRPr>
            </a:lvl3pPr>
            <a:lvl4pPr marL="347663" indent="-173038" algn="l" defTabSz="457200" rtl="0" eaLnBrk="1" fontAlgn="ctr" latinLnBrk="0" hangingPunct="1">
              <a:lnSpc>
                <a:spcPct val="100000"/>
              </a:lnSpc>
              <a:spcBef>
                <a:spcPts val="600"/>
              </a:spcBef>
              <a:buClr>
                <a:schemeClr val="tx1"/>
              </a:buClr>
              <a:buFont typeface="Arial" panose="020B0604020202020204" pitchFamily="34" charset="0"/>
              <a:buChar char="–"/>
              <a:defRPr lang="en-US" sz="1300" kern="1200" dirty="0" smtClean="0">
                <a:solidFill>
                  <a:schemeClr val="tx2"/>
                </a:solidFill>
                <a:latin typeface="+mn-lt"/>
                <a:ea typeface="+mn-ea"/>
                <a:cs typeface="+mn-cs"/>
              </a:defRPr>
            </a:lvl4pPr>
            <a:lvl5pPr marL="511175" indent="-163513" algn="l" defTabSz="457200" rtl="0" eaLnBrk="1" fontAlgn="ctr" latinLnBrk="0" hangingPunct="1">
              <a:lnSpc>
                <a:spcPct val="100000"/>
              </a:lnSpc>
              <a:spcBef>
                <a:spcPts val="600"/>
              </a:spcBef>
              <a:buClr>
                <a:schemeClr val="tx1"/>
              </a:buClr>
              <a:buFont typeface="Arial" panose="020B0604020202020204" pitchFamily="34" charset="0"/>
              <a:buChar char="•"/>
              <a:defRPr lang="en-US" sz="1300" kern="1200" baseline="0" dirty="0">
                <a:solidFill>
                  <a:schemeClr val="tx2"/>
                </a:solidFill>
                <a:latin typeface="+mn-lt"/>
                <a:ea typeface="+mn-ea"/>
                <a:cs typeface="+mn-cs"/>
              </a:defRPr>
            </a:lvl5pPr>
            <a:lvl6pPr marL="685800" indent="-174625" algn="l" defTabSz="457200" rtl="0" eaLnBrk="1" fontAlgn="ctr" latinLnBrk="0" hangingPunct="1">
              <a:lnSpc>
                <a:spcPct val="100000"/>
              </a:lnSpc>
              <a:spcBef>
                <a:spcPts val="600"/>
              </a:spcBef>
              <a:buClr>
                <a:schemeClr val="tx1"/>
              </a:buClr>
              <a:buFont typeface="Arial" panose="020B0604020202020204" pitchFamily="34" charset="0"/>
              <a:buChar char="–"/>
              <a:defRPr sz="1300" kern="1200">
                <a:solidFill>
                  <a:schemeClr val="tx2"/>
                </a:solidFill>
                <a:latin typeface="+mn-lt"/>
                <a:ea typeface="+mn-ea"/>
                <a:cs typeface="+mn-cs"/>
              </a:defRPr>
            </a:lvl6pPr>
            <a:lvl7pPr marL="860425" indent="-173038"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031875"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8pPr>
            <a:lvl9pPr marL="1203325"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a:lstStyle>
          <a:p>
            <a:r>
              <a:rPr lang="en-US" sz="1799">
                <a:solidFill>
                  <a:srgbClr val="0B315E"/>
                </a:solidFill>
              </a:rPr>
              <a:t>Workforce Initiatives is dedicated to creating opportunities for individuals in underserved communities by providing access to meaningful work experiences. Our initiatives focus on bridging social gaps by cultivating skilled workers and fostering quality partnerships that contribute to community development. </a:t>
            </a:r>
          </a:p>
        </p:txBody>
      </p:sp>
      <p:cxnSp>
        <p:nvCxnSpPr>
          <p:cNvPr id="10" name="Straight Connector 9">
            <a:extLst>
              <a:ext uri="{FF2B5EF4-FFF2-40B4-BE49-F238E27FC236}">
                <a16:creationId xmlns:a16="http://schemas.microsoft.com/office/drawing/2014/main" id="{8EA146C6-F561-3D1F-1B88-61C763C45D87}"/>
              </a:ext>
              <a:ext uri="{C183D7F6-B498-43B3-948B-1728B52AA6E4}">
                <adec:decorative xmlns:adec="http://schemas.microsoft.com/office/drawing/2017/decorative" val="1"/>
              </a:ext>
            </a:extLst>
          </p:cNvPr>
          <p:cNvCxnSpPr>
            <a:cxnSpLocks/>
          </p:cNvCxnSpPr>
          <p:nvPr/>
        </p:nvCxnSpPr>
        <p:spPr>
          <a:xfrm>
            <a:off x="4937615" y="5794755"/>
            <a:ext cx="7251209" cy="0"/>
          </a:xfrm>
          <a:prstGeom prst="line">
            <a:avLst/>
          </a:prstGeom>
          <a:ln w="12700" cmpd="sng">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78E2AC-D1EC-842D-4B9B-BA577DA54302}"/>
              </a:ext>
              <a:ext uri="{C183D7F6-B498-43B3-948B-1728B52AA6E4}">
                <adec:decorative xmlns:adec="http://schemas.microsoft.com/office/drawing/2017/decorative" val="1"/>
              </a:ext>
            </a:extLst>
          </p:cNvPr>
          <p:cNvCxnSpPr>
            <a:cxnSpLocks/>
          </p:cNvCxnSpPr>
          <p:nvPr/>
        </p:nvCxnSpPr>
        <p:spPr>
          <a:xfrm>
            <a:off x="5976539" y="5603503"/>
            <a:ext cx="6212286" cy="0"/>
          </a:xfrm>
          <a:prstGeom prst="line">
            <a:avLst/>
          </a:prstGeom>
          <a:ln w="12700" cmpd="sng">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35F668-E638-DEA5-24FF-735B2FD99D0C}"/>
              </a:ext>
              <a:ext uri="{C183D7F6-B498-43B3-948B-1728B52AA6E4}">
                <adec:decorative xmlns:adec="http://schemas.microsoft.com/office/drawing/2017/decorative" val="1"/>
              </a:ext>
            </a:extLst>
          </p:cNvPr>
          <p:cNvCxnSpPr>
            <a:cxnSpLocks/>
          </p:cNvCxnSpPr>
          <p:nvPr/>
        </p:nvCxnSpPr>
        <p:spPr>
          <a:xfrm>
            <a:off x="6976404" y="5413052"/>
            <a:ext cx="5212421" cy="0"/>
          </a:xfrm>
          <a:prstGeom prst="line">
            <a:avLst/>
          </a:prstGeom>
          <a:ln w="12700" cmpd="sng">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54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623A882-E695-DA5A-6B0B-B23559B444E0}"/>
              </a:ext>
            </a:extLst>
          </p:cNvPr>
          <p:cNvSpPr/>
          <p:nvPr/>
        </p:nvSpPr>
        <p:spPr bwMode="gray">
          <a:xfrm>
            <a:off x="8561244" y="934963"/>
            <a:ext cx="3217900" cy="4455130"/>
          </a:xfrm>
          <a:prstGeom prst="roundRect">
            <a:avLst/>
          </a:prstGeom>
          <a:solidFill>
            <a:srgbClr val="C0C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solidFill>
                <a:schemeClr val="bg1"/>
              </a:solidFill>
            </a:endParaRPr>
          </a:p>
        </p:txBody>
      </p:sp>
      <p:sp>
        <p:nvSpPr>
          <p:cNvPr id="2" name="Title 1">
            <a:extLst>
              <a:ext uri="{FF2B5EF4-FFF2-40B4-BE49-F238E27FC236}">
                <a16:creationId xmlns:a16="http://schemas.microsoft.com/office/drawing/2014/main" id="{B1DE0604-F937-4E85-A89A-6195F19F5518}"/>
              </a:ext>
            </a:extLst>
          </p:cNvPr>
          <p:cNvSpPr>
            <a:spLocks noGrp="1"/>
          </p:cNvSpPr>
          <p:nvPr>
            <p:ph type="title"/>
          </p:nvPr>
        </p:nvSpPr>
        <p:spPr>
          <a:xfrm>
            <a:off x="1153431" y="1288718"/>
            <a:ext cx="3658651" cy="987295"/>
          </a:xfrm>
        </p:spPr>
        <p:txBody>
          <a:bodyPr anchor="b"/>
          <a:lstStyle/>
          <a:p>
            <a:r>
              <a:rPr lang="en-US" sz="3199" dirty="0"/>
              <a:t>2025 impact metrics and </a:t>
            </a:r>
            <a:br>
              <a:rPr lang="en-US" sz="3199" dirty="0"/>
            </a:br>
            <a:r>
              <a:rPr lang="en-US" sz="3199" dirty="0"/>
              <a:t>achievements</a:t>
            </a:r>
          </a:p>
        </p:txBody>
      </p:sp>
      <p:sp>
        <p:nvSpPr>
          <p:cNvPr id="114" name="object 6">
            <a:extLst>
              <a:ext uri="{FF2B5EF4-FFF2-40B4-BE49-F238E27FC236}">
                <a16:creationId xmlns:a16="http://schemas.microsoft.com/office/drawing/2014/main" id="{18090C24-9591-4FEA-B58A-E1A573245DD4}"/>
              </a:ext>
            </a:extLst>
          </p:cNvPr>
          <p:cNvSpPr txBox="1"/>
          <p:nvPr/>
        </p:nvSpPr>
        <p:spPr>
          <a:xfrm>
            <a:off x="1164166" y="2546346"/>
            <a:ext cx="2559511" cy="504494"/>
          </a:xfrm>
          <a:prstGeom prst="rect">
            <a:avLst/>
          </a:prstGeom>
        </p:spPr>
        <p:txBody>
          <a:bodyPr vert="horz" wrap="square" lIns="0" tIns="12062" rIns="0" bIns="0" rtlCol="0">
            <a:spAutoFit/>
          </a:bodyPr>
          <a:lstStyle/>
          <a:p>
            <a:pPr marL="12696">
              <a:spcBef>
                <a:spcPts val="95"/>
              </a:spcBef>
            </a:pPr>
            <a:r>
              <a:rPr lang="en-US" sz="3199" spc="-5" dirty="0">
                <a:ea typeface="Open Sans" panose="020B0606030504020204" pitchFamily="34" charset="0"/>
              </a:rPr>
              <a:t>31%</a:t>
            </a:r>
            <a:endParaRPr sz="3999" spc="-5" dirty="0">
              <a:ea typeface="Open Sans" panose="020B0606030504020204" pitchFamily="34" charset="0"/>
            </a:endParaRPr>
          </a:p>
        </p:txBody>
      </p:sp>
      <p:sp>
        <p:nvSpPr>
          <p:cNvPr id="112" name="object 7">
            <a:extLst>
              <a:ext uri="{FF2B5EF4-FFF2-40B4-BE49-F238E27FC236}">
                <a16:creationId xmlns:a16="http://schemas.microsoft.com/office/drawing/2014/main" id="{6156496A-45B1-4692-B0FF-900385676865}"/>
              </a:ext>
            </a:extLst>
          </p:cNvPr>
          <p:cNvSpPr txBox="1"/>
          <p:nvPr/>
        </p:nvSpPr>
        <p:spPr>
          <a:xfrm>
            <a:off x="1179740" y="2971578"/>
            <a:ext cx="3210654" cy="793152"/>
          </a:xfrm>
          <a:prstGeom prst="rect">
            <a:avLst/>
          </a:prstGeom>
        </p:spPr>
        <p:txBody>
          <a:bodyPr vert="horz" wrap="square" lIns="0" tIns="53961" rIns="0" bIns="0" rtlCol="0" anchor="t">
            <a:spAutoFit/>
          </a:bodyPr>
          <a:lstStyle/>
          <a:p>
            <a:pPr marL="11430" marR="4445">
              <a:spcBef>
                <a:spcPts val="425"/>
              </a:spcBef>
            </a:pPr>
            <a:r>
              <a:rPr lang="en-US" sz="1200" b="1" dirty="0">
                <a:solidFill>
                  <a:srgbClr val="242424"/>
                </a:solidFill>
                <a:latin typeface="CVS Health Sans"/>
                <a:cs typeface="Segoe UI"/>
              </a:rPr>
              <a:t>of WI program completers move on to careers at CVS Health®,</a:t>
            </a:r>
            <a:r>
              <a:rPr lang="en-US" sz="1200" dirty="0">
                <a:solidFill>
                  <a:srgbClr val="242424"/>
                </a:solidFill>
                <a:latin typeface="CVS Health Sans"/>
                <a:cs typeface="Segoe UI"/>
              </a:rPr>
              <a:t> highlighting the success of our Workforce Initiatives in fostering career development and strengthening our talent pipeline.</a:t>
            </a:r>
            <a:endParaRPr lang="en-US" sz="1200" spc="-5" baseline="50000" dirty="0">
              <a:latin typeface="CVS Health Sans"/>
              <a:cs typeface="Open Sans"/>
            </a:endParaRPr>
          </a:p>
        </p:txBody>
      </p:sp>
      <p:grpSp>
        <p:nvGrpSpPr>
          <p:cNvPr id="6" name="Group 5">
            <a:extLst>
              <a:ext uri="{FF2B5EF4-FFF2-40B4-BE49-F238E27FC236}">
                <a16:creationId xmlns:a16="http://schemas.microsoft.com/office/drawing/2014/main" id="{A27FACDE-35E5-403C-81FF-ED04CB76A246}"/>
              </a:ext>
              <a:ext uri="{C183D7F6-B498-43B3-948B-1728B52AA6E4}">
                <adec:decorative xmlns:adec="http://schemas.microsoft.com/office/drawing/2017/decorative" val="1"/>
              </a:ext>
            </a:extLst>
          </p:cNvPr>
          <p:cNvGrpSpPr/>
          <p:nvPr/>
        </p:nvGrpSpPr>
        <p:grpSpPr>
          <a:xfrm>
            <a:off x="1164166" y="4024556"/>
            <a:ext cx="2291757" cy="137124"/>
            <a:chOff x="1162882" y="3992228"/>
            <a:chExt cx="2292354" cy="137160"/>
          </a:xfrm>
        </p:grpSpPr>
        <p:sp>
          <p:nvSpPr>
            <p:cNvPr id="26" name="Oval 25">
              <a:extLst>
                <a:ext uri="{FF2B5EF4-FFF2-40B4-BE49-F238E27FC236}">
                  <a16:creationId xmlns:a16="http://schemas.microsoft.com/office/drawing/2014/main" id="{B1AF77F2-6017-4A48-846F-27AE45822D1F}"/>
                </a:ext>
              </a:extLst>
            </p:cNvPr>
            <p:cNvSpPr>
              <a:spLocks noChangeAspect="1"/>
            </p:cNvSpPr>
            <p:nvPr/>
          </p:nvSpPr>
          <p:spPr bwMode="gray">
            <a:xfrm>
              <a:off x="1162882" y="3992228"/>
              <a:ext cx="137160" cy="137160"/>
            </a:xfrm>
            <a:prstGeom prst="ellipse">
              <a:avLst/>
            </a:prstGeom>
            <a:solidFill>
              <a:srgbClr val="0A4B8C"/>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2" name="Oval 141">
              <a:extLst>
                <a:ext uri="{FF2B5EF4-FFF2-40B4-BE49-F238E27FC236}">
                  <a16:creationId xmlns:a16="http://schemas.microsoft.com/office/drawing/2014/main" id="{90B924A6-4B4C-4F78-A348-B80D6BDD5ABB}"/>
                </a:ext>
              </a:extLst>
            </p:cNvPr>
            <p:cNvSpPr>
              <a:spLocks noChangeAspect="1"/>
            </p:cNvSpPr>
            <p:nvPr/>
          </p:nvSpPr>
          <p:spPr bwMode="gray">
            <a:xfrm>
              <a:off x="1402348" y="3992228"/>
              <a:ext cx="137160" cy="137160"/>
            </a:xfrm>
            <a:prstGeom prst="ellipse">
              <a:avLst/>
            </a:prstGeom>
            <a:solidFill>
              <a:srgbClr val="0A4B8C"/>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3" name="Oval 142">
              <a:extLst>
                <a:ext uri="{FF2B5EF4-FFF2-40B4-BE49-F238E27FC236}">
                  <a16:creationId xmlns:a16="http://schemas.microsoft.com/office/drawing/2014/main" id="{A1DB310E-9B1C-47E1-89F5-35DDFE0E5772}"/>
                </a:ext>
              </a:extLst>
            </p:cNvPr>
            <p:cNvSpPr>
              <a:spLocks noChangeAspect="1"/>
            </p:cNvSpPr>
            <p:nvPr/>
          </p:nvSpPr>
          <p:spPr bwMode="gray">
            <a:xfrm>
              <a:off x="1641814" y="3992228"/>
              <a:ext cx="137160" cy="137160"/>
            </a:xfrm>
            <a:prstGeom prst="ellipse">
              <a:avLst/>
            </a:prstGeom>
            <a:solidFill>
              <a:srgbClr val="0A4B8C"/>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4" name="Oval 143">
              <a:extLst>
                <a:ext uri="{FF2B5EF4-FFF2-40B4-BE49-F238E27FC236}">
                  <a16:creationId xmlns:a16="http://schemas.microsoft.com/office/drawing/2014/main" id="{88C78190-8874-4AEC-8337-B48CE5DE203C}"/>
                </a:ext>
              </a:extLst>
            </p:cNvPr>
            <p:cNvSpPr>
              <a:spLocks noChangeAspect="1"/>
            </p:cNvSpPr>
            <p:nvPr/>
          </p:nvSpPr>
          <p:spPr bwMode="gray">
            <a:xfrm>
              <a:off x="1881280"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5" name="Oval 144">
              <a:extLst>
                <a:ext uri="{FF2B5EF4-FFF2-40B4-BE49-F238E27FC236}">
                  <a16:creationId xmlns:a16="http://schemas.microsoft.com/office/drawing/2014/main" id="{FAD2CF11-24F5-44F9-95A0-281A9E0D0E15}"/>
                </a:ext>
              </a:extLst>
            </p:cNvPr>
            <p:cNvSpPr>
              <a:spLocks noChangeAspect="1"/>
            </p:cNvSpPr>
            <p:nvPr/>
          </p:nvSpPr>
          <p:spPr bwMode="gray">
            <a:xfrm>
              <a:off x="2120746"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6" name="Oval 145">
              <a:extLst>
                <a:ext uri="{FF2B5EF4-FFF2-40B4-BE49-F238E27FC236}">
                  <a16:creationId xmlns:a16="http://schemas.microsoft.com/office/drawing/2014/main" id="{A2A3CEDF-AEEA-4530-A751-A55B81AC5362}"/>
                </a:ext>
              </a:extLst>
            </p:cNvPr>
            <p:cNvSpPr>
              <a:spLocks noChangeAspect="1"/>
            </p:cNvSpPr>
            <p:nvPr/>
          </p:nvSpPr>
          <p:spPr bwMode="gray">
            <a:xfrm>
              <a:off x="2360212"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7" name="Oval 146">
              <a:extLst>
                <a:ext uri="{FF2B5EF4-FFF2-40B4-BE49-F238E27FC236}">
                  <a16:creationId xmlns:a16="http://schemas.microsoft.com/office/drawing/2014/main" id="{48A579C7-18DB-4B29-ADE4-6C705064DC2D}"/>
                </a:ext>
              </a:extLst>
            </p:cNvPr>
            <p:cNvSpPr>
              <a:spLocks noChangeAspect="1"/>
            </p:cNvSpPr>
            <p:nvPr/>
          </p:nvSpPr>
          <p:spPr bwMode="gray">
            <a:xfrm>
              <a:off x="2599678"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8" name="Oval 147">
              <a:extLst>
                <a:ext uri="{FF2B5EF4-FFF2-40B4-BE49-F238E27FC236}">
                  <a16:creationId xmlns:a16="http://schemas.microsoft.com/office/drawing/2014/main" id="{6E856CF3-1D1B-499A-9C0B-E788A0CC1E9A}"/>
                </a:ext>
              </a:extLst>
            </p:cNvPr>
            <p:cNvSpPr>
              <a:spLocks noChangeAspect="1"/>
            </p:cNvSpPr>
            <p:nvPr/>
          </p:nvSpPr>
          <p:spPr bwMode="gray">
            <a:xfrm>
              <a:off x="2839144"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49" name="Oval 148">
              <a:extLst>
                <a:ext uri="{FF2B5EF4-FFF2-40B4-BE49-F238E27FC236}">
                  <a16:creationId xmlns:a16="http://schemas.microsoft.com/office/drawing/2014/main" id="{ACE1084A-6ACA-45A0-A21E-CB1BB0421581}"/>
                </a:ext>
              </a:extLst>
            </p:cNvPr>
            <p:cNvSpPr>
              <a:spLocks noChangeAspect="1"/>
            </p:cNvSpPr>
            <p:nvPr/>
          </p:nvSpPr>
          <p:spPr bwMode="gray">
            <a:xfrm>
              <a:off x="3078610"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150" name="Oval 149">
              <a:extLst>
                <a:ext uri="{FF2B5EF4-FFF2-40B4-BE49-F238E27FC236}">
                  <a16:creationId xmlns:a16="http://schemas.microsoft.com/office/drawing/2014/main" id="{85B48B5E-9173-480A-A585-48969A5AC75D}"/>
                </a:ext>
              </a:extLst>
            </p:cNvPr>
            <p:cNvSpPr>
              <a:spLocks noChangeAspect="1"/>
            </p:cNvSpPr>
            <p:nvPr/>
          </p:nvSpPr>
          <p:spPr bwMode="gray">
            <a:xfrm>
              <a:off x="3318076" y="3992228"/>
              <a:ext cx="137160" cy="137160"/>
            </a:xfrm>
            <a:prstGeom prst="ellipse">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grpSp>
      <p:cxnSp>
        <p:nvCxnSpPr>
          <p:cNvPr id="152" name="Straight Connector 151">
            <a:extLst>
              <a:ext uri="{FF2B5EF4-FFF2-40B4-BE49-F238E27FC236}">
                <a16:creationId xmlns:a16="http://schemas.microsoft.com/office/drawing/2014/main" id="{FA8C7D5C-E8E9-4FAC-BF39-BCFDFB0030D9}"/>
              </a:ext>
              <a:ext uri="{C183D7F6-B498-43B3-948B-1728B52AA6E4}">
                <adec:decorative xmlns:adec="http://schemas.microsoft.com/office/drawing/2017/decorative" val="1"/>
              </a:ext>
            </a:extLst>
          </p:cNvPr>
          <p:cNvCxnSpPr>
            <a:cxnSpLocks/>
          </p:cNvCxnSpPr>
          <p:nvPr/>
        </p:nvCxnSpPr>
        <p:spPr>
          <a:xfrm>
            <a:off x="1153431" y="4242204"/>
            <a:ext cx="2991902" cy="0"/>
          </a:xfrm>
          <a:prstGeom prst="line">
            <a:avLst/>
          </a:prstGeom>
          <a:ln w="12700" cmpd="sng">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368C79A-4148-4424-BA80-430E14CBBFB5}"/>
              </a:ext>
            </a:extLst>
          </p:cNvPr>
          <p:cNvSpPr txBox="1"/>
          <p:nvPr/>
        </p:nvSpPr>
        <p:spPr>
          <a:xfrm>
            <a:off x="5552185" y="1611686"/>
            <a:ext cx="2796906" cy="784818"/>
          </a:xfrm>
          <a:prstGeom prst="rect">
            <a:avLst/>
          </a:prstGeom>
          <a:noFill/>
        </p:spPr>
        <p:txBody>
          <a:bodyPr wrap="square" lIns="0" tIns="0" rIns="91416" bIns="45708" rtlCol="0" anchor="t">
            <a:spAutoFit/>
          </a:bodyPr>
          <a:lstStyle/>
          <a:p>
            <a:r>
              <a:rPr lang="en-US" sz="1200" b="1">
                <a:solidFill>
                  <a:srgbClr val="242424"/>
                </a:solidFill>
                <a:latin typeface="CVS Health Sans"/>
              </a:rPr>
              <a:t>Career Track Participants </a:t>
            </a:r>
            <a:r>
              <a:rPr lang="en-US" sz="1200">
                <a:solidFill>
                  <a:srgbClr val="242424"/>
                </a:solidFill>
                <a:latin typeface="CVS Health Sans"/>
              </a:rPr>
              <a:t>focus on career development, externship experiences and work experiences to enhance professional skills and provide real-world job exposure.</a:t>
            </a:r>
          </a:p>
        </p:txBody>
      </p:sp>
      <p:cxnSp>
        <p:nvCxnSpPr>
          <p:cNvPr id="110" name="Straight Connector 109">
            <a:extLst>
              <a:ext uri="{FF2B5EF4-FFF2-40B4-BE49-F238E27FC236}">
                <a16:creationId xmlns:a16="http://schemas.microsoft.com/office/drawing/2014/main" id="{4CF559D1-A68C-492A-A2FE-74F854023475}"/>
              </a:ext>
              <a:ext uri="{C183D7F6-B498-43B3-948B-1728B52AA6E4}">
                <adec:decorative xmlns:adec="http://schemas.microsoft.com/office/drawing/2017/decorative" val="1"/>
              </a:ext>
            </a:extLst>
          </p:cNvPr>
          <p:cNvCxnSpPr>
            <a:cxnSpLocks/>
          </p:cNvCxnSpPr>
          <p:nvPr/>
        </p:nvCxnSpPr>
        <p:spPr>
          <a:xfrm>
            <a:off x="5529996" y="2557961"/>
            <a:ext cx="1974049" cy="0"/>
          </a:xfrm>
          <a:prstGeom prst="line">
            <a:avLst/>
          </a:prstGeom>
          <a:ln w="12700" cmpd="sng">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4B31A6D8-9B01-46BF-A4AC-D2402BFA9586}"/>
              </a:ext>
              <a:ext uri="{C183D7F6-B498-43B3-948B-1728B52AA6E4}">
                <adec:decorative xmlns:adec="http://schemas.microsoft.com/office/drawing/2017/decorative" val="1"/>
              </a:ext>
            </a:extLst>
          </p:cNvPr>
          <p:cNvGraphicFramePr/>
          <p:nvPr/>
        </p:nvGraphicFramePr>
        <p:xfrm>
          <a:off x="4238711" y="3099665"/>
          <a:ext cx="1572581" cy="925505"/>
        </p:xfrm>
        <a:graphic>
          <a:graphicData uri="http://schemas.openxmlformats.org/drawingml/2006/chart">
            <c:chart xmlns:c="http://schemas.openxmlformats.org/drawingml/2006/chart" xmlns:r="http://schemas.openxmlformats.org/officeDocument/2006/relationships" r:id="rId3"/>
          </a:graphicData>
        </a:graphic>
      </p:graphicFrame>
      <p:sp>
        <p:nvSpPr>
          <p:cNvPr id="49" name="object 9">
            <a:extLst>
              <a:ext uri="{FF2B5EF4-FFF2-40B4-BE49-F238E27FC236}">
                <a16:creationId xmlns:a16="http://schemas.microsoft.com/office/drawing/2014/main" id="{35711D36-B754-430C-9BB1-2F28811A7886}"/>
              </a:ext>
            </a:extLst>
          </p:cNvPr>
          <p:cNvSpPr txBox="1">
            <a:spLocks/>
          </p:cNvSpPr>
          <p:nvPr/>
        </p:nvSpPr>
        <p:spPr>
          <a:xfrm>
            <a:off x="5552185" y="2797585"/>
            <a:ext cx="1079298" cy="422420"/>
          </a:xfrm>
          <a:prstGeom prst="rect">
            <a:avLst/>
          </a:prstGeom>
        </p:spPr>
        <p:txBody>
          <a:bodyPr vert="horz" wrap="square" lIns="0" tIns="12062" rIns="0" bIns="0" rtlCol="0" anchor="t">
            <a:spAutoFit/>
          </a:bodyPr>
          <a:lstStyle>
            <a:lvl1pPr algn="l" defTabSz="914400" rtl="0" eaLnBrk="1" latinLnBrk="0" hangingPunct="1">
              <a:lnSpc>
                <a:spcPct val="90000"/>
              </a:lnSpc>
              <a:spcBef>
                <a:spcPct val="0"/>
              </a:spcBef>
              <a:buNone/>
              <a:defRPr sz="2800" b="0" i="0" kern="1200">
                <a:solidFill>
                  <a:schemeClr val="accent2"/>
                </a:solidFill>
                <a:latin typeface="+mj-lt"/>
                <a:ea typeface="Open Sans" panose="020B0606030504020204" pitchFamily="34" charset="0"/>
                <a:cs typeface="Open Sans" panose="020B0606030504020204" pitchFamily="34" charset="0"/>
              </a:defRPr>
            </a:lvl1pPr>
          </a:lstStyle>
          <a:p>
            <a:pPr marL="12696">
              <a:lnSpc>
                <a:spcPct val="100000"/>
              </a:lnSpc>
              <a:spcBef>
                <a:spcPts val="95"/>
              </a:spcBef>
            </a:pPr>
            <a:r>
              <a:rPr lang="en-US" sz="3999" spc="-5" baseline="15000" dirty="0">
                <a:solidFill>
                  <a:schemeClr val="tx2"/>
                </a:solidFill>
                <a:latin typeface="+mn-lt"/>
                <a:cs typeface="Domaine Display Bold"/>
              </a:rPr>
              <a:t>2,201</a:t>
            </a:r>
            <a:endParaRPr lang="en-US" sz="3599" baseline="15000" dirty="0">
              <a:solidFill>
                <a:schemeClr val="tx2"/>
              </a:solidFill>
              <a:latin typeface="+mn-lt"/>
              <a:cs typeface="Domaine Display Bold"/>
            </a:endParaRPr>
          </a:p>
        </p:txBody>
      </p:sp>
      <p:sp>
        <p:nvSpPr>
          <p:cNvPr id="48" name="TextBox 47">
            <a:extLst>
              <a:ext uri="{FF2B5EF4-FFF2-40B4-BE49-F238E27FC236}">
                <a16:creationId xmlns:a16="http://schemas.microsoft.com/office/drawing/2014/main" id="{9D6A4311-FAC2-4296-8CE0-FFB7826C22A1}"/>
              </a:ext>
            </a:extLst>
          </p:cNvPr>
          <p:cNvSpPr txBox="1"/>
          <p:nvPr/>
        </p:nvSpPr>
        <p:spPr>
          <a:xfrm>
            <a:off x="5568078" y="3156201"/>
            <a:ext cx="2860599" cy="1461927"/>
          </a:xfrm>
          <a:prstGeom prst="rect">
            <a:avLst/>
          </a:prstGeom>
          <a:noFill/>
        </p:spPr>
        <p:txBody>
          <a:bodyPr wrap="square" lIns="0" tIns="0" rIns="91416" bIns="45708" rtlCol="0" anchor="t">
            <a:spAutoFit/>
          </a:bodyPr>
          <a:lstStyle/>
          <a:p>
            <a:r>
              <a:rPr lang="en-US" sz="1200" b="1">
                <a:solidFill>
                  <a:srgbClr val="242424"/>
                </a:solidFill>
              </a:rPr>
              <a:t>Education Track Participants </a:t>
            </a:r>
            <a:r>
              <a:rPr lang="en-US" sz="1200">
                <a:solidFill>
                  <a:srgbClr val="242424"/>
                </a:solidFill>
              </a:rPr>
              <a:t>focus on community-based skills, observational job shadows and educational programs, demonstrating our commitment to supporting communities and building talent pipelines.</a:t>
            </a:r>
          </a:p>
          <a:p>
            <a:br>
              <a:rPr lang="en-US" sz="1200"/>
            </a:br>
            <a:endParaRPr lang="en-US" sz="1200" baseline="50000"/>
          </a:p>
        </p:txBody>
      </p:sp>
      <p:cxnSp>
        <p:nvCxnSpPr>
          <p:cNvPr id="151" name="Straight Connector 150">
            <a:extLst>
              <a:ext uri="{FF2B5EF4-FFF2-40B4-BE49-F238E27FC236}">
                <a16:creationId xmlns:a16="http://schemas.microsoft.com/office/drawing/2014/main" id="{49BEC605-2313-4619-A155-DF00E4BFAE43}"/>
              </a:ext>
              <a:ext uri="{C183D7F6-B498-43B3-948B-1728B52AA6E4}">
                <adec:decorative xmlns:adec="http://schemas.microsoft.com/office/drawing/2017/decorative" val="1"/>
              </a:ext>
            </a:extLst>
          </p:cNvPr>
          <p:cNvCxnSpPr>
            <a:cxnSpLocks/>
          </p:cNvCxnSpPr>
          <p:nvPr/>
        </p:nvCxnSpPr>
        <p:spPr>
          <a:xfrm>
            <a:off x="5536345" y="4456575"/>
            <a:ext cx="1974049" cy="0"/>
          </a:xfrm>
          <a:prstGeom prst="line">
            <a:avLst/>
          </a:prstGeom>
          <a:ln w="12700" cmpd="sng">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7DB7FBA-4FAD-48A7-AB15-46384A2A1748}"/>
              </a:ext>
            </a:extLst>
          </p:cNvPr>
          <p:cNvSpPr/>
          <p:nvPr/>
        </p:nvSpPr>
        <p:spPr>
          <a:xfrm>
            <a:off x="5529996" y="4719684"/>
            <a:ext cx="1234054" cy="461545"/>
          </a:xfrm>
          <a:prstGeom prst="rect">
            <a:avLst/>
          </a:prstGeom>
          <a:noFill/>
        </p:spPr>
        <p:txBody>
          <a:bodyPr wrap="square">
            <a:spAutoFit/>
          </a:bodyPr>
          <a:lstStyle/>
          <a:p>
            <a:pPr>
              <a:lnSpc>
                <a:spcPct val="90000"/>
              </a:lnSpc>
            </a:pPr>
            <a:r>
              <a:rPr lang="en-US" sz="3999" spc="-5" baseline="15000" dirty="0">
                <a:ea typeface="Open Sans" panose="020B0606030504020204" pitchFamily="34" charset="0"/>
              </a:rPr>
              <a:t>177</a:t>
            </a:r>
            <a:endParaRPr lang="en-US" sz="3599" spc="-5" baseline="15000" dirty="0">
              <a:ea typeface="Open Sans" panose="020B0606030504020204" pitchFamily="34" charset="0"/>
            </a:endParaRPr>
          </a:p>
        </p:txBody>
      </p:sp>
      <p:sp>
        <p:nvSpPr>
          <p:cNvPr id="52" name="Rectangle 51">
            <a:extLst>
              <a:ext uri="{FF2B5EF4-FFF2-40B4-BE49-F238E27FC236}">
                <a16:creationId xmlns:a16="http://schemas.microsoft.com/office/drawing/2014/main" id="{BA1FFD80-8B9C-4257-8EEC-F2A771C6A588}"/>
              </a:ext>
            </a:extLst>
          </p:cNvPr>
          <p:cNvSpPr/>
          <p:nvPr/>
        </p:nvSpPr>
        <p:spPr>
          <a:xfrm>
            <a:off x="5529996" y="5014788"/>
            <a:ext cx="2860599" cy="1015663"/>
          </a:xfrm>
          <a:prstGeom prst="rect">
            <a:avLst/>
          </a:prstGeom>
          <a:noFill/>
        </p:spPr>
        <p:txBody>
          <a:bodyPr wrap="square" anchor="t">
            <a:spAutoFit/>
          </a:bodyPr>
          <a:lstStyle/>
          <a:p>
            <a:pPr algn="l"/>
            <a:r>
              <a:rPr lang="en-US" sz="1200" b="1" dirty="0">
                <a:solidFill>
                  <a:srgbClr val="242424"/>
                </a:solidFill>
              </a:rPr>
              <a:t>VR candidates hired </a:t>
            </a:r>
            <a:r>
              <a:rPr lang="en-US" sz="1200" dirty="0">
                <a:solidFill>
                  <a:srgbClr val="242424"/>
                </a:solidFill>
              </a:rPr>
              <a:t>at CVS Health in 2025, as reported by 22 of the 78 agencies.</a:t>
            </a:r>
          </a:p>
          <a:p>
            <a:br>
              <a:rPr lang="en-US" sz="1200" dirty="0"/>
            </a:br>
            <a:endParaRPr lang="en-US" sz="1200" dirty="0"/>
          </a:p>
        </p:txBody>
      </p:sp>
      <p:sp>
        <p:nvSpPr>
          <p:cNvPr id="58" name="TextBox 57">
            <a:extLst>
              <a:ext uri="{FF2B5EF4-FFF2-40B4-BE49-F238E27FC236}">
                <a16:creationId xmlns:a16="http://schemas.microsoft.com/office/drawing/2014/main" id="{6BAE3774-1E15-4A5E-8174-36BCEFD42A39}"/>
              </a:ext>
            </a:extLst>
          </p:cNvPr>
          <p:cNvSpPr txBox="1"/>
          <p:nvPr/>
        </p:nvSpPr>
        <p:spPr>
          <a:xfrm>
            <a:off x="8955885" y="1178200"/>
            <a:ext cx="2530986" cy="3771802"/>
          </a:xfrm>
          <a:prstGeom prst="rect">
            <a:avLst/>
          </a:prstGeom>
          <a:noFill/>
        </p:spPr>
        <p:txBody>
          <a:bodyPr wrap="square" lIns="0" tIns="0" rIns="0" bIns="0" rtlCol="0" anchor="t">
            <a:spAutoFit/>
          </a:bodyPr>
          <a:lstStyle/>
          <a:p>
            <a:pPr>
              <a:lnSpc>
                <a:spcPct val="95000"/>
              </a:lnSpc>
              <a:defRPr/>
            </a:pPr>
            <a:r>
              <a:rPr lang="en-US" sz="1200" dirty="0">
                <a:solidFill>
                  <a:srgbClr val="242424"/>
                </a:solidFill>
              </a:rPr>
              <a:t>Our Workforce Initiatives team at CVS Health has made significant strides in supporting communities and driving business results. </a:t>
            </a:r>
          </a:p>
          <a:p>
            <a:pPr>
              <a:lnSpc>
                <a:spcPct val="95000"/>
              </a:lnSpc>
              <a:defRPr/>
            </a:pPr>
            <a:endParaRPr lang="en-US" sz="1200" dirty="0">
              <a:solidFill>
                <a:srgbClr val="242424"/>
              </a:solidFill>
            </a:endParaRPr>
          </a:p>
          <a:p>
            <a:pPr>
              <a:lnSpc>
                <a:spcPct val="95000"/>
              </a:lnSpc>
              <a:defRPr/>
            </a:pPr>
            <a:r>
              <a:rPr lang="en-US" sz="1200" dirty="0">
                <a:solidFill>
                  <a:srgbClr val="242424"/>
                </a:solidFill>
                <a:cs typeface="Segoe UI"/>
              </a:rPr>
              <a:t>With </a:t>
            </a:r>
            <a:r>
              <a:rPr lang="en-US" sz="1200" b="1" dirty="0">
                <a:solidFill>
                  <a:srgbClr val="242424"/>
                </a:solidFill>
                <a:cs typeface="Segoe UI"/>
              </a:rPr>
              <a:t>1,344</a:t>
            </a:r>
            <a:r>
              <a:rPr lang="en-US" sz="1200" dirty="0">
                <a:solidFill>
                  <a:srgbClr val="242424"/>
                </a:solidFill>
                <a:cs typeface="Segoe UI"/>
              </a:rPr>
              <a:t> active partnerships, we showcasing the extensive reach and impact of our collaborative efforts. These partnerships enable us to connect with a diverse range of participants, providing them with valuable resources, support and opportunities for career development and education.</a:t>
            </a:r>
            <a:endParaRPr lang="en-US" sz="1600" dirty="0"/>
          </a:p>
          <a:p>
            <a:pPr>
              <a:lnSpc>
                <a:spcPct val="95000"/>
              </a:lnSpc>
              <a:defRPr/>
            </a:pPr>
            <a:endParaRPr lang="en-US" sz="1200" dirty="0">
              <a:solidFill>
                <a:srgbClr val="242424"/>
              </a:solidFill>
            </a:endParaRPr>
          </a:p>
          <a:p>
            <a:pPr>
              <a:lnSpc>
                <a:spcPct val="95000"/>
              </a:lnSpc>
              <a:defRPr/>
            </a:pPr>
            <a:r>
              <a:rPr lang="en-US" b="1" dirty="0">
                <a:solidFill>
                  <a:srgbClr val="0A4B8C"/>
                </a:solidFill>
              </a:rPr>
              <a:t>These metrics highlight our commitment to fostering meaningful employment opportunities and creating a positive impact in underserved communities.</a:t>
            </a:r>
          </a:p>
        </p:txBody>
      </p:sp>
      <p:pic>
        <p:nvPicPr>
          <p:cNvPr id="3" name="Graphic 42" descr="Be local pictogram.">
            <a:extLst>
              <a:ext uri="{FF2B5EF4-FFF2-40B4-BE49-F238E27FC236}">
                <a16:creationId xmlns:a16="http://schemas.microsoft.com/office/drawing/2014/main" id="{7D07B85A-79A4-43C2-8753-76E2766905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0440" y="1581353"/>
            <a:ext cx="569390" cy="557145"/>
          </a:xfrm>
          <a:prstGeom prst="rect">
            <a:avLst/>
          </a:prstGeom>
        </p:spPr>
      </p:pic>
      <p:pic>
        <p:nvPicPr>
          <p:cNvPr id="4" name="Picture 3" descr="Network - array pictogram.">
            <a:extLst>
              <a:ext uri="{FF2B5EF4-FFF2-40B4-BE49-F238E27FC236}">
                <a16:creationId xmlns:a16="http://schemas.microsoft.com/office/drawing/2014/main" id="{70263F3C-BB6A-4404-8E0D-46DC9A69C9CA}"/>
              </a:ext>
            </a:extLst>
          </p:cNvPr>
          <p:cNvPicPr>
            <a:picLocks noChangeAspect="1"/>
          </p:cNvPicPr>
          <p:nvPr/>
        </p:nvPicPr>
        <p:blipFill>
          <a:blip r:embed="rId6"/>
          <a:stretch>
            <a:fillRect/>
          </a:stretch>
        </p:blipFill>
        <p:spPr>
          <a:xfrm>
            <a:off x="4695479" y="5034248"/>
            <a:ext cx="659044" cy="642568"/>
          </a:xfrm>
          <a:prstGeom prst="rect">
            <a:avLst/>
          </a:prstGeom>
        </p:spPr>
      </p:pic>
      <p:sp>
        <p:nvSpPr>
          <p:cNvPr id="8" name="object 9">
            <a:extLst>
              <a:ext uri="{FF2B5EF4-FFF2-40B4-BE49-F238E27FC236}">
                <a16:creationId xmlns:a16="http://schemas.microsoft.com/office/drawing/2014/main" id="{BCACE2A2-4D55-E651-D065-060C7A6C2712}"/>
              </a:ext>
            </a:extLst>
          </p:cNvPr>
          <p:cNvSpPr txBox="1">
            <a:spLocks/>
          </p:cNvSpPr>
          <p:nvPr/>
        </p:nvSpPr>
        <p:spPr>
          <a:xfrm>
            <a:off x="5560387" y="1247617"/>
            <a:ext cx="1079298" cy="422442"/>
          </a:xfrm>
          <a:prstGeom prst="rect">
            <a:avLst/>
          </a:prstGeom>
        </p:spPr>
        <p:txBody>
          <a:bodyPr vert="horz" wrap="square" lIns="0" tIns="12062" rIns="0" bIns="0" rtlCol="0" anchor="t">
            <a:spAutoFit/>
          </a:bodyPr>
          <a:lstStyle>
            <a:lvl1pPr algn="l" defTabSz="914400" rtl="0" eaLnBrk="1" latinLnBrk="0" hangingPunct="1">
              <a:lnSpc>
                <a:spcPct val="90000"/>
              </a:lnSpc>
              <a:spcBef>
                <a:spcPct val="0"/>
              </a:spcBef>
              <a:buNone/>
              <a:defRPr sz="2800" b="0" i="0" kern="1200">
                <a:solidFill>
                  <a:schemeClr val="accent2"/>
                </a:solidFill>
                <a:latin typeface="+mj-lt"/>
                <a:ea typeface="Open Sans" panose="020B0606030504020204" pitchFamily="34" charset="0"/>
                <a:cs typeface="Open Sans" panose="020B0606030504020204" pitchFamily="34" charset="0"/>
              </a:defRPr>
            </a:lvl1pPr>
          </a:lstStyle>
          <a:p>
            <a:pPr marL="12696">
              <a:lnSpc>
                <a:spcPct val="100000"/>
              </a:lnSpc>
              <a:spcBef>
                <a:spcPts val="95"/>
              </a:spcBef>
            </a:pPr>
            <a:r>
              <a:rPr lang="en-US" sz="3999" spc="-5" baseline="15000" dirty="0">
                <a:solidFill>
                  <a:schemeClr val="tx2"/>
                </a:solidFill>
                <a:latin typeface="+mn-lt"/>
                <a:cs typeface="Domaine Display Bold"/>
              </a:rPr>
              <a:t>4,982</a:t>
            </a:r>
            <a:endParaRPr lang="en-US" sz="3599" baseline="15000" dirty="0">
              <a:solidFill>
                <a:schemeClr val="tx2"/>
              </a:solidFill>
              <a:latin typeface="+mn-lt"/>
              <a:cs typeface="Domaine Display Bold"/>
            </a:endParaRPr>
          </a:p>
        </p:txBody>
      </p:sp>
      <p:sp>
        <p:nvSpPr>
          <p:cNvPr id="10" name="TextBox 9">
            <a:extLst>
              <a:ext uri="{FF2B5EF4-FFF2-40B4-BE49-F238E27FC236}">
                <a16:creationId xmlns:a16="http://schemas.microsoft.com/office/drawing/2014/main" id="{B3D0F21D-686B-2490-1C41-6778AD937963}"/>
              </a:ext>
            </a:extLst>
          </p:cNvPr>
          <p:cNvSpPr txBox="1"/>
          <p:nvPr/>
        </p:nvSpPr>
        <p:spPr>
          <a:xfrm>
            <a:off x="1134418" y="4852849"/>
            <a:ext cx="3257881" cy="1015663"/>
          </a:xfrm>
          <a:prstGeom prst="rect">
            <a:avLst/>
          </a:prstGeom>
          <a:noFill/>
        </p:spPr>
        <p:txBody>
          <a:bodyPr wrap="square" lIns="91440" tIns="45720" rIns="91440" bIns="45720" anchor="t">
            <a:spAutoFit/>
          </a:bodyPr>
          <a:lstStyle/>
          <a:p>
            <a:r>
              <a:rPr lang="en-US" sz="1200" b="1" dirty="0">
                <a:latin typeface="CVS Health Sans"/>
                <a:cs typeface="Segoe UI"/>
              </a:rPr>
              <a:t>WI program participants hired </a:t>
            </a:r>
            <a:r>
              <a:rPr lang="en-US" sz="1200" dirty="0">
                <a:latin typeface="CVS Health Sans"/>
                <a:cs typeface="Segoe UI"/>
              </a:rPr>
              <a:t>into roles across the CVS Health enterprise, demonstrating the strong impact our team has in delivering exceptional talent to the business via our programs and partners</a:t>
            </a:r>
            <a:r>
              <a:rPr lang="en-US" sz="1200" dirty="0">
                <a:solidFill>
                  <a:srgbClr val="242424"/>
                </a:solidFill>
                <a:latin typeface="CVS Health Sans"/>
                <a:cs typeface="Segoe UI"/>
              </a:rPr>
              <a:t>.</a:t>
            </a:r>
            <a:endParaRPr lang="en-US" sz="1200" dirty="0">
              <a:latin typeface="CVS Health Sans"/>
            </a:endParaRPr>
          </a:p>
        </p:txBody>
      </p:sp>
      <p:sp>
        <p:nvSpPr>
          <p:cNvPr id="11" name="object 6">
            <a:extLst>
              <a:ext uri="{FF2B5EF4-FFF2-40B4-BE49-F238E27FC236}">
                <a16:creationId xmlns:a16="http://schemas.microsoft.com/office/drawing/2014/main" id="{D8556EA3-7AE2-2BF2-187E-91677DDF6B60}"/>
              </a:ext>
            </a:extLst>
          </p:cNvPr>
          <p:cNvSpPr txBox="1"/>
          <p:nvPr/>
        </p:nvSpPr>
        <p:spPr>
          <a:xfrm>
            <a:off x="1174489" y="4449365"/>
            <a:ext cx="2559511" cy="504494"/>
          </a:xfrm>
          <a:prstGeom prst="rect">
            <a:avLst/>
          </a:prstGeom>
        </p:spPr>
        <p:txBody>
          <a:bodyPr vert="horz" wrap="square" lIns="0" tIns="12062" rIns="0" bIns="0" rtlCol="0">
            <a:spAutoFit/>
          </a:bodyPr>
          <a:lstStyle/>
          <a:p>
            <a:pPr marL="12696">
              <a:spcBef>
                <a:spcPts val="95"/>
              </a:spcBef>
            </a:pPr>
            <a:r>
              <a:rPr lang="en-US" sz="3199" spc="-5" dirty="0">
                <a:ea typeface="Open Sans" panose="020B0606030504020204" pitchFamily="34" charset="0"/>
              </a:rPr>
              <a:t>1,284</a:t>
            </a:r>
            <a:endParaRPr sz="3999" spc="-5" dirty="0">
              <a:ea typeface="Open Sans" panose="020B0606030504020204" pitchFamily="34" charset="0"/>
            </a:endParaRPr>
          </a:p>
        </p:txBody>
      </p:sp>
      <p:pic>
        <p:nvPicPr>
          <p:cNvPr id="21" name="Picture 20">
            <a:extLst>
              <a:ext uri="{FF2B5EF4-FFF2-40B4-BE49-F238E27FC236}">
                <a16:creationId xmlns:a16="http://schemas.microsoft.com/office/drawing/2014/main" id="{12088FA5-F99E-9F0C-79F3-009AA6C59CC8}"/>
              </a:ext>
            </a:extLst>
          </p:cNvPr>
          <p:cNvPicPr>
            <a:picLocks noChangeAspect="1"/>
          </p:cNvPicPr>
          <p:nvPr/>
        </p:nvPicPr>
        <p:blipFill>
          <a:blip r:embed="rId7" cstate="email">
            <a:extLst>
              <a:ext uri="{28A0092B-C50C-407E-A947-70E740481C1C}">
                <a14:useLocalDpi xmlns:a14="http://schemas.microsoft.com/office/drawing/2010/main"/>
              </a:ext>
            </a:extLst>
          </a:blip>
          <a:srcRect t="1" r="49482" b="-1"/>
          <a:stretch/>
        </p:blipFill>
        <p:spPr>
          <a:xfrm>
            <a:off x="1882175" y="4023170"/>
            <a:ext cx="68573" cy="138511"/>
          </a:xfrm>
          <a:prstGeom prst="rect">
            <a:avLst/>
          </a:prstGeom>
        </p:spPr>
      </p:pic>
    </p:spTree>
    <p:extLst>
      <p:ext uri="{BB962C8B-B14F-4D97-AF65-F5344CB8AC3E}">
        <p14:creationId xmlns:p14="http://schemas.microsoft.com/office/powerpoint/2010/main" val="181215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CVS Health’s Abilities in Abundance (AIA)</a:t>
            </a:r>
          </a:p>
        </p:txBody>
      </p:sp>
      <p:sp>
        <p:nvSpPr>
          <p:cNvPr id="7" name="Content Placeholder 6"/>
          <p:cNvSpPr>
            <a:spLocks noGrp="1"/>
          </p:cNvSpPr>
          <p:nvPr>
            <p:ph idx="1"/>
          </p:nvPr>
        </p:nvSpPr>
        <p:spPr>
          <a:xfrm>
            <a:off x="557784" y="1784246"/>
            <a:ext cx="7935586" cy="3714565"/>
          </a:xfrm>
        </p:spPr>
        <p:txBody>
          <a:bodyPr/>
          <a:lstStyle/>
          <a:p>
            <a:pPr marL="342900" lvl="1" indent="-342900">
              <a:lnSpc>
                <a:spcPct val="90000"/>
              </a:lnSpc>
              <a:buFont typeface="Arial" panose="020B0604020202020204" pitchFamily="34" charset="0"/>
              <a:buChar char="•"/>
            </a:pPr>
            <a:r>
              <a:rPr lang="en-US" sz="2000" dirty="0">
                <a:solidFill>
                  <a:schemeClr val="tx1">
                    <a:lumMod val="85000"/>
                    <a:lumOff val="15000"/>
                  </a:schemeClr>
                </a:solidFill>
              </a:rPr>
              <a:t>AIA is a </a:t>
            </a:r>
            <a:r>
              <a:rPr lang="en-US" sz="2000" dirty="0">
                <a:solidFill>
                  <a:srgbClr val="FF0000"/>
                </a:solidFill>
              </a:rPr>
              <a:t>collaboration</a:t>
            </a:r>
            <a:r>
              <a:rPr lang="en-US" sz="2000" dirty="0">
                <a:solidFill>
                  <a:schemeClr val="tx1">
                    <a:lumMod val="85000"/>
                    <a:lumOff val="15000"/>
                  </a:schemeClr>
                </a:solidFill>
              </a:rPr>
              <a:t> between the CVS Health Workforce Initiatives team and a community partner.</a:t>
            </a:r>
          </a:p>
          <a:p>
            <a:pPr marL="342900" lvl="1" indent="-342900">
              <a:lnSpc>
                <a:spcPct val="90000"/>
              </a:lnSpc>
              <a:buFont typeface="Arial" panose="020B0604020202020204" pitchFamily="34" charset="0"/>
              <a:buChar char="•"/>
            </a:pPr>
            <a:r>
              <a:rPr lang="en-US" sz="2000" dirty="0">
                <a:solidFill>
                  <a:schemeClr val="tx1">
                    <a:lumMod val="85000"/>
                    <a:lumOff val="15000"/>
                  </a:schemeClr>
                </a:solidFill>
              </a:rPr>
              <a:t>The goal of our AIA programs is to find exceptional talent that will win </a:t>
            </a:r>
            <a:r>
              <a:rPr lang="en-US" sz="2000" dirty="0">
                <a:solidFill>
                  <a:srgbClr val="FF0000"/>
                </a:solidFill>
              </a:rPr>
              <a:t>competitive employment </a:t>
            </a:r>
            <a:r>
              <a:rPr lang="en-US" sz="2000" dirty="0">
                <a:solidFill>
                  <a:schemeClr val="tx1">
                    <a:lumMod val="85000"/>
                    <a:lumOff val="15000"/>
                  </a:schemeClr>
                </a:solidFill>
              </a:rPr>
              <a:t>&amp; thrive in our business.</a:t>
            </a:r>
          </a:p>
          <a:p>
            <a:pPr marL="342900" lvl="1" indent="-342900">
              <a:lnSpc>
                <a:spcPct val="90000"/>
              </a:lnSpc>
              <a:buFont typeface="Arial" panose="020B0604020202020204" pitchFamily="34" charset="0"/>
              <a:buChar char="•"/>
            </a:pPr>
            <a:r>
              <a:rPr lang="en-US" sz="2000" dirty="0">
                <a:solidFill>
                  <a:schemeClr val="tx1">
                    <a:lumMod val="85000"/>
                    <a:lumOff val="15000"/>
                  </a:schemeClr>
                </a:solidFill>
              </a:rPr>
              <a:t>Each AIA program is </a:t>
            </a:r>
            <a:r>
              <a:rPr lang="en-US" sz="2000" dirty="0">
                <a:solidFill>
                  <a:srgbClr val="FF0000"/>
                </a:solidFill>
              </a:rPr>
              <a:t>customized</a:t>
            </a:r>
            <a:r>
              <a:rPr lang="en-US" sz="2000" dirty="0">
                <a:solidFill>
                  <a:schemeClr val="tx1">
                    <a:lumMod val="85000"/>
                    <a:lumOff val="15000"/>
                  </a:schemeClr>
                </a:solidFill>
              </a:rPr>
              <a:t> to meet the specific and local needs of the partner, the participant and the business.</a:t>
            </a:r>
          </a:p>
          <a:p>
            <a:pPr marL="342900" lvl="1" indent="-342900">
              <a:lnSpc>
                <a:spcPct val="90000"/>
              </a:lnSpc>
              <a:buFont typeface="Arial" panose="020B0604020202020204" pitchFamily="34" charset="0"/>
              <a:buChar char="•"/>
            </a:pPr>
            <a:r>
              <a:rPr lang="en-US" sz="2000" dirty="0">
                <a:solidFill>
                  <a:schemeClr val="tx1">
                    <a:lumMod val="85000"/>
                    <a:lumOff val="15000"/>
                  </a:schemeClr>
                </a:solidFill>
              </a:rPr>
              <a:t>Our programs are designed to help </a:t>
            </a:r>
            <a:r>
              <a:rPr lang="en-US" sz="2000" dirty="0">
                <a:solidFill>
                  <a:srgbClr val="FF0000"/>
                </a:solidFill>
              </a:rPr>
              <a:t>overcome common barriers</a:t>
            </a:r>
            <a:r>
              <a:rPr lang="en-US" sz="2000" dirty="0">
                <a:solidFill>
                  <a:schemeClr val="tx1">
                    <a:lumMod val="85000"/>
                    <a:lumOff val="15000"/>
                  </a:schemeClr>
                </a:solidFill>
              </a:rPr>
              <a:t> to employment, such as completion of job applications, interviews and the possession of required skills.</a:t>
            </a:r>
          </a:p>
          <a:p>
            <a:pPr marL="342900" lvl="1" indent="-342900">
              <a:lnSpc>
                <a:spcPct val="90000"/>
              </a:lnSpc>
              <a:buFont typeface="Arial" panose="020B0604020202020204" pitchFamily="34" charset="0"/>
              <a:buChar char="•"/>
            </a:pPr>
            <a:r>
              <a:rPr lang="en-US" sz="2000" dirty="0">
                <a:solidFill>
                  <a:schemeClr val="tx1">
                    <a:lumMod val="85000"/>
                    <a:lumOff val="15000"/>
                  </a:schemeClr>
                </a:solidFill>
              </a:rPr>
              <a:t>A blend of </a:t>
            </a:r>
            <a:r>
              <a:rPr lang="en-US" sz="2000" dirty="0">
                <a:solidFill>
                  <a:srgbClr val="FF0000"/>
                </a:solidFill>
              </a:rPr>
              <a:t>job-related</a:t>
            </a:r>
            <a:r>
              <a:rPr lang="en-US" sz="2000" dirty="0">
                <a:solidFill>
                  <a:schemeClr val="tx1">
                    <a:lumMod val="85000"/>
                    <a:lumOff val="15000"/>
                  </a:schemeClr>
                </a:solidFill>
              </a:rPr>
              <a:t> skills, job readiness and hands-on experience is included in each program.</a:t>
            </a:r>
          </a:p>
          <a:p>
            <a:pPr lvl="1">
              <a:lnSpc>
                <a:spcPct val="90000"/>
              </a:lnSpc>
            </a:pPr>
            <a:endParaRPr lang="en-US" sz="2000" b="1" dirty="0"/>
          </a:p>
          <a:p>
            <a:pPr lvl="1">
              <a:lnSpc>
                <a:spcPct val="90000"/>
              </a:lnSpc>
            </a:pPr>
            <a:endParaRPr lang="en-US" sz="1900" b="1" dirty="0"/>
          </a:p>
          <a:p>
            <a:pPr marL="0" lvl="2" indent="0">
              <a:spcBef>
                <a:spcPts val="800"/>
              </a:spcBef>
              <a:buClr>
                <a:schemeClr val="accent3"/>
              </a:buClr>
              <a:buNone/>
            </a:pPr>
            <a:endParaRPr lang="en-US" sz="1550" dirty="0"/>
          </a:p>
        </p:txBody>
      </p:sp>
      <p:pic>
        <p:nvPicPr>
          <p:cNvPr id="6" name="Picture 5">
            <a:extLst>
              <a:ext uri="{FF2B5EF4-FFF2-40B4-BE49-F238E27FC236}">
                <a16:creationId xmlns:a16="http://schemas.microsoft.com/office/drawing/2014/main" id="{F3072F85-D1BB-CD45-9A23-7253BAA2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699" y="1682115"/>
            <a:ext cx="768775" cy="1005840"/>
          </a:xfrm>
          <a:prstGeom prst="rect">
            <a:avLst/>
          </a:prstGeom>
        </p:spPr>
      </p:pic>
      <p:pic>
        <p:nvPicPr>
          <p:cNvPr id="10" name="Picture 16">
            <a:extLst>
              <a:ext uri="{FF2B5EF4-FFF2-40B4-BE49-F238E27FC236}">
                <a16:creationId xmlns:a16="http://schemas.microsoft.com/office/drawing/2014/main" id="{08A9304D-0838-DA4E-8744-6B1304702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992" y="3087543"/>
            <a:ext cx="870479"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AFC2356E-C337-8A45-BD40-9BB886C6E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965" y="4492971"/>
            <a:ext cx="795072"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1B8A2872-C326-41B4-9A67-3A92E87777CE}"/>
              </a:ext>
            </a:extLst>
          </p:cNvPr>
          <p:cNvCxnSpPr>
            <a:cxnSpLocks/>
          </p:cNvCxnSpPr>
          <p:nvPr/>
        </p:nvCxnSpPr>
        <p:spPr>
          <a:xfrm>
            <a:off x="9814172" y="1682115"/>
            <a:ext cx="0" cy="4023360"/>
          </a:xfrm>
          <a:prstGeom prst="line">
            <a:avLst/>
          </a:prstGeom>
          <a:ln w="25400" cap="rnd" cmpd="sng">
            <a:solidFill>
              <a:srgbClr val="CC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6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A4B36A3-EFEE-4F5D-B611-BDAAAFBAD112}"/>
              </a:ext>
              <a:ext uri="{C183D7F6-B498-43B3-948B-1728B52AA6E4}">
                <adec:decorative xmlns:adec="http://schemas.microsoft.com/office/drawing/2017/decorative" val="1"/>
              </a:ext>
            </a:extLst>
          </p:cNvPr>
          <p:cNvCxnSpPr>
            <a:cxnSpLocks/>
          </p:cNvCxnSpPr>
          <p:nvPr/>
        </p:nvCxnSpPr>
        <p:spPr bwMode="gray">
          <a:xfrm>
            <a:off x="3765442" y="3632018"/>
            <a:ext cx="5904223" cy="0"/>
          </a:xfrm>
          <a:prstGeom prst="line">
            <a:avLst/>
          </a:prstGeom>
          <a:ln w="38100" cmpd="sng">
            <a:solidFill>
              <a:schemeClr val="bg2"/>
            </a:solidFill>
            <a:miter lim="800000"/>
            <a:headEnd type="arrow" w="med" len="sm"/>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9B44218-305B-4B14-A94D-AE694A53489E}"/>
              </a:ext>
            </a:extLst>
          </p:cNvPr>
          <p:cNvSpPr>
            <a:spLocks noGrp="1"/>
          </p:cNvSpPr>
          <p:nvPr>
            <p:ph type="title"/>
          </p:nvPr>
        </p:nvSpPr>
        <p:spPr>
          <a:xfrm>
            <a:off x="559226" y="531106"/>
            <a:ext cx="9662691" cy="713046"/>
          </a:xfrm>
        </p:spPr>
        <p:txBody>
          <a:bodyPr/>
          <a:lstStyle/>
          <a:p>
            <a:r>
              <a:rPr lang="en-US"/>
              <a:t>Our roadmap to success</a:t>
            </a:r>
          </a:p>
        </p:txBody>
      </p:sp>
      <p:sp>
        <p:nvSpPr>
          <p:cNvPr id="81" name="Oval 80">
            <a:extLst>
              <a:ext uri="{FF2B5EF4-FFF2-40B4-BE49-F238E27FC236}">
                <a16:creationId xmlns:a16="http://schemas.microsoft.com/office/drawing/2014/main" id="{7498C696-61A4-4DB3-B254-C5C9D18A1715}"/>
              </a:ext>
              <a:ext uri="{C183D7F6-B498-43B3-948B-1728B52AA6E4}">
                <adec:decorative xmlns:adec="http://schemas.microsoft.com/office/drawing/2017/decorative" val="1"/>
              </a:ext>
            </a:extLst>
          </p:cNvPr>
          <p:cNvSpPr/>
          <p:nvPr/>
        </p:nvSpPr>
        <p:spPr bwMode="gray">
          <a:xfrm>
            <a:off x="1546268" y="1281469"/>
            <a:ext cx="1436998" cy="1436998"/>
          </a:xfrm>
          <a:prstGeom prst="ellipse">
            <a:avLst/>
          </a:prstGeom>
          <a:noFill/>
          <a:ln w="38100">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40" name="Rounded Rectangle 21">
            <a:extLst>
              <a:ext uri="{FF2B5EF4-FFF2-40B4-BE49-F238E27FC236}">
                <a16:creationId xmlns:a16="http://schemas.microsoft.com/office/drawing/2014/main" id="{D140D2D6-AC0F-F36D-8443-C5DC53A4F37A}"/>
              </a:ext>
              <a:ext uri="{C183D7F6-B498-43B3-948B-1728B52AA6E4}">
                <adec:decorative xmlns:adec="http://schemas.microsoft.com/office/drawing/2017/decorative" val="1"/>
              </a:ext>
            </a:extLst>
          </p:cNvPr>
          <p:cNvSpPr/>
          <p:nvPr/>
        </p:nvSpPr>
        <p:spPr bwMode="gray">
          <a:xfrm>
            <a:off x="3244730" y="3271743"/>
            <a:ext cx="2645792" cy="794024"/>
          </a:xfrm>
          <a:prstGeom prst="roundRect">
            <a:avLst>
              <a:gd name="adj" fmla="val 50000"/>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cxnSp>
        <p:nvCxnSpPr>
          <p:cNvPr id="4" name="Straight Connector 3">
            <a:extLst>
              <a:ext uri="{FF2B5EF4-FFF2-40B4-BE49-F238E27FC236}">
                <a16:creationId xmlns:a16="http://schemas.microsoft.com/office/drawing/2014/main" id="{FCDDF653-C54D-4A7D-AB29-6702485F9050}"/>
              </a:ext>
              <a:ext uri="{C183D7F6-B498-43B3-948B-1728B52AA6E4}">
                <adec:decorative xmlns:adec="http://schemas.microsoft.com/office/drawing/2017/decorative" val="1"/>
              </a:ext>
            </a:extLst>
          </p:cNvPr>
          <p:cNvCxnSpPr>
            <a:cxnSpLocks/>
          </p:cNvCxnSpPr>
          <p:nvPr/>
        </p:nvCxnSpPr>
        <p:spPr bwMode="gray">
          <a:xfrm>
            <a:off x="2995811" y="1963733"/>
            <a:ext cx="1284173" cy="0"/>
          </a:xfrm>
          <a:prstGeom prst="line">
            <a:avLst/>
          </a:prstGeom>
          <a:ln w="38100" cmpd="sng">
            <a:solidFill>
              <a:schemeClr val="bg2"/>
            </a:solidFill>
            <a:miter lim="800000"/>
            <a:tailEnd type="arrow" w="med" len="sm"/>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F11DE01-8D6C-4844-B06A-7FC21CD19FE1}"/>
              </a:ext>
            </a:extLst>
          </p:cNvPr>
          <p:cNvSpPr txBox="1"/>
          <p:nvPr/>
        </p:nvSpPr>
        <p:spPr>
          <a:xfrm>
            <a:off x="3089248" y="1396462"/>
            <a:ext cx="1417835" cy="456929"/>
          </a:xfrm>
          <a:prstGeom prst="rect">
            <a:avLst/>
          </a:prstGeom>
          <a:noFill/>
        </p:spPr>
        <p:txBody>
          <a:bodyPr wrap="square" lIns="0" tIns="0" rIns="0" bIns="0" rtlCol="0" anchor="b">
            <a:spAutoFit/>
          </a:bodyPr>
          <a:lstStyle/>
          <a:p>
            <a:pPr>
              <a:lnSpc>
                <a:spcPct val="90000"/>
              </a:lnSpc>
              <a:spcAft>
                <a:spcPts val="300"/>
              </a:spcAft>
            </a:pPr>
            <a:r>
              <a:rPr lang="en-US" sz="1100" b="1"/>
              <a:t>Conduct market analysis and needs assessment</a:t>
            </a:r>
          </a:p>
        </p:txBody>
      </p:sp>
      <p:cxnSp>
        <p:nvCxnSpPr>
          <p:cNvPr id="13" name="Straight Connector 12">
            <a:extLst>
              <a:ext uri="{FF2B5EF4-FFF2-40B4-BE49-F238E27FC236}">
                <a16:creationId xmlns:a16="http://schemas.microsoft.com/office/drawing/2014/main" id="{7AEDF54E-F744-4CC0-A08A-4B553F5F93C7}"/>
              </a:ext>
              <a:ext uri="{C183D7F6-B498-43B3-948B-1728B52AA6E4}">
                <adec:decorative xmlns:adec="http://schemas.microsoft.com/office/drawing/2017/decorative" val="1"/>
              </a:ext>
            </a:extLst>
          </p:cNvPr>
          <p:cNvCxnSpPr>
            <a:cxnSpLocks/>
          </p:cNvCxnSpPr>
          <p:nvPr/>
        </p:nvCxnSpPr>
        <p:spPr bwMode="gray">
          <a:xfrm>
            <a:off x="3910589" y="1963733"/>
            <a:ext cx="5740697" cy="0"/>
          </a:xfrm>
          <a:prstGeom prst="line">
            <a:avLst/>
          </a:prstGeom>
          <a:ln w="38100" cmpd="sng">
            <a:solidFill>
              <a:schemeClr val="bg2"/>
            </a:solidFill>
            <a:miter lim="800000"/>
            <a:tailEnd type="none" w="med" len="sm"/>
          </a:ln>
          <a:effectLst/>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EEDAD1AB-0403-4D50-A352-1F51BA3A3B0D}"/>
              </a:ext>
              <a:ext uri="{C183D7F6-B498-43B3-948B-1728B52AA6E4}">
                <adec:decorative xmlns:adec="http://schemas.microsoft.com/office/drawing/2017/decorative" val="1"/>
              </a:ext>
            </a:extLst>
          </p:cNvPr>
          <p:cNvGrpSpPr/>
          <p:nvPr/>
        </p:nvGrpSpPr>
        <p:grpSpPr>
          <a:xfrm>
            <a:off x="4507082" y="1411548"/>
            <a:ext cx="1112150" cy="1112150"/>
            <a:chOff x="4346038" y="1330618"/>
            <a:chExt cx="1227210" cy="1227210"/>
          </a:xfrm>
        </p:grpSpPr>
        <p:sp>
          <p:nvSpPr>
            <p:cNvPr id="15" name="Oval 14">
              <a:extLst>
                <a:ext uri="{FF2B5EF4-FFF2-40B4-BE49-F238E27FC236}">
                  <a16:creationId xmlns:a16="http://schemas.microsoft.com/office/drawing/2014/main" id="{F982FDCE-F928-489A-8395-A051593AD25F}"/>
                </a:ext>
                <a:ext uri="{C183D7F6-B498-43B3-948B-1728B52AA6E4}">
                  <adec:decorative xmlns:adec="http://schemas.microsoft.com/office/drawing/2017/decorative" val="1"/>
                </a:ext>
              </a:extLst>
            </p:cNvPr>
            <p:cNvSpPr/>
            <p:nvPr/>
          </p:nvSpPr>
          <p:spPr bwMode="gray">
            <a:xfrm>
              <a:off x="4346038" y="1330618"/>
              <a:ext cx="1227210" cy="1227210"/>
            </a:xfrm>
            <a:prstGeom prst="ellipse">
              <a:avLst/>
            </a:prstGeom>
            <a:solidFill>
              <a:schemeClr val="bg2">
                <a:alpha val="50000"/>
              </a:schemeClr>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18" name="Oval 17">
              <a:extLst>
                <a:ext uri="{FF2B5EF4-FFF2-40B4-BE49-F238E27FC236}">
                  <a16:creationId xmlns:a16="http://schemas.microsoft.com/office/drawing/2014/main" id="{B99382EB-FB75-4422-8562-395CC850F3A3}"/>
                </a:ext>
              </a:extLst>
            </p:cNvPr>
            <p:cNvSpPr/>
            <p:nvPr/>
          </p:nvSpPr>
          <p:spPr bwMode="gray">
            <a:xfrm>
              <a:off x="4566313" y="1550893"/>
              <a:ext cx="786660" cy="786660"/>
            </a:xfrm>
            <a:prstGeom prst="ellipse">
              <a:avLst/>
            </a:prstGeom>
            <a:solidFill>
              <a:schemeClr val="bg1"/>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grpSp>
      <p:pic>
        <p:nvPicPr>
          <p:cNvPr id="67" name="Picture 66" descr="Gears/simpler systems pictogram.">
            <a:extLst>
              <a:ext uri="{FF2B5EF4-FFF2-40B4-BE49-F238E27FC236}">
                <a16:creationId xmlns:a16="http://schemas.microsoft.com/office/drawing/2014/main" id="{9B1D9081-1E60-47DA-BAFE-0142BEA4AE56}"/>
              </a:ext>
            </a:extLst>
          </p:cNvPr>
          <p:cNvPicPr>
            <a:picLocks noChangeAspect="1"/>
          </p:cNvPicPr>
          <p:nvPr/>
        </p:nvPicPr>
        <p:blipFill>
          <a:blip r:embed="rId3"/>
          <a:stretch>
            <a:fillRect/>
          </a:stretch>
        </p:blipFill>
        <p:spPr>
          <a:xfrm>
            <a:off x="4841138" y="1708949"/>
            <a:ext cx="473511" cy="534328"/>
          </a:xfrm>
          <a:prstGeom prst="rect">
            <a:avLst/>
          </a:prstGeom>
        </p:spPr>
      </p:pic>
      <p:sp>
        <p:nvSpPr>
          <p:cNvPr id="26" name="TextBox 25">
            <a:extLst>
              <a:ext uri="{FF2B5EF4-FFF2-40B4-BE49-F238E27FC236}">
                <a16:creationId xmlns:a16="http://schemas.microsoft.com/office/drawing/2014/main" id="{2F9F523C-44E8-490B-9382-7930728423DA}"/>
              </a:ext>
            </a:extLst>
          </p:cNvPr>
          <p:cNvSpPr txBox="1"/>
          <p:nvPr/>
        </p:nvSpPr>
        <p:spPr>
          <a:xfrm>
            <a:off x="5685502" y="1396343"/>
            <a:ext cx="1271611" cy="457048"/>
          </a:xfrm>
          <a:prstGeom prst="rect">
            <a:avLst/>
          </a:prstGeom>
          <a:noFill/>
        </p:spPr>
        <p:txBody>
          <a:bodyPr wrap="square" lIns="0" tIns="0" rIns="0" bIns="0" rtlCol="0" anchor="b">
            <a:spAutoFit/>
          </a:bodyPr>
          <a:lstStyle/>
          <a:p>
            <a:pPr>
              <a:lnSpc>
                <a:spcPct val="90000"/>
              </a:lnSpc>
              <a:spcAft>
                <a:spcPts val="300"/>
              </a:spcAft>
            </a:pPr>
            <a:r>
              <a:rPr lang="en-US" sz="1100" b="1" dirty="0"/>
              <a:t>Engage community partnerships</a:t>
            </a:r>
            <a:endParaRPr lang="en-US" sz="1000" dirty="0"/>
          </a:p>
        </p:txBody>
      </p:sp>
      <p:grpSp>
        <p:nvGrpSpPr>
          <p:cNvPr id="85" name="Group 84">
            <a:extLst>
              <a:ext uri="{FF2B5EF4-FFF2-40B4-BE49-F238E27FC236}">
                <a16:creationId xmlns:a16="http://schemas.microsoft.com/office/drawing/2014/main" id="{A55008B3-1FCF-43AA-9FFB-B062A076444D}"/>
              </a:ext>
              <a:ext uri="{C183D7F6-B498-43B3-948B-1728B52AA6E4}">
                <adec:decorative xmlns:adec="http://schemas.microsoft.com/office/drawing/2017/decorative" val="1"/>
              </a:ext>
            </a:extLst>
          </p:cNvPr>
          <p:cNvGrpSpPr/>
          <p:nvPr/>
        </p:nvGrpSpPr>
        <p:grpSpPr>
          <a:xfrm>
            <a:off x="7009977" y="1411548"/>
            <a:ext cx="1112150" cy="1112150"/>
            <a:chOff x="4346038" y="1330618"/>
            <a:chExt cx="1227210" cy="1227210"/>
          </a:xfrm>
        </p:grpSpPr>
        <p:sp>
          <p:nvSpPr>
            <p:cNvPr id="86" name="Oval 85">
              <a:extLst>
                <a:ext uri="{FF2B5EF4-FFF2-40B4-BE49-F238E27FC236}">
                  <a16:creationId xmlns:a16="http://schemas.microsoft.com/office/drawing/2014/main" id="{4DEFF47D-9A38-4DAA-BEEE-ABD1FC72B708}"/>
                </a:ext>
                <a:ext uri="{C183D7F6-B498-43B3-948B-1728B52AA6E4}">
                  <adec:decorative xmlns:adec="http://schemas.microsoft.com/office/drawing/2017/decorative" val="1"/>
                </a:ext>
              </a:extLst>
            </p:cNvPr>
            <p:cNvSpPr/>
            <p:nvPr/>
          </p:nvSpPr>
          <p:spPr bwMode="gray">
            <a:xfrm>
              <a:off x="4346038" y="1330618"/>
              <a:ext cx="1227210" cy="1227210"/>
            </a:xfrm>
            <a:prstGeom prst="ellipse">
              <a:avLst/>
            </a:prstGeom>
            <a:solidFill>
              <a:schemeClr val="bg2">
                <a:alpha val="50000"/>
              </a:schemeClr>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87" name="Oval 86">
              <a:extLst>
                <a:ext uri="{FF2B5EF4-FFF2-40B4-BE49-F238E27FC236}">
                  <a16:creationId xmlns:a16="http://schemas.microsoft.com/office/drawing/2014/main" id="{B78A18BC-74EE-4BB9-90DA-FDDD67977008}"/>
                </a:ext>
              </a:extLst>
            </p:cNvPr>
            <p:cNvSpPr/>
            <p:nvPr/>
          </p:nvSpPr>
          <p:spPr bwMode="gray">
            <a:xfrm>
              <a:off x="4566313" y="1550893"/>
              <a:ext cx="786660" cy="786660"/>
            </a:xfrm>
            <a:prstGeom prst="ellipse">
              <a:avLst/>
            </a:prstGeom>
            <a:solidFill>
              <a:schemeClr val="bg1"/>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grpSp>
      <p:sp>
        <p:nvSpPr>
          <p:cNvPr id="27" name="TextBox 26">
            <a:extLst>
              <a:ext uri="{FF2B5EF4-FFF2-40B4-BE49-F238E27FC236}">
                <a16:creationId xmlns:a16="http://schemas.microsoft.com/office/drawing/2014/main" id="{E0AC77F1-96EC-4CD4-A1E3-B2423C39372C}"/>
              </a:ext>
            </a:extLst>
          </p:cNvPr>
          <p:cNvSpPr txBox="1"/>
          <p:nvPr/>
        </p:nvSpPr>
        <p:spPr>
          <a:xfrm>
            <a:off x="8174990" y="1244152"/>
            <a:ext cx="1416055" cy="609239"/>
          </a:xfrm>
          <a:prstGeom prst="rect">
            <a:avLst/>
          </a:prstGeom>
          <a:noFill/>
        </p:spPr>
        <p:txBody>
          <a:bodyPr wrap="square" lIns="0" tIns="0" rIns="0" bIns="0" rtlCol="0" anchor="b">
            <a:spAutoFit/>
          </a:bodyPr>
          <a:lstStyle/>
          <a:p>
            <a:pPr>
              <a:lnSpc>
                <a:spcPct val="90000"/>
              </a:lnSpc>
              <a:spcAft>
                <a:spcPts val="300"/>
              </a:spcAft>
            </a:pPr>
            <a:r>
              <a:rPr lang="en-US" sz="1100" b="1"/>
              <a:t>Align talent objectives that empower communities</a:t>
            </a:r>
            <a:endParaRPr lang="en-US" sz="1000"/>
          </a:p>
        </p:txBody>
      </p:sp>
      <p:sp>
        <p:nvSpPr>
          <p:cNvPr id="8" name="Arc 7">
            <a:extLst>
              <a:ext uri="{FF2B5EF4-FFF2-40B4-BE49-F238E27FC236}">
                <a16:creationId xmlns:a16="http://schemas.microsoft.com/office/drawing/2014/main" id="{A66CFA5C-EBE4-4E05-82FA-32D77DF12D45}"/>
              </a:ext>
              <a:ext uri="{C183D7F6-B498-43B3-948B-1728B52AA6E4}">
                <adec:decorative xmlns:adec="http://schemas.microsoft.com/office/drawing/2017/decorative" val="1"/>
              </a:ext>
            </a:extLst>
          </p:cNvPr>
          <p:cNvSpPr/>
          <p:nvPr/>
        </p:nvSpPr>
        <p:spPr bwMode="gray">
          <a:xfrm>
            <a:off x="8797775" y="1963733"/>
            <a:ext cx="1668285" cy="1668285"/>
          </a:xfrm>
          <a:prstGeom prst="arc">
            <a:avLst>
              <a:gd name="adj1" fmla="val 16200000"/>
              <a:gd name="adj2" fmla="val 5419488"/>
            </a:avLst>
          </a:prstGeom>
          <a:ln w="38100" cmpd="sng">
            <a:solidFill>
              <a:schemeClr val="bg2"/>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E0453369-F17F-4623-9C29-CBFB72F8AA54}"/>
              </a:ext>
              <a:ext uri="{C183D7F6-B498-43B3-948B-1728B52AA6E4}">
                <adec:decorative xmlns:adec="http://schemas.microsoft.com/office/drawing/2017/decorative" val="1"/>
              </a:ext>
            </a:extLst>
          </p:cNvPr>
          <p:cNvSpPr/>
          <p:nvPr/>
        </p:nvSpPr>
        <p:spPr bwMode="gray">
          <a:xfrm>
            <a:off x="8912452" y="2075545"/>
            <a:ext cx="1436998" cy="1436998"/>
          </a:xfrm>
          <a:prstGeom prst="ellipse">
            <a:avLst/>
          </a:prstGeom>
          <a:solidFill>
            <a:srgbClr val="E9E9E9"/>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83" name="TextBox 82">
            <a:extLst>
              <a:ext uri="{FF2B5EF4-FFF2-40B4-BE49-F238E27FC236}">
                <a16:creationId xmlns:a16="http://schemas.microsoft.com/office/drawing/2014/main" id="{42DE172E-A7C8-4BFE-8AC3-B888E69CE380}"/>
              </a:ext>
            </a:extLst>
          </p:cNvPr>
          <p:cNvSpPr txBox="1"/>
          <p:nvPr/>
        </p:nvSpPr>
        <p:spPr>
          <a:xfrm>
            <a:off x="10569142" y="2523045"/>
            <a:ext cx="1253822" cy="457048"/>
          </a:xfrm>
          <a:prstGeom prst="rect">
            <a:avLst/>
          </a:prstGeom>
          <a:noFill/>
        </p:spPr>
        <p:txBody>
          <a:bodyPr wrap="square" lIns="0" tIns="0" rIns="0" bIns="0" rtlCol="0" anchor="ctr">
            <a:spAutoFit/>
          </a:bodyPr>
          <a:lstStyle/>
          <a:p>
            <a:pPr>
              <a:lnSpc>
                <a:spcPct val="90000"/>
              </a:lnSpc>
              <a:spcAft>
                <a:spcPts val="300"/>
              </a:spcAft>
            </a:pPr>
            <a:r>
              <a:rPr lang="en-US" sz="1100" b="1" dirty="0"/>
              <a:t>Develop &amp; nurture community partnerships</a:t>
            </a:r>
            <a:endParaRPr lang="en-US" sz="1000" dirty="0"/>
          </a:p>
        </p:txBody>
      </p:sp>
      <p:sp>
        <p:nvSpPr>
          <p:cNvPr id="28" name="TextBox 27">
            <a:extLst>
              <a:ext uri="{FF2B5EF4-FFF2-40B4-BE49-F238E27FC236}">
                <a16:creationId xmlns:a16="http://schemas.microsoft.com/office/drawing/2014/main" id="{D5F3C737-0393-448C-BD58-BEAE458B683D}"/>
              </a:ext>
            </a:extLst>
          </p:cNvPr>
          <p:cNvSpPr txBox="1"/>
          <p:nvPr/>
        </p:nvSpPr>
        <p:spPr>
          <a:xfrm>
            <a:off x="7503996" y="3066691"/>
            <a:ext cx="1291845" cy="456929"/>
          </a:xfrm>
          <a:prstGeom prst="rect">
            <a:avLst/>
          </a:prstGeom>
          <a:noFill/>
        </p:spPr>
        <p:txBody>
          <a:bodyPr wrap="square" lIns="0" tIns="0" rIns="0" bIns="0" rtlCol="0" anchor="b">
            <a:spAutoFit/>
          </a:bodyPr>
          <a:lstStyle/>
          <a:p>
            <a:pPr>
              <a:lnSpc>
                <a:spcPct val="90000"/>
              </a:lnSpc>
              <a:spcAft>
                <a:spcPts val="300"/>
              </a:spcAft>
            </a:pPr>
            <a:r>
              <a:rPr lang="en-US" sz="1100" b="1"/>
              <a:t>Design customized training programs</a:t>
            </a:r>
            <a:endParaRPr lang="en-US" sz="1000"/>
          </a:p>
        </p:txBody>
      </p:sp>
      <p:grpSp>
        <p:nvGrpSpPr>
          <p:cNvPr id="96" name="Group 95">
            <a:extLst>
              <a:ext uri="{FF2B5EF4-FFF2-40B4-BE49-F238E27FC236}">
                <a16:creationId xmlns:a16="http://schemas.microsoft.com/office/drawing/2014/main" id="{C64E56D4-3375-4A1B-8D0A-2CCC05DCE207}"/>
              </a:ext>
              <a:ext uri="{C183D7F6-B498-43B3-948B-1728B52AA6E4}">
                <adec:decorative xmlns:adec="http://schemas.microsoft.com/office/drawing/2017/decorative" val="1"/>
              </a:ext>
            </a:extLst>
          </p:cNvPr>
          <p:cNvGrpSpPr/>
          <p:nvPr/>
        </p:nvGrpSpPr>
        <p:grpSpPr>
          <a:xfrm>
            <a:off x="6328721" y="3073520"/>
            <a:ext cx="1112150" cy="1112150"/>
            <a:chOff x="4346038" y="1330618"/>
            <a:chExt cx="1227210" cy="1227210"/>
          </a:xfrm>
        </p:grpSpPr>
        <p:sp>
          <p:nvSpPr>
            <p:cNvPr id="97" name="Oval 96">
              <a:extLst>
                <a:ext uri="{FF2B5EF4-FFF2-40B4-BE49-F238E27FC236}">
                  <a16:creationId xmlns:a16="http://schemas.microsoft.com/office/drawing/2014/main" id="{7DF43F88-856F-400F-95EC-5F362C470883}"/>
                </a:ext>
                <a:ext uri="{C183D7F6-B498-43B3-948B-1728B52AA6E4}">
                  <adec:decorative xmlns:adec="http://schemas.microsoft.com/office/drawing/2017/decorative" val="1"/>
                </a:ext>
              </a:extLst>
            </p:cNvPr>
            <p:cNvSpPr/>
            <p:nvPr/>
          </p:nvSpPr>
          <p:spPr bwMode="gray">
            <a:xfrm>
              <a:off x="4346038" y="1330618"/>
              <a:ext cx="1227210" cy="1227210"/>
            </a:xfrm>
            <a:prstGeom prst="ellipse">
              <a:avLst/>
            </a:prstGeom>
            <a:solidFill>
              <a:schemeClr val="bg2">
                <a:alpha val="50000"/>
              </a:schemeClr>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98" name="Oval 97">
              <a:extLst>
                <a:ext uri="{FF2B5EF4-FFF2-40B4-BE49-F238E27FC236}">
                  <a16:creationId xmlns:a16="http://schemas.microsoft.com/office/drawing/2014/main" id="{FA8BFB67-92CE-412B-99CC-1C563025252D}"/>
                </a:ext>
              </a:extLst>
            </p:cNvPr>
            <p:cNvSpPr/>
            <p:nvPr/>
          </p:nvSpPr>
          <p:spPr bwMode="gray">
            <a:xfrm>
              <a:off x="4566313" y="1550893"/>
              <a:ext cx="786660" cy="786660"/>
            </a:xfrm>
            <a:prstGeom prst="ellipse">
              <a:avLst/>
            </a:prstGeom>
            <a:solidFill>
              <a:schemeClr val="bg1"/>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grpSp>
      <p:sp>
        <p:nvSpPr>
          <p:cNvPr id="9" name="Arc 8">
            <a:extLst>
              <a:ext uri="{FF2B5EF4-FFF2-40B4-BE49-F238E27FC236}">
                <a16:creationId xmlns:a16="http://schemas.microsoft.com/office/drawing/2014/main" id="{9A77C1D7-1032-4DFC-B654-9FBC3C028379}"/>
              </a:ext>
              <a:ext uri="{C183D7F6-B498-43B3-948B-1728B52AA6E4}">
                <adec:decorative xmlns:adec="http://schemas.microsoft.com/office/drawing/2017/decorative" val="1"/>
              </a:ext>
            </a:extLst>
          </p:cNvPr>
          <p:cNvSpPr/>
          <p:nvPr/>
        </p:nvSpPr>
        <p:spPr bwMode="gray">
          <a:xfrm rot="10800000">
            <a:off x="2293675" y="3632261"/>
            <a:ext cx="1668285" cy="1668285"/>
          </a:xfrm>
          <a:prstGeom prst="arc">
            <a:avLst>
              <a:gd name="adj1" fmla="val 16200000"/>
              <a:gd name="adj2" fmla="val 5257167"/>
            </a:avLst>
          </a:prstGeom>
          <a:ln w="38100" cmpd="sng">
            <a:solidFill>
              <a:schemeClr val="bg2"/>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DEC5C9B-119D-4584-9660-5D83A9889629}"/>
              </a:ext>
              <a:ext uri="{C183D7F6-B498-43B3-948B-1728B52AA6E4}">
                <adec:decorative xmlns:adec="http://schemas.microsoft.com/office/drawing/2017/decorative" val="1"/>
              </a:ext>
            </a:extLst>
          </p:cNvPr>
          <p:cNvCxnSpPr>
            <a:cxnSpLocks/>
            <a:stCxn id="9" idx="0"/>
          </p:cNvCxnSpPr>
          <p:nvPr/>
        </p:nvCxnSpPr>
        <p:spPr bwMode="gray">
          <a:xfrm>
            <a:off x="3127818" y="5300546"/>
            <a:ext cx="5526544" cy="32558"/>
          </a:xfrm>
          <a:prstGeom prst="line">
            <a:avLst/>
          </a:prstGeom>
          <a:ln w="38100" cmpd="sng">
            <a:solidFill>
              <a:schemeClr val="bg2"/>
            </a:solidFill>
            <a:miter lim="800000"/>
            <a:tailEnd type="arrow" w="med" len="sm"/>
          </a:ln>
          <a:effectLst/>
        </p:spPr>
        <p:style>
          <a:lnRef idx="2">
            <a:schemeClr val="accent1"/>
          </a:lnRef>
          <a:fillRef idx="0">
            <a:schemeClr val="accent1"/>
          </a:fillRef>
          <a:effectRef idx="1">
            <a:schemeClr val="accent1"/>
          </a:effectRef>
          <a:fontRef idx="minor">
            <a:schemeClr val="tx1"/>
          </a:fontRef>
        </p:style>
      </p:cxnSp>
      <p:sp>
        <p:nvSpPr>
          <p:cNvPr id="24" name="Rounded Rectangle 21">
            <a:extLst>
              <a:ext uri="{FF2B5EF4-FFF2-40B4-BE49-F238E27FC236}">
                <a16:creationId xmlns:a16="http://schemas.microsoft.com/office/drawing/2014/main" id="{5D36C46A-E1F1-4F7D-A9F4-CA339DFB6980}"/>
              </a:ext>
              <a:ext uri="{C183D7F6-B498-43B3-948B-1728B52AA6E4}">
                <adec:decorative xmlns:adec="http://schemas.microsoft.com/office/drawing/2017/decorative" val="1"/>
              </a:ext>
            </a:extLst>
          </p:cNvPr>
          <p:cNvSpPr/>
          <p:nvPr/>
        </p:nvSpPr>
        <p:spPr bwMode="gray">
          <a:xfrm>
            <a:off x="5950169" y="4887550"/>
            <a:ext cx="2323859" cy="794024"/>
          </a:xfrm>
          <a:prstGeom prst="roundRect">
            <a:avLst>
              <a:gd name="adj" fmla="val 50000"/>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10" name="Oval 9">
            <a:extLst>
              <a:ext uri="{FF2B5EF4-FFF2-40B4-BE49-F238E27FC236}">
                <a16:creationId xmlns:a16="http://schemas.microsoft.com/office/drawing/2014/main" id="{608C0AEB-225B-4927-9A0B-7871ED06AB99}"/>
              </a:ext>
              <a:ext uri="{C183D7F6-B498-43B3-948B-1728B52AA6E4}">
                <adec:decorative xmlns:adec="http://schemas.microsoft.com/office/drawing/2017/decorative" val="1"/>
              </a:ext>
            </a:extLst>
          </p:cNvPr>
          <p:cNvSpPr/>
          <p:nvPr/>
        </p:nvSpPr>
        <p:spPr bwMode="gray">
          <a:xfrm>
            <a:off x="8722948" y="4473406"/>
            <a:ext cx="1436998" cy="1436998"/>
          </a:xfrm>
          <a:prstGeom prst="ellipse">
            <a:avLst/>
          </a:prstGeom>
          <a:noFill/>
          <a:ln w="38100">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23" name="TextBox 22">
            <a:extLst>
              <a:ext uri="{FF2B5EF4-FFF2-40B4-BE49-F238E27FC236}">
                <a16:creationId xmlns:a16="http://schemas.microsoft.com/office/drawing/2014/main" id="{1DF217C7-A4ED-F9A2-4094-C3B1ADD51E57}"/>
              </a:ext>
            </a:extLst>
          </p:cNvPr>
          <p:cNvSpPr txBox="1"/>
          <p:nvPr/>
        </p:nvSpPr>
        <p:spPr>
          <a:xfrm>
            <a:off x="3195641" y="3773519"/>
            <a:ext cx="581305" cy="443083"/>
          </a:xfrm>
          <a:prstGeom prst="rect">
            <a:avLst/>
          </a:prstGeom>
          <a:noFill/>
        </p:spPr>
        <p:txBody>
          <a:bodyPr wrap="square" lIns="0" tIns="0" rIns="0" bIns="0" rtlCol="0">
            <a:spAutoFit/>
          </a:bodyPr>
          <a:lstStyle/>
          <a:p>
            <a:pPr algn="ctr">
              <a:lnSpc>
                <a:spcPct val="90000"/>
              </a:lnSpc>
            </a:pPr>
            <a:r>
              <a:rPr lang="en-US" sz="800"/>
              <a:t>WITC training (where available)</a:t>
            </a:r>
          </a:p>
        </p:txBody>
      </p:sp>
      <p:sp>
        <p:nvSpPr>
          <p:cNvPr id="33" name="TextBox 32">
            <a:extLst>
              <a:ext uri="{FF2B5EF4-FFF2-40B4-BE49-F238E27FC236}">
                <a16:creationId xmlns:a16="http://schemas.microsoft.com/office/drawing/2014/main" id="{9CD36439-235B-7BA2-E86E-4F2C55140D07}"/>
              </a:ext>
            </a:extLst>
          </p:cNvPr>
          <p:cNvSpPr txBox="1"/>
          <p:nvPr/>
        </p:nvSpPr>
        <p:spPr>
          <a:xfrm>
            <a:off x="3884557" y="3754897"/>
            <a:ext cx="581305" cy="443083"/>
          </a:xfrm>
          <a:prstGeom prst="rect">
            <a:avLst/>
          </a:prstGeom>
          <a:noFill/>
        </p:spPr>
        <p:txBody>
          <a:bodyPr wrap="square" lIns="0" tIns="0" rIns="0" bIns="0" rtlCol="0">
            <a:spAutoFit/>
          </a:bodyPr>
          <a:lstStyle/>
          <a:p>
            <a:pPr algn="ctr">
              <a:lnSpc>
                <a:spcPct val="90000"/>
              </a:lnSpc>
            </a:pPr>
            <a:r>
              <a:rPr lang="en-US" sz="800"/>
              <a:t>Live experience in CVS facility</a:t>
            </a:r>
          </a:p>
        </p:txBody>
      </p:sp>
      <p:sp>
        <p:nvSpPr>
          <p:cNvPr id="34" name="TextBox 33">
            <a:extLst>
              <a:ext uri="{FF2B5EF4-FFF2-40B4-BE49-F238E27FC236}">
                <a16:creationId xmlns:a16="http://schemas.microsoft.com/office/drawing/2014/main" id="{1301C134-F909-BBEA-82EE-D6F124D23136}"/>
              </a:ext>
            </a:extLst>
          </p:cNvPr>
          <p:cNvSpPr txBox="1"/>
          <p:nvPr/>
        </p:nvSpPr>
        <p:spPr>
          <a:xfrm>
            <a:off x="4522847" y="3777116"/>
            <a:ext cx="581305" cy="332312"/>
          </a:xfrm>
          <a:prstGeom prst="rect">
            <a:avLst/>
          </a:prstGeom>
          <a:noFill/>
        </p:spPr>
        <p:txBody>
          <a:bodyPr wrap="square" lIns="0" tIns="0" rIns="0" bIns="0" rtlCol="0">
            <a:spAutoFit/>
          </a:bodyPr>
          <a:lstStyle/>
          <a:p>
            <a:pPr algn="ctr">
              <a:lnSpc>
                <a:spcPct val="90000"/>
              </a:lnSpc>
            </a:pPr>
            <a:r>
              <a:rPr lang="en-US" sz="800"/>
              <a:t>Position specific training</a:t>
            </a:r>
          </a:p>
        </p:txBody>
      </p:sp>
      <p:pic>
        <p:nvPicPr>
          <p:cNvPr id="36" name="Picture 11" descr="Pharmacy pictogram.">
            <a:extLst>
              <a:ext uri="{FF2B5EF4-FFF2-40B4-BE49-F238E27FC236}">
                <a16:creationId xmlns:a16="http://schemas.microsoft.com/office/drawing/2014/main" id="{B649758E-A0D6-865C-9FF5-6FF2A7851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62" y="3305221"/>
            <a:ext cx="523000" cy="38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2" descr="CVS Pharmacy tech 1 pictogram.">
            <a:extLst>
              <a:ext uri="{FF2B5EF4-FFF2-40B4-BE49-F238E27FC236}">
                <a16:creationId xmlns:a16="http://schemas.microsoft.com/office/drawing/2014/main" id="{CD4771E4-C01C-73CC-7E7A-B7B13AA81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296" y="3267329"/>
            <a:ext cx="336409" cy="4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a16="http://schemas.microsoft.com/office/drawing/2014/main" id="{BEF7A244-BE2D-0C40-0AF8-70BB676EE33B}"/>
              </a:ext>
            </a:extLst>
          </p:cNvPr>
          <p:cNvSpPr txBox="1"/>
          <p:nvPr/>
        </p:nvSpPr>
        <p:spPr>
          <a:xfrm>
            <a:off x="5094673" y="3777117"/>
            <a:ext cx="581305" cy="332312"/>
          </a:xfrm>
          <a:prstGeom prst="rect">
            <a:avLst/>
          </a:prstGeom>
          <a:noFill/>
        </p:spPr>
        <p:txBody>
          <a:bodyPr wrap="square" lIns="0" tIns="0" rIns="0" bIns="0" rtlCol="0">
            <a:spAutoFit/>
          </a:bodyPr>
          <a:lstStyle/>
          <a:p>
            <a:pPr algn="ctr">
              <a:lnSpc>
                <a:spcPct val="90000"/>
              </a:lnSpc>
            </a:pPr>
            <a:r>
              <a:rPr lang="en-US" sz="800"/>
              <a:t>Population specific training</a:t>
            </a:r>
          </a:p>
        </p:txBody>
      </p:sp>
      <p:sp>
        <p:nvSpPr>
          <p:cNvPr id="43" name="Oval 42">
            <a:extLst>
              <a:ext uri="{FF2B5EF4-FFF2-40B4-BE49-F238E27FC236}">
                <a16:creationId xmlns:a16="http://schemas.microsoft.com/office/drawing/2014/main" id="{EA4A475C-B6A7-73BF-3901-9F0B8E529031}"/>
              </a:ext>
              <a:ext uri="{C183D7F6-B498-43B3-948B-1728B52AA6E4}">
                <adec:decorative xmlns:adec="http://schemas.microsoft.com/office/drawing/2017/decorative" val="1"/>
              </a:ext>
            </a:extLst>
          </p:cNvPr>
          <p:cNvSpPr/>
          <p:nvPr/>
        </p:nvSpPr>
        <p:spPr bwMode="gray">
          <a:xfrm>
            <a:off x="1781498" y="4018504"/>
            <a:ext cx="1125583" cy="1131483"/>
          </a:xfrm>
          <a:prstGeom prst="ellipse">
            <a:avLst/>
          </a:prstGeom>
          <a:solidFill>
            <a:srgbClr val="E9E9E9"/>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45" name="Oval 44">
            <a:extLst>
              <a:ext uri="{FF2B5EF4-FFF2-40B4-BE49-F238E27FC236}">
                <a16:creationId xmlns:a16="http://schemas.microsoft.com/office/drawing/2014/main" id="{812D1BC3-D120-9B99-3DD1-054A54C27FC0}"/>
              </a:ext>
              <a:ext uri="{C183D7F6-B498-43B3-948B-1728B52AA6E4}">
                <adec:decorative xmlns:adec="http://schemas.microsoft.com/office/drawing/2017/decorative" val="1"/>
              </a:ext>
            </a:extLst>
          </p:cNvPr>
          <p:cNvSpPr/>
          <p:nvPr/>
        </p:nvSpPr>
        <p:spPr bwMode="gray">
          <a:xfrm>
            <a:off x="1766942" y="4026479"/>
            <a:ext cx="1125583" cy="1131483"/>
          </a:xfrm>
          <a:prstGeom prst="ellipse">
            <a:avLst/>
          </a:prstGeom>
          <a:noFill/>
          <a:ln w="38100">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17" name="TextBox 16">
            <a:extLst>
              <a:ext uri="{FF2B5EF4-FFF2-40B4-BE49-F238E27FC236}">
                <a16:creationId xmlns:a16="http://schemas.microsoft.com/office/drawing/2014/main" id="{979E445A-89AA-6DF1-4B31-8C7EAC03DA40}"/>
              </a:ext>
            </a:extLst>
          </p:cNvPr>
          <p:cNvSpPr txBox="1"/>
          <p:nvPr/>
        </p:nvSpPr>
        <p:spPr>
          <a:xfrm>
            <a:off x="4521545" y="5395419"/>
            <a:ext cx="1324717" cy="304620"/>
          </a:xfrm>
          <a:prstGeom prst="rect">
            <a:avLst/>
          </a:prstGeom>
          <a:noFill/>
        </p:spPr>
        <p:txBody>
          <a:bodyPr wrap="square" lIns="0" tIns="0" rIns="0" bIns="0" rtlCol="0" anchor="b">
            <a:spAutoFit/>
          </a:bodyPr>
          <a:lstStyle/>
          <a:p>
            <a:pPr>
              <a:lnSpc>
                <a:spcPct val="90000"/>
              </a:lnSpc>
              <a:spcAft>
                <a:spcPts val="300"/>
              </a:spcAft>
            </a:pPr>
            <a:r>
              <a:rPr lang="en-US" sz="1100" b="1"/>
              <a:t>Career track programs continue</a:t>
            </a:r>
          </a:p>
        </p:txBody>
      </p:sp>
      <p:grpSp>
        <p:nvGrpSpPr>
          <p:cNvPr id="19" name="Group 18">
            <a:extLst>
              <a:ext uri="{FF2B5EF4-FFF2-40B4-BE49-F238E27FC236}">
                <a16:creationId xmlns:a16="http://schemas.microsoft.com/office/drawing/2014/main" id="{36DCEEEC-3D81-0E89-83F3-5B85D557DA60}"/>
              </a:ext>
              <a:ext uri="{C183D7F6-B498-43B3-948B-1728B52AA6E4}">
                <adec:decorative xmlns:adec="http://schemas.microsoft.com/office/drawing/2017/decorative" val="1"/>
              </a:ext>
            </a:extLst>
          </p:cNvPr>
          <p:cNvGrpSpPr/>
          <p:nvPr/>
        </p:nvGrpSpPr>
        <p:grpSpPr>
          <a:xfrm>
            <a:off x="3371183" y="4740341"/>
            <a:ext cx="1078814" cy="1097577"/>
            <a:chOff x="4346038" y="1330618"/>
            <a:chExt cx="1227210" cy="1227210"/>
          </a:xfrm>
        </p:grpSpPr>
        <p:sp>
          <p:nvSpPr>
            <p:cNvPr id="20" name="Oval 19">
              <a:extLst>
                <a:ext uri="{FF2B5EF4-FFF2-40B4-BE49-F238E27FC236}">
                  <a16:creationId xmlns:a16="http://schemas.microsoft.com/office/drawing/2014/main" id="{8AAA37E6-AA2C-42AF-C78A-5276955B412F}"/>
                </a:ext>
                <a:ext uri="{C183D7F6-B498-43B3-948B-1728B52AA6E4}">
                  <adec:decorative xmlns:adec="http://schemas.microsoft.com/office/drawing/2017/decorative" val="1"/>
                </a:ext>
              </a:extLst>
            </p:cNvPr>
            <p:cNvSpPr/>
            <p:nvPr/>
          </p:nvSpPr>
          <p:spPr bwMode="gray">
            <a:xfrm>
              <a:off x="4346038" y="1330618"/>
              <a:ext cx="1227210" cy="1227210"/>
            </a:xfrm>
            <a:prstGeom prst="ellipse">
              <a:avLst/>
            </a:prstGeom>
            <a:solidFill>
              <a:schemeClr val="bg2">
                <a:alpha val="50000"/>
              </a:schemeClr>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21" name="Oval 20">
              <a:extLst>
                <a:ext uri="{FF2B5EF4-FFF2-40B4-BE49-F238E27FC236}">
                  <a16:creationId xmlns:a16="http://schemas.microsoft.com/office/drawing/2014/main" id="{E5CE63CF-DF6F-35C9-4EBD-799F422DAEAD}"/>
                </a:ext>
              </a:extLst>
            </p:cNvPr>
            <p:cNvSpPr/>
            <p:nvPr/>
          </p:nvSpPr>
          <p:spPr bwMode="gray">
            <a:xfrm>
              <a:off x="4566313" y="1550893"/>
              <a:ext cx="786660" cy="786660"/>
            </a:xfrm>
            <a:prstGeom prst="ellipse">
              <a:avLst/>
            </a:prstGeom>
            <a:solidFill>
              <a:schemeClr val="bg1"/>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grpSp>
      <p:sp>
        <p:nvSpPr>
          <p:cNvPr id="41" name="TextBox 40">
            <a:extLst>
              <a:ext uri="{FF2B5EF4-FFF2-40B4-BE49-F238E27FC236}">
                <a16:creationId xmlns:a16="http://schemas.microsoft.com/office/drawing/2014/main" id="{AE86F1E5-1732-11EC-752B-0302B1BF5919}"/>
              </a:ext>
            </a:extLst>
          </p:cNvPr>
          <p:cNvSpPr txBox="1"/>
          <p:nvPr/>
        </p:nvSpPr>
        <p:spPr>
          <a:xfrm>
            <a:off x="535373" y="4419452"/>
            <a:ext cx="1125583" cy="457048"/>
          </a:xfrm>
          <a:prstGeom prst="rect">
            <a:avLst/>
          </a:prstGeom>
          <a:noFill/>
        </p:spPr>
        <p:txBody>
          <a:bodyPr wrap="square" lIns="0" tIns="0" rIns="0" bIns="0" rtlCol="0" anchor="ctr">
            <a:spAutoFit/>
          </a:bodyPr>
          <a:lstStyle/>
          <a:p>
            <a:pPr algn="r">
              <a:lnSpc>
                <a:spcPct val="90000"/>
              </a:lnSpc>
              <a:spcAft>
                <a:spcPts val="300"/>
              </a:spcAft>
            </a:pPr>
            <a:r>
              <a:rPr lang="en-US" sz="1100" b="1"/>
              <a:t>Education track programs complete</a:t>
            </a:r>
          </a:p>
        </p:txBody>
      </p:sp>
      <p:sp>
        <p:nvSpPr>
          <p:cNvPr id="46" name="TextBox 45">
            <a:extLst>
              <a:ext uri="{FF2B5EF4-FFF2-40B4-BE49-F238E27FC236}">
                <a16:creationId xmlns:a16="http://schemas.microsoft.com/office/drawing/2014/main" id="{508357D7-6BD1-70B6-EAED-06D54490B421}"/>
              </a:ext>
            </a:extLst>
          </p:cNvPr>
          <p:cNvSpPr txBox="1"/>
          <p:nvPr/>
        </p:nvSpPr>
        <p:spPr>
          <a:xfrm>
            <a:off x="6097049" y="5521611"/>
            <a:ext cx="707422" cy="443083"/>
          </a:xfrm>
          <a:prstGeom prst="rect">
            <a:avLst/>
          </a:prstGeom>
          <a:noFill/>
        </p:spPr>
        <p:txBody>
          <a:bodyPr wrap="square" lIns="0" tIns="0" rIns="0" bIns="0" rtlCol="0">
            <a:spAutoFit/>
          </a:bodyPr>
          <a:lstStyle/>
          <a:p>
            <a:pPr algn="ctr">
              <a:lnSpc>
                <a:spcPct val="90000"/>
              </a:lnSpc>
            </a:pPr>
            <a:r>
              <a:rPr lang="en-US" sz="800"/>
              <a:t>Application support , VJT training, interview prep</a:t>
            </a:r>
          </a:p>
        </p:txBody>
      </p:sp>
      <p:sp>
        <p:nvSpPr>
          <p:cNvPr id="48" name="TextBox 47">
            <a:extLst>
              <a:ext uri="{FF2B5EF4-FFF2-40B4-BE49-F238E27FC236}">
                <a16:creationId xmlns:a16="http://schemas.microsoft.com/office/drawing/2014/main" id="{F8978CDD-08DD-9A46-0C25-8BBA1934BD6D}"/>
              </a:ext>
            </a:extLst>
          </p:cNvPr>
          <p:cNvSpPr txBox="1"/>
          <p:nvPr/>
        </p:nvSpPr>
        <p:spPr>
          <a:xfrm>
            <a:off x="6825644" y="5494380"/>
            <a:ext cx="776008" cy="443198"/>
          </a:xfrm>
          <a:prstGeom prst="rect">
            <a:avLst/>
          </a:prstGeom>
          <a:noFill/>
        </p:spPr>
        <p:txBody>
          <a:bodyPr wrap="square" lIns="0" tIns="0" rIns="0" bIns="0" rtlCol="0">
            <a:spAutoFit/>
          </a:bodyPr>
          <a:lstStyle/>
          <a:p>
            <a:pPr algn="ctr">
              <a:lnSpc>
                <a:spcPct val="90000"/>
              </a:lnSpc>
            </a:pPr>
            <a:r>
              <a:rPr lang="en-US" sz="800"/>
              <a:t>Program participant may transition to employment</a:t>
            </a:r>
          </a:p>
        </p:txBody>
      </p:sp>
      <p:sp>
        <p:nvSpPr>
          <p:cNvPr id="50" name="TextBox 49">
            <a:extLst>
              <a:ext uri="{FF2B5EF4-FFF2-40B4-BE49-F238E27FC236}">
                <a16:creationId xmlns:a16="http://schemas.microsoft.com/office/drawing/2014/main" id="{12B1835F-01B7-A8E7-2D1C-ECF7E31DFC5A}"/>
              </a:ext>
            </a:extLst>
          </p:cNvPr>
          <p:cNvSpPr txBox="1"/>
          <p:nvPr/>
        </p:nvSpPr>
        <p:spPr>
          <a:xfrm>
            <a:off x="7670238" y="5521611"/>
            <a:ext cx="638836" cy="553854"/>
          </a:xfrm>
          <a:prstGeom prst="rect">
            <a:avLst/>
          </a:prstGeom>
          <a:noFill/>
        </p:spPr>
        <p:txBody>
          <a:bodyPr wrap="square" lIns="0" tIns="0" rIns="0" bIns="0" rtlCol="0">
            <a:spAutoFit/>
          </a:bodyPr>
          <a:lstStyle/>
          <a:p>
            <a:pPr algn="ctr">
              <a:lnSpc>
                <a:spcPct val="90000"/>
              </a:lnSpc>
            </a:pPr>
            <a:r>
              <a:rPr lang="en-US" sz="800"/>
              <a:t>WI and CBO provide post-hire support to promote retention</a:t>
            </a:r>
          </a:p>
        </p:txBody>
      </p:sp>
      <p:pic>
        <p:nvPicPr>
          <p:cNvPr id="52" name="Graphic 51" descr="Be local pictogram.">
            <a:extLst>
              <a:ext uri="{FF2B5EF4-FFF2-40B4-BE49-F238E27FC236}">
                <a16:creationId xmlns:a16="http://schemas.microsoft.com/office/drawing/2014/main" id="{4FD74D24-6DFB-40B0-7A5B-21C3EBB28E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67615" y="1548772"/>
            <a:ext cx="775430" cy="758754"/>
          </a:xfrm>
          <a:prstGeom prst="rect">
            <a:avLst/>
          </a:prstGeom>
        </p:spPr>
      </p:pic>
      <p:pic>
        <p:nvPicPr>
          <p:cNvPr id="53" name="Picture 52" descr="Puzzle pieces pictogram.">
            <a:extLst>
              <a:ext uri="{FF2B5EF4-FFF2-40B4-BE49-F238E27FC236}">
                <a16:creationId xmlns:a16="http://schemas.microsoft.com/office/drawing/2014/main" id="{8CB75242-2B16-E1DD-8EC6-8C2464DE8980}"/>
              </a:ext>
            </a:extLst>
          </p:cNvPr>
          <p:cNvPicPr>
            <a:picLocks noChangeAspect="1"/>
          </p:cNvPicPr>
          <p:nvPr/>
        </p:nvPicPr>
        <p:blipFill>
          <a:blip r:embed="rId8"/>
          <a:stretch>
            <a:fillRect/>
          </a:stretch>
        </p:blipFill>
        <p:spPr>
          <a:xfrm>
            <a:off x="7293020" y="1730201"/>
            <a:ext cx="502197" cy="466581"/>
          </a:xfrm>
          <a:prstGeom prst="rect">
            <a:avLst/>
          </a:prstGeom>
        </p:spPr>
      </p:pic>
      <p:pic>
        <p:nvPicPr>
          <p:cNvPr id="55" name="Picture 54" descr="Partnership pictogram.">
            <a:extLst>
              <a:ext uri="{FF2B5EF4-FFF2-40B4-BE49-F238E27FC236}">
                <a16:creationId xmlns:a16="http://schemas.microsoft.com/office/drawing/2014/main" id="{AFEDA69F-713F-09F5-74D5-FFEC89F1C76B}"/>
              </a:ext>
            </a:extLst>
          </p:cNvPr>
          <p:cNvPicPr>
            <a:picLocks noChangeAspect="1"/>
          </p:cNvPicPr>
          <p:nvPr/>
        </p:nvPicPr>
        <p:blipFill>
          <a:blip r:embed="rId9"/>
          <a:stretch>
            <a:fillRect/>
          </a:stretch>
        </p:blipFill>
        <p:spPr>
          <a:xfrm>
            <a:off x="9173094" y="2403774"/>
            <a:ext cx="915716" cy="868454"/>
          </a:xfrm>
          <a:prstGeom prst="rect">
            <a:avLst/>
          </a:prstGeom>
        </p:spPr>
      </p:pic>
      <p:pic>
        <p:nvPicPr>
          <p:cNvPr id="57" name="Picture 56" descr="Focus/magnifying glass pictogram.">
            <a:extLst>
              <a:ext uri="{FF2B5EF4-FFF2-40B4-BE49-F238E27FC236}">
                <a16:creationId xmlns:a16="http://schemas.microsoft.com/office/drawing/2014/main" id="{4A592323-8508-317D-5DF8-DF6C2877A89F}"/>
              </a:ext>
            </a:extLst>
          </p:cNvPr>
          <p:cNvPicPr>
            <a:picLocks noChangeAspect="1"/>
          </p:cNvPicPr>
          <p:nvPr/>
        </p:nvPicPr>
        <p:blipFill>
          <a:blip r:embed="rId10"/>
          <a:stretch>
            <a:fillRect/>
          </a:stretch>
        </p:blipFill>
        <p:spPr>
          <a:xfrm>
            <a:off x="6684436" y="3429000"/>
            <a:ext cx="399768" cy="384392"/>
          </a:xfrm>
          <a:prstGeom prst="rect">
            <a:avLst/>
          </a:prstGeom>
        </p:spPr>
      </p:pic>
      <p:pic>
        <p:nvPicPr>
          <p:cNvPr id="58" name="Graphic 57" descr="Put people first pictogram.">
            <a:extLst>
              <a:ext uri="{FF2B5EF4-FFF2-40B4-BE49-F238E27FC236}">
                <a16:creationId xmlns:a16="http://schemas.microsoft.com/office/drawing/2014/main" id="{EF092A66-AEBE-7184-3FCB-C5F891C718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23145" y="3221598"/>
            <a:ext cx="532501" cy="456429"/>
          </a:xfrm>
          <a:prstGeom prst="rect">
            <a:avLst/>
          </a:prstGeom>
        </p:spPr>
      </p:pic>
      <p:pic>
        <p:nvPicPr>
          <p:cNvPr id="69" name="Picture 68" descr="Connectivity pictogram.">
            <a:extLst>
              <a:ext uri="{FF2B5EF4-FFF2-40B4-BE49-F238E27FC236}">
                <a16:creationId xmlns:a16="http://schemas.microsoft.com/office/drawing/2014/main" id="{C7707BC2-580B-D142-A286-4C37F0C39B9A}"/>
              </a:ext>
            </a:extLst>
          </p:cNvPr>
          <p:cNvPicPr>
            <a:picLocks noChangeAspect="1"/>
          </p:cNvPicPr>
          <p:nvPr/>
        </p:nvPicPr>
        <p:blipFill>
          <a:blip r:embed="rId13"/>
          <a:stretch>
            <a:fillRect/>
          </a:stretch>
        </p:blipFill>
        <p:spPr>
          <a:xfrm>
            <a:off x="3231006" y="3278495"/>
            <a:ext cx="532501" cy="468299"/>
          </a:xfrm>
          <a:prstGeom prst="rect">
            <a:avLst/>
          </a:prstGeom>
        </p:spPr>
      </p:pic>
      <p:pic>
        <p:nvPicPr>
          <p:cNvPr id="70" name="Picture 69" descr="Member card pictogram.">
            <a:extLst>
              <a:ext uri="{FF2B5EF4-FFF2-40B4-BE49-F238E27FC236}">
                <a16:creationId xmlns:a16="http://schemas.microsoft.com/office/drawing/2014/main" id="{667A443F-E38C-7EB7-EE8E-15937D0EF6F7}"/>
              </a:ext>
            </a:extLst>
          </p:cNvPr>
          <p:cNvPicPr>
            <a:picLocks noChangeAspect="1"/>
          </p:cNvPicPr>
          <p:nvPr/>
        </p:nvPicPr>
        <p:blipFill>
          <a:blip r:embed="rId14"/>
          <a:stretch>
            <a:fillRect/>
          </a:stretch>
        </p:blipFill>
        <p:spPr>
          <a:xfrm>
            <a:off x="1974874" y="4375010"/>
            <a:ext cx="696570" cy="470333"/>
          </a:xfrm>
          <a:prstGeom prst="rect">
            <a:avLst/>
          </a:prstGeom>
        </p:spPr>
      </p:pic>
      <p:pic>
        <p:nvPicPr>
          <p:cNvPr id="71" name="Picture 70" descr="Care Concierge pictogram.">
            <a:extLst>
              <a:ext uri="{FF2B5EF4-FFF2-40B4-BE49-F238E27FC236}">
                <a16:creationId xmlns:a16="http://schemas.microsoft.com/office/drawing/2014/main" id="{4AA4B3B0-540A-2950-D3FC-F47C2AF7E450}"/>
              </a:ext>
            </a:extLst>
          </p:cNvPr>
          <p:cNvPicPr>
            <a:picLocks noChangeAspect="1"/>
          </p:cNvPicPr>
          <p:nvPr/>
        </p:nvPicPr>
        <p:blipFill>
          <a:blip r:embed="rId15"/>
          <a:stretch>
            <a:fillRect/>
          </a:stretch>
        </p:blipFill>
        <p:spPr>
          <a:xfrm>
            <a:off x="3694022" y="4999743"/>
            <a:ext cx="425459" cy="498814"/>
          </a:xfrm>
          <a:prstGeom prst="rect">
            <a:avLst/>
          </a:prstGeom>
        </p:spPr>
      </p:pic>
      <p:pic>
        <p:nvPicPr>
          <p:cNvPr id="72" name="Picture 71" descr="Tablet/wellness checks pictogram.">
            <a:extLst>
              <a:ext uri="{FF2B5EF4-FFF2-40B4-BE49-F238E27FC236}">
                <a16:creationId xmlns:a16="http://schemas.microsoft.com/office/drawing/2014/main" id="{63950DC2-7CF2-83A8-E1B8-FE3C2E626E2E}"/>
              </a:ext>
            </a:extLst>
          </p:cNvPr>
          <p:cNvPicPr>
            <a:picLocks noChangeAspect="1"/>
          </p:cNvPicPr>
          <p:nvPr/>
        </p:nvPicPr>
        <p:blipFill>
          <a:blip r:embed="rId16"/>
          <a:stretch>
            <a:fillRect/>
          </a:stretch>
        </p:blipFill>
        <p:spPr>
          <a:xfrm>
            <a:off x="6189211" y="5049276"/>
            <a:ext cx="495225" cy="368539"/>
          </a:xfrm>
          <a:prstGeom prst="rect">
            <a:avLst/>
          </a:prstGeom>
        </p:spPr>
      </p:pic>
      <p:pic>
        <p:nvPicPr>
          <p:cNvPr id="73" name="Picture 72" descr="Careers pictogram.">
            <a:extLst>
              <a:ext uri="{FF2B5EF4-FFF2-40B4-BE49-F238E27FC236}">
                <a16:creationId xmlns:a16="http://schemas.microsoft.com/office/drawing/2014/main" id="{0CC266C3-80A3-F647-5852-4816DFADC9AA}"/>
              </a:ext>
            </a:extLst>
          </p:cNvPr>
          <p:cNvPicPr>
            <a:picLocks noChangeAspect="1"/>
          </p:cNvPicPr>
          <p:nvPr/>
        </p:nvPicPr>
        <p:blipFill>
          <a:blip r:embed="rId17"/>
          <a:stretch>
            <a:fillRect/>
          </a:stretch>
        </p:blipFill>
        <p:spPr>
          <a:xfrm>
            <a:off x="6948055" y="5012320"/>
            <a:ext cx="523090" cy="405495"/>
          </a:xfrm>
          <a:prstGeom prst="rect">
            <a:avLst/>
          </a:prstGeom>
        </p:spPr>
      </p:pic>
      <p:pic>
        <p:nvPicPr>
          <p:cNvPr id="74" name="Picture 73" descr="Sustainability pictogram.">
            <a:extLst>
              <a:ext uri="{FF2B5EF4-FFF2-40B4-BE49-F238E27FC236}">
                <a16:creationId xmlns:a16="http://schemas.microsoft.com/office/drawing/2014/main" id="{4E60BCFA-D621-410F-2C60-49C96496CFA7}"/>
              </a:ext>
            </a:extLst>
          </p:cNvPr>
          <p:cNvPicPr>
            <a:picLocks noChangeAspect="1"/>
          </p:cNvPicPr>
          <p:nvPr/>
        </p:nvPicPr>
        <p:blipFill>
          <a:blip r:embed="rId18"/>
          <a:stretch>
            <a:fillRect/>
          </a:stretch>
        </p:blipFill>
        <p:spPr>
          <a:xfrm>
            <a:off x="7703685" y="4961664"/>
            <a:ext cx="432759" cy="482061"/>
          </a:xfrm>
          <a:prstGeom prst="rect">
            <a:avLst/>
          </a:prstGeom>
        </p:spPr>
      </p:pic>
      <p:pic>
        <p:nvPicPr>
          <p:cNvPr id="75" name="Picture 74" descr="Nationwide locations pictogram.">
            <a:extLst>
              <a:ext uri="{FF2B5EF4-FFF2-40B4-BE49-F238E27FC236}">
                <a16:creationId xmlns:a16="http://schemas.microsoft.com/office/drawing/2014/main" id="{493EFD21-FA6B-AAB0-6DD9-3A2AB1D5DAEE}"/>
              </a:ext>
            </a:extLst>
          </p:cNvPr>
          <p:cNvPicPr>
            <a:picLocks noChangeAspect="1"/>
          </p:cNvPicPr>
          <p:nvPr/>
        </p:nvPicPr>
        <p:blipFill>
          <a:blip r:embed="rId19"/>
          <a:stretch>
            <a:fillRect/>
          </a:stretch>
        </p:blipFill>
        <p:spPr>
          <a:xfrm>
            <a:off x="8924909" y="4855671"/>
            <a:ext cx="1073474" cy="749115"/>
          </a:xfrm>
          <a:prstGeom prst="rect">
            <a:avLst/>
          </a:prstGeom>
        </p:spPr>
      </p:pic>
    </p:spTree>
    <p:extLst>
      <p:ext uri="{BB962C8B-B14F-4D97-AF65-F5344CB8AC3E}">
        <p14:creationId xmlns:p14="http://schemas.microsoft.com/office/powerpoint/2010/main" val="64663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97A3-9584-6BFE-B910-0E40F9056941}"/>
              </a:ext>
            </a:extLst>
          </p:cNvPr>
          <p:cNvSpPr>
            <a:spLocks noGrp="1"/>
          </p:cNvSpPr>
          <p:nvPr>
            <p:ph type="title"/>
          </p:nvPr>
        </p:nvSpPr>
        <p:spPr>
          <a:xfrm>
            <a:off x="557784" y="530351"/>
            <a:ext cx="9665208" cy="713232"/>
          </a:xfrm>
        </p:spPr>
        <p:txBody>
          <a:bodyPr anchor="t">
            <a:normAutofit/>
          </a:bodyPr>
          <a:lstStyle/>
          <a:p>
            <a:r>
              <a:rPr lang="en-US" dirty="0"/>
              <a:t>Models of success</a:t>
            </a:r>
          </a:p>
        </p:txBody>
      </p:sp>
      <p:sp>
        <p:nvSpPr>
          <p:cNvPr id="14" name="Content Placeholder 2">
            <a:extLst>
              <a:ext uri="{FF2B5EF4-FFF2-40B4-BE49-F238E27FC236}">
                <a16:creationId xmlns:a16="http://schemas.microsoft.com/office/drawing/2014/main" id="{F257AB17-42CE-199B-1EE0-AC4F5BC84B6B}"/>
              </a:ext>
            </a:extLst>
          </p:cNvPr>
          <p:cNvSpPr>
            <a:spLocks noGrp="1"/>
          </p:cNvSpPr>
          <p:nvPr>
            <p:ph sz="half" idx="1"/>
          </p:nvPr>
        </p:nvSpPr>
        <p:spPr>
          <a:xfrm>
            <a:off x="569199" y="2416604"/>
            <a:ext cx="5237114" cy="3324440"/>
          </a:xfrm>
        </p:spPr>
        <p:txBody>
          <a:bodyPr anchor="ctr"/>
          <a:lstStyle/>
          <a:p>
            <a:pPr algn="ctr"/>
            <a:r>
              <a:rPr lang="en-US" sz="1600" dirty="0"/>
              <a:t>Examples:</a:t>
            </a:r>
          </a:p>
          <a:p>
            <a:pPr marL="285750" indent="-285750" algn="ctr">
              <a:buFont typeface="Arial" panose="020B0604020202020204" pitchFamily="34" charset="0"/>
              <a:buChar char="•"/>
            </a:pPr>
            <a:r>
              <a:rPr lang="en-US" sz="2000" b="0" dirty="0"/>
              <a:t>Customized classroom training</a:t>
            </a:r>
          </a:p>
          <a:p>
            <a:pPr marL="285750" indent="-285750" algn="ctr">
              <a:buFont typeface="Arial" panose="020B0604020202020204" pitchFamily="34" charset="0"/>
              <a:buChar char="•"/>
            </a:pPr>
            <a:r>
              <a:rPr lang="en-US" sz="2000" b="0" dirty="0"/>
              <a:t>Work-based learning</a:t>
            </a:r>
          </a:p>
          <a:p>
            <a:pPr marL="285750" indent="-285750" algn="ctr">
              <a:buFont typeface="Arial" panose="020B0604020202020204" pitchFamily="34" charset="0"/>
              <a:buChar char="•"/>
            </a:pPr>
            <a:r>
              <a:rPr lang="en-US" sz="2000" b="0" dirty="0"/>
              <a:t>Virtual training/remote learning</a:t>
            </a:r>
          </a:p>
          <a:p>
            <a:pPr marL="285750" indent="-285750" algn="ctr">
              <a:buFont typeface="Arial" panose="020B0604020202020204" pitchFamily="34" charset="0"/>
              <a:buChar char="•"/>
            </a:pPr>
            <a:r>
              <a:rPr lang="en-US" sz="2000" b="0" dirty="0"/>
              <a:t>Enhancement of existing programs</a:t>
            </a:r>
          </a:p>
          <a:p>
            <a:pPr marL="285750" indent="-285750" algn="ctr">
              <a:buFont typeface="Arial" panose="020B0604020202020204" pitchFamily="34" charset="0"/>
              <a:buChar char="•"/>
            </a:pPr>
            <a:r>
              <a:rPr lang="en-US" sz="2000" b="0" dirty="0"/>
              <a:t>External SMEs/training providers</a:t>
            </a:r>
          </a:p>
          <a:p>
            <a:pPr marL="285750" indent="-285750" algn="ctr">
              <a:buFont typeface="Arial" panose="020B0604020202020204" pitchFamily="34" charset="0"/>
              <a:buChar char="•"/>
            </a:pPr>
            <a:r>
              <a:rPr lang="en-US" sz="2000" b="0" dirty="0"/>
              <a:t>Summer youth programs</a:t>
            </a:r>
          </a:p>
          <a:p>
            <a:pPr marL="285750" indent="-285750">
              <a:buFont typeface="Arial" panose="020B0604020202020204" pitchFamily="34" charset="0"/>
              <a:buChar char="•"/>
            </a:pPr>
            <a:endParaRPr lang="en-US" dirty="0"/>
          </a:p>
        </p:txBody>
      </p:sp>
      <p:pic>
        <p:nvPicPr>
          <p:cNvPr id="9" name="Picture Placeholder 8" descr="A group of people posing for a photo&#10;&#10;AI-generated content may be incorrect.">
            <a:extLst>
              <a:ext uri="{FF2B5EF4-FFF2-40B4-BE49-F238E27FC236}">
                <a16:creationId xmlns:a16="http://schemas.microsoft.com/office/drawing/2014/main" id="{8A38E5B6-0369-1988-9FDD-DD0B30446399}"/>
              </a:ext>
            </a:extLst>
          </p:cNvPr>
          <p:cNvPicPr>
            <a:picLocks noGrp="1" noChangeAspect="1"/>
          </p:cNvPicPr>
          <p:nvPr>
            <p:ph sz="half" idx="10"/>
          </p:nvPr>
        </p:nvPicPr>
        <p:blipFill>
          <a:blip r:embed="rId2" cstate="email">
            <a:extLst>
              <a:ext uri="{28A0092B-C50C-407E-A947-70E740481C1C}">
                <a14:useLocalDpi xmlns:a14="http://schemas.microsoft.com/office/drawing/2010/main"/>
              </a:ext>
            </a:extLst>
          </a:blip>
          <a:srcRect/>
          <a:stretch>
            <a:fillRect/>
          </a:stretch>
        </p:blipFill>
        <p:spPr>
          <a:xfrm>
            <a:off x="6382512" y="1767532"/>
            <a:ext cx="5237114" cy="3973512"/>
          </a:xfrm>
          <a:prstGeom prst="rect">
            <a:avLst/>
          </a:prstGeom>
          <a:noFill/>
        </p:spPr>
      </p:pic>
      <p:sp>
        <p:nvSpPr>
          <p:cNvPr id="10" name="TextBox 9">
            <a:extLst>
              <a:ext uri="{FF2B5EF4-FFF2-40B4-BE49-F238E27FC236}">
                <a16:creationId xmlns:a16="http://schemas.microsoft.com/office/drawing/2014/main" id="{B0E85CF6-8E9C-C529-5EF6-0D554E841C75}"/>
              </a:ext>
            </a:extLst>
          </p:cNvPr>
          <p:cNvSpPr txBox="1"/>
          <p:nvPr/>
        </p:nvSpPr>
        <p:spPr>
          <a:xfrm>
            <a:off x="727952" y="1041429"/>
            <a:ext cx="10156722" cy="646331"/>
          </a:xfrm>
          <a:prstGeom prst="rect">
            <a:avLst/>
          </a:prstGeom>
          <a:noFill/>
        </p:spPr>
        <p:txBody>
          <a:bodyPr wrap="square" rtlCol="0">
            <a:spAutoFit/>
          </a:bodyPr>
          <a:lstStyle/>
          <a:p>
            <a:pPr algn="ctr"/>
            <a:r>
              <a:rPr lang="en-US" sz="1800" b="1" dirty="0">
                <a:solidFill>
                  <a:schemeClr val="tx1">
                    <a:lumMod val="75000"/>
                    <a:lumOff val="25000"/>
                  </a:schemeClr>
                </a:solidFill>
              </a:rPr>
              <a:t>Our team works closely with partnering agencies and organizations to develop workforce training and solutions that meet consumers where they are.</a:t>
            </a:r>
          </a:p>
        </p:txBody>
      </p:sp>
    </p:spTree>
    <p:extLst>
      <p:ext uri="{BB962C8B-B14F-4D97-AF65-F5344CB8AC3E}">
        <p14:creationId xmlns:p14="http://schemas.microsoft.com/office/powerpoint/2010/main" val="353659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8EA6-0F4D-B2BE-4621-1647577016AF}"/>
              </a:ext>
            </a:extLst>
          </p:cNvPr>
          <p:cNvSpPr>
            <a:spLocks noGrp="1"/>
          </p:cNvSpPr>
          <p:nvPr>
            <p:ph type="title"/>
          </p:nvPr>
        </p:nvSpPr>
        <p:spPr/>
        <p:txBody>
          <a:bodyPr/>
          <a:lstStyle/>
          <a:p>
            <a:r>
              <a:rPr lang="en-US" dirty="0"/>
              <a:t>Celia’s Story</a:t>
            </a:r>
          </a:p>
        </p:txBody>
      </p:sp>
      <p:sp>
        <p:nvSpPr>
          <p:cNvPr id="4" name="Content Placeholder 3">
            <a:extLst>
              <a:ext uri="{FF2B5EF4-FFF2-40B4-BE49-F238E27FC236}">
                <a16:creationId xmlns:a16="http://schemas.microsoft.com/office/drawing/2014/main" id="{7E43A81E-248E-A196-A34A-E1E5B4AB552A}"/>
              </a:ext>
            </a:extLst>
          </p:cNvPr>
          <p:cNvSpPr>
            <a:spLocks noGrp="1"/>
          </p:cNvSpPr>
          <p:nvPr>
            <p:ph sz="half" idx="10"/>
          </p:nvPr>
        </p:nvSpPr>
        <p:spPr/>
        <p:txBody>
          <a:bodyPr/>
          <a:lstStyle/>
          <a:p>
            <a:r>
              <a:rPr lang="en-US" dirty="0">
                <a:highlight>
                  <a:srgbClr val="FFFF00"/>
                </a:highlight>
              </a:rPr>
              <a:t>DeShawn</a:t>
            </a:r>
          </a:p>
        </p:txBody>
      </p:sp>
      <p:sp>
        <p:nvSpPr>
          <p:cNvPr id="6" name="TextBox 5">
            <a:extLst>
              <a:ext uri="{FF2B5EF4-FFF2-40B4-BE49-F238E27FC236}">
                <a16:creationId xmlns:a16="http://schemas.microsoft.com/office/drawing/2014/main" id="{7D57A69B-233E-A6D1-6217-E96535304906}"/>
              </a:ext>
            </a:extLst>
          </p:cNvPr>
          <p:cNvSpPr txBox="1"/>
          <p:nvPr/>
        </p:nvSpPr>
        <p:spPr>
          <a:xfrm>
            <a:off x="3334512" y="5464045"/>
            <a:ext cx="6096000" cy="553998"/>
          </a:xfrm>
          <a:prstGeom prst="rect">
            <a:avLst/>
          </a:prstGeom>
          <a:noFill/>
        </p:spPr>
        <p:txBody>
          <a:bodyPr wrap="square">
            <a:spAutoFit/>
          </a:bodyPr>
          <a:lstStyle/>
          <a:p>
            <a:r>
              <a:rPr lang="en-US" dirty="0">
                <a:hlinkClick r:id="rId3"/>
              </a:rPr>
              <a:t>https://youtu.be/utwub38Evg4?si=4Z1NeMkl9AMdYkhC</a:t>
            </a:r>
            <a:endParaRPr lang="en-US" dirty="0"/>
          </a:p>
          <a:p>
            <a:endParaRPr lang="en-US" dirty="0"/>
          </a:p>
        </p:txBody>
      </p:sp>
      <p:pic>
        <p:nvPicPr>
          <p:cNvPr id="8" name="Picture 7">
            <a:extLst>
              <a:ext uri="{FF2B5EF4-FFF2-40B4-BE49-F238E27FC236}">
                <a16:creationId xmlns:a16="http://schemas.microsoft.com/office/drawing/2014/main" id="{F20AA31B-8032-FA61-93C3-CCFE5DA38D3D}"/>
              </a:ext>
            </a:extLst>
          </p:cNvPr>
          <p:cNvPicPr>
            <a:picLocks noChangeAspect="1"/>
          </p:cNvPicPr>
          <p:nvPr/>
        </p:nvPicPr>
        <p:blipFill>
          <a:blip r:embed="rId4"/>
          <a:stretch>
            <a:fillRect/>
          </a:stretch>
        </p:blipFill>
        <p:spPr>
          <a:xfrm>
            <a:off x="1665287" y="1116956"/>
            <a:ext cx="8858250" cy="4067175"/>
          </a:xfrm>
          <a:prstGeom prst="rect">
            <a:avLst/>
          </a:prstGeom>
        </p:spPr>
      </p:pic>
    </p:spTree>
    <p:extLst>
      <p:ext uri="{BB962C8B-B14F-4D97-AF65-F5344CB8AC3E}">
        <p14:creationId xmlns:p14="http://schemas.microsoft.com/office/powerpoint/2010/main" val="237119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450D-2A6B-3DAB-03DF-F9113D8C93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6B7C6C-6A8D-80BB-4249-71E8BB03AC4E}"/>
              </a:ext>
            </a:extLst>
          </p:cNvPr>
          <p:cNvSpPr>
            <a:spLocks noGrp="1"/>
          </p:cNvSpPr>
          <p:nvPr>
            <p:ph type="title"/>
          </p:nvPr>
        </p:nvSpPr>
        <p:spPr/>
        <p:txBody>
          <a:bodyPr/>
          <a:lstStyle/>
          <a:p>
            <a:r>
              <a:rPr lang="en-US" dirty="0"/>
              <a:t>Open Discussion &amp; Q&amp;A</a:t>
            </a:r>
          </a:p>
        </p:txBody>
      </p:sp>
    </p:spTree>
    <p:extLst>
      <p:ext uri="{BB962C8B-B14F-4D97-AF65-F5344CB8AC3E}">
        <p14:creationId xmlns:p14="http://schemas.microsoft.com/office/powerpoint/2010/main" val="1177977009"/>
      </p:ext>
    </p:extLst>
  </p:cSld>
  <p:clrMapOvr>
    <a:masterClrMapping/>
  </p:clrMapOvr>
</p:sld>
</file>

<file path=ppt/theme/theme1.xml><?xml version="1.0" encoding="utf-8"?>
<a:theme xmlns:a="http://schemas.openxmlformats.org/drawingml/2006/main" name="2025">
  <a:themeElements>
    <a:clrScheme name="CVS Health">
      <a:dk1>
        <a:srgbClr val="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500" dirty="0" smtClean="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2025" id="{F91EAB47-9A0B-4890-91AF-C941DD991F27}" vid="{90F70958-DF20-4DE8-A323-7F29A8EDFF45}"/>
    </a:ext>
  </a:extLst>
</a:theme>
</file>

<file path=ppt/theme/theme2.xml><?xml version="1.0" encoding="utf-8"?>
<a:theme xmlns:a="http://schemas.openxmlformats.org/drawingml/2006/main" name="CVS_Health_PPT_Everyday_Widescreen_Template">
  <a:themeElements>
    <a:clrScheme name="CVS Health">
      <a:dk1>
        <a:srgbClr val="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500" dirty="0" smtClean="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CVS_Health_Everyday_Widescreen_Template_01_2025.pptx" id="{965E7A82-97CE-4958-94B6-95E4D04BF809}" vid="{7CFD6575-9900-483B-BFB7-56CF4CAD7D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Props1.xml><?xml version="1.0" encoding="utf-8"?>
<ds:datastoreItem xmlns:ds="http://schemas.openxmlformats.org/officeDocument/2006/customXml" ds:itemID="{F2B049C8-84B1-4A88-BA96-3D0EC388FC77}"/>
</file>

<file path=customXml/itemProps2.xml><?xml version="1.0" encoding="utf-8"?>
<ds:datastoreItem xmlns:ds="http://schemas.openxmlformats.org/officeDocument/2006/customXml" ds:itemID="{247D51A0-AA71-4554-ACA7-54E427824384}"/>
</file>

<file path=customXml/itemProps3.xml><?xml version="1.0" encoding="utf-8"?>
<ds:datastoreItem xmlns:ds="http://schemas.openxmlformats.org/officeDocument/2006/customXml" ds:itemID="{6FEA46ED-8B49-4B89-8E74-764D9C2DE7E5}"/>
</file>

<file path=docProps/app.xml><?xml version="1.0" encoding="utf-8"?>
<Properties xmlns="http://schemas.openxmlformats.org/officeDocument/2006/extended-properties" xmlns:vt="http://schemas.openxmlformats.org/officeDocument/2006/docPropsVTypes">
  <Template>Default Theme</Template>
  <TotalTime>298</TotalTime>
  <Words>962</Words>
  <Application>Microsoft Office PowerPoint</Application>
  <PresentationFormat>Custom</PresentationFormat>
  <Paragraphs>93</Paragraphs>
  <Slides>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Aptos</vt:lpstr>
      <vt:lpstr>Arial</vt:lpstr>
      <vt:lpstr>CVS Health Sans</vt:lpstr>
      <vt:lpstr>CVS Health Sans Cd</vt:lpstr>
      <vt:lpstr>CVS Health Sans Medium</vt:lpstr>
      <vt:lpstr>Open Sans</vt:lpstr>
      <vt:lpstr>Segoe Sans</vt:lpstr>
      <vt:lpstr>Segoe UI</vt:lpstr>
      <vt:lpstr>2025</vt:lpstr>
      <vt:lpstr>CVS_Health_PPT_Everyday_Widescreen_Template</vt:lpstr>
      <vt:lpstr>Business Relations &amp; Career Development Breakout</vt:lpstr>
      <vt:lpstr>Workforce Initiatives at  CVS Health </vt:lpstr>
      <vt:lpstr>Workforce Initiatives at CVS Health®</vt:lpstr>
      <vt:lpstr>2025 impact metrics and  achievements</vt:lpstr>
      <vt:lpstr>CVS Health’s Abilities in Abundance (AIA)</vt:lpstr>
      <vt:lpstr>Our roadmap to success</vt:lpstr>
      <vt:lpstr>Models of success</vt:lpstr>
      <vt:lpstr>Celia’s Story</vt:lpstr>
      <vt:lpstr>Open Discussion &amp;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Russo, Amanda</dc:creator>
  <cp:lastModifiedBy>Kevin Red</cp:lastModifiedBy>
  <cp:revision>7</cp:revision>
  <dcterms:created xsi:type="dcterms:W3CDTF">2025-07-23T15:59:10Z</dcterms:created>
  <dcterms:modified xsi:type="dcterms:W3CDTF">2026-03-28T12:36:46Z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2025-07-23T16:02:02Z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dbbc8173-9502-429f-b016-99261e4af018</vt:lpwstr>
  </property>
  <property fmtid="{D5CDD505-2E9C-101B-9397-08002B2CF9AE}" pid="8" name="MSIP_Label_1ecdf243-b9b0-4f63-8694-76742e4201b7_ContentBits">
    <vt:lpwstr>0</vt:lpwstr>
  </property>
  <property fmtid="{D5CDD505-2E9C-101B-9397-08002B2CF9AE}" pid="9" name="ContentTypeId">
    <vt:lpwstr>0x010100BEF323573FA5D8409F8E0A4B55956BCB</vt:lpwstr>
  </property>
</Properties>
</file>