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7"/>
  </p:notesMasterIdLst>
  <p:sldIdLst>
    <p:sldId id="282" r:id="rId5"/>
    <p:sldId id="283" r:id="rId6"/>
    <p:sldId id="284" r:id="rId7"/>
    <p:sldId id="285" r:id="rId8"/>
    <p:sldId id="304" r:id="rId9"/>
    <p:sldId id="312" r:id="rId10"/>
    <p:sldId id="303" r:id="rId11"/>
    <p:sldId id="321" r:id="rId12"/>
    <p:sldId id="324" r:id="rId13"/>
    <p:sldId id="320" r:id="rId14"/>
    <p:sldId id="325" r:id="rId15"/>
    <p:sldId id="307" r:id="rId16"/>
    <p:sldId id="309" r:id="rId17"/>
    <p:sldId id="313" r:id="rId18"/>
    <p:sldId id="314" r:id="rId19"/>
    <p:sldId id="326" r:id="rId20"/>
    <p:sldId id="327" r:id="rId21"/>
    <p:sldId id="286" r:id="rId22"/>
    <p:sldId id="288" r:id="rId23"/>
    <p:sldId id="291" r:id="rId24"/>
    <p:sldId id="290" r:id="rId25"/>
    <p:sldId id="292" r:id="rId26"/>
    <p:sldId id="293" r:id="rId27"/>
    <p:sldId id="294" r:id="rId28"/>
    <p:sldId id="295" r:id="rId29"/>
    <p:sldId id="296" r:id="rId30"/>
    <p:sldId id="297" r:id="rId31"/>
    <p:sldId id="298" r:id="rId32"/>
    <p:sldId id="323" r:id="rId33"/>
    <p:sldId id="301" r:id="rId34"/>
    <p:sldId id="319" r:id="rId35"/>
    <p:sldId id="30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D8D8"/>
    <a:srgbClr val="008080"/>
    <a:srgbClr val="891526"/>
    <a:srgbClr val="D9D9D9"/>
    <a:srgbClr val="005350"/>
    <a:srgbClr val="828282"/>
    <a:srgbClr val="A6192E"/>
    <a:srgbClr val="2D2828"/>
    <a:srgbClr val="005250"/>
    <a:srgbClr val="EB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7D5249-8E99-4284-A423-BA2751A01065}" v="47" dt="2026-03-29T01:17:56.8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07" autoAdjust="0"/>
    <p:restoredTop sz="53477" autoAdjust="0"/>
  </p:normalViewPr>
  <p:slideViewPr>
    <p:cSldViewPr snapToGrid="0">
      <p:cViewPr varScale="1">
        <p:scale>
          <a:sx n="51" d="100"/>
          <a:sy n="51" d="100"/>
        </p:scale>
        <p:origin x="1661" y="34"/>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iam Colombo" userId="44e93902-8fd4-4e30-b507-7844d338fd73" providerId="ADAL" clId="{2D3E7191-172A-42D0-B082-0E1295A76498}"/>
    <pc:docChg chg="undo custSel modSld">
      <pc:chgData name="William Colombo" userId="44e93902-8fd4-4e30-b507-7844d338fd73" providerId="ADAL" clId="{2D3E7191-172A-42D0-B082-0E1295A76498}" dt="2026-03-29T01:18:11.540" v="151" actId="5793"/>
      <pc:docMkLst>
        <pc:docMk/>
      </pc:docMkLst>
      <pc:sldChg chg="modNotesTx">
        <pc:chgData name="William Colombo" userId="44e93902-8fd4-4e30-b507-7844d338fd73" providerId="ADAL" clId="{2D3E7191-172A-42D0-B082-0E1295A76498}" dt="2026-03-29T01:18:11.540" v="151" actId="5793"/>
        <pc:sldMkLst>
          <pc:docMk/>
          <pc:sldMk cId="3614820661" sldId="282"/>
        </pc:sldMkLst>
      </pc:sldChg>
      <pc:sldChg chg="addSp delSp modSp mod delAnim">
        <pc:chgData name="William Colombo" userId="44e93902-8fd4-4e30-b507-7844d338fd73" providerId="ADAL" clId="{2D3E7191-172A-42D0-B082-0E1295A76498}" dt="2026-03-29T00:47:57.661" v="126" actId="478"/>
        <pc:sldMkLst>
          <pc:docMk/>
          <pc:sldMk cId="2823123895" sldId="283"/>
        </pc:sldMkLst>
        <pc:spChg chg="del">
          <ac:chgData name="William Colombo" userId="44e93902-8fd4-4e30-b507-7844d338fd73" providerId="ADAL" clId="{2D3E7191-172A-42D0-B082-0E1295A76498}" dt="2026-03-29T00:47:57.661" v="126" actId="478"/>
          <ac:spMkLst>
            <pc:docMk/>
            <pc:sldMk cId="2823123895" sldId="283"/>
            <ac:spMk id="2" creationId="{3393F71D-3ACD-0EA7-F92E-358AD357BBFD}"/>
          </ac:spMkLst>
        </pc:spChg>
        <pc:spChg chg="add del mod">
          <ac:chgData name="William Colombo" userId="44e93902-8fd4-4e30-b507-7844d338fd73" providerId="ADAL" clId="{2D3E7191-172A-42D0-B082-0E1295A76498}" dt="2026-03-29T00:47:26.192" v="125" actId="478"/>
          <ac:spMkLst>
            <pc:docMk/>
            <pc:sldMk cId="2823123895" sldId="283"/>
            <ac:spMk id="6" creationId="{9BDC4E8B-D47D-DCC0-7001-829EC53A6BC7}"/>
          </ac:spMkLst>
        </pc:spChg>
        <pc:picChg chg="del">
          <ac:chgData name="William Colombo" userId="44e93902-8fd4-4e30-b507-7844d338fd73" providerId="ADAL" clId="{2D3E7191-172A-42D0-B082-0E1295A76498}" dt="2026-03-29T00:47:23.356" v="124" actId="478"/>
          <ac:picMkLst>
            <pc:docMk/>
            <pc:sldMk cId="2823123895" sldId="283"/>
            <ac:picMk id="36" creationId="{2BB75026-717C-717F-984A-4F3C989DC52B}"/>
          </ac:picMkLst>
        </pc:picChg>
      </pc:sldChg>
      <pc:sldChg chg="modNotesTx">
        <pc:chgData name="William Colombo" userId="44e93902-8fd4-4e30-b507-7844d338fd73" providerId="ADAL" clId="{2D3E7191-172A-42D0-B082-0E1295A76498}" dt="2026-03-29T00:39:27.673" v="4" actId="5793"/>
        <pc:sldMkLst>
          <pc:docMk/>
          <pc:sldMk cId="4028267672" sldId="285"/>
        </pc:sldMkLst>
      </pc:sldChg>
      <pc:sldChg chg="modAnim modNotesTx">
        <pc:chgData name="William Colombo" userId="44e93902-8fd4-4e30-b507-7844d338fd73" providerId="ADAL" clId="{2D3E7191-172A-42D0-B082-0E1295A76498}" dt="2026-03-29T01:17:29.831" v="140"/>
        <pc:sldMkLst>
          <pc:docMk/>
          <pc:sldMk cId="703313297" sldId="303"/>
        </pc:sldMkLst>
      </pc:sldChg>
      <pc:sldChg chg="modAnim modNotesTx">
        <pc:chgData name="William Colombo" userId="44e93902-8fd4-4e30-b507-7844d338fd73" providerId="ADAL" clId="{2D3E7191-172A-42D0-B082-0E1295A76498}" dt="2026-03-29T01:17:23.702" v="136"/>
        <pc:sldMkLst>
          <pc:docMk/>
          <pc:sldMk cId="2799063728" sldId="304"/>
        </pc:sldMkLst>
      </pc:sldChg>
      <pc:sldChg chg="modAnim modNotesTx">
        <pc:chgData name="William Colombo" userId="44e93902-8fd4-4e30-b507-7844d338fd73" providerId="ADAL" clId="{2D3E7191-172A-42D0-B082-0E1295A76498}" dt="2026-03-29T00:43:25.082" v="117"/>
        <pc:sldMkLst>
          <pc:docMk/>
          <pc:sldMk cId="3652418665" sldId="307"/>
        </pc:sldMkLst>
      </pc:sldChg>
      <pc:sldChg chg="modAnim modNotesTx">
        <pc:chgData name="William Colombo" userId="44e93902-8fd4-4e30-b507-7844d338fd73" providerId="ADAL" clId="{2D3E7191-172A-42D0-B082-0E1295A76498}" dt="2026-03-29T00:43:15.931" v="114"/>
        <pc:sldMkLst>
          <pc:docMk/>
          <pc:sldMk cId="3628693669" sldId="309"/>
        </pc:sldMkLst>
      </pc:sldChg>
      <pc:sldChg chg="modNotesTx">
        <pc:chgData name="William Colombo" userId="44e93902-8fd4-4e30-b507-7844d338fd73" providerId="ADAL" clId="{2D3E7191-172A-42D0-B082-0E1295A76498}" dt="2026-03-29T00:41:16.782" v="60" actId="6549"/>
        <pc:sldMkLst>
          <pc:docMk/>
          <pc:sldMk cId="2911352774" sldId="312"/>
        </pc:sldMkLst>
      </pc:sldChg>
      <pc:sldChg chg="modSp mod">
        <pc:chgData name="William Colombo" userId="44e93902-8fd4-4e30-b507-7844d338fd73" providerId="ADAL" clId="{2D3E7191-172A-42D0-B082-0E1295A76498}" dt="2026-03-29T00:46:27.736" v="121" actId="962"/>
        <pc:sldMkLst>
          <pc:docMk/>
          <pc:sldMk cId="819706962" sldId="313"/>
        </pc:sldMkLst>
        <pc:grpChg chg="mod">
          <ac:chgData name="William Colombo" userId="44e93902-8fd4-4e30-b507-7844d338fd73" providerId="ADAL" clId="{2D3E7191-172A-42D0-B082-0E1295A76498}" dt="2026-03-29T00:46:27.736" v="121" actId="962"/>
          <ac:grpSpMkLst>
            <pc:docMk/>
            <pc:sldMk cId="819706962" sldId="313"/>
            <ac:grpSpMk id="2" creationId="{443B6089-04EC-6530-4500-FD7654267187}"/>
          </ac:grpSpMkLst>
        </pc:grpChg>
      </pc:sldChg>
      <pc:sldChg chg="modSp mod">
        <pc:chgData name="William Colombo" userId="44e93902-8fd4-4e30-b507-7844d338fd73" providerId="ADAL" clId="{2D3E7191-172A-42D0-B082-0E1295A76498}" dt="2026-03-29T00:46:43.967" v="123" actId="962"/>
        <pc:sldMkLst>
          <pc:docMk/>
          <pc:sldMk cId="284884154" sldId="314"/>
        </pc:sldMkLst>
        <pc:grpChg chg="mod">
          <ac:chgData name="William Colombo" userId="44e93902-8fd4-4e30-b507-7844d338fd73" providerId="ADAL" clId="{2D3E7191-172A-42D0-B082-0E1295A76498}" dt="2026-03-29T00:46:43.967" v="123" actId="962"/>
          <ac:grpSpMkLst>
            <pc:docMk/>
            <pc:sldMk cId="284884154" sldId="314"/>
            <ac:grpSpMk id="2" creationId="{050561E4-FB4F-AECD-AC6D-036B277B6271}"/>
          </ac:grpSpMkLst>
        </pc:grpChg>
      </pc:sldChg>
      <pc:sldChg chg="modAnim">
        <pc:chgData name="William Colombo" userId="44e93902-8fd4-4e30-b507-7844d338fd73" providerId="ADAL" clId="{2D3E7191-172A-42D0-B082-0E1295A76498}" dt="2026-03-29T00:42:43.362" v="101"/>
        <pc:sldMkLst>
          <pc:docMk/>
          <pc:sldMk cId="10335907" sldId="320"/>
        </pc:sldMkLst>
      </pc:sldChg>
      <pc:sldChg chg="modAnim modNotesTx">
        <pc:chgData name="William Colombo" userId="44e93902-8fd4-4e30-b507-7844d338fd73" providerId="ADAL" clId="{2D3E7191-172A-42D0-B082-0E1295A76498}" dt="2026-03-29T01:17:35.298" v="144"/>
        <pc:sldMkLst>
          <pc:docMk/>
          <pc:sldMk cId="1631626138" sldId="321"/>
        </pc:sldMkLst>
      </pc:sldChg>
      <pc:sldChg chg="delSp mod">
        <pc:chgData name="William Colombo" userId="44e93902-8fd4-4e30-b507-7844d338fd73" providerId="ADAL" clId="{2D3E7191-172A-42D0-B082-0E1295A76498}" dt="2026-03-29T00:49:17.971" v="129" actId="478"/>
        <pc:sldMkLst>
          <pc:docMk/>
          <pc:sldMk cId="715583899" sldId="323"/>
        </pc:sldMkLst>
        <pc:spChg chg="del">
          <ac:chgData name="William Colombo" userId="44e93902-8fd4-4e30-b507-7844d338fd73" providerId="ADAL" clId="{2D3E7191-172A-42D0-B082-0E1295A76498}" dt="2026-03-29T00:49:17.971" v="129" actId="478"/>
          <ac:spMkLst>
            <pc:docMk/>
            <pc:sldMk cId="715583899" sldId="323"/>
            <ac:spMk id="2" creationId="{54DAECDC-19D2-697C-AF18-20463D917391}"/>
          </ac:spMkLst>
        </pc:spChg>
      </pc:sldChg>
      <pc:sldChg chg="modAnim modNotesTx">
        <pc:chgData name="William Colombo" userId="44e93902-8fd4-4e30-b507-7844d338fd73" providerId="ADAL" clId="{2D3E7191-172A-42D0-B082-0E1295A76498}" dt="2026-03-29T00:42:49.200" v="106"/>
        <pc:sldMkLst>
          <pc:docMk/>
          <pc:sldMk cId="3339299556" sldId="324"/>
        </pc:sldMkLst>
      </pc:sldChg>
      <pc:sldChg chg="delSp modSp mod modAnim modNotesTx">
        <pc:chgData name="William Colombo" userId="44e93902-8fd4-4e30-b507-7844d338fd73" providerId="ADAL" clId="{2D3E7191-172A-42D0-B082-0E1295A76498}" dt="2026-03-29T00:48:55.181" v="128" actId="478"/>
        <pc:sldMkLst>
          <pc:docMk/>
          <pc:sldMk cId="1716503960" sldId="325"/>
        </pc:sldMkLst>
        <pc:spChg chg="del">
          <ac:chgData name="William Colombo" userId="44e93902-8fd4-4e30-b507-7844d338fd73" providerId="ADAL" clId="{2D3E7191-172A-42D0-B082-0E1295A76498}" dt="2026-03-29T00:48:55.181" v="128" actId="478"/>
          <ac:spMkLst>
            <pc:docMk/>
            <pc:sldMk cId="1716503960" sldId="325"/>
            <ac:spMk id="2" creationId="{92C4D7FF-0206-64F6-82CC-F68C8E12A3A7}"/>
          </ac:spMkLst>
        </pc:spChg>
        <pc:spChg chg="ord">
          <ac:chgData name="William Colombo" userId="44e93902-8fd4-4e30-b507-7844d338fd73" providerId="ADAL" clId="{2D3E7191-172A-42D0-B082-0E1295A76498}" dt="2026-03-29T00:48:44.382" v="127" actId="13244"/>
          <ac:spMkLst>
            <pc:docMk/>
            <pc:sldMk cId="1716503960" sldId="325"/>
            <ac:spMk id="3" creationId="{69F20797-3F0A-A7CA-6ADA-770B916F9106}"/>
          </ac:spMkLst>
        </pc:spChg>
      </pc:sldChg>
      <pc:sldChg chg="modAnim">
        <pc:chgData name="William Colombo" userId="44e93902-8fd4-4e30-b507-7844d338fd73" providerId="ADAL" clId="{2D3E7191-172A-42D0-B082-0E1295A76498}" dt="2026-03-29T01:17:51.992" v="147"/>
        <pc:sldMkLst>
          <pc:docMk/>
          <pc:sldMk cId="2965024433" sldId="326"/>
        </pc:sldMkLst>
      </pc:sldChg>
      <pc:sldChg chg="modAnim">
        <pc:chgData name="William Colombo" userId="44e93902-8fd4-4e30-b507-7844d338fd73" providerId="ADAL" clId="{2D3E7191-172A-42D0-B082-0E1295A76498}" dt="2026-03-29T01:17:56.832" v="150"/>
        <pc:sldMkLst>
          <pc:docMk/>
          <pc:sldMk cId="2067095292" sldId="32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2"/>
            <a:ext cx="2971800" cy="458788"/>
          </a:xfrm>
          <a:prstGeom prst="rect">
            <a:avLst/>
          </a:prstGeom>
        </p:spPr>
        <p:txBody>
          <a:bodyPr vert="horz" lIns="91440" tIns="45720" rIns="91440" bIns="45720" rtlCol="0"/>
          <a:lstStyle>
            <a:lvl1pPr algn="r">
              <a:defRPr sz="1200"/>
            </a:lvl1pPr>
          </a:lstStyle>
          <a:p>
            <a:fld id="{C737939C-241D-4FDC-8DE8-4EE3F462EE22}" type="datetimeFigureOut">
              <a:rPr lang="en-US" smtClean="0"/>
              <a:t>3/29/2026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BAF473-2665-42A7-89E3-C7BA7EB58D12}" type="slidenum">
              <a:rPr lang="en-US" smtClean="0"/>
              <a:t>‹#›</a:t>
            </a:fld>
            <a:endParaRPr lang="en-US" dirty="0"/>
          </a:p>
        </p:txBody>
      </p:sp>
    </p:spTree>
    <p:extLst>
      <p:ext uri="{BB962C8B-B14F-4D97-AF65-F5344CB8AC3E}">
        <p14:creationId xmlns:p14="http://schemas.microsoft.com/office/powerpoint/2010/main" val="693548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1" dirty="0"/>
          </a:p>
        </p:txBody>
      </p:sp>
      <p:sp>
        <p:nvSpPr>
          <p:cNvPr id="4" name="Slide Number Placeholder 3"/>
          <p:cNvSpPr>
            <a:spLocks noGrp="1"/>
          </p:cNvSpPr>
          <p:nvPr>
            <p:ph type="sldNum" sz="quarter" idx="5"/>
          </p:nvPr>
        </p:nvSpPr>
        <p:spPr/>
        <p:txBody>
          <a:bodyPr/>
          <a:lstStyle/>
          <a:p>
            <a:fld id="{35BAF473-2665-42A7-89E3-C7BA7EB58D12}" type="slidenum">
              <a:rPr lang="en-US" smtClean="0"/>
              <a:t>1</a:t>
            </a:fld>
            <a:endParaRPr lang="en-US" dirty="0"/>
          </a:p>
        </p:txBody>
      </p:sp>
    </p:spTree>
    <p:extLst>
      <p:ext uri="{BB962C8B-B14F-4D97-AF65-F5344CB8AC3E}">
        <p14:creationId xmlns:p14="http://schemas.microsoft.com/office/powerpoint/2010/main" val="33417510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00000"/>
              </a:lnSpc>
              <a:spcBef>
                <a:spcPts val="1200"/>
              </a:spcBef>
              <a:spcAft>
                <a:spcPts val="600"/>
              </a:spcAft>
              <a:buFont typeface="Arial" panose="020B0604020202020204" pitchFamily="34" charset="0"/>
              <a:buChar char="•"/>
            </a:pPr>
            <a:r>
              <a:rPr lang="en-US" sz="1200" b="1" dirty="0">
                <a:solidFill>
                  <a:srgbClr val="891526"/>
                </a:solidFill>
              </a:rPr>
              <a:t>Adjusted levels of performance - </a:t>
            </a:r>
            <a:r>
              <a:rPr lang="en-US" sz="1200" dirty="0"/>
              <a:t>The negotiated levels revised at the end of the program year to reflect actual participant characteristics and economic conditions using the SAM</a:t>
            </a:r>
            <a:r>
              <a:rPr lang="en-US" sz="1200" baseline="30000" dirty="0"/>
              <a:t>1</a:t>
            </a:r>
            <a:r>
              <a:rPr lang="en-US" sz="1200" dirty="0"/>
              <a:t>.</a:t>
            </a:r>
          </a:p>
          <a:p>
            <a:pPr marL="171450" indent="-171450">
              <a:lnSpc>
                <a:spcPct val="100000"/>
              </a:lnSpc>
              <a:spcBef>
                <a:spcPts val="1200"/>
              </a:spcBef>
              <a:spcAft>
                <a:spcPts val="600"/>
              </a:spcAft>
              <a:buFont typeface="Arial" panose="020B0604020202020204" pitchFamily="34" charset="0"/>
              <a:buChar char="•"/>
            </a:pPr>
            <a:endParaRPr lang="en-US" sz="1200" dirty="0"/>
          </a:p>
          <a:p>
            <a:pPr marL="171450" indent="-171450">
              <a:lnSpc>
                <a:spcPct val="100000"/>
              </a:lnSpc>
              <a:spcBef>
                <a:spcPts val="1200"/>
              </a:spcBef>
              <a:spcAft>
                <a:spcPts val="600"/>
              </a:spcAft>
              <a:buFont typeface="Arial" panose="020B0604020202020204" pitchFamily="34" charset="0"/>
              <a:buChar char="•"/>
            </a:pPr>
            <a:r>
              <a:rPr lang="en-US" sz="1200" b="1" dirty="0">
                <a:solidFill>
                  <a:srgbClr val="891526"/>
                </a:solidFill>
              </a:rPr>
              <a:t>Adjustment factor - </a:t>
            </a:r>
            <a:r>
              <a:rPr lang="en-US" sz="1200" dirty="0"/>
              <a:t>A </a:t>
            </a:r>
            <a:r>
              <a:rPr lang="en-US" sz="1200" b="1" dirty="0"/>
              <a:t>positive or negative </a:t>
            </a:r>
            <a:r>
              <a:rPr lang="en-US" sz="1200" dirty="0"/>
              <a:t>difference added to the negotiated level of performance to determine the adjusted level of performance. </a:t>
            </a:r>
          </a:p>
          <a:p>
            <a:pPr marL="171450" indent="-171450">
              <a:lnSpc>
                <a:spcPct val="100000"/>
              </a:lnSpc>
              <a:spcBef>
                <a:spcPts val="1200"/>
              </a:spcBef>
              <a:spcAft>
                <a:spcPts val="600"/>
              </a:spcAft>
              <a:buFont typeface="Arial" panose="020B0604020202020204" pitchFamily="34" charset="0"/>
              <a:buChar char="•"/>
            </a:pPr>
            <a:endParaRPr lang="en-US" sz="1200" b="1" dirty="0">
              <a:solidFill>
                <a:srgbClr val="891526"/>
              </a:solidFill>
            </a:endParaRPr>
          </a:p>
          <a:p>
            <a:pPr marL="171450" indent="-171450">
              <a:lnSpc>
                <a:spcPct val="100000"/>
              </a:lnSpc>
              <a:spcBef>
                <a:spcPts val="1200"/>
              </a:spcBef>
              <a:spcAft>
                <a:spcPts val="600"/>
              </a:spcAft>
              <a:buFont typeface="Arial" panose="020B0604020202020204" pitchFamily="34" charset="0"/>
              <a:buChar char="•"/>
            </a:pPr>
            <a:r>
              <a:rPr lang="en-US" sz="1200" b="1" dirty="0">
                <a:solidFill>
                  <a:srgbClr val="891526"/>
                </a:solidFill>
              </a:rPr>
              <a:t>Actual level of performance - </a:t>
            </a:r>
            <a:r>
              <a:rPr lang="en-US" sz="1200" dirty="0">
                <a:solidFill>
                  <a:schemeClr val="tx1"/>
                </a:solidFill>
              </a:rPr>
              <a:t>The</a:t>
            </a:r>
            <a:r>
              <a:rPr lang="en-US" sz="1200" dirty="0"/>
              <a:t> outcome reported by the state on the Statewide Performance Report (ETA-9169) for each primary indicator.</a:t>
            </a:r>
            <a:endParaRPr lang="en-US" sz="1200" b="1" dirty="0">
              <a:solidFill>
                <a:srgbClr val="891526"/>
              </a:solidFill>
            </a:endParaRPr>
          </a:p>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10</a:t>
            </a:fld>
            <a:endParaRPr lang="en-US" dirty="0"/>
          </a:p>
        </p:txBody>
      </p:sp>
    </p:spTree>
    <p:extLst>
      <p:ext uri="{BB962C8B-B14F-4D97-AF65-F5344CB8AC3E}">
        <p14:creationId xmlns:p14="http://schemas.microsoft.com/office/powerpoint/2010/main" val="31317269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b="1" dirty="0"/>
              <a:t>Individual indicator score - </a:t>
            </a:r>
            <a:r>
              <a:rPr lang="en-US" sz="1200" dirty="0"/>
              <a:t>The percentage obtained by dividing the actual performance level by the adjusted performance level. Pass/Fail threshold 50%</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200" b="1" dirty="0"/>
              <a:t>Overall state program score - </a:t>
            </a:r>
            <a:r>
              <a:rPr lang="en-US" sz="1200" dirty="0"/>
              <a:t>The average of the individual indicator scores for a single WIOA core program. Pass/Fail threshold 90%</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200" b="1" dirty="0"/>
              <a:t>Overall state indicator score - </a:t>
            </a:r>
            <a:r>
              <a:rPr lang="en-US" sz="1200" dirty="0"/>
              <a:t>The average of the individual indicator scores for a single indicator across WIOA core programs. Pass/Fail threshold 90%</a:t>
            </a:r>
          </a:p>
        </p:txBody>
      </p:sp>
      <p:sp>
        <p:nvSpPr>
          <p:cNvPr id="4" name="Slide Number Placeholder 3"/>
          <p:cNvSpPr>
            <a:spLocks noGrp="1"/>
          </p:cNvSpPr>
          <p:nvPr>
            <p:ph type="sldNum" sz="quarter" idx="5"/>
          </p:nvPr>
        </p:nvSpPr>
        <p:spPr/>
        <p:txBody>
          <a:bodyPr/>
          <a:lstStyle/>
          <a:p>
            <a:fld id="{35BAF473-2665-42A7-89E3-C7BA7EB58D12}" type="slidenum">
              <a:rPr lang="en-US" smtClean="0"/>
              <a:t>11</a:t>
            </a:fld>
            <a:endParaRPr lang="en-US" dirty="0"/>
          </a:p>
        </p:txBody>
      </p:sp>
    </p:spTree>
    <p:extLst>
      <p:ext uri="{BB962C8B-B14F-4D97-AF65-F5344CB8AC3E}">
        <p14:creationId xmlns:p14="http://schemas.microsoft.com/office/powerpoint/2010/main" val="956939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b="0" dirty="0">
                <a:solidFill>
                  <a:srgbClr val="891526"/>
                </a:solidFill>
              </a:rPr>
              <a:t>Fact</a:t>
            </a:r>
            <a:r>
              <a:rPr lang="en-US" sz="1200" dirty="0"/>
              <a:t>: the PY24 average adjustment factor were:</a:t>
            </a:r>
          </a:p>
          <a:p>
            <a:pPr marL="628650" lvl="1" indent="-171450">
              <a:buFont typeface="Arial" panose="020B0604020202020204" pitchFamily="34" charset="0"/>
              <a:buChar char="•"/>
            </a:pPr>
            <a:r>
              <a:rPr lang="en-US" sz="1200" dirty="0"/>
              <a:t>MSG 4.4%, ERQ2 -1.1%, MEQ2 $96, ERQ4 1.4%, CRED -4.5%</a:t>
            </a:r>
          </a:p>
          <a:p>
            <a:pPr marL="457200" lvl="1" indent="0">
              <a:buFont typeface="Arial" panose="020B0604020202020204" pitchFamily="34" charset="0"/>
              <a:buNone/>
            </a:pPr>
            <a:endParaRPr lang="en-US" sz="1200" dirty="0"/>
          </a:p>
          <a:p>
            <a:pPr marL="171450" indent="-171450">
              <a:buFont typeface="Arial" panose="020B0604020202020204" pitchFamily="34" charset="0"/>
              <a:buChar char="•"/>
            </a:pPr>
            <a:r>
              <a:rPr lang="en-US" sz="1200" dirty="0"/>
              <a:t>Economic conditions in 12 industry sectors</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200" b="1" dirty="0"/>
              <a:t>“Statistical adjustment model”</a:t>
            </a:r>
            <a:r>
              <a:rPr lang="en-US" sz="1200" dirty="0"/>
              <a:t> = required by law </a:t>
            </a:r>
          </a:p>
          <a:p>
            <a:pPr marL="171450" indent="-171450">
              <a:buFont typeface="Arial" panose="020B0604020202020204" pitchFamily="34" charset="0"/>
              <a:buChar char="•"/>
            </a:pPr>
            <a:endParaRPr lang="en-US" sz="1200" b="1" dirty="0"/>
          </a:p>
          <a:p>
            <a:pPr marL="171450" indent="-171450">
              <a:buFont typeface="Arial" panose="020B0604020202020204" pitchFamily="34" charset="0"/>
              <a:buChar char="•"/>
            </a:pPr>
            <a:r>
              <a:rPr lang="en-US" sz="1200" b="1" dirty="0"/>
              <a:t>“Regression model”</a:t>
            </a:r>
            <a:r>
              <a:rPr lang="en-US" sz="1200" dirty="0"/>
              <a:t> = </a:t>
            </a:r>
            <a:r>
              <a:rPr lang="en-US" sz="1200" i="1" dirty="0"/>
              <a:t>how department chose to implement it</a:t>
            </a:r>
          </a:p>
          <a:p>
            <a:pPr marL="171450" indent="-171450">
              <a:buFont typeface="Arial" panose="020B0604020202020204" pitchFamily="34" charset="0"/>
              <a:buChar char="•"/>
            </a:pPr>
            <a:endParaRPr lang="en-US" sz="1200" i="1" dirty="0"/>
          </a:p>
          <a:p>
            <a:pPr marL="171450" indent="-171450">
              <a:buFont typeface="Arial" panose="020B0604020202020204" pitchFamily="34" charset="0"/>
              <a:buChar char="•"/>
            </a:pPr>
            <a:r>
              <a:rPr lang="en-US" sz="1200" dirty="0"/>
              <a:t>Federal agencies (DOL, ED, RSA) implemented the requirement using: </a:t>
            </a:r>
            <a:r>
              <a:rPr lang="en-US" sz="1200" b="1" dirty="0"/>
              <a:t>multivariate regression models</a:t>
            </a:r>
            <a:r>
              <a:rPr lang="en-US" sz="1200" dirty="0"/>
              <a:t> </a:t>
            </a:r>
          </a:p>
          <a:p>
            <a:pPr lvl="1"/>
            <a:r>
              <a:rPr lang="en-US" sz="1200" dirty="0"/>
              <a:t>Why?</a:t>
            </a:r>
          </a:p>
          <a:p>
            <a:pPr lvl="1"/>
            <a:r>
              <a:rPr lang="en-US" sz="1200" dirty="0"/>
              <a:t>They can quantify relationships between: </a:t>
            </a:r>
          </a:p>
          <a:p>
            <a:pPr lvl="2"/>
            <a:r>
              <a:rPr lang="en-US" sz="1200" dirty="0"/>
              <a:t>Economic conditions (e.g., unemployment rate) </a:t>
            </a:r>
          </a:p>
          <a:p>
            <a:pPr lvl="2"/>
            <a:r>
              <a:rPr lang="en-US" sz="1200" dirty="0"/>
              <a:t>Participant characteristics </a:t>
            </a:r>
          </a:p>
          <a:p>
            <a:pPr lvl="2"/>
            <a:r>
              <a:rPr lang="en-US" sz="1200" dirty="0"/>
              <a:t>Outcomes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12</a:t>
            </a:fld>
            <a:endParaRPr lang="en-US" dirty="0"/>
          </a:p>
        </p:txBody>
      </p:sp>
    </p:spTree>
    <p:extLst>
      <p:ext uri="{BB962C8B-B14F-4D97-AF65-F5344CB8AC3E}">
        <p14:creationId xmlns:p14="http://schemas.microsoft.com/office/powerpoint/2010/main" val="11193507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dirty="0"/>
              <a:t>As with the PY 2024 and 2025 negotiations tool, the new tool includes: </a:t>
            </a:r>
          </a:p>
          <a:p>
            <a:pPr marL="628650" lvl="1" indent="-171450">
              <a:buFont typeface="Courier New" panose="02070309020205020404" pitchFamily="49" charset="0"/>
              <a:buChar char="o"/>
            </a:pPr>
            <a:r>
              <a:rPr lang="en-US" sz="1200" dirty="0"/>
              <a:t>Estimated levels of performance produced by SAM; </a:t>
            </a:r>
          </a:p>
          <a:p>
            <a:pPr marL="628650" lvl="1" indent="-171450">
              <a:buFont typeface="Courier New" panose="02070309020205020404" pitchFamily="49" charset="0"/>
              <a:buChar char="o"/>
            </a:pPr>
            <a:r>
              <a:rPr lang="en-US" sz="1200" dirty="0"/>
              <a:t>States proposed expected levels of performance; and </a:t>
            </a:r>
          </a:p>
          <a:p>
            <a:pPr marL="628650" lvl="1" indent="-171450">
              <a:buFont typeface="Courier New" panose="02070309020205020404" pitchFamily="49" charset="0"/>
              <a:buChar char="o"/>
            </a:pPr>
            <a:r>
              <a:rPr lang="en-US" sz="1200" dirty="0"/>
              <a:t>Data tied to the other negotiation factors, including continuous improvement and comparative performance.</a:t>
            </a:r>
          </a:p>
          <a:p>
            <a:pPr marL="0" indent="0">
              <a:buFont typeface="Arial" panose="020B0604020202020204" pitchFamily="34" charset="0"/>
              <a:buNone/>
            </a:pPr>
            <a:endParaRPr lang="en-US" sz="1200" dirty="0"/>
          </a:p>
          <a:p>
            <a:pPr marL="171450" indent="-171450">
              <a:buFont typeface="Arial" panose="020B0604020202020204" pitchFamily="34" charset="0"/>
              <a:buChar char="•"/>
            </a:pPr>
            <a:r>
              <a:rPr lang="en-US" sz="1200" dirty="0"/>
              <a:t>Departments acknowledge that there are many ways to define </a:t>
            </a:r>
            <a:r>
              <a:rPr lang="en-US" sz="1200" b="1" dirty="0"/>
              <a:t>continuous improvement</a:t>
            </a:r>
          </a:p>
          <a:p>
            <a:pPr marL="628650" lvl="1" indent="-171450">
              <a:buFont typeface="Courier New" panose="02070309020205020404" pitchFamily="49" charset="0"/>
              <a:buChar char="o"/>
            </a:pPr>
            <a:r>
              <a:rPr lang="en-US" sz="1200" b="0" i="0" u="none" strike="noStrike" kern="1200" baseline="0" dirty="0">
                <a:solidFill>
                  <a:schemeClr val="tx1"/>
                </a:solidFill>
                <a:latin typeface="+mn-lt"/>
                <a:ea typeface="+mn-ea"/>
                <a:cs typeface="+mn-cs"/>
              </a:rPr>
              <a:t>An increase from the levels of performance previously attained;</a:t>
            </a:r>
          </a:p>
          <a:p>
            <a:pPr marL="628650" lvl="1" indent="-171450">
              <a:buFont typeface="Courier New" panose="02070309020205020404" pitchFamily="49" charset="0"/>
              <a:buChar char="o"/>
            </a:pPr>
            <a:r>
              <a:rPr lang="en-US" sz="1200" b="0" i="0" u="none" strike="noStrike" kern="1200" baseline="0" dirty="0">
                <a:solidFill>
                  <a:schemeClr val="tx1"/>
                </a:solidFill>
                <a:latin typeface="+mn-lt"/>
                <a:ea typeface="+mn-ea"/>
                <a:cs typeface="+mn-cs"/>
              </a:rPr>
              <a:t>Increases in percentile rankings of levels of performance either nationally or among similar states;</a:t>
            </a:r>
          </a:p>
          <a:p>
            <a:pPr marL="628650" lvl="1" indent="-171450">
              <a:buFont typeface="Courier New" panose="02070309020205020404" pitchFamily="49" charset="0"/>
              <a:buChar char="o"/>
            </a:pPr>
            <a:r>
              <a:rPr lang="en-US" sz="1200" b="0" i="0" u="none" strike="noStrike" kern="1200" baseline="0" dirty="0">
                <a:solidFill>
                  <a:schemeClr val="tx1"/>
                </a:solidFill>
                <a:latin typeface="+mn-lt"/>
                <a:ea typeface="+mn-ea"/>
                <a:cs typeface="+mn-cs"/>
              </a:rPr>
              <a:t>A change in service strategy and delivery, including more progressive or innovative approaches designed to better meet participants’ needs;</a:t>
            </a:r>
          </a:p>
          <a:p>
            <a:pPr marL="628650" lvl="1" indent="-171450">
              <a:buFont typeface="Courier New" panose="02070309020205020404" pitchFamily="49" charset="0"/>
              <a:buChar char="o"/>
            </a:pPr>
            <a:r>
              <a:rPr lang="en-US" sz="1200" b="0" i="0" u="none" strike="noStrike" kern="1200" baseline="0" dirty="0">
                <a:solidFill>
                  <a:schemeClr val="tx1"/>
                </a:solidFill>
                <a:latin typeface="+mn-lt"/>
                <a:ea typeface="+mn-ea"/>
                <a:cs typeface="+mn-cs"/>
              </a:rPr>
              <a:t>A change in the intensity or comprehensiveness with which individuals are served; or</a:t>
            </a:r>
          </a:p>
          <a:p>
            <a:pPr marL="628650" lvl="1" indent="-171450">
              <a:buFont typeface="Courier New" panose="02070309020205020404" pitchFamily="49" charset="0"/>
              <a:buChar char="o"/>
            </a:pPr>
            <a:r>
              <a:rPr lang="en-US" sz="1200" b="0" i="0" u="none" strike="noStrike" kern="1200" baseline="0" dirty="0">
                <a:solidFill>
                  <a:schemeClr val="tx1"/>
                </a:solidFill>
                <a:latin typeface="+mn-lt"/>
                <a:ea typeface="+mn-ea"/>
                <a:cs typeface="+mn-cs"/>
              </a:rPr>
              <a:t>A maintenance of previous performance for the top performing states.</a:t>
            </a:r>
            <a:endParaRPr lang="en-US"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13</a:t>
            </a:fld>
            <a:endParaRPr lang="en-US" dirty="0"/>
          </a:p>
        </p:txBody>
      </p:sp>
    </p:spTree>
    <p:extLst>
      <p:ext uri="{BB962C8B-B14F-4D97-AF65-F5344CB8AC3E}">
        <p14:creationId xmlns:p14="http://schemas.microsoft.com/office/powerpoint/2010/main" val="7781202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00000"/>
              </a:lnSpc>
              <a:spcBef>
                <a:spcPts val="600"/>
              </a:spcBef>
              <a:spcAft>
                <a:spcPts val="600"/>
              </a:spcAft>
              <a:buFont typeface="Arial" panose="020B0604020202020204" pitchFamily="34" charset="0"/>
              <a:buChar char="•"/>
            </a:pPr>
            <a:r>
              <a:rPr lang="en-US" b="0" dirty="0">
                <a:solidFill>
                  <a:srgbClr val="891526"/>
                </a:solidFill>
              </a:rPr>
              <a:t>Remember an Individual indicator score is the percentage obtained by </a:t>
            </a:r>
            <a:r>
              <a:rPr lang="en-US" b="1" dirty="0">
                <a:solidFill>
                  <a:srgbClr val="891526"/>
                </a:solidFill>
              </a:rPr>
              <a:t>dividing the actual performance level by the adjusted performance level</a:t>
            </a:r>
            <a:r>
              <a:rPr lang="en-US" b="0" dirty="0">
                <a:solidFill>
                  <a:srgbClr val="891526"/>
                </a:solidFill>
              </a:rPr>
              <a:t>.</a:t>
            </a:r>
          </a:p>
          <a:p>
            <a:pPr marL="0" indent="0">
              <a:lnSpc>
                <a:spcPct val="100000"/>
              </a:lnSpc>
              <a:spcBef>
                <a:spcPts val="600"/>
              </a:spcBef>
              <a:spcAft>
                <a:spcPts val="600"/>
              </a:spcAft>
              <a:buFont typeface="Arial" panose="020B0604020202020204" pitchFamily="34" charset="0"/>
              <a:buNone/>
            </a:pPr>
            <a:endParaRPr lang="en-US" b="1" dirty="0">
              <a:solidFill>
                <a:srgbClr val="891526"/>
              </a:solidFill>
            </a:endParaRPr>
          </a:p>
          <a:p>
            <a:pPr marL="171450" indent="-171450">
              <a:lnSpc>
                <a:spcPct val="100000"/>
              </a:lnSpc>
              <a:spcBef>
                <a:spcPts val="600"/>
              </a:spcBef>
              <a:spcAft>
                <a:spcPts val="600"/>
              </a:spcAft>
              <a:buFont typeface="Arial" panose="020B0604020202020204" pitchFamily="34" charset="0"/>
              <a:buChar char="•"/>
            </a:pPr>
            <a:r>
              <a:rPr lang="en-US" b="1" dirty="0">
                <a:solidFill>
                  <a:srgbClr val="891526"/>
                </a:solidFill>
              </a:rPr>
              <a:t>Verbally explain</a:t>
            </a:r>
          </a:p>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14</a:t>
            </a:fld>
            <a:endParaRPr lang="en-US" dirty="0"/>
          </a:p>
        </p:txBody>
      </p:sp>
    </p:spTree>
    <p:extLst>
      <p:ext uri="{BB962C8B-B14F-4D97-AF65-F5344CB8AC3E}">
        <p14:creationId xmlns:p14="http://schemas.microsoft.com/office/powerpoint/2010/main" val="8853542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solidFill>
                  <a:srgbClr val="891526"/>
                </a:solidFill>
              </a:rPr>
              <a:t>Verbally explain</a:t>
            </a:r>
          </a:p>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15</a:t>
            </a:fld>
            <a:endParaRPr lang="en-US" dirty="0"/>
          </a:p>
        </p:txBody>
      </p:sp>
    </p:spTree>
    <p:extLst>
      <p:ext uri="{BB962C8B-B14F-4D97-AF65-F5344CB8AC3E}">
        <p14:creationId xmlns:p14="http://schemas.microsoft.com/office/powerpoint/2010/main" val="14043320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A462F-65CF-9013-96AF-BC808DB663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C95C62-C3D7-7A5C-89FE-C762257E993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D36553F-B306-525B-F057-BE9BEF914260}"/>
              </a:ext>
            </a:extLst>
          </p:cNvPr>
          <p:cNvSpPr>
            <a:spLocks noGrp="1"/>
          </p:cNvSpPr>
          <p:nvPr>
            <p:ph type="body" idx="1"/>
          </p:nvPr>
        </p:nvSpPr>
        <p:spPr/>
        <p:txBody>
          <a:bodyPr/>
          <a:lstStyle/>
          <a:p>
            <a:pPr marL="171450" indent="-171450">
              <a:buFont typeface="Arial" panose="020B0604020202020204" pitchFamily="34" charset="0"/>
              <a:buChar char="•"/>
            </a:pPr>
            <a:r>
              <a:rPr lang="en-US" b="1" dirty="0"/>
              <a:t>Overall state program score </a:t>
            </a:r>
            <a:r>
              <a:rPr lang="en-US" dirty="0"/>
              <a:t>is the average of the individual indicator scores for a single WIOA core program.</a:t>
            </a:r>
          </a:p>
          <a:p>
            <a:pPr marL="171450" indent="-171450">
              <a:buFont typeface="Arial" panose="020B0604020202020204" pitchFamily="34" charset="0"/>
              <a:buChar char="•"/>
            </a:pPr>
            <a:r>
              <a:rPr lang="en-US" dirty="0"/>
              <a:t>(2 VR failures) </a:t>
            </a:r>
          </a:p>
          <a:p>
            <a:pPr marL="0" indent="0">
              <a:buFont typeface="Arial" panose="020B0604020202020204" pitchFamily="34" charset="0"/>
              <a:buNone/>
            </a:pP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D8CC60F2-388E-7C61-5294-94CAF39FC5D2}"/>
              </a:ext>
            </a:extLst>
          </p:cNvPr>
          <p:cNvSpPr>
            <a:spLocks noGrp="1"/>
          </p:cNvSpPr>
          <p:nvPr>
            <p:ph type="sldNum" sz="quarter" idx="5"/>
          </p:nvPr>
        </p:nvSpPr>
        <p:spPr/>
        <p:txBody>
          <a:bodyPr/>
          <a:lstStyle/>
          <a:p>
            <a:fld id="{35BAF473-2665-42A7-89E3-C7BA7EB58D12}" type="slidenum">
              <a:rPr lang="en-US" smtClean="0"/>
              <a:t>16</a:t>
            </a:fld>
            <a:endParaRPr lang="en-US" dirty="0"/>
          </a:p>
        </p:txBody>
      </p:sp>
    </p:spTree>
    <p:extLst>
      <p:ext uri="{BB962C8B-B14F-4D97-AF65-F5344CB8AC3E}">
        <p14:creationId xmlns:p14="http://schemas.microsoft.com/office/powerpoint/2010/main" val="21640734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BF66D-FC39-5DEB-6109-9A741BB6D5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3160B7-D1DC-0653-CE7E-53C8F7C8A68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B7D6618-0A9F-5312-CF6B-73382A67D3F1}"/>
              </a:ext>
            </a:extLst>
          </p:cNvPr>
          <p:cNvSpPr>
            <a:spLocks noGrp="1"/>
          </p:cNvSpPr>
          <p:nvPr>
            <p:ph type="body" idx="1"/>
          </p:nvPr>
        </p:nvSpPr>
        <p:spPr/>
        <p:txBody>
          <a:bodyPr/>
          <a:lstStyle/>
          <a:p>
            <a:pPr marL="171450" indent="-171450">
              <a:buFont typeface="Arial" panose="020B0604020202020204" pitchFamily="34" charset="0"/>
              <a:buChar char="•"/>
            </a:pPr>
            <a:r>
              <a:rPr lang="en-US" dirty="0"/>
              <a:t>The </a:t>
            </a:r>
            <a:r>
              <a:rPr lang="en-US" b="1" dirty="0"/>
              <a:t>overall state indicator score </a:t>
            </a:r>
            <a:r>
              <a:rPr lang="en-US" dirty="0"/>
              <a:t>is calculated as the average of the individual indicator scores for a single indicator across the WIOA core programs. </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You may be wondering why only these two overall state indicator scores were assessed?</a:t>
            </a:r>
          </a:p>
          <a:p>
            <a:pPr marL="171450"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 reason is that Adult Education was not yet ready to be assessed. They were not sufficiently comfortable with their Statistical Adjustment Model to assess Credential Attainment, Employment Rate in the 4th Quarter, or Measurable Skill Gains.</a:t>
            </a:r>
          </a:p>
        </p:txBody>
      </p:sp>
      <p:sp>
        <p:nvSpPr>
          <p:cNvPr id="4" name="Slide Number Placeholder 3">
            <a:extLst>
              <a:ext uri="{FF2B5EF4-FFF2-40B4-BE49-F238E27FC236}">
                <a16:creationId xmlns:a16="http://schemas.microsoft.com/office/drawing/2014/main" id="{39588559-7BD3-18D8-D652-BEAAF6794A27}"/>
              </a:ext>
            </a:extLst>
          </p:cNvPr>
          <p:cNvSpPr>
            <a:spLocks noGrp="1"/>
          </p:cNvSpPr>
          <p:nvPr>
            <p:ph type="sldNum" sz="quarter" idx="5"/>
          </p:nvPr>
        </p:nvSpPr>
        <p:spPr/>
        <p:txBody>
          <a:bodyPr/>
          <a:lstStyle/>
          <a:p>
            <a:fld id="{35BAF473-2665-42A7-89E3-C7BA7EB58D12}" type="slidenum">
              <a:rPr lang="en-US" smtClean="0"/>
              <a:t>17</a:t>
            </a:fld>
            <a:endParaRPr lang="en-US" dirty="0"/>
          </a:p>
        </p:txBody>
      </p:sp>
    </p:spTree>
    <p:extLst>
      <p:ext uri="{BB962C8B-B14F-4D97-AF65-F5344CB8AC3E}">
        <p14:creationId xmlns:p14="http://schemas.microsoft.com/office/powerpoint/2010/main" val="19144592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18</a:t>
            </a:fld>
            <a:endParaRPr lang="en-US" dirty="0"/>
          </a:p>
        </p:txBody>
      </p:sp>
    </p:spTree>
    <p:extLst>
      <p:ext uri="{BB962C8B-B14F-4D97-AF65-F5344CB8AC3E}">
        <p14:creationId xmlns:p14="http://schemas.microsoft.com/office/powerpoint/2010/main" val="27821124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19</a:t>
            </a:fld>
            <a:endParaRPr lang="en-US" dirty="0"/>
          </a:p>
        </p:txBody>
      </p:sp>
    </p:spTree>
    <p:extLst>
      <p:ext uri="{BB962C8B-B14F-4D97-AF65-F5344CB8AC3E}">
        <p14:creationId xmlns:p14="http://schemas.microsoft.com/office/powerpoint/2010/main" val="4213232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Website</a:t>
            </a:r>
          </a:p>
        </p:txBody>
      </p:sp>
      <p:sp>
        <p:nvSpPr>
          <p:cNvPr id="4" name="Slide Number Placeholder 3"/>
          <p:cNvSpPr>
            <a:spLocks noGrp="1"/>
          </p:cNvSpPr>
          <p:nvPr>
            <p:ph type="sldNum" sz="quarter" idx="5"/>
          </p:nvPr>
        </p:nvSpPr>
        <p:spPr/>
        <p:txBody>
          <a:bodyPr/>
          <a:lstStyle/>
          <a:p>
            <a:fld id="{35BAF473-2665-42A7-89E3-C7BA7EB58D12}" type="slidenum">
              <a:rPr lang="en-US" smtClean="0"/>
              <a:t>2</a:t>
            </a:fld>
            <a:endParaRPr lang="en-US" dirty="0"/>
          </a:p>
        </p:txBody>
      </p:sp>
    </p:spTree>
    <p:extLst>
      <p:ext uri="{BB962C8B-B14F-4D97-AF65-F5344CB8AC3E}">
        <p14:creationId xmlns:p14="http://schemas.microsoft.com/office/powerpoint/2010/main" val="20841584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5BAF473-2665-42A7-89E3-C7BA7EB58D12}" type="slidenum">
              <a:rPr lang="en-US" smtClean="0"/>
              <a:t>20</a:t>
            </a:fld>
            <a:endParaRPr lang="en-US" dirty="0"/>
          </a:p>
        </p:txBody>
      </p:sp>
    </p:spTree>
    <p:extLst>
      <p:ext uri="{BB962C8B-B14F-4D97-AF65-F5344CB8AC3E}">
        <p14:creationId xmlns:p14="http://schemas.microsoft.com/office/powerpoint/2010/main" val="28743406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5BAF473-2665-42A7-89E3-C7BA7EB58D12}" type="slidenum">
              <a:rPr lang="en-US" smtClean="0"/>
              <a:t>21</a:t>
            </a:fld>
            <a:endParaRPr lang="en-US" dirty="0"/>
          </a:p>
        </p:txBody>
      </p:sp>
    </p:spTree>
    <p:extLst>
      <p:ext uri="{BB962C8B-B14F-4D97-AF65-F5344CB8AC3E}">
        <p14:creationId xmlns:p14="http://schemas.microsoft.com/office/powerpoint/2010/main" val="23215923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5BAF473-2665-42A7-89E3-C7BA7EB58D12}" type="slidenum">
              <a:rPr lang="en-US" smtClean="0"/>
              <a:t>22</a:t>
            </a:fld>
            <a:endParaRPr lang="en-US" dirty="0"/>
          </a:p>
        </p:txBody>
      </p:sp>
    </p:spTree>
    <p:extLst>
      <p:ext uri="{BB962C8B-B14F-4D97-AF65-F5344CB8AC3E}">
        <p14:creationId xmlns:p14="http://schemas.microsoft.com/office/powerpoint/2010/main" val="11132044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23</a:t>
            </a:fld>
            <a:endParaRPr lang="en-US" dirty="0"/>
          </a:p>
        </p:txBody>
      </p:sp>
    </p:spTree>
    <p:extLst>
      <p:ext uri="{BB962C8B-B14F-4D97-AF65-F5344CB8AC3E}">
        <p14:creationId xmlns:p14="http://schemas.microsoft.com/office/powerpoint/2010/main" val="13306592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24</a:t>
            </a:fld>
            <a:endParaRPr lang="en-US" dirty="0"/>
          </a:p>
        </p:txBody>
      </p:sp>
    </p:spTree>
    <p:extLst>
      <p:ext uri="{BB962C8B-B14F-4D97-AF65-F5344CB8AC3E}">
        <p14:creationId xmlns:p14="http://schemas.microsoft.com/office/powerpoint/2010/main" val="14440255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25</a:t>
            </a:fld>
            <a:endParaRPr lang="en-US" dirty="0"/>
          </a:p>
        </p:txBody>
      </p:sp>
    </p:spTree>
    <p:extLst>
      <p:ext uri="{BB962C8B-B14F-4D97-AF65-F5344CB8AC3E}">
        <p14:creationId xmlns:p14="http://schemas.microsoft.com/office/powerpoint/2010/main" val="26316862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26</a:t>
            </a:fld>
            <a:endParaRPr lang="en-US" dirty="0"/>
          </a:p>
        </p:txBody>
      </p:sp>
    </p:spTree>
    <p:extLst>
      <p:ext uri="{BB962C8B-B14F-4D97-AF65-F5344CB8AC3E}">
        <p14:creationId xmlns:p14="http://schemas.microsoft.com/office/powerpoint/2010/main" val="37475352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5BAF473-2665-42A7-89E3-C7BA7EB58D12}" type="slidenum">
              <a:rPr lang="en-US" smtClean="0"/>
              <a:t>27</a:t>
            </a:fld>
            <a:endParaRPr lang="en-US" dirty="0"/>
          </a:p>
        </p:txBody>
      </p:sp>
    </p:spTree>
    <p:extLst>
      <p:ext uri="{BB962C8B-B14F-4D97-AF65-F5344CB8AC3E}">
        <p14:creationId xmlns:p14="http://schemas.microsoft.com/office/powerpoint/2010/main" val="12702659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5BAF473-2665-42A7-89E3-C7BA7EB58D12}" type="slidenum">
              <a:rPr lang="en-US" smtClean="0"/>
              <a:t>28</a:t>
            </a:fld>
            <a:endParaRPr lang="en-US" dirty="0"/>
          </a:p>
        </p:txBody>
      </p:sp>
    </p:spTree>
    <p:extLst>
      <p:ext uri="{BB962C8B-B14F-4D97-AF65-F5344CB8AC3E}">
        <p14:creationId xmlns:p14="http://schemas.microsoft.com/office/powerpoint/2010/main" val="24407483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29</a:t>
            </a:fld>
            <a:endParaRPr lang="en-US" dirty="0"/>
          </a:p>
        </p:txBody>
      </p:sp>
    </p:spTree>
    <p:extLst>
      <p:ext uri="{BB962C8B-B14F-4D97-AF65-F5344CB8AC3E}">
        <p14:creationId xmlns:p14="http://schemas.microsoft.com/office/powerpoint/2010/main" val="1453333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t>What we aim to accomplish today – Answer some of the </a:t>
            </a:r>
            <a:r>
              <a:rPr lang="en-US" sz="1200" b="1" u="sng" dirty="0"/>
              <a:t>5w’s</a:t>
            </a:r>
            <a:r>
              <a:rPr lang="en-US" sz="1200" b="1" dirty="0"/>
              <a:t> </a:t>
            </a:r>
            <a:r>
              <a:rPr lang="en-US" sz="1200" b="1" u="sng" dirty="0"/>
              <a:t>and how</a:t>
            </a:r>
            <a:r>
              <a:rPr lang="en-US" sz="1200" b="1" dirty="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First, we want to review the federal guidance that </a:t>
            </a:r>
            <a:r>
              <a:rPr lang="en-US" b="1" dirty="0"/>
              <a:t>shapes</a:t>
            </a:r>
            <a:r>
              <a:rPr lang="en-US" dirty="0"/>
              <a:t> the performance negotiation process, highlighting </a:t>
            </a:r>
            <a:r>
              <a:rPr lang="en-US" b="0" dirty="0"/>
              <a:t>RSA-TAC-20-02, </a:t>
            </a:r>
            <a:r>
              <a:rPr lang="en-US" b="0" i="1" dirty="0"/>
              <a:t>Negotiations and Sanctions Guidance for the WIOA Core Programs</a:t>
            </a:r>
            <a:r>
              <a:rPr lang="en-US" b="0" dirty="0"/>
              <a:t>, issued on January 6, 2025</a:t>
            </a:r>
            <a:r>
              <a:rPr lang="en-US" dirty="0"/>
              <a:t>. </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is the holy grail on the topic.</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dirty="0"/>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 addition, because a overview would feel incomplete without it, we’ll spend a little time on performance scores &amp; assessments.</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2"/>
              <a:tabLst/>
              <a:defRPr/>
            </a:pPr>
            <a:r>
              <a:rPr lang="en-US" dirty="0"/>
              <a:t>Next, we will share…Ten for the Win… these are ten practical strategies to help you prepare for negotiations with RSA.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2"/>
              <a:tabLst/>
              <a:defRPr/>
            </a:pPr>
            <a:endParaRPr lang="en-US" dirty="0"/>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2"/>
              <a:tabLst/>
              <a:defRPr/>
            </a:pPr>
            <a:r>
              <a:rPr lang="en-US" dirty="0"/>
              <a:t>Last, we’ll learn effective strategies, practices, and lessons from peers who have achieved successful negotiation outcomes. </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You all are the real subject matter experts. So…audience participation is highly encouraged! </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Thank you to Kathie Smith the Director at NC-DVRS who graciously agreed to jump start the conversation. (Cynthia)</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dirty="0"/>
              <a:t>.</a:t>
            </a:r>
          </a:p>
          <a:p>
            <a:pPr marL="228600" lvl="0" indent="-228600">
              <a:buFont typeface="Arial" panose="020B0604020202020204" pitchFamily="34" charset="0"/>
              <a:buChar char="•"/>
            </a:pPr>
            <a:endParaRPr lang="en-US" dirty="0"/>
          </a:p>
          <a:p>
            <a:pPr marL="228600" lvl="0" indent="-22860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3</a:t>
            </a:fld>
            <a:endParaRPr lang="en-US" dirty="0"/>
          </a:p>
        </p:txBody>
      </p:sp>
    </p:spTree>
    <p:extLst>
      <p:ext uri="{BB962C8B-B14F-4D97-AF65-F5344CB8AC3E}">
        <p14:creationId xmlns:p14="http://schemas.microsoft.com/office/powerpoint/2010/main" val="24598663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5BAF473-2665-42A7-89E3-C7BA7EB58D12}" type="slidenum">
              <a:rPr lang="en-US" smtClean="0"/>
              <a:t>30</a:t>
            </a:fld>
            <a:endParaRPr lang="en-US" dirty="0"/>
          </a:p>
        </p:txBody>
      </p:sp>
    </p:spTree>
    <p:extLst>
      <p:ext uri="{BB962C8B-B14F-4D97-AF65-F5344CB8AC3E}">
        <p14:creationId xmlns:p14="http://schemas.microsoft.com/office/powerpoint/2010/main" val="8178930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5BAF473-2665-42A7-89E3-C7BA7EB58D12}" type="slidenum">
              <a:rPr lang="en-US" smtClean="0"/>
              <a:t>31</a:t>
            </a:fld>
            <a:endParaRPr lang="en-US" dirty="0"/>
          </a:p>
        </p:txBody>
      </p:sp>
    </p:spTree>
    <p:extLst>
      <p:ext uri="{BB962C8B-B14F-4D97-AF65-F5344CB8AC3E}">
        <p14:creationId xmlns:p14="http://schemas.microsoft.com/office/powerpoint/2010/main" val="23426287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32</a:t>
            </a:fld>
            <a:endParaRPr lang="en-US" dirty="0"/>
          </a:p>
        </p:txBody>
      </p:sp>
    </p:spTree>
    <p:extLst>
      <p:ext uri="{BB962C8B-B14F-4D97-AF65-F5344CB8AC3E}">
        <p14:creationId xmlns:p14="http://schemas.microsoft.com/office/powerpoint/2010/main" val="3558967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4</a:t>
            </a:fld>
            <a:endParaRPr lang="en-US" dirty="0"/>
          </a:p>
        </p:txBody>
      </p:sp>
    </p:spTree>
    <p:extLst>
      <p:ext uri="{BB962C8B-B14F-4D97-AF65-F5344CB8AC3E}">
        <p14:creationId xmlns:p14="http://schemas.microsoft.com/office/powerpoint/2010/main" val="39777736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a:lnSpc>
                <a:spcPct val="120000"/>
              </a:lnSpc>
              <a:spcBef>
                <a:spcPts val="400"/>
              </a:spcBef>
              <a:spcAft>
                <a:spcPts val="400"/>
              </a:spcAft>
            </a:pPr>
            <a:r>
              <a:rPr lang="en-US" sz="1200" dirty="0">
                <a:latin typeface="+mn-lt"/>
              </a:rPr>
              <a:t>Key federal guidance that informs this work.</a:t>
            </a:r>
            <a:endParaRPr lang="en-US" sz="1200" b="1" u="none" dirty="0">
              <a:latin typeface="+mn-lt"/>
            </a:endParaRPr>
          </a:p>
          <a:p>
            <a:pPr>
              <a:lnSpc>
                <a:spcPct val="120000"/>
              </a:lnSpc>
              <a:spcBef>
                <a:spcPts val="400"/>
              </a:spcBef>
              <a:spcAft>
                <a:spcPts val="400"/>
              </a:spcAft>
            </a:pPr>
            <a:endParaRPr lang="en-US" sz="1200" b="1" u="none" dirty="0">
              <a:latin typeface="+mn-lt"/>
            </a:endParaRPr>
          </a:p>
          <a:p>
            <a:pPr>
              <a:lnSpc>
                <a:spcPct val="120000"/>
              </a:lnSpc>
              <a:spcBef>
                <a:spcPts val="400"/>
              </a:spcBef>
              <a:spcAft>
                <a:spcPts val="400"/>
              </a:spcAft>
            </a:pPr>
            <a:r>
              <a:rPr lang="en-US" sz="1200" b="1" u="none" dirty="0">
                <a:latin typeface="+mn-lt"/>
              </a:rPr>
              <a:t>Federal Guidance </a:t>
            </a:r>
            <a:r>
              <a:rPr lang="en-US" sz="1200" b="1" u="none" dirty="0">
                <a:latin typeface="+mn-lt"/>
                <a:sym typeface="Wingdings 3" panose="05040102010807070707" pitchFamily="18" charset="2"/>
              </a:rPr>
              <a:t> </a:t>
            </a:r>
            <a:r>
              <a:rPr lang="en-US" sz="1200" b="1" u="none" dirty="0">
                <a:latin typeface="+mn-lt"/>
              </a:rPr>
              <a:t>RSA Sub-Regulatory Guidance webpage</a:t>
            </a:r>
          </a:p>
          <a:p>
            <a:pPr marL="171450" lvl="0" indent="-171450" defTabSz="457200">
              <a:lnSpc>
                <a:spcPct val="120000"/>
              </a:lnSpc>
              <a:spcBef>
                <a:spcPts val="400"/>
              </a:spcBef>
              <a:spcAft>
                <a:spcPts val="400"/>
              </a:spcAft>
              <a:buFont typeface="Arial" panose="020B0604020202020204" pitchFamily="34" charset="0"/>
              <a:buChar char="•"/>
            </a:pPr>
            <a:r>
              <a:rPr lang="en-US" sz="1200" b="0" u="none" dirty="0">
                <a:solidFill>
                  <a:schemeClr val="tx1"/>
                </a:solidFill>
                <a:latin typeface="+mn-lt"/>
              </a:rPr>
              <a:t>TAC-20-02 (1/6/25), this is the primary sub-regulatory guidance on WIOA negotiations and sanctions. </a:t>
            </a:r>
          </a:p>
          <a:p>
            <a:pPr marL="628650" lvl="1" indent="-171450" defTabSz="457200">
              <a:lnSpc>
                <a:spcPct val="120000"/>
              </a:lnSpc>
              <a:spcBef>
                <a:spcPts val="400"/>
              </a:spcBef>
              <a:spcAft>
                <a:spcPts val="400"/>
              </a:spcAft>
              <a:buFont typeface="Courier New" panose="02070309020205020404" pitchFamily="49" charset="0"/>
              <a:buChar char="o"/>
            </a:pPr>
            <a:r>
              <a:rPr lang="en-US" sz="1200" b="0" u="none" dirty="0">
                <a:solidFill>
                  <a:schemeClr val="tx1"/>
                </a:solidFill>
                <a:latin typeface="+mn-lt"/>
              </a:rPr>
              <a:t>It your negotiations and sanctions owner's manual. </a:t>
            </a:r>
          </a:p>
          <a:p>
            <a:pPr marL="171450" lvl="0" indent="-171450" defTabSz="457200">
              <a:lnSpc>
                <a:spcPct val="120000"/>
              </a:lnSpc>
              <a:spcBef>
                <a:spcPts val="400"/>
              </a:spcBef>
              <a:spcAft>
                <a:spcPts val="400"/>
              </a:spcAft>
              <a:buFont typeface="Arial" panose="020B0604020202020204" pitchFamily="34" charset="0"/>
              <a:buChar char="•"/>
            </a:pPr>
            <a:r>
              <a:rPr lang="en-US" sz="1200" b="0" u="none" dirty="0">
                <a:solidFill>
                  <a:schemeClr val="tx1"/>
                </a:solidFill>
                <a:latin typeface="+mn-lt"/>
              </a:rPr>
              <a:t>TAC-26-01, Modification Requirements for WIOA State Plans for PYs 2026 and 2027</a:t>
            </a:r>
          </a:p>
          <a:p>
            <a:pPr marL="628650" lvl="1" indent="-171450" defTabSz="457200">
              <a:lnSpc>
                <a:spcPct val="120000"/>
              </a:lnSpc>
              <a:spcBef>
                <a:spcPts val="400"/>
              </a:spcBef>
              <a:spcAft>
                <a:spcPts val="400"/>
              </a:spcAft>
              <a:buFont typeface="Courier New" panose="02070309020205020404" pitchFamily="49" charset="0"/>
              <a:buChar char="o"/>
            </a:pPr>
            <a:r>
              <a:rPr lang="en-US" sz="1200" b="0" u="none" dirty="0">
                <a:solidFill>
                  <a:schemeClr val="tx1"/>
                </a:solidFill>
                <a:latin typeface="+mn-lt"/>
              </a:rPr>
              <a:t>Specifically, Attachment I, which covers WIOA performance accountability instructions for the core programs and includes the Effectiveness in Serving Employers, or ESE, indicator.</a:t>
            </a:r>
            <a:endParaRPr lang="en-US" sz="1200" b="1" u="none" dirty="0">
              <a:latin typeface="+mn-lt"/>
            </a:endParaRPr>
          </a:p>
          <a:p>
            <a:pPr>
              <a:lnSpc>
                <a:spcPct val="120000"/>
              </a:lnSpc>
              <a:spcBef>
                <a:spcPts val="400"/>
              </a:spcBef>
              <a:spcAft>
                <a:spcPts val="400"/>
              </a:spcAft>
            </a:pPr>
            <a:endParaRPr lang="en-US" sz="1200" b="1" u="none" dirty="0">
              <a:latin typeface="+mn-lt"/>
            </a:endParaRPr>
          </a:p>
          <a:p>
            <a:pPr>
              <a:lnSpc>
                <a:spcPct val="120000"/>
              </a:lnSpc>
              <a:spcBef>
                <a:spcPts val="400"/>
              </a:spcBef>
              <a:spcAft>
                <a:spcPts val="400"/>
              </a:spcAft>
            </a:pPr>
            <a:r>
              <a:rPr lang="en-US" sz="1200" b="1" u="none" dirty="0">
                <a:latin typeface="+mn-lt"/>
              </a:rPr>
              <a:t>Negotiation Resources </a:t>
            </a:r>
            <a:r>
              <a:rPr lang="en-US" sz="1200" b="1" u="none" dirty="0">
                <a:latin typeface="+mn-lt"/>
                <a:sym typeface="Wingdings 3" panose="05040102010807070707" pitchFamily="18" charset="2"/>
              </a:rPr>
              <a:t> </a:t>
            </a:r>
            <a:r>
              <a:rPr lang="en-US" sz="1200" b="1" u="none" dirty="0">
                <a:latin typeface="+mn-lt"/>
              </a:rPr>
              <a:t>RSA Accountability webpage</a:t>
            </a:r>
          </a:p>
          <a:p>
            <a:pPr marL="171450" indent="-171450">
              <a:lnSpc>
                <a:spcPct val="120000"/>
              </a:lnSpc>
              <a:spcBef>
                <a:spcPts val="400"/>
              </a:spcBef>
              <a:spcAft>
                <a:spcPts val="400"/>
              </a:spcAft>
              <a:buFont typeface="Arial" panose="020B0604020202020204" pitchFamily="34" charset="0"/>
              <a:buChar char="•"/>
            </a:pPr>
            <a:r>
              <a:rPr lang="en-US" sz="1200" b="0" u="none" dirty="0">
                <a:latin typeface="+mn-lt"/>
              </a:rPr>
              <a:t>The main tools available to support negotiations.</a:t>
            </a:r>
          </a:p>
          <a:p>
            <a:pPr marL="171450" indent="-171450">
              <a:lnSpc>
                <a:spcPct val="120000"/>
              </a:lnSpc>
              <a:spcBef>
                <a:spcPts val="400"/>
              </a:spcBef>
              <a:spcAft>
                <a:spcPts val="400"/>
              </a:spcAft>
              <a:buFont typeface="Arial" panose="020B0604020202020204" pitchFamily="34" charset="0"/>
              <a:buChar char="•"/>
            </a:pPr>
            <a:r>
              <a:rPr lang="en-US" sz="1200" b="1" u="none" dirty="0">
                <a:latin typeface="+mn-lt"/>
              </a:rPr>
              <a:t>PY 26 and 27 Statistical Adjustment Model, or SAM</a:t>
            </a:r>
            <a:r>
              <a:rPr lang="en-US" sz="1200" b="0" u="none" dirty="0">
                <a:latin typeface="+mn-lt"/>
              </a:rPr>
              <a:t>. </a:t>
            </a:r>
          </a:p>
          <a:p>
            <a:pPr marL="628650" lvl="1" indent="-171450">
              <a:lnSpc>
                <a:spcPct val="120000"/>
              </a:lnSpc>
              <a:spcBef>
                <a:spcPts val="400"/>
              </a:spcBef>
              <a:spcAft>
                <a:spcPts val="400"/>
              </a:spcAft>
              <a:buFont typeface="Courier New" panose="02070309020205020404" pitchFamily="49" charset="0"/>
              <a:buChar char="o"/>
            </a:pPr>
            <a:r>
              <a:rPr lang="en-US" sz="1200" b="0" u="none" dirty="0">
                <a:latin typeface="+mn-lt"/>
              </a:rPr>
              <a:t>It includes the estimated performance levels for each indicator, six years of </a:t>
            </a:r>
            <a:r>
              <a:rPr lang="en-US" sz="1200" b="1" u="none" dirty="0">
                <a:latin typeface="+mn-lt"/>
              </a:rPr>
              <a:t>actual performance data</a:t>
            </a:r>
            <a:r>
              <a:rPr lang="en-US" sz="1200" b="0" u="none" dirty="0">
                <a:latin typeface="+mn-lt"/>
              </a:rPr>
              <a:t>, and summary data for all states. </a:t>
            </a:r>
          </a:p>
          <a:p>
            <a:pPr marL="171450" indent="-171450">
              <a:lnSpc>
                <a:spcPct val="120000"/>
              </a:lnSpc>
              <a:spcBef>
                <a:spcPts val="400"/>
              </a:spcBef>
              <a:spcAft>
                <a:spcPts val="400"/>
              </a:spcAft>
              <a:buFont typeface="Arial" panose="020B0604020202020204" pitchFamily="34" charset="0"/>
              <a:buChar char="•"/>
            </a:pPr>
            <a:r>
              <a:rPr lang="en-US" sz="1200" b="1" u="none" dirty="0">
                <a:latin typeface="+mn-lt"/>
              </a:rPr>
              <a:t>PY 26 and 27 Negotiations Tool </a:t>
            </a:r>
            <a:r>
              <a:rPr lang="en-US" sz="1200" b="0" u="none" dirty="0">
                <a:latin typeface="+mn-lt"/>
              </a:rPr>
              <a:t>earlier this week. </a:t>
            </a:r>
          </a:p>
          <a:p>
            <a:pPr marL="628650" lvl="1" indent="-171450">
              <a:lnSpc>
                <a:spcPct val="120000"/>
              </a:lnSpc>
              <a:spcBef>
                <a:spcPts val="400"/>
              </a:spcBef>
              <a:spcAft>
                <a:spcPts val="400"/>
              </a:spcAft>
              <a:buFont typeface="Courier New" panose="02070309020205020404" pitchFamily="49" charset="0"/>
              <a:buChar char="o"/>
            </a:pPr>
            <a:r>
              <a:rPr lang="en-US" sz="1200" b="0" u="none" dirty="0">
                <a:latin typeface="+mn-lt"/>
              </a:rPr>
              <a:t>It builds on the SAM and provides a more robust, searchable datasets by indicator, state, and agency type. </a:t>
            </a:r>
          </a:p>
          <a:p>
            <a:pPr marL="628650" lvl="1" indent="-171450">
              <a:lnSpc>
                <a:spcPct val="120000"/>
              </a:lnSpc>
              <a:spcBef>
                <a:spcPts val="400"/>
              </a:spcBef>
              <a:spcAft>
                <a:spcPts val="400"/>
              </a:spcAft>
              <a:buFont typeface="Courier New" panose="02070309020205020404" pitchFamily="49" charset="0"/>
              <a:buChar char="o"/>
            </a:pPr>
            <a:r>
              <a:rPr lang="en-US" sz="1200" b="0" u="none" dirty="0">
                <a:latin typeface="+mn-lt"/>
              </a:rPr>
              <a:t>It accounts for 3 of the 4 required negations factors.</a:t>
            </a:r>
            <a:endParaRPr lang="en-US" sz="1200" b="1" u="none" dirty="0">
              <a:latin typeface="+mn-lt"/>
            </a:endParaRPr>
          </a:p>
          <a:p>
            <a:pPr>
              <a:lnSpc>
                <a:spcPct val="120000"/>
              </a:lnSpc>
              <a:spcBef>
                <a:spcPts val="400"/>
              </a:spcBef>
              <a:spcAft>
                <a:spcPts val="400"/>
              </a:spcAft>
            </a:pPr>
            <a:endParaRPr lang="en-US" sz="1200" b="1" u="none" dirty="0">
              <a:latin typeface="+mn-lt"/>
            </a:endParaRPr>
          </a:p>
          <a:p>
            <a:pPr>
              <a:lnSpc>
                <a:spcPct val="120000"/>
              </a:lnSpc>
              <a:spcBef>
                <a:spcPts val="400"/>
              </a:spcBef>
              <a:spcAft>
                <a:spcPts val="400"/>
              </a:spcAft>
            </a:pPr>
            <a:r>
              <a:rPr lang="en-US" sz="1200" b="1" u="none" dirty="0">
                <a:latin typeface="+mn-lt"/>
              </a:rPr>
              <a:t>Performance Data </a:t>
            </a:r>
            <a:r>
              <a:rPr lang="en-US" sz="1200" b="1" u="none" dirty="0">
                <a:latin typeface="+mn-lt"/>
                <a:sym typeface="Wingdings 3" panose="05040102010807070707" pitchFamily="18" charset="2"/>
              </a:rPr>
              <a:t> </a:t>
            </a:r>
            <a:r>
              <a:rPr lang="en-US" sz="1200" b="1" u="none" dirty="0">
                <a:latin typeface="+mn-lt"/>
              </a:rPr>
              <a:t>RSA Accountability webpage</a:t>
            </a:r>
          </a:p>
          <a:p>
            <a:pPr marL="0" indent="0">
              <a:lnSpc>
                <a:spcPct val="120000"/>
              </a:lnSpc>
              <a:spcBef>
                <a:spcPts val="400"/>
              </a:spcBef>
              <a:spcAft>
                <a:spcPts val="400"/>
              </a:spcAft>
              <a:buFont typeface="Arial" panose="020B0604020202020204" pitchFamily="34" charset="0"/>
              <a:buNone/>
            </a:pPr>
            <a:r>
              <a:rPr lang="en-US" sz="1200" b="0" u="none" dirty="0">
                <a:latin typeface="+mn-lt"/>
              </a:rPr>
              <a:t>Other performance data resources you may find useful:</a:t>
            </a:r>
            <a:endParaRPr lang="en-US" sz="1200" b="1" u="none" dirty="0">
              <a:latin typeface="+mn-lt"/>
            </a:endParaRPr>
          </a:p>
          <a:p>
            <a:pPr marL="171450" indent="-171450">
              <a:lnSpc>
                <a:spcPct val="120000"/>
              </a:lnSpc>
              <a:spcBef>
                <a:spcPts val="400"/>
              </a:spcBef>
              <a:spcAft>
                <a:spcPts val="400"/>
              </a:spcAft>
              <a:buFont typeface="Arial" panose="020B0604020202020204" pitchFamily="34" charset="0"/>
              <a:buChar char="•"/>
            </a:pPr>
            <a:r>
              <a:rPr lang="en-US" sz="1200" b="1" u="none" dirty="0">
                <a:latin typeface="+mn-lt"/>
              </a:rPr>
              <a:t>Review of PY 2024 VR program performance </a:t>
            </a:r>
            <a:r>
              <a:rPr lang="en-US" sz="1200" b="0" u="none" dirty="0">
                <a:latin typeface="+mn-lt"/>
              </a:rPr>
              <a:t>– (</a:t>
            </a:r>
            <a:r>
              <a:rPr lang="en-US" sz="1200" b="1" u="none" dirty="0">
                <a:latin typeface="+mn-lt"/>
              </a:rPr>
              <a:t>PY-</a:t>
            </a:r>
            <a:r>
              <a:rPr lang="en-US" sz="1200" b="1" u="none" dirty="0" err="1">
                <a:latin typeface="+mn-lt"/>
              </a:rPr>
              <a:t>ReviewTables</a:t>
            </a:r>
            <a:r>
              <a:rPr lang="en-US" sz="1200" b="1" u="none" dirty="0">
                <a:latin typeface="+mn-lt"/>
              </a:rPr>
              <a:t>-Final</a:t>
            </a:r>
            <a:r>
              <a:rPr lang="en-US" sz="1200" b="0" u="none" dirty="0">
                <a:latin typeface="+mn-lt"/>
              </a:rPr>
              <a:t>) While some of this information is included in the negotiations tool, there’s additional data that provides more context and useful callouts…especially when considering the role participant characteristics play in the SAM.</a:t>
            </a:r>
          </a:p>
          <a:p>
            <a:pPr marL="171450" indent="-171450">
              <a:lnSpc>
                <a:spcPct val="120000"/>
              </a:lnSpc>
              <a:spcBef>
                <a:spcPts val="400"/>
              </a:spcBef>
              <a:spcAft>
                <a:spcPts val="400"/>
              </a:spcAft>
              <a:buFont typeface="Arial" panose="020B0604020202020204" pitchFamily="34" charset="0"/>
              <a:buChar char="•"/>
            </a:pPr>
            <a:r>
              <a:rPr lang="en-US" sz="1200" b="1" u="none" dirty="0">
                <a:latin typeface="+mn-lt"/>
              </a:rPr>
              <a:t>The WIOA Performance Assessments for all core programs </a:t>
            </a:r>
            <a:r>
              <a:rPr lang="en-US" sz="1200" b="0" u="none" dirty="0">
                <a:latin typeface="+mn-lt"/>
              </a:rPr>
              <a:t>– Similar, under the state drill-down option there is a Model Data Table that shows how each SAM variable contributed to the adjustment factor for each indicator in PY24. </a:t>
            </a:r>
          </a:p>
          <a:p>
            <a:pPr marL="171450" indent="-171450">
              <a:lnSpc>
                <a:spcPct val="120000"/>
              </a:lnSpc>
              <a:spcBef>
                <a:spcPts val="400"/>
              </a:spcBef>
              <a:spcAft>
                <a:spcPts val="400"/>
              </a:spcAft>
              <a:buFont typeface="Arial" panose="020B0604020202020204" pitchFamily="34" charset="0"/>
              <a:buChar char="•"/>
            </a:pPr>
            <a:r>
              <a:rPr lang="en-US" sz="1200" b="1" u="none" dirty="0">
                <a:latin typeface="+mn-lt"/>
              </a:rPr>
              <a:t>The PY 2024 WIOA Performance Assessment Results for VR</a:t>
            </a:r>
          </a:p>
        </p:txBody>
      </p:sp>
      <p:sp>
        <p:nvSpPr>
          <p:cNvPr id="4" name="Slide Number Placeholder 3"/>
          <p:cNvSpPr>
            <a:spLocks noGrp="1"/>
          </p:cNvSpPr>
          <p:nvPr>
            <p:ph type="sldNum" sz="quarter" idx="5"/>
          </p:nvPr>
        </p:nvSpPr>
        <p:spPr/>
        <p:txBody>
          <a:bodyPr/>
          <a:lstStyle/>
          <a:p>
            <a:fld id="{35BAF473-2665-42A7-89E3-C7BA7EB58D12}" type="slidenum">
              <a:rPr lang="en-US" smtClean="0"/>
              <a:t>5</a:t>
            </a:fld>
            <a:endParaRPr lang="en-US" dirty="0"/>
          </a:p>
        </p:txBody>
      </p:sp>
    </p:spTree>
    <p:extLst>
      <p:ext uri="{BB962C8B-B14F-4D97-AF65-F5344CB8AC3E}">
        <p14:creationId xmlns:p14="http://schemas.microsoft.com/office/powerpoint/2010/main" val="2618183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dirty="0"/>
              <a:t>What up with </a:t>
            </a:r>
            <a:r>
              <a:rPr lang="en-US" sz="1200" b="1" dirty="0"/>
              <a:t>Effectiveness in Serving Employers </a:t>
            </a:r>
            <a:r>
              <a:rPr lang="en-US" sz="1200" dirty="0"/>
              <a:t>indicator? </a:t>
            </a:r>
          </a:p>
          <a:p>
            <a:pPr marL="628650" lvl="1" indent="-171450">
              <a:buFont typeface="Courier New" panose="02070309020205020404" pitchFamily="49" charset="0"/>
              <a:buChar char="o"/>
            </a:pPr>
            <a:r>
              <a:rPr lang="en-US" sz="1200" dirty="0"/>
              <a:t>For PYs 2026 &amp; 2027, the Departments used their transition authority to designate it as a “baseline” indicator</a:t>
            </a:r>
            <a:r>
              <a:rPr lang="en-US" dirty="0"/>
              <a:t>.  </a:t>
            </a:r>
          </a:p>
          <a:p>
            <a:pPr marL="171450" indent="-171450">
              <a:buFont typeface="Arial" panose="020B0604020202020204" pitchFamily="34" charset="0"/>
              <a:buChar char="•"/>
            </a:pPr>
            <a:endParaRPr lang="en-US" b="1" dirty="0"/>
          </a:p>
        </p:txBody>
      </p:sp>
      <p:sp>
        <p:nvSpPr>
          <p:cNvPr id="4" name="Slide Number Placeholder 3"/>
          <p:cNvSpPr>
            <a:spLocks noGrp="1"/>
          </p:cNvSpPr>
          <p:nvPr>
            <p:ph type="sldNum" sz="quarter" idx="5"/>
          </p:nvPr>
        </p:nvSpPr>
        <p:spPr/>
        <p:txBody>
          <a:bodyPr/>
          <a:lstStyle/>
          <a:p>
            <a:fld id="{35BAF473-2665-42A7-89E3-C7BA7EB58D12}" type="slidenum">
              <a:rPr lang="en-US" smtClean="0"/>
              <a:t>6</a:t>
            </a:fld>
            <a:endParaRPr lang="en-US" dirty="0"/>
          </a:p>
        </p:txBody>
      </p:sp>
    </p:spTree>
    <p:extLst>
      <p:ext uri="{BB962C8B-B14F-4D97-AF65-F5344CB8AC3E}">
        <p14:creationId xmlns:p14="http://schemas.microsoft.com/office/powerpoint/2010/main" val="2246870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BAF473-2665-42A7-89E3-C7BA7EB58D12}" type="slidenum">
              <a:rPr lang="en-US" smtClean="0"/>
              <a:t>7</a:t>
            </a:fld>
            <a:endParaRPr lang="en-US" dirty="0"/>
          </a:p>
        </p:txBody>
      </p:sp>
    </p:spTree>
    <p:extLst>
      <p:ext uri="{BB962C8B-B14F-4D97-AF65-F5344CB8AC3E}">
        <p14:creationId xmlns:p14="http://schemas.microsoft.com/office/powerpoint/2010/main" val="3560298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57A43-93E5-D8A6-282D-40790FFE65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F599EF-01D2-F247-F74F-7CF947EAFF5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0374A51-78B9-F5BA-15E9-E47A20F9F6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19A37A-73D1-7F64-64DF-7C001AEE179F}"/>
              </a:ext>
            </a:extLst>
          </p:cNvPr>
          <p:cNvSpPr>
            <a:spLocks noGrp="1"/>
          </p:cNvSpPr>
          <p:nvPr>
            <p:ph type="sldNum" sz="quarter" idx="5"/>
          </p:nvPr>
        </p:nvSpPr>
        <p:spPr/>
        <p:txBody>
          <a:bodyPr/>
          <a:lstStyle/>
          <a:p>
            <a:fld id="{35BAF473-2665-42A7-89E3-C7BA7EB58D12}" type="slidenum">
              <a:rPr lang="en-US" smtClean="0"/>
              <a:t>8</a:t>
            </a:fld>
            <a:endParaRPr lang="en-US" dirty="0"/>
          </a:p>
        </p:txBody>
      </p:sp>
    </p:spTree>
    <p:extLst>
      <p:ext uri="{BB962C8B-B14F-4D97-AF65-F5344CB8AC3E}">
        <p14:creationId xmlns:p14="http://schemas.microsoft.com/office/powerpoint/2010/main" val="15026228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305A1-F498-AC94-2205-9F32B54AA0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FF6413-1BF1-60D8-49C5-1916144BC8B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5BDD9D9-F316-E2D1-09A8-669F36AF1CB7}"/>
              </a:ext>
            </a:extLst>
          </p:cNvPr>
          <p:cNvSpPr>
            <a:spLocks noGrp="1"/>
          </p:cNvSpPr>
          <p:nvPr>
            <p:ph type="body" idx="1"/>
          </p:nvPr>
        </p:nvSpPr>
        <p:spPr/>
        <p:txBody>
          <a:bodyPr/>
          <a:lstStyle/>
          <a:p>
            <a:pPr marL="171450" indent="-171450">
              <a:lnSpc>
                <a:spcPct val="100000"/>
              </a:lnSpc>
              <a:spcBef>
                <a:spcPts val="1200"/>
              </a:spcBef>
              <a:spcAft>
                <a:spcPts val="600"/>
              </a:spcAft>
              <a:buFont typeface="Arial" panose="020B0604020202020204" pitchFamily="34" charset="0"/>
              <a:buChar char="•"/>
            </a:pPr>
            <a:r>
              <a:rPr lang="en-US" sz="1200" b="1" dirty="0">
                <a:solidFill>
                  <a:srgbClr val="891526"/>
                </a:solidFill>
              </a:rPr>
              <a:t>Expected levels of performance - </a:t>
            </a:r>
            <a:r>
              <a:rPr lang="en-US" sz="1200" dirty="0"/>
              <a:t>The targets proposed by the state in its initial Unified or Combined State Plan submission for each primary indicator.</a:t>
            </a:r>
          </a:p>
          <a:p>
            <a:pPr marL="628650" lvl="1" indent="-171450">
              <a:lnSpc>
                <a:spcPct val="100000"/>
              </a:lnSpc>
              <a:spcBef>
                <a:spcPts val="1200"/>
              </a:spcBef>
              <a:spcAft>
                <a:spcPts val="600"/>
              </a:spcAft>
              <a:buFont typeface="Arial" panose="020B0604020202020204" pitchFamily="34" charset="0"/>
              <a:buChar char="•"/>
            </a:pPr>
            <a:r>
              <a:rPr lang="en-US" sz="1200" b="0" dirty="0">
                <a:solidFill>
                  <a:srgbClr val="891526"/>
                </a:solidFill>
              </a:rPr>
              <a:t>Fact – For the PY 24-25 negotiations </a:t>
            </a:r>
            <a:r>
              <a:rPr lang="en-US" sz="1200" b="1" dirty="0">
                <a:solidFill>
                  <a:srgbClr val="891526"/>
                </a:solidFill>
              </a:rPr>
              <a:t>RSA accepted 43 percent of the expected levels </a:t>
            </a:r>
            <a:r>
              <a:rPr lang="en-US" sz="1200" b="0" dirty="0">
                <a:solidFill>
                  <a:srgbClr val="891526"/>
                </a:solidFill>
              </a:rPr>
              <a:t>proposed by states. </a:t>
            </a:r>
          </a:p>
          <a:p>
            <a:pPr marL="628650" lvl="1" indent="-171450">
              <a:lnSpc>
                <a:spcPct val="100000"/>
              </a:lnSpc>
              <a:spcBef>
                <a:spcPts val="1200"/>
              </a:spcBef>
              <a:spcAft>
                <a:spcPts val="600"/>
              </a:spcAft>
              <a:buFont typeface="Arial" panose="020B0604020202020204" pitchFamily="34" charset="0"/>
              <a:buChar char="•"/>
            </a:pPr>
            <a:endParaRPr lang="en-US" sz="1200" b="1" dirty="0">
              <a:solidFill>
                <a:srgbClr val="891526"/>
              </a:solidFill>
            </a:endParaRPr>
          </a:p>
          <a:p>
            <a:pPr marL="171450" indent="-171450">
              <a:lnSpc>
                <a:spcPct val="100000"/>
              </a:lnSpc>
              <a:spcBef>
                <a:spcPts val="1200"/>
              </a:spcBef>
              <a:spcAft>
                <a:spcPts val="600"/>
              </a:spcAft>
              <a:buFont typeface="Arial" panose="020B0604020202020204" pitchFamily="34" charset="0"/>
              <a:buChar char="•"/>
            </a:pPr>
            <a:r>
              <a:rPr lang="en-US" sz="1200" b="1" dirty="0">
                <a:solidFill>
                  <a:srgbClr val="891526"/>
                </a:solidFill>
              </a:rPr>
              <a:t>Estimated levels of performance - </a:t>
            </a:r>
            <a:r>
              <a:rPr lang="en-US" sz="1200" dirty="0">
                <a:solidFill>
                  <a:schemeClr val="tx1"/>
                </a:solidFill>
              </a:rPr>
              <a:t>The targets generated by the Statistical Adjustment Model (SAM</a:t>
            </a:r>
            <a:r>
              <a:rPr lang="en-US" sz="1200" baseline="30000" dirty="0">
                <a:solidFill>
                  <a:schemeClr val="tx1"/>
                </a:solidFill>
              </a:rPr>
              <a:t>0</a:t>
            </a:r>
            <a:r>
              <a:rPr lang="en-US" sz="1200" dirty="0">
                <a:solidFill>
                  <a:schemeClr val="tx1"/>
                </a:solidFill>
              </a:rPr>
              <a:t>) and shared </a:t>
            </a:r>
            <a:r>
              <a:rPr lang="en-US" sz="1200" u="sng" dirty="0">
                <a:solidFill>
                  <a:schemeClr val="tx1"/>
                </a:solidFill>
              </a:rPr>
              <a:t>before</a:t>
            </a:r>
            <a:r>
              <a:rPr lang="en-US" sz="1200" dirty="0">
                <a:solidFill>
                  <a:schemeClr val="tx1"/>
                </a:solidFill>
              </a:rPr>
              <a:t> negotiating.</a:t>
            </a:r>
          </a:p>
          <a:p>
            <a:pPr marL="171450" indent="-171450">
              <a:lnSpc>
                <a:spcPct val="100000"/>
              </a:lnSpc>
              <a:spcBef>
                <a:spcPts val="1200"/>
              </a:spcBef>
              <a:spcAft>
                <a:spcPts val="600"/>
              </a:spcAft>
              <a:buFont typeface="Arial" panose="020B0604020202020204" pitchFamily="34" charset="0"/>
              <a:buChar char="•"/>
            </a:pPr>
            <a:endParaRPr lang="en-US" sz="1200" b="1" dirty="0">
              <a:solidFill>
                <a:srgbClr val="891526"/>
              </a:solidFill>
            </a:endParaRPr>
          </a:p>
          <a:p>
            <a:pPr marL="171450" indent="-171450">
              <a:lnSpc>
                <a:spcPct val="100000"/>
              </a:lnSpc>
              <a:spcBef>
                <a:spcPts val="1200"/>
              </a:spcBef>
              <a:spcAft>
                <a:spcPts val="600"/>
              </a:spcAft>
              <a:buFont typeface="Arial" panose="020B0604020202020204" pitchFamily="34" charset="0"/>
              <a:buChar char="•"/>
            </a:pPr>
            <a:r>
              <a:rPr lang="en-US" sz="1200" b="1" dirty="0">
                <a:solidFill>
                  <a:srgbClr val="891526"/>
                </a:solidFill>
              </a:rPr>
              <a:t>Negotiated levels of performance - </a:t>
            </a:r>
            <a:r>
              <a:rPr lang="en-US" sz="1200" dirty="0"/>
              <a:t>The targets mutually agreed to by the state and RSA.</a:t>
            </a:r>
          </a:p>
          <a:p>
            <a:pPr marL="171450" indent="-171450">
              <a:buFont typeface="Arial" panose="020B0604020202020204" pitchFamily="34" charset="0"/>
              <a:buChar char="•"/>
            </a:pPr>
            <a:endParaRPr lang="en-US" b="0" dirty="0"/>
          </a:p>
        </p:txBody>
      </p:sp>
      <p:sp>
        <p:nvSpPr>
          <p:cNvPr id="4" name="Slide Number Placeholder 3">
            <a:extLst>
              <a:ext uri="{FF2B5EF4-FFF2-40B4-BE49-F238E27FC236}">
                <a16:creationId xmlns:a16="http://schemas.microsoft.com/office/drawing/2014/main" id="{2FD5C64F-C0CF-EB9B-FF2A-25C81D830669}"/>
              </a:ext>
            </a:extLst>
          </p:cNvPr>
          <p:cNvSpPr>
            <a:spLocks noGrp="1"/>
          </p:cNvSpPr>
          <p:nvPr>
            <p:ph type="sldNum" sz="quarter" idx="5"/>
          </p:nvPr>
        </p:nvSpPr>
        <p:spPr/>
        <p:txBody>
          <a:bodyPr/>
          <a:lstStyle/>
          <a:p>
            <a:fld id="{35BAF473-2665-42A7-89E3-C7BA7EB58D12}" type="slidenum">
              <a:rPr lang="en-US" smtClean="0"/>
              <a:t>9</a:t>
            </a:fld>
            <a:endParaRPr lang="en-US" dirty="0"/>
          </a:p>
        </p:txBody>
      </p:sp>
    </p:spTree>
    <p:extLst>
      <p:ext uri="{BB962C8B-B14F-4D97-AF65-F5344CB8AC3E}">
        <p14:creationId xmlns:p14="http://schemas.microsoft.com/office/powerpoint/2010/main" val="29368707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4.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3095625" y="1751595"/>
            <a:ext cx="5739882" cy="2387600"/>
          </a:xfrm>
        </p:spPr>
        <p:txBody>
          <a:bodyPr anchor="b">
            <a:normAutofit/>
          </a:bodyPr>
          <a:lstStyle>
            <a:lvl1pPr algn="l">
              <a:defRPr sz="5400" b="1">
                <a:solidFill>
                  <a:srgbClr val="2D2828"/>
                </a:solidFill>
                <a:latin typeface="Franklin Gothic Medium" panose="020B0603020102020204" pitchFamily="34" charset="0"/>
              </a:defRPr>
            </a:lvl1pPr>
          </a:lstStyle>
          <a:p>
            <a:r>
              <a:rPr lang="en-US" dirty="0"/>
              <a:t>Click to add title here and here</a:t>
            </a:r>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hasCustomPrompt="1"/>
          </p:nvPr>
        </p:nvSpPr>
        <p:spPr>
          <a:xfrm>
            <a:off x="3095625" y="4445452"/>
            <a:ext cx="5739882" cy="783773"/>
          </a:xfrm>
        </p:spPr>
        <p:txBody>
          <a:bodyPr/>
          <a:lstStyle>
            <a:lvl1pPr marL="0" indent="0" algn="l">
              <a:buNone/>
              <a:defRPr sz="2400">
                <a:solidFill>
                  <a:srgbClr val="2D2828"/>
                </a:solidFill>
                <a:latin typeface="Franklin Gothic Medium" panose="020B06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grpSp>
        <p:nvGrpSpPr>
          <p:cNvPr id="13" name="Group 12">
            <a:extLst>
              <a:ext uri="{FF2B5EF4-FFF2-40B4-BE49-F238E27FC236}">
                <a16:creationId xmlns:a16="http://schemas.microsoft.com/office/drawing/2014/main" id="{5BAB5A38-8413-62C1-08B8-69CB3C25AEE2}"/>
              </a:ext>
            </a:extLst>
          </p:cNvPr>
          <p:cNvGrpSpPr/>
          <p:nvPr userDrawn="1"/>
        </p:nvGrpSpPr>
        <p:grpSpPr>
          <a:xfrm>
            <a:off x="0" y="-1"/>
            <a:ext cx="12201236" cy="676656"/>
            <a:chOff x="0" y="-1"/>
            <a:chExt cx="12201236" cy="676656"/>
          </a:xfrm>
        </p:grpSpPr>
        <p:sp>
          <p:nvSpPr>
            <p:cNvPr id="14" name="Rectangle 13">
              <a:extLst>
                <a:ext uri="{FF2B5EF4-FFF2-40B4-BE49-F238E27FC236}">
                  <a16:creationId xmlns:a16="http://schemas.microsoft.com/office/drawing/2014/main" id="{4FDEF47F-F95D-C076-3E6A-65218DD46BC7}"/>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2" descr="CSAVR: Advancing disability inclusion and workforce innovation">
              <a:extLst>
                <a:ext uri="{FF2B5EF4-FFF2-40B4-BE49-F238E27FC236}">
                  <a16:creationId xmlns:a16="http://schemas.microsoft.com/office/drawing/2014/main" id="{4CD7A66E-B942-C23E-39BD-D75E4701EE27}"/>
                </a:ext>
              </a:extLst>
            </p:cNvPr>
            <p:cNvPicPr>
              <a:picLocks noChangeAspect="1" noChangeArrowheads="1"/>
            </p:cNvPicPr>
            <p:nvPr userDrawn="1"/>
          </p:nvPicPr>
          <p:blipFill>
            <a:blip r:embed="rId2"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5FC7431C-396C-2440-06B8-5BDC6E64A4D9}"/>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grpSp>
        <p:nvGrpSpPr>
          <p:cNvPr id="17" name="Group 16">
            <a:extLst>
              <a:ext uri="{FF2B5EF4-FFF2-40B4-BE49-F238E27FC236}">
                <a16:creationId xmlns:a16="http://schemas.microsoft.com/office/drawing/2014/main" id="{5FD4A3B6-FC5B-FEFE-0D09-45AF2700C4B4}"/>
              </a:ext>
            </a:extLst>
          </p:cNvPr>
          <p:cNvGrpSpPr/>
          <p:nvPr userDrawn="1"/>
        </p:nvGrpSpPr>
        <p:grpSpPr>
          <a:xfrm>
            <a:off x="0" y="6330462"/>
            <a:ext cx="12201236" cy="561904"/>
            <a:chOff x="0" y="6330462"/>
            <a:chExt cx="12201236" cy="561904"/>
          </a:xfrm>
        </p:grpSpPr>
        <p:sp>
          <p:nvSpPr>
            <p:cNvPr id="18" name="Rectangle 17">
              <a:extLst>
                <a:ext uri="{FF2B5EF4-FFF2-40B4-BE49-F238E27FC236}">
                  <a16:creationId xmlns:a16="http://schemas.microsoft.com/office/drawing/2014/main" id="{7E3C6E6B-79EB-B6B9-7ACC-F3C7CBAC0120}"/>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a:extLst>
                <a:ext uri="{FF2B5EF4-FFF2-40B4-BE49-F238E27FC236}">
                  <a16:creationId xmlns:a16="http://schemas.microsoft.com/office/drawing/2014/main" id="{B62A630C-840C-C7A8-CD82-868F835C9C33}"/>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20" name="Group 19" descr="Footer - &quot;Performance Accountability &amp; Date&quot;  ">
              <a:extLst>
                <a:ext uri="{FF2B5EF4-FFF2-40B4-BE49-F238E27FC236}">
                  <a16:creationId xmlns:a16="http://schemas.microsoft.com/office/drawing/2014/main" id="{648FD37D-A770-6587-86AF-9CD239B3E364}"/>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21" name="TextBox 20">
                <a:extLst>
                  <a:ext uri="{FF2B5EF4-FFF2-40B4-BE49-F238E27FC236}">
                    <a16:creationId xmlns:a16="http://schemas.microsoft.com/office/drawing/2014/main" id="{1AA0BC74-23FD-035C-00DC-4EDBB1635DBD}"/>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22" name="Picture 21" descr="Logo, company name&#10;&#10;Description automatically generated">
                <a:extLst>
                  <a:ext uri="{FF2B5EF4-FFF2-40B4-BE49-F238E27FC236}">
                    <a16:creationId xmlns:a16="http://schemas.microsoft.com/office/drawing/2014/main" id="{41D3DA9E-14C9-426A-375B-E8F0B1BA42A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Tree>
    <p:extLst>
      <p:ext uri="{BB962C8B-B14F-4D97-AF65-F5344CB8AC3E}">
        <p14:creationId xmlns:p14="http://schemas.microsoft.com/office/powerpoint/2010/main" val="3839583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hree content">
    <p:bg>
      <p:bgPr>
        <a:solidFill>
          <a:schemeClr val="bg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9324766-CAAD-DB99-2CB7-D469BB30FA6A}"/>
              </a:ext>
            </a:extLst>
          </p:cNvPr>
          <p:cNvGrpSpPr/>
          <p:nvPr userDrawn="1"/>
        </p:nvGrpSpPr>
        <p:grpSpPr>
          <a:xfrm>
            <a:off x="0" y="6330462"/>
            <a:ext cx="12201236" cy="561904"/>
            <a:chOff x="0" y="6330462"/>
            <a:chExt cx="12201236" cy="561904"/>
          </a:xfrm>
        </p:grpSpPr>
        <p:sp>
          <p:nvSpPr>
            <p:cNvPr id="26" name="Rectangle 25">
              <a:extLst>
                <a:ext uri="{FF2B5EF4-FFF2-40B4-BE49-F238E27FC236}">
                  <a16:creationId xmlns:a16="http://schemas.microsoft.com/office/drawing/2014/main" id="{70FBB117-9653-363A-0BC6-7710B5E3A937}"/>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7" name="Picture 26">
              <a:extLst>
                <a:ext uri="{FF2B5EF4-FFF2-40B4-BE49-F238E27FC236}">
                  <a16:creationId xmlns:a16="http://schemas.microsoft.com/office/drawing/2014/main" id="{17E25A1B-7743-2CD0-97F5-47F3F0A131D3}"/>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28" name="Group 27" descr="Footer - &quot;Performance Accountability &amp; Date&quot;  ">
              <a:extLst>
                <a:ext uri="{FF2B5EF4-FFF2-40B4-BE49-F238E27FC236}">
                  <a16:creationId xmlns:a16="http://schemas.microsoft.com/office/drawing/2014/main" id="{48463850-B4B4-B48E-C17E-1DC963723A56}"/>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29" name="TextBox 28">
                <a:extLst>
                  <a:ext uri="{FF2B5EF4-FFF2-40B4-BE49-F238E27FC236}">
                    <a16:creationId xmlns:a16="http://schemas.microsoft.com/office/drawing/2014/main" id="{648E8D91-59B2-6C44-1729-351E5BD1058C}"/>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30" name="Picture 29" descr="Logo, company name&#10;&#10;Description automatically generated">
                <a:extLst>
                  <a:ext uri="{FF2B5EF4-FFF2-40B4-BE49-F238E27FC236}">
                    <a16:creationId xmlns:a16="http://schemas.microsoft.com/office/drawing/2014/main" id="{DA233081-1698-2277-299C-16AEF127B99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
        <p:nvSpPr>
          <p:cNvPr id="7" name="Title 1">
            <a:extLst>
              <a:ext uri="{FF2B5EF4-FFF2-40B4-BE49-F238E27FC236}">
                <a16:creationId xmlns:a16="http://schemas.microsoft.com/office/drawing/2014/main" id="{C2A3DF3F-0A0C-4018-A9D5-6DE43170F37E}"/>
              </a:ext>
            </a:extLst>
          </p:cNvPr>
          <p:cNvSpPr>
            <a:spLocks noGrp="1"/>
          </p:cNvSpPr>
          <p:nvPr>
            <p:ph type="title" hasCustomPrompt="1"/>
          </p:nvPr>
        </p:nvSpPr>
        <p:spPr>
          <a:xfrm>
            <a:off x="508617" y="914400"/>
            <a:ext cx="11235442" cy="530352"/>
          </a:xfrm>
        </p:spPr>
        <p:txBody>
          <a:bodyPr anchor="b"/>
          <a:lstStyle>
            <a:lvl1pPr>
              <a:defRPr b="1">
                <a:solidFill>
                  <a:srgbClr val="2D2828"/>
                </a:solidFill>
              </a:defRPr>
            </a:lvl1pPr>
          </a:lstStyle>
          <a:p>
            <a:r>
              <a:rPr lang="en-US" dirty="0"/>
              <a:t>Snapshots of Participant Characteristics</a:t>
            </a:r>
          </a:p>
        </p:txBody>
      </p:sp>
      <p:sp>
        <p:nvSpPr>
          <p:cNvPr id="5" name="Text Placeholder 4">
            <a:extLst>
              <a:ext uri="{FF2B5EF4-FFF2-40B4-BE49-F238E27FC236}">
                <a16:creationId xmlns:a16="http://schemas.microsoft.com/office/drawing/2014/main" id="{0B491BC6-A8EA-7E3D-4ABB-674C1ED62707}"/>
              </a:ext>
            </a:extLst>
          </p:cNvPr>
          <p:cNvSpPr>
            <a:spLocks noGrp="1"/>
          </p:cNvSpPr>
          <p:nvPr>
            <p:ph type="body" sz="quarter" idx="24" hasCustomPrompt="1"/>
          </p:nvPr>
        </p:nvSpPr>
        <p:spPr>
          <a:xfrm>
            <a:off x="508617" y="1633921"/>
            <a:ext cx="5194273" cy="473647"/>
          </a:xfrm>
        </p:spPr>
        <p:txBody>
          <a:bodyPr/>
          <a:lstStyle>
            <a:lvl1pPr>
              <a:buNone/>
              <a:defRPr lang="en-US" sz="2200" b="1" kern="1200" dirty="0">
                <a:solidFill>
                  <a:srgbClr val="005250"/>
                </a:solidFill>
                <a:latin typeface="Franklin Gothic Medium" panose="020B0603020102020204" pitchFamily="34" charset="0"/>
                <a:ea typeface="+mn-ea"/>
                <a:cs typeface="+mn-cs"/>
              </a:defRPr>
            </a:lvl1pPr>
          </a:lstStyle>
          <a:p>
            <a:pPr lvl="0"/>
            <a:r>
              <a:rPr lang="en-US" dirty="0"/>
              <a:t>RSA Quarterly Data Dashboard</a:t>
            </a:r>
          </a:p>
        </p:txBody>
      </p:sp>
      <p:sp>
        <p:nvSpPr>
          <p:cNvPr id="11" name="Content Placeholder 10">
            <a:extLst>
              <a:ext uri="{FF2B5EF4-FFF2-40B4-BE49-F238E27FC236}">
                <a16:creationId xmlns:a16="http://schemas.microsoft.com/office/drawing/2014/main" id="{E76AB4F2-81D7-BA7B-EBD2-C179A3D4981D}"/>
              </a:ext>
            </a:extLst>
          </p:cNvPr>
          <p:cNvSpPr>
            <a:spLocks noGrp="1"/>
          </p:cNvSpPr>
          <p:nvPr>
            <p:ph sz="quarter" idx="22" hasCustomPrompt="1"/>
          </p:nvPr>
        </p:nvSpPr>
        <p:spPr>
          <a:xfrm>
            <a:off x="508616" y="2296150"/>
            <a:ext cx="5194273" cy="1362075"/>
          </a:xfrm>
        </p:spPr>
        <p:txBody>
          <a:bodyPr/>
          <a:lstStyle>
            <a:lvl1pPr>
              <a:defRPr/>
            </a:lvl1pPr>
          </a:lstStyle>
          <a:p>
            <a:pPr lvl="0"/>
            <a:r>
              <a:rPr lang="en-US" dirty="0"/>
              <a:t>Click to add text or object</a:t>
            </a:r>
          </a:p>
        </p:txBody>
      </p:sp>
      <p:sp>
        <p:nvSpPr>
          <p:cNvPr id="13" name="Text Placeholder 12">
            <a:extLst>
              <a:ext uri="{FF2B5EF4-FFF2-40B4-BE49-F238E27FC236}">
                <a16:creationId xmlns:a16="http://schemas.microsoft.com/office/drawing/2014/main" id="{8BA90F98-D0E1-DFD4-D33A-4488D618E755}"/>
              </a:ext>
            </a:extLst>
          </p:cNvPr>
          <p:cNvSpPr>
            <a:spLocks noGrp="1"/>
          </p:cNvSpPr>
          <p:nvPr>
            <p:ph type="body" sz="quarter" idx="25" hasCustomPrompt="1"/>
          </p:nvPr>
        </p:nvSpPr>
        <p:spPr>
          <a:xfrm>
            <a:off x="508613" y="3874790"/>
            <a:ext cx="5194273" cy="495300"/>
          </a:xfrm>
        </p:spPr>
        <p:txBody>
          <a:bodyPr/>
          <a:lstStyle>
            <a:lvl1pPr>
              <a:buNone/>
              <a:defRPr lang="en-US" sz="2200" b="1" kern="1200" dirty="0">
                <a:solidFill>
                  <a:srgbClr val="005250"/>
                </a:solidFill>
                <a:latin typeface="Franklin Gothic Medium" panose="020B0603020102020204" pitchFamily="34" charset="0"/>
                <a:ea typeface="+mn-ea"/>
                <a:cs typeface="+mn-cs"/>
              </a:defRPr>
            </a:lvl1pPr>
          </a:lstStyle>
          <a:p>
            <a:pPr marL="228600" lvl="0" indent="-228600" algn="l" defTabSz="914400" rtl="0" eaLnBrk="1" latinLnBrk="0" hangingPunct="1">
              <a:lnSpc>
                <a:spcPct val="90000"/>
              </a:lnSpc>
              <a:spcBef>
                <a:spcPts val="1000"/>
              </a:spcBef>
              <a:buClr>
                <a:srgbClr val="005250"/>
              </a:buClr>
              <a:buFont typeface="Arial" panose="020B0604020202020204" pitchFamily="34" charset="0"/>
              <a:buNone/>
            </a:pPr>
            <a:r>
              <a:rPr lang="en-US" dirty="0"/>
              <a:t>Click to add text</a:t>
            </a:r>
          </a:p>
        </p:txBody>
      </p:sp>
      <p:sp>
        <p:nvSpPr>
          <p:cNvPr id="16" name="Content Placeholder 15">
            <a:extLst>
              <a:ext uri="{FF2B5EF4-FFF2-40B4-BE49-F238E27FC236}">
                <a16:creationId xmlns:a16="http://schemas.microsoft.com/office/drawing/2014/main" id="{A1B02A0B-EC50-2D2D-D416-4133147C738C}"/>
              </a:ext>
            </a:extLst>
          </p:cNvPr>
          <p:cNvSpPr>
            <a:spLocks noGrp="1"/>
          </p:cNvSpPr>
          <p:nvPr>
            <p:ph sz="quarter" idx="23" hasCustomPrompt="1"/>
          </p:nvPr>
        </p:nvSpPr>
        <p:spPr>
          <a:xfrm>
            <a:off x="508613" y="4536329"/>
            <a:ext cx="5194273" cy="1604963"/>
          </a:xfrm>
        </p:spPr>
        <p:txBody>
          <a:bodyPr/>
          <a:lstStyle>
            <a:lvl1pPr>
              <a:defRPr/>
            </a:lvl1pPr>
          </a:lstStyle>
          <a:p>
            <a:pPr lvl="0"/>
            <a:r>
              <a:rPr lang="en-US" dirty="0"/>
              <a:t>Click to add text or object</a:t>
            </a:r>
          </a:p>
        </p:txBody>
      </p:sp>
      <p:sp>
        <p:nvSpPr>
          <p:cNvPr id="18" name="Text Placeholder 17">
            <a:extLst>
              <a:ext uri="{FF2B5EF4-FFF2-40B4-BE49-F238E27FC236}">
                <a16:creationId xmlns:a16="http://schemas.microsoft.com/office/drawing/2014/main" id="{CE164A4D-B802-A8A1-25E2-DC25AD444642}"/>
              </a:ext>
            </a:extLst>
          </p:cNvPr>
          <p:cNvSpPr>
            <a:spLocks noGrp="1"/>
          </p:cNvSpPr>
          <p:nvPr>
            <p:ph type="body" sz="quarter" idx="26" hasCustomPrompt="1"/>
          </p:nvPr>
        </p:nvSpPr>
        <p:spPr>
          <a:xfrm>
            <a:off x="6562433" y="1682496"/>
            <a:ext cx="5181625" cy="473647"/>
          </a:xfrm>
        </p:spPr>
        <p:txBody>
          <a:bodyPr/>
          <a:lstStyle>
            <a:lvl1pPr>
              <a:buNone/>
              <a:defRPr lang="en-US" sz="2200" b="1" kern="1200" dirty="0">
                <a:solidFill>
                  <a:srgbClr val="005250"/>
                </a:solidFill>
                <a:latin typeface="Franklin Gothic Medium" panose="020B0603020102020204" pitchFamily="34" charset="0"/>
                <a:ea typeface="+mn-ea"/>
                <a:cs typeface="+mn-cs"/>
              </a:defRPr>
            </a:lvl1pPr>
          </a:lstStyle>
          <a:p>
            <a:pPr marL="228600" lvl="0" indent="-228600" algn="l" defTabSz="914400" rtl="0" eaLnBrk="1" latinLnBrk="0" hangingPunct="1">
              <a:lnSpc>
                <a:spcPct val="90000"/>
              </a:lnSpc>
              <a:spcBef>
                <a:spcPts val="1000"/>
              </a:spcBef>
              <a:buClr>
                <a:srgbClr val="005250"/>
              </a:buClr>
              <a:buFont typeface="Arial" panose="020B0604020202020204" pitchFamily="34" charset="0"/>
              <a:buNone/>
            </a:pPr>
            <a:r>
              <a:rPr lang="en-US" dirty="0"/>
              <a:t>Click to add text</a:t>
            </a:r>
          </a:p>
        </p:txBody>
      </p:sp>
      <p:sp>
        <p:nvSpPr>
          <p:cNvPr id="4" name="Text Placeholder 11">
            <a:extLst>
              <a:ext uri="{FF2B5EF4-FFF2-40B4-BE49-F238E27FC236}">
                <a16:creationId xmlns:a16="http://schemas.microsoft.com/office/drawing/2014/main" id="{287CD761-D57A-3D2A-BBAF-3F406697692C}"/>
              </a:ext>
            </a:extLst>
          </p:cNvPr>
          <p:cNvSpPr>
            <a:spLocks noGrp="1"/>
          </p:cNvSpPr>
          <p:nvPr>
            <p:ph type="body" sz="quarter" idx="20" hasCustomPrompt="1"/>
          </p:nvPr>
        </p:nvSpPr>
        <p:spPr>
          <a:xfrm>
            <a:off x="6550269" y="2344725"/>
            <a:ext cx="5193792" cy="3845142"/>
          </a:xfrm>
        </p:spPr>
        <p:txBody>
          <a:bodyPr/>
          <a:lstStyle>
            <a:lvl1pPr>
              <a:defRPr/>
            </a:lvl1pPr>
          </a:lstStyle>
          <a:p>
            <a:pPr lvl="0"/>
            <a:r>
              <a:rPr lang="en-US" dirty="0"/>
              <a:t>Click to add text or object</a:t>
            </a:r>
          </a:p>
        </p:txBody>
      </p:sp>
      <p:cxnSp>
        <p:nvCxnSpPr>
          <p:cNvPr id="6" name="Straight Connector 5">
            <a:extLst>
              <a:ext uri="{FF2B5EF4-FFF2-40B4-BE49-F238E27FC236}">
                <a16:creationId xmlns:a16="http://schemas.microsoft.com/office/drawing/2014/main" id="{E6022A0A-F41E-A791-6AF6-97E3B9C1C162}"/>
              </a:ext>
              <a:ext uri="{C183D7F6-B498-43B3-948B-1728B52AA6E4}">
                <adec:decorative xmlns:adec="http://schemas.microsoft.com/office/drawing/2017/decorative" val="1"/>
              </a:ext>
            </a:extLst>
          </p:cNvPr>
          <p:cNvCxnSpPr>
            <a:cxnSpLocks/>
          </p:cNvCxnSpPr>
          <p:nvPr userDrawn="1"/>
        </p:nvCxnSpPr>
        <p:spPr>
          <a:xfrm>
            <a:off x="6100424" y="2107568"/>
            <a:ext cx="0" cy="3754879"/>
          </a:xfrm>
          <a:prstGeom prst="line">
            <a:avLst/>
          </a:prstGeom>
          <a:ln>
            <a:solidFill>
              <a:srgbClr val="008080"/>
            </a:solidFill>
          </a:ln>
        </p:spPr>
        <p:style>
          <a:lnRef idx="1">
            <a:schemeClr val="accent1"/>
          </a:lnRef>
          <a:fillRef idx="0">
            <a:schemeClr val="accent1"/>
          </a:fillRef>
          <a:effectRef idx="0">
            <a:schemeClr val="accent1"/>
          </a:effectRef>
          <a:fontRef idx="minor">
            <a:schemeClr val="tx1"/>
          </a:fontRef>
        </p:style>
      </p:cxnSp>
      <p:sp>
        <p:nvSpPr>
          <p:cNvPr id="8" name="Slide Number Placeholder 6">
            <a:extLst>
              <a:ext uri="{FF2B5EF4-FFF2-40B4-BE49-F238E27FC236}">
                <a16:creationId xmlns:a16="http://schemas.microsoft.com/office/drawing/2014/main" id="{166EB5D1-2DAC-D429-A24D-7FF7C1D579C6}"/>
              </a:ext>
            </a:extLst>
          </p:cNvPr>
          <p:cNvSpPr>
            <a:spLocks noGrp="1"/>
          </p:cNvSpPr>
          <p:nvPr>
            <p:ph type="sldNum" sz="quarter" idx="12"/>
          </p:nvPr>
        </p:nvSpPr>
        <p:spPr>
          <a:xfrm>
            <a:off x="11788877" y="6645889"/>
            <a:ext cx="403123" cy="212111"/>
          </a:xfrm>
          <a:prstGeom prst="rect">
            <a:avLst/>
          </a:prstGeom>
          <a:noFill/>
          <a:ln>
            <a:noFill/>
          </a:ln>
        </p:spPr>
        <p:txBody>
          <a:bodyPr/>
          <a:lstStyle>
            <a:lvl1pPr algn="r">
              <a:defRPr sz="800">
                <a:solidFill>
                  <a:schemeClr val="bg1"/>
                </a:solidFill>
                <a:latin typeface="Franklin Gothic Medium" panose="020B0603020102020204" pitchFamily="34" charset="0"/>
              </a:defRPr>
            </a:lvl1pPr>
          </a:lstStyle>
          <a:p>
            <a:pPr algn="r"/>
            <a:fld id="{B5CEABB6-07DC-46E8-9B57-56EC44A396E5}" type="slidenum">
              <a:rPr lang="en-US" smtClean="0"/>
              <a:pPr/>
              <a:t>‹#›</a:t>
            </a:fld>
            <a:endParaRPr lang="en-US" dirty="0"/>
          </a:p>
        </p:txBody>
      </p:sp>
      <p:grpSp>
        <p:nvGrpSpPr>
          <p:cNvPr id="21" name="Group 20">
            <a:extLst>
              <a:ext uri="{FF2B5EF4-FFF2-40B4-BE49-F238E27FC236}">
                <a16:creationId xmlns:a16="http://schemas.microsoft.com/office/drawing/2014/main" id="{DE2F5A09-CE0F-5215-CCE0-994669A350BB}"/>
              </a:ext>
            </a:extLst>
          </p:cNvPr>
          <p:cNvGrpSpPr/>
          <p:nvPr userDrawn="1"/>
        </p:nvGrpSpPr>
        <p:grpSpPr>
          <a:xfrm>
            <a:off x="0" y="-1"/>
            <a:ext cx="12201236" cy="676656"/>
            <a:chOff x="0" y="-1"/>
            <a:chExt cx="12201236" cy="676656"/>
          </a:xfrm>
        </p:grpSpPr>
        <p:sp>
          <p:nvSpPr>
            <p:cNvPr id="22" name="Rectangle 21">
              <a:extLst>
                <a:ext uri="{FF2B5EF4-FFF2-40B4-BE49-F238E27FC236}">
                  <a16:creationId xmlns:a16="http://schemas.microsoft.com/office/drawing/2014/main" id="{B6804847-CD31-63DF-5D84-5B326E1FB873}"/>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3" name="Picture 2" descr="CSAVR: Advancing disability inclusion and workforce innovation">
              <a:extLst>
                <a:ext uri="{FF2B5EF4-FFF2-40B4-BE49-F238E27FC236}">
                  <a16:creationId xmlns:a16="http://schemas.microsoft.com/office/drawing/2014/main" id="{D3879C61-82D3-1297-E44F-85BD3970D71E}"/>
                </a:ext>
              </a:extLst>
            </p:cNvPr>
            <p:cNvPicPr>
              <a:picLocks noChangeAspect="1" noChangeArrowheads="1"/>
            </p:cNvPicPr>
            <p:nvPr userDrawn="1"/>
          </p:nvPicPr>
          <p:blipFill>
            <a:blip r:embed="rId4"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a:extLst>
                <a:ext uri="{FF2B5EF4-FFF2-40B4-BE49-F238E27FC236}">
                  <a16:creationId xmlns:a16="http://schemas.microsoft.com/office/drawing/2014/main" id="{731ED2F5-EEEE-8891-F526-392ED0CDCF3E}"/>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spTree>
    <p:extLst>
      <p:ext uri="{BB962C8B-B14F-4D97-AF65-F5344CB8AC3E}">
        <p14:creationId xmlns:p14="http://schemas.microsoft.com/office/powerpoint/2010/main" val="3958606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four content">
    <p:bg>
      <p:bgPr>
        <a:solidFill>
          <a:schemeClr val="bg1"/>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C11CC6F-711D-E97D-D24B-ECF780FA055E}"/>
              </a:ext>
              <a:ext uri="{C183D7F6-B498-43B3-948B-1728B52AA6E4}">
                <adec:decorative xmlns:adec="http://schemas.microsoft.com/office/drawing/2017/decorative" val="1"/>
              </a:ext>
            </a:extLst>
          </p:cNvPr>
          <p:cNvGrpSpPr/>
          <p:nvPr userDrawn="1"/>
        </p:nvGrpSpPr>
        <p:grpSpPr>
          <a:xfrm>
            <a:off x="0" y="-27935"/>
            <a:ext cx="1283800" cy="6923395"/>
            <a:chOff x="0" y="-27935"/>
            <a:chExt cx="1283800" cy="6923395"/>
          </a:xfrm>
        </p:grpSpPr>
        <p:sp>
          <p:nvSpPr>
            <p:cNvPr id="10" name="Rectangle 9">
              <a:extLst>
                <a:ext uri="{FF2B5EF4-FFF2-40B4-BE49-F238E27FC236}">
                  <a16:creationId xmlns:a16="http://schemas.microsoft.com/office/drawing/2014/main" id="{CA9EBAE4-D52F-453F-8270-8B6E097489BF}"/>
                </a:ext>
                <a:ext uri="{C183D7F6-B498-43B3-948B-1728B52AA6E4}">
                  <adec:decorative xmlns:adec="http://schemas.microsoft.com/office/drawing/2017/decorative" val="1"/>
                </a:ext>
              </a:extLst>
            </p:cNvPr>
            <p:cNvSpPr/>
            <p:nvPr userDrawn="1"/>
          </p:nvSpPr>
          <p:spPr>
            <a:xfrm>
              <a:off x="0" y="0"/>
              <a:ext cx="674914" cy="689546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9FC540D-D53A-486F-96EA-3488254DA8F1}"/>
                </a:ext>
                <a:ext uri="{C183D7F6-B498-43B3-948B-1728B52AA6E4}">
                  <adec:decorative xmlns:adec="http://schemas.microsoft.com/office/drawing/2017/decorative" val="1"/>
                </a:ext>
              </a:extLst>
            </p:cNvPr>
            <p:cNvSpPr/>
            <p:nvPr userDrawn="1"/>
          </p:nvSpPr>
          <p:spPr>
            <a:xfrm flipV="1">
              <a:off x="608886" y="-2"/>
              <a:ext cx="674914" cy="6895459"/>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70BD3DF0-E700-0FC3-DF65-0A9D0A6B7A20}"/>
                </a:ext>
                <a:ext uri="{C183D7F6-B498-43B3-948B-1728B52AA6E4}">
                  <adec:decorative xmlns:adec="http://schemas.microsoft.com/office/drawing/2017/decorative" val="1"/>
                </a:ext>
              </a:extLst>
            </p:cNvPr>
            <p:cNvSpPr/>
            <p:nvPr userDrawn="1"/>
          </p:nvSpPr>
          <p:spPr>
            <a:xfrm>
              <a:off x="555973" y="-27935"/>
              <a:ext cx="57150" cy="6923395"/>
            </a:xfrm>
            <a:prstGeom prst="rect">
              <a:avLst/>
            </a:prstGeom>
            <a:solidFill>
              <a:srgbClr val="2D28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itle 1">
            <a:extLst>
              <a:ext uri="{FF2B5EF4-FFF2-40B4-BE49-F238E27FC236}">
                <a16:creationId xmlns:a16="http://schemas.microsoft.com/office/drawing/2014/main" id="{C2A3DF3F-0A0C-4018-A9D5-6DE43170F37E}"/>
              </a:ext>
            </a:extLst>
          </p:cNvPr>
          <p:cNvSpPr>
            <a:spLocks noGrp="1"/>
          </p:cNvSpPr>
          <p:nvPr>
            <p:ph type="title" hasCustomPrompt="1"/>
          </p:nvPr>
        </p:nvSpPr>
        <p:spPr>
          <a:xfrm>
            <a:off x="2022863" y="914400"/>
            <a:ext cx="9329058" cy="530352"/>
          </a:xfrm>
        </p:spPr>
        <p:txBody>
          <a:bodyPr anchor="b"/>
          <a:lstStyle>
            <a:lvl1pPr>
              <a:defRPr b="1">
                <a:solidFill>
                  <a:srgbClr val="2D2828"/>
                </a:solidFill>
              </a:defRPr>
            </a:lvl1pPr>
          </a:lstStyle>
          <a:p>
            <a:r>
              <a:rPr lang="en-US" dirty="0"/>
              <a:t>Click to add title</a:t>
            </a:r>
          </a:p>
        </p:txBody>
      </p:sp>
      <p:sp>
        <p:nvSpPr>
          <p:cNvPr id="8" name="Content Placeholder 2">
            <a:extLst>
              <a:ext uri="{FF2B5EF4-FFF2-40B4-BE49-F238E27FC236}">
                <a16:creationId xmlns:a16="http://schemas.microsoft.com/office/drawing/2014/main" id="{B2E9ED8E-C27B-434B-BABA-E66DF12C5036}"/>
              </a:ext>
            </a:extLst>
          </p:cNvPr>
          <p:cNvSpPr>
            <a:spLocks noGrp="1"/>
          </p:cNvSpPr>
          <p:nvPr>
            <p:ph idx="1" hasCustomPrompt="1"/>
          </p:nvPr>
        </p:nvSpPr>
        <p:spPr>
          <a:xfrm>
            <a:off x="2024742" y="1682496"/>
            <a:ext cx="4334689" cy="474212"/>
          </a:xfrm>
        </p:spPr>
        <p:txBody>
          <a:bodyPr>
            <a:normAutofit/>
          </a:bodyPr>
          <a:lstStyle>
            <a:lvl1pPr marL="0" indent="0">
              <a:lnSpc>
                <a:spcPct val="100000"/>
              </a:lnSpc>
              <a:buNone/>
              <a:defRPr sz="2000" b="1">
                <a:solidFill>
                  <a:srgbClr val="005250"/>
                </a:solidFill>
                <a:latin typeface="Franklin Gothic Medium" panose="020B06030201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 </a:t>
            </a:r>
          </a:p>
        </p:txBody>
      </p:sp>
      <p:sp>
        <p:nvSpPr>
          <p:cNvPr id="17" name="Content Placeholder 2">
            <a:extLst>
              <a:ext uri="{FF2B5EF4-FFF2-40B4-BE49-F238E27FC236}">
                <a16:creationId xmlns:a16="http://schemas.microsoft.com/office/drawing/2014/main" id="{13EEC52D-9939-4E0F-B26E-6287735877FF}"/>
              </a:ext>
            </a:extLst>
          </p:cNvPr>
          <p:cNvSpPr>
            <a:spLocks noGrp="1"/>
          </p:cNvSpPr>
          <p:nvPr>
            <p:ph idx="13" hasCustomPrompt="1"/>
          </p:nvPr>
        </p:nvSpPr>
        <p:spPr>
          <a:xfrm>
            <a:off x="2022863" y="2291449"/>
            <a:ext cx="4334689" cy="1219201"/>
          </a:xfrm>
        </p:spPr>
        <p:txBody>
          <a:bodyPr>
            <a:normAutofit/>
          </a:bodyPr>
          <a:lstStyle>
            <a:lvl1pPr marL="285750" indent="-285750">
              <a:lnSpc>
                <a:spcPct val="100000"/>
              </a:lnSpc>
              <a:buFont typeface="Arial" panose="020B0604020202020204" pitchFamily="34" charset="0"/>
              <a:buChar char="•"/>
              <a:defRPr sz="1600">
                <a:solidFill>
                  <a:srgbClr val="2D2828"/>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 or object</a:t>
            </a:r>
          </a:p>
        </p:txBody>
      </p:sp>
      <p:sp>
        <p:nvSpPr>
          <p:cNvPr id="14" name="Content Placeholder 2">
            <a:extLst>
              <a:ext uri="{FF2B5EF4-FFF2-40B4-BE49-F238E27FC236}">
                <a16:creationId xmlns:a16="http://schemas.microsoft.com/office/drawing/2014/main" id="{AA5699F8-E412-4D90-AD9E-5A933F03D673}"/>
              </a:ext>
            </a:extLst>
          </p:cNvPr>
          <p:cNvSpPr>
            <a:spLocks noGrp="1"/>
          </p:cNvSpPr>
          <p:nvPr>
            <p:ph idx="10" hasCustomPrompt="1"/>
          </p:nvPr>
        </p:nvSpPr>
        <p:spPr>
          <a:xfrm>
            <a:off x="7019111" y="1682496"/>
            <a:ext cx="4334689" cy="474212"/>
          </a:xfrm>
        </p:spPr>
        <p:txBody>
          <a:bodyPr>
            <a:normAutofit/>
          </a:bodyPr>
          <a:lstStyle>
            <a:lvl1pPr marL="0" indent="0">
              <a:lnSpc>
                <a:spcPct val="100000"/>
              </a:lnSpc>
              <a:buNone/>
              <a:defRPr sz="2000" b="1">
                <a:solidFill>
                  <a:srgbClr val="005250"/>
                </a:solidFill>
                <a:latin typeface="Franklin Gothic Medium" panose="020B06030201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a:t>
            </a:r>
          </a:p>
        </p:txBody>
      </p:sp>
      <p:sp>
        <p:nvSpPr>
          <p:cNvPr id="18" name="Content Placeholder 2">
            <a:extLst>
              <a:ext uri="{FF2B5EF4-FFF2-40B4-BE49-F238E27FC236}">
                <a16:creationId xmlns:a16="http://schemas.microsoft.com/office/drawing/2014/main" id="{3F6A9263-89CC-446B-AA55-FA0F0180A706}"/>
              </a:ext>
            </a:extLst>
          </p:cNvPr>
          <p:cNvSpPr>
            <a:spLocks noGrp="1"/>
          </p:cNvSpPr>
          <p:nvPr>
            <p:ph idx="14" hasCustomPrompt="1"/>
          </p:nvPr>
        </p:nvSpPr>
        <p:spPr>
          <a:xfrm>
            <a:off x="7017232" y="2291449"/>
            <a:ext cx="4334689" cy="1219201"/>
          </a:xfrm>
        </p:spPr>
        <p:txBody>
          <a:bodyPr>
            <a:normAutofit/>
          </a:bodyPr>
          <a:lstStyle>
            <a:lvl1pPr marL="285750" indent="-285750">
              <a:lnSpc>
                <a:spcPct val="100000"/>
              </a:lnSpc>
              <a:buFont typeface="Arial" panose="020B0604020202020204" pitchFamily="34" charset="0"/>
              <a:buChar char="•"/>
              <a:defRPr sz="1600">
                <a:solidFill>
                  <a:srgbClr val="2D2828"/>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 or object</a:t>
            </a:r>
          </a:p>
        </p:txBody>
      </p:sp>
      <p:sp>
        <p:nvSpPr>
          <p:cNvPr id="15" name="Content Placeholder 2">
            <a:extLst>
              <a:ext uri="{FF2B5EF4-FFF2-40B4-BE49-F238E27FC236}">
                <a16:creationId xmlns:a16="http://schemas.microsoft.com/office/drawing/2014/main" id="{3C6CD4EE-A2DF-4227-8E8E-061E1811B311}"/>
              </a:ext>
            </a:extLst>
          </p:cNvPr>
          <p:cNvSpPr>
            <a:spLocks noGrp="1"/>
          </p:cNvSpPr>
          <p:nvPr>
            <p:ph idx="11" hasCustomPrompt="1"/>
          </p:nvPr>
        </p:nvSpPr>
        <p:spPr>
          <a:xfrm>
            <a:off x="2022863" y="3782827"/>
            <a:ext cx="4334689" cy="474211"/>
          </a:xfrm>
        </p:spPr>
        <p:txBody>
          <a:bodyPr>
            <a:normAutofit/>
          </a:bodyPr>
          <a:lstStyle>
            <a:lvl1pPr marL="0" indent="0">
              <a:lnSpc>
                <a:spcPct val="100000"/>
              </a:lnSpc>
              <a:buNone/>
              <a:defRPr sz="2000" b="1">
                <a:solidFill>
                  <a:srgbClr val="005250"/>
                </a:solidFill>
                <a:latin typeface="Franklin Gothic Medium" panose="020B06030201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a:t>
            </a:r>
          </a:p>
        </p:txBody>
      </p:sp>
      <p:sp>
        <p:nvSpPr>
          <p:cNvPr id="19" name="Content Placeholder 2">
            <a:extLst>
              <a:ext uri="{FF2B5EF4-FFF2-40B4-BE49-F238E27FC236}">
                <a16:creationId xmlns:a16="http://schemas.microsoft.com/office/drawing/2014/main" id="{73A562DC-F1FD-4766-B507-CC08FBA1EE68}"/>
              </a:ext>
            </a:extLst>
          </p:cNvPr>
          <p:cNvSpPr>
            <a:spLocks noGrp="1"/>
          </p:cNvSpPr>
          <p:nvPr>
            <p:ph idx="15" hasCustomPrompt="1"/>
          </p:nvPr>
        </p:nvSpPr>
        <p:spPr>
          <a:xfrm>
            <a:off x="2024740" y="4416238"/>
            <a:ext cx="4334689" cy="1667558"/>
          </a:xfrm>
        </p:spPr>
        <p:txBody>
          <a:bodyPr>
            <a:normAutofit/>
          </a:bodyPr>
          <a:lstStyle>
            <a:lvl1pPr marL="285750" indent="-285750">
              <a:lnSpc>
                <a:spcPct val="100000"/>
              </a:lnSpc>
              <a:buFont typeface="Arial" panose="020B0604020202020204" pitchFamily="34" charset="0"/>
              <a:buChar char="•"/>
              <a:defRPr sz="1600">
                <a:solidFill>
                  <a:srgbClr val="2D2828"/>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 or object</a:t>
            </a:r>
          </a:p>
        </p:txBody>
      </p:sp>
      <p:sp>
        <p:nvSpPr>
          <p:cNvPr id="16" name="Content Placeholder 2">
            <a:extLst>
              <a:ext uri="{FF2B5EF4-FFF2-40B4-BE49-F238E27FC236}">
                <a16:creationId xmlns:a16="http://schemas.microsoft.com/office/drawing/2014/main" id="{2BD7E863-25A7-4713-A3A0-9A5F432FE00D}"/>
              </a:ext>
            </a:extLst>
          </p:cNvPr>
          <p:cNvSpPr>
            <a:spLocks noGrp="1"/>
          </p:cNvSpPr>
          <p:nvPr>
            <p:ph idx="12" hasCustomPrompt="1"/>
          </p:nvPr>
        </p:nvSpPr>
        <p:spPr>
          <a:xfrm>
            <a:off x="7017232" y="3782827"/>
            <a:ext cx="4334689" cy="474211"/>
          </a:xfrm>
        </p:spPr>
        <p:txBody>
          <a:bodyPr>
            <a:normAutofit/>
          </a:bodyPr>
          <a:lstStyle>
            <a:lvl1pPr marL="0" indent="0">
              <a:lnSpc>
                <a:spcPct val="100000"/>
              </a:lnSpc>
              <a:buNone/>
              <a:defRPr sz="2000" b="1">
                <a:solidFill>
                  <a:srgbClr val="005250"/>
                </a:solidFill>
                <a:latin typeface="Franklin Gothic Medium" panose="020B06030201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a:t>
            </a:r>
          </a:p>
        </p:txBody>
      </p:sp>
      <p:sp>
        <p:nvSpPr>
          <p:cNvPr id="20" name="Content Placeholder 2">
            <a:extLst>
              <a:ext uri="{FF2B5EF4-FFF2-40B4-BE49-F238E27FC236}">
                <a16:creationId xmlns:a16="http://schemas.microsoft.com/office/drawing/2014/main" id="{B4A99B91-CC4B-4964-B372-94ED4BB9A772}"/>
              </a:ext>
            </a:extLst>
          </p:cNvPr>
          <p:cNvSpPr>
            <a:spLocks noGrp="1"/>
          </p:cNvSpPr>
          <p:nvPr>
            <p:ph idx="16" hasCustomPrompt="1"/>
          </p:nvPr>
        </p:nvSpPr>
        <p:spPr>
          <a:xfrm>
            <a:off x="7019109" y="4390381"/>
            <a:ext cx="4334689" cy="1693415"/>
          </a:xfrm>
        </p:spPr>
        <p:txBody>
          <a:bodyPr>
            <a:normAutofit/>
          </a:bodyPr>
          <a:lstStyle>
            <a:lvl1pPr marL="285750" indent="-285750">
              <a:lnSpc>
                <a:spcPct val="100000"/>
              </a:lnSpc>
              <a:buFont typeface="Arial" panose="020B0604020202020204" pitchFamily="34" charset="0"/>
              <a:buChar char="•"/>
              <a:defRPr sz="1600">
                <a:solidFill>
                  <a:srgbClr val="2D2828"/>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 or object</a:t>
            </a:r>
          </a:p>
        </p:txBody>
      </p:sp>
      <p:sp>
        <p:nvSpPr>
          <p:cNvPr id="6" name="Slide Number Placeholder 6">
            <a:extLst>
              <a:ext uri="{FF2B5EF4-FFF2-40B4-BE49-F238E27FC236}">
                <a16:creationId xmlns:a16="http://schemas.microsoft.com/office/drawing/2014/main" id="{A6668A7E-12FF-3088-31F8-FE565E7287CD}"/>
              </a:ext>
            </a:extLst>
          </p:cNvPr>
          <p:cNvSpPr>
            <a:spLocks noGrp="1"/>
          </p:cNvSpPr>
          <p:nvPr>
            <p:ph type="sldNum" sz="quarter" idx="17"/>
          </p:nvPr>
        </p:nvSpPr>
        <p:spPr>
          <a:xfrm>
            <a:off x="11788877" y="6645889"/>
            <a:ext cx="403123" cy="212111"/>
          </a:xfrm>
          <a:prstGeom prst="rect">
            <a:avLst/>
          </a:prstGeom>
          <a:noFill/>
          <a:ln>
            <a:noFill/>
          </a:ln>
        </p:spPr>
        <p:txBody>
          <a:bodyPr/>
          <a:lstStyle>
            <a:lvl1pPr algn="r">
              <a:defRPr sz="800">
                <a:solidFill>
                  <a:schemeClr val="bg1"/>
                </a:solidFill>
                <a:latin typeface="Franklin Gothic Medium" panose="020B0603020102020204" pitchFamily="34" charset="0"/>
              </a:defRPr>
            </a:lvl1pPr>
          </a:lstStyle>
          <a:p>
            <a:pPr algn="r"/>
            <a:fld id="{B5CEABB6-07DC-46E8-9B57-56EC44A396E5}" type="slidenum">
              <a:rPr lang="en-US" smtClean="0"/>
              <a:pPr/>
              <a:t>‹#›</a:t>
            </a:fld>
            <a:endParaRPr lang="en-US" dirty="0"/>
          </a:p>
        </p:txBody>
      </p:sp>
      <p:grpSp>
        <p:nvGrpSpPr>
          <p:cNvPr id="24" name="Group 23">
            <a:extLst>
              <a:ext uri="{FF2B5EF4-FFF2-40B4-BE49-F238E27FC236}">
                <a16:creationId xmlns:a16="http://schemas.microsoft.com/office/drawing/2014/main" id="{315704F0-15C6-7A76-39A1-8673C914C33A}"/>
              </a:ext>
            </a:extLst>
          </p:cNvPr>
          <p:cNvGrpSpPr/>
          <p:nvPr userDrawn="1"/>
        </p:nvGrpSpPr>
        <p:grpSpPr>
          <a:xfrm>
            <a:off x="0" y="-1"/>
            <a:ext cx="12201236" cy="676656"/>
            <a:chOff x="0" y="-1"/>
            <a:chExt cx="12201236" cy="676656"/>
          </a:xfrm>
        </p:grpSpPr>
        <p:sp>
          <p:nvSpPr>
            <p:cNvPr id="25" name="Rectangle 24">
              <a:extLst>
                <a:ext uri="{FF2B5EF4-FFF2-40B4-BE49-F238E27FC236}">
                  <a16:creationId xmlns:a16="http://schemas.microsoft.com/office/drawing/2014/main" id="{11EF2948-1F4A-F4A3-1945-CB5D737AA4C2}"/>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Picture 2" descr="CSAVR: Advancing disability inclusion and workforce innovation">
              <a:extLst>
                <a:ext uri="{FF2B5EF4-FFF2-40B4-BE49-F238E27FC236}">
                  <a16:creationId xmlns:a16="http://schemas.microsoft.com/office/drawing/2014/main" id="{0BA60D80-567B-F77C-B4C4-4597291A1B5C}"/>
                </a:ext>
              </a:extLst>
            </p:cNvPr>
            <p:cNvPicPr>
              <a:picLocks noChangeAspect="1" noChangeArrowheads="1"/>
            </p:cNvPicPr>
            <p:nvPr userDrawn="1"/>
          </p:nvPicPr>
          <p:blipFill>
            <a:blip r:embed="rId2"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a:extLst>
                <a:ext uri="{FF2B5EF4-FFF2-40B4-BE49-F238E27FC236}">
                  <a16:creationId xmlns:a16="http://schemas.microsoft.com/office/drawing/2014/main" id="{54C49109-A1F9-6F47-A6E7-9192D22B451D}"/>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grpSp>
        <p:nvGrpSpPr>
          <p:cNvPr id="28" name="Group 27">
            <a:extLst>
              <a:ext uri="{FF2B5EF4-FFF2-40B4-BE49-F238E27FC236}">
                <a16:creationId xmlns:a16="http://schemas.microsoft.com/office/drawing/2014/main" id="{DDE45FC5-B15A-BF09-935F-CF6544B3154C}"/>
              </a:ext>
            </a:extLst>
          </p:cNvPr>
          <p:cNvGrpSpPr/>
          <p:nvPr userDrawn="1"/>
        </p:nvGrpSpPr>
        <p:grpSpPr>
          <a:xfrm>
            <a:off x="0" y="6364937"/>
            <a:ext cx="12201236" cy="561904"/>
            <a:chOff x="0" y="6330462"/>
            <a:chExt cx="12201236" cy="561904"/>
          </a:xfrm>
        </p:grpSpPr>
        <p:sp>
          <p:nvSpPr>
            <p:cNvPr id="29" name="Rectangle 28">
              <a:extLst>
                <a:ext uri="{FF2B5EF4-FFF2-40B4-BE49-F238E27FC236}">
                  <a16:creationId xmlns:a16="http://schemas.microsoft.com/office/drawing/2014/main" id="{D64130B6-CFF6-D200-0377-17D3DBC42935}"/>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0" name="Picture 29">
              <a:extLst>
                <a:ext uri="{FF2B5EF4-FFF2-40B4-BE49-F238E27FC236}">
                  <a16:creationId xmlns:a16="http://schemas.microsoft.com/office/drawing/2014/main" id="{49179BD2-A07D-0D1C-CA99-70A0B6C3FFDD}"/>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31" name="Group 30" descr="Footer - &quot;Performance Accountability &amp; Date&quot;  ">
              <a:extLst>
                <a:ext uri="{FF2B5EF4-FFF2-40B4-BE49-F238E27FC236}">
                  <a16:creationId xmlns:a16="http://schemas.microsoft.com/office/drawing/2014/main" id="{57D8DDCE-39B9-8431-B751-957DADE9060D}"/>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32" name="TextBox 31">
                <a:extLst>
                  <a:ext uri="{FF2B5EF4-FFF2-40B4-BE49-F238E27FC236}">
                    <a16:creationId xmlns:a16="http://schemas.microsoft.com/office/drawing/2014/main" id="{1FA5EB24-DA16-D92E-F5A3-77E712207993}"/>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33" name="Picture 32" descr="Logo, company name&#10;&#10;Description automatically generated">
                <a:extLst>
                  <a:ext uri="{FF2B5EF4-FFF2-40B4-BE49-F238E27FC236}">
                    <a16:creationId xmlns:a16="http://schemas.microsoft.com/office/drawing/2014/main" id="{FBC41082-8DDA-CB19-9669-0FB1DF9454D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Tree>
    <p:extLst>
      <p:ext uri="{BB962C8B-B14F-4D97-AF65-F5344CB8AC3E}">
        <p14:creationId xmlns:p14="http://schemas.microsoft.com/office/powerpoint/2010/main" val="2482153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estions?">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7503B7-12A0-1B14-FC45-E0DB19FF2238}"/>
              </a:ext>
            </a:extLst>
          </p:cNvPr>
          <p:cNvGrpSpPr/>
          <p:nvPr userDrawn="1"/>
        </p:nvGrpSpPr>
        <p:grpSpPr>
          <a:xfrm>
            <a:off x="0" y="6330462"/>
            <a:ext cx="12201236" cy="561904"/>
            <a:chOff x="0" y="6330462"/>
            <a:chExt cx="12201236" cy="561904"/>
          </a:xfrm>
        </p:grpSpPr>
        <p:sp>
          <p:nvSpPr>
            <p:cNvPr id="24" name="Rectangle 23">
              <a:extLst>
                <a:ext uri="{FF2B5EF4-FFF2-40B4-BE49-F238E27FC236}">
                  <a16:creationId xmlns:a16="http://schemas.microsoft.com/office/drawing/2014/main" id="{D0EA8DCF-A57E-6A6D-797B-010E0F17A1F8}"/>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Picture 24">
              <a:extLst>
                <a:ext uri="{FF2B5EF4-FFF2-40B4-BE49-F238E27FC236}">
                  <a16:creationId xmlns:a16="http://schemas.microsoft.com/office/drawing/2014/main" id="{F9B13F09-3418-E4DD-19C7-A27BAD328CC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26" name="Group 25" descr="Footer - &quot;Performance Accountability &amp; Date&quot;  ">
              <a:extLst>
                <a:ext uri="{FF2B5EF4-FFF2-40B4-BE49-F238E27FC236}">
                  <a16:creationId xmlns:a16="http://schemas.microsoft.com/office/drawing/2014/main" id="{8674FA77-C82D-31D4-92AD-02330F0DB3AE}"/>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27" name="TextBox 26">
                <a:extLst>
                  <a:ext uri="{FF2B5EF4-FFF2-40B4-BE49-F238E27FC236}">
                    <a16:creationId xmlns:a16="http://schemas.microsoft.com/office/drawing/2014/main" id="{254FB863-F599-C6F8-7084-A248BE023ABA}"/>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28" name="Picture 27" descr="Logo, company name&#10;&#10;Description automatically generated">
                <a:extLst>
                  <a:ext uri="{FF2B5EF4-FFF2-40B4-BE49-F238E27FC236}">
                    <a16:creationId xmlns:a16="http://schemas.microsoft.com/office/drawing/2014/main" id="{9BD87532-2C5B-FF8D-90A8-E48FE724ACA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
        <p:nvSpPr>
          <p:cNvPr id="2" name="Title 1">
            <a:extLst>
              <a:ext uri="{FF2B5EF4-FFF2-40B4-BE49-F238E27FC236}">
                <a16:creationId xmlns:a16="http://schemas.microsoft.com/office/drawing/2014/main" id="{228F0C6D-07DD-3E4D-80F3-C1DD7FA1478F}"/>
              </a:ext>
            </a:extLst>
          </p:cNvPr>
          <p:cNvSpPr>
            <a:spLocks noGrp="1"/>
          </p:cNvSpPr>
          <p:nvPr>
            <p:ph type="title" hasCustomPrompt="1"/>
          </p:nvPr>
        </p:nvSpPr>
        <p:spPr>
          <a:xfrm>
            <a:off x="2137598" y="830314"/>
            <a:ext cx="1175328" cy="268288"/>
          </a:xfrm>
          <a:noFill/>
          <a:ln>
            <a:noFill/>
          </a:ln>
        </p:spPr>
        <p:txBody>
          <a:bodyPr/>
          <a:lstStyle>
            <a:lvl1pPr algn="ctr">
              <a:defRPr sz="800" b="1">
                <a:solidFill>
                  <a:schemeClr val="bg1"/>
                </a:solidFill>
              </a:defRPr>
            </a:lvl1pPr>
          </a:lstStyle>
          <a:p>
            <a:r>
              <a:rPr lang="en-US" dirty="0"/>
              <a:t>Questions?</a:t>
            </a:r>
          </a:p>
        </p:txBody>
      </p:sp>
      <p:sp>
        <p:nvSpPr>
          <p:cNvPr id="4" name="Rectangle 3">
            <a:extLst>
              <a:ext uri="{FF2B5EF4-FFF2-40B4-BE49-F238E27FC236}">
                <a16:creationId xmlns:a16="http://schemas.microsoft.com/office/drawing/2014/main" id="{553297D0-9C3C-6D06-20CB-8CCCD65A1194}"/>
              </a:ext>
              <a:ext uri="{C183D7F6-B498-43B3-948B-1728B52AA6E4}">
                <adec:decorative xmlns:adec="http://schemas.microsoft.com/office/drawing/2017/decorative" val="1"/>
              </a:ext>
            </a:extLst>
          </p:cNvPr>
          <p:cNvSpPr/>
          <p:nvPr userDrawn="1"/>
        </p:nvSpPr>
        <p:spPr>
          <a:xfrm>
            <a:off x="12090400" y="0"/>
            <a:ext cx="101600" cy="6858000"/>
          </a:xfrm>
          <a:prstGeom prst="rect">
            <a:avLst/>
          </a:prstGeom>
          <a:gradFill flip="none" rotWithShape="1">
            <a:gsLst>
              <a:gs pos="0">
                <a:srgbClr val="005250"/>
              </a:gs>
              <a:gs pos="50000">
                <a:srgbClr val="008080">
                  <a:shade val="67500"/>
                  <a:satMod val="115000"/>
                </a:srgbClr>
              </a:gs>
              <a:gs pos="100000">
                <a:srgbClr val="00808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Questions?">
            <a:extLst>
              <a:ext uri="{FF2B5EF4-FFF2-40B4-BE49-F238E27FC236}">
                <a16:creationId xmlns:a16="http://schemas.microsoft.com/office/drawing/2014/main" id="{31F61B0F-8D16-50FA-62EF-5A63E7F46909}"/>
              </a:ext>
            </a:extLst>
          </p:cNvPr>
          <p:cNvPicPr>
            <a:picLocks noChangeAspect="1"/>
          </p:cNvPicPr>
          <p:nvPr userDrawn="1"/>
        </p:nvPicPr>
        <p:blipFill>
          <a:blip r:embed="rId4" cstate="email">
            <a:clrChange>
              <a:clrFrom>
                <a:srgbClr val="FFB400"/>
              </a:clrFrom>
              <a:clrTo>
                <a:srgbClr val="FFB400">
                  <a:alpha val="0"/>
                </a:srgbClr>
              </a:clrTo>
            </a:clrChange>
            <a:duotone>
              <a:schemeClr val="accent4">
                <a:shade val="45000"/>
                <a:satMod val="135000"/>
              </a:schemeClr>
              <a:prstClr val="white"/>
            </a:duotone>
            <a:extLst>
              <a:ext uri="{28A0092B-C50C-407E-A947-70E740481C1C}">
                <a14:useLocalDpi xmlns:a14="http://schemas.microsoft.com/office/drawing/2010/main"/>
              </a:ext>
            </a:extLst>
          </a:blip>
          <a:srcRect/>
          <a:stretch>
            <a:fillRect/>
          </a:stretch>
        </p:blipFill>
        <p:spPr>
          <a:xfrm>
            <a:off x="2725262" y="1928594"/>
            <a:ext cx="6858000" cy="3571875"/>
          </a:xfrm>
          <a:prstGeom prst="rect">
            <a:avLst/>
          </a:prstGeom>
        </p:spPr>
      </p:pic>
      <p:sp>
        <p:nvSpPr>
          <p:cNvPr id="5" name="Slide Number Placeholder 6">
            <a:extLst>
              <a:ext uri="{FF2B5EF4-FFF2-40B4-BE49-F238E27FC236}">
                <a16:creationId xmlns:a16="http://schemas.microsoft.com/office/drawing/2014/main" id="{D42448EE-7FF7-F06D-21A6-4103CD5DE23E}"/>
              </a:ext>
            </a:extLst>
          </p:cNvPr>
          <p:cNvSpPr>
            <a:spLocks noGrp="1"/>
          </p:cNvSpPr>
          <p:nvPr>
            <p:ph type="sldNum" sz="quarter" idx="12"/>
          </p:nvPr>
        </p:nvSpPr>
        <p:spPr>
          <a:xfrm>
            <a:off x="11788877" y="6645889"/>
            <a:ext cx="403123" cy="212111"/>
          </a:xfrm>
          <a:prstGeom prst="rect">
            <a:avLst/>
          </a:prstGeom>
          <a:noFill/>
          <a:ln>
            <a:noFill/>
          </a:ln>
        </p:spPr>
        <p:txBody>
          <a:bodyPr/>
          <a:lstStyle>
            <a:lvl1pPr algn="r">
              <a:defRPr sz="800">
                <a:solidFill>
                  <a:schemeClr val="bg1"/>
                </a:solidFill>
                <a:latin typeface="Franklin Gothic Medium" panose="020B0603020102020204" pitchFamily="34" charset="0"/>
              </a:defRPr>
            </a:lvl1pPr>
          </a:lstStyle>
          <a:p>
            <a:pPr algn="r"/>
            <a:fld id="{B5CEABB6-07DC-46E8-9B57-56EC44A396E5}" type="slidenum">
              <a:rPr lang="en-US" smtClean="0"/>
              <a:pPr/>
              <a:t>‹#›</a:t>
            </a:fld>
            <a:endParaRPr lang="en-US" dirty="0"/>
          </a:p>
        </p:txBody>
      </p:sp>
      <p:grpSp>
        <p:nvGrpSpPr>
          <p:cNvPr id="19" name="Group 18">
            <a:extLst>
              <a:ext uri="{FF2B5EF4-FFF2-40B4-BE49-F238E27FC236}">
                <a16:creationId xmlns:a16="http://schemas.microsoft.com/office/drawing/2014/main" id="{9581524E-B22A-7A3F-C31F-9DA713B8C4E9}"/>
              </a:ext>
            </a:extLst>
          </p:cNvPr>
          <p:cNvGrpSpPr/>
          <p:nvPr userDrawn="1"/>
        </p:nvGrpSpPr>
        <p:grpSpPr>
          <a:xfrm>
            <a:off x="0" y="-1"/>
            <a:ext cx="12201236" cy="676656"/>
            <a:chOff x="0" y="-1"/>
            <a:chExt cx="12201236" cy="676656"/>
          </a:xfrm>
        </p:grpSpPr>
        <p:sp>
          <p:nvSpPr>
            <p:cNvPr id="20" name="Rectangle 19">
              <a:extLst>
                <a:ext uri="{FF2B5EF4-FFF2-40B4-BE49-F238E27FC236}">
                  <a16:creationId xmlns:a16="http://schemas.microsoft.com/office/drawing/2014/main" id="{FCE2400B-D376-AE0F-4735-B8C515A9DBCD}"/>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 descr="CSAVR: Advancing disability inclusion and workforce innovation">
              <a:extLst>
                <a:ext uri="{FF2B5EF4-FFF2-40B4-BE49-F238E27FC236}">
                  <a16:creationId xmlns:a16="http://schemas.microsoft.com/office/drawing/2014/main" id="{113FC698-AAF2-45F0-6425-C51BA9686CAB}"/>
                </a:ext>
              </a:extLst>
            </p:cNvPr>
            <p:cNvPicPr>
              <a:picLocks noChangeAspect="1" noChangeArrowheads="1"/>
            </p:cNvPicPr>
            <p:nvPr userDrawn="1"/>
          </p:nvPicPr>
          <p:blipFill>
            <a:blip r:embed="rId5"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9AE7D2D8-24E2-1A30-3560-71D9B944F3D1}"/>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spTree>
    <p:extLst>
      <p:ext uri="{BB962C8B-B14F-4D97-AF65-F5344CB8AC3E}">
        <p14:creationId xmlns:p14="http://schemas.microsoft.com/office/powerpoint/2010/main" val="1618570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act">
    <p:bg>
      <p:bgPr>
        <a:solidFill>
          <a:schemeClr val="bg1"/>
        </a:solidFill>
        <a:effectLst/>
      </p:bgPr>
    </p:bg>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EF34EF13-B82A-1034-F9E9-A5F769B1087B}"/>
              </a:ext>
            </a:extLst>
          </p:cNvPr>
          <p:cNvGrpSpPr/>
          <p:nvPr userDrawn="1"/>
        </p:nvGrpSpPr>
        <p:grpSpPr>
          <a:xfrm>
            <a:off x="-64861" y="6330462"/>
            <a:ext cx="12266097" cy="561904"/>
            <a:chOff x="0" y="6330462"/>
            <a:chExt cx="12201236" cy="561904"/>
          </a:xfrm>
        </p:grpSpPr>
        <p:sp>
          <p:nvSpPr>
            <p:cNvPr id="29" name="Rectangle 28">
              <a:extLst>
                <a:ext uri="{FF2B5EF4-FFF2-40B4-BE49-F238E27FC236}">
                  <a16:creationId xmlns:a16="http://schemas.microsoft.com/office/drawing/2014/main" id="{04F6076F-C2A9-9A3F-ABD1-075687D14A82}"/>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0" name="Picture 29">
              <a:extLst>
                <a:ext uri="{FF2B5EF4-FFF2-40B4-BE49-F238E27FC236}">
                  <a16:creationId xmlns:a16="http://schemas.microsoft.com/office/drawing/2014/main" id="{A1E8AA62-72F4-195E-5677-DEFDD066459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31" name="Group 30" descr="Footer - &quot;Performance Accountability &amp; Date&quot;  ">
              <a:extLst>
                <a:ext uri="{FF2B5EF4-FFF2-40B4-BE49-F238E27FC236}">
                  <a16:creationId xmlns:a16="http://schemas.microsoft.com/office/drawing/2014/main" id="{C75E9B03-5DD9-3129-827D-045496B6DAF1}"/>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32" name="TextBox 31">
                <a:extLst>
                  <a:ext uri="{FF2B5EF4-FFF2-40B4-BE49-F238E27FC236}">
                    <a16:creationId xmlns:a16="http://schemas.microsoft.com/office/drawing/2014/main" id="{C1D64BB6-9E4A-9E7A-6EEB-D119A8B5DF43}"/>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33" name="Picture 32" descr="Logo, company name&#10;&#10;Description automatically generated">
                <a:extLst>
                  <a:ext uri="{FF2B5EF4-FFF2-40B4-BE49-F238E27FC236}">
                    <a16:creationId xmlns:a16="http://schemas.microsoft.com/office/drawing/2014/main" id="{55E616D7-E170-C002-27F5-2EC151A022D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a:noFill/>
          <a:ln>
            <a:noFill/>
          </a:ln>
        </p:spPr>
        <p:txBody>
          <a:bodyPr/>
          <a:lstStyle>
            <a:lvl1pPr algn="ctr">
              <a:defRPr b="1">
                <a:solidFill>
                  <a:srgbClr val="2D2828"/>
                </a:solidFill>
              </a:defRPr>
            </a:lvl1pPr>
          </a:lstStyle>
          <a:p>
            <a:r>
              <a:rPr lang="en-US" dirty="0"/>
              <a:t>Click to add title</a:t>
            </a:r>
          </a:p>
        </p:txBody>
      </p:sp>
      <p:sp>
        <p:nvSpPr>
          <p:cNvPr id="6" name="Picture Placeholder 15">
            <a:extLst>
              <a:ext uri="{FF2B5EF4-FFF2-40B4-BE49-F238E27FC236}">
                <a16:creationId xmlns:a16="http://schemas.microsoft.com/office/drawing/2014/main" id="{A74BA5A7-7918-4C65-BAAB-14B3A1E2B4E4}"/>
              </a:ext>
            </a:extLst>
          </p:cNvPr>
          <p:cNvSpPr>
            <a:spLocks noGrp="1"/>
          </p:cNvSpPr>
          <p:nvPr>
            <p:ph type="pic" sz="quarter" idx="42"/>
          </p:nvPr>
        </p:nvSpPr>
        <p:spPr>
          <a:xfrm>
            <a:off x="1068036" y="2006348"/>
            <a:ext cx="1929576" cy="1929576"/>
          </a:xfrm>
          <a:noFill/>
          <a:ln w="38100" cap="sq">
            <a:solidFill>
              <a:srgbClr val="0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Click icon to add picture</a:t>
            </a:r>
            <a:endParaRPr lang="en-ZA" dirty="0"/>
          </a:p>
        </p:txBody>
      </p:sp>
      <p:sp>
        <p:nvSpPr>
          <p:cNvPr id="11" name="Text Placeholder 8">
            <a:extLst>
              <a:ext uri="{FF2B5EF4-FFF2-40B4-BE49-F238E27FC236}">
                <a16:creationId xmlns:a16="http://schemas.microsoft.com/office/drawing/2014/main" id="{14F97182-060B-42D4-9BD6-AADEBB4691F8}"/>
              </a:ext>
            </a:extLst>
          </p:cNvPr>
          <p:cNvSpPr>
            <a:spLocks noGrp="1"/>
          </p:cNvSpPr>
          <p:nvPr>
            <p:ph type="body" sz="quarter" idx="33" hasCustomPrompt="1"/>
          </p:nvPr>
        </p:nvSpPr>
        <p:spPr>
          <a:xfrm>
            <a:off x="966375" y="4233828"/>
            <a:ext cx="2105186" cy="365125"/>
          </a:xfrm>
          <a:noFill/>
          <a:ln>
            <a:noFill/>
          </a:ln>
        </p:spPr>
        <p:txBody>
          <a:bodyPr>
            <a:normAutofit/>
          </a:bodyPr>
          <a:lstStyle>
            <a:lvl1pPr marL="0" indent="0" algn="ctr">
              <a:buFont typeface="Arial" panose="020B0604020202020204" pitchFamily="34" charset="0"/>
              <a:buNone/>
              <a:defRPr sz="2000" b="0">
                <a:solidFill>
                  <a:srgbClr val="008080"/>
                </a:solidFill>
                <a:latin typeface="Franklin Gothic Demi" panose="020B0703020102020204" pitchFamily="34" charset="0"/>
              </a:defRPr>
            </a:lvl1pPr>
          </a:lstStyle>
          <a:p>
            <a:pPr lvl="0"/>
            <a:r>
              <a:rPr lang="en-US" dirty="0"/>
              <a:t>Name</a:t>
            </a:r>
            <a:endParaRPr lang="en-ZA" dirty="0"/>
          </a:p>
        </p:txBody>
      </p:sp>
      <p:sp>
        <p:nvSpPr>
          <p:cNvPr id="12" name="Text Placeholder 8">
            <a:extLst>
              <a:ext uri="{FF2B5EF4-FFF2-40B4-BE49-F238E27FC236}">
                <a16:creationId xmlns:a16="http://schemas.microsoft.com/office/drawing/2014/main" id="{0C32DCEC-D4CF-4F91-ABA7-22726A1E9925}"/>
              </a:ext>
            </a:extLst>
          </p:cNvPr>
          <p:cNvSpPr>
            <a:spLocks noGrp="1"/>
          </p:cNvSpPr>
          <p:nvPr>
            <p:ph type="body" sz="quarter" idx="46" hasCustomPrompt="1"/>
          </p:nvPr>
        </p:nvSpPr>
        <p:spPr>
          <a:xfrm>
            <a:off x="966375" y="4602706"/>
            <a:ext cx="2105186" cy="1049949"/>
          </a:xfrm>
          <a:noFill/>
          <a:ln>
            <a:noFill/>
          </a:ln>
        </p:spPr>
        <p:txBody>
          <a:bodyPr>
            <a:normAutofit/>
          </a:bodyPr>
          <a:lstStyle>
            <a:lvl1pPr marL="0" indent="0" algn="ctr">
              <a:buFont typeface="Arial" panose="020B0604020202020204" pitchFamily="34" charset="0"/>
              <a:buNone/>
              <a:defRPr sz="1800">
                <a:solidFill>
                  <a:srgbClr val="2D2828"/>
                </a:solidFill>
                <a:latin typeface="Franklin Gothic Book" panose="020B0503020102020204" pitchFamily="34" charset="0"/>
              </a:defRPr>
            </a:lvl1pPr>
          </a:lstStyle>
          <a:p>
            <a:pPr lvl="0"/>
            <a:r>
              <a:rPr lang="en-US" dirty="0"/>
              <a:t>Contact info</a:t>
            </a:r>
            <a:endParaRPr lang="en-ZA" dirty="0"/>
          </a:p>
        </p:txBody>
      </p:sp>
      <p:sp>
        <p:nvSpPr>
          <p:cNvPr id="7" name="Picture Placeholder 15">
            <a:extLst>
              <a:ext uri="{FF2B5EF4-FFF2-40B4-BE49-F238E27FC236}">
                <a16:creationId xmlns:a16="http://schemas.microsoft.com/office/drawing/2014/main" id="{0C5DF728-AFC5-467F-86BF-45BBD7787257}"/>
              </a:ext>
            </a:extLst>
          </p:cNvPr>
          <p:cNvSpPr>
            <a:spLocks noGrp="1"/>
          </p:cNvSpPr>
          <p:nvPr>
            <p:ph type="pic" sz="quarter" idx="43"/>
          </p:nvPr>
        </p:nvSpPr>
        <p:spPr>
          <a:xfrm>
            <a:off x="3750093" y="2006348"/>
            <a:ext cx="1929576" cy="1929576"/>
          </a:xfrm>
          <a:noFill/>
          <a:ln w="38100" cap="sq">
            <a:solidFill>
              <a:srgbClr val="008080"/>
            </a:solid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Click icon to add picture</a:t>
            </a:r>
            <a:endParaRPr lang="en-ZA" dirty="0"/>
          </a:p>
        </p:txBody>
      </p:sp>
      <p:sp>
        <p:nvSpPr>
          <p:cNvPr id="16" name="Text Placeholder 8">
            <a:extLst>
              <a:ext uri="{FF2B5EF4-FFF2-40B4-BE49-F238E27FC236}">
                <a16:creationId xmlns:a16="http://schemas.microsoft.com/office/drawing/2014/main" id="{04BECAB1-5EBD-4BC7-8F7A-8B4CA80746C4}"/>
              </a:ext>
            </a:extLst>
          </p:cNvPr>
          <p:cNvSpPr>
            <a:spLocks noGrp="1"/>
          </p:cNvSpPr>
          <p:nvPr>
            <p:ph type="body" sz="quarter" idx="47" hasCustomPrompt="1"/>
          </p:nvPr>
        </p:nvSpPr>
        <p:spPr>
          <a:xfrm>
            <a:off x="3653051" y="4233828"/>
            <a:ext cx="2105186" cy="365125"/>
          </a:xfrm>
          <a:noFill/>
          <a:ln>
            <a:noFill/>
          </a:ln>
        </p:spPr>
        <p:txBody>
          <a:bodyPr>
            <a:normAutofit/>
          </a:bodyPr>
          <a:lstStyle>
            <a:lvl1pPr marL="0" indent="0" algn="ctr">
              <a:buFont typeface="Arial" panose="020B0604020202020204" pitchFamily="34" charset="0"/>
              <a:buNone/>
              <a:defRPr lang="en-ZA" sz="2000" b="0" kern="1200" dirty="0">
                <a:solidFill>
                  <a:srgbClr val="008080"/>
                </a:solidFill>
                <a:latin typeface="Franklin Gothic Demi" panose="020B0703020102020204" pitchFamily="34" charset="0"/>
                <a:ea typeface="+mn-ea"/>
                <a:cs typeface="+mn-cs"/>
              </a:defRPr>
            </a:lvl1pPr>
          </a:lstStyle>
          <a:p>
            <a:pPr lvl="0"/>
            <a:r>
              <a:rPr lang="en-US" dirty="0"/>
              <a:t>Name</a:t>
            </a:r>
            <a:endParaRPr lang="en-ZA" dirty="0"/>
          </a:p>
        </p:txBody>
      </p:sp>
      <p:sp>
        <p:nvSpPr>
          <p:cNvPr id="17" name="Text Placeholder 8">
            <a:extLst>
              <a:ext uri="{FF2B5EF4-FFF2-40B4-BE49-F238E27FC236}">
                <a16:creationId xmlns:a16="http://schemas.microsoft.com/office/drawing/2014/main" id="{8D671F83-5A25-4513-86E5-FFBF3BF3106F}"/>
              </a:ext>
            </a:extLst>
          </p:cNvPr>
          <p:cNvSpPr>
            <a:spLocks noGrp="1"/>
          </p:cNvSpPr>
          <p:nvPr>
            <p:ph type="body" sz="quarter" idx="48" hasCustomPrompt="1"/>
          </p:nvPr>
        </p:nvSpPr>
        <p:spPr>
          <a:xfrm>
            <a:off x="3653051" y="4602706"/>
            <a:ext cx="2105186" cy="1049949"/>
          </a:xfrm>
          <a:noFill/>
          <a:ln>
            <a:noFill/>
          </a:ln>
        </p:spPr>
        <p:txBody>
          <a:bodyPr>
            <a:normAutofit/>
          </a:bodyPr>
          <a:lstStyle>
            <a:lvl1pPr marL="0" indent="0" algn="ctr">
              <a:buFont typeface="Arial" panose="020B0604020202020204" pitchFamily="34" charset="0"/>
              <a:buNone/>
              <a:defRPr lang="en-ZA" sz="1800" kern="1200" dirty="0">
                <a:solidFill>
                  <a:srgbClr val="2D2828"/>
                </a:solidFill>
                <a:latin typeface="Franklin Gothic Book" panose="020B0503020102020204" pitchFamily="34" charset="0"/>
                <a:ea typeface="+mn-ea"/>
                <a:cs typeface="+mn-cs"/>
              </a:defRPr>
            </a:lvl1pPr>
          </a:lstStyle>
          <a:p>
            <a:pPr lvl="0"/>
            <a:r>
              <a:rPr lang="en-US" dirty="0"/>
              <a:t>Contact info</a:t>
            </a:r>
            <a:endParaRPr lang="en-ZA" dirty="0"/>
          </a:p>
        </p:txBody>
      </p:sp>
      <p:sp>
        <p:nvSpPr>
          <p:cNvPr id="8" name="Picture Placeholder 15">
            <a:extLst>
              <a:ext uri="{FF2B5EF4-FFF2-40B4-BE49-F238E27FC236}">
                <a16:creationId xmlns:a16="http://schemas.microsoft.com/office/drawing/2014/main" id="{BBFE7B80-0990-424B-A099-BFECB5508302}"/>
              </a:ext>
            </a:extLst>
          </p:cNvPr>
          <p:cNvSpPr>
            <a:spLocks noGrp="1"/>
          </p:cNvSpPr>
          <p:nvPr>
            <p:ph type="pic" sz="quarter" idx="44"/>
          </p:nvPr>
        </p:nvSpPr>
        <p:spPr>
          <a:xfrm>
            <a:off x="6432150" y="2006348"/>
            <a:ext cx="1929576" cy="1929576"/>
          </a:xfrm>
          <a:noFill/>
          <a:ln w="38100" cap="sq">
            <a:solidFill>
              <a:srgbClr val="008080"/>
            </a:solid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Click icon to add picture</a:t>
            </a:r>
            <a:endParaRPr lang="en-ZA" dirty="0"/>
          </a:p>
        </p:txBody>
      </p:sp>
      <p:sp>
        <p:nvSpPr>
          <p:cNvPr id="19" name="Text Placeholder 8">
            <a:extLst>
              <a:ext uri="{FF2B5EF4-FFF2-40B4-BE49-F238E27FC236}">
                <a16:creationId xmlns:a16="http://schemas.microsoft.com/office/drawing/2014/main" id="{F6EE3639-A148-489C-A695-7EA2313AEF3B}"/>
              </a:ext>
            </a:extLst>
          </p:cNvPr>
          <p:cNvSpPr>
            <a:spLocks noGrp="1"/>
          </p:cNvSpPr>
          <p:nvPr>
            <p:ph type="body" sz="quarter" idx="49" hasCustomPrompt="1"/>
          </p:nvPr>
        </p:nvSpPr>
        <p:spPr>
          <a:xfrm>
            <a:off x="6339727" y="4233828"/>
            <a:ext cx="2105186" cy="365125"/>
          </a:xfrm>
          <a:noFill/>
          <a:ln>
            <a:noFill/>
          </a:ln>
        </p:spPr>
        <p:txBody>
          <a:bodyPr>
            <a:normAutofit/>
          </a:bodyPr>
          <a:lstStyle>
            <a:lvl1pPr marL="0" indent="0" algn="ctr">
              <a:buFont typeface="Arial" panose="020B0604020202020204" pitchFamily="34" charset="0"/>
              <a:buNone/>
              <a:defRPr lang="en-ZA" sz="2000" b="0" kern="1200" dirty="0">
                <a:solidFill>
                  <a:srgbClr val="008080"/>
                </a:solidFill>
                <a:latin typeface="Franklin Gothic Demi" panose="020B0703020102020204" pitchFamily="34" charset="0"/>
                <a:ea typeface="+mn-ea"/>
                <a:cs typeface="+mn-cs"/>
              </a:defRPr>
            </a:lvl1pPr>
          </a:lstStyle>
          <a:p>
            <a:pPr lvl="0"/>
            <a:r>
              <a:rPr lang="en-US" dirty="0"/>
              <a:t>Name</a:t>
            </a:r>
            <a:endParaRPr lang="en-ZA" dirty="0"/>
          </a:p>
        </p:txBody>
      </p:sp>
      <p:sp>
        <p:nvSpPr>
          <p:cNvPr id="20" name="Text Placeholder 8">
            <a:extLst>
              <a:ext uri="{FF2B5EF4-FFF2-40B4-BE49-F238E27FC236}">
                <a16:creationId xmlns:a16="http://schemas.microsoft.com/office/drawing/2014/main" id="{BB55BB21-9247-450C-9A9D-D2AD9161E10F}"/>
              </a:ext>
            </a:extLst>
          </p:cNvPr>
          <p:cNvSpPr>
            <a:spLocks noGrp="1"/>
          </p:cNvSpPr>
          <p:nvPr>
            <p:ph type="body" sz="quarter" idx="50" hasCustomPrompt="1"/>
          </p:nvPr>
        </p:nvSpPr>
        <p:spPr>
          <a:xfrm>
            <a:off x="6339727" y="4602706"/>
            <a:ext cx="2105186" cy="1049949"/>
          </a:xfrm>
          <a:noFill/>
          <a:ln>
            <a:noFill/>
          </a:ln>
        </p:spPr>
        <p:txBody>
          <a:bodyPr>
            <a:normAutofit/>
          </a:bodyPr>
          <a:lstStyle>
            <a:lvl1pPr marL="0" indent="0" algn="ctr">
              <a:buFont typeface="Arial" panose="020B0604020202020204" pitchFamily="34" charset="0"/>
              <a:buNone/>
              <a:defRPr lang="en-ZA" sz="1800" kern="1200">
                <a:solidFill>
                  <a:srgbClr val="2D2828"/>
                </a:solidFill>
                <a:latin typeface="Franklin Gothic Book" panose="020B0503020102020204" pitchFamily="34" charset="0"/>
                <a:ea typeface="+mn-ea"/>
                <a:cs typeface="+mn-cs"/>
              </a:defRPr>
            </a:lvl1pPr>
          </a:lstStyle>
          <a:p>
            <a:pPr lvl="0"/>
            <a:r>
              <a:rPr lang="en-US" dirty="0"/>
              <a:t>Contact info</a:t>
            </a:r>
            <a:endParaRPr lang="en-ZA" dirty="0"/>
          </a:p>
        </p:txBody>
      </p:sp>
      <p:sp>
        <p:nvSpPr>
          <p:cNvPr id="9" name="Picture Placeholder 15">
            <a:extLst>
              <a:ext uri="{FF2B5EF4-FFF2-40B4-BE49-F238E27FC236}">
                <a16:creationId xmlns:a16="http://schemas.microsoft.com/office/drawing/2014/main" id="{5B4A0F3D-F23F-4072-9FF5-6CFE888CE1E0}"/>
              </a:ext>
            </a:extLst>
          </p:cNvPr>
          <p:cNvSpPr>
            <a:spLocks noGrp="1"/>
          </p:cNvSpPr>
          <p:nvPr>
            <p:ph type="pic" sz="quarter" idx="45"/>
          </p:nvPr>
        </p:nvSpPr>
        <p:spPr>
          <a:xfrm>
            <a:off x="9114208" y="2006348"/>
            <a:ext cx="1929576" cy="1929576"/>
          </a:xfrm>
          <a:noFill/>
          <a:ln w="38100" cap="sq">
            <a:solidFill>
              <a:srgbClr val="008080"/>
            </a:solid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Click icon to add picture</a:t>
            </a:r>
            <a:endParaRPr lang="en-ZA" dirty="0"/>
          </a:p>
        </p:txBody>
      </p:sp>
      <p:sp>
        <p:nvSpPr>
          <p:cNvPr id="22" name="Text Placeholder 8">
            <a:extLst>
              <a:ext uri="{FF2B5EF4-FFF2-40B4-BE49-F238E27FC236}">
                <a16:creationId xmlns:a16="http://schemas.microsoft.com/office/drawing/2014/main" id="{934A7F7B-4591-45E6-AF17-EC81162B7336}"/>
              </a:ext>
            </a:extLst>
          </p:cNvPr>
          <p:cNvSpPr>
            <a:spLocks noGrp="1"/>
          </p:cNvSpPr>
          <p:nvPr>
            <p:ph type="body" sz="quarter" idx="51" hasCustomPrompt="1"/>
          </p:nvPr>
        </p:nvSpPr>
        <p:spPr>
          <a:xfrm>
            <a:off x="9026403" y="4233828"/>
            <a:ext cx="2105186" cy="365125"/>
          </a:xfrm>
          <a:noFill/>
          <a:ln>
            <a:noFill/>
          </a:ln>
        </p:spPr>
        <p:txBody>
          <a:bodyPr>
            <a:normAutofit/>
          </a:bodyPr>
          <a:lstStyle>
            <a:lvl1pPr marL="0" indent="0" algn="ctr">
              <a:buFont typeface="Arial" panose="020B0604020202020204" pitchFamily="34" charset="0"/>
              <a:buNone/>
              <a:defRPr lang="en-ZA" sz="2000" b="0" kern="1200" dirty="0">
                <a:solidFill>
                  <a:srgbClr val="008080"/>
                </a:solidFill>
                <a:latin typeface="Franklin Gothic Demi" panose="020B0703020102020204" pitchFamily="34" charset="0"/>
                <a:ea typeface="+mn-ea"/>
                <a:cs typeface="+mn-cs"/>
              </a:defRPr>
            </a:lvl1pPr>
          </a:lstStyle>
          <a:p>
            <a:pPr lvl="0"/>
            <a:r>
              <a:rPr lang="en-US" dirty="0"/>
              <a:t>Name</a:t>
            </a:r>
            <a:endParaRPr lang="en-ZA" dirty="0"/>
          </a:p>
        </p:txBody>
      </p:sp>
      <p:sp>
        <p:nvSpPr>
          <p:cNvPr id="23" name="Text Placeholder 8">
            <a:extLst>
              <a:ext uri="{FF2B5EF4-FFF2-40B4-BE49-F238E27FC236}">
                <a16:creationId xmlns:a16="http://schemas.microsoft.com/office/drawing/2014/main" id="{730702B6-2129-4FAB-8868-58B59C11FFCD}"/>
              </a:ext>
            </a:extLst>
          </p:cNvPr>
          <p:cNvSpPr>
            <a:spLocks noGrp="1"/>
          </p:cNvSpPr>
          <p:nvPr>
            <p:ph type="body" sz="quarter" idx="52" hasCustomPrompt="1"/>
          </p:nvPr>
        </p:nvSpPr>
        <p:spPr>
          <a:xfrm>
            <a:off x="9026403" y="4602706"/>
            <a:ext cx="2105186" cy="1049949"/>
          </a:xfrm>
          <a:noFill/>
          <a:ln>
            <a:noFill/>
          </a:ln>
        </p:spPr>
        <p:txBody>
          <a:bodyPr>
            <a:normAutofit/>
          </a:bodyPr>
          <a:lstStyle>
            <a:lvl1pPr marL="0" indent="0" algn="ctr">
              <a:buFont typeface="Arial" panose="020B0604020202020204" pitchFamily="34" charset="0"/>
              <a:buNone/>
              <a:defRPr lang="en-ZA" sz="1800" kern="1200" dirty="0">
                <a:solidFill>
                  <a:srgbClr val="2D2828"/>
                </a:solidFill>
                <a:latin typeface="Franklin Gothic Book" panose="020B0503020102020204" pitchFamily="34" charset="0"/>
                <a:ea typeface="+mn-ea"/>
                <a:cs typeface="+mn-cs"/>
              </a:defRPr>
            </a:lvl1pPr>
          </a:lstStyle>
          <a:p>
            <a:pPr marL="0" lvl="0" indent="0" algn="ctr" defTabSz="914400" rtl="0" eaLnBrk="1" latinLnBrk="0" hangingPunct="1">
              <a:lnSpc>
                <a:spcPct val="90000"/>
              </a:lnSpc>
              <a:spcBef>
                <a:spcPts val="1000"/>
              </a:spcBef>
              <a:buClr>
                <a:srgbClr val="005250"/>
              </a:buClr>
              <a:buFont typeface="Arial" panose="020B0604020202020204" pitchFamily="34" charset="0"/>
              <a:buNone/>
            </a:pPr>
            <a:r>
              <a:rPr lang="en-US" dirty="0"/>
              <a:t>Contact info</a:t>
            </a:r>
            <a:endParaRPr lang="en-ZA" dirty="0"/>
          </a:p>
        </p:txBody>
      </p:sp>
      <p:sp>
        <p:nvSpPr>
          <p:cNvPr id="14" name="Slide Number Placeholder 6">
            <a:extLst>
              <a:ext uri="{FF2B5EF4-FFF2-40B4-BE49-F238E27FC236}">
                <a16:creationId xmlns:a16="http://schemas.microsoft.com/office/drawing/2014/main" id="{D067D817-A274-5FB4-0EE8-AE4EEF6D2C99}"/>
              </a:ext>
            </a:extLst>
          </p:cNvPr>
          <p:cNvSpPr>
            <a:spLocks noGrp="1"/>
          </p:cNvSpPr>
          <p:nvPr>
            <p:ph type="sldNum" sz="quarter" idx="12"/>
          </p:nvPr>
        </p:nvSpPr>
        <p:spPr>
          <a:xfrm>
            <a:off x="11788877" y="6645889"/>
            <a:ext cx="403123" cy="212111"/>
          </a:xfrm>
          <a:prstGeom prst="rect">
            <a:avLst/>
          </a:prstGeom>
          <a:noFill/>
          <a:ln>
            <a:noFill/>
          </a:ln>
        </p:spPr>
        <p:txBody>
          <a:bodyPr/>
          <a:lstStyle>
            <a:lvl1pPr algn="r">
              <a:defRPr sz="800">
                <a:solidFill>
                  <a:schemeClr val="bg1"/>
                </a:solidFill>
                <a:latin typeface="Franklin Gothic Medium" panose="020B0603020102020204" pitchFamily="34" charset="0"/>
              </a:defRPr>
            </a:lvl1pPr>
          </a:lstStyle>
          <a:p>
            <a:pPr algn="r"/>
            <a:fld id="{B5CEABB6-07DC-46E8-9B57-56EC44A396E5}" type="slidenum">
              <a:rPr lang="en-US" smtClean="0"/>
              <a:pPr/>
              <a:t>‹#›</a:t>
            </a:fld>
            <a:endParaRPr lang="en-US" dirty="0"/>
          </a:p>
        </p:txBody>
      </p:sp>
    </p:spTree>
    <p:extLst>
      <p:ext uri="{BB962C8B-B14F-4D97-AF65-F5344CB8AC3E}">
        <p14:creationId xmlns:p14="http://schemas.microsoft.com/office/powerpoint/2010/main" val="21151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1666875" y="1751595"/>
            <a:ext cx="1381126" cy="714514"/>
          </a:xfrm>
        </p:spPr>
        <p:txBody>
          <a:bodyPr anchor="b">
            <a:normAutofit/>
          </a:bodyPr>
          <a:lstStyle>
            <a:lvl1pPr algn="l">
              <a:defRPr sz="800" b="1">
                <a:solidFill>
                  <a:schemeClr val="bg1"/>
                </a:solidFill>
                <a:latin typeface="Franklin Gothic Medium" panose="020B0603020102020204" pitchFamily="34" charset="0"/>
              </a:defRPr>
            </a:lvl1pPr>
          </a:lstStyle>
          <a:p>
            <a:r>
              <a:rPr lang="en-US" dirty="0"/>
              <a:t>Thank you</a:t>
            </a:r>
          </a:p>
        </p:txBody>
      </p:sp>
      <p:pic>
        <p:nvPicPr>
          <p:cNvPr id="5" name="Picture 4" descr="Thank you">
            <a:extLst>
              <a:ext uri="{FF2B5EF4-FFF2-40B4-BE49-F238E27FC236}">
                <a16:creationId xmlns:a16="http://schemas.microsoft.com/office/drawing/2014/main" id="{8D140FD9-AD16-1439-EC45-3653E42443D6}"/>
              </a:ext>
            </a:extLst>
          </p:cNvPr>
          <p:cNvPicPr>
            <a:picLocks noChangeAspect="1"/>
          </p:cNvPicPr>
          <p:nvPr userDrawn="1"/>
        </p:nvPicPr>
        <p:blipFill>
          <a:blip r:embed="rId2" cstate="email">
            <a:duotone>
              <a:schemeClr val="accent1">
                <a:shade val="45000"/>
                <a:satMod val="135000"/>
              </a:schemeClr>
              <a:prstClr val="white"/>
            </a:duotone>
            <a:extLst>
              <a:ext uri="{28A0092B-C50C-407E-A947-70E740481C1C}">
                <a14:useLocalDpi xmlns:a14="http://schemas.microsoft.com/office/drawing/2010/main"/>
              </a:ext>
            </a:extLst>
          </a:blip>
          <a:srcRect/>
          <a:stretch>
            <a:fillRect/>
          </a:stretch>
        </p:blipFill>
        <p:spPr>
          <a:xfrm>
            <a:off x="2237836" y="2546797"/>
            <a:ext cx="7716327" cy="1764406"/>
          </a:xfrm>
          <a:prstGeom prst="rect">
            <a:avLst/>
          </a:prstGeom>
        </p:spPr>
      </p:pic>
      <p:grpSp>
        <p:nvGrpSpPr>
          <p:cNvPr id="17" name="Group 16">
            <a:extLst>
              <a:ext uri="{FF2B5EF4-FFF2-40B4-BE49-F238E27FC236}">
                <a16:creationId xmlns:a16="http://schemas.microsoft.com/office/drawing/2014/main" id="{D91AD8E8-27D8-717B-0F85-BA8BC7CE7E2A}"/>
              </a:ext>
            </a:extLst>
          </p:cNvPr>
          <p:cNvGrpSpPr/>
          <p:nvPr userDrawn="1"/>
        </p:nvGrpSpPr>
        <p:grpSpPr>
          <a:xfrm>
            <a:off x="0" y="0"/>
            <a:ext cx="12201236" cy="676656"/>
            <a:chOff x="0" y="-1"/>
            <a:chExt cx="12201236" cy="676656"/>
          </a:xfrm>
        </p:grpSpPr>
        <p:sp>
          <p:nvSpPr>
            <p:cNvPr id="18" name="Rectangle 17">
              <a:extLst>
                <a:ext uri="{FF2B5EF4-FFF2-40B4-BE49-F238E27FC236}">
                  <a16:creationId xmlns:a16="http://schemas.microsoft.com/office/drawing/2014/main" id="{8FFF0597-D76F-5AA1-3F40-A70F9FB2B2D1}"/>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2" descr="CSAVR: Advancing disability inclusion and workforce innovation">
              <a:extLst>
                <a:ext uri="{FF2B5EF4-FFF2-40B4-BE49-F238E27FC236}">
                  <a16:creationId xmlns:a16="http://schemas.microsoft.com/office/drawing/2014/main" id="{1E4B6E6F-2B77-F409-F927-29E1D00C175B}"/>
                </a:ext>
              </a:extLst>
            </p:cNvPr>
            <p:cNvPicPr>
              <a:picLocks noChangeAspect="1" noChangeArrowheads="1"/>
            </p:cNvPicPr>
            <p:nvPr userDrawn="1"/>
          </p:nvPicPr>
          <p:blipFill>
            <a:blip r:embed="rId3"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6396E93E-63F9-1521-49E1-3C9F71A42143}"/>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grpSp>
        <p:nvGrpSpPr>
          <p:cNvPr id="21" name="Group 20">
            <a:extLst>
              <a:ext uri="{FF2B5EF4-FFF2-40B4-BE49-F238E27FC236}">
                <a16:creationId xmlns:a16="http://schemas.microsoft.com/office/drawing/2014/main" id="{097A861D-F798-AEA5-A7E1-2D09ED6D4004}"/>
              </a:ext>
            </a:extLst>
          </p:cNvPr>
          <p:cNvGrpSpPr/>
          <p:nvPr userDrawn="1"/>
        </p:nvGrpSpPr>
        <p:grpSpPr>
          <a:xfrm>
            <a:off x="0" y="6330462"/>
            <a:ext cx="12201236" cy="561904"/>
            <a:chOff x="0" y="6330462"/>
            <a:chExt cx="12201236" cy="561904"/>
          </a:xfrm>
        </p:grpSpPr>
        <p:sp>
          <p:nvSpPr>
            <p:cNvPr id="22" name="Rectangle 21">
              <a:extLst>
                <a:ext uri="{FF2B5EF4-FFF2-40B4-BE49-F238E27FC236}">
                  <a16:creationId xmlns:a16="http://schemas.microsoft.com/office/drawing/2014/main" id="{47A1DF78-B731-CCF7-EB58-C6C263F1C0B0}"/>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3" name="Picture 22">
              <a:extLst>
                <a:ext uri="{FF2B5EF4-FFF2-40B4-BE49-F238E27FC236}">
                  <a16:creationId xmlns:a16="http://schemas.microsoft.com/office/drawing/2014/main" id="{CC176A40-033B-32BA-83D7-ADD893EF2B08}"/>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24" name="Group 23" descr="Footer - &quot;Performance Accountability &amp; Date&quot;  ">
              <a:extLst>
                <a:ext uri="{FF2B5EF4-FFF2-40B4-BE49-F238E27FC236}">
                  <a16:creationId xmlns:a16="http://schemas.microsoft.com/office/drawing/2014/main" id="{483302BA-0473-C529-3CE8-B1130A6ADDD2}"/>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25" name="TextBox 24">
                <a:extLst>
                  <a:ext uri="{FF2B5EF4-FFF2-40B4-BE49-F238E27FC236}">
                    <a16:creationId xmlns:a16="http://schemas.microsoft.com/office/drawing/2014/main" id="{26D8204E-5D76-5E8A-A1A4-D4EC107A14F9}"/>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26" name="Picture 25" descr="Logo, company name&#10;&#10;Description automatically generated">
                <a:extLst>
                  <a:ext uri="{FF2B5EF4-FFF2-40B4-BE49-F238E27FC236}">
                    <a16:creationId xmlns:a16="http://schemas.microsoft.com/office/drawing/2014/main" id="{791A5794-3AB4-ACD6-EE28-42116200DAB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Tree>
    <p:extLst>
      <p:ext uri="{BB962C8B-B14F-4D97-AF65-F5344CB8AC3E}">
        <p14:creationId xmlns:p14="http://schemas.microsoft.com/office/powerpoint/2010/main" val="134995977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sic">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a:noFill/>
          <a:ln>
            <a:noFill/>
          </a:ln>
        </p:spPr>
        <p:txBody>
          <a:bodyPr/>
          <a:lstStyle>
            <a:lvl1pPr algn="ctr">
              <a:defRPr b="1">
                <a:solidFill>
                  <a:srgbClr val="2D2828"/>
                </a:solidFill>
              </a:defRPr>
            </a:lvl1pPr>
          </a:lstStyle>
          <a:p>
            <a:r>
              <a:rPr lang="en-US" dirty="0"/>
              <a:t>Click to add title</a:t>
            </a:r>
          </a:p>
        </p:txBody>
      </p:sp>
      <p:sp>
        <p:nvSpPr>
          <p:cNvPr id="14" name="Content Placeholder 13">
            <a:extLst>
              <a:ext uri="{FF2B5EF4-FFF2-40B4-BE49-F238E27FC236}">
                <a16:creationId xmlns:a16="http://schemas.microsoft.com/office/drawing/2014/main" id="{E21F884D-8837-E4A4-2BD0-123283C2FAC7}"/>
              </a:ext>
            </a:extLst>
          </p:cNvPr>
          <p:cNvSpPr>
            <a:spLocks noGrp="1"/>
          </p:cNvSpPr>
          <p:nvPr>
            <p:ph sz="quarter" idx="10" hasCustomPrompt="1"/>
          </p:nvPr>
        </p:nvSpPr>
        <p:spPr>
          <a:xfrm>
            <a:off x="838200" y="1925638"/>
            <a:ext cx="10515600" cy="4567237"/>
          </a:xfrm>
        </p:spPr>
        <p:txBody>
          <a:bodyPr/>
          <a:lstStyle>
            <a:lvl1pPr>
              <a:defRPr/>
            </a:lvl1pPr>
          </a:lstStyle>
          <a:p>
            <a:pPr lvl="0"/>
            <a:r>
              <a:rPr lang="en-US" dirty="0"/>
              <a:t>Click to add text or object</a:t>
            </a:r>
          </a:p>
        </p:txBody>
      </p:sp>
    </p:spTree>
    <p:extLst>
      <p:ext uri="{BB962C8B-B14F-4D97-AF65-F5344CB8AC3E}">
        <p14:creationId xmlns:p14="http://schemas.microsoft.com/office/powerpoint/2010/main" val="3269673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2">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2052636" y="2770632"/>
            <a:ext cx="8086727" cy="704088"/>
          </a:xfrm>
        </p:spPr>
        <p:txBody>
          <a:bodyPr anchor="b">
            <a:normAutofit/>
          </a:bodyPr>
          <a:lstStyle>
            <a:lvl1pPr algn="ctr">
              <a:defRPr sz="4000" b="0" i="1">
                <a:solidFill>
                  <a:srgbClr val="2D2828"/>
                </a:solidFill>
                <a:latin typeface="Franklin Gothic Book" panose="020B0503020102020204" pitchFamily="34" charset="0"/>
              </a:defRPr>
            </a:lvl1pPr>
          </a:lstStyle>
          <a:p>
            <a:r>
              <a:rPr lang="en-US" dirty="0"/>
              <a:t>Click to add title</a:t>
            </a:r>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hasCustomPrompt="1"/>
          </p:nvPr>
        </p:nvSpPr>
        <p:spPr>
          <a:xfrm>
            <a:off x="0" y="3767328"/>
            <a:ext cx="12192000" cy="548640"/>
          </a:xfrm>
        </p:spPr>
        <p:txBody>
          <a:bodyPr>
            <a:normAutofit/>
          </a:bodyPr>
          <a:lstStyle>
            <a:lvl1pPr marL="0" indent="0" algn="ctr">
              <a:buNone/>
              <a:defRPr sz="2800" i="1">
                <a:solidFill>
                  <a:srgbClr val="2D2828"/>
                </a:solidFill>
                <a:latin typeface="Franklin Gothic Medium" panose="020B06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grpSp>
        <p:nvGrpSpPr>
          <p:cNvPr id="17" name="Group 16">
            <a:extLst>
              <a:ext uri="{FF2B5EF4-FFF2-40B4-BE49-F238E27FC236}">
                <a16:creationId xmlns:a16="http://schemas.microsoft.com/office/drawing/2014/main" id="{172ABBBA-0DC4-DB9E-2140-C879A6265B46}"/>
              </a:ext>
            </a:extLst>
          </p:cNvPr>
          <p:cNvGrpSpPr/>
          <p:nvPr userDrawn="1"/>
        </p:nvGrpSpPr>
        <p:grpSpPr>
          <a:xfrm>
            <a:off x="0" y="-1"/>
            <a:ext cx="12201236" cy="676656"/>
            <a:chOff x="0" y="-1"/>
            <a:chExt cx="12201236" cy="676656"/>
          </a:xfrm>
        </p:grpSpPr>
        <p:sp>
          <p:nvSpPr>
            <p:cNvPr id="4" name="Rectangle 3">
              <a:extLst>
                <a:ext uri="{FF2B5EF4-FFF2-40B4-BE49-F238E27FC236}">
                  <a16:creationId xmlns:a16="http://schemas.microsoft.com/office/drawing/2014/main" id="{5EC2C012-3963-3A5E-47F4-DAFC5C5C0DF0}"/>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descr="CSAVR: Advancing disability inclusion and workforce innovation">
              <a:extLst>
                <a:ext uri="{FF2B5EF4-FFF2-40B4-BE49-F238E27FC236}">
                  <a16:creationId xmlns:a16="http://schemas.microsoft.com/office/drawing/2014/main" id="{CF58ADC0-8D3E-24F1-1181-FFBF8652B450}"/>
                </a:ext>
              </a:extLst>
            </p:cNvPr>
            <p:cNvPicPr>
              <a:picLocks noChangeAspect="1" noChangeArrowheads="1"/>
            </p:cNvPicPr>
            <p:nvPr userDrawn="1"/>
          </p:nvPicPr>
          <p:blipFill>
            <a:blip r:embed="rId2"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FEB8F8CE-ABD1-466C-5EEC-9D9F84D745A8}"/>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grpSp>
        <p:nvGrpSpPr>
          <p:cNvPr id="5" name="Group 4">
            <a:extLst>
              <a:ext uri="{FF2B5EF4-FFF2-40B4-BE49-F238E27FC236}">
                <a16:creationId xmlns:a16="http://schemas.microsoft.com/office/drawing/2014/main" id="{B3A339B5-25A5-3AD7-9527-39CC5F299F7C}"/>
              </a:ext>
            </a:extLst>
          </p:cNvPr>
          <p:cNvGrpSpPr/>
          <p:nvPr userDrawn="1"/>
        </p:nvGrpSpPr>
        <p:grpSpPr>
          <a:xfrm>
            <a:off x="0" y="6330462"/>
            <a:ext cx="12201236" cy="561904"/>
            <a:chOff x="0" y="6330462"/>
            <a:chExt cx="12201236" cy="561904"/>
          </a:xfrm>
        </p:grpSpPr>
        <p:sp>
          <p:nvSpPr>
            <p:cNvPr id="8" name="Rectangle 7">
              <a:extLst>
                <a:ext uri="{FF2B5EF4-FFF2-40B4-BE49-F238E27FC236}">
                  <a16:creationId xmlns:a16="http://schemas.microsoft.com/office/drawing/2014/main" id="{6CFFCB62-5CF7-E179-2DE7-5F474F3ACE0F}"/>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7519AEF8-8193-0021-A37C-2F267DD17604}"/>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14" name="Group 13" descr="Footer - &quot;Performance Accountability &amp; Date&quot;  ">
              <a:extLst>
                <a:ext uri="{FF2B5EF4-FFF2-40B4-BE49-F238E27FC236}">
                  <a16:creationId xmlns:a16="http://schemas.microsoft.com/office/drawing/2014/main" id="{5D1A6F26-47BA-01D2-EB0F-5D851E94A304}"/>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15" name="TextBox 14">
                <a:extLst>
                  <a:ext uri="{FF2B5EF4-FFF2-40B4-BE49-F238E27FC236}">
                    <a16:creationId xmlns:a16="http://schemas.microsoft.com/office/drawing/2014/main" id="{D726D4C3-3D5E-68E7-AB69-4EC96669533C}"/>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16" name="Picture 15" descr="Logo, company name&#10;&#10;Description automatically generated">
                <a:extLst>
                  <a:ext uri="{FF2B5EF4-FFF2-40B4-BE49-F238E27FC236}">
                    <a16:creationId xmlns:a16="http://schemas.microsoft.com/office/drawing/2014/main" id="{F916A63C-12F1-2277-155D-06270D11D70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cxnSp>
        <p:nvCxnSpPr>
          <p:cNvPr id="20" name="Straight Connector 19">
            <a:extLst>
              <a:ext uri="{FF2B5EF4-FFF2-40B4-BE49-F238E27FC236}">
                <a16:creationId xmlns:a16="http://schemas.microsoft.com/office/drawing/2014/main" id="{B50DC04D-867D-5706-D605-F36973C927F6}"/>
              </a:ext>
              <a:ext uri="{C183D7F6-B498-43B3-948B-1728B52AA6E4}">
                <adec:decorative xmlns:adec="http://schemas.microsoft.com/office/drawing/2017/decorative" val="1"/>
              </a:ext>
            </a:extLst>
          </p:cNvPr>
          <p:cNvCxnSpPr>
            <a:cxnSpLocks/>
          </p:cNvCxnSpPr>
          <p:nvPr userDrawn="1"/>
        </p:nvCxnSpPr>
        <p:spPr>
          <a:xfrm>
            <a:off x="2443316" y="3579412"/>
            <a:ext cx="7305368" cy="0"/>
          </a:xfrm>
          <a:prstGeom prst="line">
            <a:avLst/>
          </a:prstGeom>
          <a:ln>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912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esenters">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96A09465-8099-8A60-C9F1-355BC1DE9BF1}"/>
              </a:ext>
            </a:extLst>
          </p:cNvPr>
          <p:cNvGrpSpPr/>
          <p:nvPr userDrawn="1"/>
        </p:nvGrpSpPr>
        <p:grpSpPr>
          <a:xfrm>
            <a:off x="0" y="6330462"/>
            <a:ext cx="12201236" cy="561904"/>
            <a:chOff x="0" y="6330462"/>
            <a:chExt cx="12201236" cy="561904"/>
          </a:xfrm>
        </p:grpSpPr>
        <p:sp>
          <p:nvSpPr>
            <p:cNvPr id="5" name="Rectangle 4">
              <a:extLst>
                <a:ext uri="{FF2B5EF4-FFF2-40B4-BE49-F238E27FC236}">
                  <a16:creationId xmlns:a16="http://schemas.microsoft.com/office/drawing/2014/main" id="{5D0C08A6-9EF3-E480-9F61-D42751B5B2C2}"/>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0B7DCB4F-DD96-9A9B-78C1-AF5C975515CC}"/>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13" name="Group 12" descr="Footer - &quot;Performance Accountability &amp; Date&quot;  ">
              <a:extLst>
                <a:ext uri="{FF2B5EF4-FFF2-40B4-BE49-F238E27FC236}">
                  <a16:creationId xmlns:a16="http://schemas.microsoft.com/office/drawing/2014/main" id="{951EB238-6C0B-7F3C-6DEE-B38AE3FC4521}"/>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14" name="TextBox 13">
                <a:extLst>
                  <a:ext uri="{FF2B5EF4-FFF2-40B4-BE49-F238E27FC236}">
                    <a16:creationId xmlns:a16="http://schemas.microsoft.com/office/drawing/2014/main" id="{CE022BFF-BCF7-6BED-09A0-6B57433EC276}"/>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15" name="Picture 14" descr="Logo, company name&#10;&#10;Description automatically generated">
                <a:extLst>
                  <a:ext uri="{FF2B5EF4-FFF2-40B4-BE49-F238E27FC236}">
                    <a16:creationId xmlns:a16="http://schemas.microsoft.com/office/drawing/2014/main" id="{AA84A92E-F8B6-59BC-24B1-71F522A4CC8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a:xfrm>
            <a:off x="-130629" y="914400"/>
            <a:ext cx="12331865" cy="530352"/>
          </a:xfrm>
          <a:noFill/>
          <a:ln>
            <a:noFill/>
          </a:ln>
        </p:spPr>
        <p:txBody>
          <a:bodyPr/>
          <a:lstStyle>
            <a:lvl1pPr algn="ctr">
              <a:defRPr b="1">
                <a:solidFill>
                  <a:schemeClr val="tx1"/>
                </a:solidFill>
              </a:defRPr>
            </a:lvl1pPr>
          </a:lstStyle>
          <a:p>
            <a:r>
              <a:rPr lang="en-US" dirty="0"/>
              <a:t>Click to add title for presenter slide</a:t>
            </a:r>
          </a:p>
        </p:txBody>
      </p:sp>
      <p:sp>
        <p:nvSpPr>
          <p:cNvPr id="6" name="Picture Placeholder 15">
            <a:extLst>
              <a:ext uri="{FF2B5EF4-FFF2-40B4-BE49-F238E27FC236}">
                <a16:creationId xmlns:a16="http://schemas.microsoft.com/office/drawing/2014/main" id="{A74BA5A7-7918-4C65-BAAB-14B3A1E2B4E4}"/>
              </a:ext>
            </a:extLst>
          </p:cNvPr>
          <p:cNvSpPr>
            <a:spLocks noGrp="1"/>
          </p:cNvSpPr>
          <p:nvPr>
            <p:ph type="pic" sz="quarter" idx="42"/>
          </p:nvPr>
        </p:nvSpPr>
        <p:spPr>
          <a:xfrm>
            <a:off x="1068036" y="2006348"/>
            <a:ext cx="1929576" cy="1929576"/>
          </a:xfrm>
          <a:noFill/>
          <a:ln w="38100" cap="sq">
            <a:solidFill>
              <a:srgbClr val="0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dirty="0">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buNone/>
            </a:pPr>
            <a:r>
              <a:rPr lang="en-US" dirty="0"/>
              <a:t>Click icon to add picture</a:t>
            </a:r>
            <a:endParaRPr lang="en-ZA" dirty="0"/>
          </a:p>
        </p:txBody>
      </p:sp>
      <p:sp>
        <p:nvSpPr>
          <p:cNvPr id="11" name="Text Placeholder 8">
            <a:extLst>
              <a:ext uri="{FF2B5EF4-FFF2-40B4-BE49-F238E27FC236}">
                <a16:creationId xmlns:a16="http://schemas.microsoft.com/office/drawing/2014/main" id="{14F97182-060B-42D4-9BD6-AADEBB4691F8}"/>
              </a:ext>
            </a:extLst>
          </p:cNvPr>
          <p:cNvSpPr>
            <a:spLocks noGrp="1"/>
          </p:cNvSpPr>
          <p:nvPr>
            <p:ph type="body" sz="quarter" idx="33" hasCustomPrompt="1"/>
          </p:nvPr>
        </p:nvSpPr>
        <p:spPr>
          <a:xfrm>
            <a:off x="966375" y="4393632"/>
            <a:ext cx="2105186" cy="365125"/>
          </a:xfrm>
          <a:noFill/>
          <a:ln>
            <a:noFill/>
          </a:ln>
        </p:spPr>
        <p:txBody>
          <a:bodyPr>
            <a:normAutofit/>
          </a:bodyPr>
          <a:lstStyle>
            <a:lvl1pPr marL="0" indent="0" algn="ctr">
              <a:buFont typeface="Arial" panose="020B0604020202020204" pitchFamily="34" charset="0"/>
              <a:buNone/>
              <a:defRPr sz="2000" b="0">
                <a:solidFill>
                  <a:srgbClr val="008080"/>
                </a:solidFill>
                <a:latin typeface="Franklin Gothic Demi" panose="020B0703020102020204" pitchFamily="34" charset="0"/>
              </a:defRPr>
            </a:lvl1pPr>
          </a:lstStyle>
          <a:p>
            <a:pPr lvl="0"/>
            <a:r>
              <a:rPr lang="en-US" dirty="0"/>
              <a:t>Name</a:t>
            </a:r>
            <a:endParaRPr lang="en-ZA" dirty="0"/>
          </a:p>
        </p:txBody>
      </p:sp>
      <p:sp>
        <p:nvSpPr>
          <p:cNvPr id="12" name="Text Placeholder 8">
            <a:extLst>
              <a:ext uri="{FF2B5EF4-FFF2-40B4-BE49-F238E27FC236}">
                <a16:creationId xmlns:a16="http://schemas.microsoft.com/office/drawing/2014/main" id="{0C32DCEC-D4CF-4F91-ABA7-22726A1E9925}"/>
              </a:ext>
            </a:extLst>
          </p:cNvPr>
          <p:cNvSpPr>
            <a:spLocks noGrp="1"/>
          </p:cNvSpPr>
          <p:nvPr>
            <p:ph type="body" sz="quarter" idx="46" hasCustomPrompt="1"/>
          </p:nvPr>
        </p:nvSpPr>
        <p:spPr>
          <a:xfrm>
            <a:off x="966375" y="4762510"/>
            <a:ext cx="2105186" cy="821865"/>
          </a:xfrm>
          <a:noFill/>
          <a:ln>
            <a:noFill/>
          </a:ln>
        </p:spPr>
        <p:txBody>
          <a:bodyPr>
            <a:normAutofit/>
          </a:bodyPr>
          <a:lstStyle>
            <a:lvl1pPr marL="0" indent="0" algn="ctr">
              <a:buFont typeface="Arial" panose="020B0604020202020204" pitchFamily="34" charset="0"/>
              <a:buNone/>
              <a:defRPr sz="1800">
                <a:solidFill>
                  <a:srgbClr val="2D2828"/>
                </a:solidFill>
                <a:latin typeface="Franklin Gothic Book" panose="020B0503020102020204" pitchFamily="34" charset="0"/>
              </a:defRPr>
            </a:lvl1pPr>
          </a:lstStyle>
          <a:p>
            <a:pPr lvl="0"/>
            <a:r>
              <a:rPr lang="en-US" dirty="0"/>
              <a:t>Title</a:t>
            </a:r>
            <a:endParaRPr lang="en-ZA" dirty="0"/>
          </a:p>
        </p:txBody>
      </p:sp>
      <p:sp>
        <p:nvSpPr>
          <p:cNvPr id="7" name="Picture Placeholder 15">
            <a:extLst>
              <a:ext uri="{FF2B5EF4-FFF2-40B4-BE49-F238E27FC236}">
                <a16:creationId xmlns:a16="http://schemas.microsoft.com/office/drawing/2014/main" id="{0C5DF728-AFC5-467F-86BF-45BBD7787257}"/>
              </a:ext>
            </a:extLst>
          </p:cNvPr>
          <p:cNvSpPr>
            <a:spLocks noGrp="1"/>
          </p:cNvSpPr>
          <p:nvPr>
            <p:ph type="pic" sz="quarter" idx="43"/>
          </p:nvPr>
        </p:nvSpPr>
        <p:spPr>
          <a:xfrm>
            <a:off x="3750093" y="2006348"/>
            <a:ext cx="1929576" cy="1929576"/>
          </a:xfrm>
          <a:noFill/>
          <a:ln w="38100" cap="sq">
            <a:solidFill>
              <a:srgbClr val="0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dirty="0">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buNone/>
            </a:pPr>
            <a:r>
              <a:rPr lang="en-US" dirty="0"/>
              <a:t>Click icon to add picture</a:t>
            </a:r>
            <a:endParaRPr lang="en-ZA" dirty="0"/>
          </a:p>
        </p:txBody>
      </p:sp>
      <p:sp>
        <p:nvSpPr>
          <p:cNvPr id="16" name="Text Placeholder 8">
            <a:extLst>
              <a:ext uri="{FF2B5EF4-FFF2-40B4-BE49-F238E27FC236}">
                <a16:creationId xmlns:a16="http://schemas.microsoft.com/office/drawing/2014/main" id="{04BECAB1-5EBD-4BC7-8F7A-8B4CA80746C4}"/>
              </a:ext>
            </a:extLst>
          </p:cNvPr>
          <p:cNvSpPr>
            <a:spLocks noGrp="1"/>
          </p:cNvSpPr>
          <p:nvPr>
            <p:ph type="body" sz="quarter" idx="47" hasCustomPrompt="1"/>
          </p:nvPr>
        </p:nvSpPr>
        <p:spPr>
          <a:xfrm>
            <a:off x="3653051" y="4393632"/>
            <a:ext cx="2105186" cy="365125"/>
          </a:xfrm>
          <a:noFill/>
          <a:ln>
            <a:noFill/>
          </a:ln>
        </p:spPr>
        <p:txBody>
          <a:bodyPr>
            <a:normAutofit/>
          </a:bodyPr>
          <a:lstStyle>
            <a:lvl1pPr marL="0" indent="0" algn="ctr">
              <a:buFont typeface="Arial" panose="020B0604020202020204" pitchFamily="34" charset="0"/>
              <a:buNone/>
              <a:defRPr lang="en-ZA" sz="2000" b="0" kern="1200" dirty="0">
                <a:solidFill>
                  <a:srgbClr val="008080"/>
                </a:solidFill>
                <a:latin typeface="Franklin Gothic Demi" panose="020B0703020102020204" pitchFamily="34" charset="0"/>
                <a:ea typeface="+mn-ea"/>
                <a:cs typeface="+mn-cs"/>
              </a:defRPr>
            </a:lvl1pPr>
          </a:lstStyle>
          <a:p>
            <a:pPr lvl="0"/>
            <a:r>
              <a:rPr lang="en-US" dirty="0"/>
              <a:t>Name</a:t>
            </a:r>
            <a:endParaRPr lang="en-ZA" dirty="0"/>
          </a:p>
        </p:txBody>
      </p:sp>
      <p:sp>
        <p:nvSpPr>
          <p:cNvPr id="17" name="Text Placeholder 8">
            <a:extLst>
              <a:ext uri="{FF2B5EF4-FFF2-40B4-BE49-F238E27FC236}">
                <a16:creationId xmlns:a16="http://schemas.microsoft.com/office/drawing/2014/main" id="{8D671F83-5A25-4513-86E5-FFBF3BF3106F}"/>
              </a:ext>
            </a:extLst>
          </p:cNvPr>
          <p:cNvSpPr>
            <a:spLocks noGrp="1"/>
          </p:cNvSpPr>
          <p:nvPr>
            <p:ph type="body" sz="quarter" idx="48" hasCustomPrompt="1"/>
          </p:nvPr>
        </p:nvSpPr>
        <p:spPr>
          <a:xfrm>
            <a:off x="3653051" y="4762510"/>
            <a:ext cx="2105186" cy="821865"/>
          </a:xfrm>
          <a:noFill/>
          <a:ln>
            <a:noFill/>
          </a:ln>
        </p:spPr>
        <p:txBody>
          <a:bodyPr>
            <a:normAutofit/>
          </a:bodyPr>
          <a:lstStyle>
            <a:lvl1pPr marL="0" indent="0" algn="ctr">
              <a:buFont typeface="Arial" panose="020B0604020202020204" pitchFamily="34" charset="0"/>
              <a:buNone/>
              <a:defRPr lang="en-ZA" sz="1800" kern="1200" dirty="0">
                <a:solidFill>
                  <a:srgbClr val="2D2828"/>
                </a:solidFill>
                <a:latin typeface="Franklin Gothic Book" panose="020B0503020102020204" pitchFamily="34" charset="0"/>
                <a:ea typeface="+mn-ea"/>
                <a:cs typeface="+mn-cs"/>
              </a:defRPr>
            </a:lvl1pPr>
          </a:lstStyle>
          <a:p>
            <a:pPr lvl="0"/>
            <a:r>
              <a:rPr lang="en-US" dirty="0"/>
              <a:t>Title</a:t>
            </a:r>
            <a:endParaRPr lang="en-ZA" dirty="0"/>
          </a:p>
        </p:txBody>
      </p:sp>
      <p:sp>
        <p:nvSpPr>
          <p:cNvPr id="8" name="Picture Placeholder 15">
            <a:extLst>
              <a:ext uri="{FF2B5EF4-FFF2-40B4-BE49-F238E27FC236}">
                <a16:creationId xmlns:a16="http://schemas.microsoft.com/office/drawing/2014/main" id="{BBFE7B80-0990-424B-A099-BFECB5508302}"/>
              </a:ext>
            </a:extLst>
          </p:cNvPr>
          <p:cNvSpPr>
            <a:spLocks noGrp="1"/>
          </p:cNvSpPr>
          <p:nvPr>
            <p:ph type="pic" sz="quarter" idx="44"/>
          </p:nvPr>
        </p:nvSpPr>
        <p:spPr>
          <a:xfrm>
            <a:off x="6432150" y="2006348"/>
            <a:ext cx="1929576" cy="1929576"/>
          </a:xfrm>
          <a:noFill/>
          <a:ln w="38100" cap="sq">
            <a:solidFill>
              <a:srgbClr val="0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dirty="0">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buNone/>
            </a:pPr>
            <a:r>
              <a:rPr lang="en-US" dirty="0"/>
              <a:t>Click icon to add picture</a:t>
            </a:r>
            <a:endParaRPr lang="en-ZA" dirty="0"/>
          </a:p>
        </p:txBody>
      </p:sp>
      <p:sp>
        <p:nvSpPr>
          <p:cNvPr id="19" name="Text Placeholder 8">
            <a:extLst>
              <a:ext uri="{FF2B5EF4-FFF2-40B4-BE49-F238E27FC236}">
                <a16:creationId xmlns:a16="http://schemas.microsoft.com/office/drawing/2014/main" id="{F6EE3639-A148-489C-A695-7EA2313AEF3B}"/>
              </a:ext>
            </a:extLst>
          </p:cNvPr>
          <p:cNvSpPr>
            <a:spLocks noGrp="1"/>
          </p:cNvSpPr>
          <p:nvPr>
            <p:ph type="body" sz="quarter" idx="49" hasCustomPrompt="1"/>
          </p:nvPr>
        </p:nvSpPr>
        <p:spPr>
          <a:xfrm>
            <a:off x="6339727" y="4393632"/>
            <a:ext cx="2105186" cy="365125"/>
          </a:xfrm>
          <a:noFill/>
          <a:ln>
            <a:noFill/>
          </a:ln>
        </p:spPr>
        <p:txBody>
          <a:bodyPr>
            <a:normAutofit/>
          </a:bodyPr>
          <a:lstStyle>
            <a:lvl1pPr marL="0" indent="0" algn="ctr">
              <a:buFont typeface="Arial" panose="020B0604020202020204" pitchFamily="34" charset="0"/>
              <a:buNone/>
              <a:defRPr lang="en-ZA" sz="2000" b="0" kern="1200" dirty="0">
                <a:solidFill>
                  <a:srgbClr val="008080"/>
                </a:solidFill>
                <a:latin typeface="Franklin Gothic Demi" panose="020B0703020102020204" pitchFamily="34" charset="0"/>
                <a:ea typeface="+mn-ea"/>
                <a:cs typeface="+mn-cs"/>
              </a:defRPr>
            </a:lvl1pPr>
          </a:lstStyle>
          <a:p>
            <a:pPr lvl="0"/>
            <a:r>
              <a:rPr lang="en-US" dirty="0"/>
              <a:t>Name</a:t>
            </a:r>
            <a:endParaRPr lang="en-ZA" dirty="0"/>
          </a:p>
        </p:txBody>
      </p:sp>
      <p:sp>
        <p:nvSpPr>
          <p:cNvPr id="20" name="Text Placeholder 8">
            <a:extLst>
              <a:ext uri="{FF2B5EF4-FFF2-40B4-BE49-F238E27FC236}">
                <a16:creationId xmlns:a16="http://schemas.microsoft.com/office/drawing/2014/main" id="{BB55BB21-9247-450C-9A9D-D2AD9161E10F}"/>
              </a:ext>
            </a:extLst>
          </p:cNvPr>
          <p:cNvSpPr>
            <a:spLocks noGrp="1"/>
          </p:cNvSpPr>
          <p:nvPr>
            <p:ph type="body" sz="quarter" idx="50" hasCustomPrompt="1"/>
          </p:nvPr>
        </p:nvSpPr>
        <p:spPr>
          <a:xfrm>
            <a:off x="6339727" y="4762510"/>
            <a:ext cx="2105186" cy="821865"/>
          </a:xfrm>
          <a:noFill/>
          <a:ln>
            <a:noFill/>
          </a:ln>
        </p:spPr>
        <p:txBody>
          <a:bodyPr>
            <a:normAutofit/>
          </a:bodyPr>
          <a:lstStyle>
            <a:lvl1pPr marL="0" indent="0" algn="ctr">
              <a:buFont typeface="Arial" panose="020B0604020202020204" pitchFamily="34" charset="0"/>
              <a:buNone/>
              <a:defRPr lang="en-ZA" sz="1800" kern="1200">
                <a:solidFill>
                  <a:srgbClr val="2D2828"/>
                </a:solidFill>
                <a:latin typeface="Franklin Gothic Book" panose="020B0503020102020204" pitchFamily="34" charset="0"/>
                <a:ea typeface="+mn-ea"/>
                <a:cs typeface="+mn-cs"/>
              </a:defRPr>
            </a:lvl1pPr>
          </a:lstStyle>
          <a:p>
            <a:pPr lvl="0"/>
            <a:r>
              <a:rPr lang="en-US" dirty="0"/>
              <a:t>Title</a:t>
            </a:r>
            <a:endParaRPr lang="en-ZA" dirty="0"/>
          </a:p>
        </p:txBody>
      </p:sp>
      <p:sp>
        <p:nvSpPr>
          <p:cNvPr id="9" name="Picture Placeholder 15">
            <a:extLst>
              <a:ext uri="{FF2B5EF4-FFF2-40B4-BE49-F238E27FC236}">
                <a16:creationId xmlns:a16="http://schemas.microsoft.com/office/drawing/2014/main" id="{5B4A0F3D-F23F-4072-9FF5-6CFE888CE1E0}"/>
              </a:ext>
            </a:extLst>
          </p:cNvPr>
          <p:cNvSpPr>
            <a:spLocks noGrp="1"/>
          </p:cNvSpPr>
          <p:nvPr>
            <p:ph type="pic" sz="quarter" idx="45"/>
          </p:nvPr>
        </p:nvSpPr>
        <p:spPr>
          <a:xfrm>
            <a:off x="9114208" y="2006348"/>
            <a:ext cx="1929576" cy="1929576"/>
          </a:xfrm>
          <a:noFill/>
          <a:ln w="38100" cap="sq">
            <a:solidFill>
              <a:srgbClr val="0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dirty="0">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buNone/>
            </a:pPr>
            <a:r>
              <a:rPr lang="en-US" dirty="0"/>
              <a:t>Click icon to add picture</a:t>
            </a:r>
            <a:endParaRPr lang="en-ZA" dirty="0"/>
          </a:p>
        </p:txBody>
      </p:sp>
      <p:sp>
        <p:nvSpPr>
          <p:cNvPr id="22" name="Text Placeholder 8">
            <a:extLst>
              <a:ext uri="{FF2B5EF4-FFF2-40B4-BE49-F238E27FC236}">
                <a16:creationId xmlns:a16="http://schemas.microsoft.com/office/drawing/2014/main" id="{934A7F7B-4591-45E6-AF17-EC81162B7336}"/>
              </a:ext>
            </a:extLst>
          </p:cNvPr>
          <p:cNvSpPr>
            <a:spLocks noGrp="1"/>
          </p:cNvSpPr>
          <p:nvPr>
            <p:ph type="body" sz="quarter" idx="51" hasCustomPrompt="1"/>
          </p:nvPr>
        </p:nvSpPr>
        <p:spPr>
          <a:xfrm>
            <a:off x="9026403" y="4393632"/>
            <a:ext cx="2105186" cy="365125"/>
          </a:xfrm>
          <a:noFill/>
          <a:ln>
            <a:noFill/>
          </a:ln>
        </p:spPr>
        <p:txBody>
          <a:bodyPr>
            <a:normAutofit/>
          </a:bodyPr>
          <a:lstStyle>
            <a:lvl1pPr marL="0" indent="0" algn="ctr">
              <a:buFont typeface="Arial" panose="020B0604020202020204" pitchFamily="34" charset="0"/>
              <a:buNone/>
              <a:defRPr lang="en-ZA" sz="2000" b="0" kern="1200" dirty="0">
                <a:solidFill>
                  <a:srgbClr val="008080"/>
                </a:solidFill>
                <a:latin typeface="Franklin Gothic Demi" panose="020B0703020102020204" pitchFamily="34" charset="0"/>
                <a:ea typeface="+mn-ea"/>
                <a:cs typeface="+mn-cs"/>
              </a:defRPr>
            </a:lvl1pPr>
          </a:lstStyle>
          <a:p>
            <a:pPr lvl="0"/>
            <a:r>
              <a:rPr lang="en-US" dirty="0"/>
              <a:t>Name</a:t>
            </a:r>
            <a:endParaRPr lang="en-ZA" dirty="0"/>
          </a:p>
        </p:txBody>
      </p:sp>
      <p:sp>
        <p:nvSpPr>
          <p:cNvPr id="23" name="Text Placeholder 8">
            <a:extLst>
              <a:ext uri="{FF2B5EF4-FFF2-40B4-BE49-F238E27FC236}">
                <a16:creationId xmlns:a16="http://schemas.microsoft.com/office/drawing/2014/main" id="{730702B6-2129-4FAB-8868-58B59C11FFCD}"/>
              </a:ext>
            </a:extLst>
          </p:cNvPr>
          <p:cNvSpPr>
            <a:spLocks noGrp="1"/>
          </p:cNvSpPr>
          <p:nvPr>
            <p:ph type="body" sz="quarter" idx="52" hasCustomPrompt="1"/>
          </p:nvPr>
        </p:nvSpPr>
        <p:spPr>
          <a:xfrm>
            <a:off x="9026403" y="4762510"/>
            <a:ext cx="2105186" cy="821865"/>
          </a:xfrm>
          <a:noFill/>
          <a:ln>
            <a:noFill/>
          </a:ln>
        </p:spPr>
        <p:txBody>
          <a:bodyPr>
            <a:normAutofit/>
          </a:bodyPr>
          <a:lstStyle>
            <a:lvl1pPr marL="0" indent="0" algn="ctr">
              <a:buFont typeface="Arial" panose="020B0604020202020204" pitchFamily="34" charset="0"/>
              <a:buNone/>
              <a:defRPr lang="en-ZA" sz="1800" kern="1200" dirty="0">
                <a:solidFill>
                  <a:srgbClr val="2D2828"/>
                </a:solidFill>
                <a:latin typeface="Franklin Gothic Book" panose="020B0503020102020204" pitchFamily="34" charset="0"/>
                <a:ea typeface="+mn-ea"/>
                <a:cs typeface="+mn-cs"/>
              </a:defRPr>
            </a:lvl1pPr>
          </a:lstStyle>
          <a:p>
            <a:pPr marL="0" lvl="0" indent="0" algn="ctr" defTabSz="914400" rtl="0" eaLnBrk="1" latinLnBrk="0" hangingPunct="1">
              <a:lnSpc>
                <a:spcPct val="90000"/>
              </a:lnSpc>
              <a:spcBef>
                <a:spcPts val="1000"/>
              </a:spcBef>
              <a:buClr>
                <a:srgbClr val="005250"/>
              </a:buClr>
              <a:buFont typeface="Arial" panose="020B0604020202020204" pitchFamily="34" charset="0"/>
              <a:buNone/>
            </a:pPr>
            <a:r>
              <a:rPr lang="en-US" dirty="0"/>
              <a:t>Title</a:t>
            </a:r>
            <a:endParaRPr lang="en-ZA" dirty="0"/>
          </a:p>
        </p:txBody>
      </p:sp>
      <p:sp>
        <p:nvSpPr>
          <p:cNvPr id="30" name="Slide Number Placeholder 6">
            <a:extLst>
              <a:ext uri="{FF2B5EF4-FFF2-40B4-BE49-F238E27FC236}">
                <a16:creationId xmlns:a16="http://schemas.microsoft.com/office/drawing/2014/main" id="{B6453559-9676-B073-4A9E-EAD4743A6976}"/>
              </a:ext>
            </a:extLst>
          </p:cNvPr>
          <p:cNvSpPr>
            <a:spLocks noGrp="1"/>
          </p:cNvSpPr>
          <p:nvPr>
            <p:ph type="sldNum" sz="quarter" idx="12"/>
          </p:nvPr>
        </p:nvSpPr>
        <p:spPr>
          <a:xfrm>
            <a:off x="11788877" y="6645889"/>
            <a:ext cx="403123" cy="212111"/>
          </a:xfrm>
          <a:prstGeom prst="rect">
            <a:avLst/>
          </a:prstGeom>
          <a:noFill/>
          <a:ln>
            <a:noFill/>
          </a:ln>
        </p:spPr>
        <p:txBody>
          <a:bodyPr/>
          <a:lstStyle>
            <a:lvl1pPr algn="r">
              <a:defRPr sz="800">
                <a:solidFill>
                  <a:schemeClr val="bg1"/>
                </a:solidFill>
                <a:latin typeface="Franklin Gothic Medium" panose="020B0603020102020204" pitchFamily="34" charset="0"/>
              </a:defRPr>
            </a:lvl1pPr>
          </a:lstStyle>
          <a:p>
            <a:pPr algn="r"/>
            <a:fld id="{B5CEABB6-07DC-46E8-9B57-56EC44A396E5}" type="slidenum">
              <a:rPr lang="en-US" smtClean="0"/>
              <a:pPr/>
              <a:t>‹#›</a:t>
            </a:fld>
            <a:endParaRPr lang="en-US" dirty="0"/>
          </a:p>
        </p:txBody>
      </p:sp>
      <p:grpSp>
        <p:nvGrpSpPr>
          <p:cNvPr id="18" name="Group 17">
            <a:extLst>
              <a:ext uri="{FF2B5EF4-FFF2-40B4-BE49-F238E27FC236}">
                <a16:creationId xmlns:a16="http://schemas.microsoft.com/office/drawing/2014/main" id="{E8373054-EA52-EA59-72E9-C36D1BEC3200}"/>
              </a:ext>
            </a:extLst>
          </p:cNvPr>
          <p:cNvGrpSpPr/>
          <p:nvPr userDrawn="1"/>
        </p:nvGrpSpPr>
        <p:grpSpPr>
          <a:xfrm>
            <a:off x="0" y="-1"/>
            <a:ext cx="12201236" cy="676656"/>
            <a:chOff x="0" y="-1"/>
            <a:chExt cx="12201236" cy="676656"/>
          </a:xfrm>
        </p:grpSpPr>
        <p:sp>
          <p:nvSpPr>
            <p:cNvPr id="26" name="Rectangle 25">
              <a:extLst>
                <a:ext uri="{FF2B5EF4-FFF2-40B4-BE49-F238E27FC236}">
                  <a16:creationId xmlns:a16="http://schemas.microsoft.com/office/drawing/2014/main" id="{27EEC451-7363-B702-DD93-711393B250D3}"/>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1" name="Picture 2" descr="CSAVR: Advancing disability inclusion and workforce innovation">
              <a:extLst>
                <a:ext uri="{FF2B5EF4-FFF2-40B4-BE49-F238E27FC236}">
                  <a16:creationId xmlns:a16="http://schemas.microsoft.com/office/drawing/2014/main" id="{39133797-6E8A-83B3-3C50-8265A24C4B9D}"/>
                </a:ext>
              </a:extLst>
            </p:cNvPr>
            <p:cNvPicPr>
              <a:picLocks noChangeAspect="1" noChangeArrowheads="1"/>
            </p:cNvPicPr>
            <p:nvPr userDrawn="1"/>
          </p:nvPicPr>
          <p:blipFill>
            <a:blip r:embed="rId4"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a:extLst>
                <a:ext uri="{FF2B5EF4-FFF2-40B4-BE49-F238E27FC236}">
                  <a16:creationId xmlns:a16="http://schemas.microsoft.com/office/drawing/2014/main" id="{98944490-9295-8F0D-E938-CBA0423E5C7A}"/>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spTree>
    <p:extLst>
      <p:ext uri="{BB962C8B-B14F-4D97-AF65-F5344CB8AC3E}">
        <p14:creationId xmlns:p14="http://schemas.microsoft.com/office/powerpoint/2010/main" val="680537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slide">
    <p:bg>
      <p:bgPr>
        <a:gradFill flip="none" rotWithShape="1">
          <a:gsLst>
            <a:gs pos="0">
              <a:srgbClr val="008080">
                <a:shade val="30000"/>
                <a:satMod val="115000"/>
              </a:srgbClr>
            </a:gs>
            <a:gs pos="89000">
              <a:srgbClr val="008080">
                <a:shade val="67500"/>
                <a:satMod val="115000"/>
              </a:srgbClr>
            </a:gs>
            <a:gs pos="100000">
              <a:srgbClr val="008080">
                <a:shade val="100000"/>
                <a:satMod val="115000"/>
              </a:srgbClr>
            </a:gs>
          </a:gsLst>
          <a:lin ang="5400000" scaled="1"/>
          <a:tileRect/>
        </a:gra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9BF9015-BE24-42C7-B20B-596FE57DE338}"/>
              </a:ext>
            </a:extLst>
          </p:cNvPr>
          <p:cNvSpPr>
            <a:spLocks noGrp="1"/>
          </p:cNvSpPr>
          <p:nvPr>
            <p:ph type="title" hasCustomPrompt="1"/>
          </p:nvPr>
        </p:nvSpPr>
        <p:spPr>
          <a:xfrm>
            <a:off x="682825" y="3453878"/>
            <a:ext cx="6679999" cy="737734"/>
          </a:xfrm>
        </p:spPr>
        <p:txBody>
          <a:bodyPr anchor="b"/>
          <a:lstStyle>
            <a:lvl1pPr>
              <a:defRPr b="1">
                <a:solidFill>
                  <a:schemeClr val="bg1"/>
                </a:solidFill>
              </a:defRPr>
            </a:lvl1pPr>
          </a:lstStyle>
          <a:p>
            <a:r>
              <a:rPr lang="en-US" dirty="0"/>
              <a:t>Click to add section title</a:t>
            </a:r>
          </a:p>
        </p:txBody>
      </p:sp>
      <p:sp>
        <p:nvSpPr>
          <p:cNvPr id="10" name="Rectangle 9">
            <a:extLst>
              <a:ext uri="{FF2B5EF4-FFF2-40B4-BE49-F238E27FC236}">
                <a16:creationId xmlns:a16="http://schemas.microsoft.com/office/drawing/2014/main" id="{AA0B4B24-EFFA-49CE-88D9-B8E2ECE17208}"/>
              </a:ext>
              <a:ext uri="{C183D7F6-B498-43B3-948B-1728B52AA6E4}">
                <adec:decorative xmlns:adec="http://schemas.microsoft.com/office/drawing/2017/decorative" val="1"/>
              </a:ext>
            </a:extLst>
          </p:cNvPr>
          <p:cNvSpPr/>
          <p:nvPr userDrawn="1"/>
        </p:nvSpPr>
        <p:spPr>
          <a:xfrm>
            <a:off x="0" y="0"/>
            <a:ext cx="12192000" cy="2647726"/>
          </a:xfrm>
          <a:prstGeom prst="rect">
            <a:avLst/>
          </a:prstGeom>
          <a:solidFill>
            <a:srgbClr val="2D28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0EE83AD3-B30F-42CE-99A0-D50CDB9C951F}"/>
              </a:ext>
              <a:ext uri="{C183D7F6-B498-43B3-948B-1728B52AA6E4}">
                <adec:decorative xmlns:adec="http://schemas.microsoft.com/office/drawing/2017/decorative" val="1"/>
              </a:ext>
            </a:extLst>
          </p:cNvPr>
          <p:cNvSpPr/>
          <p:nvPr userDrawn="1"/>
        </p:nvSpPr>
        <p:spPr>
          <a:xfrm>
            <a:off x="8011886" y="0"/>
            <a:ext cx="4180114"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Subtitle 2">
            <a:extLst>
              <a:ext uri="{FF2B5EF4-FFF2-40B4-BE49-F238E27FC236}">
                <a16:creationId xmlns:a16="http://schemas.microsoft.com/office/drawing/2014/main" id="{E3066156-53C7-5896-3A78-6A01BEF02485}"/>
              </a:ext>
            </a:extLst>
          </p:cNvPr>
          <p:cNvSpPr>
            <a:spLocks noGrp="1"/>
          </p:cNvSpPr>
          <p:nvPr>
            <p:ph type="subTitle" idx="13" hasCustomPrompt="1"/>
          </p:nvPr>
        </p:nvSpPr>
        <p:spPr>
          <a:xfrm>
            <a:off x="647700" y="4380755"/>
            <a:ext cx="6313287" cy="783773"/>
          </a:xfrm>
        </p:spPr>
        <p:txBody>
          <a:bodyPr/>
          <a:lstStyle>
            <a:lvl1pPr marL="0" indent="0" algn="l">
              <a:buNone/>
              <a:defRPr sz="2400">
                <a:solidFill>
                  <a:schemeClr val="bg1"/>
                </a:solidFill>
                <a:latin typeface="Franklin Gothic Medium" panose="020B06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grpSp>
        <p:nvGrpSpPr>
          <p:cNvPr id="13" name="Group 12">
            <a:extLst>
              <a:ext uri="{FF2B5EF4-FFF2-40B4-BE49-F238E27FC236}">
                <a16:creationId xmlns:a16="http://schemas.microsoft.com/office/drawing/2014/main" id="{447D8281-1CBB-390C-7D5D-6902220E311F}"/>
              </a:ext>
            </a:extLst>
          </p:cNvPr>
          <p:cNvGrpSpPr/>
          <p:nvPr userDrawn="1"/>
        </p:nvGrpSpPr>
        <p:grpSpPr>
          <a:xfrm>
            <a:off x="0" y="6330462"/>
            <a:ext cx="12201236" cy="561904"/>
            <a:chOff x="0" y="6330462"/>
            <a:chExt cx="12201236" cy="561904"/>
          </a:xfrm>
        </p:grpSpPr>
        <p:sp>
          <p:nvSpPr>
            <p:cNvPr id="14" name="Rectangle 13">
              <a:extLst>
                <a:ext uri="{FF2B5EF4-FFF2-40B4-BE49-F238E27FC236}">
                  <a16:creationId xmlns:a16="http://schemas.microsoft.com/office/drawing/2014/main" id="{64BEBDEF-6BA2-DDC3-849C-6EC358F54893}"/>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DB270299-15F4-5FAC-0BB2-EEB4ED0B3E07}"/>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16" name="Group 15" descr="Footer - &quot;Performance Accountability &amp; Date&quot;  ">
              <a:extLst>
                <a:ext uri="{FF2B5EF4-FFF2-40B4-BE49-F238E27FC236}">
                  <a16:creationId xmlns:a16="http://schemas.microsoft.com/office/drawing/2014/main" id="{4D1CE376-1BD4-4C9F-0A7B-83B9F7A420C6}"/>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17" name="TextBox 16">
                <a:extLst>
                  <a:ext uri="{FF2B5EF4-FFF2-40B4-BE49-F238E27FC236}">
                    <a16:creationId xmlns:a16="http://schemas.microsoft.com/office/drawing/2014/main" id="{2FB40819-7D85-1335-C607-9DB8FACEF5A3}"/>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18" name="Picture 17" descr="Logo, company name&#10;&#10;Description automatically generated">
                <a:extLst>
                  <a:ext uri="{FF2B5EF4-FFF2-40B4-BE49-F238E27FC236}">
                    <a16:creationId xmlns:a16="http://schemas.microsoft.com/office/drawing/2014/main" id="{9A23E8CA-8BD2-9D65-DD92-0B09BE1EAF1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Tree>
    <p:extLst>
      <p:ext uri="{BB962C8B-B14F-4D97-AF65-F5344CB8AC3E}">
        <p14:creationId xmlns:p14="http://schemas.microsoft.com/office/powerpoint/2010/main" val="2694643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one content">
    <p:bg>
      <p:bgPr>
        <a:solidFill>
          <a:schemeClr val="bg1"/>
        </a:solidFill>
        <a:effectLst/>
      </p:bgPr>
    </p:bg>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58858BB-6C42-8025-6FEC-E7BB127D6C6B}"/>
              </a:ext>
            </a:extLst>
          </p:cNvPr>
          <p:cNvGrpSpPr/>
          <p:nvPr userDrawn="1"/>
        </p:nvGrpSpPr>
        <p:grpSpPr>
          <a:xfrm>
            <a:off x="0" y="6330462"/>
            <a:ext cx="12201236" cy="561904"/>
            <a:chOff x="0" y="6330462"/>
            <a:chExt cx="12201236" cy="561904"/>
          </a:xfrm>
        </p:grpSpPr>
        <p:sp>
          <p:nvSpPr>
            <p:cNvPr id="32" name="Rectangle 31">
              <a:extLst>
                <a:ext uri="{FF2B5EF4-FFF2-40B4-BE49-F238E27FC236}">
                  <a16:creationId xmlns:a16="http://schemas.microsoft.com/office/drawing/2014/main" id="{DB481E08-3830-1917-4F08-833FA67FADAB}"/>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3" name="Picture 32">
              <a:extLst>
                <a:ext uri="{FF2B5EF4-FFF2-40B4-BE49-F238E27FC236}">
                  <a16:creationId xmlns:a16="http://schemas.microsoft.com/office/drawing/2014/main" id="{1AFFBA30-FC70-5F72-AA4D-3F48196FDE8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34" name="Group 33" descr="Footer - &quot;Performance Accountability &amp; Date&quot;  ">
              <a:extLst>
                <a:ext uri="{FF2B5EF4-FFF2-40B4-BE49-F238E27FC236}">
                  <a16:creationId xmlns:a16="http://schemas.microsoft.com/office/drawing/2014/main" id="{547F4EF8-1538-4E41-F2D6-E2C523104D3D}"/>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35" name="TextBox 34">
                <a:extLst>
                  <a:ext uri="{FF2B5EF4-FFF2-40B4-BE49-F238E27FC236}">
                    <a16:creationId xmlns:a16="http://schemas.microsoft.com/office/drawing/2014/main" id="{B08A6A6B-712D-5F74-57B4-C53944801531}"/>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36" name="Picture 35" descr="Logo, company name&#10;&#10;Description automatically generated">
                <a:extLst>
                  <a:ext uri="{FF2B5EF4-FFF2-40B4-BE49-F238E27FC236}">
                    <a16:creationId xmlns:a16="http://schemas.microsoft.com/office/drawing/2014/main" id="{FEC5D404-1895-459F-B28D-69436821663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
        <p:nvSpPr>
          <p:cNvPr id="22" name="Slide Number Placeholder 6">
            <a:extLst>
              <a:ext uri="{FF2B5EF4-FFF2-40B4-BE49-F238E27FC236}">
                <a16:creationId xmlns:a16="http://schemas.microsoft.com/office/drawing/2014/main" id="{8C102C85-1EDA-3AFE-54DF-B6A153E953DF}"/>
              </a:ext>
            </a:extLst>
          </p:cNvPr>
          <p:cNvSpPr>
            <a:spLocks noGrp="1"/>
          </p:cNvSpPr>
          <p:nvPr>
            <p:ph type="sldNum" sz="quarter" idx="12"/>
          </p:nvPr>
        </p:nvSpPr>
        <p:spPr>
          <a:xfrm>
            <a:off x="11786616" y="6647688"/>
            <a:ext cx="402336" cy="210312"/>
          </a:xfrm>
          <a:prstGeom prst="rect">
            <a:avLst/>
          </a:prstGeom>
          <a:noFill/>
          <a:ln>
            <a:noFill/>
          </a:ln>
        </p:spPr>
        <p:txBody>
          <a:bodyPr/>
          <a:lstStyle>
            <a:lvl1pPr algn="r">
              <a:defRPr sz="800">
                <a:solidFill>
                  <a:schemeClr val="bg1"/>
                </a:solidFill>
                <a:latin typeface="Franklin Gothic Medium" panose="020B0603020102020204" pitchFamily="34" charset="0"/>
              </a:defRPr>
            </a:lvl1pPr>
          </a:lstStyle>
          <a:p>
            <a:pPr algn="r"/>
            <a:fld id="{B5CEABB6-07DC-46E8-9B57-56EC44A396E5}" type="slidenum">
              <a:rPr lang="en-US" smtClean="0"/>
              <a:pPr/>
              <a:t>‹#›</a:t>
            </a:fld>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731520" y="914400"/>
            <a:ext cx="10725912" cy="530352"/>
          </a:xfrm>
        </p:spPr>
        <p:txBody>
          <a:bodyPr anchor="b"/>
          <a:lstStyle>
            <a:lvl1pPr>
              <a:defRPr sz="3200" b="1">
                <a:solidFill>
                  <a:srgbClr val="202828"/>
                </a:solidFill>
              </a:defRPr>
            </a:lvl1pPr>
          </a:lstStyle>
          <a:p>
            <a:r>
              <a:rPr lang="en-US" dirty="0"/>
              <a:t>Click to add title</a:t>
            </a:r>
          </a:p>
        </p:txBody>
      </p:sp>
      <p:sp>
        <p:nvSpPr>
          <p:cNvPr id="6" name="Content Placeholder 5">
            <a:extLst>
              <a:ext uri="{FF2B5EF4-FFF2-40B4-BE49-F238E27FC236}">
                <a16:creationId xmlns:a16="http://schemas.microsoft.com/office/drawing/2014/main" id="{EC5B7684-C0CB-2A2E-ADC5-BD05305D7D2B}"/>
              </a:ext>
            </a:extLst>
          </p:cNvPr>
          <p:cNvSpPr>
            <a:spLocks noGrp="1"/>
          </p:cNvSpPr>
          <p:nvPr>
            <p:ph sz="quarter" idx="13" hasCustomPrompt="1"/>
          </p:nvPr>
        </p:nvSpPr>
        <p:spPr>
          <a:xfrm>
            <a:off x="731520" y="1682496"/>
            <a:ext cx="10725912" cy="4494301"/>
          </a:xfrm>
        </p:spPr>
        <p:txBody>
          <a:bodyPr>
            <a:normAutofit/>
          </a:bodyPr>
          <a:lstStyle>
            <a:lvl1pPr>
              <a:defRPr sz="2400"/>
            </a:lvl1pPr>
          </a:lstStyle>
          <a:p>
            <a:pPr lvl="0"/>
            <a:r>
              <a:rPr lang="en-US" dirty="0"/>
              <a:t>Click to add text or object</a:t>
            </a:r>
          </a:p>
        </p:txBody>
      </p:sp>
      <p:grpSp>
        <p:nvGrpSpPr>
          <p:cNvPr id="27" name="Group 26">
            <a:extLst>
              <a:ext uri="{FF2B5EF4-FFF2-40B4-BE49-F238E27FC236}">
                <a16:creationId xmlns:a16="http://schemas.microsoft.com/office/drawing/2014/main" id="{D896034E-70DD-8AB2-A1DE-22572296FA93}"/>
              </a:ext>
            </a:extLst>
          </p:cNvPr>
          <p:cNvGrpSpPr/>
          <p:nvPr userDrawn="1"/>
        </p:nvGrpSpPr>
        <p:grpSpPr>
          <a:xfrm>
            <a:off x="0" y="-1"/>
            <a:ext cx="12201236" cy="676656"/>
            <a:chOff x="0" y="-1"/>
            <a:chExt cx="12201236" cy="676656"/>
          </a:xfrm>
        </p:grpSpPr>
        <p:sp>
          <p:nvSpPr>
            <p:cNvPr id="28" name="Rectangle 27">
              <a:extLst>
                <a:ext uri="{FF2B5EF4-FFF2-40B4-BE49-F238E27FC236}">
                  <a16:creationId xmlns:a16="http://schemas.microsoft.com/office/drawing/2014/main" id="{FD1D184F-9355-E45F-1096-A25165D0EF08}"/>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 name="Picture 2" descr="CSAVR: Advancing disability inclusion and workforce innovation">
              <a:extLst>
                <a:ext uri="{FF2B5EF4-FFF2-40B4-BE49-F238E27FC236}">
                  <a16:creationId xmlns:a16="http://schemas.microsoft.com/office/drawing/2014/main" id="{A75C56E4-7477-2F37-9A1F-56D21E4E5D4D}"/>
                </a:ext>
              </a:extLst>
            </p:cNvPr>
            <p:cNvPicPr>
              <a:picLocks noChangeAspect="1" noChangeArrowheads="1"/>
            </p:cNvPicPr>
            <p:nvPr userDrawn="1"/>
          </p:nvPicPr>
          <p:blipFill>
            <a:blip r:embed="rId4"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a:extLst>
                <a:ext uri="{FF2B5EF4-FFF2-40B4-BE49-F238E27FC236}">
                  <a16:creationId xmlns:a16="http://schemas.microsoft.com/office/drawing/2014/main" id="{08A35347-C22F-9F44-BC6B-D476B1199E03}"/>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spTree>
    <p:extLst>
      <p:ext uri="{BB962C8B-B14F-4D97-AF65-F5344CB8AC3E}">
        <p14:creationId xmlns:p14="http://schemas.microsoft.com/office/powerpoint/2010/main" val="1164587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one content - 2v">
    <p:bg>
      <p:bgPr>
        <a:solidFill>
          <a:schemeClr val="bg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F0CA129F-620B-28D8-2164-C9BF66BDAD2F}"/>
              </a:ext>
              <a:ext uri="{C183D7F6-B498-43B3-948B-1728B52AA6E4}">
                <adec:decorative xmlns:adec="http://schemas.microsoft.com/office/drawing/2017/decorative" val="1"/>
              </a:ext>
            </a:extLst>
          </p:cNvPr>
          <p:cNvGrpSpPr/>
          <p:nvPr userDrawn="1"/>
        </p:nvGrpSpPr>
        <p:grpSpPr>
          <a:xfrm>
            <a:off x="10763250" y="0"/>
            <a:ext cx="1428750" cy="6858000"/>
            <a:chOff x="0" y="0"/>
            <a:chExt cx="4175760" cy="6858000"/>
          </a:xfrm>
        </p:grpSpPr>
        <p:sp>
          <p:nvSpPr>
            <p:cNvPr id="9" name="Rectangle 8">
              <a:extLst>
                <a:ext uri="{FF2B5EF4-FFF2-40B4-BE49-F238E27FC236}">
                  <a16:creationId xmlns:a16="http://schemas.microsoft.com/office/drawing/2014/main" id="{29197FF6-6321-41EE-A0C4-DEC0761A3C01}"/>
                </a:ext>
                <a:ext uri="{C183D7F6-B498-43B3-948B-1728B52AA6E4}">
                  <adec:decorative xmlns:adec="http://schemas.microsoft.com/office/drawing/2017/decorative" val="1"/>
                </a:ext>
              </a:extLst>
            </p:cNvPr>
            <p:cNvSpPr/>
            <p:nvPr userDrawn="1"/>
          </p:nvSpPr>
          <p:spPr>
            <a:xfrm>
              <a:off x="0" y="0"/>
              <a:ext cx="4175760" cy="3840480"/>
            </a:xfrm>
            <a:prstGeom prst="rect">
              <a:avLst/>
            </a:prstGeom>
            <a:gradFill>
              <a:gsLst>
                <a:gs pos="0">
                  <a:srgbClr val="008080">
                    <a:shade val="30000"/>
                    <a:satMod val="115000"/>
                  </a:srgbClr>
                </a:gs>
                <a:gs pos="89000">
                  <a:srgbClr val="008080">
                    <a:shade val="67500"/>
                    <a:satMod val="115000"/>
                  </a:srgbClr>
                </a:gs>
                <a:gs pos="100000">
                  <a:srgbClr val="008080">
                    <a:shade val="100000"/>
                    <a:satMod val="11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45EFDD-D97D-44D9-8A6D-0FACEE0964B3}"/>
                </a:ext>
                <a:ext uri="{C183D7F6-B498-43B3-948B-1728B52AA6E4}">
                  <adec:decorative xmlns:adec="http://schemas.microsoft.com/office/drawing/2017/decorative" val="1"/>
                </a:ext>
              </a:extLst>
            </p:cNvPr>
            <p:cNvSpPr/>
            <p:nvPr userDrawn="1"/>
          </p:nvSpPr>
          <p:spPr>
            <a:xfrm flipV="1">
              <a:off x="0" y="3840479"/>
              <a:ext cx="4175760" cy="1598295"/>
            </a:xfrm>
            <a:prstGeom prst="rect">
              <a:avLst/>
            </a:prstGeom>
            <a:solidFill>
              <a:srgbClr val="2D28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54E59D1-0F68-4FA3-944D-63FCD442DA66}"/>
                </a:ext>
                <a:ext uri="{C183D7F6-B498-43B3-948B-1728B52AA6E4}">
                  <adec:decorative xmlns:adec="http://schemas.microsoft.com/office/drawing/2017/decorative" val="1"/>
                </a:ext>
              </a:extLst>
            </p:cNvPr>
            <p:cNvSpPr/>
            <p:nvPr userDrawn="1"/>
          </p:nvSpPr>
          <p:spPr>
            <a:xfrm flipV="1">
              <a:off x="0" y="5354956"/>
              <a:ext cx="4175760" cy="1503044"/>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D9D9D9"/>
                </a:solidFill>
              </a:endParaRPr>
            </a:p>
          </p:txBody>
        </p:sp>
      </p:grpSp>
      <p:grpSp>
        <p:nvGrpSpPr>
          <p:cNvPr id="31" name="Group 30">
            <a:extLst>
              <a:ext uri="{FF2B5EF4-FFF2-40B4-BE49-F238E27FC236}">
                <a16:creationId xmlns:a16="http://schemas.microsoft.com/office/drawing/2014/main" id="{EF32225E-6E9E-619C-817D-6B2885AED385}"/>
              </a:ext>
            </a:extLst>
          </p:cNvPr>
          <p:cNvGrpSpPr/>
          <p:nvPr userDrawn="1"/>
        </p:nvGrpSpPr>
        <p:grpSpPr>
          <a:xfrm>
            <a:off x="0" y="6330462"/>
            <a:ext cx="12201236" cy="561904"/>
            <a:chOff x="0" y="6330462"/>
            <a:chExt cx="12201236" cy="561904"/>
          </a:xfrm>
        </p:grpSpPr>
        <p:sp>
          <p:nvSpPr>
            <p:cNvPr id="32" name="Rectangle 31">
              <a:extLst>
                <a:ext uri="{FF2B5EF4-FFF2-40B4-BE49-F238E27FC236}">
                  <a16:creationId xmlns:a16="http://schemas.microsoft.com/office/drawing/2014/main" id="{D7BB6E8B-CFF7-86FA-876E-76C8F6708D1F}"/>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3" name="Picture 32">
              <a:extLst>
                <a:ext uri="{FF2B5EF4-FFF2-40B4-BE49-F238E27FC236}">
                  <a16:creationId xmlns:a16="http://schemas.microsoft.com/office/drawing/2014/main" id="{A002A12A-1E08-00CD-E341-D31B2888DFC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34" name="Group 33" descr="Footer - &quot;Performance Accountability &amp; Date&quot;  ">
              <a:extLst>
                <a:ext uri="{FF2B5EF4-FFF2-40B4-BE49-F238E27FC236}">
                  <a16:creationId xmlns:a16="http://schemas.microsoft.com/office/drawing/2014/main" id="{24EC5B54-B041-58E9-0A3B-E31641A8C79F}"/>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35" name="TextBox 34">
                <a:extLst>
                  <a:ext uri="{FF2B5EF4-FFF2-40B4-BE49-F238E27FC236}">
                    <a16:creationId xmlns:a16="http://schemas.microsoft.com/office/drawing/2014/main" id="{0702C120-11AC-84EC-F19C-9B67DE7217A5}"/>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36" name="Picture 35" descr="Logo, company name&#10;&#10;Description automatically generated">
                <a:extLst>
                  <a:ext uri="{FF2B5EF4-FFF2-40B4-BE49-F238E27FC236}">
                    <a16:creationId xmlns:a16="http://schemas.microsoft.com/office/drawing/2014/main" id="{3BE8BD20-1C37-EE3E-F592-5B24481CD8E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731520" y="914400"/>
            <a:ext cx="9488804" cy="530352"/>
          </a:xfrm>
        </p:spPr>
        <p:txBody>
          <a:bodyPr anchor="b"/>
          <a:lstStyle>
            <a:lvl1pPr>
              <a:defRPr sz="3200" b="1">
                <a:solidFill>
                  <a:srgbClr val="202828"/>
                </a:solidFill>
              </a:defRPr>
            </a:lvl1pPr>
          </a:lstStyle>
          <a:p>
            <a:r>
              <a:rPr lang="en-US" dirty="0"/>
              <a:t>Click to add title</a:t>
            </a:r>
          </a:p>
        </p:txBody>
      </p:sp>
      <p:sp>
        <p:nvSpPr>
          <p:cNvPr id="7" name="Content Placeholder 6">
            <a:extLst>
              <a:ext uri="{FF2B5EF4-FFF2-40B4-BE49-F238E27FC236}">
                <a16:creationId xmlns:a16="http://schemas.microsoft.com/office/drawing/2014/main" id="{F86C793F-B119-46EB-3513-6F580E32E27A}"/>
              </a:ext>
            </a:extLst>
          </p:cNvPr>
          <p:cNvSpPr>
            <a:spLocks noGrp="1"/>
          </p:cNvSpPr>
          <p:nvPr>
            <p:ph sz="quarter" idx="13" hasCustomPrompt="1"/>
          </p:nvPr>
        </p:nvSpPr>
        <p:spPr>
          <a:xfrm>
            <a:off x="731520" y="1682496"/>
            <a:ext cx="9488805" cy="4483395"/>
          </a:xfrm>
        </p:spPr>
        <p:txBody>
          <a:bodyPr/>
          <a:lstStyle>
            <a:lvl1pPr>
              <a:defRPr sz="2400"/>
            </a:lvl1pPr>
          </a:lstStyle>
          <a:p>
            <a:pPr lvl="0"/>
            <a:r>
              <a:rPr lang="en-US" dirty="0"/>
              <a:t>Click to add text or object</a:t>
            </a:r>
          </a:p>
        </p:txBody>
      </p:sp>
      <p:sp>
        <p:nvSpPr>
          <p:cNvPr id="23" name="Slide Number Placeholder 6">
            <a:extLst>
              <a:ext uri="{FF2B5EF4-FFF2-40B4-BE49-F238E27FC236}">
                <a16:creationId xmlns:a16="http://schemas.microsoft.com/office/drawing/2014/main" id="{5CE3CC6D-EC9E-20EB-EABC-F4C8048447C8}"/>
              </a:ext>
            </a:extLst>
          </p:cNvPr>
          <p:cNvSpPr>
            <a:spLocks noGrp="1"/>
          </p:cNvSpPr>
          <p:nvPr>
            <p:ph type="sldNum" sz="quarter" idx="12"/>
          </p:nvPr>
        </p:nvSpPr>
        <p:spPr>
          <a:xfrm>
            <a:off x="11788877" y="6645889"/>
            <a:ext cx="403123" cy="212111"/>
          </a:xfrm>
          <a:prstGeom prst="rect">
            <a:avLst/>
          </a:prstGeom>
          <a:noFill/>
          <a:ln>
            <a:noFill/>
          </a:ln>
        </p:spPr>
        <p:txBody>
          <a:bodyPr/>
          <a:lstStyle>
            <a:lvl1pPr algn="r">
              <a:defRPr sz="800">
                <a:solidFill>
                  <a:schemeClr val="bg1"/>
                </a:solidFill>
                <a:latin typeface="Franklin Gothic Medium" panose="020B0603020102020204" pitchFamily="34" charset="0"/>
              </a:defRPr>
            </a:lvl1pPr>
          </a:lstStyle>
          <a:p>
            <a:pPr algn="r"/>
            <a:fld id="{B5CEABB6-07DC-46E8-9B57-56EC44A396E5}" type="slidenum">
              <a:rPr lang="en-US" smtClean="0"/>
              <a:pPr/>
              <a:t>‹#›</a:t>
            </a:fld>
            <a:endParaRPr lang="en-US" dirty="0"/>
          </a:p>
        </p:txBody>
      </p:sp>
      <p:grpSp>
        <p:nvGrpSpPr>
          <p:cNvPr id="30" name="Group 29">
            <a:extLst>
              <a:ext uri="{FF2B5EF4-FFF2-40B4-BE49-F238E27FC236}">
                <a16:creationId xmlns:a16="http://schemas.microsoft.com/office/drawing/2014/main" id="{2C448B77-F46D-4EA9-D17F-C99DD3B6F4F0}"/>
              </a:ext>
            </a:extLst>
          </p:cNvPr>
          <p:cNvGrpSpPr/>
          <p:nvPr userDrawn="1"/>
        </p:nvGrpSpPr>
        <p:grpSpPr>
          <a:xfrm>
            <a:off x="0" y="-1"/>
            <a:ext cx="12201236" cy="676656"/>
            <a:chOff x="0" y="-1"/>
            <a:chExt cx="12201236" cy="676656"/>
          </a:xfrm>
        </p:grpSpPr>
        <p:sp>
          <p:nvSpPr>
            <p:cNvPr id="27" name="Rectangle 26">
              <a:extLst>
                <a:ext uri="{FF2B5EF4-FFF2-40B4-BE49-F238E27FC236}">
                  <a16:creationId xmlns:a16="http://schemas.microsoft.com/office/drawing/2014/main" id="{30EF8410-DAE0-DEA4-9647-79857015FCF1}"/>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8" name="Picture 2" descr="CSAVR: Advancing disability inclusion and workforce innovation">
              <a:extLst>
                <a:ext uri="{FF2B5EF4-FFF2-40B4-BE49-F238E27FC236}">
                  <a16:creationId xmlns:a16="http://schemas.microsoft.com/office/drawing/2014/main" id="{A278C9F5-79EA-5E55-FB89-10228CD3FDB0}"/>
                </a:ext>
              </a:extLst>
            </p:cNvPr>
            <p:cNvPicPr>
              <a:picLocks noChangeAspect="1" noChangeArrowheads="1"/>
            </p:cNvPicPr>
            <p:nvPr userDrawn="1"/>
          </p:nvPicPr>
          <p:blipFill>
            <a:blip r:embed="rId4"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58321F66-C683-2E16-64C2-3031C1A217A8}"/>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spTree>
    <p:extLst>
      <p:ext uri="{BB962C8B-B14F-4D97-AF65-F5344CB8AC3E}">
        <p14:creationId xmlns:p14="http://schemas.microsoft.com/office/powerpoint/2010/main" val="3152683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ntent one object right">
    <p:bg>
      <p:bgPr>
        <a:solidFill>
          <a:schemeClr val="bg1"/>
        </a:solidFill>
        <a:effectLst/>
      </p:bgPr>
    </p:bg>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A8C7BD37-DF94-6CAC-2B81-DD4A16C15696}"/>
              </a:ext>
            </a:extLst>
          </p:cNvPr>
          <p:cNvGrpSpPr/>
          <p:nvPr userDrawn="1"/>
        </p:nvGrpSpPr>
        <p:grpSpPr>
          <a:xfrm>
            <a:off x="0" y="6330462"/>
            <a:ext cx="12201236" cy="561904"/>
            <a:chOff x="0" y="6330462"/>
            <a:chExt cx="12201236" cy="561904"/>
          </a:xfrm>
        </p:grpSpPr>
        <p:sp>
          <p:nvSpPr>
            <p:cNvPr id="23" name="Rectangle 22">
              <a:extLst>
                <a:ext uri="{FF2B5EF4-FFF2-40B4-BE49-F238E27FC236}">
                  <a16:creationId xmlns:a16="http://schemas.microsoft.com/office/drawing/2014/main" id="{89424701-F18D-056C-4DB7-1AC75E58D77C}"/>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FFD86E12-6CD2-B41D-3703-F8EEE20DE7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25" name="Group 24" descr="Footer - &quot;Performance Accountability &amp; Date&quot;  ">
              <a:extLst>
                <a:ext uri="{FF2B5EF4-FFF2-40B4-BE49-F238E27FC236}">
                  <a16:creationId xmlns:a16="http://schemas.microsoft.com/office/drawing/2014/main" id="{3FB92EA8-08D6-BCDE-7FE9-CF97019F68A9}"/>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26" name="TextBox 25">
                <a:extLst>
                  <a:ext uri="{FF2B5EF4-FFF2-40B4-BE49-F238E27FC236}">
                    <a16:creationId xmlns:a16="http://schemas.microsoft.com/office/drawing/2014/main" id="{8A834C7D-6457-603F-6806-E5A77502F6AC}"/>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27" name="Picture 26" descr="Logo, company name&#10;&#10;Description automatically generated">
                <a:extLst>
                  <a:ext uri="{FF2B5EF4-FFF2-40B4-BE49-F238E27FC236}">
                    <a16:creationId xmlns:a16="http://schemas.microsoft.com/office/drawing/2014/main" id="{F0A3E5C2-4E5E-8025-2885-0582032DAAE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731520" y="914401"/>
            <a:ext cx="7399756" cy="530352"/>
          </a:xfrm>
        </p:spPr>
        <p:txBody>
          <a:bodyPr anchor="t" anchorCtr="0"/>
          <a:lstStyle>
            <a:lvl1pPr>
              <a:defRPr b="1">
                <a:solidFill>
                  <a:srgbClr val="202828"/>
                </a:solidFill>
              </a:defRPr>
            </a:lvl1pPr>
          </a:lstStyle>
          <a:p>
            <a:r>
              <a:rPr lang="en-US" dirty="0"/>
              <a:t>Click to add title here </a:t>
            </a:r>
          </a:p>
        </p:txBody>
      </p:sp>
      <p:sp>
        <p:nvSpPr>
          <p:cNvPr id="7" name="Content Placeholder 6">
            <a:extLst>
              <a:ext uri="{FF2B5EF4-FFF2-40B4-BE49-F238E27FC236}">
                <a16:creationId xmlns:a16="http://schemas.microsoft.com/office/drawing/2014/main" id="{F86C793F-B119-46EB-3513-6F580E32E27A}"/>
              </a:ext>
            </a:extLst>
          </p:cNvPr>
          <p:cNvSpPr>
            <a:spLocks noGrp="1"/>
          </p:cNvSpPr>
          <p:nvPr>
            <p:ph sz="quarter" idx="13" hasCustomPrompt="1"/>
          </p:nvPr>
        </p:nvSpPr>
        <p:spPr>
          <a:xfrm>
            <a:off x="731519" y="1682496"/>
            <a:ext cx="7399757" cy="4369054"/>
          </a:xfrm>
        </p:spPr>
        <p:txBody>
          <a:bodyPr>
            <a:normAutofit/>
          </a:bodyPr>
          <a:lstStyle>
            <a:lvl1pPr>
              <a:defRPr sz="2400"/>
            </a:lvl1pPr>
          </a:lstStyle>
          <a:p>
            <a:pPr lvl="0"/>
            <a:r>
              <a:rPr lang="en-US" dirty="0"/>
              <a:t>Click to add text or object</a:t>
            </a:r>
          </a:p>
        </p:txBody>
      </p:sp>
      <p:sp>
        <p:nvSpPr>
          <p:cNvPr id="4" name="Content Placeholder 6">
            <a:extLst>
              <a:ext uri="{FF2B5EF4-FFF2-40B4-BE49-F238E27FC236}">
                <a16:creationId xmlns:a16="http://schemas.microsoft.com/office/drawing/2014/main" id="{AF10E4D9-948C-E2B5-B74D-4F664A985A27}"/>
              </a:ext>
            </a:extLst>
          </p:cNvPr>
          <p:cNvSpPr>
            <a:spLocks noGrp="1"/>
          </p:cNvSpPr>
          <p:nvPr>
            <p:ph sz="quarter" idx="14" hasCustomPrompt="1"/>
          </p:nvPr>
        </p:nvSpPr>
        <p:spPr>
          <a:xfrm>
            <a:off x="8452104" y="914400"/>
            <a:ext cx="3739896" cy="5166360"/>
          </a:xfrm>
        </p:spPr>
        <p:txBody>
          <a:bodyPr>
            <a:normAutofit/>
          </a:bodyPr>
          <a:lstStyle>
            <a:lvl1pPr>
              <a:defRPr sz="2400"/>
            </a:lvl1pPr>
          </a:lstStyle>
          <a:p>
            <a:pPr lvl="0"/>
            <a:r>
              <a:rPr lang="en-US" dirty="0"/>
              <a:t>Click to add text or object</a:t>
            </a:r>
          </a:p>
        </p:txBody>
      </p:sp>
      <p:sp>
        <p:nvSpPr>
          <p:cNvPr id="8" name="Slide Number Placeholder 6">
            <a:extLst>
              <a:ext uri="{FF2B5EF4-FFF2-40B4-BE49-F238E27FC236}">
                <a16:creationId xmlns:a16="http://schemas.microsoft.com/office/drawing/2014/main" id="{A1BCF633-D8E0-B861-EF12-65C678483F42}"/>
              </a:ext>
            </a:extLst>
          </p:cNvPr>
          <p:cNvSpPr>
            <a:spLocks noGrp="1"/>
          </p:cNvSpPr>
          <p:nvPr>
            <p:ph type="sldNum" sz="quarter" idx="12"/>
          </p:nvPr>
        </p:nvSpPr>
        <p:spPr>
          <a:xfrm>
            <a:off x="11788877" y="6645889"/>
            <a:ext cx="403123" cy="212111"/>
          </a:xfrm>
          <a:prstGeom prst="rect">
            <a:avLst/>
          </a:prstGeom>
          <a:noFill/>
          <a:ln>
            <a:noFill/>
          </a:ln>
        </p:spPr>
        <p:txBody>
          <a:bodyPr/>
          <a:lstStyle>
            <a:lvl1pPr algn="r">
              <a:defRPr sz="800">
                <a:solidFill>
                  <a:schemeClr val="bg1"/>
                </a:solidFill>
                <a:latin typeface="Franklin Gothic Medium" panose="020B0603020102020204" pitchFamily="34" charset="0"/>
              </a:defRPr>
            </a:lvl1pPr>
          </a:lstStyle>
          <a:p>
            <a:pPr algn="r"/>
            <a:fld id="{B5CEABB6-07DC-46E8-9B57-56EC44A396E5}" type="slidenum">
              <a:rPr lang="en-US" smtClean="0"/>
              <a:pPr/>
              <a:t>‹#›</a:t>
            </a:fld>
            <a:endParaRPr lang="en-US" dirty="0"/>
          </a:p>
        </p:txBody>
      </p:sp>
      <p:grpSp>
        <p:nvGrpSpPr>
          <p:cNvPr id="18" name="Group 17">
            <a:extLst>
              <a:ext uri="{FF2B5EF4-FFF2-40B4-BE49-F238E27FC236}">
                <a16:creationId xmlns:a16="http://schemas.microsoft.com/office/drawing/2014/main" id="{D2A5092D-8A6F-7FB0-7FCB-521D53A20999}"/>
              </a:ext>
            </a:extLst>
          </p:cNvPr>
          <p:cNvGrpSpPr/>
          <p:nvPr userDrawn="1"/>
        </p:nvGrpSpPr>
        <p:grpSpPr>
          <a:xfrm>
            <a:off x="0" y="-1"/>
            <a:ext cx="12201236" cy="676656"/>
            <a:chOff x="0" y="-1"/>
            <a:chExt cx="12201236" cy="676656"/>
          </a:xfrm>
        </p:grpSpPr>
        <p:sp>
          <p:nvSpPr>
            <p:cNvPr id="19" name="Rectangle 18">
              <a:extLst>
                <a:ext uri="{FF2B5EF4-FFF2-40B4-BE49-F238E27FC236}">
                  <a16:creationId xmlns:a16="http://schemas.microsoft.com/office/drawing/2014/main" id="{077A0608-9730-16F1-3EF3-9941B4CD9BFF}"/>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Picture 2" descr="CSAVR: Advancing disability inclusion and workforce innovation">
              <a:extLst>
                <a:ext uri="{FF2B5EF4-FFF2-40B4-BE49-F238E27FC236}">
                  <a16:creationId xmlns:a16="http://schemas.microsoft.com/office/drawing/2014/main" id="{73477BA0-4D68-A261-DBE3-E927DF6D6A5B}"/>
                </a:ext>
              </a:extLst>
            </p:cNvPr>
            <p:cNvPicPr>
              <a:picLocks noChangeAspect="1" noChangeArrowheads="1"/>
            </p:cNvPicPr>
            <p:nvPr userDrawn="1"/>
          </p:nvPicPr>
          <p:blipFill>
            <a:blip r:embed="rId4"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a:extLst>
                <a:ext uri="{FF2B5EF4-FFF2-40B4-BE49-F238E27FC236}">
                  <a16:creationId xmlns:a16="http://schemas.microsoft.com/office/drawing/2014/main" id="{BBE79C23-53CC-E908-EDD2-C7106B39A350}"/>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spTree>
    <p:extLst>
      <p:ext uri="{BB962C8B-B14F-4D97-AF65-F5344CB8AC3E}">
        <p14:creationId xmlns:p14="http://schemas.microsoft.com/office/powerpoint/2010/main" val="254068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ntent one object left">
    <p:bg>
      <p:bgPr>
        <a:solidFill>
          <a:schemeClr val="bg1"/>
        </a:solidFill>
        <a:effectLst/>
      </p:bgPr>
    </p:bg>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BC8A6C30-1AC8-9237-CEE6-433E169934ED}"/>
              </a:ext>
            </a:extLst>
          </p:cNvPr>
          <p:cNvGrpSpPr/>
          <p:nvPr userDrawn="1"/>
        </p:nvGrpSpPr>
        <p:grpSpPr>
          <a:xfrm>
            <a:off x="0" y="6330462"/>
            <a:ext cx="12201236" cy="561904"/>
            <a:chOff x="0" y="6330462"/>
            <a:chExt cx="12201236" cy="561904"/>
          </a:xfrm>
        </p:grpSpPr>
        <p:sp>
          <p:nvSpPr>
            <p:cNvPr id="23" name="Rectangle 22">
              <a:extLst>
                <a:ext uri="{FF2B5EF4-FFF2-40B4-BE49-F238E27FC236}">
                  <a16:creationId xmlns:a16="http://schemas.microsoft.com/office/drawing/2014/main" id="{6B67571E-FF3F-7BEF-E46B-43A32AED90A6}"/>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FD4DEED5-3A41-BBBB-3DF8-FB9CE5F051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25" name="Group 24" descr="Footer - &quot;Performance Accountability &amp; Date&quot;  ">
              <a:extLst>
                <a:ext uri="{FF2B5EF4-FFF2-40B4-BE49-F238E27FC236}">
                  <a16:creationId xmlns:a16="http://schemas.microsoft.com/office/drawing/2014/main" id="{9281549F-A21B-921E-B58D-62CFD2853EE4}"/>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26" name="TextBox 25">
                <a:extLst>
                  <a:ext uri="{FF2B5EF4-FFF2-40B4-BE49-F238E27FC236}">
                    <a16:creationId xmlns:a16="http://schemas.microsoft.com/office/drawing/2014/main" id="{F788E24C-8DF3-F3B6-EB53-03C5D251F16A}"/>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27" name="Picture 26" descr="Logo, company name&#10;&#10;Description automatically generated">
                <a:extLst>
                  <a:ext uri="{FF2B5EF4-FFF2-40B4-BE49-F238E27FC236}">
                    <a16:creationId xmlns:a16="http://schemas.microsoft.com/office/drawing/2014/main" id="{F1B8B992-1ACE-DE3F-31DC-72075108D53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060722" y="914400"/>
            <a:ext cx="7580771" cy="530352"/>
          </a:xfrm>
        </p:spPr>
        <p:txBody>
          <a:bodyPr anchor="b"/>
          <a:lstStyle>
            <a:lvl1pPr>
              <a:defRPr b="1">
                <a:solidFill>
                  <a:srgbClr val="202828"/>
                </a:solidFill>
              </a:defRPr>
            </a:lvl1pPr>
          </a:lstStyle>
          <a:p>
            <a:r>
              <a:rPr lang="en-US" dirty="0"/>
              <a:t>Click to add title</a:t>
            </a:r>
          </a:p>
        </p:txBody>
      </p:sp>
      <p:sp>
        <p:nvSpPr>
          <p:cNvPr id="8" name="Content Placeholder 7">
            <a:extLst>
              <a:ext uri="{FF2B5EF4-FFF2-40B4-BE49-F238E27FC236}">
                <a16:creationId xmlns:a16="http://schemas.microsoft.com/office/drawing/2014/main" id="{092A00FC-407E-62D6-9B00-DB37BE58FBB8}"/>
              </a:ext>
            </a:extLst>
          </p:cNvPr>
          <p:cNvSpPr>
            <a:spLocks noGrp="1"/>
          </p:cNvSpPr>
          <p:nvPr>
            <p:ph sz="quarter" idx="14" hasCustomPrompt="1"/>
          </p:nvPr>
        </p:nvSpPr>
        <p:spPr>
          <a:xfrm>
            <a:off x="0" y="914401"/>
            <a:ext cx="3736065" cy="5161934"/>
          </a:xfrm>
        </p:spPr>
        <p:txBody>
          <a:bodyPr/>
          <a:lstStyle>
            <a:lvl1pPr>
              <a:defRPr/>
            </a:lvl1pPr>
          </a:lstStyle>
          <a:p>
            <a:pPr lvl="0"/>
            <a:r>
              <a:rPr lang="en-US" dirty="0"/>
              <a:t>Click to add text or object</a:t>
            </a:r>
          </a:p>
        </p:txBody>
      </p:sp>
      <p:sp>
        <p:nvSpPr>
          <p:cNvPr id="7" name="Content Placeholder 6">
            <a:extLst>
              <a:ext uri="{FF2B5EF4-FFF2-40B4-BE49-F238E27FC236}">
                <a16:creationId xmlns:a16="http://schemas.microsoft.com/office/drawing/2014/main" id="{F86C793F-B119-46EB-3513-6F580E32E27A}"/>
              </a:ext>
            </a:extLst>
          </p:cNvPr>
          <p:cNvSpPr>
            <a:spLocks noGrp="1"/>
          </p:cNvSpPr>
          <p:nvPr>
            <p:ph sz="quarter" idx="13" hasCustomPrompt="1"/>
          </p:nvPr>
        </p:nvSpPr>
        <p:spPr>
          <a:xfrm>
            <a:off x="4060723" y="1682496"/>
            <a:ext cx="7580772" cy="4393839"/>
          </a:xfrm>
          <a:ln>
            <a:noFill/>
          </a:ln>
        </p:spPr>
        <p:style>
          <a:lnRef idx="2">
            <a:schemeClr val="accent2"/>
          </a:lnRef>
          <a:fillRef idx="1">
            <a:schemeClr val="lt1"/>
          </a:fillRef>
          <a:effectRef idx="0">
            <a:schemeClr val="accent2"/>
          </a:effectRef>
          <a:fontRef idx="minor">
            <a:schemeClr val="dk1"/>
          </a:fontRef>
        </p:style>
        <p:txBody>
          <a:bodyPr/>
          <a:lstStyle>
            <a:lvl1pPr>
              <a:defRPr>
                <a:latin typeface="Franklin Gothic Book" panose="020B0503020102020204" pitchFamily="34" charset="0"/>
              </a:defRPr>
            </a:lvl1pPr>
            <a:lvl2pPr>
              <a:buNone/>
              <a:defRPr/>
            </a:lvl2pPr>
          </a:lstStyle>
          <a:p>
            <a:pPr lvl="0"/>
            <a:r>
              <a:rPr lang="en-US" dirty="0"/>
              <a:t>Click to add text or object</a:t>
            </a:r>
          </a:p>
        </p:txBody>
      </p:sp>
      <p:sp>
        <p:nvSpPr>
          <p:cNvPr id="6" name="Slide Number Placeholder 6">
            <a:extLst>
              <a:ext uri="{FF2B5EF4-FFF2-40B4-BE49-F238E27FC236}">
                <a16:creationId xmlns:a16="http://schemas.microsoft.com/office/drawing/2014/main" id="{708846E2-716A-ABB8-3A02-74C932B9EA76}"/>
              </a:ext>
            </a:extLst>
          </p:cNvPr>
          <p:cNvSpPr>
            <a:spLocks noGrp="1"/>
          </p:cNvSpPr>
          <p:nvPr>
            <p:ph type="sldNum" sz="quarter" idx="12"/>
          </p:nvPr>
        </p:nvSpPr>
        <p:spPr>
          <a:xfrm>
            <a:off x="11788877" y="6645889"/>
            <a:ext cx="403123" cy="212111"/>
          </a:xfrm>
          <a:prstGeom prst="rect">
            <a:avLst/>
          </a:prstGeom>
          <a:noFill/>
          <a:ln>
            <a:noFill/>
          </a:ln>
        </p:spPr>
        <p:txBody>
          <a:bodyPr/>
          <a:lstStyle>
            <a:lvl1pPr algn="r">
              <a:defRPr sz="800">
                <a:solidFill>
                  <a:schemeClr val="bg1"/>
                </a:solidFill>
                <a:latin typeface="Franklin Gothic Medium" panose="020B0603020102020204" pitchFamily="34" charset="0"/>
              </a:defRPr>
            </a:lvl1pPr>
          </a:lstStyle>
          <a:p>
            <a:pPr algn="r"/>
            <a:fld id="{B5CEABB6-07DC-46E8-9B57-56EC44A396E5}" type="slidenum">
              <a:rPr lang="en-US" smtClean="0"/>
              <a:pPr/>
              <a:t>‹#›</a:t>
            </a:fld>
            <a:endParaRPr lang="en-US" dirty="0"/>
          </a:p>
        </p:txBody>
      </p:sp>
      <p:grpSp>
        <p:nvGrpSpPr>
          <p:cNvPr id="18" name="Group 17">
            <a:extLst>
              <a:ext uri="{FF2B5EF4-FFF2-40B4-BE49-F238E27FC236}">
                <a16:creationId xmlns:a16="http://schemas.microsoft.com/office/drawing/2014/main" id="{7DF11567-8279-0FFE-74CF-2FB5B0F29748}"/>
              </a:ext>
            </a:extLst>
          </p:cNvPr>
          <p:cNvGrpSpPr/>
          <p:nvPr userDrawn="1"/>
        </p:nvGrpSpPr>
        <p:grpSpPr>
          <a:xfrm>
            <a:off x="0" y="-1"/>
            <a:ext cx="12201236" cy="676656"/>
            <a:chOff x="0" y="-1"/>
            <a:chExt cx="12201236" cy="676656"/>
          </a:xfrm>
        </p:grpSpPr>
        <p:sp>
          <p:nvSpPr>
            <p:cNvPr id="19" name="Rectangle 18">
              <a:extLst>
                <a:ext uri="{FF2B5EF4-FFF2-40B4-BE49-F238E27FC236}">
                  <a16:creationId xmlns:a16="http://schemas.microsoft.com/office/drawing/2014/main" id="{21510547-05C9-12CD-EA2D-69C974FE7100}"/>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Picture 2" descr="CSAVR: Advancing disability inclusion and workforce innovation">
              <a:extLst>
                <a:ext uri="{FF2B5EF4-FFF2-40B4-BE49-F238E27FC236}">
                  <a16:creationId xmlns:a16="http://schemas.microsoft.com/office/drawing/2014/main" id="{D7F134DE-046E-1543-CAFA-8A88387FB0A4}"/>
                </a:ext>
              </a:extLst>
            </p:cNvPr>
            <p:cNvPicPr>
              <a:picLocks noChangeAspect="1" noChangeArrowheads="1"/>
            </p:cNvPicPr>
            <p:nvPr userDrawn="1"/>
          </p:nvPicPr>
          <p:blipFill>
            <a:blip r:embed="rId4"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a:extLst>
                <a:ext uri="{FF2B5EF4-FFF2-40B4-BE49-F238E27FC236}">
                  <a16:creationId xmlns:a16="http://schemas.microsoft.com/office/drawing/2014/main" id="{8F5B8B3E-F285-D4D1-F0D1-E4347159B217}"/>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spTree>
    <p:extLst>
      <p:ext uri="{BB962C8B-B14F-4D97-AF65-F5344CB8AC3E}">
        <p14:creationId xmlns:p14="http://schemas.microsoft.com/office/powerpoint/2010/main" val="2354471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545EFDD-D97D-44D9-8A6D-0FACEE0964B3}"/>
              </a:ext>
              <a:ext uri="{C183D7F6-B498-43B3-948B-1728B52AA6E4}">
                <adec:decorative xmlns:adec="http://schemas.microsoft.com/office/drawing/2017/decorative" val="1"/>
              </a:ext>
            </a:extLst>
          </p:cNvPr>
          <p:cNvSpPr/>
          <p:nvPr userDrawn="1"/>
        </p:nvSpPr>
        <p:spPr>
          <a:xfrm flipV="1">
            <a:off x="10417629" y="0"/>
            <a:ext cx="1774370"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54E59D1-0F68-4FA3-944D-63FCD442DA66}"/>
              </a:ext>
              <a:ext uri="{C183D7F6-B498-43B3-948B-1728B52AA6E4}">
                <adec:decorative xmlns:adec="http://schemas.microsoft.com/office/drawing/2017/decorative" val="1"/>
              </a:ext>
            </a:extLst>
          </p:cNvPr>
          <p:cNvSpPr/>
          <p:nvPr userDrawn="1"/>
        </p:nvSpPr>
        <p:spPr>
          <a:xfrm flipV="1">
            <a:off x="11800114" y="0"/>
            <a:ext cx="391886" cy="6858000"/>
          </a:xfrm>
          <a:prstGeom prst="rect">
            <a:avLst/>
          </a:prstGeom>
          <a:gradFill flip="none" rotWithShape="1">
            <a:gsLst>
              <a:gs pos="0">
                <a:srgbClr val="008080">
                  <a:shade val="30000"/>
                  <a:satMod val="115000"/>
                </a:srgbClr>
              </a:gs>
              <a:gs pos="89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a:extLst>
              <a:ext uri="{FF2B5EF4-FFF2-40B4-BE49-F238E27FC236}">
                <a16:creationId xmlns:a16="http://schemas.microsoft.com/office/drawing/2014/main" id="{FFC05F7E-CC08-F086-0A10-FFA6A92D1089}"/>
              </a:ext>
            </a:extLst>
          </p:cNvPr>
          <p:cNvGrpSpPr/>
          <p:nvPr userDrawn="1"/>
        </p:nvGrpSpPr>
        <p:grpSpPr>
          <a:xfrm>
            <a:off x="0" y="6330462"/>
            <a:ext cx="12201236" cy="561904"/>
            <a:chOff x="0" y="6330462"/>
            <a:chExt cx="12201236" cy="561904"/>
          </a:xfrm>
        </p:grpSpPr>
        <p:sp>
          <p:nvSpPr>
            <p:cNvPr id="25" name="Rectangle 24">
              <a:extLst>
                <a:ext uri="{FF2B5EF4-FFF2-40B4-BE49-F238E27FC236}">
                  <a16:creationId xmlns:a16="http://schemas.microsoft.com/office/drawing/2014/main" id="{F7550ABF-A70E-D1D2-9277-8237302D4FD7}"/>
                </a:ext>
                <a:ext uri="{C183D7F6-B498-43B3-948B-1728B52AA6E4}">
                  <adec:decorative xmlns:adec="http://schemas.microsoft.com/office/drawing/2017/decorative" val="1"/>
                </a:ext>
              </a:extLst>
            </p:cNvPr>
            <p:cNvSpPr/>
            <p:nvPr userDrawn="1"/>
          </p:nvSpPr>
          <p:spPr>
            <a:xfrm>
              <a:off x="0" y="6330462"/>
              <a:ext cx="12201236" cy="527538"/>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Picture 25">
              <a:extLst>
                <a:ext uri="{FF2B5EF4-FFF2-40B4-BE49-F238E27FC236}">
                  <a16:creationId xmlns:a16="http://schemas.microsoft.com/office/drawing/2014/main" id="{B5F365A2-5E48-64D2-BBF2-29DD9709E7B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73004" y="6343726"/>
              <a:ext cx="1097280" cy="548640"/>
            </a:xfrm>
            <a:prstGeom prst="rect">
              <a:avLst/>
            </a:prstGeom>
          </p:spPr>
        </p:pic>
        <p:grpSp>
          <p:nvGrpSpPr>
            <p:cNvPr id="27" name="Group 26" descr="Footer - &quot;Performance Accountability &amp; Date&quot;  ">
              <a:extLst>
                <a:ext uri="{FF2B5EF4-FFF2-40B4-BE49-F238E27FC236}">
                  <a16:creationId xmlns:a16="http://schemas.microsoft.com/office/drawing/2014/main" id="{756A523B-0FB0-90D5-E174-8E70A2AAA8E5}"/>
                </a:ext>
                <a:ext uri="{C183D7F6-B498-43B3-948B-1728B52AA6E4}">
                  <adec:decorative xmlns:adec="http://schemas.microsoft.com/office/drawing/2017/decorative" val="0"/>
                </a:ext>
              </a:extLst>
            </p:cNvPr>
            <p:cNvGrpSpPr/>
            <p:nvPr userDrawn="1"/>
          </p:nvGrpSpPr>
          <p:grpSpPr>
            <a:xfrm>
              <a:off x="245955" y="6454433"/>
              <a:ext cx="6441437" cy="272380"/>
              <a:chOff x="460863" y="6403340"/>
              <a:chExt cx="5606122" cy="272380"/>
            </a:xfrm>
          </p:grpSpPr>
          <p:sp>
            <p:nvSpPr>
              <p:cNvPr id="28" name="TextBox 27">
                <a:extLst>
                  <a:ext uri="{FF2B5EF4-FFF2-40B4-BE49-F238E27FC236}">
                    <a16:creationId xmlns:a16="http://schemas.microsoft.com/office/drawing/2014/main" id="{87A8C082-CF86-597F-1F61-5AB289D0E9F3}"/>
                  </a:ext>
                </a:extLst>
              </p:cNvPr>
              <p:cNvSpPr txBox="1"/>
              <p:nvPr/>
            </p:nvSpPr>
            <p:spPr>
              <a:xfrm>
                <a:off x="659743" y="6414110"/>
                <a:ext cx="5407242" cy="261610"/>
              </a:xfrm>
              <a:prstGeom prst="rect">
                <a:avLst/>
              </a:prstGeom>
              <a:noFill/>
              <a:ln cap="rnd">
                <a:noFill/>
                <a:bevel/>
              </a:ln>
            </p:spPr>
            <p:txBody>
              <a:bodyPr wrap="square">
                <a:spAutoFit/>
              </a:bodyPr>
              <a:lstStyle/>
              <a:p>
                <a:r>
                  <a:rPr lang="en-US" sz="1100" b="1" spc="200" dirty="0">
                    <a:solidFill>
                      <a:srgbClr val="E7E6E5"/>
                    </a:solidFill>
                    <a:effectLst/>
                    <a:latin typeface="Franklin Gothic Medium" panose="020B0603020102020204" pitchFamily="34" charset="0"/>
                    <a:ea typeface="Calibri" panose="020F0502020204030204" pitchFamily="34" charset="0"/>
                    <a:cs typeface="Times New Roman" panose="02020603050405020304" pitchFamily="18" charset="0"/>
                  </a:rPr>
                  <a:t>Negotiating Levels of Performance │ March 28, 2026</a:t>
                </a:r>
              </a:p>
            </p:txBody>
          </p:sp>
          <p:pic>
            <p:nvPicPr>
              <p:cNvPr id="29" name="Picture 28" descr="Logo, company name&#10;&#10;Description automatically generated">
                <a:extLst>
                  <a:ext uri="{FF2B5EF4-FFF2-40B4-BE49-F238E27FC236}">
                    <a16:creationId xmlns:a16="http://schemas.microsoft.com/office/drawing/2014/main" id="{8BF8FAF8-13FA-750F-8F5D-A52E027BE5C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0863" y="6403340"/>
                <a:ext cx="228600" cy="228600"/>
              </a:xfrm>
              <a:prstGeom prst="rect">
                <a:avLst/>
              </a:prstGeom>
            </p:spPr>
          </p:pic>
        </p:grpSp>
      </p:grpSp>
      <p:sp>
        <p:nvSpPr>
          <p:cNvPr id="20" name="Rectangle 19">
            <a:extLst>
              <a:ext uri="{FF2B5EF4-FFF2-40B4-BE49-F238E27FC236}">
                <a16:creationId xmlns:a16="http://schemas.microsoft.com/office/drawing/2014/main" id="{D010E7B8-00FE-8407-2BD4-8001748237BA}"/>
              </a:ext>
              <a:ext uri="{C183D7F6-B498-43B3-948B-1728B52AA6E4}">
                <adec:decorative xmlns:adec="http://schemas.microsoft.com/office/drawing/2017/decorative" val="1"/>
              </a:ext>
            </a:extLst>
          </p:cNvPr>
          <p:cNvSpPr/>
          <p:nvPr userDrawn="1"/>
        </p:nvSpPr>
        <p:spPr>
          <a:xfrm>
            <a:off x="0" y="-1"/>
            <a:ext cx="186610" cy="6858001"/>
          </a:xfrm>
          <a:prstGeom prst="rect">
            <a:avLst/>
          </a:prstGeom>
          <a:solidFill>
            <a:srgbClr val="2D28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838199" y="914400"/>
            <a:ext cx="8837646" cy="530352"/>
          </a:xfrm>
        </p:spPr>
        <p:txBody>
          <a:bodyPr anchor="b">
            <a:noAutofit/>
          </a:bodyPr>
          <a:lstStyle>
            <a:lvl1pPr>
              <a:defRPr sz="3200" b="1">
                <a:solidFill>
                  <a:srgbClr val="2D2828"/>
                </a:solidFill>
              </a:defRPr>
            </a:lvl1pPr>
          </a:lstStyle>
          <a:p>
            <a:r>
              <a:rPr lang="en-US" dirty="0"/>
              <a:t>Click to add title</a:t>
            </a:r>
          </a:p>
        </p:txBody>
      </p:sp>
      <p:sp>
        <p:nvSpPr>
          <p:cNvPr id="8" name="Text Placeholder 7">
            <a:extLst>
              <a:ext uri="{FF2B5EF4-FFF2-40B4-BE49-F238E27FC236}">
                <a16:creationId xmlns:a16="http://schemas.microsoft.com/office/drawing/2014/main" id="{0B84D793-0AAE-B139-3FB2-C3CEAE2CE52F}"/>
              </a:ext>
            </a:extLst>
          </p:cNvPr>
          <p:cNvSpPr>
            <a:spLocks noGrp="1"/>
          </p:cNvSpPr>
          <p:nvPr>
            <p:ph type="body" sz="quarter" idx="20" hasCustomPrompt="1"/>
          </p:nvPr>
        </p:nvSpPr>
        <p:spPr>
          <a:xfrm>
            <a:off x="838200" y="1682496"/>
            <a:ext cx="3957638" cy="547690"/>
          </a:xfrm>
        </p:spPr>
        <p:txBody>
          <a:bodyPr anchor="ctr" anchorCtr="0"/>
          <a:lstStyle>
            <a:lvl1pPr>
              <a:buNone/>
              <a:defRPr lang="en-US" sz="2400" b="1" kern="1200" dirty="0">
                <a:solidFill>
                  <a:srgbClr val="2D2828"/>
                </a:solidFill>
                <a:latin typeface="Franklin Gothic Medium" panose="020B0603020102020204" pitchFamily="34" charset="0"/>
                <a:ea typeface="+mn-ea"/>
                <a:cs typeface="+mn-cs"/>
              </a:defRPr>
            </a:lvl1pPr>
          </a:lstStyle>
          <a:p>
            <a:pPr lvl="0"/>
            <a:r>
              <a:rPr lang="en-US" dirty="0"/>
              <a:t>Click to add text</a:t>
            </a:r>
          </a:p>
        </p:txBody>
      </p:sp>
      <p:sp>
        <p:nvSpPr>
          <p:cNvPr id="17" name="Content Placeholder 16">
            <a:extLst>
              <a:ext uri="{FF2B5EF4-FFF2-40B4-BE49-F238E27FC236}">
                <a16:creationId xmlns:a16="http://schemas.microsoft.com/office/drawing/2014/main" id="{0E2EA606-24C8-729A-2CA4-D939091686E6}"/>
              </a:ext>
            </a:extLst>
          </p:cNvPr>
          <p:cNvSpPr>
            <a:spLocks noGrp="1"/>
          </p:cNvSpPr>
          <p:nvPr>
            <p:ph sz="quarter" idx="18" hasCustomPrompt="1"/>
          </p:nvPr>
        </p:nvSpPr>
        <p:spPr>
          <a:xfrm>
            <a:off x="811201" y="2364927"/>
            <a:ext cx="3985687" cy="3559623"/>
          </a:xfrm>
        </p:spPr>
        <p:txBody>
          <a:bodyPr/>
          <a:lstStyle>
            <a:lvl1pPr>
              <a:defRPr/>
            </a:lvl1pPr>
          </a:lstStyle>
          <a:p>
            <a:pPr lvl="0"/>
            <a:r>
              <a:rPr lang="en-US" dirty="0"/>
              <a:t>Click to add text or object</a:t>
            </a:r>
          </a:p>
        </p:txBody>
      </p:sp>
      <p:sp>
        <p:nvSpPr>
          <p:cNvPr id="10" name="Text Placeholder 9">
            <a:extLst>
              <a:ext uri="{FF2B5EF4-FFF2-40B4-BE49-F238E27FC236}">
                <a16:creationId xmlns:a16="http://schemas.microsoft.com/office/drawing/2014/main" id="{8B2E7708-5688-2F84-821B-C45534B53E1F}"/>
              </a:ext>
            </a:extLst>
          </p:cNvPr>
          <p:cNvSpPr>
            <a:spLocks noGrp="1"/>
          </p:cNvSpPr>
          <p:nvPr>
            <p:ph type="body" sz="quarter" idx="21" hasCustomPrompt="1"/>
          </p:nvPr>
        </p:nvSpPr>
        <p:spPr>
          <a:xfrm>
            <a:off x="5689599" y="1682496"/>
            <a:ext cx="3986245" cy="547687"/>
          </a:xfrm>
        </p:spPr>
        <p:txBody>
          <a:bodyPr anchor="ctr" anchorCtr="0"/>
          <a:lstStyle>
            <a:lvl1pPr>
              <a:buNone/>
              <a:defRPr lang="en-US" sz="2400" b="1" kern="1200" dirty="0">
                <a:solidFill>
                  <a:srgbClr val="2D2828"/>
                </a:solidFill>
                <a:latin typeface="Franklin Gothic Medium" panose="020B0603020102020204" pitchFamily="34" charset="0"/>
                <a:ea typeface="+mn-ea"/>
                <a:cs typeface="+mn-cs"/>
              </a:defRPr>
            </a:lvl1pPr>
          </a:lstStyle>
          <a:p>
            <a:pPr marL="228600" lvl="0" indent="-228600" algn="l" defTabSz="914400" rtl="0" eaLnBrk="1" latinLnBrk="0" hangingPunct="1">
              <a:lnSpc>
                <a:spcPct val="90000"/>
              </a:lnSpc>
              <a:spcBef>
                <a:spcPts val="1000"/>
              </a:spcBef>
              <a:buClr>
                <a:srgbClr val="005250"/>
              </a:buClr>
              <a:buFont typeface="Arial" panose="020B0604020202020204" pitchFamily="34" charset="0"/>
              <a:buNone/>
            </a:pPr>
            <a:r>
              <a:rPr lang="en-US" dirty="0"/>
              <a:t>Click to add text</a:t>
            </a:r>
          </a:p>
        </p:txBody>
      </p:sp>
      <p:cxnSp>
        <p:nvCxnSpPr>
          <p:cNvPr id="6" name="Straight Connector 5">
            <a:extLst>
              <a:ext uri="{FF2B5EF4-FFF2-40B4-BE49-F238E27FC236}">
                <a16:creationId xmlns:a16="http://schemas.microsoft.com/office/drawing/2014/main" id="{5973D640-1941-F028-1CA8-E6DFB1F386DF}"/>
              </a:ext>
              <a:ext uri="{C183D7F6-B498-43B3-948B-1728B52AA6E4}">
                <adec:decorative xmlns:adec="http://schemas.microsoft.com/office/drawing/2017/decorative" val="1"/>
              </a:ext>
            </a:extLst>
          </p:cNvPr>
          <p:cNvCxnSpPr/>
          <p:nvPr userDrawn="1"/>
        </p:nvCxnSpPr>
        <p:spPr>
          <a:xfrm>
            <a:off x="5243202" y="2184064"/>
            <a:ext cx="0" cy="2924175"/>
          </a:xfrm>
          <a:prstGeom prst="line">
            <a:avLst/>
          </a:prstGeom>
          <a:ln>
            <a:solidFill>
              <a:srgbClr val="008080"/>
            </a:solidFill>
          </a:ln>
        </p:spPr>
        <p:style>
          <a:lnRef idx="1">
            <a:schemeClr val="accent1"/>
          </a:lnRef>
          <a:fillRef idx="0">
            <a:schemeClr val="accent1"/>
          </a:fillRef>
          <a:effectRef idx="0">
            <a:schemeClr val="accent1"/>
          </a:effectRef>
          <a:fontRef idx="minor">
            <a:schemeClr val="tx1"/>
          </a:fontRef>
        </p:style>
      </p:cxnSp>
      <p:sp>
        <p:nvSpPr>
          <p:cNvPr id="19" name="Content Placeholder 18">
            <a:extLst>
              <a:ext uri="{FF2B5EF4-FFF2-40B4-BE49-F238E27FC236}">
                <a16:creationId xmlns:a16="http://schemas.microsoft.com/office/drawing/2014/main" id="{5AD39725-83E7-FB37-F2C4-76E1C52F6929}"/>
              </a:ext>
            </a:extLst>
          </p:cNvPr>
          <p:cNvSpPr>
            <a:spLocks noGrp="1"/>
          </p:cNvSpPr>
          <p:nvPr>
            <p:ph sz="quarter" idx="19" hasCustomPrompt="1"/>
          </p:nvPr>
        </p:nvSpPr>
        <p:spPr>
          <a:xfrm>
            <a:off x="5690156" y="2364923"/>
            <a:ext cx="3986784" cy="3559627"/>
          </a:xfrm>
        </p:spPr>
        <p:txBody>
          <a:bodyPr/>
          <a:lstStyle>
            <a:lvl1pPr>
              <a:defRPr/>
            </a:lvl1pPr>
          </a:lstStyle>
          <a:p>
            <a:pPr lvl="0"/>
            <a:r>
              <a:rPr lang="en-US" dirty="0"/>
              <a:t>Click to add text or object</a:t>
            </a:r>
          </a:p>
        </p:txBody>
      </p:sp>
      <p:sp>
        <p:nvSpPr>
          <p:cNvPr id="4" name="Slide Number Placeholder 6">
            <a:extLst>
              <a:ext uri="{FF2B5EF4-FFF2-40B4-BE49-F238E27FC236}">
                <a16:creationId xmlns:a16="http://schemas.microsoft.com/office/drawing/2014/main" id="{E89A0858-8DA8-DB2E-F822-A82DA959E484}"/>
              </a:ext>
            </a:extLst>
          </p:cNvPr>
          <p:cNvSpPr>
            <a:spLocks noGrp="1"/>
          </p:cNvSpPr>
          <p:nvPr>
            <p:ph type="sldNum" sz="quarter" idx="12"/>
          </p:nvPr>
        </p:nvSpPr>
        <p:spPr>
          <a:xfrm>
            <a:off x="11788877" y="6645889"/>
            <a:ext cx="403123" cy="212111"/>
          </a:xfrm>
          <a:prstGeom prst="rect">
            <a:avLst/>
          </a:prstGeom>
          <a:noFill/>
          <a:ln>
            <a:noFill/>
          </a:ln>
        </p:spPr>
        <p:txBody>
          <a:bodyPr/>
          <a:lstStyle>
            <a:lvl1pPr algn="r">
              <a:defRPr sz="800">
                <a:solidFill>
                  <a:schemeClr val="bg1"/>
                </a:solidFill>
                <a:latin typeface="Franklin Gothic Medium" panose="020B0603020102020204" pitchFamily="34" charset="0"/>
              </a:defRPr>
            </a:lvl1pPr>
          </a:lstStyle>
          <a:p>
            <a:pPr algn="r"/>
            <a:fld id="{B5CEABB6-07DC-46E8-9B57-56EC44A396E5}" type="slidenum">
              <a:rPr lang="en-US" smtClean="0"/>
              <a:pPr/>
              <a:t>‹#›</a:t>
            </a:fld>
            <a:endParaRPr lang="en-US" dirty="0"/>
          </a:p>
        </p:txBody>
      </p:sp>
      <p:grpSp>
        <p:nvGrpSpPr>
          <p:cNvPr id="18" name="Group 17">
            <a:extLst>
              <a:ext uri="{FF2B5EF4-FFF2-40B4-BE49-F238E27FC236}">
                <a16:creationId xmlns:a16="http://schemas.microsoft.com/office/drawing/2014/main" id="{992BFC6C-642C-9759-E552-5582F533743B}"/>
              </a:ext>
            </a:extLst>
          </p:cNvPr>
          <p:cNvGrpSpPr/>
          <p:nvPr userDrawn="1"/>
        </p:nvGrpSpPr>
        <p:grpSpPr>
          <a:xfrm>
            <a:off x="0" y="-1"/>
            <a:ext cx="12201236" cy="676656"/>
            <a:chOff x="0" y="-1"/>
            <a:chExt cx="12201236" cy="676656"/>
          </a:xfrm>
        </p:grpSpPr>
        <p:sp>
          <p:nvSpPr>
            <p:cNvPr id="21" name="Rectangle 20">
              <a:extLst>
                <a:ext uri="{FF2B5EF4-FFF2-40B4-BE49-F238E27FC236}">
                  <a16:creationId xmlns:a16="http://schemas.microsoft.com/office/drawing/2014/main" id="{9991690A-D562-A655-3EF2-2EB32896D838}"/>
                </a:ext>
                <a:ext uri="{C183D7F6-B498-43B3-948B-1728B52AA6E4}">
                  <adec:decorative xmlns:adec="http://schemas.microsoft.com/office/drawing/2017/decorative" val="1"/>
                </a:ext>
              </a:extLst>
            </p:cNvPr>
            <p:cNvSpPr/>
            <p:nvPr userDrawn="1"/>
          </p:nvSpPr>
          <p:spPr>
            <a:xfrm>
              <a:off x="0" y="-1"/>
              <a:ext cx="12201236" cy="676656"/>
            </a:xfrm>
            <a:prstGeom prst="rect">
              <a:avLst/>
            </a:prstGeom>
            <a:gradFill flip="none" rotWithShape="1">
              <a:gsLst>
                <a:gs pos="0">
                  <a:srgbClr val="008080">
                    <a:shade val="30000"/>
                    <a:satMod val="115000"/>
                  </a:srgbClr>
                </a:gs>
                <a:gs pos="50000">
                  <a:srgbClr val="008080">
                    <a:shade val="67500"/>
                    <a:satMod val="115000"/>
                  </a:srgbClr>
                </a:gs>
                <a:gs pos="100000">
                  <a:srgbClr val="008080">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 descr="CSAVR: Advancing disability inclusion and workforce innovation">
              <a:extLst>
                <a:ext uri="{FF2B5EF4-FFF2-40B4-BE49-F238E27FC236}">
                  <a16:creationId xmlns:a16="http://schemas.microsoft.com/office/drawing/2014/main" id="{4044A2AF-0620-BFCB-8294-78EDC39A2F17}"/>
                </a:ext>
              </a:extLst>
            </p:cNvPr>
            <p:cNvPicPr>
              <a:picLocks noChangeAspect="1" noChangeArrowheads="1"/>
            </p:cNvPicPr>
            <p:nvPr userDrawn="1"/>
          </p:nvPicPr>
          <p:blipFill>
            <a:blip r:embed="rId4" cstate="email">
              <a:lum bright="70000" contrast="-70000"/>
              <a:extLst>
                <a:ext uri="{28A0092B-C50C-407E-A947-70E740481C1C}">
                  <a14:useLocalDpi xmlns:a14="http://schemas.microsoft.com/office/drawing/2010/main"/>
                </a:ext>
              </a:extLst>
            </a:blip>
            <a:srcRect/>
            <a:stretch>
              <a:fillRect/>
            </a:stretch>
          </p:blipFill>
          <p:spPr bwMode="auto">
            <a:xfrm>
              <a:off x="377286" y="122126"/>
              <a:ext cx="1690687" cy="432401"/>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04829A1F-DCC3-E556-3076-4DDC45B02B88}"/>
                </a:ext>
              </a:extLst>
            </p:cNvPr>
            <p:cNvSpPr txBox="1"/>
            <p:nvPr userDrawn="1"/>
          </p:nvSpPr>
          <p:spPr>
            <a:xfrm>
              <a:off x="2067973" y="153658"/>
              <a:ext cx="53883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150" normalizeH="0" baseline="0" noProof="0" dirty="0">
                  <a:ln>
                    <a:noFill/>
                  </a:ln>
                  <a:solidFill>
                    <a:srgbClr val="E7E6E5"/>
                  </a:solidFill>
                  <a:effectLst/>
                  <a:uLnTx/>
                  <a:uFillTx/>
                  <a:latin typeface="Franklin Gothic Medium" panose="020B0603020102020204" pitchFamily="34" charset="0"/>
                  <a:ea typeface="+mn-ea"/>
                  <a:cs typeface="+mn-cs"/>
                </a:rPr>
                <a:t>Leadership Forum</a:t>
              </a:r>
            </a:p>
          </p:txBody>
        </p:sp>
      </p:grpSp>
    </p:spTree>
    <p:extLst>
      <p:ext uri="{BB962C8B-B14F-4D97-AF65-F5344CB8AC3E}">
        <p14:creationId xmlns:p14="http://schemas.microsoft.com/office/powerpoint/2010/main" val="3655682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4660D4-B0ED-42D9-BC6D-AF4F1F9CB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title style</a:t>
            </a:r>
          </a:p>
        </p:txBody>
      </p:sp>
      <p:sp>
        <p:nvSpPr>
          <p:cNvPr id="3" name="Text Placeholder 2">
            <a:extLst>
              <a:ext uri="{FF2B5EF4-FFF2-40B4-BE49-F238E27FC236}">
                <a16:creationId xmlns:a16="http://schemas.microsoft.com/office/drawing/2014/main" id="{74C607AE-E8B7-4C3B-A6DA-04289E2F0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6">
            <a:extLst>
              <a:ext uri="{FF2B5EF4-FFF2-40B4-BE49-F238E27FC236}">
                <a16:creationId xmlns:a16="http://schemas.microsoft.com/office/drawing/2014/main" id="{DFFEB980-B239-BDA1-AE9F-090D19DE03BD}"/>
              </a:ext>
            </a:extLst>
          </p:cNvPr>
          <p:cNvSpPr>
            <a:spLocks noGrp="1"/>
          </p:cNvSpPr>
          <p:nvPr>
            <p:ph type="sldNum" sz="quarter" idx="4"/>
          </p:nvPr>
        </p:nvSpPr>
        <p:spPr>
          <a:xfrm>
            <a:off x="10938385" y="6631891"/>
            <a:ext cx="1262851" cy="365125"/>
          </a:xfrm>
          <a:prstGeom prst="rect">
            <a:avLst/>
          </a:prstGeom>
          <a:noFill/>
          <a:ln>
            <a:noFill/>
          </a:ln>
        </p:spPr>
        <p:txBody>
          <a:bodyPr/>
          <a:lstStyle>
            <a:lvl1pPr algn="r">
              <a:defRPr sz="800">
                <a:solidFill>
                  <a:schemeClr val="tx1"/>
                </a:solidFill>
                <a:latin typeface="Franklin Gothic Medium" panose="020B0603020102020204" pitchFamily="34" charset="0"/>
              </a:defRPr>
            </a:lvl1pPr>
          </a:lstStyle>
          <a:p>
            <a:pPr algn="r"/>
            <a:fld id="{B5CEABB6-07DC-46E8-9B57-56EC44A396E5}" type="slidenum">
              <a:rPr lang="en-US" smtClean="0"/>
              <a:pPr/>
              <a:t>‹#›</a:t>
            </a:fld>
            <a:endParaRPr lang="en-US" dirty="0"/>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649" r:id="rId1"/>
    <p:sldLayoutId id="2147483679" r:id="rId2"/>
    <p:sldLayoutId id="2147483688" r:id="rId3"/>
    <p:sldLayoutId id="2147483671" r:id="rId4"/>
    <p:sldLayoutId id="2147483650" r:id="rId5"/>
    <p:sldLayoutId id="2147483678" r:id="rId6"/>
    <p:sldLayoutId id="2147483691" r:id="rId7"/>
    <p:sldLayoutId id="2147483692" r:id="rId8"/>
    <p:sldLayoutId id="2147483677" r:id="rId9"/>
    <p:sldLayoutId id="2147483689" r:id="rId10"/>
    <p:sldLayoutId id="2147483674" r:id="rId11"/>
    <p:sldLayoutId id="2147483693" r:id="rId12"/>
    <p:sldLayoutId id="2147483687" r:id="rId13"/>
    <p:sldLayoutId id="2147483694" r:id="rId14"/>
    <p:sldLayoutId id="2147483690" r:id="rId15"/>
  </p:sldLayoutIdLst>
  <p:hf hdr="0"/>
  <p:txStyles>
    <p:titleStyle>
      <a:lvl1pPr algn="l" defTabSz="914400" rtl="0" eaLnBrk="1" latinLnBrk="0" hangingPunct="1">
        <a:lnSpc>
          <a:spcPct val="90000"/>
        </a:lnSpc>
        <a:spcBef>
          <a:spcPct val="0"/>
        </a:spcBef>
        <a:buNone/>
        <a:defRPr sz="3200" kern="1200">
          <a:solidFill>
            <a:srgbClr val="2D2828"/>
          </a:solidFill>
          <a:latin typeface="Franklin Gothic Medium" panose="020B0603020102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5250"/>
        </a:buClr>
        <a:buFont typeface="Arial" panose="020B0604020202020204" pitchFamily="34" charset="0"/>
        <a:buChar char="•"/>
        <a:defRPr sz="2000" kern="1200">
          <a:solidFill>
            <a:srgbClr val="2D2828"/>
          </a:solidFill>
          <a:latin typeface="Franklin Gothic Book" panose="020B0503020102020204" pitchFamily="34" charset="0"/>
          <a:ea typeface="+mn-ea"/>
          <a:cs typeface="+mn-cs"/>
        </a:defRPr>
      </a:lvl1pPr>
      <a:lvl2pPr marL="685800" indent="-228600" algn="l" defTabSz="914400" rtl="0" eaLnBrk="1" latinLnBrk="0" hangingPunct="1">
        <a:lnSpc>
          <a:spcPct val="90000"/>
        </a:lnSpc>
        <a:spcBef>
          <a:spcPts val="500"/>
        </a:spcBef>
        <a:buClr>
          <a:srgbClr val="005250"/>
        </a:buClr>
        <a:buFont typeface="Century Gothic" panose="020B0502020202020204" pitchFamily="34" charset="0"/>
        <a:buChar char="◦"/>
        <a:defRPr sz="2000" kern="1200">
          <a:solidFill>
            <a:srgbClr val="2D2828"/>
          </a:solidFill>
          <a:latin typeface="Franklin Gothic Book" panose="020B0503020102020204" pitchFamily="34" charset="0"/>
          <a:ea typeface="+mn-ea"/>
          <a:cs typeface="+mn-cs"/>
        </a:defRPr>
      </a:lvl2pPr>
      <a:lvl3pPr marL="1143000" indent="-228600" algn="l" defTabSz="914400" rtl="0" eaLnBrk="1" latinLnBrk="0" hangingPunct="1">
        <a:lnSpc>
          <a:spcPct val="90000"/>
        </a:lnSpc>
        <a:spcBef>
          <a:spcPts val="500"/>
        </a:spcBef>
        <a:buClr>
          <a:srgbClr val="005250"/>
        </a:buClr>
        <a:buFont typeface="Wingdings" panose="05000000000000000000" pitchFamily="2" charset="2"/>
        <a:buChar char="§"/>
        <a:defRPr sz="1800" kern="1200">
          <a:solidFill>
            <a:srgbClr val="2D2828"/>
          </a:solidFill>
          <a:latin typeface="Franklin Gothic Book" panose="020B0503020102020204" pitchFamily="34" charset="0"/>
          <a:ea typeface="+mn-ea"/>
          <a:cs typeface="+mn-cs"/>
        </a:defRPr>
      </a:lvl3pPr>
      <a:lvl4pPr marL="1600200" indent="-228600" algn="l" defTabSz="914400" rtl="0" eaLnBrk="1" latinLnBrk="0" hangingPunct="1">
        <a:lnSpc>
          <a:spcPct val="90000"/>
        </a:lnSpc>
        <a:spcBef>
          <a:spcPts val="500"/>
        </a:spcBef>
        <a:buClr>
          <a:srgbClr val="005250"/>
        </a:buClr>
        <a:buFont typeface="Wingdings" panose="05000000000000000000" pitchFamily="2" charset="2"/>
        <a:buChar char=""/>
        <a:defRPr sz="1600" kern="1200">
          <a:solidFill>
            <a:srgbClr val="2D2828"/>
          </a:solidFill>
          <a:latin typeface="Franklin Gothic Book" panose="020B0503020102020204" pitchFamily="34" charset="0"/>
          <a:ea typeface="+mn-ea"/>
          <a:cs typeface="+mn-cs"/>
        </a:defRPr>
      </a:lvl4pPr>
      <a:lvl5pPr marL="2057400" indent="-228600" algn="l" defTabSz="914400" rtl="0" eaLnBrk="1" latinLnBrk="0" hangingPunct="1">
        <a:lnSpc>
          <a:spcPct val="90000"/>
        </a:lnSpc>
        <a:spcBef>
          <a:spcPts val="500"/>
        </a:spcBef>
        <a:buClr>
          <a:srgbClr val="005250"/>
        </a:buClr>
        <a:buFont typeface="Wingdings" panose="05000000000000000000" pitchFamily="2" charset="2"/>
        <a:buChar char=""/>
        <a:defRPr sz="1400" kern="1200">
          <a:solidFill>
            <a:srgbClr val="2D2828"/>
          </a:solidFill>
          <a:latin typeface="Franklin Gothic Book" panose="020B05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9.jpeg"/><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hyperlink" Target="mailto:csanderson@gwu.edu" TargetMode="External"/><Relationship Id="rId2" Type="http://schemas.openxmlformats.org/officeDocument/2006/relationships/notesSlide" Target="../notesSlides/notesSlide31.xml"/><Relationship Id="rId1" Type="http://schemas.openxmlformats.org/officeDocument/2006/relationships/slideLayout" Target="../slideLayouts/slideLayout8.xml"/><Relationship Id="rId6" Type="http://schemas.openxmlformats.org/officeDocument/2006/relationships/image" Target="../media/image27.png"/><Relationship Id="rId5" Type="http://schemas.openxmlformats.org/officeDocument/2006/relationships/hyperlink" Target="http://www.vrtac.org/" TargetMode="External"/><Relationship Id="rId4" Type="http://schemas.openxmlformats.org/officeDocument/2006/relationships/hyperlink" Target="mailto:wcolombo@sdsu.edu"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dol.gov/agencies/eta/performance/results/assessments" TargetMode="External"/><Relationship Id="rId3" Type="http://schemas.openxmlformats.org/officeDocument/2006/relationships/hyperlink" Target="https://rsa.ed.gov/sites/default/files/subregulatory/RSA-TAC-20-02-01.06.25.pdf" TargetMode="External"/><Relationship Id="rId7" Type="http://schemas.openxmlformats.org/officeDocument/2006/relationships/hyperlink" Target="https://rsa.ed.gov/sites/default/files/programs/vr/PerformanceAssessment/PY2024-VRProgram-WIOAPerformanceAssessmentResults.xlsx" TargetMode="External"/><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hyperlink" Target="https://rsa.ed.gov/sites/default/files/programs/vr/PY26-27_RSANegotiationsTool_p.xlsx" TargetMode="External"/><Relationship Id="rId5" Type="http://schemas.openxmlformats.org/officeDocument/2006/relationships/hyperlink" Target="https://rsa.ed.gov/sites/default/files/publications/ta-resources/VR_Program_Statistical_Adjustment_Model-PYs-26-27.xlsx" TargetMode="External"/><Relationship Id="rId4" Type="http://schemas.openxmlformats.org/officeDocument/2006/relationships/hyperlink" Target="https://rsa.ed.gov/sites/default/files/subregulatory/RSA-TAC-26-01_0.pdf" TargetMode="External"/><Relationship Id="rId9"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DE8735-F7F1-BE00-67A1-81D4731D1942}"/>
              </a:ext>
            </a:extLst>
          </p:cNvPr>
          <p:cNvSpPr>
            <a:spLocks noGrp="1"/>
          </p:cNvSpPr>
          <p:nvPr>
            <p:ph type="ctrTitle"/>
          </p:nvPr>
        </p:nvSpPr>
        <p:spPr>
          <a:xfrm>
            <a:off x="0" y="2729618"/>
            <a:ext cx="12191999" cy="704088"/>
          </a:xfrm>
        </p:spPr>
        <p:txBody>
          <a:bodyPr>
            <a:normAutofit/>
          </a:bodyPr>
          <a:lstStyle/>
          <a:p>
            <a:r>
              <a:rPr lang="en-US" sz="4400" dirty="0"/>
              <a:t>Getting to Yes:</a:t>
            </a:r>
          </a:p>
        </p:txBody>
      </p:sp>
      <p:sp>
        <p:nvSpPr>
          <p:cNvPr id="5" name="Subtitle 4">
            <a:extLst>
              <a:ext uri="{FF2B5EF4-FFF2-40B4-BE49-F238E27FC236}">
                <a16:creationId xmlns:a16="http://schemas.microsoft.com/office/drawing/2014/main" id="{74F307DF-B800-4D7F-9A8C-0FC23FBAB7B5}"/>
              </a:ext>
            </a:extLst>
          </p:cNvPr>
          <p:cNvSpPr>
            <a:spLocks noGrp="1"/>
          </p:cNvSpPr>
          <p:nvPr>
            <p:ph type="subTitle" idx="1"/>
          </p:nvPr>
        </p:nvSpPr>
        <p:spPr>
          <a:xfrm>
            <a:off x="-1" y="3776338"/>
            <a:ext cx="12192000" cy="783773"/>
          </a:xfrm>
        </p:spPr>
        <p:txBody>
          <a:bodyPr>
            <a:normAutofit/>
          </a:bodyPr>
          <a:lstStyle/>
          <a:p>
            <a:r>
              <a:rPr lang="en-US" sz="3200" dirty="0"/>
              <a:t>Negotiating WIOA Performance Levels</a:t>
            </a:r>
          </a:p>
        </p:txBody>
      </p:sp>
    </p:spTree>
    <p:extLst>
      <p:ext uri="{BB962C8B-B14F-4D97-AF65-F5344CB8AC3E}">
        <p14:creationId xmlns:p14="http://schemas.microsoft.com/office/powerpoint/2010/main" val="3614820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3C907F4-F90D-729A-BAE6-30F70BC1E695}"/>
              </a:ext>
            </a:extLst>
          </p:cNvPr>
          <p:cNvSpPr>
            <a:spLocks noGrp="1"/>
          </p:cNvSpPr>
          <p:nvPr>
            <p:ph type="title"/>
          </p:nvPr>
        </p:nvSpPr>
        <p:spPr/>
        <p:txBody>
          <a:bodyPr/>
          <a:lstStyle/>
          <a:p>
            <a:r>
              <a:rPr lang="en-US" dirty="0"/>
              <a:t>Key Terms and Definitions </a:t>
            </a:r>
            <a:r>
              <a:rPr lang="en-US" sz="1800" dirty="0"/>
              <a:t>(2 of 3)</a:t>
            </a:r>
            <a:endParaRPr lang="en-US" dirty="0"/>
          </a:p>
        </p:txBody>
      </p:sp>
      <p:sp>
        <p:nvSpPr>
          <p:cNvPr id="4" name="Content Placeholder 3">
            <a:extLst>
              <a:ext uri="{FF2B5EF4-FFF2-40B4-BE49-F238E27FC236}">
                <a16:creationId xmlns:a16="http://schemas.microsoft.com/office/drawing/2014/main" id="{0CFFE7CA-A488-EDDD-F390-F76DA7CDAD3D}"/>
              </a:ext>
            </a:extLst>
          </p:cNvPr>
          <p:cNvSpPr>
            <a:spLocks noGrp="1"/>
          </p:cNvSpPr>
          <p:nvPr>
            <p:ph sz="quarter" idx="13"/>
          </p:nvPr>
        </p:nvSpPr>
        <p:spPr>
          <a:xfrm>
            <a:off x="731520" y="1444752"/>
            <a:ext cx="11230836" cy="4947781"/>
          </a:xfrm>
        </p:spPr>
        <p:txBody>
          <a:bodyPr>
            <a:normAutofit fontScale="92500"/>
          </a:bodyPr>
          <a:lstStyle/>
          <a:p>
            <a:pPr marL="457200" indent="-457200">
              <a:lnSpc>
                <a:spcPct val="100000"/>
              </a:lnSpc>
              <a:spcBef>
                <a:spcPts val="1200"/>
              </a:spcBef>
              <a:spcAft>
                <a:spcPts val="600"/>
              </a:spcAft>
              <a:buFont typeface="+mj-lt"/>
              <a:buAutoNum type="arabicPeriod" startAt="4"/>
            </a:pPr>
            <a:r>
              <a:rPr lang="en-US" sz="2800" b="1" dirty="0">
                <a:solidFill>
                  <a:srgbClr val="891526"/>
                </a:solidFill>
              </a:rPr>
              <a:t>Adjusted levels of performance</a:t>
            </a:r>
          </a:p>
          <a:p>
            <a:pPr marL="0" indent="0">
              <a:lnSpc>
                <a:spcPct val="100000"/>
              </a:lnSpc>
              <a:spcBef>
                <a:spcPts val="600"/>
              </a:spcBef>
              <a:spcAft>
                <a:spcPts val="1200"/>
              </a:spcAft>
              <a:buNone/>
              <a:tabLst>
                <a:tab pos="400050" algn="l"/>
              </a:tabLst>
            </a:pPr>
            <a:r>
              <a:rPr lang="en-US" sz="2800" dirty="0"/>
              <a:t>	The negotiated levels revised at the end of the program year to reflect actual 	participant characteristics and economic conditions using the SAM</a:t>
            </a:r>
            <a:r>
              <a:rPr lang="en-US" sz="2800" baseline="30000" dirty="0"/>
              <a:t>1</a:t>
            </a:r>
            <a:r>
              <a:rPr lang="en-US" sz="2800" dirty="0"/>
              <a:t>.</a:t>
            </a:r>
          </a:p>
          <a:p>
            <a:pPr marL="514350" indent="-514350">
              <a:lnSpc>
                <a:spcPct val="100000"/>
              </a:lnSpc>
              <a:spcBef>
                <a:spcPts val="1200"/>
              </a:spcBef>
              <a:spcAft>
                <a:spcPts val="600"/>
              </a:spcAft>
              <a:buFont typeface="+mj-lt"/>
              <a:buAutoNum type="arabicPeriod" startAt="5"/>
            </a:pPr>
            <a:r>
              <a:rPr lang="en-US" sz="2800" b="1" dirty="0">
                <a:solidFill>
                  <a:srgbClr val="891526"/>
                </a:solidFill>
              </a:rPr>
              <a:t>Adjustment factor</a:t>
            </a:r>
          </a:p>
          <a:p>
            <a:pPr marL="0" indent="0">
              <a:lnSpc>
                <a:spcPct val="100000"/>
              </a:lnSpc>
              <a:spcBef>
                <a:spcPts val="600"/>
              </a:spcBef>
              <a:spcAft>
                <a:spcPts val="1200"/>
              </a:spcAft>
              <a:buNone/>
              <a:tabLst>
                <a:tab pos="463550" algn="l"/>
              </a:tabLst>
            </a:pPr>
            <a:r>
              <a:rPr lang="en-US" sz="2800" dirty="0"/>
              <a:t>	A </a:t>
            </a:r>
            <a:r>
              <a:rPr lang="en-US" sz="2800" b="1" dirty="0"/>
              <a:t>positive or negative </a:t>
            </a:r>
            <a:r>
              <a:rPr lang="en-US" sz="2800" dirty="0"/>
              <a:t>difference added to the negotiated level of 	performance to determine the adjusted level of performance. </a:t>
            </a:r>
            <a:endParaRPr lang="en-US" sz="2800" b="1" dirty="0">
              <a:solidFill>
                <a:srgbClr val="891526"/>
              </a:solidFill>
            </a:endParaRPr>
          </a:p>
          <a:p>
            <a:pPr marL="514350" indent="-514350">
              <a:lnSpc>
                <a:spcPct val="100000"/>
              </a:lnSpc>
              <a:spcBef>
                <a:spcPts val="1200"/>
              </a:spcBef>
              <a:spcAft>
                <a:spcPts val="600"/>
              </a:spcAft>
              <a:buFont typeface="+mj-lt"/>
              <a:buAutoNum type="arabicPeriod" startAt="6"/>
            </a:pPr>
            <a:r>
              <a:rPr lang="en-US" sz="2800" b="1" dirty="0">
                <a:solidFill>
                  <a:srgbClr val="891526"/>
                </a:solidFill>
              </a:rPr>
              <a:t>Actual level of performance </a:t>
            </a:r>
          </a:p>
          <a:p>
            <a:pPr marL="0" indent="0">
              <a:lnSpc>
                <a:spcPct val="100000"/>
              </a:lnSpc>
              <a:spcBef>
                <a:spcPts val="600"/>
              </a:spcBef>
              <a:spcAft>
                <a:spcPts val="1200"/>
              </a:spcAft>
              <a:buNone/>
              <a:tabLst>
                <a:tab pos="463550" algn="l"/>
              </a:tabLst>
            </a:pPr>
            <a:r>
              <a:rPr lang="en-US" sz="2800" dirty="0">
                <a:solidFill>
                  <a:schemeClr val="tx1"/>
                </a:solidFill>
              </a:rPr>
              <a:t>	The</a:t>
            </a:r>
            <a:r>
              <a:rPr lang="en-US" sz="2800" dirty="0"/>
              <a:t> outcome reported by the state on the Statewide Performance Report 	(ETA-9169) for each primary indicator.</a:t>
            </a:r>
            <a:endParaRPr lang="en-US" sz="2800" b="1" dirty="0">
              <a:solidFill>
                <a:srgbClr val="891526"/>
              </a:solidFill>
            </a:endParaRPr>
          </a:p>
          <a:p>
            <a:pPr marL="0" indent="0">
              <a:buNone/>
            </a:pPr>
            <a:endParaRPr lang="en-US" dirty="0"/>
          </a:p>
        </p:txBody>
      </p:sp>
    </p:spTree>
    <p:extLst>
      <p:ext uri="{BB962C8B-B14F-4D97-AF65-F5344CB8AC3E}">
        <p14:creationId xmlns:p14="http://schemas.microsoft.com/office/powerpoint/2010/main" val="10335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F20797-3F0A-A7CA-6ADA-770B916F9106}"/>
              </a:ext>
            </a:extLst>
          </p:cNvPr>
          <p:cNvSpPr>
            <a:spLocks noGrp="1"/>
          </p:cNvSpPr>
          <p:nvPr>
            <p:ph type="title"/>
          </p:nvPr>
        </p:nvSpPr>
        <p:spPr/>
        <p:txBody>
          <a:bodyPr/>
          <a:lstStyle/>
          <a:p>
            <a:r>
              <a:rPr lang="en-US" dirty="0"/>
              <a:t>Key Terms and Definitions </a:t>
            </a:r>
            <a:r>
              <a:rPr lang="en-US" sz="1800" dirty="0"/>
              <a:t>(3 of 3)</a:t>
            </a:r>
            <a:endParaRPr lang="en-US" dirty="0"/>
          </a:p>
        </p:txBody>
      </p:sp>
      <p:sp>
        <p:nvSpPr>
          <p:cNvPr id="4" name="Content Placeholder 3">
            <a:extLst>
              <a:ext uri="{FF2B5EF4-FFF2-40B4-BE49-F238E27FC236}">
                <a16:creationId xmlns:a16="http://schemas.microsoft.com/office/drawing/2014/main" id="{0132C320-436C-4060-6F75-30E986790EF3}"/>
              </a:ext>
            </a:extLst>
          </p:cNvPr>
          <p:cNvSpPr>
            <a:spLocks noGrp="1"/>
          </p:cNvSpPr>
          <p:nvPr>
            <p:ph sz="quarter" idx="13"/>
          </p:nvPr>
        </p:nvSpPr>
        <p:spPr>
          <a:xfrm>
            <a:off x="731520" y="1444752"/>
            <a:ext cx="10725912" cy="4732045"/>
          </a:xfrm>
        </p:spPr>
        <p:txBody>
          <a:bodyPr>
            <a:normAutofit fontScale="92500" lnSpcReduction="10000"/>
          </a:bodyPr>
          <a:lstStyle/>
          <a:p>
            <a:pPr marL="457200" indent="-457200">
              <a:lnSpc>
                <a:spcPct val="110000"/>
              </a:lnSpc>
              <a:spcBef>
                <a:spcPts val="1200"/>
              </a:spcBef>
              <a:spcAft>
                <a:spcPts val="600"/>
              </a:spcAft>
              <a:buFont typeface="+mj-lt"/>
              <a:buAutoNum type="arabicPeriod" startAt="7"/>
            </a:pPr>
            <a:r>
              <a:rPr lang="en-US" sz="2800" b="1" dirty="0">
                <a:solidFill>
                  <a:srgbClr val="891526"/>
                </a:solidFill>
              </a:rPr>
              <a:t>Individual indicator score</a:t>
            </a:r>
            <a:endParaRPr lang="en-US" sz="2800" dirty="0">
              <a:solidFill>
                <a:schemeClr val="tx1"/>
              </a:solidFill>
            </a:endParaRPr>
          </a:p>
          <a:p>
            <a:pPr marL="0" indent="0">
              <a:lnSpc>
                <a:spcPct val="100000"/>
              </a:lnSpc>
              <a:spcBef>
                <a:spcPts val="600"/>
              </a:spcBef>
              <a:spcAft>
                <a:spcPts val="1200"/>
              </a:spcAft>
              <a:buNone/>
              <a:tabLst>
                <a:tab pos="463550" algn="l"/>
              </a:tabLst>
            </a:pPr>
            <a:r>
              <a:rPr lang="en-US" sz="2800" dirty="0">
                <a:solidFill>
                  <a:schemeClr val="tx1"/>
                </a:solidFill>
              </a:rPr>
              <a:t>	The percentage obtained by dividing the actual performance level by the 	adjusted performance level.</a:t>
            </a:r>
          </a:p>
          <a:p>
            <a:pPr marL="457200" indent="-457200">
              <a:lnSpc>
                <a:spcPct val="100000"/>
              </a:lnSpc>
              <a:spcBef>
                <a:spcPts val="1200"/>
              </a:spcBef>
              <a:spcAft>
                <a:spcPts val="600"/>
              </a:spcAft>
              <a:buFont typeface="+mj-lt"/>
              <a:buAutoNum type="arabicPeriod" startAt="8"/>
            </a:pPr>
            <a:r>
              <a:rPr lang="en-US" sz="2800" b="1" dirty="0">
                <a:solidFill>
                  <a:srgbClr val="891526"/>
                </a:solidFill>
              </a:rPr>
              <a:t>Overall state </a:t>
            </a:r>
            <a:r>
              <a:rPr lang="en-US" sz="2800" b="1" u="sng" dirty="0">
                <a:solidFill>
                  <a:srgbClr val="891526"/>
                </a:solidFill>
              </a:rPr>
              <a:t>program</a:t>
            </a:r>
            <a:r>
              <a:rPr lang="en-US" sz="2800" b="1" dirty="0">
                <a:solidFill>
                  <a:srgbClr val="891526"/>
                </a:solidFill>
              </a:rPr>
              <a:t> score</a:t>
            </a:r>
          </a:p>
          <a:p>
            <a:pPr marL="0" indent="0">
              <a:lnSpc>
                <a:spcPct val="100000"/>
              </a:lnSpc>
              <a:spcBef>
                <a:spcPts val="600"/>
              </a:spcBef>
              <a:spcAft>
                <a:spcPts val="1200"/>
              </a:spcAft>
              <a:buNone/>
              <a:tabLst>
                <a:tab pos="463550" algn="l"/>
              </a:tabLst>
            </a:pPr>
            <a:r>
              <a:rPr lang="en-US" sz="2800" b="1" dirty="0">
                <a:solidFill>
                  <a:srgbClr val="891526"/>
                </a:solidFill>
              </a:rPr>
              <a:t>	</a:t>
            </a:r>
            <a:r>
              <a:rPr lang="en-US" sz="2800" dirty="0">
                <a:solidFill>
                  <a:schemeClr val="tx1"/>
                </a:solidFill>
              </a:rPr>
              <a:t>The average of the individual indicator </a:t>
            </a:r>
            <a:r>
              <a:rPr lang="en-US" sz="2800" i="1" dirty="0">
                <a:solidFill>
                  <a:schemeClr val="tx1"/>
                </a:solidFill>
              </a:rPr>
              <a:t>scores </a:t>
            </a:r>
            <a:r>
              <a:rPr lang="en-US" sz="2800" dirty="0">
                <a:solidFill>
                  <a:schemeClr val="tx1"/>
                </a:solidFill>
              </a:rPr>
              <a:t>for a single WIOA core 	program.</a:t>
            </a:r>
          </a:p>
          <a:p>
            <a:pPr marL="457200" indent="-457200">
              <a:lnSpc>
                <a:spcPct val="100000"/>
              </a:lnSpc>
              <a:spcBef>
                <a:spcPts val="1200"/>
              </a:spcBef>
              <a:spcAft>
                <a:spcPts val="600"/>
              </a:spcAft>
              <a:buFont typeface="+mj-lt"/>
              <a:buAutoNum type="arabicPeriod" startAt="9"/>
            </a:pPr>
            <a:r>
              <a:rPr lang="en-US" sz="2800" b="1" dirty="0">
                <a:solidFill>
                  <a:srgbClr val="891526"/>
                </a:solidFill>
              </a:rPr>
              <a:t>Overall state </a:t>
            </a:r>
            <a:r>
              <a:rPr lang="en-US" sz="2800" b="1" u="sng" dirty="0">
                <a:solidFill>
                  <a:srgbClr val="891526"/>
                </a:solidFill>
              </a:rPr>
              <a:t>indicator</a:t>
            </a:r>
            <a:r>
              <a:rPr lang="en-US" sz="2800" b="1" dirty="0">
                <a:solidFill>
                  <a:srgbClr val="891526"/>
                </a:solidFill>
              </a:rPr>
              <a:t> score</a:t>
            </a:r>
          </a:p>
          <a:p>
            <a:pPr marL="0" indent="0">
              <a:lnSpc>
                <a:spcPct val="100000"/>
              </a:lnSpc>
              <a:spcBef>
                <a:spcPts val="600"/>
              </a:spcBef>
              <a:spcAft>
                <a:spcPts val="1200"/>
              </a:spcAft>
              <a:buNone/>
              <a:tabLst>
                <a:tab pos="463550" algn="l"/>
              </a:tabLst>
            </a:pPr>
            <a:r>
              <a:rPr lang="en-US" sz="2800" dirty="0">
                <a:solidFill>
                  <a:schemeClr val="tx1"/>
                </a:solidFill>
              </a:rPr>
              <a:t>	The </a:t>
            </a:r>
            <a:r>
              <a:rPr lang="en-US" sz="2800" dirty="0"/>
              <a:t>average of the individual indicator scores for a single indicator 	across WIOA core programs.</a:t>
            </a:r>
          </a:p>
          <a:p>
            <a:endParaRPr lang="en-US" dirty="0"/>
          </a:p>
        </p:txBody>
      </p:sp>
    </p:spTree>
    <p:extLst>
      <p:ext uri="{BB962C8B-B14F-4D97-AF65-F5344CB8AC3E}">
        <p14:creationId xmlns:p14="http://schemas.microsoft.com/office/powerpoint/2010/main" val="1716503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7F7D9-FC13-12DC-8A14-BCD8338E1A61}"/>
              </a:ext>
            </a:extLst>
          </p:cNvPr>
          <p:cNvSpPr>
            <a:spLocks noGrp="1"/>
          </p:cNvSpPr>
          <p:nvPr>
            <p:ph type="title"/>
          </p:nvPr>
        </p:nvSpPr>
        <p:spPr/>
        <p:txBody>
          <a:bodyPr>
            <a:normAutofit/>
          </a:bodyPr>
          <a:lstStyle/>
          <a:p>
            <a:r>
              <a:rPr lang="en-US" dirty="0"/>
              <a:t>Factors Considered in the SAM</a:t>
            </a:r>
          </a:p>
        </p:txBody>
      </p:sp>
      <p:sp>
        <p:nvSpPr>
          <p:cNvPr id="4" name="Content Placeholder 3">
            <a:extLst>
              <a:ext uri="{FF2B5EF4-FFF2-40B4-BE49-F238E27FC236}">
                <a16:creationId xmlns:a16="http://schemas.microsoft.com/office/drawing/2014/main" id="{510BF27F-8F58-2E2B-8127-5209F028F373}"/>
              </a:ext>
            </a:extLst>
          </p:cNvPr>
          <p:cNvSpPr>
            <a:spLocks noGrp="1"/>
          </p:cNvSpPr>
          <p:nvPr>
            <p:ph sz="quarter" idx="13"/>
          </p:nvPr>
        </p:nvSpPr>
        <p:spPr>
          <a:xfrm>
            <a:off x="4060721" y="1444752"/>
            <a:ext cx="7580771" cy="4818395"/>
          </a:xfrm>
        </p:spPr>
        <p:txBody>
          <a:bodyPr>
            <a:normAutofit/>
          </a:bodyPr>
          <a:lstStyle/>
          <a:p>
            <a:pPr>
              <a:lnSpc>
                <a:spcPct val="100000"/>
              </a:lnSpc>
              <a:spcBef>
                <a:spcPts val="200"/>
              </a:spcBef>
              <a:spcAft>
                <a:spcPts val="200"/>
              </a:spcAft>
            </a:pPr>
            <a:r>
              <a:rPr lang="en-US" b="1" dirty="0">
                <a:solidFill>
                  <a:srgbClr val="891526"/>
                </a:solidFill>
              </a:rPr>
              <a:t>Statistical adjustment model </a:t>
            </a:r>
            <a:r>
              <a:rPr lang="en-US" dirty="0"/>
              <a:t>is an objective regression model, used to </a:t>
            </a:r>
            <a:r>
              <a:rPr lang="en-US" b="1" u="sng" dirty="0">
                <a:solidFill>
                  <a:srgbClr val="008080"/>
                </a:solidFill>
              </a:rPr>
              <a:t>estimate</a:t>
            </a:r>
            <a:r>
              <a:rPr lang="en-US" dirty="0"/>
              <a:t> levels of performance (SAM</a:t>
            </a:r>
            <a:r>
              <a:rPr lang="en-US" baseline="30000" dirty="0"/>
              <a:t>0</a:t>
            </a:r>
            <a:r>
              <a:rPr lang="en-US" dirty="0"/>
              <a:t>) and calculate the </a:t>
            </a:r>
            <a:r>
              <a:rPr lang="en-US" b="1" u="sng" dirty="0">
                <a:solidFill>
                  <a:srgbClr val="008080"/>
                </a:solidFill>
              </a:rPr>
              <a:t>adjusted</a:t>
            </a:r>
            <a:r>
              <a:rPr lang="en-US" dirty="0"/>
              <a:t> levels of performance (SAM</a:t>
            </a:r>
            <a:r>
              <a:rPr lang="en-US" baseline="30000" dirty="0"/>
              <a:t>1</a:t>
            </a:r>
            <a:r>
              <a:rPr lang="en-US" dirty="0"/>
              <a:t>) based on participant characteristics and economic conditions. </a:t>
            </a:r>
          </a:p>
          <a:p>
            <a:pPr marL="688975" lvl="1" indent="-231775">
              <a:lnSpc>
                <a:spcPct val="100000"/>
              </a:lnSpc>
              <a:spcBef>
                <a:spcPts val="200"/>
              </a:spcBef>
              <a:spcAft>
                <a:spcPts val="200"/>
              </a:spcAft>
              <a:buFont typeface="Franklin Gothic Book" panose="020B0503020102020204" pitchFamily="34" charset="0"/>
              <a:buChar char="◦"/>
            </a:pPr>
            <a:r>
              <a:rPr lang="en-US" b="1" dirty="0">
                <a:solidFill>
                  <a:srgbClr val="891526"/>
                </a:solidFill>
                <a:latin typeface="Franklin Gothic Book" panose="020B0503020102020204" pitchFamily="34" charset="0"/>
              </a:rPr>
              <a:t>Characteristics of participants </a:t>
            </a:r>
            <a:r>
              <a:rPr lang="en-US" dirty="0">
                <a:latin typeface="Franklin Gothic Book" panose="020B0503020102020204" pitchFamily="34" charset="0"/>
              </a:rPr>
              <a:t>include but are not limited to indicators of poor work history, lack of work experience, lack of educational or occupational skills attainment, dislocation from high-wage and high-benefit employment, low levels of literacy or English proficiency, disability status, homelessness, ex-offender status, and welfare dependency. </a:t>
            </a:r>
          </a:p>
          <a:p>
            <a:pPr marL="688975" lvl="1" indent="-231775">
              <a:lnSpc>
                <a:spcPct val="100000"/>
              </a:lnSpc>
              <a:spcBef>
                <a:spcPts val="200"/>
              </a:spcBef>
              <a:spcAft>
                <a:spcPts val="200"/>
              </a:spcAft>
              <a:buFont typeface="Franklin Gothic Book" panose="020B0503020102020204" pitchFamily="34" charset="0"/>
              <a:buChar char="◦"/>
            </a:pPr>
            <a:r>
              <a:rPr lang="en-US" b="1" dirty="0">
                <a:solidFill>
                  <a:srgbClr val="891526"/>
                </a:solidFill>
                <a:latin typeface="Franklin Gothic Book" panose="020B0503020102020204" pitchFamily="34" charset="0"/>
              </a:rPr>
              <a:t>Economic conditions </a:t>
            </a:r>
            <a:r>
              <a:rPr lang="en-US" dirty="0">
                <a:latin typeface="Franklin Gothic Book" panose="020B0503020102020204" pitchFamily="34" charset="0"/>
              </a:rPr>
              <a:t>include but are not limited to differences in unemployment rates and job losses or gains in particular industries. </a:t>
            </a:r>
          </a:p>
          <a:p>
            <a:pPr marL="688975" lvl="1" indent="-231775">
              <a:lnSpc>
                <a:spcPct val="100000"/>
              </a:lnSpc>
              <a:spcBef>
                <a:spcPts val="200"/>
              </a:spcBef>
              <a:spcAft>
                <a:spcPts val="200"/>
              </a:spcAft>
              <a:buFont typeface="Franklin Gothic Book" panose="020B0503020102020204" pitchFamily="34" charset="0"/>
              <a:buChar char="◦"/>
            </a:pPr>
            <a:r>
              <a:rPr lang="en-US" b="1" dirty="0">
                <a:solidFill>
                  <a:srgbClr val="891526"/>
                </a:solidFill>
                <a:latin typeface="Franklin Gothic Book" panose="020B0503020102020204" pitchFamily="34" charset="0"/>
              </a:rPr>
              <a:t>Other empirically supported factors </a:t>
            </a:r>
            <a:r>
              <a:rPr lang="en-US" dirty="0">
                <a:latin typeface="Franklin Gothic Book" panose="020B0503020102020204" pitchFamily="34" charset="0"/>
              </a:rPr>
              <a:t>that affect state outcomes may also be considered.</a:t>
            </a:r>
          </a:p>
        </p:txBody>
      </p:sp>
      <p:pic>
        <p:nvPicPr>
          <p:cNvPr id="7" name="Content Placeholder 6">
            <a:extLst>
              <a:ext uri="{FF2B5EF4-FFF2-40B4-BE49-F238E27FC236}">
                <a16:creationId xmlns:a16="http://schemas.microsoft.com/office/drawing/2014/main" id="{EAFF8896-DD49-08E0-0B7C-013EEC4B6534}"/>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extLst>
              <a:ext uri="{28A0092B-C50C-407E-A947-70E740481C1C}">
                <a14:useLocalDpi xmlns:a14="http://schemas.microsoft.com/office/drawing/2010/main"/>
              </a:ext>
            </a:extLst>
          </a:blip>
          <a:stretch>
            <a:fillRect/>
          </a:stretch>
        </p:blipFill>
        <p:spPr>
          <a:xfrm>
            <a:off x="146844" y="914400"/>
            <a:ext cx="3441700" cy="5162550"/>
          </a:xfrm>
          <a:prstGeom prst="rect">
            <a:avLst/>
          </a:prstGeom>
          <a:ln>
            <a:solidFill>
              <a:srgbClr val="D9D9D9"/>
            </a:solidFill>
          </a:ln>
        </p:spPr>
      </p:pic>
    </p:spTree>
    <p:extLst>
      <p:ext uri="{BB962C8B-B14F-4D97-AF65-F5344CB8AC3E}">
        <p14:creationId xmlns:p14="http://schemas.microsoft.com/office/powerpoint/2010/main" val="3652418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E8283C6-0A35-AF5B-35A8-C7A6841927DD}"/>
              </a:ext>
            </a:extLst>
          </p:cNvPr>
          <p:cNvSpPr>
            <a:spLocks noGrp="1"/>
          </p:cNvSpPr>
          <p:nvPr>
            <p:ph type="title"/>
          </p:nvPr>
        </p:nvSpPr>
        <p:spPr/>
        <p:txBody>
          <a:bodyPr/>
          <a:lstStyle/>
          <a:p>
            <a:r>
              <a:rPr lang="en-US" dirty="0"/>
              <a:t>The Four Negotiation Factors</a:t>
            </a:r>
          </a:p>
        </p:txBody>
      </p:sp>
      <p:sp>
        <p:nvSpPr>
          <p:cNvPr id="4" name="Content Placeholder 3">
            <a:extLst>
              <a:ext uri="{FF2B5EF4-FFF2-40B4-BE49-F238E27FC236}">
                <a16:creationId xmlns:a16="http://schemas.microsoft.com/office/drawing/2014/main" id="{5FC918C4-9CE9-1687-0A18-07F982F0322D}"/>
              </a:ext>
            </a:extLst>
          </p:cNvPr>
          <p:cNvSpPr>
            <a:spLocks noGrp="1"/>
          </p:cNvSpPr>
          <p:nvPr>
            <p:ph sz="quarter" idx="13"/>
          </p:nvPr>
        </p:nvSpPr>
        <p:spPr/>
        <p:txBody>
          <a:bodyPr>
            <a:normAutofit/>
          </a:bodyPr>
          <a:lstStyle/>
          <a:p>
            <a:pPr marL="457200" indent="-457200">
              <a:buFont typeface="+mj-lt"/>
              <a:buAutoNum type="arabicPeriod"/>
            </a:pPr>
            <a:r>
              <a:rPr lang="en-US" dirty="0"/>
              <a:t>Consider how the levels involved </a:t>
            </a:r>
            <a:r>
              <a:rPr lang="en-US" sz="2800" b="1" dirty="0">
                <a:solidFill>
                  <a:srgbClr val="891526"/>
                </a:solidFill>
              </a:rPr>
              <a:t>compare</a:t>
            </a:r>
            <a:r>
              <a:rPr lang="en-US" dirty="0"/>
              <a:t> with the negotiated levels of performance established for other states.</a:t>
            </a:r>
          </a:p>
          <a:p>
            <a:pPr marL="457200" indent="-457200">
              <a:buFont typeface="+mj-lt"/>
              <a:buAutoNum type="arabicPeriod"/>
            </a:pPr>
            <a:r>
              <a:rPr lang="en-US" dirty="0"/>
              <a:t>Ensure that the levels involved are adjusted using an objective </a:t>
            </a:r>
            <a:r>
              <a:rPr lang="en-US" sz="2800" b="1" dirty="0">
                <a:solidFill>
                  <a:srgbClr val="891526"/>
                </a:solidFill>
              </a:rPr>
              <a:t>statistical adjustment model</a:t>
            </a:r>
            <a:r>
              <a:rPr lang="en-US" dirty="0"/>
              <a:t> provided by the RSA.</a:t>
            </a:r>
          </a:p>
          <a:p>
            <a:pPr marL="457200" indent="-457200">
              <a:buFont typeface="+mj-lt"/>
              <a:buAutoNum type="arabicPeriod"/>
            </a:pPr>
            <a:r>
              <a:rPr lang="en-US" dirty="0"/>
              <a:t>Consider the extent to which the levels involved promote </a:t>
            </a:r>
            <a:r>
              <a:rPr lang="en-US" sz="2800" b="1" dirty="0">
                <a:solidFill>
                  <a:srgbClr val="891526"/>
                </a:solidFill>
              </a:rPr>
              <a:t>continuous improvement</a:t>
            </a:r>
            <a:r>
              <a:rPr lang="en-US" b="1" dirty="0">
                <a:solidFill>
                  <a:srgbClr val="A6192E"/>
                </a:solidFill>
              </a:rPr>
              <a:t> </a:t>
            </a:r>
            <a:r>
              <a:rPr lang="en-US" dirty="0"/>
              <a:t>in performance accountability measures by the state and ensure optimal return on the investment of Federal funds.</a:t>
            </a:r>
          </a:p>
          <a:p>
            <a:pPr marL="457200" indent="-457200">
              <a:buFont typeface="+mj-lt"/>
              <a:buAutoNum type="arabicPeriod"/>
            </a:pPr>
            <a:r>
              <a:rPr lang="en-US" dirty="0"/>
              <a:t>Consider the extent to which the levels involved will assist the state in meeting the performance goals established by the Secretaries of Education and Labor in accordance with the Government Performance and Results Act of 1993 </a:t>
            </a:r>
            <a:r>
              <a:rPr lang="en-US" sz="2800" b="1" dirty="0">
                <a:solidFill>
                  <a:srgbClr val="891526"/>
                </a:solidFill>
              </a:rPr>
              <a:t>(GPRA)</a:t>
            </a:r>
            <a:r>
              <a:rPr lang="en-US" sz="2800" dirty="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3628693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4D34EE1-D842-734E-EA93-92C2C86583FF}"/>
              </a:ext>
            </a:extLst>
          </p:cNvPr>
          <p:cNvSpPr>
            <a:spLocks noGrp="1"/>
          </p:cNvSpPr>
          <p:nvPr>
            <p:ph type="title"/>
          </p:nvPr>
        </p:nvSpPr>
        <p:spPr/>
        <p:txBody>
          <a:bodyPr/>
          <a:lstStyle/>
          <a:p>
            <a:r>
              <a:rPr lang="en-US" dirty="0"/>
              <a:t>Performance Assessment: Individual Indicator Score </a:t>
            </a:r>
            <a:r>
              <a:rPr lang="en-US" sz="1800" dirty="0"/>
              <a:t>(1 of 2)</a:t>
            </a:r>
            <a:endParaRPr lang="en-US" dirty="0"/>
          </a:p>
        </p:txBody>
      </p:sp>
      <p:sp>
        <p:nvSpPr>
          <p:cNvPr id="5" name="TextBox 4">
            <a:extLst>
              <a:ext uri="{FF2B5EF4-FFF2-40B4-BE49-F238E27FC236}">
                <a16:creationId xmlns:a16="http://schemas.microsoft.com/office/drawing/2014/main" id="{8294DE40-8F24-2CD1-D2F1-FE65EA206C55}"/>
              </a:ext>
            </a:extLst>
          </p:cNvPr>
          <p:cNvSpPr txBox="1"/>
          <p:nvPr/>
        </p:nvSpPr>
        <p:spPr>
          <a:xfrm>
            <a:off x="1676398" y="1492638"/>
            <a:ext cx="7100989" cy="523220"/>
          </a:xfrm>
          <a:prstGeom prst="rect">
            <a:avLst/>
          </a:prstGeom>
          <a:noFill/>
        </p:spPr>
        <p:txBody>
          <a:bodyPr wrap="square" rtlCol="0">
            <a:spAutoFit/>
          </a:bodyPr>
          <a:lstStyle/>
          <a:p>
            <a:pPr algn="ctr"/>
            <a:r>
              <a:rPr lang="en-US" sz="2800" b="1" dirty="0">
                <a:latin typeface="Century Gothic" panose="020B0502020202020204" pitchFamily="34" charset="0"/>
              </a:rPr>
              <a:t>Employment Rate 2</a:t>
            </a:r>
            <a:r>
              <a:rPr lang="en-US" sz="2800" b="1" baseline="30000" dirty="0">
                <a:latin typeface="Century Gothic" panose="020B0502020202020204" pitchFamily="34" charset="0"/>
              </a:rPr>
              <a:t>nd</a:t>
            </a:r>
            <a:r>
              <a:rPr lang="en-US" sz="2800" b="1" dirty="0">
                <a:latin typeface="Century Gothic" panose="020B0502020202020204" pitchFamily="34" charset="0"/>
              </a:rPr>
              <a:t> Quarter after Exit</a:t>
            </a:r>
          </a:p>
        </p:txBody>
      </p:sp>
      <p:grpSp>
        <p:nvGrpSpPr>
          <p:cNvPr id="6" name="Group 5" descr="Negotiated Level of Performance">
            <a:extLst>
              <a:ext uri="{FF2B5EF4-FFF2-40B4-BE49-F238E27FC236}">
                <a16:creationId xmlns:a16="http://schemas.microsoft.com/office/drawing/2014/main" id="{2C1138D9-9284-7344-6C9C-F1A9BD81AB33}"/>
              </a:ext>
            </a:extLst>
          </p:cNvPr>
          <p:cNvGrpSpPr/>
          <p:nvPr/>
        </p:nvGrpSpPr>
        <p:grpSpPr>
          <a:xfrm>
            <a:off x="2300907" y="3159058"/>
            <a:ext cx="1351722" cy="2989708"/>
            <a:chOff x="1237422" y="3009973"/>
            <a:chExt cx="1351722" cy="2989708"/>
          </a:xfrm>
        </p:grpSpPr>
        <p:grpSp>
          <p:nvGrpSpPr>
            <p:cNvPr id="7" name="Group 6" descr="Negotiated Level">
              <a:extLst>
                <a:ext uri="{FF2B5EF4-FFF2-40B4-BE49-F238E27FC236}">
                  <a16:creationId xmlns:a16="http://schemas.microsoft.com/office/drawing/2014/main" id="{9A7BDFE0-ABCD-FA2B-B763-4BD996D57487}"/>
                </a:ext>
              </a:extLst>
            </p:cNvPr>
            <p:cNvGrpSpPr/>
            <p:nvPr/>
          </p:nvGrpSpPr>
          <p:grpSpPr>
            <a:xfrm>
              <a:off x="1237422" y="3009973"/>
              <a:ext cx="1351722" cy="2989708"/>
              <a:chOff x="1644926" y="3059668"/>
              <a:chExt cx="1351722" cy="2989708"/>
            </a:xfrm>
          </p:grpSpPr>
          <p:sp>
            <p:nvSpPr>
              <p:cNvPr id="9" name="Rectangle 8">
                <a:extLst>
                  <a:ext uri="{FF2B5EF4-FFF2-40B4-BE49-F238E27FC236}">
                    <a16:creationId xmlns:a16="http://schemas.microsoft.com/office/drawing/2014/main" id="{25FA4FEA-7CDC-B9F2-0D22-6E8839B5455A}"/>
                  </a:ext>
                </a:extLst>
              </p:cNvPr>
              <p:cNvSpPr/>
              <p:nvPr/>
            </p:nvSpPr>
            <p:spPr>
              <a:xfrm>
                <a:off x="1848678" y="3059668"/>
                <a:ext cx="944218" cy="2466491"/>
              </a:xfrm>
              <a:prstGeom prst="rect">
                <a:avLst/>
              </a:prstGeom>
              <a:solidFill>
                <a:srgbClr val="8282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bg1"/>
                  </a:solidFill>
                  <a:latin typeface="Century Gothic" panose="020B0502020202020204" pitchFamily="34" charset="0"/>
                </a:endParaRPr>
              </a:p>
            </p:txBody>
          </p:sp>
          <p:sp>
            <p:nvSpPr>
              <p:cNvPr id="10" name="TextBox 9">
                <a:extLst>
                  <a:ext uri="{FF2B5EF4-FFF2-40B4-BE49-F238E27FC236}">
                    <a16:creationId xmlns:a16="http://schemas.microsoft.com/office/drawing/2014/main" id="{60907DAA-1BF7-2FA1-DB71-A09E4E47CE36}"/>
                  </a:ext>
                </a:extLst>
              </p:cNvPr>
              <p:cNvSpPr txBox="1"/>
              <p:nvPr/>
            </p:nvSpPr>
            <p:spPr>
              <a:xfrm>
                <a:off x="1644926" y="5526156"/>
                <a:ext cx="1351722" cy="523220"/>
              </a:xfrm>
              <a:prstGeom prst="rect">
                <a:avLst/>
              </a:prstGeom>
              <a:noFill/>
            </p:spPr>
            <p:txBody>
              <a:bodyPr wrap="square" rtlCol="0">
                <a:spAutoFit/>
              </a:bodyPr>
              <a:lstStyle/>
              <a:p>
                <a:pPr algn="ctr"/>
                <a:r>
                  <a:rPr lang="en-US" sz="1400" b="1" dirty="0">
                    <a:latin typeface="Century Gothic" panose="020B0502020202020204" pitchFamily="34" charset="0"/>
                  </a:rPr>
                  <a:t>Negotiated </a:t>
                </a:r>
              </a:p>
              <a:p>
                <a:pPr algn="ctr"/>
                <a:r>
                  <a:rPr lang="en-US" sz="1400" b="1" dirty="0">
                    <a:latin typeface="Century Gothic" panose="020B0502020202020204" pitchFamily="34" charset="0"/>
                  </a:rPr>
                  <a:t>Level</a:t>
                </a:r>
              </a:p>
            </p:txBody>
          </p:sp>
        </p:grpSp>
        <p:sp>
          <p:nvSpPr>
            <p:cNvPr id="8" name="TextBox 7">
              <a:extLst>
                <a:ext uri="{FF2B5EF4-FFF2-40B4-BE49-F238E27FC236}">
                  <a16:creationId xmlns:a16="http://schemas.microsoft.com/office/drawing/2014/main" id="{71A8DC18-9A45-14BC-A437-F9164F34423E}"/>
                </a:ext>
              </a:extLst>
            </p:cNvPr>
            <p:cNvSpPr txBox="1"/>
            <p:nvPr/>
          </p:nvSpPr>
          <p:spPr>
            <a:xfrm>
              <a:off x="1441174" y="3024261"/>
              <a:ext cx="944218" cy="338554"/>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rPr>
                <a:t>59.0%</a:t>
              </a:r>
            </a:p>
          </p:txBody>
        </p:sp>
      </p:grpSp>
      <p:grpSp>
        <p:nvGrpSpPr>
          <p:cNvPr id="11" name="Group 10" descr="Actual Level of Performance">
            <a:extLst>
              <a:ext uri="{FF2B5EF4-FFF2-40B4-BE49-F238E27FC236}">
                <a16:creationId xmlns:a16="http://schemas.microsoft.com/office/drawing/2014/main" id="{2D86AF63-3C1B-99C1-5091-F4D38AACBFBC}"/>
              </a:ext>
            </a:extLst>
          </p:cNvPr>
          <p:cNvGrpSpPr/>
          <p:nvPr/>
        </p:nvGrpSpPr>
        <p:grpSpPr>
          <a:xfrm>
            <a:off x="4653169" y="2922104"/>
            <a:ext cx="1351722" cy="3226663"/>
            <a:chOff x="3589684" y="2773019"/>
            <a:chExt cx="1351722" cy="3226663"/>
          </a:xfrm>
        </p:grpSpPr>
        <p:grpSp>
          <p:nvGrpSpPr>
            <p:cNvPr id="12" name="Group 11" descr="Actual Level">
              <a:extLst>
                <a:ext uri="{FF2B5EF4-FFF2-40B4-BE49-F238E27FC236}">
                  <a16:creationId xmlns:a16="http://schemas.microsoft.com/office/drawing/2014/main" id="{FFE7CE06-A647-F587-14AF-8B4D5FC9928B}"/>
                </a:ext>
              </a:extLst>
            </p:cNvPr>
            <p:cNvGrpSpPr/>
            <p:nvPr/>
          </p:nvGrpSpPr>
          <p:grpSpPr>
            <a:xfrm>
              <a:off x="3589684" y="2773019"/>
              <a:ext cx="1351722" cy="3226663"/>
              <a:chOff x="3997188" y="2822714"/>
              <a:chExt cx="1351722" cy="3226663"/>
            </a:xfrm>
          </p:grpSpPr>
          <p:sp>
            <p:nvSpPr>
              <p:cNvPr id="14" name="Rectangle 13">
                <a:extLst>
                  <a:ext uri="{FF2B5EF4-FFF2-40B4-BE49-F238E27FC236}">
                    <a16:creationId xmlns:a16="http://schemas.microsoft.com/office/drawing/2014/main" id="{F09E64E4-63FA-20B9-A3B8-B35EC21EF7E8}"/>
                  </a:ext>
                </a:extLst>
              </p:cNvPr>
              <p:cNvSpPr/>
              <p:nvPr/>
            </p:nvSpPr>
            <p:spPr>
              <a:xfrm>
                <a:off x="4200940" y="2822714"/>
                <a:ext cx="944218" cy="2703444"/>
              </a:xfrm>
              <a:prstGeom prst="rect">
                <a:avLst/>
              </a:prstGeom>
              <a:solidFill>
                <a:srgbClr val="0053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latin typeface="Century Gothic" panose="020B0502020202020204" pitchFamily="34" charset="0"/>
                </a:endParaRPr>
              </a:p>
            </p:txBody>
          </p:sp>
          <p:sp>
            <p:nvSpPr>
              <p:cNvPr id="15" name="TextBox 14">
                <a:extLst>
                  <a:ext uri="{FF2B5EF4-FFF2-40B4-BE49-F238E27FC236}">
                    <a16:creationId xmlns:a16="http://schemas.microsoft.com/office/drawing/2014/main" id="{FDE8D76D-2993-D3D0-7C8F-2C3D097BB81A}"/>
                  </a:ext>
                </a:extLst>
              </p:cNvPr>
              <p:cNvSpPr txBox="1"/>
              <p:nvPr/>
            </p:nvSpPr>
            <p:spPr>
              <a:xfrm>
                <a:off x="3997188" y="5526157"/>
                <a:ext cx="1351722" cy="523220"/>
              </a:xfrm>
              <a:prstGeom prst="rect">
                <a:avLst/>
              </a:prstGeom>
              <a:noFill/>
            </p:spPr>
            <p:txBody>
              <a:bodyPr wrap="square" rtlCol="0">
                <a:spAutoFit/>
              </a:bodyPr>
              <a:lstStyle/>
              <a:p>
                <a:pPr algn="ctr"/>
                <a:r>
                  <a:rPr lang="en-US" sz="1400" b="1" dirty="0">
                    <a:latin typeface="Century Gothic" panose="020B0502020202020204" pitchFamily="34" charset="0"/>
                  </a:rPr>
                  <a:t>Actual </a:t>
                </a:r>
              </a:p>
              <a:p>
                <a:pPr algn="ctr"/>
                <a:r>
                  <a:rPr lang="en-US" sz="1400" b="1" dirty="0">
                    <a:latin typeface="Century Gothic" panose="020B0502020202020204" pitchFamily="34" charset="0"/>
                  </a:rPr>
                  <a:t>Level</a:t>
                </a:r>
              </a:p>
            </p:txBody>
          </p:sp>
        </p:grpSp>
        <p:sp>
          <p:nvSpPr>
            <p:cNvPr id="13" name="TextBox 12">
              <a:extLst>
                <a:ext uri="{FF2B5EF4-FFF2-40B4-BE49-F238E27FC236}">
                  <a16:creationId xmlns:a16="http://schemas.microsoft.com/office/drawing/2014/main" id="{ED7380B5-FE78-9714-019E-9388C4F99428}"/>
                </a:ext>
              </a:extLst>
            </p:cNvPr>
            <p:cNvSpPr txBox="1"/>
            <p:nvPr/>
          </p:nvSpPr>
          <p:spPr>
            <a:xfrm>
              <a:off x="3803375" y="2814916"/>
              <a:ext cx="934279" cy="338554"/>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rPr>
                <a:t>62.1%</a:t>
              </a:r>
            </a:p>
          </p:txBody>
        </p:sp>
      </p:grpSp>
      <p:grpSp>
        <p:nvGrpSpPr>
          <p:cNvPr id="16" name="Group 15" descr="Asjusted Level of Performance">
            <a:extLst>
              <a:ext uri="{FF2B5EF4-FFF2-40B4-BE49-F238E27FC236}">
                <a16:creationId xmlns:a16="http://schemas.microsoft.com/office/drawing/2014/main" id="{CFC0E276-2AC8-28B7-CBF6-D62D3C54DB67}"/>
              </a:ext>
            </a:extLst>
          </p:cNvPr>
          <p:cNvGrpSpPr/>
          <p:nvPr/>
        </p:nvGrpSpPr>
        <p:grpSpPr>
          <a:xfrm>
            <a:off x="3477038" y="2760074"/>
            <a:ext cx="1351722" cy="3388692"/>
            <a:chOff x="2413553" y="2610989"/>
            <a:chExt cx="1351722" cy="3388692"/>
          </a:xfrm>
        </p:grpSpPr>
        <p:grpSp>
          <p:nvGrpSpPr>
            <p:cNvPr id="17" name="Group 16" descr="Adjusted Level">
              <a:extLst>
                <a:ext uri="{FF2B5EF4-FFF2-40B4-BE49-F238E27FC236}">
                  <a16:creationId xmlns:a16="http://schemas.microsoft.com/office/drawing/2014/main" id="{A30DABBA-7801-0EBB-6913-BE37DD831EDA}"/>
                </a:ext>
              </a:extLst>
            </p:cNvPr>
            <p:cNvGrpSpPr/>
            <p:nvPr/>
          </p:nvGrpSpPr>
          <p:grpSpPr>
            <a:xfrm>
              <a:off x="2413553" y="2613992"/>
              <a:ext cx="1351722" cy="3385689"/>
              <a:chOff x="2821057" y="2663687"/>
              <a:chExt cx="1351722" cy="3385689"/>
            </a:xfrm>
          </p:grpSpPr>
          <p:sp>
            <p:nvSpPr>
              <p:cNvPr id="19" name="Rectangle 18">
                <a:extLst>
                  <a:ext uri="{FF2B5EF4-FFF2-40B4-BE49-F238E27FC236}">
                    <a16:creationId xmlns:a16="http://schemas.microsoft.com/office/drawing/2014/main" id="{6C91B6B7-6025-B981-72AC-CC7D6895E31C}"/>
                  </a:ext>
                </a:extLst>
              </p:cNvPr>
              <p:cNvSpPr/>
              <p:nvPr/>
            </p:nvSpPr>
            <p:spPr>
              <a:xfrm>
                <a:off x="3024809" y="2663687"/>
                <a:ext cx="944218" cy="2862471"/>
              </a:xfrm>
              <a:prstGeom prst="rect">
                <a:avLst/>
              </a:prstGeom>
              <a:solidFill>
                <a:srgbClr val="89152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latin typeface="Century Gothic" panose="020B0502020202020204" pitchFamily="34" charset="0"/>
                </a:endParaRPr>
              </a:p>
            </p:txBody>
          </p:sp>
          <p:sp>
            <p:nvSpPr>
              <p:cNvPr id="20" name="TextBox 19">
                <a:extLst>
                  <a:ext uri="{FF2B5EF4-FFF2-40B4-BE49-F238E27FC236}">
                    <a16:creationId xmlns:a16="http://schemas.microsoft.com/office/drawing/2014/main" id="{DACE18D0-6D14-6718-B1C6-F24FB4F31221}"/>
                  </a:ext>
                </a:extLst>
              </p:cNvPr>
              <p:cNvSpPr txBox="1"/>
              <p:nvPr/>
            </p:nvSpPr>
            <p:spPr>
              <a:xfrm>
                <a:off x="2821057" y="5526156"/>
                <a:ext cx="1351722" cy="523220"/>
              </a:xfrm>
              <a:prstGeom prst="rect">
                <a:avLst/>
              </a:prstGeom>
              <a:noFill/>
            </p:spPr>
            <p:txBody>
              <a:bodyPr wrap="square" rtlCol="0">
                <a:spAutoFit/>
              </a:bodyPr>
              <a:lstStyle/>
              <a:p>
                <a:pPr algn="ctr"/>
                <a:r>
                  <a:rPr lang="en-US" sz="1400" b="1" dirty="0">
                    <a:latin typeface="Century Gothic" panose="020B0502020202020204" pitchFamily="34" charset="0"/>
                  </a:rPr>
                  <a:t>Adjusted </a:t>
                </a:r>
              </a:p>
              <a:p>
                <a:pPr algn="ctr"/>
                <a:r>
                  <a:rPr lang="en-US" sz="1400" b="1" dirty="0">
                    <a:latin typeface="Century Gothic" panose="020B0502020202020204" pitchFamily="34" charset="0"/>
                  </a:rPr>
                  <a:t>Level</a:t>
                </a:r>
              </a:p>
            </p:txBody>
          </p:sp>
        </p:grpSp>
        <p:sp>
          <p:nvSpPr>
            <p:cNvPr id="18" name="TextBox 17">
              <a:extLst>
                <a:ext uri="{FF2B5EF4-FFF2-40B4-BE49-F238E27FC236}">
                  <a16:creationId xmlns:a16="http://schemas.microsoft.com/office/drawing/2014/main" id="{E43B0064-A416-DC43-D3D2-890D998CA4FA}"/>
                </a:ext>
              </a:extLst>
            </p:cNvPr>
            <p:cNvSpPr txBox="1"/>
            <p:nvPr/>
          </p:nvSpPr>
          <p:spPr>
            <a:xfrm>
              <a:off x="2624899" y="2610989"/>
              <a:ext cx="944219" cy="338554"/>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rPr>
                <a:t>63.9%</a:t>
              </a:r>
            </a:p>
          </p:txBody>
        </p:sp>
      </p:grpSp>
      <p:sp>
        <p:nvSpPr>
          <p:cNvPr id="22" name="TextBox 21">
            <a:extLst>
              <a:ext uri="{FF2B5EF4-FFF2-40B4-BE49-F238E27FC236}">
                <a16:creationId xmlns:a16="http://schemas.microsoft.com/office/drawing/2014/main" id="{1AAE7F74-B27F-7BAF-49D9-09BBD7263074}"/>
              </a:ext>
            </a:extLst>
          </p:cNvPr>
          <p:cNvSpPr txBox="1"/>
          <p:nvPr/>
        </p:nvSpPr>
        <p:spPr>
          <a:xfrm>
            <a:off x="3577738" y="2368155"/>
            <a:ext cx="2537106" cy="338554"/>
          </a:xfrm>
          <a:prstGeom prst="rect">
            <a:avLst/>
          </a:prstGeom>
          <a:noFill/>
        </p:spPr>
        <p:txBody>
          <a:bodyPr wrap="square" rtlCol="0">
            <a:spAutoFit/>
          </a:bodyPr>
          <a:lstStyle/>
          <a:p>
            <a:pPr algn="ctr"/>
            <a:r>
              <a:rPr lang="en-US" sz="1600" b="1" dirty="0">
                <a:latin typeface="Century Gothic" panose="020B0502020202020204" pitchFamily="34" charset="0"/>
              </a:rPr>
              <a:t>Adjustment Factor 4.9%</a:t>
            </a:r>
            <a:endParaRPr lang="en-US" b="1" dirty="0">
              <a:latin typeface="Century Gothic" panose="020B0502020202020204" pitchFamily="34" charset="0"/>
            </a:endParaRPr>
          </a:p>
        </p:txBody>
      </p:sp>
      <p:grpSp>
        <p:nvGrpSpPr>
          <p:cNvPr id="2" name="Group 1" descr="Indicatoe score 91.7% = Actual Level / Adjusted Level">
            <a:extLst>
              <a:ext uri="{FF2B5EF4-FFF2-40B4-BE49-F238E27FC236}">
                <a16:creationId xmlns:a16="http://schemas.microsoft.com/office/drawing/2014/main" id="{443B6089-04EC-6530-4500-FD7654267187}"/>
              </a:ext>
            </a:extLst>
          </p:cNvPr>
          <p:cNvGrpSpPr/>
          <p:nvPr/>
        </p:nvGrpSpPr>
        <p:grpSpPr>
          <a:xfrm>
            <a:off x="3577948" y="2554395"/>
            <a:ext cx="4426945" cy="754053"/>
            <a:chOff x="3577948" y="2554395"/>
            <a:chExt cx="4426945" cy="754053"/>
          </a:xfrm>
        </p:grpSpPr>
        <p:sp>
          <p:nvSpPr>
            <p:cNvPr id="23" name="Left Bracket 22">
              <a:extLst>
                <a:ext uri="{FF2B5EF4-FFF2-40B4-BE49-F238E27FC236}">
                  <a16:creationId xmlns:a16="http://schemas.microsoft.com/office/drawing/2014/main" id="{9F4CC19E-B7D5-5630-043C-9E56A29096BA}"/>
                </a:ext>
              </a:extLst>
            </p:cNvPr>
            <p:cNvSpPr/>
            <p:nvPr/>
          </p:nvSpPr>
          <p:spPr>
            <a:xfrm>
              <a:off x="3577948" y="2737568"/>
              <a:ext cx="77855" cy="443853"/>
            </a:xfrm>
            <a:prstGeom prst="leftBracket">
              <a:avLst/>
            </a:prstGeom>
            <a:ln w="38100" cap="sq">
              <a:prstDash val="sysDash"/>
              <a:bevel/>
            </a:ln>
          </p:spPr>
          <p:style>
            <a:lnRef idx="1">
              <a:schemeClr val="dk1"/>
            </a:lnRef>
            <a:fillRef idx="0">
              <a:schemeClr val="dk1"/>
            </a:fillRef>
            <a:effectRef idx="0">
              <a:schemeClr val="dk1"/>
            </a:effectRef>
            <a:fontRef idx="minor">
              <a:schemeClr val="tx1"/>
            </a:fontRef>
          </p:style>
          <p:txBody>
            <a:bodyPr rtlCol="0" anchor="ctr"/>
            <a:lstStyle/>
            <a:p>
              <a:pPr algn="ctr"/>
              <a:endParaRPr lang="en-US" dirty="0">
                <a:latin typeface="Century Gothic" panose="020B0502020202020204" pitchFamily="34" charset="0"/>
              </a:endParaRPr>
            </a:p>
          </p:txBody>
        </p:sp>
        <p:cxnSp>
          <p:nvCxnSpPr>
            <p:cNvPr id="24" name="Straight Connector 23">
              <a:extLst>
                <a:ext uri="{FF2B5EF4-FFF2-40B4-BE49-F238E27FC236}">
                  <a16:creationId xmlns:a16="http://schemas.microsoft.com/office/drawing/2014/main" id="{48F97361-AB7F-1FA9-2EF8-0D602329B80D}"/>
                </a:ext>
              </a:extLst>
            </p:cNvPr>
            <p:cNvCxnSpPr>
              <a:cxnSpLocks/>
            </p:cNvCxnSpPr>
            <p:nvPr/>
          </p:nvCxnSpPr>
          <p:spPr>
            <a:xfrm>
              <a:off x="3688384" y="2737568"/>
              <a:ext cx="2426460" cy="25509"/>
            </a:xfrm>
            <a:prstGeom prst="line">
              <a:avLst/>
            </a:prstGeom>
            <a:ln w="38100">
              <a:prstDash val="sysDash"/>
              <a:tailEnd type="triangle"/>
            </a:ln>
          </p:spPr>
          <p:style>
            <a:lnRef idx="1">
              <a:schemeClr val="dk1"/>
            </a:lnRef>
            <a:fillRef idx="0">
              <a:schemeClr val="dk1"/>
            </a:fillRef>
            <a:effectRef idx="0">
              <a:schemeClr val="dk1"/>
            </a:effectRef>
            <a:fontRef idx="minor">
              <a:schemeClr val="tx1"/>
            </a:fontRef>
          </p:style>
        </p:cxnSp>
        <p:sp>
          <p:nvSpPr>
            <p:cNvPr id="25" name="TextBox 24">
              <a:extLst>
                <a:ext uri="{FF2B5EF4-FFF2-40B4-BE49-F238E27FC236}">
                  <a16:creationId xmlns:a16="http://schemas.microsoft.com/office/drawing/2014/main" id="{EFA31354-2ACC-341E-9BA0-E9A0572E0128}"/>
                </a:ext>
              </a:extLst>
            </p:cNvPr>
            <p:cNvSpPr txBox="1"/>
            <p:nvPr/>
          </p:nvSpPr>
          <p:spPr>
            <a:xfrm>
              <a:off x="6114844" y="2554395"/>
              <a:ext cx="1890049" cy="754053"/>
            </a:xfrm>
            <a:prstGeom prst="rect">
              <a:avLst/>
            </a:prstGeom>
            <a:noFill/>
          </p:spPr>
          <p:txBody>
            <a:bodyPr wrap="square" rtlCol="0">
              <a:spAutoFit/>
            </a:bodyPr>
            <a:lstStyle/>
            <a:p>
              <a:pPr algn="ctr"/>
              <a:r>
                <a:rPr lang="en-US" b="1" dirty="0">
                  <a:latin typeface="Century Gothic" panose="020B0502020202020204" pitchFamily="34" charset="0"/>
                </a:rPr>
                <a:t>Indicator Score</a:t>
              </a:r>
            </a:p>
            <a:p>
              <a:pPr algn="ctr"/>
              <a:endParaRPr lang="en-US" sz="500" b="1" dirty="0">
                <a:latin typeface="Century Gothic" panose="020B0502020202020204" pitchFamily="34" charset="0"/>
              </a:endParaRPr>
            </a:p>
            <a:p>
              <a:pPr algn="ctr"/>
              <a:r>
                <a:rPr lang="en-US" sz="1600" b="1" dirty="0">
                  <a:latin typeface="Century Gothic" panose="020B0502020202020204" pitchFamily="34" charset="0"/>
                </a:rPr>
                <a:t> </a:t>
              </a:r>
              <a:r>
                <a:rPr lang="en-US" sz="2000" b="1" dirty="0">
                  <a:latin typeface="Century Gothic" panose="020B0502020202020204" pitchFamily="34" charset="0"/>
                </a:rPr>
                <a:t>97.1%</a:t>
              </a:r>
              <a:endParaRPr lang="en-US" sz="1600" b="1" dirty="0">
                <a:latin typeface="Century Gothic" panose="020B0502020202020204" pitchFamily="34" charset="0"/>
              </a:endParaRPr>
            </a:p>
          </p:txBody>
        </p:sp>
      </p:grpSp>
      <p:sp>
        <p:nvSpPr>
          <p:cNvPr id="26" name="TextBox 25">
            <a:extLst>
              <a:ext uri="{FF2B5EF4-FFF2-40B4-BE49-F238E27FC236}">
                <a16:creationId xmlns:a16="http://schemas.microsoft.com/office/drawing/2014/main" id="{ACE6F532-3F40-EDFE-A89E-88AE14C94746}"/>
              </a:ext>
            </a:extLst>
          </p:cNvPr>
          <p:cNvSpPr txBox="1"/>
          <p:nvPr/>
        </p:nvSpPr>
        <p:spPr>
          <a:xfrm>
            <a:off x="7456102" y="2900644"/>
            <a:ext cx="4077253" cy="400110"/>
          </a:xfrm>
          <a:prstGeom prst="rect">
            <a:avLst/>
          </a:prstGeom>
          <a:noFill/>
        </p:spPr>
        <p:txBody>
          <a:bodyPr wrap="square" rtlCol="0">
            <a:spAutoFit/>
          </a:bodyPr>
          <a:lstStyle/>
          <a:p>
            <a:r>
              <a:rPr lang="en-US" sz="2000" b="1" dirty="0">
                <a:latin typeface="Century Gothic" panose="020B0502020202020204" pitchFamily="34" charset="0"/>
              </a:rPr>
              <a:t>= Actual Level / Adjusted Level</a:t>
            </a:r>
          </a:p>
        </p:txBody>
      </p:sp>
    </p:spTree>
    <p:extLst>
      <p:ext uri="{BB962C8B-B14F-4D97-AF65-F5344CB8AC3E}">
        <p14:creationId xmlns:p14="http://schemas.microsoft.com/office/powerpoint/2010/main" val="819706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6BE3E66-603A-E1BF-9AD0-B79BBA5F33E7}"/>
              </a:ext>
            </a:extLst>
          </p:cNvPr>
          <p:cNvSpPr>
            <a:spLocks noGrp="1"/>
          </p:cNvSpPr>
          <p:nvPr>
            <p:ph type="title"/>
          </p:nvPr>
        </p:nvSpPr>
        <p:spPr/>
        <p:txBody>
          <a:bodyPr/>
          <a:lstStyle/>
          <a:p>
            <a:r>
              <a:rPr lang="en-US" dirty="0"/>
              <a:t>Performance Assessment: Individual Indicator Score </a:t>
            </a:r>
            <a:r>
              <a:rPr lang="en-US" sz="1800" dirty="0"/>
              <a:t>(2 of 2)</a:t>
            </a:r>
            <a:endParaRPr lang="en-US" dirty="0"/>
          </a:p>
        </p:txBody>
      </p:sp>
      <p:sp>
        <p:nvSpPr>
          <p:cNvPr id="5" name="TextBox 4">
            <a:extLst>
              <a:ext uri="{FF2B5EF4-FFF2-40B4-BE49-F238E27FC236}">
                <a16:creationId xmlns:a16="http://schemas.microsoft.com/office/drawing/2014/main" id="{1CCF44BD-83CE-4CC5-A5B0-E2F02277611E}"/>
              </a:ext>
            </a:extLst>
          </p:cNvPr>
          <p:cNvSpPr txBox="1"/>
          <p:nvPr/>
        </p:nvSpPr>
        <p:spPr>
          <a:xfrm>
            <a:off x="1676398" y="1492638"/>
            <a:ext cx="4943857" cy="523220"/>
          </a:xfrm>
          <a:prstGeom prst="rect">
            <a:avLst/>
          </a:prstGeom>
          <a:noFill/>
        </p:spPr>
        <p:txBody>
          <a:bodyPr wrap="square" rtlCol="0">
            <a:spAutoFit/>
          </a:bodyPr>
          <a:lstStyle/>
          <a:p>
            <a:pPr algn="ctr"/>
            <a:r>
              <a:rPr lang="en-US" sz="2800" b="1" dirty="0">
                <a:latin typeface="Century Gothic" panose="020B0502020202020204" pitchFamily="34" charset="0"/>
              </a:rPr>
              <a:t>Credential Attainment</a:t>
            </a:r>
          </a:p>
        </p:txBody>
      </p:sp>
      <p:grpSp>
        <p:nvGrpSpPr>
          <p:cNvPr id="6" name="Group 5" descr="Negotiated Level of Performance">
            <a:extLst>
              <a:ext uri="{FF2B5EF4-FFF2-40B4-BE49-F238E27FC236}">
                <a16:creationId xmlns:a16="http://schemas.microsoft.com/office/drawing/2014/main" id="{EDF12D02-1378-0628-6023-887D66CC7394}"/>
              </a:ext>
            </a:extLst>
          </p:cNvPr>
          <p:cNvGrpSpPr/>
          <p:nvPr/>
        </p:nvGrpSpPr>
        <p:grpSpPr>
          <a:xfrm>
            <a:off x="2300907" y="3429000"/>
            <a:ext cx="1351722" cy="2719766"/>
            <a:chOff x="1237422" y="3009973"/>
            <a:chExt cx="1351722" cy="2989708"/>
          </a:xfrm>
        </p:grpSpPr>
        <p:grpSp>
          <p:nvGrpSpPr>
            <p:cNvPr id="7" name="Group 6" descr="Negotiated Level">
              <a:extLst>
                <a:ext uri="{FF2B5EF4-FFF2-40B4-BE49-F238E27FC236}">
                  <a16:creationId xmlns:a16="http://schemas.microsoft.com/office/drawing/2014/main" id="{3E353DE7-75DE-2596-3032-31A4D9044444}"/>
                </a:ext>
              </a:extLst>
            </p:cNvPr>
            <p:cNvGrpSpPr/>
            <p:nvPr/>
          </p:nvGrpSpPr>
          <p:grpSpPr>
            <a:xfrm>
              <a:off x="1237422" y="3009973"/>
              <a:ext cx="1351722" cy="2989708"/>
              <a:chOff x="1644926" y="3059668"/>
              <a:chExt cx="1351722" cy="2989708"/>
            </a:xfrm>
          </p:grpSpPr>
          <p:sp>
            <p:nvSpPr>
              <p:cNvPr id="9" name="Rectangle 8">
                <a:extLst>
                  <a:ext uri="{FF2B5EF4-FFF2-40B4-BE49-F238E27FC236}">
                    <a16:creationId xmlns:a16="http://schemas.microsoft.com/office/drawing/2014/main" id="{7AD62AAA-748C-13C2-0874-ACF5F72E7234}"/>
                  </a:ext>
                </a:extLst>
              </p:cNvPr>
              <p:cNvSpPr/>
              <p:nvPr/>
            </p:nvSpPr>
            <p:spPr>
              <a:xfrm>
                <a:off x="1848678" y="3059668"/>
                <a:ext cx="944218" cy="2466491"/>
              </a:xfrm>
              <a:prstGeom prst="rect">
                <a:avLst/>
              </a:prstGeom>
              <a:solidFill>
                <a:srgbClr val="8282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bg1"/>
                  </a:solidFill>
                  <a:latin typeface="Century Gothic" panose="020B0502020202020204" pitchFamily="34" charset="0"/>
                </a:endParaRPr>
              </a:p>
            </p:txBody>
          </p:sp>
          <p:sp>
            <p:nvSpPr>
              <p:cNvPr id="10" name="TextBox 9">
                <a:extLst>
                  <a:ext uri="{FF2B5EF4-FFF2-40B4-BE49-F238E27FC236}">
                    <a16:creationId xmlns:a16="http://schemas.microsoft.com/office/drawing/2014/main" id="{F5F97FED-959A-A5D4-B0DD-3384EB21AB83}"/>
                  </a:ext>
                </a:extLst>
              </p:cNvPr>
              <p:cNvSpPr txBox="1"/>
              <p:nvPr/>
            </p:nvSpPr>
            <p:spPr>
              <a:xfrm>
                <a:off x="1644926" y="5526156"/>
                <a:ext cx="1351722" cy="523220"/>
              </a:xfrm>
              <a:prstGeom prst="rect">
                <a:avLst/>
              </a:prstGeom>
              <a:noFill/>
            </p:spPr>
            <p:txBody>
              <a:bodyPr wrap="square" rtlCol="0">
                <a:spAutoFit/>
              </a:bodyPr>
              <a:lstStyle/>
              <a:p>
                <a:pPr algn="ctr"/>
                <a:r>
                  <a:rPr lang="en-US" sz="1400" b="1" dirty="0">
                    <a:latin typeface="Century Gothic" panose="020B0502020202020204" pitchFamily="34" charset="0"/>
                  </a:rPr>
                  <a:t>Negotiated </a:t>
                </a:r>
              </a:p>
              <a:p>
                <a:pPr algn="ctr"/>
                <a:r>
                  <a:rPr lang="en-US" sz="1400" b="1" dirty="0">
                    <a:latin typeface="Century Gothic" panose="020B0502020202020204" pitchFamily="34" charset="0"/>
                  </a:rPr>
                  <a:t>Level</a:t>
                </a:r>
              </a:p>
            </p:txBody>
          </p:sp>
        </p:grpSp>
        <p:sp>
          <p:nvSpPr>
            <p:cNvPr id="8" name="TextBox 7">
              <a:extLst>
                <a:ext uri="{FF2B5EF4-FFF2-40B4-BE49-F238E27FC236}">
                  <a16:creationId xmlns:a16="http://schemas.microsoft.com/office/drawing/2014/main" id="{B9DB099D-4706-13F8-5B3A-3FE4C14937A7}"/>
                </a:ext>
              </a:extLst>
            </p:cNvPr>
            <p:cNvSpPr txBox="1"/>
            <p:nvPr/>
          </p:nvSpPr>
          <p:spPr>
            <a:xfrm>
              <a:off x="1441174" y="3024261"/>
              <a:ext cx="944218" cy="338554"/>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rPr>
                <a:t>31.0%</a:t>
              </a:r>
            </a:p>
          </p:txBody>
        </p:sp>
      </p:grpSp>
      <p:grpSp>
        <p:nvGrpSpPr>
          <p:cNvPr id="11" name="Group 10" descr="Actual Level of Performance">
            <a:extLst>
              <a:ext uri="{FF2B5EF4-FFF2-40B4-BE49-F238E27FC236}">
                <a16:creationId xmlns:a16="http://schemas.microsoft.com/office/drawing/2014/main" id="{4BF87729-2D8F-EAE1-E046-60D7014BF995}"/>
              </a:ext>
            </a:extLst>
          </p:cNvPr>
          <p:cNvGrpSpPr/>
          <p:nvPr/>
        </p:nvGrpSpPr>
        <p:grpSpPr>
          <a:xfrm>
            <a:off x="4653169" y="4254608"/>
            <a:ext cx="1351722" cy="1894159"/>
            <a:chOff x="3589684" y="4105523"/>
            <a:chExt cx="1351722" cy="1894159"/>
          </a:xfrm>
        </p:grpSpPr>
        <p:grpSp>
          <p:nvGrpSpPr>
            <p:cNvPr id="12" name="Group 11" descr="Actual Level">
              <a:extLst>
                <a:ext uri="{FF2B5EF4-FFF2-40B4-BE49-F238E27FC236}">
                  <a16:creationId xmlns:a16="http://schemas.microsoft.com/office/drawing/2014/main" id="{09D2E268-72E9-BA94-E896-8E8D24429A37}"/>
                </a:ext>
              </a:extLst>
            </p:cNvPr>
            <p:cNvGrpSpPr/>
            <p:nvPr/>
          </p:nvGrpSpPr>
          <p:grpSpPr>
            <a:xfrm>
              <a:off x="3589684" y="4105523"/>
              <a:ext cx="1351722" cy="1894159"/>
              <a:chOff x="3997188" y="4155218"/>
              <a:chExt cx="1351722" cy="1894159"/>
            </a:xfrm>
          </p:grpSpPr>
          <p:sp>
            <p:nvSpPr>
              <p:cNvPr id="14" name="Rectangle 13">
                <a:extLst>
                  <a:ext uri="{FF2B5EF4-FFF2-40B4-BE49-F238E27FC236}">
                    <a16:creationId xmlns:a16="http://schemas.microsoft.com/office/drawing/2014/main" id="{A98F2248-A03B-8796-01E7-3224CA7A8DE6}"/>
                  </a:ext>
                </a:extLst>
              </p:cNvPr>
              <p:cNvSpPr/>
              <p:nvPr/>
            </p:nvSpPr>
            <p:spPr>
              <a:xfrm>
                <a:off x="4200940" y="4155218"/>
                <a:ext cx="944218" cy="1370939"/>
              </a:xfrm>
              <a:prstGeom prst="rect">
                <a:avLst/>
              </a:prstGeom>
              <a:solidFill>
                <a:srgbClr val="0053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latin typeface="Century Gothic" panose="020B0502020202020204" pitchFamily="34" charset="0"/>
                </a:endParaRPr>
              </a:p>
            </p:txBody>
          </p:sp>
          <p:sp>
            <p:nvSpPr>
              <p:cNvPr id="15" name="TextBox 14">
                <a:extLst>
                  <a:ext uri="{FF2B5EF4-FFF2-40B4-BE49-F238E27FC236}">
                    <a16:creationId xmlns:a16="http://schemas.microsoft.com/office/drawing/2014/main" id="{31029184-716B-F28F-E0A8-46F1E42DE32A}"/>
                  </a:ext>
                </a:extLst>
              </p:cNvPr>
              <p:cNvSpPr txBox="1"/>
              <p:nvPr/>
            </p:nvSpPr>
            <p:spPr>
              <a:xfrm>
                <a:off x="3997188" y="5526157"/>
                <a:ext cx="1351722" cy="523220"/>
              </a:xfrm>
              <a:prstGeom prst="rect">
                <a:avLst/>
              </a:prstGeom>
              <a:noFill/>
            </p:spPr>
            <p:txBody>
              <a:bodyPr wrap="square" rtlCol="0">
                <a:spAutoFit/>
              </a:bodyPr>
              <a:lstStyle/>
              <a:p>
                <a:pPr algn="ctr"/>
                <a:r>
                  <a:rPr lang="en-US" sz="1400" b="1" dirty="0">
                    <a:latin typeface="Century Gothic" panose="020B0502020202020204" pitchFamily="34" charset="0"/>
                  </a:rPr>
                  <a:t>Actual </a:t>
                </a:r>
              </a:p>
              <a:p>
                <a:pPr algn="ctr"/>
                <a:r>
                  <a:rPr lang="en-US" sz="1400" b="1" dirty="0">
                    <a:latin typeface="Century Gothic" panose="020B0502020202020204" pitchFamily="34" charset="0"/>
                  </a:rPr>
                  <a:t>Level</a:t>
                </a:r>
              </a:p>
            </p:txBody>
          </p:sp>
        </p:grpSp>
        <p:sp>
          <p:nvSpPr>
            <p:cNvPr id="13" name="TextBox 12">
              <a:extLst>
                <a:ext uri="{FF2B5EF4-FFF2-40B4-BE49-F238E27FC236}">
                  <a16:creationId xmlns:a16="http://schemas.microsoft.com/office/drawing/2014/main" id="{CE897F9F-8589-5212-D875-CDCD804303B6}"/>
                </a:ext>
              </a:extLst>
            </p:cNvPr>
            <p:cNvSpPr txBox="1"/>
            <p:nvPr/>
          </p:nvSpPr>
          <p:spPr>
            <a:xfrm>
              <a:off x="3803375" y="4119841"/>
              <a:ext cx="934279" cy="338554"/>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rPr>
                <a:t>19.3%</a:t>
              </a:r>
            </a:p>
          </p:txBody>
        </p:sp>
      </p:grpSp>
      <p:grpSp>
        <p:nvGrpSpPr>
          <p:cNvPr id="16" name="Group 15" descr="Asjusted Level of Performance">
            <a:extLst>
              <a:ext uri="{FF2B5EF4-FFF2-40B4-BE49-F238E27FC236}">
                <a16:creationId xmlns:a16="http://schemas.microsoft.com/office/drawing/2014/main" id="{7BDC592A-3A07-6CAD-E428-67342C73BE3D}"/>
              </a:ext>
            </a:extLst>
          </p:cNvPr>
          <p:cNvGrpSpPr/>
          <p:nvPr/>
        </p:nvGrpSpPr>
        <p:grpSpPr>
          <a:xfrm>
            <a:off x="3477038" y="2763077"/>
            <a:ext cx="1351722" cy="3385689"/>
            <a:chOff x="2413553" y="2613992"/>
            <a:chExt cx="1351722" cy="3385689"/>
          </a:xfrm>
        </p:grpSpPr>
        <p:grpSp>
          <p:nvGrpSpPr>
            <p:cNvPr id="17" name="Group 16" descr="Adjusted Level">
              <a:extLst>
                <a:ext uri="{FF2B5EF4-FFF2-40B4-BE49-F238E27FC236}">
                  <a16:creationId xmlns:a16="http://schemas.microsoft.com/office/drawing/2014/main" id="{AC20A0C3-A498-2BF0-51C3-C3F2484F185F}"/>
                </a:ext>
              </a:extLst>
            </p:cNvPr>
            <p:cNvGrpSpPr/>
            <p:nvPr/>
          </p:nvGrpSpPr>
          <p:grpSpPr>
            <a:xfrm>
              <a:off x="2413553" y="2613992"/>
              <a:ext cx="1351722" cy="3385689"/>
              <a:chOff x="2821057" y="2663687"/>
              <a:chExt cx="1351722" cy="3385689"/>
            </a:xfrm>
          </p:grpSpPr>
          <p:sp>
            <p:nvSpPr>
              <p:cNvPr id="19" name="Rectangle 18">
                <a:extLst>
                  <a:ext uri="{FF2B5EF4-FFF2-40B4-BE49-F238E27FC236}">
                    <a16:creationId xmlns:a16="http://schemas.microsoft.com/office/drawing/2014/main" id="{5F5BF5D2-0D2B-48AB-44F5-1869D796B7E4}"/>
                  </a:ext>
                </a:extLst>
              </p:cNvPr>
              <p:cNvSpPr/>
              <p:nvPr/>
            </p:nvSpPr>
            <p:spPr>
              <a:xfrm>
                <a:off x="3024809" y="2663687"/>
                <a:ext cx="944218" cy="2862471"/>
              </a:xfrm>
              <a:prstGeom prst="rect">
                <a:avLst/>
              </a:prstGeom>
              <a:solidFill>
                <a:srgbClr val="89152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latin typeface="Century Gothic" panose="020B0502020202020204" pitchFamily="34" charset="0"/>
                </a:endParaRPr>
              </a:p>
            </p:txBody>
          </p:sp>
          <p:sp>
            <p:nvSpPr>
              <p:cNvPr id="20" name="TextBox 19">
                <a:extLst>
                  <a:ext uri="{FF2B5EF4-FFF2-40B4-BE49-F238E27FC236}">
                    <a16:creationId xmlns:a16="http://schemas.microsoft.com/office/drawing/2014/main" id="{0CD2CBAF-CECA-F47E-22FC-A361035C9F09}"/>
                  </a:ext>
                </a:extLst>
              </p:cNvPr>
              <p:cNvSpPr txBox="1"/>
              <p:nvPr/>
            </p:nvSpPr>
            <p:spPr>
              <a:xfrm>
                <a:off x="2821057" y="5526156"/>
                <a:ext cx="1351722" cy="523220"/>
              </a:xfrm>
              <a:prstGeom prst="rect">
                <a:avLst/>
              </a:prstGeom>
              <a:noFill/>
            </p:spPr>
            <p:txBody>
              <a:bodyPr wrap="square" rtlCol="0">
                <a:spAutoFit/>
              </a:bodyPr>
              <a:lstStyle/>
              <a:p>
                <a:pPr algn="ctr"/>
                <a:r>
                  <a:rPr lang="en-US" sz="1400" b="1" dirty="0">
                    <a:latin typeface="Century Gothic" panose="020B0502020202020204" pitchFamily="34" charset="0"/>
                  </a:rPr>
                  <a:t>Adjusted </a:t>
                </a:r>
              </a:p>
              <a:p>
                <a:pPr algn="ctr"/>
                <a:r>
                  <a:rPr lang="en-US" sz="1400" b="1" dirty="0">
                    <a:latin typeface="Century Gothic" panose="020B0502020202020204" pitchFamily="34" charset="0"/>
                  </a:rPr>
                  <a:t>Level</a:t>
                </a:r>
              </a:p>
            </p:txBody>
          </p:sp>
        </p:grpSp>
        <p:sp>
          <p:nvSpPr>
            <p:cNvPr id="18" name="TextBox 17">
              <a:extLst>
                <a:ext uri="{FF2B5EF4-FFF2-40B4-BE49-F238E27FC236}">
                  <a16:creationId xmlns:a16="http://schemas.microsoft.com/office/drawing/2014/main" id="{8E3EFB93-915C-AA0B-04E2-7C506EBFBA26}"/>
                </a:ext>
              </a:extLst>
            </p:cNvPr>
            <p:cNvSpPr txBox="1"/>
            <p:nvPr/>
          </p:nvSpPr>
          <p:spPr>
            <a:xfrm>
              <a:off x="2624899" y="2618209"/>
              <a:ext cx="936624" cy="338554"/>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rPr>
                <a:t>41.0%</a:t>
              </a:r>
            </a:p>
          </p:txBody>
        </p:sp>
      </p:grpSp>
      <p:sp>
        <p:nvSpPr>
          <p:cNvPr id="22" name="TextBox 21">
            <a:extLst>
              <a:ext uri="{FF2B5EF4-FFF2-40B4-BE49-F238E27FC236}">
                <a16:creationId xmlns:a16="http://schemas.microsoft.com/office/drawing/2014/main" id="{669A756D-9491-A778-E7AA-673290309C16}"/>
              </a:ext>
            </a:extLst>
          </p:cNvPr>
          <p:cNvSpPr txBox="1"/>
          <p:nvPr/>
        </p:nvSpPr>
        <p:spPr>
          <a:xfrm>
            <a:off x="3577738" y="2368155"/>
            <a:ext cx="2537106" cy="338554"/>
          </a:xfrm>
          <a:prstGeom prst="rect">
            <a:avLst/>
          </a:prstGeom>
          <a:noFill/>
        </p:spPr>
        <p:txBody>
          <a:bodyPr wrap="square" rtlCol="0">
            <a:spAutoFit/>
          </a:bodyPr>
          <a:lstStyle/>
          <a:p>
            <a:pPr algn="ctr"/>
            <a:r>
              <a:rPr lang="en-US" sz="1600" b="1" dirty="0">
                <a:latin typeface="Century Gothic" panose="020B0502020202020204" pitchFamily="34" charset="0"/>
              </a:rPr>
              <a:t>Adjustment Factor 10%</a:t>
            </a:r>
            <a:endParaRPr lang="en-US" b="1" dirty="0">
              <a:latin typeface="Century Gothic" panose="020B0502020202020204" pitchFamily="34" charset="0"/>
            </a:endParaRPr>
          </a:p>
        </p:txBody>
      </p:sp>
      <p:grpSp>
        <p:nvGrpSpPr>
          <p:cNvPr id="2" name="Group 1" descr="Indicatoe score 47% = Actual Level / Adjusted Level">
            <a:extLst>
              <a:ext uri="{FF2B5EF4-FFF2-40B4-BE49-F238E27FC236}">
                <a16:creationId xmlns:a16="http://schemas.microsoft.com/office/drawing/2014/main" id="{050561E4-FB4F-AECD-AC6D-036B277B6271}"/>
              </a:ext>
            </a:extLst>
          </p:cNvPr>
          <p:cNvGrpSpPr/>
          <p:nvPr/>
        </p:nvGrpSpPr>
        <p:grpSpPr>
          <a:xfrm>
            <a:off x="3577738" y="2554395"/>
            <a:ext cx="7955617" cy="874605"/>
            <a:chOff x="3577738" y="2554395"/>
            <a:chExt cx="7955617" cy="874605"/>
          </a:xfrm>
        </p:grpSpPr>
        <p:sp>
          <p:nvSpPr>
            <p:cNvPr id="23" name="Left Bracket 22">
              <a:extLst>
                <a:ext uri="{FF2B5EF4-FFF2-40B4-BE49-F238E27FC236}">
                  <a16:creationId xmlns:a16="http://schemas.microsoft.com/office/drawing/2014/main" id="{D720DAC5-737A-1424-3A25-90DB56F7D427}"/>
                </a:ext>
              </a:extLst>
            </p:cNvPr>
            <p:cNvSpPr/>
            <p:nvPr/>
          </p:nvSpPr>
          <p:spPr>
            <a:xfrm>
              <a:off x="3577738" y="2737568"/>
              <a:ext cx="78065" cy="691432"/>
            </a:xfrm>
            <a:prstGeom prst="leftBracket">
              <a:avLst/>
            </a:prstGeom>
            <a:ln w="38100" cap="sq">
              <a:prstDash val="sysDash"/>
              <a:bevel/>
            </a:ln>
          </p:spPr>
          <p:style>
            <a:lnRef idx="1">
              <a:schemeClr val="dk1"/>
            </a:lnRef>
            <a:fillRef idx="0">
              <a:schemeClr val="dk1"/>
            </a:fillRef>
            <a:effectRef idx="0">
              <a:schemeClr val="dk1"/>
            </a:effectRef>
            <a:fontRef idx="minor">
              <a:schemeClr val="tx1"/>
            </a:fontRef>
          </p:style>
          <p:txBody>
            <a:bodyPr rtlCol="0" anchor="ctr"/>
            <a:lstStyle/>
            <a:p>
              <a:pPr algn="ctr"/>
              <a:endParaRPr lang="en-US" dirty="0">
                <a:latin typeface="Century Gothic" panose="020B0502020202020204" pitchFamily="34" charset="0"/>
              </a:endParaRPr>
            </a:p>
          </p:txBody>
        </p:sp>
        <p:cxnSp>
          <p:nvCxnSpPr>
            <p:cNvPr id="24" name="Straight Connector 23">
              <a:extLst>
                <a:ext uri="{FF2B5EF4-FFF2-40B4-BE49-F238E27FC236}">
                  <a16:creationId xmlns:a16="http://schemas.microsoft.com/office/drawing/2014/main" id="{DC8FE3EC-EA75-6A56-CFFC-09613DC3A647}"/>
                </a:ext>
              </a:extLst>
            </p:cNvPr>
            <p:cNvCxnSpPr>
              <a:cxnSpLocks/>
            </p:cNvCxnSpPr>
            <p:nvPr/>
          </p:nvCxnSpPr>
          <p:spPr>
            <a:xfrm>
              <a:off x="3688384" y="2737568"/>
              <a:ext cx="2426460" cy="25509"/>
            </a:xfrm>
            <a:prstGeom prst="line">
              <a:avLst/>
            </a:prstGeom>
            <a:ln w="38100">
              <a:prstDash val="sysDash"/>
              <a:tailEnd type="triangle"/>
            </a:ln>
          </p:spPr>
          <p:style>
            <a:lnRef idx="1">
              <a:schemeClr val="dk1"/>
            </a:lnRef>
            <a:fillRef idx="0">
              <a:schemeClr val="dk1"/>
            </a:fillRef>
            <a:effectRef idx="0">
              <a:schemeClr val="dk1"/>
            </a:effectRef>
            <a:fontRef idx="minor">
              <a:schemeClr val="tx1"/>
            </a:fontRef>
          </p:style>
        </p:cxnSp>
        <p:sp>
          <p:nvSpPr>
            <p:cNvPr id="25" name="TextBox 24">
              <a:extLst>
                <a:ext uri="{FF2B5EF4-FFF2-40B4-BE49-F238E27FC236}">
                  <a16:creationId xmlns:a16="http://schemas.microsoft.com/office/drawing/2014/main" id="{2386F6C6-C0BA-3F98-E071-BE2E1DDC7715}"/>
                </a:ext>
              </a:extLst>
            </p:cNvPr>
            <p:cNvSpPr txBox="1"/>
            <p:nvPr/>
          </p:nvSpPr>
          <p:spPr>
            <a:xfrm>
              <a:off x="6114844" y="2554395"/>
              <a:ext cx="1890049" cy="754053"/>
            </a:xfrm>
            <a:prstGeom prst="rect">
              <a:avLst/>
            </a:prstGeom>
            <a:noFill/>
          </p:spPr>
          <p:txBody>
            <a:bodyPr wrap="square" rtlCol="0">
              <a:spAutoFit/>
            </a:bodyPr>
            <a:lstStyle/>
            <a:p>
              <a:pPr algn="ctr"/>
              <a:r>
                <a:rPr lang="en-US" b="1" dirty="0">
                  <a:latin typeface="Century Gothic" panose="020B0502020202020204" pitchFamily="34" charset="0"/>
                </a:rPr>
                <a:t>Indicator Score</a:t>
              </a:r>
            </a:p>
            <a:p>
              <a:pPr algn="ctr"/>
              <a:endParaRPr lang="en-US" sz="500" b="1" dirty="0">
                <a:latin typeface="Century Gothic" panose="020B0502020202020204" pitchFamily="34" charset="0"/>
              </a:endParaRPr>
            </a:p>
            <a:p>
              <a:pPr algn="ctr"/>
              <a:r>
                <a:rPr lang="en-US" sz="1600" b="1" dirty="0">
                  <a:solidFill>
                    <a:srgbClr val="C00000"/>
                  </a:solidFill>
                  <a:latin typeface="Century Gothic" panose="020B0502020202020204" pitchFamily="34" charset="0"/>
                </a:rPr>
                <a:t> </a:t>
              </a:r>
              <a:r>
                <a:rPr lang="en-US" sz="2000" b="1" dirty="0">
                  <a:solidFill>
                    <a:srgbClr val="C00000"/>
                  </a:solidFill>
                  <a:latin typeface="Century Gothic" panose="020B0502020202020204" pitchFamily="34" charset="0"/>
                </a:rPr>
                <a:t>47%</a:t>
              </a:r>
              <a:endParaRPr lang="en-US" sz="1600" b="1" dirty="0">
                <a:solidFill>
                  <a:srgbClr val="C00000"/>
                </a:solidFill>
                <a:latin typeface="Century Gothic" panose="020B0502020202020204" pitchFamily="34" charset="0"/>
              </a:endParaRPr>
            </a:p>
          </p:txBody>
        </p:sp>
        <p:sp>
          <p:nvSpPr>
            <p:cNvPr id="26" name="TextBox 25">
              <a:extLst>
                <a:ext uri="{FF2B5EF4-FFF2-40B4-BE49-F238E27FC236}">
                  <a16:creationId xmlns:a16="http://schemas.microsoft.com/office/drawing/2014/main" id="{EC0794A7-FA78-B392-7407-44A0B80CF257}"/>
                </a:ext>
              </a:extLst>
            </p:cNvPr>
            <p:cNvSpPr txBox="1"/>
            <p:nvPr/>
          </p:nvSpPr>
          <p:spPr>
            <a:xfrm>
              <a:off x="7456102" y="2900644"/>
              <a:ext cx="4077253" cy="400110"/>
            </a:xfrm>
            <a:prstGeom prst="rect">
              <a:avLst/>
            </a:prstGeom>
            <a:noFill/>
          </p:spPr>
          <p:txBody>
            <a:bodyPr wrap="square" rtlCol="0">
              <a:spAutoFit/>
            </a:bodyPr>
            <a:lstStyle/>
            <a:p>
              <a:r>
                <a:rPr lang="en-US" sz="2000" b="1" dirty="0">
                  <a:latin typeface="Century Gothic" panose="020B0502020202020204" pitchFamily="34" charset="0"/>
                </a:rPr>
                <a:t>= Actual Level / Adjusted Level</a:t>
              </a:r>
            </a:p>
          </p:txBody>
        </p:sp>
      </p:grpSp>
    </p:spTree>
    <p:extLst>
      <p:ext uri="{BB962C8B-B14F-4D97-AF65-F5344CB8AC3E}">
        <p14:creationId xmlns:p14="http://schemas.microsoft.com/office/powerpoint/2010/main" val="284884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144C5-BC1A-9FD4-438D-37B85DECFF8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0452F8-DE50-8549-439C-FEF8C0AF378D}"/>
              </a:ext>
            </a:extLst>
          </p:cNvPr>
          <p:cNvSpPr>
            <a:spLocks noGrp="1"/>
          </p:cNvSpPr>
          <p:nvPr>
            <p:ph type="title"/>
          </p:nvPr>
        </p:nvSpPr>
        <p:spPr/>
        <p:txBody>
          <a:bodyPr/>
          <a:lstStyle/>
          <a:p>
            <a:r>
              <a:rPr lang="en-US" dirty="0"/>
              <a:t>Performance Assessment: Overall State </a:t>
            </a:r>
            <a:r>
              <a:rPr lang="en-US" u="sng" dirty="0"/>
              <a:t>Program</a:t>
            </a:r>
            <a:r>
              <a:rPr lang="en-US" dirty="0"/>
              <a:t> Score</a:t>
            </a:r>
          </a:p>
        </p:txBody>
      </p:sp>
      <p:graphicFrame>
        <p:nvGraphicFramePr>
          <p:cNvPr id="5" name="Content Placeholder 4">
            <a:extLst>
              <a:ext uri="{FF2B5EF4-FFF2-40B4-BE49-F238E27FC236}">
                <a16:creationId xmlns:a16="http://schemas.microsoft.com/office/drawing/2014/main" id="{9FABAA29-2D29-0834-FFA7-03A3464E1E87}"/>
              </a:ext>
            </a:extLst>
          </p:cNvPr>
          <p:cNvGraphicFramePr>
            <a:graphicFrameLocks noGrp="1"/>
          </p:cNvGraphicFramePr>
          <p:nvPr>
            <p:ph sz="quarter" idx="13"/>
            <p:extLst>
              <p:ext uri="{D42A27DB-BD31-4B8C-83A1-F6EECF244321}">
                <p14:modId xmlns:p14="http://schemas.microsoft.com/office/powerpoint/2010/main" val="848790600"/>
              </p:ext>
            </p:extLst>
          </p:nvPr>
        </p:nvGraphicFramePr>
        <p:xfrm>
          <a:off x="731838" y="1444752"/>
          <a:ext cx="10725148" cy="1750952"/>
        </p:xfrm>
        <a:graphic>
          <a:graphicData uri="http://schemas.openxmlformats.org/drawingml/2006/table">
            <a:tbl>
              <a:tblPr firstRow="1" bandRow="1">
                <a:tableStyleId>{5C22544A-7EE6-4342-B048-85BDC9FD1C3A}</a:tableStyleId>
              </a:tblPr>
              <a:tblGrid>
                <a:gridCol w="1532164">
                  <a:extLst>
                    <a:ext uri="{9D8B030D-6E8A-4147-A177-3AD203B41FA5}">
                      <a16:colId xmlns:a16="http://schemas.microsoft.com/office/drawing/2014/main" val="537266515"/>
                    </a:ext>
                  </a:extLst>
                </a:gridCol>
                <a:gridCol w="1532164">
                  <a:extLst>
                    <a:ext uri="{9D8B030D-6E8A-4147-A177-3AD203B41FA5}">
                      <a16:colId xmlns:a16="http://schemas.microsoft.com/office/drawing/2014/main" val="809588607"/>
                    </a:ext>
                  </a:extLst>
                </a:gridCol>
                <a:gridCol w="1532164">
                  <a:extLst>
                    <a:ext uri="{9D8B030D-6E8A-4147-A177-3AD203B41FA5}">
                      <a16:colId xmlns:a16="http://schemas.microsoft.com/office/drawing/2014/main" val="43396746"/>
                    </a:ext>
                  </a:extLst>
                </a:gridCol>
                <a:gridCol w="1532164">
                  <a:extLst>
                    <a:ext uri="{9D8B030D-6E8A-4147-A177-3AD203B41FA5}">
                      <a16:colId xmlns:a16="http://schemas.microsoft.com/office/drawing/2014/main" val="255180425"/>
                    </a:ext>
                  </a:extLst>
                </a:gridCol>
                <a:gridCol w="1532164">
                  <a:extLst>
                    <a:ext uri="{9D8B030D-6E8A-4147-A177-3AD203B41FA5}">
                      <a16:colId xmlns:a16="http://schemas.microsoft.com/office/drawing/2014/main" val="2557222192"/>
                    </a:ext>
                  </a:extLst>
                </a:gridCol>
                <a:gridCol w="1532164">
                  <a:extLst>
                    <a:ext uri="{9D8B030D-6E8A-4147-A177-3AD203B41FA5}">
                      <a16:colId xmlns:a16="http://schemas.microsoft.com/office/drawing/2014/main" val="1437667572"/>
                    </a:ext>
                  </a:extLst>
                </a:gridCol>
                <a:gridCol w="1532164">
                  <a:extLst>
                    <a:ext uri="{9D8B030D-6E8A-4147-A177-3AD203B41FA5}">
                      <a16:colId xmlns:a16="http://schemas.microsoft.com/office/drawing/2014/main" val="104611536"/>
                    </a:ext>
                  </a:extLst>
                </a:gridCol>
              </a:tblGrid>
              <a:tr h="1215904">
                <a:tc>
                  <a:txBody>
                    <a:bodyPr/>
                    <a:lstStyle/>
                    <a:p>
                      <a:pPr algn="ctr"/>
                      <a:r>
                        <a:rPr lang="en-US" sz="2200" dirty="0">
                          <a:latin typeface="Franklin Gothic Book" panose="020B0503020102020204" pitchFamily="34" charset="0"/>
                        </a:rPr>
                        <a:t>Example</a:t>
                      </a:r>
                    </a:p>
                  </a:txBody>
                  <a:tcPr anchor="ctr"/>
                </a:tc>
                <a:tc>
                  <a:txBody>
                    <a:bodyPr/>
                    <a:lstStyle/>
                    <a:p>
                      <a:pPr algn="ctr"/>
                      <a:r>
                        <a:rPr lang="en-US" sz="2200" dirty="0">
                          <a:latin typeface="Franklin Gothic Book" panose="020B0503020102020204" pitchFamily="34" charset="0"/>
                        </a:rPr>
                        <a:t>ERQ2</a:t>
                      </a:r>
                    </a:p>
                  </a:txBody>
                  <a:tcPr anchor="ctr"/>
                </a:tc>
                <a:tc>
                  <a:txBody>
                    <a:bodyPr/>
                    <a:lstStyle/>
                    <a:p>
                      <a:pPr algn="ctr"/>
                      <a:r>
                        <a:rPr lang="en-US" sz="2200" dirty="0">
                          <a:latin typeface="Franklin Gothic Book" panose="020B0503020102020204" pitchFamily="34" charset="0"/>
                        </a:rPr>
                        <a:t>MEQ2</a:t>
                      </a:r>
                    </a:p>
                  </a:txBody>
                  <a:tcPr anchor="ctr"/>
                </a:tc>
                <a:tc>
                  <a:txBody>
                    <a:bodyPr/>
                    <a:lstStyle/>
                    <a:p>
                      <a:pPr algn="ctr"/>
                      <a:r>
                        <a:rPr lang="en-US" sz="2200" dirty="0">
                          <a:latin typeface="Franklin Gothic Book" panose="020B0503020102020204" pitchFamily="34" charset="0"/>
                        </a:rPr>
                        <a:t>ERQ4</a:t>
                      </a:r>
                    </a:p>
                  </a:txBody>
                  <a:tcPr anchor="ctr"/>
                </a:tc>
                <a:tc>
                  <a:txBody>
                    <a:bodyPr/>
                    <a:lstStyle/>
                    <a:p>
                      <a:pPr algn="ctr"/>
                      <a:r>
                        <a:rPr lang="en-US" sz="2200" dirty="0">
                          <a:latin typeface="Franklin Gothic Book" panose="020B0503020102020204" pitchFamily="34" charset="0"/>
                        </a:rPr>
                        <a:t>Cred</a:t>
                      </a:r>
                    </a:p>
                  </a:txBody>
                  <a:tcPr anchor="ctr"/>
                </a:tc>
                <a:tc>
                  <a:txBody>
                    <a:bodyPr/>
                    <a:lstStyle/>
                    <a:p>
                      <a:pPr algn="ctr"/>
                      <a:r>
                        <a:rPr lang="en-US" sz="2200" dirty="0">
                          <a:latin typeface="Franklin Gothic Book" panose="020B0503020102020204" pitchFamily="34" charset="0"/>
                        </a:rPr>
                        <a:t>MSG </a:t>
                      </a:r>
                    </a:p>
                  </a:txBody>
                  <a:tcPr anchor="ctr"/>
                </a:tc>
                <a:tc>
                  <a:txBody>
                    <a:bodyPr/>
                    <a:lstStyle/>
                    <a:p>
                      <a:pPr algn="ctr"/>
                      <a:r>
                        <a:rPr lang="en-US" sz="2200" dirty="0">
                          <a:latin typeface="Franklin Gothic Book" panose="020B0503020102020204" pitchFamily="34" charset="0"/>
                        </a:rPr>
                        <a:t>Overall Program</a:t>
                      </a:r>
                    </a:p>
                    <a:p>
                      <a:pPr algn="ctr"/>
                      <a:r>
                        <a:rPr lang="en-US" sz="2200" dirty="0">
                          <a:latin typeface="Franklin Gothic Book" panose="020B0503020102020204" pitchFamily="34" charset="0"/>
                        </a:rPr>
                        <a:t>Score </a:t>
                      </a:r>
                    </a:p>
                  </a:txBody>
                  <a:tcPr anchor="ctr"/>
                </a:tc>
                <a:extLst>
                  <a:ext uri="{0D108BD9-81ED-4DB2-BD59-A6C34878D82A}">
                    <a16:rowId xmlns:a16="http://schemas.microsoft.com/office/drawing/2014/main" val="844090081"/>
                  </a:ext>
                </a:extLst>
              </a:tr>
              <a:tr h="535048">
                <a:tc>
                  <a:txBody>
                    <a:bodyPr/>
                    <a:lstStyle/>
                    <a:p>
                      <a:pPr algn="ctr">
                        <a:spcBef>
                          <a:spcPts val="1200"/>
                        </a:spcBef>
                        <a:spcAft>
                          <a:spcPts val="1200"/>
                        </a:spcAft>
                      </a:pPr>
                      <a:r>
                        <a:rPr lang="en-US" sz="2200" b="1" dirty="0">
                          <a:latin typeface="Franklin Gothic Book" panose="020B0503020102020204" pitchFamily="34" charset="0"/>
                        </a:rPr>
                        <a:t>VR 1</a:t>
                      </a:r>
                    </a:p>
                  </a:txBody>
                  <a:tcPr anchor="ctr"/>
                </a:tc>
                <a:tc>
                  <a:txBody>
                    <a:bodyPr/>
                    <a:lstStyle/>
                    <a:p>
                      <a:pPr algn="ctr">
                        <a:spcBef>
                          <a:spcPts val="1200"/>
                        </a:spcBef>
                        <a:spcAft>
                          <a:spcPts val="1200"/>
                        </a:spcAft>
                      </a:pPr>
                      <a:r>
                        <a:rPr lang="en-US" sz="2200" b="1" dirty="0">
                          <a:latin typeface="Franklin Gothic Book" panose="020B0503020102020204" pitchFamily="34" charset="0"/>
                        </a:rPr>
                        <a:t>103%</a:t>
                      </a:r>
                    </a:p>
                  </a:txBody>
                  <a:tcPr anchor="ctr"/>
                </a:tc>
                <a:tc>
                  <a:txBody>
                    <a:bodyPr/>
                    <a:lstStyle/>
                    <a:p>
                      <a:pPr algn="ctr">
                        <a:spcBef>
                          <a:spcPts val="1200"/>
                        </a:spcBef>
                        <a:spcAft>
                          <a:spcPts val="1200"/>
                        </a:spcAft>
                      </a:pPr>
                      <a:r>
                        <a:rPr lang="en-US" sz="2200" b="1" dirty="0">
                          <a:latin typeface="Franklin Gothic Book" panose="020B0503020102020204" pitchFamily="34" charset="0"/>
                        </a:rPr>
                        <a:t>128%</a:t>
                      </a:r>
                    </a:p>
                  </a:txBody>
                  <a:tcPr anchor="ctr"/>
                </a:tc>
                <a:tc>
                  <a:txBody>
                    <a:bodyPr/>
                    <a:lstStyle/>
                    <a:p>
                      <a:pPr algn="ctr">
                        <a:spcBef>
                          <a:spcPts val="1200"/>
                        </a:spcBef>
                        <a:spcAft>
                          <a:spcPts val="1200"/>
                        </a:spcAft>
                      </a:pPr>
                      <a:r>
                        <a:rPr lang="en-US" sz="2200" b="1" dirty="0">
                          <a:latin typeface="Franklin Gothic Book" panose="020B0503020102020204" pitchFamily="34" charset="0"/>
                        </a:rPr>
                        <a:t>94.5%</a:t>
                      </a:r>
                    </a:p>
                  </a:txBody>
                  <a:tcPr anchor="ctr"/>
                </a:tc>
                <a:tc>
                  <a:txBody>
                    <a:bodyPr/>
                    <a:lstStyle/>
                    <a:p>
                      <a:pPr algn="ctr">
                        <a:spcBef>
                          <a:spcPts val="1200"/>
                        </a:spcBef>
                        <a:spcAft>
                          <a:spcPts val="1200"/>
                        </a:spcAft>
                      </a:pPr>
                      <a:r>
                        <a:rPr lang="en-US" sz="2200" b="1" dirty="0">
                          <a:latin typeface="Franklin Gothic Book" panose="020B0503020102020204" pitchFamily="34" charset="0"/>
                        </a:rPr>
                        <a:t>114%</a:t>
                      </a:r>
                    </a:p>
                  </a:txBody>
                  <a:tcPr anchor="ctr"/>
                </a:tc>
                <a:tc>
                  <a:txBody>
                    <a:bodyPr/>
                    <a:lstStyle/>
                    <a:p>
                      <a:pPr algn="ctr">
                        <a:spcBef>
                          <a:spcPts val="1200"/>
                        </a:spcBef>
                        <a:spcAft>
                          <a:spcPts val="1200"/>
                        </a:spcAft>
                      </a:pPr>
                      <a:r>
                        <a:rPr lang="en-US" sz="2200" b="1" dirty="0">
                          <a:latin typeface="Franklin Gothic Book" panose="020B0503020102020204" pitchFamily="34" charset="0"/>
                        </a:rPr>
                        <a:t>79.2%</a:t>
                      </a:r>
                    </a:p>
                  </a:txBody>
                  <a:tcPr anchor="ctr"/>
                </a:tc>
                <a:tc>
                  <a:txBody>
                    <a:bodyPr/>
                    <a:lstStyle/>
                    <a:p>
                      <a:pPr algn="ctr">
                        <a:spcBef>
                          <a:spcPts val="1200"/>
                        </a:spcBef>
                        <a:spcAft>
                          <a:spcPts val="1200"/>
                        </a:spcAft>
                      </a:pPr>
                      <a:r>
                        <a:rPr lang="en-US" sz="2200" b="1" dirty="0">
                          <a:latin typeface="Franklin Gothic Book" panose="020B0503020102020204" pitchFamily="34" charset="0"/>
                        </a:rPr>
                        <a:t>103.7%</a:t>
                      </a:r>
                    </a:p>
                  </a:txBody>
                  <a:tcPr anchor="ctr"/>
                </a:tc>
                <a:extLst>
                  <a:ext uri="{0D108BD9-81ED-4DB2-BD59-A6C34878D82A}">
                    <a16:rowId xmlns:a16="http://schemas.microsoft.com/office/drawing/2014/main" val="3112433162"/>
                  </a:ext>
                </a:extLst>
              </a:tr>
            </a:tbl>
          </a:graphicData>
        </a:graphic>
      </p:graphicFrame>
      <p:sp>
        <p:nvSpPr>
          <p:cNvPr id="4" name="TextBox 3">
            <a:extLst>
              <a:ext uri="{FF2B5EF4-FFF2-40B4-BE49-F238E27FC236}">
                <a16:creationId xmlns:a16="http://schemas.microsoft.com/office/drawing/2014/main" id="{D571A02D-8261-C258-6034-49D2B14A94BD}"/>
              </a:ext>
            </a:extLst>
          </p:cNvPr>
          <p:cNvSpPr txBox="1"/>
          <p:nvPr/>
        </p:nvSpPr>
        <p:spPr>
          <a:xfrm>
            <a:off x="731520" y="3195704"/>
            <a:ext cx="10725148" cy="830997"/>
          </a:xfrm>
          <a:prstGeom prst="rect">
            <a:avLst/>
          </a:prstGeom>
          <a:noFill/>
        </p:spPr>
        <p:txBody>
          <a:bodyPr wrap="square" rtlCol="0">
            <a:spAutoFit/>
          </a:bodyPr>
          <a:lstStyle/>
          <a:p>
            <a:r>
              <a:rPr lang="en-US" sz="2400" dirty="0">
                <a:latin typeface="Franklin Gothic Book" panose="020B0503020102020204" pitchFamily="34" charset="0"/>
              </a:rPr>
              <a:t>VR 1 - No performance failure because the Overall State Program Score was </a:t>
            </a:r>
            <a:r>
              <a:rPr lang="en-US" sz="2400" b="1" u="sng" dirty="0">
                <a:latin typeface="Franklin Gothic Book" panose="020B0503020102020204" pitchFamily="34" charset="0"/>
              </a:rPr>
              <a:t>103.7%</a:t>
            </a:r>
            <a:r>
              <a:rPr lang="en-US" sz="2400" b="1" dirty="0">
                <a:latin typeface="Franklin Gothic Book" panose="020B0503020102020204" pitchFamily="34" charset="0"/>
              </a:rPr>
              <a:t>, </a:t>
            </a:r>
            <a:r>
              <a:rPr lang="en-US" sz="2400" dirty="0">
                <a:latin typeface="Franklin Gothic Book" panose="020B0503020102020204" pitchFamily="34" charset="0"/>
              </a:rPr>
              <a:t>which is </a:t>
            </a:r>
            <a:r>
              <a:rPr lang="en-US" sz="2400" b="1" u="sng" dirty="0">
                <a:latin typeface="Franklin Gothic Book" panose="020B0503020102020204" pitchFamily="34" charset="0"/>
              </a:rPr>
              <a:t>above the 90% </a:t>
            </a:r>
            <a:r>
              <a:rPr lang="en-US" sz="2400" dirty="0">
                <a:latin typeface="Franklin Gothic Book" panose="020B0503020102020204" pitchFamily="34" charset="0"/>
              </a:rPr>
              <a:t>threshold for a single core program.</a:t>
            </a:r>
          </a:p>
        </p:txBody>
      </p:sp>
      <p:graphicFrame>
        <p:nvGraphicFramePr>
          <p:cNvPr id="2" name="Content Placeholder 4">
            <a:extLst>
              <a:ext uri="{FF2B5EF4-FFF2-40B4-BE49-F238E27FC236}">
                <a16:creationId xmlns:a16="http://schemas.microsoft.com/office/drawing/2014/main" id="{14133E38-D5B7-A611-003E-B61735D6ECED}"/>
              </a:ext>
            </a:extLst>
          </p:cNvPr>
          <p:cNvGraphicFramePr>
            <a:graphicFrameLocks/>
          </p:cNvGraphicFramePr>
          <p:nvPr>
            <p:extLst>
              <p:ext uri="{D42A27DB-BD31-4B8C-83A1-F6EECF244321}">
                <p14:modId xmlns:p14="http://schemas.microsoft.com/office/powerpoint/2010/main" val="3181169413"/>
              </p:ext>
            </p:extLst>
          </p:nvPr>
        </p:nvGraphicFramePr>
        <p:xfrm>
          <a:off x="733426" y="4411608"/>
          <a:ext cx="10725148" cy="535048"/>
        </p:xfrm>
        <a:graphic>
          <a:graphicData uri="http://schemas.openxmlformats.org/drawingml/2006/table">
            <a:tbl>
              <a:tblPr firstRow="1" bandRow="1">
                <a:tableStyleId>{5C22544A-7EE6-4342-B048-85BDC9FD1C3A}</a:tableStyleId>
              </a:tblPr>
              <a:tblGrid>
                <a:gridCol w="1532164">
                  <a:extLst>
                    <a:ext uri="{9D8B030D-6E8A-4147-A177-3AD203B41FA5}">
                      <a16:colId xmlns:a16="http://schemas.microsoft.com/office/drawing/2014/main" val="537266515"/>
                    </a:ext>
                  </a:extLst>
                </a:gridCol>
                <a:gridCol w="1532164">
                  <a:extLst>
                    <a:ext uri="{9D8B030D-6E8A-4147-A177-3AD203B41FA5}">
                      <a16:colId xmlns:a16="http://schemas.microsoft.com/office/drawing/2014/main" val="809588607"/>
                    </a:ext>
                  </a:extLst>
                </a:gridCol>
                <a:gridCol w="1532164">
                  <a:extLst>
                    <a:ext uri="{9D8B030D-6E8A-4147-A177-3AD203B41FA5}">
                      <a16:colId xmlns:a16="http://schemas.microsoft.com/office/drawing/2014/main" val="43396746"/>
                    </a:ext>
                  </a:extLst>
                </a:gridCol>
                <a:gridCol w="1532164">
                  <a:extLst>
                    <a:ext uri="{9D8B030D-6E8A-4147-A177-3AD203B41FA5}">
                      <a16:colId xmlns:a16="http://schemas.microsoft.com/office/drawing/2014/main" val="255180425"/>
                    </a:ext>
                  </a:extLst>
                </a:gridCol>
                <a:gridCol w="1532164">
                  <a:extLst>
                    <a:ext uri="{9D8B030D-6E8A-4147-A177-3AD203B41FA5}">
                      <a16:colId xmlns:a16="http://schemas.microsoft.com/office/drawing/2014/main" val="2557222192"/>
                    </a:ext>
                  </a:extLst>
                </a:gridCol>
                <a:gridCol w="1532164">
                  <a:extLst>
                    <a:ext uri="{9D8B030D-6E8A-4147-A177-3AD203B41FA5}">
                      <a16:colId xmlns:a16="http://schemas.microsoft.com/office/drawing/2014/main" val="1437667572"/>
                    </a:ext>
                  </a:extLst>
                </a:gridCol>
                <a:gridCol w="1532164">
                  <a:extLst>
                    <a:ext uri="{9D8B030D-6E8A-4147-A177-3AD203B41FA5}">
                      <a16:colId xmlns:a16="http://schemas.microsoft.com/office/drawing/2014/main" val="104611536"/>
                    </a:ext>
                  </a:extLst>
                </a:gridCol>
              </a:tblGrid>
              <a:tr h="535048">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VR 2</a:t>
                      </a:r>
                    </a:p>
                  </a:txBody>
                  <a:tcPr anchor="ctr">
                    <a:solidFill>
                      <a:srgbClr val="CBD8D8"/>
                    </a:solidFill>
                  </a:tcPr>
                </a:tc>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70%</a:t>
                      </a:r>
                    </a:p>
                  </a:txBody>
                  <a:tcPr anchor="ctr">
                    <a:solidFill>
                      <a:srgbClr val="CBD8D8"/>
                    </a:solidFill>
                  </a:tcPr>
                </a:tc>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105.5%</a:t>
                      </a:r>
                    </a:p>
                  </a:txBody>
                  <a:tcPr anchor="ctr">
                    <a:solidFill>
                      <a:srgbClr val="CBD8D8"/>
                    </a:solidFill>
                  </a:tcPr>
                </a:tc>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72.4%</a:t>
                      </a:r>
                    </a:p>
                  </a:txBody>
                  <a:tcPr anchor="ctr">
                    <a:solidFill>
                      <a:srgbClr val="CBD8D8"/>
                    </a:solidFill>
                  </a:tcPr>
                </a:tc>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62.2%</a:t>
                      </a:r>
                    </a:p>
                  </a:txBody>
                  <a:tcPr anchor="ctr">
                    <a:solidFill>
                      <a:srgbClr val="CBD8D8"/>
                    </a:solidFill>
                  </a:tcPr>
                </a:tc>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81.1%</a:t>
                      </a:r>
                    </a:p>
                  </a:txBody>
                  <a:tcPr anchor="ctr">
                    <a:solidFill>
                      <a:srgbClr val="CBD8D8"/>
                    </a:solidFill>
                  </a:tcPr>
                </a:tc>
                <a:tc>
                  <a:txBody>
                    <a:bodyPr/>
                    <a:lstStyle/>
                    <a:p>
                      <a:pPr algn="ctr">
                        <a:spcBef>
                          <a:spcPts val="1200"/>
                        </a:spcBef>
                        <a:spcAft>
                          <a:spcPts val="1200"/>
                        </a:spcAft>
                      </a:pPr>
                      <a:r>
                        <a:rPr lang="en-US" sz="2200" b="1" dirty="0">
                          <a:solidFill>
                            <a:srgbClr val="891526"/>
                          </a:solidFill>
                          <a:latin typeface="Franklin Gothic Book" panose="020B0503020102020204" pitchFamily="34" charset="0"/>
                        </a:rPr>
                        <a:t>78.2%</a:t>
                      </a:r>
                    </a:p>
                  </a:txBody>
                  <a:tcPr anchor="ctr">
                    <a:solidFill>
                      <a:srgbClr val="CBD8D8"/>
                    </a:solidFill>
                  </a:tcPr>
                </a:tc>
                <a:extLst>
                  <a:ext uri="{0D108BD9-81ED-4DB2-BD59-A6C34878D82A}">
                    <a16:rowId xmlns:a16="http://schemas.microsoft.com/office/drawing/2014/main" val="3112433162"/>
                  </a:ext>
                </a:extLst>
              </a:tr>
            </a:tbl>
          </a:graphicData>
        </a:graphic>
      </p:graphicFrame>
      <p:sp>
        <p:nvSpPr>
          <p:cNvPr id="6" name="TextBox 5">
            <a:extLst>
              <a:ext uri="{FF2B5EF4-FFF2-40B4-BE49-F238E27FC236}">
                <a16:creationId xmlns:a16="http://schemas.microsoft.com/office/drawing/2014/main" id="{8DE3F3C0-277A-F73D-069C-3E940381A863}"/>
              </a:ext>
            </a:extLst>
          </p:cNvPr>
          <p:cNvSpPr txBox="1"/>
          <p:nvPr/>
        </p:nvSpPr>
        <p:spPr>
          <a:xfrm>
            <a:off x="733426" y="4946656"/>
            <a:ext cx="10725148" cy="830997"/>
          </a:xfrm>
          <a:prstGeom prst="rect">
            <a:avLst/>
          </a:prstGeom>
          <a:noFill/>
        </p:spPr>
        <p:txBody>
          <a:bodyPr wrap="square" rtlCol="0">
            <a:spAutoFit/>
          </a:bodyPr>
          <a:lstStyle/>
          <a:p>
            <a:r>
              <a:rPr lang="en-US" sz="2400" dirty="0">
                <a:solidFill>
                  <a:schemeClr val="dk1"/>
                </a:solidFill>
                <a:latin typeface="Franklin Gothic Book" panose="020B0503020102020204" pitchFamily="34" charset="0"/>
              </a:rPr>
              <a:t>VR 2 - Performance failure because the Overall State Program Score was </a:t>
            </a:r>
            <a:r>
              <a:rPr lang="en-US" sz="2400" b="1" u="sng" dirty="0">
                <a:solidFill>
                  <a:srgbClr val="891526"/>
                </a:solidFill>
                <a:latin typeface="Franklin Gothic Book" panose="020B0503020102020204" pitchFamily="34" charset="0"/>
              </a:rPr>
              <a:t>78.2%</a:t>
            </a:r>
            <a:r>
              <a:rPr lang="en-US" sz="2400" b="1" dirty="0">
                <a:solidFill>
                  <a:srgbClr val="891526"/>
                </a:solidFill>
                <a:latin typeface="Franklin Gothic Book" panose="020B0503020102020204" pitchFamily="34" charset="0"/>
              </a:rPr>
              <a:t>, </a:t>
            </a:r>
            <a:r>
              <a:rPr lang="en-US" sz="2400" dirty="0">
                <a:solidFill>
                  <a:schemeClr val="dk1"/>
                </a:solidFill>
                <a:latin typeface="Franklin Gothic Book" panose="020B0503020102020204" pitchFamily="34" charset="0"/>
              </a:rPr>
              <a:t>which is </a:t>
            </a:r>
            <a:r>
              <a:rPr lang="en-US" sz="2400" b="1" u="sng" dirty="0">
                <a:solidFill>
                  <a:srgbClr val="891526"/>
                </a:solidFill>
                <a:latin typeface="Franklin Gothic Book" panose="020B0503020102020204" pitchFamily="34" charset="0"/>
              </a:rPr>
              <a:t>below the 90%</a:t>
            </a:r>
            <a:r>
              <a:rPr lang="en-US" sz="2400" b="1" dirty="0">
                <a:solidFill>
                  <a:srgbClr val="891526"/>
                </a:solidFill>
                <a:latin typeface="Franklin Gothic Book" panose="020B0503020102020204" pitchFamily="34" charset="0"/>
              </a:rPr>
              <a:t> </a:t>
            </a:r>
            <a:r>
              <a:rPr lang="en-US" sz="2400" dirty="0">
                <a:solidFill>
                  <a:schemeClr val="dk1"/>
                </a:solidFill>
                <a:latin typeface="Franklin Gothic Book" panose="020B0503020102020204" pitchFamily="34" charset="0"/>
              </a:rPr>
              <a:t>threshold for a single core program.</a:t>
            </a:r>
            <a:endParaRPr lang="en-US" sz="2400" dirty="0">
              <a:latin typeface="Franklin Gothic Book" panose="020B0503020102020204" pitchFamily="34" charset="0"/>
            </a:endParaRPr>
          </a:p>
        </p:txBody>
      </p:sp>
    </p:spTree>
    <p:extLst>
      <p:ext uri="{BB962C8B-B14F-4D97-AF65-F5344CB8AC3E}">
        <p14:creationId xmlns:p14="http://schemas.microsoft.com/office/powerpoint/2010/main" val="2965024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34988-CA28-D5B9-381C-DB2210282C1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0154B9B-38B6-C9A6-718C-97F827FA0C61}"/>
              </a:ext>
            </a:extLst>
          </p:cNvPr>
          <p:cNvSpPr>
            <a:spLocks noGrp="1"/>
          </p:cNvSpPr>
          <p:nvPr>
            <p:ph type="title"/>
          </p:nvPr>
        </p:nvSpPr>
        <p:spPr/>
        <p:txBody>
          <a:bodyPr/>
          <a:lstStyle/>
          <a:p>
            <a:r>
              <a:rPr lang="en-US" dirty="0"/>
              <a:t>Performance Assessment: Overall State </a:t>
            </a:r>
            <a:r>
              <a:rPr lang="en-US" u="sng" dirty="0"/>
              <a:t>Indicator</a:t>
            </a:r>
            <a:r>
              <a:rPr lang="en-US" dirty="0"/>
              <a:t> Score</a:t>
            </a:r>
          </a:p>
        </p:txBody>
      </p:sp>
      <p:graphicFrame>
        <p:nvGraphicFramePr>
          <p:cNvPr id="7" name="Content Placeholder 6">
            <a:extLst>
              <a:ext uri="{FF2B5EF4-FFF2-40B4-BE49-F238E27FC236}">
                <a16:creationId xmlns:a16="http://schemas.microsoft.com/office/drawing/2014/main" id="{69F3A1B9-DE40-7B3E-3732-8FCCFA638B27}"/>
              </a:ext>
            </a:extLst>
          </p:cNvPr>
          <p:cNvGraphicFramePr>
            <a:graphicFrameLocks noGrp="1"/>
          </p:cNvGraphicFramePr>
          <p:nvPr>
            <p:ph sz="quarter" idx="13"/>
            <p:extLst>
              <p:ext uri="{D42A27DB-BD31-4B8C-83A1-F6EECF244321}">
                <p14:modId xmlns:p14="http://schemas.microsoft.com/office/powerpoint/2010/main" val="252071919"/>
              </p:ext>
            </p:extLst>
          </p:nvPr>
        </p:nvGraphicFramePr>
        <p:xfrm>
          <a:off x="731520" y="1444752"/>
          <a:ext cx="10725144" cy="1785938"/>
        </p:xfrm>
        <a:graphic>
          <a:graphicData uri="http://schemas.openxmlformats.org/drawingml/2006/table">
            <a:tbl>
              <a:tblPr firstRow="1" bandRow="1">
                <a:tableStyleId>{5C22544A-7EE6-4342-B048-85BDC9FD1C3A}</a:tableStyleId>
              </a:tblPr>
              <a:tblGrid>
                <a:gridCol w="1340643">
                  <a:extLst>
                    <a:ext uri="{9D8B030D-6E8A-4147-A177-3AD203B41FA5}">
                      <a16:colId xmlns:a16="http://schemas.microsoft.com/office/drawing/2014/main" val="3216889648"/>
                    </a:ext>
                  </a:extLst>
                </a:gridCol>
                <a:gridCol w="1340643">
                  <a:extLst>
                    <a:ext uri="{9D8B030D-6E8A-4147-A177-3AD203B41FA5}">
                      <a16:colId xmlns:a16="http://schemas.microsoft.com/office/drawing/2014/main" val="3362336576"/>
                    </a:ext>
                  </a:extLst>
                </a:gridCol>
                <a:gridCol w="1340643">
                  <a:extLst>
                    <a:ext uri="{9D8B030D-6E8A-4147-A177-3AD203B41FA5}">
                      <a16:colId xmlns:a16="http://schemas.microsoft.com/office/drawing/2014/main" val="2608663147"/>
                    </a:ext>
                  </a:extLst>
                </a:gridCol>
                <a:gridCol w="1340643">
                  <a:extLst>
                    <a:ext uri="{9D8B030D-6E8A-4147-A177-3AD203B41FA5}">
                      <a16:colId xmlns:a16="http://schemas.microsoft.com/office/drawing/2014/main" val="3927761601"/>
                    </a:ext>
                  </a:extLst>
                </a:gridCol>
                <a:gridCol w="1340643">
                  <a:extLst>
                    <a:ext uri="{9D8B030D-6E8A-4147-A177-3AD203B41FA5}">
                      <a16:colId xmlns:a16="http://schemas.microsoft.com/office/drawing/2014/main" val="2407625757"/>
                    </a:ext>
                  </a:extLst>
                </a:gridCol>
                <a:gridCol w="1340643">
                  <a:extLst>
                    <a:ext uri="{9D8B030D-6E8A-4147-A177-3AD203B41FA5}">
                      <a16:colId xmlns:a16="http://schemas.microsoft.com/office/drawing/2014/main" val="4023643908"/>
                    </a:ext>
                  </a:extLst>
                </a:gridCol>
                <a:gridCol w="1340643">
                  <a:extLst>
                    <a:ext uri="{9D8B030D-6E8A-4147-A177-3AD203B41FA5}">
                      <a16:colId xmlns:a16="http://schemas.microsoft.com/office/drawing/2014/main" val="2293650032"/>
                    </a:ext>
                  </a:extLst>
                </a:gridCol>
                <a:gridCol w="1340643">
                  <a:extLst>
                    <a:ext uri="{9D8B030D-6E8A-4147-A177-3AD203B41FA5}">
                      <a16:colId xmlns:a16="http://schemas.microsoft.com/office/drawing/2014/main" val="60791218"/>
                    </a:ext>
                  </a:extLst>
                </a:gridCol>
              </a:tblGrid>
              <a:tr h="1285875">
                <a:tc>
                  <a:txBody>
                    <a:bodyPr/>
                    <a:lstStyle/>
                    <a:p>
                      <a:pPr algn="ctr">
                        <a:spcBef>
                          <a:spcPts val="1200"/>
                        </a:spcBef>
                        <a:spcAft>
                          <a:spcPts val="1200"/>
                        </a:spcAft>
                      </a:pPr>
                      <a:r>
                        <a:rPr lang="en-US" sz="2200" dirty="0">
                          <a:latin typeface="Franklin Gothic Book" panose="020B0503020102020204" pitchFamily="34" charset="0"/>
                        </a:rPr>
                        <a:t>Indicator</a:t>
                      </a:r>
                    </a:p>
                  </a:txBody>
                  <a:tcPr anchor="ctr"/>
                </a:tc>
                <a:tc>
                  <a:txBody>
                    <a:bodyPr/>
                    <a:lstStyle/>
                    <a:p>
                      <a:pPr algn="ctr">
                        <a:spcBef>
                          <a:spcPts val="1200"/>
                        </a:spcBef>
                        <a:spcAft>
                          <a:spcPts val="1200"/>
                        </a:spcAft>
                      </a:pPr>
                      <a:r>
                        <a:rPr lang="en-US" sz="2200" dirty="0">
                          <a:latin typeface="Franklin Gothic Book" panose="020B0503020102020204" pitchFamily="34" charset="0"/>
                        </a:rPr>
                        <a:t>Adult</a:t>
                      </a:r>
                    </a:p>
                  </a:txBody>
                  <a:tcPr anchor="ctr"/>
                </a:tc>
                <a:tc>
                  <a:txBody>
                    <a:bodyPr/>
                    <a:lstStyle/>
                    <a:p>
                      <a:pPr algn="ctr">
                        <a:spcBef>
                          <a:spcPts val="1200"/>
                        </a:spcBef>
                        <a:spcAft>
                          <a:spcPts val="1200"/>
                        </a:spcAft>
                      </a:pPr>
                      <a:r>
                        <a:rPr lang="en-US" sz="2200" dirty="0">
                          <a:latin typeface="Franklin Gothic Book" panose="020B0503020102020204" pitchFamily="34" charset="0"/>
                        </a:rPr>
                        <a:t>Disloc.</a:t>
                      </a:r>
                    </a:p>
                    <a:p>
                      <a:pPr algn="ctr">
                        <a:spcBef>
                          <a:spcPts val="1200"/>
                        </a:spcBef>
                        <a:spcAft>
                          <a:spcPts val="1200"/>
                        </a:spcAft>
                      </a:pPr>
                      <a:r>
                        <a:rPr lang="en-US" sz="2200" dirty="0">
                          <a:latin typeface="Franklin Gothic Book" panose="020B0503020102020204" pitchFamily="34" charset="0"/>
                        </a:rPr>
                        <a:t>Worker</a:t>
                      </a:r>
                    </a:p>
                  </a:txBody>
                  <a:tcPr anchor="ctr"/>
                </a:tc>
                <a:tc>
                  <a:txBody>
                    <a:bodyPr/>
                    <a:lstStyle/>
                    <a:p>
                      <a:pPr algn="ctr">
                        <a:spcBef>
                          <a:spcPts val="1200"/>
                        </a:spcBef>
                        <a:spcAft>
                          <a:spcPts val="1200"/>
                        </a:spcAft>
                      </a:pPr>
                      <a:r>
                        <a:rPr lang="en-US" sz="2200" dirty="0">
                          <a:latin typeface="Franklin Gothic Book" panose="020B0503020102020204" pitchFamily="34" charset="0"/>
                        </a:rPr>
                        <a:t>Youth</a:t>
                      </a:r>
                    </a:p>
                  </a:txBody>
                  <a:tcPr anchor="ctr"/>
                </a:tc>
                <a:tc>
                  <a:txBody>
                    <a:bodyPr/>
                    <a:lstStyle/>
                    <a:p>
                      <a:pPr algn="ctr">
                        <a:spcBef>
                          <a:spcPts val="1200"/>
                        </a:spcBef>
                        <a:spcAft>
                          <a:spcPts val="1200"/>
                        </a:spcAft>
                      </a:pPr>
                      <a:r>
                        <a:rPr lang="en-US" sz="2200" dirty="0">
                          <a:latin typeface="Franklin Gothic Book" panose="020B0503020102020204" pitchFamily="34" charset="0"/>
                        </a:rPr>
                        <a:t>Adult Ed.</a:t>
                      </a:r>
                    </a:p>
                  </a:txBody>
                  <a:tcPr anchor="ctr"/>
                </a:tc>
                <a:tc>
                  <a:txBody>
                    <a:bodyPr/>
                    <a:lstStyle/>
                    <a:p>
                      <a:pPr algn="ctr">
                        <a:spcBef>
                          <a:spcPts val="1200"/>
                        </a:spcBef>
                        <a:spcAft>
                          <a:spcPts val="1200"/>
                        </a:spcAft>
                      </a:pPr>
                      <a:r>
                        <a:rPr lang="en-US" sz="2200" dirty="0">
                          <a:latin typeface="Franklin Gothic Book" panose="020B0503020102020204" pitchFamily="34" charset="0"/>
                        </a:rPr>
                        <a:t>Wagner-Peyser</a:t>
                      </a:r>
                    </a:p>
                  </a:txBody>
                  <a:tcPr anchor="ctr"/>
                </a:tc>
                <a:tc>
                  <a:txBody>
                    <a:bodyPr/>
                    <a:lstStyle/>
                    <a:p>
                      <a:pPr algn="ctr">
                        <a:spcBef>
                          <a:spcPts val="1200"/>
                        </a:spcBef>
                        <a:spcAft>
                          <a:spcPts val="1200"/>
                        </a:spcAft>
                      </a:pPr>
                      <a:r>
                        <a:rPr lang="en-US" sz="2200" dirty="0">
                          <a:latin typeface="Franklin Gothic Book" panose="020B0503020102020204" pitchFamily="34" charset="0"/>
                        </a:rPr>
                        <a:t>VR</a:t>
                      </a:r>
                    </a:p>
                  </a:txBody>
                  <a:tcPr anchor="ctr"/>
                </a:tc>
                <a:tc>
                  <a:txBody>
                    <a:bodyPr/>
                    <a:lstStyle/>
                    <a:p>
                      <a:pPr algn="ctr">
                        <a:spcBef>
                          <a:spcPts val="1200"/>
                        </a:spcBef>
                        <a:spcAft>
                          <a:spcPts val="1200"/>
                        </a:spcAft>
                      </a:pPr>
                      <a:r>
                        <a:rPr lang="en-US" sz="2200" dirty="0">
                          <a:latin typeface="Franklin Gothic Book" panose="020B0503020102020204" pitchFamily="34" charset="0"/>
                        </a:rPr>
                        <a:t>Overall </a:t>
                      </a:r>
                      <a:r>
                        <a:rPr lang="en-US" sz="2200" dirty="0" err="1">
                          <a:latin typeface="Franklin Gothic Book" panose="020B0503020102020204" pitchFamily="34" charset="0"/>
                        </a:rPr>
                        <a:t>IndicatorScore</a:t>
                      </a:r>
                      <a:endParaRPr lang="en-US" sz="2200" dirty="0">
                        <a:latin typeface="Franklin Gothic Book" panose="020B0503020102020204" pitchFamily="34" charset="0"/>
                      </a:endParaRPr>
                    </a:p>
                  </a:txBody>
                  <a:tcPr anchor="ctr"/>
                </a:tc>
                <a:extLst>
                  <a:ext uri="{0D108BD9-81ED-4DB2-BD59-A6C34878D82A}">
                    <a16:rowId xmlns:a16="http://schemas.microsoft.com/office/drawing/2014/main" val="3221087446"/>
                  </a:ext>
                </a:extLst>
              </a:tr>
              <a:tr h="500063">
                <a:tc>
                  <a:txBody>
                    <a:bodyPr/>
                    <a:lstStyle/>
                    <a:p>
                      <a:pPr algn="ctr">
                        <a:spcBef>
                          <a:spcPts val="1200"/>
                        </a:spcBef>
                        <a:spcAft>
                          <a:spcPts val="1200"/>
                        </a:spcAft>
                      </a:pPr>
                      <a:r>
                        <a:rPr lang="en-US" sz="2200" b="1" dirty="0">
                          <a:latin typeface="Franklin Gothic Book" panose="020B0503020102020204" pitchFamily="34" charset="0"/>
                        </a:rPr>
                        <a:t>ERQ2</a:t>
                      </a:r>
                    </a:p>
                  </a:txBody>
                  <a:tcPr anchor="ctr"/>
                </a:tc>
                <a:tc>
                  <a:txBody>
                    <a:bodyPr/>
                    <a:lstStyle/>
                    <a:p>
                      <a:pPr algn="ctr">
                        <a:spcBef>
                          <a:spcPts val="1200"/>
                        </a:spcBef>
                        <a:spcAft>
                          <a:spcPts val="1200"/>
                        </a:spcAft>
                      </a:pPr>
                      <a:r>
                        <a:rPr lang="en-US" sz="2200" b="1" dirty="0">
                          <a:latin typeface="Franklin Gothic Book" panose="020B0503020102020204" pitchFamily="34" charset="0"/>
                        </a:rPr>
                        <a:t>99.3%</a:t>
                      </a:r>
                    </a:p>
                  </a:txBody>
                  <a:tcPr anchor="ctr"/>
                </a:tc>
                <a:tc>
                  <a:txBody>
                    <a:bodyPr/>
                    <a:lstStyle/>
                    <a:p>
                      <a:pPr algn="ctr">
                        <a:spcBef>
                          <a:spcPts val="1200"/>
                        </a:spcBef>
                        <a:spcAft>
                          <a:spcPts val="1200"/>
                        </a:spcAft>
                      </a:pPr>
                      <a:r>
                        <a:rPr lang="en-US" sz="2200" b="1" dirty="0">
                          <a:latin typeface="Franklin Gothic Book" panose="020B0503020102020204" pitchFamily="34" charset="0"/>
                        </a:rPr>
                        <a:t>100.5%</a:t>
                      </a:r>
                    </a:p>
                  </a:txBody>
                  <a:tcPr anchor="ctr"/>
                </a:tc>
                <a:tc>
                  <a:txBody>
                    <a:bodyPr/>
                    <a:lstStyle/>
                    <a:p>
                      <a:pPr algn="ctr">
                        <a:spcBef>
                          <a:spcPts val="1200"/>
                        </a:spcBef>
                        <a:spcAft>
                          <a:spcPts val="1200"/>
                        </a:spcAft>
                      </a:pPr>
                      <a:r>
                        <a:rPr lang="en-US" sz="2200" b="1" dirty="0">
                          <a:latin typeface="Franklin Gothic Book" panose="020B0503020102020204" pitchFamily="34" charset="0"/>
                        </a:rPr>
                        <a:t>101.4%</a:t>
                      </a:r>
                    </a:p>
                  </a:txBody>
                  <a:tcPr anchor="ctr"/>
                </a:tc>
                <a:tc>
                  <a:txBody>
                    <a:bodyPr/>
                    <a:lstStyle/>
                    <a:p>
                      <a:pPr algn="ctr">
                        <a:spcBef>
                          <a:spcPts val="1200"/>
                        </a:spcBef>
                        <a:spcAft>
                          <a:spcPts val="1200"/>
                        </a:spcAft>
                      </a:pPr>
                      <a:r>
                        <a:rPr lang="en-US" sz="2200" b="1" dirty="0">
                          <a:latin typeface="Franklin Gothic Book" panose="020B0503020102020204" pitchFamily="34" charset="0"/>
                        </a:rPr>
                        <a:t>107.5%</a:t>
                      </a:r>
                    </a:p>
                  </a:txBody>
                  <a:tcPr anchor="ctr"/>
                </a:tc>
                <a:tc>
                  <a:txBody>
                    <a:bodyPr/>
                    <a:lstStyle/>
                    <a:p>
                      <a:pPr algn="ctr">
                        <a:spcBef>
                          <a:spcPts val="1200"/>
                        </a:spcBef>
                        <a:spcAft>
                          <a:spcPts val="1200"/>
                        </a:spcAft>
                      </a:pPr>
                      <a:r>
                        <a:rPr lang="en-US" sz="2200" b="1" dirty="0">
                          <a:latin typeface="Franklin Gothic Book" panose="020B0503020102020204" pitchFamily="34" charset="0"/>
                        </a:rPr>
                        <a:t>109.1%</a:t>
                      </a:r>
                    </a:p>
                  </a:txBody>
                  <a:tcPr anchor="ctr"/>
                </a:tc>
                <a:tc>
                  <a:txBody>
                    <a:bodyPr/>
                    <a:lstStyle/>
                    <a:p>
                      <a:pPr algn="ctr">
                        <a:spcBef>
                          <a:spcPts val="1200"/>
                        </a:spcBef>
                        <a:spcAft>
                          <a:spcPts val="1200"/>
                        </a:spcAft>
                      </a:pPr>
                      <a:r>
                        <a:rPr lang="en-US" sz="2200" b="1" dirty="0">
                          <a:latin typeface="Franklin Gothic Book" panose="020B0503020102020204" pitchFamily="34" charset="0"/>
                        </a:rPr>
                        <a:t>103%</a:t>
                      </a:r>
                    </a:p>
                  </a:txBody>
                  <a:tcPr anchor="ctr"/>
                </a:tc>
                <a:tc>
                  <a:txBody>
                    <a:bodyPr/>
                    <a:lstStyle/>
                    <a:p>
                      <a:pPr algn="ctr">
                        <a:spcBef>
                          <a:spcPts val="1200"/>
                        </a:spcBef>
                        <a:spcAft>
                          <a:spcPts val="1200"/>
                        </a:spcAft>
                      </a:pPr>
                      <a:r>
                        <a:rPr lang="en-US" sz="2200" b="1" dirty="0">
                          <a:latin typeface="Franklin Gothic Book" panose="020B0503020102020204" pitchFamily="34" charset="0"/>
                        </a:rPr>
                        <a:t>103.5%</a:t>
                      </a:r>
                    </a:p>
                  </a:txBody>
                  <a:tcPr anchor="ctr"/>
                </a:tc>
                <a:extLst>
                  <a:ext uri="{0D108BD9-81ED-4DB2-BD59-A6C34878D82A}">
                    <a16:rowId xmlns:a16="http://schemas.microsoft.com/office/drawing/2014/main" val="2046640145"/>
                  </a:ext>
                </a:extLst>
              </a:tr>
            </a:tbl>
          </a:graphicData>
        </a:graphic>
      </p:graphicFrame>
      <p:sp>
        <p:nvSpPr>
          <p:cNvPr id="4" name="TextBox 3">
            <a:extLst>
              <a:ext uri="{FF2B5EF4-FFF2-40B4-BE49-F238E27FC236}">
                <a16:creationId xmlns:a16="http://schemas.microsoft.com/office/drawing/2014/main" id="{7F63B201-B98E-76D1-1796-F0AFAE42EDDF}"/>
              </a:ext>
            </a:extLst>
          </p:cNvPr>
          <p:cNvSpPr txBox="1"/>
          <p:nvPr/>
        </p:nvSpPr>
        <p:spPr>
          <a:xfrm>
            <a:off x="731516" y="4916615"/>
            <a:ext cx="10725148" cy="830997"/>
          </a:xfrm>
          <a:prstGeom prst="rect">
            <a:avLst/>
          </a:prstGeom>
          <a:noFill/>
        </p:spPr>
        <p:txBody>
          <a:bodyPr wrap="square" rtlCol="0">
            <a:spAutoFit/>
          </a:bodyPr>
          <a:lstStyle/>
          <a:p>
            <a:r>
              <a:rPr lang="en-US" sz="2400" dirty="0">
                <a:latin typeface="Franklin Gothic Book" panose="020B0503020102020204" pitchFamily="34" charset="0"/>
              </a:rPr>
              <a:t>MSG - Performance failure because the Overall State Indicator Score was </a:t>
            </a:r>
            <a:r>
              <a:rPr lang="en-US" sz="2400" b="1" u="sng" dirty="0">
                <a:solidFill>
                  <a:srgbClr val="891526"/>
                </a:solidFill>
                <a:latin typeface="Franklin Gothic Book" panose="020B0503020102020204" pitchFamily="34" charset="0"/>
              </a:rPr>
              <a:t>88.8%</a:t>
            </a:r>
            <a:r>
              <a:rPr lang="en-US" sz="2400" dirty="0">
                <a:latin typeface="Franklin Gothic Book" panose="020B0503020102020204" pitchFamily="34" charset="0"/>
              </a:rPr>
              <a:t>, which is </a:t>
            </a:r>
            <a:r>
              <a:rPr lang="en-US" sz="2400" b="1" u="sng" dirty="0">
                <a:solidFill>
                  <a:srgbClr val="891526"/>
                </a:solidFill>
                <a:latin typeface="Franklin Gothic Book" panose="020B0503020102020204" pitchFamily="34" charset="0"/>
              </a:rPr>
              <a:t>below the 90%</a:t>
            </a:r>
            <a:r>
              <a:rPr lang="en-US" sz="2400" b="1" dirty="0">
                <a:solidFill>
                  <a:srgbClr val="891526"/>
                </a:solidFill>
                <a:latin typeface="Franklin Gothic Book" panose="020B0503020102020204" pitchFamily="34" charset="0"/>
              </a:rPr>
              <a:t> </a:t>
            </a:r>
            <a:r>
              <a:rPr lang="en-US" sz="2400" dirty="0">
                <a:latin typeface="Franklin Gothic Book" panose="020B0503020102020204" pitchFamily="34" charset="0"/>
              </a:rPr>
              <a:t>threshold for that single measure.</a:t>
            </a:r>
          </a:p>
        </p:txBody>
      </p:sp>
      <p:graphicFrame>
        <p:nvGraphicFramePr>
          <p:cNvPr id="2" name="Table 1">
            <a:extLst>
              <a:ext uri="{FF2B5EF4-FFF2-40B4-BE49-F238E27FC236}">
                <a16:creationId xmlns:a16="http://schemas.microsoft.com/office/drawing/2014/main" id="{F39D35CE-ACBD-7EDC-D495-F0B22E1BF2CE}"/>
              </a:ext>
            </a:extLst>
          </p:cNvPr>
          <p:cNvGraphicFramePr>
            <a:graphicFrameLocks noGrp="1"/>
          </p:cNvGraphicFramePr>
          <p:nvPr>
            <p:extLst>
              <p:ext uri="{D42A27DB-BD31-4B8C-83A1-F6EECF244321}">
                <p14:modId xmlns:p14="http://schemas.microsoft.com/office/powerpoint/2010/main" val="2130600718"/>
              </p:ext>
            </p:extLst>
          </p:nvPr>
        </p:nvGraphicFramePr>
        <p:xfrm>
          <a:off x="733428" y="4416552"/>
          <a:ext cx="10725144" cy="500063"/>
        </p:xfrm>
        <a:graphic>
          <a:graphicData uri="http://schemas.openxmlformats.org/drawingml/2006/table">
            <a:tbl>
              <a:tblPr firstRow="1" bandRow="1">
                <a:tableStyleId>{5C22544A-7EE6-4342-B048-85BDC9FD1C3A}</a:tableStyleId>
              </a:tblPr>
              <a:tblGrid>
                <a:gridCol w="1340643">
                  <a:extLst>
                    <a:ext uri="{9D8B030D-6E8A-4147-A177-3AD203B41FA5}">
                      <a16:colId xmlns:a16="http://schemas.microsoft.com/office/drawing/2014/main" val="874796195"/>
                    </a:ext>
                  </a:extLst>
                </a:gridCol>
                <a:gridCol w="1340643">
                  <a:extLst>
                    <a:ext uri="{9D8B030D-6E8A-4147-A177-3AD203B41FA5}">
                      <a16:colId xmlns:a16="http://schemas.microsoft.com/office/drawing/2014/main" val="3781263687"/>
                    </a:ext>
                  </a:extLst>
                </a:gridCol>
                <a:gridCol w="1340643">
                  <a:extLst>
                    <a:ext uri="{9D8B030D-6E8A-4147-A177-3AD203B41FA5}">
                      <a16:colId xmlns:a16="http://schemas.microsoft.com/office/drawing/2014/main" val="3964362245"/>
                    </a:ext>
                  </a:extLst>
                </a:gridCol>
                <a:gridCol w="1340643">
                  <a:extLst>
                    <a:ext uri="{9D8B030D-6E8A-4147-A177-3AD203B41FA5}">
                      <a16:colId xmlns:a16="http://schemas.microsoft.com/office/drawing/2014/main" val="3115906990"/>
                    </a:ext>
                  </a:extLst>
                </a:gridCol>
                <a:gridCol w="1340643">
                  <a:extLst>
                    <a:ext uri="{9D8B030D-6E8A-4147-A177-3AD203B41FA5}">
                      <a16:colId xmlns:a16="http://schemas.microsoft.com/office/drawing/2014/main" val="627956581"/>
                    </a:ext>
                  </a:extLst>
                </a:gridCol>
                <a:gridCol w="1340643">
                  <a:extLst>
                    <a:ext uri="{9D8B030D-6E8A-4147-A177-3AD203B41FA5}">
                      <a16:colId xmlns:a16="http://schemas.microsoft.com/office/drawing/2014/main" val="1198236191"/>
                    </a:ext>
                  </a:extLst>
                </a:gridCol>
                <a:gridCol w="1340643">
                  <a:extLst>
                    <a:ext uri="{9D8B030D-6E8A-4147-A177-3AD203B41FA5}">
                      <a16:colId xmlns:a16="http://schemas.microsoft.com/office/drawing/2014/main" val="3318601858"/>
                    </a:ext>
                  </a:extLst>
                </a:gridCol>
                <a:gridCol w="1340643">
                  <a:extLst>
                    <a:ext uri="{9D8B030D-6E8A-4147-A177-3AD203B41FA5}">
                      <a16:colId xmlns:a16="http://schemas.microsoft.com/office/drawing/2014/main" val="2647026352"/>
                    </a:ext>
                  </a:extLst>
                </a:gridCol>
              </a:tblGrid>
              <a:tr h="500063">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MSG</a:t>
                      </a:r>
                    </a:p>
                  </a:txBody>
                  <a:tcPr anchor="ctr">
                    <a:solidFill>
                      <a:srgbClr val="CBD8D8"/>
                    </a:solidFill>
                  </a:tcPr>
                </a:tc>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109.3%</a:t>
                      </a:r>
                    </a:p>
                  </a:txBody>
                  <a:tcPr anchor="ctr">
                    <a:solidFill>
                      <a:srgbClr val="CBD8D8"/>
                    </a:solidFill>
                  </a:tcPr>
                </a:tc>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78%</a:t>
                      </a:r>
                    </a:p>
                  </a:txBody>
                  <a:tcPr anchor="ctr">
                    <a:solidFill>
                      <a:srgbClr val="CBD8D8"/>
                    </a:solidFill>
                  </a:tcPr>
                </a:tc>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116.7%</a:t>
                      </a:r>
                    </a:p>
                  </a:txBody>
                  <a:tcPr anchor="ctr">
                    <a:solidFill>
                      <a:srgbClr val="CBD8D8"/>
                    </a:solidFill>
                  </a:tcPr>
                </a:tc>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88.2%</a:t>
                      </a:r>
                    </a:p>
                  </a:txBody>
                  <a:tcPr anchor="ctr">
                    <a:solidFill>
                      <a:srgbClr val="CBD8D8"/>
                    </a:solidFill>
                  </a:tcPr>
                </a:tc>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NA</a:t>
                      </a:r>
                    </a:p>
                  </a:txBody>
                  <a:tcPr anchor="ctr">
                    <a:solidFill>
                      <a:srgbClr val="CBD8D8"/>
                    </a:solidFill>
                  </a:tcPr>
                </a:tc>
                <a:tc>
                  <a:txBody>
                    <a:bodyPr/>
                    <a:lstStyle/>
                    <a:p>
                      <a:pPr algn="ctr">
                        <a:spcBef>
                          <a:spcPts val="1200"/>
                        </a:spcBef>
                        <a:spcAft>
                          <a:spcPts val="1200"/>
                        </a:spcAft>
                      </a:pPr>
                      <a:r>
                        <a:rPr lang="en-US" sz="2200" b="1" dirty="0">
                          <a:solidFill>
                            <a:schemeClr val="tx1"/>
                          </a:solidFill>
                          <a:latin typeface="Franklin Gothic Book" panose="020B0503020102020204" pitchFamily="34" charset="0"/>
                        </a:rPr>
                        <a:t>52%</a:t>
                      </a:r>
                    </a:p>
                  </a:txBody>
                  <a:tcPr anchor="ctr">
                    <a:solidFill>
                      <a:srgbClr val="CBD8D8"/>
                    </a:solidFill>
                  </a:tcPr>
                </a:tc>
                <a:tc>
                  <a:txBody>
                    <a:bodyPr/>
                    <a:lstStyle/>
                    <a:p>
                      <a:pPr algn="ctr">
                        <a:spcBef>
                          <a:spcPts val="1200"/>
                        </a:spcBef>
                        <a:spcAft>
                          <a:spcPts val="1200"/>
                        </a:spcAft>
                      </a:pPr>
                      <a:r>
                        <a:rPr lang="en-US" sz="2200" b="1" dirty="0">
                          <a:solidFill>
                            <a:srgbClr val="891526"/>
                          </a:solidFill>
                          <a:latin typeface="Franklin Gothic Book" panose="020B0503020102020204" pitchFamily="34" charset="0"/>
                        </a:rPr>
                        <a:t>88.8%</a:t>
                      </a:r>
                    </a:p>
                  </a:txBody>
                  <a:tcPr anchor="ctr">
                    <a:solidFill>
                      <a:srgbClr val="CBD8D8"/>
                    </a:solidFill>
                  </a:tcPr>
                </a:tc>
                <a:extLst>
                  <a:ext uri="{0D108BD9-81ED-4DB2-BD59-A6C34878D82A}">
                    <a16:rowId xmlns:a16="http://schemas.microsoft.com/office/drawing/2014/main" val="2455497909"/>
                  </a:ext>
                </a:extLst>
              </a:tr>
            </a:tbl>
          </a:graphicData>
        </a:graphic>
      </p:graphicFrame>
      <p:sp>
        <p:nvSpPr>
          <p:cNvPr id="5" name="TextBox 4">
            <a:extLst>
              <a:ext uri="{FF2B5EF4-FFF2-40B4-BE49-F238E27FC236}">
                <a16:creationId xmlns:a16="http://schemas.microsoft.com/office/drawing/2014/main" id="{F07594CF-6DAF-3CEB-4E83-C95E50E8C135}"/>
              </a:ext>
            </a:extLst>
          </p:cNvPr>
          <p:cNvSpPr txBox="1"/>
          <p:nvPr/>
        </p:nvSpPr>
        <p:spPr>
          <a:xfrm>
            <a:off x="731520" y="3200400"/>
            <a:ext cx="10725148" cy="830997"/>
          </a:xfrm>
          <a:prstGeom prst="rect">
            <a:avLst/>
          </a:prstGeom>
          <a:noFill/>
        </p:spPr>
        <p:txBody>
          <a:bodyPr wrap="square" rtlCol="0">
            <a:spAutoFit/>
          </a:bodyPr>
          <a:lstStyle/>
          <a:p>
            <a:r>
              <a:rPr lang="en-US" sz="2400" dirty="0">
                <a:latin typeface="Franklin Gothic Book" panose="020B0503020102020204" pitchFamily="34" charset="0"/>
              </a:rPr>
              <a:t>ERQ2 - No performance failure because the Overall State Indicator Score was </a:t>
            </a:r>
            <a:r>
              <a:rPr lang="en-US" sz="2400" b="1" u="sng" dirty="0">
                <a:latin typeface="Franklin Gothic Book" panose="020B0503020102020204" pitchFamily="34" charset="0"/>
              </a:rPr>
              <a:t>103.5%</a:t>
            </a:r>
            <a:r>
              <a:rPr lang="en-US" sz="2400" b="1" dirty="0">
                <a:latin typeface="Franklin Gothic Book" panose="020B0503020102020204" pitchFamily="34" charset="0"/>
              </a:rPr>
              <a:t>, </a:t>
            </a:r>
            <a:r>
              <a:rPr lang="en-US" sz="2400" dirty="0">
                <a:latin typeface="Franklin Gothic Book" panose="020B0503020102020204" pitchFamily="34" charset="0"/>
              </a:rPr>
              <a:t>which is </a:t>
            </a:r>
            <a:r>
              <a:rPr lang="en-US" sz="2400" b="1" u="sng" dirty="0">
                <a:latin typeface="Franklin Gothic Book" panose="020B0503020102020204" pitchFamily="34" charset="0"/>
              </a:rPr>
              <a:t>above the 90%</a:t>
            </a:r>
            <a:r>
              <a:rPr lang="en-US" sz="2400" b="1" dirty="0">
                <a:latin typeface="Franklin Gothic Book" panose="020B0503020102020204" pitchFamily="34" charset="0"/>
              </a:rPr>
              <a:t> </a:t>
            </a:r>
            <a:r>
              <a:rPr lang="en-US" sz="2400" dirty="0">
                <a:latin typeface="Franklin Gothic Book" panose="020B0503020102020204" pitchFamily="34" charset="0"/>
              </a:rPr>
              <a:t>threshold for that single measure.</a:t>
            </a:r>
          </a:p>
        </p:txBody>
      </p:sp>
    </p:spTree>
    <p:extLst>
      <p:ext uri="{BB962C8B-B14F-4D97-AF65-F5344CB8AC3E}">
        <p14:creationId xmlns:p14="http://schemas.microsoft.com/office/powerpoint/2010/main" val="2067095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34A0C-54FC-CB11-8314-73E13307C239}"/>
              </a:ext>
            </a:extLst>
          </p:cNvPr>
          <p:cNvSpPr>
            <a:spLocks noGrp="1"/>
          </p:cNvSpPr>
          <p:nvPr>
            <p:ph type="ctrTitle"/>
          </p:nvPr>
        </p:nvSpPr>
        <p:spPr/>
        <p:txBody>
          <a:bodyPr/>
          <a:lstStyle/>
          <a:p>
            <a:r>
              <a:rPr lang="en-US" dirty="0"/>
              <a:t>10 for the Win</a:t>
            </a:r>
          </a:p>
        </p:txBody>
      </p:sp>
      <p:sp>
        <p:nvSpPr>
          <p:cNvPr id="3" name="Subtitle 2">
            <a:extLst>
              <a:ext uri="{FF2B5EF4-FFF2-40B4-BE49-F238E27FC236}">
                <a16:creationId xmlns:a16="http://schemas.microsoft.com/office/drawing/2014/main" id="{481CC571-90D9-DAED-19E1-972724AF77FC}"/>
              </a:ext>
            </a:extLst>
          </p:cNvPr>
          <p:cNvSpPr>
            <a:spLocks noGrp="1"/>
          </p:cNvSpPr>
          <p:nvPr>
            <p:ph type="subTitle" idx="1"/>
          </p:nvPr>
        </p:nvSpPr>
        <p:spPr/>
        <p:txBody>
          <a:bodyPr/>
          <a:lstStyle/>
          <a:p>
            <a:r>
              <a:rPr lang="en-US" dirty="0"/>
              <a:t>Effective Strategies for Negotiating Performance</a:t>
            </a:r>
          </a:p>
          <a:p>
            <a:endParaRPr lang="en-US" dirty="0"/>
          </a:p>
        </p:txBody>
      </p:sp>
      <p:pic>
        <p:nvPicPr>
          <p:cNvPr id="4" name="Picture 3">
            <a:extLst>
              <a:ext uri="{FF2B5EF4-FFF2-40B4-BE49-F238E27FC236}">
                <a16:creationId xmlns:a16="http://schemas.microsoft.com/office/drawing/2014/main" id="{029BB584-13DF-2E92-B884-2DB6CABD12F5}"/>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354722" y="2770632"/>
            <a:ext cx="274320" cy="274320"/>
          </a:xfrm>
          <a:prstGeom prst="rect">
            <a:avLst/>
          </a:prstGeom>
        </p:spPr>
      </p:pic>
    </p:spTree>
    <p:extLst>
      <p:ext uri="{BB962C8B-B14F-4D97-AF65-F5344CB8AC3E}">
        <p14:creationId xmlns:p14="http://schemas.microsoft.com/office/powerpoint/2010/main" val="3686248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4B458-0039-D4DA-F724-1B7007B39E78}"/>
              </a:ext>
            </a:extLst>
          </p:cNvPr>
          <p:cNvSpPr>
            <a:spLocks noGrp="1"/>
          </p:cNvSpPr>
          <p:nvPr>
            <p:ph type="title"/>
          </p:nvPr>
        </p:nvSpPr>
        <p:spPr>
          <a:xfrm>
            <a:off x="649224" y="914400"/>
            <a:ext cx="11542776" cy="530352"/>
          </a:xfrm>
        </p:spPr>
        <p:txBody>
          <a:bodyPr>
            <a:normAutofit/>
          </a:bodyPr>
          <a:lstStyle/>
          <a:p>
            <a:r>
              <a:rPr lang="en-US" dirty="0"/>
              <a:t>Strategy 1 - Embrace Performance Accountability</a:t>
            </a:r>
          </a:p>
        </p:txBody>
      </p:sp>
      <p:sp>
        <p:nvSpPr>
          <p:cNvPr id="4" name="Content Placeholder 3">
            <a:extLst>
              <a:ext uri="{FF2B5EF4-FFF2-40B4-BE49-F238E27FC236}">
                <a16:creationId xmlns:a16="http://schemas.microsoft.com/office/drawing/2014/main" id="{E6CC4307-1DEB-E665-214F-F15CD179D5C3}"/>
              </a:ext>
            </a:extLst>
          </p:cNvPr>
          <p:cNvSpPr>
            <a:spLocks noGrp="1"/>
          </p:cNvSpPr>
          <p:nvPr>
            <p:ph sz="quarter" idx="13"/>
          </p:nvPr>
        </p:nvSpPr>
        <p:spPr>
          <a:xfrm>
            <a:off x="4060723" y="1453896"/>
            <a:ext cx="7580772" cy="4622439"/>
          </a:xfrm>
        </p:spPr>
        <p:txBody>
          <a:bodyPr>
            <a:normAutofit/>
          </a:bodyPr>
          <a:lstStyle/>
          <a:p>
            <a:pPr>
              <a:lnSpc>
                <a:spcPct val="100000"/>
              </a:lnSpc>
              <a:spcBef>
                <a:spcPts val="600"/>
              </a:spcBef>
              <a:spcAft>
                <a:spcPts val="600"/>
              </a:spcAft>
            </a:pPr>
            <a:r>
              <a:rPr lang="en-US" sz="2600" dirty="0"/>
              <a:t>Develop agency policy, procedure, and internal control.</a:t>
            </a:r>
          </a:p>
          <a:p>
            <a:pPr>
              <a:lnSpc>
                <a:spcPct val="100000"/>
              </a:lnSpc>
              <a:spcBef>
                <a:spcPts val="600"/>
              </a:spcBef>
              <a:spcAft>
                <a:spcPts val="600"/>
              </a:spcAft>
            </a:pPr>
            <a:r>
              <a:rPr lang="en-US" sz="2600" dirty="0"/>
              <a:t>Build staff capacity.</a:t>
            </a:r>
          </a:p>
          <a:p>
            <a:pPr>
              <a:lnSpc>
                <a:spcPct val="100000"/>
              </a:lnSpc>
              <a:spcBef>
                <a:spcPts val="600"/>
              </a:spcBef>
              <a:spcAft>
                <a:spcPts val="600"/>
              </a:spcAft>
            </a:pPr>
            <a:r>
              <a:rPr lang="en-US" sz="2600" dirty="0"/>
              <a:t>Strengthen systems and technology.</a:t>
            </a:r>
          </a:p>
          <a:p>
            <a:pPr>
              <a:lnSpc>
                <a:spcPct val="100000"/>
              </a:lnSpc>
              <a:spcBef>
                <a:spcPts val="600"/>
              </a:spcBef>
              <a:spcAft>
                <a:spcPts val="600"/>
              </a:spcAft>
            </a:pPr>
            <a:r>
              <a:rPr lang="en-US" sz="2600" dirty="0"/>
              <a:t>Ensure staff understand performance indicators and reporting requirements.</a:t>
            </a:r>
          </a:p>
          <a:p>
            <a:pPr marL="0" indent="0">
              <a:buNone/>
            </a:pPr>
            <a:endParaRPr lang="en-US" dirty="0"/>
          </a:p>
        </p:txBody>
      </p:sp>
      <p:pic>
        <p:nvPicPr>
          <p:cNvPr id="8" name="Content Placeholder 7">
            <a:extLst>
              <a:ext uri="{FF2B5EF4-FFF2-40B4-BE49-F238E27FC236}">
                <a16:creationId xmlns:a16="http://schemas.microsoft.com/office/drawing/2014/main" id="{D924F160-4369-ABDF-9C7B-0C06B301EF6D}"/>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extLst>
              <a:ext uri="{28A0092B-C50C-407E-A947-70E740481C1C}">
                <a14:useLocalDpi xmlns:a14="http://schemas.microsoft.com/office/drawing/2010/main"/>
              </a:ext>
            </a:extLst>
          </a:blip>
          <a:stretch>
            <a:fillRect/>
          </a:stretch>
        </p:blipFill>
        <p:spPr>
          <a:xfrm>
            <a:off x="649224" y="1453896"/>
            <a:ext cx="3230880" cy="4846320"/>
          </a:xfrm>
          <a:prstGeom prst="rect">
            <a:avLst/>
          </a:prstGeom>
        </p:spPr>
      </p:pic>
    </p:spTree>
    <p:extLst>
      <p:ext uri="{BB962C8B-B14F-4D97-AF65-F5344CB8AC3E}">
        <p14:creationId xmlns:p14="http://schemas.microsoft.com/office/powerpoint/2010/main" val="3839738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D3B9F5-EB57-431D-C555-A0C2D28CEF5E}"/>
              </a:ext>
            </a:extLst>
          </p:cNvPr>
          <p:cNvSpPr>
            <a:spLocks noGrp="1"/>
          </p:cNvSpPr>
          <p:nvPr>
            <p:ph type="title"/>
          </p:nvPr>
        </p:nvSpPr>
        <p:spPr/>
        <p:txBody>
          <a:bodyPr/>
          <a:lstStyle/>
          <a:p>
            <a:r>
              <a:rPr lang="en-US" dirty="0"/>
              <a:t>Let us introduce ourselves…</a:t>
            </a:r>
          </a:p>
        </p:txBody>
      </p:sp>
      <p:sp>
        <p:nvSpPr>
          <p:cNvPr id="5" name="Text Placeholder 4">
            <a:extLst>
              <a:ext uri="{FF2B5EF4-FFF2-40B4-BE49-F238E27FC236}">
                <a16:creationId xmlns:a16="http://schemas.microsoft.com/office/drawing/2014/main" id="{B31185C8-BBCE-1744-A512-E757A1C39A0F}"/>
              </a:ext>
            </a:extLst>
          </p:cNvPr>
          <p:cNvSpPr>
            <a:spLocks noGrp="1"/>
          </p:cNvSpPr>
          <p:nvPr>
            <p:ph type="body" sz="quarter" idx="33"/>
          </p:nvPr>
        </p:nvSpPr>
        <p:spPr>
          <a:xfrm>
            <a:off x="1485519" y="4427256"/>
            <a:ext cx="4562856" cy="1261872"/>
          </a:xfrm>
        </p:spPr>
        <p:txBody>
          <a:bodyPr>
            <a:normAutofit fontScale="85000" lnSpcReduction="10000"/>
          </a:bodyPr>
          <a:lstStyle/>
          <a:p>
            <a:r>
              <a:rPr lang="en-US" sz="2100" dirty="0"/>
              <a:t>Crystal Garry</a:t>
            </a:r>
          </a:p>
          <a:p>
            <a:r>
              <a:rPr lang="en-US" sz="1600" dirty="0">
                <a:solidFill>
                  <a:schemeClr val="tx1"/>
                </a:solidFill>
              </a:rPr>
              <a:t>Senior Technical Assistance and Research Analyst</a:t>
            </a:r>
          </a:p>
          <a:p>
            <a:r>
              <a:rPr lang="en-US" sz="1600" dirty="0">
                <a:solidFill>
                  <a:schemeClr val="tx1"/>
                </a:solidFill>
              </a:rPr>
              <a:t>George Washington University</a:t>
            </a:r>
          </a:p>
          <a:p>
            <a:r>
              <a:rPr lang="en-US" sz="1600" dirty="0">
                <a:solidFill>
                  <a:schemeClr val="tx1"/>
                </a:solidFill>
              </a:rPr>
              <a:t>Vocational Rehabilitation Technical Assistance Center</a:t>
            </a:r>
          </a:p>
          <a:p>
            <a:endParaRPr lang="en-US" sz="1600" dirty="0">
              <a:solidFill>
                <a:schemeClr val="tx1"/>
              </a:solidFill>
            </a:endParaRPr>
          </a:p>
          <a:p>
            <a:endParaRPr lang="en-US" dirty="0"/>
          </a:p>
        </p:txBody>
      </p:sp>
      <p:sp>
        <p:nvSpPr>
          <p:cNvPr id="11" name="Text Placeholder 10">
            <a:extLst>
              <a:ext uri="{FF2B5EF4-FFF2-40B4-BE49-F238E27FC236}">
                <a16:creationId xmlns:a16="http://schemas.microsoft.com/office/drawing/2014/main" id="{9A11FED1-501B-1FFE-5935-2F02DE2A552A}"/>
              </a:ext>
            </a:extLst>
          </p:cNvPr>
          <p:cNvSpPr>
            <a:spLocks noGrp="1"/>
          </p:cNvSpPr>
          <p:nvPr>
            <p:ph type="body" sz="quarter" idx="47"/>
          </p:nvPr>
        </p:nvSpPr>
        <p:spPr>
          <a:xfrm>
            <a:off x="6143791" y="4427256"/>
            <a:ext cx="4562690" cy="1265606"/>
          </a:xfrm>
        </p:spPr>
        <p:txBody>
          <a:bodyPr>
            <a:normAutofit fontScale="85000" lnSpcReduction="10000"/>
          </a:bodyPr>
          <a:lstStyle/>
          <a:p>
            <a:r>
              <a:rPr lang="en-US" sz="2100" dirty="0"/>
              <a:t>Bill Colombo</a:t>
            </a:r>
          </a:p>
          <a:p>
            <a:r>
              <a:rPr lang="en-US" sz="1600" dirty="0">
                <a:solidFill>
                  <a:schemeClr val="tx1"/>
                </a:solidFill>
              </a:rPr>
              <a:t>Program Coordinator</a:t>
            </a:r>
          </a:p>
          <a:p>
            <a:r>
              <a:rPr lang="en-US" sz="1600" dirty="0">
                <a:solidFill>
                  <a:schemeClr val="tx1"/>
                </a:solidFill>
              </a:rPr>
              <a:t>San Diego State University</a:t>
            </a:r>
          </a:p>
          <a:p>
            <a:r>
              <a:rPr lang="en-US" sz="1600" dirty="0">
                <a:solidFill>
                  <a:schemeClr val="tx1"/>
                </a:solidFill>
              </a:rPr>
              <a:t>Vocational Rehabilitation Technical</a:t>
            </a:r>
            <a:r>
              <a:rPr lang="fr-FR" sz="1600" dirty="0">
                <a:solidFill>
                  <a:schemeClr val="tx1"/>
                </a:solidFill>
              </a:rPr>
              <a:t> Assistance Center</a:t>
            </a:r>
          </a:p>
          <a:p>
            <a:endParaRPr lang="en-US" sz="1600" dirty="0">
              <a:solidFill>
                <a:schemeClr val="tx1"/>
              </a:solidFill>
            </a:endParaRPr>
          </a:p>
          <a:p>
            <a:endParaRPr lang="en-US" sz="1600" dirty="0">
              <a:solidFill>
                <a:schemeClr val="tx1"/>
              </a:solidFill>
            </a:endParaRPr>
          </a:p>
          <a:p>
            <a:endParaRPr lang="en-US" sz="1600" dirty="0">
              <a:solidFill>
                <a:schemeClr val="tx1"/>
              </a:solidFill>
            </a:endParaRPr>
          </a:p>
        </p:txBody>
      </p:sp>
      <p:pic>
        <p:nvPicPr>
          <p:cNvPr id="35" name="Picture Placeholder 34" descr="Headshot of Crystal Garry">
            <a:extLst>
              <a:ext uri="{FF2B5EF4-FFF2-40B4-BE49-F238E27FC236}">
                <a16:creationId xmlns:a16="http://schemas.microsoft.com/office/drawing/2014/main" id="{7211DC8A-17DD-54C1-50C5-A3C74CC924C7}"/>
              </a:ext>
            </a:extLst>
          </p:cNvPr>
          <p:cNvPicPr>
            <a:picLocks noGrp="1" noChangeAspect="1"/>
          </p:cNvPicPr>
          <p:nvPr>
            <p:ph type="pic" sz="quarter" idx="42"/>
          </p:nvPr>
        </p:nvPicPr>
        <p:blipFill>
          <a:blip r:embed="rId4" cstate="email">
            <a:extLst>
              <a:ext uri="{28A0092B-C50C-407E-A947-70E740481C1C}">
                <a14:useLocalDpi xmlns:a14="http://schemas.microsoft.com/office/drawing/2010/main"/>
              </a:ext>
            </a:extLst>
          </a:blip>
          <a:srcRect/>
          <a:stretch>
            <a:fillRect/>
          </a:stretch>
        </p:blipFill>
        <p:spPr>
          <a:xfrm>
            <a:off x="2971609" y="2197757"/>
            <a:ext cx="1590675" cy="1919288"/>
          </a:xfrm>
          <a:prstGeom prst="rect">
            <a:avLst/>
          </a:prstGeom>
          <a:noFill/>
          <a:ln w="38100" cap="sq" cmpd="sng" algn="ctr">
            <a:solidFill>
              <a:srgbClr val="008080"/>
            </a:solidFill>
            <a:prstDash val="solid"/>
            <a:miter lim="800000"/>
          </a:ln>
          <a:effectLst>
            <a:outerShdw blurRad="50800" dist="38100" dir="2700000" algn="tl" rotWithShape="0">
              <a:prstClr val="black">
                <a:alpha val="40000"/>
              </a:prstClr>
            </a:outerShdw>
          </a:effectLst>
        </p:spPr>
      </p:pic>
      <p:pic>
        <p:nvPicPr>
          <p:cNvPr id="33" name="Picture Placeholder 32" descr="Headshot of Bill Colombo">
            <a:extLst>
              <a:ext uri="{FF2B5EF4-FFF2-40B4-BE49-F238E27FC236}">
                <a16:creationId xmlns:a16="http://schemas.microsoft.com/office/drawing/2014/main" id="{512955EC-262C-7AF7-033B-F75240BE020A}"/>
              </a:ext>
            </a:extLst>
          </p:cNvPr>
          <p:cNvPicPr>
            <a:picLocks noGrp="1" noChangeAspect="1"/>
          </p:cNvPicPr>
          <p:nvPr>
            <p:ph type="pic" sz="quarter" idx="43"/>
          </p:nvPr>
        </p:nvPicPr>
        <p:blipFill>
          <a:blip r:embed="rId5" cstate="email">
            <a:extLst>
              <a:ext uri="{28A0092B-C50C-407E-A947-70E740481C1C}">
                <a14:useLocalDpi xmlns:a14="http://schemas.microsoft.com/office/drawing/2010/main"/>
              </a:ext>
            </a:extLst>
          </a:blip>
          <a:srcRect/>
          <a:stretch>
            <a:fillRect/>
          </a:stretch>
        </p:blipFill>
        <p:spPr>
          <a:xfrm>
            <a:off x="7628128" y="2197757"/>
            <a:ext cx="1592263" cy="1919288"/>
          </a:xfrm>
          <a:prstGeom prst="rect">
            <a:avLst/>
          </a:prstGeom>
          <a:noFill/>
          <a:ln w="38100" cap="sq" cmpd="sng" algn="ctr">
            <a:solidFill>
              <a:srgbClr val="008080"/>
            </a:solidFill>
            <a:prstDash val="solid"/>
            <a:miter lim="800000"/>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8231238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39CC227D-1D42-6ECF-89C1-F685EDFA5EE5}"/>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extLst>
              <a:ext uri="{28A0092B-C50C-407E-A947-70E740481C1C}">
                <a14:useLocalDpi xmlns:a14="http://schemas.microsoft.com/office/drawing/2010/main"/>
              </a:ext>
            </a:extLst>
          </a:blip>
          <a:stretch>
            <a:fillRect/>
          </a:stretch>
        </p:blipFill>
        <p:spPr>
          <a:xfrm>
            <a:off x="8229600" y="1453896"/>
            <a:ext cx="3230879" cy="4846320"/>
          </a:xfrm>
          <a:prstGeom prst="rect">
            <a:avLst/>
          </a:prstGeom>
        </p:spPr>
      </p:pic>
      <p:sp>
        <p:nvSpPr>
          <p:cNvPr id="2" name="Title 1">
            <a:extLst>
              <a:ext uri="{FF2B5EF4-FFF2-40B4-BE49-F238E27FC236}">
                <a16:creationId xmlns:a16="http://schemas.microsoft.com/office/drawing/2014/main" id="{4DAE2874-BB34-15A3-0F05-32ABBBAB8DB3}"/>
              </a:ext>
            </a:extLst>
          </p:cNvPr>
          <p:cNvSpPr>
            <a:spLocks noGrp="1"/>
          </p:cNvSpPr>
          <p:nvPr>
            <p:ph type="title"/>
          </p:nvPr>
        </p:nvSpPr>
        <p:spPr>
          <a:xfrm>
            <a:off x="731519" y="914401"/>
            <a:ext cx="11057358" cy="530352"/>
          </a:xfrm>
        </p:spPr>
        <p:txBody>
          <a:bodyPr/>
          <a:lstStyle/>
          <a:p>
            <a:r>
              <a:rPr lang="en-US" dirty="0"/>
              <a:t>Strategy 2 - Know Your Data</a:t>
            </a:r>
          </a:p>
        </p:txBody>
      </p:sp>
      <p:sp>
        <p:nvSpPr>
          <p:cNvPr id="3" name="Content Placeholder 2">
            <a:extLst>
              <a:ext uri="{FF2B5EF4-FFF2-40B4-BE49-F238E27FC236}">
                <a16:creationId xmlns:a16="http://schemas.microsoft.com/office/drawing/2014/main" id="{053A4655-9C18-9CC7-960B-16ECB442FBEE}"/>
              </a:ext>
            </a:extLst>
          </p:cNvPr>
          <p:cNvSpPr>
            <a:spLocks noGrp="1"/>
          </p:cNvSpPr>
          <p:nvPr>
            <p:ph sz="quarter" idx="13"/>
          </p:nvPr>
        </p:nvSpPr>
        <p:spPr>
          <a:xfrm>
            <a:off x="731519" y="1453896"/>
            <a:ext cx="7713838" cy="4846320"/>
          </a:xfrm>
        </p:spPr>
        <p:txBody>
          <a:bodyPr>
            <a:normAutofit fontScale="92500" lnSpcReduction="20000"/>
          </a:bodyPr>
          <a:lstStyle/>
          <a:p>
            <a:pPr>
              <a:lnSpc>
                <a:spcPct val="110000"/>
              </a:lnSpc>
              <a:spcBef>
                <a:spcPts val="600"/>
              </a:spcBef>
              <a:spcAft>
                <a:spcPts val="600"/>
              </a:spcAft>
            </a:pPr>
            <a:r>
              <a:rPr lang="en-US" sz="2800" dirty="0"/>
              <a:t>Meet regularly with your agency’s statistician or data analyst to review and understand performance data.</a:t>
            </a:r>
          </a:p>
          <a:p>
            <a:pPr>
              <a:lnSpc>
                <a:spcPct val="110000"/>
              </a:lnSpc>
              <a:spcBef>
                <a:spcPts val="600"/>
              </a:spcBef>
              <a:spcAft>
                <a:spcPts val="600"/>
              </a:spcAft>
            </a:pPr>
            <a:r>
              <a:rPr lang="en-US" sz="2800" dirty="0"/>
              <a:t>Monitor and identify trends and fluctuations in performance.</a:t>
            </a:r>
          </a:p>
          <a:p>
            <a:pPr lvl="1">
              <a:lnSpc>
                <a:spcPct val="110000"/>
              </a:lnSpc>
              <a:spcBef>
                <a:spcPts val="600"/>
              </a:spcBef>
              <a:spcAft>
                <a:spcPts val="600"/>
              </a:spcAft>
            </a:pPr>
            <a:r>
              <a:rPr lang="en-US" sz="2800" dirty="0"/>
              <a:t>Monthly</a:t>
            </a:r>
          </a:p>
          <a:p>
            <a:pPr lvl="1">
              <a:lnSpc>
                <a:spcPct val="110000"/>
              </a:lnSpc>
              <a:spcBef>
                <a:spcPts val="600"/>
              </a:spcBef>
              <a:spcAft>
                <a:spcPts val="600"/>
              </a:spcAft>
            </a:pPr>
            <a:r>
              <a:rPr lang="en-US" sz="2800" dirty="0"/>
              <a:t>Quarterly</a:t>
            </a:r>
          </a:p>
          <a:p>
            <a:pPr lvl="1">
              <a:lnSpc>
                <a:spcPct val="110000"/>
              </a:lnSpc>
              <a:spcBef>
                <a:spcPts val="600"/>
              </a:spcBef>
              <a:spcAft>
                <a:spcPts val="600"/>
              </a:spcAft>
            </a:pPr>
            <a:r>
              <a:rPr lang="en-US" sz="2800" dirty="0"/>
              <a:t>Annually</a:t>
            </a:r>
          </a:p>
          <a:p>
            <a:pPr>
              <a:lnSpc>
                <a:spcPct val="110000"/>
              </a:lnSpc>
              <a:spcBef>
                <a:spcPts val="600"/>
              </a:spcBef>
              <a:spcAft>
                <a:spcPts val="600"/>
              </a:spcAft>
            </a:pPr>
            <a:r>
              <a:rPr lang="en-US" sz="2800" dirty="0"/>
              <a:t>Evaluate data validity and accuracy.</a:t>
            </a:r>
          </a:p>
          <a:p>
            <a:pPr>
              <a:lnSpc>
                <a:spcPct val="110000"/>
              </a:lnSpc>
              <a:spcBef>
                <a:spcPts val="600"/>
              </a:spcBef>
              <a:spcAft>
                <a:spcPts val="600"/>
              </a:spcAft>
            </a:pPr>
            <a:r>
              <a:rPr lang="en-US" sz="2800" dirty="0"/>
              <a:t>Coordinate with field staff to track, interpret, and improve performance.</a:t>
            </a:r>
          </a:p>
          <a:p>
            <a:endParaRPr lang="en-US" dirty="0"/>
          </a:p>
        </p:txBody>
      </p:sp>
    </p:spTree>
    <p:extLst>
      <p:ext uri="{BB962C8B-B14F-4D97-AF65-F5344CB8AC3E}">
        <p14:creationId xmlns:p14="http://schemas.microsoft.com/office/powerpoint/2010/main" val="17919819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AF1D1-862F-251F-2DEA-65A48BD05D48}"/>
              </a:ext>
            </a:extLst>
          </p:cNvPr>
          <p:cNvSpPr>
            <a:spLocks noGrp="1"/>
          </p:cNvSpPr>
          <p:nvPr>
            <p:ph type="title"/>
          </p:nvPr>
        </p:nvSpPr>
        <p:spPr>
          <a:xfrm>
            <a:off x="649224" y="914400"/>
            <a:ext cx="11542776" cy="530352"/>
          </a:xfrm>
        </p:spPr>
        <p:txBody>
          <a:bodyPr/>
          <a:lstStyle/>
          <a:p>
            <a:r>
              <a:rPr lang="en-US" dirty="0"/>
              <a:t>Strategy 3 - Consider Influential Factors</a:t>
            </a:r>
          </a:p>
        </p:txBody>
      </p:sp>
      <p:sp>
        <p:nvSpPr>
          <p:cNvPr id="4" name="Content Placeholder 3">
            <a:extLst>
              <a:ext uri="{FF2B5EF4-FFF2-40B4-BE49-F238E27FC236}">
                <a16:creationId xmlns:a16="http://schemas.microsoft.com/office/drawing/2014/main" id="{D7FD6594-8657-D548-6CAC-6FD70718EA8D}"/>
              </a:ext>
            </a:extLst>
          </p:cNvPr>
          <p:cNvSpPr>
            <a:spLocks noGrp="1"/>
          </p:cNvSpPr>
          <p:nvPr>
            <p:ph sz="quarter" idx="13"/>
          </p:nvPr>
        </p:nvSpPr>
        <p:spPr>
          <a:xfrm>
            <a:off x="4060723" y="1453896"/>
            <a:ext cx="7580772" cy="4622439"/>
          </a:xfrm>
        </p:spPr>
        <p:txBody>
          <a:bodyPr>
            <a:normAutofit/>
          </a:bodyPr>
          <a:lstStyle/>
          <a:p>
            <a:pPr>
              <a:lnSpc>
                <a:spcPct val="100000"/>
              </a:lnSpc>
              <a:spcBef>
                <a:spcPts val="1200"/>
              </a:spcBef>
              <a:spcAft>
                <a:spcPts val="1200"/>
              </a:spcAft>
            </a:pPr>
            <a:r>
              <a:rPr lang="en-US" sz="2600" dirty="0"/>
              <a:t>Performance exemptions. </a:t>
            </a:r>
          </a:p>
          <a:p>
            <a:pPr>
              <a:lnSpc>
                <a:spcPct val="100000"/>
              </a:lnSpc>
              <a:spcBef>
                <a:spcPts val="1200"/>
              </a:spcBef>
              <a:spcAft>
                <a:spcPts val="1200"/>
              </a:spcAft>
            </a:pPr>
            <a:r>
              <a:rPr lang="en-US" sz="2600" dirty="0"/>
              <a:t>Participant characteristics.</a:t>
            </a:r>
          </a:p>
          <a:p>
            <a:pPr>
              <a:lnSpc>
                <a:spcPct val="100000"/>
              </a:lnSpc>
              <a:spcBef>
                <a:spcPts val="1200"/>
              </a:spcBef>
              <a:spcAft>
                <a:spcPts val="1200"/>
              </a:spcAft>
            </a:pPr>
            <a:r>
              <a:rPr lang="en-US" sz="2600" dirty="0"/>
              <a:t>Economic conditions.</a:t>
            </a:r>
          </a:p>
          <a:p>
            <a:pPr>
              <a:lnSpc>
                <a:spcPct val="100000"/>
              </a:lnSpc>
              <a:spcBef>
                <a:spcPts val="1200"/>
              </a:spcBef>
              <a:spcAft>
                <a:spcPts val="1200"/>
              </a:spcAft>
            </a:pPr>
            <a:r>
              <a:rPr lang="en-US" sz="2600" dirty="0"/>
              <a:t>Other factors that may affect outcomes and negotiations.</a:t>
            </a:r>
          </a:p>
        </p:txBody>
      </p:sp>
      <p:pic>
        <p:nvPicPr>
          <p:cNvPr id="8" name="Content Placeholder 7">
            <a:extLst>
              <a:ext uri="{FF2B5EF4-FFF2-40B4-BE49-F238E27FC236}">
                <a16:creationId xmlns:a16="http://schemas.microsoft.com/office/drawing/2014/main" id="{4086C823-A934-3F58-8BBC-70EA33288F1E}"/>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extLst>
              <a:ext uri="{28A0092B-C50C-407E-A947-70E740481C1C}">
                <a14:useLocalDpi xmlns:a14="http://schemas.microsoft.com/office/drawing/2010/main"/>
              </a:ext>
            </a:extLst>
          </a:blip>
          <a:stretch>
            <a:fillRect/>
          </a:stretch>
        </p:blipFill>
        <p:spPr>
          <a:xfrm>
            <a:off x="649224" y="1453896"/>
            <a:ext cx="3230880" cy="4846320"/>
          </a:xfrm>
          <a:prstGeom prst="rect">
            <a:avLst/>
          </a:prstGeom>
        </p:spPr>
      </p:pic>
    </p:spTree>
    <p:extLst>
      <p:ext uri="{BB962C8B-B14F-4D97-AF65-F5344CB8AC3E}">
        <p14:creationId xmlns:p14="http://schemas.microsoft.com/office/powerpoint/2010/main" val="2995731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BCDAB-76BB-940F-664B-20CC9245ABA0}"/>
              </a:ext>
            </a:extLst>
          </p:cNvPr>
          <p:cNvSpPr>
            <a:spLocks noGrp="1"/>
          </p:cNvSpPr>
          <p:nvPr>
            <p:ph type="title"/>
          </p:nvPr>
        </p:nvSpPr>
        <p:spPr/>
        <p:txBody>
          <a:bodyPr/>
          <a:lstStyle/>
          <a:p>
            <a:r>
              <a:rPr lang="en-US" dirty="0"/>
              <a:t>Strategy 4 - Build a Negotiation Binder</a:t>
            </a:r>
          </a:p>
        </p:txBody>
      </p:sp>
      <p:sp>
        <p:nvSpPr>
          <p:cNvPr id="3" name="Content Placeholder 2">
            <a:extLst>
              <a:ext uri="{FF2B5EF4-FFF2-40B4-BE49-F238E27FC236}">
                <a16:creationId xmlns:a16="http://schemas.microsoft.com/office/drawing/2014/main" id="{E579A616-879F-58E1-7321-B2CF18CD94C4}"/>
              </a:ext>
            </a:extLst>
          </p:cNvPr>
          <p:cNvSpPr>
            <a:spLocks noGrp="1"/>
          </p:cNvSpPr>
          <p:nvPr>
            <p:ph sz="quarter" idx="13"/>
          </p:nvPr>
        </p:nvSpPr>
        <p:spPr>
          <a:xfrm>
            <a:off x="731519" y="1453896"/>
            <a:ext cx="7399757" cy="4846320"/>
          </a:xfrm>
        </p:spPr>
        <p:txBody>
          <a:bodyPr>
            <a:normAutofit/>
          </a:bodyPr>
          <a:lstStyle/>
          <a:p>
            <a:pPr>
              <a:lnSpc>
                <a:spcPct val="100000"/>
              </a:lnSpc>
              <a:spcBef>
                <a:spcPts val="300"/>
              </a:spcBef>
              <a:spcAft>
                <a:spcPts val="300"/>
              </a:spcAft>
            </a:pPr>
            <a:r>
              <a:rPr lang="en-US" sz="2600" dirty="0"/>
              <a:t>Prior performance by indicator and year</a:t>
            </a:r>
          </a:p>
          <a:p>
            <a:pPr lvl="1">
              <a:lnSpc>
                <a:spcPct val="100000"/>
              </a:lnSpc>
              <a:spcBef>
                <a:spcPts val="300"/>
              </a:spcBef>
              <a:spcAft>
                <a:spcPts val="300"/>
              </a:spcAft>
            </a:pPr>
            <a:r>
              <a:rPr lang="en-US" sz="2600" dirty="0"/>
              <a:t>Negotiated, Adjusted, and Actual</a:t>
            </a:r>
          </a:p>
          <a:p>
            <a:pPr>
              <a:lnSpc>
                <a:spcPct val="100000"/>
              </a:lnSpc>
              <a:spcBef>
                <a:spcPts val="300"/>
              </a:spcBef>
              <a:spcAft>
                <a:spcPts val="300"/>
              </a:spcAft>
            </a:pPr>
            <a:r>
              <a:rPr lang="en-US" sz="2600" dirty="0"/>
              <a:t>SAM estimates</a:t>
            </a:r>
          </a:p>
          <a:p>
            <a:pPr>
              <a:lnSpc>
                <a:spcPct val="100000"/>
              </a:lnSpc>
              <a:spcBef>
                <a:spcPts val="300"/>
              </a:spcBef>
              <a:spcAft>
                <a:spcPts val="300"/>
              </a:spcAft>
            </a:pPr>
            <a:r>
              <a:rPr lang="en-US" sz="2600" dirty="0"/>
              <a:t>Continuous improvement rationale</a:t>
            </a:r>
          </a:p>
          <a:p>
            <a:pPr lvl="1">
              <a:lnSpc>
                <a:spcPct val="100000"/>
              </a:lnSpc>
              <a:spcBef>
                <a:spcPts val="300"/>
              </a:spcBef>
              <a:spcAft>
                <a:spcPts val="300"/>
              </a:spcAft>
            </a:pPr>
            <a:r>
              <a:rPr lang="en-US" sz="2600" dirty="0"/>
              <a:t>Evidence-based narrative</a:t>
            </a:r>
          </a:p>
          <a:p>
            <a:pPr lvl="1">
              <a:lnSpc>
                <a:spcPct val="100000"/>
              </a:lnSpc>
              <a:spcBef>
                <a:spcPts val="300"/>
              </a:spcBef>
              <a:spcAft>
                <a:spcPts val="300"/>
              </a:spcAft>
            </a:pPr>
            <a:r>
              <a:rPr lang="en-US" sz="2600" dirty="0"/>
              <a:t>Planned changes</a:t>
            </a:r>
          </a:p>
          <a:p>
            <a:pPr>
              <a:lnSpc>
                <a:spcPct val="100000"/>
              </a:lnSpc>
              <a:spcBef>
                <a:spcPts val="300"/>
              </a:spcBef>
              <a:spcAft>
                <a:spcPts val="300"/>
              </a:spcAft>
            </a:pPr>
            <a:r>
              <a:rPr lang="en-US" sz="2600" dirty="0"/>
              <a:t>GPRA alignment</a:t>
            </a:r>
          </a:p>
          <a:p>
            <a:pPr lvl="1">
              <a:lnSpc>
                <a:spcPct val="100000"/>
              </a:lnSpc>
              <a:spcBef>
                <a:spcPts val="300"/>
              </a:spcBef>
              <a:spcAft>
                <a:spcPts val="300"/>
              </a:spcAft>
            </a:pPr>
            <a:r>
              <a:rPr lang="en-US" sz="2600" dirty="0"/>
              <a:t>Support of federal goals</a:t>
            </a:r>
          </a:p>
          <a:p>
            <a:pPr lvl="1">
              <a:lnSpc>
                <a:spcPct val="100000"/>
              </a:lnSpc>
              <a:spcBef>
                <a:spcPts val="300"/>
              </a:spcBef>
              <a:spcAft>
                <a:spcPts val="300"/>
              </a:spcAft>
            </a:pPr>
            <a:r>
              <a:rPr lang="en-US" sz="2600" dirty="0"/>
              <a:t>Required measures</a:t>
            </a:r>
          </a:p>
          <a:p>
            <a:endParaRPr lang="en-US" dirty="0"/>
          </a:p>
        </p:txBody>
      </p:sp>
      <p:pic>
        <p:nvPicPr>
          <p:cNvPr id="9" name="Content Placeholder 8">
            <a:extLst>
              <a:ext uri="{FF2B5EF4-FFF2-40B4-BE49-F238E27FC236}">
                <a16:creationId xmlns:a16="http://schemas.microsoft.com/office/drawing/2014/main" id="{D9CE35B2-850B-297A-193D-365898D505A2}"/>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extLst>
              <a:ext uri="{28A0092B-C50C-407E-A947-70E740481C1C}">
                <a14:useLocalDpi xmlns:a14="http://schemas.microsoft.com/office/drawing/2010/main"/>
              </a:ext>
            </a:extLst>
          </a:blip>
          <a:stretch>
            <a:fillRect/>
          </a:stretch>
        </p:blipFill>
        <p:spPr>
          <a:xfrm>
            <a:off x="8229600" y="1453896"/>
            <a:ext cx="3230879" cy="4846320"/>
          </a:xfrm>
          <a:prstGeom prst="rect">
            <a:avLst/>
          </a:prstGeom>
        </p:spPr>
      </p:pic>
    </p:spTree>
    <p:extLst>
      <p:ext uri="{BB962C8B-B14F-4D97-AF65-F5344CB8AC3E}">
        <p14:creationId xmlns:p14="http://schemas.microsoft.com/office/powerpoint/2010/main" val="2999376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FD9B6-C03C-5C7B-0EE8-14196246F11F}"/>
              </a:ext>
            </a:extLst>
          </p:cNvPr>
          <p:cNvSpPr>
            <a:spLocks noGrp="1"/>
          </p:cNvSpPr>
          <p:nvPr>
            <p:ph type="title"/>
          </p:nvPr>
        </p:nvSpPr>
        <p:spPr>
          <a:xfrm>
            <a:off x="649224" y="914400"/>
            <a:ext cx="10992269" cy="530352"/>
          </a:xfrm>
        </p:spPr>
        <p:txBody>
          <a:bodyPr/>
          <a:lstStyle/>
          <a:p>
            <a:r>
              <a:rPr lang="en-US" dirty="0"/>
              <a:t>Strategy 5 - Consider SAM Estimates as Baseline Inputs</a:t>
            </a:r>
          </a:p>
        </p:txBody>
      </p:sp>
      <p:sp>
        <p:nvSpPr>
          <p:cNvPr id="4" name="Content Placeholder 3">
            <a:extLst>
              <a:ext uri="{FF2B5EF4-FFF2-40B4-BE49-F238E27FC236}">
                <a16:creationId xmlns:a16="http://schemas.microsoft.com/office/drawing/2014/main" id="{86F553AA-EE4C-A7A4-932E-6B7484167604}"/>
              </a:ext>
            </a:extLst>
          </p:cNvPr>
          <p:cNvSpPr>
            <a:spLocks noGrp="1"/>
          </p:cNvSpPr>
          <p:nvPr>
            <p:ph sz="quarter" idx="13"/>
          </p:nvPr>
        </p:nvSpPr>
        <p:spPr/>
        <p:txBody>
          <a:bodyPr>
            <a:normAutofit lnSpcReduction="10000"/>
          </a:bodyPr>
          <a:lstStyle/>
          <a:p>
            <a:pPr>
              <a:lnSpc>
                <a:spcPct val="100000"/>
              </a:lnSpc>
              <a:spcBef>
                <a:spcPts val="1200"/>
              </a:spcBef>
              <a:spcAft>
                <a:spcPts val="1200"/>
              </a:spcAft>
            </a:pPr>
            <a:r>
              <a:rPr lang="en-US" sz="2600" dirty="0"/>
              <a:t>Use SAM estimates as the starting point for negotiations.</a:t>
            </a:r>
          </a:p>
          <a:p>
            <a:pPr>
              <a:lnSpc>
                <a:spcPct val="100000"/>
              </a:lnSpc>
              <a:spcBef>
                <a:spcPts val="1200"/>
              </a:spcBef>
              <a:spcAft>
                <a:spcPts val="1200"/>
              </a:spcAft>
            </a:pPr>
            <a:r>
              <a:rPr lang="en-US" sz="2600" dirty="0"/>
              <a:t>When proposing a target different from SAM, document:</a:t>
            </a:r>
          </a:p>
          <a:p>
            <a:pPr lvl="1">
              <a:lnSpc>
                <a:spcPct val="100000"/>
              </a:lnSpc>
              <a:spcBef>
                <a:spcPts val="1200"/>
              </a:spcBef>
              <a:spcAft>
                <a:spcPts val="1200"/>
              </a:spcAft>
              <a:buFont typeface="Franklin Gothic Book" panose="020B0503020102020204" pitchFamily="34" charset="0"/>
              <a:buChar char="◦"/>
            </a:pPr>
            <a:r>
              <a:rPr lang="en-US" sz="2600" dirty="0"/>
              <a:t>The gap between the proposed target and the SAM.</a:t>
            </a:r>
          </a:p>
          <a:p>
            <a:pPr lvl="1">
              <a:lnSpc>
                <a:spcPct val="100000"/>
              </a:lnSpc>
              <a:spcBef>
                <a:spcPts val="1200"/>
              </a:spcBef>
              <a:spcAft>
                <a:spcPts val="1200"/>
              </a:spcAft>
              <a:buFont typeface="Franklin Gothic Book" panose="020B0503020102020204" pitchFamily="34" charset="0"/>
              <a:buChar char="◦"/>
            </a:pPr>
            <a:r>
              <a:rPr lang="en-US" sz="2600" dirty="0"/>
              <a:t>The rationale for the difference (evidence, operational changes, timing, and expected effect).</a:t>
            </a:r>
          </a:p>
          <a:p>
            <a:endParaRPr lang="en-US" dirty="0"/>
          </a:p>
        </p:txBody>
      </p:sp>
      <p:pic>
        <p:nvPicPr>
          <p:cNvPr id="9" name="Content Placeholder 8">
            <a:extLst>
              <a:ext uri="{FF2B5EF4-FFF2-40B4-BE49-F238E27FC236}">
                <a16:creationId xmlns:a16="http://schemas.microsoft.com/office/drawing/2014/main" id="{45306C23-5F06-EB55-272C-1F7FA4BDB71E}"/>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extLst>
              <a:ext uri="{28A0092B-C50C-407E-A947-70E740481C1C}">
                <a14:useLocalDpi xmlns:a14="http://schemas.microsoft.com/office/drawing/2010/main"/>
              </a:ext>
            </a:extLst>
          </a:blip>
          <a:stretch>
            <a:fillRect/>
          </a:stretch>
        </p:blipFill>
        <p:spPr>
          <a:xfrm>
            <a:off x="649224" y="1453896"/>
            <a:ext cx="3230880" cy="4846320"/>
          </a:xfrm>
          <a:prstGeom prst="rect">
            <a:avLst/>
          </a:prstGeom>
        </p:spPr>
      </p:pic>
    </p:spTree>
    <p:extLst>
      <p:ext uri="{BB962C8B-B14F-4D97-AF65-F5344CB8AC3E}">
        <p14:creationId xmlns:p14="http://schemas.microsoft.com/office/powerpoint/2010/main" val="35287754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8D1F-05EA-3CCB-0869-8AD3BB4F56CA}"/>
              </a:ext>
            </a:extLst>
          </p:cNvPr>
          <p:cNvSpPr>
            <a:spLocks noGrp="1"/>
          </p:cNvSpPr>
          <p:nvPr>
            <p:ph type="title"/>
          </p:nvPr>
        </p:nvSpPr>
        <p:spPr>
          <a:xfrm>
            <a:off x="731520" y="914401"/>
            <a:ext cx="10898826" cy="530352"/>
          </a:xfrm>
        </p:spPr>
        <p:txBody>
          <a:bodyPr>
            <a:normAutofit/>
          </a:bodyPr>
          <a:lstStyle/>
          <a:p>
            <a:r>
              <a:rPr lang="en-US" dirty="0"/>
              <a:t>Strategy 6 - Develop a Continuous Improvement Narrative</a:t>
            </a:r>
          </a:p>
        </p:txBody>
      </p:sp>
      <p:sp>
        <p:nvSpPr>
          <p:cNvPr id="3" name="Content Placeholder 2">
            <a:extLst>
              <a:ext uri="{FF2B5EF4-FFF2-40B4-BE49-F238E27FC236}">
                <a16:creationId xmlns:a16="http://schemas.microsoft.com/office/drawing/2014/main" id="{3A1DC2F7-C26C-BF27-142E-A659D4B09EC2}"/>
              </a:ext>
            </a:extLst>
          </p:cNvPr>
          <p:cNvSpPr>
            <a:spLocks noGrp="1"/>
          </p:cNvSpPr>
          <p:nvPr>
            <p:ph sz="quarter" idx="13"/>
          </p:nvPr>
        </p:nvSpPr>
        <p:spPr/>
        <p:txBody>
          <a:bodyPr>
            <a:normAutofit fontScale="92500" lnSpcReduction="20000"/>
          </a:bodyPr>
          <a:lstStyle/>
          <a:p>
            <a:pPr>
              <a:lnSpc>
                <a:spcPct val="100000"/>
              </a:lnSpc>
              <a:spcBef>
                <a:spcPts val="1200"/>
              </a:spcBef>
              <a:spcAft>
                <a:spcPts val="1200"/>
              </a:spcAft>
            </a:pPr>
            <a:r>
              <a:rPr lang="en-US" sz="2800" dirty="0"/>
              <a:t>For each indicator, document:</a:t>
            </a:r>
          </a:p>
          <a:p>
            <a:pPr lvl="1">
              <a:lnSpc>
                <a:spcPct val="100000"/>
              </a:lnSpc>
              <a:spcBef>
                <a:spcPts val="1200"/>
              </a:spcBef>
              <a:spcAft>
                <a:spcPts val="1200"/>
              </a:spcAft>
            </a:pPr>
            <a:r>
              <a:rPr lang="en-US" sz="2800" dirty="0"/>
              <a:t>What changed: policy, staffing, training, service design, partnerships, technology, eligibility/flow, etc.</a:t>
            </a:r>
          </a:p>
          <a:p>
            <a:pPr lvl="1">
              <a:lnSpc>
                <a:spcPct val="100000"/>
              </a:lnSpc>
              <a:spcBef>
                <a:spcPts val="1200"/>
              </a:spcBef>
              <a:spcAft>
                <a:spcPts val="1200"/>
              </a:spcAft>
            </a:pPr>
            <a:r>
              <a:rPr lang="en-US" sz="2800" dirty="0"/>
              <a:t>What is expected to improve first (leading metrics): outreach, referrals, time-to-service, retention supports, placement rate, credential attempts, etc.</a:t>
            </a:r>
          </a:p>
          <a:p>
            <a:pPr lvl="1">
              <a:lnSpc>
                <a:spcPct val="100000"/>
              </a:lnSpc>
              <a:spcBef>
                <a:spcPts val="1200"/>
              </a:spcBef>
              <a:spcAft>
                <a:spcPts val="1200"/>
              </a:spcAft>
            </a:pPr>
            <a:r>
              <a:rPr lang="en-US" sz="2800" dirty="0"/>
              <a:t>Why and how those changes support the proposed target.</a:t>
            </a:r>
          </a:p>
          <a:p>
            <a:endParaRPr lang="en-US" dirty="0"/>
          </a:p>
        </p:txBody>
      </p:sp>
      <p:pic>
        <p:nvPicPr>
          <p:cNvPr id="9" name="Content Placeholder 8">
            <a:extLst>
              <a:ext uri="{FF2B5EF4-FFF2-40B4-BE49-F238E27FC236}">
                <a16:creationId xmlns:a16="http://schemas.microsoft.com/office/drawing/2014/main" id="{CA53A4A8-D858-110A-89E0-8803E2666A19}"/>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extLst>
              <a:ext uri="{28A0092B-C50C-407E-A947-70E740481C1C}">
                <a14:useLocalDpi xmlns:a14="http://schemas.microsoft.com/office/drawing/2010/main"/>
              </a:ext>
            </a:extLst>
          </a:blip>
          <a:stretch>
            <a:fillRect/>
          </a:stretch>
        </p:blipFill>
        <p:spPr>
          <a:xfrm>
            <a:off x="8229600" y="1453896"/>
            <a:ext cx="3230879" cy="4846320"/>
          </a:xfrm>
          <a:prstGeom prst="rect">
            <a:avLst/>
          </a:prstGeom>
        </p:spPr>
      </p:pic>
    </p:spTree>
    <p:extLst>
      <p:ext uri="{BB962C8B-B14F-4D97-AF65-F5344CB8AC3E}">
        <p14:creationId xmlns:p14="http://schemas.microsoft.com/office/powerpoint/2010/main" val="11840850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87692-775C-7190-0C1B-32D65CE02D5D}"/>
              </a:ext>
            </a:extLst>
          </p:cNvPr>
          <p:cNvSpPr>
            <a:spLocks noGrp="1"/>
          </p:cNvSpPr>
          <p:nvPr>
            <p:ph type="title"/>
          </p:nvPr>
        </p:nvSpPr>
        <p:spPr>
          <a:xfrm>
            <a:off x="649224" y="914400"/>
            <a:ext cx="10992269" cy="530352"/>
          </a:xfrm>
        </p:spPr>
        <p:txBody>
          <a:bodyPr/>
          <a:lstStyle/>
          <a:p>
            <a:r>
              <a:rPr lang="en-US" dirty="0"/>
              <a:t>Strategy 7 - Benchmark Targets</a:t>
            </a:r>
          </a:p>
        </p:txBody>
      </p:sp>
      <p:sp>
        <p:nvSpPr>
          <p:cNvPr id="4" name="Content Placeholder 3">
            <a:extLst>
              <a:ext uri="{FF2B5EF4-FFF2-40B4-BE49-F238E27FC236}">
                <a16:creationId xmlns:a16="http://schemas.microsoft.com/office/drawing/2014/main" id="{D42C99A1-B55C-60F3-2975-05939FD239FA}"/>
              </a:ext>
            </a:extLst>
          </p:cNvPr>
          <p:cNvSpPr>
            <a:spLocks noGrp="1"/>
          </p:cNvSpPr>
          <p:nvPr>
            <p:ph sz="quarter" idx="13"/>
          </p:nvPr>
        </p:nvSpPr>
        <p:spPr/>
        <p:txBody>
          <a:bodyPr>
            <a:normAutofit/>
          </a:bodyPr>
          <a:lstStyle/>
          <a:p>
            <a:pPr>
              <a:lnSpc>
                <a:spcPct val="100000"/>
              </a:lnSpc>
              <a:spcBef>
                <a:spcPts val="1200"/>
              </a:spcBef>
              <a:spcAft>
                <a:spcPts val="1200"/>
              </a:spcAft>
            </a:pPr>
            <a:r>
              <a:rPr lang="en-US" sz="2600" dirty="0"/>
              <a:t>Compile and include in the binder:</a:t>
            </a:r>
          </a:p>
          <a:p>
            <a:pPr lvl="1">
              <a:lnSpc>
                <a:spcPct val="100000"/>
              </a:lnSpc>
              <a:spcBef>
                <a:spcPts val="1200"/>
              </a:spcBef>
              <a:spcAft>
                <a:spcPts val="1200"/>
              </a:spcAft>
              <a:buFont typeface="Franklin Gothic Book" panose="020B0503020102020204" pitchFamily="34" charset="0"/>
              <a:buChar char="◦"/>
            </a:pPr>
            <a:r>
              <a:rPr lang="en-US" sz="2600" dirty="0"/>
              <a:t>State model benchmark summary.</a:t>
            </a:r>
          </a:p>
          <a:p>
            <a:pPr lvl="1">
              <a:lnSpc>
                <a:spcPct val="100000"/>
              </a:lnSpc>
              <a:spcBef>
                <a:spcPts val="1200"/>
              </a:spcBef>
              <a:spcAft>
                <a:spcPts val="1200"/>
              </a:spcAft>
              <a:buFont typeface="Franklin Gothic Book" panose="020B0503020102020204" pitchFamily="34" charset="0"/>
              <a:buChar char="◦"/>
            </a:pPr>
            <a:r>
              <a:rPr lang="en-US" sz="2600" dirty="0"/>
              <a:t>Peer state comparisons.</a:t>
            </a:r>
          </a:p>
          <a:p>
            <a:pPr lvl="1">
              <a:lnSpc>
                <a:spcPct val="100000"/>
              </a:lnSpc>
              <a:spcBef>
                <a:spcPts val="1200"/>
              </a:spcBef>
              <a:spcAft>
                <a:spcPts val="1200"/>
              </a:spcAft>
              <a:buFont typeface="Franklin Gothic Book" panose="020B0503020102020204" pitchFamily="34" charset="0"/>
              <a:buChar char="◦"/>
            </a:pPr>
            <a:r>
              <a:rPr lang="en-US" sz="2600" dirty="0"/>
              <a:t>RSA negotiation tool outputs.</a:t>
            </a:r>
          </a:p>
          <a:p>
            <a:pPr>
              <a:lnSpc>
                <a:spcPct val="100000"/>
              </a:lnSpc>
              <a:spcBef>
                <a:spcPts val="1200"/>
              </a:spcBef>
              <a:spcAft>
                <a:spcPts val="1200"/>
              </a:spcAft>
            </a:pPr>
            <a:r>
              <a:rPr lang="en-US" sz="2600" dirty="0"/>
              <a:t>Use benchmarks to show that targets are reasonable, evidence-based, and aligned with negotiation factors.</a:t>
            </a:r>
          </a:p>
        </p:txBody>
      </p:sp>
      <p:pic>
        <p:nvPicPr>
          <p:cNvPr id="9" name="Content Placeholder 8">
            <a:extLst>
              <a:ext uri="{FF2B5EF4-FFF2-40B4-BE49-F238E27FC236}">
                <a16:creationId xmlns:a16="http://schemas.microsoft.com/office/drawing/2014/main" id="{3A20D9AA-337B-5503-DB6B-6A54E61C5ADD}"/>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extLst>
              <a:ext uri="{28A0092B-C50C-407E-A947-70E740481C1C}">
                <a14:useLocalDpi xmlns:a14="http://schemas.microsoft.com/office/drawing/2010/main"/>
              </a:ext>
            </a:extLst>
          </a:blip>
          <a:stretch>
            <a:fillRect/>
          </a:stretch>
        </p:blipFill>
        <p:spPr>
          <a:xfrm>
            <a:off x="649224" y="1453896"/>
            <a:ext cx="3230880" cy="4846320"/>
          </a:xfrm>
          <a:prstGeom prst="rect">
            <a:avLst/>
          </a:prstGeom>
        </p:spPr>
      </p:pic>
    </p:spTree>
    <p:extLst>
      <p:ext uri="{BB962C8B-B14F-4D97-AF65-F5344CB8AC3E}">
        <p14:creationId xmlns:p14="http://schemas.microsoft.com/office/powerpoint/2010/main" val="27692093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AF6E0-2C4F-7B3F-1C06-4CF407A1CA20}"/>
              </a:ext>
            </a:extLst>
          </p:cNvPr>
          <p:cNvSpPr>
            <a:spLocks noGrp="1"/>
          </p:cNvSpPr>
          <p:nvPr>
            <p:ph type="title"/>
          </p:nvPr>
        </p:nvSpPr>
        <p:spPr>
          <a:xfrm>
            <a:off x="731519" y="914401"/>
            <a:ext cx="11057357" cy="530352"/>
          </a:xfrm>
        </p:spPr>
        <p:txBody>
          <a:bodyPr>
            <a:normAutofit/>
          </a:bodyPr>
          <a:lstStyle/>
          <a:p>
            <a:r>
              <a:rPr lang="en-US" dirty="0"/>
              <a:t>Strategy 8 - Prepare an Extension Playbook</a:t>
            </a:r>
          </a:p>
        </p:txBody>
      </p:sp>
      <p:sp>
        <p:nvSpPr>
          <p:cNvPr id="3" name="Content Placeholder 2">
            <a:extLst>
              <a:ext uri="{FF2B5EF4-FFF2-40B4-BE49-F238E27FC236}">
                <a16:creationId xmlns:a16="http://schemas.microsoft.com/office/drawing/2014/main" id="{B435E468-4657-F8C6-3CE3-2ED959A92AE7}"/>
              </a:ext>
            </a:extLst>
          </p:cNvPr>
          <p:cNvSpPr>
            <a:spLocks noGrp="1"/>
          </p:cNvSpPr>
          <p:nvPr>
            <p:ph sz="quarter" idx="13"/>
          </p:nvPr>
        </p:nvSpPr>
        <p:spPr/>
        <p:txBody>
          <a:bodyPr/>
          <a:lstStyle/>
          <a:p>
            <a:pPr marL="0" indent="0">
              <a:lnSpc>
                <a:spcPct val="100000"/>
              </a:lnSpc>
              <a:spcBef>
                <a:spcPts val="1200"/>
              </a:spcBef>
              <a:spcAft>
                <a:spcPts val="1200"/>
              </a:spcAft>
              <a:buNone/>
            </a:pPr>
            <a:r>
              <a:rPr lang="en-US" sz="2600" dirty="0"/>
              <a:t>For extenuating or exceptional circumstances, define:</a:t>
            </a:r>
          </a:p>
          <a:p>
            <a:pPr lvl="1">
              <a:lnSpc>
                <a:spcPct val="100000"/>
              </a:lnSpc>
              <a:spcBef>
                <a:spcPts val="1200"/>
              </a:spcBef>
              <a:spcAft>
                <a:spcPts val="1200"/>
              </a:spcAft>
            </a:pPr>
            <a:r>
              <a:rPr lang="en-US" sz="2600" dirty="0"/>
              <a:t>Notification triggers and timelines.</a:t>
            </a:r>
          </a:p>
          <a:p>
            <a:pPr lvl="1">
              <a:lnSpc>
                <a:spcPct val="100000"/>
              </a:lnSpc>
              <a:spcBef>
                <a:spcPts val="1200"/>
              </a:spcBef>
              <a:spcAft>
                <a:spcPts val="1200"/>
              </a:spcAft>
            </a:pPr>
            <a:r>
              <a:rPr lang="en-US" sz="2600" dirty="0"/>
              <a:t>Escalation path (who approves, who contacts federal agencies).</a:t>
            </a:r>
          </a:p>
          <a:p>
            <a:pPr lvl="1">
              <a:lnSpc>
                <a:spcPct val="100000"/>
              </a:lnSpc>
              <a:spcBef>
                <a:spcPts val="1200"/>
              </a:spcBef>
              <a:spcAft>
                <a:spcPts val="1200"/>
              </a:spcAft>
            </a:pPr>
            <a:r>
              <a:rPr lang="en-US" sz="2600" dirty="0"/>
              <a:t>Pre-drafted templates for notice, extension request, and supporting documentation.</a:t>
            </a:r>
          </a:p>
          <a:p>
            <a:endParaRPr lang="en-US" dirty="0"/>
          </a:p>
        </p:txBody>
      </p:sp>
      <p:pic>
        <p:nvPicPr>
          <p:cNvPr id="8" name="Content Placeholder 7">
            <a:extLst>
              <a:ext uri="{FF2B5EF4-FFF2-40B4-BE49-F238E27FC236}">
                <a16:creationId xmlns:a16="http://schemas.microsoft.com/office/drawing/2014/main" id="{76DC1B12-21E5-FF4E-48FB-2FA98789C563}"/>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extLst>
              <a:ext uri="{28A0092B-C50C-407E-A947-70E740481C1C}">
                <a14:useLocalDpi xmlns:a14="http://schemas.microsoft.com/office/drawing/2010/main"/>
              </a:ext>
            </a:extLst>
          </a:blip>
          <a:stretch>
            <a:fillRect/>
          </a:stretch>
        </p:blipFill>
        <p:spPr>
          <a:xfrm>
            <a:off x="8229600" y="1453896"/>
            <a:ext cx="3230879" cy="4846320"/>
          </a:xfrm>
          <a:prstGeom prst="rect">
            <a:avLst/>
          </a:prstGeom>
        </p:spPr>
      </p:pic>
    </p:spTree>
    <p:extLst>
      <p:ext uri="{BB962C8B-B14F-4D97-AF65-F5344CB8AC3E}">
        <p14:creationId xmlns:p14="http://schemas.microsoft.com/office/powerpoint/2010/main" val="35006136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AE2EFFCF-DA51-4523-5BA5-EFA8BFD2558B}"/>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extLst>
              <a:ext uri="{28A0092B-C50C-407E-A947-70E740481C1C}">
                <a14:useLocalDpi xmlns:a14="http://schemas.microsoft.com/office/drawing/2010/main"/>
              </a:ext>
            </a:extLst>
          </a:blip>
          <a:stretch>
            <a:fillRect/>
          </a:stretch>
        </p:blipFill>
        <p:spPr>
          <a:xfrm>
            <a:off x="649224" y="1453896"/>
            <a:ext cx="3230880" cy="4846320"/>
          </a:xfrm>
          <a:prstGeom prst="rect">
            <a:avLst/>
          </a:prstGeom>
        </p:spPr>
      </p:pic>
      <p:sp>
        <p:nvSpPr>
          <p:cNvPr id="2" name="Title 1">
            <a:extLst>
              <a:ext uri="{FF2B5EF4-FFF2-40B4-BE49-F238E27FC236}">
                <a16:creationId xmlns:a16="http://schemas.microsoft.com/office/drawing/2014/main" id="{840B24E2-17A5-66CB-C303-A01734968A7F}"/>
              </a:ext>
            </a:extLst>
          </p:cNvPr>
          <p:cNvSpPr>
            <a:spLocks noGrp="1"/>
          </p:cNvSpPr>
          <p:nvPr>
            <p:ph type="title"/>
          </p:nvPr>
        </p:nvSpPr>
        <p:spPr>
          <a:xfrm>
            <a:off x="649224" y="914400"/>
            <a:ext cx="10992269" cy="530352"/>
          </a:xfrm>
        </p:spPr>
        <p:txBody>
          <a:bodyPr/>
          <a:lstStyle/>
          <a:p>
            <a:r>
              <a:rPr lang="en-US" dirty="0"/>
              <a:t>Strategy 9 - Model Downside Risk</a:t>
            </a:r>
          </a:p>
        </p:txBody>
      </p:sp>
      <p:sp>
        <p:nvSpPr>
          <p:cNvPr id="4" name="Content Placeholder 3">
            <a:extLst>
              <a:ext uri="{FF2B5EF4-FFF2-40B4-BE49-F238E27FC236}">
                <a16:creationId xmlns:a16="http://schemas.microsoft.com/office/drawing/2014/main" id="{F7A42946-6336-B853-2525-62DE5E8451A8}"/>
              </a:ext>
            </a:extLst>
          </p:cNvPr>
          <p:cNvSpPr>
            <a:spLocks noGrp="1"/>
          </p:cNvSpPr>
          <p:nvPr>
            <p:ph sz="quarter" idx="13"/>
          </p:nvPr>
        </p:nvSpPr>
        <p:spPr/>
        <p:txBody>
          <a:bodyPr>
            <a:normAutofit/>
          </a:bodyPr>
          <a:lstStyle/>
          <a:p>
            <a:pPr>
              <a:lnSpc>
                <a:spcPct val="100000"/>
              </a:lnSpc>
              <a:spcBef>
                <a:spcPts val="1200"/>
              </a:spcBef>
              <a:spcAft>
                <a:spcPts val="1200"/>
              </a:spcAft>
            </a:pPr>
            <a:r>
              <a:rPr lang="en-US" sz="2600" dirty="0"/>
              <a:t>Across every negotiation cycle,</a:t>
            </a:r>
          </a:p>
          <a:p>
            <a:pPr lvl="1">
              <a:lnSpc>
                <a:spcPct val="100000"/>
              </a:lnSpc>
              <a:spcBef>
                <a:spcPts val="1200"/>
              </a:spcBef>
              <a:spcAft>
                <a:spcPts val="1200"/>
              </a:spcAft>
              <a:buFont typeface="Franklin Gothic Book" panose="020B0503020102020204" pitchFamily="34" charset="0"/>
              <a:buChar char="◦"/>
            </a:pPr>
            <a:r>
              <a:rPr lang="en-US" sz="2600" dirty="0"/>
              <a:t>Maintain a rolling two-year risk register for each indicator.</a:t>
            </a:r>
          </a:p>
          <a:p>
            <a:pPr lvl="1">
              <a:lnSpc>
                <a:spcPct val="100000"/>
              </a:lnSpc>
              <a:spcBef>
                <a:spcPts val="1200"/>
              </a:spcBef>
              <a:spcAft>
                <a:spcPts val="1200"/>
              </a:spcAft>
              <a:buFont typeface="Franklin Gothic Book" panose="020B0503020102020204" pitchFamily="34" charset="0"/>
              <a:buChar char="◦"/>
            </a:pPr>
            <a:r>
              <a:rPr lang="en-US" sz="2600" dirty="0"/>
              <a:t>Flag scenarios in which two consecutive years could trigger sanctions, even across different 2-year negotiation cycles.</a:t>
            </a:r>
          </a:p>
          <a:p>
            <a:pPr lvl="1">
              <a:lnSpc>
                <a:spcPct val="100000"/>
              </a:lnSpc>
              <a:spcBef>
                <a:spcPts val="1200"/>
              </a:spcBef>
              <a:spcAft>
                <a:spcPts val="1200"/>
              </a:spcAft>
              <a:buFont typeface="Franklin Gothic Book" panose="020B0503020102020204" pitchFamily="34" charset="0"/>
              <a:buChar char="◦"/>
            </a:pPr>
            <a:r>
              <a:rPr lang="en-US" sz="2600" dirty="0"/>
              <a:t>Pair each identified risk with mitigation actions across operations, data, and partnerships.</a:t>
            </a:r>
          </a:p>
        </p:txBody>
      </p:sp>
    </p:spTree>
    <p:extLst>
      <p:ext uri="{BB962C8B-B14F-4D97-AF65-F5344CB8AC3E}">
        <p14:creationId xmlns:p14="http://schemas.microsoft.com/office/powerpoint/2010/main" val="6143110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5BB8F-16DD-1861-6CF0-7CFDF5B8BFD4}"/>
              </a:ext>
            </a:extLst>
          </p:cNvPr>
          <p:cNvSpPr>
            <a:spLocks noGrp="1"/>
          </p:cNvSpPr>
          <p:nvPr>
            <p:ph type="title"/>
          </p:nvPr>
        </p:nvSpPr>
        <p:spPr>
          <a:xfrm>
            <a:off x="731519" y="914401"/>
            <a:ext cx="11057357" cy="530352"/>
          </a:xfrm>
        </p:spPr>
        <p:txBody>
          <a:bodyPr>
            <a:normAutofit/>
          </a:bodyPr>
          <a:lstStyle/>
          <a:p>
            <a:r>
              <a:rPr lang="en-US" dirty="0"/>
              <a:t>Strategy 10 - Coordinate Across VR Agencies </a:t>
            </a:r>
          </a:p>
        </p:txBody>
      </p:sp>
      <p:sp>
        <p:nvSpPr>
          <p:cNvPr id="3" name="Content Placeholder 2">
            <a:extLst>
              <a:ext uri="{FF2B5EF4-FFF2-40B4-BE49-F238E27FC236}">
                <a16:creationId xmlns:a16="http://schemas.microsoft.com/office/drawing/2014/main" id="{C71DB533-D640-E01C-5580-846B67A70B95}"/>
              </a:ext>
            </a:extLst>
          </p:cNvPr>
          <p:cNvSpPr>
            <a:spLocks noGrp="1"/>
          </p:cNvSpPr>
          <p:nvPr>
            <p:ph sz="quarter" idx="13"/>
          </p:nvPr>
        </p:nvSpPr>
        <p:spPr/>
        <p:txBody>
          <a:bodyPr/>
          <a:lstStyle/>
          <a:p>
            <a:pPr>
              <a:lnSpc>
                <a:spcPct val="100000"/>
              </a:lnSpc>
              <a:spcBef>
                <a:spcPts val="1200"/>
              </a:spcBef>
              <a:spcAft>
                <a:spcPts val="1200"/>
              </a:spcAft>
            </a:pPr>
            <a:r>
              <a:rPr lang="en-US" sz="2600" dirty="0"/>
              <a:t>If applicable, hold a pre-negotiation planning meeting to:</a:t>
            </a:r>
          </a:p>
          <a:p>
            <a:pPr lvl="1">
              <a:lnSpc>
                <a:spcPct val="100000"/>
              </a:lnSpc>
              <a:spcBef>
                <a:spcPts val="1200"/>
              </a:spcBef>
              <a:spcAft>
                <a:spcPts val="1200"/>
              </a:spcAft>
            </a:pPr>
            <a:r>
              <a:rPr lang="en-US" sz="2600" dirty="0"/>
              <a:t>Agree on starting negotiation levels by indicator.</a:t>
            </a:r>
          </a:p>
          <a:p>
            <a:pPr lvl="1">
              <a:lnSpc>
                <a:spcPct val="100000"/>
              </a:lnSpc>
              <a:spcBef>
                <a:spcPts val="1200"/>
              </a:spcBef>
              <a:spcAft>
                <a:spcPts val="1200"/>
              </a:spcAft>
            </a:pPr>
            <a:r>
              <a:rPr lang="en-US" sz="2600" dirty="0"/>
              <a:t>Define targets and boundaries.</a:t>
            </a:r>
          </a:p>
          <a:p>
            <a:pPr lvl="1">
              <a:lnSpc>
                <a:spcPct val="100000"/>
              </a:lnSpc>
              <a:spcBef>
                <a:spcPts val="1200"/>
              </a:spcBef>
              <a:spcAft>
                <a:spcPts val="1200"/>
              </a:spcAft>
            </a:pPr>
            <a:r>
              <a:rPr lang="en-US" sz="2600" dirty="0"/>
              <a:t>Align messaging.</a:t>
            </a:r>
          </a:p>
          <a:p>
            <a:endParaRPr lang="en-US" dirty="0"/>
          </a:p>
        </p:txBody>
      </p:sp>
      <p:pic>
        <p:nvPicPr>
          <p:cNvPr id="10" name="Content Placeholder 9">
            <a:extLst>
              <a:ext uri="{FF2B5EF4-FFF2-40B4-BE49-F238E27FC236}">
                <a16:creationId xmlns:a16="http://schemas.microsoft.com/office/drawing/2014/main" id="{4EB14511-6629-9782-4916-55EA9B4883AF}"/>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extLst>
              <a:ext uri="{28A0092B-C50C-407E-A947-70E740481C1C}">
                <a14:useLocalDpi xmlns:a14="http://schemas.microsoft.com/office/drawing/2010/main"/>
              </a:ext>
            </a:extLst>
          </a:blip>
          <a:stretch>
            <a:fillRect/>
          </a:stretch>
        </p:blipFill>
        <p:spPr>
          <a:xfrm>
            <a:off x="8229600" y="1453896"/>
            <a:ext cx="3230879" cy="4846320"/>
          </a:xfrm>
          <a:prstGeom prst="rect">
            <a:avLst/>
          </a:prstGeom>
        </p:spPr>
      </p:pic>
    </p:spTree>
    <p:extLst>
      <p:ext uri="{BB962C8B-B14F-4D97-AF65-F5344CB8AC3E}">
        <p14:creationId xmlns:p14="http://schemas.microsoft.com/office/powerpoint/2010/main" val="17623282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cstate="email">
            <a:duotone>
              <a:schemeClr val="accent5">
                <a:shade val="45000"/>
                <a:satMod val="135000"/>
              </a:schemeClr>
              <a:prstClr val="white"/>
            </a:duotone>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551F77E-B814-1DB2-ADF7-21F42BBF5A72}"/>
              </a:ext>
            </a:extLst>
          </p:cNvPr>
          <p:cNvSpPr>
            <a:spLocks noGrp="1"/>
          </p:cNvSpPr>
          <p:nvPr>
            <p:ph type="title"/>
          </p:nvPr>
        </p:nvSpPr>
        <p:spPr/>
        <p:txBody>
          <a:bodyPr/>
          <a:lstStyle/>
          <a:p>
            <a:r>
              <a:rPr lang="en-US" dirty="0"/>
              <a:t>Group Discussion: Effective Negotiation Strategies</a:t>
            </a:r>
          </a:p>
        </p:txBody>
      </p:sp>
      <p:sp>
        <p:nvSpPr>
          <p:cNvPr id="4" name="Content Placeholder 3">
            <a:extLst>
              <a:ext uri="{FF2B5EF4-FFF2-40B4-BE49-F238E27FC236}">
                <a16:creationId xmlns:a16="http://schemas.microsoft.com/office/drawing/2014/main" id="{ECD90E9C-6C3E-5B2C-D1A0-5A30842469B9}"/>
              </a:ext>
            </a:extLst>
          </p:cNvPr>
          <p:cNvSpPr>
            <a:spLocks noGrp="1"/>
          </p:cNvSpPr>
          <p:nvPr>
            <p:ph sz="quarter" idx="13"/>
          </p:nvPr>
        </p:nvSpPr>
        <p:spPr/>
        <p:txBody>
          <a:bodyPr>
            <a:normAutofit fontScale="92500"/>
          </a:bodyPr>
          <a:lstStyle/>
          <a:p>
            <a:pPr marL="171450" indent="-171450">
              <a:lnSpc>
                <a:spcPct val="120000"/>
              </a:lnSpc>
              <a:spcBef>
                <a:spcPts val="600"/>
              </a:spcBef>
              <a:spcAft>
                <a:spcPts val="600"/>
              </a:spcAft>
            </a:pPr>
            <a:r>
              <a:rPr lang="en-US" b="1" dirty="0"/>
              <a:t>What is one strategy that made the biggest difference in your state’s negotiation preparation and outcome?</a:t>
            </a:r>
          </a:p>
          <a:p>
            <a:pPr marL="171450" indent="-171450">
              <a:lnSpc>
                <a:spcPct val="120000"/>
              </a:lnSpc>
              <a:spcBef>
                <a:spcPts val="600"/>
              </a:spcBef>
              <a:spcAft>
                <a:spcPts val="600"/>
              </a:spcAft>
            </a:pPr>
            <a:r>
              <a:rPr lang="en-US" b="1" dirty="0"/>
              <a:t>When your proposed target were different than the SAM estimate, what evidence or rationale was been most persuasive?</a:t>
            </a:r>
          </a:p>
          <a:p>
            <a:pPr marL="171450" indent="-171450">
              <a:lnSpc>
                <a:spcPct val="120000"/>
              </a:lnSpc>
              <a:spcBef>
                <a:spcPts val="600"/>
              </a:spcBef>
              <a:spcAft>
                <a:spcPts val="600"/>
              </a:spcAft>
            </a:pPr>
            <a:r>
              <a:rPr lang="en-US" b="1" dirty="0"/>
              <a:t>What have you included in a negotiation binder or prep packet that proved especially useful?</a:t>
            </a:r>
          </a:p>
          <a:p>
            <a:pPr marL="171450" indent="-171450">
              <a:lnSpc>
                <a:spcPct val="120000"/>
              </a:lnSpc>
              <a:spcBef>
                <a:spcPts val="600"/>
              </a:spcBef>
              <a:spcAft>
                <a:spcPts val="600"/>
              </a:spcAft>
            </a:pPr>
            <a:r>
              <a:rPr lang="en-US" b="1" dirty="0"/>
              <a:t>What is one lesson you learned the hard way about negotiation timing, coordination,  preparation, messaging…?</a:t>
            </a:r>
          </a:p>
          <a:p>
            <a:pPr marL="171450" indent="-171450">
              <a:lnSpc>
                <a:spcPct val="120000"/>
              </a:lnSpc>
              <a:spcBef>
                <a:spcPts val="600"/>
              </a:spcBef>
              <a:spcAft>
                <a:spcPts val="600"/>
              </a:spcAft>
            </a:pPr>
            <a:r>
              <a:rPr lang="en-US" b="1" dirty="0"/>
              <a:t>What is one practice or tool you would recommend other agencies adopt right away?</a:t>
            </a:r>
          </a:p>
        </p:txBody>
      </p:sp>
    </p:spTree>
    <p:extLst>
      <p:ext uri="{BB962C8B-B14F-4D97-AF65-F5344CB8AC3E}">
        <p14:creationId xmlns:p14="http://schemas.microsoft.com/office/powerpoint/2010/main" val="715583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53583-0B8D-488E-C6FC-11E557D11FBB}"/>
              </a:ext>
            </a:extLst>
          </p:cNvPr>
          <p:cNvSpPr>
            <a:spLocks noGrp="1"/>
          </p:cNvSpPr>
          <p:nvPr>
            <p:ph type="title"/>
          </p:nvPr>
        </p:nvSpPr>
        <p:spPr/>
        <p:txBody>
          <a:bodyPr/>
          <a:lstStyle/>
          <a:p>
            <a:r>
              <a:rPr lang="en-US" dirty="0"/>
              <a:t>What we aim to accomplish today: </a:t>
            </a:r>
          </a:p>
        </p:txBody>
      </p:sp>
      <p:sp>
        <p:nvSpPr>
          <p:cNvPr id="4" name="Content Placeholder 3">
            <a:extLst>
              <a:ext uri="{FF2B5EF4-FFF2-40B4-BE49-F238E27FC236}">
                <a16:creationId xmlns:a16="http://schemas.microsoft.com/office/drawing/2014/main" id="{EA525798-375B-EDC0-CA3B-0D3349BD250A}"/>
              </a:ext>
            </a:extLst>
          </p:cNvPr>
          <p:cNvSpPr>
            <a:spLocks noGrp="1"/>
          </p:cNvSpPr>
          <p:nvPr>
            <p:ph sz="quarter" idx="13"/>
          </p:nvPr>
        </p:nvSpPr>
        <p:spPr>
          <a:xfrm>
            <a:off x="4060723" y="1444752"/>
            <a:ext cx="7580770" cy="4631583"/>
          </a:xfrm>
        </p:spPr>
        <p:txBody>
          <a:bodyPr>
            <a:normAutofit/>
          </a:bodyPr>
          <a:lstStyle/>
          <a:p>
            <a:pPr marL="457200" indent="-457200">
              <a:lnSpc>
                <a:spcPct val="100000"/>
              </a:lnSpc>
              <a:spcBef>
                <a:spcPts val="1200"/>
              </a:spcBef>
              <a:spcAft>
                <a:spcPts val="1200"/>
              </a:spcAft>
              <a:buFont typeface="+mj-lt"/>
              <a:buAutoNum type="arabicPeriod"/>
            </a:pPr>
            <a:r>
              <a:rPr lang="en-US" sz="2400" dirty="0"/>
              <a:t>Review the Federal guidance governing the negotiation of WIOA performance levels.</a:t>
            </a:r>
          </a:p>
          <a:p>
            <a:pPr marL="457200" indent="-457200">
              <a:lnSpc>
                <a:spcPct val="100000"/>
              </a:lnSpc>
              <a:spcBef>
                <a:spcPts val="1200"/>
              </a:spcBef>
              <a:spcAft>
                <a:spcPts val="1200"/>
              </a:spcAft>
              <a:buFont typeface="+mj-lt"/>
              <a:buAutoNum type="arabicPeriod"/>
            </a:pPr>
            <a:r>
              <a:rPr lang="en-US" sz="2400" dirty="0"/>
              <a:t>Share ten practical strategies </a:t>
            </a:r>
            <a:r>
              <a:rPr lang="en-US" sz="2400" dirty="0">
                <a:solidFill>
                  <a:srgbClr val="008080"/>
                </a:solidFill>
              </a:rPr>
              <a:t>(</a:t>
            </a:r>
            <a:r>
              <a:rPr lang="en-US" sz="2400" b="1" dirty="0">
                <a:solidFill>
                  <a:srgbClr val="008080"/>
                </a:solidFill>
              </a:rPr>
              <a:t>Ten for the Win) </a:t>
            </a:r>
            <a:r>
              <a:rPr lang="en-US" sz="2400" dirty="0"/>
              <a:t>to prepare for negotiations with the Rehabilitation Services Administration.</a:t>
            </a:r>
          </a:p>
          <a:p>
            <a:pPr marL="457200" indent="-457200">
              <a:lnSpc>
                <a:spcPct val="100000"/>
              </a:lnSpc>
              <a:spcBef>
                <a:spcPts val="1200"/>
              </a:spcBef>
              <a:spcAft>
                <a:spcPts val="1200"/>
              </a:spcAft>
              <a:buFont typeface="+mj-lt"/>
              <a:buAutoNum type="arabicPeriod"/>
            </a:pPr>
            <a:r>
              <a:rPr lang="en-US" sz="2400" dirty="0"/>
              <a:t>Learn effective strategies, practices, and lessons from colleagues who have achieved successful negotiation outcomes. </a:t>
            </a:r>
            <a:r>
              <a:rPr lang="en-US" sz="2400" b="1" dirty="0">
                <a:solidFill>
                  <a:srgbClr val="008080"/>
                </a:solidFill>
              </a:rPr>
              <a:t>Audience participation is encouraged!</a:t>
            </a:r>
          </a:p>
        </p:txBody>
      </p:sp>
      <p:pic>
        <p:nvPicPr>
          <p:cNvPr id="7" name="Content Placeholder 6">
            <a:extLst>
              <a:ext uri="{FF2B5EF4-FFF2-40B4-BE49-F238E27FC236}">
                <a16:creationId xmlns:a16="http://schemas.microsoft.com/office/drawing/2014/main" id="{C35BCCC2-7253-32E2-299B-7C48A0CB601F}"/>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19256" y="914400"/>
            <a:ext cx="3696875" cy="5162550"/>
          </a:xfrm>
          <a:prstGeom prst="rect">
            <a:avLst/>
          </a:prstGeom>
        </p:spPr>
      </p:pic>
    </p:spTree>
    <p:extLst>
      <p:ext uri="{BB962C8B-B14F-4D97-AF65-F5344CB8AC3E}">
        <p14:creationId xmlns:p14="http://schemas.microsoft.com/office/powerpoint/2010/main" val="5344775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FD025-87A7-22F9-71B8-4AA7CA78359F}"/>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40742626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3C922-0A6B-74D1-67FB-4F66158C9E44}"/>
              </a:ext>
            </a:extLst>
          </p:cNvPr>
          <p:cNvSpPr>
            <a:spLocks noGrp="1"/>
          </p:cNvSpPr>
          <p:nvPr>
            <p:ph type="title"/>
          </p:nvPr>
        </p:nvSpPr>
        <p:spPr>
          <a:xfrm>
            <a:off x="731520" y="914400"/>
            <a:ext cx="10725912" cy="530352"/>
          </a:xfrm>
        </p:spPr>
        <p:txBody>
          <a:bodyPr/>
          <a:lstStyle/>
          <a:p>
            <a:r>
              <a:rPr lang="en-US" dirty="0"/>
              <a:t>Our Contact Information</a:t>
            </a:r>
          </a:p>
        </p:txBody>
      </p:sp>
      <p:sp>
        <p:nvSpPr>
          <p:cNvPr id="10" name="Content Placeholder 9">
            <a:extLst>
              <a:ext uri="{FF2B5EF4-FFF2-40B4-BE49-F238E27FC236}">
                <a16:creationId xmlns:a16="http://schemas.microsoft.com/office/drawing/2014/main" id="{82197FD4-9F7E-4B09-9A59-F551BB83F1B8}"/>
              </a:ext>
            </a:extLst>
          </p:cNvPr>
          <p:cNvSpPr>
            <a:spLocks noGrp="1"/>
          </p:cNvSpPr>
          <p:nvPr>
            <p:ph sz="quarter" idx="14"/>
          </p:nvPr>
        </p:nvSpPr>
        <p:spPr>
          <a:xfrm>
            <a:off x="1763355" y="2055616"/>
            <a:ext cx="3963544" cy="3404314"/>
          </a:xfrm>
        </p:spPr>
        <p:txBody>
          <a:bodyPr>
            <a:normAutofit fontScale="62500" lnSpcReduction="20000"/>
          </a:bodyPr>
          <a:lstStyle/>
          <a:p>
            <a:pPr marL="0" indent="0" algn="ctr">
              <a:lnSpc>
                <a:spcPct val="100000"/>
              </a:lnSpc>
              <a:spcBef>
                <a:spcPts val="600"/>
              </a:spcBef>
              <a:buNone/>
            </a:pPr>
            <a:r>
              <a:rPr lang="en-US" sz="4400" b="1" dirty="0"/>
              <a:t>Crystal Garry</a:t>
            </a:r>
          </a:p>
          <a:p>
            <a:pPr marL="0" indent="0" algn="ctr">
              <a:lnSpc>
                <a:spcPct val="100000"/>
              </a:lnSpc>
              <a:spcBef>
                <a:spcPts val="600"/>
              </a:spcBef>
              <a:spcAft>
                <a:spcPts val="600"/>
              </a:spcAft>
              <a:buNone/>
            </a:pPr>
            <a:r>
              <a:rPr lang="en-US" sz="4400" b="1" dirty="0">
                <a:solidFill>
                  <a:schemeClr val="tx1"/>
                </a:solidFill>
                <a:hlinkClick r:id="rId3"/>
              </a:rPr>
              <a:t>csanderson@gwu.edu</a:t>
            </a:r>
            <a:endParaRPr lang="en-US" sz="4400" b="1" dirty="0">
              <a:solidFill>
                <a:schemeClr val="tx1"/>
              </a:solidFill>
            </a:endParaRPr>
          </a:p>
          <a:p>
            <a:pPr marL="0" indent="0" algn="ctr">
              <a:lnSpc>
                <a:spcPct val="100000"/>
              </a:lnSpc>
              <a:spcBef>
                <a:spcPts val="600"/>
              </a:spcBef>
              <a:buNone/>
            </a:pPr>
            <a:endParaRPr lang="en-US" sz="4400" b="1" dirty="0"/>
          </a:p>
          <a:p>
            <a:pPr marL="0" indent="0" algn="ctr">
              <a:lnSpc>
                <a:spcPct val="100000"/>
              </a:lnSpc>
              <a:spcBef>
                <a:spcPts val="600"/>
              </a:spcBef>
              <a:buNone/>
            </a:pPr>
            <a:r>
              <a:rPr lang="en-US" sz="4400" b="1" dirty="0"/>
              <a:t>Bill Colombo</a:t>
            </a:r>
          </a:p>
          <a:p>
            <a:pPr marL="0" indent="0" algn="ctr">
              <a:lnSpc>
                <a:spcPct val="100000"/>
              </a:lnSpc>
              <a:spcBef>
                <a:spcPts val="600"/>
              </a:spcBef>
              <a:spcAft>
                <a:spcPts val="600"/>
              </a:spcAft>
              <a:buNone/>
            </a:pPr>
            <a:r>
              <a:rPr lang="en-US" sz="4400" b="1" dirty="0">
                <a:hlinkClick r:id="rId4"/>
              </a:rPr>
              <a:t>wcolombo@sdsu.edu</a:t>
            </a:r>
            <a:endParaRPr lang="en-US" sz="4400" b="1" dirty="0"/>
          </a:p>
          <a:p>
            <a:pPr marL="0" indent="0" algn="ctr">
              <a:lnSpc>
                <a:spcPct val="100000"/>
              </a:lnSpc>
              <a:spcBef>
                <a:spcPts val="600"/>
              </a:spcBef>
              <a:spcAft>
                <a:spcPts val="600"/>
              </a:spcAft>
              <a:buNone/>
            </a:pPr>
            <a:endParaRPr lang="en-US" sz="4400" b="1" dirty="0"/>
          </a:p>
          <a:p>
            <a:pPr marL="0" indent="0" algn="ctr">
              <a:lnSpc>
                <a:spcPct val="100000"/>
              </a:lnSpc>
              <a:spcBef>
                <a:spcPts val="600"/>
              </a:spcBef>
              <a:spcAft>
                <a:spcPts val="600"/>
              </a:spcAft>
              <a:buNone/>
            </a:pPr>
            <a:r>
              <a:rPr lang="en-US" sz="4400" b="1" dirty="0">
                <a:hlinkClick r:id="rId5"/>
              </a:rPr>
              <a:t>www.vrtac.org</a:t>
            </a:r>
            <a:endParaRPr lang="en-US" sz="4400" b="1" dirty="0"/>
          </a:p>
          <a:p>
            <a:pPr marL="0" indent="0">
              <a:buNone/>
            </a:pPr>
            <a:endParaRPr lang="en-US" dirty="0"/>
          </a:p>
        </p:txBody>
      </p:sp>
      <p:pic>
        <p:nvPicPr>
          <p:cNvPr id="7" name="Content Placeholder 6" descr="VRTAC logo">
            <a:extLst>
              <a:ext uri="{FF2B5EF4-FFF2-40B4-BE49-F238E27FC236}">
                <a16:creationId xmlns:a16="http://schemas.microsoft.com/office/drawing/2014/main" id="{22EC1498-FAD2-258E-05D2-8980BBACEF7B}"/>
              </a:ext>
            </a:extLst>
          </p:cNvPr>
          <p:cNvPicPr>
            <a:picLocks noGrp="1" noChangeAspect="1"/>
          </p:cNvPicPr>
          <p:nvPr>
            <p:ph sz="quarter" idx="13"/>
          </p:nvPr>
        </p:nvPicPr>
        <p:blipFill>
          <a:blip r:embed="rId6" cstate="email">
            <a:extLst>
              <a:ext uri="{28A0092B-C50C-407E-A947-70E740481C1C}">
                <a14:useLocalDpi xmlns:a14="http://schemas.microsoft.com/office/drawing/2010/main"/>
              </a:ext>
            </a:extLst>
          </a:blip>
          <a:stretch>
            <a:fillRect/>
          </a:stretch>
        </p:blipFill>
        <p:spPr>
          <a:xfrm>
            <a:off x="6036642" y="1571946"/>
            <a:ext cx="4392003" cy="4371654"/>
          </a:xfrm>
          <a:prstGeom prst="rect">
            <a:avLst/>
          </a:prstGeom>
          <a:solidFill>
            <a:prstClr val="white"/>
          </a:solidFill>
          <a:ln w="12700" cap="flat" cmpd="sng" algn="ctr">
            <a:noFill/>
            <a:prstDash val="solid"/>
            <a:miter lim="800000"/>
          </a:ln>
          <a:effectLst/>
        </p:spPr>
      </p:pic>
    </p:spTree>
    <p:extLst>
      <p:ext uri="{BB962C8B-B14F-4D97-AF65-F5344CB8AC3E}">
        <p14:creationId xmlns:p14="http://schemas.microsoft.com/office/powerpoint/2010/main" val="41288454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AE765-CFA2-C16C-D45C-01EF55E5B071}"/>
              </a:ext>
            </a:extLst>
          </p:cNvPr>
          <p:cNvSpPr>
            <a:spLocks noGrp="1"/>
          </p:cNvSpPr>
          <p:nvPr>
            <p:ph type="ctrTitle"/>
          </p:nvPr>
        </p:nvSpPr>
        <p:spPr/>
        <p:txBody>
          <a:bodyPr/>
          <a:lstStyle/>
          <a:p>
            <a:r>
              <a:rPr lang="en-US" dirty="0"/>
              <a:t>Thank you!</a:t>
            </a:r>
          </a:p>
        </p:txBody>
      </p:sp>
      <p:sp>
        <p:nvSpPr>
          <p:cNvPr id="4" name="TextBox 3">
            <a:extLst>
              <a:ext uri="{FF2B5EF4-FFF2-40B4-BE49-F238E27FC236}">
                <a16:creationId xmlns:a16="http://schemas.microsoft.com/office/drawing/2014/main" id="{B1C82CAE-BE84-D0BF-229B-8EA26FBA603E}"/>
              </a:ext>
            </a:extLst>
          </p:cNvPr>
          <p:cNvSpPr txBox="1"/>
          <p:nvPr/>
        </p:nvSpPr>
        <p:spPr>
          <a:xfrm>
            <a:off x="0" y="6047993"/>
            <a:ext cx="12191999" cy="276999"/>
          </a:xfrm>
          <a:prstGeom prst="rect">
            <a:avLst/>
          </a:prstGeom>
          <a:noFill/>
        </p:spPr>
        <p:txBody>
          <a:bodyPr wrap="square">
            <a:spAutoFit/>
          </a:bodyPr>
          <a:lstStyle/>
          <a:p>
            <a:pPr algn="ctr"/>
            <a:r>
              <a:rPr lang="en-US" sz="1200" dirty="0">
                <a:effectLst/>
                <a:latin typeface="Franklin Gothic Book" panose="020B0503020102020204" pitchFamily="34" charset="0"/>
                <a:ea typeface="Calibri" panose="020F0502020204030204" pitchFamily="34" charset="0"/>
                <a:cs typeface="Times New Roman" panose="02020603050405020304" pitchFamily="18" charset="0"/>
              </a:rPr>
              <a:t>The content was developed under a U.S. Department of Education grant H264L250001 and does not necessarily represent the policy of the Department.</a:t>
            </a:r>
            <a:endParaRPr lang="en-US" sz="1200" dirty="0">
              <a:latin typeface="Franklin Gothic Book" panose="020B0503020102020204" pitchFamily="34" charset="0"/>
            </a:endParaRPr>
          </a:p>
        </p:txBody>
      </p:sp>
    </p:spTree>
    <p:extLst>
      <p:ext uri="{BB962C8B-B14F-4D97-AF65-F5344CB8AC3E}">
        <p14:creationId xmlns:p14="http://schemas.microsoft.com/office/powerpoint/2010/main" val="883932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546E6-84A5-667A-1A8C-5C4D981E5CBB}"/>
              </a:ext>
            </a:extLst>
          </p:cNvPr>
          <p:cNvSpPr>
            <a:spLocks noGrp="1"/>
          </p:cNvSpPr>
          <p:nvPr>
            <p:ph type="ctrTitle"/>
          </p:nvPr>
        </p:nvSpPr>
        <p:spPr/>
        <p:txBody>
          <a:bodyPr/>
          <a:lstStyle/>
          <a:p>
            <a:r>
              <a:rPr lang="en-US" dirty="0">
                <a:solidFill>
                  <a:srgbClr val="008080"/>
                </a:solidFill>
                <a:latin typeface="Century Gothic" panose="020B0502020202020204" pitchFamily="34" charset="0"/>
              </a:rPr>
              <a:t>Fast/</a:t>
            </a:r>
            <a:r>
              <a:rPr lang="en-US" dirty="0">
                <a:latin typeface="Century Gothic" panose="020B0502020202020204" pitchFamily="34" charset="0"/>
              </a:rPr>
              <a:t>Facts</a:t>
            </a:r>
          </a:p>
        </p:txBody>
      </p:sp>
      <p:sp>
        <p:nvSpPr>
          <p:cNvPr id="3" name="Subtitle 2">
            <a:extLst>
              <a:ext uri="{FF2B5EF4-FFF2-40B4-BE49-F238E27FC236}">
                <a16:creationId xmlns:a16="http://schemas.microsoft.com/office/drawing/2014/main" id="{7884FCA3-D842-0ABD-A20A-616A9D1637AE}"/>
              </a:ext>
            </a:extLst>
          </p:cNvPr>
          <p:cNvSpPr>
            <a:spLocks noGrp="1"/>
          </p:cNvSpPr>
          <p:nvPr>
            <p:ph type="subTitle" idx="1"/>
          </p:nvPr>
        </p:nvSpPr>
        <p:spPr/>
        <p:txBody>
          <a:bodyPr/>
          <a:lstStyle/>
          <a:p>
            <a:r>
              <a:rPr lang="en-US" dirty="0"/>
              <a:t>WIOA Performance Negotiation Overview</a:t>
            </a:r>
          </a:p>
        </p:txBody>
      </p:sp>
      <p:pic>
        <p:nvPicPr>
          <p:cNvPr id="8" name="Picture 7">
            <a:extLst>
              <a:ext uri="{FF2B5EF4-FFF2-40B4-BE49-F238E27FC236}">
                <a16:creationId xmlns:a16="http://schemas.microsoft.com/office/drawing/2014/main" id="{22100452-8A97-84B1-532F-E1150F2D023E}"/>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86946" y="2770632"/>
            <a:ext cx="274320" cy="274320"/>
          </a:xfrm>
          <a:prstGeom prst="rect">
            <a:avLst/>
          </a:prstGeom>
        </p:spPr>
      </p:pic>
    </p:spTree>
    <p:extLst>
      <p:ext uri="{BB962C8B-B14F-4D97-AF65-F5344CB8AC3E}">
        <p14:creationId xmlns:p14="http://schemas.microsoft.com/office/powerpoint/2010/main" val="4028267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77E95-BC7C-D18D-733C-A5A09277509D}"/>
              </a:ext>
            </a:extLst>
          </p:cNvPr>
          <p:cNvSpPr>
            <a:spLocks noGrp="1"/>
          </p:cNvSpPr>
          <p:nvPr>
            <p:ph type="title"/>
          </p:nvPr>
        </p:nvSpPr>
        <p:spPr/>
        <p:txBody>
          <a:bodyPr/>
          <a:lstStyle/>
          <a:p>
            <a:r>
              <a:rPr lang="en-US" dirty="0"/>
              <a:t>Key Guidance and Data Sources</a:t>
            </a:r>
          </a:p>
        </p:txBody>
      </p:sp>
      <p:sp>
        <p:nvSpPr>
          <p:cNvPr id="4" name="Content Placeholder 3">
            <a:extLst>
              <a:ext uri="{FF2B5EF4-FFF2-40B4-BE49-F238E27FC236}">
                <a16:creationId xmlns:a16="http://schemas.microsoft.com/office/drawing/2014/main" id="{2EAD5870-D88D-2177-3962-92C2C8A082C9}"/>
              </a:ext>
            </a:extLst>
          </p:cNvPr>
          <p:cNvSpPr>
            <a:spLocks noGrp="1"/>
          </p:cNvSpPr>
          <p:nvPr>
            <p:ph sz="quarter" idx="13"/>
          </p:nvPr>
        </p:nvSpPr>
        <p:spPr>
          <a:xfrm>
            <a:off x="4060722" y="1444751"/>
            <a:ext cx="8131278" cy="4877391"/>
          </a:xfrm>
        </p:spPr>
        <p:txBody>
          <a:bodyPr>
            <a:normAutofit lnSpcReduction="10000"/>
          </a:bodyPr>
          <a:lstStyle/>
          <a:p>
            <a:pPr>
              <a:lnSpc>
                <a:spcPct val="120000"/>
              </a:lnSpc>
              <a:spcBef>
                <a:spcPts val="400"/>
              </a:spcBef>
              <a:spcAft>
                <a:spcPts val="400"/>
              </a:spcAft>
            </a:pPr>
            <a:r>
              <a:rPr lang="en-US" sz="1900" b="1" dirty="0"/>
              <a:t>Federal Guidance </a:t>
            </a:r>
            <a:r>
              <a:rPr lang="en-US" b="1" dirty="0">
                <a:sym typeface="Wingdings 3" panose="05040102010807070707" pitchFamily="18" charset="2"/>
              </a:rPr>
              <a:t> </a:t>
            </a:r>
            <a:r>
              <a:rPr lang="en-US" b="1" dirty="0"/>
              <a:t>RSA’s Sub-Regulatory Guidance webpage</a:t>
            </a:r>
            <a:endParaRPr lang="en-US" sz="1900" b="1" dirty="0"/>
          </a:p>
          <a:p>
            <a:pPr marL="688975" lvl="1" indent="-231775">
              <a:lnSpc>
                <a:spcPct val="120000"/>
              </a:lnSpc>
              <a:spcBef>
                <a:spcPts val="400"/>
              </a:spcBef>
              <a:spcAft>
                <a:spcPts val="400"/>
              </a:spcAft>
              <a:buFont typeface="Franklin Gothic Book" panose="020B0503020102020204" pitchFamily="34" charset="0"/>
              <a:buChar char="◦"/>
            </a:pPr>
            <a:r>
              <a:rPr lang="en-US" sz="1900" dirty="0">
                <a:latin typeface="Franklin Gothic Book" panose="020B0503020102020204" pitchFamily="34" charset="0"/>
                <a:hlinkClick r:id="rId3"/>
              </a:rPr>
              <a:t>TAC-20-02 Negotiations and Sanctions Guidance</a:t>
            </a:r>
            <a:endParaRPr lang="en-US" sz="1900" dirty="0">
              <a:latin typeface="Franklin Gothic Book" panose="020B0503020102020204" pitchFamily="34" charset="0"/>
            </a:endParaRPr>
          </a:p>
          <a:p>
            <a:pPr marL="688975" lvl="1" indent="-231775">
              <a:lnSpc>
                <a:spcPct val="120000"/>
              </a:lnSpc>
              <a:spcBef>
                <a:spcPts val="400"/>
              </a:spcBef>
              <a:spcAft>
                <a:spcPts val="400"/>
              </a:spcAft>
              <a:buFont typeface="Franklin Gothic Book" panose="020B0503020102020204" pitchFamily="34" charset="0"/>
              <a:buChar char="◦"/>
            </a:pPr>
            <a:r>
              <a:rPr lang="en-US" sz="1900" dirty="0">
                <a:latin typeface="Franklin Gothic Book" panose="020B0503020102020204" pitchFamily="34" charset="0"/>
                <a:hlinkClick r:id="rId4"/>
              </a:rPr>
              <a:t>TAC-26-01 Modification Requirements for WIOA State Plans for PYs 2026 and 2027</a:t>
            </a:r>
            <a:r>
              <a:rPr lang="en-US" sz="1900" dirty="0">
                <a:latin typeface="Franklin Gothic Book" panose="020B0503020102020204" pitchFamily="34" charset="0"/>
              </a:rPr>
              <a:t> (see Attachment I)</a:t>
            </a:r>
          </a:p>
          <a:p>
            <a:pPr>
              <a:lnSpc>
                <a:spcPct val="120000"/>
              </a:lnSpc>
              <a:spcBef>
                <a:spcPts val="400"/>
              </a:spcBef>
              <a:spcAft>
                <a:spcPts val="400"/>
              </a:spcAft>
            </a:pPr>
            <a:r>
              <a:rPr lang="en-US" sz="1900" b="1" dirty="0"/>
              <a:t>Negotiation Resources </a:t>
            </a:r>
            <a:r>
              <a:rPr lang="en-US" b="1" dirty="0">
                <a:sym typeface="Wingdings 3" panose="05040102010807070707" pitchFamily="18" charset="2"/>
              </a:rPr>
              <a:t> </a:t>
            </a:r>
            <a:r>
              <a:rPr lang="en-US" b="1" dirty="0"/>
              <a:t>RSA’s Accountability webpage</a:t>
            </a:r>
            <a:endParaRPr lang="en-US" sz="1900" b="1" dirty="0"/>
          </a:p>
          <a:p>
            <a:pPr marL="688975" lvl="1" indent="-231775">
              <a:lnSpc>
                <a:spcPct val="120000"/>
              </a:lnSpc>
              <a:spcBef>
                <a:spcPts val="400"/>
              </a:spcBef>
              <a:spcAft>
                <a:spcPts val="400"/>
              </a:spcAft>
              <a:buFont typeface="Franklin Gothic Book" panose="020B0503020102020204" pitchFamily="34" charset="0"/>
              <a:buChar char="◦"/>
            </a:pPr>
            <a:r>
              <a:rPr lang="en-US" sz="1900" dirty="0">
                <a:latin typeface="Franklin Gothic Book" panose="020B0503020102020204" pitchFamily="34" charset="0"/>
                <a:hlinkClick r:id="rId5"/>
              </a:rPr>
              <a:t>PYs 2026 and 2027 Statistical Adjustment Models (SAM)</a:t>
            </a:r>
            <a:endParaRPr lang="en-US" sz="1900" dirty="0">
              <a:latin typeface="Franklin Gothic Book" panose="020B0503020102020204" pitchFamily="34" charset="0"/>
            </a:endParaRPr>
          </a:p>
          <a:p>
            <a:pPr marL="688975" lvl="1" indent="-231775">
              <a:lnSpc>
                <a:spcPct val="120000"/>
              </a:lnSpc>
              <a:spcBef>
                <a:spcPts val="400"/>
              </a:spcBef>
              <a:spcAft>
                <a:spcPts val="400"/>
              </a:spcAft>
              <a:buFont typeface="Franklin Gothic Book" panose="020B0503020102020204" pitchFamily="34" charset="0"/>
              <a:buChar char="◦"/>
            </a:pPr>
            <a:r>
              <a:rPr lang="en-US" sz="1900" dirty="0">
                <a:solidFill>
                  <a:schemeClr val="tx1"/>
                </a:solidFill>
                <a:latin typeface="Franklin Gothic Book" panose="020B0503020102020204" pitchFamily="34" charset="0"/>
                <a:hlinkClick r:id="rId6"/>
              </a:rPr>
              <a:t>PYs 2026 and 2027 Negotiations Tool</a:t>
            </a:r>
            <a:endParaRPr lang="en-US" sz="1900" dirty="0">
              <a:latin typeface="Franklin Gothic Book" panose="020B0503020102020204" pitchFamily="34" charset="0"/>
            </a:endParaRPr>
          </a:p>
          <a:p>
            <a:pPr>
              <a:lnSpc>
                <a:spcPct val="120000"/>
              </a:lnSpc>
              <a:spcBef>
                <a:spcPts val="400"/>
              </a:spcBef>
              <a:spcAft>
                <a:spcPts val="400"/>
              </a:spcAft>
            </a:pPr>
            <a:r>
              <a:rPr lang="en-US" sz="1900" b="1" dirty="0"/>
              <a:t>Performance Data </a:t>
            </a:r>
            <a:r>
              <a:rPr lang="en-US" sz="1800" b="1" dirty="0">
                <a:sym typeface="Wingdings 3" panose="05040102010807070707" pitchFamily="18" charset="2"/>
              </a:rPr>
              <a:t> </a:t>
            </a:r>
            <a:r>
              <a:rPr lang="en-US" b="1" dirty="0"/>
              <a:t>RSA’s Accountability webpage</a:t>
            </a:r>
          </a:p>
          <a:p>
            <a:pPr marL="688975" lvl="1" indent="-231775">
              <a:lnSpc>
                <a:spcPct val="120000"/>
              </a:lnSpc>
              <a:spcBef>
                <a:spcPts val="400"/>
              </a:spcBef>
              <a:spcAft>
                <a:spcPts val="400"/>
              </a:spcAft>
              <a:buFont typeface="Franklin Gothic Book" panose="020B0503020102020204" pitchFamily="34" charset="0"/>
              <a:buChar char="◦"/>
            </a:pPr>
            <a:r>
              <a:rPr lang="en-US" sz="1900" dirty="0">
                <a:latin typeface="Franklin Gothic Book" panose="020B0503020102020204" pitchFamily="34" charset="0"/>
                <a:hlinkClick r:id="rId7"/>
              </a:rPr>
              <a:t>Review of PY 2024 VR Program Performance</a:t>
            </a:r>
          </a:p>
          <a:p>
            <a:pPr marL="688975" lvl="1" indent="-231775">
              <a:lnSpc>
                <a:spcPct val="120000"/>
              </a:lnSpc>
              <a:spcBef>
                <a:spcPts val="400"/>
              </a:spcBef>
              <a:spcAft>
                <a:spcPts val="400"/>
              </a:spcAft>
              <a:buFont typeface="Franklin Gothic Book" panose="020B0503020102020204" pitchFamily="34" charset="0"/>
              <a:buChar char="◦"/>
            </a:pPr>
            <a:r>
              <a:rPr lang="en-US" sz="1900" dirty="0">
                <a:latin typeface="Franklin Gothic Book" panose="020B0503020102020204" pitchFamily="34" charset="0"/>
                <a:hlinkClick r:id="rId8"/>
              </a:rPr>
              <a:t>WIOA Performance Assessments (All Core Programs)</a:t>
            </a:r>
            <a:endParaRPr lang="en-US" sz="1900" dirty="0">
              <a:latin typeface="Franklin Gothic Book" panose="020B0503020102020204" pitchFamily="34" charset="0"/>
            </a:endParaRPr>
          </a:p>
          <a:p>
            <a:pPr marL="688975" lvl="1" indent="-231775">
              <a:lnSpc>
                <a:spcPct val="120000"/>
              </a:lnSpc>
              <a:spcBef>
                <a:spcPts val="400"/>
              </a:spcBef>
              <a:spcAft>
                <a:spcPts val="400"/>
              </a:spcAft>
              <a:buFont typeface="Franklin Gothic Book" panose="020B0503020102020204" pitchFamily="34" charset="0"/>
              <a:buChar char="◦"/>
            </a:pPr>
            <a:r>
              <a:rPr lang="en-US" sz="1900" dirty="0">
                <a:latin typeface="Franklin Gothic Book" panose="020B0503020102020204" pitchFamily="34" charset="0"/>
                <a:hlinkClick r:id="rId7"/>
              </a:rPr>
              <a:t>Program Year 2024 WIOA Performance Assessment Results (VR)</a:t>
            </a:r>
            <a:endParaRPr lang="en-US" sz="1900" dirty="0">
              <a:latin typeface="Franklin Gothic Book" panose="020B0503020102020204" pitchFamily="34" charset="0"/>
            </a:endParaRPr>
          </a:p>
          <a:p>
            <a:pPr lvl="2">
              <a:lnSpc>
                <a:spcPct val="120000"/>
              </a:lnSpc>
              <a:spcBef>
                <a:spcPts val="400"/>
              </a:spcBef>
              <a:spcAft>
                <a:spcPts val="400"/>
              </a:spcAft>
            </a:pPr>
            <a:endParaRPr lang="en-US" dirty="0"/>
          </a:p>
        </p:txBody>
      </p:sp>
      <p:pic>
        <p:nvPicPr>
          <p:cNvPr id="7" name="Content Placeholder 6">
            <a:extLst>
              <a:ext uri="{FF2B5EF4-FFF2-40B4-BE49-F238E27FC236}">
                <a16:creationId xmlns:a16="http://schemas.microsoft.com/office/drawing/2014/main" id="{4210672D-F494-FB00-339A-205EEADF1FE3}"/>
              </a:ext>
              <a:ext uri="{C183D7F6-B498-43B3-948B-1728B52AA6E4}">
                <adec:decorative xmlns:adec="http://schemas.microsoft.com/office/drawing/2017/decorative" val="1"/>
              </a:ext>
            </a:extLst>
          </p:cNvPr>
          <p:cNvPicPr>
            <a:picLocks noGrp="1" noChangeAspect="1"/>
          </p:cNvPicPr>
          <p:nvPr>
            <p:ph sz="quarter" idx="14"/>
          </p:nvPr>
        </p:nvPicPr>
        <p:blipFill>
          <a:blip r:embed="rId9" cstate="email">
            <a:alphaModFix amt="50000"/>
            <a:extLst>
              <a:ext uri="{28A0092B-C50C-407E-A947-70E740481C1C}">
                <a14:useLocalDpi xmlns:a14="http://schemas.microsoft.com/office/drawing/2010/main"/>
              </a:ext>
            </a:extLst>
          </a:blip>
          <a:stretch>
            <a:fillRect/>
          </a:stretch>
        </p:blipFill>
        <p:spPr>
          <a:xfrm>
            <a:off x="146844" y="914400"/>
            <a:ext cx="3441700" cy="5162550"/>
          </a:xfrm>
          <a:prstGeom prst="rect">
            <a:avLst/>
          </a:prstGeom>
          <a:solidFill>
            <a:schemeClr val="bg1"/>
          </a:solidFill>
          <a:ln w="19050">
            <a:solidFill>
              <a:srgbClr val="D9D9D9"/>
            </a:solidFill>
          </a:ln>
        </p:spPr>
      </p:pic>
    </p:spTree>
    <p:extLst>
      <p:ext uri="{BB962C8B-B14F-4D97-AF65-F5344CB8AC3E}">
        <p14:creationId xmlns:p14="http://schemas.microsoft.com/office/powerpoint/2010/main" val="2799063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email">
            <a:alphaModFix amt="13000"/>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30D7A9-AE72-1E8F-2DED-AFB46160F9DB}"/>
              </a:ext>
            </a:extLst>
          </p:cNvPr>
          <p:cNvSpPr>
            <a:spLocks noGrp="1"/>
          </p:cNvSpPr>
          <p:nvPr>
            <p:ph type="title"/>
          </p:nvPr>
        </p:nvSpPr>
        <p:spPr/>
        <p:txBody>
          <a:bodyPr/>
          <a:lstStyle/>
          <a:p>
            <a:r>
              <a:rPr lang="en-US" dirty="0"/>
              <a:t>Which Performance Indicators Are Negotiated?</a:t>
            </a:r>
          </a:p>
        </p:txBody>
      </p:sp>
      <p:sp>
        <p:nvSpPr>
          <p:cNvPr id="4" name="Content Placeholder 3">
            <a:extLst>
              <a:ext uri="{FF2B5EF4-FFF2-40B4-BE49-F238E27FC236}">
                <a16:creationId xmlns:a16="http://schemas.microsoft.com/office/drawing/2014/main" id="{3885F5B1-B4C8-C74E-1E57-D0D2FEB78C01}"/>
              </a:ext>
            </a:extLst>
          </p:cNvPr>
          <p:cNvSpPr>
            <a:spLocks noGrp="1"/>
          </p:cNvSpPr>
          <p:nvPr>
            <p:ph sz="quarter" idx="13"/>
          </p:nvPr>
        </p:nvSpPr>
        <p:spPr>
          <a:xfrm>
            <a:off x="731520" y="1444752"/>
            <a:ext cx="10725912" cy="4732045"/>
          </a:xfrm>
        </p:spPr>
        <p:txBody>
          <a:bodyPr>
            <a:normAutofit/>
          </a:bodyPr>
          <a:lstStyle/>
          <a:p>
            <a:pPr>
              <a:lnSpc>
                <a:spcPct val="100000"/>
              </a:lnSpc>
              <a:spcBef>
                <a:spcPts val="600"/>
              </a:spcBef>
              <a:spcAft>
                <a:spcPts val="600"/>
              </a:spcAft>
            </a:pPr>
            <a:r>
              <a:rPr lang="en-US" b="1" dirty="0"/>
              <a:t>Negotiated with RSA</a:t>
            </a:r>
          </a:p>
          <a:p>
            <a:pPr lvl="1">
              <a:lnSpc>
                <a:spcPct val="100000"/>
              </a:lnSpc>
              <a:spcBef>
                <a:spcPts val="600"/>
              </a:spcBef>
              <a:spcAft>
                <a:spcPts val="600"/>
              </a:spcAft>
            </a:pPr>
            <a:r>
              <a:rPr lang="en-US" dirty="0"/>
              <a:t>Employment Rate </a:t>
            </a:r>
            <a:r>
              <a:rPr lang="en-US" dirty="0">
                <a:sym typeface="Wingdings 3" panose="05040102010807070707" pitchFamily="18" charset="2"/>
              </a:rPr>
              <a:t> </a:t>
            </a:r>
            <a:r>
              <a:rPr lang="en-US" dirty="0"/>
              <a:t>2nd Quarter After Exit</a:t>
            </a:r>
          </a:p>
          <a:p>
            <a:pPr lvl="1">
              <a:lnSpc>
                <a:spcPct val="100000"/>
              </a:lnSpc>
              <a:spcBef>
                <a:spcPts val="600"/>
              </a:spcBef>
              <a:spcAft>
                <a:spcPts val="600"/>
              </a:spcAft>
            </a:pPr>
            <a:r>
              <a:rPr lang="en-US" dirty="0"/>
              <a:t>Employment Rate </a:t>
            </a:r>
            <a:r>
              <a:rPr lang="en-US" dirty="0">
                <a:sym typeface="Wingdings 3" panose="05040102010807070707" pitchFamily="18" charset="2"/>
              </a:rPr>
              <a:t> </a:t>
            </a:r>
            <a:r>
              <a:rPr lang="en-US" dirty="0"/>
              <a:t>4th Quarter After Exit</a:t>
            </a:r>
          </a:p>
          <a:p>
            <a:pPr lvl="1">
              <a:lnSpc>
                <a:spcPct val="100000"/>
              </a:lnSpc>
              <a:spcBef>
                <a:spcPts val="600"/>
              </a:spcBef>
              <a:spcAft>
                <a:spcPts val="600"/>
              </a:spcAft>
            </a:pPr>
            <a:r>
              <a:rPr lang="en-US" dirty="0"/>
              <a:t>Median Earnings </a:t>
            </a:r>
            <a:r>
              <a:rPr lang="en-US" dirty="0">
                <a:sym typeface="Wingdings 3" panose="05040102010807070707" pitchFamily="18" charset="2"/>
              </a:rPr>
              <a:t> </a:t>
            </a:r>
            <a:r>
              <a:rPr lang="en-US" dirty="0"/>
              <a:t>2nd Quarter After Exit</a:t>
            </a:r>
          </a:p>
          <a:p>
            <a:pPr lvl="1">
              <a:lnSpc>
                <a:spcPct val="100000"/>
              </a:lnSpc>
              <a:spcBef>
                <a:spcPts val="600"/>
              </a:spcBef>
              <a:spcAft>
                <a:spcPts val="600"/>
              </a:spcAft>
            </a:pPr>
            <a:r>
              <a:rPr lang="en-US" dirty="0"/>
              <a:t>Credential Attainment</a:t>
            </a:r>
          </a:p>
          <a:p>
            <a:pPr lvl="1">
              <a:lnSpc>
                <a:spcPct val="100000"/>
              </a:lnSpc>
              <a:spcBef>
                <a:spcPts val="600"/>
              </a:spcBef>
              <a:spcAft>
                <a:spcPts val="600"/>
              </a:spcAft>
            </a:pPr>
            <a:r>
              <a:rPr lang="en-US" dirty="0"/>
              <a:t>Measurable Skill Gains</a:t>
            </a:r>
          </a:p>
          <a:p>
            <a:pPr>
              <a:lnSpc>
                <a:spcPct val="100000"/>
              </a:lnSpc>
              <a:spcBef>
                <a:spcPts val="600"/>
              </a:spcBef>
              <a:spcAft>
                <a:spcPts val="600"/>
              </a:spcAft>
            </a:pPr>
            <a:r>
              <a:rPr lang="en-US" b="1" dirty="0">
                <a:solidFill>
                  <a:schemeClr val="tx1"/>
                </a:solidFill>
              </a:rPr>
              <a:t>Baseline Only (not negotiated)</a:t>
            </a:r>
          </a:p>
          <a:p>
            <a:pPr lvl="1">
              <a:lnSpc>
                <a:spcPct val="100000"/>
              </a:lnSpc>
              <a:spcBef>
                <a:spcPts val="600"/>
              </a:spcBef>
              <a:spcAft>
                <a:spcPts val="600"/>
              </a:spcAft>
            </a:pPr>
            <a:r>
              <a:rPr lang="en-US" dirty="0">
                <a:solidFill>
                  <a:schemeClr val="tx1"/>
                </a:solidFill>
              </a:rPr>
              <a:t>Effectiveness in Serving Employers</a:t>
            </a:r>
            <a:r>
              <a:rPr lang="en-US" baseline="30000" dirty="0">
                <a:solidFill>
                  <a:schemeClr val="tx1"/>
                </a:solidFill>
              </a:rPr>
              <a:t>1</a:t>
            </a:r>
          </a:p>
          <a:p>
            <a:pPr marL="0" indent="0">
              <a:lnSpc>
                <a:spcPct val="100000"/>
              </a:lnSpc>
              <a:spcBef>
                <a:spcPts val="600"/>
              </a:spcBef>
              <a:spcAft>
                <a:spcPts val="600"/>
              </a:spcAft>
              <a:buNone/>
            </a:pPr>
            <a:r>
              <a:rPr lang="en-US" sz="1800" baseline="30000" dirty="0"/>
              <a:t>1</a:t>
            </a:r>
            <a:r>
              <a:rPr lang="en-US" sz="1800" i="1" baseline="30000" dirty="0"/>
              <a:t> </a:t>
            </a:r>
            <a:r>
              <a:rPr lang="en-US" sz="1800" i="1" dirty="0"/>
              <a:t>A baseline indicator is one for which states </a:t>
            </a:r>
            <a:r>
              <a:rPr lang="en-US" sz="1800" b="1" i="1" u="sng" dirty="0"/>
              <a:t>do not</a:t>
            </a:r>
            <a:r>
              <a:rPr lang="en-US" sz="1800" b="1" i="1" dirty="0"/>
              <a:t> </a:t>
            </a:r>
            <a:r>
              <a:rPr lang="en-US" sz="1800" i="1" dirty="0"/>
              <a:t>propose expected levels or negotiate levels of performance because there is insufficient data.</a:t>
            </a:r>
            <a:endParaRPr lang="en-US" dirty="0"/>
          </a:p>
        </p:txBody>
      </p:sp>
    </p:spTree>
    <p:extLst>
      <p:ext uri="{BB962C8B-B14F-4D97-AF65-F5344CB8AC3E}">
        <p14:creationId xmlns:p14="http://schemas.microsoft.com/office/powerpoint/2010/main" val="2911352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9C781-4222-28D9-E1EF-70641A3D73CC}"/>
              </a:ext>
            </a:extLst>
          </p:cNvPr>
          <p:cNvSpPr>
            <a:spLocks noGrp="1"/>
          </p:cNvSpPr>
          <p:nvPr>
            <p:ph type="title"/>
          </p:nvPr>
        </p:nvSpPr>
        <p:spPr/>
        <p:txBody>
          <a:bodyPr>
            <a:normAutofit/>
          </a:bodyPr>
          <a:lstStyle/>
          <a:p>
            <a:r>
              <a:rPr lang="en-US" dirty="0"/>
              <a:t>Negotiation Milestones </a:t>
            </a:r>
            <a:r>
              <a:rPr lang="en-US" sz="1800" dirty="0"/>
              <a:t>(1 of 2)</a:t>
            </a:r>
            <a:endParaRPr lang="en-US" dirty="0"/>
          </a:p>
        </p:txBody>
      </p:sp>
      <p:sp>
        <p:nvSpPr>
          <p:cNvPr id="11" name="Content Placeholder 10">
            <a:extLst>
              <a:ext uri="{FF2B5EF4-FFF2-40B4-BE49-F238E27FC236}">
                <a16:creationId xmlns:a16="http://schemas.microsoft.com/office/drawing/2014/main" id="{8B0C7356-CC3E-2FCB-916D-DFB3E60524CA}"/>
              </a:ext>
            </a:extLst>
          </p:cNvPr>
          <p:cNvSpPr>
            <a:spLocks noGrp="1"/>
          </p:cNvSpPr>
          <p:nvPr>
            <p:ph sz="quarter" idx="13"/>
          </p:nvPr>
        </p:nvSpPr>
        <p:spPr>
          <a:xfrm>
            <a:off x="731519" y="1444753"/>
            <a:ext cx="7596404" cy="4784597"/>
          </a:xfrm>
        </p:spPr>
        <p:txBody>
          <a:bodyPr>
            <a:noAutofit/>
          </a:bodyPr>
          <a:lstStyle/>
          <a:p>
            <a:pPr marL="0" indent="0">
              <a:lnSpc>
                <a:spcPct val="100000"/>
              </a:lnSpc>
              <a:spcBef>
                <a:spcPts val="600"/>
              </a:spcBef>
              <a:spcAft>
                <a:spcPts val="600"/>
              </a:spcAft>
              <a:buNone/>
            </a:pPr>
            <a:r>
              <a:rPr lang="en-US" sz="2200" b="1" dirty="0">
                <a:solidFill>
                  <a:srgbClr val="891526"/>
                </a:solidFill>
                <a:sym typeface="Wingdings" panose="05000000000000000000" pitchFamily="2" charset="2"/>
              </a:rPr>
              <a:t> </a:t>
            </a:r>
            <a:r>
              <a:rPr lang="en-US" sz="2200" b="1" dirty="0">
                <a:solidFill>
                  <a:srgbClr val="891526"/>
                </a:solidFill>
              </a:rPr>
              <a:t>March 3</a:t>
            </a:r>
            <a:endParaRPr lang="en-US" sz="2200" b="1" baseline="30000" dirty="0">
              <a:solidFill>
                <a:srgbClr val="891526"/>
              </a:solidFill>
            </a:endParaRPr>
          </a:p>
          <a:p>
            <a:pPr marL="0" indent="-231775">
              <a:lnSpc>
                <a:spcPct val="100000"/>
              </a:lnSpc>
              <a:spcBef>
                <a:spcPts val="0"/>
              </a:spcBef>
              <a:spcAft>
                <a:spcPts val="600"/>
              </a:spcAft>
              <a:buNone/>
            </a:pPr>
            <a:r>
              <a:rPr lang="en-US" sz="2200" dirty="0"/>
              <a:t>Expected levels of performance for the first two years of a State Plan were due with the initial Unified or Combined State Plan submission. RSA </a:t>
            </a:r>
            <a:r>
              <a:rPr lang="en-US" sz="2000" dirty="0"/>
              <a:t>😁</a:t>
            </a:r>
            <a:r>
              <a:rPr lang="en-US" sz="2200" dirty="0"/>
              <a:t> </a:t>
            </a:r>
          </a:p>
          <a:p>
            <a:pPr marL="0" indent="0">
              <a:lnSpc>
                <a:spcPct val="100000"/>
              </a:lnSpc>
              <a:spcBef>
                <a:spcPts val="600"/>
              </a:spcBef>
              <a:spcAft>
                <a:spcPts val="600"/>
              </a:spcAft>
              <a:buNone/>
            </a:pPr>
            <a:r>
              <a:rPr lang="en-US" sz="2200" b="1" dirty="0">
                <a:solidFill>
                  <a:srgbClr val="891526"/>
                </a:solidFill>
                <a:sym typeface="Wingdings" panose="05000000000000000000" pitchFamily="2" charset="2"/>
              </a:rPr>
              <a:t> </a:t>
            </a:r>
            <a:r>
              <a:rPr lang="en-US" sz="2200" b="1" dirty="0">
                <a:solidFill>
                  <a:srgbClr val="891526"/>
                </a:solidFill>
              </a:rPr>
              <a:t>March 10</a:t>
            </a:r>
          </a:p>
          <a:p>
            <a:pPr marL="0" indent="-231775">
              <a:lnSpc>
                <a:spcPct val="100000"/>
              </a:lnSpc>
              <a:spcBef>
                <a:spcPts val="0"/>
              </a:spcBef>
              <a:spcAft>
                <a:spcPts val="600"/>
              </a:spcAft>
              <a:buNone/>
            </a:pPr>
            <a:r>
              <a:rPr lang="en-US" sz="2200" dirty="0"/>
              <a:t>RSA provided VR agencies with the estimated levels of performance for PYs 2026 and 2027 in the fourth Statistical Adjustment Model (SAM</a:t>
            </a:r>
            <a:r>
              <a:rPr lang="en-US" sz="2200" baseline="30000" dirty="0"/>
              <a:t>0</a:t>
            </a:r>
            <a:r>
              <a:rPr lang="en-US" sz="2200" dirty="0"/>
              <a:t>). </a:t>
            </a:r>
          </a:p>
          <a:p>
            <a:pPr marL="0" indent="0">
              <a:lnSpc>
                <a:spcPct val="100000"/>
              </a:lnSpc>
              <a:spcBef>
                <a:spcPts val="600"/>
              </a:spcBef>
              <a:spcAft>
                <a:spcPts val="600"/>
              </a:spcAft>
              <a:buNone/>
            </a:pPr>
            <a:r>
              <a:rPr lang="en-US" sz="2200" b="1" dirty="0">
                <a:solidFill>
                  <a:srgbClr val="891526"/>
                </a:solidFill>
                <a:sym typeface="Wingdings" panose="05000000000000000000" pitchFamily="2" charset="2"/>
              </a:rPr>
              <a:t> </a:t>
            </a:r>
            <a:r>
              <a:rPr lang="en-US" sz="2200" b="1" dirty="0">
                <a:solidFill>
                  <a:srgbClr val="891526"/>
                </a:solidFill>
              </a:rPr>
              <a:t>March 23</a:t>
            </a:r>
            <a:endParaRPr lang="en-US" sz="2200" b="1" baseline="30000" dirty="0">
              <a:solidFill>
                <a:srgbClr val="891526"/>
              </a:solidFill>
            </a:endParaRPr>
          </a:p>
          <a:p>
            <a:pPr marL="0" indent="-231775">
              <a:lnSpc>
                <a:spcPct val="100000"/>
              </a:lnSpc>
              <a:spcBef>
                <a:spcPts val="0"/>
              </a:spcBef>
              <a:spcAft>
                <a:spcPts val="600"/>
              </a:spcAft>
              <a:buNone/>
            </a:pPr>
            <a:r>
              <a:rPr lang="en-US" sz="2200" dirty="0"/>
              <a:t>RSA shared the Negotiations Tool used to establish negotiated performance levels with State VR programs for PYs 2026 and 2027.</a:t>
            </a:r>
          </a:p>
        </p:txBody>
      </p:sp>
      <p:pic>
        <p:nvPicPr>
          <p:cNvPr id="15" name="Content Placeholder 14">
            <a:extLst>
              <a:ext uri="{FF2B5EF4-FFF2-40B4-BE49-F238E27FC236}">
                <a16:creationId xmlns:a16="http://schemas.microsoft.com/office/drawing/2014/main" id="{98B68C09-1C20-34B0-A3C1-7463FC31910E}"/>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alphaModFix amt="50000"/>
            <a:extLst>
              <a:ext uri="{28A0092B-C50C-407E-A947-70E740481C1C}">
                <a14:useLocalDpi xmlns:a14="http://schemas.microsoft.com/office/drawing/2010/main"/>
              </a:ext>
            </a:extLst>
          </a:blip>
          <a:stretch>
            <a:fillRect/>
          </a:stretch>
        </p:blipFill>
        <p:spPr>
          <a:xfrm>
            <a:off x="8600017" y="914400"/>
            <a:ext cx="3443816" cy="5165725"/>
          </a:xfrm>
          <a:prstGeom prst="rect">
            <a:avLst/>
          </a:prstGeom>
          <a:ln w="19050">
            <a:solidFill>
              <a:srgbClr val="D9D9D9"/>
            </a:solidFill>
          </a:ln>
        </p:spPr>
      </p:pic>
    </p:spTree>
    <p:extLst>
      <p:ext uri="{BB962C8B-B14F-4D97-AF65-F5344CB8AC3E}">
        <p14:creationId xmlns:p14="http://schemas.microsoft.com/office/powerpoint/2010/main" val="703313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DDCB0-BAB6-050F-A352-46173A79A5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255E92-781D-BA6D-5702-57E028545AD1}"/>
              </a:ext>
            </a:extLst>
          </p:cNvPr>
          <p:cNvSpPr>
            <a:spLocks noGrp="1"/>
          </p:cNvSpPr>
          <p:nvPr>
            <p:ph type="title"/>
          </p:nvPr>
        </p:nvSpPr>
        <p:spPr/>
        <p:txBody>
          <a:bodyPr>
            <a:normAutofit/>
          </a:bodyPr>
          <a:lstStyle/>
          <a:p>
            <a:r>
              <a:rPr lang="en-US" dirty="0"/>
              <a:t>Negotiation Milestones </a:t>
            </a:r>
            <a:r>
              <a:rPr lang="en-US" sz="1800" dirty="0"/>
              <a:t>(2 of 2)</a:t>
            </a:r>
            <a:endParaRPr lang="en-US" dirty="0"/>
          </a:p>
        </p:txBody>
      </p:sp>
      <p:sp>
        <p:nvSpPr>
          <p:cNvPr id="11" name="Content Placeholder 10">
            <a:extLst>
              <a:ext uri="{FF2B5EF4-FFF2-40B4-BE49-F238E27FC236}">
                <a16:creationId xmlns:a16="http://schemas.microsoft.com/office/drawing/2014/main" id="{1A69942A-9221-6EDC-C084-0955EF9477F1}"/>
              </a:ext>
            </a:extLst>
          </p:cNvPr>
          <p:cNvSpPr>
            <a:spLocks noGrp="1"/>
          </p:cNvSpPr>
          <p:nvPr>
            <p:ph sz="quarter" idx="13"/>
          </p:nvPr>
        </p:nvSpPr>
        <p:spPr>
          <a:xfrm>
            <a:off x="731519" y="1444753"/>
            <a:ext cx="7596404" cy="4784597"/>
          </a:xfrm>
        </p:spPr>
        <p:txBody>
          <a:bodyPr>
            <a:noAutofit/>
          </a:bodyPr>
          <a:lstStyle/>
          <a:p>
            <a:pPr marL="0" indent="0">
              <a:lnSpc>
                <a:spcPct val="100000"/>
              </a:lnSpc>
              <a:spcBef>
                <a:spcPts val="600"/>
              </a:spcBef>
              <a:spcAft>
                <a:spcPts val="600"/>
              </a:spcAft>
              <a:buNone/>
            </a:pPr>
            <a:r>
              <a:rPr lang="en-US" sz="2200" b="1" dirty="0">
                <a:solidFill>
                  <a:srgbClr val="891526"/>
                </a:solidFill>
              </a:rPr>
              <a:t>Early April</a:t>
            </a:r>
          </a:p>
          <a:p>
            <a:pPr marL="0" indent="-231775">
              <a:lnSpc>
                <a:spcPct val="100000"/>
              </a:lnSpc>
              <a:spcBef>
                <a:spcPts val="0"/>
              </a:spcBef>
              <a:spcAft>
                <a:spcPts val="600"/>
              </a:spcAft>
              <a:buNone/>
            </a:pPr>
            <a:r>
              <a:rPr lang="en-US" sz="2200" dirty="0"/>
              <a:t>RSA will email each state VR program director to propose negotiated levels of performance.</a:t>
            </a:r>
            <a:endParaRPr lang="en-US" sz="2200" b="1" dirty="0">
              <a:solidFill>
                <a:srgbClr val="891526"/>
              </a:solidFill>
            </a:endParaRPr>
          </a:p>
          <a:p>
            <a:pPr marL="0" indent="0">
              <a:lnSpc>
                <a:spcPct val="100000"/>
              </a:lnSpc>
              <a:spcBef>
                <a:spcPts val="600"/>
              </a:spcBef>
              <a:spcAft>
                <a:spcPts val="600"/>
              </a:spcAft>
              <a:buNone/>
            </a:pPr>
            <a:r>
              <a:rPr lang="en-US" sz="2200" b="1" dirty="0">
                <a:solidFill>
                  <a:srgbClr val="891526"/>
                </a:solidFill>
              </a:rPr>
              <a:t>Mid-April</a:t>
            </a:r>
          </a:p>
          <a:p>
            <a:pPr marL="0" indent="-231775">
              <a:lnSpc>
                <a:spcPct val="100000"/>
              </a:lnSpc>
              <a:spcBef>
                <a:spcPts val="0"/>
              </a:spcBef>
              <a:spcAft>
                <a:spcPts val="600"/>
              </a:spcAft>
              <a:buNone/>
            </a:pPr>
            <a:r>
              <a:rPr lang="en-US" sz="2200" dirty="0"/>
              <a:t>RSA will ask state VR programs to either accept the proposals or request further negotiation. If further negotiation is requested, the RSA State Team will schedule a follow-up meeting.</a:t>
            </a:r>
            <a:endParaRPr lang="en-US" sz="2200" dirty="0">
              <a:solidFill>
                <a:schemeClr val="tx1"/>
              </a:solidFill>
            </a:endParaRPr>
          </a:p>
          <a:p>
            <a:pPr marL="0" indent="0">
              <a:lnSpc>
                <a:spcPct val="100000"/>
              </a:lnSpc>
              <a:spcBef>
                <a:spcPts val="600"/>
              </a:spcBef>
              <a:spcAft>
                <a:spcPts val="600"/>
              </a:spcAft>
              <a:buNone/>
            </a:pPr>
            <a:r>
              <a:rPr lang="en-US" sz="2200" b="1" dirty="0">
                <a:solidFill>
                  <a:srgbClr val="891526"/>
                </a:solidFill>
              </a:rPr>
              <a:t>By June 30</a:t>
            </a:r>
          </a:p>
          <a:p>
            <a:pPr marL="0" indent="-231775">
              <a:lnSpc>
                <a:spcPct val="100000"/>
              </a:lnSpc>
              <a:spcBef>
                <a:spcPts val="0"/>
              </a:spcBef>
              <a:spcAft>
                <a:spcPts val="600"/>
              </a:spcAft>
              <a:buNone/>
            </a:pPr>
            <a:r>
              <a:rPr lang="en-US" sz="2200" dirty="0"/>
              <a:t>Once agreed upon, the state must incorporate the negotiated levels of performance into the Unified or Combined State Plan before the plan is approved.</a:t>
            </a:r>
          </a:p>
          <a:p>
            <a:endParaRPr lang="en-US" sz="1700" dirty="0"/>
          </a:p>
        </p:txBody>
      </p:sp>
      <p:pic>
        <p:nvPicPr>
          <p:cNvPr id="15" name="Content Placeholder 14">
            <a:extLst>
              <a:ext uri="{FF2B5EF4-FFF2-40B4-BE49-F238E27FC236}">
                <a16:creationId xmlns:a16="http://schemas.microsoft.com/office/drawing/2014/main" id="{0EDF6C57-B029-A76F-D63A-A58210AE8661}"/>
              </a:ext>
              <a:ext uri="{C183D7F6-B498-43B3-948B-1728B52AA6E4}">
                <adec:decorative xmlns:adec="http://schemas.microsoft.com/office/drawing/2017/decorative" val="1"/>
              </a:ext>
            </a:extLst>
          </p:cNvPr>
          <p:cNvPicPr>
            <a:picLocks noGrp="1" noChangeAspect="1"/>
          </p:cNvPicPr>
          <p:nvPr>
            <p:ph sz="quarter" idx="14"/>
          </p:nvPr>
        </p:nvPicPr>
        <p:blipFill>
          <a:blip r:embed="rId3" cstate="email">
            <a:alphaModFix amt="50000"/>
            <a:extLst>
              <a:ext uri="{28A0092B-C50C-407E-A947-70E740481C1C}">
                <a14:useLocalDpi xmlns:a14="http://schemas.microsoft.com/office/drawing/2010/main"/>
              </a:ext>
            </a:extLst>
          </a:blip>
          <a:stretch>
            <a:fillRect/>
          </a:stretch>
        </p:blipFill>
        <p:spPr>
          <a:xfrm>
            <a:off x="8600017" y="914400"/>
            <a:ext cx="3443816" cy="5165725"/>
          </a:xfrm>
          <a:prstGeom prst="rect">
            <a:avLst/>
          </a:prstGeom>
          <a:ln w="19050">
            <a:solidFill>
              <a:srgbClr val="D9D9D9"/>
            </a:solidFill>
          </a:ln>
        </p:spPr>
      </p:pic>
    </p:spTree>
    <p:extLst>
      <p:ext uri="{BB962C8B-B14F-4D97-AF65-F5344CB8AC3E}">
        <p14:creationId xmlns:p14="http://schemas.microsoft.com/office/powerpoint/2010/main" val="1631626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55D4A-FD46-E4E6-933C-BC8BCE7428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1EB9133-DF91-3DE6-1314-0F10442A6DC5}"/>
              </a:ext>
            </a:extLst>
          </p:cNvPr>
          <p:cNvSpPr>
            <a:spLocks noGrp="1"/>
          </p:cNvSpPr>
          <p:nvPr>
            <p:ph type="title"/>
          </p:nvPr>
        </p:nvSpPr>
        <p:spPr/>
        <p:txBody>
          <a:bodyPr/>
          <a:lstStyle/>
          <a:p>
            <a:r>
              <a:rPr lang="en-US" dirty="0"/>
              <a:t>Key Terms and Definitions </a:t>
            </a:r>
            <a:r>
              <a:rPr lang="en-US" sz="1800" dirty="0"/>
              <a:t>(1 of 3)</a:t>
            </a:r>
            <a:endParaRPr lang="en-US" dirty="0"/>
          </a:p>
        </p:txBody>
      </p:sp>
      <p:sp>
        <p:nvSpPr>
          <p:cNvPr id="4" name="Content Placeholder 3">
            <a:extLst>
              <a:ext uri="{FF2B5EF4-FFF2-40B4-BE49-F238E27FC236}">
                <a16:creationId xmlns:a16="http://schemas.microsoft.com/office/drawing/2014/main" id="{C57FA9B2-A1D9-8D60-0B4B-4FC4EAB1C8B9}"/>
              </a:ext>
            </a:extLst>
          </p:cNvPr>
          <p:cNvSpPr>
            <a:spLocks noGrp="1"/>
          </p:cNvSpPr>
          <p:nvPr>
            <p:ph sz="quarter" idx="13"/>
          </p:nvPr>
        </p:nvSpPr>
        <p:spPr>
          <a:xfrm>
            <a:off x="731520" y="1444752"/>
            <a:ext cx="10725912" cy="4732045"/>
          </a:xfrm>
        </p:spPr>
        <p:txBody>
          <a:bodyPr>
            <a:normAutofit/>
          </a:bodyPr>
          <a:lstStyle/>
          <a:p>
            <a:pPr marL="457200" indent="-457200">
              <a:lnSpc>
                <a:spcPct val="100000"/>
              </a:lnSpc>
              <a:spcBef>
                <a:spcPts val="1200"/>
              </a:spcBef>
              <a:spcAft>
                <a:spcPts val="600"/>
              </a:spcAft>
              <a:buFont typeface="+mj-lt"/>
              <a:buAutoNum type="arabicPeriod"/>
            </a:pPr>
            <a:r>
              <a:rPr lang="en-US" sz="2600" b="1" dirty="0">
                <a:solidFill>
                  <a:srgbClr val="891526"/>
                </a:solidFill>
              </a:rPr>
              <a:t>Expected levels of performance</a:t>
            </a:r>
          </a:p>
          <a:p>
            <a:pPr marL="457200" lvl="1" indent="0">
              <a:lnSpc>
                <a:spcPct val="100000"/>
              </a:lnSpc>
              <a:spcBef>
                <a:spcPts val="600"/>
              </a:spcBef>
              <a:spcAft>
                <a:spcPts val="1200"/>
              </a:spcAft>
              <a:buNone/>
              <a:tabLst>
                <a:tab pos="463550" algn="l"/>
              </a:tabLst>
            </a:pPr>
            <a:r>
              <a:rPr lang="en-US" sz="2600" dirty="0"/>
              <a:t>The targets proposed by the state in its initial Unified or Combined State Plan submission for each primary indicator.</a:t>
            </a:r>
          </a:p>
          <a:p>
            <a:pPr marL="457200" indent="-457200">
              <a:lnSpc>
                <a:spcPct val="100000"/>
              </a:lnSpc>
              <a:spcBef>
                <a:spcPts val="1200"/>
              </a:spcBef>
              <a:spcAft>
                <a:spcPts val="600"/>
              </a:spcAft>
              <a:buFont typeface="+mj-lt"/>
              <a:buAutoNum type="arabicPeriod"/>
            </a:pPr>
            <a:r>
              <a:rPr lang="en-US" sz="2600" b="1" dirty="0">
                <a:solidFill>
                  <a:srgbClr val="891526"/>
                </a:solidFill>
              </a:rPr>
              <a:t>Estimated levels of performance </a:t>
            </a:r>
          </a:p>
          <a:p>
            <a:pPr marL="0" indent="0">
              <a:lnSpc>
                <a:spcPct val="100000"/>
              </a:lnSpc>
              <a:spcBef>
                <a:spcPts val="600"/>
              </a:spcBef>
              <a:spcAft>
                <a:spcPts val="1200"/>
              </a:spcAft>
              <a:buNone/>
              <a:tabLst>
                <a:tab pos="463550" algn="l"/>
              </a:tabLst>
            </a:pPr>
            <a:r>
              <a:rPr lang="en-US" sz="2600" dirty="0">
                <a:solidFill>
                  <a:schemeClr val="tx1"/>
                </a:solidFill>
              </a:rPr>
              <a:t>	The targets generated by the Statistical Adjustment Model (SAM</a:t>
            </a:r>
            <a:r>
              <a:rPr lang="en-US" sz="2600" baseline="30000" dirty="0">
                <a:solidFill>
                  <a:schemeClr val="tx1"/>
                </a:solidFill>
              </a:rPr>
              <a:t>0</a:t>
            </a:r>
            <a:r>
              <a:rPr lang="en-US" sz="2600" dirty="0">
                <a:solidFill>
                  <a:schemeClr val="tx1"/>
                </a:solidFill>
              </a:rPr>
              <a:t>) 	and shared </a:t>
            </a:r>
            <a:r>
              <a:rPr lang="en-US" sz="2600" u="sng" dirty="0">
                <a:solidFill>
                  <a:schemeClr val="tx1"/>
                </a:solidFill>
              </a:rPr>
              <a:t>before</a:t>
            </a:r>
            <a:r>
              <a:rPr lang="en-US" sz="2600" dirty="0">
                <a:solidFill>
                  <a:schemeClr val="tx1"/>
                </a:solidFill>
              </a:rPr>
              <a:t> negotiating.</a:t>
            </a:r>
            <a:endParaRPr lang="en-US" sz="2600" b="1" dirty="0">
              <a:solidFill>
                <a:srgbClr val="891526"/>
              </a:solidFill>
            </a:endParaRPr>
          </a:p>
          <a:p>
            <a:pPr marL="457200" indent="-457200">
              <a:lnSpc>
                <a:spcPct val="100000"/>
              </a:lnSpc>
              <a:spcBef>
                <a:spcPts val="1200"/>
              </a:spcBef>
              <a:spcAft>
                <a:spcPts val="600"/>
              </a:spcAft>
              <a:buFont typeface="+mj-lt"/>
              <a:buAutoNum type="arabicPeriod" startAt="3"/>
            </a:pPr>
            <a:r>
              <a:rPr lang="en-US" sz="2600" b="1" dirty="0">
                <a:solidFill>
                  <a:srgbClr val="891526"/>
                </a:solidFill>
              </a:rPr>
              <a:t>Negotiated levels of performance </a:t>
            </a:r>
          </a:p>
          <a:p>
            <a:pPr marL="0" indent="0">
              <a:lnSpc>
                <a:spcPct val="100000"/>
              </a:lnSpc>
              <a:spcBef>
                <a:spcPts val="600"/>
              </a:spcBef>
              <a:spcAft>
                <a:spcPts val="1200"/>
              </a:spcAft>
              <a:buNone/>
              <a:tabLst>
                <a:tab pos="463550" algn="l"/>
              </a:tabLst>
            </a:pPr>
            <a:r>
              <a:rPr lang="en-US" sz="2600" dirty="0"/>
              <a:t>	The targets mutually agreed to by the state and RSA.</a:t>
            </a:r>
          </a:p>
          <a:p>
            <a:endParaRPr lang="en-US" dirty="0"/>
          </a:p>
        </p:txBody>
      </p:sp>
    </p:spTree>
    <p:extLst>
      <p:ext uri="{BB962C8B-B14F-4D97-AF65-F5344CB8AC3E}">
        <p14:creationId xmlns:p14="http://schemas.microsoft.com/office/powerpoint/2010/main" val="3339299556"/>
      </p:ext>
    </p:extLst>
  </p:cSld>
  <p:clrMapOvr>
    <a:masterClrMapping/>
  </p:clrMapOvr>
</p:sld>
</file>

<file path=ppt/theme/theme1.xml><?xml version="1.0" encoding="utf-8"?>
<a:theme xmlns:a="http://schemas.openxmlformats.org/drawingml/2006/main" name="Custom">
  <a:themeElements>
    <a:clrScheme name="VRTAC">
      <a:dk1>
        <a:srgbClr val="2D2828"/>
      </a:dk1>
      <a:lt1>
        <a:sysClr val="window" lastClr="FFFFFF"/>
      </a:lt1>
      <a:dk2>
        <a:srgbClr val="005250"/>
      </a:dk2>
      <a:lt2>
        <a:srgbClr val="D9D9D9"/>
      </a:lt2>
      <a:accent1>
        <a:srgbClr val="008080"/>
      </a:accent1>
      <a:accent2>
        <a:srgbClr val="891526"/>
      </a:accent2>
      <a:accent3>
        <a:srgbClr val="828282"/>
      </a:accent3>
      <a:accent4>
        <a:srgbClr val="008080"/>
      </a:accent4>
      <a:accent5>
        <a:srgbClr val="EDF1F2"/>
      </a:accent5>
      <a:accent6>
        <a:srgbClr val="005250"/>
      </a:accent6>
      <a:hlink>
        <a:srgbClr val="005250"/>
      </a:hlink>
      <a:folHlink>
        <a:srgbClr val="008080"/>
      </a:folHlink>
    </a:clrScheme>
    <a:fontScheme name="Custom 62">
      <a:majorFont>
        <a:latin typeface="Skeena"/>
        <a:ea typeface=""/>
        <a:cs typeface=""/>
      </a:majorFont>
      <a:minorFont>
        <a:latin typeface="Skee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E9FFF410-68C2-4D97-89A9-313C4056AB2D}" vid="{B05E6FB5-0B8A-4157-A154-886E6565FD7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684d9f-3f28-4c9f-ad7f-09d5a1c03eff" xsi:nil="true"/>
    <lcf76f155ced4ddcb4097134ff3c332f xmlns="09b7dace-def3-41eb-bc77-b0f000f551fd">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EF323573FA5D8409F8E0A4B55956BCB" ma:contentTypeVersion="12" ma:contentTypeDescription="Create a new document." ma:contentTypeScope="" ma:versionID="2aa75a55ca624c785b7ff1427d34badb">
  <xsd:schema xmlns:xsd="http://www.w3.org/2001/XMLSchema" xmlns:xs="http://www.w3.org/2001/XMLSchema" xmlns:p="http://schemas.microsoft.com/office/2006/metadata/properties" xmlns:ns2="09b7dace-def3-41eb-bc77-b0f000f551fd" xmlns:ns3="09684d9f-3f28-4c9f-ad7f-09d5a1c03eff" targetNamespace="http://schemas.microsoft.com/office/2006/metadata/properties" ma:root="true" ma:fieldsID="847184a1105ff76ad4daf58d14bbc1a7" ns2:_="" ns3:_="">
    <xsd:import namespace="09b7dace-def3-41eb-bc77-b0f000f551fd"/>
    <xsd:import namespace="09684d9f-3f28-4c9f-ad7f-09d5a1c03ef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Locatio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b7dace-def3-41eb-bc77-b0f000f551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a7deded-afb5-4eed-9415-542b3c7c043b" ma:termSetId="09814cd3-568e-fe90-9814-8d621ff8fb84" ma:anchorId="fba54fb3-c3e1-fe81-a776-ca4b69148c4d" ma:open="true" ma:isKeyword="false">
      <xsd:complexType>
        <xsd:sequence>
          <xsd:element ref="pc:Terms" minOccurs="0" maxOccurs="1"/>
        </xsd:sequence>
      </xsd:complexType>
    </xsd:element>
    <xsd:element name="MediaServiceLocation" ma:index="15" nillable="true" ma:displayName="Location" ma:indexed="true"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684d9f-3f28-4c9f-ad7f-09d5a1c03ef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1d9724c-ced8-4da6-8efc-7f9e0f09c95d}" ma:internalName="TaxCatchAll" ma:showField="CatchAllData" ma:web="09684d9f-3f28-4c9f-ad7f-09d5a1c03ef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4F7154-AFAC-4BE7-8A74-7F4B6FC2743C}">
  <ds:schemaRefs>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http://purl.org/dc/dcmitype/"/>
    <ds:schemaRef ds:uri="71af3243-3dd4-4a8d-8c0d-dd76da1f02a5"/>
    <ds:schemaRef ds:uri="http://purl.org/dc/elements/1.1/"/>
    <ds:schemaRef ds:uri="http://schemas.openxmlformats.org/package/2006/metadata/core-properties"/>
    <ds:schemaRef ds:uri="http://schemas.microsoft.com/sharepoint/v3"/>
    <ds:schemaRef ds:uri="230e9df3-be65-4c73-a93b-d1236ebd677e"/>
    <ds:schemaRef ds:uri="16c05727-aa75-4e4a-9b5f-8a80a1165891"/>
    <ds:schemaRef ds:uri="http://purl.org/dc/terms/"/>
  </ds:schemaRefs>
</ds:datastoreItem>
</file>

<file path=customXml/itemProps2.xml><?xml version="1.0" encoding="utf-8"?>
<ds:datastoreItem xmlns:ds="http://schemas.openxmlformats.org/officeDocument/2006/customXml" ds:itemID="{27761542-5AC4-45FA-A518-2E9FE7BDDFE7}"/>
</file>

<file path=customXml/itemProps3.xml><?xml version="1.0" encoding="utf-8"?>
<ds:datastoreItem xmlns:ds="http://schemas.openxmlformats.org/officeDocument/2006/customXml" ds:itemID="{E618C13B-9D83-4AF4-B64D-33362D5133F8}">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8_CSAVR_Master_2026.03.17</Template>
  <TotalTime>3667</TotalTime>
  <Words>2889</Words>
  <Application>Microsoft Office PowerPoint</Application>
  <PresentationFormat>Widescreen</PresentationFormat>
  <Paragraphs>370</Paragraphs>
  <Slides>32</Slides>
  <Notes>32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32</vt:i4>
      </vt:variant>
    </vt:vector>
  </HeadingPairs>
  <TitlesOfParts>
    <vt:vector size="43" baseType="lpstr">
      <vt:lpstr>Arial</vt:lpstr>
      <vt:lpstr>Calibri</vt:lpstr>
      <vt:lpstr>Century Gothic</vt:lpstr>
      <vt:lpstr>Courier New</vt:lpstr>
      <vt:lpstr>Franklin Gothic Book</vt:lpstr>
      <vt:lpstr>Franklin Gothic Demi</vt:lpstr>
      <vt:lpstr>Franklin Gothic Medium</vt:lpstr>
      <vt:lpstr>Times New Roman</vt:lpstr>
      <vt:lpstr>Wingdings</vt:lpstr>
      <vt:lpstr>Wingdings 3</vt:lpstr>
      <vt:lpstr>Custom</vt:lpstr>
      <vt:lpstr>Getting to Yes:</vt:lpstr>
      <vt:lpstr>Let us introduce ourselves…</vt:lpstr>
      <vt:lpstr>What we aim to accomplish today: </vt:lpstr>
      <vt:lpstr>Fast/Facts</vt:lpstr>
      <vt:lpstr>Key Guidance and Data Sources</vt:lpstr>
      <vt:lpstr>Which Performance Indicators Are Negotiated?</vt:lpstr>
      <vt:lpstr>Negotiation Milestones (1 of 2)</vt:lpstr>
      <vt:lpstr>Negotiation Milestones (2 of 2)</vt:lpstr>
      <vt:lpstr>Key Terms and Definitions (1 of 3)</vt:lpstr>
      <vt:lpstr>Key Terms and Definitions (2 of 3)</vt:lpstr>
      <vt:lpstr>Key Terms and Definitions (3 of 3)</vt:lpstr>
      <vt:lpstr>Factors Considered in the SAM</vt:lpstr>
      <vt:lpstr>The Four Negotiation Factors</vt:lpstr>
      <vt:lpstr>Performance Assessment: Individual Indicator Score (1 of 2)</vt:lpstr>
      <vt:lpstr>Performance Assessment: Individual Indicator Score (2 of 2)</vt:lpstr>
      <vt:lpstr>Performance Assessment: Overall State Program Score</vt:lpstr>
      <vt:lpstr>Performance Assessment: Overall State Indicator Score</vt:lpstr>
      <vt:lpstr>10 for the Win</vt:lpstr>
      <vt:lpstr>Strategy 1 - Embrace Performance Accountability</vt:lpstr>
      <vt:lpstr>Strategy 2 - Know Your Data</vt:lpstr>
      <vt:lpstr>Strategy 3 - Consider Influential Factors</vt:lpstr>
      <vt:lpstr>Strategy 4 - Build a Negotiation Binder</vt:lpstr>
      <vt:lpstr>Strategy 5 - Consider SAM Estimates as Baseline Inputs</vt:lpstr>
      <vt:lpstr>Strategy 6 - Develop a Continuous Improvement Narrative</vt:lpstr>
      <vt:lpstr>Strategy 7 - Benchmark Targets</vt:lpstr>
      <vt:lpstr>Strategy 8 - Prepare an Extension Playbook</vt:lpstr>
      <vt:lpstr>Strategy 9 - Model Downside Risk</vt:lpstr>
      <vt:lpstr>Strategy 10 - Coordinate Across VR Agencies </vt:lpstr>
      <vt:lpstr>Group Discussion: Effective Negotiation Strategies</vt:lpstr>
      <vt:lpstr>Questions?</vt:lpstr>
      <vt:lpstr>Our Contact Information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 Colombo</dc:creator>
  <cp:lastModifiedBy>Kevin Red</cp:lastModifiedBy>
  <cp:revision>6</cp:revision>
  <dcterms:created xsi:type="dcterms:W3CDTF">2026-03-17T14:21:35Z</dcterms:created>
  <dcterms:modified xsi:type="dcterms:W3CDTF">2026-03-29T13:30:03Z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0x010100BEF323573FA5D8409F8E0A4B55956BCB</vt:lpwstr>
  </property>
  <property fmtid="{D5CDD505-2E9C-101B-9397-08002B2CF9AE}" pid="3" name="MediaServiceImageTags">
    <vt:lpwstr/>
  </property>
</Properties>
</file>