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3" r:id="rId5"/>
    <p:sldId id="262" r:id="rId6"/>
    <p:sldId id="265" r:id="rId7"/>
    <p:sldId id="264" r:id="rId8"/>
    <p:sldId id="260" r:id="rId9"/>
    <p:sldId id="266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5643" autoAdjust="0"/>
  </p:normalViewPr>
  <p:slideViewPr>
    <p:cSldViewPr snapToGrid="0">
      <p:cViewPr varScale="1">
        <p:scale>
          <a:sx n="50" d="100"/>
          <a:sy n="50" d="100"/>
        </p:scale>
        <p:origin x="12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Eligible for MSG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3760</c:v>
                </c:pt>
                <c:pt idx="1">
                  <c:v>4112</c:v>
                </c:pt>
                <c:pt idx="2">
                  <c:v>4587</c:v>
                </c:pt>
                <c:pt idx="3">
                  <c:v>4785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23-4AC7-A6B9-46E4676C6F7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18694832"/>
        <c:axId val="618693392"/>
      </c:lineChart>
      <c:catAx>
        <c:axId val="6186948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/>
                  <a:t>Program</a:t>
                </a:r>
                <a:r>
                  <a:rPr lang="en-US" sz="2000" baseline="0"/>
                  <a:t> Year</a:t>
                </a:r>
                <a:endParaRPr lang="en-US" sz="20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693392"/>
        <c:crosses val="autoZero"/>
        <c:auto val="1"/>
        <c:lblAlgn val="ctr"/>
        <c:lblOffset val="100"/>
        <c:noMultiLvlLbl val="0"/>
      </c:catAx>
      <c:valAx>
        <c:axId val="618693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/>
                  <a:t>Eligible</a:t>
                </a:r>
                <a:r>
                  <a:rPr lang="en-US" sz="2000" baseline="0"/>
                  <a:t> for MSG</a:t>
                </a:r>
                <a:endParaRPr lang="en-US" sz="20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8694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Four-Year College or University Training</c:v>
                </c:pt>
                <c:pt idx="1">
                  <c:v>Graduate College or University Training</c:v>
                </c:pt>
                <c:pt idx="2">
                  <c:v>Junior or Community College Training</c:v>
                </c:pt>
                <c:pt idx="3">
                  <c:v>Occupational/Vocational Training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1302</c:v>
                </c:pt>
                <c:pt idx="1">
                  <c:v>186</c:v>
                </c:pt>
                <c:pt idx="2">
                  <c:v>727</c:v>
                </c:pt>
                <c:pt idx="3">
                  <c:v>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B3-43B4-9AF3-12708249F2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FY 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Four-Year College or University Training</c:v>
                </c:pt>
                <c:pt idx="1">
                  <c:v>Graduate College or University Training</c:v>
                </c:pt>
                <c:pt idx="2">
                  <c:v>Junior or Community College Training</c:v>
                </c:pt>
                <c:pt idx="3">
                  <c:v>Occupational/Vocational Training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1361</c:v>
                </c:pt>
                <c:pt idx="1">
                  <c:v>194</c:v>
                </c:pt>
                <c:pt idx="2">
                  <c:v>740</c:v>
                </c:pt>
                <c:pt idx="3">
                  <c:v>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B3-43B4-9AF3-12708249F20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FY 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Four-Year College or University Training</c:v>
                </c:pt>
                <c:pt idx="1">
                  <c:v>Graduate College or University Training</c:v>
                </c:pt>
                <c:pt idx="2">
                  <c:v>Junior or Community College Training</c:v>
                </c:pt>
                <c:pt idx="3">
                  <c:v>Occupational/Vocational Training</c:v>
                </c:pt>
              </c:strCache>
            </c:strRef>
          </c:cat>
          <c:val>
            <c:numRef>
              <c:f>Sheet1!$D$2:$D$5</c:f>
              <c:numCache>
                <c:formatCode>#,##0</c:formatCode>
                <c:ptCount val="4"/>
                <c:pt idx="0">
                  <c:v>1402</c:v>
                </c:pt>
                <c:pt idx="1">
                  <c:v>215</c:v>
                </c:pt>
                <c:pt idx="2">
                  <c:v>769</c:v>
                </c:pt>
                <c:pt idx="3">
                  <c:v>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B3-43B4-9AF3-12708249F20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FY 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Four-Year College or University Training</c:v>
                </c:pt>
                <c:pt idx="1">
                  <c:v>Graduate College or University Training</c:v>
                </c:pt>
                <c:pt idx="2">
                  <c:v>Junior or Community College Training</c:v>
                </c:pt>
                <c:pt idx="3">
                  <c:v>Occupational/Vocational Training</c:v>
                </c:pt>
              </c:strCache>
            </c:strRef>
          </c:cat>
          <c:val>
            <c:numRef>
              <c:f>Sheet1!$E$2:$E$5</c:f>
              <c:numCache>
                <c:formatCode>#,##0</c:formatCode>
                <c:ptCount val="4"/>
                <c:pt idx="0">
                  <c:v>1478</c:v>
                </c:pt>
                <c:pt idx="1">
                  <c:v>238</c:v>
                </c:pt>
                <c:pt idx="2">
                  <c:v>848</c:v>
                </c:pt>
                <c:pt idx="3">
                  <c:v>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B3-43B4-9AF3-12708249F2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1347960"/>
        <c:axId val="461348320"/>
      </c:barChart>
      <c:catAx>
        <c:axId val="461347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348320"/>
        <c:crosses val="autoZero"/>
        <c:auto val="1"/>
        <c:lblAlgn val="ctr"/>
        <c:lblOffset val="100"/>
        <c:noMultiLvlLbl val="0"/>
      </c:catAx>
      <c:valAx>
        <c:axId val="461348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dirty="0"/>
                  <a:t>#</a:t>
                </a:r>
                <a:r>
                  <a:rPr lang="en-US" sz="2400" baseline="0" dirty="0"/>
                  <a:t> of </a:t>
                </a:r>
                <a:r>
                  <a:rPr lang="en-US" sz="2000" baseline="0" dirty="0"/>
                  <a:t>Participants</a:t>
                </a:r>
                <a:endParaRPr lang="en-US" sz="20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1347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4DC7BC-6FC8-4BFC-91CB-C6AA9B0BC14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EEAC3B8-29F6-4DB9-9009-D8F1DD3A631F}">
      <dgm:prSet/>
      <dgm:spPr/>
      <dgm:t>
        <a:bodyPr/>
        <a:lstStyle/>
        <a:p>
          <a:r>
            <a:rPr lang="en-US" dirty="0"/>
            <a:t>$6,860</a:t>
          </a:r>
        </a:p>
      </dgm:t>
    </dgm:pt>
    <dgm:pt modelId="{A8EDD332-87C1-4FE0-8B40-352F6042E135}" type="parTrans" cxnId="{D83BF448-5959-4A1B-B979-A9EA2E2C4E80}">
      <dgm:prSet/>
      <dgm:spPr/>
      <dgm:t>
        <a:bodyPr/>
        <a:lstStyle/>
        <a:p>
          <a:endParaRPr lang="en-US"/>
        </a:p>
      </dgm:t>
    </dgm:pt>
    <dgm:pt modelId="{C345E599-CF23-4B74-AACB-E7C12CDC6C87}" type="sibTrans" cxnId="{D83BF448-5959-4A1B-B979-A9EA2E2C4E80}">
      <dgm:prSet/>
      <dgm:spPr/>
      <dgm:t>
        <a:bodyPr/>
        <a:lstStyle/>
        <a:p>
          <a:endParaRPr lang="en-US"/>
        </a:p>
      </dgm:t>
    </dgm:pt>
    <dgm:pt modelId="{CD6964EB-A47A-46A6-ABAD-1F37A5B2902D}">
      <dgm:prSet/>
      <dgm:spPr/>
      <dgm:t>
        <a:bodyPr/>
        <a:lstStyle/>
        <a:p>
          <a:r>
            <a:rPr lang="en-US" dirty="0"/>
            <a:t>14% of closures </a:t>
          </a:r>
          <a:r>
            <a:rPr lang="en-US" u="sng" dirty="0"/>
            <a:t>&gt; </a:t>
          </a:r>
          <a:r>
            <a:rPr lang="en-US" dirty="0"/>
            <a:t>$21.67/hour</a:t>
          </a:r>
        </a:p>
      </dgm:t>
    </dgm:pt>
    <dgm:pt modelId="{6E9F205B-390C-4FA9-B0A9-146F89F9D92C}" type="parTrans" cxnId="{BD617407-46A9-456E-8BF6-26A45EE97839}">
      <dgm:prSet/>
      <dgm:spPr/>
      <dgm:t>
        <a:bodyPr/>
        <a:lstStyle/>
        <a:p>
          <a:endParaRPr lang="en-US"/>
        </a:p>
      </dgm:t>
    </dgm:pt>
    <dgm:pt modelId="{53A0876D-C790-4E71-95C6-E657BCC0BC78}" type="sibTrans" cxnId="{BD617407-46A9-456E-8BF6-26A45EE97839}">
      <dgm:prSet/>
      <dgm:spPr/>
      <dgm:t>
        <a:bodyPr/>
        <a:lstStyle/>
        <a:p>
          <a:endParaRPr lang="en-US"/>
        </a:p>
      </dgm:t>
    </dgm:pt>
    <dgm:pt modelId="{983466C4-8A0D-41C3-978E-0E473ADAD708}" type="pres">
      <dgm:prSet presAssocID="{CD4DC7BC-6FC8-4BFC-91CB-C6AA9B0BC1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4C99ED1-2B84-4858-94FC-F41047C66284}" type="pres">
      <dgm:prSet presAssocID="{2EEAC3B8-29F6-4DB9-9009-D8F1DD3A631F}" presName="hierRoot1" presStyleCnt="0"/>
      <dgm:spPr/>
    </dgm:pt>
    <dgm:pt modelId="{6BFA83D2-3CF4-4D04-9837-7660FE6518A2}" type="pres">
      <dgm:prSet presAssocID="{2EEAC3B8-29F6-4DB9-9009-D8F1DD3A631F}" presName="composite" presStyleCnt="0"/>
      <dgm:spPr/>
    </dgm:pt>
    <dgm:pt modelId="{22F1CD0F-2D6E-43D8-A5B7-8B68611CD3CF}" type="pres">
      <dgm:prSet presAssocID="{2EEAC3B8-29F6-4DB9-9009-D8F1DD3A631F}" presName="background" presStyleLbl="node0" presStyleIdx="0" presStyleCnt="2"/>
      <dgm:spPr/>
    </dgm:pt>
    <dgm:pt modelId="{FDAF8228-FE33-4D96-8864-F05418FBDDE6}" type="pres">
      <dgm:prSet presAssocID="{2EEAC3B8-29F6-4DB9-9009-D8F1DD3A631F}" presName="text" presStyleLbl="fgAcc0" presStyleIdx="0" presStyleCnt="2">
        <dgm:presLayoutVars>
          <dgm:chPref val="3"/>
        </dgm:presLayoutVars>
      </dgm:prSet>
      <dgm:spPr/>
    </dgm:pt>
    <dgm:pt modelId="{DEF43264-13A3-4934-9FBF-27531D40E9F4}" type="pres">
      <dgm:prSet presAssocID="{2EEAC3B8-29F6-4DB9-9009-D8F1DD3A631F}" presName="hierChild2" presStyleCnt="0"/>
      <dgm:spPr/>
    </dgm:pt>
    <dgm:pt modelId="{44B4DD5F-B131-4F21-B7BC-C4C7CE428B66}" type="pres">
      <dgm:prSet presAssocID="{CD6964EB-A47A-46A6-ABAD-1F37A5B2902D}" presName="hierRoot1" presStyleCnt="0"/>
      <dgm:spPr/>
    </dgm:pt>
    <dgm:pt modelId="{FF8D4168-E58D-46B1-BD83-E00BF7939D42}" type="pres">
      <dgm:prSet presAssocID="{CD6964EB-A47A-46A6-ABAD-1F37A5B2902D}" presName="composite" presStyleCnt="0"/>
      <dgm:spPr/>
    </dgm:pt>
    <dgm:pt modelId="{5D8F684F-BA79-4BCD-89E0-D4FD856B4822}" type="pres">
      <dgm:prSet presAssocID="{CD6964EB-A47A-46A6-ABAD-1F37A5B2902D}" presName="background" presStyleLbl="node0" presStyleIdx="1" presStyleCnt="2"/>
      <dgm:spPr/>
    </dgm:pt>
    <dgm:pt modelId="{96F9AC38-2B41-4ED8-A2AD-91828DDEEB69}" type="pres">
      <dgm:prSet presAssocID="{CD6964EB-A47A-46A6-ABAD-1F37A5B2902D}" presName="text" presStyleLbl="fgAcc0" presStyleIdx="1" presStyleCnt="2">
        <dgm:presLayoutVars>
          <dgm:chPref val="3"/>
        </dgm:presLayoutVars>
      </dgm:prSet>
      <dgm:spPr/>
    </dgm:pt>
    <dgm:pt modelId="{389FEEDA-F397-4A87-90F4-383D7E74AD01}" type="pres">
      <dgm:prSet presAssocID="{CD6964EB-A47A-46A6-ABAD-1F37A5B2902D}" presName="hierChild2" presStyleCnt="0"/>
      <dgm:spPr/>
    </dgm:pt>
  </dgm:ptLst>
  <dgm:cxnLst>
    <dgm:cxn modelId="{BD617407-46A9-456E-8BF6-26A45EE97839}" srcId="{CD4DC7BC-6FC8-4BFC-91CB-C6AA9B0BC14C}" destId="{CD6964EB-A47A-46A6-ABAD-1F37A5B2902D}" srcOrd="1" destOrd="0" parTransId="{6E9F205B-390C-4FA9-B0A9-146F89F9D92C}" sibTransId="{53A0876D-C790-4E71-95C6-E657BCC0BC78}"/>
    <dgm:cxn modelId="{9C135D2E-DB4A-4A4E-8764-98519FD91F2E}" type="presOf" srcId="{2EEAC3B8-29F6-4DB9-9009-D8F1DD3A631F}" destId="{FDAF8228-FE33-4D96-8864-F05418FBDDE6}" srcOrd="0" destOrd="0" presId="urn:microsoft.com/office/officeart/2005/8/layout/hierarchy1"/>
    <dgm:cxn modelId="{85968046-6921-4C33-B492-459E50582216}" type="presOf" srcId="{CD6964EB-A47A-46A6-ABAD-1F37A5B2902D}" destId="{96F9AC38-2B41-4ED8-A2AD-91828DDEEB69}" srcOrd="0" destOrd="0" presId="urn:microsoft.com/office/officeart/2005/8/layout/hierarchy1"/>
    <dgm:cxn modelId="{D83BF448-5959-4A1B-B979-A9EA2E2C4E80}" srcId="{CD4DC7BC-6FC8-4BFC-91CB-C6AA9B0BC14C}" destId="{2EEAC3B8-29F6-4DB9-9009-D8F1DD3A631F}" srcOrd="0" destOrd="0" parTransId="{A8EDD332-87C1-4FE0-8B40-352F6042E135}" sibTransId="{C345E599-CF23-4B74-AACB-E7C12CDC6C87}"/>
    <dgm:cxn modelId="{E529F97A-5754-4EFB-B6C6-150AB5BBC2E0}" type="presOf" srcId="{CD4DC7BC-6FC8-4BFC-91CB-C6AA9B0BC14C}" destId="{983466C4-8A0D-41C3-978E-0E473ADAD708}" srcOrd="0" destOrd="0" presId="urn:microsoft.com/office/officeart/2005/8/layout/hierarchy1"/>
    <dgm:cxn modelId="{727C6843-0625-43CB-B5C0-FED3EF5D00FF}" type="presParOf" srcId="{983466C4-8A0D-41C3-978E-0E473ADAD708}" destId="{94C99ED1-2B84-4858-94FC-F41047C66284}" srcOrd="0" destOrd="0" presId="urn:microsoft.com/office/officeart/2005/8/layout/hierarchy1"/>
    <dgm:cxn modelId="{20858ED9-2C9B-43AF-B092-D6E087FFAB02}" type="presParOf" srcId="{94C99ED1-2B84-4858-94FC-F41047C66284}" destId="{6BFA83D2-3CF4-4D04-9837-7660FE6518A2}" srcOrd="0" destOrd="0" presId="urn:microsoft.com/office/officeart/2005/8/layout/hierarchy1"/>
    <dgm:cxn modelId="{7152727E-EDFC-44C0-BE3C-D313EE6B56E7}" type="presParOf" srcId="{6BFA83D2-3CF4-4D04-9837-7660FE6518A2}" destId="{22F1CD0F-2D6E-43D8-A5B7-8B68611CD3CF}" srcOrd="0" destOrd="0" presId="urn:microsoft.com/office/officeart/2005/8/layout/hierarchy1"/>
    <dgm:cxn modelId="{F424C23E-D37D-4174-99E7-02FDD82CC5AF}" type="presParOf" srcId="{6BFA83D2-3CF4-4D04-9837-7660FE6518A2}" destId="{FDAF8228-FE33-4D96-8864-F05418FBDDE6}" srcOrd="1" destOrd="0" presId="urn:microsoft.com/office/officeart/2005/8/layout/hierarchy1"/>
    <dgm:cxn modelId="{6F8351FF-F0A0-4CB2-9C82-D9849439E57C}" type="presParOf" srcId="{94C99ED1-2B84-4858-94FC-F41047C66284}" destId="{DEF43264-13A3-4934-9FBF-27531D40E9F4}" srcOrd="1" destOrd="0" presId="urn:microsoft.com/office/officeart/2005/8/layout/hierarchy1"/>
    <dgm:cxn modelId="{24674AA6-9837-418C-8128-BEE831D1214A}" type="presParOf" srcId="{983466C4-8A0D-41C3-978E-0E473ADAD708}" destId="{44B4DD5F-B131-4F21-B7BC-C4C7CE428B66}" srcOrd="1" destOrd="0" presId="urn:microsoft.com/office/officeart/2005/8/layout/hierarchy1"/>
    <dgm:cxn modelId="{FC042E29-5D64-414D-97B6-76C806CEDA80}" type="presParOf" srcId="{44B4DD5F-B131-4F21-B7BC-C4C7CE428B66}" destId="{FF8D4168-E58D-46B1-BD83-E00BF7939D42}" srcOrd="0" destOrd="0" presId="urn:microsoft.com/office/officeart/2005/8/layout/hierarchy1"/>
    <dgm:cxn modelId="{02054D09-AC91-4600-B610-9079165152A1}" type="presParOf" srcId="{FF8D4168-E58D-46B1-BD83-E00BF7939D42}" destId="{5D8F684F-BA79-4BCD-89E0-D4FD856B4822}" srcOrd="0" destOrd="0" presId="urn:microsoft.com/office/officeart/2005/8/layout/hierarchy1"/>
    <dgm:cxn modelId="{C8326598-3C52-4C75-8737-8C2EB1140859}" type="presParOf" srcId="{FF8D4168-E58D-46B1-BD83-E00BF7939D42}" destId="{96F9AC38-2B41-4ED8-A2AD-91828DDEEB69}" srcOrd="1" destOrd="0" presId="urn:microsoft.com/office/officeart/2005/8/layout/hierarchy1"/>
    <dgm:cxn modelId="{794467C7-BB6A-4ACD-BDC6-98AA98D8C01D}" type="presParOf" srcId="{44B4DD5F-B131-4F21-B7BC-C4C7CE428B66}" destId="{389FEEDA-F397-4A87-90F4-383D7E74AD0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E71334-2E68-43DF-BE53-03173727F1EE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4ADEAB-C78A-4A71-80CB-35AA43C418F9}">
      <dgm:prSet/>
      <dgm:spPr/>
      <dgm:t>
        <a:bodyPr/>
        <a:lstStyle/>
        <a:p>
          <a:r>
            <a:rPr lang="en-US" dirty="0"/>
            <a:t>Missouri Minimum Wage:</a:t>
          </a:r>
        </a:p>
      </dgm:t>
    </dgm:pt>
    <dgm:pt modelId="{14BFC087-2078-4919-8E03-8ABBE3540D73}" type="parTrans" cxnId="{A1075709-C191-41F3-90DD-678C1CE2DF2C}">
      <dgm:prSet/>
      <dgm:spPr/>
      <dgm:t>
        <a:bodyPr/>
        <a:lstStyle/>
        <a:p>
          <a:endParaRPr lang="en-US"/>
        </a:p>
      </dgm:t>
    </dgm:pt>
    <dgm:pt modelId="{A1AED289-3EA5-40D4-971E-A1A39E0A1C23}" type="sibTrans" cxnId="{A1075709-C191-41F3-90DD-678C1CE2DF2C}">
      <dgm:prSet/>
      <dgm:spPr/>
      <dgm:t>
        <a:bodyPr/>
        <a:lstStyle/>
        <a:p>
          <a:endParaRPr lang="en-US"/>
        </a:p>
      </dgm:t>
    </dgm:pt>
    <dgm:pt modelId="{6C28ACD8-76FC-47CB-A809-1DAB16B0A694}">
      <dgm:prSet/>
      <dgm:spPr/>
      <dgm:t>
        <a:bodyPr/>
        <a:lstStyle/>
        <a:p>
          <a:r>
            <a:rPr lang="en-US" dirty="0"/>
            <a:t>Emphasis on Training Services:</a:t>
          </a:r>
        </a:p>
      </dgm:t>
    </dgm:pt>
    <dgm:pt modelId="{65D5FAF8-B3D9-4730-A2C9-89E7891AEDC3}" type="parTrans" cxnId="{20E234D0-5414-4669-9CCA-783C9560EBE5}">
      <dgm:prSet/>
      <dgm:spPr/>
      <dgm:t>
        <a:bodyPr/>
        <a:lstStyle/>
        <a:p>
          <a:endParaRPr lang="en-US"/>
        </a:p>
      </dgm:t>
    </dgm:pt>
    <dgm:pt modelId="{69D7AF0F-F6A7-4DE8-AA23-C3C75A975502}" type="sibTrans" cxnId="{20E234D0-5414-4669-9CCA-783C9560EBE5}">
      <dgm:prSet/>
      <dgm:spPr/>
      <dgm:t>
        <a:bodyPr/>
        <a:lstStyle/>
        <a:p>
          <a:endParaRPr lang="en-US"/>
        </a:p>
      </dgm:t>
    </dgm:pt>
    <dgm:pt modelId="{0A6B5065-182C-47C2-BE13-BE78A9692511}">
      <dgm:prSet/>
      <dgm:spPr/>
      <dgm:t>
        <a:bodyPr/>
        <a:lstStyle/>
        <a:p>
          <a:r>
            <a:rPr lang="en-US" dirty="0"/>
            <a:t>4-year, Graduate, &amp; Jr/Community College</a:t>
          </a:r>
        </a:p>
      </dgm:t>
    </dgm:pt>
    <dgm:pt modelId="{8E9E755D-DE90-4971-8B8A-458E162BFBBC}" type="parTrans" cxnId="{5B7857F1-B968-4EE1-84A9-0BE9FB3215F7}">
      <dgm:prSet/>
      <dgm:spPr/>
      <dgm:t>
        <a:bodyPr/>
        <a:lstStyle/>
        <a:p>
          <a:endParaRPr lang="en-US"/>
        </a:p>
      </dgm:t>
    </dgm:pt>
    <dgm:pt modelId="{422B973F-7598-4A24-8D92-71487F6E30FD}" type="sibTrans" cxnId="{5B7857F1-B968-4EE1-84A9-0BE9FB3215F7}">
      <dgm:prSet/>
      <dgm:spPr/>
      <dgm:t>
        <a:bodyPr/>
        <a:lstStyle/>
        <a:p>
          <a:endParaRPr lang="en-US"/>
        </a:p>
      </dgm:t>
    </dgm:pt>
    <dgm:pt modelId="{49A1BDA8-D447-4C31-A404-49793C71C10B}">
      <dgm:prSet/>
      <dgm:spPr/>
      <dgm:t>
        <a:bodyPr/>
        <a:lstStyle/>
        <a:p>
          <a:r>
            <a:rPr lang="en-US" dirty="0"/>
            <a:t>Occ/Voc. Training</a:t>
          </a:r>
        </a:p>
      </dgm:t>
    </dgm:pt>
    <dgm:pt modelId="{49D55B01-7E3D-46E0-8E4A-995676B482AB}" type="parTrans" cxnId="{2E615803-F939-406B-817E-065B63F09747}">
      <dgm:prSet/>
      <dgm:spPr/>
      <dgm:t>
        <a:bodyPr/>
        <a:lstStyle/>
        <a:p>
          <a:endParaRPr lang="en-US"/>
        </a:p>
      </dgm:t>
    </dgm:pt>
    <dgm:pt modelId="{0C97885C-3C26-4E48-900C-65E7385A1CAB}" type="sibTrans" cxnId="{2E615803-F939-406B-817E-065B63F09747}">
      <dgm:prSet/>
      <dgm:spPr/>
      <dgm:t>
        <a:bodyPr/>
        <a:lstStyle/>
        <a:p>
          <a:endParaRPr lang="en-US"/>
        </a:p>
      </dgm:t>
    </dgm:pt>
    <dgm:pt modelId="{3746B8F4-90D4-43E0-9326-CC65E9E003F6}">
      <dgm:prSet/>
      <dgm:spPr/>
      <dgm:t>
        <a:bodyPr/>
        <a:lstStyle/>
        <a:p>
          <a:r>
            <a:rPr lang="en-US" dirty="0"/>
            <a:t>Registered Apprenticeships</a:t>
          </a:r>
        </a:p>
      </dgm:t>
    </dgm:pt>
    <dgm:pt modelId="{B07B4BCA-AB03-49C4-9191-0388CFBAC29F}" type="parTrans" cxnId="{414F0938-0BC8-4829-B5F8-5295EE4C00E2}">
      <dgm:prSet/>
      <dgm:spPr/>
      <dgm:t>
        <a:bodyPr/>
        <a:lstStyle/>
        <a:p>
          <a:endParaRPr lang="en-US"/>
        </a:p>
      </dgm:t>
    </dgm:pt>
    <dgm:pt modelId="{74060DA0-C2D8-4169-906A-C4E4B19B2118}" type="sibTrans" cxnId="{414F0938-0BC8-4829-B5F8-5295EE4C00E2}">
      <dgm:prSet/>
      <dgm:spPr/>
      <dgm:t>
        <a:bodyPr/>
        <a:lstStyle/>
        <a:p>
          <a:endParaRPr lang="en-US"/>
        </a:p>
      </dgm:t>
    </dgm:pt>
    <dgm:pt modelId="{B5FE085D-C377-424D-9DD7-49CA1E62E46A}">
      <dgm:prSet/>
      <dgm:spPr/>
      <dgm:t>
        <a:bodyPr/>
        <a:lstStyle/>
        <a:p>
          <a:r>
            <a:rPr lang="en-US" dirty="0"/>
            <a:t>WBLE (non-Pre-ETS version)</a:t>
          </a:r>
        </a:p>
      </dgm:t>
    </dgm:pt>
    <dgm:pt modelId="{25896CDB-E428-4E1F-8995-C701D6EB8B69}" type="parTrans" cxnId="{9F7ACD2D-A664-44CC-8278-8469665F6F4A}">
      <dgm:prSet/>
      <dgm:spPr/>
      <dgm:t>
        <a:bodyPr/>
        <a:lstStyle/>
        <a:p>
          <a:endParaRPr lang="en-US"/>
        </a:p>
      </dgm:t>
    </dgm:pt>
    <dgm:pt modelId="{8C66C43E-8C98-4D64-9828-E09773CDDB3E}" type="sibTrans" cxnId="{9F7ACD2D-A664-44CC-8278-8469665F6F4A}">
      <dgm:prSet/>
      <dgm:spPr/>
      <dgm:t>
        <a:bodyPr/>
        <a:lstStyle/>
        <a:p>
          <a:endParaRPr lang="en-US"/>
        </a:p>
      </dgm:t>
    </dgm:pt>
    <dgm:pt modelId="{DEFC330E-7E98-47AD-9050-39C13EAA18A5}">
      <dgm:prSet/>
      <dgm:spPr/>
      <dgm:t>
        <a:bodyPr/>
        <a:lstStyle/>
        <a:p>
          <a:r>
            <a:rPr lang="en-US" dirty="0"/>
            <a:t>$13.75/hour</a:t>
          </a:r>
        </a:p>
      </dgm:t>
    </dgm:pt>
    <dgm:pt modelId="{02685816-FE26-42D6-BE52-6706D48AE0E9}" type="parTrans" cxnId="{DEA76434-47E8-4086-8F15-FEFA862D951B}">
      <dgm:prSet/>
      <dgm:spPr/>
      <dgm:t>
        <a:bodyPr/>
        <a:lstStyle/>
        <a:p>
          <a:endParaRPr lang="en-US"/>
        </a:p>
      </dgm:t>
    </dgm:pt>
    <dgm:pt modelId="{E3DDCD2C-83DD-41B8-BCDD-B17CA62272A1}" type="sibTrans" cxnId="{DEA76434-47E8-4086-8F15-FEFA862D951B}">
      <dgm:prSet/>
      <dgm:spPr/>
      <dgm:t>
        <a:bodyPr/>
        <a:lstStyle/>
        <a:p>
          <a:endParaRPr lang="en-US"/>
        </a:p>
      </dgm:t>
    </dgm:pt>
    <dgm:pt modelId="{FD568B19-B39A-4900-A02A-38D8E7AD95D5}" type="pres">
      <dgm:prSet presAssocID="{97E71334-2E68-43DF-BE53-03173727F1EE}" presName="Name0" presStyleCnt="0">
        <dgm:presLayoutVars>
          <dgm:dir/>
          <dgm:animLvl val="lvl"/>
          <dgm:resizeHandles val="exact"/>
        </dgm:presLayoutVars>
      </dgm:prSet>
      <dgm:spPr/>
    </dgm:pt>
    <dgm:pt modelId="{645B38DB-23BB-4455-93F3-95E9FB97D6DA}" type="pres">
      <dgm:prSet presAssocID="{9D4ADEAB-C78A-4A71-80CB-35AA43C418F9}" presName="composite" presStyleCnt="0"/>
      <dgm:spPr/>
    </dgm:pt>
    <dgm:pt modelId="{877A66C1-38F8-4629-9F9E-2A77D1BF7465}" type="pres">
      <dgm:prSet presAssocID="{9D4ADEAB-C78A-4A71-80CB-35AA43C418F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BC5854B-403C-4D0A-AB9A-D2EACDB827FD}" type="pres">
      <dgm:prSet presAssocID="{9D4ADEAB-C78A-4A71-80CB-35AA43C418F9}" presName="desTx" presStyleLbl="alignAccFollowNode1" presStyleIdx="0" presStyleCnt="2">
        <dgm:presLayoutVars>
          <dgm:bulletEnabled val="1"/>
        </dgm:presLayoutVars>
      </dgm:prSet>
      <dgm:spPr/>
    </dgm:pt>
    <dgm:pt modelId="{A5B3B603-8BCD-4375-8EF2-499EEBF7A525}" type="pres">
      <dgm:prSet presAssocID="{A1AED289-3EA5-40D4-971E-A1A39E0A1C23}" presName="space" presStyleCnt="0"/>
      <dgm:spPr/>
    </dgm:pt>
    <dgm:pt modelId="{A15C4100-0C5F-4507-B684-11A47BC769DC}" type="pres">
      <dgm:prSet presAssocID="{6C28ACD8-76FC-47CB-A809-1DAB16B0A694}" presName="composite" presStyleCnt="0"/>
      <dgm:spPr/>
    </dgm:pt>
    <dgm:pt modelId="{394A224A-40AA-461C-9465-1FF73F6F5A30}" type="pres">
      <dgm:prSet presAssocID="{6C28ACD8-76FC-47CB-A809-1DAB16B0A69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91A586A7-1326-4657-AD4E-CB9BFEF7245A}" type="pres">
      <dgm:prSet presAssocID="{6C28ACD8-76FC-47CB-A809-1DAB16B0A694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2E615803-F939-406B-817E-065B63F09747}" srcId="{6C28ACD8-76FC-47CB-A809-1DAB16B0A694}" destId="{49A1BDA8-D447-4C31-A404-49793C71C10B}" srcOrd="1" destOrd="0" parTransId="{49D55B01-7E3D-46E0-8E4A-995676B482AB}" sibTransId="{0C97885C-3C26-4E48-900C-65E7385A1CAB}"/>
    <dgm:cxn modelId="{A1075709-C191-41F3-90DD-678C1CE2DF2C}" srcId="{97E71334-2E68-43DF-BE53-03173727F1EE}" destId="{9D4ADEAB-C78A-4A71-80CB-35AA43C418F9}" srcOrd="0" destOrd="0" parTransId="{14BFC087-2078-4919-8E03-8ABBE3540D73}" sibTransId="{A1AED289-3EA5-40D4-971E-A1A39E0A1C23}"/>
    <dgm:cxn modelId="{A1E24D1C-C415-4ADA-A1C1-DEAA744541FB}" type="presOf" srcId="{3746B8F4-90D4-43E0-9326-CC65E9E003F6}" destId="{91A586A7-1326-4657-AD4E-CB9BFEF7245A}" srcOrd="0" destOrd="2" presId="urn:microsoft.com/office/officeart/2005/8/layout/hList1"/>
    <dgm:cxn modelId="{9F7ACD2D-A664-44CC-8278-8469665F6F4A}" srcId="{6C28ACD8-76FC-47CB-A809-1DAB16B0A694}" destId="{B5FE085D-C377-424D-9DD7-49CA1E62E46A}" srcOrd="3" destOrd="0" parTransId="{25896CDB-E428-4E1F-8995-C701D6EB8B69}" sibTransId="{8C66C43E-8C98-4D64-9828-E09773CDDB3E}"/>
    <dgm:cxn modelId="{DEA76434-47E8-4086-8F15-FEFA862D951B}" srcId="{9D4ADEAB-C78A-4A71-80CB-35AA43C418F9}" destId="{DEFC330E-7E98-47AD-9050-39C13EAA18A5}" srcOrd="0" destOrd="0" parTransId="{02685816-FE26-42D6-BE52-6706D48AE0E9}" sibTransId="{E3DDCD2C-83DD-41B8-BCDD-B17CA62272A1}"/>
    <dgm:cxn modelId="{414F0938-0BC8-4829-B5F8-5295EE4C00E2}" srcId="{6C28ACD8-76FC-47CB-A809-1DAB16B0A694}" destId="{3746B8F4-90D4-43E0-9326-CC65E9E003F6}" srcOrd="2" destOrd="0" parTransId="{B07B4BCA-AB03-49C4-9191-0388CFBAC29F}" sibTransId="{74060DA0-C2D8-4169-906A-C4E4B19B2118}"/>
    <dgm:cxn modelId="{4505FF8F-C0FF-4FC8-82E3-AA26669F2A00}" type="presOf" srcId="{97E71334-2E68-43DF-BE53-03173727F1EE}" destId="{FD568B19-B39A-4900-A02A-38D8E7AD95D5}" srcOrd="0" destOrd="0" presId="urn:microsoft.com/office/officeart/2005/8/layout/hList1"/>
    <dgm:cxn modelId="{4038C6A6-0E2B-46DA-B3F6-69D74A689140}" type="presOf" srcId="{DEFC330E-7E98-47AD-9050-39C13EAA18A5}" destId="{CBC5854B-403C-4D0A-AB9A-D2EACDB827FD}" srcOrd="0" destOrd="0" presId="urn:microsoft.com/office/officeart/2005/8/layout/hList1"/>
    <dgm:cxn modelId="{270BF1C8-B2B6-4C68-A8BD-2BAA72562C2C}" type="presOf" srcId="{49A1BDA8-D447-4C31-A404-49793C71C10B}" destId="{91A586A7-1326-4657-AD4E-CB9BFEF7245A}" srcOrd="0" destOrd="1" presId="urn:microsoft.com/office/officeart/2005/8/layout/hList1"/>
    <dgm:cxn modelId="{46F058C9-1391-4EFB-88FC-2ED7C9B6E417}" type="presOf" srcId="{0A6B5065-182C-47C2-BE13-BE78A9692511}" destId="{91A586A7-1326-4657-AD4E-CB9BFEF7245A}" srcOrd="0" destOrd="0" presId="urn:microsoft.com/office/officeart/2005/8/layout/hList1"/>
    <dgm:cxn modelId="{20E234D0-5414-4669-9CCA-783C9560EBE5}" srcId="{97E71334-2E68-43DF-BE53-03173727F1EE}" destId="{6C28ACD8-76FC-47CB-A809-1DAB16B0A694}" srcOrd="1" destOrd="0" parTransId="{65D5FAF8-B3D9-4730-A2C9-89E7891AEDC3}" sibTransId="{69D7AF0F-F6A7-4DE8-AA23-C3C75A975502}"/>
    <dgm:cxn modelId="{E579FAD3-448F-46CB-B35A-4EE8DA08E754}" type="presOf" srcId="{B5FE085D-C377-424D-9DD7-49CA1E62E46A}" destId="{91A586A7-1326-4657-AD4E-CB9BFEF7245A}" srcOrd="0" destOrd="3" presId="urn:microsoft.com/office/officeart/2005/8/layout/hList1"/>
    <dgm:cxn modelId="{D390F0E2-7292-4856-8EA2-15AD31187B01}" type="presOf" srcId="{6C28ACD8-76FC-47CB-A809-1DAB16B0A694}" destId="{394A224A-40AA-461C-9465-1FF73F6F5A30}" srcOrd="0" destOrd="0" presId="urn:microsoft.com/office/officeart/2005/8/layout/hList1"/>
    <dgm:cxn modelId="{527057EA-B391-4A0C-9C8A-1A6C4B4B48B1}" type="presOf" srcId="{9D4ADEAB-C78A-4A71-80CB-35AA43C418F9}" destId="{877A66C1-38F8-4629-9F9E-2A77D1BF7465}" srcOrd="0" destOrd="0" presId="urn:microsoft.com/office/officeart/2005/8/layout/hList1"/>
    <dgm:cxn modelId="{5B7857F1-B968-4EE1-84A9-0BE9FB3215F7}" srcId="{6C28ACD8-76FC-47CB-A809-1DAB16B0A694}" destId="{0A6B5065-182C-47C2-BE13-BE78A9692511}" srcOrd="0" destOrd="0" parTransId="{8E9E755D-DE90-4971-8B8A-458E162BFBBC}" sibTransId="{422B973F-7598-4A24-8D92-71487F6E30FD}"/>
    <dgm:cxn modelId="{D3CA01C0-D918-4B9F-93EE-0853CED39A56}" type="presParOf" srcId="{FD568B19-B39A-4900-A02A-38D8E7AD95D5}" destId="{645B38DB-23BB-4455-93F3-95E9FB97D6DA}" srcOrd="0" destOrd="0" presId="urn:microsoft.com/office/officeart/2005/8/layout/hList1"/>
    <dgm:cxn modelId="{FDCA8B9C-C194-4B9B-962A-55BEA92760C2}" type="presParOf" srcId="{645B38DB-23BB-4455-93F3-95E9FB97D6DA}" destId="{877A66C1-38F8-4629-9F9E-2A77D1BF7465}" srcOrd="0" destOrd="0" presId="urn:microsoft.com/office/officeart/2005/8/layout/hList1"/>
    <dgm:cxn modelId="{B871C79F-FE7F-47A9-A3E1-ACA487E7F66F}" type="presParOf" srcId="{645B38DB-23BB-4455-93F3-95E9FB97D6DA}" destId="{CBC5854B-403C-4D0A-AB9A-D2EACDB827FD}" srcOrd="1" destOrd="0" presId="urn:microsoft.com/office/officeart/2005/8/layout/hList1"/>
    <dgm:cxn modelId="{8D35DC00-D35D-4F42-9710-4928D5BD1874}" type="presParOf" srcId="{FD568B19-B39A-4900-A02A-38D8E7AD95D5}" destId="{A5B3B603-8BCD-4375-8EF2-499EEBF7A525}" srcOrd="1" destOrd="0" presId="urn:microsoft.com/office/officeart/2005/8/layout/hList1"/>
    <dgm:cxn modelId="{A33AF8EA-1CBE-4D68-993C-128A1EB1900F}" type="presParOf" srcId="{FD568B19-B39A-4900-A02A-38D8E7AD95D5}" destId="{A15C4100-0C5F-4507-B684-11A47BC769DC}" srcOrd="2" destOrd="0" presId="urn:microsoft.com/office/officeart/2005/8/layout/hList1"/>
    <dgm:cxn modelId="{7601E077-A728-48D3-9AE0-4B8B9B641040}" type="presParOf" srcId="{A15C4100-0C5F-4507-B684-11A47BC769DC}" destId="{394A224A-40AA-461C-9465-1FF73F6F5A30}" srcOrd="0" destOrd="0" presId="urn:microsoft.com/office/officeart/2005/8/layout/hList1"/>
    <dgm:cxn modelId="{DAA0CBF1-17E5-4FB2-9812-BCAA47A37630}" type="presParOf" srcId="{A15C4100-0C5F-4507-B684-11A47BC769DC}" destId="{91A586A7-1326-4657-AD4E-CB9BFEF7245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DD0CCB-AE3E-4684-87B8-241A90FCC59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893CC35-35C0-4AF2-B816-5A97515F460A}">
      <dgm:prSet/>
      <dgm:spPr/>
      <dgm:t>
        <a:bodyPr/>
        <a:lstStyle/>
        <a:p>
          <a:r>
            <a:rPr lang="en-US" dirty="0"/>
            <a:t>We talk about it </a:t>
          </a:r>
        </a:p>
      </dgm:t>
    </dgm:pt>
    <dgm:pt modelId="{2F6FF2F2-BCA1-46B3-9117-C4E6BDDB3591}" type="parTrans" cxnId="{8079685D-C2CD-445D-8660-9ACCEADB19F7}">
      <dgm:prSet/>
      <dgm:spPr/>
      <dgm:t>
        <a:bodyPr/>
        <a:lstStyle/>
        <a:p>
          <a:endParaRPr lang="en-US"/>
        </a:p>
      </dgm:t>
    </dgm:pt>
    <dgm:pt modelId="{A9431C85-9C01-42A8-8562-9AB8D1E6FB1C}" type="sibTrans" cxnId="{8079685D-C2CD-445D-8660-9ACCEADB19F7}">
      <dgm:prSet/>
      <dgm:spPr/>
      <dgm:t>
        <a:bodyPr/>
        <a:lstStyle/>
        <a:p>
          <a:endParaRPr lang="en-US"/>
        </a:p>
      </dgm:t>
    </dgm:pt>
    <dgm:pt modelId="{6C28066E-8FE9-49AD-90D7-A7C8272CCE96}">
      <dgm:prSet/>
      <dgm:spPr/>
      <dgm:t>
        <a:bodyPr/>
        <a:lstStyle/>
        <a:p>
          <a:r>
            <a:rPr lang="en-US"/>
            <a:t>We plan for growth</a:t>
          </a:r>
        </a:p>
      </dgm:t>
    </dgm:pt>
    <dgm:pt modelId="{746C2E78-CA24-45ED-87AB-00BF2F290C2D}" type="parTrans" cxnId="{CF63D3D0-824A-4F66-8640-D812742F346E}">
      <dgm:prSet/>
      <dgm:spPr/>
      <dgm:t>
        <a:bodyPr/>
        <a:lstStyle/>
        <a:p>
          <a:endParaRPr lang="en-US"/>
        </a:p>
      </dgm:t>
    </dgm:pt>
    <dgm:pt modelId="{7A757A18-D01C-4EC8-B653-63CDDD45B1DF}" type="sibTrans" cxnId="{CF63D3D0-824A-4F66-8640-D812742F346E}">
      <dgm:prSet/>
      <dgm:spPr/>
      <dgm:t>
        <a:bodyPr/>
        <a:lstStyle/>
        <a:p>
          <a:endParaRPr lang="en-US"/>
        </a:p>
      </dgm:t>
    </dgm:pt>
    <dgm:pt modelId="{1D2B6103-F99A-4741-A266-1355F195FFE3}">
      <dgm:prSet/>
      <dgm:spPr/>
      <dgm:t>
        <a:bodyPr/>
        <a:lstStyle/>
        <a:p>
          <a:r>
            <a:rPr lang="en-US" dirty="0"/>
            <a:t>LMI</a:t>
          </a:r>
        </a:p>
      </dgm:t>
    </dgm:pt>
    <dgm:pt modelId="{91828FC7-3CBE-4127-9696-3301A77ADAE9}" type="parTrans" cxnId="{93206F06-1322-4C5E-AA54-D72DA5F4C4A4}">
      <dgm:prSet/>
      <dgm:spPr/>
      <dgm:t>
        <a:bodyPr/>
        <a:lstStyle/>
        <a:p>
          <a:endParaRPr lang="en-US"/>
        </a:p>
      </dgm:t>
    </dgm:pt>
    <dgm:pt modelId="{18BA6E16-C46C-46DF-8779-27CE994FE138}" type="sibTrans" cxnId="{93206F06-1322-4C5E-AA54-D72DA5F4C4A4}">
      <dgm:prSet/>
      <dgm:spPr/>
      <dgm:t>
        <a:bodyPr/>
        <a:lstStyle/>
        <a:p>
          <a:endParaRPr lang="en-US"/>
        </a:p>
      </dgm:t>
    </dgm:pt>
    <dgm:pt modelId="{13C22885-F2DC-40EE-A630-76608C013AC1}">
      <dgm:prSet/>
      <dgm:spPr/>
      <dgm:t>
        <a:bodyPr/>
        <a:lstStyle/>
        <a:p>
          <a:r>
            <a:rPr lang="en-US" dirty="0"/>
            <a:t>Local Relationships</a:t>
          </a:r>
        </a:p>
      </dgm:t>
    </dgm:pt>
    <dgm:pt modelId="{D687141F-FAA5-467D-9A77-DE6AC6FD6C18}" type="parTrans" cxnId="{6EC6058A-862E-455A-9BFE-BE9C12396ADC}">
      <dgm:prSet/>
      <dgm:spPr/>
      <dgm:t>
        <a:bodyPr/>
        <a:lstStyle/>
        <a:p>
          <a:endParaRPr lang="en-US"/>
        </a:p>
      </dgm:t>
    </dgm:pt>
    <dgm:pt modelId="{2BE3363C-E981-4DAB-B0F5-CC459AC7ADF6}" type="sibTrans" cxnId="{6EC6058A-862E-455A-9BFE-BE9C12396ADC}">
      <dgm:prSet/>
      <dgm:spPr/>
      <dgm:t>
        <a:bodyPr/>
        <a:lstStyle/>
        <a:p>
          <a:endParaRPr lang="en-US"/>
        </a:p>
      </dgm:t>
    </dgm:pt>
    <dgm:pt modelId="{B64B34CB-AF6F-4F88-9479-2962C2C15AB6}" type="pres">
      <dgm:prSet presAssocID="{7ADD0CCB-AE3E-4684-87B8-241A90FCC599}" presName="root" presStyleCnt="0">
        <dgm:presLayoutVars>
          <dgm:dir/>
          <dgm:resizeHandles val="exact"/>
        </dgm:presLayoutVars>
      </dgm:prSet>
      <dgm:spPr/>
    </dgm:pt>
    <dgm:pt modelId="{D71E8EF1-C63F-4AD2-AE8C-097DD6408EBE}" type="pres">
      <dgm:prSet presAssocID="{7893CC35-35C0-4AF2-B816-5A97515F460A}" presName="compNode" presStyleCnt="0"/>
      <dgm:spPr/>
    </dgm:pt>
    <dgm:pt modelId="{BBE2472F-8D07-4524-A3F2-FE6233556FD9}" type="pres">
      <dgm:prSet presAssocID="{7893CC35-35C0-4AF2-B816-5A97515F460A}" presName="bgRect" presStyleLbl="bgShp" presStyleIdx="0" presStyleCnt="4"/>
      <dgm:spPr/>
    </dgm:pt>
    <dgm:pt modelId="{65B0D741-3DF3-4314-8D0C-D1EA042B540E}" type="pres">
      <dgm:prSet presAssocID="{7893CC35-35C0-4AF2-B816-5A97515F460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53E6D51C-9BCE-4140-BEEE-60AD999C7027}" type="pres">
      <dgm:prSet presAssocID="{7893CC35-35C0-4AF2-B816-5A97515F460A}" presName="spaceRect" presStyleCnt="0"/>
      <dgm:spPr/>
    </dgm:pt>
    <dgm:pt modelId="{CE109575-67D4-4F9B-A1D4-FD74535586E6}" type="pres">
      <dgm:prSet presAssocID="{7893CC35-35C0-4AF2-B816-5A97515F460A}" presName="parTx" presStyleLbl="revTx" presStyleIdx="0" presStyleCnt="4">
        <dgm:presLayoutVars>
          <dgm:chMax val="0"/>
          <dgm:chPref val="0"/>
        </dgm:presLayoutVars>
      </dgm:prSet>
      <dgm:spPr/>
    </dgm:pt>
    <dgm:pt modelId="{FA65CCD8-8136-4705-A572-98AC43DB98FB}" type="pres">
      <dgm:prSet presAssocID="{A9431C85-9C01-42A8-8562-9AB8D1E6FB1C}" presName="sibTrans" presStyleCnt="0"/>
      <dgm:spPr/>
    </dgm:pt>
    <dgm:pt modelId="{0AFEFB56-24A3-41E3-A765-E8F2C68CEC44}" type="pres">
      <dgm:prSet presAssocID="{6C28066E-8FE9-49AD-90D7-A7C8272CCE96}" presName="compNode" presStyleCnt="0"/>
      <dgm:spPr/>
    </dgm:pt>
    <dgm:pt modelId="{0B143B84-E686-4392-B231-6EAE84177EDF}" type="pres">
      <dgm:prSet presAssocID="{6C28066E-8FE9-49AD-90D7-A7C8272CCE96}" presName="bgRect" presStyleLbl="bgShp" presStyleIdx="1" presStyleCnt="4"/>
      <dgm:spPr/>
    </dgm:pt>
    <dgm:pt modelId="{DFA7C264-CBE6-41A4-B71D-A8E84D0BD04C}" type="pres">
      <dgm:prSet presAssocID="{6C28066E-8FE9-49AD-90D7-A7C8272CCE9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058B9C01-4F9D-46E0-964D-99D695CC7D40}" type="pres">
      <dgm:prSet presAssocID="{6C28066E-8FE9-49AD-90D7-A7C8272CCE96}" presName="spaceRect" presStyleCnt="0"/>
      <dgm:spPr/>
    </dgm:pt>
    <dgm:pt modelId="{001D5DDB-4132-4E97-8293-C5400275C6F8}" type="pres">
      <dgm:prSet presAssocID="{6C28066E-8FE9-49AD-90D7-A7C8272CCE96}" presName="parTx" presStyleLbl="revTx" presStyleIdx="1" presStyleCnt="4">
        <dgm:presLayoutVars>
          <dgm:chMax val="0"/>
          <dgm:chPref val="0"/>
        </dgm:presLayoutVars>
      </dgm:prSet>
      <dgm:spPr/>
    </dgm:pt>
    <dgm:pt modelId="{03D570A7-346F-4AE3-8289-DC9DFD39FC14}" type="pres">
      <dgm:prSet presAssocID="{7A757A18-D01C-4EC8-B653-63CDDD45B1DF}" presName="sibTrans" presStyleCnt="0"/>
      <dgm:spPr/>
    </dgm:pt>
    <dgm:pt modelId="{FB09F8A2-76BD-49AC-AB98-55DF02099034}" type="pres">
      <dgm:prSet presAssocID="{1D2B6103-F99A-4741-A266-1355F195FFE3}" presName="compNode" presStyleCnt="0"/>
      <dgm:spPr/>
    </dgm:pt>
    <dgm:pt modelId="{4AFF194D-42DE-4E8F-97BF-6FC20675FAAF}" type="pres">
      <dgm:prSet presAssocID="{1D2B6103-F99A-4741-A266-1355F195FFE3}" presName="bgRect" presStyleLbl="bgShp" presStyleIdx="2" presStyleCnt="4"/>
      <dgm:spPr/>
    </dgm:pt>
    <dgm:pt modelId="{8BC15768-4B17-4647-8F3E-00A2F935D82E}" type="pres">
      <dgm:prSet presAssocID="{1D2B6103-F99A-4741-A266-1355F195FFE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B8601F0A-08E2-4F29-8288-81A6B83B4889}" type="pres">
      <dgm:prSet presAssocID="{1D2B6103-F99A-4741-A266-1355F195FFE3}" presName="spaceRect" presStyleCnt="0"/>
      <dgm:spPr/>
    </dgm:pt>
    <dgm:pt modelId="{2E92A344-C159-4108-9FC2-95DA8FA69E09}" type="pres">
      <dgm:prSet presAssocID="{1D2B6103-F99A-4741-A266-1355F195FFE3}" presName="parTx" presStyleLbl="revTx" presStyleIdx="2" presStyleCnt="4">
        <dgm:presLayoutVars>
          <dgm:chMax val="0"/>
          <dgm:chPref val="0"/>
        </dgm:presLayoutVars>
      </dgm:prSet>
      <dgm:spPr/>
    </dgm:pt>
    <dgm:pt modelId="{1323081F-7B2C-4C29-AF2A-DFC3DC261D23}" type="pres">
      <dgm:prSet presAssocID="{18BA6E16-C46C-46DF-8779-27CE994FE138}" presName="sibTrans" presStyleCnt="0"/>
      <dgm:spPr/>
    </dgm:pt>
    <dgm:pt modelId="{CA06CCD2-95A4-451C-84E1-DA69834F5678}" type="pres">
      <dgm:prSet presAssocID="{13C22885-F2DC-40EE-A630-76608C013AC1}" presName="compNode" presStyleCnt="0"/>
      <dgm:spPr/>
    </dgm:pt>
    <dgm:pt modelId="{68FF9085-7854-49CA-BB1F-CE52CC69EF61}" type="pres">
      <dgm:prSet presAssocID="{13C22885-F2DC-40EE-A630-76608C013AC1}" presName="bgRect" presStyleLbl="bgShp" presStyleIdx="3" presStyleCnt="4"/>
      <dgm:spPr/>
    </dgm:pt>
    <dgm:pt modelId="{AA915323-0A76-43F6-9744-CAE439317B47}" type="pres">
      <dgm:prSet presAssocID="{13C22885-F2DC-40EE-A630-76608C013AC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03E257F-0487-458F-A5E8-4580CB48A729}" type="pres">
      <dgm:prSet presAssocID="{13C22885-F2DC-40EE-A630-76608C013AC1}" presName="spaceRect" presStyleCnt="0"/>
      <dgm:spPr/>
    </dgm:pt>
    <dgm:pt modelId="{23ACD5F3-2A4D-4EAA-825A-5A1DD73D297C}" type="pres">
      <dgm:prSet presAssocID="{13C22885-F2DC-40EE-A630-76608C013AC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3206F06-1322-4C5E-AA54-D72DA5F4C4A4}" srcId="{7ADD0CCB-AE3E-4684-87B8-241A90FCC599}" destId="{1D2B6103-F99A-4741-A266-1355F195FFE3}" srcOrd="2" destOrd="0" parTransId="{91828FC7-3CBE-4127-9696-3301A77ADAE9}" sibTransId="{18BA6E16-C46C-46DF-8779-27CE994FE138}"/>
    <dgm:cxn modelId="{B6A1080B-2D86-4577-8FFB-F7298F80ECD2}" type="presOf" srcId="{7893CC35-35C0-4AF2-B816-5A97515F460A}" destId="{CE109575-67D4-4F9B-A1D4-FD74535586E6}" srcOrd="0" destOrd="0" presId="urn:microsoft.com/office/officeart/2018/2/layout/IconVerticalSolidList"/>
    <dgm:cxn modelId="{F9D56D24-D013-4A2E-B20E-BB1EE1FADE84}" type="presOf" srcId="{7ADD0CCB-AE3E-4684-87B8-241A90FCC599}" destId="{B64B34CB-AF6F-4F88-9479-2962C2C15AB6}" srcOrd="0" destOrd="0" presId="urn:microsoft.com/office/officeart/2018/2/layout/IconVerticalSolidList"/>
    <dgm:cxn modelId="{8079685D-C2CD-445D-8660-9ACCEADB19F7}" srcId="{7ADD0CCB-AE3E-4684-87B8-241A90FCC599}" destId="{7893CC35-35C0-4AF2-B816-5A97515F460A}" srcOrd="0" destOrd="0" parTransId="{2F6FF2F2-BCA1-46B3-9117-C4E6BDDB3591}" sibTransId="{A9431C85-9C01-42A8-8562-9AB8D1E6FB1C}"/>
    <dgm:cxn modelId="{28C6F546-B154-4F2E-8FCF-A078B5D55537}" type="presOf" srcId="{1D2B6103-F99A-4741-A266-1355F195FFE3}" destId="{2E92A344-C159-4108-9FC2-95DA8FA69E09}" srcOrd="0" destOrd="0" presId="urn:microsoft.com/office/officeart/2018/2/layout/IconVerticalSolidList"/>
    <dgm:cxn modelId="{6EC6058A-862E-455A-9BFE-BE9C12396ADC}" srcId="{7ADD0CCB-AE3E-4684-87B8-241A90FCC599}" destId="{13C22885-F2DC-40EE-A630-76608C013AC1}" srcOrd="3" destOrd="0" parTransId="{D687141F-FAA5-467D-9A77-DE6AC6FD6C18}" sibTransId="{2BE3363C-E981-4DAB-B0F5-CC459AC7ADF6}"/>
    <dgm:cxn modelId="{3D8A769A-B940-4235-B359-25583FA1F711}" type="presOf" srcId="{13C22885-F2DC-40EE-A630-76608C013AC1}" destId="{23ACD5F3-2A4D-4EAA-825A-5A1DD73D297C}" srcOrd="0" destOrd="0" presId="urn:microsoft.com/office/officeart/2018/2/layout/IconVerticalSolidList"/>
    <dgm:cxn modelId="{CF63D3D0-824A-4F66-8640-D812742F346E}" srcId="{7ADD0CCB-AE3E-4684-87B8-241A90FCC599}" destId="{6C28066E-8FE9-49AD-90D7-A7C8272CCE96}" srcOrd="1" destOrd="0" parTransId="{746C2E78-CA24-45ED-87AB-00BF2F290C2D}" sibTransId="{7A757A18-D01C-4EC8-B653-63CDDD45B1DF}"/>
    <dgm:cxn modelId="{F38EF5D6-6E0F-4F2F-832B-7F02F3E4A3BE}" type="presOf" srcId="{6C28066E-8FE9-49AD-90D7-A7C8272CCE96}" destId="{001D5DDB-4132-4E97-8293-C5400275C6F8}" srcOrd="0" destOrd="0" presId="urn:microsoft.com/office/officeart/2018/2/layout/IconVerticalSolidList"/>
    <dgm:cxn modelId="{DE110F69-5F95-4D75-AC45-03C7ADD804C0}" type="presParOf" srcId="{B64B34CB-AF6F-4F88-9479-2962C2C15AB6}" destId="{D71E8EF1-C63F-4AD2-AE8C-097DD6408EBE}" srcOrd="0" destOrd="0" presId="urn:microsoft.com/office/officeart/2018/2/layout/IconVerticalSolidList"/>
    <dgm:cxn modelId="{B00214B3-DA22-49A4-A01C-91EBC7A39944}" type="presParOf" srcId="{D71E8EF1-C63F-4AD2-AE8C-097DD6408EBE}" destId="{BBE2472F-8D07-4524-A3F2-FE6233556FD9}" srcOrd="0" destOrd="0" presId="urn:microsoft.com/office/officeart/2018/2/layout/IconVerticalSolidList"/>
    <dgm:cxn modelId="{F70C97DA-44F1-425A-A664-34204BCDD538}" type="presParOf" srcId="{D71E8EF1-C63F-4AD2-AE8C-097DD6408EBE}" destId="{65B0D741-3DF3-4314-8D0C-D1EA042B540E}" srcOrd="1" destOrd="0" presId="urn:microsoft.com/office/officeart/2018/2/layout/IconVerticalSolidList"/>
    <dgm:cxn modelId="{FA7421C5-3FC8-4C54-B5EB-3EC0DA28AAA7}" type="presParOf" srcId="{D71E8EF1-C63F-4AD2-AE8C-097DD6408EBE}" destId="{53E6D51C-9BCE-4140-BEEE-60AD999C7027}" srcOrd="2" destOrd="0" presId="urn:microsoft.com/office/officeart/2018/2/layout/IconVerticalSolidList"/>
    <dgm:cxn modelId="{3948D338-3197-4F69-95E5-7EE0110ACFB9}" type="presParOf" srcId="{D71E8EF1-C63F-4AD2-AE8C-097DD6408EBE}" destId="{CE109575-67D4-4F9B-A1D4-FD74535586E6}" srcOrd="3" destOrd="0" presId="urn:microsoft.com/office/officeart/2018/2/layout/IconVerticalSolidList"/>
    <dgm:cxn modelId="{109FE875-A9DE-4D73-913E-9D3FFD2968F6}" type="presParOf" srcId="{B64B34CB-AF6F-4F88-9479-2962C2C15AB6}" destId="{FA65CCD8-8136-4705-A572-98AC43DB98FB}" srcOrd="1" destOrd="0" presId="urn:microsoft.com/office/officeart/2018/2/layout/IconVerticalSolidList"/>
    <dgm:cxn modelId="{7CFC193E-CA2D-493F-B8C1-4839E9729713}" type="presParOf" srcId="{B64B34CB-AF6F-4F88-9479-2962C2C15AB6}" destId="{0AFEFB56-24A3-41E3-A765-E8F2C68CEC44}" srcOrd="2" destOrd="0" presId="urn:microsoft.com/office/officeart/2018/2/layout/IconVerticalSolidList"/>
    <dgm:cxn modelId="{3CB02E76-0329-448B-843F-3538C151F958}" type="presParOf" srcId="{0AFEFB56-24A3-41E3-A765-E8F2C68CEC44}" destId="{0B143B84-E686-4392-B231-6EAE84177EDF}" srcOrd="0" destOrd="0" presId="urn:microsoft.com/office/officeart/2018/2/layout/IconVerticalSolidList"/>
    <dgm:cxn modelId="{C6FD51CB-42E9-4071-90CA-921C79F1B8E0}" type="presParOf" srcId="{0AFEFB56-24A3-41E3-A765-E8F2C68CEC44}" destId="{DFA7C264-CBE6-41A4-B71D-A8E84D0BD04C}" srcOrd="1" destOrd="0" presId="urn:microsoft.com/office/officeart/2018/2/layout/IconVerticalSolidList"/>
    <dgm:cxn modelId="{C4F586BE-9206-4BA0-9CBE-8003964AC01F}" type="presParOf" srcId="{0AFEFB56-24A3-41E3-A765-E8F2C68CEC44}" destId="{058B9C01-4F9D-46E0-964D-99D695CC7D40}" srcOrd="2" destOrd="0" presId="urn:microsoft.com/office/officeart/2018/2/layout/IconVerticalSolidList"/>
    <dgm:cxn modelId="{4ED438E3-B576-424C-BEB7-59D1FCF9FC68}" type="presParOf" srcId="{0AFEFB56-24A3-41E3-A765-E8F2C68CEC44}" destId="{001D5DDB-4132-4E97-8293-C5400275C6F8}" srcOrd="3" destOrd="0" presId="urn:microsoft.com/office/officeart/2018/2/layout/IconVerticalSolidList"/>
    <dgm:cxn modelId="{F0CE2D7A-B924-48FE-B58F-61EEE2E59E25}" type="presParOf" srcId="{B64B34CB-AF6F-4F88-9479-2962C2C15AB6}" destId="{03D570A7-346F-4AE3-8289-DC9DFD39FC14}" srcOrd="3" destOrd="0" presId="urn:microsoft.com/office/officeart/2018/2/layout/IconVerticalSolidList"/>
    <dgm:cxn modelId="{9AC78537-5ABB-40CC-A235-023647EB5D05}" type="presParOf" srcId="{B64B34CB-AF6F-4F88-9479-2962C2C15AB6}" destId="{FB09F8A2-76BD-49AC-AB98-55DF02099034}" srcOrd="4" destOrd="0" presId="urn:microsoft.com/office/officeart/2018/2/layout/IconVerticalSolidList"/>
    <dgm:cxn modelId="{450A482B-4C95-4F3F-8FDE-A880BD82D912}" type="presParOf" srcId="{FB09F8A2-76BD-49AC-AB98-55DF02099034}" destId="{4AFF194D-42DE-4E8F-97BF-6FC20675FAAF}" srcOrd="0" destOrd="0" presId="urn:microsoft.com/office/officeart/2018/2/layout/IconVerticalSolidList"/>
    <dgm:cxn modelId="{3ABA52F9-8C75-4C18-B4D7-31EF848F3C1E}" type="presParOf" srcId="{FB09F8A2-76BD-49AC-AB98-55DF02099034}" destId="{8BC15768-4B17-4647-8F3E-00A2F935D82E}" srcOrd="1" destOrd="0" presId="urn:microsoft.com/office/officeart/2018/2/layout/IconVerticalSolidList"/>
    <dgm:cxn modelId="{45AF0938-7730-4163-B8F2-052E6986A99B}" type="presParOf" srcId="{FB09F8A2-76BD-49AC-AB98-55DF02099034}" destId="{B8601F0A-08E2-4F29-8288-81A6B83B4889}" srcOrd="2" destOrd="0" presId="urn:microsoft.com/office/officeart/2018/2/layout/IconVerticalSolidList"/>
    <dgm:cxn modelId="{F771B4AB-D492-4AA2-BAF0-3A5A960EB3B2}" type="presParOf" srcId="{FB09F8A2-76BD-49AC-AB98-55DF02099034}" destId="{2E92A344-C159-4108-9FC2-95DA8FA69E09}" srcOrd="3" destOrd="0" presId="urn:microsoft.com/office/officeart/2018/2/layout/IconVerticalSolidList"/>
    <dgm:cxn modelId="{2F67266C-8D12-4F58-8E17-E0235070976A}" type="presParOf" srcId="{B64B34CB-AF6F-4F88-9479-2962C2C15AB6}" destId="{1323081F-7B2C-4C29-AF2A-DFC3DC261D23}" srcOrd="5" destOrd="0" presId="urn:microsoft.com/office/officeart/2018/2/layout/IconVerticalSolidList"/>
    <dgm:cxn modelId="{9E8631D1-C67F-4871-A48D-27755BC33AD8}" type="presParOf" srcId="{B64B34CB-AF6F-4F88-9479-2962C2C15AB6}" destId="{CA06CCD2-95A4-451C-84E1-DA69834F5678}" srcOrd="6" destOrd="0" presId="urn:microsoft.com/office/officeart/2018/2/layout/IconVerticalSolidList"/>
    <dgm:cxn modelId="{8D2D5079-7650-4652-ADC5-CC6F9D42DC6C}" type="presParOf" srcId="{CA06CCD2-95A4-451C-84E1-DA69834F5678}" destId="{68FF9085-7854-49CA-BB1F-CE52CC69EF61}" srcOrd="0" destOrd="0" presId="urn:microsoft.com/office/officeart/2018/2/layout/IconVerticalSolidList"/>
    <dgm:cxn modelId="{9213067C-4F61-4736-8C4C-9BB1B1FF6635}" type="presParOf" srcId="{CA06CCD2-95A4-451C-84E1-DA69834F5678}" destId="{AA915323-0A76-43F6-9744-CAE439317B47}" srcOrd="1" destOrd="0" presId="urn:microsoft.com/office/officeart/2018/2/layout/IconVerticalSolidList"/>
    <dgm:cxn modelId="{B2FA200A-99A4-4DE8-B817-7D943CFF2377}" type="presParOf" srcId="{CA06CCD2-95A4-451C-84E1-DA69834F5678}" destId="{803E257F-0487-458F-A5E8-4580CB48A729}" srcOrd="2" destOrd="0" presId="urn:microsoft.com/office/officeart/2018/2/layout/IconVerticalSolidList"/>
    <dgm:cxn modelId="{E259D636-B75D-410A-BCC9-F0C530748D26}" type="presParOf" srcId="{CA06CCD2-95A4-451C-84E1-DA69834F5678}" destId="{23ACD5F3-2A4D-4EAA-825A-5A1DD73D297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1CD0F-2D6E-43D8-A5B7-8B68611CD3CF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F8228-FE33-4D96-8864-F05418FBDDE6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$6,860</a:t>
          </a:r>
        </a:p>
      </dsp:txBody>
      <dsp:txXfrm>
        <a:off x="608661" y="692298"/>
        <a:ext cx="4508047" cy="2799040"/>
      </dsp:txXfrm>
    </dsp:sp>
    <dsp:sp modelId="{5D8F684F-BA79-4BCD-89E0-D4FD856B4822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9AC38-2B41-4ED8-A2AD-91828DDEEB69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14% of closures </a:t>
          </a:r>
          <a:r>
            <a:rPr lang="en-US" sz="5600" u="sng" kern="1200" dirty="0"/>
            <a:t>&gt; </a:t>
          </a:r>
          <a:r>
            <a:rPr lang="en-US" sz="5600" kern="1200" dirty="0"/>
            <a:t>$21.67/hour</a:t>
          </a:r>
        </a:p>
      </dsp:txBody>
      <dsp:txXfrm>
        <a:off x="6331365" y="692298"/>
        <a:ext cx="4508047" cy="2799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7A66C1-38F8-4629-9F9E-2A77D1BF7465}">
      <dsp:nvSpPr>
        <dsp:cNvPr id="0" name=""/>
        <dsp:cNvSpPr/>
      </dsp:nvSpPr>
      <dsp:spPr>
        <a:xfrm>
          <a:off x="33" y="459411"/>
          <a:ext cx="3224506" cy="9856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Missouri Minimum Wage:</a:t>
          </a:r>
        </a:p>
      </dsp:txBody>
      <dsp:txXfrm>
        <a:off x="33" y="459411"/>
        <a:ext cx="3224506" cy="985682"/>
      </dsp:txXfrm>
    </dsp:sp>
    <dsp:sp modelId="{CBC5854B-403C-4D0A-AB9A-D2EACDB827FD}">
      <dsp:nvSpPr>
        <dsp:cNvPr id="0" name=""/>
        <dsp:cNvSpPr/>
      </dsp:nvSpPr>
      <dsp:spPr>
        <a:xfrm>
          <a:off x="33" y="1445094"/>
          <a:ext cx="3224506" cy="363163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$13.75/hour</a:t>
          </a:r>
        </a:p>
      </dsp:txBody>
      <dsp:txXfrm>
        <a:off x="33" y="1445094"/>
        <a:ext cx="3224506" cy="3631635"/>
      </dsp:txXfrm>
    </dsp:sp>
    <dsp:sp modelId="{394A224A-40AA-461C-9465-1FF73F6F5A30}">
      <dsp:nvSpPr>
        <dsp:cNvPr id="0" name=""/>
        <dsp:cNvSpPr/>
      </dsp:nvSpPr>
      <dsp:spPr>
        <a:xfrm>
          <a:off x="3675971" y="459411"/>
          <a:ext cx="3224506" cy="985682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Emphasis on Training Services:</a:t>
          </a:r>
        </a:p>
      </dsp:txBody>
      <dsp:txXfrm>
        <a:off x="3675971" y="459411"/>
        <a:ext cx="3224506" cy="985682"/>
      </dsp:txXfrm>
    </dsp:sp>
    <dsp:sp modelId="{91A586A7-1326-4657-AD4E-CB9BFEF7245A}">
      <dsp:nvSpPr>
        <dsp:cNvPr id="0" name=""/>
        <dsp:cNvSpPr/>
      </dsp:nvSpPr>
      <dsp:spPr>
        <a:xfrm>
          <a:off x="3675971" y="1445094"/>
          <a:ext cx="3224506" cy="3631635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4-year, Graduate, &amp; Jr/Community College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Occ/Voc. Training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Registered Apprenticeships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WBLE (non-Pre-ETS version)</a:t>
          </a:r>
        </a:p>
      </dsp:txBody>
      <dsp:txXfrm>
        <a:off x="3675971" y="1445094"/>
        <a:ext cx="3224506" cy="36316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2472F-8D07-4524-A3F2-FE6233556FD9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B0D741-3DF3-4314-8D0C-D1EA042B540E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109575-67D4-4F9B-A1D4-FD74535586E6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We talk about it </a:t>
          </a:r>
        </a:p>
      </dsp:txBody>
      <dsp:txXfrm>
        <a:off x="1339618" y="2288"/>
        <a:ext cx="5024605" cy="1159843"/>
      </dsp:txXfrm>
    </dsp:sp>
    <dsp:sp modelId="{0B143B84-E686-4392-B231-6EAE84177EDF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A7C264-CBE6-41A4-B71D-A8E84D0BD04C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1D5DDB-4132-4E97-8293-C5400275C6F8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plan for growth</a:t>
          </a:r>
        </a:p>
      </dsp:txBody>
      <dsp:txXfrm>
        <a:off x="1339618" y="1452092"/>
        <a:ext cx="5024605" cy="1159843"/>
      </dsp:txXfrm>
    </dsp:sp>
    <dsp:sp modelId="{4AFF194D-42DE-4E8F-97BF-6FC20675FAAF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15768-4B17-4647-8F3E-00A2F935D82E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92A344-C159-4108-9FC2-95DA8FA69E09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LMI</a:t>
          </a:r>
        </a:p>
      </dsp:txBody>
      <dsp:txXfrm>
        <a:off x="1339618" y="2901896"/>
        <a:ext cx="5024605" cy="1159843"/>
      </dsp:txXfrm>
    </dsp:sp>
    <dsp:sp modelId="{68FF9085-7854-49CA-BB1F-CE52CC69EF61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915323-0A76-43F6-9744-CAE439317B47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CD5F3-2A4D-4EAA-825A-5A1DD73D297C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Local Relationships</a:t>
          </a:r>
        </a:p>
      </dsp:txBody>
      <dsp:txXfrm>
        <a:off x="1339618" y="4351700"/>
        <a:ext cx="5024605" cy="1159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097E6-CD78-4C8E-A998-DCAB04B8CDA1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7D7AB-3E02-4D9D-A303-8347F9FF8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0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PY24 Data (typically 14%-17% each year)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7D7AB-3E02-4D9D-A303-8347F9FF84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82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X-axis clustered by year 2019-2025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7D7AB-3E02-4D9D-A303-8347F9FF84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92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M/V/Values and focus on purpose of Rehab 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 watch spending closely and build in growth expectations into our budget projections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 train use of LMI within GNC context and operationalize it as a part of programs like 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Focus on local relationships with IHEs and other training programs; view the relationship as a partnership vs. </a:t>
            </a:r>
            <a:r>
              <a:rPr lang="en-US"/>
              <a:t>transactional.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7D7AB-3E02-4D9D-A303-8347F9FF84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52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Does include Secondary AND post-secondary, and especially 21 and 22 are inclusive of a post-COVID recovery period.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7D7AB-3E02-4D9D-A303-8347F9FF84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74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also look at it from an authorization perspective. Y axis is the number of participant's associated with each of four service categories.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7D7AB-3E02-4D9D-A303-8347F9FF84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21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394CA-47C5-02B4-D91C-B1B111BB34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DC7A1-DC53-329C-0414-4F9334394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E600C-F2B9-A0B6-045C-283FAEE1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584BA-8533-D9CF-2E5C-88539288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F7302-6D5D-034A-5EC6-E0BF1921A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1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99D2D-1E7F-0BC3-9B82-558BCC344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1D5584-D0A0-03DD-11A2-D8AB06759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25D42-96A2-79DE-D9AD-EA77EC8FC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B4FC5-7505-B9A0-4AED-1757DAD5B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9A401-27BF-8A45-FA3F-C3C7D65C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9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A69A20-B742-5BDC-5DD9-24D934F58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D1AB6-B37D-0235-90A5-50C708608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A5E54-2941-0DB7-5DA6-4A8EB790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443FE-4517-26E3-E802-2970CD40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9FBC9-034D-2ECF-918C-54B7E0A51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88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27CF4-4E16-F28F-3732-59564689C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CB4C1-9EE4-6520-E275-CF0834E69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B08D0-CA2A-F523-722D-C7954FB1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24C8E-F2FF-D37E-30E7-DEEDAE23A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7E32C-A448-2F8F-04FD-F7812535E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3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9A9B6-A9FC-9338-BF8A-B6DB6471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978094-D375-2E6B-627A-6FD2122EC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AF026-D616-615D-4F7A-481E1CAAC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1F22F-74FB-C6FD-C2B3-A25378DDD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C834D-7B56-4B92-4617-D1FCF8097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90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6727-B48C-1E65-59E0-14D474531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7DFE2-FDC5-62DB-8557-C903C5E5B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805E13-F5E0-89D9-4C78-DF62D6123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2CDF6-3E94-B241-03BF-6111E93D6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B13F4-A775-BDEB-4B26-6B3EA7F85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8DD2C-D2D0-6942-201F-60499AAB0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5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26CD1-8A1D-9C70-87AC-41F21BC28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5779C-C581-786D-43D0-1804FD8CE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144423-5559-F1CB-F3F4-4EDBDCD59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DBD39E-291D-713B-9EC0-B6E384331C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543343-4770-1F35-673A-812325954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8FAC18-6ADD-38F5-9505-E556BEF0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AFE879-FDE6-32A6-A04E-896A45A8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31C19C-B509-7F0A-470E-A6499251C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2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57E99-7273-8A71-2518-3BECCA366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A43C7-8809-A3F6-A2BC-0600C4BD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8E6D5-FD54-3C2E-446E-4315C78B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3F6878-67FA-7671-BE36-0C04C5CEA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3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41993C-4D42-14B3-D553-CD3080526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35A2E-598D-DBCD-4794-7C409FA21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C66991-AC23-8D18-2918-13F5B1E3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08418-C738-04DD-96ED-561AB2F71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BE481-59DE-67DD-58E6-D77ED292F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37878-C1C6-6CE6-84F1-65414162A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49129F-3B9D-671E-B4C6-F26774535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E28D7-E312-C6B1-41AC-C72B58708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0B2E3-1EB4-6AA3-EBF4-87E985A6E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70C99-E5BA-8CD7-3BEA-E1E44FF83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A4FBF9-40F3-AD4B-59E6-75A9871D25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B1341-F9F2-E2A3-0B21-EE88BFBEE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E0E22-F84D-B426-6069-159184A0F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5D039-B4FF-7DBF-EB53-F9560237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0D1EB5-7994-B6CD-D4CA-0038A4B5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2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D279E9-A26C-9F10-5488-EE7DF3278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5A7C3-C100-172F-EC54-06731BB56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846AA-6F00-EF9C-DC01-62A9A56DD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5CF96F-671E-4ECC-9E6C-AB34A9F14EA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C8B4A-82A3-D172-E948-48B50AD9D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4F627-7E7D-7A2A-53FF-9631B8CBE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8429E-41A5-4276-AA43-D6CCAF1C6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6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A4142C-58B6-561E-ADF5-03D84D24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</a:rPr>
              <a:t>Increasing Wage Outcomes for Our Customers:</a:t>
            </a:r>
            <a:br>
              <a:rPr lang="en-US" sz="4000" b="1" dirty="0">
                <a:solidFill>
                  <a:srgbClr val="FFFFFF"/>
                </a:solidFill>
              </a:rPr>
            </a:br>
            <a:r>
              <a:rPr lang="en-US" sz="4000" b="1" dirty="0">
                <a:solidFill>
                  <a:srgbClr val="FFFFFF"/>
                </a:solidFill>
              </a:rPr>
              <a:t>Where does Missouri-G Stand?  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93CFBA-AD87-5B4E-FE50-64B857CB51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59927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02567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E5C7CD-38A8-6E10-4FE6-444D2936D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Ansur Adams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88973B0-E83D-EB5D-E496-0D3D400BCB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7567" y="467208"/>
            <a:ext cx="6075470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9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5B3FCF-FD6C-F514-CFF3-8F813AD0F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What’s driving our wage outcomes?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54BC77-BD96-2411-D52E-B9359F37D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69615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576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91A5FE3-32EC-9BC1-D371-4B99A37B2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Why do We Emphasize Training as a VR Service?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07C10-38E5-E6F5-AD7B-5D0A9578F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pPr lvl="1"/>
            <a:r>
              <a:rPr lang="en-US" sz="4400" dirty="0">
                <a:solidFill>
                  <a:schemeClr val="tx2"/>
                </a:solidFill>
              </a:rPr>
              <a:t>The Rehab Act challenges us to maximize the potential of the people that we serve.</a:t>
            </a:r>
          </a:p>
          <a:p>
            <a:pPr marL="457200" lvl="1" indent="0">
              <a:buNone/>
            </a:pP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409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E30601-28D6-B082-E078-B28BDAE77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8D015D5-3D68-2169-3B22-01B61711C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Why do We Emphasize Training as a VR Service?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7CB97-5E92-5D20-312A-C47AF3851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Training is one powerful way that VR can influence the labor force participation rate gap.</a:t>
            </a:r>
          </a:p>
          <a:p>
            <a:endParaRPr lang="en-US" sz="3200" dirty="0">
              <a:solidFill>
                <a:schemeClr val="tx2"/>
              </a:solidFill>
            </a:endParaRPr>
          </a:p>
          <a:p>
            <a:r>
              <a:rPr lang="en-US" sz="3200" dirty="0">
                <a:solidFill>
                  <a:schemeClr val="tx2"/>
                </a:solidFill>
              </a:rPr>
              <a:t>Labor Force Participation Rate:</a:t>
            </a:r>
          </a:p>
          <a:p>
            <a:pPr lvl="1"/>
            <a:r>
              <a:rPr lang="en-US" sz="3200" dirty="0">
                <a:solidFill>
                  <a:schemeClr val="tx2"/>
                </a:solidFill>
              </a:rPr>
              <a:t>People with a disability: </a:t>
            </a:r>
          </a:p>
          <a:p>
            <a:pPr lvl="2"/>
            <a:r>
              <a:rPr lang="en-US" sz="3200" dirty="0">
                <a:solidFill>
                  <a:schemeClr val="tx2"/>
                </a:solidFill>
              </a:rPr>
              <a:t>16-64- 42.4%</a:t>
            </a:r>
          </a:p>
          <a:p>
            <a:pPr lvl="1"/>
            <a:r>
              <a:rPr lang="en-US" sz="3200" dirty="0">
                <a:solidFill>
                  <a:schemeClr val="tx2"/>
                </a:solidFill>
              </a:rPr>
              <a:t>People without a disability: </a:t>
            </a:r>
          </a:p>
          <a:p>
            <a:pPr lvl="2"/>
            <a:r>
              <a:rPr lang="en-US" sz="3200" dirty="0">
                <a:solidFill>
                  <a:schemeClr val="tx2"/>
                </a:solidFill>
              </a:rPr>
              <a:t>16-64 = 77.9%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Source:</a:t>
            </a:r>
            <a:r>
              <a:rPr lang="en-US" sz="2000" dirty="0">
                <a:solidFill>
                  <a:schemeClr val="tx2"/>
                </a:solidFill>
              </a:rPr>
              <a:t> Current Population Survey, Bureau of Labor Statistics, August 2025</a:t>
            </a:r>
          </a:p>
        </p:txBody>
      </p:sp>
    </p:spTree>
    <p:extLst>
      <p:ext uri="{BB962C8B-B14F-4D97-AF65-F5344CB8AC3E}">
        <p14:creationId xmlns:p14="http://schemas.microsoft.com/office/powerpoint/2010/main" val="105260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CF31D-5481-B6A4-A521-9731BA50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A551C-F29C-5B85-C63D-F92ADD3DB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43521E-8275-7171-35EB-6104EFC0C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9945" y="0"/>
            <a:ext cx="12382942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60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BD33B-4112-2E53-AB5F-32107B93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4E3614-B2DC-EDBD-0153-874FF0ADE4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000" y="365125"/>
            <a:ext cx="11722100" cy="6127749"/>
          </a:xfrm>
        </p:spPr>
      </p:pic>
    </p:spTree>
    <p:extLst>
      <p:ext uri="{BB962C8B-B14F-4D97-AF65-F5344CB8AC3E}">
        <p14:creationId xmlns:p14="http://schemas.microsoft.com/office/powerpoint/2010/main" val="223243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88CEC8-1B37-22FF-5EB6-4CC25887D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5400" dirty="0"/>
              <a:t>How do We Emphasize Training as a VR Service?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8E542A-A206-3623-612F-A3D5470C4F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260127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5670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05AA-0FC9-883C-4859-7BEC8EA8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Training Participation Trend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E71CE-035B-D813-AAD5-A144823C3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effectLst/>
            </a:endParaRPr>
          </a:p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21E490C-2C51-D5B6-5BD6-0AA6EC2069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597354"/>
              </p:ext>
            </p:extLst>
          </p:nvPr>
        </p:nvGraphicFramePr>
        <p:xfrm>
          <a:off x="666750" y="1320800"/>
          <a:ext cx="10515600" cy="4837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9201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8E38-2A0A-CFE9-CB17-7EE8D21FA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Training Participation Trend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E8A76FC-7366-D60F-139C-02A5E81608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92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1146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318</Words>
  <Application>Microsoft Office PowerPoint</Application>
  <PresentationFormat>Widescreen</PresentationFormat>
  <Paragraphs>46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Increasing Wage Outcomes for Our Customers: Where does Missouri-G Stand?  </vt:lpstr>
      <vt:lpstr>What’s driving our wage outcomes?</vt:lpstr>
      <vt:lpstr>Why do We Emphasize Training as a VR Service?</vt:lpstr>
      <vt:lpstr>Why do We Emphasize Training as a VR Service?</vt:lpstr>
      <vt:lpstr>PowerPoint Presentation</vt:lpstr>
      <vt:lpstr>PowerPoint Presentation</vt:lpstr>
      <vt:lpstr>How do We Emphasize Training as a VR Service?</vt:lpstr>
      <vt:lpstr>Training Participation Trend</vt:lpstr>
      <vt:lpstr>Training Participation Trend</vt:lpstr>
      <vt:lpstr>Ansur Adams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Clause, Chris</dc:creator>
  <cp:lastModifiedBy>Clause, Chris</cp:lastModifiedBy>
  <cp:revision>48</cp:revision>
  <dcterms:created xsi:type="dcterms:W3CDTF">2025-10-03T17:05:45Z</dcterms:created>
  <dcterms:modified xsi:type="dcterms:W3CDTF">2025-10-21T15:15:35Z</dcterms:modified>
</cp:coreProperties>
</file>