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slideLayouts/slideLayout16.xml" ContentType="application/vnd.openxmlformats-officedocument.presentationml.slideLayout+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embeddedFontLst>
    <p:embeddedFont>
      <p:font typeface="Arial Black" panose="020B0A04020102020204" pitchFamily="34" charset="0"/>
      <p:regular r:id="rId52"/>
      <p:bold r:id="rId53"/>
    </p:embeddedFont>
    <p:embeddedFont>
      <p:font typeface="Century Gothic" panose="020B0502020202020204" pitchFamily="34" charset="0"/>
      <p:regular r:id="rId54"/>
      <p:bold r:id="rId55"/>
      <p:italic r:id="rId56"/>
      <p:boldItalic r:id="rId57"/>
    </p:embeddedFont>
    <p:embeddedFont>
      <p:font typeface="Lexend" panose="020B0604020202020204" charset="0"/>
      <p:regular r:id="rId58"/>
      <p:bold r:id="rId59"/>
    </p:embeddedFont>
    <p:embeddedFont>
      <p:font typeface="Montserrat" panose="00000500000000000000" pitchFamily="2" charset="0"/>
      <p:regular r:id="rId60"/>
      <p:bold r:id="rId61"/>
      <p:italic r:id="rId62"/>
      <p:boldItalic r:id="rId63"/>
    </p:embeddedFont>
    <p:embeddedFont>
      <p:font typeface="Poppins" panose="00000500000000000000" pitchFamily="2" charset="0"/>
      <p:regular r:id="rId64"/>
      <p:bold r:id="rId65"/>
      <p:italic r:id="rId66"/>
      <p:boldItalic r:id="rId67"/>
    </p:embeddedFont>
    <p:embeddedFont>
      <p:font typeface="Roboto Condensed" panose="02000000000000000000" pitchFamily="2" charset="0"/>
      <p:regular r:id="rId68"/>
      <p:bold r:id="rId69"/>
      <p:italic r:id="rId70"/>
      <p:boldItalic r:id="rId71"/>
    </p:embeddedFont>
    <p:embeddedFont>
      <p:font typeface="Roboto Condensed Black" panose="020B0604020202020204" charset="0"/>
      <p:bold r:id="rId72"/>
      <p:italic r:id="rId73"/>
      <p:boldItalic r:id="rId74"/>
    </p:embeddedFont>
    <p:embeddedFont>
      <p:font typeface="Roboto Condensed ExtraBold" panose="020B0604020202020204" charset="0"/>
      <p:bold r:id="rId75"/>
      <p:italic r:id="rId76"/>
      <p:boldItalic r:id="rId77"/>
    </p:embeddedFont>
    <p:embeddedFont>
      <p:font typeface="Roboto Condensed Medium" panose="020F0502020204030204" pitchFamily="2" charset="0"/>
      <p:regular r:id="rId78"/>
      <p:bold r:id="rId79"/>
      <p:italic r:id="rId80"/>
      <p:boldItalic r:id="rId81"/>
    </p:embeddedFont>
    <p:embeddedFont>
      <p:font typeface="Roboto Condensed SemiBold" panose="020B0604020202020204" charset="0"/>
      <p:regular r:id="rId82"/>
      <p:bold r:id="rId83"/>
      <p:italic r:id="rId84"/>
      <p:boldItalic r:id="rId85"/>
    </p:embeddedFont>
    <p:embeddedFont>
      <p:font typeface="Titillium Web" panose="020F0502020204030204" pitchFamily="2"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a Lan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84" Type="http://schemas.openxmlformats.org/officeDocument/2006/relationships/font" Target="fonts/font33.fntdata"/><Relationship Id="rId89" Type="http://schemas.openxmlformats.org/officeDocument/2006/relationships/font" Target="fonts/font3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 Target="slides/slide4.xml"/><Relationship Id="rId90" Type="http://schemas.openxmlformats.org/officeDocument/2006/relationships/commentAuthors" Target="commentAuthors.xml"/><Relationship Id="rId95" Type="http://schemas.openxmlformats.org/officeDocument/2006/relationships/customXml" Target="../customXml/item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13.fntdata"/><Relationship Id="rId69" Type="http://schemas.openxmlformats.org/officeDocument/2006/relationships/font" Target="fonts/font18.fntdata"/><Relationship Id="rId80" Type="http://schemas.openxmlformats.org/officeDocument/2006/relationships/font" Target="fonts/font29.fntdata"/><Relationship Id="rId85" Type="http://schemas.openxmlformats.org/officeDocument/2006/relationships/font" Target="fonts/font3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font" Target="fonts/font32.fntdata"/><Relationship Id="rId88" Type="http://schemas.openxmlformats.org/officeDocument/2006/relationships/font" Target="fonts/font37.fntdata"/><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font" Target="fonts/font35.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openxmlformats.org/officeDocument/2006/relationships/font" Target="fonts/font25.fntdata"/><Relationship Id="rId97"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font" Target="fonts/font20.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5.fntdata"/><Relationship Id="rId87" Type="http://schemas.openxmlformats.org/officeDocument/2006/relationships/font" Target="fonts/font36.fntdata"/><Relationship Id="rId61" Type="http://schemas.openxmlformats.org/officeDocument/2006/relationships/font" Target="fonts/font10.fntdata"/><Relationship Id="rId82" Type="http://schemas.openxmlformats.org/officeDocument/2006/relationships/font" Target="fonts/font3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font" Target="fonts/font5.fntdata"/><Relationship Id="rId77"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9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31T14:13:25.092" idx="1">
    <p:pos x="6000" y="0"/>
    <p:text>@lilajeweljohnson@gmail.com  deleted the smoothie slide for em and captioning the video thanks to Liam who is also in the PPT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d3702ba60f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d3702ba60f_0_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3d3702ba60f_0_2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Brittany has returned to VR whenever needed and has grown in her career from daycare to retail to now training others to be peer mentors and achieve their own career goals!</a:t>
            </a:r>
            <a:endParaRPr/>
          </a:p>
        </p:txBody>
      </p:sp>
      <p:sp>
        <p:nvSpPr>
          <p:cNvPr id="230" name="Google Shape;2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Pictured are Winston-Salem Business Relations Representatives Allison Garner and Troy Chavez.</a:t>
            </a:r>
            <a:endParaRPr/>
          </a:p>
          <a:p>
            <a:pPr marL="0" lvl="0" indent="0" algn="l" rtl="0">
              <a:spcBef>
                <a:spcPts val="0"/>
              </a:spcBef>
              <a:spcAft>
                <a:spcPts val="0"/>
              </a:spcAft>
              <a:buNone/>
            </a:pPr>
            <a:endParaRPr/>
          </a:p>
          <a:p>
            <a:pPr marL="0" lvl="0" indent="0" algn="l" rtl="0">
              <a:spcBef>
                <a:spcPts val="0"/>
              </a:spcBef>
              <a:spcAft>
                <a:spcPts val="0"/>
              </a:spcAft>
              <a:buNone/>
            </a:pPr>
            <a:r>
              <a:rPr lang="en-US"/>
              <a:t>About twenty former Bitty &amp; Beau’s employees, along with their friends and family members, attended the transition workshop where Vocational Evaluator Sara Rock, along with the EIPD team, assisted them in completing their intake paperwork. The former owner of the Winston-Salem Bitty &amp; Beau’s franchise, Kelli Balash, was on hand to help her former employees take their first steps toward their new futures.</a:t>
            </a:r>
            <a:endParaRPr/>
          </a:p>
        </p:txBody>
      </p:sp>
      <p:sp>
        <p:nvSpPr>
          <p:cNvPr id="238" name="Google Shape;2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Brittany has returned to VR whenever needed and has grown in her career from daycare to retail to now training others to be peer mentors and achieve their own career goals!</a:t>
            </a:r>
            <a:endParaRPr/>
          </a:p>
        </p:txBody>
      </p:sp>
      <p:sp>
        <p:nvSpPr>
          <p:cNvPr id="246" name="Google Shape;2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d3ab52ae3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d3ab52ae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Iowa VR Self Employment program provided grants </a:t>
            </a:r>
            <a:endParaRPr/>
          </a:p>
          <a:p>
            <a:pPr marL="0" lvl="0" indent="0" algn="l" rtl="0">
              <a:spcBef>
                <a:spcPts val="0"/>
              </a:spcBef>
              <a:spcAft>
                <a:spcPts val="0"/>
              </a:spcAft>
              <a:buNone/>
            </a:pPr>
            <a:r>
              <a:rPr lang="en-US"/>
              <a:t>Donated coffee machines form previous coffee shop owner in town </a:t>
            </a:r>
            <a:endParaRPr/>
          </a:p>
          <a:p>
            <a:pPr marL="0" lvl="0" indent="0" algn="l" rtl="0">
              <a:spcBef>
                <a:spcPts val="0"/>
              </a:spcBef>
              <a:spcAft>
                <a:spcPts val="0"/>
              </a:spcAft>
              <a:buNone/>
            </a:pPr>
            <a:r>
              <a:rPr lang="en-US"/>
              <a:t>Iowa Department of Natural Resources grants – use local honey for tea and nuts for baking </a:t>
            </a:r>
            <a:endParaRPr/>
          </a:p>
          <a:p>
            <a:pPr marL="0" lvl="0" indent="0" algn="l" rtl="0">
              <a:spcBef>
                <a:spcPts val="0"/>
              </a:spcBef>
              <a:spcAft>
                <a:spcPts val="0"/>
              </a:spcAft>
              <a:buNone/>
            </a:pPr>
            <a:r>
              <a:rPr lang="en-US"/>
              <a:t>Parents purchased the building </a:t>
            </a:r>
            <a:endParaRPr/>
          </a:p>
        </p:txBody>
      </p:sp>
      <p:sp>
        <p:nvSpPr>
          <p:cNvPr id="292" name="Google Shape;29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Building was an old insurance building and gymnastics studio </a:t>
            </a:r>
            <a:endParaRPr/>
          </a:p>
          <a:p>
            <a:pPr marL="0" lvl="0" indent="0" algn="l" rtl="0">
              <a:spcBef>
                <a:spcPts val="0"/>
              </a:spcBef>
              <a:spcAft>
                <a:spcPts val="0"/>
              </a:spcAft>
              <a:buNone/>
            </a:pPr>
            <a:r>
              <a:rPr lang="en-US"/>
              <a:t>Start to finish – left the workshop in February of 2009 and opened her coffee shop in December of 2009</a:t>
            </a:r>
            <a:endParaRPr/>
          </a:p>
          <a:p>
            <a:pPr marL="0" lvl="0" indent="0" algn="l" rtl="0">
              <a:spcBef>
                <a:spcPts val="0"/>
              </a:spcBef>
              <a:spcAft>
                <a:spcPts val="0"/>
              </a:spcAft>
              <a:buNone/>
            </a:pPr>
            <a:r>
              <a:rPr lang="en-US"/>
              <a:t>Celebrating 10 years in 2019 </a:t>
            </a:r>
            <a:endParaRPr/>
          </a:p>
        </p:txBody>
      </p:sp>
      <p:sp>
        <p:nvSpPr>
          <p:cNvPr id="319" name="Google Shape;31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d3702ba60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3d3702ba60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d3702ba60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3d3702ba60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SARA</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d3702ba60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3d3702ba60f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d3702ba60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3d3702ba60f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d3702ba60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3d3702ba60f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highlight>
                  <a:srgbClr val="FFFF00"/>
                </a:highlight>
                <a:latin typeface="Calibri"/>
                <a:ea typeface="Calibri"/>
                <a:cs typeface="Calibri"/>
                <a:sym typeface="Calibri"/>
              </a:rPr>
              <a:t>Whit:</a:t>
            </a:r>
            <a:endParaRPr sz="1200" b="1">
              <a:solidFill>
                <a:schemeClr val="dk1"/>
              </a:solidFill>
              <a:highlight>
                <a:srgbClr val="FFFF00"/>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don’t just change one career.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strengthen families. You strengthen organizations. You strengthen communities.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talent is already there.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potential is already there.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just have to build systems brave enough to welcome it.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d3702ba60f_0_7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g3d3702ba60f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d3702ba60f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g3d3702ba60f_0_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100"/>
              <a:t>TOM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d3702ba60f_0_8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g3d3702ba60f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d3702ba60f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g3d3702ba60f_0_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100"/>
              <a:t>About </a:t>
            </a:r>
            <a:r>
              <a:rPr lang="en-US" b="1"/>
              <a:t>1,050 babies</a:t>
            </a:r>
            <a:r>
              <a:rPr lang="en-US" sz="1100"/>
              <a:t> are born each year in Kansas with a </a:t>
            </a:r>
            <a:r>
              <a:rPr lang="en-US" b="1"/>
              <a:t>birth defect</a:t>
            </a:r>
            <a:r>
              <a:rPr lang="en-US" sz="1100"/>
              <a:t> — that’s a structural or functional disability present at birth.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d3702ba60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3d3702ba60f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Members of Gastonia’s EIPD staff participated as volunteers at the Job Fair of the Carolinas on Tuesday, May 6 at Carowinds.</a:t>
            </a:r>
            <a:endParaRPr/>
          </a:p>
          <a:p>
            <a:pPr marL="0" lvl="0" indent="0" algn="l" rtl="0">
              <a:spcBef>
                <a:spcPts val="0"/>
              </a:spcBef>
              <a:spcAft>
                <a:spcPts val="0"/>
              </a:spcAft>
              <a:buNone/>
            </a:pPr>
            <a:endParaRPr/>
          </a:p>
          <a:p>
            <a:pPr marL="0" lvl="0" indent="0" algn="l" rtl="0">
              <a:spcBef>
                <a:spcPts val="0"/>
              </a:spcBef>
              <a:spcAft>
                <a:spcPts val="0"/>
              </a:spcAft>
              <a:buNone/>
            </a:pPr>
            <a:r>
              <a:rPr lang="en-US"/>
              <a:t>The free job fair was a partnership between NCWorks and SCWorks to connect jobseekers with employers from North and South Carolina. This was the seventh JFOTC event and the sixth time the Gaston County office volunteered at the event.</a:t>
            </a:r>
            <a:endParaRPr/>
          </a:p>
          <a:p>
            <a:pPr marL="0" lvl="0" indent="0" algn="l" rtl="0">
              <a:spcBef>
                <a:spcPts val="0"/>
              </a:spcBef>
              <a:spcAft>
                <a:spcPts val="0"/>
              </a:spcAft>
              <a:buNone/>
            </a:pPr>
            <a:endParaRPr/>
          </a:p>
          <a:p>
            <a:pPr marL="0" lvl="0" indent="0" algn="l" rtl="0">
              <a:spcBef>
                <a:spcPts val="0"/>
              </a:spcBef>
              <a:spcAft>
                <a:spcPts val="0"/>
              </a:spcAft>
              <a:buNone/>
            </a:pPr>
            <a:r>
              <a:rPr lang="en-US"/>
              <a:t>The public came out in big numbers as almost 600 jobseekers – including 90 high school students – came out to attend this event.</a:t>
            </a:r>
            <a:endParaRPr/>
          </a:p>
          <a:p>
            <a:pPr marL="0" lvl="0" indent="0" algn="l" rtl="0">
              <a:spcBef>
                <a:spcPts val="0"/>
              </a:spcBef>
              <a:spcAft>
                <a:spcPts val="0"/>
              </a:spcAft>
              <a:buNone/>
            </a:pPr>
            <a:r>
              <a:rPr lang="en-US"/>
              <a:t>Pictured are VR Counselor Alisa Kennedy, Business Relations Representative Deborah Ervin, VR Counselor Charlene Forteau, Unit Manager Lyndon Robinson and Processing Assistant Marsha Danner.</a:t>
            </a:r>
            <a:endParaRPr/>
          </a:p>
        </p:txBody>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Pictured are Goodwill Career Navigator Altomese Jones and Goodwill Forsyth County District Director Kaisha McDermott-Carter.</a:t>
            </a:r>
            <a:endParaRPr/>
          </a:p>
          <a:p>
            <a:pPr marL="0" lvl="0" indent="0" algn="l" rtl="0">
              <a:spcBef>
                <a:spcPts val="0"/>
              </a:spcBef>
              <a:spcAft>
                <a:spcPts val="0"/>
              </a:spcAft>
              <a:buNone/>
            </a:pPr>
            <a:endParaRPr/>
          </a:p>
          <a:p>
            <a:pPr marL="0" lvl="0" indent="0" algn="l" rtl="0">
              <a:spcBef>
                <a:spcPts val="0"/>
              </a:spcBef>
              <a:spcAft>
                <a:spcPts val="0"/>
              </a:spcAft>
              <a:buNone/>
            </a:pPr>
            <a:r>
              <a:rPr lang="en-US"/>
              <a:t>EIPD makes wise use of its partnerships. One especially productive partnership in Winston-Salem is between the local unit office and Goodwill Industries of Northwest North Carolina.</a:t>
            </a:r>
            <a:endParaRPr/>
          </a:p>
          <a:p>
            <a:pPr marL="0" lvl="0" indent="0" algn="l" rtl="0">
              <a:spcBef>
                <a:spcPts val="0"/>
              </a:spcBef>
              <a:spcAft>
                <a:spcPts val="0"/>
              </a:spcAft>
              <a:buNone/>
            </a:pPr>
            <a:endParaRPr/>
          </a:p>
          <a:p>
            <a:pPr marL="0" lvl="0" indent="0" algn="l" rtl="0">
              <a:spcBef>
                <a:spcPts val="0"/>
              </a:spcBef>
              <a:spcAft>
                <a:spcPts val="0"/>
              </a:spcAft>
              <a:buNone/>
            </a:pPr>
            <a:r>
              <a:rPr lang="en-US"/>
              <a:t>“When a client approached me and said her goal was to work in a clerical role for a non-profit I thought of Goodwill right away,” Business Relations Representative Allison Garner, of the Winston-Salem Unit Office said. “I went to them and suggested an internship, and they were open to it.”</a:t>
            </a:r>
            <a:endParaRPr/>
          </a:p>
          <a:p>
            <a:pPr marL="0" lvl="0" indent="0" algn="l" rtl="0">
              <a:spcBef>
                <a:spcPts val="0"/>
              </a:spcBef>
              <a:spcAft>
                <a:spcPts val="0"/>
              </a:spcAft>
              <a:buNone/>
            </a:pPr>
            <a:endParaRPr/>
          </a:p>
          <a:p>
            <a:pPr marL="0" lvl="0" indent="0" algn="l" rtl="0">
              <a:spcBef>
                <a:spcPts val="0"/>
              </a:spcBef>
              <a:spcAft>
                <a:spcPts val="0"/>
              </a:spcAft>
              <a:buNone/>
            </a:pPr>
            <a:r>
              <a:rPr lang="en-US"/>
              <a:t>Altomese Jones’ internship went well. Because Goodwill was motivated to hire Jones, they reworked the position and turned it into two part-time jobs to accommodate her requirements.</a:t>
            </a: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1"/>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8" name="Google Shape;108;p11"/>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109" name="Google Shape;109;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110" name="Google Shape;110;p11"/>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11" name="Google Shape;111;p11"/>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8" name="Google Shape;118;p12"/>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119" name="Google Shape;119;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120" name="Google Shape;120;p12"/>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21" name="Google Shape;121;p12"/>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with Title 3">
  <p:cSld name="Content Slide with Title 3">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1256145" y="278003"/>
            <a:ext cx="9947563" cy="5026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057"/>
              </a:buClr>
              <a:buSzPts val="3200"/>
              <a:buFont typeface="Arial Black"/>
              <a:buNone/>
              <a:defRPr sz="3200">
                <a:solidFill>
                  <a:srgbClr val="003057"/>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3"/>
          <p:cNvSpPr txBox="1">
            <a:spLocks noGrp="1"/>
          </p:cNvSpPr>
          <p:nvPr>
            <p:ph type="body" idx="1"/>
          </p:nvPr>
        </p:nvSpPr>
        <p:spPr>
          <a:xfrm>
            <a:off x="988293" y="1487489"/>
            <a:ext cx="10215417" cy="4876367"/>
          </a:xfrm>
          <a:prstGeom prst="rect">
            <a:avLst/>
          </a:prstGeom>
          <a:noFill/>
          <a:ln>
            <a:noFill/>
          </a:ln>
        </p:spPr>
        <p:txBody>
          <a:bodyPr spcFirstLastPara="1" wrap="square" lIns="91425" tIns="45700" rIns="91425" bIns="45700" anchor="t" anchorCtr="0">
            <a:normAutofit/>
          </a:bodyPr>
          <a:lstStyle>
            <a:lvl1pPr marL="457200" lvl="0" indent="-419100" algn="l">
              <a:lnSpc>
                <a:spcPct val="90000"/>
              </a:lnSpc>
              <a:spcBef>
                <a:spcPts val="1000"/>
              </a:spcBef>
              <a:spcAft>
                <a:spcPts val="0"/>
              </a:spcAft>
              <a:buClr>
                <a:schemeClr val="dk1"/>
              </a:buClr>
              <a:buSzPts val="3000"/>
              <a:buChar char="•"/>
              <a:defRPr sz="30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5" name="Google Shape;125;p13"/>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126" name="Google Shape;126;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127" name="Google Shape;127;p13"/>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28" name="Google Shape;128;p13"/>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Title 10">
  <p:cSld name="Content Slide with Title 10">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1256145" y="278003"/>
            <a:ext cx="9947563" cy="5026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057"/>
              </a:buClr>
              <a:buSzPts val="3200"/>
              <a:buFont typeface="Arial Black"/>
              <a:buNone/>
              <a:defRPr sz="3200">
                <a:solidFill>
                  <a:srgbClr val="003057"/>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4"/>
          <p:cNvSpPr txBox="1">
            <a:spLocks noGrp="1"/>
          </p:cNvSpPr>
          <p:nvPr>
            <p:ph type="body" idx="1"/>
          </p:nvPr>
        </p:nvSpPr>
        <p:spPr>
          <a:xfrm>
            <a:off x="988293" y="1487489"/>
            <a:ext cx="10215417" cy="4876367"/>
          </a:xfrm>
          <a:prstGeom prst="rect">
            <a:avLst/>
          </a:prstGeom>
          <a:noFill/>
          <a:ln>
            <a:noFill/>
          </a:ln>
        </p:spPr>
        <p:txBody>
          <a:bodyPr spcFirstLastPara="1" wrap="square" lIns="91425" tIns="45700" rIns="91425" bIns="45700" anchor="t" anchorCtr="0">
            <a:normAutofit/>
          </a:bodyPr>
          <a:lstStyle>
            <a:lvl1pPr marL="457200" lvl="0" indent="-419100" algn="l">
              <a:lnSpc>
                <a:spcPct val="90000"/>
              </a:lnSpc>
              <a:spcBef>
                <a:spcPts val="1000"/>
              </a:spcBef>
              <a:spcAft>
                <a:spcPts val="0"/>
              </a:spcAft>
              <a:buClr>
                <a:schemeClr val="dk1"/>
              </a:buClr>
              <a:buSzPts val="3000"/>
              <a:buChar char="•"/>
              <a:defRPr sz="30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4"/>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33" name="Google Shape;133;p14"/>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34"/>
        <p:cNvGrpSpPr/>
        <p:nvPr/>
      </p:nvGrpSpPr>
      <p:grpSpPr>
        <a:xfrm>
          <a:off x="0" y="0"/>
          <a:ext cx="0" cy="0"/>
          <a:chOff x="0" y="0"/>
          <a:chExt cx="0" cy="0"/>
        </a:xfrm>
      </p:grpSpPr>
      <p:pic>
        <p:nvPicPr>
          <p:cNvPr id="135" name="Google Shape;135;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7000"/>
            <a:ext cx="7662932" cy="7112000"/>
          </a:xfrm>
          <a:prstGeom prst="rect">
            <a:avLst/>
          </a:prstGeom>
          <a:noFill/>
          <a:ln>
            <a:noFill/>
          </a:ln>
        </p:spPr>
      </p:pic>
      <p:sp>
        <p:nvSpPr>
          <p:cNvPr id="136" name="Google Shape;136;p15"/>
          <p:cNvSpPr txBox="1">
            <a:spLocks noGrp="1"/>
          </p:cNvSpPr>
          <p:nvPr>
            <p:ph type="sldNum" idx="12"/>
          </p:nvPr>
        </p:nvSpPr>
        <p:spPr>
          <a:xfrm>
            <a:off x="9205667" y="73567"/>
            <a:ext cx="2465700" cy="375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venir"/>
                <a:ea typeface="Avenir"/>
                <a:cs typeface="Avenir"/>
                <a:sym typeface="Avenir"/>
              </a:defRPr>
            </a:lvl9pPr>
          </a:lstStyle>
          <a:p>
            <a:pPr marL="0" lvl="0" indent="0" algn="l" rtl="0">
              <a:spcBef>
                <a:spcPts val="0"/>
              </a:spcBef>
              <a:spcAft>
                <a:spcPts val="0"/>
              </a:spcAft>
              <a:buNone/>
            </a:pPr>
            <a:r>
              <a:rPr lang="en-US"/>
              <a:t>KCDD Brand Identity Style Guide  |</a:t>
            </a:r>
            <a:endParaRPr sz="1300">
              <a:solidFill>
                <a:schemeClr val="dk2"/>
              </a:solidFill>
              <a:latin typeface="Arial"/>
              <a:ea typeface="Arial"/>
              <a:cs typeface="Arial"/>
              <a:sym typeface="Arial"/>
            </a:endParaRPr>
          </a:p>
        </p:txBody>
      </p:sp>
      <p:sp>
        <p:nvSpPr>
          <p:cNvPr id="137" name="Google Shape;137;p15"/>
          <p:cNvSpPr txBox="1">
            <a:spLocks noGrp="1"/>
          </p:cNvSpPr>
          <p:nvPr>
            <p:ph type="sldNum" idx="2"/>
          </p:nvPr>
        </p:nvSpPr>
        <p:spPr>
          <a:xfrm>
            <a:off x="11460412" y="73568"/>
            <a:ext cx="731700" cy="5247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1100" b="0" i="0" u="none" strike="noStrike" cap="none">
                <a:solidFill>
                  <a:srgbClr val="29408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p15"/>
          <p:cNvSpPr txBox="1"/>
          <p:nvPr/>
        </p:nvSpPr>
        <p:spPr>
          <a:xfrm>
            <a:off x="10057515" y="6523973"/>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39" name="Google Shape;139;p15"/>
          <p:cNvCxnSpPr/>
          <p:nvPr/>
        </p:nvCxnSpPr>
        <p:spPr>
          <a:xfrm>
            <a:off x="10116340" y="6580807"/>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1">
  <p:cSld name="Comparison">
    <p:spTree>
      <p:nvGrpSpPr>
        <p:cNvPr id="1" name="Shape 140"/>
        <p:cNvGrpSpPr/>
        <p:nvPr/>
      </p:nvGrpSpPr>
      <p:grpSpPr>
        <a:xfrm>
          <a:off x="0" y="0"/>
          <a:ext cx="0" cy="0"/>
          <a:chOff x="0" y="0"/>
          <a:chExt cx="0" cy="0"/>
        </a:xfrm>
      </p:grpSpPr>
      <p:sp>
        <p:nvSpPr>
          <p:cNvPr id="141" name="Google Shape;141;p16"/>
          <p:cNvSpPr txBox="1">
            <a:spLocks noGrp="1"/>
          </p:cNvSpPr>
          <p:nvPr>
            <p:ph type="body" idx="1"/>
          </p:nvPr>
        </p:nvSpPr>
        <p:spPr>
          <a:xfrm>
            <a:off x="427779" y="5273040"/>
            <a:ext cx="2707200" cy="1294500"/>
          </a:xfrm>
          <a:prstGeom prst="rect">
            <a:avLst/>
          </a:prstGeom>
          <a:noFill/>
          <a:ln>
            <a:noFill/>
          </a:ln>
        </p:spPr>
        <p:txBody>
          <a:bodyPr spcFirstLastPara="1" wrap="square" lIns="0" tIns="0" rIns="0" bIns="0" anchor="b" anchorCtr="0">
            <a:normAutofit/>
          </a:bodyPr>
          <a:lstStyle>
            <a:lvl1pPr marL="457200" lvl="0" indent="-228600" algn="ctr">
              <a:lnSpc>
                <a:spcPct val="120000"/>
              </a:lnSpc>
              <a:spcBef>
                <a:spcPts val="1100"/>
              </a:spcBef>
              <a:spcAft>
                <a:spcPts val="0"/>
              </a:spcAft>
              <a:buClr>
                <a:srgbClr val="595959"/>
              </a:buClr>
              <a:buSzPts val="2000"/>
              <a:buFont typeface="Arial"/>
              <a:buNone/>
              <a:defRPr sz="2000">
                <a:solidFill>
                  <a:srgbClr val="595959"/>
                </a:solidFill>
              </a:defRPr>
            </a:lvl1pPr>
            <a:lvl2pPr marL="914400" lvl="1" indent="-355600" algn="ctr">
              <a:lnSpc>
                <a:spcPct val="120000"/>
              </a:lnSpc>
              <a:spcBef>
                <a:spcPts val="1100"/>
              </a:spcBef>
              <a:spcAft>
                <a:spcPts val="0"/>
              </a:spcAft>
              <a:buClr>
                <a:srgbClr val="595959"/>
              </a:buClr>
              <a:buSzPts val="2000"/>
              <a:buFont typeface="Arial"/>
              <a:buChar char="○"/>
              <a:defRPr sz="2000">
                <a:solidFill>
                  <a:srgbClr val="595959"/>
                </a:solidFill>
              </a:defRPr>
            </a:lvl2pPr>
            <a:lvl3pPr marL="1371600" lvl="2" indent="-355600" algn="ctr">
              <a:lnSpc>
                <a:spcPct val="120000"/>
              </a:lnSpc>
              <a:spcBef>
                <a:spcPts val="1100"/>
              </a:spcBef>
              <a:spcAft>
                <a:spcPts val="0"/>
              </a:spcAft>
              <a:buClr>
                <a:srgbClr val="595959"/>
              </a:buClr>
              <a:buSzPts val="2000"/>
              <a:buFont typeface="Arial"/>
              <a:buChar char="■"/>
              <a:defRPr sz="2000">
                <a:solidFill>
                  <a:srgbClr val="595959"/>
                </a:solidFill>
              </a:defRPr>
            </a:lvl3pPr>
            <a:lvl4pPr marL="1828800" lvl="3" indent="-355600" algn="ctr">
              <a:lnSpc>
                <a:spcPct val="120000"/>
              </a:lnSpc>
              <a:spcBef>
                <a:spcPts val="1100"/>
              </a:spcBef>
              <a:spcAft>
                <a:spcPts val="0"/>
              </a:spcAft>
              <a:buClr>
                <a:srgbClr val="595959"/>
              </a:buClr>
              <a:buSzPts val="2000"/>
              <a:buFont typeface="Arial"/>
              <a:buChar char="●"/>
              <a:defRPr sz="2000">
                <a:solidFill>
                  <a:srgbClr val="595959"/>
                </a:solidFill>
              </a:defRPr>
            </a:lvl4pPr>
            <a:lvl5pPr marL="2286000" lvl="4" indent="-355600" algn="ctr">
              <a:lnSpc>
                <a:spcPct val="120000"/>
              </a:lnSpc>
              <a:spcBef>
                <a:spcPts val="1100"/>
              </a:spcBef>
              <a:spcAft>
                <a:spcPts val="0"/>
              </a:spcAft>
              <a:buClr>
                <a:srgbClr val="595959"/>
              </a:buClr>
              <a:buSzPts val="2000"/>
              <a:buFont typeface="Arial"/>
              <a:buChar char="○"/>
              <a:defRPr sz="2000">
                <a:solidFill>
                  <a:srgbClr val="595959"/>
                </a:solidFill>
              </a:defRPr>
            </a:lvl5pPr>
            <a:lvl6pPr marL="2743200" lvl="5" indent="-406400" algn="l">
              <a:lnSpc>
                <a:spcPct val="90000"/>
              </a:lnSpc>
              <a:spcBef>
                <a:spcPts val="1100"/>
              </a:spcBef>
              <a:spcAft>
                <a:spcPts val="0"/>
              </a:spcAft>
              <a:buSzPts val="2800"/>
              <a:buChar char="■"/>
              <a:defRPr/>
            </a:lvl6pPr>
            <a:lvl7pPr marL="3200400" lvl="6" indent="-406400" algn="l">
              <a:lnSpc>
                <a:spcPct val="90000"/>
              </a:lnSpc>
              <a:spcBef>
                <a:spcPts val="1100"/>
              </a:spcBef>
              <a:spcAft>
                <a:spcPts val="0"/>
              </a:spcAft>
              <a:buSzPts val="2800"/>
              <a:buChar char="●"/>
              <a:defRPr/>
            </a:lvl7pPr>
            <a:lvl8pPr marL="3657600" lvl="7" indent="-406400" algn="l">
              <a:lnSpc>
                <a:spcPct val="90000"/>
              </a:lnSpc>
              <a:spcBef>
                <a:spcPts val="1100"/>
              </a:spcBef>
              <a:spcAft>
                <a:spcPts val="0"/>
              </a:spcAft>
              <a:buSzPts val="2800"/>
              <a:buChar char="○"/>
              <a:defRPr/>
            </a:lvl8pPr>
            <a:lvl9pPr marL="4114800" lvl="8" indent="-406400" algn="l">
              <a:lnSpc>
                <a:spcPct val="90000"/>
              </a:lnSpc>
              <a:spcBef>
                <a:spcPts val="1100"/>
              </a:spcBef>
              <a:spcAft>
                <a:spcPts val="0"/>
              </a:spcAft>
              <a:buSzPts val="2800"/>
              <a:buChar char="■"/>
              <a:defRPr/>
            </a:lvl9pPr>
          </a:lstStyle>
          <a:p>
            <a:endParaRPr/>
          </a:p>
        </p:txBody>
      </p:sp>
      <p:sp>
        <p:nvSpPr>
          <p:cNvPr id="142" name="Google Shape;142;p16"/>
          <p:cNvSpPr txBox="1">
            <a:spLocks noGrp="1"/>
          </p:cNvSpPr>
          <p:nvPr>
            <p:ph type="body" idx="2"/>
          </p:nvPr>
        </p:nvSpPr>
        <p:spPr>
          <a:xfrm>
            <a:off x="6172200" y="2363152"/>
            <a:ext cx="5183100" cy="279810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100"/>
              </a:spcBef>
              <a:spcAft>
                <a:spcPts val="0"/>
              </a:spcAft>
              <a:buSzPts val="2800"/>
              <a:buChar char="●"/>
              <a:defRPr/>
            </a:lvl1pPr>
            <a:lvl2pPr marL="914400" lvl="1" indent="-406400" algn="l">
              <a:lnSpc>
                <a:spcPct val="90000"/>
              </a:lnSpc>
              <a:spcBef>
                <a:spcPts val="1100"/>
              </a:spcBef>
              <a:spcAft>
                <a:spcPts val="0"/>
              </a:spcAft>
              <a:buSzPts val="2800"/>
              <a:buChar char="○"/>
              <a:defRPr/>
            </a:lvl2pPr>
            <a:lvl3pPr marL="1371600" lvl="2" indent="-406400" algn="l">
              <a:lnSpc>
                <a:spcPct val="90000"/>
              </a:lnSpc>
              <a:spcBef>
                <a:spcPts val="1100"/>
              </a:spcBef>
              <a:spcAft>
                <a:spcPts val="0"/>
              </a:spcAft>
              <a:buSzPts val="2800"/>
              <a:buChar char="■"/>
              <a:defRPr/>
            </a:lvl3pPr>
            <a:lvl4pPr marL="1828800" lvl="3" indent="-406400" algn="l">
              <a:lnSpc>
                <a:spcPct val="90000"/>
              </a:lnSpc>
              <a:spcBef>
                <a:spcPts val="1100"/>
              </a:spcBef>
              <a:spcAft>
                <a:spcPts val="0"/>
              </a:spcAft>
              <a:buSzPts val="2800"/>
              <a:buChar char="●"/>
              <a:defRPr/>
            </a:lvl4pPr>
            <a:lvl5pPr marL="2286000" lvl="4" indent="-406400" algn="l">
              <a:lnSpc>
                <a:spcPct val="90000"/>
              </a:lnSpc>
              <a:spcBef>
                <a:spcPts val="1100"/>
              </a:spcBef>
              <a:spcAft>
                <a:spcPts val="0"/>
              </a:spcAft>
              <a:buSzPts val="2800"/>
              <a:buChar char="○"/>
              <a:defRPr/>
            </a:lvl5pPr>
            <a:lvl6pPr marL="2743200" lvl="5" indent="-406400" algn="l">
              <a:lnSpc>
                <a:spcPct val="90000"/>
              </a:lnSpc>
              <a:spcBef>
                <a:spcPts val="1100"/>
              </a:spcBef>
              <a:spcAft>
                <a:spcPts val="0"/>
              </a:spcAft>
              <a:buSzPts val="2800"/>
              <a:buChar char="■"/>
              <a:defRPr/>
            </a:lvl6pPr>
            <a:lvl7pPr marL="3200400" lvl="6" indent="-406400" algn="l">
              <a:lnSpc>
                <a:spcPct val="90000"/>
              </a:lnSpc>
              <a:spcBef>
                <a:spcPts val="1100"/>
              </a:spcBef>
              <a:spcAft>
                <a:spcPts val="0"/>
              </a:spcAft>
              <a:buSzPts val="2800"/>
              <a:buChar char="●"/>
              <a:defRPr/>
            </a:lvl7pPr>
            <a:lvl8pPr marL="3657600" lvl="7" indent="-406400" algn="l">
              <a:lnSpc>
                <a:spcPct val="90000"/>
              </a:lnSpc>
              <a:spcBef>
                <a:spcPts val="1100"/>
              </a:spcBef>
              <a:spcAft>
                <a:spcPts val="0"/>
              </a:spcAft>
              <a:buSzPts val="2800"/>
              <a:buChar char="○"/>
              <a:defRPr/>
            </a:lvl8pPr>
            <a:lvl9pPr marL="4114800" lvl="8" indent="-406400" algn="l">
              <a:lnSpc>
                <a:spcPct val="90000"/>
              </a:lnSpc>
              <a:spcBef>
                <a:spcPts val="1100"/>
              </a:spcBef>
              <a:spcAft>
                <a:spcPts val="0"/>
              </a:spcAft>
              <a:buSzPts val="2800"/>
              <a:buChar char="■"/>
              <a:defRPr/>
            </a:lvl9pPr>
          </a:lstStyle>
          <a:p>
            <a:endParaRPr/>
          </a:p>
        </p:txBody>
      </p:sp>
      <p:sp>
        <p:nvSpPr>
          <p:cNvPr id="143" name="Google Shape;143;p16"/>
          <p:cNvSpPr txBox="1">
            <a:spLocks noGrp="1"/>
          </p:cNvSpPr>
          <p:nvPr>
            <p:ph type="body" idx="3"/>
          </p:nvPr>
        </p:nvSpPr>
        <p:spPr>
          <a:xfrm>
            <a:off x="6172200" y="1696717"/>
            <a:ext cx="5183100" cy="507900"/>
          </a:xfrm>
          <a:prstGeom prst="rect">
            <a:avLst/>
          </a:prstGeom>
          <a:noFill/>
          <a:ln>
            <a:noFill/>
          </a:ln>
        </p:spPr>
        <p:txBody>
          <a:bodyPr spcFirstLastPara="1" wrap="square" lIns="45675" tIns="45675" rIns="45675" bIns="45675" anchor="b" anchorCtr="0">
            <a:normAutofit/>
          </a:bodyPr>
          <a:lstStyle>
            <a:lvl1pPr marL="457200" lvl="0" indent="-406400" algn="l">
              <a:lnSpc>
                <a:spcPct val="90000"/>
              </a:lnSpc>
              <a:spcBef>
                <a:spcPts val="1100"/>
              </a:spcBef>
              <a:spcAft>
                <a:spcPts val="0"/>
              </a:spcAft>
              <a:buSzPts val="2800"/>
              <a:buChar char="●"/>
              <a:defRPr/>
            </a:lvl1pPr>
            <a:lvl2pPr marL="914400" lvl="1" indent="-406400" algn="l">
              <a:lnSpc>
                <a:spcPct val="90000"/>
              </a:lnSpc>
              <a:spcBef>
                <a:spcPts val="1100"/>
              </a:spcBef>
              <a:spcAft>
                <a:spcPts val="0"/>
              </a:spcAft>
              <a:buSzPts val="2800"/>
              <a:buChar char="○"/>
              <a:defRPr/>
            </a:lvl2pPr>
            <a:lvl3pPr marL="1371600" lvl="2" indent="-406400" algn="l">
              <a:lnSpc>
                <a:spcPct val="90000"/>
              </a:lnSpc>
              <a:spcBef>
                <a:spcPts val="1100"/>
              </a:spcBef>
              <a:spcAft>
                <a:spcPts val="0"/>
              </a:spcAft>
              <a:buSzPts val="2800"/>
              <a:buChar char="■"/>
              <a:defRPr/>
            </a:lvl3pPr>
            <a:lvl4pPr marL="1828800" lvl="3" indent="-406400" algn="l">
              <a:lnSpc>
                <a:spcPct val="90000"/>
              </a:lnSpc>
              <a:spcBef>
                <a:spcPts val="1100"/>
              </a:spcBef>
              <a:spcAft>
                <a:spcPts val="0"/>
              </a:spcAft>
              <a:buSzPts val="2800"/>
              <a:buChar char="●"/>
              <a:defRPr/>
            </a:lvl4pPr>
            <a:lvl5pPr marL="2286000" lvl="4" indent="-406400" algn="l">
              <a:lnSpc>
                <a:spcPct val="90000"/>
              </a:lnSpc>
              <a:spcBef>
                <a:spcPts val="1100"/>
              </a:spcBef>
              <a:spcAft>
                <a:spcPts val="0"/>
              </a:spcAft>
              <a:buSzPts val="2800"/>
              <a:buChar char="○"/>
              <a:defRPr/>
            </a:lvl5pPr>
            <a:lvl6pPr marL="2743200" lvl="5" indent="-406400" algn="l">
              <a:lnSpc>
                <a:spcPct val="90000"/>
              </a:lnSpc>
              <a:spcBef>
                <a:spcPts val="1100"/>
              </a:spcBef>
              <a:spcAft>
                <a:spcPts val="0"/>
              </a:spcAft>
              <a:buSzPts val="2800"/>
              <a:buChar char="■"/>
              <a:defRPr/>
            </a:lvl6pPr>
            <a:lvl7pPr marL="3200400" lvl="6" indent="-406400" algn="l">
              <a:lnSpc>
                <a:spcPct val="90000"/>
              </a:lnSpc>
              <a:spcBef>
                <a:spcPts val="1100"/>
              </a:spcBef>
              <a:spcAft>
                <a:spcPts val="0"/>
              </a:spcAft>
              <a:buSzPts val="2800"/>
              <a:buChar char="●"/>
              <a:defRPr/>
            </a:lvl7pPr>
            <a:lvl8pPr marL="3657600" lvl="7" indent="-406400" algn="l">
              <a:lnSpc>
                <a:spcPct val="90000"/>
              </a:lnSpc>
              <a:spcBef>
                <a:spcPts val="1100"/>
              </a:spcBef>
              <a:spcAft>
                <a:spcPts val="0"/>
              </a:spcAft>
              <a:buSzPts val="2800"/>
              <a:buChar char="○"/>
              <a:defRPr/>
            </a:lvl8pPr>
            <a:lvl9pPr marL="4114800" lvl="8" indent="-406400" algn="l">
              <a:lnSpc>
                <a:spcPct val="90000"/>
              </a:lnSpc>
              <a:spcBef>
                <a:spcPts val="1100"/>
              </a:spcBef>
              <a:spcAft>
                <a:spcPts val="0"/>
              </a:spcAft>
              <a:buSzPts val="2800"/>
              <a:buChar char="■"/>
              <a:defRPr/>
            </a:lvl9pPr>
          </a:lstStyle>
          <a:p>
            <a:endParaRPr/>
          </a:p>
        </p:txBody>
      </p:sp>
      <p:sp>
        <p:nvSpPr>
          <p:cNvPr id="144" name="Google Shape;144;p16"/>
          <p:cNvSpPr txBox="1">
            <a:spLocks noGrp="1"/>
          </p:cNvSpPr>
          <p:nvPr>
            <p:ph type="body" idx="4"/>
          </p:nvPr>
        </p:nvSpPr>
        <p:spPr>
          <a:xfrm>
            <a:off x="839788" y="2363151"/>
            <a:ext cx="5157900" cy="279810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100"/>
              </a:spcBef>
              <a:spcAft>
                <a:spcPts val="0"/>
              </a:spcAft>
              <a:buSzPts val="2800"/>
              <a:buChar char="●"/>
              <a:defRPr/>
            </a:lvl1pPr>
            <a:lvl2pPr marL="914400" lvl="1" indent="-406400" algn="l">
              <a:lnSpc>
                <a:spcPct val="90000"/>
              </a:lnSpc>
              <a:spcBef>
                <a:spcPts val="1100"/>
              </a:spcBef>
              <a:spcAft>
                <a:spcPts val="0"/>
              </a:spcAft>
              <a:buSzPts val="2800"/>
              <a:buChar char="○"/>
              <a:defRPr/>
            </a:lvl2pPr>
            <a:lvl3pPr marL="1371600" lvl="2" indent="-406400" algn="l">
              <a:lnSpc>
                <a:spcPct val="90000"/>
              </a:lnSpc>
              <a:spcBef>
                <a:spcPts val="1100"/>
              </a:spcBef>
              <a:spcAft>
                <a:spcPts val="0"/>
              </a:spcAft>
              <a:buSzPts val="2800"/>
              <a:buChar char="■"/>
              <a:defRPr/>
            </a:lvl3pPr>
            <a:lvl4pPr marL="1828800" lvl="3" indent="-406400" algn="l">
              <a:lnSpc>
                <a:spcPct val="90000"/>
              </a:lnSpc>
              <a:spcBef>
                <a:spcPts val="1100"/>
              </a:spcBef>
              <a:spcAft>
                <a:spcPts val="0"/>
              </a:spcAft>
              <a:buSzPts val="2800"/>
              <a:buChar char="●"/>
              <a:defRPr/>
            </a:lvl4pPr>
            <a:lvl5pPr marL="2286000" lvl="4" indent="-406400" algn="l">
              <a:lnSpc>
                <a:spcPct val="90000"/>
              </a:lnSpc>
              <a:spcBef>
                <a:spcPts val="1100"/>
              </a:spcBef>
              <a:spcAft>
                <a:spcPts val="0"/>
              </a:spcAft>
              <a:buSzPts val="2800"/>
              <a:buChar char="○"/>
              <a:defRPr/>
            </a:lvl5pPr>
            <a:lvl6pPr marL="2743200" lvl="5" indent="-406400" algn="l">
              <a:lnSpc>
                <a:spcPct val="90000"/>
              </a:lnSpc>
              <a:spcBef>
                <a:spcPts val="1100"/>
              </a:spcBef>
              <a:spcAft>
                <a:spcPts val="0"/>
              </a:spcAft>
              <a:buSzPts val="2800"/>
              <a:buChar char="■"/>
              <a:defRPr/>
            </a:lvl6pPr>
            <a:lvl7pPr marL="3200400" lvl="6" indent="-406400" algn="l">
              <a:lnSpc>
                <a:spcPct val="90000"/>
              </a:lnSpc>
              <a:spcBef>
                <a:spcPts val="1100"/>
              </a:spcBef>
              <a:spcAft>
                <a:spcPts val="0"/>
              </a:spcAft>
              <a:buSzPts val="2800"/>
              <a:buChar char="●"/>
              <a:defRPr/>
            </a:lvl7pPr>
            <a:lvl8pPr marL="3657600" lvl="7" indent="-406400" algn="l">
              <a:lnSpc>
                <a:spcPct val="90000"/>
              </a:lnSpc>
              <a:spcBef>
                <a:spcPts val="1100"/>
              </a:spcBef>
              <a:spcAft>
                <a:spcPts val="0"/>
              </a:spcAft>
              <a:buSzPts val="2800"/>
              <a:buChar char="○"/>
              <a:defRPr/>
            </a:lvl8pPr>
            <a:lvl9pPr marL="4114800" lvl="8" indent="-406400" algn="l">
              <a:lnSpc>
                <a:spcPct val="90000"/>
              </a:lnSpc>
              <a:spcBef>
                <a:spcPts val="1100"/>
              </a:spcBef>
              <a:spcAft>
                <a:spcPts val="0"/>
              </a:spcAft>
              <a:buSzPts val="2800"/>
              <a:buChar char="■"/>
              <a:defRPr/>
            </a:lvl9pPr>
          </a:lstStyle>
          <a:p>
            <a:endParaRPr/>
          </a:p>
        </p:txBody>
      </p:sp>
      <p:sp>
        <p:nvSpPr>
          <p:cNvPr id="145" name="Google Shape;145;p16"/>
          <p:cNvSpPr txBox="1">
            <a:spLocks noGrp="1"/>
          </p:cNvSpPr>
          <p:nvPr>
            <p:ph type="body" idx="5"/>
          </p:nvPr>
        </p:nvSpPr>
        <p:spPr>
          <a:xfrm>
            <a:off x="839788" y="1696717"/>
            <a:ext cx="5157900" cy="507900"/>
          </a:xfrm>
          <a:prstGeom prst="rect">
            <a:avLst/>
          </a:prstGeom>
          <a:noFill/>
          <a:ln>
            <a:noFill/>
          </a:ln>
        </p:spPr>
        <p:txBody>
          <a:bodyPr spcFirstLastPara="1" wrap="square" lIns="45675" tIns="45675" rIns="45675" bIns="45675" anchor="b" anchorCtr="0">
            <a:normAutofit/>
          </a:bodyPr>
          <a:lstStyle>
            <a:lvl1pPr marL="457200" lvl="0" indent="-406400" algn="l">
              <a:lnSpc>
                <a:spcPct val="90000"/>
              </a:lnSpc>
              <a:spcBef>
                <a:spcPts val="1100"/>
              </a:spcBef>
              <a:spcAft>
                <a:spcPts val="0"/>
              </a:spcAft>
              <a:buSzPts val="2800"/>
              <a:buChar char="●"/>
              <a:defRPr/>
            </a:lvl1pPr>
            <a:lvl2pPr marL="914400" lvl="1" indent="-406400" algn="l">
              <a:lnSpc>
                <a:spcPct val="90000"/>
              </a:lnSpc>
              <a:spcBef>
                <a:spcPts val="1100"/>
              </a:spcBef>
              <a:spcAft>
                <a:spcPts val="0"/>
              </a:spcAft>
              <a:buSzPts val="2800"/>
              <a:buChar char="○"/>
              <a:defRPr/>
            </a:lvl2pPr>
            <a:lvl3pPr marL="1371600" lvl="2" indent="-406400" algn="l">
              <a:lnSpc>
                <a:spcPct val="90000"/>
              </a:lnSpc>
              <a:spcBef>
                <a:spcPts val="1100"/>
              </a:spcBef>
              <a:spcAft>
                <a:spcPts val="0"/>
              </a:spcAft>
              <a:buSzPts val="2800"/>
              <a:buChar char="■"/>
              <a:defRPr/>
            </a:lvl3pPr>
            <a:lvl4pPr marL="1828800" lvl="3" indent="-406400" algn="l">
              <a:lnSpc>
                <a:spcPct val="90000"/>
              </a:lnSpc>
              <a:spcBef>
                <a:spcPts val="1100"/>
              </a:spcBef>
              <a:spcAft>
                <a:spcPts val="0"/>
              </a:spcAft>
              <a:buSzPts val="2800"/>
              <a:buChar char="●"/>
              <a:defRPr/>
            </a:lvl4pPr>
            <a:lvl5pPr marL="2286000" lvl="4" indent="-406400" algn="l">
              <a:lnSpc>
                <a:spcPct val="90000"/>
              </a:lnSpc>
              <a:spcBef>
                <a:spcPts val="1100"/>
              </a:spcBef>
              <a:spcAft>
                <a:spcPts val="0"/>
              </a:spcAft>
              <a:buSzPts val="2800"/>
              <a:buChar char="○"/>
              <a:defRPr/>
            </a:lvl5pPr>
            <a:lvl6pPr marL="2743200" lvl="5" indent="-406400" algn="l">
              <a:lnSpc>
                <a:spcPct val="90000"/>
              </a:lnSpc>
              <a:spcBef>
                <a:spcPts val="1100"/>
              </a:spcBef>
              <a:spcAft>
                <a:spcPts val="0"/>
              </a:spcAft>
              <a:buSzPts val="2800"/>
              <a:buChar char="■"/>
              <a:defRPr/>
            </a:lvl6pPr>
            <a:lvl7pPr marL="3200400" lvl="6" indent="-406400" algn="l">
              <a:lnSpc>
                <a:spcPct val="90000"/>
              </a:lnSpc>
              <a:spcBef>
                <a:spcPts val="1100"/>
              </a:spcBef>
              <a:spcAft>
                <a:spcPts val="0"/>
              </a:spcAft>
              <a:buSzPts val="2800"/>
              <a:buChar char="●"/>
              <a:defRPr/>
            </a:lvl7pPr>
            <a:lvl8pPr marL="3657600" lvl="7" indent="-406400" algn="l">
              <a:lnSpc>
                <a:spcPct val="90000"/>
              </a:lnSpc>
              <a:spcBef>
                <a:spcPts val="1100"/>
              </a:spcBef>
              <a:spcAft>
                <a:spcPts val="0"/>
              </a:spcAft>
              <a:buSzPts val="2800"/>
              <a:buChar char="○"/>
              <a:defRPr/>
            </a:lvl8pPr>
            <a:lvl9pPr marL="4114800" lvl="8" indent="-406400" algn="l">
              <a:lnSpc>
                <a:spcPct val="90000"/>
              </a:lnSpc>
              <a:spcBef>
                <a:spcPts val="1100"/>
              </a:spcBef>
              <a:spcAft>
                <a:spcPts val="0"/>
              </a:spcAft>
              <a:buSzPts val="2800"/>
              <a:buChar char="■"/>
              <a:defRPr/>
            </a:lvl9pPr>
          </a:lstStyle>
          <a:p>
            <a:endParaRPr/>
          </a:p>
        </p:txBody>
      </p:sp>
      <p:sp>
        <p:nvSpPr>
          <p:cNvPr id="146" name="Google Shape;146;p16"/>
          <p:cNvSpPr txBox="1">
            <a:spLocks noGrp="1"/>
          </p:cNvSpPr>
          <p:nvPr>
            <p:ph type="title"/>
          </p:nvPr>
        </p:nvSpPr>
        <p:spPr>
          <a:xfrm>
            <a:off x="839787" y="568959"/>
            <a:ext cx="10515600" cy="969300"/>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4E58A7"/>
              </a:buClr>
              <a:buSzPts val="3700"/>
              <a:buFont typeface="Arial"/>
              <a:buNone/>
              <a:defRPr sz="3700" b="1">
                <a:solidFill>
                  <a:srgbClr val="4E58A7"/>
                </a:solidFill>
                <a:latin typeface="Arial"/>
                <a:ea typeface="Arial"/>
                <a:cs typeface="Arial"/>
                <a:sym typeface="Arial"/>
              </a:defRPr>
            </a:lvl1pPr>
            <a:lvl2pPr lvl="1" algn="l">
              <a:lnSpc>
                <a:spcPct val="90000"/>
              </a:lnSpc>
              <a:spcBef>
                <a:spcPts val="0"/>
              </a:spcBef>
              <a:spcAft>
                <a:spcPts val="0"/>
              </a:spcAft>
              <a:buClr>
                <a:srgbClr val="000000"/>
              </a:buClr>
              <a:buSzPts val="1900"/>
              <a:buNone/>
              <a:defRPr/>
            </a:lvl2pPr>
            <a:lvl3pPr lvl="2" algn="l">
              <a:lnSpc>
                <a:spcPct val="90000"/>
              </a:lnSpc>
              <a:spcBef>
                <a:spcPts val="0"/>
              </a:spcBef>
              <a:spcAft>
                <a:spcPts val="0"/>
              </a:spcAft>
              <a:buClr>
                <a:srgbClr val="000000"/>
              </a:buClr>
              <a:buSzPts val="1900"/>
              <a:buNone/>
              <a:defRPr/>
            </a:lvl3pPr>
            <a:lvl4pPr lvl="3" algn="l">
              <a:lnSpc>
                <a:spcPct val="90000"/>
              </a:lnSpc>
              <a:spcBef>
                <a:spcPts val="0"/>
              </a:spcBef>
              <a:spcAft>
                <a:spcPts val="0"/>
              </a:spcAft>
              <a:buClr>
                <a:srgbClr val="000000"/>
              </a:buClr>
              <a:buSzPts val="1900"/>
              <a:buNone/>
              <a:defRPr/>
            </a:lvl4pPr>
            <a:lvl5pPr lvl="4" algn="l">
              <a:lnSpc>
                <a:spcPct val="90000"/>
              </a:lnSpc>
              <a:spcBef>
                <a:spcPts val="0"/>
              </a:spcBef>
              <a:spcAft>
                <a:spcPts val="0"/>
              </a:spcAft>
              <a:buClr>
                <a:srgbClr val="000000"/>
              </a:buClr>
              <a:buSzPts val="1900"/>
              <a:buNone/>
              <a:defRPr/>
            </a:lvl5pPr>
            <a:lvl6pPr lvl="5" algn="l">
              <a:lnSpc>
                <a:spcPct val="90000"/>
              </a:lnSpc>
              <a:spcBef>
                <a:spcPts val="0"/>
              </a:spcBef>
              <a:spcAft>
                <a:spcPts val="0"/>
              </a:spcAft>
              <a:buClr>
                <a:srgbClr val="000000"/>
              </a:buClr>
              <a:buSzPts val="1900"/>
              <a:buNone/>
              <a:defRPr/>
            </a:lvl6pPr>
            <a:lvl7pPr lvl="6" algn="l">
              <a:lnSpc>
                <a:spcPct val="90000"/>
              </a:lnSpc>
              <a:spcBef>
                <a:spcPts val="0"/>
              </a:spcBef>
              <a:spcAft>
                <a:spcPts val="0"/>
              </a:spcAft>
              <a:buClr>
                <a:srgbClr val="000000"/>
              </a:buClr>
              <a:buSzPts val="1900"/>
              <a:buNone/>
              <a:defRPr/>
            </a:lvl7pPr>
            <a:lvl8pPr lvl="7" algn="l">
              <a:lnSpc>
                <a:spcPct val="90000"/>
              </a:lnSpc>
              <a:spcBef>
                <a:spcPts val="0"/>
              </a:spcBef>
              <a:spcAft>
                <a:spcPts val="0"/>
              </a:spcAft>
              <a:buClr>
                <a:srgbClr val="000000"/>
              </a:buClr>
              <a:buSzPts val="1900"/>
              <a:buNone/>
              <a:defRPr/>
            </a:lvl8pPr>
            <a:lvl9pPr lvl="8" algn="l">
              <a:lnSpc>
                <a:spcPct val="90000"/>
              </a:lnSpc>
              <a:spcBef>
                <a:spcPts val="0"/>
              </a:spcBef>
              <a:spcAft>
                <a:spcPts val="0"/>
              </a:spcAft>
              <a:buClr>
                <a:srgbClr val="000000"/>
              </a:buClr>
              <a:buSzPts val="1900"/>
              <a:buNone/>
              <a:defRPr/>
            </a:lvl9pPr>
          </a:lstStyle>
          <a:p>
            <a:endParaRPr/>
          </a:p>
        </p:txBody>
      </p:sp>
      <p:sp>
        <p:nvSpPr>
          <p:cNvPr id="147" name="Google Shape;147;p16"/>
          <p:cNvSpPr txBox="1">
            <a:spLocks noGrp="1"/>
          </p:cNvSpPr>
          <p:nvPr>
            <p:ph type="sldNum" idx="12"/>
          </p:nvPr>
        </p:nvSpPr>
        <p:spPr>
          <a:xfrm>
            <a:off x="5892800" y="6172200"/>
            <a:ext cx="2844900" cy="276900"/>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300">
              <a:solidFill>
                <a:schemeClr val="dk2"/>
              </a:solidFill>
            </a:endParaRPr>
          </a:p>
        </p:txBody>
      </p:sp>
      <p:sp>
        <p:nvSpPr>
          <p:cNvPr id="148" name="Google Shape;148;p16"/>
          <p:cNvSpPr txBox="1"/>
          <p:nvPr/>
        </p:nvSpPr>
        <p:spPr>
          <a:xfrm>
            <a:off x="10108900" y="12708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49" name="Google Shape;149;p16"/>
          <p:cNvCxnSpPr/>
          <p:nvPr/>
        </p:nvCxnSpPr>
        <p:spPr>
          <a:xfrm>
            <a:off x="10167725" y="13276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415611" y="992767"/>
            <a:ext cx="11360700" cy="27369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Clr>
                <a:srgbClr val="000000"/>
              </a:buClr>
              <a:buSzPts val="6900"/>
              <a:buFont typeface="Arial"/>
              <a:buNone/>
              <a:defRPr sz="6900">
                <a:latin typeface="Arial"/>
                <a:ea typeface="Arial"/>
                <a:cs typeface="Arial"/>
                <a:sym typeface="Arial"/>
              </a:defRPr>
            </a:lvl1pPr>
            <a:lvl2pPr lvl="1" algn="l">
              <a:lnSpc>
                <a:spcPct val="90000"/>
              </a:lnSpc>
              <a:spcBef>
                <a:spcPts val="0"/>
              </a:spcBef>
              <a:spcAft>
                <a:spcPts val="0"/>
              </a:spcAft>
              <a:buClr>
                <a:srgbClr val="000000"/>
              </a:buClr>
              <a:buSzPts val="1900"/>
              <a:buNone/>
              <a:defRPr/>
            </a:lvl2pPr>
            <a:lvl3pPr lvl="2" algn="l">
              <a:lnSpc>
                <a:spcPct val="90000"/>
              </a:lnSpc>
              <a:spcBef>
                <a:spcPts val="0"/>
              </a:spcBef>
              <a:spcAft>
                <a:spcPts val="0"/>
              </a:spcAft>
              <a:buClr>
                <a:srgbClr val="000000"/>
              </a:buClr>
              <a:buSzPts val="1900"/>
              <a:buNone/>
              <a:defRPr/>
            </a:lvl3pPr>
            <a:lvl4pPr lvl="3" algn="l">
              <a:lnSpc>
                <a:spcPct val="90000"/>
              </a:lnSpc>
              <a:spcBef>
                <a:spcPts val="0"/>
              </a:spcBef>
              <a:spcAft>
                <a:spcPts val="0"/>
              </a:spcAft>
              <a:buClr>
                <a:srgbClr val="000000"/>
              </a:buClr>
              <a:buSzPts val="1900"/>
              <a:buNone/>
              <a:defRPr/>
            </a:lvl4pPr>
            <a:lvl5pPr lvl="4" algn="l">
              <a:lnSpc>
                <a:spcPct val="90000"/>
              </a:lnSpc>
              <a:spcBef>
                <a:spcPts val="0"/>
              </a:spcBef>
              <a:spcAft>
                <a:spcPts val="0"/>
              </a:spcAft>
              <a:buClr>
                <a:srgbClr val="000000"/>
              </a:buClr>
              <a:buSzPts val="1900"/>
              <a:buNone/>
              <a:defRPr/>
            </a:lvl5pPr>
            <a:lvl6pPr lvl="5" algn="l">
              <a:lnSpc>
                <a:spcPct val="90000"/>
              </a:lnSpc>
              <a:spcBef>
                <a:spcPts val="0"/>
              </a:spcBef>
              <a:spcAft>
                <a:spcPts val="0"/>
              </a:spcAft>
              <a:buClr>
                <a:srgbClr val="000000"/>
              </a:buClr>
              <a:buSzPts val="1900"/>
              <a:buNone/>
              <a:defRPr/>
            </a:lvl6pPr>
            <a:lvl7pPr lvl="6" algn="l">
              <a:lnSpc>
                <a:spcPct val="90000"/>
              </a:lnSpc>
              <a:spcBef>
                <a:spcPts val="0"/>
              </a:spcBef>
              <a:spcAft>
                <a:spcPts val="0"/>
              </a:spcAft>
              <a:buClr>
                <a:srgbClr val="000000"/>
              </a:buClr>
              <a:buSzPts val="1900"/>
              <a:buNone/>
              <a:defRPr/>
            </a:lvl7pPr>
            <a:lvl8pPr lvl="7" algn="l">
              <a:lnSpc>
                <a:spcPct val="90000"/>
              </a:lnSpc>
              <a:spcBef>
                <a:spcPts val="0"/>
              </a:spcBef>
              <a:spcAft>
                <a:spcPts val="0"/>
              </a:spcAft>
              <a:buClr>
                <a:srgbClr val="000000"/>
              </a:buClr>
              <a:buSzPts val="1900"/>
              <a:buNone/>
              <a:defRPr/>
            </a:lvl8pPr>
            <a:lvl9pPr lvl="8" algn="l">
              <a:lnSpc>
                <a:spcPct val="90000"/>
              </a:lnSpc>
              <a:spcBef>
                <a:spcPts val="0"/>
              </a:spcBef>
              <a:spcAft>
                <a:spcPts val="0"/>
              </a:spcAft>
              <a:buClr>
                <a:srgbClr val="000000"/>
              </a:buClr>
              <a:buSzPts val="1900"/>
              <a:buNone/>
              <a:defRPr/>
            </a:lvl9pPr>
          </a:lstStyle>
          <a:p>
            <a:endParaRPr/>
          </a:p>
        </p:txBody>
      </p:sp>
      <p:sp>
        <p:nvSpPr>
          <p:cNvPr id="152" name="Google Shape;152;p17"/>
          <p:cNvSpPr txBox="1">
            <a:spLocks noGrp="1"/>
          </p:cNvSpPr>
          <p:nvPr>
            <p:ph type="body" idx="1"/>
          </p:nvPr>
        </p:nvSpPr>
        <p:spPr>
          <a:xfrm>
            <a:off x="415600" y="3778832"/>
            <a:ext cx="11360700" cy="1056900"/>
          </a:xfrm>
          <a:prstGeom prst="rect">
            <a:avLst/>
          </a:prstGeom>
          <a:noFill/>
          <a:ln>
            <a:noFill/>
          </a:ln>
        </p:spPr>
        <p:txBody>
          <a:bodyPr spcFirstLastPara="1" wrap="square" lIns="121875" tIns="121875" rIns="121875" bIns="121875" anchor="t" anchorCtr="0">
            <a:normAutofit/>
          </a:bodyPr>
          <a:lstStyle>
            <a:lvl1pPr marL="457200" lvl="0" indent="-228600" algn="ctr">
              <a:lnSpc>
                <a:spcPct val="100000"/>
              </a:lnSpc>
              <a:spcBef>
                <a:spcPts val="0"/>
              </a:spcBef>
              <a:spcAft>
                <a:spcPts val="0"/>
              </a:spcAft>
              <a:buClr>
                <a:srgbClr val="595959"/>
              </a:buClr>
              <a:buSzPts val="3700"/>
              <a:buFont typeface="Arial"/>
              <a:buNone/>
              <a:defRPr sz="3700">
                <a:solidFill>
                  <a:srgbClr val="595959"/>
                </a:solidFill>
              </a:defRPr>
            </a:lvl1pPr>
            <a:lvl2pPr marL="914400" lvl="1" indent="-228600" algn="ctr">
              <a:lnSpc>
                <a:spcPct val="100000"/>
              </a:lnSpc>
              <a:spcBef>
                <a:spcPts val="0"/>
              </a:spcBef>
              <a:spcAft>
                <a:spcPts val="0"/>
              </a:spcAft>
              <a:buClr>
                <a:srgbClr val="595959"/>
              </a:buClr>
              <a:buSzPts val="3700"/>
              <a:buFont typeface="Arial"/>
              <a:buNone/>
              <a:defRPr sz="3700">
                <a:solidFill>
                  <a:srgbClr val="595959"/>
                </a:solidFill>
              </a:defRPr>
            </a:lvl2pPr>
            <a:lvl3pPr marL="1371600" lvl="2" indent="-228600" algn="ctr">
              <a:lnSpc>
                <a:spcPct val="100000"/>
              </a:lnSpc>
              <a:spcBef>
                <a:spcPts val="0"/>
              </a:spcBef>
              <a:spcAft>
                <a:spcPts val="0"/>
              </a:spcAft>
              <a:buClr>
                <a:srgbClr val="595959"/>
              </a:buClr>
              <a:buSzPts val="3700"/>
              <a:buFont typeface="Arial"/>
              <a:buNone/>
              <a:defRPr sz="3700">
                <a:solidFill>
                  <a:srgbClr val="595959"/>
                </a:solidFill>
              </a:defRPr>
            </a:lvl3pPr>
            <a:lvl4pPr marL="1828800" lvl="3" indent="-228600" algn="ctr">
              <a:lnSpc>
                <a:spcPct val="100000"/>
              </a:lnSpc>
              <a:spcBef>
                <a:spcPts val="0"/>
              </a:spcBef>
              <a:spcAft>
                <a:spcPts val="0"/>
              </a:spcAft>
              <a:buClr>
                <a:srgbClr val="595959"/>
              </a:buClr>
              <a:buSzPts val="3700"/>
              <a:buFont typeface="Arial"/>
              <a:buNone/>
              <a:defRPr sz="3700">
                <a:solidFill>
                  <a:srgbClr val="595959"/>
                </a:solidFill>
              </a:defRPr>
            </a:lvl4pPr>
            <a:lvl5pPr marL="2286000" lvl="4" indent="-228600" algn="ctr">
              <a:lnSpc>
                <a:spcPct val="100000"/>
              </a:lnSpc>
              <a:spcBef>
                <a:spcPts val="0"/>
              </a:spcBef>
              <a:spcAft>
                <a:spcPts val="0"/>
              </a:spcAft>
              <a:buClr>
                <a:srgbClr val="595959"/>
              </a:buClr>
              <a:buSzPts val="3700"/>
              <a:buFont typeface="Arial"/>
              <a:buNone/>
              <a:defRPr sz="3700">
                <a:solidFill>
                  <a:srgbClr val="595959"/>
                </a:solidFill>
              </a:defRPr>
            </a:lvl5pPr>
            <a:lvl6pPr marL="2743200" lvl="5" indent="-406400" algn="l">
              <a:lnSpc>
                <a:spcPct val="90000"/>
              </a:lnSpc>
              <a:spcBef>
                <a:spcPts val="1100"/>
              </a:spcBef>
              <a:spcAft>
                <a:spcPts val="0"/>
              </a:spcAft>
              <a:buSzPts val="2800"/>
              <a:buChar char="■"/>
              <a:defRPr/>
            </a:lvl6pPr>
            <a:lvl7pPr marL="3200400" lvl="6" indent="-406400" algn="l">
              <a:lnSpc>
                <a:spcPct val="90000"/>
              </a:lnSpc>
              <a:spcBef>
                <a:spcPts val="1100"/>
              </a:spcBef>
              <a:spcAft>
                <a:spcPts val="0"/>
              </a:spcAft>
              <a:buSzPts val="2800"/>
              <a:buChar char="●"/>
              <a:defRPr/>
            </a:lvl7pPr>
            <a:lvl8pPr marL="3657600" lvl="7" indent="-406400" algn="l">
              <a:lnSpc>
                <a:spcPct val="90000"/>
              </a:lnSpc>
              <a:spcBef>
                <a:spcPts val="1100"/>
              </a:spcBef>
              <a:spcAft>
                <a:spcPts val="0"/>
              </a:spcAft>
              <a:buSzPts val="2800"/>
              <a:buChar char="○"/>
              <a:defRPr/>
            </a:lvl8pPr>
            <a:lvl9pPr marL="4114800" lvl="8" indent="-406400" algn="l">
              <a:lnSpc>
                <a:spcPct val="90000"/>
              </a:lnSpc>
              <a:spcBef>
                <a:spcPts val="1100"/>
              </a:spcBef>
              <a:spcAft>
                <a:spcPts val="0"/>
              </a:spcAft>
              <a:buSzPts val="2800"/>
              <a:buChar char="■"/>
              <a:defRPr/>
            </a:lvl9pPr>
          </a:lstStyle>
          <a:p>
            <a:endParaRPr/>
          </a:p>
        </p:txBody>
      </p:sp>
      <p:sp>
        <p:nvSpPr>
          <p:cNvPr id="153" name="Google Shape;153;p17"/>
          <p:cNvSpPr txBox="1">
            <a:spLocks noGrp="1"/>
          </p:cNvSpPr>
          <p:nvPr>
            <p:ph type="sldNum" idx="12"/>
          </p:nvPr>
        </p:nvSpPr>
        <p:spPr>
          <a:xfrm>
            <a:off x="11588168" y="6265523"/>
            <a:ext cx="440100" cy="428700"/>
          </a:xfrm>
          <a:prstGeom prst="rect">
            <a:avLst/>
          </a:prstGeom>
          <a:noFill/>
          <a:ln>
            <a:noFill/>
          </a:ln>
        </p:spPr>
        <p:txBody>
          <a:bodyPr spcFirstLastPara="1" wrap="square" lIns="121875" tIns="121875" rIns="121875" bIns="121875" anchor="ctr" anchorCtr="0">
            <a:normAutofit lnSpcReduction="10000"/>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4"/>
        <p:cNvGrpSpPr/>
        <p:nvPr/>
      </p:nvGrpSpPr>
      <p:grpSpPr>
        <a:xfrm>
          <a:off x="0" y="0"/>
          <a:ext cx="0" cy="0"/>
          <a:chOff x="0" y="0"/>
          <a:chExt cx="0" cy="0"/>
        </a:xfrm>
      </p:grpSpPr>
      <p:sp>
        <p:nvSpPr>
          <p:cNvPr id="155" name="Google Shape;155;p18"/>
          <p:cNvSpPr/>
          <p:nvPr/>
        </p:nvSpPr>
        <p:spPr>
          <a:xfrm>
            <a:off x="9859700" y="138925"/>
            <a:ext cx="2203800" cy="118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Condensed ExtraBold"/>
              <a:ea typeface="Roboto Condensed ExtraBold"/>
              <a:cs typeface="Roboto Condensed ExtraBold"/>
              <a:sym typeface="Roboto Condensed ExtraBold"/>
            </a:endParaRPr>
          </a:p>
        </p:txBody>
      </p:sp>
      <p:sp>
        <p:nvSpPr>
          <p:cNvPr id="156" name="Google Shape;156;p18"/>
          <p:cNvSpPr/>
          <p:nvPr/>
        </p:nvSpPr>
        <p:spPr>
          <a:xfrm>
            <a:off x="577600" y="5349575"/>
            <a:ext cx="11151300" cy="118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Condensed ExtraBold"/>
              <a:ea typeface="Roboto Condensed ExtraBold"/>
              <a:cs typeface="Roboto Condensed ExtraBold"/>
              <a:sym typeface="Roboto Condensed Extra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3897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 title="CSAVR Check Icon.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5078" y="437089"/>
            <a:ext cx="976600" cy="969785"/>
          </a:xfrm>
          <a:prstGeom prst="rect">
            <a:avLst/>
          </a:prstGeom>
          <a:noFill/>
          <a:ln>
            <a:noFill/>
          </a:ln>
        </p:spPr>
      </p:pic>
      <p:cxnSp>
        <p:nvCxnSpPr>
          <p:cNvPr id="26" name="Google Shape;26;p3"/>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27" name="Google Shape;27;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28" name="Google Shape;28;p3"/>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29" name="Google Shape;29;p3"/>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228600" algn="l">
              <a:lnSpc>
                <a:spcPct val="90000"/>
              </a:lnSpc>
              <a:spcBef>
                <a:spcPts val="500"/>
              </a:spcBef>
              <a:spcAft>
                <a:spcPts val="0"/>
              </a:spcAft>
              <a:buSzPts val="1600"/>
              <a:buNone/>
              <a:defRPr sz="1600"/>
            </a:lvl6pPr>
            <a:lvl7pPr marL="3200400" lvl="6" indent="-228600" algn="l">
              <a:lnSpc>
                <a:spcPct val="90000"/>
              </a:lnSpc>
              <a:spcBef>
                <a:spcPts val="500"/>
              </a:spcBef>
              <a:spcAft>
                <a:spcPts val="0"/>
              </a:spcAft>
              <a:buSzPts val="1600"/>
              <a:buNone/>
              <a:defRPr sz="1600"/>
            </a:lvl7pPr>
            <a:lvl8pPr marL="3657600" lvl="7" indent="-228600" algn="l">
              <a:lnSpc>
                <a:spcPct val="90000"/>
              </a:lnSpc>
              <a:spcBef>
                <a:spcPts val="500"/>
              </a:spcBef>
              <a:spcAft>
                <a:spcPts val="0"/>
              </a:spcAft>
              <a:buSzPts val="1600"/>
              <a:buNone/>
              <a:defRPr sz="1600"/>
            </a:lvl8pPr>
            <a:lvl9pPr marL="4114800" lvl="8" indent="-228600" algn="l">
              <a:lnSpc>
                <a:spcPct val="90000"/>
              </a:lnSpc>
              <a:spcBef>
                <a:spcPts val="500"/>
              </a:spcBef>
              <a:spcAft>
                <a:spcPts val="0"/>
              </a:spcAft>
              <a:buSzPts val="1600"/>
              <a:buNone/>
              <a:defRPr sz="1600"/>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4"/>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37" name="Google Shape;37;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38" name="Google Shape;38;p4"/>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39" name="Google Shape;39;p4"/>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5" title="CSAVR Check Icon.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5078" y="437089"/>
            <a:ext cx="976600" cy="969785"/>
          </a:xfrm>
          <a:prstGeom prst="rect">
            <a:avLst/>
          </a:prstGeom>
          <a:noFill/>
          <a:ln>
            <a:noFill/>
          </a:ln>
        </p:spPr>
      </p:pic>
      <p:cxnSp>
        <p:nvCxnSpPr>
          <p:cNvPr id="48" name="Google Shape;48;p5"/>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49" name="Google Shape;49;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50" name="Google Shape;50;p5"/>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51" name="Google Shape;51;p5"/>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18044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 title="CSAVR Check Icon.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5078" y="437089"/>
            <a:ext cx="976600" cy="969785"/>
          </a:xfrm>
          <a:prstGeom prst="rect">
            <a:avLst/>
          </a:prstGeom>
          <a:noFill/>
          <a:ln>
            <a:noFill/>
          </a:ln>
        </p:spPr>
      </p:pic>
      <p:cxnSp>
        <p:nvCxnSpPr>
          <p:cNvPr id="59" name="Google Shape;59;p6"/>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60" name="Google Shape;60;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61" name="Google Shape;61;p6"/>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62" name="Google Shape;62;p6"/>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7" title="CSAVR Check Icon.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5078" y="437089"/>
            <a:ext cx="976600" cy="969785"/>
          </a:xfrm>
          <a:prstGeom prst="rect">
            <a:avLst/>
          </a:prstGeom>
          <a:noFill/>
          <a:ln>
            <a:noFill/>
          </a:ln>
        </p:spPr>
      </p:pic>
      <p:cxnSp>
        <p:nvCxnSpPr>
          <p:cNvPr id="67" name="Google Shape;67;p7"/>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68" name="Google Shape;68;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69" name="Google Shape;69;p7"/>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70" name="Google Shape;70;p7"/>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1250963" y="4371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
          <p:cNvSpPr>
            <a:spLocks noGrp="1"/>
          </p:cNvSpPr>
          <p:nvPr>
            <p:ph type="pic" idx="2"/>
          </p:nvPr>
        </p:nvSpPr>
        <p:spPr>
          <a:xfrm>
            <a:off x="5183188" y="987425"/>
            <a:ext cx="6172200" cy="4873625"/>
          </a:xfrm>
          <a:prstGeom prst="rect">
            <a:avLst/>
          </a:prstGeom>
          <a:noFill/>
          <a:ln>
            <a:noFill/>
          </a:ln>
        </p:spPr>
      </p:sp>
      <p:sp>
        <p:nvSpPr>
          <p:cNvPr id="74" name="Google Shape;74;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8" title="CSAVR Check Icon.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9551" y="1155725"/>
            <a:ext cx="701300" cy="696401"/>
          </a:xfrm>
          <a:prstGeom prst="rect">
            <a:avLst/>
          </a:prstGeom>
          <a:noFill/>
          <a:ln>
            <a:noFill/>
          </a:ln>
        </p:spPr>
      </p:pic>
      <p:cxnSp>
        <p:nvCxnSpPr>
          <p:cNvPr id="79" name="Google Shape;79;p8"/>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80" name="Google Shape;8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81" name="Google Shape;81;p8"/>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82" name="Google Shape;82;p8"/>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9"/>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88" name="Google Shape;88;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89" name="Google Shape;89;p9"/>
          <p:cNvSpPr txBox="1"/>
          <p:nvPr/>
        </p:nvSpPr>
        <p:spPr>
          <a:xfrm>
            <a:off x="9897675" y="596825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90" name="Google Shape;90;p9"/>
          <p:cNvCxnSpPr/>
          <p:nvPr/>
        </p:nvCxnSpPr>
        <p:spPr>
          <a:xfrm>
            <a:off x="9956500" y="602508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4" name="Google Shape;9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0"/>
          <p:cNvCxnSpPr/>
          <p:nvPr/>
        </p:nvCxnSpPr>
        <p:spPr>
          <a:xfrm>
            <a:off x="745067" y="5872066"/>
            <a:ext cx="10608600" cy="0"/>
          </a:xfrm>
          <a:prstGeom prst="straightConnector1">
            <a:avLst/>
          </a:prstGeom>
          <a:noFill/>
          <a:ln w="28575" cap="flat" cmpd="sng">
            <a:solidFill>
              <a:schemeClr val="accent2"/>
            </a:solidFill>
            <a:prstDash val="solid"/>
            <a:miter lim="800000"/>
            <a:headEnd type="none" w="sm" len="sm"/>
            <a:tailEnd type="none" w="sm" len="sm"/>
          </a:ln>
        </p:spPr>
      </p:cxnSp>
      <p:pic>
        <p:nvPicPr>
          <p:cNvPr id="99" name="Google Shape;99;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5325" y="269050"/>
            <a:ext cx="1936454" cy="880931"/>
          </a:xfrm>
          <a:prstGeom prst="rect">
            <a:avLst/>
          </a:prstGeom>
          <a:noFill/>
          <a:ln>
            <a:noFill/>
          </a:ln>
        </p:spPr>
      </p:pic>
      <p:sp>
        <p:nvSpPr>
          <p:cNvPr id="100" name="Google Shape;100;p10"/>
          <p:cNvSpPr txBox="1"/>
          <p:nvPr/>
        </p:nvSpPr>
        <p:spPr>
          <a:xfrm>
            <a:off x="9956500" y="1118400"/>
            <a:ext cx="2054100" cy="4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accent3"/>
                </a:solidFill>
                <a:latin typeface="Roboto Condensed"/>
                <a:ea typeface="Roboto Condensed"/>
                <a:cs typeface="Roboto Condensed"/>
                <a:sym typeface="Roboto Condensed"/>
              </a:rPr>
              <a:t>Capitol Hill Lunch and Learn 3/30/26</a:t>
            </a:r>
            <a:endParaRPr sz="1000" b="1">
              <a:solidFill>
                <a:schemeClr val="accent3"/>
              </a:solidFill>
              <a:latin typeface="Roboto Condensed"/>
              <a:ea typeface="Roboto Condensed"/>
              <a:cs typeface="Roboto Condensed"/>
              <a:sym typeface="Roboto Condensed"/>
            </a:endParaRPr>
          </a:p>
        </p:txBody>
      </p:sp>
      <p:cxnSp>
        <p:nvCxnSpPr>
          <p:cNvPr id="101" name="Google Shape;101;p10"/>
          <p:cNvCxnSpPr/>
          <p:nvPr/>
        </p:nvCxnSpPr>
        <p:spPr>
          <a:xfrm>
            <a:off x="10015325" y="1175235"/>
            <a:ext cx="1941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3"/>
              </a:buClr>
              <a:buSzPts val="4400"/>
              <a:buFont typeface="Roboto Condensed Black"/>
              <a:buNone/>
              <a:defRPr sz="4400" i="0" u="none" strike="noStrike" cap="none">
                <a:solidFill>
                  <a:schemeClr val="accent3"/>
                </a:solidFill>
                <a:latin typeface="Roboto Condensed Black"/>
                <a:ea typeface="Roboto Condensed Black"/>
                <a:cs typeface="Roboto Condensed Black"/>
                <a:sym typeface="Roboto Condensed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38973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Roboto Condensed SemiBold"/>
              <a:buChar char="•"/>
              <a:defRPr sz="2800" i="0" u="none" strike="noStrike" cap="none">
                <a:solidFill>
                  <a:schemeClr val="accent1"/>
                </a:solidFill>
                <a:latin typeface="Roboto Condensed SemiBold"/>
                <a:ea typeface="Roboto Condensed SemiBold"/>
                <a:cs typeface="Roboto Condensed SemiBold"/>
                <a:sym typeface="Roboto Condensed SemiBold"/>
              </a:defRPr>
            </a:lvl1pPr>
            <a:lvl2pPr marL="914400" marR="0" lvl="1" indent="-368300" algn="l" rtl="0">
              <a:lnSpc>
                <a:spcPct val="90000"/>
              </a:lnSpc>
              <a:spcBef>
                <a:spcPts val="500"/>
              </a:spcBef>
              <a:spcAft>
                <a:spcPts val="0"/>
              </a:spcAft>
              <a:buClr>
                <a:schemeClr val="accent1"/>
              </a:buClr>
              <a:buSzPts val="2200"/>
              <a:buFont typeface="Roboto Condensed"/>
              <a:buChar char="•"/>
              <a:defRPr sz="2200" i="0" u="none" strike="noStrike" cap="none">
                <a:solidFill>
                  <a:schemeClr val="accent1"/>
                </a:solidFill>
                <a:latin typeface="Roboto Condensed"/>
                <a:ea typeface="Roboto Condensed"/>
                <a:cs typeface="Roboto Condensed"/>
                <a:sym typeface="Roboto Condensed"/>
              </a:defRPr>
            </a:lvl2pPr>
            <a:lvl3pPr marL="1371600" marR="0" lvl="2" indent="-355600" algn="l" rtl="0">
              <a:lnSpc>
                <a:spcPct val="90000"/>
              </a:lnSpc>
              <a:spcBef>
                <a:spcPts val="500"/>
              </a:spcBef>
              <a:spcAft>
                <a:spcPts val="0"/>
              </a:spcAft>
              <a:buClr>
                <a:schemeClr val="accent1"/>
              </a:buClr>
              <a:buSzPts val="2000"/>
              <a:buFont typeface="Roboto Condensed"/>
              <a:buChar char="•"/>
              <a:defRPr sz="2000" i="0" u="none" strike="noStrike" cap="none">
                <a:solidFill>
                  <a:schemeClr val="accen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accent1"/>
              </a:buClr>
              <a:buSzPts val="1800"/>
              <a:buFont typeface="Roboto Condensed"/>
              <a:buChar char="•"/>
              <a:defRPr sz="1800" i="0" u="none" strike="noStrike" cap="none">
                <a:solidFill>
                  <a:schemeClr val="accen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accent1"/>
              </a:buClr>
              <a:buSzPts val="1800"/>
              <a:buFont typeface="Roboto Condensed"/>
              <a:buChar char="•"/>
              <a:defRPr sz="1800" i="0" u="none" strike="noStrike" cap="none">
                <a:solidFill>
                  <a:schemeClr val="accen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accent1"/>
              </a:buClr>
              <a:buSzPts val="1800"/>
              <a:buFont typeface="Roboto Condensed"/>
              <a:buChar char="•"/>
              <a:defRPr sz="1800" i="0" u="none" strike="noStrike" cap="none">
                <a:solidFill>
                  <a:schemeClr val="accent1"/>
                </a:solidFill>
                <a:latin typeface="Roboto Condensed"/>
                <a:ea typeface="Roboto Condensed"/>
                <a:cs typeface="Roboto Condensed"/>
                <a:sym typeface="Roboto Condensed"/>
              </a:defRPr>
            </a:lvl6pPr>
            <a:lvl7pPr marL="3200400" marR="0" lvl="6" indent="-342900" algn="l" rtl="0">
              <a:lnSpc>
                <a:spcPct val="90000"/>
              </a:lnSpc>
              <a:spcBef>
                <a:spcPts val="500"/>
              </a:spcBef>
              <a:spcAft>
                <a:spcPts val="0"/>
              </a:spcAft>
              <a:buClr>
                <a:schemeClr val="accent1"/>
              </a:buClr>
              <a:buSzPts val="1800"/>
              <a:buFont typeface="Roboto Condensed"/>
              <a:buChar char="•"/>
              <a:defRPr sz="1800" i="0" u="none" strike="noStrike" cap="none">
                <a:solidFill>
                  <a:schemeClr val="accent1"/>
                </a:solidFill>
                <a:latin typeface="Roboto Condensed"/>
                <a:ea typeface="Roboto Condensed"/>
                <a:cs typeface="Roboto Condensed"/>
                <a:sym typeface="Roboto Condensed"/>
              </a:defRPr>
            </a:lvl7pPr>
            <a:lvl8pPr marL="3657600" marR="0" lvl="7" indent="-342900" algn="l" rtl="0">
              <a:lnSpc>
                <a:spcPct val="90000"/>
              </a:lnSpc>
              <a:spcBef>
                <a:spcPts val="500"/>
              </a:spcBef>
              <a:spcAft>
                <a:spcPts val="0"/>
              </a:spcAft>
              <a:buClr>
                <a:schemeClr val="accent1"/>
              </a:buClr>
              <a:buSzPts val="1800"/>
              <a:buFont typeface="Roboto Condensed"/>
              <a:buChar char="•"/>
              <a:defRPr sz="1800" i="0" u="none" strike="noStrike" cap="none">
                <a:solidFill>
                  <a:schemeClr val="accent1"/>
                </a:solidFill>
                <a:latin typeface="Roboto Condensed"/>
                <a:ea typeface="Roboto Condensed"/>
                <a:cs typeface="Roboto Condensed"/>
                <a:sym typeface="Roboto Condensed"/>
              </a:defRPr>
            </a:lvl8pPr>
            <a:lvl9pPr marL="4114800" marR="0" lvl="8" indent="-342900" algn="l" rtl="0">
              <a:lnSpc>
                <a:spcPct val="90000"/>
              </a:lnSpc>
              <a:spcBef>
                <a:spcPts val="500"/>
              </a:spcBef>
              <a:spcAft>
                <a:spcPts val="0"/>
              </a:spcAft>
              <a:buClr>
                <a:schemeClr val="accent1"/>
              </a:buClr>
              <a:buSzPts val="1800"/>
              <a:buFont typeface="Roboto Condensed"/>
              <a:buChar char="•"/>
              <a:defRPr sz="1800" i="0" u="none" strike="noStrike" cap="none">
                <a:solidFill>
                  <a:schemeClr val="accent1"/>
                </a:solidFill>
                <a:latin typeface="Roboto Condensed"/>
                <a:ea typeface="Roboto Condensed"/>
                <a:cs typeface="Roboto Condensed"/>
                <a:sym typeface="Roboto Condensed"/>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log.sukup.com/hubfs/Kelly_abby%20SUKUP.m4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drive.google.com/file/d/1emlvd44R4ivR5Jf5ZCeddHsFejJmA3y-/vie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log.sukup.com/hubfs/Kelly_abby%20SUKUP.m4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8.png"/><Relationship Id="rId4" Type="http://schemas.openxmlformats.org/officeDocument/2006/relationships/hyperlink" Target="http://drive.google.com/file/d/10BqBGWBlrA_py-9Se_WtKJwKP4qTWD4H/vie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hyperlink" Target="mailto:whit@kcdd.org" TargetMode="External"/><Relationship Id="rId4" Type="http://schemas.openxmlformats.org/officeDocument/2006/relationships/hyperlink" Target="mailto:sara@kcdd.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ctrTitle"/>
          </p:nvPr>
        </p:nvSpPr>
        <p:spPr>
          <a:xfrm>
            <a:off x="1524000" y="638518"/>
            <a:ext cx="9144000" cy="1066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9600"/>
              <a:t>Welcome!</a:t>
            </a:r>
            <a:endParaRPr sz="9600"/>
          </a:p>
        </p:txBody>
      </p:sp>
      <p:sp>
        <p:nvSpPr>
          <p:cNvPr id="163" name="Google Shape;163;p19"/>
          <p:cNvSpPr txBox="1">
            <a:spLocks noGrp="1"/>
          </p:cNvSpPr>
          <p:nvPr>
            <p:ph type="subTitle" idx="1"/>
          </p:nvPr>
        </p:nvSpPr>
        <p:spPr>
          <a:xfrm>
            <a:off x="1674900" y="1892725"/>
            <a:ext cx="8842200" cy="1173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600"/>
              <a:t>Our Capitol Hill Educational Lunch and Learn will begin shortly</a:t>
            </a:r>
            <a:endParaRPr sz="3600"/>
          </a:p>
        </p:txBody>
      </p:sp>
      <p:pic>
        <p:nvPicPr>
          <p:cNvPr id="164" name="Google Shape;164;p19" title="csavr2[1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09575" y="4710950"/>
            <a:ext cx="2772850" cy="1265375"/>
          </a:xfrm>
          <a:prstGeom prst="rect">
            <a:avLst/>
          </a:prstGeom>
          <a:noFill/>
          <a:ln>
            <a:noFill/>
          </a:ln>
        </p:spPr>
      </p:pic>
      <p:cxnSp>
        <p:nvCxnSpPr>
          <p:cNvPr id="165" name="Google Shape;165;p19"/>
          <p:cNvCxnSpPr/>
          <p:nvPr/>
        </p:nvCxnSpPr>
        <p:spPr>
          <a:xfrm>
            <a:off x="791704" y="3291666"/>
            <a:ext cx="10608600" cy="0"/>
          </a:xfrm>
          <a:prstGeom prst="straightConnector1">
            <a:avLst/>
          </a:prstGeom>
          <a:noFill/>
          <a:ln w="28575" cap="flat" cmpd="sng">
            <a:solidFill>
              <a:schemeClr val="accent2"/>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1826300" y="0"/>
            <a:ext cx="7603500" cy="1690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a:latin typeface="Roboto Condensed Black"/>
                <a:ea typeface="Roboto Condensed Black"/>
                <a:cs typeface="Roboto Condensed Black"/>
                <a:sym typeface="Roboto Condensed Black"/>
              </a:rPr>
              <a:t>NC Partnerships for Success </a:t>
            </a:r>
            <a:r>
              <a:rPr lang="en-US" i="1">
                <a:latin typeface="Roboto Condensed Black"/>
                <a:ea typeface="Roboto Condensed Black"/>
                <a:cs typeface="Roboto Condensed Black"/>
                <a:sym typeface="Roboto Condensed Black"/>
              </a:rPr>
              <a:t>with Community Rehabilitation Programs</a:t>
            </a:r>
            <a:endParaRPr>
              <a:latin typeface="Roboto Condensed Black"/>
              <a:ea typeface="Roboto Condensed Black"/>
              <a:cs typeface="Roboto Condensed Black"/>
              <a:sym typeface="Roboto Condensed Black"/>
            </a:endParaRPr>
          </a:p>
        </p:txBody>
      </p:sp>
      <p:pic>
        <p:nvPicPr>
          <p:cNvPr id="233" name="Google Shape;233;p28" descr="Brittany Elli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2"/>
          <a:stretch/>
        </p:blipFill>
        <p:spPr>
          <a:xfrm>
            <a:off x="759825" y="1874475"/>
            <a:ext cx="4234200" cy="3555900"/>
          </a:xfrm>
          <a:prstGeom prst="rect">
            <a:avLst/>
          </a:prstGeom>
          <a:solidFill>
            <a:srgbClr val="FFFFFF"/>
          </a:solidFill>
          <a:ln w="28575" cap="flat" cmpd="sng">
            <a:solidFill>
              <a:schemeClr val="accent2"/>
            </a:solidFill>
            <a:prstDash val="solid"/>
            <a:round/>
            <a:headEnd type="none" w="sm" len="sm"/>
            <a:tailEnd type="none" w="sm" len="sm"/>
          </a:ln>
        </p:spPr>
      </p:pic>
      <p:sp>
        <p:nvSpPr>
          <p:cNvPr id="234" name="Google Shape;234;p28"/>
          <p:cNvSpPr txBox="1"/>
          <p:nvPr/>
        </p:nvSpPr>
        <p:spPr>
          <a:xfrm>
            <a:off x="5970075" y="1825625"/>
            <a:ext cx="5383800" cy="4351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400" b="1" i="0" u="none" strike="noStrike" cap="none">
                <a:solidFill>
                  <a:schemeClr val="dk1"/>
                </a:solidFill>
                <a:latin typeface="Roboto Condensed"/>
                <a:ea typeface="Roboto Condensed"/>
                <a:cs typeface="Roboto Condensed"/>
                <a:sym typeface="Roboto Condensed"/>
              </a:rPr>
              <a:t>VR Supported Employment and Job Placement Services</a:t>
            </a:r>
            <a:endParaRPr sz="2400" i="0" u="none" strike="noStrike" cap="none">
              <a:solidFill>
                <a:schemeClr val="dk1"/>
              </a:solidFill>
              <a:latin typeface="Roboto Condensed"/>
              <a:ea typeface="Roboto Condensed"/>
              <a:cs typeface="Roboto Condensed"/>
              <a:sym typeface="Roboto Condensed"/>
            </a:endParaRPr>
          </a:p>
          <a:p>
            <a:pPr marL="228600" marR="0" lvl="0" indent="-228600" algn="l" rtl="0">
              <a:lnSpc>
                <a:spcPct val="90000"/>
              </a:lnSpc>
              <a:spcBef>
                <a:spcPts val="1600"/>
              </a:spcBef>
              <a:spcAft>
                <a:spcPts val="0"/>
              </a:spcAft>
              <a:buClr>
                <a:schemeClr val="dk1"/>
              </a:buClr>
              <a:buSzPts val="2400"/>
              <a:buFont typeface="Arial"/>
              <a:buChar char="•"/>
            </a:pPr>
            <a:r>
              <a:rPr lang="en-US" sz="2400" i="0" u="none" strike="noStrike" cap="none">
                <a:solidFill>
                  <a:schemeClr val="dk1"/>
                </a:solidFill>
                <a:latin typeface="Roboto Condensed"/>
                <a:ea typeface="Roboto Condensed"/>
                <a:cs typeface="Roboto Condensed"/>
                <a:sym typeface="Roboto Condensed"/>
              </a:rPr>
              <a:t>“When I was getting older, I was wondering how the whole job thing was going to work. I was able to go to work because I had the right supports from VR. They helped me find the right fit, and they supported me in finding jobs.</a:t>
            </a:r>
            <a:r>
              <a:rPr lang="en-US" sz="24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721675" y="365125"/>
            <a:ext cx="6462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Play"/>
              <a:buNone/>
            </a:pPr>
            <a:r>
              <a:rPr lang="en-US"/>
              <a:t>Supporting Workforce and Job Retention</a:t>
            </a:r>
            <a:endParaRPr/>
          </a:p>
        </p:txBody>
      </p:sp>
      <p:sp>
        <p:nvSpPr>
          <p:cNvPr id="241" name="Google Shape;241;p29"/>
          <p:cNvSpPr txBox="1"/>
          <p:nvPr/>
        </p:nvSpPr>
        <p:spPr>
          <a:xfrm>
            <a:off x="846350" y="1882625"/>
            <a:ext cx="4798200" cy="4351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i="0" u="none" strike="noStrike" cap="none">
                <a:solidFill>
                  <a:schemeClr val="dk1"/>
                </a:solidFill>
                <a:latin typeface="Roboto Condensed"/>
                <a:ea typeface="Roboto Condensed"/>
                <a:cs typeface="Roboto Condensed"/>
                <a:sym typeface="Roboto Condensed"/>
              </a:rPr>
              <a:t>EIPD team members help individuals prepare for community employment at transition workshop.</a:t>
            </a:r>
            <a:endParaRPr>
              <a:latin typeface="Roboto Condensed"/>
              <a:ea typeface="Roboto Condensed"/>
              <a:cs typeface="Roboto Condensed"/>
              <a:sym typeface="Roboto Condensed"/>
            </a:endParaRPr>
          </a:p>
        </p:txBody>
      </p:sp>
      <p:pic>
        <p:nvPicPr>
          <p:cNvPr id="242" name="Google Shape;242;p29"/>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123350" y="1917056"/>
            <a:ext cx="5181600" cy="3484500"/>
          </a:xfrm>
          <a:prstGeom prst="rect">
            <a:avLst/>
          </a:prstGeom>
          <a:noFill/>
          <a:ln w="28575" cap="flat" cmpd="sng">
            <a:solidFill>
              <a:schemeClr val="accent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a:t>NC Partnerships for Success </a:t>
            </a:r>
            <a:r>
              <a:rPr lang="en-US" i="1"/>
              <a:t>with Councils and Advocacy Groups</a:t>
            </a:r>
            <a:endParaRPr/>
          </a:p>
        </p:txBody>
      </p:sp>
      <p:pic>
        <p:nvPicPr>
          <p:cNvPr id="249" name="Google Shape;249;p30"/>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2"/>
          <a:stretch/>
        </p:blipFill>
        <p:spPr>
          <a:xfrm>
            <a:off x="816800" y="1825625"/>
            <a:ext cx="4470300" cy="3753900"/>
          </a:xfrm>
          <a:prstGeom prst="rect">
            <a:avLst/>
          </a:prstGeom>
          <a:noFill/>
          <a:ln w="28575" cap="flat" cmpd="sng">
            <a:solidFill>
              <a:schemeClr val="accent2"/>
            </a:solidFill>
            <a:prstDash val="solid"/>
            <a:round/>
            <a:headEnd type="none" w="sm" len="sm"/>
            <a:tailEnd type="none" w="sm" len="sm"/>
          </a:ln>
        </p:spPr>
      </p:pic>
      <p:sp>
        <p:nvSpPr>
          <p:cNvPr id="250" name="Google Shape;250;p30"/>
          <p:cNvSpPr txBox="1"/>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b="1" i="0" u="none" strike="noStrike" cap="none">
                <a:solidFill>
                  <a:schemeClr val="dk1"/>
                </a:solidFill>
                <a:latin typeface="Roboto Condensed"/>
                <a:ea typeface="Roboto Condensed"/>
                <a:cs typeface="Roboto Condensed"/>
                <a:sym typeface="Roboto Condensed"/>
              </a:rPr>
              <a:t>VR Services and Supports</a:t>
            </a:r>
            <a:endParaRPr sz="2800" i="0" u="none" strike="noStrike" cap="none">
              <a:solidFill>
                <a:schemeClr val="dk1"/>
              </a:solidFill>
              <a:latin typeface="Roboto Condensed"/>
              <a:ea typeface="Roboto Condensed"/>
              <a:cs typeface="Roboto Condensed"/>
              <a:sym typeface="Roboto Condensed"/>
            </a:endParaRPr>
          </a:p>
          <a:p>
            <a:pPr marL="228600" marR="0" lvl="0" indent="-228600" algn="l" rtl="0">
              <a:lnSpc>
                <a:spcPct val="90000"/>
              </a:lnSpc>
              <a:spcBef>
                <a:spcPts val="1600"/>
              </a:spcBef>
              <a:spcAft>
                <a:spcPts val="0"/>
              </a:spcAft>
              <a:buClr>
                <a:schemeClr val="dk1"/>
              </a:buClr>
              <a:buSzPts val="2800"/>
              <a:buFont typeface="Roboto Condensed"/>
              <a:buChar char="•"/>
            </a:pPr>
            <a:r>
              <a:rPr lang="en-US" sz="2800" i="0" u="none" strike="noStrike" cap="none">
                <a:solidFill>
                  <a:schemeClr val="dk1"/>
                </a:solidFill>
                <a:latin typeface="Roboto Condensed"/>
                <a:ea typeface="Roboto Condensed"/>
                <a:cs typeface="Roboto Condensed"/>
                <a:sym typeface="Roboto Condensed"/>
              </a:rPr>
              <a:t>Through a partnership with the Council on Developmental Disabilities, Brendon helped to develop a new Peer Mentor Service and Career Training Program to help others with I/DD achieve their career goals!</a:t>
            </a:r>
            <a:endParaRPr>
              <a:latin typeface="Roboto Condensed"/>
              <a:ea typeface="Roboto Condensed"/>
              <a:cs typeface="Roboto Condensed"/>
              <a:sym typeface="Roboto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831850" y="1709750"/>
            <a:ext cx="9615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a:t>Employer Perspective: </a:t>
            </a:r>
            <a:r>
              <a:rPr lang="en-US">
                <a:latin typeface="Roboto Condensed SemiBold"/>
                <a:ea typeface="Roboto Condensed SemiBold"/>
                <a:cs typeface="Roboto Condensed SemiBold"/>
                <a:sym typeface="Roboto Condensed SemiBold"/>
              </a:rPr>
              <a:t>Manufacturing &amp; Skilled Trades Workforce</a:t>
            </a:r>
            <a:endParaRPr>
              <a:latin typeface="Roboto Condensed SemiBold"/>
              <a:ea typeface="Roboto Condensed SemiBold"/>
              <a:cs typeface="Roboto Condensed SemiBold"/>
              <a:sym typeface="Roboto Condensed SemiBold"/>
            </a:endParaRPr>
          </a:p>
        </p:txBody>
      </p:sp>
      <p:sp>
        <p:nvSpPr>
          <p:cNvPr id="256" name="Google Shape;25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575"/>
              </a:buClr>
              <a:buSzPts val="2400"/>
              <a:buNone/>
            </a:pPr>
            <a:r>
              <a:rPr lang="en-US"/>
              <a:t>Steve Sukup,</a:t>
            </a:r>
            <a:r>
              <a:rPr lang="en-US">
                <a:latin typeface="Roboto Condensed"/>
                <a:ea typeface="Roboto Condensed"/>
                <a:cs typeface="Roboto Condensed"/>
                <a:sym typeface="Roboto Condensed"/>
              </a:rPr>
              <a:t> CEO, Sukup Manufacturing  </a:t>
            </a:r>
            <a:endParaRPr>
              <a:latin typeface="Roboto Condensed"/>
              <a:ea typeface="Roboto Condensed"/>
              <a:cs typeface="Roboto Condensed"/>
              <a:sym typeface="Roboto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5685" y="1432738"/>
            <a:ext cx="8887524" cy="4310449"/>
          </a:xfrm>
          <a:prstGeom prst="rect">
            <a:avLst/>
          </a:prstGeom>
          <a:solidFill>
            <a:srgbClr val="ECECEC"/>
          </a:solidFill>
          <a:ln w="28575" cap="sq" cmpd="sng">
            <a:solidFill>
              <a:schemeClr val="accent2"/>
            </a:solidFill>
            <a:prstDash val="solid"/>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Sukup Video 2</a:t>
            </a:r>
            <a:endParaRPr/>
          </a:p>
        </p:txBody>
      </p:sp>
      <p:sp>
        <p:nvSpPr>
          <p:cNvPr id="267" name="Google Shape;267;p33"/>
          <p:cNvSpPr txBox="1">
            <a:spLocks noGrp="1"/>
          </p:cNvSpPr>
          <p:nvPr>
            <p:ph type="body" idx="1"/>
          </p:nvPr>
        </p:nvSpPr>
        <p:spPr>
          <a:xfrm>
            <a:off x="1721675" y="5366975"/>
            <a:ext cx="28524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1200" u="sng">
                <a:solidFill>
                  <a:schemeClr val="hlink"/>
                </a:solidFill>
                <a:hlinkClick r:id="rId3"/>
              </a:rPr>
              <a:t>Access Video here alternatively</a:t>
            </a:r>
            <a:endParaRPr sz="1200"/>
          </a:p>
          <a:p>
            <a:pPr marL="0" lvl="0" indent="0" algn="l" rtl="0">
              <a:lnSpc>
                <a:spcPct val="90000"/>
              </a:lnSpc>
              <a:spcBef>
                <a:spcPts val="1000"/>
              </a:spcBef>
              <a:spcAft>
                <a:spcPts val="0"/>
              </a:spcAft>
              <a:buNone/>
            </a:pPr>
            <a:endParaRPr sz="1200"/>
          </a:p>
        </p:txBody>
      </p:sp>
      <p:pic>
        <p:nvPicPr>
          <p:cNvPr id="268" name="Google Shape;268;p33" title="Kelly_abby SUKUP.m4v">
            <a:hlinkClick r:id="rId4"/>
          </p:cNvPr>
          <p:cNvPicPr preferRelativeResize="0"/>
          <p:nvPr/>
        </p:nvPicPr>
        <p:blipFill>
          <a:blip r:embed="rId5">
            <a:alphaModFix/>
          </a:blip>
          <a:stretch>
            <a:fillRect/>
          </a:stretch>
        </p:blipFill>
        <p:spPr>
          <a:xfrm>
            <a:off x="1721675" y="1657500"/>
            <a:ext cx="4572000" cy="3429000"/>
          </a:xfrm>
          <a:prstGeom prst="rect">
            <a:avLst/>
          </a:prstGeom>
          <a:noFill/>
          <a:ln w="28575"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Sukup Video </a:t>
            </a:r>
            <a:endParaRPr/>
          </a:p>
        </p:txBody>
      </p:sp>
      <p:sp>
        <p:nvSpPr>
          <p:cNvPr id="274" name="Google Shape;274;p34"/>
          <p:cNvSpPr txBox="1">
            <a:spLocks noGrp="1"/>
          </p:cNvSpPr>
          <p:nvPr>
            <p:ph type="body" idx="1"/>
          </p:nvPr>
        </p:nvSpPr>
        <p:spPr>
          <a:xfrm>
            <a:off x="1460900" y="5431700"/>
            <a:ext cx="28524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1200" u="sng">
                <a:solidFill>
                  <a:schemeClr val="hlink"/>
                </a:solidFill>
                <a:hlinkClick r:id="rId3"/>
              </a:rPr>
              <a:t>Access Video here alternatively</a:t>
            </a:r>
            <a:endParaRPr sz="1200"/>
          </a:p>
          <a:p>
            <a:pPr marL="0" lvl="0" indent="0" algn="l" rtl="0">
              <a:lnSpc>
                <a:spcPct val="90000"/>
              </a:lnSpc>
              <a:spcBef>
                <a:spcPts val="1000"/>
              </a:spcBef>
              <a:spcAft>
                <a:spcPts val="0"/>
              </a:spcAft>
              <a:buNone/>
            </a:pPr>
            <a:endParaRPr sz="1200"/>
          </a:p>
        </p:txBody>
      </p:sp>
      <p:pic>
        <p:nvPicPr>
          <p:cNvPr id="275" name="Google Shape;275;p34" title="Sukup video 2 s.mp4">
            <a:hlinkClick r:id="rId4"/>
          </p:cNvPr>
          <p:cNvPicPr preferRelativeResize="0"/>
          <p:nvPr/>
        </p:nvPicPr>
        <p:blipFill>
          <a:blip r:embed="rId5">
            <a:alphaModFix/>
          </a:blip>
          <a:stretch>
            <a:fillRect/>
          </a:stretch>
        </p:blipFill>
        <p:spPr>
          <a:xfrm>
            <a:off x="3425738" y="1426300"/>
            <a:ext cx="5340526" cy="400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title"/>
          </p:nvPr>
        </p:nvSpPr>
        <p:spPr>
          <a:xfrm>
            <a:off x="831850" y="12525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a:t>Self Employment and Entrepreneurship 	</a:t>
            </a:r>
            <a:endParaRPr/>
          </a:p>
        </p:txBody>
      </p:sp>
      <p:sp>
        <p:nvSpPr>
          <p:cNvPr id="281" name="Google Shape;281;p35"/>
          <p:cNvSpPr txBox="1">
            <a:spLocks noGrp="1"/>
          </p:cNvSpPr>
          <p:nvPr>
            <p:ph type="body" idx="1"/>
          </p:nvPr>
        </p:nvSpPr>
        <p:spPr>
          <a:xfrm>
            <a:off x="831850" y="430070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575"/>
              </a:buClr>
              <a:buSzPts val="2400"/>
              <a:buNone/>
            </a:pPr>
            <a:r>
              <a:rPr lang="en-US"/>
              <a:t>Beth Keeton, </a:t>
            </a:r>
            <a:r>
              <a:rPr lang="en-US">
                <a:latin typeface="Roboto Condensed"/>
                <a:ea typeface="Roboto Condensed"/>
                <a:cs typeface="Roboto Condensed"/>
                <a:sym typeface="Roboto Condensed"/>
              </a:rPr>
              <a:t>Principal Investigator, Center on Self Employment </a:t>
            </a:r>
            <a:endParaRPr>
              <a:latin typeface="Roboto Condensed"/>
              <a:ea typeface="Roboto Condensed"/>
              <a:cs typeface="Roboto Condensed"/>
              <a:sym typeface="Roboto Condensed"/>
            </a:endParaRPr>
          </a:p>
          <a:p>
            <a:pPr marL="0" lvl="0" indent="0" algn="l" rtl="0">
              <a:lnSpc>
                <a:spcPct val="90000"/>
              </a:lnSpc>
              <a:spcBef>
                <a:spcPts val="1000"/>
              </a:spcBef>
              <a:spcAft>
                <a:spcPts val="0"/>
              </a:spcAft>
              <a:buClr>
                <a:srgbClr val="757575"/>
              </a:buClr>
              <a:buSzPts val="2400"/>
              <a:buNone/>
            </a:pPr>
            <a:r>
              <a:rPr lang="en-US"/>
              <a:t>Em Hillman, </a:t>
            </a:r>
            <a:r>
              <a:rPr lang="en-US">
                <a:latin typeface="Roboto Condensed"/>
                <a:ea typeface="Roboto Condensed"/>
                <a:cs typeface="Roboto Condensed"/>
                <a:sym typeface="Roboto Condensed"/>
              </a:rPr>
              <a:t>Owner, Em’s Coffee Co.</a:t>
            </a:r>
            <a:r>
              <a:rPr lang="en-US"/>
              <a:t> </a:t>
            </a:r>
            <a:endParaRPr/>
          </a:p>
          <a:p>
            <a:pPr marL="0" lvl="0" indent="0" algn="l" rtl="0">
              <a:lnSpc>
                <a:spcPct val="90000"/>
              </a:lnSpc>
              <a:spcBef>
                <a:spcPts val="1000"/>
              </a:spcBef>
              <a:spcAft>
                <a:spcPts val="0"/>
              </a:spcAft>
              <a:buClr>
                <a:srgbClr val="757575"/>
              </a:buClr>
              <a:buSzPts val="2400"/>
              <a:buNone/>
            </a:pPr>
            <a:r>
              <a:rPr lang="en-US"/>
              <a:t>MyKenzie Meiki, </a:t>
            </a:r>
            <a:r>
              <a:rPr lang="en-US">
                <a:latin typeface="Roboto Condensed"/>
                <a:ea typeface="Roboto Condensed"/>
                <a:cs typeface="Roboto Condensed"/>
                <a:sym typeface="Roboto Condensed"/>
              </a:rPr>
              <a:t>Business Coach, Em’s Coffee Co.</a:t>
            </a: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The story of Em’s Coffee Co. </a:t>
            </a:r>
            <a:endParaRPr/>
          </a:p>
        </p:txBody>
      </p:sp>
      <p:pic>
        <p:nvPicPr>
          <p:cNvPr id="287" name="Google Shape;287;p36" descr="Photo of Em in her coffee shop standing in front of the Em's Coffee Co. decal on the wall." title="Photo of E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073875" y="1891963"/>
            <a:ext cx="4155950" cy="3371850"/>
          </a:xfrm>
          <a:prstGeom prst="rect">
            <a:avLst/>
          </a:prstGeom>
          <a:noFill/>
          <a:ln w="28575" cap="flat" cmpd="sng">
            <a:solidFill>
              <a:schemeClr val="accent2"/>
            </a:solidFill>
            <a:prstDash val="solid"/>
            <a:round/>
            <a:headEnd type="none" w="sm" len="sm"/>
            <a:tailEnd type="none" w="sm" len="sm"/>
          </a:ln>
        </p:spPr>
      </p:pic>
      <p:pic>
        <p:nvPicPr>
          <p:cNvPr id="288" name="Google Shape;288;p36" title="Ems Coffee Logo.jpe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27650" y="1809800"/>
            <a:ext cx="3304025" cy="35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1948425" y="370075"/>
            <a:ext cx="9405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It takes a team </a:t>
            </a:r>
            <a:endParaRPr/>
          </a:p>
        </p:txBody>
      </p:sp>
      <p:grpSp>
        <p:nvGrpSpPr>
          <p:cNvPr id="295" name="Google Shape;295;p37"/>
          <p:cNvGrpSpPr/>
          <p:nvPr/>
        </p:nvGrpSpPr>
        <p:grpSpPr>
          <a:xfrm>
            <a:off x="2426573" y="1456289"/>
            <a:ext cx="7338853" cy="4371698"/>
            <a:chOff x="445373" y="1864"/>
            <a:chExt cx="7338853" cy="4371698"/>
          </a:xfrm>
        </p:grpSpPr>
        <p:sp>
          <p:nvSpPr>
            <p:cNvPr id="296" name="Google Shape;296;p37"/>
            <p:cNvSpPr/>
            <p:nvPr/>
          </p:nvSpPr>
          <p:spPr>
            <a:xfrm>
              <a:off x="3130743" y="2405450"/>
              <a:ext cx="1968112" cy="1968112"/>
            </a:xfrm>
            <a:prstGeom prst="ellipse">
              <a:avLst/>
            </a:prstGeom>
            <a:gradFill>
              <a:gsLst>
                <a:gs pos="0">
                  <a:srgbClr val="474A68"/>
                </a:gs>
                <a:gs pos="50000">
                  <a:srgbClr val="031954"/>
                </a:gs>
                <a:gs pos="100000">
                  <a:srgbClr val="00134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txBox="1"/>
            <p:nvPr/>
          </p:nvSpPr>
          <p:spPr>
            <a:xfrm>
              <a:off x="3418966" y="2693673"/>
              <a:ext cx="1391666" cy="1391666"/>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lt1"/>
                </a:buClr>
                <a:buSzPts val="6500"/>
                <a:buFont typeface="Arial"/>
                <a:buNone/>
              </a:pPr>
              <a:r>
                <a:rPr lang="en-US" sz="6500" b="1" i="0" u="none" strike="noStrike" cap="none">
                  <a:solidFill>
                    <a:schemeClr val="lt1"/>
                  </a:solidFill>
                  <a:latin typeface="Roboto Condensed"/>
                  <a:ea typeface="Roboto Condensed"/>
                  <a:cs typeface="Roboto Condensed"/>
                  <a:sym typeface="Roboto Condensed"/>
                </a:rPr>
                <a:t>Em</a:t>
              </a:r>
              <a:endParaRPr sz="6500" b="1" i="0" u="none" strike="noStrike" cap="none">
                <a:solidFill>
                  <a:schemeClr val="lt1"/>
                </a:solidFill>
                <a:latin typeface="Roboto Condensed"/>
                <a:ea typeface="Roboto Condensed"/>
                <a:cs typeface="Roboto Condensed"/>
                <a:sym typeface="Roboto Condensed"/>
              </a:endParaRPr>
            </a:p>
          </p:txBody>
        </p:sp>
        <p:sp>
          <p:nvSpPr>
            <p:cNvPr id="298" name="Google Shape;298;p37"/>
            <p:cNvSpPr/>
            <p:nvPr/>
          </p:nvSpPr>
          <p:spPr>
            <a:xfrm rot="-10797850">
              <a:off x="1134212" y="3107776"/>
              <a:ext cx="1886722" cy="560911"/>
            </a:xfrm>
            <a:prstGeom prst="leftArrow">
              <a:avLst>
                <a:gd name="adj1" fmla="val 60000"/>
                <a:gd name="adj2" fmla="val 50000"/>
              </a:avLst>
            </a:prstGeom>
            <a:gradFill>
              <a:gsLst>
                <a:gs pos="0">
                  <a:srgbClr val="C24F58"/>
                </a:gs>
                <a:gs pos="50000">
                  <a:srgbClr val="BF2235"/>
                </a:gs>
                <a:gs pos="100000">
                  <a:srgbClr val="AF182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445373" y="2836571"/>
              <a:ext cx="1377678" cy="1102142"/>
            </a:xfrm>
            <a:prstGeom prst="roundRect">
              <a:avLst>
                <a:gd name="adj" fmla="val 10000"/>
              </a:avLst>
            </a:prstGeom>
            <a:gradFill>
              <a:gsLst>
                <a:gs pos="0">
                  <a:srgbClr val="C24F58"/>
                </a:gs>
                <a:gs pos="50000">
                  <a:srgbClr val="BF2235"/>
                </a:gs>
                <a:gs pos="100000">
                  <a:srgbClr val="AF182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txBox="1"/>
            <p:nvPr/>
          </p:nvSpPr>
          <p:spPr>
            <a:xfrm>
              <a:off x="477654" y="2868852"/>
              <a:ext cx="1313116" cy="103758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i="0" u="none" strike="noStrike" cap="none">
                  <a:solidFill>
                    <a:schemeClr val="lt1"/>
                  </a:solidFill>
                  <a:latin typeface="Roboto Condensed"/>
                  <a:ea typeface="Roboto Condensed"/>
                  <a:cs typeface="Roboto Condensed"/>
                  <a:sym typeface="Roboto Condensed"/>
                </a:rPr>
                <a:t>Parents, Friends and Family </a:t>
              </a:r>
              <a:endParaRPr>
                <a:latin typeface="Roboto Condensed"/>
                <a:ea typeface="Roboto Condensed"/>
                <a:cs typeface="Roboto Condensed"/>
                <a:sym typeface="Roboto Condensed"/>
              </a:endParaRPr>
            </a:p>
          </p:txBody>
        </p:sp>
        <p:sp>
          <p:nvSpPr>
            <p:cNvPr id="301" name="Google Shape;301;p37"/>
            <p:cNvSpPr/>
            <p:nvPr/>
          </p:nvSpPr>
          <p:spPr>
            <a:xfrm rot="-8638261">
              <a:off x="1522908" y="1910425"/>
              <a:ext cx="1887758" cy="560911"/>
            </a:xfrm>
            <a:prstGeom prst="leftArrow">
              <a:avLst>
                <a:gd name="adj1" fmla="val 60000"/>
                <a:gd name="adj2" fmla="val 50000"/>
              </a:avLst>
            </a:prstGeom>
            <a:gradFill>
              <a:gsLst>
                <a:gs pos="0">
                  <a:srgbClr val="4C5A93"/>
                </a:gs>
                <a:gs pos="50000">
                  <a:srgbClr val="1C3989"/>
                </a:gs>
                <a:gs pos="100000">
                  <a:srgbClr val="14317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1014614" y="1084626"/>
              <a:ext cx="1377678" cy="1102142"/>
            </a:xfrm>
            <a:prstGeom prst="roundRect">
              <a:avLst>
                <a:gd name="adj" fmla="val 10000"/>
              </a:avLst>
            </a:prstGeom>
            <a:gradFill>
              <a:gsLst>
                <a:gs pos="0">
                  <a:srgbClr val="4C5A93"/>
                </a:gs>
                <a:gs pos="50000">
                  <a:srgbClr val="1C3989"/>
                </a:gs>
                <a:gs pos="100000">
                  <a:srgbClr val="14317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txBox="1"/>
            <p:nvPr/>
          </p:nvSpPr>
          <p:spPr>
            <a:xfrm>
              <a:off x="1046895" y="1116907"/>
              <a:ext cx="1313116" cy="103758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i="0" u="none" strike="noStrike" cap="none">
                  <a:solidFill>
                    <a:schemeClr val="lt1"/>
                  </a:solidFill>
                  <a:latin typeface="Roboto Condensed"/>
                  <a:ea typeface="Roboto Condensed"/>
                  <a:cs typeface="Roboto Condensed"/>
                  <a:sym typeface="Roboto Condensed"/>
                </a:rPr>
                <a:t>Iowa Vocational Rehabilitation </a:t>
              </a:r>
              <a:endParaRPr>
                <a:latin typeface="Roboto Condensed"/>
                <a:ea typeface="Roboto Condensed"/>
                <a:cs typeface="Roboto Condensed"/>
                <a:sym typeface="Roboto Condensed"/>
              </a:endParaRPr>
            </a:p>
          </p:txBody>
        </p:sp>
        <p:sp>
          <p:nvSpPr>
            <p:cNvPr id="304" name="Google Shape;304;p37"/>
            <p:cNvSpPr/>
            <p:nvPr/>
          </p:nvSpPr>
          <p:spPr>
            <a:xfrm rot="-6479336">
              <a:off x="2541148" y="1170522"/>
              <a:ext cx="1888397" cy="560911"/>
            </a:xfrm>
            <a:prstGeom prst="leftArrow">
              <a:avLst>
                <a:gd name="adj1" fmla="val 60000"/>
                <a:gd name="adj2" fmla="val 50000"/>
              </a:avLst>
            </a:prstGeom>
            <a:gradFill>
              <a:gsLst>
                <a:gs pos="0">
                  <a:srgbClr val="478E47"/>
                </a:gs>
                <a:gs pos="50000">
                  <a:srgbClr val="008600"/>
                </a:gs>
                <a:gs pos="100000">
                  <a:srgbClr val="007B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2504908" y="1864"/>
              <a:ext cx="1377678" cy="1102142"/>
            </a:xfrm>
            <a:prstGeom prst="roundRect">
              <a:avLst>
                <a:gd name="adj" fmla="val 10000"/>
              </a:avLst>
            </a:prstGeom>
            <a:gradFill>
              <a:gsLst>
                <a:gs pos="0">
                  <a:srgbClr val="478E47"/>
                </a:gs>
                <a:gs pos="50000">
                  <a:srgbClr val="008600"/>
                </a:gs>
                <a:gs pos="100000">
                  <a:srgbClr val="007B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txBox="1"/>
            <p:nvPr/>
          </p:nvSpPr>
          <p:spPr>
            <a:xfrm>
              <a:off x="2537189" y="34145"/>
              <a:ext cx="1313116" cy="103758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i="0" u="none" strike="noStrike" cap="none">
                  <a:solidFill>
                    <a:schemeClr val="lt1"/>
                  </a:solidFill>
                  <a:latin typeface="Roboto Condensed"/>
                  <a:ea typeface="Roboto Condensed"/>
                  <a:cs typeface="Roboto Condensed"/>
                  <a:sym typeface="Roboto Condensed"/>
                </a:rPr>
                <a:t>Medicaid – Home and Community Based Wavier (self directed) </a:t>
              </a:r>
              <a:endParaRPr>
                <a:latin typeface="Roboto Condensed"/>
                <a:ea typeface="Roboto Condensed"/>
                <a:cs typeface="Roboto Condensed"/>
                <a:sym typeface="Roboto Condensed"/>
              </a:endParaRPr>
            </a:p>
          </p:txBody>
        </p:sp>
        <p:sp>
          <p:nvSpPr>
            <p:cNvPr id="307" name="Google Shape;307;p37"/>
            <p:cNvSpPr/>
            <p:nvPr/>
          </p:nvSpPr>
          <p:spPr>
            <a:xfrm rot="-4320664">
              <a:off x="3800053" y="1170522"/>
              <a:ext cx="1888397" cy="560911"/>
            </a:xfrm>
            <a:prstGeom prst="leftArrow">
              <a:avLst>
                <a:gd name="adj1" fmla="val 60000"/>
                <a:gd name="adj2" fmla="val 50000"/>
              </a:avLst>
            </a:prstGeom>
            <a:gradFill>
              <a:gsLst>
                <a:gs pos="0">
                  <a:srgbClr val="D67847"/>
                </a:gs>
                <a:gs pos="50000">
                  <a:srgbClr val="D66600"/>
                </a:gs>
                <a:gs pos="100000">
                  <a:srgbClr val="C558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4347012" y="1864"/>
              <a:ext cx="1377678" cy="1102142"/>
            </a:xfrm>
            <a:prstGeom prst="roundRect">
              <a:avLst>
                <a:gd name="adj" fmla="val 10000"/>
              </a:avLst>
            </a:prstGeom>
            <a:gradFill>
              <a:gsLst>
                <a:gs pos="0">
                  <a:srgbClr val="D67847"/>
                </a:gs>
                <a:gs pos="50000">
                  <a:srgbClr val="D66600"/>
                </a:gs>
                <a:gs pos="100000">
                  <a:srgbClr val="C558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txBox="1"/>
            <p:nvPr/>
          </p:nvSpPr>
          <p:spPr>
            <a:xfrm>
              <a:off x="4379293" y="34145"/>
              <a:ext cx="1313116" cy="103758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i="0" u="none" strike="noStrike" cap="none">
                  <a:solidFill>
                    <a:schemeClr val="lt1"/>
                  </a:solidFill>
                  <a:latin typeface="Roboto Condensed"/>
                  <a:ea typeface="Roboto Condensed"/>
                  <a:cs typeface="Roboto Condensed"/>
                  <a:sym typeface="Roboto Condensed"/>
                </a:rPr>
                <a:t>Networking in the community </a:t>
              </a:r>
              <a:endParaRPr>
                <a:latin typeface="Roboto Condensed"/>
                <a:ea typeface="Roboto Condensed"/>
                <a:cs typeface="Roboto Condensed"/>
                <a:sym typeface="Roboto Condensed"/>
              </a:endParaRPr>
            </a:p>
          </p:txBody>
        </p:sp>
        <p:sp>
          <p:nvSpPr>
            <p:cNvPr id="310" name="Google Shape;310;p37"/>
            <p:cNvSpPr/>
            <p:nvPr/>
          </p:nvSpPr>
          <p:spPr>
            <a:xfrm rot="-2161739">
              <a:off x="4818933" y="1910425"/>
              <a:ext cx="1887758" cy="560911"/>
            </a:xfrm>
            <a:prstGeom prst="leftArrow">
              <a:avLst>
                <a:gd name="adj1" fmla="val 60000"/>
                <a:gd name="adj2" fmla="val 50000"/>
              </a:avLst>
            </a:prstGeom>
            <a:gradFill>
              <a:gsLst>
                <a:gs pos="0">
                  <a:srgbClr val="D647A5"/>
                </a:gs>
                <a:gs pos="50000">
                  <a:srgbClr val="D6009E"/>
                </a:gs>
                <a:gs pos="100000">
                  <a:srgbClr val="C5008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5837306" y="1084626"/>
              <a:ext cx="1377678" cy="1102142"/>
            </a:xfrm>
            <a:prstGeom prst="roundRect">
              <a:avLst>
                <a:gd name="adj" fmla="val 10000"/>
              </a:avLst>
            </a:prstGeom>
            <a:gradFill>
              <a:gsLst>
                <a:gs pos="0">
                  <a:srgbClr val="D647A5"/>
                </a:gs>
                <a:gs pos="50000">
                  <a:srgbClr val="D6009E"/>
                </a:gs>
                <a:gs pos="100000">
                  <a:srgbClr val="C5008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txBox="1"/>
            <p:nvPr/>
          </p:nvSpPr>
          <p:spPr>
            <a:xfrm>
              <a:off x="5869587" y="1116907"/>
              <a:ext cx="1313116" cy="103758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i="0" u="none" strike="noStrike" cap="none">
                  <a:solidFill>
                    <a:schemeClr val="lt1"/>
                  </a:solidFill>
                  <a:latin typeface="Roboto Condensed"/>
                  <a:ea typeface="Roboto Condensed"/>
                  <a:cs typeface="Roboto Condensed"/>
                  <a:sym typeface="Roboto Condensed"/>
                </a:rPr>
                <a:t>Iowa Work Incentive Planning and Assistance (WIPA) </a:t>
              </a:r>
              <a:endParaRPr>
                <a:latin typeface="Roboto Condensed"/>
                <a:ea typeface="Roboto Condensed"/>
                <a:cs typeface="Roboto Condensed"/>
                <a:sym typeface="Roboto Condensed"/>
              </a:endParaRPr>
            </a:p>
          </p:txBody>
        </p:sp>
        <p:sp>
          <p:nvSpPr>
            <p:cNvPr id="313" name="Google Shape;313;p37"/>
            <p:cNvSpPr/>
            <p:nvPr/>
          </p:nvSpPr>
          <p:spPr>
            <a:xfrm rot="-2150">
              <a:off x="5208664" y="3107776"/>
              <a:ext cx="1886722" cy="560911"/>
            </a:xfrm>
            <a:prstGeom prst="leftArrow">
              <a:avLst>
                <a:gd name="adj1" fmla="val 60000"/>
                <a:gd name="adj2" fmla="val 50000"/>
              </a:avLst>
            </a:prstGeom>
            <a:gradFill>
              <a:gsLst>
                <a:gs pos="0">
                  <a:srgbClr val="C24F58"/>
                </a:gs>
                <a:gs pos="50000">
                  <a:srgbClr val="BF2235"/>
                </a:gs>
                <a:gs pos="100000">
                  <a:srgbClr val="AF182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6406548" y="2836571"/>
              <a:ext cx="1377678" cy="1102142"/>
            </a:xfrm>
            <a:prstGeom prst="roundRect">
              <a:avLst>
                <a:gd name="adj" fmla="val 10000"/>
              </a:avLst>
            </a:prstGeom>
            <a:gradFill>
              <a:gsLst>
                <a:gs pos="0">
                  <a:srgbClr val="C24F58"/>
                </a:gs>
                <a:gs pos="50000">
                  <a:srgbClr val="BF2235"/>
                </a:gs>
                <a:gs pos="100000">
                  <a:srgbClr val="AF182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txBox="1"/>
            <p:nvPr/>
          </p:nvSpPr>
          <p:spPr>
            <a:xfrm>
              <a:off x="6438829" y="2868852"/>
              <a:ext cx="1313116" cy="103758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i="0" u="none" strike="noStrike" cap="none">
                  <a:solidFill>
                    <a:schemeClr val="lt1"/>
                  </a:solidFill>
                  <a:latin typeface="Roboto Condensed"/>
                  <a:ea typeface="Roboto Condensed"/>
                  <a:cs typeface="Roboto Condensed"/>
                  <a:sym typeface="Roboto Condensed"/>
                </a:rPr>
                <a:t>Iowa Dept. of Natural Resources </a:t>
              </a:r>
              <a:endParaRPr>
                <a:latin typeface="Roboto Condensed"/>
                <a:ea typeface="Roboto Condensed"/>
                <a:cs typeface="Roboto Condensed"/>
                <a:sym typeface="Roboto Condense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subTitle" idx="1"/>
          </p:nvPr>
        </p:nvSpPr>
        <p:spPr>
          <a:xfrm>
            <a:off x="1477375" y="5349504"/>
            <a:ext cx="9144000" cy="4359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1000"/>
              </a:spcBef>
              <a:spcAft>
                <a:spcPts val="0"/>
              </a:spcAft>
              <a:buClr>
                <a:schemeClr val="accent1"/>
              </a:buClr>
              <a:buSzPts val="2400"/>
              <a:buNone/>
            </a:pPr>
            <a:r>
              <a:rPr lang="en-US" i="1">
                <a:solidFill>
                  <a:schemeClr val="accent1"/>
                </a:solidFill>
                <a:latin typeface="Roboto Condensed Medium"/>
                <a:ea typeface="Roboto Condensed Medium"/>
                <a:cs typeface="Roboto Condensed Medium"/>
                <a:sym typeface="Roboto Condensed Medium"/>
              </a:rPr>
              <a:t>March 31, 2026 </a:t>
            </a:r>
            <a:endParaRPr i="1">
              <a:latin typeface="Roboto Condensed Medium"/>
              <a:ea typeface="Roboto Condensed Medium"/>
              <a:cs typeface="Roboto Condensed Medium"/>
              <a:sym typeface="Roboto Condensed Medium"/>
            </a:endParaRPr>
          </a:p>
        </p:txBody>
      </p:sp>
      <p:pic>
        <p:nvPicPr>
          <p:cNvPr id="172" name="Google Shape;172;p20" title="csavr2[10].jpg"/>
          <p:cNvPicPr preferRelativeResize="0"/>
          <p:nvPr/>
        </p:nvPicPr>
        <p:blipFill>
          <a:blip r:embed="rId3">
            <a:alphaModFix/>
          </a:blip>
          <a:stretch>
            <a:fillRect/>
          </a:stretch>
        </p:blipFill>
        <p:spPr>
          <a:xfrm>
            <a:off x="3205163" y="809375"/>
            <a:ext cx="5781675" cy="2638425"/>
          </a:xfrm>
          <a:prstGeom prst="rect">
            <a:avLst/>
          </a:prstGeom>
          <a:noFill/>
          <a:ln>
            <a:noFill/>
          </a:ln>
        </p:spPr>
      </p:pic>
      <p:sp>
        <p:nvSpPr>
          <p:cNvPr id="173" name="Google Shape;173;p20"/>
          <p:cNvSpPr txBox="1"/>
          <p:nvPr/>
        </p:nvSpPr>
        <p:spPr>
          <a:xfrm>
            <a:off x="7150475" y="5123325"/>
            <a:ext cx="506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1"/>
              </a:solidFill>
              <a:latin typeface="Roboto Condensed ExtraBold"/>
              <a:ea typeface="Roboto Condensed ExtraBold"/>
              <a:cs typeface="Roboto Condensed ExtraBold"/>
              <a:sym typeface="Roboto Condensed ExtraBold"/>
            </a:endParaRPr>
          </a:p>
        </p:txBody>
      </p:sp>
      <p:sp>
        <p:nvSpPr>
          <p:cNvPr id="174" name="Google Shape;174;p20"/>
          <p:cNvSpPr txBox="1">
            <a:spLocks noGrp="1"/>
          </p:cNvSpPr>
          <p:nvPr>
            <p:ph type="ctrTitle"/>
          </p:nvPr>
        </p:nvSpPr>
        <p:spPr>
          <a:xfrm>
            <a:off x="1680900" y="4744141"/>
            <a:ext cx="9144000" cy="518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3000"/>
              <a:t>Capitol Hill Educational Lunch and Learn</a:t>
            </a:r>
            <a:endParaRPr sz="3000"/>
          </a:p>
        </p:txBody>
      </p:sp>
      <p:cxnSp>
        <p:nvCxnSpPr>
          <p:cNvPr id="175" name="Google Shape;175;p20"/>
          <p:cNvCxnSpPr/>
          <p:nvPr/>
        </p:nvCxnSpPr>
        <p:spPr>
          <a:xfrm>
            <a:off x="791692" y="4218066"/>
            <a:ext cx="10608600" cy="0"/>
          </a:xfrm>
          <a:prstGeom prst="straightConnector1">
            <a:avLst/>
          </a:prstGeom>
          <a:noFill/>
          <a:ln w="28575" cap="flat" cmpd="sng">
            <a:solidFill>
              <a:schemeClr val="accent2"/>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8"/>
          <p:cNvSpPr txBox="1">
            <a:spLocks noGrp="1"/>
          </p:cNvSpPr>
          <p:nvPr>
            <p:ph type="title"/>
          </p:nvPr>
        </p:nvSpPr>
        <p:spPr>
          <a:xfrm>
            <a:off x="1981200" y="39682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Em’s Coffee Co.</a:t>
            </a:r>
            <a:endParaRPr/>
          </a:p>
        </p:txBody>
      </p:sp>
      <p:sp>
        <p:nvSpPr>
          <p:cNvPr id="322" name="Google Shape;322;p38"/>
          <p:cNvSpPr txBox="1">
            <a:spLocks noGrp="1"/>
          </p:cNvSpPr>
          <p:nvPr>
            <p:ph type="body" idx="1"/>
          </p:nvPr>
        </p:nvSpPr>
        <p:spPr>
          <a:xfrm>
            <a:off x="710725" y="1309625"/>
            <a:ext cx="5100900" cy="519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a:t>Before </a:t>
            </a:r>
            <a:endParaRPr/>
          </a:p>
        </p:txBody>
      </p:sp>
      <p:sp>
        <p:nvSpPr>
          <p:cNvPr id="323" name="Google Shape;323;p38"/>
          <p:cNvSpPr txBox="1">
            <a:spLocks noGrp="1"/>
          </p:cNvSpPr>
          <p:nvPr>
            <p:ph type="body" idx="2"/>
          </p:nvPr>
        </p:nvSpPr>
        <p:spPr>
          <a:xfrm>
            <a:off x="6165475" y="1309775"/>
            <a:ext cx="5177700" cy="519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a:t>After</a:t>
            </a:r>
            <a:endParaRPr/>
          </a:p>
        </p:txBody>
      </p:sp>
      <p:pic>
        <p:nvPicPr>
          <p:cNvPr id="324" name="Google Shape;324;p38" descr="Photo of coffee shop during construction.  The building used to be a gymnastics training facility in the back and an insurance office in the front." title="Before Picture of the Coffee Sho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9825" y="1858373"/>
            <a:ext cx="5002711" cy="3900720"/>
          </a:xfrm>
          <a:prstGeom prst="rect">
            <a:avLst/>
          </a:prstGeom>
          <a:solidFill>
            <a:srgbClr val="ECECEC"/>
          </a:solidFill>
          <a:ln w="36800" cap="sq" cmpd="sng">
            <a:solidFill>
              <a:schemeClr val="accent2"/>
            </a:solidFill>
            <a:prstDash val="solid"/>
            <a:miter lim="800000"/>
            <a:headEnd type="none" w="sm" len="sm"/>
            <a:tailEnd type="none" w="sm" len="sm"/>
          </a:ln>
        </p:spPr>
      </p:pic>
      <p:pic>
        <p:nvPicPr>
          <p:cNvPr id="325" name="Google Shape;325;p38" descr="Picture is after the construction and Em's Coffee Shop as is.  Picture shows the front of the coffee shop including dining tables and check out/ordering area." title="After of Em's Coffee C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04454" y="1857619"/>
            <a:ext cx="5100803" cy="3902235"/>
          </a:xfrm>
          <a:prstGeom prst="rect">
            <a:avLst/>
          </a:prstGeom>
          <a:solidFill>
            <a:srgbClr val="ECECEC"/>
          </a:solidFill>
          <a:ln w="36800" cap="sq" cmpd="sng">
            <a:solidFill>
              <a:schemeClr val="accent2"/>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Em’s Coffee Co.</a:t>
            </a:r>
            <a:endParaRPr/>
          </a:p>
        </p:txBody>
      </p:sp>
      <p:pic>
        <p:nvPicPr>
          <p:cNvPr id="331" name="Google Shape;331;p39" descr="Photo is of the News Room -which is the meeting place at Em's Coffee Co.  The picture shows a sofa and two chairs and the edges of two tables." title="Picture of Meeting Space at Coffee Shop"/>
          <p:cNvPicPr preferRelativeResize="0">
            <a:picLocks noGrp="1"/>
          </p:cNvPicPr>
          <p:nvPr>
            <p:ph type="body" idx="2"/>
          </p:nvPr>
        </p:nvPicPr>
        <p:blipFill>
          <a:blip r:embed="rId3" cstate="email">
            <a:alphaModFix/>
            <a:extLst>
              <a:ext uri="{28A0092B-C50C-407E-A947-70E740481C1C}">
                <a14:useLocalDpi xmlns:a14="http://schemas.microsoft.com/office/drawing/2010/main"/>
              </a:ext>
            </a:extLst>
          </a:blip>
          <a:stretch>
            <a:fillRect/>
          </a:stretch>
        </p:blipFill>
        <p:spPr>
          <a:xfrm>
            <a:off x="6037075" y="1958800"/>
            <a:ext cx="4711500" cy="3534000"/>
          </a:xfrm>
          <a:prstGeom prst="rect">
            <a:avLst/>
          </a:prstGeom>
          <a:solidFill>
            <a:srgbClr val="ECECEC"/>
          </a:solidFill>
          <a:ln w="28575" cap="sq" cmpd="sng">
            <a:solidFill>
              <a:schemeClr val="accent2"/>
            </a:solidFill>
            <a:prstDash val="solid"/>
            <a:miter lim="800000"/>
            <a:headEnd type="none" w="sm" len="sm"/>
            <a:tailEnd type="none" w="sm" len="sm"/>
          </a:ln>
        </p:spPr>
      </p:pic>
      <p:pic>
        <p:nvPicPr>
          <p:cNvPr id="332" name="Google Shape;332;p39" descr="Photo of Em standing behind the counter/cash register.   She is looking at the camera smiling." title="Photo of Em at work"/>
          <p:cNvPicPr preferRelativeResize="0">
            <a:picLocks noGrp="1"/>
          </p:cNvPicPr>
          <p:nvPr>
            <p:ph type="body" idx="1"/>
          </p:nvPr>
        </p:nvPicPr>
        <p:blipFill>
          <a:blip r:embed="rId4" cstate="email">
            <a:alphaModFix/>
            <a:extLst>
              <a:ext uri="{28A0092B-C50C-407E-A947-70E740481C1C}">
                <a14:useLocalDpi xmlns:a14="http://schemas.microsoft.com/office/drawing/2010/main"/>
              </a:ext>
            </a:extLst>
          </a:blip>
          <a:stretch>
            <a:fillRect/>
          </a:stretch>
        </p:blipFill>
        <p:spPr>
          <a:xfrm rot="5400000">
            <a:off x="921700" y="2105025"/>
            <a:ext cx="4038600" cy="3029700"/>
          </a:xfrm>
          <a:prstGeom prst="rect">
            <a:avLst/>
          </a:prstGeom>
          <a:solidFill>
            <a:srgbClr val="ECECEC"/>
          </a:solidFill>
          <a:ln w="28575" cap="sq" cmpd="sng">
            <a:solidFill>
              <a:schemeClr val="accent2"/>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a:spLocks noGrp="1"/>
          </p:cNvSpPr>
          <p:nvPr>
            <p:ph type="title"/>
          </p:nvPr>
        </p:nvSpPr>
        <p:spPr>
          <a:xfrm>
            <a:off x="18044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Em’s Coffee Co. </a:t>
            </a:r>
            <a:endParaRPr/>
          </a:p>
        </p:txBody>
      </p:sp>
      <p:sp>
        <p:nvSpPr>
          <p:cNvPr id="338" name="Google Shape;338;p40"/>
          <p:cNvSpPr txBox="1">
            <a:spLocks noGrp="1"/>
          </p:cNvSpPr>
          <p:nvPr>
            <p:ph type="body" idx="4294967295"/>
          </p:nvPr>
        </p:nvSpPr>
        <p:spPr>
          <a:xfrm>
            <a:off x="831650" y="1534175"/>
            <a:ext cx="1510800" cy="4665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1"/>
              </a:buClr>
              <a:buSzPts val="2400"/>
              <a:buNone/>
            </a:pPr>
            <a:r>
              <a:rPr lang="en-US"/>
              <a:t>T-Shirts </a:t>
            </a:r>
            <a:endParaRPr/>
          </a:p>
        </p:txBody>
      </p:sp>
      <p:pic>
        <p:nvPicPr>
          <p:cNvPr id="339" name="Google Shape;339;p40" descr="Photo of Em standing in front of the displayed Em's Coffee Co. t-shirts.  She is standing and looking at the camera" title="Photo of Em in front of T-shirts"/>
          <p:cNvPicPr preferRelativeResize="0">
            <a:picLocks noGrp="1"/>
          </p:cNvPicPr>
          <p:nvPr>
            <p:ph type="body" idx="1"/>
          </p:nvPr>
        </p:nvPicPr>
        <p:blipFill>
          <a:blip r:embed="rId3" cstate="email">
            <a:alphaModFix/>
            <a:extLst>
              <a:ext uri="{28A0092B-C50C-407E-A947-70E740481C1C}">
                <a14:useLocalDpi xmlns:a14="http://schemas.microsoft.com/office/drawing/2010/main"/>
              </a:ext>
            </a:extLst>
          </a:blip>
          <a:stretch>
            <a:fillRect/>
          </a:stretch>
        </p:blipFill>
        <p:spPr>
          <a:xfrm rot="5400000">
            <a:off x="1898175" y="2009400"/>
            <a:ext cx="4217100" cy="3156300"/>
          </a:xfrm>
          <a:prstGeom prst="rect">
            <a:avLst/>
          </a:prstGeom>
          <a:solidFill>
            <a:srgbClr val="ECECEC"/>
          </a:solidFill>
          <a:ln w="28575" cap="sq" cmpd="sng">
            <a:solidFill>
              <a:schemeClr val="accent2"/>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40" name="Google Shape;340;p40"/>
          <p:cNvSpPr txBox="1">
            <a:spLocks noGrp="1"/>
          </p:cNvSpPr>
          <p:nvPr>
            <p:ph type="body" idx="4294967295"/>
          </p:nvPr>
        </p:nvSpPr>
        <p:spPr>
          <a:xfrm>
            <a:off x="6169024" y="1027906"/>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Front of Coffee Shop </a:t>
            </a:r>
            <a:endParaRPr/>
          </a:p>
        </p:txBody>
      </p:sp>
      <p:pic>
        <p:nvPicPr>
          <p:cNvPr id="341" name="Google Shape;341;p40" descr="Front of Em's Coffee co. &#1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44600" y="1911776"/>
            <a:ext cx="2931275" cy="39083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1"/>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Espresso Machine </a:t>
            </a:r>
            <a:endParaRPr/>
          </a:p>
        </p:txBody>
      </p:sp>
      <p:pic>
        <p:nvPicPr>
          <p:cNvPr id="347" name="Google Shape;347;p41" descr="Picture is of Esspress Machine.  It's a close of up the esspresso head.  When making esspresso the espresso head locks into the machine.  There is a line of orange puff paint to indicate how to line up the espresso head to lock into the machine." title="Esspresso Mach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40310" y="1763900"/>
            <a:ext cx="4983015" cy="3118000"/>
          </a:xfrm>
          <a:prstGeom prst="rect">
            <a:avLst/>
          </a:prstGeom>
          <a:noFill/>
          <a:ln w="34100" cap="flat" cmpd="sng">
            <a:solidFill>
              <a:schemeClr val="accent2"/>
            </a:solidFill>
            <a:prstDash val="solid"/>
            <a:round/>
            <a:headEnd type="none" w="sm" len="sm"/>
            <a:tailEnd type="none" w="sm" len="sm"/>
          </a:ln>
        </p:spPr>
      </p:pic>
      <p:pic>
        <p:nvPicPr>
          <p:cNvPr id="348" name="Google Shape;348;p41" descr="Close up picture of Espresso Machine - highlighting the two sizes of drinks.  One shot of esspresso for small and two shots of esspresso for a large.  Above the one shot there is a single orange puff paint dot and above the second is two dots of puff paint indicating two shots of esspresso." title="Espresso Mach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1900" y="1763900"/>
            <a:ext cx="4837302" cy="3050021"/>
          </a:xfrm>
          <a:prstGeom prst="rect">
            <a:avLst/>
          </a:prstGeom>
          <a:noFill/>
          <a:ln w="34100" cap="flat" cmpd="sng">
            <a:solidFill>
              <a:schemeClr val="accent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Grinder/flash cards</a:t>
            </a:r>
            <a:endParaRPr/>
          </a:p>
        </p:txBody>
      </p:sp>
      <p:pic>
        <p:nvPicPr>
          <p:cNvPr id="354" name="Google Shape;354;p42" descr="Picture of flash cards Em used to help study how to make each drink.  There are three cards, Cappuccino, Latte and Mocha with descriptions of what goes into each drink." title="Flash Cards "/>
          <p:cNvPicPr preferRelativeResize="0">
            <a:picLocks noGrp="1"/>
          </p:cNvPicPr>
          <p:nvPr>
            <p:ph type="body" idx="2"/>
          </p:nvPr>
        </p:nvPicPr>
        <p:blipFill>
          <a:blip r:embed="rId3" cstate="email">
            <a:alphaModFix/>
            <a:extLst>
              <a:ext uri="{28A0092B-C50C-407E-A947-70E740481C1C}">
                <a14:useLocalDpi xmlns:a14="http://schemas.microsoft.com/office/drawing/2010/main"/>
              </a:ext>
            </a:extLst>
          </a:blip>
          <a:stretch>
            <a:fillRect/>
          </a:stretch>
        </p:blipFill>
        <p:spPr>
          <a:xfrm>
            <a:off x="5853950" y="1450325"/>
            <a:ext cx="5665800" cy="4196100"/>
          </a:xfrm>
          <a:prstGeom prst="rect">
            <a:avLst/>
          </a:prstGeom>
          <a:noFill/>
          <a:ln w="28575" cap="flat" cmpd="sng">
            <a:solidFill>
              <a:schemeClr val="accent2"/>
            </a:solidFill>
            <a:prstDash val="solid"/>
            <a:round/>
            <a:headEnd type="none" w="sm" len="sm"/>
            <a:tailEnd type="none" w="sm" len="sm"/>
          </a:ln>
        </p:spPr>
      </p:pic>
      <p:pic>
        <p:nvPicPr>
          <p:cNvPr id="355" name="Google Shape;355;p42" descr="Coffee Grinder &#10;&#10;Picture of coffee grinder.  On the bottom right of the grinder there is sticker in the shape of a star indicating that side is decaf beans."/>
          <p:cNvPicPr preferRelativeResize="0">
            <a:picLocks noGrp="1"/>
          </p:cNvPicPr>
          <p:nvPr>
            <p:ph type="body" idx="1"/>
          </p:nvPr>
        </p:nvPicPr>
        <p:blipFill>
          <a:blip r:embed="rId4" cstate="email">
            <a:alphaModFix/>
            <a:extLst>
              <a:ext uri="{28A0092B-C50C-407E-A947-70E740481C1C}">
                <a14:useLocalDpi xmlns:a14="http://schemas.microsoft.com/office/drawing/2010/main"/>
              </a:ext>
            </a:extLst>
          </a:blip>
          <a:stretch>
            <a:fillRect/>
          </a:stretch>
        </p:blipFill>
        <p:spPr>
          <a:xfrm>
            <a:off x="2037975" y="1690825"/>
            <a:ext cx="2932200" cy="3685500"/>
          </a:xfrm>
          <a:prstGeom prst="rect">
            <a:avLst/>
          </a:prstGeom>
          <a:noFill/>
          <a:ln w="28575" cap="flat" cmpd="sng">
            <a:solidFill>
              <a:schemeClr val="accent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3"/>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Cash Register </a:t>
            </a:r>
            <a:endParaRPr/>
          </a:p>
        </p:txBody>
      </p:sp>
      <p:pic>
        <p:nvPicPr>
          <p:cNvPr id="361" name="Google Shape;361;p43" descr="Photo depicts the visual cash register.  To select items to ring up there is a picture of each item.  For example, there is a picture of a brewed coffee pot for brewed coffee. " title="Picture of Ipad Cash Register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838200" y="1601075"/>
            <a:ext cx="10515600" cy="4121700"/>
          </a:xfrm>
          <a:prstGeom prst="rect">
            <a:avLst/>
          </a:prstGeom>
          <a:noFill/>
          <a:ln w="28575" cap="flat" cmpd="sng">
            <a:solidFill>
              <a:schemeClr val="accent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4" descr="Photo is of Em, Senator Tom Harkin and President Barak Obama at the signing of the Workforce Innovation and Opportunties Act signing.  The three of them are holding up an Em's Coffee Co. t-shirt.  Text at the bottom of the photo says, &quot;Em you were a &quot;hit&quot; with the President! Your Senator, Tom Harkin dated 7/22/14." title="Photo of Em with President Barak Obama "/>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016237" y="1892150"/>
            <a:ext cx="5440212" cy="3468201"/>
          </a:xfrm>
          <a:prstGeom prst="rect">
            <a:avLst/>
          </a:prstGeom>
          <a:noFill/>
          <a:ln w="28575" cap="sq" cmpd="sng">
            <a:solidFill>
              <a:schemeClr val="accent2"/>
            </a:solidFill>
            <a:prstDash val="solid"/>
            <a:miter lim="800000"/>
            <a:headEnd type="none" w="sm" len="sm"/>
            <a:tailEnd type="none" w="sm" len="sm"/>
          </a:ln>
        </p:spPr>
      </p:pic>
      <p:pic>
        <p:nvPicPr>
          <p:cNvPr id="367" name="Google Shape;367;p44" descr="Photo is of Em, Senator Tom Harkin, Em's sister and mom at the signing of the Workforce Innovation and Opportunties Act.  " title="Picture of Em at Signing of WIOA "/>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3453" y="1892147"/>
            <a:ext cx="4644256" cy="3468210"/>
          </a:xfrm>
          <a:prstGeom prst="rect">
            <a:avLst/>
          </a:prstGeom>
          <a:noFill/>
          <a:ln w="28575" cap="sq" cmpd="sng">
            <a:solidFill>
              <a:schemeClr val="accent2"/>
            </a:solidFill>
            <a:prstDash val="solid"/>
            <a:miter lim="800000"/>
            <a:headEnd type="none" w="sm" len="sm"/>
            <a:tailEnd type="none" w="sm" len="sm"/>
          </a:ln>
        </p:spPr>
      </p:pic>
      <p:sp>
        <p:nvSpPr>
          <p:cNvPr id="368" name="Google Shape;368;p44"/>
          <p:cNvSpPr txBox="1">
            <a:spLocks noGrp="1"/>
          </p:cNvSpPr>
          <p:nvPr>
            <p:ph type="title"/>
          </p:nvPr>
        </p:nvSpPr>
        <p:spPr>
          <a:xfrm>
            <a:off x="1721678" y="365125"/>
            <a:ext cx="75549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Em goes to the White House for signing of WIOA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45"/>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rot="5400000">
            <a:off x="96154" y="1115850"/>
            <a:ext cx="5229900" cy="3922200"/>
          </a:xfrm>
          <a:prstGeom prst="rect">
            <a:avLst/>
          </a:prstGeom>
          <a:solidFill>
            <a:srgbClr val="ECECEC"/>
          </a:solidFill>
          <a:ln w="29850" cap="sq" cmpd="sng">
            <a:solidFill>
              <a:schemeClr val="accent2"/>
            </a:solidFill>
            <a:prstDash val="solid"/>
            <a:miter lim="800000"/>
            <a:headEnd type="none" w="sm" len="sm"/>
            <a:tailEnd type="none" w="sm" len="sm"/>
          </a:ln>
        </p:spPr>
      </p:pic>
      <p:pic>
        <p:nvPicPr>
          <p:cNvPr id="374" name="Google Shape;374;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80188" y="1536709"/>
            <a:ext cx="5540261" cy="4155196"/>
          </a:xfrm>
          <a:prstGeom prst="rect">
            <a:avLst/>
          </a:prstGeom>
          <a:solidFill>
            <a:srgbClr val="ECECEC"/>
          </a:solidFill>
          <a:ln w="29850" cap="sq" cmpd="sng">
            <a:solidFill>
              <a:schemeClr val="accent2"/>
            </a:solidFill>
            <a:prstDash val="solid"/>
            <a:miter lim="800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a:t>Financial: ABLE Accounts</a:t>
            </a:r>
            <a:endParaRPr/>
          </a:p>
        </p:txBody>
      </p:sp>
      <p:sp>
        <p:nvSpPr>
          <p:cNvPr id="380" name="Google Shape;380;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575"/>
              </a:buClr>
              <a:buSzPts val="2400"/>
              <a:buNone/>
            </a:pPr>
            <a:r>
              <a:rPr lang="en-US"/>
              <a:t>Sara Hart Weir, </a:t>
            </a:r>
            <a:r>
              <a:rPr lang="en-US">
                <a:latin typeface="Roboto Condensed"/>
                <a:ea typeface="Roboto Condensed"/>
                <a:cs typeface="Roboto Condensed"/>
                <a:sym typeface="Roboto Condensed"/>
              </a:rPr>
              <a:t>Executive Director, KS DD Council </a:t>
            </a:r>
            <a:endParaRPr>
              <a:latin typeface="Roboto Condensed"/>
              <a:ea typeface="Roboto Condensed"/>
              <a:cs typeface="Roboto Condensed"/>
              <a:sym typeface="Roboto Condensed"/>
            </a:endParaRPr>
          </a:p>
          <a:p>
            <a:pPr marL="0" lvl="0" indent="0" algn="l" rtl="0">
              <a:lnSpc>
                <a:spcPct val="90000"/>
              </a:lnSpc>
              <a:spcBef>
                <a:spcPts val="1000"/>
              </a:spcBef>
              <a:spcAft>
                <a:spcPts val="0"/>
              </a:spcAft>
              <a:buClr>
                <a:srgbClr val="757575"/>
              </a:buClr>
              <a:buSzPts val="2400"/>
              <a:buNone/>
            </a:pPr>
            <a:r>
              <a:rPr lang="en-US"/>
              <a:t>Whit Downing, </a:t>
            </a:r>
            <a:r>
              <a:rPr lang="en-US">
                <a:latin typeface="Roboto Condensed"/>
                <a:ea typeface="Roboto Condensed"/>
                <a:cs typeface="Roboto Condensed"/>
                <a:sym typeface="Roboto Condensed"/>
              </a:rPr>
              <a:t>Vice President of Policy and Programming, KS DD Council </a:t>
            </a:r>
            <a:endParaRPr>
              <a:latin typeface="Roboto Condensed"/>
              <a:ea typeface="Roboto Condensed"/>
              <a:cs typeface="Roboto Condensed"/>
              <a:sym typeface="Roboto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94082"/>
        </a:solidFill>
        <a:effectLst/>
      </p:bgPr>
    </p:bg>
    <p:spTree>
      <p:nvGrpSpPr>
        <p:cNvPr id="1" name="Shape 384"/>
        <p:cNvGrpSpPr/>
        <p:nvPr/>
      </p:nvGrpSpPr>
      <p:grpSpPr>
        <a:xfrm>
          <a:off x="0" y="0"/>
          <a:ext cx="0" cy="0"/>
          <a:chOff x="0" y="0"/>
          <a:chExt cx="0" cy="0"/>
        </a:xfrm>
      </p:grpSpPr>
      <p:sp>
        <p:nvSpPr>
          <p:cNvPr id="385" name="Google Shape;385;p47"/>
          <p:cNvSpPr/>
          <p:nvPr/>
        </p:nvSpPr>
        <p:spPr>
          <a:xfrm>
            <a:off x="11429313" y="762000"/>
            <a:ext cx="762000" cy="762000"/>
          </a:xfrm>
          <a:prstGeom prst="rect">
            <a:avLst/>
          </a:prstGeom>
          <a:solidFill>
            <a:srgbClr val="000000">
              <a:alpha val="0"/>
            </a:srgbClr>
          </a:solidFill>
          <a:ln>
            <a:noFill/>
          </a:ln>
        </p:spPr>
        <p:txBody>
          <a:bodyPr spcFirstLastPara="1" wrap="square" lIns="37875" tIns="37875" rIns="37875" bIns="378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tillium Web"/>
              <a:ea typeface="Titillium Web"/>
              <a:cs typeface="Titillium Web"/>
              <a:sym typeface="Titillium Web"/>
            </a:endParaRPr>
          </a:p>
        </p:txBody>
      </p:sp>
      <p:sp>
        <p:nvSpPr>
          <p:cNvPr id="386" name="Google Shape;386;p47"/>
          <p:cNvSpPr txBox="1">
            <a:spLocks noGrp="1"/>
          </p:cNvSpPr>
          <p:nvPr>
            <p:ph type="sldNum" idx="12"/>
          </p:nvPr>
        </p:nvSpPr>
        <p:spPr>
          <a:xfrm>
            <a:off x="8610600" y="6356350"/>
            <a:ext cx="2743200" cy="3651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pic>
        <p:nvPicPr>
          <p:cNvPr id="387" name="Google Shape;387;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4925" y="92075"/>
            <a:ext cx="3145275" cy="1745628"/>
          </a:xfrm>
          <a:prstGeom prst="rect">
            <a:avLst/>
          </a:prstGeom>
          <a:noFill/>
          <a:ln>
            <a:noFill/>
          </a:ln>
        </p:spPr>
      </p:pic>
      <p:pic>
        <p:nvPicPr>
          <p:cNvPr id="388" name="Google Shape;388;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90368" y="-1963633"/>
            <a:ext cx="5065235" cy="9137731"/>
          </a:xfrm>
          <a:prstGeom prst="rect">
            <a:avLst/>
          </a:prstGeom>
          <a:noFill/>
          <a:ln>
            <a:noFill/>
          </a:ln>
        </p:spPr>
      </p:pic>
      <p:pic>
        <p:nvPicPr>
          <p:cNvPr id="389" name="Google Shape;389;p47" title="SHW Head Shot.jpe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2800" y="1964800"/>
            <a:ext cx="2940000" cy="3051600"/>
          </a:xfrm>
          <a:prstGeom prst="ellipse">
            <a:avLst/>
          </a:prstGeom>
          <a:noFill/>
          <a:ln>
            <a:noFill/>
          </a:ln>
        </p:spPr>
      </p:pic>
      <p:pic>
        <p:nvPicPr>
          <p:cNvPr id="390" name="Google Shape;390;p4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98664" y="1949400"/>
            <a:ext cx="2850900" cy="2959200"/>
          </a:xfrm>
          <a:prstGeom prst="ellipse">
            <a:avLst/>
          </a:prstGeom>
          <a:noFill/>
          <a:ln>
            <a:noFill/>
          </a:ln>
        </p:spPr>
      </p:pic>
      <p:sp>
        <p:nvSpPr>
          <p:cNvPr id="391" name="Google Shape;391;p47"/>
          <p:cNvSpPr txBox="1"/>
          <p:nvPr/>
        </p:nvSpPr>
        <p:spPr>
          <a:xfrm>
            <a:off x="480200" y="5143467"/>
            <a:ext cx="3145200" cy="996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Sara Hart Weir</a:t>
            </a: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Executive Director</a:t>
            </a:r>
            <a:endParaRPr sz="2400" b="1" i="0" u="none" strike="noStrike" cap="none">
              <a:solidFill>
                <a:schemeClr val="lt1"/>
              </a:solidFill>
              <a:latin typeface="Arial"/>
              <a:ea typeface="Arial"/>
              <a:cs typeface="Arial"/>
              <a:sym typeface="Arial"/>
            </a:endParaRPr>
          </a:p>
        </p:txBody>
      </p:sp>
      <p:sp>
        <p:nvSpPr>
          <p:cNvPr id="392" name="Google Shape;392;p47"/>
          <p:cNvSpPr txBox="1"/>
          <p:nvPr/>
        </p:nvSpPr>
        <p:spPr>
          <a:xfrm>
            <a:off x="3880233" y="5143467"/>
            <a:ext cx="4864800" cy="996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Whit Downing</a:t>
            </a: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Vice President </a:t>
            </a: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Policy &amp; Programming</a:t>
            </a: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Meet Your Facilitators </a:t>
            </a:r>
            <a:endParaRPr/>
          </a:p>
        </p:txBody>
      </p:sp>
      <p:sp>
        <p:nvSpPr>
          <p:cNvPr id="181" name="Google Shape;181;p21"/>
          <p:cNvSpPr txBox="1">
            <a:spLocks noGrp="1"/>
          </p:cNvSpPr>
          <p:nvPr>
            <p:ph type="body" idx="1"/>
          </p:nvPr>
        </p:nvSpPr>
        <p:spPr>
          <a:xfrm>
            <a:off x="838200" y="1825625"/>
            <a:ext cx="10515600" cy="3897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Jane Elizabeth Burdeshaw, </a:t>
            </a:r>
            <a:r>
              <a:rPr lang="en-US">
                <a:latin typeface="Roboto Condensed"/>
                <a:ea typeface="Roboto Condensed"/>
                <a:cs typeface="Roboto Condensed"/>
                <a:sym typeface="Roboto Condensed"/>
              </a:rPr>
              <a:t>Director, Alabama Combined Agency </a:t>
            </a:r>
            <a:endParaRPr>
              <a:latin typeface="Roboto Condensed"/>
              <a:ea typeface="Roboto Condensed"/>
              <a:cs typeface="Roboto Condensed"/>
              <a:sym typeface="Roboto Condensed"/>
            </a:endParaRPr>
          </a:p>
          <a:p>
            <a:pPr marL="0" lvl="0" indent="0" algn="l" rtl="0">
              <a:lnSpc>
                <a:spcPct val="90000"/>
              </a:lnSpc>
              <a:spcBef>
                <a:spcPts val="1000"/>
              </a:spcBef>
              <a:spcAft>
                <a:spcPts val="0"/>
              </a:spcAft>
              <a:buNone/>
            </a:pPr>
            <a:r>
              <a:rPr lang="en-US"/>
              <a:t>Ryan Alford, </a:t>
            </a:r>
            <a:r>
              <a:rPr lang="en-US">
                <a:latin typeface="Roboto Condensed"/>
                <a:ea typeface="Roboto Condensed"/>
                <a:cs typeface="Roboto Condensed"/>
                <a:sym typeface="Roboto Condensed"/>
              </a:rPr>
              <a:t>Self-Advocate,</a:t>
            </a:r>
            <a:r>
              <a:rPr lang="en-US"/>
              <a:t> </a:t>
            </a:r>
            <a:r>
              <a:rPr lang="en-US">
                <a:latin typeface="Roboto Condensed"/>
                <a:ea typeface="Roboto Condensed"/>
                <a:cs typeface="Roboto Condensed"/>
                <a:sym typeface="Roboto Condensed"/>
              </a:rPr>
              <a:t>Alabama Combined Agency</a:t>
            </a:r>
            <a:r>
              <a:rPr lang="en-US"/>
              <a:t> </a:t>
            </a:r>
            <a:endParaRPr/>
          </a:p>
          <a:p>
            <a:pPr marL="0" lvl="0" indent="0" algn="l" rtl="0">
              <a:lnSpc>
                <a:spcPct val="90000"/>
              </a:lnSpc>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96"/>
        <p:cNvGrpSpPr/>
        <p:nvPr/>
      </p:nvGrpSpPr>
      <p:grpSpPr>
        <a:xfrm>
          <a:off x="0" y="0"/>
          <a:ext cx="0" cy="0"/>
          <a:chOff x="0" y="0"/>
          <a:chExt cx="0" cy="0"/>
        </a:xfrm>
      </p:grpSpPr>
      <p:sp>
        <p:nvSpPr>
          <p:cNvPr id="397" name="Google Shape;397;p48"/>
          <p:cNvSpPr txBox="1"/>
          <p:nvPr/>
        </p:nvSpPr>
        <p:spPr>
          <a:xfrm>
            <a:off x="481667" y="244833"/>
            <a:ext cx="11439900" cy="235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300"/>
              <a:buFont typeface="Arial"/>
              <a:buNone/>
            </a:pPr>
            <a:r>
              <a:rPr lang="en-US" sz="2300" b="1" i="0" u="none" strike="noStrike" cap="none">
                <a:solidFill>
                  <a:srgbClr val="2A3F82"/>
                </a:solidFill>
                <a:highlight>
                  <a:srgbClr val="F4DD64"/>
                </a:highlight>
                <a:latin typeface="Montserrat"/>
                <a:ea typeface="Montserrat"/>
                <a:cs typeface="Montserrat"/>
                <a:sym typeface="Montserrat"/>
              </a:rPr>
              <a:t>Our Mission:</a:t>
            </a:r>
            <a:r>
              <a:rPr lang="en-US" sz="2300" b="1" i="0" u="none" strike="noStrike" cap="none">
                <a:solidFill>
                  <a:srgbClr val="2A3F82"/>
                </a:solidFill>
                <a:latin typeface="Montserrat"/>
                <a:ea typeface="Montserrat"/>
                <a:cs typeface="Montserrat"/>
                <a:sym typeface="Montserrat"/>
              </a:rPr>
              <a:t> Empower individuals with intellectual and developmental disabilities (I/DD), families and caregivers to lead systems change, build capacity, and advocate for inclusive, integrated, accessible communities where everyone belongs and thrives throughout Kansas. </a:t>
            </a:r>
            <a:endParaRPr sz="2300" b="1" i="0" u="none" strike="noStrike" cap="none">
              <a:solidFill>
                <a:srgbClr val="2A3F82"/>
              </a:solidFill>
              <a:latin typeface="Montserrat"/>
              <a:ea typeface="Montserrat"/>
              <a:cs typeface="Montserrat"/>
              <a:sym typeface="Montserrat"/>
            </a:endParaRPr>
          </a:p>
          <a:p>
            <a:pPr marL="0" marR="0" lvl="0" indent="0" algn="ctr" rtl="0">
              <a:lnSpc>
                <a:spcPct val="115000"/>
              </a:lnSpc>
              <a:spcBef>
                <a:spcPts val="1500"/>
              </a:spcBef>
              <a:spcAft>
                <a:spcPts val="1500"/>
              </a:spcAft>
              <a:buClr>
                <a:srgbClr val="000000"/>
              </a:buClr>
              <a:buSzPts val="2300"/>
              <a:buFont typeface="Arial"/>
              <a:buNone/>
            </a:pPr>
            <a:endParaRPr sz="2300" b="1" i="0" u="none" strike="noStrike" cap="none">
              <a:solidFill>
                <a:srgbClr val="000000"/>
              </a:solidFill>
              <a:latin typeface="Arial"/>
              <a:ea typeface="Arial"/>
              <a:cs typeface="Arial"/>
              <a:sym typeface="Arial"/>
            </a:endParaRPr>
          </a:p>
        </p:txBody>
      </p:sp>
      <p:pic>
        <p:nvPicPr>
          <p:cNvPr id="398" name="Google Shape;398;p48" title="IMG_1569.HEIC.jpe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3117" y="2238500"/>
            <a:ext cx="5225836" cy="3110769"/>
          </a:xfrm>
          <a:prstGeom prst="rect">
            <a:avLst/>
          </a:prstGeom>
          <a:noFill/>
          <a:ln>
            <a:noFill/>
          </a:ln>
        </p:spPr>
      </p:pic>
      <p:sp>
        <p:nvSpPr>
          <p:cNvPr id="399" name="Google Shape;399;p48"/>
          <p:cNvSpPr txBox="1"/>
          <p:nvPr/>
        </p:nvSpPr>
        <p:spPr>
          <a:xfrm>
            <a:off x="366967" y="5637033"/>
            <a:ext cx="11216100" cy="1129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Arial"/>
                <a:ea typeface="Arial"/>
                <a:cs typeface="Arial"/>
                <a:sym typeface="Arial"/>
              </a:rPr>
              <a:t>Picture of KCDD Staff (Whit, Lola &amp; Sara) with Members of the Kansas State House Social Services Committee and Kansas State Treasurer after a hearing on ABLE Accounts on 3/2/26 </a:t>
            </a:r>
            <a:endParaRPr sz="2300" b="1" i="0" u="none" strike="noStrike" cap="none">
              <a:solidFill>
                <a:schemeClr val="dk1"/>
              </a:solidFill>
              <a:latin typeface="Arial"/>
              <a:ea typeface="Arial"/>
              <a:cs typeface="Arial"/>
              <a:sym typeface="Arial"/>
            </a:endParaRPr>
          </a:p>
        </p:txBody>
      </p:sp>
      <p:pic>
        <p:nvPicPr>
          <p:cNvPr id="400" name="Google Shape;400;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70241" y="2953299"/>
            <a:ext cx="5145392" cy="14351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04"/>
        <p:cNvGrpSpPr/>
        <p:nvPr/>
      </p:nvGrpSpPr>
      <p:grpSpPr>
        <a:xfrm>
          <a:off x="0" y="0"/>
          <a:ext cx="0" cy="0"/>
          <a:chOff x="0" y="0"/>
          <a:chExt cx="0" cy="0"/>
        </a:xfrm>
      </p:grpSpPr>
      <p:sp>
        <p:nvSpPr>
          <p:cNvPr id="405" name="Google Shape;405;p49"/>
          <p:cNvSpPr/>
          <p:nvPr/>
        </p:nvSpPr>
        <p:spPr>
          <a:xfrm>
            <a:off x="-12700" y="-12700"/>
            <a:ext cx="3266100" cy="660300"/>
          </a:xfrm>
          <a:prstGeom prst="rect">
            <a:avLst/>
          </a:prstGeom>
          <a:solidFill>
            <a:srgbClr val="29408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6" name="Google Shape;406;p49"/>
          <p:cNvSpPr txBox="1"/>
          <p:nvPr/>
        </p:nvSpPr>
        <p:spPr>
          <a:xfrm>
            <a:off x="154900" y="82500"/>
            <a:ext cx="2942400" cy="470100"/>
          </a:xfrm>
          <a:prstGeom prst="rect">
            <a:avLst/>
          </a:prstGeom>
          <a:noFill/>
          <a:ln>
            <a:noFill/>
          </a:ln>
        </p:spPr>
        <p:txBody>
          <a:bodyPr spcFirstLastPara="1" wrap="square" lIns="53825" tIns="53825" rIns="53825" bIns="538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4000" b="1" i="0" u="none" strike="noStrike" cap="none">
                <a:solidFill>
                  <a:srgbClr val="FFFFFF"/>
                </a:solidFill>
                <a:latin typeface="Avenir"/>
                <a:ea typeface="Avenir"/>
                <a:cs typeface="Avenir"/>
                <a:sym typeface="Avenir"/>
              </a:rPr>
              <a:t>Meet Sara</a:t>
            </a:r>
            <a:endParaRPr sz="4000" b="1" i="0" u="none" strike="noStrike" cap="none">
              <a:solidFill>
                <a:srgbClr val="000000"/>
              </a:solidFill>
              <a:latin typeface="Avenir"/>
              <a:ea typeface="Avenir"/>
              <a:cs typeface="Avenir"/>
              <a:sym typeface="Avenir"/>
            </a:endParaRPr>
          </a:p>
        </p:txBody>
      </p:sp>
      <p:pic>
        <p:nvPicPr>
          <p:cNvPr id="407" name="Google Shape;407;p49" title="SHW Head Shot.jpe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5643" y="836724"/>
            <a:ext cx="4199100" cy="4358700"/>
          </a:xfrm>
          <a:prstGeom prst="ellipse">
            <a:avLst/>
          </a:prstGeom>
          <a:noFill/>
          <a:ln>
            <a:noFill/>
          </a:ln>
        </p:spPr>
      </p:pic>
      <p:sp>
        <p:nvSpPr>
          <p:cNvPr id="408" name="Google Shape;408;p49"/>
          <p:cNvSpPr txBox="1"/>
          <p:nvPr/>
        </p:nvSpPr>
        <p:spPr>
          <a:xfrm>
            <a:off x="6835067" y="82500"/>
            <a:ext cx="5229600" cy="6403200"/>
          </a:xfrm>
          <a:prstGeom prst="rect">
            <a:avLst/>
          </a:prstGeom>
          <a:noFill/>
          <a:ln>
            <a:noFill/>
          </a:ln>
        </p:spPr>
        <p:txBody>
          <a:bodyPr spcFirstLastPara="1" wrap="square" lIns="121900" tIns="121900" rIns="121900" bIns="121900" anchor="t" anchorCtr="0">
            <a:spAutoFit/>
          </a:bodyPr>
          <a:lstStyle/>
          <a:p>
            <a:pPr marL="609600" marR="0" lvl="0" indent="-463550" algn="l" rtl="0">
              <a:lnSpc>
                <a:spcPct val="100000"/>
              </a:lnSpc>
              <a:spcBef>
                <a:spcPts val="0"/>
              </a:spcBef>
              <a:spcAft>
                <a:spcPts val="0"/>
              </a:spcAft>
              <a:buClr>
                <a:srgbClr val="000000"/>
              </a:buClr>
              <a:buSzPts val="2500"/>
              <a:buFont typeface="Arial"/>
              <a:buChar char="●"/>
            </a:pPr>
            <a:r>
              <a:rPr lang="en-US" sz="2500" b="1" i="0" u="none" strike="noStrike" cap="none">
                <a:solidFill>
                  <a:srgbClr val="000000"/>
                </a:solidFill>
                <a:latin typeface="Arial"/>
                <a:ea typeface="Arial"/>
                <a:cs typeface="Arial"/>
                <a:sym typeface="Arial"/>
              </a:rPr>
              <a:t>Professional background</a:t>
            </a:r>
            <a:endParaRPr sz="2500" b="1" i="0" u="none" strike="noStrike" cap="none">
              <a:solidFill>
                <a:srgbClr val="000000"/>
              </a:solidFill>
              <a:latin typeface="Arial"/>
              <a:ea typeface="Arial"/>
              <a:cs typeface="Arial"/>
              <a:sym typeface="Arial"/>
            </a:endParaRPr>
          </a:p>
          <a:p>
            <a:pPr marL="1219200" marR="0" lvl="1" indent="-463550" algn="l" rtl="0">
              <a:lnSpc>
                <a:spcPct val="10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Former CEO of the National Down Syndrome Society</a:t>
            </a:r>
            <a:endParaRPr sz="2500" b="0" i="0" u="none" strike="noStrike" cap="none">
              <a:solidFill>
                <a:srgbClr val="000000"/>
              </a:solidFill>
              <a:latin typeface="Arial"/>
              <a:ea typeface="Arial"/>
              <a:cs typeface="Arial"/>
              <a:sym typeface="Arial"/>
            </a:endParaRPr>
          </a:p>
          <a:p>
            <a:pPr marL="1219200" marR="0" lvl="1" indent="-463550" algn="l" rtl="0">
              <a:lnSpc>
                <a:spcPct val="10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Led passage of the ABLE Act </a:t>
            </a:r>
            <a:endParaRPr sz="2500" b="0" i="0" u="none" strike="noStrike" cap="none">
              <a:solidFill>
                <a:srgbClr val="000000"/>
              </a:solidFill>
              <a:latin typeface="Arial"/>
              <a:ea typeface="Arial"/>
              <a:cs typeface="Arial"/>
              <a:sym typeface="Arial"/>
            </a:endParaRPr>
          </a:p>
          <a:p>
            <a:pPr marL="1219200" marR="0" lvl="1" indent="-463550" algn="l" rtl="0">
              <a:lnSpc>
                <a:spcPct val="10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Executive Director of KCDD</a:t>
            </a:r>
            <a:br>
              <a:rPr lang="en-US" sz="2500" b="1" i="0" u="none" strike="noStrike" cap="none">
                <a:solidFill>
                  <a:srgbClr val="000000"/>
                </a:solidFill>
                <a:latin typeface="Arial"/>
                <a:ea typeface="Arial"/>
                <a:cs typeface="Arial"/>
                <a:sym typeface="Arial"/>
              </a:rPr>
            </a:br>
            <a:endParaRPr sz="2500" b="1" i="0" u="none" strike="noStrike" cap="none">
              <a:solidFill>
                <a:srgbClr val="000000"/>
              </a:solidFill>
              <a:latin typeface="Arial"/>
              <a:ea typeface="Arial"/>
              <a:cs typeface="Arial"/>
              <a:sym typeface="Arial"/>
            </a:endParaRPr>
          </a:p>
          <a:p>
            <a:pPr marL="609600" marR="0" lvl="0" indent="-463550" algn="l" rtl="0">
              <a:lnSpc>
                <a:spcPct val="100000"/>
              </a:lnSpc>
              <a:spcBef>
                <a:spcPts val="0"/>
              </a:spcBef>
              <a:spcAft>
                <a:spcPts val="0"/>
              </a:spcAft>
              <a:buClr>
                <a:srgbClr val="000000"/>
              </a:buClr>
              <a:buSzPts val="2500"/>
              <a:buFont typeface="Arial"/>
              <a:buChar char="●"/>
            </a:pPr>
            <a:r>
              <a:rPr lang="en-US" sz="2500" b="1" i="0" u="none" strike="noStrike" cap="none">
                <a:solidFill>
                  <a:srgbClr val="000000"/>
                </a:solidFill>
                <a:latin typeface="Arial"/>
                <a:ea typeface="Arial"/>
                <a:cs typeface="Arial"/>
                <a:sym typeface="Arial"/>
              </a:rPr>
              <a:t>Served as a co-guardian to a woman with Down syndrome </a:t>
            </a:r>
            <a:endParaRPr sz="2500" b="1" i="0" u="none" strike="noStrike" cap="none">
              <a:solidFill>
                <a:srgbClr val="000000"/>
              </a:solidFill>
              <a:latin typeface="Arial"/>
              <a:ea typeface="Arial"/>
              <a:cs typeface="Arial"/>
              <a:sym typeface="Arial"/>
            </a:endParaRPr>
          </a:p>
          <a:p>
            <a:pPr marL="60960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Arial"/>
              <a:ea typeface="Arial"/>
              <a:cs typeface="Arial"/>
              <a:sym typeface="Arial"/>
            </a:endParaRPr>
          </a:p>
          <a:p>
            <a:pPr marL="609600" marR="0" lvl="0" indent="-463550" algn="l" rtl="0">
              <a:lnSpc>
                <a:spcPct val="100000"/>
              </a:lnSpc>
              <a:spcBef>
                <a:spcPts val="0"/>
              </a:spcBef>
              <a:spcAft>
                <a:spcPts val="0"/>
              </a:spcAft>
              <a:buClr>
                <a:srgbClr val="000000"/>
              </a:buClr>
              <a:buSzPts val="2500"/>
              <a:buFont typeface="Arial"/>
              <a:buChar char="●"/>
            </a:pPr>
            <a:r>
              <a:rPr lang="en-US" sz="2500" b="1" i="0" u="none" strike="noStrike" cap="none">
                <a:solidFill>
                  <a:srgbClr val="000000"/>
                </a:solidFill>
                <a:latin typeface="Arial"/>
                <a:ea typeface="Arial"/>
                <a:cs typeface="Arial"/>
                <a:sym typeface="Arial"/>
              </a:rPr>
              <a:t>Experience navigating federal and state policy and leadership spaces</a:t>
            </a: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Arial"/>
              <a:ea typeface="Arial"/>
              <a:cs typeface="Arial"/>
              <a:sym typeface="Arial"/>
            </a:endParaRPr>
          </a:p>
        </p:txBody>
      </p:sp>
      <p:sp>
        <p:nvSpPr>
          <p:cNvPr id="409" name="Google Shape;409;p49"/>
          <p:cNvSpPr txBox="1"/>
          <p:nvPr/>
        </p:nvSpPr>
        <p:spPr>
          <a:xfrm>
            <a:off x="366967" y="5384567"/>
            <a:ext cx="6101100" cy="660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Arial"/>
                <a:ea typeface="Arial"/>
                <a:cs typeface="Arial"/>
                <a:sym typeface="Arial"/>
              </a:rPr>
              <a:t>Headshot of a Sara smiling blonde woman wearing a white blazer over a black top, photographed against a dark background</a:t>
            </a:r>
            <a:endParaRPr sz="2300" b="1"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13"/>
        <p:cNvGrpSpPr/>
        <p:nvPr/>
      </p:nvGrpSpPr>
      <p:grpSpPr>
        <a:xfrm>
          <a:off x="0" y="0"/>
          <a:ext cx="0" cy="0"/>
          <a:chOff x="0" y="0"/>
          <a:chExt cx="0" cy="0"/>
        </a:xfrm>
      </p:grpSpPr>
      <p:sp>
        <p:nvSpPr>
          <p:cNvPr id="414" name="Google Shape;414;p50"/>
          <p:cNvSpPr/>
          <p:nvPr/>
        </p:nvSpPr>
        <p:spPr>
          <a:xfrm>
            <a:off x="-12700" y="-12700"/>
            <a:ext cx="3266100" cy="660300"/>
          </a:xfrm>
          <a:prstGeom prst="rect">
            <a:avLst/>
          </a:prstGeom>
          <a:solidFill>
            <a:srgbClr val="29408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5" name="Google Shape;415;p50"/>
          <p:cNvSpPr txBox="1"/>
          <p:nvPr/>
        </p:nvSpPr>
        <p:spPr>
          <a:xfrm>
            <a:off x="154900" y="82500"/>
            <a:ext cx="2942400" cy="470100"/>
          </a:xfrm>
          <a:prstGeom prst="rect">
            <a:avLst/>
          </a:prstGeom>
          <a:noFill/>
          <a:ln>
            <a:noFill/>
          </a:ln>
        </p:spPr>
        <p:txBody>
          <a:bodyPr spcFirstLastPara="1" wrap="square" lIns="53825" tIns="53825" rIns="53825" bIns="538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4000" b="1" i="0" u="none" strike="noStrike" cap="none">
                <a:solidFill>
                  <a:srgbClr val="FFFFFF"/>
                </a:solidFill>
                <a:latin typeface="Avenir"/>
                <a:ea typeface="Avenir"/>
                <a:cs typeface="Avenir"/>
                <a:sym typeface="Avenir"/>
              </a:rPr>
              <a:t>Meet Whit</a:t>
            </a:r>
            <a:endParaRPr sz="4000" b="1" i="0" u="none" strike="noStrike" cap="none">
              <a:solidFill>
                <a:srgbClr val="000000"/>
              </a:solidFill>
              <a:latin typeface="Avenir"/>
              <a:ea typeface="Avenir"/>
              <a:cs typeface="Avenir"/>
              <a:sym typeface="Avenir"/>
            </a:endParaRPr>
          </a:p>
        </p:txBody>
      </p:sp>
      <p:pic>
        <p:nvPicPr>
          <p:cNvPr id="416" name="Google Shape;416;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4737" y="1172703"/>
            <a:ext cx="3999900" cy="4152000"/>
          </a:xfrm>
          <a:prstGeom prst="ellipse">
            <a:avLst/>
          </a:prstGeom>
          <a:noFill/>
          <a:ln>
            <a:noFill/>
          </a:ln>
        </p:spPr>
      </p:pic>
      <p:sp>
        <p:nvSpPr>
          <p:cNvPr id="417" name="Google Shape;417;p50"/>
          <p:cNvSpPr txBox="1"/>
          <p:nvPr/>
        </p:nvSpPr>
        <p:spPr>
          <a:xfrm>
            <a:off x="5405133" y="252300"/>
            <a:ext cx="6400800" cy="6064500"/>
          </a:xfrm>
          <a:prstGeom prst="rect">
            <a:avLst/>
          </a:prstGeom>
          <a:noFill/>
          <a:ln>
            <a:noFill/>
          </a:ln>
        </p:spPr>
        <p:txBody>
          <a:bodyPr spcFirstLastPara="1" wrap="square" lIns="121900" tIns="121900" rIns="121900" bIns="121900" anchor="t" anchorCtr="0">
            <a:spAutoFit/>
          </a:bodyPr>
          <a:lstStyle/>
          <a:p>
            <a:pPr marL="609600" marR="0" lvl="0" indent="-476250" algn="l" rtl="0">
              <a:lnSpc>
                <a:spcPct val="100000"/>
              </a:lnSpc>
              <a:spcBef>
                <a:spcPts val="0"/>
              </a:spcBef>
              <a:spcAft>
                <a:spcPts val="0"/>
              </a:spcAft>
              <a:buClr>
                <a:srgbClr val="000000"/>
              </a:buClr>
              <a:buSzPts val="2700"/>
              <a:buFont typeface="Arial"/>
              <a:buChar char="●"/>
            </a:pPr>
            <a:r>
              <a:rPr lang="en-US" sz="2700" b="1" i="0" u="none" strike="noStrike" cap="none">
                <a:solidFill>
                  <a:srgbClr val="000000"/>
                </a:solidFill>
                <a:latin typeface="Arial"/>
                <a:ea typeface="Arial"/>
                <a:cs typeface="Arial"/>
                <a:sym typeface="Arial"/>
              </a:rPr>
              <a:t>Role at KCDD	</a:t>
            </a:r>
            <a:endParaRPr sz="2700" b="1" i="0" u="none" strike="noStrike" cap="none">
              <a:solidFill>
                <a:srgbClr val="000000"/>
              </a:solidFill>
              <a:latin typeface="Arial"/>
              <a:ea typeface="Arial"/>
              <a:cs typeface="Arial"/>
              <a:sym typeface="Arial"/>
            </a:endParaRPr>
          </a:p>
          <a:p>
            <a:pPr marL="1219200" marR="0" lvl="1" indent="-476250" algn="l" rtl="0">
              <a:lnSpc>
                <a:spcPct val="10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Vice President of Policy and Programming</a:t>
            </a:r>
            <a:br>
              <a:rPr lang="en-US" sz="2700" b="1" i="0" u="none" strike="noStrike" cap="none">
                <a:solidFill>
                  <a:srgbClr val="000000"/>
                </a:solidFill>
                <a:latin typeface="Arial"/>
                <a:ea typeface="Arial"/>
                <a:cs typeface="Arial"/>
                <a:sym typeface="Arial"/>
              </a:rPr>
            </a:br>
            <a:endParaRPr sz="2700" b="1" i="0" u="none" strike="noStrike" cap="none">
              <a:solidFill>
                <a:srgbClr val="000000"/>
              </a:solidFill>
              <a:latin typeface="Arial"/>
              <a:ea typeface="Arial"/>
              <a:cs typeface="Arial"/>
              <a:sym typeface="Arial"/>
            </a:endParaRPr>
          </a:p>
          <a:p>
            <a:pPr marL="609600" marR="0" lvl="0" indent="-476250" algn="l" rtl="0">
              <a:lnSpc>
                <a:spcPct val="100000"/>
              </a:lnSpc>
              <a:spcBef>
                <a:spcPts val="0"/>
              </a:spcBef>
              <a:spcAft>
                <a:spcPts val="0"/>
              </a:spcAft>
              <a:buClr>
                <a:srgbClr val="000000"/>
              </a:buClr>
              <a:buSzPts val="2700"/>
              <a:buFont typeface="Arial"/>
              <a:buChar char="●"/>
            </a:pPr>
            <a:r>
              <a:rPr lang="en-US" sz="2700" b="1" i="0" u="none" strike="noStrike" cap="none">
                <a:solidFill>
                  <a:srgbClr val="000000"/>
                </a:solidFill>
                <a:latin typeface="Arial"/>
                <a:ea typeface="Arial"/>
                <a:cs typeface="Arial"/>
                <a:sym typeface="Arial"/>
              </a:rPr>
              <a:t>Self-advocate with lived experience</a:t>
            </a:r>
            <a:endParaRPr sz="2700" b="1" i="0" u="none" strike="noStrike" cap="none">
              <a:solidFill>
                <a:srgbClr val="000000"/>
              </a:solidFill>
              <a:latin typeface="Arial"/>
              <a:ea typeface="Arial"/>
              <a:cs typeface="Arial"/>
              <a:sym typeface="Arial"/>
            </a:endParaRPr>
          </a:p>
          <a:p>
            <a:pPr marL="1219200" marR="0" lvl="1" indent="-476250" algn="l" rtl="0">
              <a:lnSpc>
                <a:spcPct val="10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Autism</a:t>
            </a:r>
            <a:endParaRPr sz="2700" b="0" i="0" u="none" strike="noStrike" cap="none">
              <a:solidFill>
                <a:srgbClr val="000000"/>
              </a:solidFill>
              <a:latin typeface="Arial"/>
              <a:ea typeface="Arial"/>
              <a:cs typeface="Arial"/>
              <a:sym typeface="Arial"/>
            </a:endParaRPr>
          </a:p>
          <a:p>
            <a:pPr marL="1219200" marR="0" lvl="1" indent="-476250" algn="l" rtl="0">
              <a:lnSpc>
                <a:spcPct val="10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PTSD</a:t>
            </a:r>
            <a:endParaRPr sz="2700" b="0" i="0" u="none" strike="noStrike" cap="none">
              <a:solidFill>
                <a:srgbClr val="000000"/>
              </a:solidFill>
              <a:latin typeface="Arial"/>
              <a:ea typeface="Arial"/>
              <a:cs typeface="Arial"/>
              <a:sym typeface="Arial"/>
            </a:endParaRPr>
          </a:p>
          <a:p>
            <a:pPr marL="1219200" marR="0" lvl="1" indent="-476250" algn="l" rtl="0">
              <a:lnSpc>
                <a:spcPct val="10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ADHD</a:t>
            </a:r>
            <a:br>
              <a:rPr lang="en-US" sz="2700" b="1" i="0" u="none" strike="noStrike" cap="none">
                <a:solidFill>
                  <a:srgbClr val="000000"/>
                </a:solidFill>
                <a:latin typeface="Arial"/>
                <a:ea typeface="Arial"/>
                <a:cs typeface="Arial"/>
                <a:sym typeface="Arial"/>
              </a:rPr>
            </a:br>
            <a:endParaRPr sz="2700" b="1" i="0" u="none" strike="noStrike" cap="none">
              <a:solidFill>
                <a:srgbClr val="000000"/>
              </a:solidFill>
              <a:latin typeface="Arial"/>
              <a:ea typeface="Arial"/>
              <a:cs typeface="Arial"/>
              <a:sym typeface="Arial"/>
            </a:endParaRPr>
          </a:p>
          <a:p>
            <a:pPr marL="609600" marR="0" lvl="0" indent="-476250" algn="l" rtl="0">
              <a:lnSpc>
                <a:spcPct val="100000"/>
              </a:lnSpc>
              <a:spcBef>
                <a:spcPts val="0"/>
              </a:spcBef>
              <a:spcAft>
                <a:spcPts val="0"/>
              </a:spcAft>
              <a:buClr>
                <a:srgbClr val="000000"/>
              </a:buClr>
              <a:buSzPts val="2700"/>
              <a:buFont typeface="Arial"/>
              <a:buChar char="●"/>
            </a:pPr>
            <a:r>
              <a:rPr lang="en-US" sz="2700" b="1" i="0" u="none" strike="noStrike" cap="none">
                <a:solidFill>
                  <a:srgbClr val="000000"/>
                </a:solidFill>
                <a:latin typeface="Arial"/>
                <a:ea typeface="Arial"/>
                <a:cs typeface="Arial"/>
                <a:sym typeface="Arial"/>
              </a:rPr>
              <a:t>Why this work is personal, not abstract</a:t>
            </a:r>
            <a:endParaRPr sz="2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Arial"/>
              <a:ea typeface="Arial"/>
              <a:cs typeface="Arial"/>
              <a:sym typeface="Arial"/>
            </a:endParaRPr>
          </a:p>
          <a:p>
            <a:pPr marL="609600" marR="0" lvl="0" indent="-476250" algn="l" rtl="0">
              <a:lnSpc>
                <a:spcPct val="100000"/>
              </a:lnSpc>
              <a:spcBef>
                <a:spcPts val="0"/>
              </a:spcBef>
              <a:spcAft>
                <a:spcPts val="0"/>
              </a:spcAft>
              <a:buClr>
                <a:srgbClr val="000000"/>
              </a:buClr>
              <a:buSzPts val="2700"/>
              <a:buFont typeface="Arial"/>
              <a:buChar char="●"/>
            </a:pPr>
            <a:r>
              <a:rPr lang="en-US" sz="2700" b="1" i="0" u="none" strike="noStrike" cap="none">
                <a:solidFill>
                  <a:srgbClr val="000000"/>
                </a:solidFill>
                <a:latin typeface="Arial"/>
                <a:ea typeface="Arial"/>
                <a:cs typeface="Arial"/>
                <a:sym typeface="Arial"/>
              </a:rPr>
              <a:t>Passions</a:t>
            </a:r>
            <a:endParaRPr sz="2700" b="1" i="0" u="none" strike="noStrike" cap="none">
              <a:solidFill>
                <a:srgbClr val="000000"/>
              </a:solidFill>
              <a:latin typeface="Arial"/>
              <a:ea typeface="Arial"/>
              <a:cs typeface="Arial"/>
              <a:sym typeface="Arial"/>
            </a:endParaRPr>
          </a:p>
        </p:txBody>
      </p:sp>
      <p:sp>
        <p:nvSpPr>
          <p:cNvPr id="418" name="Google Shape;418;p50"/>
          <p:cNvSpPr txBox="1"/>
          <p:nvPr/>
        </p:nvSpPr>
        <p:spPr>
          <a:xfrm>
            <a:off x="656733" y="5237267"/>
            <a:ext cx="4516800" cy="9108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Headshot of Whit Downing. She is smiling, wearing glasses, has brown skin, and chin length hair. Wearing a black blazer.</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422"/>
        <p:cNvGrpSpPr/>
        <p:nvPr/>
      </p:nvGrpSpPr>
      <p:grpSpPr>
        <a:xfrm>
          <a:off x="0" y="0"/>
          <a:ext cx="0" cy="0"/>
          <a:chOff x="0" y="0"/>
          <a:chExt cx="0" cy="0"/>
        </a:xfrm>
      </p:grpSpPr>
      <p:sp>
        <p:nvSpPr>
          <p:cNvPr id="423" name="Google Shape;423;p51"/>
          <p:cNvSpPr/>
          <p:nvPr/>
        </p:nvSpPr>
        <p:spPr>
          <a:xfrm>
            <a:off x="-12700" y="-12700"/>
            <a:ext cx="4481100" cy="701700"/>
          </a:xfrm>
          <a:prstGeom prst="rect">
            <a:avLst/>
          </a:prstGeom>
          <a:solidFill>
            <a:srgbClr val="29408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24" name="Google Shape;424;p51"/>
          <p:cNvSpPr txBox="1"/>
          <p:nvPr/>
        </p:nvSpPr>
        <p:spPr>
          <a:xfrm>
            <a:off x="154900" y="82500"/>
            <a:ext cx="4313700" cy="490500"/>
          </a:xfrm>
          <a:prstGeom prst="rect">
            <a:avLst/>
          </a:prstGeom>
          <a:noFill/>
          <a:ln>
            <a:noFill/>
          </a:ln>
        </p:spPr>
        <p:txBody>
          <a:bodyPr spcFirstLastPara="1" wrap="square" lIns="53825" tIns="53825" rIns="53825" bIns="538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700" b="1" i="0" u="none" strike="noStrike" cap="none">
                <a:solidFill>
                  <a:srgbClr val="FFFFFF"/>
                </a:solidFill>
                <a:latin typeface="Avenir"/>
                <a:ea typeface="Avenir"/>
                <a:cs typeface="Avenir"/>
                <a:sym typeface="Avenir"/>
              </a:rPr>
              <a:t>The Future We Can Build</a:t>
            </a:r>
            <a:endParaRPr sz="2500" b="1" i="0" u="none" strike="noStrike" cap="none">
              <a:solidFill>
                <a:srgbClr val="000000"/>
              </a:solidFill>
              <a:latin typeface="Avenir"/>
              <a:ea typeface="Avenir"/>
              <a:cs typeface="Avenir"/>
              <a:sym typeface="Avenir"/>
            </a:endParaRPr>
          </a:p>
        </p:txBody>
      </p:sp>
      <p:pic>
        <p:nvPicPr>
          <p:cNvPr id="425" name="Google Shape;425;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5173" y="1098627"/>
            <a:ext cx="3059852" cy="853440"/>
          </a:xfrm>
          <a:prstGeom prst="rect">
            <a:avLst/>
          </a:prstGeom>
          <a:noFill/>
          <a:ln>
            <a:noFill/>
          </a:ln>
        </p:spPr>
      </p:pic>
      <p:sp>
        <p:nvSpPr>
          <p:cNvPr id="426" name="Google Shape;426;p51"/>
          <p:cNvSpPr txBox="1"/>
          <p:nvPr/>
        </p:nvSpPr>
        <p:spPr>
          <a:xfrm>
            <a:off x="368700" y="2361800"/>
            <a:ext cx="6260700" cy="2154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Imagine a Workforce Where:</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609600" marR="0" lvl="0" indent="-425450" algn="l" rtl="0">
              <a:lnSpc>
                <a:spcPct val="100000"/>
              </a:lnSpc>
              <a:spcBef>
                <a:spcPts val="0"/>
              </a:spcBef>
              <a:spcAft>
                <a:spcPts val="0"/>
              </a:spcAft>
              <a:buClr>
                <a:schemeClr val="dk1"/>
              </a:buClr>
              <a:buSzPts val="1900"/>
              <a:buFont typeface="Arial"/>
              <a:buChar char="➔"/>
            </a:pPr>
            <a:r>
              <a:rPr lang="en-US" sz="1900" b="1" i="0" u="none" strike="noStrike" cap="none">
                <a:solidFill>
                  <a:schemeClr val="dk1"/>
                </a:solidFill>
                <a:latin typeface="Arial"/>
                <a:ea typeface="Arial"/>
                <a:cs typeface="Arial"/>
                <a:sym typeface="Arial"/>
              </a:rPr>
              <a:t>Support is normal</a:t>
            </a:r>
            <a:endParaRPr sz="1900" b="1" i="0" u="none" strike="noStrike" cap="none">
              <a:solidFill>
                <a:schemeClr val="dk1"/>
              </a:solidFill>
              <a:latin typeface="Arial"/>
              <a:ea typeface="Arial"/>
              <a:cs typeface="Arial"/>
              <a:sym typeface="Arial"/>
            </a:endParaRPr>
          </a:p>
          <a:p>
            <a:pPr marL="609600" marR="0" lvl="0" indent="-425450" algn="l" rtl="0">
              <a:lnSpc>
                <a:spcPct val="100000"/>
              </a:lnSpc>
              <a:spcBef>
                <a:spcPts val="0"/>
              </a:spcBef>
              <a:spcAft>
                <a:spcPts val="0"/>
              </a:spcAft>
              <a:buClr>
                <a:schemeClr val="dk1"/>
              </a:buClr>
              <a:buSzPts val="1900"/>
              <a:buFont typeface="Arial"/>
              <a:buChar char="➔"/>
            </a:pPr>
            <a:r>
              <a:rPr lang="en-US" sz="1900" b="1" i="0" u="none" strike="noStrike" cap="none">
                <a:solidFill>
                  <a:schemeClr val="dk1"/>
                </a:solidFill>
                <a:latin typeface="Arial"/>
                <a:ea typeface="Arial"/>
                <a:cs typeface="Arial"/>
                <a:sym typeface="Arial"/>
              </a:rPr>
              <a:t>Leadership is expected</a:t>
            </a:r>
            <a:endParaRPr sz="1900" b="1" i="0" u="none" strike="noStrike" cap="none">
              <a:solidFill>
                <a:schemeClr val="dk1"/>
              </a:solidFill>
              <a:latin typeface="Arial"/>
              <a:ea typeface="Arial"/>
              <a:cs typeface="Arial"/>
              <a:sym typeface="Arial"/>
            </a:endParaRPr>
          </a:p>
          <a:p>
            <a:pPr marL="609600" marR="0" lvl="0" indent="-425450" algn="l" rtl="0">
              <a:lnSpc>
                <a:spcPct val="100000"/>
              </a:lnSpc>
              <a:spcBef>
                <a:spcPts val="0"/>
              </a:spcBef>
              <a:spcAft>
                <a:spcPts val="0"/>
              </a:spcAft>
              <a:buClr>
                <a:schemeClr val="dk1"/>
              </a:buClr>
              <a:buSzPts val="1900"/>
              <a:buFont typeface="Arial"/>
              <a:buChar char="➔"/>
            </a:pPr>
            <a:r>
              <a:rPr lang="en-US" sz="1900" b="1" i="0" u="none" strike="noStrike" cap="none">
                <a:solidFill>
                  <a:schemeClr val="dk1"/>
                </a:solidFill>
                <a:latin typeface="Arial"/>
                <a:ea typeface="Arial"/>
                <a:cs typeface="Arial"/>
                <a:sym typeface="Arial"/>
              </a:rPr>
              <a:t>Disability is not disqualifying</a:t>
            </a:r>
            <a:endParaRPr sz="1900" b="1" i="0" u="none" strike="noStrike" cap="none">
              <a:solidFill>
                <a:schemeClr val="dk1"/>
              </a:solidFill>
              <a:latin typeface="Arial"/>
              <a:ea typeface="Arial"/>
              <a:cs typeface="Arial"/>
              <a:sym typeface="Arial"/>
            </a:endParaRPr>
          </a:p>
          <a:p>
            <a:pPr marL="609600" marR="0" lvl="0" indent="-425450" algn="l" rtl="0">
              <a:lnSpc>
                <a:spcPct val="100000"/>
              </a:lnSpc>
              <a:spcBef>
                <a:spcPts val="0"/>
              </a:spcBef>
              <a:spcAft>
                <a:spcPts val="0"/>
              </a:spcAft>
              <a:buClr>
                <a:schemeClr val="dk1"/>
              </a:buClr>
              <a:buSzPts val="1900"/>
              <a:buFont typeface="Arial"/>
              <a:buChar char="➔"/>
            </a:pPr>
            <a:r>
              <a:rPr lang="en-US" sz="1900" b="1" i="0" u="none" strike="noStrike" cap="none">
                <a:solidFill>
                  <a:schemeClr val="dk1"/>
                </a:solidFill>
                <a:latin typeface="Arial"/>
                <a:ea typeface="Arial"/>
                <a:cs typeface="Arial"/>
                <a:sym typeface="Arial"/>
              </a:rPr>
              <a:t>Growth is accessible to everyone</a:t>
            </a:r>
            <a:endParaRPr sz="1900" b="1" i="0" u="none" strike="noStrike" cap="none">
              <a:solidFill>
                <a:schemeClr val="dk1"/>
              </a:solidFill>
              <a:latin typeface="Arial"/>
              <a:ea typeface="Arial"/>
              <a:cs typeface="Arial"/>
              <a:sym typeface="Arial"/>
            </a:endParaRPr>
          </a:p>
        </p:txBody>
      </p:sp>
      <p:pic>
        <p:nvPicPr>
          <p:cNvPr id="427" name="Google Shape;427;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90867" y="251567"/>
            <a:ext cx="3974067" cy="5296669"/>
          </a:xfrm>
          <a:prstGeom prst="rect">
            <a:avLst/>
          </a:prstGeom>
          <a:noFill/>
          <a:ln>
            <a:noFill/>
          </a:ln>
        </p:spPr>
      </p:pic>
      <p:grpSp>
        <p:nvGrpSpPr>
          <p:cNvPr id="428" name="Google Shape;428;p51"/>
          <p:cNvGrpSpPr/>
          <p:nvPr/>
        </p:nvGrpSpPr>
        <p:grpSpPr>
          <a:xfrm>
            <a:off x="368749" y="5352440"/>
            <a:ext cx="6261096" cy="701553"/>
            <a:chOff x="4325666" y="2074580"/>
            <a:chExt cx="3125703" cy="770514"/>
          </a:xfrm>
        </p:grpSpPr>
        <p:sp>
          <p:nvSpPr>
            <p:cNvPr id="429" name="Google Shape;429;p51"/>
            <p:cNvSpPr/>
            <p:nvPr/>
          </p:nvSpPr>
          <p:spPr>
            <a:xfrm>
              <a:off x="4385947" y="2121533"/>
              <a:ext cx="2876100" cy="664200"/>
            </a:xfrm>
            <a:prstGeom prst="rect">
              <a:avLst/>
            </a:prstGeom>
            <a:solidFill>
              <a:srgbClr val="FFFFFF"/>
            </a:solidFill>
            <a:ln w="28925" cap="flat" cmpd="sng">
              <a:solidFill>
                <a:srgbClr val="4F4F4F"/>
              </a:solidFill>
              <a:prstDash val="solid"/>
              <a:round/>
              <a:headEnd type="none" w="sm" len="sm"/>
              <a:tailEnd type="none" w="sm" len="sm"/>
            </a:ln>
          </p:spPr>
          <p:txBody>
            <a:bodyPr spcFirstLastPara="1" wrap="square" lIns="277625" tIns="277625" rIns="277625" bIns="2776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000000"/>
                </a:solidFill>
                <a:latin typeface="Lexend"/>
                <a:ea typeface="Lexend"/>
                <a:cs typeface="Lexend"/>
                <a:sym typeface="Lexend"/>
              </a:endParaRPr>
            </a:p>
          </p:txBody>
        </p:sp>
        <p:sp>
          <p:nvSpPr>
            <p:cNvPr id="430" name="Google Shape;430;p51"/>
            <p:cNvSpPr/>
            <p:nvPr/>
          </p:nvSpPr>
          <p:spPr>
            <a:xfrm>
              <a:off x="4325666" y="2074580"/>
              <a:ext cx="129900" cy="135000"/>
            </a:xfrm>
            <a:prstGeom prst="rect">
              <a:avLst/>
            </a:prstGeom>
            <a:solidFill>
              <a:srgbClr val="FFFFFF"/>
            </a:solidFill>
            <a:ln w="28925" cap="flat" cmpd="sng">
              <a:solidFill>
                <a:srgbClr val="4F4F4F"/>
              </a:solidFill>
              <a:prstDash val="solid"/>
              <a:round/>
              <a:headEnd type="none" w="sm" len="sm"/>
              <a:tailEnd type="none" w="sm" len="sm"/>
            </a:ln>
          </p:spPr>
          <p:txBody>
            <a:bodyPr spcFirstLastPara="1" wrap="square" lIns="277625" tIns="277625" rIns="277625" bIns="2776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000000"/>
                </a:solidFill>
                <a:latin typeface="Lexend"/>
                <a:ea typeface="Lexend"/>
                <a:cs typeface="Lexend"/>
                <a:sym typeface="Lexend"/>
              </a:endParaRPr>
            </a:p>
          </p:txBody>
        </p:sp>
        <p:sp>
          <p:nvSpPr>
            <p:cNvPr id="431" name="Google Shape;431;p51"/>
            <p:cNvSpPr/>
            <p:nvPr/>
          </p:nvSpPr>
          <p:spPr>
            <a:xfrm>
              <a:off x="7188596" y="2074580"/>
              <a:ext cx="129900" cy="135000"/>
            </a:xfrm>
            <a:prstGeom prst="rect">
              <a:avLst/>
            </a:prstGeom>
            <a:solidFill>
              <a:srgbClr val="FFFFFF"/>
            </a:solidFill>
            <a:ln w="28925" cap="flat" cmpd="sng">
              <a:solidFill>
                <a:srgbClr val="4F4F4F"/>
              </a:solidFill>
              <a:prstDash val="solid"/>
              <a:round/>
              <a:headEnd type="none" w="sm" len="sm"/>
              <a:tailEnd type="none" w="sm" len="sm"/>
            </a:ln>
          </p:spPr>
          <p:txBody>
            <a:bodyPr spcFirstLastPara="1" wrap="square" lIns="277625" tIns="277625" rIns="277625" bIns="2776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000000"/>
                </a:solidFill>
                <a:latin typeface="Lexend"/>
                <a:ea typeface="Lexend"/>
                <a:cs typeface="Lexend"/>
                <a:sym typeface="Lexend"/>
              </a:endParaRPr>
            </a:p>
          </p:txBody>
        </p:sp>
        <p:sp>
          <p:nvSpPr>
            <p:cNvPr id="432" name="Google Shape;432;p51"/>
            <p:cNvSpPr/>
            <p:nvPr/>
          </p:nvSpPr>
          <p:spPr>
            <a:xfrm>
              <a:off x="7188596" y="2708809"/>
              <a:ext cx="129900" cy="135000"/>
            </a:xfrm>
            <a:prstGeom prst="rect">
              <a:avLst/>
            </a:prstGeom>
            <a:solidFill>
              <a:srgbClr val="FFFFFF"/>
            </a:solidFill>
            <a:ln w="28925" cap="flat" cmpd="sng">
              <a:solidFill>
                <a:srgbClr val="4F4F4F"/>
              </a:solidFill>
              <a:prstDash val="solid"/>
              <a:round/>
              <a:headEnd type="none" w="sm" len="sm"/>
              <a:tailEnd type="none" w="sm" len="sm"/>
            </a:ln>
          </p:spPr>
          <p:txBody>
            <a:bodyPr spcFirstLastPara="1" wrap="square" lIns="277625" tIns="277625" rIns="277625" bIns="2776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000000"/>
                </a:solidFill>
                <a:latin typeface="Lexend"/>
                <a:ea typeface="Lexend"/>
                <a:cs typeface="Lexend"/>
                <a:sym typeface="Lexend"/>
              </a:endParaRPr>
            </a:p>
          </p:txBody>
        </p:sp>
        <p:sp>
          <p:nvSpPr>
            <p:cNvPr id="433" name="Google Shape;433;p51"/>
            <p:cNvSpPr/>
            <p:nvPr/>
          </p:nvSpPr>
          <p:spPr>
            <a:xfrm>
              <a:off x="4325666" y="2699894"/>
              <a:ext cx="129900" cy="145200"/>
            </a:xfrm>
            <a:prstGeom prst="rect">
              <a:avLst/>
            </a:prstGeom>
            <a:solidFill>
              <a:srgbClr val="FFFFFF"/>
            </a:solidFill>
            <a:ln w="28925" cap="flat" cmpd="sng">
              <a:solidFill>
                <a:srgbClr val="4F4F4F"/>
              </a:solidFill>
              <a:prstDash val="solid"/>
              <a:round/>
              <a:headEnd type="none" w="sm" len="sm"/>
              <a:tailEnd type="none" w="sm" len="sm"/>
            </a:ln>
          </p:spPr>
          <p:txBody>
            <a:bodyPr spcFirstLastPara="1" wrap="square" lIns="277625" tIns="277625" rIns="277625" bIns="277625"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rgbClr val="000000"/>
                  </a:solidFill>
                  <a:latin typeface="Lexend"/>
                  <a:ea typeface="Lexend"/>
                  <a:cs typeface="Lexend"/>
                  <a:sym typeface="Lexend"/>
                </a:rPr>
                <a:t> </a:t>
              </a:r>
              <a:endParaRPr sz="4300" b="0" i="0" u="none" strike="noStrike" cap="none">
                <a:solidFill>
                  <a:srgbClr val="000000"/>
                </a:solidFill>
                <a:latin typeface="Lexend"/>
                <a:ea typeface="Lexend"/>
                <a:cs typeface="Lexend"/>
                <a:sym typeface="Lexend"/>
              </a:endParaRPr>
            </a:p>
          </p:txBody>
        </p:sp>
        <p:sp>
          <p:nvSpPr>
            <p:cNvPr id="434" name="Google Shape;434;p51"/>
            <p:cNvSpPr txBox="1"/>
            <p:nvPr/>
          </p:nvSpPr>
          <p:spPr>
            <a:xfrm>
              <a:off x="4325669" y="2209599"/>
              <a:ext cx="3125700" cy="145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300"/>
                <a:buFont typeface="Arial"/>
                <a:buNone/>
              </a:pPr>
              <a:r>
                <a:rPr lang="en-US" sz="2500" b="0" i="0" u="none" strike="noStrike" cap="none">
                  <a:solidFill>
                    <a:schemeClr val="dk1"/>
                  </a:solidFill>
                  <a:latin typeface="Lexend"/>
                  <a:ea typeface="Lexend"/>
                  <a:cs typeface="Lexend"/>
                  <a:sym typeface="Lexend"/>
                </a:rPr>
                <a:t>   That future is already being built!</a:t>
              </a:r>
              <a:endParaRPr sz="8000" b="0" i="0" u="none" strike="noStrike" cap="none">
                <a:solidFill>
                  <a:srgbClr val="4F4F4F"/>
                </a:solidFill>
                <a:latin typeface="Lexend"/>
                <a:ea typeface="Lexend"/>
                <a:cs typeface="Lexend"/>
                <a:sym typeface="Lexend"/>
              </a:endParaRPr>
            </a:p>
          </p:txBody>
        </p:sp>
      </p:grpSp>
      <p:sp>
        <p:nvSpPr>
          <p:cNvPr id="435" name="Google Shape;435;p51"/>
          <p:cNvSpPr txBox="1"/>
          <p:nvPr/>
        </p:nvSpPr>
        <p:spPr>
          <a:xfrm>
            <a:off x="7732700" y="5733667"/>
            <a:ext cx="4098900" cy="8310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Arial"/>
                <a:ea typeface="Arial"/>
                <a:cs typeface="Arial"/>
                <a:sym typeface="Arial"/>
              </a:rPr>
              <a:t>Sara and Whit smiling with the US Flag in the background.</a:t>
            </a:r>
            <a:endParaRPr sz="1900" b="1"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2"/>
          <p:cNvSpPr txBox="1">
            <a:spLocks noGrp="1"/>
          </p:cNvSpPr>
          <p:nvPr>
            <p:ph type="ctrTitle" idx="4294967295"/>
          </p:nvPr>
        </p:nvSpPr>
        <p:spPr>
          <a:xfrm>
            <a:off x="506375" y="-106926"/>
            <a:ext cx="9144000" cy="1235700"/>
          </a:xfrm>
          <a:prstGeom prst="rect">
            <a:avLst/>
          </a:prstGeom>
          <a:noFill/>
          <a:ln>
            <a:noFill/>
          </a:ln>
        </p:spPr>
        <p:txBody>
          <a:bodyPr spcFirstLastPara="1" wrap="square" lIns="55875" tIns="55875" rIns="55875" bIns="5587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700" b="1"/>
              <a:t>The “ABLE Act” Story</a:t>
            </a:r>
            <a:endParaRPr sz="4200"/>
          </a:p>
        </p:txBody>
      </p:sp>
      <p:sp>
        <p:nvSpPr>
          <p:cNvPr id="441" name="Google Shape;441;p52"/>
          <p:cNvSpPr txBox="1"/>
          <p:nvPr/>
        </p:nvSpPr>
        <p:spPr>
          <a:xfrm>
            <a:off x="121025" y="1056725"/>
            <a:ext cx="6370200" cy="5315400"/>
          </a:xfrm>
          <a:prstGeom prst="rect">
            <a:avLst/>
          </a:prstGeom>
          <a:noFill/>
          <a:ln>
            <a:noFill/>
          </a:ln>
        </p:spPr>
        <p:txBody>
          <a:bodyPr spcFirstLastPara="1" wrap="square" lIns="55875" tIns="55875" rIns="55875" bIns="55875"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200" b="0" i="0" u="none" strike="noStrike" cap="none">
              <a:solidFill>
                <a:srgbClr val="000000"/>
              </a:solidFill>
              <a:latin typeface="Calibri"/>
              <a:ea typeface="Calibri"/>
              <a:cs typeface="Calibri"/>
              <a:sym typeface="Calibri"/>
            </a:endParaRPr>
          </a:p>
          <a:p>
            <a:pPr marL="393700" marR="0" lvl="0" indent="-323850" algn="l" rtl="0">
              <a:lnSpc>
                <a:spcPct val="100000"/>
              </a:lnSpc>
              <a:spcBef>
                <a:spcPts val="0"/>
              </a:spcBef>
              <a:spcAft>
                <a:spcPts val="0"/>
              </a:spcAft>
              <a:buClr>
                <a:srgbClr val="000000"/>
              </a:buClr>
              <a:buSzPts val="2100"/>
              <a:buFont typeface="Century Gothic"/>
              <a:buChar char="●"/>
            </a:pPr>
            <a:r>
              <a:rPr lang="en-US" sz="2100" b="1" i="0" u="none" strike="noStrike" cap="none">
                <a:solidFill>
                  <a:srgbClr val="000000"/>
                </a:solidFill>
                <a:latin typeface="Century Gothic"/>
                <a:ea typeface="Century Gothic"/>
                <a:cs typeface="Century Gothic"/>
                <a:sym typeface="Century Gothic"/>
              </a:rPr>
              <a:t>85% of the entire US Congress supported the ABLE Act</a:t>
            </a:r>
            <a:endParaRPr sz="1300" b="0" i="0" u="none" strike="noStrike" cap="none">
              <a:solidFill>
                <a:srgbClr val="000000"/>
              </a:solidFill>
              <a:latin typeface="Arial"/>
              <a:ea typeface="Arial"/>
              <a:cs typeface="Arial"/>
              <a:sym typeface="Arial"/>
            </a:endParaRPr>
          </a:p>
          <a:p>
            <a:pPr marL="723900" marR="0" lvl="1" indent="-349250" algn="l" rtl="0">
              <a:lnSpc>
                <a:spcPct val="100000"/>
              </a:lnSpc>
              <a:spcBef>
                <a:spcPts val="0"/>
              </a:spcBef>
              <a:spcAft>
                <a:spcPts val="0"/>
              </a:spcAft>
              <a:buClr>
                <a:srgbClr val="000000"/>
              </a:buClr>
              <a:buSzPts val="2100"/>
              <a:buFont typeface="Century Gothic"/>
              <a:buChar char="○"/>
            </a:pPr>
            <a:r>
              <a:rPr lang="en-US" sz="2100" b="0" i="0" u="none" strike="noStrike" cap="none">
                <a:solidFill>
                  <a:srgbClr val="000000"/>
                </a:solidFill>
                <a:latin typeface="Century Gothic"/>
                <a:ea typeface="Century Gothic"/>
                <a:cs typeface="Century Gothic"/>
                <a:sym typeface="Century Gothic"/>
              </a:rPr>
              <a:t>381 out of 435 in the US House of Representatives </a:t>
            </a:r>
            <a:endParaRPr sz="1300" b="0" i="0" u="none" strike="noStrike" cap="none">
              <a:solidFill>
                <a:srgbClr val="000000"/>
              </a:solidFill>
              <a:latin typeface="Arial"/>
              <a:ea typeface="Arial"/>
              <a:cs typeface="Arial"/>
              <a:sym typeface="Arial"/>
            </a:endParaRPr>
          </a:p>
          <a:p>
            <a:pPr marL="723900" marR="0" lvl="1" indent="-349250" algn="l" rtl="0">
              <a:lnSpc>
                <a:spcPct val="100000"/>
              </a:lnSpc>
              <a:spcBef>
                <a:spcPts val="0"/>
              </a:spcBef>
              <a:spcAft>
                <a:spcPts val="0"/>
              </a:spcAft>
              <a:buClr>
                <a:srgbClr val="000000"/>
              </a:buClr>
              <a:buSzPts val="2100"/>
              <a:buFont typeface="Century Gothic"/>
              <a:buChar char="○"/>
            </a:pPr>
            <a:r>
              <a:rPr lang="en-US" sz="2100" b="0" i="0" u="none" strike="noStrike" cap="none">
                <a:solidFill>
                  <a:srgbClr val="000000"/>
                </a:solidFill>
                <a:latin typeface="Century Gothic"/>
                <a:ea typeface="Century Gothic"/>
                <a:cs typeface="Century Gothic"/>
                <a:sym typeface="Century Gothic"/>
              </a:rPr>
              <a:t>78 out of 100 in the US Senate </a:t>
            </a:r>
            <a:endParaRPr sz="1300" b="0" i="0" u="none" strike="noStrike" cap="none">
              <a:solidFill>
                <a:srgbClr val="000000"/>
              </a:solidFill>
              <a:latin typeface="Arial"/>
              <a:ea typeface="Arial"/>
              <a:cs typeface="Arial"/>
              <a:sym typeface="Arial"/>
            </a:endParaRPr>
          </a:p>
          <a:p>
            <a:pPr marL="0" marR="0" lvl="0" indent="317500" algn="l" rtl="0">
              <a:lnSpc>
                <a:spcPct val="100000"/>
              </a:lnSpc>
              <a:spcBef>
                <a:spcPts val="0"/>
              </a:spcBef>
              <a:spcAft>
                <a:spcPts val="0"/>
              </a:spcAft>
              <a:buClr>
                <a:srgbClr val="000000"/>
              </a:buClr>
              <a:buSzPts val="2300"/>
              <a:buFont typeface="Arial"/>
              <a:buNone/>
            </a:pPr>
            <a:endParaRPr sz="2100" b="0" i="0" u="none" strike="noStrike" cap="none">
              <a:solidFill>
                <a:srgbClr val="000000"/>
              </a:solidFill>
              <a:latin typeface="Century Gothic"/>
              <a:ea typeface="Century Gothic"/>
              <a:cs typeface="Century Gothic"/>
              <a:sym typeface="Century Gothic"/>
            </a:endParaRPr>
          </a:p>
          <a:p>
            <a:pPr marL="393700" marR="0" lvl="0" indent="-323850" algn="l" rtl="0">
              <a:lnSpc>
                <a:spcPct val="100000"/>
              </a:lnSpc>
              <a:spcBef>
                <a:spcPts val="0"/>
              </a:spcBef>
              <a:spcAft>
                <a:spcPts val="0"/>
              </a:spcAft>
              <a:buClr>
                <a:srgbClr val="000000"/>
              </a:buClr>
              <a:buSzPts val="2100"/>
              <a:buFont typeface="Century Gothic"/>
              <a:buChar char="●"/>
            </a:pPr>
            <a:r>
              <a:rPr lang="en-US" sz="2100" b="0" i="0" u="none" strike="noStrike" cap="none">
                <a:solidFill>
                  <a:srgbClr val="000000"/>
                </a:solidFill>
                <a:latin typeface="Century Gothic"/>
                <a:ea typeface="Century Gothic"/>
                <a:cs typeface="Century Gothic"/>
                <a:sym typeface="Century Gothic"/>
              </a:rPr>
              <a:t>ABLE is one of the most significant pieces of disability legislation since the Americans with Disabilities Act (ADA) was enacted in 1990</a:t>
            </a:r>
            <a:endParaRPr sz="1300" b="0" i="0" u="none" strike="noStrike" cap="none">
              <a:solidFill>
                <a:srgbClr val="000000"/>
              </a:solidFill>
              <a:latin typeface="Arial"/>
              <a:ea typeface="Arial"/>
              <a:cs typeface="Arial"/>
              <a:sym typeface="Arial"/>
            </a:endParaRPr>
          </a:p>
          <a:p>
            <a:pPr marL="0" marR="0" lvl="0" indent="317500" algn="l" rtl="0">
              <a:lnSpc>
                <a:spcPct val="100000"/>
              </a:lnSpc>
              <a:spcBef>
                <a:spcPts val="0"/>
              </a:spcBef>
              <a:spcAft>
                <a:spcPts val="0"/>
              </a:spcAft>
              <a:buClr>
                <a:srgbClr val="000000"/>
              </a:buClr>
              <a:buSzPts val="2300"/>
              <a:buFont typeface="Arial"/>
              <a:buNone/>
            </a:pPr>
            <a:endParaRPr sz="2100" b="0" i="0" u="none" strike="noStrike" cap="none">
              <a:solidFill>
                <a:srgbClr val="000000"/>
              </a:solidFill>
              <a:latin typeface="Century Gothic"/>
              <a:ea typeface="Century Gothic"/>
              <a:cs typeface="Century Gothic"/>
              <a:sym typeface="Century Gothic"/>
            </a:endParaRPr>
          </a:p>
          <a:p>
            <a:pPr marL="393700" marR="0" lvl="0" indent="-323850" algn="l" rtl="0">
              <a:lnSpc>
                <a:spcPct val="100000"/>
              </a:lnSpc>
              <a:spcBef>
                <a:spcPts val="0"/>
              </a:spcBef>
              <a:spcAft>
                <a:spcPts val="0"/>
              </a:spcAft>
              <a:buClr>
                <a:srgbClr val="000000"/>
              </a:buClr>
              <a:buSzPts val="2100"/>
              <a:buFont typeface="Century Gothic"/>
              <a:buChar char="●"/>
            </a:pPr>
            <a:r>
              <a:rPr lang="en-US" sz="2100" b="0" i="0" u="none" strike="noStrike" cap="none">
                <a:solidFill>
                  <a:srgbClr val="000000"/>
                </a:solidFill>
                <a:latin typeface="Century Gothic"/>
                <a:ea typeface="Century Gothic"/>
                <a:cs typeface="Century Gothic"/>
                <a:sym typeface="Century Gothic"/>
              </a:rPr>
              <a:t>Almost 50 state ABLE laws since 2015 </a:t>
            </a:r>
            <a:endParaRPr sz="1300" b="0" i="0" u="none" strike="noStrike" cap="none">
              <a:solidFill>
                <a:srgbClr val="000000"/>
              </a:solidFill>
              <a:latin typeface="Arial"/>
              <a:ea typeface="Arial"/>
              <a:cs typeface="Arial"/>
              <a:sym typeface="Arial"/>
            </a:endParaRPr>
          </a:p>
          <a:p>
            <a:pPr marL="0" marR="0" lvl="0" indent="647700" algn="l" rtl="0">
              <a:lnSpc>
                <a:spcPct val="100000"/>
              </a:lnSpc>
              <a:spcBef>
                <a:spcPts val="0"/>
              </a:spcBef>
              <a:spcAft>
                <a:spcPts val="0"/>
              </a:spcAft>
              <a:buClr>
                <a:srgbClr val="000000"/>
              </a:buClr>
              <a:buSzPts val="2300"/>
              <a:buFont typeface="Arial"/>
              <a:buNone/>
            </a:pPr>
            <a:endParaRPr sz="2100" b="0" i="0" u="none" strike="noStrike" cap="none">
              <a:solidFill>
                <a:srgbClr val="000000"/>
              </a:solidFill>
              <a:latin typeface="Century Gothic"/>
              <a:ea typeface="Century Gothic"/>
              <a:cs typeface="Century Gothic"/>
              <a:sym typeface="Century Gothic"/>
            </a:endParaRPr>
          </a:p>
          <a:p>
            <a:pPr marL="393700" marR="0" lvl="0" indent="-323850" algn="l" rtl="0">
              <a:lnSpc>
                <a:spcPct val="100000"/>
              </a:lnSpc>
              <a:spcBef>
                <a:spcPts val="0"/>
              </a:spcBef>
              <a:spcAft>
                <a:spcPts val="0"/>
              </a:spcAft>
              <a:buClr>
                <a:srgbClr val="000000"/>
              </a:buClr>
              <a:buSzPts val="2100"/>
              <a:buFont typeface="Century Gothic"/>
              <a:buChar char="●"/>
            </a:pPr>
            <a:r>
              <a:rPr lang="en-US" sz="2100" b="0" i="0" u="none" strike="noStrike" cap="none">
                <a:solidFill>
                  <a:srgbClr val="000000"/>
                </a:solidFill>
                <a:latin typeface="Century Gothic"/>
                <a:ea typeface="Century Gothic"/>
                <a:cs typeface="Century Gothic"/>
                <a:sym typeface="Century Gothic"/>
              </a:rPr>
              <a:t>ABLE Act has been improved by Congress 4 times since 2015 </a:t>
            </a:r>
            <a:endParaRPr sz="1300" b="0" i="0" u="none" strike="noStrike" cap="none">
              <a:solidFill>
                <a:srgbClr val="000000"/>
              </a:solidFill>
              <a:latin typeface="Arial"/>
              <a:ea typeface="Arial"/>
              <a:cs typeface="Arial"/>
              <a:sym typeface="Arial"/>
            </a:endParaRPr>
          </a:p>
          <a:p>
            <a:pPr marL="266700" marR="0" lvl="0" indent="-152400" algn="l" rtl="0">
              <a:lnSpc>
                <a:spcPct val="100000"/>
              </a:lnSpc>
              <a:spcBef>
                <a:spcPts val="0"/>
              </a:spcBef>
              <a:spcAft>
                <a:spcPts val="0"/>
              </a:spcAft>
              <a:buClr>
                <a:srgbClr val="000000"/>
              </a:buClr>
              <a:buSzPts val="2300"/>
              <a:buFont typeface="Arial"/>
              <a:buNone/>
            </a:pPr>
            <a:endParaRPr sz="2200" b="1" i="0" u="none" strike="noStrike" cap="none">
              <a:solidFill>
                <a:srgbClr val="000000"/>
              </a:solidFill>
              <a:latin typeface="Century Gothic"/>
              <a:ea typeface="Century Gothic"/>
              <a:cs typeface="Century Gothic"/>
              <a:sym typeface="Century Gothic"/>
            </a:endParaRPr>
          </a:p>
        </p:txBody>
      </p:sp>
      <p:pic>
        <p:nvPicPr>
          <p:cNvPr id="442" name="Google Shape;442;p52" descr="Google Shape;136;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20665" y="254767"/>
            <a:ext cx="3427333" cy="2648030"/>
          </a:xfrm>
          <a:prstGeom prst="rect">
            <a:avLst/>
          </a:prstGeom>
          <a:noFill/>
          <a:ln>
            <a:noFill/>
          </a:ln>
        </p:spPr>
      </p:pic>
      <p:pic>
        <p:nvPicPr>
          <p:cNvPr id="443" name="Google Shape;443;p52" descr="Google Shape;138;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71431" y="4084383"/>
            <a:ext cx="3427328" cy="2671196"/>
          </a:xfrm>
          <a:prstGeom prst="rect">
            <a:avLst/>
          </a:prstGeom>
          <a:noFill/>
          <a:ln>
            <a:noFill/>
          </a:ln>
        </p:spPr>
      </p:pic>
      <p:grpSp>
        <p:nvGrpSpPr>
          <p:cNvPr id="444" name="Google Shape;444;p52"/>
          <p:cNvGrpSpPr/>
          <p:nvPr/>
        </p:nvGrpSpPr>
        <p:grpSpPr>
          <a:xfrm>
            <a:off x="7416052" y="2218733"/>
            <a:ext cx="4517604" cy="2016156"/>
            <a:chOff x="-1" y="0"/>
            <a:chExt cx="10101976" cy="4508400"/>
          </a:xfrm>
        </p:grpSpPr>
        <p:sp>
          <p:nvSpPr>
            <p:cNvPr id="445" name="Google Shape;445;p52"/>
            <p:cNvSpPr/>
            <p:nvPr/>
          </p:nvSpPr>
          <p:spPr>
            <a:xfrm>
              <a:off x="0" y="0"/>
              <a:ext cx="10101900" cy="4508400"/>
            </a:xfrm>
            <a:prstGeom prst="rect">
              <a:avLst/>
            </a:pr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446" name="Google Shape;446;p52" descr="image9.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0"/>
              <a:ext cx="10101976" cy="4508390"/>
            </a:xfrm>
            <a:prstGeom prst="rect">
              <a:avLst/>
            </a:prstGeom>
            <a:noFill/>
            <a:ln w="22700" cap="sq" cmpd="sng">
              <a:solidFill>
                <a:srgbClr val="000000"/>
              </a:solidFill>
              <a:prstDash val="solid"/>
              <a:miter lim="800000"/>
              <a:headEnd type="none" w="sm" len="sm"/>
              <a:tailEnd type="none" w="sm" len="sm"/>
            </a:ln>
            <a:effectLst>
              <a:outerShdw blurRad="147639" dist="113568" dir="2700000" rotWithShape="0">
                <a:srgbClr val="000000">
                  <a:alpha val="40000"/>
                </a:srgbClr>
              </a:outerShdw>
            </a:effec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3"/>
          <p:cNvSpPr txBox="1">
            <a:spLocks noGrp="1"/>
          </p:cNvSpPr>
          <p:nvPr>
            <p:ph type="body" idx="4294967295"/>
          </p:nvPr>
        </p:nvSpPr>
        <p:spPr>
          <a:xfrm>
            <a:off x="5434633" y="1798567"/>
            <a:ext cx="6420300" cy="45420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300"/>
              <a:buNone/>
            </a:pPr>
            <a:r>
              <a:rPr lang="en-US" sz="3300">
                <a:solidFill>
                  <a:srgbClr val="222222"/>
                </a:solidFill>
                <a:latin typeface="Calibri"/>
                <a:ea typeface="Calibri"/>
                <a:cs typeface="Calibri"/>
                <a:sym typeface="Calibri"/>
              </a:rPr>
              <a:t>ABLE accounts are savings and investment tools, built specifically for people with disabilities, that allow them to save money</a:t>
            </a:r>
            <a:r>
              <a:rPr lang="en-US" sz="3300" b="1">
                <a:solidFill>
                  <a:srgbClr val="222222"/>
                </a:solidFill>
                <a:latin typeface="Calibri"/>
                <a:ea typeface="Calibri"/>
                <a:cs typeface="Calibri"/>
                <a:sym typeface="Calibri"/>
              </a:rPr>
              <a:t> without impacting public benefits.</a:t>
            </a:r>
            <a:r>
              <a:rPr lang="en-US" sz="3300">
                <a:solidFill>
                  <a:srgbClr val="222222"/>
                </a:solidFill>
                <a:latin typeface="Calibri"/>
                <a:ea typeface="Calibri"/>
                <a:cs typeface="Calibri"/>
                <a:sym typeface="Calibri"/>
              </a:rPr>
              <a:t> ABLE accounts are offered under Section 529A of the U.S. Tax Code. </a:t>
            </a:r>
            <a:endParaRPr/>
          </a:p>
        </p:txBody>
      </p:sp>
      <p:sp>
        <p:nvSpPr>
          <p:cNvPr id="452" name="Google Shape;452;p53"/>
          <p:cNvSpPr txBox="1">
            <a:spLocks noGrp="1"/>
          </p:cNvSpPr>
          <p:nvPr>
            <p:ph type="title" idx="4294967295"/>
          </p:nvPr>
        </p:nvSpPr>
        <p:spPr>
          <a:xfrm>
            <a:off x="2717331" y="334232"/>
            <a:ext cx="9474900" cy="1052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1F497D"/>
              </a:buClr>
              <a:buSzPts val="4300"/>
              <a:buFont typeface="Arial"/>
              <a:buNone/>
            </a:pPr>
            <a:r>
              <a:rPr lang="en-US" sz="4300">
                <a:solidFill>
                  <a:srgbClr val="1F497D"/>
                </a:solidFill>
              </a:rPr>
              <a:t>What is an ABLE Account?</a:t>
            </a:r>
            <a:endParaRPr/>
          </a:p>
        </p:txBody>
      </p:sp>
      <p:sp>
        <p:nvSpPr>
          <p:cNvPr id="453" name="Google Shape;453;p53"/>
          <p:cNvSpPr/>
          <p:nvPr/>
        </p:nvSpPr>
        <p:spPr>
          <a:xfrm>
            <a:off x="9291873" y="5364975"/>
            <a:ext cx="2692500" cy="1322700"/>
          </a:xfrm>
          <a:prstGeom prst="rect">
            <a:avLst/>
          </a:prstGeom>
          <a:solidFill>
            <a:srgbClr val="FFFFFF"/>
          </a:solidFill>
          <a:ln w="127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454" name="Google Shape;454;p53" descr="Google Shape;219;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667" y="1798567"/>
            <a:ext cx="5009864" cy="3715331"/>
          </a:xfrm>
          <a:prstGeom prst="rect">
            <a:avLst/>
          </a:prstGeom>
          <a:noFill/>
          <a:ln>
            <a:noFill/>
          </a:ln>
        </p:spPr>
      </p:pic>
      <p:pic>
        <p:nvPicPr>
          <p:cNvPr id="455" name="Google Shape;455;p53" descr="Google Shape;220;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0135" y="0"/>
            <a:ext cx="1974801" cy="19748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94082"/>
        </a:solidFill>
        <a:effectLst/>
      </p:bgPr>
    </p:bg>
    <p:spTree>
      <p:nvGrpSpPr>
        <p:cNvPr id="1" name="Shape 459"/>
        <p:cNvGrpSpPr/>
        <p:nvPr/>
      </p:nvGrpSpPr>
      <p:grpSpPr>
        <a:xfrm>
          <a:off x="0" y="0"/>
          <a:ext cx="0" cy="0"/>
          <a:chOff x="0" y="0"/>
          <a:chExt cx="0" cy="0"/>
        </a:xfrm>
      </p:grpSpPr>
      <p:sp>
        <p:nvSpPr>
          <p:cNvPr id="460" name="Google Shape;460;p54"/>
          <p:cNvSpPr/>
          <p:nvPr/>
        </p:nvSpPr>
        <p:spPr>
          <a:xfrm>
            <a:off x="11429313" y="762000"/>
            <a:ext cx="762000" cy="762000"/>
          </a:xfrm>
          <a:prstGeom prst="rect">
            <a:avLst/>
          </a:prstGeom>
          <a:solidFill>
            <a:srgbClr val="000000">
              <a:alpha val="0"/>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Titillium Web"/>
              <a:buNone/>
            </a:pPr>
            <a:endParaRPr sz="1600" b="0" i="0" u="none" strike="noStrike" cap="none">
              <a:solidFill>
                <a:srgbClr val="000000"/>
              </a:solidFill>
              <a:latin typeface="Titillium Web"/>
              <a:ea typeface="Titillium Web"/>
              <a:cs typeface="Titillium Web"/>
              <a:sym typeface="Titillium Web"/>
            </a:endParaRPr>
          </a:p>
        </p:txBody>
      </p:sp>
      <p:sp>
        <p:nvSpPr>
          <p:cNvPr id="461" name="Google Shape;461;p54"/>
          <p:cNvSpPr txBox="1">
            <a:spLocks noGrp="1"/>
          </p:cNvSpPr>
          <p:nvPr>
            <p:ph type="sldNum" idx="4294967295"/>
          </p:nvPr>
        </p:nvSpPr>
        <p:spPr>
          <a:xfrm>
            <a:off x="11588168" y="6217623"/>
            <a:ext cx="440100" cy="446400"/>
          </a:xfrm>
          <a:prstGeom prst="rect">
            <a:avLst/>
          </a:prstGeom>
          <a:noFill/>
          <a:ln>
            <a:noFill/>
          </a:ln>
        </p:spPr>
        <p:txBody>
          <a:bodyPr spcFirstLastPara="1" wrap="square" lIns="121875" tIns="121875" rIns="121875" bIns="121875" anchor="t" anchorCtr="0">
            <a:spAutoFit/>
          </a:bodyPr>
          <a:lstStyle/>
          <a:p>
            <a:pPr marL="0" marR="0" lvl="0" indent="0" algn="r" rtl="0">
              <a:lnSpc>
                <a:spcPct val="100000"/>
              </a:lnSpc>
              <a:spcBef>
                <a:spcPts val="0"/>
              </a:spcBef>
              <a:spcAft>
                <a:spcPts val="0"/>
              </a:spcAft>
              <a:buClr>
                <a:srgbClr val="595959"/>
              </a:buClr>
              <a:buSzPts val="1300"/>
              <a:buFont typeface="Arial"/>
              <a:buNone/>
            </a:pPr>
            <a:fld id="{00000000-1234-1234-1234-123412341234}" type="slidenum">
              <a:rPr lang="en-US" sz="1300">
                <a:solidFill>
                  <a:srgbClr val="595959"/>
                </a:solidFill>
              </a:rPr>
              <a:t>36</a:t>
            </a:fld>
            <a:endParaRPr/>
          </a:p>
        </p:txBody>
      </p:sp>
      <p:pic>
        <p:nvPicPr>
          <p:cNvPr id="462" name="Google Shape;462;p54" descr="Google Shape;265;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61879" y="511452"/>
            <a:ext cx="2559825" cy="1420725"/>
          </a:xfrm>
          <a:prstGeom prst="rect">
            <a:avLst/>
          </a:prstGeom>
          <a:noFill/>
          <a:ln>
            <a:noFill/>
          </a:ln>
        </p:spPr>
      </p:pic>
      <p:sp>
        <p:nvSpPr>
          <p:cNvPr id="463" name="Google Shape;463;p54"/>
          <p:cNvSpPr txBox="1">
            <a:spLocks noGrp="1"/>
          </p:cNvSpPr>
          <p:nvPr>
            <p:ph type="title"/>
          </p:nvPr>
        </p:nvSpPr>
        <p:spPr>
          <a:xfrm>
            <a:off x="469999" y="4487667"/>
            <a:ext cx="11252100" cy="2028900"/>
          </a:xfrm>
          <a:prstGeom prst="rect">
            <a:avLst/>
          </a:prstGeom>
          <a:noFill/>
          <a:ln>
            <a:noFill/>
          </a:ln>
        </p:spPr>
        <p:txBody>
          <a:bodyPr spcFirstLastPara="1" wrap="square" lIns="121875" tIns="121875" rIns="121875" bIns="121875" anchor="b" anchorCtr="0">
            <a:normAutofit/>
          </a:bodyPr>
          <a:lstStyle/>
          <a:p>
            <a:pPr marL="0" lvl="0" indent="0" algn="ctr" rtl="0">
              <a:lnSpc>
                <a:spcPct val="100000"/>
              </a:lnSpc>
              <a:spcBef>
                <a:spcPts val="0"/>
              </a:spcBef>
              <a:spcAft>
                <a:spcPts val="0"/>
              </a:spcAft>
              <a:buClr>
                <a:srgbClr val="FFFFFF"/>
              </a:buClr>
              <a:buSzPts val="3900"/>
              <a:buFont typeface="Arial"/>
              <a:buNone/>
            </a:pPr>
            <a:r>
              <a:rPr lang="en-US" sz="3900" b="1">
                <a:solidFill>
                  <a:srgbClr val="FFFFFF"/>
                </a:solidFill>
              </a:rPr>
              <a:t>A Partnership to Help Kansans with Disabilities to Save &amp; Invest for the Future</a:t>
            </a:r>
            <a:endParaRPr/>
          </a:p>
        </p:txBody>
      </p:sp>
      <p:pic>
        <p:nvPicPr>
          <p:cNvPr id="464" name="Google Shape;464;p54" descr="OnStage.pngGoogle Shape;267;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0501" y="412075"/>
            <a:ext cx="4707924" cy="3674976"/>
          </a:xfrm>
          <a:prstGeom prst="rect">
            <a:avLst/>
          </a:prstGeom>
          <a:noFill/>
          <a:ln>
            <a:noFill/>
          </a:ln>
        </p:spPr>
      </p:pic>
      <p:pic>
        <p:nvPicPr>
          <p:cNvPr id="465" name="Google Shape;465;p54" descr="Google Shape;268;p4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52476" y="554600"/>
            <a:ext cx="2755347" cy="1334450"/>
          </a:xfrm>
          <a:prstGeom prst="rect">
            <a:avLst/>
          </a:prstGeom>
          <a:noFill/>
          <a:ln>
            <a:noFill/>
          </a:ln>
        </p:spPr>
      </p:pic>
      <p:pic>
        <p:nvPicPr>
          <p:cNvPr id="466" name="Google Shape;466;p54" descr="Google Shape;296;p4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95992" y="2115567"/>
            <a:ext cx="4841498" cy="2803635"/>
          </a:xfrm>
          <a:prstGeom prst="rect">
            <a:avLst/>
          </a:prstGeom>
          <a:noFill/>
          <a:ln w="38100" cap="flat" cmpd="sng">
            <a:solidFill>
              <a:srgbClr val="595959"/>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pSp>
        <p:nvGrpSpPr>
          <p:cNvPr id="471" name="Google Shape;471;p55"/>
          <p:cNvGrpSpPr/>
          <p:nvPr/>
        </p:nvGrpSpPr>
        <p:grpSpPr>
          <a:xfrm>
            <a:off x="1421913" y="1410860"/>
            <a:ext cx="9347841" cy="4916100"/>
            <a:chOff x="0" y="0"/>
            <a:chExt cx="9347841" cy="4916100"/>
          </a:xfrm>
        </p:grpSpPr>
        <p:sp>
          <p:nvSpPr>
            <p:cNvPr id="472" name="Google Shape;472;p55"/>
            <p:cNvSpPr/>
            <p:nvPr/>
          </p:nvSpPr>
          <p:spPr>
            <a:xfrm>
              <a:off x="6328341" y="0"/>
              <a:ext cx="3019500" cy="4916100"/>
            </a:xfrm>
            <a:prstGeom prst="rect">
              <a:avLst/>
            </a:prstGeom>
            <a:solidFill>
              <a:srgbClr val="4285F4"/>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40422F"/>
                </a:buClr>
                <a:buSzPts val="2500"/>
                <a:buFont typeface="Poppins"/>
                <a:buNone/>
              </a:pPr>
              <a:endParaRPr sz="2500" b="1" i="0" u="none" strike="noStrike" cap="none">
                <a:solidFill>
                  <a:srgbClr val="40422F"/>
                </a:solidFill>
                <a:latin typeface="Poppins"/>
                <a:ea typeface="Poppins"/>
                <a:cs typeface="Poppins"/>
                <a:sym typeface="Poppins"/>
              </a:endParaRPr>
            </a:p>
          </p:txBody>
        </p:sp>
        <p:pic>
          <p:nvPicPr>
            <p:cNvPr id="473" name="Google Shape;473;p55" descr="Google Shape;275;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5027" y="511753"/>
              <a:ext cx="2783933" cy="2366039"/>
            </a:xfrm>
            <a:prstGeom prst="rect">
              <a:avLst/>
            </a:prstGeom>
            <a:noFill/>
            <a:ln>
              <a:noFill/>
            </a:ln>
          </p:spPr>
        </p:pic>
        <p:sp>
          <p:nvSpPr>
            <p:cNvPr id="474" name="Google Shape;474;p55"/>
            <p:cNvSpPr txBox="1"/>
            <p:nvPr/>
          </p:nvSpPr>
          <p:spPr>
            <a:xfrm>
              <a:off x="6453910" y="2985373"/>
              <a:ext cx="2759100" cy="14037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Clr>
                  <a:srgbClr val="000000"/>
                </a:buClr>
                <a:buSzPts val="2400"/>
                <a:buFont typeface="Poppins"/>
                <a:buNone/>
              </a:pPr>
              <a:r>
                <a:rPr lang="en-US" sz="2400" b="1" i="0" u="none" strike="noStrike" cap="none">
                  <a:solidFill>
                    <a:srgbClr val="000000"/>
                  </a:solidFill>
                  <a:latin typeface="Poppins"/>
                  <a:ea typeface="Poppins"/>
                  <a:cs typeface="Poppins"/>
                  <a:sym typeface="Poppins"/>
                </a:rPr>
                <a:t>Invest from the Start - Trump Accounts &amp; ABLE Accounts </a:t>
              </a:r>
              <a:endParaRPr sz="1500" b="0" i="0" u="none" strike="noStrike" cap="none">
                <a:solidFill>
                  <a:srgbClr val="000000"/>
                </a:solidFill>
                <a:latin typeface="Arial"/>
                <a:ea typeface="Arial"/>
                <a:cs typeface="Arial"/>
                <a:sym typeface="Arial"/>
              </a:endParaRPr>
            </a:p>
          </p:txBody>
        </p:sp>
        <p:sp>
          <p:nvSpPr>
            <p:cNvPr id="475" name="Google Shape;475;p55"/>
            <p:cNvSpPr/>
            <p:nvPr/>
          </p:nvSpPr>
          <p:spPr>
            <a:xfrm>
              <a:off x="3166120" y="0"/>
              <a:ext cx="3019500" cy="4916100"/>
            </a:xfrm>
            <a:prstGeom prst="rect">
              <a:avLst/>
            </a:prstGeom>
            <a:solidFill>
              <a:srgbClr val="D9F8AB"/>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40422F"/>
                </a:buClr>
                <a:buSzPts val="2500"/>
                <a:buFont typeface="Poppins"/>
                <a:buNone/>
              </a:pPr>
              <a:endParaRPr sz="2500" b="1" i="0" u="none" strike="noStrike" cap="none">
                <a:solidFill>
                  <a:srgbClr val="40422F"/>
                </a:solidFill>
                <a:latin typeface="Poppins"/>
                <a:ea typeface="Poppins"/>
                <a:cs typeface="Poppins"/>
                <a:sym typeface="Poppins"/>
              </a:endParaRPr>
            </a:p>
          </p:txBody>
        </p:sp>
        <p:sp>
          <p:nvSpPr>
            <p:cNvPr id="476" name="Google Shape;476;p55"/>
            <p:cNvSpPr txBox="1"/>
            <p:nvPr/>
          </p:nvSpPr>
          <p:spPr>
            <a:xfrm>
              <a:off x="3291701" y="2985372"/>
              <a:ext cx="2759100" cy="17547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Clr>
                  <a:srgbClr val="000000"/>
                </a:buClr>
                <a:buSzPts val="2400"/>
                <a:buFont typeface="Poppins"/>
                <a:buNone/>
              </a:pPr>
              <a:r>
                <a:rPr lang="en-US" sz="2400" b="1" i="0" u="none" strike="noStrike" cap="none">
                  <a:solidFill>
                    <a:srgbClr val="000000"/>
                  </a:solidFill>
                  <a:latin typeface="Poppins"/>
                  <a:ea typeface="Poppins"/>
                  <a:cs typeface="Poppins"/>
                  <a:sym typeface="Poppins"/>
                </a:rPr>
                <a:t>Financial Literacy &amp; ABLE Education for Foster Youth with Disabilities </a:t>
              </a:r>
              <a:endParaRPr sz="1500" b="0" i="0" u="none" strike="noStrike" cap="none">
                <a:solidFill>
                  <a:srgbClr val="000000"/>
                </a:solidFill>
                <a:latin typeface="Arial"/>
                <a:ea typeface="Arial"/>
                <a:cs typeface="Arial"/>
                <a:sym typeface="Arial"/>
              </a:endParaRPr>
            </a:p>
          </p:txBody>
        </p:sp>
        <p:pic>
          <p:nvPicPr>
            <p:cNvPr id="477" name="Google Shape;477;p55" descr="service_idd.jpgGoogle Shape;279;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92806" y="514745"/>
              <a:ext cx="2783936" cy="2360051"/>
            </a:xfrm>
            <a:prstGeom prst="rect">
              <a:avLst/>
            </a:prstGeom>
            <a:noFill/>
            <a:ln>
              <a:noFill/>
            </a:ln>
          </p:spPr>
        </p:pic>
        <p:sp>
          <p:nvSpPr>
            <p:cNvPr id="478" name="Google Shape;478;p55"/>
            <p:cNvSpPr/>
            <p:nvPr/>
          </p:nvSpPr>
          <p:spPr>
            <a:xfrm>
              <a:off x="0" y="0"/>
              <a:ext cx="3019500" cy="4916100"/>
            </a:xfrm>
            <a:prstGeom prst="rect">
              <a:avLst/>
            </a:prstGeom>
            <a:solidFill>
              <a:srgbClr val="F4DD64"/>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40422F"/>
                </a:buClr>
                <a:buSzPts val="2500"/>
                <a:buFont typeface="Poppins"/>
                <a:buNone/>
              </a:pPr>
              <a:endParaRPr sz="2500" b="1" i="0" u="none" strike="noStrike" cap="none">
                <a:solidFill>
                  <a:srgbClr val="40422F"/>
                </a:solidFill>
                <a:latin typeface="Poppins"/>
                <a:ea typeface="Poppins"/>
                <a:cs typeface="Poppins"/>
                <a:sym typeface="Poppins"/>
              </a:endParaRPr>
            </a:p>
          </p:txBody>
        </p:sp>
        <p:sp>
          <p:nvSpPr>
            <p:cNvPr id="479" name="Google Shape;479;p55"/>
            <p:cNvSpPr txBox="1"/>
            <p:nvPr/>
          </p:nvSpPr>
          <p:spPr>
            <a:xfrm>
              <a:off x="125580" y="2985372"/>
              <a:ext cx="2759100" cy="17547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Clr>
                  <a:srgbClr val="000000"/>
                </a:buClr>
                <a:buSzPts val="2400"/>
                <a:buFont typeface="Poppins"/>
                <a:buNone/>
              </a:pPr>
              <a:r>
                <a:rPr lang="en-US" sz="2400" b="1" i="0" u="none" strike="noStrike" cap="none">
                  <a:solidFill>
                    <a:srgbClr val="000000"/>
                  </a:solidFill>
                  <a:latin typeface="Poppins"/>
                  <a:ea typeface="Poppins"/>
                  <a:cs typeface="Poppins"/>
                  <a:sym typeface="Poppins"/>
                </a:rPr>
                <a:t>IDD Waiver Waitlist Campaign &amp; Roadshow </a:t>
              </a:r>
              <a:endParaRPr sz="15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2400"/>
                <a:buFont typeface="Arial"/>
                <a:buNone/>
              </a:pPr>
              <a:endParaRPr sz="2400" b="1" i="0" u="none" strike="noStrike" cap="none">
                <a:solidFill>
                  <a:srgbClr val="000000"/>
                </a:solidFill>
                <a:latin typeface="Poppins"/>
                <a:ea typeface="Poppins"/>
                <a:cs typeface="Poppins"/>
                <a:sym typeface="Poppins"/>
              </a:endParaRPr>
            </a:p>
          </p:txBody>
        </p:sp>
        <p:pic>
          <p:nvPicPr>
            <p:cNvPr id="480" name="Google Shape;480;p55" descr="images (4).jpgGoogle Shape;282;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6686" y="511753"/>
              <a:ext cx="2782795" cy="2366041"/>
            </a:xfrm>
            <a:prstGeom prst="rect">
              <a:avLst/>
            </a:prstGeom>
            <a:noFill/>
            <a:ln>
              <a:noFill/>
            </a:ln>
          </p:spPr>
        </p:pic>
      </p:grpSp>
      <p:pic>
        <p:nvPicPr>
          <p:cNvPr id="481" name="Google Shape;481;p55" descr="Google Shape;283;p4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414688" y="312065"/>
            <a:ext cx="3056438" cy="852501"/>
          </a:xfrm>
          <a:prstGeom prst="rect">
            <a:avLst/>
          </a:prstGeom>
          <a:noFill/>
          <a:ln>
            <a:noFill/>
          </a:ln>
        </p:spPr>
      </p:pic>
      <p:pic>
        <p:nvPicPr>
          <p:cNvPr id="482" name="Google Shape;482;p55" descr="Google Shape;284;p4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77175" y="144365"/>
            <a:ext cx="2452743" cy="1187900"/>
          </a:xfrm>
          <a:prstGeom prst="rect">
            <a:avLst/>
          </a:prstGeom>
          <a:noFill/>
          <a:ln>
            <a:noFill/>
          </a:ln>
        </p:spPr>
      </p:pic>
      <p:pic>
        <p:nvPicPr>
          <p:cNvPr id="483" name="Google Shape;483;p55" descr="Google Shape;186;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713673" y="187773"/>
            <a:ext cx="2878665" cy="110109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94082"/>
        </a:solidFill>
        <a:effectLst/>
      </p:bgPr>
    </p:bg>
    <p:spTree>
      <p:nvGrpSpPr>
        <p:cNvPr id="1" name="Shape 487"/>
        <p:cNvGrpSpPr/>
        <p:nvPr/>
      </p:nvGrpSpPr>
      <p:grpSpPr>
        <a:xfrm>
          <a:off x="0" y="0"/>
          <a:ext cx="0" cy="0"/>
          <a:chOff x="0" y="0"/>
          <a:chExt cx="0" cy="0"/>
        </a:xfrm>
      </p:grpSpPr>
      <p:sp>
        <p:nvSpPr>
          <p:cNvPr id="488" name="Google Shape;488;p56"/>
          <p:cNvSpPr/>
          <p:nvPr/>
        </p:nvSpPr>
        <p:spPr>
          <a:xfrm>
            <a:off x="11429313" y="762000"/>
            <a:ext cx="762000" cy="762000"/>
          </a:xfrm>
          <a:prstGeom prst="rect">
            <a:avLst/>
          </a:prstGeom>
          <a:solidFill>
            <a:srgbClr val="000000">
              <a:alpha val="0"/>
            </a:srgbClr>
          </a:solidFill>
          <a:ln>
            <a:noFill/>
          </a:ln>
        </p:spPr>
        <p:txBody>
          <a:bodyPr spcFirstLastPara="1" wrap="square" lIns="37875" tIns="37875" rIns="37875" bIns="378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tillium Web"/>
              <a:ea typeface="Titillium Web"/>
              <a:cs typeface="Titillium Web"/>
              <a:sym typeface="Titillium Web"/>
            </a:endParaRPr>
          </a:p>
        </p:txBody>
      </p:sp>
      <p:sp>
        <p:nvSpPr>
          <p:cNvPr id="489" name="Google Shape;489;p56"/>
          <p:cNvSpPr txBox="1">
            <a:spLocks noGrp="1"/>
          </p:cNvSpPr>
          <p:nvPr>
            <p:ph type="sldNum" idx="12"/>
          </p:nvPr>
        </p:nvSpPr>
        <p:spPr>
          <a:xfrm>
            <a:off x="8610600" y="6356350"/>
            <a:ext cx="2743200" cy="3651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pic>
        <p:nvPicPr>
          <p:cNvPr id="490" name="Google Shape;490;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4925" y="92075"/>
            <a:ext cx="3145275" cy="1745628"/>
          </a:xfrm>
          <a:prstGeom prst="rect">
            <a:avLst/>
          </a:prstGeom>
          <a:noFill/>
          <a:ln>
            <a:noFill/>
          </a:ln>
        </p:spPr>
      </p:pic>
      <p:sp>
        <p:nvSpPr>
          <p:cNvPr id="491" name="Google Shape;491;p56"/>
          <p:cNvSpPr txBox="1"/>
          <p:nvPr/>
        </p:nvSpPr>
        <p:spPr>
          <a:xfrm>
            <a:off x="388500" y="5369100"/>
            <a:ext cx="8168400" cy="902400"/>
          </a:xfrm>
          <a:prstGeom prst="rect">
            <a:avLst/>
          </a:prstGeom>
          <a:noFill/>
          <a:ln>
            <a:noFill/>
          </a:ln>
        </p:spPr>
        <p:txBody>
          <a:bodyPr spcFirstLastPara="1" wrap="square" lIns="53825" tIns="53825" rIns="53825" bIns="5382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700" b="1" i="0" u="none" strike="noStrike" cap="none">
              <a:solidFill>
                <a:srgbClr val="FFFFFF"/>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500"/>
              <a:buFont typeface="Arial"/>
              <a:buNone/>
            </a:pPr>
            <a:r>
              <a:rPr lang="en-US" sz="2700" b="1" i="0" u="sng" strike="noStrike" cap="none">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sara@kcdd.org</a:t>
            </a:r>
            <a:r>
              <a:rPr lang="en-US" sz="2700" b="0" i="0" u="none" strike="noStrike" cap="none">
                <a:solidFill>
                  <a:srgbClr val="000000"/>
                </a:solidFill>
                <a:latin typeface="Arial"/>
                <a:ea typeface="Arial"/>
                <a:cs typeface="Arial"/>
                <a:sym typeface="Arial"/>
              </a:rPr>
              <a:t> 		          </a:t>
            </a:r>
            <a:r>
              <a:rPr lang="en-US" sz="2700" b="1" i="0" u="sng" strike="noStrike" cap="none">
                <a:solidFill>
                  <a:schemeClr val="lt1"/>
                </a:solidFill>
                <a:latin typeface="Avenir"/>
                <a:ea typeface="Avenir"/>
                <a:cs typeface="Avenir"/>
                <a:sym typeface="Avenir"/>
                <a:hlinkClick r:id="rId5">
                  <a:extLst>
                    <a:ext uri="{A12FA001-AC4F-418D-AE19-62706E023703}">
                      <ahyp:hlinkClr xmlns:ahyp="http://schemas.microsoft.com/office/drawing/2018/hyperlinkcolor" val="tx"/>
                    </a:ext>
                  </a:extLst>
                </a:hlinkClick>
              </a:rPr>
              <a:t>whit@kcdd.org</a:t>
            </a:r>
            <a:endParaRPr sz="2700" b="1" i="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500"/>
              <a:buFont typeface="Arial"/>
              <a:buNone/>
            </a:pPr>
            <a:endParaRPr sz="2700" b="1" i="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500"/>
              <a:buFont typeface="Arial"/>
              <a:buNone/>
            </a:pPr>
            <a:r>
              <a:rPr lang="en-US" sz="2700" b="0" i="0" u="none" strike="noStrike" cap="none">
                <a:solidFill>
                  <a:schemeClr val="lt1"/>
                </a:solidFill>
                <a:latin typeface="Calibri"/>
                <a:ea typeface="Calibri"/>
                <a:cs typeface="Calibri"/>
                <a:sym typeface="Calibri"/>
              </a:rPr>
              <a:t>                                            </a:t>
            </a:r>
            <a:endParaRPr sz="2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endParaRPr sz="2700" b="1" i="0" u="none" strike="noStrike" cap="none">
              <a:solidFill>
                <a:srgbClr val="FFFFFF"/>
              </a:solidFill>
              <a:latin typeface="Avenir"/>
              <a:ea typeface="Avenir"/>
              <a:cs typeface="Avenir"/>
              <a:sym typeface="Avenir"/>
            </a:endParaRPr>
          </a:p>
        </p:txBody>
      </p:sp>
      <p:pic>
        <p:nvPicPr>
          <p:cNvPr id="492" name="Google Shape;492;p5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90368" y="-1963633"/>
            <a:ext cx="5065235" cy="9137731"/>
          </a:xfrm>
          <a:prstGeom prst="rect">
            <a:avLst/>
          </a:prstGeom>
          <a:noFill/>
          <a:ln>
            <a:noFill/>
          </a:ln>
        </p:spPr>
      </p:pic>
      <p:pic>
        <p:nvPicPr>
          <p:cNvPr id="493" name="Google Shape;493;p56" title="SHW Head Shot.jpe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39667" y="1581800"/>
            <a:ext cx="2940000" cy="3051600"/>
          </a:xfrm>
          <a:prstGeom prst="ellipse">
            <a:avLst/>
          </a:prstGeom>
          <a:noFill/>
          <a:ln>
            <a:noFill/>
          </a:ln>
        </p:spPr>
      </p:pic>
      <p:pic>
        <p:nvPicPr>
          <p:cNvPr id="494" name="Google Shape;494;p5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819897" y="1628000"/>
            <a:ext cx="2850900" cy="2959200"/>
          </a:xfrm>
          <a:prstGeom prst="ellipse">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a:t>Artificial Intelligence and VR </a:t>
            </a:r>
            <a:endParaRPr/>
          </a:p>
        </p:txBody>
      </p:sp>
      <p:sp>
        <p:nvSpPr>
          <p:cNvPr id="500" name="Google Shape;500;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575"/>
              </a:buClr>
              <a:buSzPts val="2400"/>
              <a:buNone/>
            </a:pPr>
            <a:r>
              <a:rPr lang="en-US"/>
              <a:t>Felicia Johnson, </a:t>
            </a:r>
            <a:r>
              <a:rPr lang="en-US">
                <a:latin typeface="Roboto Condensed"/>
                <a:ea typeface="Roboto Condensed"/>
                <a:cs typeface="Roboto Condensed"/>
                <a:sym typeface="Roboto Condensed"/>
              </a:rPr>
              <a:t>Director, South Carolina General Agency </a:t>
            </a:r>
            <a:endParaRPr>
              <a:latin typeface="Roboto Condensed"/>
              <a:ea typeface="Roboto Condensed"/>
              <a:cs typeface="Roboto Condensed"/>
              <a:sym typeface="Roboto Condensed"/>
            </a:endParaRPr>
          </a:p>
          <a:p>
            <a:pPr marL="0" lvl="0" indent="0" algn="l" rtl="0">
              <a:lnSpc>
                <a:spcPct val="90000"/>
              </a:lnSpc>
              <a:spcBef>
                <a:spcPts val="1000"/>
              </a:spcBef>
              <a:spcAft>
                <a:spcPts val="0"/>
              </a:spcAft>
              <a:buClr>
                <a:srgbClr val="757575"/>
              </a:buClr>
              <a:buSzPts val="2400"/>
              <a:buNone/>
            </a:pPr>
            <a:r>
              <a:rPr lang="en-US"/>
              <a:t>Jason Colson, </a:t>
            </a:r>
            <a:r>
              <a:rPr lang="en-US">
                <a:latin typeface="Roboto Condensed"/>
                <a:ea typeface="Roboto Condensed"/>
                <a:cs typeface="Roboto Condensed"/>
                <a:sym typeface="Roboto Condensed"/>
              </a:rPr>
              <a:t>Chief Information Officer, South Carolina General Agency</a:t>
            </a: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Play"/>
              <a:buNone/>
            </a:pPr>
            <a:r>
              <a:rPr lang="en-US"/>
              <a:t>Today We Have Speakers From:</a:t>
            </a:r>
            <a:endParaRPr/>
          </a:p>
        </p:txBody>
      </p:sp>
      <p:pic>
        <p:nvPicPr>
          <p:cNvPr id="188" name="Google Shape;188;p22" title="Ems Coffee Logo.jpe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21675" y="2173650"/>
            <a:ext cx="2624075" cy="2808475"/>
          </a:xfrm>
          <a:prstGeom prst="rect">
            <a:avLst/>
          </a:prstGeom>
          <a:noFill/>
          <a:ln>
            <a:noFill/>
          </a:ln>
        </p:spPr>
      </p:pic>
      <p:pic>
        <p:nvPicPr>
          <p:cNvPr id="189" name="Google Shape;189;p22" title="Sukup-logo.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56712" y="1690825"/>
            <a:ext cx="5171501" cy="1723825"/>
          </a:xfrm>
          <a:prstGeom prst="rect">
            <a:avLst/>
          </a:prstGeom>
          <a:noFill/>
          <a:ln>
            <a:noFill/>
          </a:ln>
        </p:spPr>
      </p:pic>
      <p:pic>
        <p:nvPicPr>
          <p:cNvPr id="190" name="Google Shape;190;p2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51388" y="3872925"/>
            <a:ext cx="4982126" cy="17238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83003" y="463218"/>
            <a:ext cx="2554445" cy="2011854"/>
          </a:xfrm>
          <a:prstGeom prst="rect">
            <a:avLst/>
          </a:prstGeom>
          <a:noFill/>
          <a:ln>
            <a:noFill/>
          </a:ln>
        </p:spPr>
      </p:pic>
      <p:sp>
        <p:nvSpPr>
          <p:cNvPr id="507" name="Google Shape;507;p58"/>
          <p:cNvSpPr txBox="1"/>
          <p:nvPr/>
        </p:nvSpPr>
        <p:spPr>
          <a:xfrm>
            <a:off x="1130808" y="2820136"/>
            <a:ext cx="9930384" cy="146700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A33"/>
              </a:buClr>
              <a:buSzPts val="2800"/>
              <a:buFont typeface="Arial"/>
              <a:buNone/>
            </a:pPr>
            <a:r>
              <a:rPr lang="en-US" sz="2800" b="1" i="0" u="none" strike="noStrike" cap="none">
                <a:solidFill>
                  <a:srgbClr val="007A33"/>
                </a:solidFill>
                <a:latin typeface="Arial"/>
                <a:ea typeface="Arial"/>
                <a:cs typeface="Arial"/>
                <a:sym typeface="Arial"/>
              </a:rPr>
              <a:t>South Carolina Vocational Rehabilitation Department</a:t>
            </a:r>
            <a:endParaRPr/>
          </a:p>
          <a:p>
            <a:pPr marL="0" marR="0" lvl="0" indent="0" algn="ctr" rtl="0">
              <a:lnSpc>
                <a:spcPct val="150000"/>
              </a:lnSpc>
              <a:spcBef>
                <a:spcPts val="0"/>
              </a:spcBef>
              <a:spcAft>
                <a:spcPts val="0"/>
              </a:spcAft>
              <a:buClr>
                <a:srgbClr val="002E5D"/>
              </a:buClr>
              <a:buSzPts val="3600"/>
              <a:buFont typeface="Arial"/>
              <a:buNone/>
            </a:pPr>
            <a:r>
              <a:rPr lang="en-US" sz="3600" b="1" i="0" u="none" strike="noStrike" cap="none">
                <a:solidFill>
                  <a:srgbClr val="002E5D"/>
                </a:solidFill>
                <a:latin typeface="Arial"/>
                <a:ea typeface="Arial"/>
                <a:cs typeface="Arial"/>
                <a:sym typeface="Arial"/>
              </a:rPr>
              <a:t>AI Chatbot System</a:t>
            </a:r>
            <a:endParaRPr sz="2800" b="1" i="0" u="none" strike="noStrike" cap="none">
              <a:solidFill>
                <a:srgbClr val="002E5D"/>
              </a:solidFill>
              <a:latin typeface="Arial"/>
              <a:ea typeface="Arial"/>
              <a:cs typeface="Arial"/>
              <a:sym typeface="Arial"/>
            </a:endParaRPr>
          </a:p>
        </p:txBody>
      </p:sp>
      <p:sp>
        <p:nvSpPr>
          <p:cNvPr id="508" name="Google Shape;508;p58"/>
          <p:cNvSpPr txBox="1"/>
          <p:nvPr/>
        </p:nvSpPr>
        <p:spPr>
          <a:xfrm>
            <a:off x="889254" y="5113451"/>
            <a:ext cx="6094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Jason Colson</a:t>
            </a:r>
            <a:endParaRPr/>
          </a:p>
          <a:p>
            <a:pPr marL="0" marR="0" lvl="0" indent="0" algn="l" rtl="0">
              <a:spcBef>
                <a:spcPts val="0"/>
              </a:spcBef>
              <a:spcAft>
                <a:spcPts val="0"/>
              </a:spcAft>
              <a:buNone/>
            </a:pPr>
            <a:r>
              <a:rPr lang="en-US" sz="1800" i="1">
                <a:solidFill>
                  <a:srgbClr val="7F7F7F"/>
                </a:solidFill>
                <a:latin typeface="Arial"/>
                <a:ea typeface="Arial"/>
                <a:cs typeface="Arial"/>
                <a:sym typeface="Arial"/>
              </a:rPr>
              <a:t>Chief Information Officer</a:t>
            </a:r>
            <a:endParaRPr/>
          </a:p>
        </p:txBody>
      </p:sp>
      <p:sp>
        <p:nvSpPr>
          <p:cNvPr id="509" name="Google Shape;509;p58"/>
          <p:cNvSpPr txBox="1"/>
          <p:nvPr/>
        </p:nvSpPr>
        <p:spPr>
          <a:xfrm>
            <a:off x="8328660" y="5113450"/>
            <a:ext cx="6094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Felicia W. Johnson</a:t>
            </a:r>
            <a:endParaRPr/>
          </a:p>
          <a:p>
            <a:pPr marL="0" marR="0" lvl="0" indent="0" algn="l" rtl="0">
              <a:spcBef>
                <a:spcPts val="0"/>
              </a:spcBef>
              <a:spcAft>
                <a:spcPts val="0"/>
              </a:spcAft>
              <a:buNone/>
            </a:pPr>
            <a:r>
              <a:rPr lang="en-US" sz="1800" i="1">
                <a:solidFill>
                  <a:srgbClr val="7F7F7F"/>
                </a:solidFill>
                <a:latin typeface="Arial"/>
                <a:ea typeface="Arial"/>
                <a:cs typeface="Arial"/>
                <a:sym typeface="Arial"/>
              </a:rPr>
              <a:t>Commissioner</a:t>
            </a:r>
            <a:endParaRPr sz="1800" i="1">
              <a:solidFill>
                <a:srgbClr val="7F7F7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9"/>
          <p:cNvSpPr/>
          <p:nvPr/>
        </p:nvSpPr>
        <p:spPr>
          <a:xfrm>
            <a:off x="1647878" y="1485206"/>
            <a:ext cx="9756300" cy="1371600"/>
          </a:xfrm>
          <a:prstGeom prst="rect">
            <a:avLst/>
          </a:prstGeom>
          <a:solidFill>
            <a:schemeClr val="lt1"/>
          </a:solidFill>
          <a:ln w="28575" cap="flat" cmpd="sng">
            <a:solidFill>
              <a:schemeClr val="accent2"/>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Roboto Condensed"/>
                <a:ea typeface="Roboto Condensed"/>
                <a:cs typeface="Roboto Condensed"/>
                <a:sym typeface="Roboto Condensed"/>
              </a:rPr>
              <a:t>Leadership Direction</a:t>
            </a:r>
            <a:endParaRPr>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lt1"/>
              </a:buClr>
              <a:buSzPts val="800"/>
              <a:buFont typeface="Arial"/>
              <a:buNone/>
            </a:pPr>
            <a:endParaRPr sz="8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Roboto Condensed"/>
                <a:ea typeface="Roboto Condensed"/>
                <a:cs typeface="Roboto Condensed"/>
                <a:sym typeface="Roboto Condensed"/>
              </a:rPr>
              <a:t>Commissioner Johnson directed exploration of how AI could enhance</a:t>
            </a:r>
            <a:r>
              <a:rPr lang="en-US" sz="2400">
                <a:latin typeface="Roboto Condensed"/>
                <a:ea typeface="Roboto Condensed"/>
                <a:cs typeface="Roboto Condensed"/>
                <a:sym typeface="Roboto Condensed"/>
              </a:rPr>
              <a:t> </a:t>
            </a:r>
            <a:r>
              <a:rPr lang="en-US" sz="2400" i="0" u="none" strike="noStrike" cap="none">
                <a:solidFill>
                  <a:srgbClr val="000000"/>
                </a:solidFill>
                <a:latin typeface="Roboto Condensed"/>
                <a:ea typeface="Roboto Condensed"/>
                <a:cs typeface="Roboto Condensed"/>
                <a:sym typeface="Roboto Condensed"/>
              </a:rPr>
              <a:t>SCVRD operations.</a:t>
            </a:r>
            <a:endParaRPr sz="2400" b="1" i="0" u="none" strike="noStrike" cap="none">
              <a:solidFill>
                <a:srgbClr val="000000"/>
              </a:solidFill>
              <a:latin typeface="Roboto Condensed"/>
              <a:ea typeface="Roboto Condensed"/>
              <a:cs typeface="Roboto Condensed"/>
              <a:sym typeface="Roboto Condensed"/>
            </a:endParaRPr>
          </a:p>
        </p:txBody>
      </p:sp>
      <p:sp>
        <p:nvSpPr>
          <p:cNvPr id="516" name="Google Shape;516;p59"/>
          <p:cNvSpPr/>
          <p:nvPr/>
        </p:nvSpPr>
        <p:spPr>
          <a:xfrm>
            <a:off x="1647878" y="3119407"/>
            <a:ext cx="9756300" cy="1371600"/>
          </a:xfrm>
          <a:prstGeom prst="rect">
            <a:avLst/>
          </a:prstGeom>
          <a:solidFill>
            <a:schemeClr val="lt1"/>
          </a:solidFill>
          <a:ln w="28575" cap="flat" cmpd="sng">
            <a:solidFill>
              <a:schemeClr val="accent2"/>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Roboto Condensed"/>
                <a:ea typeface="Roboto Condensed"/>
                <a:cs typeface="Roboto Condensed"/>
                <a:sym typeface="Roboto Condensed"/>
              </a:rPr>
              <a:t>Exploration</a:t>
            </a:r>
            <a:endParaRPr>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lt1"/>
              </a:buClr>
              <a:buSzPts val="800"/>
              <a:buFont typeface="Arial"/>
              <a:buNone/>
            </a:pPr>
            <a:endParaRPr sz="8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Roboto Condensed"/>
                <a:ea typeface="Roboto Condensed"/>
                <a:cs typeface="Roboto Condensed"/>
                <a:sym typeface="Roboto Condensed"/>
              </a:rPr>
              <a:t>IT staff reviewed AI chatbot capabilities, identifying an opportunity to</a:t>
            </a:r>
            <a:r>
              <a:rPr lang="en-US" sz="2400">
                <a:latin typeface="Roboto Condensed"/>
                <a:ea typeface="Roboto Condensed"/>
                <a:cs typeface="Roboto Condensed"/>
                <a:sym typeface="Roboto Condensed"/>
              </a:rPr>
              <a:t> </a:t>
            </a:r>
            <a:r>
              <a:rPr lang="en-US" sz="2400" i="0" u="none" strike="noStrike" cap="none">
                <a:solidFill>
                  <a:srgbClr val="000000"/>
                </a:solidFill>
                <a:latin typeface="Roboto Condensed"/>
                <a:ea typeface="Roboto Condensed"/>
                <a:cs typeface="Roboto Condensed"/>
                <a:sym typeface="Roboto Condensed"/>
              </a:rPr>
              <a:t>develop an internal tool for fast, clear summaries.  </a:t>
            </a:r>
            <a:endParaRPr sz="2400" b="1" i="0" u="none" strike="noStrike" cap="none">
              <a:solidFill>
                <a:srgbClr val="000000"/>
              </a:solidFill>
              <a:latin typeface="Roboto Condensed"/>
              <a:ea typeface="Roboto Condensed"/>
              <a:cs typeface="Roboto Condensed"/>
              <a:sym typeface="Roboto Condensed"/>
            </a:endParaRPr>
          </a:p>
        </p:txBody>
      </p:sp>
      <p:sp>
        <p:nvSpPr>
          <p:cNvPr id="517" name="Google Shape;517;p59"/>
          <p:cNvSpPr/>
          <p:nvPr/>
        </p:nvSpPr>
        <p:spPr>
          <a:xfrm>
            <a:off x="1647879" y="4724910"/>
            <a:ext cx="9756300" cy="1785600"/>
          </a:xfrm>
          <a:prstGeom prst="rect">
            <a:avLst/>
          </a:prstGeom>
          <a:solidFill>
            <a:schemeClr val="lt1"/>
          </a:solidFill>
          <a:ln w="28575" cap="flat" cmpd="sng">
            <a:solidFill>
              <a:schemeClr val="accent2"/>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Roboto Condensed"/>
                <a:ea typeface="Roboto Condensed"/>
                <a:cs typeface="Roboto Condensed"/>
                <a:sym typeface="Roboto Condensed"/>
              </a:rPr>
              <a:t>Operational Need</a:t>
            </a:r>
            <a:endParaRPr>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lt1"/>
              </a:buClr>
              <a:buSzPts val="800"/>
              <a:buFont typeface="Arial"/>
              <a:buNone/>
            </a:pPr>
            <a:endParaRPr sz="8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Roboto Condensed"/>
                <a:ea typeface="Roboto Condensed"/>
                <a:cs typeface="Roboto Condensed"/>
                <a:sym typeface="Roboto Condensed"/>
              </a:rPr>
              <a:t>Staff retirements and turnover have created critical knowledge gaps.  An AI chatbot can accelerate onboarding and support knowledge 	transfer.</a:t>
            </a:r>
            <a:endParaRPr sz="2400" b="1" i="0" u="none" strike="noStrike" cap="none">
              <a:solidFill>
                <a:srgbClr val="000000"/>
              </a:solidFill>
              <a:latin typeface="Roboto Condensed"/>
              <a:ea typeface="Roboto Condensed"/>
              <a:cs typeface="Roboto Condensed"/>
              <a:sym typeface="Roboto Condensed"/>
            </a:endParaRPr>
          </a:p>
        </p:txBody>
      </p:sp>
      <p:sp>
        <p:nvSpPr>
          <p:cNvPr id="518" name="Google Shape;518;p59"/>
          <p:cNvSpPr txBox="1">
            <a:spLocks noGrp="1"/>
          </p:cNvSpPr>
          <p:nvPr>
            <p:ph type="title"/>
          </p:nvPr>
        </p:nvSpPr>
        <p:spPr>
          <a:xfrm>
            <a:off x="1900800" y="680575"/>
            <a:ext cx="7554900" cy="90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Identifying the Opportunity…</a:t>
            </a:r>
            <a:endParaRPr/>
          </a:p>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0"/>
          <p:cNvSpPr txBox="1"/>
          <p:nvPr/>
        </p:nvSpPr>
        <p:spPr>
          <a:xfrm>
            <a:off x="-138545" y="2113585"/>
            <a:ext cx="12469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Roboto Condensed"/>
                <a:ea typeface="Roboto Condensed"/>
                <a:cs typeface="Roboto Condensed"/>
                <a:sym typeface="Roboto Condensed"/>
              </a:rPr>
              <a:t>“VRONICA</a:t>
            </a:r>
            <a:r>
              <a:rPr lang="en-US" sz="3600" i="0" u="none" strike="noStrike" cap="none">
                <a:solidFill>
                  <a:srgbClr val="000000"/>
                </a:solidFill>
                <a:latin typeface="Roboto Condensed"/>
                <a:ea typeface="Roboto Condensed"/>
                <a:cs typeface="Roboto Condensed"/>
                <a:sym typeface="Roboto Condensed"/>
              </a:rPr>
              <a:t>: </a:t>
            </a:r>
            <a:r>
              <a:rPr lang="en-US" sz="3600" b="1" i="0" u="sng" strike="noStrike" cap="none">
                <a:solidFill>
                  <a:srgbClr val="000000"/>
                </a:solidFill>
                <a:latin typeface="Roboto Condensed"/>
                <a:ea typeface="Roboto Condensed"/>
                <a:cs typeface="Roboto Condensed"/>
                <a:sym typeface="Roboto Condensed"/>
              </a:rPr>
              <a:t>VR</a:t>
            </a:r>
            <a:r>
              <a:rPr lang="en-US" sz="3600" i="0" u="none" strike="noStrike" cap="none">
                <a:solidFill>
                  <a:srgbClr val="000000"/>
                </a:solidFill>
                <a:latin typeface="Roboto Condensed"/>
                <a:ea typeface="Roboto Condensed"/>
                <a:cs typeface="Roboto Condensed"/>
                <a:sym typeface="Roboto Condensed"/>
              </a:rPr>
              <a:t> </a:t>
            </a:r>
            <a:r>
              <a:rPr lang="en-US" sz="3600" b="1" i="0" u="sng" strike="noStrike" cap="none">
                <a:solidFill>
                  <a:srgbClr val="000000"/>
                </a:solidFill>
                <a:latin typeface="Roboto Condensed"/>
                <a:ea typeface="Roboto Condensed"/>
                <a:cs typeface="Roboto Condensed"/>
                <a:sym typeface="Roboto Condensed"/>
              </a:rPr>
              <a:t>On</a:t>
            </a:r>
            <a:r>
              <a:rPr lang="en-US" sz="3600" i="0" u="none" strike="noStrike" cap="none">
                <a:solidFill>
                  <a:srgbClr val="000000"/>
                </a:solidFill>
                <a:latin typeface="Roboto Condensed"/>
                <a:ea typeface="Roboto Condensed"/>
                <a:cs typeface="Roboto Condensed"/>
                <a:sym typeface="Roboto Condensed"/>
              </a:rPr>
              <a:t>line </a:t>
            </a:r>
            <a:r>
              <a:rPr lang="en-US" sz="3600" b="1" i="0" u="sng" strike="noStrike" cap="none">
                <a:solidFill>
                  <a:srgbClr val="000000"/>
                </a:solidFill>
                <a:latin typeface="Roboto Condensed"/>
                <a:ea typeface="Roboto Condensed"/>
                <a:cs typeface="Roboto Condensed"/>
                <a:sym typeface="Roboto Condensed"/>
              </a:rPr>
              <a:t>I</a:t>
            </a:r>
            <a:r>
              <a:rPr lang="en-US" sz="3600" i="0" u="none" strike="noStrike" cap="none">
                <a:solidFill>
                  <a:srgbClr val="000000"/>
                </a:solidFill>
                <a:latin typeface="Roboto Condensed"/>
                <a:ea typeface="Roboto Condensed"/>
                <a:cs typeface="Roboto Condensed"/>
                <a:sym typeface="Roboto Condensed"/>
              </a:rPr>
              <a:t>nformation </a:t>
            </a:r>
            <a:r>
              <a:rPr lang="en-US" sz="3600" b="1" i="0" u="sng" strike="noStrike" cap="none">
                <a:solidFill>
                  <a:srgbClr val="000000"/>
                </a:solidFill>
                <a:latin typeface="Roboto Condensed"/>
                <a:ea typeface="Roboto Condensed"/>
                <a:cs typeface="Roboto Condensed"/>
                <a:sym typeface="Roboto Condensed"/>
              </a:rPr>
              <a:t>C</a:t>
            </a:r>
            <a:r>
              <a:rPr lang="en-US" sz="3600" i="0" u="none" strike="noStrike" cap="none">
                <a:solidFill>
                  <a:srgbClr val="000000"/>
                </a:solidFill>
                <a:latin typeface="Roboto Condensed"/>
                <a:ea typeface="Roboto Condensed"/>
                <a:cs typeface="Roboto Condensed"/>
                <a:sym typeface="Roboto Condensed"/>
              </a:rPr>
              <a:t>hatbot </a:t>
            </a:r>
            <a:r>
              <a:rPr lang="en-US" sz="3600" b="1" i="0" u="sng" strike="noStrike" cap="none">
                <a:solidFill>
                  <a:srgbClr val="000000"/>
                </a:solidFill>
                <a:latin typeface="Roboto Condensed"/>
                <a:ea typeface="Roboto Condensed"/>
                <a:cs typeface="Roboto Condensed"/>
                <a:sym typeface="Roboto Condensed"/>
              </a:rPr>
              <a:t>A</a:t>
            </a:r>
            <a:r>
              <a:rPr lang="en-US" sz="3600" i="0" u="none" strike="noStrike" cap="none">
                <a:solidFill>
                  <a:srgbClr val="000000"/>
                </a:solidFill>
                <a:latin typeface="Roboto Condensed"/>
                <a:ea typeface="Roboto Condensed"/>
                <a:cs typeface="Roboto Condensed"/>
                <a:sym typeface="Roboto Condensed"/>
              </a:rPr>
              <a:t>ssistant”</a:t>
            </a:r>
            <a:endParaRPr sz="3600" b="1" i="0" u="none" strike="noStrike" cap="none">
              <a:solidFill>
                <a:srgbClr val="000000"/>
              </a:solidFill>
              <a:latin typeface="Roboto Condensed"/>
              <a:ea typeface="Roboto Condensed"/>
              <a:cs typeface="Roboto Condensed"/>
              <a:sym typeface="Roboto Condensed"/>
            </a:endParaRPr>
          </a:p>
        </p:txBody>
      </p:sp>
      <p:sp>
        <p:nvSpPr>
          <p:cNvPr id="525" name="Google Shape;525;p60"/>
          <p:cNvSpPr txBox="1"/>
          <p:nvPr/>
        </p:nvSpPr>
        <p:spPr>
          <a:xfrm>
            <a:off x="1394825" y="3231675"/>
            <a:ext cx="94761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000"/>
              <a:buFont typeface="Arial"/>
              <a:buNone/>
            </a:pPr>
            <a:r>
              <a:rPr lang="en-US" sz="3400">
                <a:solidFill>
                  <a:srgbClr val="000000"/>
                </a:solidFill>
                <a:latin typeface="Roboto Condensed SemiBold"/>
                <a:ea typeface="Roboto Condensed SemiBold"/>
                <a:cs typeface="Roboto Condensed SemiBold"/>
                <a:sym typeface="Roboto Condensed SemiBold"/>
              </a:rPr>
              <a:t>VRONICA represents a scalable, sustainable solution to improve how SCVRD delivers services statewide.</a:t>
            </a:r>
            <a:endParaRPr sz="3400">
              <a:solidFill>
                <a:schemeClr val="dk1"/>
              </a:solidFill>
              <a:latin typeface="Roboto Condensed SemiBold"/>
              <a:ea typeface="Roboto Condensed SemiBold"/>
              <a:cs typeface="Roboto Condensed SemiBold"/>
              <a:sym typeface="Roboto Condensed SemiBold"/>
            </a:endParaRPr>
          </a:p>
        </p:txBody>
      </p:sp>
      <p:sp>
        <p:nvSpPr>
          <p:cNvPr id="526" name="Google Shape;526;p60"/>
          <p:cNvSpPr txBox="1">
            <a:spLocks noGrp="1"/>
          </p:cNvSpPr>
          <p:nvPr>
            <p:ph type="title"/>
          </p:nvPr>
        </p:nvSpPr>
        <p:spPr>
          <a:xfrm>
            <a:off x="1982178" y="316275"/>
            <a:ext cx="7554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Value to SCVRD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1"/>
          <p:cNvSpPr/>
          <p:nvPr/>
        </p:nvSpPr>
        <p:spPr>
          <a:xfrm>
            <a:off x="0" y="-1"/>
            <a:ext cx="12192000" cy="1438291"/>
          </a:xfrm>
          <a:prstGeom prst="rect">
            <a:avLst/>
          </a:prstGeom>
          <a:solidFill>
            <a:srgbClr val="192B43"/>
          </a:solidFill>
          <a:ln>
            <a:noFill/>
          </a:ln>
          <a:effectLst>
            <a:outerShdw blurRad="762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FFFF"/>
                </a:solidFill>
                <a:latin typeface="Roboto Condensed"/>
                <a:ea typeface="Roboto Condensed"/>
                <a:cs typeface="Roboto Condensed"/>
                <a:sym typeface="Roboto Condensed"/>
              </a:rPr>
              <a:t>What does VRONICA support? </a:t>
            </a:r>
            <a:endParaRPr sz="4000" b="1">
              <a:solidFill>
                <a:schemeClr val="lt1"/>
              </a:solidFill>
              <a:latin typeface="Roboto Condensed"/>
              <a:ea typeface="Roboto Condensed"/>
              <a:cs typeface="Roboto Condensed"/>
              <a:sym typeface="Roboto Condensed"/>
            </a:endParaRPr>
          </a:p>
        </p:txBody>
      </p:sp>
      <p:sp>
        <p:nvSpPr>
          <p:cNvPr id="533" name="Google Shape;533;p61"/>
          <p:cNvSpPr/>
          <p:nvPr/>
        </p:nvSpPr>
        <p:spPr>
          <a:xfrm>
            <a:off x="950766" y="1763714"/>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Internal Agency Resource</a:t>
            </a:r>
            <a:endParaRPr>
              <a:latin typeface="Roboto Condensed"/>
              <a:ea typeface="Roboto Condensed"/>
              <a:cs typeface="Roboto Condensed"/>
              <a:sym typeface="Roboto Condensed"/>
            </a:endParaRPr>
          </a:p>
        </p:txBody>
      </p:sp>
      <p:sp>
        <p:nvSpPr>
          <p:cNvPr id="534" name="Google Shape;534;p61"/>
          <p:cNvSpPr/>
          <p:nvPr/>
        </p:nvSpPr>
        <p:spPr>
          <a:xfrm>
            <a:off x="950766" y="3406404"/>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Agency Memos</a:t>
            </a:r>
            <a:endParaRPr>
              <a:latin typeface="Roboto Condensed"/>
              <a:ea typeface="Roboto Condensed"/>
              <a:cs typeface="Roboto Condensed"/>
              <a:sym typeface="Roboto Condensed"/>
            </a:endParaRPr>
          </a:p>
        </p:txBody>
      </p:sp>
      <p:sp>
        <p:nvSpPr>
          <p:cNvPr id="535" name="Google Shape;535;p61"/>
          <p:cNvSpPr/>
          <p:nvPr/>
        </p:nvSpPr>
        <p:spPr>
          <a:xfrm>
            <a:off x="943118" y="5031610"/>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Improve Training &amp; Onboarding</a:t>
            </a:r>
            <a:endParaRPr>
              <a:latin typeface="Roboto Condensed"/>
              <a:ea typeface="Roboto Condensed"/>
              <a:cs typeface="Roboto Condensed"/>
              <a:sym typeface="Roboto Condensed"/>
            </a:endParaRPr>
          </a:p>
        </p:txBody>
      </p:sp>
      <p:sp>
        <p:nvSpPr>
          <p:cNvPr id="536" name="Google Shape;536;p61"/>
          <p:cNvSpPr/>
          <p:nvPr/>
        </p:nvSpPr>
        <p:spPr>
          <a:xfrm>
            <a:off x="4484681" y="1763714"/>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Knowledge </a:t>
            </a:r>
            <a:endParaRPr>
              <a:latin typeface="Roboto Condensed"/>
              <a:ea typeface="Roboto Condensed"/>
              <a:cs typeface="Roboto Condensed"/>
              <a:sym typeface="Roboto Condensed"/>
            </a:endParaRPr>
          </a:p>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Transfer</a:t>
            </a:r>
            <a:endParaRPr>
              <a:latin typeface="Roboto Condensed"/>
              <a:ea typeface="Roboto Condensed"/>
              <a:cs typeface="Roboto Condensed"/>
              <a:sym typeface="Roboto Condensed"/>
            </a:endParaRPr>
          </a:p>
        </p:txBody>
      </p:sp>
      <p:sp>
        <p:nvSpPr>
          <p:cNvPr id="537" name="Google Shape;537;p61"/>
          <p:cNvSpPr/>
          <p:nvPr/>
        </p:nvSpPr>
        <p:spPr>
          <a:xfrm>
            <a:off x="4484680" y="3406404"/>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Fees &amp; Codes</a:t>
            </a:r>
            <a:endParaRPr>
              <a:latin typeface="Roboto Condensed"/>
              <a:ea typeface="Roboto Condensed"/>
              <a:cs typeface="Roboto Condensed"/>
              <a:sym typeface="Roboto Condensed"/>
            </a:endParaRPr>
          </a:p>
        </p:txBody>
      </p:sp>
      <p:sp>
        <p:nvSpPr>
          <p:cNvPr id="538" name="Google Shape;538;p61"/>
          <p:cNvSpPr/>
          <p:nvPr/>
        </p:nvSpPr>
        <p:spPr>
          <a:xfrm>
            <a:off x="4480856" y="5018227"/>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Increase Productivity</a:t>
            </a:r>
            <a:endParaRPr>
              <a:latin typeface="Roboto Condensed"/>
              <a:ea typeface="Roboto Condensed"/>
              <a:cs typeface="Roboto Condensed"/>
              <a:sym typeface="Roboto Condensed"/>
            </a:endParaRPr>
          </a:p>
        </p:txBody>
      </p:sp>
      <p:sp>
        <p:nvSpPr>
          <p:cNvPr id="539" name="Google Shape;539;p61"/>
          <p:cNvSpPr/>
          <p:nvPr/>
        </p:nvSpPr>
        <p:spPr>
          <a:xfrm>
            <a:off x="7999744" y="1763714"/>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Quick Access Guide</a:t>
            </a:r>
            <a:endParaRPr>
              <a:latin typeface="Roboto Condensed"/>
              <a:ea typeface="Roboto Condensed"/>
              <a:cs typeface="Roboto Condensed"/>
              <a:sym typeface="Roboto Condensed"/>
            </a:endParaRPr>
          </a:p>
        </p:txBody>
      </p:sp>
      <p:sp>
        <p:nvSpPr>
          <p:cNvPr id="540" name="Google Shape;540;p61"/>
          <p:cNvSpPr/>
          <p:nvPr/>
        </p:nvSpPr>
        <p:spPr>
          <a:xfrm>
            <a:off x="7999745" y="3406404"/>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Policies &amp; Procedures</a:t>
            </a:r>
            <a:endParaRPr>
              <a:latin typeface="Roboto Condensed"/>
              <a:ea typeface="Roboto Condensed"/>
              <a:cs typeface="Roboto Condensed"/>
              <a:sym typeface="Roboto Condensed"/>
            </a:endParaRPr>
          </a:p>
        </p:txBody>
      </p:sp>
      <p:sp>
        <p:nvSpPr>
          <p:cNvPr id="541" name="Google Shape;541;p61"/>
          <p:cNvSpPr/>
          <p:nvPr/>
        </p:nvSpPr>
        <p:spPr>
          <a:xfrm>
            <a:off x="7999743" y="5031610"/>
            <a:ext cx="3222638" cy="1279398"/>
          </a:xfrm>
          <a:prstGeom prst="roundRect">
            <a:avLst>
              <a:gd name="adj" fmla="val 16667"/>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Acronyms, Terms &amp; Definitions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2"/>
          <p:cNvSpPr/>
          <p:nvPr/>
        </p:nvSpPr>
        <p:spPr>
          <a:xfrm>
            <a:off x="1468266" y="2986792"/>
            <a:ext cx="8933731" cy="132899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Roboto Condensed"/>
                <a:ea typeface="Roboto Condensed"/>
                <a:cs typeface="Roboto Condensed"/>
                <a:sym typeface="Roboto Condensed"/>
              </a:rPr>
              <a:t>Collaborated with the SC Department of Administration</a:t>
            </a:r>
            <a:r>
              <a:rPr lang="en-US" sz="2400">
                <a:solidFill>
                  <a:srgbClr val="000000"/>
                </a:solidFill>
                <a:latin typeface="Roboto Condensed"/>
                <a:ea typeface="Roboto Condensed"/>
                <a:cs typeface="Roboto Condensed"/>
                <a:sym typeface="Roboto Condensed"/>
              </a:rPr>
              <a:t> to review use cases, plan implementation, and secure system approval.</a:t>
            </a:r>
            <a:r>
              <a:rPr lang="en-US" sz="2400" i="0" u="none" strike="noStrike" cap="none">
                <a:solidFill>
                  <a:srgbClr val="000000"/>
                </a:solidFill>
                <a:latin typeface="Roboto Condensed"/>
                <a:ea typeface="Roboto Condensed"/>
                <a:cs typeface="Roboto Condensed"/>
                <a:sym typeface="Roboto Condensed"/>
              </a:rPr>
              <a:t> </a:t>
            </a:r>
            <a:endParaRPr>
              <a:latin typeface="Roboto Condensed"/>
              <a:ea typeface="Roboto Condensed"/>
              <a:cs typeface="Roboto Condensed"/>
              <a:sym typeface="Roboto Condensed"/>
            </a:endParaRPr>
          </a:p>
        </p:txBody>
      </p:sp>
      <p:sp>
        <p:nvSpPr>
          <p:cNvPr id="548" name="Google Shape;548;p62"/>
          <p:cNvSpPr/>
          <p:nvPr/>
        </p:nvSpPr>
        <p:spPr>
          <a:xfrm>
            <a:off x="1468288" y="4555900"/>
            <a:ext cx="8933700" cy="11901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000000"/>
                </a:solidFill>
                <a:latin typeface="Roboto Condensed"/>
                <a:ea typeface="Roboto Condensed"/>
                <a:cs typeface="Roboto Condensed"/>
                <a:sym typeface="Roboto Condensed"/>
              </a:rPr>
              <a:t>SC Department of Administration supported onboarding and 	provided foundational training for platform management and maintenance. </a:t>
            </a:r>
            <a:endParaRPr sz="2400" i="0" u="none" strike="noStrike" cap="none">
              <a:solidFill>
                <a:srgbClr val="000000"/>
              </a:solidFill>
              <a:latin typeface="Roboto Condensed"/>
              <a:ea typeface="Roboto Condensed"/>
              <a:cs typeface="Roboto Condensed"/>
              <a:sym typeface="Roboto Condensed"/>
            </a:endParaRPr>
          </a:p>
        </p:txBody>
      </p:sp>
      <p:sp>
        <p:nvSpPr>
          <p:cNvPr id="549" name="Google Shape;549;p62"/>
          <p:cNvSpPr/>
          <p:nvPr/>
        </p:nvSpPr>
        <p:spPr>
          <a:xfrm>
            <a:off x="1468275" y="1617551"/>
            <a:ext cx="8933700" cy="11292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Roboto Condensed"/>
                <a:ea typeface="Roboto Condensed"/>
                <a:cs typeface="Roboto Condensed"/>
                <a:sym typeface="Roboto Condensed"/>
              </a:rPr>
              <a:t>Microsoft solution architects partnered with SCVRD IT team to assess available resources and security measures.</a:t>
            </a:r>
            <a:endParaRPr>
              <a:latin typeface="Roboto Condensed"/>
              <a:ea typeface="Roboto Condensed"/>
              <a:cs typeface="Roboto Condensed"/>
              <a:sym typeface="Roboto Condensed"/>
            </a:endParaRPr>
          </a:p>
        </p:txBody>
      </p:sp>
      <p:sp>
        <p:nvSpPr>
          <p:cNvPr id="550" name="Google Shape;550;p62"/>
          <p:cNvSpPr txBox="1">
            <a:spLocks noGrp="1"/>
          </p:cNvSpPr>
          <p:nvPr>
            <p:ph type="title"/>
          </p:nvPr>
        </p:nvSpPr>
        <p:spPr>
          <a:xfrm>
            <a:off x="1721678" y="291856"/>
            <a:ext cx="7554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Key Project Partnerships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6008" y="95285"/>
            <a:ext cx="8350314" cy="6667430"/>
          </a:xfrm>
          <a:prstGeom prst="rect">
            <a:avLst/>
          </a:prstGeom>
          <a:noFill/>
          <a:ln w="57150" cap="flat" cmpd="sng">
            <a:solidFill>
              <a:schemeClr val="accent4"/>
            </a:solidFill>
            <a:prstDash val="solid"/>
            <a:miter lim="800000"/>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4"/>
          <p:cNvSpPr/>
          <p:nvPr/>
        </p:nvSpPr>
        <p:spPr>
          <a:xfrm>
            <a:off x="395778" y="1523557"/>
            <a:ext cx="3172800" cy="659100"/>
          </a:xfrm>
          <a:prstGeom prst="rect">
            <a:avLst/>
          </a:prstGeom>
          <a:solidFill>
            <a:srgbClr val="14315A"/>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Roboto Condensed"/>
                <a:ea typeface="Roboto Condensed"/>
                <a:cs typeface="Roboto Condensed"/>
                <a:sym typeface="Roboto Condensed"/>
              </a:rPr>
              <a:t>Data Quality &amp; Grounding</a:t>
            </a:r>
            <a:endParaRPr>
              <a:latin typeface="Roboto Condensed"/>
              <a:ea typeface="Roboto Condensed"/>
              <a:cs typeface="Roboto Condensed"/>
              <a:sym typeface="Roboto Condensed"/>
            </a:endParaRPr>
          </a:p>
        </p:txBody>
      </p:sp>
      <p:sp>
        <p:nvSpPr>
          <p:cNvPr id="563" name="Google Shape;563;p64"/>
          <p:cNvSpPr/>
          <p:nvPr/>
        </p:nvSpPr>
        <p:spPr>
          <a:xfrm>
            <a:off x="3568475" y="1499225"/>
            <a:ext cx="8039400" cy="7080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800" i="0" u="none" strike="noStrike" cap="none">
                <a:solidFill>
                  <a:srgbClr val="14315A"/>
                </a:solidFill>
                <a:latin typeface="Roboto Condensed"/>
                <a:ea typeface="Roboto Condensed"/>
                <a:cs typeface="Roboto Condensed"/>
                <a:sym typeface="Roboto Condensed"/>
              </a:rPr>
              <a:t>Ensuring content is accurate, current and well-structured</a:t>
            </a:r>
            <a:endParaRPr>
              <a:latin typeface="Roboto Condensed"/>
              <a:ea typeface="Roboto Condensed"/>
              <a:cs typeface="Roboto Condensed"/>
              <a:sym typeface="Roboto Condensed"/>
            </a:endParaRPr>
          </a:p>
        </p:txBody>
      </p:sp>
      <p:sp>
        <p:nvSpPr>
          <p:cNvPr id="564" name="Google Shape;564;p64"/>
          <p:cNvSpPr/>
          <p:nvPr/>
        </p:nvSpPr>
        <p:spPr>
          <a:xfrm>
            <a:off x="395778" y="2552423"/>
            <a:ext cx="3172800" cy="659100"/>
          </a:xfrm>
          <a:prstGeom prst="rect">
            <a:avLst/>
          </a:prstGeom>
          <a:solidFill>
            <a:srgbClr val="14315A"/>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Roboto Condensed"/>
                <a:ea typeface="Roboto Condensed"/>
                <a:cs typeface="Roboto Condensed"/>
                <a:sym typeface="Roboto Condensed"/>
              </a:rPr>
              <a:t>Retrieval Relevance</a:t>
            </a:r>
            <a:endParaRPr>
              <a:latin typeface="Roboto Condensed"/>
              <a:ea typeface="Roboto Condensed"/>
              <a:cs typeface="Roboto Condensed"/>
              <a:sym typeface="Roboto Condensed"/>
            </a:endParaRPr>
          </a:p>
        </p:txBody>
      </p:sp>
      <p:sp>
        <p:nvSpPr>
          <p:cNvPr id="565" name="Google Shape;565;p64"/>
          <p:cNvSpPr/>
          <p:nvPr/>
        </p:nvSpPr>
        <p:spPr>
          <a:xfrm>
            <a:off x="3568480" y="2528102"/>
            <a:ext cx="8039400" cy="7080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800" i="0" u="none" strike="noStrike" cap="none">
                <a:solidFill>
                  <a:srgbClr val="14315A"/>
                </a:solidFill>
                <a:latin typeface="Roboto Condensed"/>
                <a:ea typeface="Roboto Condensed"/>
                <a:cs typeface="Roboto Condensed"/>
                <a:sym typeface="Roboto Condensed"/>
              </a:rPr>
              <a:t>Improving search relevance across large volumes of content</a:t>
            </a:r>
            <a:endParaRPr>
              <a:latin typeface="Roboto Condensed"/>
              <a:ea typeface="Roboto Condensed"/>
              <a:cs typeface="Roboto Condensed"/>
              <a:sym typeface="Roboto Condensed"/>
            </a:endParaRPr>
          </a:p>
        </p:txBody>
      </p:sp>
      <p:sp>
        <p:nvSpPr>
          <p:cNvPr id="566" name="Google Shape;566;p64"/>
          <p:cNvSpPr/>
          <p:nvPr/>
        </p:nvSpPr>
        <p:spPr>
          <a:xfrm>
            <a:off x="395778" y="3581289"/>
            <a:ext cx="3172800" cy="659100"/>
          </a:xfrm>
          <a:prstGeom prst="rect">
            <a:avLst/>
          </a:prstGeom>
          <a:solidFill>
            <a:srgbClr val="14315A"/>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Roboto Condensed"/>
                <a:ea typeface="Roboto Condensed"/>
                <a:cs typeface="Roboto Condensed"/>
                <a:sym typeface="Roboto Condensed"/>
              </a:rPr>
              <a:t>Prompting &amp; Guardrails</a:t>
            </a:r>
            <a:endParaRPr>
              <a:latin typeface="Roboto Condensed"/>
              <a:ea typeface="Roboto Condensed"/>
              <a:cs typeface="Roboto Condensed"/>
              <a:sym typeface="Roboto Condensed"/>
            </a:endParaRPr>
          </a:p>
        </p:txBody>
      </p:sp>
      <p:sp>
        <p:nvSpPr>
          <p:cNvPr id="567" name="Google Shape;567;p64"/>
          <p:cNvSpPr/>
          <p:nvPr/>
        </p:nvSpPr>
        <p:spPr>
          <a:xfrm>
            <a:off x="3568480" y="3556968"/>
            <a:ext cx="8039400" cy="7080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800" i="0" u="none" strike="noStrike" cap="none">
                <a:solidFill>
                  <a:srgbClr val="14315A"/>
                </a:solidFill>
                <a:latin typeface="Roboto Condensed"/>
                <a:ea typeface="Roboto Condensed"/>
                <a:cs typeface="Roboto Condensed"/>
                <a:sym typeface="Roboto Condensed"/>
              </a:rPr>
              <a:t>Preventing hallucinations and ensuring source-based answers</a:t>
            </a:r>
            <a:endParaRPr>
              <a:latin typeface="Roboto Condensed"/>
              <a:ea typeface="Roboto Condensed"/>
              <a:cs typeface="Roboto Condensed"/>
              <a:sym typeface="Roboto Condensed"/>
            </a:endParaRPr>
          </a:p>
        </p:txBody>
      </p:sp>
      <p:sp>
        <p:nvSpPr>
          <p:cNvPr id="568" name="Google Shape;568;p64"/>
          <p:cNvSpPr/>
          <p:nvPr/>
        </p:nvSpPr>
        <p:spPr>
          <a:xfrm>
            <a:off x="395778" y="4610155"/>
            <a:ext cx="3172800" cy="659100"/>
          </a:xfrm>
          <a:prstGeom prst="rect">
            <a:avLst/>
          </a:prstGeom>
          <a:solidFill>
            <a:srgbClr val="14315A"/>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Roboto Condensed"/>
                <a:ea typeface="Roboto Condensed"/>
                <a:cs typeface="Roboto Condensed"/>
                <a:sym typeface="Roboto Condensed"/>
              </a:rPr>
              <a:t>Evaluation &amp; Quality Assurance</a:t>
            </a:r>
            <a:endParaRPr>
              <a:latin typeface="Roboto Condensed"/>
              <a:ea typeface="Roboto Condensed"/>
              <a:cs typeface="Roboto Condensed"/>
              <a:sym typeface="Roboto Condensed"/>
            </a:endParaRPr>
          </a:p>
        </p:txBody>
      </p:sp>
      <p:sp>
        <p:nvSpPr>
          <p:cNvPr id="569" name="Google Shape;569;p64"/>
          <p:cNvSpPr/>
          <p:nvPr/>
        </p:nvSpPr>
        <p:spPr>
          <a:xfrm>
            <a:off x="3568480" y="4585834"/>
            <a:ext cx="8039400" cy="7080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800" i="0" u="none" strike="noStrike" cap="none">
                <a:solidFill>
                  <a:srgbClr val="14315A"/>
                </a:solidFill>
                <a:latin typeface="Roboto Condensed"/>
                <a:ea typeface="Roboto Condensed"/>
                <a:cs typeface="Roboto Condensed"/>
                <a:sym typeface="Roboto Condensed"/>
              </a:rPr>
              <a:t>Measuring accuracy, monitoring drift, and analyzing user feedback</a:t>
            </a:r>
            <a:endParaRPr>
              <a:latin typeface="Roboto Condensed"/>
              <a:ea typeface="Roboto Condensed"/>
              <a:cs typeface="Roboto Condensed"/>
              <a:sym typeface="Roboto Condensed"/>
            </a:endParaRPr>
          </a:p>
        </p:txBody>
      </p:sp>
      <p:sp>
        <p:nvSpPr>
          <p:cNvPr id="570" name="Google Shape;570;p64"/>
          <p:cNvSpPr/>
          <p:nvPr/>
        </p:nvSpPr>
        <p:spPr>
          <a:xfrm>
            <a:off x="395778" y="5639020"/>
            <a:ext cx="3172800" cy="659100"/>
          </a:xfrm>
          <a:prstGeom prst="rect">
            <a:avLst/>
          </a:prstGeom>
          <a:solidFill>
            <a:srgbClr val="14315A"/>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Roboto Condensed"/>
                <a:ea typeface="Roboto Condensed"/>
                <a:cs typeface="Roboto Condensed"/>
                <a:sym typeface="Roboto Condensed"/>
              </a:rPr>
              <a:t>Content Lifecycle Management</a:t>
            </a:r>
            <a:endParaRPr>
              <a:latin typeface="Roboto Condensed"/>
              <a:ea typeface="Roboto Condensed"/>
              <a:cs typeface="Roboto Condensed"/>
              <a:sym typeface="Roboto Condensed"/>
            </a:endParaRPr>
          </a:p>
        </p:txBody>
      </p:sp>
      <p:sp>
        <p:nvSpPr>
          <p:cNvPr id="571" name="Google Shape;571;p64"/>
          <p:cNvSpPr/>
          <p:nvPr/>
        </p:nvSpPr>
        <p:spPr>
          <a:xfrm>
            <a:off x="3568480" y="5614699"/>
            <a:ext cx="8039400" cy="7080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800" i="0" u="none" strike="noStrike" cap="none">
                <a:solidFill>
                  <a:srgbClr val="14315A"/>
                </a:solidFill>
                <a:latin typeface="Roboto Condensed"/>
                <a:ea typeface="Roboto Condensed"/>
                <a:cs typeface="Roboto Condensed"/>
                <a:sym typeface="Roboto Condensed"/>
              </a:rPr>
              <a:t>Maintaining, updating, and governing content to ensure long-term accuracy and relevance</a:t>
            </a:r>
            <a:endParaRPr>
              <a:latin typeface="Roboto Condensed"/>
              <a:ea typeface="Roboto Condensed"/>
              <a:cs typeface="Roboto Condensed"/>
              <a:sym typeface="Roboto Condensed"/>
            </a:endParaRPr>
          </a:p>
        </p:txBody>
      </p:sp>
      <p:sp>
        <p:nvSpPr>
          <p:cNvPr id="572" name="Google Shape;572;p64"/>
          <p:cNvSpPr txBox="1">
            <a:spLocks noGrp="1"/>
          </p:cNvSpPr>
          <p:nvPr>
            <p:ph type="title"/>
          </p:nvPr>
        </p:nvSpPr>
        <p:spPr>
          <a:xfrm>
            <a:off x="1786825" y="425375"/>
            <a:ext cx="7554900" cy="94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Challenges and Considerations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5"/>
          <p:cNvSpPr/>
          <p:nvPr/>
        </p:nvSpPr>
        <p:spPr>
          <a:xfrm>
            <a:off x="863600" y="1475167"/>
            <a:ext cx="4964700" cy="1471800"/>
          </a:xfrm>
          <a:prstGeom prst="rect">
            <a:avLst/>
          </a:prstGeom>
          <a:solidFill>
            <a:srgbClr val="F0F6F2"/>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latin typeface="Roboto Condensed"/>
                <a:ea typeface="Roboto Condensed"/>
                <a:cs typeface="Roboto Condensed"/>
                <a:sym typeface="Roboto Condensed"/>
              </a:rPr>
              <a:t>Increased Operational Efficiency</a:t>
            </a:r>
            <a:endParaRPr>
              <a:latin typeface="Roboto Condensed"/>
              <a:ea typeface="Roboto Condensed"/>
              <a:cs typeface="Roboto Condensed"/>
              <a:sym typeface="Roboto Condensed"/>
            </a:endParaRPr>
          </a:p>
          <a:p>
            <a:pPr marL="0" marR="0" lvl="0" indent="0" algn="ctr" rtl="0">
              <a:spcBef>
                <a:spcPts val="0"/>
              </a:spcBef>
              <a:spcAft>
                <a:spcPts val="0"/>
              </a:spcAft>
              <a:buNone/>
            </a:pPr>
            <a:endParaRPr sz="1050" b="1">
              <a:solidFill>
                <a:srgbClr val="347DC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400">
                <a:solidFill>
                  <a:srgbClr val="347DC1"/>
                </a:solidFill>
                <a:latin typeface="Roboto Condensed"/>
                <a:ea typeface="Roboto Condensed"/>
                <a:cs typeface="Roboto Condensed"/>
                <a:sym typeface="Roboto Condensed"/>
              </a:rPr>
              <a:t>Improves </a:t>
            </a:r>
            <a:r>
              <a:rPr lang="en-US" sz="2400" b="1">
                <a:solidFill>
                  <a:srgbClr val="347DC1"/>
                </a:solidFill>
                <a:latin typeface="Roboto Condensed"/>
                <a:ea typeface="Roboto Condensed"/>
                <a:cs typeface="Roboto Condensed"/>
                <a:sym typeface="Roboto Condensed"/>
              </a:rPr>
              <a:t>counselor to </a:t>
            </a:r>
            <a:endParaRPr>
              <a:latin typeface="Roboto Condensed"/>
              <a:ea typeface="Roboto Condensed"/>
              <a:cs typeface="Roboto Condensed"/>
              <a:sym typeface="Roboto Condensed"/>
            </a:endParaRPr>
          </a:p>
          <a:p>
            <a:pPr marL="0" marR="0" lvl="0" indent="0" algn="ctr" rtl="0">
              <a:spcBef>
                <a:spcPts val="0"/>
              </a:spcBef>
              <a:spcAft>
                <a:spcPts val="0"/>
              </a:spcAft>
              <a:buNone/>
            </a:pPr>
            <a:r>
              <a:rPr lang="en-US" sz="2400" b="1">
                <a:solidFill>
                  <a:srgbClr val="347DC1"/>
                </a:solidFill>
                <a:latin typeface="Roboto Condensed"/>
                <a:ea typeface="Roboto Condensed"/>
                <a:cs typeface="Roboto Condensed"/>
                <a:sym typeface="Roboto Condensed"/>
              </a:rPr>
              <a:t>consumer</a:t>
            </a:r>
            <a:r>
              <a:rPr lang="en-US" sz="2400">
                <a:solidFill>
                  <a:srgbClr val="347DC1"/>
                </a:solidFill>
                <a:latin typeface="Roboto Condensed"/>
                <a:ea typeface="Roboto Condensed"/>
                <a:cs typeface="Roboto Condensed"/>
                <a:sym typeface="Roboto Condensed"/>
              </a:rPr>
              <a:t> interactions</a:t>
            </a:r>
            <a:endParaRPr>
              <a:latin typeface="Roboto Condensed"/>
              <a:ea typeface="Roboto Condensed"/>
              <a:cs typeface="Roboto Condensed"/>
              <a:sym typeface="Roboto Condensed"/>
            </a:endParaRPr>
          </a:p>
        </p:txBody>
      </p:sp>
      <p:sp>
        <p:nvSpPr>
          <p:cNvPr id="579" name="Google Shape;579;p65"/>
          <p:cNvSpPr/>
          <p:nvPr/>
        </p:nvSpPr>
        <p:spPr>
          <a:xfrm>
            <a:off x="6363750" y="1475167"/>
            <a:ext cx="4964700" cy="1471800"/>
          </a:xfrm>
          <a:prstGeom prst="rect">
            <a:avLst/>
          </a:prstGeom>
          <a:solidFill>
            <a:srgbClr val="F0F6F2"/>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latin typeface="Roboto Condensed"/>
                <a:ea typeface="Roboto Condensed"/>
                <a:cs typeface="Roboto Condensed"/>
                <a:sym typeface="Roboto Condensed"/>
              </a:rPr>
              <a:t>Knowledgebase Improvement</a:t>
            </a:r>
            <a:endParaRPr>
              <a:latin typeface="Roboto Condensed"/>
              <a:ea typeface="Roboto Condensed"/>
              <a:cs typeface="Roboto Condensed"/>
              <a:sym typeface="Roboto Condensed"/>
            </a:endParaRPr>
          </a:p>
          <a:p>
            <a:pPr marL="0" marR="0" lvl="0" indent="0" algn="ctr" rtl="0">
              <a:spcBef>
                <a:spcPts val="0"/>
              </a:spcBef>
              <a:spcAft>
                <a:spcPts val="0"/>
              </a:spcAft>
              <a:buNone/>
            </a:pPr>
            <a:endParaRPr sz="1050" b="1">
              <a:solidFill>
                <a:srgbClr val="347DC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400">
                <a:solidFill>
                  <a:srgbClr val="347DC1"/>
                </a:solidFill>
                <a:latin typeface="Roboto Condensed"/>
                <a:ea typeface="Roboto Condensed"/>
                <a:cs typeface="Roboto Condensed"/>
                <a:sym typeface="Roboto Condensed"/>
              </a:rPr>
              <a:t>Continuous improvement driven </a:t>
            </a:r>
            <a:endParaRPr>
              <a:latin typeface="Roboto Condensed"/>
              <a:ea typeface="Roboto Condensed"/>
              <a:cs typeface="Roboto Condensed"/>
              <a:sym typeface="Roboto Condensed"/>
            </a:endParaRPr>
          </a:p>
          <a:p>
            <a:pPr marL="0" marR="0" lvl="0" indent="0" algn="ctr" rtl="0">
              <a:spcBef>
                <a:spcPts val="0"/>
              </a:spcBef>
              <a:spcAft>
                <a:spcPts val="0"/>
              </a:spcAft>
              <a:buNone/>
            </a:pPr>
            <a:r>
              <a:rPr lang="en-US" sz="2400">
                <a:solidFill>
                  <a:srgbClr val="347DC1"/>
                </a:solidFill>
                <a:latin typeface="Roboto Condensed"/>
                <a:ea typeface="Roboto Condensed"/>
                <a:cs typeface="Roboto Condensed"/>
                <a:sym typeface="Roboto Condensed"/>
              </a:rPr>
              <a:t>by </a:t>
            </a:r>
            <a:r>
              <a:rPr lang="en-US" sz="2400" b="1">
                <a:solidFill>
                  <a:srgbClr val="347DC1"/>
                </a:solidFill>
                <a:latin typeface="Roboto Condensed"/>
                <a:ea typeface="Roboto Condensed"/>
                <a:cs typeface="Roboto Condensed"/>
                <a:sym typeface="Roboto Condensed"/>
              </a:rPr>
              <a:t>real user questions </a:t>
            </a:r>
            <a:r>
              <a:rPr lang="en-US" sz="2400">
                <a:solidFill>
                  <a:srgbClr val="347DC1"/>
                </a:solidFill>
                <a:latin typeface="Roboto Condensed"/>
                <a:ea typeface="Roboto Condensed"/>
                <a:cs typeface="Roboto Condensed"/>
                <a:sym typeface="Roboto Condensed"/>
              </a:rPr>
              <a:t>and trends</a:t>
            </a:r>
            <a:endParaRPr>
              <a:latin typeface="Roboto Condensed"/>
              <a:ea typeface="Roboto Condensed"/>
              <a:cs typeface="Roboto Condensed"/>
              <a:sym typeface="Roboto Condensed"/>
            </a:endParaRPr>
          </a:p>
        </p:txBody>
      </p:sp>
      <p:sp>
        <p:nvSpPr>
          <p:cNvPr id="580" name="Google Shape;580;p65"/>
          <p:cNvSpPr/>
          <p:nvPr/>
        </p:nvSpPr>
        <p:spPr>
          <a:xfrm>
            <a:off x="863600" y="3192782"/>
            <a:ext cx="4964700" cy="1471800"/>
          </a:xfrm>
          <a:prstGeom prst="rect">
            <a:avLst/>
          </a:prstGeom>
          <a:solidFill>
            <a:srgbClr val="F0F6F2"/>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latin typeface="Roboto Condensed"/>
                <a:ea typeface="Roboto Condensed"/>
                <a:cs typeface="Roboto Condensed"/>
                <a:sym typeface="Roboto Condensed"/>
              </a:rPr>
              <a:t>Strong Quality Control</a:t>
            </a:r>
            <a:endParaRPr>
              <a:latin typeface="Roboto Condensed"/>
              <a:ea typeface="Roboto Condensed"/>
              <a:cs typeface="Roboto Condensed"/>
              <a:sym typeface="Roboto Condensed"/>
            </a:endParaRPr>
          </a:p>
          <a:p>
            <a:pPr marL="0" marR="0" lvl="0" indent="0" algn="ctr" rtl="0">
              <a:spcBef>
                <a:spcPts val="0"/>
              </a:spcBef>
              <a:spcAft>
                <a:spcPts val="0"/>
              </a:spcAft>
              <a:buNone/>
            </a:pPr>
            <a:endParaRPr sz="1050" b="1">
              <a:solidFill>
                <a:srgbClr val="347DC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400">
                <a:solidFill>
                  <a:srgbClr val="347DC1"/>
                </a:solidFill>
                <a:latin typeface="Roboto Condensed"/>
                <a:ea typeface="Roboto Condensed"/>
                <a:cs typeface="Roboto Condensed"/>
                <a:sym typeface="Roboto Condensed"/>
              </a:rPr>
              <a:t>Identifies </a:t>
            </a:r>
            <a:r>
              <a:rPr lang="en-US" sz="2400" b="1">
                <a:solidFill>
                  <a:srgbClr val="347DC1"/>
                </a:solidFill>
                <a:latin typeface="Roboto Condensed"/>
                <a:ea typeface="Roboto Condensed"/>
                <a:cs typeface="Roboto Condensed"/>
                <a:sym typeface="Roboto Condensed"/>
              </a:rPr>
              <a:t>outdated </a:t>
            </a:r>
            <a:endParaRPr>
              <a:latin typeface="Roboto Condensed"/>
              <a:ea typeface="Roboto Condensed"/>
              <a:cs typeface="Roboto Condensed"/>
              <a:sym typeface="Roboto Condensed"/>
            </a:endParaRPr>
          </a:p>
          <a:p>
            <a:pPr marL="0" marR="0" lvl="0" indent="0" algn="ctr" rtl="0">
              <a:spcBef>
                <a:spcPts val="0"/>
              </a:spcBef>
              <a:spcAft>
                <a:spcPts val="0"/>
              </a:spcAft>
              <a:buNone/>
            </a:pPr>
            <a:r>
              <a:rPr lang="en-US" sz="2400" b="1">
                <a:solidFill>
                  <a:srgbClr val="347DC1"/>
                </a:solidFill>
                <a:latin typeface="Roboto Condensed"/>
                <a:ea typeface="Roboto Condensed"/>
                <a:cs typeface="Roboto Condensed"/>
                <a:sym typeface="Roboto Condensed"/>
              </a:rPr>
              <a:t>or conflicting </a:t>
            </a:r>
            <a:r>
              <a:rPr lang="en-US" sz="2400">
                <a:solidFill>
                  <a:srgbClr val="347DC1"/>
                </a:solidFill>
                <a:latin typeface="Roboto Condensed"/>
                <a:ea typeface="Roboto Condensed"/>
                <a:cs typeface="Roboto Condensed"/>
                <a:sym typeface="Roboto Condensed"/>
              </a:rPr>
              <a:t>content</a:t>
            </a:r>
            <a:endParaRPr>
              <a:latin typeface="Roboto Condensed"/>
              <a:ea typeface="Roboto Condensed"/>
              <a:cs typeface="Roboto Condensed"/>
              <a:sym typeface="Roboto Condensed"/>
            </a:endParaRPr>
          </a:p>
        </p:txBody>
      </p:sp>
      <p:sp>
        <p:nvSpPr>
          <p:cNvPr id="581" name="Google Shape;581;p65"/>
          <p:cNvSpPr/>
          <p:nvPr/>
        </p:nvSpPr>
        <p:spPr>
          <a:xfrm>
            <a:off x="6363750" y="3192782"/>
            <a:ext cx="4964700" cy="1471800"/>
          </a:xfrm>
          <a:prstGeom prst="rect">
            <a:avLst/>
          </a:prstGeom>
          <a:solidFill>
            <a:srgbClr val="F0F6F2"/>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latin typeface="Roboto Condensed"/>
                <a:ea typeface="Roboto Condensed"/>
                <a:cs typeface="Roboto Condensed"/>
                <a:sym typeface="Roboto Condensed"/>
              </a:rPr>
              <a:t>Better Content Organization</a:t>
            </a:r>
            <a:endParaRPr>
              <a:latin typeface="Roboto Condensed"/>
              <a:ea typeface="Roboto Condensed"/>
              <a:cs typeface="Roboto Condensed"/>
              <a:sym typeface="Roboto Condensed"/>
            </a:endParaRPr>
          </a:p>
          <a:p>
            <a:pPr marL="0" marR="0" lvl="0" indent="0" algn="ctr" rtl="0">
              <a:spcBef>
                <a:spcPts val="0"/>
              </a:spcBef>
              <a:spcAft>
                <a:spcPts val="0"/>
              </a:spcAft>
              <a:buNone/>
            </a:pPr>
            <a:endParaRPr sz="1050" b="1">
              <a:solidFill>
                <a:srgbClr val="347DC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400">
                <a:solidFill>
                  <a:srgbClr val="347DC1"/>
                </a:solidFill>
                <a:latin typeface="Roboto Condensed"/>
                <a:ea typeface="Roboto Condensed"/>
                <a:cs typeface="Roboto Condensed"/>
                <a:sym typeface="Roboto Condensed"/>
              </a:rPr>
              <a:t>Simplifies updates and improves </a:t>
            </a:r>
            <a:r>
              <a:rPr lang="en-US" sz="2400" b="1">
                <a:solidFill>
                  <a:srgbClr val="347DC1"/>
                </a:solidFill>
                <a:latin typeface="Roboto Condensed"/>
                <a:ea typeface="Roboto Condensed"/>
                <a:cs typeface="Roboto Condensed"/>
                <a:sym typeface="Roboto Condensed"/>
              </a:rPr>
              <a:t>search accuracy</a:t>
            </a:r>
            <a:endParaRPr>
              <a:latin typeface="Roboto Condensed"/>
              <a:ea typeface="Roboto Condensed"/>
              <a:cs typeface="Roboto Condensed"/>
              <a:sym typeface="Roboto Condensed"/>
            </a:endParaRPr>
          </a:p>
        </p:txBody>
      </p:sp>
      <p:sp>
        <p:nvSpPr>
          <p:cNvPr id="582" name="Google Shape;582;p65"/>
          <p:cNvSpPr/>
          <p:nvPr/>
        </p:nvSpPr>
        <p:spPr>
          <a:xfrm>
            <a:off x="2482500" y="4910375"/>
            <a:ext cx="7227000" cy="1519800"/>
          </a:xfrm>
          <a:prstGeom prst="rect">
            <a:avLst/>
          </a:prstGeom>
          <a:solidFill>
            <a:srgbClr val="F0F6F2"/>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latin typeface="Roboto Condensed"/>
                <a:ea typeface="Roboto Condensed"/>
                <a:cs typeface="Roboto Condensed"/>
                <a:sym typeface="Roboto Condensed"/>
              </a:rPr>
              <a:t>Human-in-the-Loop</a:t>
            </a:r>
            <a:endParaRPr>
              <a:latin typeface="Roboto Condensed"/>
              <a:ea typeface="Roboto Condensed"/>
              <a:cs typeface="Roboto Condensed"/>
              <a:sym typeface="Roboto Condensed"/>
            </a:endParaRPr>
          </a:p>
          <a:p>
            <a:pPr marL="0" marR="0" lvl="0" indent="0" algn="ctr" rtl="0">
              <a:spcBef>
                <a:spcPts val="0"/>
              </a:spcBef>
              <a:spcAft>
                <a:spcPts val="0"/>
              </a:spcAft>
              <a:buNone/>
            </a:pPr>
            <a:endParaRPr sz="1050" b="1">
              <a:solidFill>
                <a:srgbClr val="347DC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400">
                <a:solidFill>
                  <a:srgbClr val="347DC1"/>
                </a:solidFill>
                <a:latin typeface="Roboto Condensed"/>
                <a:ea typeface="Roboto Condensed"/>
                <a:cs typeface="Roboto Condensed"/>
                <a:sym typeface="Roboto Condensed"/>
              </a:rPr>
              <a:t>Ensures continuous monitoring and oversight for long-term success</a:t>
            </a:r>
            <a:endParaRPr>
              <a:latin typeface="Roboto Condensed"/>
              <a:ea typeface="Roboto Condensed"/>
              <a:cs typeface="Roboto Condensed"/>
              <a:sym typeface="Roboto Condensed"/>
            </a:endParaRPr>
          </a:p>
        </p:txBody>
      </p:sp>
      <p:sp>
        <p:nvSpPr>
          <p:cNvPr id="583" name="Google Shape;583;p65"/>
          <p:cNvSpPr txBox="1">
            <a:spLocks noGrp="1"/>
          </p:cNvSpPr>
          <p:nvPr>
            <p:ph type="title"/>
          </p:nvPr>
        </p:nvSpPr>
        <p:spPr>
          <a:xfrm>
            <a:off x="1803075" y="293450"/>
            <a:ext cx="7554900" cy="880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Key Outcomes and Impact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6"/>
          <p:cNvSpPr txBox="1"/>
          <p:nvPr/>
        </p:nvSpPr>
        <p:spPr>
          <a:xfrm>
            <a:off x="682850" y="1654850"/>
            <a:ext cx="6185400" cy="383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Roboto Condensed"/>
                <a:ea typeface="Roboto Condensed"/>
                <a:cs typeface="Roboto Condensed"/>
                <a:sym typeface="Roboto Condensed"/>
              </a:rPr>
              <a:t>Building the Face of Our AI Chatbot</a:t>
            </a:r>
            <a:br>
              <a:rPr lang="en-US" sz="2700">
                <a:solidFill>
                  <a:schemeClr val="dk1"/>
                </a:solidFill>
                <a:latin typeface="Roboto Condensed"/>
                <a:ea typeface="Roboto Condensed"/>
                <a:cs typeface="Roboto Condensed"/>
                <a:sym typeface="Roboto Condensed"/>
              </a:rPr>
            </a:br>
            <a:r>
              <a:rPr lang="en-US" sz="2700">
                <a:solidFill>
                  <a:schemeClr val="dk1"/>
                </a:solidFill>
                <a:latin typeface="Roboto Condensed"/>
                <a:ea typeface="Roboto Condensed"/>
                <a:cs typeface="Roboto Condensed"/>
                <a:sym typeface="Roboto Condensed"/>
              </a:rPr>
              <a:t>We are actively developing a visual identity that reflects SCVRD’s mission and enhances user engagement.</a:t>
            </a:r>
            <a:endParaRPr sz="900">
              <a:latin typeface="Roboto Condensed"/>
              <a:ea typeface="Roboto Condensed"/>
              <a:cs typeface="Roboto Condensed"/>
              <a:sym typeface="Roboto Condensed"/>
            </a:endParaRPr>
          </a:p>
          <a:p>
            <a:pPr marL="0" marR="0" lvl="0" indent="0" algn="l" rtl="0">
              <a:spcBef>
                <a:spcPts val="0"/>
              </a:spcBef>
              <a:spcAft>
                <a:spcPts val="0"/>
              </a:spcAft>
              <a:buNone/>
            </a:pPr>
            <a:endParaRPr sz="270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700" b="1">
                <a:solidFill>
                  <a:schemeClr val="dk1"/>
                </a:solidFill>
                <a:latin typeface="Roboto Condensed"/>
                <a:ea typeface="Roboto Condensed"/>
                <a:cs typeface="Roboto Condensed"/>
                <a:sym typeface="Roboto Condensed"/>
              </a:rPr>
              <a:t>Focus Areas:</a:t>
            </a:r>
            <a:endParaRPr sz="270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700">
                <a:solidFill>
                  <a:schemeClr val="dk1"/>
                </a:solidFill>
                <a:latin typeface="Roboto Condensed"/>
                <a:ea typeface="Roboto Condensed"/>
                <a:cs typeface="Roboto Condensed"/>
                <a:sym typeface="Roboto Condensed"/>
              </a:rPr>
              <a:t>Brand alignment (SCVRD look and feel)</a:t>
            </a:r>
            <a:endParaRPr sz="900">
              <a:latin typeface="Roboto Condensed"/>
              <a:ea typeface="Roboto Condensed"/>
              <a:cs typeface="Roboto Condensed"/>
              <a:sym typeface="Roboto Condensed"/>
            </a:endParaRPr>
          </a:p>
          <a:p>
            <a:pPr marL="0" marR="0" lvl="0" indent="0" algn="l" rtl="0">
              <a:spcBef>
                <a:spcPts val="0"/>
              </a:spcBef>
              <a:spcAft>
                <a:spcPts val="0"/>
              </a:spcAft>
              <a:buNone/>
            </a:pPr>
            <a:r>
              <a:rPr lang="en-US" sz="2700">
                <a:solidFill>
                  <a:schemeClr val="dk1"/>
                </a:solidFill>
                <a:latin typeface="Roboto Condensed"/>
                <a:ea typeface="Roboto Condensed"/>
                <a:cs typeface="Roboto Condensed"/>
                <a:sym typeface="Roboto Condensed"/>
              </a:rPr>
              <a:t>Accessibility and clarity for all users</a:t>
            </a:r>
            <a:endParaRPr sz="900">
              <a:latin typeface="Roboto Condensed"/>
              <a:ea typeface="Roboto Condensed"/>
              <a:cs typeface="Roboto Condensed"/>
              <a:sym typeface="Roboto Condensed"/>
            </a:endParaRPr>
          </a:p>
          <a:p>
            <a:pPr marL="0" marR="0" lvl="0" indent="0" algn="l" rtl="0">
              <a:spcBef>
                <a:spcPts val="0"/>
              </a:spcBef>
              <a:spcAft>
                <a:spcPts val="0"/>
              </a:spcAft>
              <a:buNone/>
            </a:pPr>
            <a:r>
              <a:rPr lang="en-US" sz="2700">
                <a:solidFill>
                  <a:schemeClr val="dk1"/>
                </a:solidFill>
                <a:latin typeface="Roboto Condensed"/>
                <a:ea typeface="Roboto Condensed"/>
                <a:cs typeface="Roboto Condensed"/>
                <a:sym typeface="Roboto Condensed"/>
              </a:rPr>
              <a:t>Consistency across digital tools</a:t>
            </a:r>
            <a:endParaRPr sz="900">
              <a:latin typeface="Roboto Condensed"/>
              <a:ea typeface="Roboto Condensed"/>
              <a:cs typeface="Roboto Condensed"/>
              <a:sym typeface="Roboto Condensed"/>
            </a:endParaRPr>
          </a:p>
        </p:txBody>
      </p:sp>
      <p:pic>
        <p:nvPicPr>
          <p:cNvPr id="590" name="Google Shape;590;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50850" y="1751950"/>
            <a:ext cx="5029498" cy="3354100"/>
          </a:xfrm>
          <a:prstGeom prst="rect">
            <a:avLst/>
          </a:prstGeom>
          <a:noFill/>
          <a:ln w="28575" cap="flat" cmpd="sng">
            <a:solidFill>
              <a:schemeClr val="accent2"/>
            </a:solidFill>
            <a:prstDash val="solid"/>
            <a:round/>
            <a:headEnd type="none" w="sm" len="sm"/>
            <a:tailEnd type="none" w="sm" len="sm"/>
          </a:ln>
        </p:spPr>
      </p:pic>
      <p:sp>
        <p:nvSpPr>
          <p:cNvPr id="591" name="Google Shape;591;p66"/>
          <p:cNvSpPr txBox="1">
            <a:spLocks noGrp="1"/>
          </p:cNvSpPr>
          <p:nvPr>
            <p:ph type="title"/>
          </p:nvPr>
        </p:nvSpPr>
        <p:spPr>
          <a:xfrm>
            <a:off x="1721675" y="365125"/>
            <a:ext cx="7554900" cy="1051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Next Steps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a:t>Wrap Up </a:t>
            </a:r>
            <a:endParaRPr/>
          </a:p>
        </p:txBody>
      </p:sp>
      <p:sp>
        <p:nvSpPr>
          <p:cNvPr id="597" name="Google Shape;597;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575"/>
              </a:buClr>
              <a:buSzPts val="2400"/>
              <a:buNone/>
            </a:pPr>
            <a:r>
              <a:rPr lang="en-US"/>
              <a:t>Thank you for attending our Educational Lunch and Learn event!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831850" y="1424813"/>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sz="5900"/>
              <a:t>Vocational Rehabilitation as a Cross System Workforce Strategy</a:t>
            </a:r>
            <a:endParaRPr sz="5900"/>
          </a:p>
        </p:txBody>
      </p:sp>
      <p:sp>
        <p:nvSpPr>
          <p:cNvPr id="196" name="Google Shape;196;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575"/>
              </a:buClr>
              <a:buSzPts val="2400"/>
              <a:buNone/>
            </a:pPr>
            <a:r>
              <a:rPr lang="en-US"/>
              <a:t>Dr. Erikk Bonner, </a:t>
            </a:r>
            <a:r>
              <a:rPr lang="en-US">
                <a:latin typeface="Roboto Condensed"/>
                <a:ea typeface="Roboto Condensed"/>
                <a:cs typeface="Roboto Condensed"/>
                <a:sym typeface="Roboto Condensed"/>
              </a:rPr>
              <a:t>Director, Maryland Combined Agency </a:t>
            </a:r>
            <a:endParaRPr>
              <a:latin typeface="Roboto Condensed"/>
              <a:ea typeface="Roboto Condensed"/>
              <a:cs typeface="Roboto Condensed"/>
              <a:sym typeface="Roboto Condensed"/>
            </a:endParaRPr>
          </a:p>
          <a:p>
            <a:pPr marL="0" lvl="0" indent="0" algn="l" rtl="0">
              <a:lnSpc>
                <a:spcPct val="90000"/>
              </a:lnSpc>
              <a:spcBef>
                <a:spcPts val="1000"/>
              </a:spcBef>
              <a:spcAft>
                <a:spcPts val="0"/>
              </a:spcAft>
              <a:buClr>
                <a:srgbClr val="757575"/>
              </a:buClr>
              <a:buSzPts val="2400"/>
              <a:buNone/>
            </a:pPr>
            <a:r>
              <a:rPr lang="en-US"/>
              <a:t>Kathie Smith,</a:t>
            </a:r>
            <a:r>
              <a:rPr lang="en-US">
                <a:latin typeface="Roboto Condensed"/>
                <a:ea typeface="Roboto Condensed"/>
                <a:cs typeface="Roboto Condensed"/>
                <a:sym typeface="Roboto Condensed"/>
              </a:rPr>
              <a:t> Director,</a:t>
            </a:r>
            <a:r>
              <a:rPr lang="en-US"/>
              <a:t> </a:t>
            </a:r>
            <a:r>
              <a:rPr lang="en-US">
                <a:latin typeface="Roboto Condensed"/>
                <a:ea typeface="Roboto Condensed"/>
                <a:cs typeface="Roboto Condensed"/>
                <a:sym typeface="Roboto Condensed"/>
              </a:rPr>
              <a:t>North Carolina General Agency</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NC Partnerships for Success </a:t>
            </a:r>
            <a:r>
              <a:rPr lang="en-US" i="1"/>
              <a:t>with Local Employers</a:t>
            </a:r>
            <a:endParaRPr/>
          </a:p>
        </p:txBody>
      </p:sp>
      <p:sp>
        <p:nvSpPr>
          <p:cNvPr id="202" name="Google Shape;202;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VR Career Training &amp; Internships</a:t>
            </a:r>
            <a:endParaRPr/>
          </a:p>
          <a:p>
            <a:pPr marL="0" lvl="0" indent="0" algn="l" rtl="0">
              <a:lnSpc>
                <a:spcPct val="90000"/>
              </a:lnSpc>
              <a:spcBef>
                <a:spcPts val="1600"/>
              </a:spcBef>
              <a:spcAft>
                <a:spcPts val="0"/>
              </a:spcAft>
              <a:buClr>
                <a:schemeClr val="dk1"/>
              </a:buClr>
              <a:buSzPts val="2800"/>
              <a:buNone/>
            </a:pPr>
            <a:r>
              <a:rPr lang="en-US" sz="2600" i="1">
                <a:latin typeface="Roboto Condensed Medium"/>
                <a:ea typeface="Roboto Condensed Medium"/>
                <a:cs typeface="Roboto Condensed Medium"/>
                <a:sym typeface="Roboto Condensed Medium"/>
              </a:rPr>
              <a:t>“Kai’s inspired us ...People make assumptions about what people can contribute, but what Kai brought to the museum has been wonderful – it’s been amazing to have him here.”</a:t>
            </a:r>
            <a:endParaRPr sz="2600" i="1">
              <a:latin typeface="Roboto Condensed Medium"/>
              <a:ea typeface="Roboto Condensed Medium"/>
              <a:cs typeface="Roboto Condensed Medium"/>
              <a:sym typeface="Roboto Condensed Medium"/>
            </a:endParaRPr>
          </a:p>
          <a:p>
            <a:pPr marL="228600" lvl="0" indent="-50800" algn="l" rtl="0">
              <a:lnSpc>
                <a:spcPct val="90000"/>
              </a:lnSpc>
              <a:spcBef>
                <a:spcPts val="1600"/>
              </a:spcBef>
              <a:spcAft>
                <a:spcPts val="0"/>
              </a:spcAft>
              <a:buClr>
                <a:schemeClr val="dk1"/>
              </a:buClr>
              <a:buSzPts val="2800"/>
              <a:buNone/>
            </a:pPr>
            <a:endParaRPr/>
          </a:p>
        </p:txBody>
      </p:sp>
      <p:pic>
        <p:nvPicPr>
          <p:cNvPr id="203" name="Google Shape;203;p24" descr="Kai Colema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90200" y="1786400"/>
            <a:ext cx="4643974" cy="3899850"/>
          </a:xfrm>
          <a:prstGeom prst="rect">
            <a:avLst/>
          </a:prstGeom>
          <a:solidFill>
            <a:srgbClr val="FFFFFF"/>
          </a:solidFill>
          <a:ln w="28575" cap="flat" cmpd="sng">
            <a:solidFill>
              <a:schemeClr val="accent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Condensed ExtraBold"/>
                <a:ea typeface="Roboto Condensed ExtraBold"/>
                <a:cs typeface="Roboto Condensed ExtraBold"/>
                <a:sym typeface="Roboto Condensed ExtraBold"/>
              </a:rPr>
              <a:t>Community Partnerships</a:t>
            </a:r>
            <a:endParaRPr>
              <a:latin typeface="Roboto Condensed ExtraBold"/>
              <a:ea typeface="Roboto Condensed ExtraBold"/>
              <a:cs typeface="Roboto Condensed ExtraBold"/>
              <a:sym typeface="Roboto Condensed ExtraBold"/>
            </a:endParaRPr>
          </a:p>
        </p:txBody>
      </p:sp>
      <p:pic>
        <p:nvPicPr>
          <p:cNvPr id="210" name="Google Shape;210;p25"/>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835900" y="1825700"/>
            <a:ext cx="4461000" cy="3746100"/>
          </a:xfrm>
          <a:prstGeom prst="rect">
            <a:avLst/>
          </a:prstGeom>
          <a:noFill/>
          <a:ln w="28575" cap="flat" cmpd="sng">
            <a:solidFill>
              <a:schemeClr val="accent2"/>
            </a:solidFill>
            <a:prstDash val="solid"/>
            <a:round/>
            <a:headEnd type="none" w="sm" len="sm"/>
            <a:tailEnd type="none" w="sm" len="sm"/>
          </a:ln>
        </p:spPr>
      </p:pic>
      <p:sp>
        <p:nvSpPr>
          <p:cNvPr id="211" name="Google Shape;211;p25"/>
          <p:cNvSpPr txBox="1">
            <a:spLocks noGrp="1"/>
          </p:cNvSpPr>
          <p:nvPr>
            <p:ph type="body" idx="1"/>
          </p:nvPr>
        </p:nvSpPr>
        <p:spPr>
          <a:xfrm>
            <a:off x="825125" y="1825700"/>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Job fair brings EIPD staff together with NCWorks and SCWorks to connect jobseekers, students with local employers.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NC Partnerships for Success </a:t>
            </a:r>
            <a:r>
              <a:rPr lang="en-US" i="1"/>
              <a:t>with Schools &amp; Universities</a:t>
            </a:r>
            <a:endParaRPr/>
          </a:p>
        </p:txBody>
      </p:sp>
      <p:sp>
        <p:nvSpPr>
          <p:cNvPr id="217" name="Google Shape;217;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b="1"/>
              <a:t>VR Transition Services:</a:t>
            </a:r>
            <a:endParaRPr/>
          </a:p>
          <a:p>
            <a:pPr marL="228600" lvl="0" indent="-228600" algn="l" rtl="0">
              <a:lnSpc>
                <a:spcPct val="90000"/>
              </a:lnSpc>
              <a:spcBef>
                <a:spcPts val="1600"/>
              </a:spcBef>
              <a:spcAft>
                <a:spcPts val="0"/>
              </a:spcAft>
              <a:buClr>
                <a:schemeClr val="dk1"/>
              </a:buClr>
              <a:buSzPts val="2800"/>
              <a:buFont typeface="Roboto Condensed"/>
              <a:buChar char="•"/>
            </a:pPr>
            <a:r>
              <a:rPr lang="en-US">
                <a:latin typeface="Roboto Condensed"/>
                <a:ea typeface="Roboto Condensed"/>
                <a:cs typeface="Roboto Condensed"/>
                <a:sym typeface="Roboto Condensed"/>
              </a:rPr>
              <a:t>Thanks to the VR partnerships with the local high schools and the NC University System, Cevion was able to achieve his career goal… and the Elon University campus has never looked better!</a:t>
            </a:r>
            <a:endParaRPr>
              <a:latin typeface="Roboto Condensed"/>
              <a:ea typeface="Roboto Condensed"/>
              <a:cs typeface="Roboto Condensed"/>
              <a:sym typeface="Roboto Condensed"/>
            </a:endParaRPr>
          </a:p>
          <a:p>
            <a:pPr marL="228600" lvl="0" indent="-50800" algn="l" rtl="0">
              <a:lnSpc>
                <a:spcPct val="90000"/>
              </a:lnSpc>
              <a:spcBef>
                <a:spcPts val="1600"/>
              </a:spcBef>
              <a:spcAft>
                <a:spcPts val="0"/>
              </a:spcAft>
              <a:buClr>
                <a:schemeClr val="dk1"/>
              </a:buClr>
              <a:buSzPts val="2800"/>
              <a:buNone/>
            </a:pPr>
            <a:endParaRPr/>
          </a:p>
        </p:txBody>
      </p:sp>
      <p:pic>
        <p:nvPicPr>
          <p:cNvPr id="218" name="Google Shape;218;p26" descr="Cevion Marsh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31725" y="1825625"/>
            <a:ext cx="4805900" cy="3520325"/>
          </a:xfrm>
          <a:prstGeom prst="rect">
            <a:avLst/>
          </a:prstGeom>
          <a:solidFill>
            <a:srgbClr val="FFFFFF"/>
          </a:solidFill>
          <a:ln w="28575" cap="flat" cmpd="sng">
            <a:solidFill>
              <a:schemeClr val="accent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1721678" y="365125"/>
            <a:ext cx="75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Business Partnerships</a:t>
            </a:r>
            <a:endParaRPr/>
          </a:p>
        </p:txBody>
      </p:sp>
      <p:pic>
        <p:nvPicPr>
          <p:cNvPr id="225" name="Google Shape;225;p27"/>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3"/>
          <a:stretch/>
        </p:blipFill>
        <p:spPr>
          <a:xfrm>
            <a:off x="759825" y="1825625"/>
            <a:ext cx="4527300" cy="3801900"/>
          </a:xfrm>
          <a:prstGeom prst="rect">
            <a:avLst/>
          </a:prstGeom>
          <a:noFill/>
          <a:ln w="28575" cap="flat" cmpd="sng">
            <a:solidFill>
              <a:schemeClr val="accent2"/>
            </a:solidFill>
            <a:prstDash val="solid"/>
            <a:round/>
            <a:headEnd type="none" w="sm" len="sm"/>
            <a:tailEnd type="none" w="sm" len="sm"/>
          </a:ln>
        </p:spPr>
      </p:pic>
      <p:sp>
        <p:nvSpPr>
          <p:cNvPr id="226" name="Google Shape;226;p27"/>
          <p:cNvSpPr txBox="1"/>
          <p:nvPr/>
        </p:nvSpPr>
        <p:spPr>
          <a:xfrm>
            <a:off x="6172200" y="1825625"/>
            <a:ext cx="4951200" cy="4351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i="0" u="none" strike="noStrike" cap="none">
                <a:solidFill>
                  <a:schemeClr val="dk1"/>
                </a:solidFill>
                <a:latin typeface="Roboto Condensed SemiBold"/>
                <a:ea typeface="Roboto Condensed SemiBold"/>
                <a:cs typeface="Roboto Condensed SemiBold"/>
                <a:sym typeface="Roboto Condensed SemiBold"/>
              </a:rPr>
              <a:t>Local EIPD unit office partners with Goodwill Industries of Northwest North Carolina for a successful job outcome.</a:t>
            </a:r>
            <a:endParaRPr sz="2800" i="0" u="none" strike="noStrike" cap="none">
              <a:solidFill>
                <a:schemeClr val="dk1"/>
              </a:solidFill>
              <a:latin typeface="Roboto Condensed SemiBold"/>
              <a:ea typeface="Roboto Condensed SemiBold"/>
              <a:cs typeface="Roboto Condensed SemiBold"/>
              <a:sym typeface="Roboto Condensed SemiBold"/>
            </a:endParaRPr>
          </a:p>
        </p:txBody>
      </p:sp>
    </p:spTree>
  </p:cSld>
  <p:clrMapOvr>
    <a:masterClrMapping/>
  </p:clrMapOvr>
</p:sld>
</file>

<file path=ppt/theme/theme1.xml><?xml version="1.0" encoding="utf-8"?>
<a:theme xmlns:a="http://schemas.openxmlformats.org/drawingml/2006/main" name="Office Theme">
  <a:themeElements>
    <a:clrScheme name="CSAVR Template">
      <a:dk1>
        <a:srgbClr val="000000"/>
      </a:dk1>
      <a:lt1>
        <a:srgbClr val="FFFFFF"/>
      </a:lt1>
      <a:dk2>
        <a:srgbClr val="0E2841"/>
      </a:dk2>
      <a:lt2>
        <a:srgbClr val="E8E8E8"/>
      </a:lt2>
      <a:accent1>
        <a:srgbClr val="0B1B51"/>
      </a:accent1>
      <a:accent2>
        <a:srgbClr val="B82E3D"/>
      </a:accent2>
      <a:accent3>
        <a:srgbClr val="253E85"/>
      </a:accent3>
      <a:accent4>
        <a:srgbClr val="008000"/>
      </a:accent4>
      <a:accent5>
        <a:srgbClr val="CC6600"/>
      </a:accent5>
      <a:accent6>
        <a:srgbClr val="CC0099"/>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Props1.xml><?xml version="1.0" encoding="utf-8"?>
<ds:datastoreItem xmlns:ds="http://schemas.openxmlformats.org/officeDocument/2006/customXml" ds:itemID="{FBF45082-E752-4BB9-BDF4-DFB4F42269FE}"/>
</file>

<file path=customXml/itemProps2.xml><?xml version="1.0" encoding="utf-8"?>
<ds:datastoreItem xmlns:ds="http://schemas.openxmlformats.org/officeDocument/2006/customXml" ds:itemID="{64012F95-DEE3-431B-B7E1-6A43E230F43E}"/>
</file>

<file path=customXml/itemProps3.xml><?xml version="1.0" encoding="utf-8"?>
<ds:datastoreItem xmlns:ds="http://schemas.openxmlformats.org/officeDocument/2006/customXml" ds:itemID="{FBB8E94E-CB25-4849-B95F-321F97AC4969}"/>
</file>

<file path=docProps/app.xml><?xml version="1.0" encoding="utf-8"?>
<Properties xmlns="http://schemas.openxmlformats.org/officeDocument/2006/extended-properties" xmlns:vt="http://schemas.openxmlformats.org/officeDocument/2006/docPropsVTypes">
  <TotalTime>0</TotalTime>
  <Words>1903</Words>
  <Application>Microsoft Office PowerPoint</Application>
  <PresentationFormat>Widescreen</PresentationFormat>
  <Paragraphs>257</Paragraphs>
  <Slides>49</Slides>
  <Notes>49</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Arial</vt:lpstr>
      <vt:lpstr>Avenir</vt:lpstr>
      <vt:lpstr>Lexend</vt:lpstr>
      <vt:lpstr>Arial Black</vt:lpstr>
      <vt:lpstr>Titillium Web</vt:lpstr>
      <vt:lpstr>Calibri</vt:lpstr>
      <vt:lpstr>Roboto Condensed SemiBold</vt:lpstr>
      <vt:lpstr>Roboto Condensed Medium</vt:lpstr>
      <vt:lpstr>Play</vt:lpstr>
      <vt:lpstr>Montserrat</vt:lpstr>
      <vt:lpstr>Roboto Condensed Black</vt:lpstr>
      <vt:lpstr>Century Gothic</vt:lpstr>
      <vt:lpstr>Roboto Condensed</vt:lpstr>
      <vt:lpstr>Roboto Condensed ExtraBold</vt:lpstr>
      <vt:lpstr>Poppins</vt:lpstr>
      <vt:lpstr>Office Theme</vt:lpstr>
      <vt:lpstr>Welcome!</vt:lpstr>
      <vt:lpstr>Capitol Hill Educational Lunch and Learn</vt:lpstr>
      <vt:lpstr>Meet Your Facilitators </vt:lpstr>
      <vt:lpstr>Today We Have Speakers From:</vt:lpstr>
      <vt:lpstr>Vocational Rehabilitation as a Cross System Workforce Strategy</vt:lpstr>
      <vt:lpstr>NC Partnerships for Success with Local Employers</vt:lpstr>
      <vt:lpstr>Community Partnerships</vt:lpstr>
      <vt:lpstr>NC Partnerships for Success with Schools &amp; Universities</vt:lpstr>
      <vt:lpstr>Business Partnerships</vt:lpstr>
      <vt:lpstr>NC Partnerships for Success with Community Rehabilitation Programs</vt:lpstr>
      <vt:lpstr>Supporting Workforce and Job Retention</vt:lpstr>
      <vt:lpstr>NC Partnerships for Success with Councils and Advocacy Groups</vt:lpstr>
      <vt:lpstr>Employer Perspective: Manufacturing &amp; Skilled Trades Workforce</vt:lpstr>
      <vt:lpstr>PowerPoint Presentation</vt:lpstr>
      <vt:lpstr>Sukup Video 2</vt:lpstr>
      <vt:lpstr>Sukup Video </vt:lpstr>
      <vt:lpstr>Self Employment and Entrepreneurship  </vt:lpstr>
      <vt:lpstr>The story of Em’s Coffee Co. </vt:lpstr>
      <vt:lpstr>It takes a team </vt:lpstr>
      <vt:lpstr>Em’s Coffee Co.</vt:lpstr>
      <vt:lpstr>Em’s Coffee Co.</vt:lpstr>
      <vt:lpstr>Em’s Coffee Co. </vt:lpstr>
      <vt:lpstr>Espresso Machine </vt:lpstr>
      <vt:lpstr>Grinder/flash cards</vt:lpstr>
      <vt:lpstr>Cash Register </vt:lpstr>
      <vt:lpstr>Em goes to the White House for signing of WIOA</vt:lpstr>
      <vt:lpstr>PowerPoint Presentation</vt:lpstr>
      <vt:lpstr>Financial: ABLE Accounts</vt:lpstr>
      <vt:lpstr>PowerPoint Presentation</vt:lpstr>
      <vt:lpstr>PowerPoint Presentation</vt:lpstr>
      <vt:lpstr>PowerPoint Presentation</vt:lpstr>
      <vt:lpstr>PowerPoint Presentation</vt:lpstr>
      <vt:lpstr>PowerPoint Presentation</vt:lpstr>
      <vt:lpstr>The “ABLE Act” Story</vt:lpstr>
      <vt:lpstr>What is an ABLE Account?</vt:lpstr>
      <vt:lpstr>A Partnership to Help Kansans with Disabilities to Save &amp; Invest for the Future</vt:lpstr>
      <vt:lpstr>PowerPoint Presentation</vt:lpstr>
      <vt:lpstr>PowerPoint Presentation</vt:lpstr>
      <vt:lpstr>Artificial Intelligence and VR </vt:lpstr>
      <vt:lpstr>PowerPoint Presentation</vt:lpstr>
      <vt:lpstr>Identifying the Opportunity… </vt:lpstr>
      <vt:lpstr>Value to SCVRD</vt:lpstr>
      <vt:lpstr>PowerPoint Presentation</vt:lpstr>
      <vt:lpstr>Key Project Partnerships</vt:lpstr>
      <vt:lpstr>PowerPoint Presentation</vt:lpstr>
      <vt:lpstr>Challenges and Considerations</vt:lpstr>
      <vt:lpstr>Key Outcomes and Impact</vt:lpstr>
      <vt:lpstr>Next Steps</vt:lpstr>
      <vt:lpstr>Wrap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Kevin Red</cp:lastModifiedBy>
  <cp:revision>2</cp:revision>
  <dcterms:modified xsi:type="dcterms:W3CDTF">2026-04-01T14:38:21Z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ies>
</file>