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8288000" cy="10287000"/>
  <p:notesSz cx="6858000" cy="9144000"/>
  <p:embeddedFontLst>
    <p:embeddedFont>
      <p:font typeface="Canva Sans Bold" panose="020B0604020202020204" charset="0"/>
      <p:regular r:id="rId42"/>
      <p:bold r:id="rId43"/>
    </p:embeddedFont>
    <p:embeddedFont>
      <p:font typeface="DM Sans" pitchFamily="2" charset="0"/>
      <p:regular r:id="rId44"/>
    </p:embeddedFont>
    <p:embeddedFont>
      <p:font typeface="DM Sans Bold" panose="020B0604020202020204" charset="0"/>
      <p:regular r:id="rId45"/>
      <p:bold r:id="rId46"/>
    </p:embeddedFont>
    <p:embeddedFont>
      <p:font typeface="Open Sans Bold" panose="020B0806030504020204" pitchFamily="34" charset="0"/>
      <p:regular r:id="rId47"/>
      <p:bold r:id="rId48"/>
    </p:embeddedFont>
    <p:embeddedFont>
      <p:font typeface="Poppins" panose="00000500000000000000" pitchFamily="2" charset="0"/>
      <p:regular r:id="rId49"/>
      <p:bold r:id="rId50"/>
    </p:embeddedFont>
    <p:embeddedFont>
      <p:font typeface="Poppins Bold" panose="00000800000000000000" charset="0"/>
      <p:regular r:id="rId51"/>
      <p:bold r:id="rId52"/>
    </p:embeddedFont>
    <p:embeddedFont>
      <p:font typeface="Poppins Italics" panose="020B0604020202020204" charset="0"/>
      <p:regular r:id="rId53"/>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E4E2C-1D3F-47A2-BF3B-68B7C82277A8}" v="2" dt="2026-03-16T13:43:02.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62" d="100"/>
          <a:sy n="62" d="100"/>
        </p:scale>
        <p:origin x="50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Worldwide spending on artificial intelligence (AI) was projected to approach $1.5 trillion in 2025 and exceed $2 trillion in 2026.</a:t>
            </a:r>
          </a:p>
          <a:p>
            <a:endParaRPr lang="en-US"/>
          </a:p>
          <a:p>
            <a:r>
              <a:rPr lang="en-US"/>
              <a:t>Adoption is everywhere.</a:t>
            </a:r>
          </a:p>
          <a:p>
            <a:endParaRPr lang="en-US"/>
          </a:p>
          <a:p>
            <a:endParaRPr lang="en-US"/>
          </a:p>
          <a:p>
            <a:endParaRPr lang="en-US"/>
          </a:p>
          <a:p>
            <a:r>
              <a:rPr lang="en-US"/>
              <a:t>https://www.gartner.com/en/newsroom/press-releases/2025-09-17-gartner-says-worldwide-ai-spending-will-total-1-point-5-trillion-in-2025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Project helped us "dream" a little bit about what could be in terms of seeing quality. Team, especially state leads helped us see data in a new way- helping us see what was missing in what is currently available.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Critical parts of our process that helped us get to quality: </a:t>
            </a:r>
          </a:p>
          <a:p>
            <a:r>
              <a:rPr lang="en-US"/>
              <a:t>We needed to define (first listen and identify, then find consensus)</a:t>
            </a:r>
          </a:p>
          <a:p>
            <a:endParaRPr lang="en-US"/>
          </a:p>
          <a:p>
            <a:r>
              <a:rPr lang="en-US"/>
              <a:t>We needed to identify what might be changing</a:t>
            </a:r>
          </a:p>
          <a:p>
            <a:endParaRPr lang="en-US"/>
          </a:p>
          <a:p>
            <a:r>
              <a:rPr lang="en-US"/>
              <a:t>We needed measure the primary change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Case study is built on this current group of users. Critical team members in implementation, helped us understand and adjust to what is needed by providers if they are going to be able to successfully implement. </a:t>
            </a:r>
          </a:p>
          <a:p>
            <a:endParaRPr lang="en-US"/>
          </a:p>
          <a:p>
            <a:r>
              <a:rPr lang="en-US"/>
              <a:t>The data from this case study is built from a survey administered to these 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had to meet the providers where they were. This included:</a:t>
            </a:r>
          </a:p>
          <a:p>
            <a:endParaRPr lang="en-US"/>
          </a:p>
          <a:p>
            <a:r>
              <a:rPr lang="en-US"/>
              <a:t>Flexible administration</a:t>
            </a:r>
          </a:p>
          <a:p>
            <a:endParaRPr lang="en-US"/>
          </a:p>
          <a:p>
            <a:r>
              <a:rPr lang="en-US"/>
              <a:t>Brief</a:t>
            </a:r>
          </a:p>
          <a:p>
            <a:endParaRPr lang="en-US"/>
          </a:p>
          <a:p>
            <a:r>
              <a:rPr lang="en-US"/>
              <a:t>Accessible</a:t>
            </a:r>
          </a:p>
          <a:p>
            <a:endParaRPr lang="en-US"/>
          </a:p>
          <a:p>
            <a:r>
              <a:rPr lang="en-US"/>
              <a:t>Multiple languages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https://www.ibm.com/think/topics/ai-data-quality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https://www.ibm.com/think/topics/ai-data-quality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https://www.ibm.com/think/topics/ai-data-quality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https://www.ibm.com/think/topics/ai-data-quality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GenAI Divide: State of AI in Business 2025, MIT NANDA, July 2025. chrome-extension://efaidnbmnnnibpcajpcglclefindmkaj/https://mlq.ai/media/quarterly_decks/v0.1_State_of_AI_in_Business_2025_Report.pdf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https://www.ibm.com/think/topics/ai-data-quality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GenAI Divide: State of AI in Business 2025, MIT NANDA, July 2025. chrome-extension://efaidnbmnnnibpcajpcglclefindmkaj/https://mlq.ai/media/quarterly_decks/v0.1_State_of_AI_in_Business_2025_Report.pdf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https://www.ibm.com/think/topics/ai-data-quality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https://www.ibm.com/think/topics/ai-data-quality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https://www.ibm.com/think/topics/ai-data-quality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https://www.ibm.com/think/topics/ai-data-quality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ibm.com/think/topics/ai-data-quality"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11.xml"/><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19" Type="http://schemas.openxmlformats.org/officeDocument/2006/relationships/image" Target="../media/image40.pn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svg"/></Relationships>
</file>

<file path=ppt/slides/_rels/slide1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sv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svg"/></Relationships>
</file>

<file path=ppt/slides/_rels/slide36.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2.png"/><Relationship Id="rId7"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ibm.com/think/topics/bad-da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ibm.com/think/topics/machine-learning-algorith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2D6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4F4F4"/>
            </a:solidFill>
          </p:spPr>
          <p:txBody>
            <a:bodyPr/>
            <a:lstStyle/>
            <a:p>
              <a:endParaRPr lang="en-US"/>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382177" y="8113237"/>
            <a:ext cx="2194467" cy="824475"/>
          </a:xfrm>
          <a:custGeom>
            <a:avLst/>
            <a:gdLst/>
            <a:ahLst/>
            <a:cxnLst/>
            <a:rect l="l" t="t" r="r" b="b"/>
            <a:pathLst>
              <a:path w="2194467" h="824475">
                <a:moveTo>
                  <a:pt x="0" y="0"/>
                </a:moveTo>
                <a:lnTo>
                  <a:pt x="2194467" y="0"/>
                </a:lnTo>
                <a:lnTo>
                  <a:pt x="2194467" y="824475"/>
                </a:lnTo>
                <a:lnTo>
                  <a:pt x="0" y="82447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1402514" y="6026628"/>
            <a:ext cx="2153793" cy="1723035"/>
          </a:xfrm>
          <a:custGeom>
            <a:avLst/>
            <a:gdLst/>
            <a:ahLst/>
            <a:cxnLst/>
            <a:rect l="l" t="t" r="r" b="b"/>
            <a:pathLst>
              <a:path w="2153793" h="1723035">
                <a:moveTo>
                  <a:pt x="0" y="0"/>
                </a:moveTo>
                <a:lnTo>
                  <a:pt x="2153793" y="0"/>
                </a:lnTo>
                <a:lnTo>
                  <a:pt x="2153793" y="1723035"/>
                </a:lnTo>
                <a:lnTo>
                  <a:pt x="0" y="172303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4163555" y="7010009"/>
            <a:ext cx="1761611" cy="1942491"/>
          </a:xfrm>
          <a:custGeom>
            <a:avLst/>
            <a:gdLst/>
            <a:ahLst/>
            <a:cxnLst/>
            <a:rect l="l" t="t" r="r" b="b"/>
            <a:pathLst>
              <a:path w="1761611" h="1942491">
                <a:moveTo>
                  <a:pt x="0" y="0"/>
                </a:moveTo>
                <a:lnTo>
                  <a:pt x="1761611" y="0"/>
                </a:lnTo>
                <a:lnTo>
                  <a:pt x="1761611" y="1942491"/>
                </a:lnTo>
                <a:lnTo>
                  <a:pt x="0" y="194249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6515716" y="7106677"/>
            <a:ext cx="3157503" cy="1845823"/>
          </a:xfrm>
          <a:custGeom>
            <a:avLst/>
            <a:gdLst/>
            <a:ahLst/>
            <a:cxnLst/>
            <a:rect l="l" t="t" r="r" b="b"/>
            <a:pathLst>
              <a:path w="3157503" h="1845823">
                <a:moveTo>
                  <a:pt x="0" y="0"/>
                </a:moveTo>
                <a:lnTo>
                  <a:pt x="3157502" y="0"/>
                </a:lnTo>
                <a:lnTo>
                  <a:pt x="3157502" y="1845823"/>
                </a:lnTo>
                <a:lnTo>
                  <a:pt x="0" y="1845823"/>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TextBox 9"/>
          <p:cNvSpPr txBox="1"/>
          <p:nvPr/>
        </p:nvSpPr>
        <p:spPr>
          <a:xfrm>
            <a:off x="2151785" y="2846067"/>
            <a:ext cx="13984430" cy="2297433"/>
          </a:xfrm>
          <a:prstGeom prst="rect">
            <a:avLst/>
          </a:prstGeom>
        </p:spPr>
        <p:txBody>
          <a:bodyPr lIns="0" tIns="0" rIns="0" bIns="0" rtlCol="0" anchor="t">
            <a:spAutoFit/>
          </a:bodyPr>
          <a:lstStyle/>
          <a:p>
            <a:pPr algn="ctr">
              <a:lnSpc>
                <a:spcPts val="11199"/>
              </a:lnSpc>
            </a:pPr>
            <a:r>
              <a:rPr lang="en-US" sz="7999" b="1">
                <a:solidFill>
                  <a:srgbClr val="1D2D66"/>
                </a:solidFill>
                <a:latin typeface="Poppins Bold"/>
                <a:ea typeface="Poppins Bold"/>
                <a:cs typeface="Poppins Bold"/>
                <a:sym typeface="Poppins Bold"/>
              </a:rPr>
              <a:t>Building Smarter Systems</a:t>
            </a:r>
          </a:p>
          <a:p>
            <a:pPr algn="ctr">
              <a:lnSpc>
                <a:spcPts val="6439"/>
              </a:lnSpc>
            </a:pPr>
            <a:r>
              <a:rPr lang="en-US" sz="4599" b="1">
                <a:solidFill>
                  <a:srgbClr val="1D2D66"/>
                </a:solidFill>
                <a:latin typeface="Poppins Bold"/>
                <a:ea typeface="Poppins Bold"/>
                <a:cs typeface="Poppins Bold"/>
                <a:sym typeface="Poppins Bold"/>
              </a:rPr>
              <a:t>How Quality Data Enables Responsible AI in VR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a:hlinkClick r:id="rId3" tooltip="https://www.ibm.com/think/topics/ai-data-quality"/>
          </p:cNvPr>
          <p:cNvSpPr/>
          <p:nvPr/>
        </p:nvSpPr>
        <p:spPr>
          <a:xfrm>
            <a:off x="340924" y="7883004"/>
            <a:ext cx="5202801" cy="2097379"/>
          </a:xfrm>
          <a:custGeom>
            <a:avLst/>
            <a:gdLst/>
            <a:ahLst/>
            <a:cxnLst/>
            <a:rect l="l" t="t" r="r" b="b"/>
            <a:pathLst>
              <a:path w="5202801" h="2097379">
                <a:moveTo>
                  <a:pt x="0" y="0"/>
                </a:moveTo>
                <a:lnTo>
                  <a:pt x="5202801" y="0"/>
                </a:lnTo>
                <a:lnTo>
                  <a:pt x="5202801" y="2097380"/>
                </a:lnTo>
                <a:lnTo>
                  <a:pt x="0" y="209738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573262" y="260350"/>
            <a:ext cx="17141476" cy="1454149"/>
          </a:xfrm>
          <a:prstGeom prst="rect">
            <a:avLst/>
          </a:prstGeom>
        </p:spPr>
        <p:txBody>
          <a:bodyPr lIns="0" tIns="0" rIns="0" bIns="0" rtlCol="0" anchor="t">
            <a:spAutoFit/>
          </a:bodyPr>
          <a:lstStyle/>
          <a:p>
            <a:pPr algn="ctr">
              <a:lnSpc>
                <a:spcPts val="11200"/>
              </a:lnSpc>
            </a:pPr>
            <a:r>
              <a:rPr lang="en-US" sz="8000">
                <a:solidFill>
                  <a:srgbClr val="000000"/>
                </a:solidFill>
                <a:latin typeface="Poppins"/>
                <a:ea typeface="Poppins"/>
                <a:cs typeface="Poppins"/>
                <a:sym typeface="Poppins"/>
              </a:rPr>
              <a:t>Defining Quality in AI</a:t>
            </a:r>
          </a:p>
        </p:txBody>
      </p:sp>
      <p:sp>
        <p:nvSpPr>
          <p:cNvPr id="4" name="TextBox 4"/>
          <p:cNvSpPr txBox="1"/>
          <p:nvPr/>
        </p:nvSpPr>
        <p:spPr>
          <a:xfrm>
            <a:off x="1829388" y="3438525"/>
            <a:ext cx="6962403" cy="3228975"/>
          </a:xfrm>
          <a:prstGeom prst="rect">
            <a:avLst/>
          </a:prstGeom>
        </p:spPr>
        <p:txBody>
          <a:bodyPr lIns="0" tIns="0" rIns="0" bIns="0" rtlCol="0" anchor="t">
            <a:spAutoFit/>
          </a:bodyPr>
          <a:lstStyle/>
          <a:p>
            <a:pPr marL="1295400" lvl="1" indent="-647700" algn="l">
              <a:lnSpc>
                <a:spcPts val="8400"/>
              </a:lnSpc>
              <a:buFont typeface="Arial"/>
              <a:buChar char="•"/>
            </a:pPr>
            <a:r>
              <a:rPr lang="en-US" sz="6000">
                <a:solidFill>
                  <a:srgbClr val="000000"/>
                </a:solidFill>
                <a:latin typeface="Poppins"/>
                <a:ea typeface="Poppins"/>
                <a:cs typeface="Poppins"/>
                <a:sym typeface="Poppins"/>
              </a:rPr>
              <a:t>Data Accuracy</a:t>
            </a:r>
          </a:p>
          <a:p>
            <a:pPr marL="1295400" lvl="1" indent="-647700" algn="l">
              <a:lnSpc>
                <a:spcPts val="8400"/>
              </a:lnSpc>
              <a:buFont typeface="Arial"/>
              <a:buChar char="•"/>
            </a:pPr>
            <a:r>
              <a:rPr lang="en-US" sz="6000">
                <a:solidFill>
                  <a:srgbClr val="000000"/>
                </a:solidFill>
                <a:latin typeface="Poppins"/>
                <a:ea typeface="Poppins"/>
                <a:cs typeface="Poppins"/>
                <a:sym typeface="Poppins"/>
              </a:rPr>
              <a:t>Completeness</a:t>
            </a:r>
          </a:p>
          <a:p>
            <a:pPr marL="1295400" lvl="1" indent="-647700" algn="l">
              <a:lnSpc>
                <a:spcPts val="8400"/>
              </a:lnSpc>
              <a:buFont typeface="Arial"/>
              <a:buChar char="•"/>
            </a:pPr>
            <a:r>
              <a:rPr lang="en-US" sz="6000">
                <a:solidFill>
                  <a:srgbClr val="000000"/>
                </a:solidFill>
                <a:latin typeface="Poppins"/>
                <a:ea typeface="Poppins"/>
                <a:cs typeface="Poppins"/>
                <a:sym typeface="Poppins"/>
              </a:rPr>
              <a:t>Data Integrity</a:t>
            </a:r>
          </a:p>
        </p:txBody>
      </p:sp>
      <p:sp>
        <p:nvSpPr>
          <p:cNvPr id="5" name="TextBox 5"/>
          <p:cNvSpPr txBox="1"/>
          <p:nvPr/>
        </p:nvSpPr>
        <p:spPr>
          <a:xfrm>
            <a:off x="10134977" y="3438525"/>
            <a:ext cx="6171823" cy="3228975"/>
          </a:xfrm>
          <a:prstGeom prst="rect">
            <a:avLst/>
          </a:prstGeom>
        </p:spPr>
        <p:txBody>
          <a:bodyPr wrap="square" lIns="0" tIns="0" rIns="0" bIns="0" rtlCol="0" anchor="t">
            <a:spAutoFit/>
          </a:bodyPr>
          <a:lstStyle/>
          <a:p>
            <a:pPr marL="1295400" lvl="1" indent="-647700" algn="l">
              <a:lnSpc>
                <a:spcPts val="8400"/>
              </a:lnSpc>
              <a:buFont typeface="Arial"/>
              <a:buChar char="•"/>
            </a:pPr>
            <a:r>
              <a:rPr lang="en-US" sz="6000" dirty="0">
                <a:solidFill>
                  <a:srgbClr val="000000"/>
                </a:solidFill>
                <a:latin typeface="Poppins"/>
                <a:ea typeface="Poppins"/>
                <a:cs typeface="Poppins"/>
                <a:sym typeface="Poppins"/>
              </a:rPr>
              <a:t>Consistency</a:t>
            </a:r>
          </a:p>
          <a:p>
            <a:pPr marL="1295400" lvl="1" indent="-647700" algn="l">
              <a:lnSpc>
                <a:spcPts val="8400"/>
              </a:lnSpc>
              <a:buFont typeface="Arial"/>
              <a:buChar char="•"/>
            </a:pPr>
            <a:r>
              <a:rPr lang="en-US" sz="6000" dirty="0">
                <a:solidFill>
                  <a:srgbClr val="000000"/>
                </a:solidFill>
                <a:latin typeface="Poppins"/>
                <a:ea typeface="Poppins"/>
                <a:cs typeface="Poppins"/>
                <a:sym typeface="Poppins"/>
              </a:rPr>
              <a:t>Timeliness</a:t>
            </a:r>
          </a:p>
          <a:p>
            <a:pPr marL="1295400" lvl="1" indent="-647700" algn="l">
              <a:lnSpc>
                <a:spcPts val="8400"/>
              </a:lnSpc>
              <a:buFont typeface="Arial"/>
              <a:buChar char="•"/>
            </a:pPr>
            <a:r>
              <a:rPr lang="en-US" sz="6000" dirty="0">
                <a:solidFill>
                  <a:srgbClr val="000000"/>
                </a:solidFill>
                <a:latin typeface="Poppins"/>
                <a:ea typeface="Poppins"/>
                <a:cs typeface="Poppins"/>
                <a:sym typeface="Poppins"/>
              </a:rPr>
              <a:t>Relevance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0854486" y="2871702"/>
            <a:ext cx="6860252" cy="5548229"/>
          </a:xfrm>
          <a:custGeom>
            <a:avLst/>
            <a:gdLst/>
            <a:ahLst/>
            <a:cxnLst/>
            <a:rect l="l" t="t" r="r" b="b"/>
            <a:pathLst>
              <a:path w="6860252" h="5548229">
                <a:moveTo>
                  <a:pt x="0" y="0"/>
                </a:moveTo>
                <a:lnTo>
                  <a:pt x="6860252" y="0"/>
                </a:lnTo>
                <a:lnTo>
                  <a:pt x="6860252" y="5548228"/>
                </a:lnTo>
                <a:lnTo>
                  <a:pt x="0" y="554822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573262" y="260350"/>
            <a:ext cx="17141476" cy="1454149"/>
          </a:xfrm>
          <a:prstGeom prst="rect">
            <a:avLst/>
          </a:prstGeom>
        </p:spPr>
        <p:txBody>
          <a:bodyPr lIns="0" tIns="0" rIns="0" bIns="0" rtlCol="0" anchor="t">
            <a:spAutoFit/>
          </a:bodyPr>
          <a:lstStyle/>
          <a:p>
            <a:pPr algn="ctr">
              <a:lnSpc>
                <a:spcPts val="11200"/>
              </a:lnSpc>
            </a:pPr>
            <a:r>
              <a:rPr lang="en-US" sz="8000">
                <a:solidFill>
                  <a:srgbClr val="000000"/>
                </a:solidFill>
                <a:latin typeface="Poppins"/>
                <a:ea typeface="Poppins"/>
                <a:cs typeface="Poppins"/>
                <a:sym typeface="Poppins"/>
              </a:rPr>
              <a:t>The State of Quality Data in VR</a:t>
            </a:r>
          </a:p>
        </p:txBody>
      </p:sp>
      <p:sp>
        <p:nvSpPr>
          <p:cNvPr id="4" name="TextBox 4"/>
          <p:cNvSpPr txBox="1"/>
          <p:nvPr/>
        </p:nvSpPr>
        <p:spPr>
          <a:xfrm>
            <a:off x="348941" y="2352282"/>
            <a:ext cx="9338867" cy="6429375"/>
          </a:xfrm>
          <a:prstGeom prst="rect">
            <a:avLst/>
          </a:prstGeom>
        </p:spPr>
        <p:txBody>
          <a:bodyPr lIns="0" tIns="0" rIns="0" bIns="0" rtlCol="0" anchor="t">
            <a:spAutoFit/>
          </a:bodyPr>
          <a:lstStyle/>
          <a:p>
            <a:pPr marL="1295400" lvl="1" indent="-647700" algn="l">
              <a:lnSpc>
                <a:spcPts val="8400"/>
              </a:lnSpc>
              <a:buFont typeface="Arial"/>
              <a:buChar char="•"/>
            </a:pPr>
            <a:r>
              <a:rPr lang="en-US" sz="6000">
                <a:solidFill>
                  <a:srgbClr val="000000"/>
                </a:solidFill>
                <a:latin typeface="Poppins"/>
                <a:ea typeface="Poppins"/>
                <a:cs typeface="Poppins"/>
                <a:sym typeface="Poppins"/>
              </a:rPr>
              <a:t>What was provided?</a:t>
            </a:r>
          </a:p>
          <a:p>
            <a:pPr marL="1295400" lvl="1" indent="-647700" algn="l">
              <a:lnSpc>
                <a:spcPts val="8400"/>
              </a:lnSpc>
              <a:buFont typeface="Arial"/>
              <a:buChar char="•"/>
            </a:pPr>
            <a:r>
              <a:rPr lang="en-US" sz="6000">
                <a:solidFill>
                  <a:srgbClr val="000000"/>
                </a:solidFill>
                <a:latin typeface="Poppins"/>
                <a:ea typeface="Poppins"/>
                <a:cs typeface="Poppins"/>
                <a:sym typeface="Poppins"/>
              </a:rPr>
              <a:t>How much of it was provided?</a:t>
            </a:r>
          </a:p>
          <a:p>
            <a:pPr marL="1295400" lvl="1" indent="-647700" algn="l">
              <a:lnSpc>
                <a:spcPts val="8400"/>
              </a:lnSpc>
              <a:buFont typeface="Arial"/>
              <a:buChar char="•"/>
            </a:pPr>
            <a:r>
              <a:rPr lang="en-US" sz="6000">
                <a:solidFill>
                  <a:srgbClr val="000000"/>
                </a:solidFill>
                <a:latin typeface="Poppins"/>
                <a:ea typeface="Poppins"/>
                <a:cs typeface="Poppins"/>
                <a:sym typeface="Poppins"/>
              </a:rPr>
              <a:t>What was the impact of what was provided?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0352107" y="2299027"/>
            <a:ext cx="7362631" cy="7362631"/>
          </a:xfrm>
          <a:custGeom>
            <a:avLst/>
            <a:gdLst/>
            <a:ahLst/>
            <a:cxnLst/>
            <a:rect l="l" t="t" r="r" b="b"/>
            <a:pathLst>
              <a:path w="7362631" h="7362631">
                <a:moveTo>
                  <a:pt x="0" y="0"/>
                </a:moveTo>
                <a:lnTo>
                  <a:pt x="7362631" y="0"/>
                </a:lnTo>
                <a:lnTo>
                  <a:pt x="7362631" y="7362631"/>
                </a:lnTo>
                <a:lnTo>
                  <a:pt x="0" y="736263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573262" y="260350"/>
            <a:ext cx="17141476" cy="1454149"/>
          </a:xfrm>
          <a:prstGeom prst="rect">
            <a:avLst/>
          </a:prstGeom>
        </p:spPr>
        <p:txBody>
          <a:bodyPr lIns="0" tIns="0" rIns="0" bIns="0" rtlCol="0" anchor="t">
            <a:spAutoFit/>
          </a:bodyPr>
          <a:lstStyle/>
          <a:p>
            <a:pPr algn="ctr">
              <a:lnSpc>
                <a:spcPts val="11200"/>
              </a:lnSpc>
            </a:pPr>
            <a:r>
              <a:rPr lang="en-US" sz="8000">
                <a:solidFill>
                  <a:srgbClr val="000000"/>
                </a:solidFill>
                <a:latin typeface="Poppins"/>
                <a:ea typeface="Poppins"/>
                <a:cs typeface="Poppins"/>
                <a:sym typeface="Poppins"/>
              </a:rPr>
              <a:t>Insights From Pre-ETS</a:t>
            </a:r>
          </a:p>
        </p:txBody>
      </p:sp>
      <p:sp>
        <p:nvSpPr>
          <p:cNvPr id="4" name="TextBox 4"/>
          <p:cNvSpPr txBox="1"/>
          <p:nvPr/>
        </p:nvSpPr>
        <p:spPr>
          <a:xfrm>
            <a:off x="348941" y="2361807"/>
            <a:ext cx="9559237" cy="6567294"/>
          </a:xfrm>
          <a:prstGeom prst="rect">
            <a:avLst/>
          </a:prstGeom>
        </p:spPr>
        <p:txBody>
          <a:bodyPr lIns="0" tIns="0" rIns="0" bIns="0" rtlCol="0" anchor="t">
            <a:spAutoFit/>
          </a:bodyPr>
          <a:lstStyle/>
          <a:p>
            <a:pPr marL="1325968" lvl="1" indent="-662984" algn="l">
              <a:lnSpc>
                <a:spcPts val="8598"/>
              </a:lnSpc>
              <a:buFont typeface="Arial"/>
              <a:buChar char="•"/>
            </a:pPr>
            <a:r>
              <a:rPr lang="en-US" sz="6141">
                <a:solidFill>
                  <a:srgbClr val="000000"/>
                </a:solidFill>
                <a:latin typeface="Poppins"/>
                <a:ea typeface="Poppins"/>
                <a:cs typeface="Poppins"/>
                <a:sym typeface="Poppins"/>
              </a:rPr>
              <a:t>What was provided?</a:t>
            </a:r>
          </a:p>
          <a:p>
            <a:pPr marL="1325968" lvl="1" indent="-662984" algn="l">
              <a:lnSpc>
                <a:spcPts val="8598"/>
              </a:lnSpc>
              <a:buFont typeface="Arial"/>
              <a:buChar char="•"/>
            </a:pPr>
            <a:r>
              <a:rPr lang="en-US" sz="6141">
                <a:solidFill>
                  <a:srgbClr val="000000"/>
                </a:solidFill>
                <a:latin typeface="Poppins"/>
                <a:ea typeface="Poppins"/>
                <a:cs typeface="Poppins"/>
                <a:sym typeface="Poppins"/>
              </a:rPr>
              <a:t>How much of it was provided?</a:t>
            </a:r>
          </a:p>
          <a:p>
            <a:pPr marL="1325968" lvl="1" indent="-662984" algn="l">
              <a:lnSpc>
                <a:spcPts val="8598"/>
              </a:lnSpc>
              <a:buFont typeface="Arial"/>
              <a:buChar char="•"/>
            </a:pPr>
            <a:r>
              <a:rPr lang="en-US" sz="6141">
                <a:solidFill>
                  <a:srgbClr val="000000"/>
                </a:solidFill>
                <a:latin typeface="Poppins"/>
                <a:ea typeface="Poppins"/>
                <a:cs typeface="Poppins"/>
                <a:sym typeface="Poppins"/>
              </a:rPr>
              <a:t>What was the impact of what was provided?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3139461" y="3262844"/>
            <a:ext cx="13258811" cy="5322427"/>
          </a:xfrm>
          <a:custGeom>
            <a:avLst/>
            <a:gdLst/>
            <a:ahLst/>
            <a:cxnLst/>
            <a:rect l="l" t="t" r="r" b="b"/>
            <a:pathLst>
              <a:path w="13258811" h="5322427">
                <a:moveTo>
                  <a:pt x="0" y="0"/>
                </a:moveTo>
                <a:lnTo>
                  <a:pt x="13258811" y="0"/>
                </a:lnTo>
                <a:lnTo>
                  <a:pt x="13258811" y="5322427"/>
                </a:lnTo>
                <a:lnTo>
                  <a:pt x="0" y="532242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573262" y="260350"/>
            <a:ext cx="17141476" cy="1454149"/>
          </a:xfrm>
          <a:prstGeom prst="rect">
            <a:avLst/>
          </a:prstGeom>
        </p:spPr>
        <p:txBody>
          <a:bodyPr lIns="0" tIns="0" rIns="0" bIns="0" rtlCol="0" anchor="t">
            <a:spAutoFit/>
          </a:bodyPr>
          <a:lstStyle/>
          <a:p>
            <a:pPr algn="ctr">
              <a:lnSpc>
                <a:spcPts val="11200"/>
              </a:lnSpc>
            </a:pPr>
            <a:r>
              <a:rPr lang="en-US" sz="8000">
                <a:solidFill>
                  <a:srgbClr val="000000"/>
                </a:solidFill>
                <a:latin typeface="Poppins"/>
                <a:ea typeface="Poppins"/>
                <a:cs typeface="Poppins"/>
                <a:sym typeface="Poppins"/>
              </a:rPr>
              <a:t>Case Study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FB19D"/>
        </a:solidFill>
        <a:effectLst/>
      </p:bgPr>
    </p:bg>
    <p:spTree>
      <p:nvGrpSpPr>
        <p:cNvPr id="1" name=""/>
        <p:cNvGrpSpPr/>
        <p:nvPr/>
      </p:nvGrpSpPr>
      <p:grpSpPr>
        <a:xfrm>
          <a:off x="0" y="0"/>
          <a:ext cx="0" cy="0"/>
          <a:chOff x="0" y="0"/>
          <a:chExt cx="0" cy="0"/>
        </a:xfrm>
      </p:grpSpPr>
      <p:sp>
        <p:nvSpPr>
          <p:cNvPr id="2" name="Freeform 2"/>
          <p:cNvSpPr/>
          <p:nvPr/>
        </p:nvSpPr>
        <p:spPr>
          <a:xfrm>
            <a:off x="131563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7719191" y="8672879"/>
            <a:ext cx="10291361" cy="1340481"/>
          </a:xfrm>
          <a:prstGeom prst="rect">
            <a:avLst/>
          </a:prstGeom>
        </p:spPr>
        <p:txBody>
          <a:bodyPr lIns="0" tIns="0" rIns="0" bIns="0" rtlCol="0" anchor="t">
            <a:spAutoFit/>
          </a:bodyPr>
          <a:lstStyle/>
          <a:p>
            <a:pPr algn="r">
              <a:lnSpc>
                <a:spcPts val="9679"/>
              </a:lnSpc>
            </a:pPr>
            <a:r>
              <a:rPr lang="en-US" sz="8799">
                <a:solidFill>
                  <a:srgbClr val="1D2D66"/>
                </a:solidFill>
                <a:latin typeface="Poppins"/>
                <a:ea typeface="Poppins"/>
                <a:cs typeface="Poppins"/>
                <a:sym typeface="Poppins"/>
              </a:rPr>
              <a:t>TRT &amp; Quality Data</a:t>
            </a:r>
          </a:p>
        </p:txBody>
      </p:sp>
      <p:sp>
        <p:nvSpPr>
          <p:cNvPr id="4" name="TextBox 4"/>
          <p:cNvSpPr txBox="1"/>
          <p:nvPr/>
        </p:nvSpPr>
        <p:spPr>
          <a:xfrm>
            <a:off x="2417556" y="2276794"/>
            <a:ext cx="1938412" cy="1060458"/>
          </a:xfrm>
          <a:prstGeom prst="rect">
            <a:avLst/>
          </a:prstGeom>
        </p:spPr>
        <p:txBody>
          <a:bodyPr lIns="0" tIns="0" rIns="0" bIns="0" rtlCol="0" anchor="t">
            <a:spAutoFit/>
          </a:bodyPr>
          <a:lstStyle/>
          <a:p>
            <a:pPr algn="l">
              <a:lnSpc>
                <a:spcPts val="7700"/>
              </a:lnSpc>
            </a:pPr>
            <a:r>
              <a:rPr lang="en-US" sz="7000">
                <a:solidFill>
                  <a:srgbClr val="F4F4F4"/>
                </a:solidFill>
                <a:latin typeface="Poppins"/>
                <a:ea typeface="Poppins"/>
                <a:cs typeface="Poppins"/>
                <a:sym typeface="Poppins"/>
              </a:rPr>
              <a:t>01.</a:t>
            </a:r>
          </a:p>
        </p:txBody>
      </p:sp>
      <p:sp>
        <p:nvSpPr>
          <p:cNvPr id="5" name="TextBox 5"/>
          <p:cNvSpPr txBox="1"/>
          <p:nvPr/>
        </p:nvSpPr>
        <p:spPr>
          <a:xfrm>
            <a:off x="2417556" y="3994768"/>
            <a:ext cx="1938412" cy="1060458"/>
          </a:xfrm>
          <a:prstGeom prst="rect">
            <a:avLst/>
          </a:prstGeom>
        </p:spPr>
        <p:txBody>
          <a:bodyPr lIns="0" tIns="0" rIns="0" bIns="0" rtlCol="0" anchor="t">
            <a:spAutoFit/>
          </a:bodyPr>
          <a:lstStyle/>
          <a:p>
            <a:pPr algn="l">
              <a:lnSpc>
                <a:spcPts val="7700"/>
              </a:lnSpc>
            </a:pPr>
            <a:r>
              <a:rPr lang="en-US" sz="7000">
                <a:solidFill>
                  <a:srgbClr val="F4F4F4"/>
                </a:solidFill>
                <a:latin typeface="Poppins"/>
                <a:ea typeface="Poppins"/>
                <a:cs typeface="Poppins"/>
                <a:sym typeface="Poppins"/>
              </a:rPr>
              <a:t>02.</a:t>
            </a:r>
          </a:p>
        </p:txBody>
      </p:sp>
      <p:sp>
        <p:nvSpPr>
          <p:cNvPr id="6" name="TextBox 6"/>
          <p:cNvSpPr txBox="1"/>
          <p:nvPr/>
        </p:nvSpPr>
        <p:spPr>
          <a:xfrm>
            <a:off x="4355969" y="4259881"/>
            <a:ext cx="9389011" cy="530231"/>
          </a:xfrm>
          <a:prstGeom prst="rect">
            <a:avLst/>
          </a:prstGeom>
        </p:spPr>
        <p:txBody>
          <a:bodyPr lIns="0" tIns="0" rIns="0" bIns="0" rtlCol="0" anchor="t">
            <a:spAutoFit/>
          </a:bodyPr>
          <a:lstStyle/>
          <a:p>
            <a:pPr algn="l">
              <a:lnSpc>
                <a:spcPts val="3850"/>
              </a:lnSpc>
            </a:pPr>
            <a:r>
              <a:rPr lang="en-US" sz="3500">
                <a:solidFill>
                  <a:srgbClr val="F4F4F4"/>
                </a:solidFill>
                <a:latin typeface="Poppins"/>
                <a:ea typeface="Poppins"/>
                <a:cs typeface="Poppins"/>
                <a:sym typeface="Poppins"/>
              </a:rPr>
              <a:t>CONSISTENCY &amp; TRANSFERABILITY</a:t>
            </a:r>
          </a:p>
        </p:txBody>
      </p:sp>
      <p:sp>
        <p:nvSpPr>
          <p:cNvPr id="7" name="TextBox 7"/>
          <p:cNvSpPr txBox="1"/>
          <p:nvPr/>
        </p:nvSpPr>
        <p:spPr>
          <a:xfrm>
            <a:off x="2417556" y="5720535"/>
            <a:ext cx="1938412" cy="1060458"/>
          </a:xfrm>
          <a:prstGeom prst="rect">
            <a:avLst/>
          </a:prstGeom>
        </p:spPr>
        <p:txBody>
          <a:bodyPr lIns="0" tIns="0" rIns="0" bIns="0" rtlCol="0" anchor="t">
            <a:spAutoFit/>
          </a:bodyPr>
          <a:lstStyle/>
          <a:p>
            <a:pPr algn="l">
              <a:lnSpc>
                <a:spcPts val="7700"/>
              </a:lnSpc>
            </a:pPr>
            <a:r>
              <a:rPr lang="en-US" sz="7000">
                <a:solidFill>
                  <a:srgbClr val="F4F4F4"/>
                </a:solidFill>
                <a:latin typeface="Poppins"/>
                <a:ea typeface="Poppins"/>
                <a:cs typeface="Poppins"/>
                <a:sym typeface="Poppins"/>
              </a:rPr>
              <a:t>03.</a:t>
            </a:r>
          </a:p>
        </p:txBody>
      </p:sp>
      <p:sp>
        <p:nvSpPr>
          <p:cNvPr id="8" name="TextBox 8"/>
          <p:cNvSpPr txBox="1"/>
          <p:nvPr/>
        </p:nvSpPr>
        <p:spPr>
          <a:xfrm>
            <a:off x="4355969" y="5985648"/>
            <a:ext cx="6726444" cy="530231"/>
          </a:xfrm>
          <a:prstGeom prst="rect">
            <a:avLst/>
          </a:prstGeom>
        </p:spPr>
        <p:txBody>
          <a:bodyPr lIns="0" tIns="0" rIns="0" bIns="0" rtlCol="0" anchor="t">
            <a:spAutoFit/>
          </a:bodyPr>
          <a:lstStyle/>
          <a:p>
            <a:pPr algn="l">
              <a:lnSpc>
                <a:spcPts val="3850"/>
              </a:lnSpc>
            </a:pPr>
            <a:r>
              <a:rPr lang="en-US" sz="3500">
                <a:solidFill>
                  <a:srgbClr val="F4F4F4"/>
                </a:solidFill>
                <a:latin typeface="Poppins"/>
                <a:ea typeface="Poppins"/>
                <a:cs typeface="Poppins"/>
                <a:sym typeface="Poppins"/>
              </a:rPr>
              <a:t>FEASIBILITY</a:t>
            </a:r>
          </a:p>
        </p:txBody>
      </p:sp>
      <p:sp>
        <p:nvSpPr>
          <p:cNvPr id="9" name="Freeform 9"/>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4355969" y="2541907"/>
            <a:ext cx="7958115" cy="530231"/>
          </a:xfrm>
          <a:prstGeom prst="rect">
            <a:avLst/>
          </a:prstGeom>
        </p:spPr>
        <p:txBody>
          <a:bodyPr lIns="0" tIns="0" rIns="0" bIns="0" rtlCol="0" anchor="t">
            <a:spAutoFit/>
          </a:bodyPr>
          <a:lstStyle/>
          <a:p>
            <a:pPr algn="l">
              <a:lnSpc>
                <a:spcPts val="3850"/>
              </a:lnSpc>
            </a:pPr>
            <a:r>
              <a:rPr lang="en-US" sz="3500">
                <a:solidFill>
                  <a:srgbClr val="F4F4F4"/>
                </a:solidFill>
                <a:latin typeface="Poppins"/>
                <a:ea typeface="Poppins"/>
                <a:cs typeface="Poppins"/>
                <a:sym typeface="Poppins"/>
              </a:rPr>
              <a:t>ACCURACY &amp; RELEVANCE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2277363" y="1585416"/>
            <a:ext cx="4211229" cy="1737132"/>
            <a:chOff x="0" y="0"/>
            <a:chExt cx="5614972" cy="2316176"/>
          </a:xfrm>
        </p:grpSpPr>
        <p:sp>
          <p:nvSpPr>
            <p:cNvPr id="3" name="Freeform 3"/>
            <p:cNvSpPr/>
            <p:nvPr/>
          </p:nvSpPr>
          <p:spPr>
            <a:xfrm>
              <a:off x="0" y="0"/>
              <a:ext cx="5614972" cy="2316176"/>
            </a:xfrm>
            <a:custGeom>
              <a:avLst/>
              <a:gdLst/>
              <a:ahLst/>
              <a:cxnLst/>
              <a:rect l="l" t="t" r="r" b="b"/>
              <a:pathLst>
                <a:path w="5614972" h="2316176">
                  <a:moveTo>
                    <a:pt x="0" y="0"/>
                  </a:moveTo>
                  <a:lnTo>
                    <a:pt x="5614972" y="0"/>
                  </a:lnTo>
                  <a:lnTo>
                    <a:pt x="5614972" y="2316176"/>
                  </a:lnTo>
                  <a:lnTo>
                    <a:pt x="0" y="23161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4407826" y="304496"/>
              <a:ext cx="1207146" cy="1178477"/>
            </a:xfrm>
            <a:custGeom>
              <a:avLst/>
              <a:gdLst/>
              <a:ahLst/>
              <a:cxnLst/>
              <a:rect l="l" t="t" r="r" b="b"/>
              <a:pathLst>
                <a:path w="1207146" h="1178477">
                  <a:moveTo>
                    <a:pt x="1207146" y="0"/>
                  </a:moveTo>
                  <a:lnTo>
                    <a:pt x="0" y="0"/>
                  </a:lnTo>
                  <a:lnTo>
                    <a:pt x="0" y="1178477"/>
                  </a:lnTo>
                  <a:lnTo>
                    <a:pt x="1207146" y="1178477"/>
                  </a:lnTo>
                  <a:lnTo>
                    <a:pt x="1207146"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424281" y="333071"/>
              <a:ext cx="4766411" cy="1817417"/>
            </a:xfrm>
            <a:prstGeom prst="rect">
              <a:avLst/>
            </a:prstGeom>
          </p:spPr>
          <p:txBody>
            <a:bodyPr lIns="0" tIns="0" rIns="0" bIns="0" rtlCol="0" anchor="t">
              <a:spAutoFit/>
            </a:bodyPr>
            <a:lstStyle/>
            <a:p>
              <a:pPr algn="l">
                <a:lnSpc>
                  <a:spcPts val="3591"/>
                </a:lnSpc>
                <a:spcBef>
                  <a:spcPct val="0"/>
                </a:spcBef>
              </a:pPr>
              <a:r>
                <a:rPr lang="en-US" sz="3265" b="1" spc="-65">
                  <a:solidFill>
                    <a:srgbClr val="F4F4F4"/>
                  </a:solidFill>
                  <a:latin typeface="Open Sans Bold"/>
                  <a:ea typeface="Open Sans Bold"/>
                  <a:cs typeface="Open Sans Bold"/>
                  <a:sym typeface="Open Sans Bold"/>
                </a:rPr>
                <a:t>Counseling on </a:t>
              </a:r>
            </a:p>
            <a:p>
              <a:pPr algn="l">
                <a:lnSpc>
                  <a:spcPts val="3591"/>
                </a:lnSpc>
                <a:spcBef>
                  <a:spcPct val="0"/>
                </a:spcBef>
              </a:pPr>
              <a:r>
                <a:rPr lang="en-US" sz="3265" b="1" spc="-65">
                  <a:solidFill>
                    <a:srgbClr val="F4F4F4"/>
                  </a:solidFill>
                  <a:latin typeface="Open Sans Bold"/>
                  <a:ea typeface="Open Sans Bold"/>
                  <a:cs typeface="Open Sans Bold"/>
                  <a:sym typeface="Open Sans Bold"/>
                </a:rPr>
                <a:t>Post-Secondary Enrollment</a:t>
              </a:r>
            </a:p>
          </p:txBody>
        </p:sp>
      </p:grpSp>
      <p:grpSp>
        <p:nvGrpSpPr>
          <p:cNvPr id="6" name="Group 6"/>
          <p:cNvGrpSpPr/>
          <p:nvPr/>
        </p:nvGrpSpPr>
        <p:grpSpPr>
          <a:xfrm>
            <a:off x="1527148" y="4326279"/>
            <a:ext cx="3893019" cy="936819"/>
            <a:chOff x="0" y="0"/>
            <a:chExt cx="5190692" cy="1249092"/>
          </a:xfrm>
        </p:grpSpPr>
        <p:sp>
          <p:nvSpPr>
            <p:cNvPr id="7" name="Freeform 7"/>
            <p:cNvSpPr/>
            <p:nvPr/>
          </p:nvSpPr>
          <p:spPr>
            <a:xfrm flipH="1">
              <a:off x="3983545" y="0"/>
              <a:ext cx="1207146" cy="1178477"/>
            </a:xfrm>
            <a:custGeom>
              <a:avLst/>
              <a:gdLst/>
              <a:ahLst/>
              <a:cxnLst/>
              <a:rect l="l" t="t" r="r" b="b"/>
              <a:pathLst>
                <a:path w="1207146" h="1178477">
                  <a:moveTo>
                    <a:pt x="1207147" y="0"/>
                  </a:moveTo>
                  <a:lnTo>
                    <a:pt x="0" y="0"/>
                  </a:lnTo>
                  <a:lnTo>
                    <a:pt x="0" y="1178477"/>
                  </a:lnTo>
                  <a:lnTo>
                    <a:pt x="1207147" y="1178477"/>
                  </a:lnTo>
                  <a:lnTo>
                    <a:pt x="120714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0" y="28575"/>
              <a:ext cx="4766411" cy="1220517"/>
            </a:xfrm>
            <a:prstGeom prst="rect">
              <a:avLst/>
            </a:prstGeom>
          </p:spPr>
          <p:txBody>
            <a:bodyPr lIns="0" tIns="0" rIns="0" bIns="0" rtlCol="0" anchor="t">
              <a:spAutoFit/>
            </a:bodyPr>
            <a:lstStyle/>
            <a:p>
              <a:pPr algn="l">
                <a:lnSpc>
                  <a:spcPts val="3591"/>
                </a:lnSpc>
                <a:spcBef>
                  <a:spcPct val="0"/>
                </a:spcBef>
              </a:pPr>
              <a:r>
                <a:rPr lang="en-US" sz="3265" b="1" spc="-65">
                  <a:solidFill>
                    <a:srgbClr val="F4F4F4"/>
                  </a:solidFill>
                  <a:latin typeface="Open Sans Bold"/>
                  <a:ea typeface="Open Sans Bold"/>
                  <a:cs typeface="Open Sans Bold"/>
                  <a:sym typeface="Open Sans Bold"/>
                </a:rPr>
                <a:t>Job Exploration Counseling</a:t>
              </a:r>
            </a:p>
          </p:txBody>
        </p:sp>
      </p:grpSp>
      <p:sp>
        <p:nvSpPr>
          <p:cNvPr id="9" name="TextBox 9"/>
          <p:cNvSpPr txBox="1"/>
          <p:nvPr/>
        </p:nvSpPr>
        <p:spPr>
          <a:xfrm>
            <a:off x="2277363" y="6242685"/>
            <a:ext cx="5915133" cy="1177290"/>
          </a:xfrm>
          <a:prstGeom prst="rect">
            <a:avLst/>
          </a:prstGeom>
        </p:spPr>
        <p:txBody>
          <a:bodyPr lIns="0" tIns="0" rIns="0" bIns="0" rtlCol="0" anchor="t">
            <a:spAutoFit/>
          </a:bodyPr>
          <a:lstStyle/>
          <a:p>
            <a:pPr algn="ctr">
              <a:lnSpc>
                <a:spcPts val="4620"/>
              </a:lnSpc>
            </a:pPr>
            <a:r>
              <a:rPr lang="en-US" sz="4200" b="1" spc="-84">
                <a:solidFill>
                  <a:srgbClr val="F4F4F4"/>
                </a:solidFill>
                <a:latin typeface="Open Sans Bold"/>
                <a:ea typeface="Open Sans Bold"/>
                <a:cs typeface="Open Sans Bold"/>
                <a:sym typeface="Open Sans Bold"/>
              </a:rPr>
              <a:t>Write your topic</a:t>
            </a:r>
          </a:p>
          <a:p>
            <a:pPr algn="ctr">
              <a:lnSpc>
                <a:spcPts val="4620"/>
              </a:lnSpc>
            </a:pPr>
            <a:r>
              <a:rPr lang="en-US" sz="4200" b="1" spc="-84">
                <a:solidFill>
                  <a:srgbClr val="F4F4F4"/>
                </a:solidFill>
                <a:latin typeface="Open Sans Bold"/>
                <a:ea typeface="Open Sans Bold"/>
                <a:cs typeface="Open Sans Bold"/>
                <a:sym typeface="Open Sans Bold"/>
              </a:rPr>
              <a:t>or idea</a:t>
            </a:r>
          </a:p>
        </p:txBody>
      </p:sp>
      <p:grpSp>
        <p:nvGrpSpPr>
          <p:cNvPr id="10" name="Group 10"/>
          <p:cNvGrpSpPr/>
          <p:nvPr/>
        </p:nvGrpSpPr>
        <p:grpSpPr>
          <a:xfrm>
            <a:off x="1208938" y="3894048"/>
            <a:ext cx="4211229" cy="1737132"/>
            <a:chOff x="0" y="0"/>
            <a:chExt cx="5614972" cy="2316176"/>
          </a:xfrm>
        </p:grpSpPr>
        <p:sp>
          <p:nvSpPr>
            <p:cNvPr id="11" name="Freeform 11"/>
            <p:cNvSpPr/>
            <p:nvPr/>
          </p:nvSpPr>
          <p:spPr>
            <a:xfrm>
              <a:off x="0" y="0"/>
              <a:ext cx="5614972" cy="2316176"/>
            </a:xfrm>
            <a:custGeom>
              <a:avLst/>
              <a:gdLst/>
              <a:ahLst/>
              <a:cxnLst/>
              <a:rect l="l" t="t" r="r" b="b"/>
              <a:pathLst>
                <a:path w="5614972" h="2316176">
                  <a:moveTo>
                    <a:pt x="0" y="0"/>
                  </a:moveTo>
                  <a:lnTo>
                    <a:pt x="5614972" y="0"/>
                  </a:lnTo>
                  <a:lnTo>
                    <a:pt x="5614972" y="2316176"/>
                  </a:lnTo>
                  <a:lnTo>
                    <a:pt x="0" y="23161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4601260" y="178650"/>
              <a:ext cx="820279" cy="1958875"/>
            </a:xfrm>
            <a:custGeom>
              <a:avLst/>
              <a:gdLst/>
              <a:ahLst/>
              <a:cxnLst/>
              <a:rect l="l" t="t" r="r" b="b"/>
              <a:pathLst>
                <a:path w="820279" h="1958875">
                  <a:moveTo>
                    <a:pt x="0" y="0"/>
                  </a:moveTo>
                  <a:lnTo>
                    <a:pt x="820279" y="0"/>
                  </a:lnTo>
                  <a:lnTo>
                    <a:pt x="820279" y="1958876"/>
                  </a:lnTo>
                  <a:lnTo>
                    <a:pt x="0" y="19588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244988" y="498759"/>
              <a:ext cx="4766411" cy="1817417"/>
            </a:xfrm>
            <a:prstGeom prst="rect">
              <a:avLst/>
            </a:prstGeom>
          </p:spPr>
          <p:txBody>
            <a:bodyPr lIns="0" tIns="0" rIns="0" bIns="0" rtlCol="0" anchor="t">
              <a:spAutoFit/>
            </a:bodyPr>
            <a:lstStyle/>
            <a:p>
              <a:pPr algn="l">
                <a:lnSpc>
                  <a:spcPts val="3591"/>
                </a:lnSpc>
              </a:pPr>
              <a:r>
                <a:rPr lang="en-US" sz="3265" b="1" spc="-65">
                  <a:solidFill>
                    <a:srgbClr val="F4F4F4"/>
                  </a:solidFill>
                  <a:latin typeface="Open Sans Bold"/>
                  <a:ea typeface="Open Sans Bold"/>
                  <a:cs typeface="Open Sans Bold"/>
                  <a:sym typeface="Open Sans Bold"/>
                </a:rPr>
                <a:t>Job Exploration Counseling</a:t>
              </a:r>
            </a:p>
            <a:p>
              <a:pPr algn="l">
                <a:lnSpc>
                  <a:spcPts val="3591"/>
                </a:lnSpc>
                <a:spcBef>
                  <a:spcPct val="0"/>
                </a:spcBef>
              </a:pPr>
              <a:endParaRPr lang="en-US" sz="3265" b="1" spc="-65">
                <a:solidFill>
                  <a:srgbClr val="F4F4F4"/>
                </a:solidFill>
                <a:latin typeface="Open Sans Bold"/>
                <a:ea typeface="Open Sans Bold"/>
                <a:cs typeface="Open Sans Bold"/>
                <a:sym typeface="Open Sans Bold"/>
              </a:endParaRPr>
            </a:p>
          </p:txBody>
        </p:sp>
      </p:grpSp>
      <p:grpSp>
        <p:nvGrpSpPr>
          <p:cNvPr id="14" name="Group 14"/>
          <p:cNvGrpSpPr/>
          <p:nvPr/>
        </p:nvGrpSpPr>
        <p:grpSpPr>
          <a:xfrm>
            <a:off x="4644353" y="8294477"/>
            <a:ext cx="4211229" cy="1603144"/>
            <a:chOff x="0" y="0"/>
            <a:chExt cx="5614972" cy="2137526"/>
          </a:xfrm>
        </p:grpSpPr>
        <p:sp>
          <p:nvSpPr>
            <p:cNvPr id="15" name="Freeform 15"/>
            <p:cNvSpPr/>
            <p:nvPr/>
          </p:nvSpPr>
          <p:spPr>
            <a:xfrm>
              <a:off x="0" y="0"/>
              <a:ext cx="5614972" cy="2137526"/>
            </a:xfrm>
            <a:custGeom>
              <a:avLst/>
              <a:gdLst/>
              <a:ahLst/>
              <a:cxnLst/>
              <a:rect l="l" t="t" r="r" b="b"/>
              <a:pathLst>
                <a:path w="5614972" h="2137526">
                  <a:moveTo>
                    <a:pt x="0" y="0"/>
                  </a:moveTo>
                  <a:lnTo>
                    <a:pt x="5614972" y="0"/>
                  </a:lnTo>
                  <a:lnTo>
                    <a:pt x="5614972" y="2137526"/>
                  </a:lnTo>
                  <a:lnTo>
                    <a:pt x="0" y="2137526"/>
                  </a:lnTo>
                  <a:lnTo>
                    <a:pt x="0" y="0"/>
                  </a:lnTo>
                  <a:close/>
                </a:path>
              </a:pathLst>
            </a:custGeom>
            <a:blipFill>
              <a:blip r:embed="rId3">
                <a:extLst>
                  <a:ext uri="{96DAC541-7B7A-43D3-8B79-37D633B846F1}">
                    <asvg:svgBlip xmlns:asvg="http://schemas.microsoft.com/office/drawing/2016/SVG/main" r:embed="rId4"/>
                  </a:ext>
                </a:extLst>
              </a:blip>
              <a:stretch>
                <a:fillRect t="-4178" b="-4178"/>
              </a:stretch>
            </a:blipFill>
          </p:spPr>
          <p:txBody>
            <a:bodyPr/>
            <a:lstStyle/>
            <a:p>
              <a:endParaRPr lang="en-US"/>
            </a:p>
          </p:txBody>
        </p:sp>
        <p:sp>
          <p:nvSpPr>
            <p:cNvPr id="16" name="TextBox 16"/>
            <p:cNvSpPr txBox="1"/>
            <p:nvPr/>
          </p:nvSpPr>
          <p:spPr>
            <a:xfrm>
              <a:off x="244988" y="498759"/>
              <a:ext cx="4766411" cy="1220517"/>
            </a:xfrm>
            <a:prstGeom prst="rect">
              <a:avLst/>
            </a:prstGeom>
          </p:spPr>
          <p:txBody>
            <a:bodyPr lIns="0" tIns="0" rIns="0" bIns="0" rtlCol="0" anchor="t">
              <a:spAutoFit/>
            </a:bodyPr>
            <a:lstStyle/>
            <a:p>
              <a:pPr algn="l">
                <a:lnSpc>
                  <a:spcPts val="3591"/>
                </a:lnSpc>
                <a:spcBef>
                  <a:spcPct val="0"/>
                </a:spcBef>
              </a:pPr>
              <a:r>
                <a:rPr lang="en-US" sz="3265" b="1" spc="-65">
                  <a:solidFill>
                    <a:srgbClr val="F4F4F4"/>
                  </a:solidFill>
                  <a:latin typeface="Open Sans Bold"/>
                  <a:ea typeface="Open Sans Bold"/>
                  <a:cs typeface="Open Sans Bold"/>
                  <a:sym typeface="Open Sans Bold"/>
                </a:rPr>
                <a:t>Work-Based Learning</a:t>
              </a:r>
            </a:p>
          </p:txBody>
        </p:sp>
        <p:sp>
          <p:nvSpPr>
            <p:cNvPr id="17" name="Freeform 17"/>
            <p:cNvSpPr/>
            <p:nvPr/>
          </p:nvSpPr>
          <p:spPr>
            <a:xfrm>
              <a:off x="3838113" y="470184"/>
              <a:ext cx="1515683" cy="1280752"/>
            </a:xfrm>
            <a:custGeom>
              <a:avLst/>
              <a:gdLst/>
              <a:ahLst/>
              <a:cxnLst/>
              <a:rect l="l" t="t" r="r" b="b"/>
              <a:pathLst>
                <a:path w="1515683" h="1280752">
                  <a:moveTo>
                    <a:pt x="0" y="0"/>
                  </a:moveTo>
                  <a:lnTo>
                    <a:pt x="1515683" y="0"/>
                  </a:lnTo>
                  <a:lnTo>
                    <a:pt x="1515683" y="1280752"/>
                  </a:lnTo>
                  <a:lnTo>
                    <a:pt x="0" y="12807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18" name="TextBox 18"/>
          <p:cNvSpPr txBox="1"/>
          <p:nvPr/>
        </p:nvSpPr>
        <p:spPr>
          <a:xfrm>
            <a:off x="9910266" y="6236718"/>
            <a:ext cx="5915133" cy="1177290"/>
          </a:xfrm>
          <a:prstGeom prst="rect">
            <a:avLst/>
          </a:prstGeom>
        </p:spPr>
        <p:txBody>
          <a:bodyPr lIns="0" tIns="0" rIns="0" bIns="0" rtlCol="0" anchor="t">
            <a:spAutoFit/>
          </a:bodyPr>
          <a:lstStyle/>
          <a:p>
            <a:pPr algn="ctr">
              <a:lnSpc>
                <a:spcPts val="4620"/>
              </a:lnSpc>
            </a:pPr>
            <a:r>
              <a:rPr lang="en-US" sz="4200" b="1" spc="-84">
                <a:solidFill>
                  <a:srgbClr val="F4F4F4"/>
                </a:solidFill>
                <a:latin typeface="Open Sans Bold"/>
                <a:ea typeface="Open Sans Bold"/>
                <a:cs typeface="Open Sans Bold"/>
                <a:sym typeface="Open Sans Bold"/>
              </a:rPr>
              <a:t>Write your topic</a:t>
            </a:r>
          </a:p>
          <a:p>
            <a:pPr algn="ctr">
              <a:lnSpc>
                <a:spcPts val="4620"/>
              </a:lnSpc>
            </a:pPr>
            <a:r>
              <a:rPr lang="en-US" sz="4200" b="1" spc="-84">
                <a:solidFill>
                  <a:srgbClr val="F4F4F4"/>
                </a:solidFill>
                <a:latin typeface="Open Sans Bold"/>
                <a:ea typeface="Open Sans Bold"/>
                <a:cs typeface="Open Sans Bold"/>
                <a:sym typeface="Open Sans Bold"/>
              </a:rPr>
              <a:t>or idea</a:t>
            </a:r>
          </a:p>
        </p:txBody>
      </p:sp>
      <p:grpSp>
        <p:nvGrpSpPr>
          <p:cNvPr id="19" name="Group 19"/>
          <p:cNvGrpSpPr/>
          <p:nvPr/>
        </p:nvGrpSpPr>
        <p:grpSpPr>
          <a:xfrm>
            <a:off x="9508555" y="8294477"/>
            <a:ext cx="4211229" cy="1603144"/>
            <a:chOff x="0" y="0"/>
            <a:chExt cx="5614972" cy="2137526"/>
          </a:xfrm>
        </p:grpSpPr>
        <p:sp>
          <p:nvSpPr>
            <p:cNvPr id="20" name="Freeform 20"/>
            <p:cNvSpPr/>
            <p:nvPr/>
          </p:nvSpPr>
          <p:spPr>
            <a:xfrm>
              <a:off x="0" y="0"/>
              <a:ext cx="5614972" cy="2137526"/>
            </a:xfrm>
            <a:custGeom>
              <a:avLst/>
              <a:gdLst/>
              <a:ahLst/>
              <a:cxnLst/>
              <a:rect l="l" t="t" r="r" b="b"/>
              <a:pathLst>
                <a:path w="5614972" h="2137526">
                  <a:moveTo>
                    <a:pt x="0" y="0"/>
                  </a:moveTo>
                  <a:lnTo>
                    <a:pt x="5614972" y="0"/>
                  </a:lnTo>
                  <a:lnTo>
                    <a:pt x="5614972" y="2137526"/>
                  </a:lnTo>
                  <a:lnTo>
                    <a:pt x="0" y="2137526"/>
                  </a:lnTo>
                  <a:lnTo>
                    <a:pt x="0" y="0"/>
                  </a:lnTo>
                  <a:close/>
                </a:path>
              </a:pathLst>
            </a:custGeom>
            <a:blipFill>
              <a:blip r:embed="rId3">
                <a:extLst>
                  <a:ext uri="{96DAC541-7B7A-43D3-8B79-37D633B846F1}">
                    <asvg:svgBlip xmlns:asvg="http://schemas.microsoft.com/office/drawing/2016/SVG/main" r:embed="rId4"/>
                  </a:ext>
                </a:extLst>
              </a:blip>
              <a:stretch>
                <a:fillRect t="-4178" b="-4178"/>
              </a:stretch>
            </a:blipFill>
          </p:spPr>
          <p:txBody>
            <a:bodyPr/>
            <a:lstStyle/>
            <a:p>
              <a:endParaRPr lang="en-US"/>
            </a:p>
          </p:txBody>
        </p:sp>
        <p:sp>
          <p:nvSpPr>
            <p:cNvPr id="21" name="Freeform 21"/>
            <p:cNvSpPr/>
            <p:nvPr/>
          </p:nvSpPr>
          <p:spPr>
            <a:xfrm>
              <a:off x="4302147" y="929148"/>
              <a:ext cx="1099338" cy="1082848"/>
            </a:xfrm>
            <a:custGeom>
              <a:avLst/>
              <a:gdLst/>
              <a:ahLst/>
              <a:cxnLst/>
              <a:rect l="l" t="t" r="r" b="b"/>
              <a:pathLst>
                <a:path w="1099338" h="1082848">
                  <a:moveTo>
                    <a:pt x="0" y="0"/>
                  </a:moveTo>
                  <a:lnTo>
                    <a:pt x="1099338" y="0"/>
                  </a:lnTo>
                  <a:lnTo>
                    <a:pt x="1099338" y="1082847"/>
                  </a:lnTo>
                  <a:lnTo>
                    <a:pt x="0" y="10828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2" name="TextBox 22"/>
            <p:cNvSpPr txBox="1"/>
            <p:nvPr/>
          </p:nvSpPr>
          <p:spPr>
            <a:xfrm>
              <a:off x="244988" y="498759"/>
              <a:ext cx="4766411" cy="1220517"/>
            </a:xfrm>
            <a:prstGeom prst="rect">
              <a:avLst/>
            </a:prstGeom>
          </p:spPr>
          <p:txBody>
            <a:bodyPr lIns="0" tIns="0" rIns="0" bIns="0" rtlCol="0" anchor="t">
              <a:spAutoFit/>
            </a:bodyPr>
            <a:lstStyle/>
            <a:p>
              <a:pPr algn="l">
                <a:lnSpc>
                  <a:spcPts val="3591"/>
                </a:lnSpc>
                <a:spcBef>
                  <a:spcPct val="0"/>
                </a:spcBef>
              </a:pPr>
              <a:r>
                <a:rPr lang="en-US" sz="3265" b="1" spc="-65">
                  <a:solidFill>
                    <a:srgbClr val="F4F4F4"/>
                  </a:solidFill>
                  <a:latin typeface="Open Sans Bold"/>
                  <a:ea typeface="Open Sans Bold"/>
                  <a:cs typeface="Open Sans Bold"/>
                  <a:sym typeface="Open Sans Bold"/>
                </a:rPr>
                <a:t>Communication &amp; Social Skills</a:t>
              </a:r>
            </a:p>
          </p:txBody>
        </p:sp>
      </p:grpSp>
      <p:sp>
        <p:nvSpPr>
          <p:cNvPr id="23" name="TextBox 23"/>
          <p:cNvSpPr txBox="1"/>
          <p:nvPr/>
        </p:nvSpPr>
        <p:spPr>
          <a:xfrm>
            <a:off x="9910266" y="2920617"/>
            <a:ext cx="5915133" cy="1177290"/>
          </a:xfrm>
          <a:prstGeom prst="rect">
            <a:avLst/>
          </a:prstGeom>
        </p:spPr>
        <p:txBody>
          <a:bodyPr lIns="0" tIns="0" rIns="0" bIns="0" rtlCol="0" anchor="t">
            <a:spAutoFit/>
          </a:bodyPr>
          <a:lstStyle/>
          <a:p>
            <a:pPr algn="ctr">
              <a:lnSpc>
                <a:spcPts val="4620"/>
              </a:lnSpc>
            </a:pPr>
            <a:r>
              <a:rPr lang="en-US" sz="4200" b="1" spc="-84">
                <a:solidFill>
                  <a:srgbClr val="F4F4F4"/>
                </a:solidFill>
                <a:latin typeface="Open Sans Bold"/>
                <a:ea typeface="Open Sans Bold"/>
                <a:cs typeface="Open Sans Bold"/>
                <a:sym typeface="Open Sans Bold"/>
              </a:rPr>
              <a:t>Write your topic</a:t>
            </a:r>
          </a:p>
          <a:p>
            <a:pPr algn="ctr">
              <a:lnSpc>
                <a:spcPts val="4620"/>
              </a:lnSpc>
            </a:pPr>
            <a:r>
              <a:rPr lang="en-US" sz="4200" b="1" spc="-84">
                <a:solidFill>
                  <a:srgbClr val="F4F4F4"/>
                </a:solidFill>
                <a:latin typeface="Open Sans Bold"/>
                <a:ea typeface="Open Sans Bold"/>
                <a:cs typeface="Open Sans Bold"/>
                <a:sym typeface="Open Sans Bold"/>
              </a:rPr>
              <a:t>or idea</a:t>
            </a:r>
          </a:p>
        </p:txBody>
      </p:sp>
      <p:grpSp>
        <p:nvGrpSpPr>
          <p:cNvPr id="24" name="Group 24"/>
          <p:cNvGrpSpPr/>
          <p:nvPr/>
        </p:nvGrpSpPr>
        <p:grpSpPr>
          <a:xfrm>
            <a:off x="11920192" y="6292880"/>
            <a:ext cx="4211229" cy="1603144"/>
            <a:chOff x="0" y="0"/>
            <a:chExt cx="5614972" cy="2137526"/>
          </a:xfrm>
        </p:grpSpPr>
        <p:sp>
          <p:nvSpPr>
            <p:cNvPr id="25" name="Freeform 25"/>
            <p:cNvSpPr/>
            <p:nvPr/>
          </p:nvSpPr>
          <p:spPr>
            <a:xfrm>
              <a:off x="0" y="0"/>
              <a:ext cx="5614972" cy="2137526"/>
            </a:xfrm>
            <a:custGeom>
              <a:avLst/>
              <a:gdLst/>
              <a:ahLst/>
              <a:cxnLst/>
              <a:rect l="l" t="t" r="r" b="b"/>
              <a:pathLst>
                <a:path w="5614972" h="2137526">
                  <a:moveTo>
                    <a:pt x="0" y="0"/>
                  </a:moveTo>
                  <a:lnTo>
                    <a:pt x="5614972" y="0"/>
                  </a:lnTo>
                  <a:lnTo>
                    <a:pt x="5614972" y="2137526"/>
                  </a:lnTo>
                  <a:lnTo>
                    <a:pt x="0" y="2137526"/>
                  </a:lnTo>
                  <a:lnTo>
                    <a:pt x="0" y="0"/>
                  </a:lnTo>
                  <a:close/>
                </a:path>
              </a:pathLst>
            </a:custGeom>
            <a:blipFill>
              <a:blip r:embed="rId3">
                <a:extLst>
                  <a:ext uri="{96DAC541-7B7A-43D3-8B79-37D633B846F1}">
                    <asvg:svgBlip xmlns:asvg="http://schemas.microsoft.com/office/drawing/2016/SVG/main" r:embed="rId4"/>
                  </a:ext>
                </a:extLst>
              </a:blip>
              <a:stretch>
                <a:fillRect t="-4178" b="-4178"/>
              </a:stretch>
            </a:blipFill>
          </p:spPr>
          <p:txBody>
            <a:bodyPr/>
            <a:lstStyle/>
            <a:p>
              <a:endParaRPr lang="en-US"/>
            </a:p>
          </p:txBody>
        </p:sp>
        <p:sp>
          <p:nvSpPr>
            <p:cNvPr id="26" name="Freeform 26"/>
            <p:cNvSpPr/>
            <p:nvPr/>
          </p:nvSpPr>
          <p:spPr>
            <a:xfrm flipH="1">
              <a:off x="3796364" y="297613"/>
              <a:ext cx="1575785" cy="1542300"/>
            </a:xfrm>
            <a:custGeom>
              <a:avLst/>
              <a:gdLst/>
              <a:ahLst/>
              <a:cxnLst/>
              <a:rect l="l" t="t" r="r" b="b"/>
              <a:pathLst>
                <a:path w="1575785" h="1542300">
                  <a:moveTo>
                    <a:pt x="1575785" y="0"/>
                  </a:moveTo>
                  <a:lnTo>
                    <a:pt x="0" y="0"/>
                  </a:lnTo>
                  <a:lnTo>
                    <a:pt x="0" y="1542300"/>
                  </a:lnTo>
                  <a:lnTo>
                    <a:pt x="1575785" y="1542300"/>
                  </a:lnTo>
                  <a:lnTo>
                    <a:pt x="1575785"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7" name="TextBox 27"/>
            <p:cNvSpPr txBox="1"/>
            <p:nvPr/>
          </p:nvSpPr>
          <p:spPr>
            <a:xfrm>
              <a:off x="244988" y="498759"/>
              <a:ext cx="4766411" cy="1220517"/>
            </a:xfrm>
            <a:prstGeom prst="rect">
              <a:avLst/>
            </a:prstGeom>
          </p:spPr>
          <p:txBody>
            <a:bodyPr lIns="0" tIns="0" rIns="0" bIns="0" rtlCol="0" anchor="t">
              <a:spAutoFit/>
            </a:bodyPr>
            <a:lstStyle/>
            <a:p>
              <a:pPr algn="l">
                <a:lnSpc>
                  <a:spcPts val="3591"/>
                </a:lnSpc>
              </a:pPr>
              <a:r>
                <a:rPr lang="en-US" sz="3265" b="1" spc="-65">
                  <a:solidFill>
                    <a:srgbClr val="F4F4F4"/>
                  </a:solidFill>
                  <a:latin typeface="Open Sans Bold"/>
                  <a:ea typeface="Open Sans Bold"/>
                  <a:cs typeface="Open Sans Bold"/>
                  <a:sym typeface="Open Sans Bold"/>
                </a:rPr>
                <a:t>Financial </a:t>
              </a:r>
            </a:p>
            <a:p>
              <a:pPr algn="l">
                <a:lnSpc>
                  <a:spcPts val="3591"/>
                </a:lnSpc>
                <a:spcBef>
                  <a:spcPct val="0"/>
                </a:spcBef>
              </a:pPr>
              <a:r>
                <a:rPr lang="en-US" sz="3265" b="1" spc="-65">
                  <a:solidFill>
                    <a:srgbClr val="F4F4F4"/>
                  </a:solidFill>
                  <a:latin typeface="Open Sans Bold"/>
                  <a:ea typeface="Open Sans Bold"/>
                  <a:cs typeface="Open Sans Bold"/>
                  <a:sym typeface="Open Sans Bold"/>
                </a:rPr>
                <a:t>Literacy</a:t>
              </a:r>
            </a:p>
          </p:txBody>
        </p:sp>
      </p:grpSp>
      <p:grpSp>
        <p:nvGrpSpPr>
          <p:cNvPr id="28" name="Group 28"/>
          <p:cNvGrpSpPr/>
          <p:nvPr/>
        </p:nvGrpSpPr>
        <p:grpSpPr>
          <a:xfrm>
            <a:off x="12867833" y="3993117"/>
            <a:ext cx="4211229" cy="1603144"/>
            <a:chOff x="0" y="0"/>
            <a:chExt cx="5614972" cy="2137526"/>
          </a:xfrm>
        </p:grpSpPr>
        <p:sp>
          <p:nvSpPr>
            <p:cNvPr id="29" name="Freeform 29"/>
            <p:cNvSpPr/>
            <p:nvPr/>
          </p:nvSpPr>
          <p:spPr>
            <a:xfrm>
              <a:off x="0" y="0"/>
              <a:ext cx="5614972" cy="2137526"/>
            </a:xfrm>
            <a:custGeom>
              <a:avLst/>
              <a:gdLst/>
              <a:ahLst/>
              <a:cxnLst/>
              <a:rect l="l" t="t" r="r" b="b"/>
              <a:pathLst>
                <a:path w="5614972" h="2137526">
                  <a:moveTo>
                    <a:pt x="0" y="0"/>
                  </a:moveTo>
                  <a:lnTo>
                    <a:pt x="5614972" y="0"/>
                  </a:lnTo>
                  <a:lnTo>
                    <a:pt x="5614972" y="2137526"/>
                  </a:lnTo>
                  <a:lnTo>
                    <a:pt x="0" y="2137526"/>
                  </a:lnTo>
                  <a:lnTo>
                    <a:pt x="0" y="0"/>
                  </a:lnTo>
                  <a:close/>
                </a:path>
              </a:pathLst>
            </a:custGeom>
            <a:blipFill>
              <a:blip r:embed="rId3">
                <a:extLst>
                  <a:ext uri="{96DAC541-7B7A-43D3-8B79-37D633B846F1}">
                    <asvg:svgBlip xmlns:asvg="http://schemas.microsoft.com/office/drawing/2016/SVG/main" r:embed="rId4"/>
                  </a:ext>
                </a:extLst>
              </a:blip>
              <a:stretch>
                <a:fillRect t="-4178" b="-4178"/>
              </a:stretch>
            </a:blipFill>
          </p:spPr>
          <p:txBody>
            <a:bodyPr/>
            <a:lstStyle/>
            <a:p>
              <a:endParaRPr lang="en-US"/>
            </a:p>
          </p:txBody>
        </p:sp>
        <p:sp>
          <p:nvSpPr>
            <p:cNvPr id="30" name="TextBox 30"/>
            <p:cNvSpPr txBox="1"/>
            <p:nvPr/>
          </p:nvSpPr>
          <p:spPr>
            <a:xfrm>
              <a:off x="244988" y="498759"/>
              <a:ext cx="4766411" cy="1220517"/>
            </a:xfrm>
            <a:prstGeom prst="rect">
              <a:avLst/>
            </a:prstGeom>
          </p:spPr>
          <p:txBody>
            <a:bodyPr lIns="0" tIns="0" rIns="0" bIns="0" rtlCol="0" anchor="t">
              <a:spAutoFit/>
            </a:bodyPr>
            <a:lstStyle/>
            <a:p>
              <a:pPr algn="l">
                <a:lnSpc>
                  <a:spcPts val="3591"/>
                </a:lnSpc>
                <a:spcBef>
                  <a:spcPct val="0"/>
                </a:spcBef>
              </a:pPr>
              <a:r>
                <a:rPr lang="en-US" sz="3265" b="1" spc="-65">
                  <a:solidFill>
                    <a:srgbClr val="F4F4F4"/>
                  </a:solidFill>
                  <a:latin typeface="Open Sans Bold"/>
                  <a:ea typeface="Open Sans Bold"/>
                  <a:cs typeface="Open Sans Bold"/>
                  <a:sym typeface="Open Sans Bold"/>
                </a:rPr>
                <a:t>Independent Living</a:t>
              </a:r>
            </a:p>
          </p:txBody>
        </p:sp>
        <p:sp>
          <p:nvSpPr>
            <p:cNvPr id="31" name="Freeform 31"/>
            <p:cNvSpPr/>
            <p:nvPr/>
          </p:nvSpPr>
          <p:spPr>
            <a:xfrm>
              <a:off x="4196887" y="470184"/>
              <a:ext cx="1115267" cy="1336376"/>
            </a:xfrm>
            <a:custGeom>
              <a:avLst/>
              <a:gdLst/>
              <a:ahLst/>
              <a:cxnLst/>
              <a:rect l="l" t="t" r="r" b="b"/>
              <a:pathLst>
                <a:path w="1115267" h="1336376">
                  <a:moveTo>
                    <a:pt x="0" y="0"/>
                  </a:moveTo>
                  <a:lnTo>
                    <a:pt x="1115267" y="0"/>
                  </a:lnTo>
                  <a:lnTo>
                    <a:pt x="1115267" y="1336376"/>
                  </a:lnTo>
                  <a:lnTo>
                    <a:pt x="0" y="133637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grpSp>
        <p:nvGrpSpPr>
          <p:cNvPr id="32" name="Group 32"/>
          <p:cNvGrpSpPr/>
          <p:nvPr/>
        </p:nvGrpSpPr>
        <p:grpSpPr>
          <a:xfrm>
            <a:off x="11614170" y="1887068"/>
            <a:ext cx="4211229" cy="1603144"/>
            <a:chOff x="0" y="0"/>
            <a:chExt cx="5614972" cy="2137526"/>
          </a:xfrm>
        </p:grpSpPr>
        <p:sp>
          <p:nvSpPr>
            <p:cNvPr id="33" name="Freeform 33"/>
            <p:cNvSpPr/>
            <p:nvPr/>
          </p:nvSpPr>
          <p:spPr>
            <a:xfrm>
              <a:off x="0" y="0"/>
              <a:ext cx="5614972" cy="2137526"/>
            </a:xfrm>
            <a:custGeom>
              <a:avLst/>
              <a:gdLst/>
              <a:ahLst/>
              <a:cxnLst/>
              <a:rect l="l" t="t" r="r" b="b"/>
              <a:pathLst>
                <a:path w="5614972" h="2137526">
                  <a:moveTo>
                    <a:pt x="0" y="0"/>
                  </a:moveTo>
                  <a:lnTo>
                    <a:pt x="5614972" y="0"/>
                  </a:lnTo>
                  <a:lnTo>
                    <a:pt x="5614972" y="2137526"/>
                  </a:lnTo>
                  <a:lnTo>
                    <a:pt x="0" y="2137526"/>
                  </a:lnTo>
                  <a:lnTo>
                    <a:pt x="0" y="0"/>
                  </a:lnTo>
                  <a:close/>
                </a:path>
              </a:pathLst>
            </a:custGeom>
            <a:blipFill>
              <a:blip r:embed="rId3">
                <a:extLst>
                  <a:ext uri="{96DAC541-7B7A-43D3-8B79-37D633B846F1}">
                    <asvg:svgBlip xmlns:asvg="http://schemas.microsoft.com/office/drawing/2016/SVG/main" r:embed="rId4"/>
                  </a:ext>
                </a:extLst>
              </a:blip>
              <a:stretch>
                <a:fillRect t="-4178" b="-4178"/>
              </a:stretch>
            </a:blipFill>
          </p:spPr>
          <p:txBody>
            <a:bodyPr/>
            <a:lstStyle/>
            <a:p>
              <a:endParaRPr lang="en-US"/>
            </a:p>
          </p:txBody>
        </p:sp>
        <p:sp>
          <p:nvSpPr>
            <p:cNvPr id="34" name="TextBox 34"/>
            <p:cNvSpPr txBox="1"/>
            <p:nvPr/>
          </p:nvSpPr>
          <p:spPr>
            <a:xfrm>
              <a:off x="599110" y="472792"/>
              <a:ext cx="4766411" cy="1220517"/>
            </a:xfrm>
            <a:prstGeom prst="rect">
              <a:avLst/>
            </a:prstGeom>
          </p:spPr>
          <p:txBody>
            <a:bodyPr lIns="0" tIns="0" rIns="0" bIns="0" rtlCol="0" anchor="t">
              <a:spAutoFit/>
            </a:bodyPr>
            <a:lstStyle/>
            <a:p>
              <a:pPr algn="l">
                <a:lnSpc>
                  <a:spcPts val="3591"/>
                </a:lnSpc>
              </a:pPr>
              <a:r>
                <a:rPr lang="en-US" sz="3265" b="1" spc="-65">
                  <a:solidFill>
                    <a:srgbClr val="F4F4F4"/>
                  </a:solidFill>
                  <a:latin typeface="Open Sans Bold"/>
                  <a:ea typeface="Open Sans Bold"/>
                  <a:cs typeface="Open Sans Bold"/>
                  <a:sym typeface="Open Sans Bold"/>
                </a:rPr>
                <a:t>Job </a:t>
              </a:r>
            </a:p>
            <a:p>
              <a:pPr algn="l">
                <a:lnSpc>
                  <a:spcPts val="3591"/>
                </a:lnSpc>
                <a:spcBef>
                  <a:spcPct val="0"/>
                </a:spcBef>
              </a:pPr>
              <a:r>
                <a:rPr lang="en-US" sz="3265" b="1" spc="-65">
                  <a:solidFill>
                    <a:srgbClr val="F4F4F4"/>
                  </a:solidFill>
                  <a:latin typeface="Open Sans Bold"/>
                  <a:ea typeface="Open Sans Bold"/>
                  <a:cs typeface="Open Sans Bold"/>
                  <a:sym typeface="Open Sans Bold"/>
                </a:rPr>
                <a:t>Seeking</a:t>
              </a:r>
            </a:p>
          </p:txBody>
        </p:sp>
        <p:sp>
          <p:nvSpPr>
            <p:cNvPr id="35" name="Freeform 35"/>
            <p:cNvSpPr/>
            <p:nvPr/>
          </p:nvSpPr>
          <p:spPr>
            <a:xfrm>
              <a:off x="3592551" y="400575"/>
              <a:ext cx="1772970" cy="1336376"/>
            </a:xfrm>
            <a:custGeom>
              <a:avLst/>
              <a:gdLst/>
              <a:ahLst/>
              <a:cxnLst/>
              <a:rect l="l" t="t" r="r" b="b"/>
              <a:pathLst>
                <a:path w="1772970" h="1336376">
                  <a:moveTo>
                    <a:pt x="0" y="0"/>
                  </a:moveTo>
                  <a:lnTo>
                    <a:pt x="1772970" y="0"/>
                  </a:lnTo>
                  <a:lnTo>
                    <a:pt x="1772970" y="1336376"/>
                  </a:lnTo>
                  <a:lnTo>
                    <a:pt x="0" y="133637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grpSp>
        <p:nvGrpSpPr>
          <p:cNvPr id="36" name="Group 36"/>
          <p:cNvGrpSpPr/>
          <p:nvPr/>
        </p:nvGrpSpPr>
        <p:grpSpPr>
          <a:xfrm>
            <a:off x="7038385" y="628599"/>
            <a:ext cx="4211229" cy="1603144"/>
            <a:chOff x="0" y="0"/>
            <a:chExt cx="5614972" cy="2137526"/>
          </a:xfrm>
        </p:grpSpPr>
        <p:sp>
          <p:nvSpPr>
            <p:cNvPr id="37" name="Freeform 37"/>
            <p:cNvSpPr/>
            <p:nvPr/>
          </p:nvSpPr>
          <p:spPr>
            <a:xfrm>
              <a:off x="0" y="0"/>
              <a:ext cx="5614972" cy="2137526"/>
            </a:xfrm>
            <a:custGeom>
              <a:avLst/>
              <a:gdLst/>
              <a:ahLst/>
              <a:cxnLst/>
              <a:rect l="l" t="t" r="r" b="b"/>
              <a:pathLst>
                <a:path w="5614972" h="2137526">
                  <a:moveTo>
                    <a:pt x="0" y="0"/>
                  </a:moveTo>
                  <a:lnTo>
                    <a:pt x="5614972" y="0"/>
                  </a:lnTo>
                  <a:lnTo>
                    <a:pt x="5614972" y="2137526"/>
                  </a:lnTo>
                  <a:lnTo>
                    <a:pt x="0" y="2137526"/>
                  </a:lnTo>
                  <a:lnTo>
                    <a:pt x="0" y="0"/>
                  </a:lnTo>
                  <a:close/>
                </a:path>
              </a:pathLst>
            </a:custGeom>
            <a:blipFill>
              <a:blip r:embed="rId3">
                <a:extLst>
                  <a:ext uri="{96DAC541-7B7A-43D3-8B79-37D633B846F1}">
                    <asvg:svgBlip xmlns:asvg="http://schemas.microsoft.com/office/drawing/2016/SVG/main" r:embed="rId4"/>
                  </a:ext>
                </a:extLst>
              </a:blip>
              <a:stretch>
                <a:fillRect t="-4178" b="-4178"/>
              </a:stretch>
            </a:blipFill>
          </p:spPr>
          <p:txBody>
            <a:bodyPr/>
            <a:lstStyle/>
            <a:p>
              <a:endParaRPr lang="en-US"/>
            </a:p>
          </p:txBody>
        </p:sp>
        <p:sp>
          <p:nvSpPr>
            <p:cNvPr id="38" name="Freeform 38"/>
            <p:cNvSpPr/>
            <p:nvPr/>
          </p:nvSpPr>
          <p:spPr>
            <a:xfrm>
              <a:off x="3993372" y="511988"/>
              <a:ext cx="1197320" cy="1324835"/>
            </a:xfrm>
            <a:custGeom>
              <a:avLst/>
              <a:gdLst/>
              <a:ahLst/>
              <a:cxnLst/>
              <a:rect l="l" t="t" r="r" b="b"/>
              <a:pathLst>
                <a:path w="1197320" h="1324835">
                  <a:moveTo>
                    <a:pt x="0" y="0"/>
                  </a:moveTo>
                  <a:lnTo>
                    <a:pt x="1197320" y="0"/>
                  </a:lnTo>
                  <a:lnTo>
                    <a:pt x="1197320" y="1324836"/>
                  </a:lnTo>
                  <a:lnTo>
                    <a:pt x="0" y="132483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39" name="TextBox 39"/>
            <p:cNvSpPr txBox="1"/>
            <p:nvPr/>
          </p:nvSpPr>
          <p:spPr>
            <a:xfrm>
              <a:off x="424281" y="457441"/>
              <a:ext cx="4766411" cy="1220517"/>
            </a:xfrm>
            <a:prstGeom prst="rect">
              <a:avLst/>
            </a:prstGeom>
          </p:spPr>
          <p:txBody>
            <a:bodyPr lIns="0" tIns="0" rIns="0" bIns="0" rtlCol="0" anchor="t">
              <a:spAutoFit/>
            </a:bodyPr>
            <a:lstStyle/>
            <a:p>
              <a:pPr algn="l">
                <a:lnSpc>
                  <a:spcPts val="3591"/>
                </a:lnSpc>
              </a:pPr>
              <a:r>
                <a:rPr lang="en-US" sz="3265" b="1" spc="-65">
                  <a:solidFill>
                    <a:srgbClr val="F4F4F4"/>
                  </a:solidFill>
                  <a:latin typeface="Open Sans Bold"/>
                  <a:ea typeface="Open Sans Bold"/>
                  <a:cs typeface="Open Sans Bold"/>
                  <a:sym typeface="Open Sans Bold"/>
                </a:rPr>
                <a:t>Workplace </a:t>
              </a:r>
            </a:p>
            <a:p>
              <a:pPr algn="l">
                <a:lnSpc>
                  <a:spcPts val="3591"/>
                </a:lnSpc>
                <a:spcBef>
                  <a:spcPct val="0"/>
                </a:spcBef>
              </a:pPr>
              <a:r>
                <a:rPr lang="en-US" sz="3265" b="1" spc="-65">
                  <a:solidFill>
                    <a:srgbClr val="F4F4F4"/>
                  </a:solidFill>
                  <a:latin typeface="Open Sans Bold"/>
                  <a:ea typeface="Open Sans Bold"/>
                  <a:cs typeface="Open Sans Bold"/>
                  <a:sym typeface="Open Sans Bold"/>
                </a:rPr>
                <a:t>Soft Skills</a:t>
              </a:r>
            </a:p>
          </p:txBody>
        </p:sp>
      </p:grpSp>
      <p:grpSp>
        <p:nvGrpSpPr>
          <p:cNvPr id="40" name="Group 40"/>
          <p:cNvGrpSpPr/>
          <p:nvPr/>
        </p:nvGrpSpPr>
        <p:grpSpPr>
          <a:xfrm>
            <a:off x="2277363" y="6388764"/>
            <a:ext cx="4211229" cy="1603144"/>
            <a:chOff x="0" y="0"/>
            <a:chExt cx="5614972" cy="2137526"/>
          </a:xfrm>
        </p:grpSpPr>
        <p:sp>
          <p:nvSpPr>
            <p:cNvPr id="41" name="Freeform 41"/>
            <p:cNvSpPr/>
            <p:nvPr/>
          </p:nvSpPr>
          <p:spPr>
            <a:xfrm>
              <a:off x="0" y="0"/>
              <a:ext cx="5614972" cy="2137526"/>
            </a:xfrm>
            <a:custGeom>
              <a:avLst/>
              <a:gdLst/>
              <a:ahLst/>
              <a:cxnLst/>
              <a:rect l="l" t="t" r="r" b="b"/>
              <a:pathLst>
                <a:path w="5614972" h="2137526">
                  <a:moveTo>
                    <a:pt x="0" y="0"/>
                  </a:moveTo>
                  <a:lnTo>
                    <a:pt x="5614972" y="0"/>
                  </a:lnTo>
                  <a:lnTo>
                    <a:pt x="5614972" y="2137526"/>
                  </a:lnTo>
                  <a:lnTo>
                    <a:pt x="0" y="2137526"/>
                  </a:lnTo>
                  <a:lnTo>
                    <a:pt x="0" y="0"/>
                  </a:lnTo>
                  <a:close/>
                </a:path>
              </a:pathLst>
            </a:custGeom>
            <a:blipFill>
              <a:blip r:embed="rId3">
                <a:extLst>
                  <a:ext uri="{96DAC541-7B7A-43D3-8B79-37D633B846F1}">
                    <asvg:svgBlip xmlns:asvg="http://schemas.microsoft.com/office/drawing/2016/SVG/main" r:embed="rId4"/>
                  </a:ext>
                </a:extLst>
              </a:blip>
              <a:stretch>
                <a:fillRect t="-4178" b="-4178"/>
              </a:stretch>
            </a:blipFill>
          </p:spPr>
          <p:txBody>
            <a:bodyPr/>
            <a:lstStyle/>
            <a:p>
              <a:endParaRPr lang="en-US"/>
            </a:p>
          </p:txBody>
        </p:sp>
        <p:sp>
          <p:nvSpPr>
            <p:cNvPr id="42" name="Freeform 42"/>
            <p:cNvSpPr/>
            <p:nvPr/>
          </p:nvSpPr>
          <p:spPr>
            <a:xfrm>
              <a:off x="4190406" y="582996"/>
              <a:ext cx="1225910" cy="971534"/>
            </a:xfrm>
            <a:custGeom>
              <a:avLst/>
              <a:gdLst/>
              <a:ahLst/>
              <a:cxnLst/>
              <a:rect l="l" t="t" r="r" b="b"/>
              <a:pathLst>
                <a:path w="1225910" h="971534">
                  <a:moveTo>
                    <a:pt x="0" y="0"/>
                  </a:moveTo>
                  <a:lnTo>
                    <a:pt x="1225910" y="0"/>
                  </a:lnTo>
                  <a:lnTo>
                    <a:pt x="1225910" y="971534"/>
                  </a:lnTo>
                  <a:lnTo>
                    <a:pt x="0" y="97153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43" name="TextBox 43"/>
            <p:cNvSpPr txBox="1"/>
            <p:nvPr/>
          </p:nvSpPr>
          <p:spPr>
            <a:xfrm>
              <a:off x="244988" y="472792"/>
              <a:ext cx="4766411" cy="1220517"/>
            </a:xfrm>
            <a:prstGeom prst="rect">
              <a:avLst/>
            </a:prstGeom>
          </p:spPr>
          <p:txBody>
            <a:bodyPr lIns="0" tIns="0" rIns="0" bIns="0" rtlCol="0" anchor="t">
              <a:spAutoFit/>
            </a:bodyPr>
            <a:lstStyle/>
            <a:p>
              <a:pPr algn="l">
                <a:lnSpc>
                  <a:spcPts val="3591"/>
                </a:lnSpc>
                <a:spcBef>
                  <a:spcPct val="0"/>
                </a:spcBef>
              </a:pPr>
              <a:r>
                <a:rPr lang="en-US" sz="3265" b="1" spc="-65">
                  <a:solidFill>
                    <a:srgbClr val="F4F4F4"/>
                  </a:solidFill>
                  <a:latin typeface="Open Sans Bold"/>
                  <a:ea typeface="Open Sans Bold"/>
                  <a:cs typeface="Open Sans Bold"/>
                  <a:sym typeface="Open Sans Bold"/>
                </a:rPr>
                <a:t>Instruction in Self-Advocacy</a:t>
              </a:r>
            </a:p>
          </p:txBody>
        </p:sp>
      </p:grpSp>
      <p:sp>
        <p:nvSpPr>
          <p:cNvPr id="44" name="TextBox 44"/>
          <p:cNvSpPr txBox="1"/>
          <p:nvPr/>
        </p:nvSpPr>
        <p:spPr>
          <a:xfrm>
            <a:off x="5638579" y="3371756"/>
            <a:ext cx="7010842" cy="3592185"/>
          </a:xfrm>
          <a:prstGeom prst="rect">
            <a:avLst/>
          </a:prstGeom>
        </p:spPr>
        <p:txBody>
          <a:bodyPr lIns="0" tIns="0" rIns="0" bIns="0" rtlCol="0" anchor="t">
            <a:spAutoFit/>
          </a:bodyPr>
          <a:lstStyle/>
          <a:p>
            <a:pPr algn="ctr">
              <a:lnSpc>
                <a:spcPts val="9380"/>
              </a:lnSpc>
            </a:pPr>
            <a:r>
              <a:rPr lang="en-US" sz="6700" b="1">
                <a:solidFill>
                  <a:srgbClr val="1D2D66"/>
                </a:solidFill>
                <a:latin typeface="Poppins Bold"/>
                <a:ea typeface="Poppins Bold"/>
                <a:cs typeface="Poppins Bold"/>
                <a:sym typeface="Poppins Bold"/>
              </a:rPr>
              <a:t>What Was Provided? And When?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3687283" y="-30570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671797" y="2664137"/>
            <a:ext cx="12226518" cy="7196791"/>
          </a:xfrm>
          <a:custGeom>
            <a:avLst/>
            <a:gdLst/>
            <a:ahLst/>
            <a:cxnLst/>
            <a:rect l="l" t="t" r="r" b="b"/>
            <a:pathLst>
              <a:path w="12226518" h="7196791">
                <a:moveTo>
                  <a:pt x="0" y="0"/>
                </a:moveTo>
                <a:lnTo>
                  <a:pt x="12226518" y="0"/>
                </a:lnTo>
                <a:lnTo>
                  <a:pt x="12226518" y="7196790"/>
                </a:lnTo>
                <a:lnTo>
                  <a:pt x="0" y="719679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TextBox 4"/>
          <p:cNvSpPr txBox="1"/>
          <p:nvPr/>
        </p:nvSpPr>
        <p:spPr>
          <a:xfrm>
            <a:off x="12654809" y="2711762"/>
            <a:ext cx="5447173" cy="7221762"/>
          </a:xfrm>
          <a:prstGeom prst="rect">
            <a:avLst/>
          </a:prstGeom>
        </p:spPr>
        <p:txBody>
          <a:bodyPr lIns="0" tIns="0" rIns="0" bIns="0" rtlCol="0" anchor="t">
            <a:spAutoFit/>
          </a:bodyPr>
          <a:lstStyle/>
          <a:p>
            <a:pPr marL="1031637" lvl="1" indent="-515819" algn="just">
              <a:lnSpc>
                <a:spcPts val="5256"/>
              </a:lnSpc>
              <a:buFont typeface="Arial"/>
              <a:buChar char="•"/>
            </a:pPr>
            <a:r>
              <a:rPr lang="en-US" sz="4778">
                <a:solidFill>
                  <a:srgbClr val="1D2D66"/>
                </a:solidFill>
                <a:latin typeface="DM Sans"/>
                <a:ea typeface="DM Sans"/>
                <a:cs typeface="DM Sans"/>
                <a:sym typeface="DM Sans"/>
              </a:rPr>
              <a:t>Arkansas</a:t>
            </a:r>
          </a:p>
          <a:p>
            <a:pPr marL="1031637" lvl="1" indent="-515819" algn="just">
              <a:lnSpc>
                <a:spcPts val="5256"/>
              </a:lnSpc>
              <a:buFont typeface="Arial"/>
              <a:buChar char="•"/>
            </a:pPr>
            <a:r>
              <a:rPr lang="en-US" sz="4778">
                <a:solidFill>
                  <a:srgbClr val="1D2D66"/>
                </a:solidFill>
                <a:latin typeface="DM Sans"/>
                <a:ea typeface="DM Sans"/>
                <a:cs typeface="DM Sans"/>
                <a:sym typeface="DM Sans"/>
              </a:rPr>
              <a:t>Best Buddies</a:t>
            </a:r>
          </a:p>
          <a:p>
            <a:pPr marL="1031637" lvl="1" indent="-515819" algn="just">
              <a:lnSpc>
                <a:spcPts val="5256"/>
              </a:lnSpc>
              <a:buFont typeface="Arial"/>
              <a:buChar char="•"/>
            </a:pPr>
            <a:r>
              <a:rPr lang="en-US" sz="4778">
                <a:solidFill>
                  <a:srgbClr val="1D2D66"/>
                </a:solidFill>
                <a:latin typeface="DM Sans"/>
                <a:ea typeface="DM Sans"/>
                <a:cs typeface="DM Sans"/>
                <a:sym typeface="DM Sans"/>
              </a:rPr>
              <a:t>Colorado</a:t>
            </a:r>
          </a:p>
          <a:p>
            <a:pPr marL="1031637" lvl="1" indent="-515819" algn="just">
              <a:lnSpc>
                <a:spcPts val="5256"/>
              </a:lnSpc>
              <a:buFont typeface="Arial"/>
              <a:buChar char="•"/>
            </a:pPr>
            <a:r>
              <a:rPr lang="en-US" sz="4778">
                <a:solidFill>
                  <a:srgbClr val="1D2D66"/>
                </a:solidFill>
                <a:latin typeface="DM Sans"/>
                <a:ea typeface="DM Sans"/>
                <a:cs typeface="DM Sans"/>
                <a:sym typeface="DM Sans"/>
              </a:rPr>
              <a:t>Michigan</a:t>
            </a:r>
          </a:p>
          <a:p>
            <a:pPr marL="1031637" lvl="1" indent="-515819" algn="just">
              <a:lnSpc>
                <a:spcPts val="5256"/>
              </a:lnSpc>
              <a:buFont typeface="Arial"/>
              <a:buChar char="•"/>
            </a:pPr>
            <a:r>
              <a:rPr lang="en-US" sz="4778">
                <a:solidFill>
                  <a:srgbClr val="1D2D66"/>
                </a:solidFill>
                <a:latin typeface="DM Sans"/>
                <a:ea typeface="DM Sans"/>
                <a:cs typeface="DM Sans"/>
                <a:sym typeface="DM Sans"/>
              </a:rPr>
              <a:t>Montana</a:t>
            </a:r>
          </a:p>
          <a:p>
            <a:pPr marL="1031637" lvl="1" indent="-515819" algn="just">
              <a:lnSpc>
                <a:spcPts val="5256"/>
              </a:lnSpc>
              <a:buFont typeface="Arial"/>
              <a:buChar char="•"/>
            </a:pPr>
            <a:r>
              <a:rPr lang="en-US" sz="4778">
                <a:solidFill>
                  <a:srgbClr val="1D2D66"/>
                </a:solidFill>
                <a:latin typeface="DM Sans"/>
                <a:ea typeface="DM Sans"/>
                <a:cs typeface="DM Sans"/>
                <a:sym typeface="DM Sans"/>
              </a:rPr>
              <a:t>North Carolina</a:t>
            </a:r>
          </a:p>
          <a:p>
            <a:pPr marL="1031637" lvl="1" indent="-515819" algn="just">
              <a:lnSpc>
                <a:spcPts val="5256"/>
              </a:lnSpc>
              <a:buFont typeface="Arial"/>
              <a:buChar char="•"/>
            </a:pPr>
            <a:r>
              <a:rPr lang="en-US" sz="4778">
                <a:solidFill>
                  <a:srgbClr val="1D2D66"/>
                </a:solidFill>
                <a:latin typeface="DM Sans"/>
                <a:ea typeface="DM Sans"/>
                <a:cs typeface="DM Sans"/>
                <a:sym typeface="DM Sans"/>
              </a:rPr>
              <a:t>Oklahoma</a:t>
            </a:r>
          </a:p>
          <a:p>
            <a:pPr marL="1031637" lvl="1" indent="-515819" algn="just">
              <a:lnSpc>
                <a:spcPts val="5256"/>
              </a:lnSpc>
              <a:buFont typeface="Arial"/>
              <a:buChar char="•"/>
            </a:pPr>
            <a:r>
              <a:rPr lang="en-US" sz="4778">
                <a:solidFill>
                  <a:srgbClr val="1D2D66"/>
                </a:solidFill>
                <a:latin typeface="DM Sans"/>
                <a:ea typeface="DM Sans"/>
                <a:cs typeface="DM Sans"/>
                <a:sym typeface="DM Sans"/>
              </a:rPr>
              <a:t>Pennsylvania</a:t>
            </a:r>
          </a:p>
          <a:p>
            <a:pPr marL="1031637" lvl="1" indent="-515819" algn="just">
              <a:lnSpc>
                <a:spcPts val="5256"/>
              </a:lnSpc>
              <a:buFont typeface="Arial"/>
              <a:buChar char="•"/>
            </a:pPr>
            <a:r>
              <a:rPr lang="en-US" sz="4778">
                <a:solidFill>
                  <a:srgbClr val="1D2D66"/>
                </a:solidFill>
                <a:latin typeface="DM Sans"/>
                <a:ea typeface="DM Sans"/>
                <a:cs typeface="DM Sans"/>
                <a:sym typeface="DM Sans"/>
              </a:rPr>
              <a:t>Rhode Island</a:t>
            </a:r>
          </a:p>
          <a:p>
            <a:pPr marL="1031637" lvl="1" indent="-515819" algn="just">
              <a:lnSpc>
                <a:spcPts val="5256"/>
              </a:lnSpc>
              <a:buFont typeface="Arial"/>
              <a:buChar char="•"/>
            </a:pPr>
            <a:r>
              <a:rPr lang="en-US" sz="4778">
                <a:solidFill>
                  <a:srgbClr val="1D2D66"/>
                </a:solidFill>
                <a:latin typeface="DM Sans"/>
                <a:ea typeface="DM Sans"/>
                <a:cs typeface="DM Sans"/>
                <a:sym typeface="DM Sans"/>
              </a:rPr>
              <a:t>Utah</a:t>
            </a:r>
          </a:p>
          <a:p>
            <a:pPr marL="1031637" lvl="1" indent="-515819" algn="just">
              <a:lnSpc>
                <a:spcPts val="5256"/>
              </a:lnSpc>
              <a:buFont typeface="Arial"/>
              <a:buChar char="•"/>
            </a:pPr>
            <a:r>
              <a:rPr lang="en-US" sz="4778">
                <a:solidFill>
                  <a:srgbClr val="1D2D66"/>
                </a:solidFill>
                <a:latin typeface="DM Sans"/>
                <a:ea typeface="DM Sans"/>
                <a:cs typeface="DM Sans"/>
                <a:sym typeface="DM Sans"/>
              </a:rPr>
              <a:t>Wyoming</a:t>
            </a:r>
          </a:p>
        </p:txBody>
      </p:sp>
      <p:sp>
        <p:nvSpPr>
          <p:cNvPr id="5" name="TextBox 5"/>
          <p:cNvSpPr txBox="1"/>
          <p:nvPr/>
        </p:nvSpPr>
        <p:spPr>
          <a:xfrm>
            <a:off x="1028700" y="627424"/>
            <a:ext cx="9166757" cy="1066800"/>
          </a:xfrm>
          <a:prstGeom prst="rect">
            <a:avLst/>
          </a:prstGeom>
        </p:spPr>
        <p:txBody>
          <a:bodyPr lIns="0" tIns="0" rIns="0" bIns="0" rtlCol="0" anchor="t">
            <a:spAutoFit/>
          </a:bodyPr>
          <a:lstStyle/>
          <a:p>
            <a:pPr algn="l">
              <a:lnSpc>
                <a:spcPts val="8250"/>
              </a:lnSpc>
            </a:pPr>
            <a:r>
              <a:rPr lang="en-US" sz="7500" b="1">
                <a:solidFill>
                  <a:srgbClr val="1D2D66"/>
                </a:solidFill>
                <a:latin typeface="DM Sans Bold"/>
                <a:ea typeface="DM Sans Bold"/>
                <a:cs typeface="DM Sans Bold"/>
                <a:sym typeface="DM Sans Bold"/>
              </a:rPr>
              <a:t>CURRENT USERS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028700" y="1749240"/>
            <a:ext cx="7227470" cy="7509060"/>
          </a:xfrm>
          <a:custGeom>
            <a:avLst/>
            <a:gdLst/>
            <a:ahLst/>
            <a:cxnLst/>
            <a:rect l="l" t="t" r="r" b="b"/>
            <a:pathLst>
              <a:path w="7227470" h="7509060">
                <a:moveTo>
                  <a:pt x="0" y="0"/>
                </a:moveTo>
                <a:lnTo>
                  <a:pt x="7227470" y="0"/>
                </a:lnTo>
                <a:lnTo>
                  <a:pt x="7227470" y="7509060"/>
                </a:lnTo>
                <a:lnTo>
                  <a:pt x="0" y="7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9144000" y="2668356"/>
            <a:ext cx="8860269" cy="4371975"/>
          </a:xfrm>
          <a:prstGeom prst="rect">
            <a:avLst/>
          </a:prstGeom>
        </p:spPr>
        <p:txBody>
          <a:bodyPr lIns="0" tIns="0" rIns="0" bIns="0" rtlCol="0" anchor="t">
            <a:spAutoFit/>
          </a:bodyPr>
          <a:lstStyle/>
          <a:p>
            <a:pPr marL="0" lvl="0" indent="0" algn="ctr">
              <a:lnSpc>
                <a:spcPts val="8485"/>
              </a:lnSpc>
            </a:pPr>
            <a:r>
              <a:rPr lang="en-US" sz="7070">
                <a:solidFill>
                  <a:srgbClr val="1D2D66"/>
                </a:solidFill>
                <a:latin typeface="Poppins"/>
                <a:ea typeface="Poppins"/>
                <a:cs typeface="Poppins"/>
                <a:sym typeface="Poppins"/>
              </a:rPr>
              <a:t>To date, more than 80,000 responses from 17,000 students!</a:t>
            </a: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8875308" y="-234455"/>
            <a:ext cx="8986297" cy="11069311"/>
          </a:xfrm>
          <a:prstGeom prst="rect">
            <a:avLst/>
          </a:prstGeom>
        </p:spPr>
      </p:pic>
      <p:sp>
        <p:nvSpPr>
          <p:cNvPr id="3" name="TextBox 3"/>
          <p:cNvSpPr txBox="1"/>
          <p:nvPr/>
        </p:nvSpPr>
        <p:spPr>
          <a:xfrm>
            <a:off x="1785678" y="3587750"/>
            <a:ext cx="5834458" cy="2873374"/>
          </a:xfrm>
          <a:prstGeom prst="rect">
            <a:avLst/>
          </a:prstGeom>
        </p:spPr>
        <p:txBody>
          <a:bodyPr lIns="0" tIns="0" rIns="0" bIns="0" rtlCol="0" anchor="t">
            <a:spAutoFit/>
          </a:bodyPr>
          <a:lstStyle/>
          <a:p>
            <a:pPr algn="ctr">
              <a:lnSpc>
                <a:spcPts val="11200"/>
              </a:lnSpc>
            </a:pPr>
            <a:r>
              <a:rPr lang="en-US" sz="8000">
                <a:solidFill>
                  <a:srgbClr val="000000"/>
                </a:solidFill>
                <a:latin typeface="Poppins"/>
                <a:ea typeface="Poppins"/>
                <a:cs typeface="Poppins"/>
                <a:sym typeface="Poppins"/>
              </a:rPr>
              <a:t>Easy to Administer</a:t>
            </a:r>
          </a:p>
        </p:txBody>
      </p:sp>
      <p:sp>
        <p:nvSpPr>
          <p:cNvPr id="4" name="TextBox 4"/>
          <p:cNvSpPr txBox="1"/>
          <p:nvPr/>
        </p:nvSpPr>
        <p:spPr>
          <a:xfrm>
            <a:off x="835223" y="9153525"/>
            <a:ext cx="7378303" cy="618490"/>
          </a:xfrm>
          <a:prstGeom prst="rect">
            <a:avLst/>
          </a:prstGeom>
        </p:spPr>
        <p:txBody>
          <a:bodyPr lIns="0" tIns="0" rIns="0" bIns="0" rtlCol="0" anchor="t">
            <a:spAutoFit/>
          </a:bodyPr>
          <a:lstStyle/>
          <a:p>
            <a:pPr algn="ctr">
              <a:lnSpc>
                <a:spcPts val="4759"/>
              </a:lnSpc>
            </a:pPr>
            <a:r>
              <a:rPr lang="en-US" sz="3399" b="1">
                <a:solidFill>
                  <a:srgbClr val="000000"/>
                </a:solidFill>
                <a:latin typeface="Poppins Bold"/>
                <a:ea typeface="Poppins Bold"/>
                <a:cs typeface="Poppins Bold"/>
                <a:sym typeface="Poppins Bold"/>
              </a:rPr>
              <a:t>*Based on a user survey (N = 155)</a:t>
            </a: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8890595" y="-64993"/>
            <a:ext cx="8955725" cy="10885877"/>
          </a:xfrm>
          <a:prstGeom prst="rect">
            <a:avLst/>
          </a:prstGeom>
        </p:spPr>
      </p:pic>
      <p:sp>
        <p:nvSpPr>
          <p:cNvPr id="3" name="TextBox 3"/>
          <p:cNvSpPr txBox="1"/>
          <p:nvPr/>
        </p:nvSpPr>
        <p:spPr>
          <a:xfrm>
            <a:off x="1785678" y="3587750"/>
            <a:ext cx="5834458" cy="2873374"/>
          </a:xfrm>
          <a:prstGeom prst="rect">
            <a:avLst/>
          </a:prstGeom>
        </p:spPr>
        <p:txBody>
          <a:bodyPr lIns="0" tIns="0" rIns="0" bIns="0" rtlCol="0" anchor="t">
            <a:spAutoFit/>
          </a:bodyPr>
          <a:lstStyle/>
          <a:p>
            <a:pPr algn="ctr">
              <a:lnSpc>
                <a:spcPts val="11200"/>
              </a:lnSpc>
            </a:pPr>
            <a:r>
              <a:rPr lang="en-US" sz="8000">
                <a:solidFill>
                  <a:srgbClr val="000000"/>
                </a:solidFill>
                <a:latin typeface="Poppins"/>
                <a:ea typeface="Poppins"/>
                <a:cs typeface="Poppins"/>
                <a:sym typeface="Poppins"/>
              </a:rPr>
              <a:t>Quick to Complete</a:t>
            </a:r>
          </a:p>
        </p:txBody>
      </p:sp>
      <p:sp>
        <p:nvSpPr>
          <p:cNvPr id="4" name="TextBox 4"/>
          <p:cNvSpPr txBox="1"/>
          <p:nvPr/>
        </p:nvSpPr>
        <p:spPr>
          <a:xfrm>
            <a:off x="844748" y="9153525"/>
            <a:ext cx="7378303" cy="618490"/>
          </a:xfrm>
          <a:prstGeom prst="rect">
            <a:avLst/>
          </a:prstGeom>
        </p:spPr>
        <p:txBody>
          <a:bodyPr lIns="0" tIns="0" rIns="0" bIns="0" rtlCol="0" anchor="t">
            <a:spAutoFit/>
          </a:bodyPr>
          <a:lstStyle/>
          <a:p>
            <a:pPr algn="ctr">
              <a:lnSpc>
                <a:spcPts val="4759"/>
              </a:lnSpc>
            </a:pPr>
            <a:r>
              <a:rPr lang="en-US" sz="3399" b="1">
                <a:solidFill>
                  <a:srgbClr val="000000"/>
                </a:solidFill>
                <a:latin typeface="Poppins Bold"/>
                <a:ea typeface="Poppins Bold"/>
                <a:cs typeface="Poppins Bold"/>
                <a:sym typeface="Poppins Bold"/>
              </a:rPr>
              <a:t>*Based on a user survey (N = 155)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2D66"/>
        </a:solidFill>
        <a:effectLst/>
      </p:bgPr>
    </p:bg>
    <p:spTree>
      <p:nvGrpSpPr>
        <p:cNvPr id="1" name=""/>
        <p:cNvGrpSpPr/>
        <p:nvPr/>
      </p:nvGrpSpPr>
      <p:grpSpPr>
        <a:xfrm>
          <a:off x="0" y="0"/>
          <a:ext cx="0" cy="0"/>
          <a:chOff x="0" y="0"/>
          <a:chExt cx="0" cy="0"/>
        </a:xfrm>
      </p:grpSpPr>
      <p:sp>
        <p:nvSpPr>
          <p:cNvPr id="2" name="TextBox 2"/>
          <p:cNvSpPr txBox="1"/>
          <p:nvPr/>
        </p:nvSpPr>
        <p:spPr>
          <a:xfrm>
            <a:off x="1225600" y="500552"/>
            <a:ext cx="15836801" cy="1566544"/>
          </a:xfrm>
          <a:prstGeom prst="rect">
            <a:avLst/>
          </a:prstGeom>
        </p:spPr>
        <p:txBody>
          <a:bodyPr lIns="0" tIns="0" rIns="0" bIns="0" rtlCol="0" anchor="t">
            <a:spAutoFit/>
          </a:bodyPr>
          <a:lstStyle/>
          <a:p>
            <a:pPr algn="ctr">
              <a:lnSpc>
                <a:spcPts val="12880"/>
              </a:lnSpc>
            </a:pPr>
            <a:r>
              <a:rPr lang="en-US" sz="9200" b="1">
                <a:solidFill>
                  <a:srgbClr val="FFFFFF"/>
                </a:solidFill>
                <a:latin typeface="Canva Sans Bold"/>
                <a:ea typeface="Canva Sans Bold"/>
                <a:cs typeface="Canva Sans Bold"/>
                <a:sym typeface="Canva Sans Bold"/>
              </a:rPr>
              <a:t>Welcome and Introductions</a:t>
            </a:r>
          </a:p>
        </p:txBody>
      </p:sp>
      <p:sp>
        <p:nvSpPr>
          <p:cNvPr id="3" name="TextBox 3"/>
          <p:cNvSpPr txBox="1"/>
          <p:nvPr/>
        </p:nvSpPr>
        <p:spPr>
          <a:xfrm>
            <a:off x="914400" y="4192269"/>
            <a:ext cx="10459935" cy="951231"/>
          </a:xfrm>
          <a:prstGeom prst="rect">
            <a:avLst/>
          </a:prstGeom>
        </p:spPr>
        <p:txBody>
          <a:bodyPr lIns="0" tIns="0" rIns="0" bIns="0" rtlCol="0" anchor="t">
            <a:spAutoFit/>
          </a:bodyPr>
          <a:lstStyle/>
          <a:p>
            <a:pPr algn="l">
              <a:lnSpc>
                <a:spcPts val="7419"/>
              </a:lnSpc>
              <a:spcBef>
                <a:spcPct val="0"/>
              </a:spcBef>
            </a:pPr>
            <a:r>
              <a:rPr lang="en-US" sz="5299" b="1" dirty="0">
                <a:solidFill>
                  <a:srgbClr val="FFFFFF"/>
                </a:solidFill>
                <a:latin typeface="Poppins Bold"/>
                <a:ea typeface="Poppins Bold"/>
                <a:cs typeface="Poppins Bold"/>
                <a:sym typeface="Poppins Bold"/>
              </a:rPr>
              <a:t>Speakers &amp; Team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4448610" y="5664361"/>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49849" y="1798425"/>
            <a:ext cx="1572169" cy="1920206"/>
          </a:xfrm>
          <a:custGeom>
            <a:avLst/>
            <a:gdLst/>
            <a:ahLst/>
            <a:cxnLst/>
            <a:rect l="l" t="t" r="r" b="b"/>
            <a:pathLst>
              <a:path w="1572169" h="1920206">
                <a:moveTo>
                  <a:pt x="0" y="0"/>
                </a:moveTo>
                <a:lnTo>
                  <a:pt x="1572169" y="0"/>
                </a:lnTo>
                <a:lnTo>
                  <a:pt x="1572169" y="1920207"/>
                </a:lnTo>
                <a:lnTo>
                  <a:pt x="0" y="19202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476852" y="1312541"/>
            <a:ext cx="10971758" cy="1234442"/>
          </a:xfrm>
          <a:prstGeom prst="rect">
            <a:avLst/>
          </a:prstGeom>
        </p:spPr>
        <p:txBody>
          <a:bodyPr lIns="0" tIns="0" rIns="0" bIns="0" rtlCol="0" anchor="t">
            <a:spAutoFit/>
          </a:bodyPr>
          <a:lstStyle/>
          <a:p>
            <a:pPr algn="ctr">
              <a:lnSpc>
                <a:spcPts val="9659"/>
              </a:lnSpc>
            </a:pPr>
            <a:r>
              <a:rPr lang="en-US" sz="6899" b="1">
                <a:solidFill>
                  <a:srgbClr val="000000"/>
                </a:solidFill>
                <a:latin typeface="Poppins Bold"/>
                <a:ea typeface="Poppins Bold"/>
                <a:cs typeface="Poppins Bold"/>
                <a:sym typeface="Poppins Bold"/>
              </a:rPr>
              <a:t>Garbage</a:t>
            </a:r>
            <a:r>
              <a:rPr lang="en-US" sz="6899">
                <a:solidFill>
                  <a:srgbClr val="000000"/>
                </a:solidFill>
                <a:latin typeface="Poppins"/>
                <a:ea typeface="Poppins"/>
                <a:cs typeface="Poppins"/>
                <a:sym typeface="Poppins"/>
              </a:rPr>
              <a:t> in </a:t>
            </a:r>
            <a:r>
              <a:rPr lang="en-US" sz="6899" b="1">
                <a:solidFill>
                  <a:srgbClr val="000000"/>
                </a:solidFill>
                <a:latin typeface="Poppins Bold"/>
                <a:ea typeface="Poppins Bold"/>
                <a:cs typeface="Poppins Bold"/>
                <a:sym typeface="Poppins Bold"/>
              </a:rPr>
              <a:t>Garbage</a:t>
            </a:r>
            <a:r>
              <a:rPr lang="en-US" sz="6899">
                <a:solidFill>
                  <a:srgbClr val="000000"/>
                </a:solidFill>
                <a:latin typeface="Poppins"/>
                <a:ea typeface="Poppins"/>
                <a:cs typeface="Poppins"/>
                <a:sym typeface="Poppins"/>
              </a:rPr>
              <a:t> Out</a:t>
            </a:r>
          </a:p>
        </p:txBody>
      </p:sp>
      <p:sp>
        <p:nvSpPr>
          <p:cNvPr id="5" name="TextBox 5"/>
          <p:cNvSpPr txBox="1"/>
          <p:nvPr/>
        </p:nvSpPr>
        <p:spPr>
          <a:xfrm>
            <a:off x="2099295" y="3909058"/>
            <a:ext cx="14089410" cy="1234442"/>
          </a:xfrm>
          <a:prstGeom prst="rect">
            <a:avLst/>
          </a:prstGeom>
        </p:spPr>
        <p:txBody>
          <a:bodyPr lIns="0" tIns="0" rIns="0" bIns="0" rtlCol="0" anchor="t">
            <a:spAutoFit/>
          </a:bodyPr>
          <a:lstStyle/>
          <a:p>
            <a:pPr algn="ctr">
              <a:lnSpc>
                <a:spcPts val="9659"/>
              </a:lnSpc>
            </a:pPr>
            <a:r>
              <a:rPr lang="en-US" sz="6899" b="1">
                <a:solidFill>
                  <a:srgbClr val="000000"/>
                </a:solidFill>
                <a:latin typeface="Poppins Bold"/>
                <a:ea typeface="Poppins Bold"/>
                <a:cs typeface="Poppins Bold"/>
                <a:sym typeface="Poppins Bold"/>
              </a:rPr>
              <a:t>Compliance</a:t>
            </a:r>
            <a:r>
              <a:rPr lang="en-US" sz="6899">
                <a:solidFill>
                  <a:srgbClr val="000000"/>
                </a:solidFill>
                <a:latin typeface="Poppins"/>
                <a:ea typeface="Poppins"/>
                <a:cs typeface="Poppins"/>
                <a:sym typeface="Poppins"/>
              </a:rPr>
              <a:t> in </a:t>
            </a:r>
            <a:r>
              <a:rPr lang="en-US" sz="6899" b="1">
                <a:solidFill>
                  <a:srgbClr val="000000"/>
                </a:solidFill>
                <a:latin typeface="Poppins Bold"/>
                <a:ea typeface="Poppins Bold"/>
                <a:cs typeface="Poppins Bold"/>
                <a:sym typeface="Poppins Bold"/>
              </a:rPr>
              <a:t>Compliance</a:t>
            </a:r>
            <a:r>
              <a:rPr lang="en-US" sz="6899">
                <a:solidFill>
                  <a:srgbClr val="000000"/>
                </a:solidFill>
                <a:latin typeface="Poppins"/>
                <a:ea typeface="Poppins"/>
                <a:cs typeface="Poppins"/>
                <a:sym typeface="Poppins"/>
              </a:rPr>
              <a:t> Out</a:t>
            </a:r>
          </a:p>
        </p:txBody>
      </p:sp>
      <p:sp>
        <p:nvSpPr>
          <p:cNvPr id="6" name="TextBox 6"/>
          <p:cNvSpPr txBox="1"/>
          <p:nvPr/>
        </p:nvSpPr>
        <p:spPr>
          <a:xfrm>
            <a:off x="4317950" y="6502561"/>
            <a:ext cx="9652099" cy="1234442"/>
          </a:xfrm>
          <a:prstGeom prst="rect">
            <a:avLst/>
          </a:prstGeom>
        </p:spPr>
        <p:txBody>
          <a:bodyPr lIns="0" tIns="0" rIns="0" bIns="0" rtlCol="0" anchor="t">
            <a:spAutoFit/>
          </a:bodyPr>
          <a:lstStyle/>
          <a:p>
            <a:pPr algn="ctr">
              <a:lnSpc>
                <a:spcPts val="9659"/>
              </a:lnSpc>
            </a:pPr>
            <a:r>
              <a:rPr lang="en-US" sz="6899" b="1">
                <a:solidFill>
                  <a:srgbClr val="000000"/>
                </a:solidFill>
                <a:latin typeface="Poppins Bold"/>
                <a:ea typeface="Poppins Bold"/>
                <a:cs typeface="Poppins Bold"/>
                <a:sym typeface="Poppins Bold"/>
              </a:rPr>
              <a:t>Quality</a:t>
            </a:r>
            <a:r>
              <a:rPr lang="en-US" sz="6899">
                <a:solidFill>
                  <a:srgbClr val="000000"/>
                </a:solidFill>
                <a:latin typeface="Poppins"/>
                <a:ea typeface="Poppins"/>
                <a:cs typeface="Poppins"/>
                <a:sym typeface="Poppins"/>
              </a:rPr>
              <a:t> in </a:t>
            </a:r>
            <a:r>
              <a:rPr lang="en-US" sz="6899" b="1">
                <a:solidFill>
                  <a:srgbClr val="000000"/>
                </a:solidFill>
                <a:latin typeface="Poppins Bold"/>
                <a:ea typeface="Poppins Bold"/>
                <a:cs typeface="Poppins Bold"/>
                <a:sym typeface="Poppins Bold"/>
              </a:rPr>
              <a:t>Quality</a:t>
            </a:r>
            <a:r>
              <a:rPr lang="en-US" sz="6899">
                <a:solidFill>
                  <a:srgbClr val="000000"/>
                </a:solidFill>
                <a:latin typeface="Poppins"/>
                <a:ea typeface="Poppins"/>
                <a:cs typeface="Poppins"/>
                <a:sym typeface="Poppins"/>
              </a:rPr>
              <a:t> Out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232578" cy="10287000"/>
            <a:chOff x="0" y="0"/>
            <a:chExt cx="2431625" cy="2709333"/>
          </a:xfrm>
        </p:grpSpPr>
        <p:sp>
          <p:nvSpPr>
            <p:cNvPr id="3" name="Freeform 3"/>
            <p:cNvSpPr/>
            <p:nvPr/>
          </p:nvSpPr>
          <p:spPr>
            <a:xfrm>
              <a:off x="0" y="0"/>
              <a:ext cx="2431625" cy="2709333"/>
            </a:xfrm>
            <a:custGeom>
              <a:avLst/>
              <a:gdLst/>
              <a:ahLst/>
              <a:cxnLst/>
              <a:rect l="l" t="t" r="r" b="b"/>
              <a:pathLst>
                <a:path w="2431625" h="2709333">
                  <a:moveTo>
                    <a:pt x="0" y="0"/>
                  </a:moveTo>
                  <a:lnTo>
                    <a:pt x="2431625" y="0"/>
                  </a:lnTo>
                  <a:lnTo>
                    <a:pt x="2431625" y="2709333"/>
                  </a:lnTo>
                  <a:lnTo>
                    <a:pt x="0" y="2709333"/>
                  </a:lnTo>
                  <a:close/>
                </a:path>
              </a:pathLst>
            </a:custGeom>
            <a:solidFill>
              <a:srgbClr val="1D2D66"/>
            </a:solidFill>
          </p:spPr>
          <p:txBody>
            <a:bodyPr/>
            <a:lstStyle/>
            <a:p>
              <a:endParaRPr lang="en-US"/>
            </a:p>
          </p:txBody>
        </p:sp>
        <p:sp>
          <p:nvSpPr>
            <p:cNvPr id="4" name="TextBox 4"/>
            <p:cNvSpPr txBox="1"/>
            <p:nvPr/>
          </p:nvSpPr>
          <p:spPr>
            <a:xfrm>
              <a:off x="0" y="-57150"/>
              <a:ext cx="2431625" cy="2766483"/>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11532090" y="6511198"/>
            <a:ext cx="5122944" cy="0"/>
          </a:xfrm>
          <a:prstGeom prst="line">
            <a:avLst/>
          </a:prstGeom>
          <a:ln w="38100" cap="flat">
            <a:solidFill>
              <a:srgbClr val="4E7DA1"/>
            </a:solidFill>
            <a:prstDash val="solid"/>
            <a:headEnd type="none" w="sm" len="sm"/>
            <a:tailEnd type="none" w="sm" len="sm"/>
          </a:ln>
        </p:spPr>
        <p:txBody>
          <a:bodyPr/>
          <a:lstStyle/>
          <a:p>
            <a:endParaRPr lang="en-US"/>
          </a:p>
        </p:txBody>
      </p:sp>
      <p:sp>
        <p:nvSpPr>
          <p:cNvPr id="6" name="Freeform 6"/>
          <p:cNvSpPr/>
          <p:nvPr/>
        </p:nvSpPr>
        <p:spPr>
          <a:xfrm>
            <a:off x="1467808" y="2768879"/>
            <a:ext cx="6296963" cy="5281577"/>
          </a:xfrm>
          <a:custGeom>
            <a:avLst/>
            <a:gdLst/>
            <a:ahLst/>
            <a:cxnLst/>
            <a:rect l="l" t="t" r="r" b="b"/>
            <a:pathLst>
              <a:path w="6296963" h="5281577">
                <a:moveTo>
                  <a:pt x="0" y="0"/>
                </a:moveTo>
                <a:lnTo>
                  <a:pt x="6296962" y="0"/>
                </a:lnTo>
                <a:lnTo>
                  <a:pt x="6296962" y="5281578"/>
                </a:lnTo>
                <a:lnTo>
                  <a:pt x="0" y="52815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9855414" y="4124959"/>
            <a:ext cx="8432586" cy="1884681"/>
          </a:xfrm>
          <a:prstGeom prst="rect">
            <a:avLst/>
          </a:prstGeom>
        </p:spPr>
        <p:txBody>
          <a:bodyPr lIns="0" tIns="0" rIns="0" bIns="0" rtlCol="0" anchor="t">
            <a:spAutoFit/>
          </a:bodyPr>
          <a:lstStyle/>
          <a:p>
            <a:pPr algn="ctr">
              <a:lnSpc>
                <a:spcPts val="7419"/>
              </a:lnSpc>
            </a:pPr>
            <a:r>
              <a:rPr lang="en-US" sz="5299" b="1">
                <a:solidFill>
                  <a:srgbClr val="000000"/>
                </a:solidFill>
                <a:latin typeface="Poppins Bold"/>
                <a:ea typeface="Poppins Bold"/>
                <a:cs typeface="Poppins Bold"/>
                <a:sym typeface="Poppins Bold"/>
              </a:rPr>
              <a:t>Systems Level Commitment to Quality</a:t>
            </a: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0511158" y="3340143"/>
            <a:ext cx="7203580" cy="4799385"/>
          </a:xfrm>
          <a:custGeom>
            <a:avLst/>
            <a:gdLst/>
            <a:ahLst/>
            <a:cxnLst/>
            <a:rect l="l" t="t" r="r" b="b"/>
            <a:pathLst>
              <a:path w="7203580" h="4799385">
                <a:moveTo>
                  <a:pt x="0" y="0"/>
                </a:moveTo>
                <a:lnTo>
                  <a:pt x="7203580" y="0"/>
                </a:lnTo>
                <a:lnTo>
                  <a:pt x="7203580" y="4799385"/>
                </a:lnTo>
                <a:lnTo>
                  <a:pt x="0" y="479938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573262" y="298450"/>
            <a:ext cx="17141476" cy="1260471"/>
          </a:xfrm>
          <a:prstGeom prst="rect">
            <a:avLst/>
          </a:prstGeom>
        </p:spPr>
        <p:txBody>
          <a:bodyPr lIns="0" tIns="0" rIns="0" bIns="0" rtlCol="0" anchor="t">
            <a:spAutoFit/>
          </a:bodyPr>
          <a:lstStyle/>
          <a:p>
            <a:pPr algn="ctr">
              <a:lnSpc>
                <a:spcPts val="9800"/>
              </a:lnSpc>
            </a:pPr>
            <a:r>
              <a:rPr lang="en-US" sz="7000">
                <a:solidFill>
                  <a:srgbClr val="000000"/>
                </a:solidFill>
                <a:latin typeface="Poppins"/>
                <a:ea typeface="Poppins"/>
                <a:cs typeface="Poppins"/>
                <a:sym typeface="Poppins"/>
              </a:rPr>
              <a:t>Motivation is High</a:t>
            </a:r>
          </a:p>
        </p:txBody>
      </p:sp>
      <p:sp>
        <p:nvSpPr>
          <p:cNvPr id="4" name="TextBox 4"/>
          <p:cNvSpPr txBox="1"/>
          <p:nvPr/>
        </p:nvSpPr>
        <p:spPr>
          <a:xfrm>
            <a:off x="264944" y="2549213"/>
            <a:ext cx="9690501" cy="6305045"/>
          </a:xfrm>
          <a:prstGeom prst="rect">
            <a:avLst/>
          </a:prstGeom>
        </p:spPr>
        <p:txBody>
          <a:bodyPr lIns="0" tIns="0" rIns="0" bIns="0" rtlCol="0" anchor="t">
            <a:spAutoFit/>
          </a:bodyPr>
          <a:lstStyle/>
          <a:p>
            <a:pPr algn="l">
              <a:lnSpc>
                <a:spcPts val="4032"/>
              </a:lnSpc>
            </a:pPr>
            <a:r>
              <a:rPr lang="en-US" sz="2880">
                <a:solidFill>
                  <a:srgbClr val="000000"/>
                </a:solidFill>
                <a:latin typeface="Poppins"/>
                <a:ea typeface="Poppins"/>
                <a:cs typeface="Poppins"/>
                <a:sym typeface="Poppins"/>
              </a:rPr>
              <a:t>The Rehabilitation Services Administration’s Monitoring and Technical Assistance Guide (U.S. Department of Education, 2023) uses the word quality a total of 43 times. A direct quote from page 13 of this guide states, </a:t>
            </a:r>
          </a:p>
          <a:p>
            <a:pPr marL="512509" lvl="1" indent="-256255" algn="l">
              <a:lnSpc>
                <a:spcPts val="3323"/>
              </a:lnSpc>
              <a:buFont typeface="Arial"/>
              <a:buChar char="•"/>
            </a:pPr>
            <a:r>
              <a:rPr lang="en-US" sz="2373" i="1">
                <a:solidFill>
                  <a:srgbClr val="000000"/>
                </a:solidFill>
                <a:latin typeface="Poppins Italics"/>
                <a:ea typeface="Poppins Italics"/>
                <a:cs typeface="Poppins Italics"/>
                <a:sym typeface="Poppins Italics"/>
              </a:rPr>
              <a:t>RSA will assist VR agencies with the provision of technical assistance to promote continuous improvement in the VR and Supported Employment programs, maximizing the provision of quality of services, including pre-employment transition services for students with disabilities, ensure quality employment outcomes for VR participants, and improve the validity and reliability of program data to assist the VR agency in making data-driven and strategic program management decisions.</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0071728" y="3453663"/>
            <a:ext cx="7421516" cy="4952175"/>
          </a:xfrm>
          <a:custGeom>
            <a:avLst/>
            <a:gdLst/>
            <a:ahLst/>
            <a:cxnLst/>
            <a:rect l="l" t="t" r="r" b="b"/>
            <a:pathLst>
              <a:path w="7421516" h="4952175">
                <a:moveTo>
                  <a:pt x="0" y="0"/>
                </a:moveTo>
                <a:lnTo>
                  <a:pt x="7421517" y="0"/>
                </a:lnTo>
                <a:lnTo>
                  <a:pt x="7421517" y="4952175"/>
                </a:lnTo>
                <a:lnTo>
                  <a:pt x="0" y="495217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573262" y="298450"/>
            <a:ext cx="17141476" cy="1260471"/>
          </a:xfrm>
          <a:prstGeom prst="rect">
            <a:avLst/>
          </a:prstGeom>
        </p:spPr>
        <p:txBody>
          <a:bodyPr lIns="0" tIns="0" rIns="0" bIns="0" rtlCol="0" anchor="t">
            <a:spAutoFit/>
          </a:bodyPr>
          <a:lstStyle/>
          <a:p>
            <a:pPr algn="ctr">
              <a:lnSpc>
                <a:spcPts val="9800"/>
              </a:lnSpc>
            </a:pPr>
            <a:r>
              <a:rPr lang="en-US" sz="7000">
                <a:solidFill>
                  <a:srgbClr val="000000"/>
                </a:solidFill>
                <a:latin typeface="Poppins"/>
                <a:ea typeface="Poppins"/>
                <a:cs typeface="Poppins"/>
                <a:sym typeface="Poppins"/>
              </a:rPr>
              <a:t>Culture of Data &amp; Evaluation</a:t>
            </a:r>
          </a:p>
        </p:txBody>
      </p:sp>
      <p:sp>
        <p:nvSpPr>
          <p:cNvPr id="4" name="TextBox 4"/>
          <p:cNvSpPr txBox="1"/>
          <p:nvPr/>
        </p:nvSpPr>
        <p:spPr>
          <a:xfrm>
            <a:off x="212989" y="3310788"/>
            <a:ext cx="9576648" cy="5284506"/>
          </a:xfrm>
          <a:prstGeom prst="rect">
            <a:avLst/>
          </a:prstGeom>
        </p:spPr>
        <p:txBody>
          <a:bodyPr lIns="0" tIns="0" rIns="0" bIns="0" rtlCol="0" anchor="t">
            <a:spAutoFit/>
          </a:bodyPr>
          <a:lstStyle/>
          <a:p>
            <a:pPr marL="1068836" lvl="1" indent="-534418" algn="l">
              <a:lnSpc>
                <a:spcPts val="6930"/>
              </a:lnSpc>
              <a:buFont typeface="Arial"/>
              <a:buChar char="•"/>
            </a:pPr>
            <a:r>
              <a:rPr lang="en-US" sz="4950">
                <a:solidFill>
                  <a:srgbClr val="000000"/>
                </a:solidFill>
                <a:latin typeface="Poppins"/>
                <a:ea typeface="Poppins"/>
                <a:cs typeface="Poppins"/>
                <a:sym typeface="Poppins"/>
              </a:rPr>
              <a:t>There are 414 required elements in the RSA 911 System</a:t>
            </a:r>
          </a:p>
          <a:p>
            <a:pPr marL="1068836" lvl="1" indent="-534418" algn="l">
              <a:lnSpc>
                <a:spcPts val="6930"/>
              </a:lnSpc>
              <a:buFont typeface="Arial"/>
              <a:buChar char="•"/>
            </a:pPr>
            <a:r>
              <a:rPr lang="en-US" sz="4950">
                <a:solidFill>
                  <a:srgbClr val="000000"/>
                </a:solidFill>
                <a:latin typeface="Poppins"/>
                <a:ea typeface="Poppins"/>
                <a:cs typeface="Poppins"/>
                <a:sym typeface="Poppins"/>
              </a:rPr>
              <a:t>Approximately 316 of these Require Active Data Entry by State Agencies.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4671901" y="456144"/>
            <a:ext cx="9374713" cy="9374713"/>
          </a:xfrm>
          <a:custGeom>
            <a:avLst/>
            <a:gdLst/>
            <a:ahLst/>
            <a:cxnLst/>
            <a:rect l="l" t="t" r="r" b="b"/>
            <a:pathLst>
              <a:path w="9374713" h="9374713">
                <a:moveTo>
                  <a:pt x="0" y="0"/>
                </a:moveTo>
                <a:lnTo>
                  <a:pt x="9374713" y="0"/>
                </a:lnTo>
                <a:lnTo>
                  <a:pt x="9374713" y="9374712"/>
                </a:lnTo>
                <a:lnTo>
                  <a:pt x="0" y="937471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3139461" y="3262844"/>
            <a:ext cx="13258811" cy="5322427"/>
          </a:xfrm>
          <a:custGeom>
            <a:avLst/>
            <a:gdLst/>
            <a:ahLst/>
            <a:cxnLst/>
            <a:rect l="l" t="t" r="r" b="b"/>
            <a:pathLst>
              <a:path w="13258811" h="5322427">
                <a:moveTo>
                  <a:pt x="0" y="0"/>
                </a:moveTo>
                <a:lnTo>
                  <a:pt x="13258811" y="0"/>
                </a:lnTo>
                <a:lnTo>
                  <a:pt x="13258811" y="5322427"/>
                </a:lnTo>
                <a:lnTo>
                  <a:pt x="0" y="532242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573262" y="260350"/>
            <a:ext cx="17141476" cy="1454149"/>
          </a:xfrm>
          <a:prstGeom prst="rect">
            <a:avLst/>
          </a:prstGeom>
        </p:spPr>
        <p:txBody>
          <a:bodyPr lIns="0" tIns="0" rIns="0" bIns="0" rtlCol="0" anchor="t">
            <a:spAutoFit/>
          </a:bodyPr>
          <a:lstStyle/>
          <a:p>
            <a:pPr algn="ctr">
              <a:lnSpc>
                <a:spcPts val="11200"/>
              </a:lnSpc>
            </a:pPr>
            <a:r>
              <a:rPr lang="en-US" sz="8000">
                <a:solidFill>
                  <a:srgbClr val="000000"/>
                </a:solidFill>
                <a:latin typeface="Poppins"/>
                <a:ea typeface="Poppins"/>
                <a:cs typeface="Poppins"/>
                <a:sym typeface="Poppins"/>
              </a:rPr>
              <a:t>Case Study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426568" y="-1416597"/>
            <a:ext cx="21034202" cy="1295042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1685925"/>
            <a:ext cx="16466248" cy="6696075"/>
          </a:xfrm>
          <a:prstGeom prst="rect">
            <a:avLst/>
          </a:prstGeom>
        </p:spPr>
        <p:txBody>
          <a:bodyPr lIns="0" tIns="0" rIns="0" bIns="0" rtlCol="0" anchor="t">
            <a:spAutoFit/>
          </a:bodyPr>
          <a:lstStyle/>
          <a:p>
            <a:pPr algn="ctr">
              <a:lnSpc>
                <a:spcPts val="10500"/>
              </a:lnSpc>
            </a:pPr>
            <a:r>
              <a:rPr lang="en-US" sz="7500" i="1">
                <a:solidFill>
                  <a:srgbClr val="000000"/>
                </a:solidFill>
                <a:latin typeface="Poppins Italics"/>
                <a:ea typeface="Poppins Italics"/>
                <a:cs typeface="Poppins Italics"/>
                <a:sym typeface="Poppins Italics"/>
              </a:rPr>
              <a:t>It is difficult to say that we are serious about measuring quality of services until we are measuring the change resulting from those services.</a:t>
            </a:r>
          </a:p>
        </p:txBody>
      </p:sp>
      <p:sp>
        <p:nvSpPr>
          <p:cNvPr id="3" name="Freeform 3"/>
          <p:cNvSpPr/>
          <p:nvPr/>
        </p:nvSpPr>
        <p:spPr>
          <a:xfrm>
            <a:off x="14189810" y="8221209"/>
            <a:ext cx="3653585" cy="1881596"/>
          </a:xfrm>
          <a:custGeom>
            <a:avLst/>
            <a:gdLst/>
            <a:ahLst/>
            <a:cxnLst/>
            <a:rect l="l" t="t" r="r" b="b"/>
            <a:pathLst>
              <a:path w="3653585" h="1881596">
                <a:moveTo>
                  <a:pt x="0" y="0"/>
                </a:moveTo>
                <a:lnTo>
                  <a:pt x="3653586" y="0"/>
                </a:lnTo>
                <a:lnTo>
                  <a:pt x="3653586" y="1881596"/>
                </a:lnTo>
                <a:lnTo>
                  <a:pt x="0" y="18815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232578" cy="10287000"/>
            <a:chOff x="0" y="0"/>
            <a:chExt cx="2431625" cy="2709333"/>
          </a:xfrm>
        </p:grpSpPr>
        <p:sp>
          <p:nvSpPr>
            <p:cNvPr id="3" name="Freeform 3"/>
            <p:cNvSpPr/>
            <p:nvPr/>
          </p:nvSpPr>
          <p:spPr>
            <a:xfrm>
              <a:off x="0" y="0"/>
              <a:ext cx="2431625" cy="2709333"/>
            </a:xfrm>
            <a:custGeom>
              <a:avLst/>
              <a:gdLst/>
              <a:ahLst/>
              <a:cxnLst/>
              <a:rect l="l" t="t" r="r" b="b"/>
              <a:pathLst>
                <a:path w="2431625" h="2709333">
                  <a:moveTo>
                    <a:pt x="0" y="0"/>
                  </a:moveTo>
                  <a:lnTo>
                    <a:pt x="2431625" y="0"/>
                  </a:lnTo>
                  <a:lnTo>
                    <a:pt x="2431625" y="2709333"/>
                  </a:lnTo>
                  <a:lnTo>
                    <a:pt x="0" y="2709333"/>
                  </a:lnTo>
                  <a:close/>
                </a:path>
              </a:pathLst>
            </a:custGeom>
            <a:solidFill>
              <a:srgbClr val="1D2D66"/>
            </a:solidFill>
          </p:spPr>
          <p:txBody>
            <a:bodyPr/>
            <a:lstStyle/>
            <a:p>
              <a:endParaRPr lang="en-US"/>
            </a:p>
          </p:txBody>
        </p:sp>
        <p:sp>
          <p:nvSpPr>
            <p:cNvPr id="4" name="TextBox 4"/>
            <p:cNvSpPr txBox="1"/>
            <p:nvPr/>
          </p:nvSpPr>
          <p:spPr>
            <a:xfrm>
              <a:off x="0" y="-57150"/>
              <a:ext cx="2431625" cy="2766483"/>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11532090" y="6511198"/>
            <a:ext cx="5122944" cy="0"/>
          </a:xfrm>
          <a:prstGeom prst="line">
            <a:avLst/>
          </a:prstGeom>
          <a:ln w="38100" cap="flat">
            <a:solidFill>
              <a:srgbClr val="4E7DA1"/>
            </a:solidFill>
            <a:prstDash val="solid"/>
            <a:headEnd type="none" w="sm" len="sm"/>
            <a:tailEnd type="none" w="sm" len="sm"/>
          </a:ln>
        </p:spPr>
        <p:txBody>
          <a:bodyPr/>
          <a:lstStyle/>
          <a:p>
            <a:endParaRPr lang="en-US"/>
          </a:p>
        </p:txBody>
      </p:sp>
      <p:sp>
        <p:nvSpPr>
          <p:cNvPr id="6" name="Freeform 6"/>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10717018" y="4404877"/>
            <a:ext cx="7290487" cy="1884681"/>
          </a:xfrm>
          <a:prstGeom prst="rect">
            <a:avLst/>
          </a:prstGeom>
        </p:spPr>
        <p:txBody>
          <a:bodyPr lIns="0" tIns="0" rIns="0" bIns="0" rtlCol="0" anchor="t">
            <a:spAutoFit/>
          </a:bodyPr>
          <a:lstStyle/>
          <a:p>
            <a:pPr algn="ctr">
              <a:lnSpc>
                <a:spcPts val="7419"/>
              </a:lnSpc>
            </a:pPr>
            <a:r>
              <a:rPr lang="en-US" sz="5299" b="1">
                <a:solidFill>
                  <a:srgbClr val="000000"/>
                </a:solidFill>
                <a:latin typeface="Poppins Bold"/>
                <a:ea typeface="Poppins Bold"/>
                <a:cs typeface="Poppins Bold"/>
                <a:sym typeface="Poppins Bold"/>
              </a:rPr>
              <a:t>Current Levels of Data and AI Literacy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0649797" y="2750641"/>
            <a:ext cx="6333120" cy="6356958"/>
          </a:xfrm>
          <a:custGeom>
            <a:avLst/>
            <a:gdLst/>
            <a:ahLst/>
            <a:cxnLst/>
            <a:rect l="l" t="t" r="r" b="b"/>
            <a:pathLst>
              <a:path w="6333120" h="6356958">
                <a:moveTo>
                  <a:pt x="0" y="0"/>
                </a:moveTo>
                <a:lnTo>
                  <a:pt x="6333120" y="0"/>
                </a:lnTo>
                <a:lnTo>
                  <a:pt x="6333120" y="6356958"/>
                </a:lnTo>
                <a:lnTo>
                  <a:pt x="0" y="63569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573262" y="298450"/>
            <a:ext cx="17141476" cy="1260471"/>
          </a:xfrm>
          <a:prstGeom prst="rect">
            <a:avLst/>
          </a:prstGeom>
        </p:spPr>
        <p:txBody>
          <a:bodyPr lIns="0" tIns="0" rIns="0" bIns="0" rtlCol="0" anchor="t">
            <a:spAutoFit/>
          </a:bodyPr>
          <a:lstStyle/>
          <a:p>
            <a:pPr algn="ctr">
              <a:lnSpc>
                <a:spcPts val="9800"/>
              </a:lnSpc>
            </a:pPr>
            <a:r>
              <a:rPr lang="en-US" sz="7000">
                <a:solidFill>
                  <a:srgbClr val="000000"/>
                </a:solidFill>
                <a:latin typeface="Poppins"/>
                <a:ea typeface="Poppins"/>
                <a:cs typeface="Poppins"/>
                <a:sym typeface="Poppins"/>
              </a:rPr>
              <a:t>Data and AI Literacy</a:t>
            </a:r>
          </a:p>
        </p:txBody>
      </p:sp>
      <p:sp>
        <p:nvSpPr>
          <p:cNvPr id="4" name="TextBox 4"/>
          <p:cNvSpPr txBox="1"/>
          <p:nvPr/>
        </p:nvSpPr>
        <p:spPr>
          <a:xfrm>
            <a:off x="494735" y="2404323"/>
            <a:ext cx="9559237" cy="4810125"/>
          </a:xfrm>
          <a:prstGeom prst="rect">
            <a:avLst/>
          </a:prstGeom>
        </p:spPr>
        <p:txBody>
          <a:bodyPr lIns="0" tIns="0" rIns="0" bIns="0" rtlCol="0" anchor="t">
            <a:spAutoFit/>
          </a:bodyPr>
          <a:lstStyle/>
          <a:p>
            <a:pPr marL="971550" lvl="1" indent="-485775" algn="l">
              <a:lnSpc>
                <a:spcPts val="6299"/>
              </a:lnSpc>
              <a:buFont typeface="Arial"/>
              <a:buChar char="•"/>
            </a:pPr>
            <a:r>
              <a:rPr lang="en-US" sz="4500">
                <a:solidFill>
                  <a:srgbClr val="000000"/>
                </a:solidFill>
                <a:latin typeface="Poppins"/>
                <a:ea typeface="Poppins"/>
                <a:cs typeface="Poppins"/>
                <a:sym typeface="Poppins"/>
              </a:rPr>
              <a:t>Multiple studies have reported on challenges with Data Literacy among VR Counselors</a:t>
            </a:r>
          </a:p>
          <a:p>
            <a:pPr marL="971550" lvl="1" indent="-485775" algn="l">
              <a:lnSpc>
                <a:spcPts val="6299"/>
              </a:lnSpc>
              <a:buFont typeface="Arial"/>
              <a:buChar char="•"/>
            </a:pPr>
            <a:r>
              <a:rPr lang="en-US" sz="4500">
                <a:solidFill>
                  <a:srgbClr val="000000"/>
                </a:solidFill>
                <a:latin typeface="Poppins"/>
                <a:ea typeface="Poppins"/>
                <a:cs typeface="Poppins"/>
                <a:sym typeface="Poppins"/>
              </a:rPr>
              <a:t>A recent unpublished study showing limited AI literacy</a:t>
            </a: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0539361" y="3656209"/>
            <a:ext cx="5122944" cy="0"/>
          </a:xfrm>
          <a:prstGeom prst="line">
            <a:avLst/>
          </a:prstGeom>
          <a:ln w="38100" cap="flat">
            <a:solidFill>
              <a:srgbClr val="4E7DA1"/>
            </a:solidFill>
            <a:prstDash val="solid"/>
            <a:headEnd type="none" w="sm" len="sm"/>
            <a:tailEnd type="none" w="sm" len="sm"/>
          </a:ln>
        </p:spPr>
        <p:txBody>
          <a:bodyPr/>
          <a:lstStyle/>
          <a:p>
            <a:endParaRPr lang="en-US"/>
          </a:p>
        </p:txBody>
      </p:sp>
      <p:sp>
        <p:nvSpPr>
          <p:cNvPr id="3" name="Freeform 3"/>
          <p:cNvSpPr/>
          <p:nvPr/>
        </p:nvSpPr>
        <p:spPr>
          <a:xfrm>
            <a:off x="0" y="0"/>
            <a:ext cx="18288000" cy="1037844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455076" y="1506570"/>
            <a:ext cx="12352120" cy="8229600"/>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13133961" y="4476971"/>
            <a:ext cx="4973412" cy="5259198"/>
          </a:xfrm>
          <a:prstGeom prst="rect">
            <a:avLst/>
          </a:prstGeom>
        </p:spPr>
        <p:txBody>
          <a:bodyPr lIns="0" tIns="0" rIns="0" bIns="0" rtlCol="0" anchor="t">
            <a:spAutoFit/>
          </a:bodyPr>
          <a:lstStyle/>
          <a:p>
            <a:pPr algn="l">
              <a:lnSpc>
                <a:spcPts val="8322"/>
              </a:lnSpc>
            </a:pPr>
            <a:r>
              <a:rPr lang="en-US" sz="5944">
                <a:solidFill>
                  <a:srgbClr val="000000"/>
                </a:solidFill>
                <a:latin typeface="Poppins"/>
                <a:ea typeface="Poppins"/>
                <a:cs typeface="Poppins"/>
                <a:sym typeface="Poppins"/>
              </a:rPr>
              <a:t>Shifting Tides in Technology Require Fresh Eyes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A3C42"/>
        </a:solidFill>
        <a:effectLst/>
      </p:bgPr>
    </p:bg>
    <p:spTree>
      <p:nvGrpSpPr>
        <p:cNvPr id="1" name=""/>
        <p:cNvGrpSpPr/>
        <p:nvPr/>
      </p:nvGrpSpPr>
      <p:grpSpPr>
        <a:xfrm>
          <a:off x="0" y="0"/>
          <a:ext cx="0" cy="0"/>
          <a:chOff x="0" y="0"/>
          <a:chExt cx="0" cy="0"/>
        </a:xfrm>
      </p:grpSpPr>
      <p:sp>
        <p:nvSpPr>
          <p:cNvPr id="2" name="Freeform 2"/>
          <p:cNvSpPr/>
          <p:nvPr/>
        </p:nvSpPr>
        <p:spPr>
          <a:xfrm>
            <a:off x="1936078" y="341222"/>
            <a:ext cx="14415845" cy="9604556"/>
          </a:xfrm>
          <a:custGeom>
            <a:avLst/>
            <a:gdLst/>
            <a:ahLst/>
            <a:cxnLst/>
            <a:rect l="l" t="t" r="r" b="b"/>
            <a:pathLst>
              <a:path w="14415845" h="9604556">
                <a:moveTo>
                  <a:pt x="0" y="0"/>
                </a:moveTo>
                <a:lnTo>
                  <a:pt x="14415844" y="0"/>
                </a:lnTo>
                <a:lnTo>
                  <a:pt x="14415844" y="9604556"/>
                </a:lnTo>
                <a:lnTo>
                  <a:pt x="0" y="960455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3139461" y="3262844"/>
            <a:ext cx="13258811" cy="5322427"/>
          </a:xfrm>
          <a:custGeom>
            <a:avLst/>
            <a:gdLst/>
            <a:ahLst/>
            <a:cxnLst/>
            <a:rect l="l" t="t" r="r" b="b"/>
            <a:pathLst>
              <a:path w="13258811" h="5322427">
                <a:moveTo>
                  <a:pt x="0" y="0"/>
                </a:moveTo>
                <a:lnTo>
                  <a:pt x="13258811" y="0"/>
                </a:lnTo>
                <a:lnTo>
                  <a:pt x="13258811" y="5322427"/>
                </a:lnTo>
                <a:lnTo>
                  <a:pt x="0" y="532242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573262" y="260350"/>
            <a:ext cx="17141476" cy="1454149"/>
          </a:xfrm>
          <a:prstGeom prst="rect">
            <a:avLst/>
          </a:prstGeom>
        </p:spPr>
        <p:txBody>
          <a:bodyPr lIns="0" tIns="0" rIns="0" bIns="0" rtlCol="0" anchor="t">
            <a:spAutoFit/>
          </a:bodyPr>
          <a:lstStyle/>
          <a:p>
            <a:pPr algn="ctr">
              <a:lnSpc>
                <a:spcPts val="11200"/>
              </a:lnSpc>
            </a:pPr>
            <a:r>
              <a:rPr lang="en-US" sz="8000">
                <a:solidFill>
                  <a:srgbClr val="000000"/>
                </a:solidFill>
                <a:latin typeface="Poppins"/>
                <a:ea typeface="Poppins"/>
                <a:cs typeface="Poppins"/>
                <a:sym typeface="Poppins"/>
              </a:rPr>
              <a:t>Case Study</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273225" y="8396820"/>
            <a:ext cx="4003022" cy="1606916"/>
          </a:xfrm>
          <a:custGeom>
            <a:avLst/>
            <a:gdLst/>
            <a:ahLst/>
            <a:cxnLst/>
            <a:rect l="l" t="t" r="r" b="b"/>
            <a:pathLst>
              <a:path w="4003022" h="1606916">
                <a:moveTo>
                  <a:pt x="0" y="0"/>
                </a:moveTo>
                <a:lnTo>
                  <a:pt x="4003022" y="0"/>
                </a:lnTo>
                <a:lnTo>
                  <a:pt x="4003022" y="1606916"/>
                </a:lnTo>
                <a:lnTo>
                  <a:pt x="0" y="160691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5465942" y="772999"/>
            <a:ext cx="12352120" cy="8229600"/>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232578" cy="10287000"/>
            <a:chOff x="0" y="0"/>
            <a:chExt cx="2431625" cy="2709333"/>
          </a:xfrm>
        </p:grpSpPr>
        <p:sp>
          <p:nvSpPr>
            <p:cNvPr id="3" name="Freeform 3"/>
            <p:cNvSpPr/>
            <p:nvPr/>
          </p:nvSpPr>
          <p:spPr>
            <a:xfrm>
              <a:off x="0" y="0"/>
              <a:ext cx="2431625" cy="2709333"/>
            </a:xfrm>
            <a:custGeom>
              <a:avLst/>
              <a:gdLst/>
              <a:ahLst/>
              <a:cxnLst/>
              <a:rect l="l" t="t" r="r" b="b"/>
              <a:pathLst>
                <a:path w="2431625" h="2709333">
                  <a:moveTo>
                    <a:pt x="0" y="0"/>
                  </a:moveTo>
                  <a:lnTo>
                    <a:pt x="2431625" y="0"/>
                  </a:lnTo>
                  <a:lnTo>
                    <a:pt x="2431625" y="2709333"/>
                  </a:lnTo>
                  <a:lnTo>
                    <a:pt x="0" y="2709333"/>
                  </a:lnTo>
                  <a:close/>
                </a:path>
              </a:pathLst>
            </a:custGeom>
            <a:solidFill>
              <a:srgbClr val="1D2D66"/>
            </a:solidFill>
          </p:spPr>
          <p:txBody>
            <a:bodyPr/>
            <a:lstStyle/>
            <a:p>
              <a:endParaRPr lang="en-US"/>
            </a:p>
          </p:txBody>
        </p:sp>
        <p:sp>
          <p:nvSpPr>
            <p:cNvPr id="4" name="TextBox 4"/>
            <p:cNvSpPr txBox="1"/>
            <p:nvPr/>
          </p:nvSpPr>
          <p:spPr>
            <a:xfrm>
              <a:off x="0" y="-57150"/>
              <a:ext cx="2431625" cy="276648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63256" y="657914"/>
            <a:ext cx="7906067" cy="6324854"/>
          </a:xfrm>
          <a:custGeom>
            <a:avLst/>
            <a:gdLst/>
            <a:ahLst/>
            <a:cxnLst/>
            <a:rect l="l" t="t" r="r" b="b"/>
            <a:pathLst>
              <a:path w="7906067" h="6324854">
                <a:moveTo>
                  <a:pt x="0" y="0"/>
                </a:moveTo>
                <a:lnTo>
                  <a:pt x="7906066" y="0"/>
                </a:lnTo>
                <a:lnTo>
                  <a:pt x="7906066" y="6324853"/>
                </a:lnTo>
                <a:lnTo>
                  <a:pt x="0" y="6324853"/>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6"/>
          <p:cNvSpPr txBox="1"/>
          <p:nvPr/>
        </p:nvSpPr>
        <p:spPr>
          <a:xfrm>
            <a:off x="429862" y="8163317"/>
            <a:ext cx="8556208" cy="1266825"/>
          </a:xfrm>
          <a:prstGeom prst="rect">
            <a:avLst/>
          </a:prstGeom>
        </p:spPr>
        <p:txBody>
          <a:bodyPr lIns="0" tIns="0" rIns="0" bIns="0" rtlCol="0" anchor="t">
            <a:spAutoFit/>
          </a:bodyPr>
          <a:lstStyle/>
          <a:p>
            <a:pPr marL="0" lvl="0" indent="0" algn="ctr">
              <a:lnSpc>
                <a:spcPts val="4725"/>
              </a:lnSpc>
            </a:pPr>
            <a:r>
              <a:rPr lang="en-US" sz="4500">
                <a:solidFill>
                  <a:srgbClr val="F4F4F4"/>
                </a:solidFill>
                <a:latin typeface="Poppins"/>
                <a:ea typeface="Poppins"/>
                <a:cs typeface="Poppins"/>
                <a:sym typeface="Poppins"/>
              </a:rPr>
              <a:t>Quality Data + Quality AI = Endless Possibilities</a:t>
            </a:r>
          </a:p>
        </p:txBody>
      </p:sp>
      <p:sp>
        <p:nvSpPr>
          <p:cNvPr id="7" name="TextBox 7"/>
          <p:cNvSpPr txBox="1"/>
          <p:nvPr/>
        </p:nvSpPr>
        <p:spPr>
          <a:xfrm>
            <a:off x="10103490" y="919978"/>
            <a:ext cx="7243989" cy="8963025"/>
          </a:xfrm>
          <a:prstGeom prst="rect">
            <a:avLst/>
          </a:prstGeom>
        </p:spPr>
        <p:txBody>
          <a:bodyPr lIns="0" tIns="0" rIns="0" bIns="0" rtlCol="0" anchor="t">
            <a:spAutoFit/>
          </a:bodyPr>
          <a:lstStyle/>
          <a:p>
            <a:pPr marL="863599" lvl="1" indent="-431800" algn="l">
              <a:lnSpc>
                <a:spcPts val="4199"/>
              </a:lnSpc>
              <a:buFont typeface="Arial"/>
              <a:buChar char="•"/>
            </a:pPr>
            <a:r>
              <a:rPr lang="en-US" sz="3999">
                <a:solidFill>
                  <a:srgbClr val="021C52"/>
                </a:solidFill>
                <a:latin typeface="Poppins"/>
                <a:ea typeface="Poppins"/>
                <a:cs typeface="Poppins"/>
                <a:sym typeface="Poppins"/>
              </a:rPr>
              <a:t>Improving Services</a:t>
            </a:r>
          </a:p>
          <a:p>
            <a:pPr algn="l">
              <a:lnSpc>
                <a:spcPts val="4199"/>
              </a:lnSpc>
            </a:pPr>
            <a:endParaRPr lang="en-US" sz="3999">
              <a:solidFill>
                <a:srgbClr val="021C52"/>
              </a:solidFill>
              <a:latin typeface="Poppins"/>
              <a:ea typeface="Poppins"/>
              <a:cs typeface="Poppins"/>
              <a:sym typeface="Poppins"/>
            </a:endParaRPr>
          </a:p>
          <a:p>
            <a:pPr marL="863599" lvl="1" indent="-431800" algn="l">
              <a:lnSpc>
                <a:spcPts val="4199"/>
              </a:lnSpc>
              <a:buFont typeface="Arial"/>
              <a:buChar char="•"/>
            </a:pPr>
            <a:r>
              <a:rPr lang="en-US" sz="3999">
                <a:solidFill>
                  <a:srgbClr val="021C52"/>
                </a:solidFill>
                <a:latin typeface="Poppins"/>
                <a:ea typeface="Poppins"/>
                <a:cs typeface="Poppins"/>
                <a:sym typeface="Poppins"/>
              </a:rPr>
              <a:t>Sequencing Services Based on Clinical Data</a:t>
            </a:r>
          </a:p>
          <a:p>
            <a:pPr algn="l">
              <a:lnSpc>
                <a:spcPts val="4199"/>
              </a:lnSpc>
            </a:pPr>
            <a:endParaRPr lang="en-US" sz="3999">
              <a:solidFill>
                <a:srgbClr val="021C52"/>
              </a:solidFill>
              <a:latin typeface="Poppins"/>
              <a:ea typeface="Poppins"/>
              <a:cs typeface="Poppins"/>
              <a:sym typeface="Poppins"/>
            </a:endParaRPr>
          </a:p>
          <a:p>
            <a:pPr marL="863599" lvl="1" indent="-431800" algn="l">
              <a:lnSpc>
                <a:spcPts val="4199"/>
              </a:lnSpc>
              <a:buFont typeface="Arial"/>
              <a:buChar char="•"/>
            </a:pPr>
            <a:r>
              <a:rPr lang="en-US" sz="3999">
                <a:solidFill>
                  <a:srgbClr val="021C52"/>
                </a:solidFill>
                <a:latin typeface="Poppins"/>
                <a:ea typeface="Poppins"/>
                <a:cs typeface="Poppins"/>
                <a:sym typeface="Poppins"/>
              </a:rPr>
              <a:t>Customizing Services Based on Clinical Data</a:t>
            </a:r>
          </a:p>
          <a:p>
            <a:pPr algn="l">
              <a:lnSpc>
                <a:spcPts val="4199"/>
              </a:lnSpc>
            </a:pPr>
            <a:endParaRPr lang="en-US" sz="3999">
              <a:solidFill>
                <a:srgbClr val="021C52"/>
              </a:solidFill>
              <a:latin typeface="Poppins"/>
              <a:ea typeface="Poppins"/>
              <a:cs typeface="Poppins"/>
              <a:sym typeface="Poppins"/>
            </a:endParaRPr>
          </a:p>
          <a:p>
            <a:pPr marL="863599" lvl="1" indent="-431800" algn="l">
              <a:lnSpc>
                <a:spcPts val="4199"/>
              </a:lnSpc>
              <a:buFont typeface="Arial"/>
              <a:buChar char="•"/>
            </a:pPr>
            <a:r>
              <a:rPr lang="en-US" sz="3999">
                <a:solidFill>
                  <a:srgbClr val="021C52"/>
                </a:solidFill>
                <a:latin typeface="Poppins"/>
                <a:ea typeface="Poppins"/>
                <a:cs typeface="Poppins"/>
                <a:sym typeface="Poppins"/>
              </a:rPr>
              <a:t>Monitoring Services Based on Clinical Data</a:t>
            </a:r>
          </a:p>
          <a:p>
            <a:pPr algn="l">
              <a:lnSpc>
                <a:spcPts val="4199"/>
              </a:lnSpc>
            </a:pPr>
            <a:endParaRPr lang="en-US" sz="3999">
              <a:solidFill>
                <a:srgbClr val="021C52"/>
              </a:solidFill>
              <a:latin typeface="Poppins"/>
              <a:ea typeface="Poppins"/>
              <a:cs typeface="Poppins"/>
              <a:sym typeface="Poppins"/>
            </a:endParaRPr>
          </a:p>
          <a:p>
            <a:pPr marL="863599" lvl="1" indent="-431800" algn="l">
              <a:lnSpc>
                <a:spcPts val="4199"/>
              </a:lnSpc>
              <a:buFont typeface="Arial"/>
              <a:buChar char="•"/>
            </a:pPr>
            <a:r>
              <a:rPr lang="en-US" sz="3999">
                <a:solidFill>
                  <a:srgbClr val="021C52"/>
                </a:solidFill>
                <a:latin typeface="Poppins"/>
                <a:ea typeface="Poppins"/>
                <a:cs typeface="Poppins"/>
                <a:sym typeface="Poppins"/>
              </a:rPr>
              <a:t>Creating more efficient services without sacrificing quality</a:t>
            </a:r>
          </a:p>
          <a:p>
            <a:pPr algn="l">
              <a:lnSpc>
                <a:spcPts val="4199"/>
              </a:lnSpc>
            </a:pPr>
            <a:endParaRPr lang="en-US" sz="3999">
              <a:solidFill>
                <a:srgbClr val="021C52"/>
              </a:solidFill>
              <a:latin typeface="Poppins"/>
              <a:ea typeface="Poppins"/>
              <a:cs typeface="Poppins"/>
              <a:sym typeface="Poppins"/>
            </a:endParaRPr>
          </a:p>
          <a:p>
            <a:pPr algn="l">
              <a:lnSpc>
                <a:spcPts val="4199"/>
              </a:lnSpc>
            </a:pPr>
            <a:endParaRPr lang="en-US" sz="3999">
              <a:solidFill>
                <a:srgbClr val="021C52"/>
              </a:solidFill>
              <a:latin typeface="Poppins"/>
              <a:ea typeface="Poppins"/>
              <a:cs typeface="Poppins"/>
              <a:sym typeface="Poppins"/>
            </a:endParaRPr>
          </a:p>
          <a:p>
            <a:pPr algn="l">
              <a:lnSpc>
                <a:spcPts val="4199"/>
              </a:lnSpc>
            </a:pPr>
            <a:endParaRPr lang="en-US" sz="3999">
              <a:solidFill>
                <a:srgbClr val="021C52"/>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232578" cy="10287000"/>
            <a:chOff x="0" y="0"/>
            <a:chExt cx="2431625" cy="2709333"/>
          </a:xfrm>
        </p:grpSpPr>
        <p:sp>
          <p:nvSpPr>
            <p:cNvPr id="3" name="Freeform 3"/>
            <p:cNvSpPr/>
            <p:nvPr/>
          </p:nvSpPr>
          <p:spPr>
            <a:xfrm>
              <a:off x="0" y="0"/>
              <a:ext cx="2431625" cy="2709333"/>
            </a:xfrm>
            <a:custGeom>
              <a:avLst/>
              <a:gdLst/>
              <a:ahLst/>
              <a:cxnLst/>
              <a:rect l="l" t="t" r="r" b="b"/>
              <a:pathLst>
                <a:path w="2431625" h="2709333">
                  <a:moveTo>
                    <a:pt x="0" y="0"/>
                  </a:moveTo>
                  <a:lnTo>
                    <a:pt x="2431625" y="0"/>
                  </a:lnTo>
                  <a:lnTo>
                    <a:pt x="2431625" y="2709333"/>
                  </a:lnTo>
                  <a:lnTo>
                    <a:pt x="0" y="2709333"/>
                  </a:lnTo>
                  <a:close/>
                </a:path>
              </a:pathLst>
            </a:custGeom>
            <a:solidFill>
              <a:srgbClr val="1D2D66"/>
            </a:solidFill>
          </p:spPr>
          <p:txBody>
            <a:bodyPr/>
            <a:lstStyle/>
            <a:p>
              <a:endParaRPr lang="en-US"/>
            </a:p>
          </p:txBody>
        </p:sp>
        <p:sp>
          <p:nvSpPr>
            <p:cNvPr id="4" name="TextBox 4"/>
            <p:cNvSpPr txBox="1"/>
            <p:nvPr/>
          </p:nvSpPr>
          <p:spPr>
            <a:xfrm>
              <a:off x="0" y="-57150"/>
              <a:ext cx="2431625" cy="276648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96884" y="2173319"/>
            <a:ext cx="7900199" cy="5778591"/>
          </a:xfrm>
          <a:custGeom>
            <a:avLst/>
            <a:gdLst/>
            <a:ahLst/>
            <a:cxnLst/>
            <a:rect l="l" t="t" r="r" b="b"/>
            <a:pathLst>
              <a:path w="7900199" h="5778591">
                <a:moveTo>
                  <a:pt x="0" y="0"/>
                </a:moveTo>
                <a:lnTo>
                  <a:pt x="7900199" y="0"/>
                </a:lnTo>
                <a:lnTo>
                  <a:pt x="7900199" y="5778591"/>
                </a:lnTo>
                <a:lnTo>
                  <a:pt x="0" y="577859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13038249" y="5022366"/>
            <a:ext cx="1603641" cy="1585600"/>
          </a:xfrm>
          <a:custGeom>
            <a:avLst/>
            <a:gdLst/>
            <a:ahLst/>
            <a:cxnLst/>
            <a:rect l="l" t="t" r="r" b="b"/>
            <a:pathLst>
              <a:path w="1603641" h="1585600">
                <a:moveTo>
                  <a:pt x="0" y="0"/>
                </a:moveTo>
                <a:lnTo>
                  <a:pt x="1603641" y="0"/>
                </a:lnTo>
                <a:lnTo>
                  <a:pt x="1603641" y="1585600"/>
                </a:lnTo>
                <a:lnTo>
                  <a:pt x="0" y="158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0420840" y="3717134"/>
            <a:ext cx="6838460" cy="2141736"/>
          </a:xfrm>
          <a:prstGeom prst="rect">
            <a:avLst/>
          </a:prstGeom>
        </p:spPr>
        <p:txBody>
          <a:bodyPr lIns="0" tIns="0" rIns="0" bIns="0" rtlCol="0" anchor="t">
            <a:spAutoFit/>
          </a:bodyPr>
          <a:lstStyle/>
          <a:p>
            <a:pPr algn="ctr">
              <a:lnSpc>
                <a:spcPts val="8010"/>
              </a:lnSpc>
            </a:pPr>
            <a:r>
              <a:rPr lang="en-US" sz="7628">
                <a:solidFill>
                  <a:srgbClr val="021C52"/>
                </a:solidFill>
                <a:latin typeface="Poppins"/>
                <a:ea typeface="Poppins"/>
                <a:cs typeface="Poppins"/>
                <a:sym typeface="Poppins"/>
              </a:rPr>
              <a:t>Don’t Be Shy</a:t>
            </a:r>
          </a:p>
          <a:p>
            <a:pPr marL="0" lvl="0" indent="0" algn="ctr">
              <a:lnSpc>
                <a:spcPts val="8010"/>
              </a:lnSpc>
            </a:pPr>
            <a:endParaRPr lang="en-US" sz="7628">
              <a:solidFill>
                <a:srgbClr val="021C52"/>
              </a:solidFill>
              <a:latin typeface="Poppins"/>
              <a:ea typeface="Poppins"/>
              <a:cs typeface="Poppins"/>
              <a:sym typeface="Poppins"/>
            </a:endParaRPr>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D2D66"/>
        </a:solidFill>
        <a:effectLst/>
      </p:bgPr>
    </p:bg>
    <p:spTree>
      <p:nvGrpSpPr>
        <p:cNvPr id="1" name=""/>
        <p:cNvGrpSpPr/>
        <p:nvPr/>
      </p:nvGrpSpPr>
      <p:grpSpPr>
        <a:xfrm>
          <a:off x="0" y="0"/>
          <a:ext cx="0" cy="0"/>
          <a:chOff x="0" y="0"/>
          <a:chExt cx="0" cy="0"/>
        </a:xfrm>
      </p:grpSpPr>
      <p:grpSp>
        <p:nvGrpSpPr>
          <p:cNvPr id="2" name="Group 2"/>
          <p:cNvGrpSpPr/>
          <p:nvPr/>
        </p:nvGrpSpPr>
        <p:grpSpPr>
          <a:xfrm>
            <a:off x="910684"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AFAFA"/>
            </a:solidFill>
          </p:spPr>
          <p:txBody>
            <a:bodyPr/>
            <a:lstStyle/>
            <a:p>
              <a:endParaRPr lang="en-US"/>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382177" y="8113237"/>
            <a:ext cx="2194467" cy="824475"/>
          </a:xfrm>
          <a:custGeom>
            <a:avLst/>
            <a:gdLst/>
            <a:ahLst/>
            <a:cxnLst/>
            <a:rect l="l" t="t" r="r" b="b"/>
            <a:pathLst>
              <a:path w="2194467" h="824475">
                <a:moveTo>
                  <a:pt x="0" y="0"/>
                </a:moveTo>
                <a:lnTo>
                  <a:pt x="2194467" y="0"/>
                </a:lnTo>
                <a:lnTo>
                  <a:pt x="2194467" y="824475"/>
                </a:lnTo>
                <a:lnTo>
                  <a:pt x="0" y="82447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1402514" y="6026628"/>
            <a:ext cx="2153793" cy="1723035"/>
          </a:xfrm>
          <a:custGeom>
            <a:avLst/>
            <a:gdLst/>
            <a:ahLst/>
            <a:cxnLst/>
            <a:rect l="l" t="t" r="r" b="b"/>
            <a:pathLst>
              <a:path w="2153793" h="1723035">
                <a:moveTo>
                  <a:pt x="0" y="0"/>
                </a:moveTo>
                <a:lnTo>
                  <a:pt x="2153793" y="0"/>
                </a:lnTo>
                <a:lnTo>
                  <a:pt x="2153793" y="1723035"/>
                </a:lnTo>
                <a:lnTo>
                  <a:pt x="0" y="172303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4163555" y="7010009"/>
            <a:ext cx="1761611" cy="1942491"/>
          </a:xfrm>
          <a:custGeom>
            <a:avLst/>
            <a:gdLst/>
            <a:ahLst/>
            <a:cxnLst/>
            <a:rect l="l" t="t" r="r" b="b"/>
            <a:pathLst>
              <a:path w="1761611" h="1942491">
                <a:moveTo>
                  <a:pt x="0" y="0"/>
                </a:moveTo>
                <a:lnTo>
                  <a:pt x="1761611" y="0"/>
                </a:lnTo>
                <a:lnTo>
                  <a:pt x="1761611" y="1942491"/>
                </a:lnTo>
                <a:lnTo>
                  <a:pt x="0" y="194249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6398528" y="7091889"/>
            <a:ext cx="3157503" cy="1845823"/>
          </a:xfrm>
          <a:custGeom>
            <a:avLst/>
            <a:gdLst/>
            <a:ahLst/>
            <a:cxnLst/>
            <a:rect l="l" t="t" r="r" b="b"/>
            <a:pathLst>
              <a:path w="3157503" h="1845823">
                <a:moveTo>
                  <a:pt x="0" y="0"/>
                </a:moveTo>
                <a:lnTo>
                  <a:pt x="3157503" y="0"/>
                </a:lnTo>
                <a:lnTo>
                  <a:pt x="3157503" y="1845823"/>
                </a:lnTo>
                <a:lnTo>
                  <a:pt x="0" y="1845823"/>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9" name="Picture 9"/>
          <p:cNvPicPr>
            <a:picLocks noChangeAspect="1"/>
          </p:cNvPicPr>
          <p:nvPr/>
        </p:nvPicPr>
        <p:blipFill>
          <a:blip r:embed="rId6"/>
          <a:stretch>
            <a:fillRect/>
          </a:stretch>
        </p:blipFill>
        <p:spPr>
          <a:xfrm>
            <a:off x="3598462" y="1740567"/>
            <a:ext cx="2891797" cy="2891797"/>
          </a:xfrm>
          <a:prstGeom prst="rect">
            <a:avLst/>
          </a:prstGeom>
        </p:spPr>
      </p:pic>
      <p:sp>
        <p:nvSpPr>
          <p:cNvPr id="10" name="Freeform 10"/>
          <p:cNvSpPr/>
          <p:nvPr/>
        </p:nvSpPr>
        <p:spPr>
          <a:xfrm>
            <a:off x="2422601" y="2348943"/>
            <a:ext cx="1133706" cy="1174272"/>
          </a:xfrm>
          <a:custGeom>
            <a:avLst/>
            <a:gdLst/>
            <a:ahLst/>
            <a:cxnLst/>
            <a:rect l="l" t="t" r="r" b="b"/>
            <a:pathLst>
              <a:path w="1133706" h="1174272">
                <a:moveTo>
                  <a:pt x="0" y="0"/>
                </a:moveTo>
                <a:lnTo>
                  <a:pt x="1133706" y="0"/>
                </a:lnTo>
                <a:lnTo>
                  <a:pt x="1133706" y="1174273"/>
                </a:lnTo>
                <a:lnTo>
                  <a:pt x="0" y="11742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6025605" y="4165057"/>
            <a:ext cx="10620170" cy="1784351"/>
          </a:xfrm>
          <a:prstGeom prst="rect">
            <a:avLst/>
          </a:prstGeom>
        </p:spPr>
        <p:txBody>
          <a:bodyPr lIns="0" tIns="0" rIns="0" bIns="0" rtlCol="0" anchor="t">
            <a:spAutoFit/>
          </a:bodyPr>
          <a:lstStyle/>
          <a:p>
            <a:pPr algn="r">
              <a:lnSpc>
                <a:spcPts val="12500"/>
              </a:lnSpc>
            </a:pPr>
            <a:r>
              <a:rPr lang="en-US" sz="12500">
                <a:solidFill>
                  <a:srgbClr val="354A91"/>
                </a:solidFill>
                <a:latin typeface="Poppins"/>
                <a:ea typeface="Poppins"/>
                <a:cs typeface="Poppins"/>
                <a:sym typeface="Poppins"/>
              </a:rPr>
              <a:t>Thank you</a:t>
            </a:r>
          </a:p>
        </p:txBody>
      </p:sp>
      <p:sp>
        <p:nvSpPr>
          <p:cNvPr id="12" name="TextBox 12"/>
          <p:cNvSpPr txBox="1"/>
          <p:nvPr/>
        </p:nvSpPr>
        <p:spPr>
          <a:xfrm>
            <a:off x="10923659" y="6236174"/>
            <a:ext cx="5722116" cy="530231"/>
          </a:xfrm>
          <a:prstGeom prst="rect">
            <a:avLst/>
          </a:prstGeom>
        </p:spPr>
        <p:txBody>
          <a:bodyPr lIns="0" tIns="0" rIns="0" bIns="0" rtlCol="0" anchor="t">
            <a:spAutoFit/>
          </a:bodyPr>
          <a:lstStyle/>
          <a:p>
            <a:pPr algn="r">
              <a:lnSpc>
                <a:spcPts val="3850"/>
              </a:lnSpc>
            </a:pPr>
            <a:r>
              <a:rPr lang="en-US" sz="3500">
                <a:solidFill>
                  <a:srgbClr val="354A91"/>
                </a:solidFill>
                <a:latin typeface="Poppins"/>
                <a:ea typeface="Poppins"/>
                <a:cs typeface="Poppins"/>
                <a:sym typeface="Poppins"/>
              </a:rPr>
              <a:t>Have any questions?</a:t>
            </a:r>
          </a:p>
        </p:txBody>
      </p:sp>
      <p:sp>
        <p:nvSpPr>
          <p:cNvPr id="13" name="TextBox 13"/>
          <p:cNvSpPr txBox="1"/>
          <p:nvPr/>
        </p:nvSpPr>
        <p:spPr>
          <a:xfrm>
            <a:off x="9556031" y="7538877"/>
            <a:ext cx="7089744" cy="986597"/>
          </a:xfrm>
          <a:prstGeom prst="rect">
            <a:avLst/>
          </a:prstGeom>
        </p:spPr>
        <p:txBody>
          <a:bodyPr lIns="0" tIns="0" rIns="0" bIns="0" rtlCol="0" anchor="t">
            <a:spAutoFit/>
          </a:bodyPr>
          <a:lstStyle/>
          <a:p>
            <a:pPr algn="r">
              <a:lnSpc>
                <a:spcPts val="3778"/>
              </a:lnSpc>
            </a:pPr>
            <a:r>
              <a:rPr lang="en-US" sz="3434">
                <a:solidFill>
                  <a:srgbClr val="354A91"/>
                </a:solidFill>
                <a:latin typeface="Poppins"/>
                <a:ea typeface="Poppins"/>
                <a:cs typeface="Poppins"/>
                <a:sym typeface="Poppins"/>
              </a:rPr>
              <a:t>brian.phillips@usu.edu</a:t>
            </a:r>
          </a:p>
          <a:p>
            <a:pPr algn="r">
              <a:lnSpc>
                <a:spcPts val="3778"/>
              </a:lnSpc>
            </a:pPr>
            <a:r>
              <a:rPr lang="en-US" sz="3434">
                <a:solidFill>
                  <a:srgbClr val="354A91"/>
                </a:solidFill>
                <a:latin typeface="Poppins"/>
                <a:ea typeface="Poppins"/>
                <a:cs typeface="Poppins"/>
                <a:sym typeface="Poppins"/>
              </a:rPr>
              <a:t>apf5208@psu.edu</a:t>
            </a:r>
          </a:p>
        </p:txBody>
      </p:sp>
      <p:sp>
        <p:nvSpPr>
          <p:cNvPr id="14" name="TextBox 14"/>
          <p:cNvSpPr txBox="1"/>
          <p:nvPr/>
        </p:nvSpPr>
        <p:spPr>
          <a:xfrm>
            <a:off x="1227925" y="1167191"/>
            <a:ext cx="7512977" cy="581371"/>
          </a:xfrm>
          <a:prstGeom prst="rect">
            <a:avLst/>
          </a:prstGeom>
        </p:spPr>
        <p:txBody>
          <a:bodyPr lIns="0" tIns="0" rIns="0" bIns="0" rtlCol="0" anchor="t">
            <a:spAutoFit/>
          </a:bodyPr>
          <a:lstStyle/>
          <a:p>
            <a:pPr algn="ctr">
              <a:lnSpc>
                <a:spcPts val="4705"/>
              </a:lnSpc>
            </a:pPr>
            <a:r>
              <a:rPr lang="en-US" sz="3361" b="1">
                <a:solidFill>
                  <a:srgbClr val="354A91"/>
                </a:solidFill>
                <a:latin typeface="Canva Sans Bold"/>
                <a:ea typeface="Canva Sans Bold"/>
                <a:cs typeface="Canva Sans Bold"/>
                <a:sym typeface="Canva Sans Bold"/>
              </a:rPr>
              <a:t>More on the TRT and Quality data:</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773488" y="2364667"/>
            <a:ext cx="16724551" cy="0"/>
          </a:xfrm>
          <a:prstGeom prst="line">
            <a:avLst/>
          </a:prstGeom>
          <a:ln w="38100" cap="flat">
            <a:solidFill>
              <a:srgbClr val="750014"/>
            </a:solidFill>
            <a:prstDash val="solid"/>
            <a:headEnd type="none" w="sm" len="sm"/>
            <a:tailEnd type="none" w="sm" len="sm"/>
          </a:ln>
        </p:spPr>
        <p:txBody>
          <a:bodyPr/>
          <a:lstStyle/>
          <a:p>
            <a:endParaRPr lang="en-US"/>
          </a:p>
        </p:txBody>
      </p:sp>
      <p:sp>
        <p:nvSpPr>
          <p:cNvPr id="3" name="Freeform 3"/>
          <p:cNvSpPr/>
          <p:nvPr/>
        </p:nvSpPr>
        <p:spPr>
          <a:xfrm>
            <a:off x="227875" y="7597195"/>
            <a:ext cx="4336220" cy="2433704"/>
          </a:xfrm>
          <a:custGeom>
            <a:avLst/>
            <a:gdLst/>
            <a:ahLst/>
            <a:cxnLst/>
            <a:rect l="l" t="t" r="r" b="b"/>
            <a:pathLst>
              <a:path w="4336220" h="2433704">
                <a:moveTo>
                  <a:pt x="0" y="0"/>
                </a:moveTo>
                <a:lnTo>
                  <a:pt x="4336220" y="0"/>
                </a:lnTo>
                <a:lnTo>
                  <a:pt x="4336220" y="2433703"/>
                </a:lnTo>
                <a:lnTo>
                  <a:pt x="0" y="243370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TextBox 4"/>
          <p:cNvSpPr txBox="1"/>
          <p:nvPr/>
        </p:nvSpPr>
        <p:spPr>
          <a:xfrm>
            <a:off x="0" y="142162"/>
            <a:ext cx="18288000" cy="2818131"/>
          </a:xfrm>
          <a:prstGeom prst="rect">
            <a:avLst/>
          </a:prstGeom>
        </p:spPr>
        <p:txBody>
          <a:bodyPr lIns="0" tIns="0" rIns="0" bIns="0" rtlCol="0" anchor="t">
            <a:spAutoFit/>
          </a:bodyPr>
          <a:lstStyle/>
          <a:p>
            <a:pPr algn="ctr">
              <a:lnSpc>
                <a:spcPts val="7419"/>
              </a:lnSpc>
            </a:pPr>
            <a:endParaRPr/>
          </a:p>
          <a:p>
            <a:pPr algn="ctr">
              <a:lnSpc>
                <a:spcPts val="7419"/>
              </a:lnSpc>
            </a:pPr>
            <a:r>
              <a:rPr lang="en-US" sz="5299" b="1">
                <a:solidFill>
                  <a:srgbClr val="000000"/>
                </a:solidFill>
                <a:latin typeface="Poppins Bold"/>
                <a:ea typeface="Poppins Bold"/>
                <a:cs typeface="Poppins Bold"/>
                <a:sym typeface="Poppins Bold"/>
              </a:rPr>
              <a:t> The GenAI Divide: STATE OF AI IN BUSINESS 2025 </a:t>
            </a:r>
          </a:p>
          <a:p>
            <a:pPr algn="ctr">
              <a:lnSpc>
                <a:spcPts val="7419"/>
              </a:lnSpc>
            </a:pPr>
            <a:endParaRPr lang="en-US" sz="5299" b="1">
              <a:solidFill>
                <a:srgbClr val="000000"/>
              </a:solidFill>
              <a:latin typeface="Poppins Bold"/>
              <a:ea typeface="Poppins Bold"/>
              <a:cs typeface="Poppins Bold"/>
              <a:sym typeface="Poppins Bold"/>
            </a:endParaRPr>
          </a:p>
        </p:txBody>
      </p:sp>
      <p:sp>
        <p:nvSpPr>
          <p:cNvPr id="5" name="TextBox 5"/>
          <p:cNvSpPr txBox="1"/>
          <p:nvPr/>
        </p:nvSpPr>
        <p:spPr>
          <a:xfrm>
            <a:off x="0" y="3048757"/>
            <a:ext cx="18288000" cy="3245485"/>
          </a:xfrm>
          <a:prstGeom prst="rect">
            <a:avLst/>
          </a:prstGeom>
        </p:spPr>
        <p:txBody>
          <a:bodyPr lIns="0" tIns="0" rIns="0" bIns="0" rtlCol="0" anchor="t">
            <a:spAutoFit/>
          </a:bodyPr>
          <a:lstStyle/>
          <a:p>
            <a:pPr marL="993139" lvl="1" indent="-496570" algn="l">
              <a:lnSpc>
                <a:spcPts val="6439"/>
              </a:lnSpc>
              <a:buFont typeface="Arial"/>
              <a:buChar char="•"/>
            </a:pPr>
            <a:r>
              <a:rPr lang="en-US" sz="4599">
                <a:solidFill>
                  <a:srgbClr val="000000"/>
                </a:solidFill>
                <a:latin typeface="Poppins"/>
                <a:ea typeface="Poppins"/>
                <a:cs typeface="Poppins"/>
                <a:sym typeface="Poppins"/>
              </a:rPr>
              <a:t>Adoption is high, but positive disruption remains low</a:t>
            </a:r>
          </a:p>
          <a:p>
            <a:pPr marL="993139" lvl="1" indent="-496570" algn="l">
              <a:lnSpc>
                <a:spcPts val="6439"/>
              </a:lnSpc>
              <a:buFont typeface="Arial"/>
              <a:buChar char="•"/>
            </a:pPr>
            <a:r>
              <a:rPr lang="en-US" sz="4599">
                <a:solidFill>
                  <a:srgbClr val="000000"/>
                </a:solidFill>
                <a:latin typeface="Poppins"/>
                <a:ea typeface="Poppins"/>
                <a:cs typeface="Poppins"/>
                <a:sym typeface="Poppins"/>
              </a:rPr>
              <a:t>“Despite GenAI’s visibility, only two industries (Tech and Media) show clear signs of structural disruption, while seven others remain on the wrong side of transformation.”</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773488" y="2364667"/>
            <a:ext cx="16724551" cy="0"/>
          </a:xfrm>
          <a:prstGeom prst="line">
            <a:avLst/>
          </a:prstGeom>
          <a:ln w="38100" cap="flat">
            <a:solidFill>
              <a:srgbClr val="750014"/>
            </a:solidFill>
            <a:prstDash val="solid"/>
            <a:headEnd type="none" w="sm" len="sm"/>
            <a:tailEnd type="none" w="sm" len="sm"/>
          </a:ln>
        </p:spPr>
        <p:txBody>
          <a:bodyPr/>
          <a:lstStyle/>
          <a:p>
            <a:endParaRPr lang="en-US"/>
          </a:p>
        </p:txBody>
      </p:sp>
      <p:sp>
        <p:nvSpPr>
          <p:cNvPr id="3" name="Freeform 3"/>
          <p:cNvSpPr/>
          <p:nvPr/>
        </p:nvSpPr>
        <p:spPr>
          <a:xfrm>
            <a:off x="16571016" y="360804"/>
            <a:ext cx="1376567" cy="772598"/>
          </a:xfrm>
          <a:custGeom>
            <a:avLst/>
            <a:gdLst/>
            <a:ahLst/>
            <a:cxnLst/>
            <a:rect l="l" t="t" r="r" b="b"/>
            <a:pathLst>
              <a:path w="1376567" h="772598">
                <a:moveTo>
                  <a:pt x="0" y="0"/>
                </a:moveTo>
                <a:lnTo>
                  <a:pt x="1376568" y="0"/>
                </a:lnTo>
                <a:lnTo>
                  <a:pt x="1376568" y="772599"/>
                </a:lnTo>
                <a:lnTo>
                  <a:pt x="0" y="77259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1580005" y="2766690"/>
            <a:ext cx="15679295" cy="7449338"/>
          </a:xfrm>
          <a:custGeom>
            <a:avLst/>
            <a:gdLst/>
            <a:ahLst/>
            <a:cxnLst/>
            <a:rect l="l" t="t" r="r" b="b"/>
            <a:pathLst>
              <a:path w="15679295" h="7449338">
                <a:moveTo>
                  <a:pt x="0" y="0"/>
                </a:moveTo>
                <a:lnTo>
                  <a:pt x="15679295" y="0"/>
                </a:lnTo>
                <a:lnTo>
                  <a:pt x="15679295" y="7449338"/>
                </a:lnTo>
                <a:lnTo>
                  <a:pt x="0" y="7449338"/>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0" y="312304"/>
            <a:ext cx="18288000" cy="2818131"/>
          </a:xfrm>
          <a:prstGeom prst="rect">
            <a:avLst/>
          </a:prstGeom>
        </p:spPr>
        <p:txBody>
          <a:bodyPr lIns="0" tIns="0" rIns="0" bIns="0" rtlCol="0" anchor="t">
            <a:spAutoFit/>
          </a:bodyPr>
          <a:lstStyle/>
          <a:p>
            <a:pPr algn="ctr">
              <a:lnSpc>
                <a:spcPts val="7419"/>
              </a:lnSpc>
            </a:pPr>
            <a:endParaRPr/>
          </a:p>
          <a:p>
            <a:pPr algn="ctr">
              <a:lnSpc>
                <a:spcPts val="7419"/>
              </a:lnSpc>
            </a:pPr>
            <a:r>
              <a:rPr lang="en-US" sz="5299" b="1">
                <a:solidFill>
                  <a:srgbClr val="000000"/>
                </a:solidFill>
                <a:latin typeface="Poppins Bold"/>
                <a:ea typeface="Poppins Bold"/>
                <a:cs typeface="Poppins Bold"/>
                <a:sym typeface="Poppins Bold"/>
              </a:rPr>
              <a:t> The GenAI Divide: STATE OF AI IN BUSINESS 2025 </a:t>
            </a:r>
          </a:p>
          <a:p>
            <a:pPr algn="ctr">
              <a:lnSpc>
                <a:spcPts val="7419"/>
              </a:lnSpc>
            </a:pPr>
            <a:endParaRPr lang="en-US" sz="5299" b="1">
              <a:solidFill>
                <a:srgbClr val="000000"/>
              </a:solidFill>
              <a:latin typeface="Poppins Bold"/>
              <a:ea typeface="Poppins Bold"/>
              <a:cs typeface="Poppins Bold"/>
              <a:sym typeface="Poppins Bold"/>
            </a:endParaRP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2D66"/>
        </a:solidFill>
        <a:effectLst/>
      </p:bgPr>
    </p:bg>
    <p:spTree>
      <p:nvGrpSpPr>
        <p:cNvPr id="1" name=""/>
        <p:cNvGrpSpPr/>
        <p:nvPr/>
      </p:nvGrpSpPr>
      <p:grpSpPr>
        <a:xfrm>
          <a:off x="0" y="0"/>
          <a:ext cx="0" cy="0"/>
          <a:chOff x="0" y="0"/>
          <a:chExt cx="0" cy="0"/>
        </a:xfrm>
      </p:grpSpPr>
      <p:sp>
        <p:nvSpPr>
          <p:cNvPr id="2" name="Freeform 2"/>
          <p:cNvSpPr/>
          <p:nvPr/>
        </p:nvSpPr>
        <p:spPr>
          <a:xfrm>
            <a:off x="131563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9695102" y="8672879"/>
            <a:ext cx="8315450" cy="1340481"/>
          </a:xfrm>
          <a:prstGeom prst="rect">
            <a:avLst/>
          </a:prstGeom>
        </p:spPr>
        <p:txBody>
          <a:bodyPr lIns="0" tIns="0" rIns="0" bIns="0" rtlCol="0" anchor="t">
            <a:spAutoFit/>
          </a:bodyPr>
          <a:lstStyle/>
          <a:p>
            <a:pPr algn="r">
              <a:lnSpc>
                <a:spcPts val="9679"/>
              </a:lnSpc>
            </a:pPr>
            <a:r>
              <a:rPr lang="en-US" sz="8799">
                <a:solidFill>
                  <a:srgbClr val="E1B16A"/>
                </a:solidFill>
                <a:latin typeface="Poppins"/>
                <a:ea typeface="Poppins"/>
                <a:cs typeface="Poppins"/>
                <a:sym typeface="Poppins"/>
              </a:rPr>
              <a:t>Responsible AI</a:t>
            </a:r>
          </a:p>
        </p:txBody>
      </p:sp>
      <p:sp>
        <p:nvSpPr>
          <p:cNvPr id="4" name="TextBox 4"/>
          <p:cNvSpPr txBox="1"/>
          <p:nvPr/>
        </p:nvSpPr>
        <p:spPr>
          <a:xfrm>
            <a:off x="2417556" y="2276794"/>
            <a:ext cx="1938412" cy="1060458"/>
          </a:xfrm>
          <a:prstGeom prst="rect">
            <a:avLst/>
          </a:prstGeom>
        </p:spPr>
        <p:txBody>
          <a:bodyPr lIns="0" tIns="0" rIns="0" bIns="0" rtlCol="0" anchor="t">
            <a:spAutoFit/>
          </a:bodyPr>
          <a:lstStyle/>
          <a:p>
            <a:pPr algn="l">
              <a:lnSpc>
                <a:spcPts val="7700"/>
              </a:lnSpc>
            </a:pPr>
            <a:r>
              <a:rPr lang="en-US" sz="7000">
                <a:solidFill>
                  <a:srgbClr val="F4F4F4"/>
                </a:solidFill>
                <a:latin typeface="Poppins"/>
                <a:ea typeface="Poppins"/>
                <a:cs typeface="Poppins"/>
                <a:sym typeface="Poppins"/>
              </a:rPr>
              <a:t>01.</a:t>
            </a:r>
          </a:p>
        </p:txBody>
      </p:sp>
      <p:sp>
        <p:nvSpPr>
          <p:cNvPr id="5" name="TextBox 5"/>
          <p:cNvSpPr txBox="1"/>
          <p:nvPr/>
        </p:nvSpPr>
        <p:spPr>
          <a:xfrm>
            <a:off x="2417556" y="3994768"/>
            <a:ext cx="1938412" cy="1060458"/>
          </a:xfrm>
          <a:prstGeom prst="rect">
            <a:avLst/>
          </a:prstGeom>
        </p:spPr>
        <p:txBody>
          <a:bodyPr lIns="0" tIns="0" rIns="0" bIns="0" rtlCol="0" anchor="t">
            <a:spAutoFit/>
          </a:bodyPr>
          <a:lstStyle/>
          <a:p>
            <a:pPr algn="l">
              <a:lnSpc>
                <a:spcPts val="7700"/>
              </a:lnSpc>
            </a:pPr>
            <a:r>
              <a:rPr lang="en-US" sz="7000">
                <a:solidFill>
                  <a:srgbClr val="F4F4F4"/>
                </a:solidFill>
                <a:latin typeface="Poppins"/>
                <a:ea typeface="Poppins"/>
                <a:cs typeface="Poppins"/>
                <a:sym typeface="Poppins"/>
              </a:rPr>
              <a:t>02.</a:t>
            </a:r>
          </a:p>
        </p:txBody>
      </p:sp>
      <p:sp>
        <p:nvSpPr>
          <p:cNvPr id="6" name="TextBox 6"/>
          <p:cNvSpPr txBox="1"/>
          <p:nvPr/>
        </p:nvSpPr>
        <p:spPr>
          <a:xfrm>
            <a:off x="4355969" y="4259881"/>
            <a:ext cx="9389011" cy="530231"/>
          </a:xfrm>
          <a:prstGeom prst="rect">
            <a:avLst/>
          </a:prstGeom>
        </p:spPr>
        <p:txBody>
          <a:bodyPr lIns="0" tIns="0" rIns="0" bIns="0" rtlCol="0" anchor="t">
            <a:spAutoFit/>
          </a:bodyPr>
          <a:lstStyle/>
          <a:p>
            <a:pPr algn="l">
              <a:lnSpc>
                <a:spcPts val="3850"/>
              </a:lnSpc>
            </a:pPr>
            <a:r>
              <a:rPr lang="en-US" sz="3500">
                <a:solidFill>
                  <a:srgbClr val="F4F4F4"/>
                </a:solidFill>
                <a:latin typeface="Poppins"/>
                <a:ea typeface="Poppins"/>
                <a:cs typeface="Poppins"/>
                <a:sym typeface="Poppins"/>
              </a:rPr>
              <a:t>SYSTEMS-LEVEL COMMITMENT TO QUALITY</a:t>
            </a:r>
          </a:p>
        </p:txBody>
      </p:sp>
      <p:sp>
        <p:nvSpPr>
          <p:cNvPr id="7" name="TextBox 7"/>
          <p:cNvSpPr txBox="1"/>
          <p:nvPr/>
        </p:nvSpPr>
        <p:spPr>
          <a:xfrm>
            <a:off x="2417556" y="5720535"/>
            <a:ext cx="1938412" cy="1060458"/>
          </a:xfrm>
          <a:prstGeom prst="rect">
            <a:avLst/>
          </a:prstGeom>
        </p:spPr>
        <p:txBody>
          <a:bodyPr lIns="0" tIns="0" rIns="0" bIns="0" rtlCol="0" anchor="t">
            <a:spAutoFit/>
          </a:bodyPr>
          <a:lstStyle/>
          <a:p>
            <a:pPr algn="l">
              <a:lnSpc>
                <a:spcPts val="7700"/>
              </a:lnSpc>
            </a:pPr>
            <a:r>
              <a:rPr lang="en-US" sz="7000">
                <a:solidFill>
                  <a:srgbClr val="F4F4F4"/>
                </a:solidFill>
                <a:latin typeface="Poppins"/>
                <a:ea typeface="Poppins"/>
                <a:cs typeface="Poppins"/>
                <a:sym typeface="Poppins"/>
              </a:rPr>
              <a:t>03.</a:t>
            </a:r>
          </a:p>
        </p:txBody>
      </p:sp>
      <p:sp>
        <p:nvSpPr>
          <p:cNvPr id="8" name="TextBox 8"/>
          <p:cNvSpPr txBox="1"/>
          <p:nvPr/>
        </p:nvSpPr>
        <p:spPr>
          <a:xfrm>
            <a:off x="4355969" y="5985648"/>
            <a:ext cx="6726444" cy="530231"/>
          </a:xfrm>
          <a:prstGeom prst="rect">
            <a:avLst/>
          </a:prstGeom>
        </p:spPr>
        <p:txBody>
          <a:bodyPr lIns="0" tIns="0" rIns="0" bIns="0" rtlCol="0" anchor="t">
            <a:spAutoFit/>
          </a:bodyPr>
          <a:lstStyle/>
          <a:p>
            <a:pPr algn="l">
              <a:lnSpc>
                <a:spcPts val="3850"/>
              </a:lnSpc>
            </a:pPr>
            <a:r>
              <a:rPr lang="en-US" sz="3500">
                <a:solidFill>
                  <a:srgbClr val="F4F4F4"/>
                </a:solidFill>
                <a:latin typeface="Poppins"/>
                <a:ea typeface="Poppins"/>
                <a:cs typeface="Poppins"/>
                <a:sym typeface="Poppins"/>
              </a:rPr>
              <a:t>DATA AND AI LITERACY</a:t>
            </a:r>
          </a:p>
        </p:txBody>
      </p:sp>
      <p:sp>
        <p:nvSpPr>
          <p:cNvPr id="9" name="Freeform 9"/>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355969" y="2541907"/>
            <a:ext cx="7958115" cy="530231"/>
          </a:xfrm>
          <a:prstGeom prst="rect">
            <a:avLst/>
          </a:prstGeom>
        </p:spPr>
        <p:txBody>
          <a:bodyPr lIns="0" tIns="0" rIns="0" bIns="0" rtlCol="0" anchor="t">
            <a:spAutoFit/>
          </a:bodyPr>
          <a:lstStyle/>
          <a:p>
            <a:pPr algn="l">
              <a:lnSpc>
                <a:spcPts val="3850"/>
              </a:lnSpc>
            </a:pPr>
            <a:r>
              <a:rPr lang="en-US" sz="3500">
                <a:solidFill>
                  <a:srgbClr val="F4F4F4"/>
                </a:solidFill>
                <a:latin typeface="Poppins"/>
                <a:ea typeface="Poppins"/>
                <a:cs typeface="Poppins"/>
                <a:sym typeface="Poppins"/>
              </a:rPr>
              <a:t>RECOGNIZING DATA LIMITATIONS</a:t>
            </a: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232578" cy="10287000"/>
            <a:chOff x="0" y="0"/>
            <a:chExt cx="2431625" cy="2709333"/>
          </a:xfrm>
        </p:grpSpPr>
        <p:sp>
          <p:nvSpPr>
            <p:cNvPr id="3" name="Freeform 3"/>
            <p:cNvSpPr/>
            <p:nvPr/>
          </p:nvSpPr>
          <p:spPr>
            <a:xfrm>
              <a:off x="0" y="0"/>
              <a:ext cx="2431625" cy="2709333"/>
            </a:xfrm>
            <a:custGeom>
              <a:avLst/>
              <a:gdLst/>
              <a:ahLst/>
              <a:cxnLst/>
              <a:rect l="l" t="t" r="r" b="b"/>
              <a:pathLst>
                <a:path w="2431625" h="2709333">
                  <a:moveTo>
                    <a:pt x="0" y="0"/>
                  </a:moveTo>
                  <a:lnTo>
                    <a:pt x="2431625" y="0"/>
                  </a:lnTo>
                  <a:lnTo>
                    <a:pt x="2431625" y="2709333"/>
                  </a:lnTo>
                  <a:lnTo>
                    <a:pt x="0" y="2709333"/>
                  </a:lnTo>
                  <a:close/>
                </a:path>
              </a:pathLst>
            </a:custGeom>
            <a:solidFill>
              <a:srgbClr val="1D2D66"/>
            </a:solidFill>
          </p:spPr>
          <p:txBody>
            <a:bodyPr/>
            <a:lstStyle/>
            <a:p>
              <a:endParaRPr lang="en-US"/>
            </a:p>
          </p:txBody>
        </p:sp>
        <p:sp>
          <p:nvSpPr>
            <p:cNvPr id="4" name="TextBox 4"/>
            <p:cNvSpPr txBox="1"/>
            <p:nvPr/>
          </p:nvSpPr>
          <p:spPr>
            <a:xfrm>
              <a:off x="0" y="-57150"/>
              <a:ext cx="2431625" cy="2766483"/>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11532090" y="6511198"/>
            <a:ext cx="5122944" cy="0"/>
          </a:xfrm>
          <a:prstGeom prst="line">
            <a:avLst/>
          </a:prstGeom>
          <a:ln w="38100" cap="flat">
            <a:solidFill>
              <a:srgbClr val="4E7DA1"/>
            </a:solidFill>
            <a:prstDash val="solid"/>
            <a:headEnd type="none" w="sm" len="sm"/>
            <a:tailEnd type="none" w="sm" len="sm"/>
          </a:ln>
        </p:spPr>
        <p:txBody>
          <a:bodyPr/>
          <a:lstStyle/>
          <a:p>
            <a:endParaRPr lang="en-US"/>
          </a:p>
        </p:txBody>
      </p:sp>
      <p:sp>
        <p:nvSpPr>
          <p:cNvPr id="6" name="Freeform 6"/>
          <p:cNvSpPr/>
          <p:nvPr/>
        </p:nvSpPr>
        <p:spPr>
          <a:xfrm>
            <a:off x="942009" y="1492184"/>
            <a:ext cx="7348560" cy="7302631"/>
          </a:xfrm>
          <a:custGeom>
            <a:avLst/>
            <a:gdLst/>
            <a:ahLst/>
            <a:cxnLst/>
            <a:rect l="l" t="t" r="r" b="b"/>
            <a:pathLst>
              <a:path w="7348560" h="7302631">
                <a:moveTo>
                  <a:pt x="0" y="0"/>
                </a:moveTo>
                <a:lnTo>
                  <a:pt x="7348560" y="0"/>
                </a:lnTo>
                <a:lnTo>
                  <a:pt x="7348560" y="7302632"/>
                </a:lnTo>
                <a:lnTo>
                  <a:pt x="0" y="7302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1216477" y="5147841"/>
            <a:ext cx="5710461" cy="951231"/>
          </a:xfrm>
          <a:prstGeom prst="rect">
            <a:avLst/>
          </a:prstGeom>
        </p:spPr>
        <p:txBody>
          <a:bodyPr lIns="0" tIns="0" rIns="0" bIns="0" rtlCol="0" anchor="t">
            <a:spAutoFit/>
          </a:bodyPr>
          <a:lstStyle/>
          <a:p>
            <a:pPr algn="ctr">
              <a:lnSpc>
                <a:spcPts val="7419"/>
              </a:lnSpc>
            </a:pPr>
            <a:r>
              <a:rPr lang="en-US" sz="5299" b="1">
                <a:solidFill>
                  <a:srgbClr val="000000"/>
                </a:solidFill>
                <a:latin typeface="Poppins Bold"/>
                <a:ea typeface="Poppins Bold"/>
                <a:cs typeface="Poppins Bold"/>
                <a:sym typeface="Poppins Bold"/>
              </a:rPr>
              <a:t>Data Limitations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340924" y="8554907"/>
            <a:ext cx="3536065" cy="1425476"/>
          </a:xfrm>
          <a:custGeom>
            <a:avLst/>
            <a:gdLst/>
            <a:ahLst/>
            <a:cxnLst/>
            <a:rect l="l" t="t" r="r" b="b"/>
            <a:pathLst>
              <a:path w="3536065" h="1425476">
                <a:moveTo>
                  <a:pt x="0" y="0"/>
                </a:moveTo>
                <a:lnTo>
                  <a:pt x="3536065" y="0"/>
                </a:lnTo>
                <a:lnTo>
                  <a:pt x="3536065" y="1425477"/>
                </a:lnTo>
                <a:lnTo>
                  <a:pt x="0" y="142547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1028700" y="3254707"/>
            <a:ext cx="16031203" cy="4965700"/>
          </a:xfrm>
          <a:prstGeom prst="rect">
            <a:avLst/>
          </a:prstGeom>
        </p:spPr>
        <p:txBody>
          <a:bodyPr lIns="0" tIns="0" rIns="0" bIns="0" rtlCol="0" anchor="t">
            <a:spAutoFit/>
          </a:bodyPr>
          <a:lstStyle/>
          <a:p>
            <a:pPr algn="ctr">
              <a:lnSpc>
                <a:spcPts val="9799"/>
              </a:lnSpc>
            </a:pPr>
            <a:r>
              <a:rPr lang="en-US" sz="6999">
                <a:solidFill>
                  <a:srgbClr val="000000"/>
                </a:solidFill>
                <a:latin typeface="Poppins"/>
                <a:ea typeface="Poppins"/>
                <a:cs typeface="Poppins"/>
                <a:sym typeface="Poppins"/>
              </a:rPr>
              <a:t>“The importance of data quality in AI cannot be overstated: </a:t>
            </a:r>
            <a:r>
              <a:rPr lang="en-US" sz="6999" u="sng">
                <a:solidFill>
                  <a:srgbClr val="000000"/>
                </a:solidFill>
                <a:latin typeface="Poppins"/>
                <a:ea typeface="Poppins"/>
                <a:cs typeface="Poppins"/>
                <a:sym typeface="Poppins"/>
                <a:hlinkClick r:id="rId4" tooltip="https://www.ibm.com/think/topics/bad-data"/>
              </a:rPr>
              <a:t>poor data quality</a:t>
            </a:r>
            <a:r>
              <a:rPr lang="en-US" sz="6999">
                <a:solidFill>
                  <a:srgbClr val="000000"/>
                </a:solidFill>
                <a:latin typeface="Poppins"/>
                <a:ea typeface="Poppins"/>
                <a:cs typeface="Poppins"/>
                <a:sym typeface="Poppins"/>
              </a:rPr>
              <a:t> is one of the most common reasons AI initiatives fail.”</a:t>
            </a:r>
          </a:p>
        </p:txBody>
      </p:sp>
      <p:sp>
        <p:nvSpPr>
          <p:cNvPr id="4" name="TextBox 4"/>
          <p:cNvSpPr txBox="1"/>
          <p:nvPr/>
        </p:nvSpPr>
        <p:spPr>
          <a:xfrm>
            <a:off x="1791146" y="6134"/>
            <a:ext cx="14705707" cy="1444630"/>
          </a:xfrm>
          <a:prstGeom prst="rect">
            <a:avLst/>
          </a:prstGeom>
        </p:spPr>
        <p:txBody>
          <a:bodyPr lIns="0" tIns="0" rIns="0" bIns="0" rtlCol="0" anchor="t">
            <a:spAutoFit/>
          </a:bodyPr>
          <a:lstStyle/>
          <a:p>
            <a:pPr algn="ctr">
              <a:lnSpc>
                <a:spcPts val="11199"/>
              </a:lnSpc>
            </a:pPr>
            <a:r>
              <a:rPr lang="en-US" sz="7999">
                <a:solidFill>
                  <a:srgbClr val="000000"/>
                </a:solidFill>
                <a:latin typeface="Poppins"/>
                <a:ea typeface="Poppins"/>
                <a:cs typeface="Poppins"/>
                <a:sym typeface="Poppins"/>
              </a:rPr>
              <a:t>AI is Only As Good as Its Data</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340924" y="7883004"/>
            <a:ext cx="5202801" cy="2097379"/>
          </a:xfrm>
          <a:custGeom>
            <a:avLst/>
            <a:gdLst/>
            <a:ahLst/>
            <a:cxnLst/>
            <a:rect l="l" t="t" r="r" b="b"/>
            <a:pathLst>
              <a:path w="5202801" h="2097379">
                <a:moveTo>
                  <a:pt x="0" y="0"/>
                </a:moveTo>
                <a:lnTo>
                  <a:pt x="5202801" y="0"/>
                </a:lnTo>
                <a:lnTo>
                  <a:pt x="5202801" y="2097380"/>
                </a:lnTo>
                <a:lnTo>
                  <a:pt x="0" y="209738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661631" y="37181"/>
            <a:ext cx="17141476" cy="6200415"/>
          </a:xfrm>
          <a:prstGeom prst="rect">
            <a:avLst/>
          </a:prstGeom>
        </p:spPr>
        <p:txBody>
          <a:bodyPr lIns="0" tIns="0" rIns="0" bIns="0" rtlCol="0" anchor="t">
            <a:spAutoFit/>
          </a:bodyPr>
          <a:lstStyle/>
          <a:p>
            <a:pPr algn="ctr">
              <a:lnSpc>
                <a:spcPts val="9799"/>
              </a:lnSpc>
            </a:pPr>
            <a:r>
              <a:rPr lang="en-US" sz="6000" dirty="0">
                <a:solidFill>
                  <a:srgbClr val="000000"/>
                </a:solidFill>
                <a:latin typeface="Poppins"/>
                <a:ea typeface="Poppins"/>
                <a:cs typeface="Poppins"/>
                <a:sym typeface="Poppins"/>
              </a:rPr>
              <a:t>“While less flashy than cutting-edge </a:t>
            </a:r>
            <a:r>
              <a:rPr lang="en-US" sz="6000" u="sng" dirty="0">
                <a:solidFill>
                  <a:srgbClr val="000000"/>
                </a:solidFill>
                <a:latin typeface="Poppins"/>
                <a:ea typeface="Poppins"/>
                <a:cs typeface="Poppins"/>
                <a:sym typeface="Poppins"/>
                <a:hlinkClick r:id="rId4" tooltip="https://www.ibm.com/think/topics/machine-learning-algorithms"/>
              </a:rPr>
              <a:t>algorithms</a:t>
            </a:r>
            <a:r>
              <a:rPr lang="en-US" sz="6000" dirty="0">
                <a:solidFill>
                  <a:srgbClr val="000000"/>
                </a:solidFill>
                <a:latin typeface="Poppins"/>
                <a:ea typeface="Poppins"/>
                <a:cs typeface="Poppins"/>
                <a:sym typeface="Poppins"/>
              </a:rPr>
              <a:t> or ambitious use cases, this foundation of structured, accessible, high-quality data represents the essential precondition for sustained AI success.”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b7dace-def3-41eb-bc77-b0f000f551fd">
      <Terms xmlns="http://schemas.microsoft.com/office/infopath/2007/PartnerControls"/>
    </lcf76f155ced4ddcb4097134ff3c332f>
    <TaxCatchAll xmlns="09684d9f-3f28-4c9f-ad7f-09d5a1c03e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F323573FA5D8409F8E0A4B55956BCB" ma:contentTypeVersion="12" ma:contentTypeDescription="Create a new document." ma:contentTypeScope="" ma:versionID="2aa75a55ca624c785b7ff1427d34badb">
  <xsd:schema xmlns:xsd="http://www.w3.org/2001/XMLSchema" xmlns:xs="http://www.w3.org/2001/XMLSchema" xmlns:p="http://schemas.microsoft.com/office/2006/metadata/properties" xmlns:ns2="09b7dace-def3-41eb-bc77-b0f000f551fd" xmlns:ns3="09684d9f-3f28-4c9f-ad7f-09d5a1c03eff" targetNamespace="http://schemas.microsoft.com/office/2006/metadata/properties" ma:root="true" ma:fieldsID="847184a1105ff76ad4daf58d14bbc1a7" ns2:_="" ns3:_="">
    <xsd:import namespace="09b7dace-def3-41eb-bc77-b0f000f551fd"/>
    <xsd:import namespace="09684d9f-3f28-4c9f-ad7f-09d5a1c03e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7dace-def3-41eb-bc77-b0f000f5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7deded-afb5-4eed-9415-542b3c7c043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84d9f-3f28-4c9f-ad7f-09d5a1c03e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d9724c-ced8-4da6-8efc-7f9e0f09c95d}" ma:internalName="TaxCatchAll" ma:showField="CatchAllData" ma:web="09684d9f-3f28-4c9f-ad7f-09d5a1c03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B65C23-E480-482E-A5E4-0C5089B1C9CB}">
  <ds:schemaRefs>
    <ds:schemaRef ds:uri="http://schemas.microsoft.com/sharepoint/v3/contenttype/forms"/>
  </ds:schemaRefs>
</ds:datastoreItem>
</file>

<file path=customXml/itemProps2.xml><?xml version="1.0" encoding="utf-8"?>
<ds:datastoreItem xmlns:ds="http://schemas.openxmlformats.org/officeDocument/2006/customXml" ds:itemID="{D7542264-2B37-4818-875A-9965F877D8F0}">
  <ds:schemaRefs>
    <ds:schemaRef ds:uri="http://schemas.microsoft.com/office/2006/metadata/properties"/>
    <ds:schemaRef ds:uri="http://schemas.microsoft.com/office/infopath/2007/PartnerControls"/>
    <ds:schemaRef ds:uri="09b7dace-def3-41eb-bc77-b0f000f551fd"/>
    <ds:schemaRef ds:uri="09684d9f-3f28-4c9f-ad7f-09d5a1c03eff"/>
  </ds:schemaRefs>
</ds:datastoreItem>
</file>

<file path=customXml/itemProps3.xml><?xml version="1.0" encoding="utf-8"?>
<ds:datastoreItem xmlns:ds="http://schemas.openxmlformats.org/officeDocument/2006/customXml" ds:itemID="{6739B984-4ACD-4B39-9364-67CE518B6AB6}"/>
</file>

<file path=docProps/app.xml><?xml version="1.0" encoding="utf-8"?>
<Properties xmlns="http://schemas.openxmlformats.org/officeDocument/2006/extended-properties" xmlns:vt="http://schemas.openxmlformats.org/officeDocument/2006/docPropsVTypes">
  <TotalTime>1</TotalTime>
  <Words>1099</Words>
  <Application>Microsoft Office PowerPoint</Application>
  <PresentationFormat>Custom</PresentationFormat>
  <Paragraphs>196</Paragraphs>
  <Slides>36</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DM Sans</vt:lpstr>
      <vt:lpstr>Poppins Italics</vt:lpstr>
      <vt:lpstr>Calibri</vt:lpstr>
      <vt:lpstr>Poppins Bold</vt:lpstr>
      <vt:lpstr>Open Sans Bold</vt:lpstr>
      <vt:lpstr>Poppins</vt:lpstr>
      <vt:lpstr>Canva Sans Bold</vt:lpstr>
      <vt:lpstr>DM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CSAVR Presentation</dc:title>
  <cp:lastModifiedBy>Kevin Red</cp:lastModifiedBy>
  <cp:revision>2</cp:revision>
  <dcterms:created xsi:type="dcterms:W3CDTF">2006-08-16T00:00:00Z</dcterms:created>
  <dcterms:modified xsi:type="dcterms:W3CDTF">2026-03-16T13:43:05Z</dcterms:modified>
  <dc:identifier>DAHDTmZyyoo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0x010100BEF323573FA5D8409F8E0A4B55956BCB</vt:lpwstr>
  </property>
  <property fmtid="{D5CDD505-2E9C-101B-9397-08002B2CF9AE}" pid="3" name="MediaServiceImageTags">
    <vt:lpwstr/>
  </property>
</Properties>
</file>