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2"/>
  </p:notesMasterIdLst>
  <p:sldIdLst>
    <p:sldId id="565" r:id="rId2"/>
    <p:sldId id="685" r:id="rId3"/>
    <p:sldId id="686" r:id="rId4"/>
    <p:sldId id="620" r:id="rId5"/>
    <p:sldId id="687" r:id="rId6"/>
    <p:sldId id="690" r:id="rId7"/>
    <p:sldId id="691" r:id="rId8"/>
    <p:sldId id="693" r:id="rId9"/>
    <p:sldId id="694" r:id="rId10"/>
    <p:sldId id="695" r:id="rId11"/>
    <p:sldId id="696" r:id="rId12"/>
    <p:sldId id="697" r:id="rId13"/>
    <p:sldId id="698" r:id="rId14"/>
    <p:sldId id="699" r:id="rId15"/>
    <p:sldId id="700" r:id="rId16"/>
    <p:sldId id="701" r:id="rId17"/>
    <p:sldId id="704" r:id="rId18"/>
    <p:sldId id="705" r:id="rId19"/>
    <p:sldId id="708" r:id="rId20"/>
    <p:sldId id="70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83D01B-6536-BB04-F102-69766F2A2CBD}" name="Lindsay Rassoull" initials="LR" userId="S::lrassoull@neweditions.net::fcd5921e-5584-4dc7-bdcc-796e33365fa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6700"/>
    <a:srgbClr val="1228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961FE2-B3D4-4D38-B9D3-AAB378BE6A38}" v="6" dt="2025-09-23T20:58:02.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227" autoAdjust="0"/>
  </p:normalViewPr>
  <p:slideViewPr>
    <p:cSldViewPr snapToGrid="0">
      <p:cViewPr varScale="1">
        <p:scale>
          <a:sx n="73" d="100"/>
          <a:sy n="73" d="100"/>
        </p:scale>
        <p:origin x="99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43D5D-DE9E-4645-A186-7DC8F2AC10DC}" type="datetimeFigureOut">
              <a:rPr lang="en-US" smtClean="0"/>
              <a:t>10/21/2025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7A0C30-B966-4036-8382-DC561B3C5FC7}" type="slidenum">
              <a:rPr lang="en-US" smtClean="0"/>
              <a:t>‹#›</a:t>
            </a:fld>
            <a:endParaRPr lang="en-US"/>
          </a:p>
        </p:txBody>
      </p:sp>
    </p:spTree>
    <p:extLst>
      <p:ext uri="{BB962C8B-B14F-4D97-AF65-F5344CB8AC3E}">
        <p14:creationId xmlns:p14="http://schemas.microsoft.com/office/powerpoint/2010/main" val="125456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1C1A78C9-09BE-457A-88E9-BC1229C18E7F}" type="slidenum">
              <a:rPr lang="en-US" altLang="en-US" smtClean="0"/>
              <a:pPr>
                <a:defRPr/>
              </a:pPr>
              <a:t>1</a:t>
            </a:fld>
            <a:endParaRPr lang="en-US" altLang="en-US" dirty="0"/>
          </a:p>
        </p:txBody>
      </p:sp>
    </p:spTree>
    <p:extLst>
      <p:ext uri="{BB962C8B-B14F-4D97-AF65-F5344CB8AC3E}">
        <p14:creationId xmlns:p14="http://schemas.microsoft.com/office/powerpoint/2010/main" val="3614124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7A0C30-B966-4036-8382-DC561B3C5FC7}" type="slidenum">
              <a:rPr lang="en-US" smtClean="0"/>
              <a:t>2</a:t>
            </a:fld>
            <a:endParaRPr lang="en-US"/>
          </a:p>
        </p:txBody>
      </p:sp>
    </p:spTree>
    <p:extLst>
      <p:ext uri="{BB962C8B-B14F-4D97-AF65-F5344CB8AC3E}">
        <p14:creationId xmlns:p14="http://schemas.microsoft.com/office/powerpoint/2010/main" val="479818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7A0C30-B966-4036-8382-DC561B3C5FC7}" type="slidenum">
              <a:rPr lang="en-US" smtClean="0"/>
              <a:t>3</a:t>
            </a:fld>
            <a:endParaRPr lang="en-US"/>
          </a:p>
        </p:txBody>
      </p:sp>
    </p:spTree>
    <p:extLst>
      <p:ext uri="{BB962C8B-B14F-4D97-AF65-F5344CB8AC3E}">
        <p14:creationId xmlns:p14="http://schemas.microsoft.com/office/powerpoint/2010/main" val="970054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C1A78C9-09BE-457A-88E9-BC1229C18E7F}" type="slidenum">
              <a:rPr lang="en-US" altLang="en-US" smtClean="0"/>
              <a:pPr>
                <a:defRPr/>
              </a:pPr>
              <a:t>4</a:t>
            </a:fld>
            <a:endParaRPr lang="en-US" altLang="en-US" dirty="0"/>
          </a:p>
        </p:txBody>
      </p:sp>
    </p:spTree>
    <p:extLst>
      <p:ext uri="{BB962C8B-B14F-4D97-AF65-F5344CB8AC3E}">
        <p14:creationId xmlns:p14="http://schemas.microsoft.com/office/powerpoint/2010/main" val="4159046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CB1E5-C6DA-C91E-882E-EFE0AC8002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3EE5B7-3A46-4C8A-670F-E284A3125E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5F25EA-4A43-FA6C-CC07-C5DA085F29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363EF0-B07C-AA99-7709-3BFBB74F3286}"/>
              </a:ext>
            </a:extLst>
          </p:cNvPr>
          <p:cNvSpPr>
            <a:spLocks noGrp="1"/>
          </p:cNvSpPr>
          <p:nvPr>
            <p:ph type="sldNum" sz="quarter" idx="5"/>
          </p:nvPr>
        </p:nvSpPr>
        <p:spPr/>
        <p:txBody>
          <a:bodyPr/>
          <a:lstStyle/>
          <a:p>
            <a:fld id="{367A0C30-B966-4036-8382-DC561B3C5FC7}" type="slidenum">
              <a:rPr lang="en-US" smtClean="0"/>
              <a:t>8</a:t>
            </a:fld>
            <a:endParaRPr lang="en-US"/>
          </a:p>
        </p:txBody>
      </p:sp>
    </p:spTree>
    <p:extLst>
      <p:ext uri="{BB962C8B-B14F-4D97-AF65-F5344CB8AC3E}">
        <p14:creationId xmlns:p14="http://schemas.microsoft.com/office/powerpoint/2010/main" val="4097848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C69C2-0330-7145-925D-E03875222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0177C-9E41-EF8B-AC96-7B0EF4F0C4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663D2B-FA59-A5E6-A196-16D1547E65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519346-7DAF-0390-59C2-3DEF7DA6E90A}"/>
              </a:ext>
            </a:extLst>
          </p:cNvPr>
          <p:cNvSpPr>
            <a:spLocks noGrp="1"/>
          </p:cNvSpPr>
          <p:nvPr>
            <p:ph type="sldNum" sz="quarter" idx="5"/>
          </p:nvPr>
        </p:nvSpPr>
        <p:spPr/>
        <p:txBody>
          <a:bodyPr/>
          <a:lstStyle/>
          <a:p>
            <a:fld id="{367A0C30-B966-4036-8382-DC561B3C5FC7}" type="slidenum">
              <a:rPr lang="en-US" smtClean="0"/>
              <a:t>13</a:t>
            </a:fld>
            <a:endParaRPr lang="en-US"/>
          </a:p>
        </p:txBody>
      </p:sp>
    </p:spTree>
    <p:extLst>
      <p:ext uri="{BB962C8B-B14F-4D97-AF65-F5344CB8AC3E}">
        <p14:creationId xmlns:p14="http://schemas.microsoft.com/office/powerpoint/2010/main" val="25274448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rgbClr val="12286C"/>
                </a:solidFill>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rgbClr val="0D67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b="1">
                <a:solidFill>
                  <a:srgbClr val="0D6700"/>
                </a:solidFill>
              </a:defRPr>
            </a:lvl1pPr>
          </a:lstStyle>
          <a:p>
            <a:fld id="{2E749C8A-2341-4148-B9BE-FB6E013CD3BF}" type="datetime1">
              <a:rPr lang="en-US" smtClean="0"/>
              <a:t>10/21/2025</a:t>
            </a:fld>
            <a:endParaRPr lang="en-US"/>
          </a:p>
        </p:txBody>
      </p:sp>
      <p:sp>
        <p:nvSpPr>
          <p:cNvPr id="5" name="Footer Placeholder 4"/>
          <p:cNvSpPr>
            <a:spLocks noGrp="1"/>
          </p:cNvSpPr>
          <p:nvPr>
            <p:ph type="ftr" sz="quarter" idx="11"/>
          </p:nvPr>
        </p:nvSpPr>
        <p:spPr/>
        <p:txBody>
          <a:bodyPr/>
          <a:lstStyle>
            <a:lvl1pPr>
              <a:defRPr b="1">
                <a:solidFill>
                  <a:srgbClr val="0D6700"/>
                </a:solidFill>
              </a:defRPr>
            </a:lvl1pPr>
          </a:lstStyle>
          <a:p>
            <a:endParaRPr lang="en-US"/>
          </a:p>
        </p:txBody>
      </p:sp>
      <p:sp>
        <p:nvSpPr>
          <p:cNvPr id="6" name="Slide Number Placeholder 5"/>
          <p:cNvSpPr>
            <a:spLocks noGrp="1"/>
          </p:cNvSpPr>
          <p:nvPr>
            <p:ph type="sldNum" sz="quarter" idx="12"/>
          </p:nvPr>
        </p:nvSpPr>
        <p:spPr/>
        <p:txBody>
          <a:bodyPr/>
          <a:lstStyle>
            <a:lvl1pPr>
              <a:defRPr b="1">
                <a:solidFill>
                  <a:srgbClr val="0D6700"/>
                </a:solidFill>
              </a:defRPr>
            </a:lvl1pPr>
          </a:lstStyle>
          <a:p>
            <a:fld id="{C8F18A65-5926-457F-9199-7545952CECAB}" type="slidenum">
              <a:rPr lang="en-US" smtClean="0"/>
              <a:pPr/>
              <a:t>‹#›</a:t>
            </a:fld>
            <a:endParaRPr lang="en-US"/>
          </a:p>
        </p:txBody>
      </p:sp>
      <p:pic>
        <p:nvPicPr>
          <p:cNvPr id="7" name="Picture 6" descr="National Clearinghouse of Rehabilitation Materials logo">
            <a:extLst>
              <a:ext uri="{FF2B5EF4-FFF2-40B4-BE49-F238E27FC236}">
                <a16:creationId xmlns:a16="http://schemas.microsoft.com/office/drawing/2014/main" id="{ACB6FAB7-7C1D-843F-91DA-DC86DC6F102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538816" y="5387360"/>
            <a:ext cx="3114368" cy="839429"/>
          </a:xfrm>
          <a:prstGeom prst="rect">
            <a:avLst/>
          </a:prstGeom>
        </p:spPr>
      </p:pic>
    </p:spTree>
    <p:extLst>
      <p:ext uri="{BB962C8B-B14F-4D97-AF65-F5344CB8AC3E}">
        <p14:creationId xmlns:p14="http://schemas.microsoft.com/office/powerpoint/2010/main" val="954278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6BC12D-DFA8-4A21-9C8A-F6C13CB7C615}" type="datetime1">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8A65-5926-457F-9199-7545952CECAB}" type="slidenum">
              <a:rPr lang="en-US" smtClean="0"/>
              <a:pPr/>
              <a:t>‹#›</a:t>
            </a:fld>
            <a:endParaRPr lang="en-US"/>
          </a:p>
        </p:txBody>
      </p:sp>
      <p:pic>
        <p:nvPicPr>
          <p:cNvPr id="7" name="Picture 6">
            <a:extLst>
              <a:ext uri="{FF2B5EF4-FFF2-40B4-BE49-F238E27FC236}">
                <a16:creationId xmlns:a16="http://schemas.microsoft.com/office/drawing/2014/main" id="{01291750-9843-6329-F6FA-5D7771B896E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331061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71AEEC-4D67-4A88-8161-F33D260A48F9}" type="datetime1">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8A65-5926-457F-9199-7545952CECAB}" type="slidenum">
              <a:rPr lang="en-US" smtClean="0"/>
              <a:pPr/>
              <a:t>‹#›</a:t>
            </a:fld>
            <a:endParaRPr lang="en-US"/>
          </a:p>
        </p:txBody>
      </p:sp>
      <p:pic>
        <p:nvPicPr>
          <p:cNvPr id="7" name="Picture 6">
            <a:extLst>
              <a:ext uri="{FF2B5EF4-FFF2-40B4-BE49-F238E27FC236}">
                <a16:creationId xmlns:a16="http://schemas.microsoft.com/office/drawing/2014/main" id="{7B505CF6-9838-DCE1-7E09-264E2F2F0DD9}"/>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680189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RSA Title and Content">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F428696E-6B16-4B0F-A35F-0B1BA82091AF}"/>
              </a:ext>
            </a:extLst>
          </p:cNvPr>
          <p:cNvSpPr txBox="1">
            <a:spLocks/>
          </p:cNvSpPr>
          <p:nvPr userDrawn="1"/>
        </p:nvSpPr>
        <p:spPr>
          <a:xfrm>
            <a:off x="76200" y="6248400"/>
            <a:ext cx="654148" cy="685800"/>
          </a:xfrm>
          <a:prstGeom prst="rect">
            <a:avLst/>
          </a:prstGeom>
        </p:spPr>
        <p:txBody>
          <a:bodyPr vert="horz" lIns="68580" tIns="34290" rIns="68580" bIns="3429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z="1200" smtClean="0"/>
              <a:pPr/>
              <a:t>‹#›</a:t>
            </a:fld>
            <a:endParaRPr lang="en-US" sz="1200" dirty="0"/>
          </a:p>
        </p:txBody>
      </p:sp>
      <p:sp>
        <p:nvSpPr>
          <p:cNvPr id="6" name="Title Placeholder 1">
            <a:extLst>
              <a:ext uri="{FF2B5EF4-FFF2-40B4-BE49-F238E27FC236}">
                <a16:creationId xmlns:a16="http://schemas.microsoft.com/office/drawing/2014/main" id="{B9C2A3DB-D378-42A9-BD1C-EC5DF4AA4517}"/>
              </a:ext>
            </a:extLst>
          </p:cNvPr>
          <p:cNvSpPr>
            <a:spLocks noGrp="1"/>
          </p:cNvSpPr>
          <p:nvPr>
            <p:ph type="title" hasCustomPrompt="1"/>
          </p:nvPr>
        </p:nvSpPr>
        <p:spPr>
          <a:xfrm>
            <a:off x="638177" y="2"/>
            <a:ext cx="10944225" cy="672111"/>
          </a:xfrm>
          <a:prstGeom prst="rect">
            <a:avLst/>
          </a:prstGeom>
          <a:effectLst/>
        </p:spPr>
        <p:txBody>
          <a:bodyPr vert="horz" lIns="0" tIns="0" rIns="0" bIns="0" rtlCol="0" anchor="b">
            <a:noAutofit/>
          </a:bodyPr>
          <a:lstStyle>
            <a:lvl1pPr>
              <a:defRPr/>
            </a:lvl1pPr>
          </a:lstStyle>
          <a:p>
            <a:r>
              <a:rPr lang="en-US" dirty="0"/>
              <a:t>Click to edit title: OSERS Title and Content</a:t>
            </a:r>
          </a:p>
        </p:txBody>
      </p:sp>
      <p:sp>
        <p:nvSpPr>
          <p:cNvPr id="3" name="Content Placeholder 2">
            <a:extLst>
              <a:ext uri="{FF2B5EF4-FFF2-40B4-BE49-F238E27FC236}">
                <a16:creationId xmlns:a16="http://schemas.microsoft.com/office/drawing/2014/main" id="{0E13F86F-197B-46F2-B71E-6E5A8451397F}"/>
              </a:ext>
            </a:extLst>
          </p:cNvPr>
          <p:cNvSpPr>
            <a:spLocks noGrp="1"/>
          </p:cNvSpPr>
          <p:nvPr>
            <p:ph idx="1" hasCustomPrompt="1"/>
          </p:nvPr>
        </p:nvSpPr>
        <p:spPr>
          <a:xfrm>
            <a:off x="609600" y="1066800"/>
            <a:ext cx="10972800" cy="4648200"/>
          </a:xfrm>
          <a:prstGeom prst="rect">
            <a:avLst/>
          </a:prstGeom>
        </p:spPr>
        <p:txBody>
          <a:bodyPr/>
          <a:lstStyle>
            <a:lvl1pPr>
              <a:defRPr/>
            </a:lvl1pPr>
          </a:lstStyle>
          <a:p>
            <a:pPr lvl="0"/>
            <a:r>
              <a:rPr lang="en-US" dirty="0"/>
              <a:t>Click to edit First Level</a:t>
            </a:r>
          </a:p>
          <a:p>
            <a:pPr lvl="1"/>
            <a:r>
              <a:rPr lang="en-US" dirty="0"/>
              <a:t>Click to edit Second level</a:t>
            </a:r>
          </a:p>
          <a:p>
            <a:pPr lvl="2"/>
            <a:r>
              <a:rPr lang="en-US" dirty="0"/>
              <a:t>Click to edit Third level</a:t>
            </a:r>
          </a:p>
          <a:p>
            <a:pPr lvl="3"/>
            <a:r>
              <a:rPr lang="en-US" dirty="0"/>
              <a:t>Click to edit Fourth level</a:t>
            </a:r>
          </a:p>
          <a:p>
            <a:pPr lvl="4"/>
            <a:r>
              <a:rPr lang="en-US" dirty="0"/>
              <a:t>Click to edit Fifth level</a:t>
            </a:r>
          </a:p>
        </p:txBody>
      </p:sp>
    </p:spTree>
    <p:extLst>
      <p:ext uri="{BB962C8B-B14F-4D97-AF65-F5344CB8AC3E}">
        <p14:creationId xmlns:p14="http://schemas.microsoft.com/office/powerpoint/2010/main" val="311699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RSA End Slide, Editabl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1B7D111-6E89-43EC-BF9F-638E13098704}"/>
              </a:ext>
            </a:extLst>
          </p:cNvPr>
          <p:cNvSpPr>
            <a:spLocks noGrp="1"/>
          </p:cNvSpPr>
          <p:nvPr>
            <p:ph type="body" sz="quarter" idx="10"/>
          </p:nvPr>
        </p:nvSpPr>
        <p:spPr>
          <a:xfrm>
            <a:off x="1371599" y="2514600"/>
            <a:ext cx="9448800" cy="914400"/>
          </a:xfrm>
        </p:spPr>
        <p:txBody>
          <a:bodyPr anchor="b">
            <a:normAutofit/>
          </a:bodyPr>
          <a:lstStyle>
            <a:lvl1pPr marL="0" indent="0" algn="ctr">
              <a:buNone/>
              <a:defRPr sz="3600">
                <a:solidFill>
                  <a:schemeClr val="accent6">
                    <a:lumMod val="50000"/>
                  </a:schemeClr>
                </a:solidFill>
              </a:defRPr>
            </a:lvl1pPr>
          </a:lstStyle>
          <a:p>
            <a:pPr lvl="0"/>
            <a:r>
              <a:rPr lang="en-US" dirty="0"/>
              <a:t>Click to edit Master text styles</a:t>
            </a:r>
          </a:p>
        </p:txBody>
      </p:sp>
      <p:sp>
        <p:nvSpPr>
          <p:cNvPr id="7" name="Slide Number Placeholder 5" descr="Slide number">
            <a:extLst>
              <a:ext uri="{FF2B5EF4-FFF2-40B4-BE49-F238E27FC236}">
                <a16:creationId xmlns:a16="http://schemas.microsoft.com/office/drawing/2014/main" id="{1BA74A28-5A33-441E-ACC4-14CC38827E04}"/>
              </a:ext>
            </a:extLst>
          </p:cNvPr>
          <p:cNvSpPr>
            <a:spLocks noGrp="1"/>
          </p:cNvSpPr>
          <p:nvPr>
            <p:ph type="sldNum" sz="quarter" idx="4"/>
          </p:nvPr>
        </p:nvSpPr>
        <p:spPr>
          <a:xfrm>
            <a:off x="11277600" y="6172200"/>
            <a:ext cx="654148" cy="685800"/>
          </a:xfrm>
          <a:prstGeom prst="rect">
            <a:avLst/>
          </a:prstGeom>
        </p:spPr>
        <p:txBody>
          <a:bodyPr vert="horz" lIns="91440" tIns="45720" rIns="91440" bIns="45720" rtlCol="0" anchor="ctr"/>
          <a:lstStyle>
            <a:lvl1pPr algn="ctr">
              <a:defRPr sz="12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4" name="Slide Number Placeholder 5" descr="Slide number">
            <a:extLst>
              <a:ext uri="{FF2B5EF4-FFF2-40B4-BE49-F238E27FC236}">
                <a16:creationId xmlns:a16="http://schemas.microsoft.com/office/drawing/2014/main" id="{668B8150-1048-4424-B9BA-78D0D59F826E}"/>
              </a:ext>
            </a:extLst>
          </p:cNvPr>
          <p:cNvSpPr txBox="1">
            <a:spLocks/>
          </p:cNvSpPr>
          <p:nvPr userDrawn="1"/>
        </p:nvSpPr>
        <p:spPr>
          <a:xfrm>
            <a:off x="76200" y="6248400"/>
            <a:ext cx="654148" cy="685800"/>
          </a:xfrm>
          <a:prstGeom prst="rect">
            <a:avLst/>
          </a:prstGeom>
        </p:spPr>
        <p:txBody>
          <a:bodyPr vert="horz" lIns="68580" tIns="34290" rIns="68580" bIns="3429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z="1200" smtClean="0"/>
              <a:pPr/>
              <a:t>‹#›</a:t>
            </a:fld>
            <a:endParaRPr lang="en-US" sz="1200" dirty="0"/>
          </a:p>
        </p:txBody>
      </p:sp>
    </p:spTree>
    <p:extLst>
      <p:ext uri="{BB962C8B-B14F-4D97-AF65-F5344CB8AC3E}">
        <p14:creationId xmlns:p14="http://schemas.microsoft.com/office/powerpoint/2010/main" val="156638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RSA Comparison">
    <p:spTree>
      <p:nvGrpSpPr>
        <p:cNvPr id="1" name=""/>
        <p:cNvGrpSpPr/>
        <p:nvPr/>
      </p:nvGrpSpPr>
      <p:grpSpPr>
        <a:xfrm>
          <a:off x="0" y="0"/>
          <a:ext cx="0" cy="0"/>
          <a:chOff x="0" y="0"/>
          <a:chExt cx="0" cy="0"/>
        </a:xfrm>
      </p:grpSpPr>
      <p:sp>
        <p:nvSpPr>
          <p:cNvPr id="11" name="Slide Number Placeholder 5" descr="Slide number">
            <a:extLst>
              <a:ext uri="{FF2B5EF4-FFF2-40B4-BE49-F238E27FC236}">
                <a16:creationId xmlns:a16="http://schemas.microsoft.com/office/drawing/2014/main" id="{9598033F-3D57-4969-A39A-2525ADCE1D04}"/>
              </a:ext>
            </a:extLst>
          </p:cNvPr>
          <p:cNvSpPr txBox="1">
            <a:spLocks/>
          </p:cNvSpPr>
          <p:nvPr userDrawn="1"/>
        </p:nvSpPr>
        <p:spPr>
          <a:xfrm>
            <a:off x="-3358" y="6172200"/>
            <a:ext cx="654148" cy="685800"/>
          </a:xfrm>
          <a:prstGeom prst="rect">
            <a:avLst/>
          </a:prstGeom>
        </p:spPr>
        <p:txBody>
          <a:bodyPr vert="horz" lIns="68580" tIns="34290" rIns="68580" bIns="3429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z="1050" smtClean="0"/>
              <a:pPr/>
              <a:t>‹#›</a:t>
            </a:fld>
            <a:endParaRPr lang="en-US" sz="1050" dirty="0"/>
          </a:p>
        </p:txBody>
      </p:sp>
      <p:sp>
        <p:nvSpPr>
          <p:cNvPr id="9" name="Title Placeholder 1">
            <a:extLst>
              <a:ext uri="{FF2B5EF4-FFF2-40B4-BE49-F238E27FC236}">
                <a16:creationId xmlns:a16="http://schemas.microsoft.com/office/drawing/2014/main" id="{EC7F6BC6-0A85-4C6D-B20F-0B41C7D177A7}"/>
              </a:ext>
            </a:extLst>
          </p:cNvPr>
          <p:cNvSpPr>
            <a:spLocks noGrp="1"/>
          </p:cNvSpPr>
          <p:nvPr>
            <p:ph type="title" hasCustomPrompt="1"/>
          </p:nvPr>
        </p:nvSpPr>
        <p:spPr>
          <a:xfrm>
            <a:off x="638177" y="2"/>
            <a:ext cx="10944225" cy="672111"/>
          </a:xfrm>
          <a:prstGeom prst="rect">
            <a:avLst/>
          </a:prstGeom>
          <a:effectLst/>
        </p:spPr>
        <p:txBody>
          <a:bodyPr vert="horz" lIns="0" tIns="0" rIns="0" bIns="0" rtlCol="0" anchor="b">
            <a:noAutofit/>
          </a:bodyPr>
          <a:lstStyle>
            <a:lvl1pPr>
              <a:defRPr/>
            </a:lvl1pPr>
          </a:lstStyle>
          <a:p>
            <a:r>
              <a:rPr lang="en-US" dirty="0"/>
              <a:t>Click to edit title: Comparison</a:t>
            </a:r>
          </a:p>
        </p:txBody>
      </p:sp>
      <p:sp>
        <p:nvSpPr>
          <p:cNvPr id="3" name="Text Placeholder 2">
            <a:extLst>
              <a:ext uri="{FF2B5EF4-FFF2-40B4-BE49-F238E27FC236}">
                <a16:creationId xmlns:a16="http://schemas.microsoft.com/office/drawing/2014/main" id="{A97943C8-2E58-46B7-BB78-69936D29A657}"/>
              </a:ext>
            </a:extLst>
          </p:cNvPr>
          <p:cNvSpPr>
            <a:spLocks noGrp="1"/>
          </p:cNvSpPr>
          <p:nvPr>
            <p:ph type="body" idx="1" hasCustomPrompt="1"/>
          </p:nvPr>
        </p:nvSpPr>
        <p:spPr>
          <a:xfrm>
            <a:off x="638177" y="1167905"/>
            <a:ext cx="5357812" cy="823912"/>
          </a:xfrm>
          <a:prstGeom prst="rect">
            <a:avLst/>
          </a:prstGeom>
        </p:spPr>
        <p:txBody>
          <a:bodyPr anchor="b"/>
          <a:lstStyle>
            <a:lvl1pPr marL="0" indent="0">
              <a:buNone/>
              <a:defRPr sz="1800" b="1">
                <a:solidFill>
                  <a:srgbClr val="12286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Comparison 1 head</a:t>
            </a:r>
          </a:p>
        </p:txBody>
      </p:sp>
      <p:sp>
        <p:nvSpPr>
          <p:cNvPr id="4" name="Content Placeholder 3">
            <a:extLst>
              <a:ext uri="{FF2B5EF4-FFF2-40B4-BE49-F238E27FC236}">
                <a16:creationId xmlns:a16="http://schemas.microsoft.com/office/drawing/2014/main" id="{EFDA34BC-A09D-42A2-BEE6-A2169B3B5448}"/>
              </a:ext>
            </a:extLst>
          </p:cNvPr>
          <p:cNvSpPr>
            <a:spLocks noGrp="1"/>
          </p:cNvSpPr>
          <p:nvPr>
            <p:ph sz="half" idx="2" hasCustomPrompt="1"/>
          </p:nvPr>
        </p:nvSpPr>
        <p:spPr>
          <a:xfrm>
            <a:off x="638177" y="1991817"/>
            <a:ext cx="5357812" cy="3684588"/>
          </a:xfrm>
          <a:prstGeom prst="rect">
            <a:avLst/>
          </a:prstGeom>
        </p:spPr>
        <p:txBody>
          <a:bodyPr/>
          <a:lstStyle>
            <a:lvl1pPr>
              <a:defRPr sz="1800"/>
            </a:lvl1pPr>
            <a:lvl2pPr>
              <a:defRPr sz="1500"/>
            </a:lvl2pPr>
            <a:lvl3pPr>
              <a:defRPr sz="1350"/>
            </a:lvl3pPr>
            <a:lvl4pPr>
              <a:defRPr sz="1200"/>
            </a:lvl4pPr>
            <a:lvl5pPr>
              <a:defRPr sz="1200"/>
            </a:lvl5pPr>
          </a:lstStyle>
          <a:p>
            <a:pPr lvl="0"/>
            <a:r>
              <a:rPr lang="en-US" dirty="0"/>
              <a:t>Click to edit Comparison 1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BC18036-3872-4576-9EA7-9CC17CDC1A02}"/>
              </a:ext>
            </a:extLst>
          </p:cNvPr>
          <p:cNvSpPr>
            <a:spLocks noGrp="1"/>
          </p:cNvSpPr>
          <p:nvPr>
            <p:ph type="body" sz="quarter" idx="3" hasCustomPrompt="1"/>
          </p:nvPr>
        </p:nvSpPr>
        <p:spPr>
          <a:xfrm>
            <a:off x="6170613" y="1167905"/>
            <a:ext cx="5411788" cy="823912"/>
          </a:xfrm>
          <a:prstGeom prst="rect">
            <a:avLst/>
          </a:prstGeom>
        </p:spPr>
        <p:txBody>
          <a:bodyPr anchor="b"/>
          <a:lstStyle>
            <a:lvl1pPr marL="0" indent="0">
              <a:buNone/>
              <a:defRPr sz="1800" b="1">
                <a:solidFill>
                  <a:srgbClr val="12286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Comparison 2 head</a:t>
            </a:r>
          </a:p>
        </p:txBody>
      </p:sp>
      <p:sp>
        <p:nvSpPr>
          <p:cNvPr id="6" name="Content Placeholder 5">
            <a:extLst>
              <a:ext uri="{FF2B5EF4-FFF2-40B4-BE49-F238E27FC236}">
                <a16:creationId xmlns:a16="http://schemas.microsoft.com/office/drawing/2014/main" id="{B37A7CF3-F993-4581-A10C-4E3B2216D440}"/>
              </a:ext>
            </a:extLst>
          </p:cNvPr>
          <p:cNvSpPr>
            <a:spLocks noGrp="1"/>
          </p:cNvSpPr>
          <p:nvPr>
            <p:ph sz="quarter" idx="4" hasCustomPrompt="1"/>
          </p:nvPr>
        </p:nvSpPr>
        <p:spPr>
          <a:xfrm>
            <a:off x="6170613" y="1991817"/>
            <a:ext cx="5411788" cy="3684588"/>
          </a:xfrm>
          <a:prstGeom prst="rect">
            <a:avLst/>
          </a:prstGeom>
        </p:spPr>
        <p:txBody>
          <a:bodyPr/>
          <a:lstStyle>
            <a:lvl1pPr>
              <a:defRPr sz="1800"/>
            </a:lvl1pPr>
            <a:lvl2pPr>
              <a:defRPr sz="1500"/>
            </a:lvl2pPr>
            <a:lvl3pPr>
              <a:defRPr sz="1350"/>
            </a:lvl3pPr>
            <a:lvl4pPr>
              <a:defRPr sz="1200"/>
            </a:lvl4pPr>
            <a:lvl5pPr>
              <a:defRPr sz="1200"/>
            </a:lvl5pPr>
          </a:lstStyle>
          <a:p>
            <a:pPr lvl="0"/>
            <a:r>
              <a:rPr lang="en-US" dirty="0"/>
              <a:t>Click to edit Comparison 2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52696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12286C"/>
                </a:solidFill>
              </a:defRPr>
            </a:lvl1pPr>
          </a:lstStyle>
          <a:p>
            <a:r>
              <a:rPr lang="en-US" dirty="0"/>
              <a:t>Click to edit Master title style</a:t>
            </a:r>
          </a:p>
        </p:txBody>
      </p:sp>
      <p:sp>
        <p:nvSpPr>
          <p:cNvPr id="3" name="Content Placeholder 2"/>
          <p:cNvSpPr>
            <a:spLocks noGrp="1"/>
          </p:cNvSpPr>
          <p:nvPr>
            <p:ph idx="1"/>
          </p:nvPr>
        </p:nvSpPr>
        <p:spPr/>
        <p:txBody>
          <a:bodyPr/>
          <a:lstStyle>
            <a:lvl1pPr marL="228600" indent="-228600">
              <a:buClr>
                <a:srgbClr val="0D6700"/>
              </a:buClr>
              <a:buSzPct val="103000"/>
              <a:buFont typeface="Wingdings" panose="05000000000000000000" pitchFamily="2" charset="2"/>
              <a:buChar char="§"/>
              <a:defRPr/>
            </a:lvl1pPr>
            <a:lvl2pPr marL="685800" indent="-228600">
              <a:buClr>
                <a:srgbClr val="12286C"/>
              </a:buClr>
              <a:buSzPct val="103000"/>
              <a:buFont typeface="Wingdings" panose="05000000000000000000" pitchFamily="2" charset="2"/>
              <a:buChar char="§"/>
              <a:defRPr/>
            </a:lvl2pPr>
            <a:lvl3pPr marL="1143000" indent="-228600">
              <a:buClr>
                <a:srgbClr val="0D6700"/>
              </a:buClr>
              <a:buSzPct val="103000"/>
              <a:buFont typeface="Wingdings" panose="05000000000000000000" pitchFamily="2" charset="2"/>
              <a:buChar char="§"/>
              <a:defRPr/>
            </a:lvl3pPr>
            <a:lvl4pPr marL="1600200" indent="-228600">
              <a:buClr>
                <a:srgbClr val="12286C"/>
              </a:buClr>
              <a:buSzPct val="103000"/>
              <a:buFont typeface="Wingdings" panose="05000000000000000000" pitchFamily="2" charset="2"/>
              <a:buChar char="§"/>
              <a:defRPr/>
            </a:lvl4pPr>
            <a:lvl5pPr marL="2057400" indent="-228600">
              <a:buClr>
                <a:srgbClr val="0D6700"/>
              </a:buClr>
              <a:buSzPct val="103000"/>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b="1">
                <a:solidFill>
                  <a:srgbClr val="0D6700"/>
                </a:solidFill>
              </a:defRPr>
            </a:lvl1pPr>
          </a:lstStyle>
          <a:p>
            <a:fld id="{616967CB-130F-4825-98E0-D9856AD6A846}" type="datetime1">
              <a:rPr lang="en-US" smtClean="0"/>
              <a:t>10/21/2025</a:t>
            </a:fld>
            <a:endParaRPr lang="en-US"/>
          </a:p>
        </p:txBody>
      </p:sp>
      <p:sp>
        <p:nvSpPr>
          <p:cNvPr id="5" name="Footer Placeholder 4"/>
          <p:cNvSpPr>
            <a:spLocks noGrp="1"/>
          </p:cNvSpPr>
          <p:nvPr>
            <p:ph type="ftr" sz="quarter" idx="11"/>
          </p:nvPr>
        </p:nvSpPr>
        <p:spPr/>
        <p:txBody>
          <a:bodyPr/>
          <a:lstStyle>
            <a:lvl1pPr>
              <a:defRPr b="1">
                <a:solidFill>
                  <a:srgbClr val="0D6700"/>
                </a:solidFill>
              </a:defRPr>
            </a:lvl1pPr>
          </a:lstStyle>
          <a:p>
            <a:endParaRPr lang="en-US" dirty="0"/>
          </a:p>
        </p:txBody>
      </p:sp>
      <p:sp>
        <p:nvSpPr>
          <p:cNvPr id="6" name="Slide Number Placeholder 5"/>
          <p:cNvSpPr>
            <a:spLocks noGrp="1"/>
          </p:cNvSpPr>
          <p:nvPr>
            <p:ph type="sldNum" sz="quarter" idx="12"/>
          </p:nvPr>
        </p:nvSpPr>
        <p:spPr/>
        <p:txBody>
          <a:bodyPr/>
          <a:lstStyle>
            <a:lvl1pPr>
              <a:defRPr b="1">
                <a:solidFill>
                  <a:srgbClr val="0D6700"/>
                </a:solidFill>
              </a:defRPr>
            </a:lvl1pPr>
          </a:lstStyle>
          <a:p>
            <a:fld id="{C8F18A65-5926-457F-9199-7545952CECAB}" type="slidenum">
              <a:rPr lang="en-US" smtClean="0"/>
              <a:pPr/>
              <a:t>‹#›</a:t>
            </a:fld>
            <a:endParaRPr lang="en-US"/>
          </a:p>
        </p:txBody>
      </p:sp>
      <p:pic>
        <p:nvPicPr>
          <p:cNvPr id="7" name="Picture 6">
            <a:extLst>
              <a:ext uri="{FF2B5EF4-FFF2-40B4-BE49-F238E27FC236}">
                <a16:creationId xmlns:a16="http://schemas.microsoft.com/office/drawing/2014/main" id="{93D401F5-76E8-A76D-F7B0-3272381A24A6}"/>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139467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rgbClr val="12286C"/>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rgbClr val="0D67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b="1">
                <a:solidFill>
                  <a:srgbClr val="0D6700"/>
                </a:solidFill>
              </a:defRPr>
            </a:lvl1pPr>
          </a:lstStyle>
          <a:p>
            <a:fld id="{65A19C5F-08C0-41D0-9745-EE5E00B8B0C2}" type="datetime1">
              <a:rPr lang="en-US" smtClean="0"/>
              <a:t>10/21/2025</a:t>
            </a:fld>
            <a:endParaRPr lang="en-US" dirty="0"/>
          </a:p>
        </p:txBody>
      </p:sp>
      <p:sp>
        <p:nvSpPr>
          <p:cNvPr id="5" name="Footer Placeholder 4"/>
          <p:cNvSpPr>
            <a:spLocks noGrp="1"/>
          </p:cNvSpPr>
          <p:nvPr>
            <p:ph type="ftr" sz="quarter" idx="11"/>
          </p:nvPr>
        </p:nvSpPr>
        <p:spPr/>
        <p:txBody>
          <a:bodyPr/>
          <a:lstStyle>
            <a:lvl1pPr>
              <a:defRPr b="1">
                <a:solidFill>
                  <a:srgbClr val="0D6700"/>
                </a:solidFill>
              </a:defRPr>
            </a:lvl1pPr>
          </a:lstStyle>
          <a:p>
            <a:endParaRPr lang="en-US" dirty="0"/>
          </a:p>
        </p:txBody>
      </p:sp>
      <p:sp>
        <p:nvSpPr>
          <p:cNvPr id="6" name="Slide Number Placeholder 5"/>
          <p:cNvSpPr>
            <a:spLocks noGrp="1"/>
          </p:cNvSpPr>
          <p:nvPr>
            <p:ph type="sldNum" sz="quarter" idx="12"/>
          </p:nvPr>
        </p:nvSpPr>
        <p:spPr/>
        <p:txBody>
          <a:bodyPr/>
          <a:lstStyle>
            <a:lvl1pPr>
              <a:defRPr b="1">
                <a:solidFill>
                  <a:srgbClr val="0D6700"/>
                </a:solidFill>
              </a:defRPr>
            </a:lvl1pPr>
          </a:lstStyle>
          <a:p>
            <a:fld id="{C8F18A65-5926-457F-9199-7545952CECAB}" type="slidenum">
              <a:rPr lang="en-US" smtClean="0"/>
              <a:pPr/>
              <a:t>‹#›</a:t>
            </a:fld>
            <a:endParaRPr lang="en-US" dirty="0"/>
          </a:p>
        </p:txBody>
      </p:sp>
      <p:pic>
        <p:nvPicPr>
          <p:cNvPr id="7" name="Picture 6" descr="National Clearinghouse of Rehabilitation Materials logo">
            <a:extLst>
              <a:ext uri="{FF2B5EF4-FFF2-40B4-BE49-F238E27FC236}">
                <a16:creationId xmlns:a16="http://schemas.microsoft.com/office/drawing/2014/main" id="{A7F6416F-92B7-56BD-8415-6EF70F3F523D}"/>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538816" y="530225"/>
            <a:ext cx="3114368" cy="839429"/>
          </a:xfrm>
          <a:prstGeom prst="rect">
            <a:avLst/>
          </a:prstGeom>
        </p:spPr>
      </p:pic>
    </p:spTree>
    <p:extLst>
      <p:ext uri="{BB962C8B-B14F-4D97-AF65-F5344CB8AC3E}">
        <p14:creationId xmlns:p14="http://schemas.microsoft.com/office/powerpoint/2010/main" val="3950551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12286C"/>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marL="228600" indent="-228600">
              <a:buClr>
                <a:srgbClr val="0D6700"/>
              </a:buClr>
              <a:buFont typeface="Wingdings" panose="05000000000000000000" pitchFamily="2" charset="2"/>
              <a:buChar char="§"/>
              <a:defRPr>
                <a:solidFill>
                  <a:schemeClr val="tx1"/>
                </a:solidFill>
              </a:defRPr>
            </a:lvl1pPr>
            <a:lvl2pPr marL="685800" indent="-228600">
              <a:buClr>
                <a:srgbClr val="12286C"/>
              </a:buClr>
              <a:buFont typeface="Wingdings" panose="05000000000000000000" pitchFamily="2" charset="2"/>
              <a:buChar char="§"/>
              <a:defRPr/>
            </a:lvl2pPr>
            <a:lvl3pPr marL="1143000" indent="-228600">
              <a:buClr>
                <a:srgbClr val="0D6700"/>
              </a:buClr>
              <a:buFont typeface="Wingdings" panose="05000000000000000000" pitchFamily="2" charset="2"/>
              <a:buChar char="§"/>
              <a:defRPr/>
            </a:lvl3pPr>
            <a:lvl4pPr marL="1600200" indent="-228600">
              <a:buClr>
                <a:srgbClr val="12286C"/>
              </a:buClr>
              <a:buFont typeface="Wingdings" panose="05000000000000000000" pitchFamily="2" charset="2"/>
              <a:buChar char="§"/>
              <a:defRPr/>
            </a:lvl4pPr>
            <a:lvl5pPr marL="2057400" indent="-228600">
              <a:buClr>
                <a:srgbClr val="0D6700"/>
              </a:buCl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marL="228600" indent="-228600">
              <a:buClr>
                <a:srgbClr val="0D6700"/>
              </a:buClr>
              <a:buSzPct val="100000"/>
              <a:buFont typeface="Wingdings" panose="05000000000000000000" pitchFamily="2" charset="2"/>
              <a:buChar char="§"/>
              <a:defRPr lang="en-US" sz="2800" kern="1200" dirty="0" smtClean="0">
                <a:solidFill>
                  <a:schemeClr val="tx1"/>
                </a:solidFill>
                <a:latin typeface="+mn-lt"/>
                <a:ea typeface="+mn-ea"/>
                <a:cs typeface="+mn-cs"/>
              </a:defRPr>
            </a:lvl1pPr>
            <a:lvl2pPr marL="685800" indent="-228600">
              <a:buClr>
                <a:srgbClr val="12286C"/>
              </a:buClr>
              <a:buSzPct val="100000"/>
              <a:buFont typeface="Wingdings" panose="05000000000000000000" pitchFamily="2" charset="2"/>
              <a:buChar char="§"/>
              <a:defRPr lang="en-US" sz="2400" kern="1200" dirty="0" smtClean="0">
                <a:solidFill>
                  <a:schemeClr val="tx1"/>
                </a:solidFill>
                <a:latin typeface="+mn-lt"/>
                <a:ea typeface="+mn-ea"/>
                <a:cs typeface="+mn-cs"/>
              </a:defRPr>
            </a:lvl2pPr>
            <a:lvl3pPr marL="1143000" indent="-228600">
              <a:buClr>
                <a:srgbClr val="0D6700"/>
              </a:buClr>
              <a:buSzPct val="100000"/>
              <a:buFont typeface="Wingdings" panose="05000000000000000000" pitchFamily="2" charset="2"/>
              <a:buChar char="§"/>
              <a:defRPr/>
            </a:lvl3pPr>
            <a:lvl4pPr marL="1600200" indent="-228600">
              <a:buClr>
                <a:srgbClr val="12286C"/>
              </a:buClr>
              <a:buSzPct val="100000"/>
              <a:buFont typeface="Wingdings" panose="05000000000000000000" pitchFamily="2" charset="2"/>
              <a:buChar char="§"/>
              <a:defRPr/>
            </a:lvl4pPr>
            <a:lvl5pPr marL="2057400" indent="-228600">
              <a:buClr>
                <a:srgbClr val="0D6700"/>
              </a:buClr>
              <a:buSzPct val="100000"/>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b="1">
                <a:solidFill>
                  <a:srgbClr val="0D6700"/>
                </a:solidFill>
              </a:defRPr>
            </a:lvl1pPr>
          </a:lstStyle>
          <a:p>
            <a:fld id="{A135C084-D454-42AD-81CB-27EA2C20374E}" type="datetime1">
              <a:rPr lang="en-US" smtClean="0"/>
              <a:t>10/21/2025</a:t>
            </a:fld>
            <a:endParaRPr lang="en-US"/>
          </a:p>
        </p:txBody>
      </p:sp>
      <p:sp>
        <p:nvSpPr>
          <p:cNvPr id="6" name="Footer Placeholder 5"/>
          <p:cNvSpPr>
            <a:spLocks noGrp="1"/>
          </p:cNvSpPr>
          <p:nvPr>
            <p:ph type="ftr" sz="quarter" idx="11"/>
          </p:nvPr>
        </p:nvSpPr>
        <p:spPr/>
        <p:txBody>
          <a:bodyPr/>
          <a:lstStyle>
            <a:lvl1pPr>
              <a:defRPr b="1">
                <a:solidFill>
                  <a:srgbClr val="0D6700"/>
                </a:solidFill>
              </a:defRPr>
            </a:lvl1pPr>
          </a:lstStyle>
          <a:p>
            <a:endParaRPr lang="en-US"/>
          </a:p>
        </p:txBody>
      </p:sp>
      <p:sp>
        <p:nvSpPr>
          <p:cNvPr id="7" name="Slide Number Placeholder 6"/>
          <p:cNvSpPr>
            <a:spLocks noGrp="1"/>
          </p:cNvSpPr>
          <p:nvPr>
            <p:ph type="sldNum" sz="quarter" idx="12"/>
          </p:nvPr>
        </p:nvSpPr>
        <p:spPr/>
        <p:txBody>
          <a:bodyPr/>
          <a:lstStyle>
            <a:lvl1pPr>
              <a:defRPr b="1">
                <a:solidFill>
                  <a:srgbClr val="0D6700"/>
                </a:solidFill>
              </a:defRPr>
            </a:lvl1pPr>
          </a:lstStyle>
          <a:p>
            <a:fld id="{C8F18A65-5926-457F-9199-7545952CECAB}" type="slidenum">
              <a:rPr lang="en-US" smtClean="0"/>
              <a:pPr/>
              <a:t>‹#›</a:t>
            </a:fld>
            <a:endParaRPr lang="en-US"/>
          </a:p>
        </p:txBody>
      </p:sp>
      <p:pic>
        <p:nvPicPr>
          <p:cNvPr id="8" name="Picture 7">
            <a:extLst>
              <a:ext uri="{FF2B5EF4-FFF2-40B4-BE49-F238E27FC236}">
                <a16:creationId xmlns:a16="http://schemas.microsoft.com/office/drawing/2014/main" id="{3487C410-F52C-6823-9A47-D9371C79ABB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1669112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rgbClr val="12286C"/>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0D67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0D67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25FDE8-DE52-47A7-9C9D-93469C1691C9}" type="datetime1">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F18A65-5926-457F-9199-7545952CECAB}" type="slidenum">
              <a:rPr lang="en-US" smtClean="0"/>
              <a:t>‹#›</a:t>
            </a:fld>
            <a:endParaRPr lang="en-US"/>
          </a:p>
        </p:txBody>
      </p:sp>
      <p:pic>
        <p:nvPicPr>
          <p:cNvPr id="10" name="Picture 9">
            <a:extLst>
              <a:ext uri="{FF2B5EF4-FFF2-40B4-BE49-F238E27FC236}">
                <a16:creationId xmlns:a16="http://schemas.microsoft.com/office/drawing/2014/main" id="{710D2FDD-9D96-6897-612D-E270D874BB6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2575070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12286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C363E6AC-5E3D-455E-AA48-8BAF79CA6346}" type="datetime1">
              <a:rPr lang="en-US" smtClean="0"/>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F18A65-5926-457F-9199-7545952CECAB}" type="slidenum">
              <a:rPr lang="en-US" smtClean="0"/>
              <a:pPr/>
              <a:t>‹#›</a:t>
            </a:fld>
            <a:endParaRPr lang="en-US"/>
          </a:p>
        </p:txBody>
      </p:sp>
      <p:pic>
        <p:nvPicPr>
          <p:cNvPr id="6" name="Picture 5">
            <a:extLst>
              <a:ext uri="{FF2B5EF4-FFF2-40B4-BE49-F238E27FC236}">
                <a16:creationId xmlns:a16="http://schemas.microsoft.com/office/drawing/2014/main" id="{91608A77-FAED-3125-43FF-4645BFFE083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2077830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0C6CD0-61E6-4DFF-AD6E-58EB685C3144}" type="datetime1">
              <a:rPr lang="en-US" smtClean="0"/>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F18A65-5926-457F-9199-7545952CECAB}" type="slidenum">
              <a:rPr lang="en-US" smtClean="0"/>
              <a:pPr/>
              <a:t>‹#›</a:t>
            </a:fld>
            <a:endParaRPr lang="en-US"/>
          </a:p>
        </p:txBody>
      </p:sp>
      <p:pic>
        <p:nvPicPr>
          <p:cNvPr id="5" name="Picture 4">
            <a:extLst>
              <a:ext uri="{FF2B5EF4-FFF2-40B4-BE49-F238E27FC236}">
                <a16:creationId xmlns:a16="http://schemas.microsoft.com/office/drawing/2014/main" id="{CC6E1F8B-4269-4610-FE79-595AEE883827}"/>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1203173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2C75D0-302E-47DC-9A94-5C508C91BA98}" type="datetime1">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18A65-5926-457F-9199-7545952CECAB}" type="slidenum">
              <a:rPr lang="en-US" smtClean="0"/>
              <a:pPr/>
              <a:t>‹#›</a:t>
            </a:fld>
            <a:endParaRPr lang="en-US"/>
          </a:p>
        </p:txBody>
      </p:sp>
      <p:pic>
        <p:nvPicPr>
          <p:cNvPr id="8" name="Picture 7">
            <a:extLst>
              <a:ext uri="{FF2B5EF4-FFF2-40B4-BE49-F238E27FC236}">
                <a16:creationId xmlns:a16="http://schemas.microsoft.com/office/drawing/2014/main" id="{D36C5B8E-D816-8350-8FFF-A81587827A96}"/>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470454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82C64F-3F25-4553-B1A4-09ABEB4C9A82}" type="datetime1">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18A65-5926-457F-9199-7545952CECAB}" type="slidenum">
              <a:rPr lang="en-US" smtClean="0"/>
              <a:pPr/>
              <a:t>‹#›</a:t>
            </a:fld>
            <a:endParaRPr lang="en-US"/>
          </a:p>
        </p:txBody>
      </p:sp>
      <p:pic>
        <p:nvPicPr>
          <p:cNvPr id="8" name="Picture 7">
            <a:extLst>
              <a:ext uri="{FF2B5EF4-FFF2-40B4-BE49-F238E27FC236}">
                <a16:creationId xmlns:a16="http://schemas.microsoft.com/office/drawing/2014/main" id="{5E298B0D-6744-126C-72B3-CFBA1A5E20C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8804" y="6045813"/>
            <a:ext cx="719396" cy="717602"/>
          </a:xfrm>
          <a:prstGeom prst="rect">
            <a:avLst/>
          </a:prstGeom>
        </p:spPr>
      </p:pic>
    </p:spTree>
    <p:extLst>
      <p:ext uri="{BB962C8B-B14F-4D97-AF65-F5344CB8AC3E}">
        <p14:creationId xmlns:p14="http://schemas.microsoft.com/office/powerpoint/2010/main" val="382321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AF2FF-B8F3-49EF-8F92-AB424CBC948B}" type="datetime1">
              <a:rPr lang="en-US" smtClean="0"/>
              <a:t>10/21/2025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18A65-5926-457F-9199-7545952CECAB}" type="slidenum">
              <a:rPr lang="en-US" smtClean="0"/>
              <a:pPr/>
              <a:t>‹#›</a:t>
            </a:fld>
            <a:endParaRPr lang="en-US"/>
          </a:p>
        </p:txBody>
      </p:sp>
    </p:spTree>
    <p:extLst>
      <p:ext uri="{BB962C8B-B14F-4D97-AF65-F5344CB8AC3E}">
        <p14:creationId xmlns:p14="http://schemas.microsoft.com/office/powerpoint/2010/main" val="43706657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66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crtm.ed.gov/dif" TargetMode="External"/><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ncrtm.ed.gov/iwd" TargetMode="External"/><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ncrtm.ed.gov/business-engagement" TargetMode="External"/><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11.svg"/></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x.com/RSA_NCRTM" TargetMode="External"/><Relationship Id="rId2" Type="http://schemas.openxmlformats.org/officeDocument/2006/relationships/hyperlink" Target="https://ncrtm.us13.list-manage.com/subscribe?u=83a76dceb96b8a6237e50deeb&amp;id=cfa4fd4789&amp;orig-lang=1" TargetMode="External"/><Relationship Id="rId1" Type="http://schemas.openxmlformats.org/officeDocument/2006/relationships/slideLayout" Target="../slideLayouts/slideLayout4.xml"/><Relationship Id="rId6" Type="http://schemas.openxmlformats.org/officeDocument/2006/relationships/image" Target="../media/image13.png"/><Relationship Id="rId5" Type="http://schemas.openxmlformats.org/officeDocument/2006/relationships/hyperlink" Target="https://www.youtube.com/channel/UCwZZis6sv6HRnBiwFFDLniA" TargetMode="External"/><Relationship Id="rId4" Type="http://schemas.openxmlformats.org/officeDocument/2006/relationships/hyperlink" Target="https://www.linkedin.com/company/ncrt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ncrtm@neweditions.net" TargetMode="External"/><Relationship Id="rId2" Type="http://schemas.openxmlformats.org/officeDocument/2006/relationships/hyperlink" Target="mailto:hservais@neweditions.net" TargetMode="Externa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hyperlink" Target="https://www.neweditions.net/" TargetMode="External"/><Relationship Id="rId2" Type="http://schemas.openxmlformats.org/officeDocument/2006/relationships/hyperlink" Target="https://ncrtm.ed.gov/" TargetMode="External"/><Relationship Id="rId1" Type="http://schemas.openxmlformats.org/officeDocument/2006/relationships/slideLayout" Target="../slideLayouts/slideLayout2.xml"/><Relationship Id="rId4" Type="http://schemas.openxmlformats.org/officeDocument/2006/relationships/hyperlink" Target="https://rsa.ed.gov/"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ncrtm.ed.gov/library/detail/introduction-vocational-rehabilitation-vr-job-seekers" TargetMode="External"/><Relationship Id="rId2" Type="http://schemas.openxmlformats.org/officeDocument/2006/relationships/hyperlink" Target="https://ncrtm.ed.gov/library/detail/resources-ncrtm-vocational-rehabilitation-counselors-new-profession-ncrtmcuratedlist" TargetMode="External"/><Relationship Id="rId1" Type="http://schemas.openxmlformats.org/officeDocument/2006/relationships/slideLayout" Target="../slideLayouts/slideLayout12.xml"/><Relationship Id="rId6" Type="http://schemas.openxmlformats.org/officeDocument/2006/relationships/hyperlink" Target="https://ncrtm.ed.gov/library/detail/smarter-outreach-better-connections-how-artificial-intelligence-ai-supporting-vr" TargetMode="External"/><Relationship Id="rId5" Type="http://schemas.openxmlformats.org/officeDocument/2006/relationships/hyperlink" Target="https://ncrtm.ed.gov/library/detail/plenty-20-top-20-tips-acclimating-new-administrators-vr" TargetMode="External"/><Relationship Id="rId4" Type="http://schemas.openxmlformats.org/officeDocument/2006/relationships/hyperlink" Target="https://ncrtm.ed.gov/library/detail/ncrtm-material-spotlight-featuring-mathematicas-what-works-promote-competitiv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ncrtm.ed.gov/events/managing-counselor-workload-guilt-strategies-achieving-balance-and-prioritizing-well-being" TargetMode="External"/><Relationship Id="rId7" Type="http://schemas.openxmlformats.org/officeDocument/2006/relationships/hyperlink" Target="https://ncrtm.ed.gov/events/improving-retention-state-vocational-rehabilitation-counselors" TargetMode="External"/><Relationship Id="rId2" Type="http://schemas.openxmlformats.org/officeDocument/2006/relationships/hyperlink" Target="https://ncrtm.ed.gov/events/project-management-people-who-are-not-project-managers" TargetMode="External"/><Relationship Id="rId1" Type="http://schemas.openxmlformats.org/officeDocument/2006/relationships/slideLayout" Target="../slideLayouts/slideLayout12.xml"/><Relationship Id="rId6" Type="http://schemas.openxmlformats.org/officeDocument/2006/relationships/hyperlink" Target="https://ncrtm.ed.gov/events/ethics-and-artificial-intelligence-ai" TargetMode="External"/><Relationship Id="rId5" Type="http://schemas.openxmlformats.org/officeDocument/2006/relationships/hyperlink" Target="https://ncrtm.ed.gov/events/data-literacy-training-series" TargetMode="External"/><Relationship Id="rId4" Type="http://schemas.openxmlformats.org/officeDocument/2006/relationships/hyperlink" Target="https://ncrtm.ed.gov/events/introduction-section-508-what-it-and-why-it-importan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ncrtm.ed.gov/library"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ncrtm.ed.gov/even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hyperlink" Target="https://ncrtm.ed.gov/accessibility-resourc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9E8584-1E31-4FA1-A024-F1BBEE76FA5C}"/>
              </a:ext>
            </a:extLst>
          </p:cNvPr>
          <p:cNvSpPr>
            <a:spLocks noGrp="1"/>
          </p:cNvSpPr>
          <p:nvPr>
            <p:ph type="ctrTitle"/>
          </p:nvPr>
        </p:nvSpPr>
        <p:spPr>
          <a:xfrm>
            <a:off x="368880" y="1954666"/>
            <a:ext cx="11454240" cy="1474334"/>
          </a:xfrm>
        </p:spPr>
        <p:txBody>
          <a:bodyPr>
            <a:normAutofit fontScale="90000"/>
          </a:bodyPr>
          <a:lstStyle/>
          <a:p>
            <a:pPr lvl="0"/>
            <a:r>
              <a:rPr lang="en-US" altLang="en-US" sz="4400" b="1" noProof="0" dirty="0">
                <a:solidFill>
                  <a:srgbClr val="002060"/>
                </a:solidFill>
                <a:latin typeface="Calibri" panose="020F0502020204030204" pitchFamily="34" charset="0"/>
                <a:cs typeface="Calibri" panose="020F0502020204030204" pitchFamily="34" charset="0"/>
              </a:rPr>
              <a:t>From Onboarding to Outreach: </a:t>
            </a:r>
            <a:br>
              <a:rPr lang="en-US" altLang="en-US" sz="4400" b="1" noProof="0" dirty="0">
                <a:solidFill>
                  <a:srgbClr val="002060"/>
                </a:solidFill>
                <a:latin typeface="Calibri" panose="020F0502020204030204" pitchFamily="34" charset="0"/>
                <a:cs typeface="Calibri" panose="020F0502020204030204" pitchFamily="34" charset="0"/>
              </a:rPr>
            </a:br>
            <a:r>
              <a:rPr lang="en-US" altLang="en-US" sz="4400" b="1" noProof="0" dirty="0">
                <a:solidFill>
                  <a:srgbClr val="002060"/>
                </a:solidFill>
                <a:latin typeface="Calibri" panose="020F0502020204030204" pitchFamily="34" charset="0"/>
                <a:cs typeface="Calibri" panose="020F0502020204030204" pitchFamily="34" charset="0"/>
              </a:rPr>
              <a:t>How NCRTM</a:t>
            </a:r>
            <a:r>
              <a:rPr lang="en-US" altLang="en-US" sz="4400" b="1" dirty="0">
                <a:solidFill>
                  <a:srgbClr val="002060"/>
                </a:solidFill>
                <a:latin typeface="Calibri" panose="020F0502020204030204" pitchFamily="34" charset="0"/>
                <a:cs typeface="Calibri" panose="020F0502020204030204" pitchFamily="34" charset="0"/>
              </a:rPr>
              <a:t> Supports VR Professionals at Every Level</a:t>
            </a:r>
            <a:endParaRPr lang="en-US" sz="4400" b="1" noProof="0" dirty="0">
              <a:solidFill>
                <a:srgbClr val="00206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8408B391-E34C-447F-9E93-375FBA9D2A0B}"/>
              </a:ext>
            </a:extLst>
          </p:cNvPr>
          <p:cNvSpPr txBox="1"/>
          <p:nvPr/>
        </p:nvSpPr>
        <p:spPr>
          <a:xfrm>
            <a:off x="2690191" y="3641207"/>
            <a:ext cx="6811618" cy="1231106"/>
          </a:xfrm>
          <a:prstGeom prst="rect">
            <a:avLst/>
          </a:prstGeom>
          <a:noFill/>
        </p:spPr>
        <p:txBody>
          <a:bodyPr wrap="square">
            <a:spAutoFit/>
          </a:bodyPr>
          <a:lstStyle/>
          <a:p>
            <a:pPr marL="0" marR="0" lvl="0" indent="0" algn="ctr" defTabSz="342900" rtl="0" eaLnBrk="1" fontAlgn="auto" latinLnBrk="0" hangingPunct="1">
              <a:lnSpc>
                <a:spcPct val="100000"/>
              </a:lnSpc>
              <a:spcBef>
                <a:spcPts val="450"/>
              </a:spcBef>
              <a:spcAft>
                <a:spcPts val="0"/>
              </a:spcAft>
              <a:buClrTx/>
              <a:buSzTx/>
              <a:buFontTx/>
              <a:buNone/>
              <a:tabLst/>
              <a:defRPr/>
            </a:pPr>
            <a:r>
              <a:rPr lang="en-US" sz="2600" b="1" dirty="0">
                <a:latin typeface="Calibri" panose="020F0502020204030204" pitchFamily="34" charset="0"/>
                <a:cs typeface="Calibri" panose="020F0502020204030204" pitchFamily="34" charset="0"/>
              </a:rPr>
              <a:t>Heather Servais, MS CRC CRL CVE CPM PMP</a:t>
            </a:r>
          </a:p>
          <a:p>
            <a:pPr marL="0" marR="0" lvl="0" indent="0" algn="ctr" defTabSz="342900" rtl="0" eaLnBrk="1" fontAlgn="auto" latinLnBrk="0" hangingPunct="1">
              <a:lnSpc>
                <a:spcPct val="100000"/>
              </a:lnSpc>
              <a:spcAft>
                <a:spcPts val="0"/>
              </a:spcAft>
              <a:buClrTx/>
              <a:buSzTx/>
              <a:buFontTx/>
              <a:buNone/>
              <a:tabLst/>
              <a:defRPr/>
            </a:pPr>
            <a:r>
              <a:rPr lang="en-US" sz="2400" dirty="0">
                <a:latin typeface="Calibri" panose="020F0502020204030204" pitchFamily="34" charset="0"/>
                <a:cs typeface="Calibri" panose="020F0502020204030204" pitchFamily="34" charset="0"/>
              </a:rPr>
              <a:t>Project Manager</a:t>
            </a:r>
          </a:p>
          <a:p>
            <a:pPr marL="0" marR="0" lvl="0" indent="0" algn="ctr" defTabSz="342900" rtl="0" eaLnBrk="1" fontAlgn="auto" latinLnBrk="0" hangingPunct="1">
              <a:lnSpc>
                <a:spcPct val="100000"/>
              </a:lnSpc>
              <a:spcAft>
                <a:spcPts val="0"/>
              </a:spcAft>
              <a:buClrTx/>
              <a:buSzTx/>
              <a:buFontTx/>
              <a:buNone/>
              <a:tabLst/>
              <a:defRPr/>
            </a:pPr>
            <a:r>
              <a:rPr lang="en-US" sz="2400" dirty="0">
                <a:latin typeface="Calibri" panose="020F0502020204030204" pitchFamily="34" charset="0"/>
                <a:cs typeface="Calibri" panose="020F0502020204030204" pitchFamily="34" charset="0"/>
              </a:rPr>
              <a:t>New Editions Consulting, Inc. </a:t>
            </a:r>
          </a:p>
        </p:txBody>
      </p:sp>
    </p:spTree>
    <p:extLst>
      <p:ext uri="{BB962C8B-B14F-4D97-AF65-F5344CB8AC3E}">
        <p14:creationId xmlns:p14="http://schemas.microsoft.com/office/powerpoint/2010/main" val="19329963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2E69E-0B29-4662-19AC-7A5A0264285C}"/>
              </a:ext>
            </a:extLst>
          </p:cNvPr>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NCRTM DIF Program Page</a:t>
            </a:r>
          </a:p>
        </p:txBody>
      </p:sp>
      <p:sp>
        <p:nvSpPr>
          <p:cNvPr id="3" name="Content Placeholder 2">
            <a:extLst>
              <a:ext uri="{FF2B5EF4-FFF2-40B4-BE49-F238E27FC236}">
                <a16:creationId xmlns:a16="http://schemas.microsoft.com/office/drawing/2014/main" id="{A22BF4F9-0155-8274-E866-DAFEA0857C06}"/>
              </a:ext>
            </a:extLst>
          </p:cNvPr>
          <p:cNvSpPr>
            <a:spLocks noGrp="1"/>
          </p:cNvSpPr>
          <p:nvPr>
            <p:ph sz="half" idx="1"/>
          </p:nvPr>
        </p:nvSpPr>
        <p:spPr>
          <a:xfrm>
            <a:off x="914400" y="1825625"/>
            <a:ext cx="5181600" cy="3440617"/>
          </a:xfrm>
        </p:spPr>
        <p:txBody>
          <a:bodyPr/>
          <a:lstStyle/>
          <a:p>
            <a:pPr marL="274320" indent="-274320">
              <a:spcAft>
                <a:spcPts val="600"/>
              </a:spcAft>
            </a:pPr>
            <a:r>
              <a:rPr lang="en-US" dirty="0"/>
              <a:t>Overview of current and past DIF projects.</a:t>
            </a:r>
          </a:p>
          <a:p>
            <a:pPr marL="274320" indent="-274320">
              <a:spcAft>
                <a:spcPts val="600"/>
              </a:spcAft>
            </a:pPr>
            <a:r>
              <a:rPr lang="en-US" dirty="0"/>
              <a:t>Search and filter tools to explore programs.</a:t>
            </a:r>
          </a:p>
          <a:p>
            <a:pPr marL="274320" indent="-274320">
              <a:spcAft>
                <a:spcPts val="600"/>
              </a:spcAft>
            </a:pPr>
            <a:r>
              <a:rPr lang="en-US" dirty="0"/>
              <a:t>Interactive project map.</a:t>
            </a:r>
          </a:p>
          <a:p>
            <a:pPr marL="274320" indent="-274320">
              <a:spcAft>
                <a:spcPts val="600"/>
              </a:spcAft>
            </a:pPr>
            <a:r>
              <a:rPr lang="en-US" dirty="0"/>
              <a:t>Contractor information and support contacts.</a:t>
            </a:r>
          </a:p>
        </p:txBody>
      </p:sp>
      <p:pic>
        <p:nvPicPr>
          <p:cNvPr id="7" name="Content Placeholder 6" descr="DIF Program Map of Projects interactive map. The real interactive map is available on the DIF Program page on the NCRTM website.">
            <a:extLst>
              <a:ext uri="{FF2B5EF4-FFF2-40B4-BE49-F238E27FC236}">
                <a16:creationId xmlns:a16="http://schemas.microsoft.com/office/drawing/2014/main" id="{0494F063-A393-7A9A-79BA-5FB63085B163}"/>
              </a:ext>
              <a:ext uri="{C183D7F6-B498-43B3-948B-1728B52AA6E4}">
                <adec:decorative xmlns:adec="http://schemas.microsoft.com/office/drawing/2017/decorative" val="0"/>
              </a:ext>
            </a:extLst>
          </p:cNvPr>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6603843" y="1971824"/>
            <a:ext cx="4793504" cy="3296726"/>
          </a:xfrm>
        </p:spPr>
      </p:pic>
      <p:sp>
        <p:nvSpPr>
          <p:cNvPr id="5" name="TextBox 4">
            <a:extLst>
              <a:ext uri="{FF2B5EF4-FFF2-40B4-BE49-F238E27FC236}">
                <a16:creationId xmlns:a16="http://schemas.microsoft.com/office/drawing/2014/main" id="{DD004006-6CA8-36CE-E715-0852D0D0C15B}"/>
              </a:ext>
            </a:extLst>
          </p:cNvPr>
          <p:cNvSpPr txBox="1"/>
          <p:nvPr/>
        </p:nvSpPr>
        <p:spPr>
          <a:xfrm>
            <a:off x="751112" y="5547378"/>
            <a:ext cx="10689775" cy="523220"/>
          </a:xfrm>
          <a:prstGeom prst="rect">
            <a:avLst/>
          </a:prstGeom>
          <a:noFill/>
        </p:spPr>
        <p:txBody>
          <a:bodyPr wrap="square" rtlCol="0">
            <a:spAutoFit/>
          </a:bodyPr>
          <a:lstStyle/>
          <a:p>
            <a:pPr algn="ctr"/>
            <a:r>
              <a:rPr lang="en-US" sz="2800" b="1" dirty="0"/>
              <a:t>Access the </a:t>
            </a:r>
            <a:r>
              <a:rPr lang="en-US" sz="2800" b="1" dirty="0">
                <a:hlinkClick r:id="rId3"/>
              </a:rPr>
              <a:t>NCRTM Disability Innovation Fund (DIF) Program</a:t>
            </a:r>
            <a:r>
              <a:rPr lang="en-US" sz="2800" b="1" dirty="0"/>
              <a:t> page</a:t>
            </a:r>
          </a:p>
        </p:txBody>
      </p:sp>
      <p:sp>
        <p:nvSpPr>
          <p:cNvPr id="4" name="Slide Number Placeholder 3">
            <a:extLst>
              <a:ext uri="{FF2B5EF4-FFF2-40B4-BE49-F238E27FC236}">
                <a16:creationId xmlns:a16="http://schemas.microsoft.com/office/drawing/2014/main" id="{6BD2C4EA-509E-F670-1D17-F5466CAA0CAD}"/>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10</a:t>
            </a:fld>
            <a:endParaRPr lang="en-US" sz="1600" b="1">
              <a:solidFill>
                <a:schemeClr val="tx1"/>
              </a:solidFill>
            </a:endParaRPr>
          </a:p>
        </p:txBody>
      </p:sp>
    </p:spTree>
    <p:extLst>
      <p:ext uri="{BB962C8B-B14F-4D97-AF65-F5344CB8AC3E}">
        <p14:creationId xmlns:p14="http://schemas.microsoft.com/office/powerpoint/2010/main" val="365151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9AA8FAB-CAC6-95EC-AA6F-235E3EC3CB59}"/>
              </a:ext>
            </a:extLst>
          </p:cNvPr>
          <p:cNvSpPr>
            <a:spLocks noGrp="1"/>
          </p:cNvSpPr>
          <p:nvPr>
            <p:ph type="title"/>
          </p:nvPr>
        </p:nvSpPr>
        <p:spPr>
          <a:xfrm>
            <a:off x="838200" y="365125"/>
            <a:ext cx="10515600" cy="1325563"/>
          </a:xfrm>
        </p:spPr>
        <p:txBody>
          <a:bodyPr anchor="ctr">
            <a:normAutofit/>
          </a:bodyPr>
          <a:lstStyle/>
          <a:p>
            <a:pPr algn="ctr"/>
            <a:r>
              <a:rPr lang="en-US" b="1" dirty="0">
                <a:latin typeface="Calibri" panose="020F0502020204030204" pitchFamily="34" charset="0"/>
                <a:cs typeface="Calibri" panose="020F0502020204030204" pitchFamily="34" charset="0"/>
              </a:rPr>
              <a:t>NCRTM Services &amp; Programs Page</a:t>
            </a:r>
          </a:p>
        </p:txBody>
      </p:sp>
      <p:sp>
        <p:nvSpPr>
          <p:cNvPr id="7" name="Content Placeholder 6">
            <a:extLst>
              <a:ext uri="{FF2B5EF4-FFF2-40B4-BE49-F238E27FC236}">
                <a16:creationId xmlns:a16="http://schemas.microsoft.com/office/drawing/2014/main" id="{1BBFC60E-5AF8-05EB-6038-D6A1506C13C8}"/>
              </a:ext>
            </a:extLst>
          </p:cNvPr>
          <p:cNvSpPr>
            <a:spLocks noGrp="1"/>
          </p:cNvSpPr>
          <p:nvPr>
            <p:ph sz="half" idx="1"/>
          </p:nvPr>
        </p:nvSpPr>
        <p:spPr>
          <a:xfrm>
            <a:off x="838199" y="1825625"/>
            <a:ext cx="7020340" cy="3639004"/>
          </a:xfrm>
        </p:spPr>
        <p:txBody>
          <a:bodyPr>
            <a:normAutofit/>
          </a:bodyPr>
          <a:lstStyle/>
          <a:p>
            <a:pPr marL="274320" indent="-274320">
              <a:spcAft>
                <a:spcPts val="600"/>
              </a:spcAft>
            </a:pPr>
            <a:r>
              <a:rPr lang="en-US" sz="3000" dirty="0"/>
              <a:t>Resources targeted to Individuals with Disabilities.</a:t>
            </a:r>
          </a:p>
          <a:p>
            <a:pPr marL="274320" indent="-274320">
              <a:spcAft>
                <a:spcPts val="600"/>
              </a:spcAft>
            </a:pPr>
            <a:r>
              <a:rPr lang="en-US" sz="3000" dirty="0"/>
              <a:t>Information about competitive integrated employment, career advancement, employment laws.</a:t>
            </a:r>
          </a:p>
          <a:p>
            <a:pPr marL="274320" indent="-274320">
              <a:spcAft>
                <a:spcPts val="600"/>
              </a:spcAft>
            </a:pPr>
            <a:r>
              <a:rPr lang="en-US" sz="3000" dirty="0"/>
              <a:t>Starting point for VR counselors and VR customers.</a:t>
            </a:r>
          </a:p>
        </p:txBody>
      </p:sp>
      <p:pic>
        <p:nvPicPr>
          <p:cNvPr id="18" name="Picture 17" descr="Services &amp; Programs icon displayed on the NCRTM homepage.">
            <a:extLst>
              <a:ext uri="{FF2B5EF4-FFF2-40B4-BE49-F238E27FC236}">
                <a16:creationId xmlns:a16="http://schemas.microsoft.com/office/drawing/2014/main" id="{F9D90E92-F1A8-F684-CB33-6B293774E272}"/>
              </a:ext>
            </a:extLst>
          </p:cNvPr>
          <p:cNvPicPr>
            <a:picLocks noChangeAspect="1"/>
          </p:cNvPicPr>
          <p:nvPr/>
        </p:nvPicPr>
        <p:blipFill>
          <a:blip r:embed="rId2"/>
          <a:stretch>
            <a:fillRect/>
          </a:stretch>
        </p:blipFill>
        <p:spPr>
          <a:xfrm>
            <a:off x="8752114" y="2633218"/>
            <a:ext cx="2203174" cy="2222934"/>
          </a:xfrm>
          <a:prstGeom prst="rect">
            <a:avLst/>
          </a:prstGeom>
          <a:ln w="228600" cap="sq" cmpd="thickThin">
            <a:solidFill>
              <a:srgbClr val="000000"/>
            </a:solidFill>
            <a:prstDash val="solid"/>
            <a:miter lim="800000"/>
          </a:ln>
          <a:effectLst>
            <a:innerShdw blurRad="76200">
              <a:srgbClr val="000000"/>
            </a:innerShdw>
          </a:effectLst>
        </p:spPr>
      </p:pic>
      <p:sp>
        <p:nvSpPr>
          <p:cNvPr id="5" name="TextBox 4">
            <a:extLst>
              <a:ext uri="{FF2B5EF4-FFF2-40B4-BE49-F238E27FC236}">
                <a16:creationId xmlns:a16="http://schemas.microsoft.com/office/drawing/2014/main" id="{D53C1DC4-9DC6-6F79-488C-DA676F5B4D66}"/>
              </a:ext>
            </a:extLst>
          </p:cNvPr>
          <p:cNvSpPr txBox="1"/>
          <p:nvPr/>
        </p:nvSpPr>
        <p:spPr>
          <a:xfrm>
            <a:off x="751112" y="5537072"/>
            <a:ext cx="10689775" cy="523220"/>
          </a:xfrm>
          <a:prstGeom prst="rect">
            <a:avLst/>
          </a:prstGeom>
          <a:noFill/>
        </p:spPr>
        <p:txBody>
          <a:bodyPr wrap="square" rtlCol="0">
            <a:spAutoFit/>
          </a:bodyPr>
          <a:lstStyle/>
          <a:p>
            <a:pPr algn="ctr"/>
            <a:r>
              <a:rPr lang="en-US" sz="2800" b="1" dirty="0"/>
              <a:t>Access the </a:t>
            </a:r>
            <a:r>
              <a:rPr lang="en-US" sz="2800" b="1" dirty="0">
                <a:hlinkClick r:id="rId3"/>
              </a:rPr>
              <a:t>Services &amp; Programs: For Individuals with Disabilities</a:t>
            </a:r>
            <a:r>
              <a:rPr lang="en-US" sz="2800" b="1" dirty="0"/>
              <a:t> page</a:t>
            </a:r>
          </a:p>
        </p:txBody>
      </p:sp>
      <p:sp>
        <p:nvSpPr>
          <p:cNvPr id="2" name="Slide Number Placeholder 3">
            <a:extLst>
              <a:ext uri="{FF2B5EF4-FFF2-40B4-BE49-F238E27FC236}">
                <a16:creationId xmlns:a16="http://schemas.microsoft.com/office/drawing/2014/main" id="{76E516B2-BE0F-43BB-D6CF-57F3B97D3E91}"/>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11</a:t>
            </a:fld>
            <a:endParaRPr lang="en-US" sz="1600" b="1">
              <a:solidFill>
                <a:schemeClr val="tx1"/>
              </a:solidFill>
            </a:endParaRPr>
          </a:p>
        </p:txBody>
      </p:sp>
    </p:spTree>
    <p:extLst>
      <p:ext uri="{BB962C8B-B14F-4D97-AF65-F5344CB8AC3E}">
        <p14:creationId xmlns:p14="http://schemas.microsoft.com/office/powerpoint/2010/main" val="3126178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7289-AD8E-1CB1-BEB0-B1AADE44E2F6}"/>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F9C6B1B-2B84-A7A1-9BA1-A82B87447F29}"/>
              </a:ext>
            </a:extLst>
          </p:cNvPr>
          <p:cNvSpPr>
            <a:spLocks noGrp="1"/>
          </p:cNvSpPr>
          <p:nvPr>
            <p:ph type="title"/>
          </p:nvPr>
        </p:nvSpPr>
        <p:spPr>
          <a:xfrm>
            <a:off x="838200" y="365125"/>
            <a:ext cx="10515600" cy="1325563"/>
          </a:xfrm>
        </p:spPr>
        <p:txBody>
          <a:bodyPr anchor="ctr">
            <a:normAutofit/>
          </a:bodyPr>
          <a:lstStyle/>
          <a:p>
            <a:pPr algn="ctr"/>
            <a:r>
              <a:rPr lang="en-US" b="1" dirty="0">
                <a:latin typeface="Calibri" panose="020F0502020204030204" pitchFamily="34" charset="0"/>
                <a:cs typeface="Calibri" panose="020F0502020204030204" pitchFamily="34" charset="0"/>
              </a:rPr>
              <a:t>NCRTM Business Engagement Page</a:t>
            </a:r>
          </a:p>
        </p:txBody>
      </p:sp>
      <p:sp>
        <p:nvSpPr>
          <p:cNvPr id="7" name="Content Placeholder 6">
            <a:extLst>
              <a:ext uri="{FF2B5EF4-FFF2-40B4-BE49-F238E27FC236}">
                <a16:creationId xmlns:a16="http://schemas.microsoft.com/office/drawing/2014/main" id="{8A0C00ED-07C9-0F96-C868-BD239436FD81}"/>
              </a:ext>
            </a:extLst>
          </p:cNvPr>
          <p:cNvSpPr>
            <a:spLocks noGrp="1"/>
          </p:cNvSpPr>
          <p:nvPr>
            <p:ph sz="half" idx="1"/>
          </p:nvPr>
        </p:nvSpPr>
        <p:spPr>
          <a:xfrm>
            <a:off x="838200" y="2229315"/>
            <a:ext cx="7020340" cy="2399370"/>
          </a:xfrm>
        </p:spPr>
        <p:txBody>
          <a:bodyPr>
            <a:normAutofit/>
          </a:bodyPr>
          <a:lstStyle/>
          <a:p>
            <a:pPr>
              <a:spcAft>
                <a:spcPts val="600"/>
              </a:spcAft>
            </a:pPr>
            <a:r>
              <a:rPr lang="en-US" sz="3000" dirty="0"/>
              <a:t>Information for businesses and employers.</a:t>
            </a:r>
          </a:p>
          <a:p>
            <a:pPr>
              <a:spcAft>
                <a:spcPts val="600"/>
              </a:spcAft>
            </a:pPr>
            <a:r>
              <a:rPr lang="en-US" sz="3000" dirty="0"/>
              <a:t>Connections with state VR agencies.</a:t>
            </a:r>
          </a:p>
          <a:p>
            <a:pPr>
              <a:spcAft>
                <a:spcPts val="600"/>
              </a:spcAft>
            </a:pPr>
            <a:r>
              <a:rPr lang="en-US" sz="3000" dirty="0"/>
              <a:t>Tools and resources to support hiring individuals with disabilities.</a:t>
            </a:r>
          </a:p>
        </p:txBody>
      </p:sp>
      <p:pic>
        <p:nvPicPr>
          <p:cNvPr id="18" name="Picture 17" descr="Business Engagement icon displayed on the NCRTM homepage.">
            <a:extLst>
              <a:ext uri="{FF2B5EF4-FFF2-40B4-BE49-F238E27FC236}">
                <a16:creationId xmlns:a16="http://schemas.microsoft.com/office/drawing/2014/main" id="{067B9099-14DA-2ED7-F50C-F7267DAFE2F2}"/>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a:off x="8643257" y="2330584"/>
            <a:ext cx="2420889" cy="2399369"/>
          </a:xfrm>
          <a:prstGeom prst="rect">
            <a:avLst/>
          </a:prstGeom>
          <a:ln w="228600" cap="sq" cmpd="thickThin">
            <a:solidFill>
              <a:srgbClr val="000000"/>
            </a:solidFill>
            <a:prstDash val="solid"/>
            <a:miter lim="800000"/>
          </a:ln>
          <a:effectLst>
            <a:innerShdw blurRad="76200">
              <a:srgbClr val="000000"/>
            </a:innerShdw>
          </a:effectLst>
        </p:spPr>
      </p:pic>
      <p:sp>
        <p:nvSpPr>
          <p:cNvPr id="3" name="TextBox 2">
            <a:extLst>
              <a:ext uri="{FF2B5EF4-FFF2-40B4-BE49-F238E27FC236}">
                <a16:creationId xmlns:a16="http://schemas.microsoft.com/office/drawing/2014/main" id="{4AA0CDAD-DD79-6493-6E49-3E450CB6AB78}"/>
              </a:ext>
            </a:extLst>
          </p:cNvPr>
          <p:cNvSpPr txBox="1"/>
          <p:nvPr/>
        </p:nvSpPr>
        <p:spPr>
          <a:xfrm>
            <a:off x="1921327" y="5304708"/>
            <a:ext cx="8349345" cy="553998"/>
          </a:xfrm>
          <a:prstGeom prst="rect">
            <a:avLst/>
          </a:prstGeom>
          <a:noFill/>
        </p:spPr>
        <p:txBody>
          <a:bodyPr wrap="square" rtlCol="0">
            <a:spAutoFit/>
          </a:bodyPr>
          <a:lstStyle/>
          <a:p>
            <a:pPr algn="ctr"/>
            <a:r>
              <a:rPr lang="en-US" sz="3000" b="1" dirty="0"/>
              <a:t>Access the </a:t>
            </a:r>
            <a:r>
              <a:rPr lang="en-US" sz="3000" b="1" dirty="0">
                <a:hlinkClick r:id="rId3"/>
              </a:rPr>
              <a:t>NCRTM Business Engagement</a:t>
            </a:r>
            <a:r>
              <a:rPr lang="en-US" sz="3000" b="1" dirty="0"/>
              <a:t> page</a:t>
            </a:r>
          </a:p>
        </p:txBody>
      </p:sp>
      <p:sp>
        <p:nvSpPr>
          <p:cNvPr id="2" name="Slide Number Placeholder 3">
            <a:extLst>
              <a:ext uri="{FF2B5EF4-FFF2-40B4-BE49-F238E27FC236}">
                <a16:creationId xmlns:a16="http://schemas.microsoft.com/office/drawing/2014/main" id="{825289FB-C662-C19E-142B-72E4884F7EBB}"/>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12</a:t>
            </a:fld>
            <a:endParaRPr lang="en-US" sz="1600" b="1">
              <a:solidFill>
                <a:schemeClr val="tx1"/>
              </a:solidFill>
            </a:endParaRPr>
          </a:p>
        </p:txBody>
      </p:sp>
    </p:spTree>
    <p:extLst>
      <p:ext uri="{BB962C8B-B14F-4D97-AF65-F5344CB8AC3E}">
        <p14:creationId xmlns:p14="http://schemas.microsoft.com/office/powerpoint/2010/main" val="1794807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472D4-B6F9-1E46-C640-26DAC24FEE5C}"/>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4A966805-1ECF-8335-4A24-CAB86D43B73B}"/>
              </a:ext>
            </a:extLst>
          </p:cNvPr>
          <p:cNvSpPr>
            <a:spLocks noGrp="1"/>
          </p:cNvSpPr>
          <p:nvPr>
            <p:ph type="title"/>
          </p:nvPr>
        </p:nvSpPr>
        <p:spPr>
          <a:xfrm>
            <a:off x="1104663" y="1767576"/>
            <a:ext cx="4580351" cy="1422884"/>
          </a:xfrm>
        </p:spPr>
        <p:txBody>
          <a:bodyPr>
            <a:normAutofit/>
          </a:bodyPr>
          <a:lstStyle/>
          <a:p>
            <a:r>
              <a:rPr lang="en-US" sz="4800" b="1" dirty="0">
                <a:solidFill>
                  <a:srgbClr val="12286C"/>
                </a:solidFill>
                <a:latin typeface="Calibri" panose="020F0502020204030204" pitchFamily="34" charset="0"/>
                <a:cs typeface="Calibri" panose="020F0502020204030204" pitchFamily="34" charset="0"/>
              </a:rPr>
              <a:t>David Leon</a:t>
            </a:r>
          </a:p>
        </p:txBody>
      </p:sp>
      <p:sp>
        <p:nvSpPr>
          <p:cNvPr id="13" name="Text Placeholder 12">
            <a:extLst>
              <a:ext uri="{FF2B5EF4-FFF2-40B4-BE49-F238E27FC236}">
                <a16:creationId xmlns:a16="http://schemas.microsoft.com/office/drawing/2014/main" id="{A67DF835-7487-74E5-49D9-426FD77C5CE2}"/>
              </a:ext>
            </a:extLst>
          </p:cNvPr>
          <p:cNvSpPr>
            <a:spLocks noGrp="1"/>
          </p:cNvSpPr>
          <p:nvPr>
            <p:ph type="body" sz="half" idx="2"/>
          </p:nvPr>
        </p:nvSpPr>
        <p:spPr>
          <a:xfrm>
            <a:off x="1104663" y="3429000"/>
            <a:ext cx="5804452" cy="1618998"/>
          </a:xfrm>
        </p:spPr>
        <p:txBody>
          <a:bodyPr/>
          <a:lstStyle/>
          <a:p>
            <a:pPr lvl="0"/>
            <a:r>
              <a:rPr lang="en-US" sz="3200" b="1" dirty="0"/>
              <a:t>Director of Workforce Programs</a:t>
            </a:r>
          </a:p>
          <a:p>
            <a:pPr lvl="0"/>
            <a:r>
              <a:rPr lang="en-US" sz="2400" dirty="0"/>
              <a:t>Virginia Department for Aging and Rehabilitative Services</a:t>
            </a:r>
            <a:endParaRPr lang="en-US" dirty="0"/>
          </a:p>
        </p:txBody>
      </p:sp>
      <p:pic>
        <p:nvPicPr>
          <p:cNvPr id="5" name="Content Placeholder 4">
            <a:extLst>
              <a:ext uri="{FF2B5EF4-FFF2-40B4-BE49-F238E27FC236}">
                <a16:creationId xmlns:a16="http://schemas.microsoft.com/office/drawing/2014/main" id="{02E232F6-1DAE-D886-602C-A1532513DCD0}"/>
              </a:ext>
              <a:ext uri="{C183D7F6-B498-43B3-948B-1728B52AA6E4}">
                <adec:decorative xmlns:adec="http://schemas.microsoft.com/office/drawing/2017/decorative" val="1"/>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rcRect/>
          <a:stretch/>
        </p:blipFill>
        <p:spPr>
          <a:xfrm>
            <a:off x="7051981" y="1411322"/>
            <a:ext cx="4035356" cy="4035356"/>
          </a:xfrm>
        </p:spPr>
      </p:pic>
      <p:sp>
        <p:nvSpPr>
          <p:cNvPr id="2" name="Slide Number Placeholder 3">
            <a:extLst>
              <a:ext uri="{FF2B5EF4-FFF2-40B4-BE49-F238E27FC236}">
                <a16:creationId xmlns:a16="http://schemas.microsoft.com/office/drawing/2014/main" id="{410F35A3-2FC1-2D93-F1FF-AE592B8A2E1D}"/>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13</a:t>
            </a:fld>
            <a:endParaRPr lang="en-US" sz="1600" b="1">
              <a:solidFill>
                <a:schemeClr val="tx1"/>
              </a:solidFill>
            </a:endParaRPr>
          </a:p>
        </p:txBody>
      </p:sp>
    </p:spTree>
    <p:extLst>
      <p:ext uri="{BB962C8B-B14F-4D97-AF65-F5344CB8AC3E}">
        <p14:creationId xmlns:p14="http://schemas.microsoft.com/office/powerpoint/2010/main" val="2908058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92A1F-CF77-584E-AC15-EA65E1267BE5}"/>
              </a:ext>
            </a:extLst>
          </p:cNvPr>
          <p:cNvSpPr>
            <a:spLocks noGrp="1"/>
          </p:cNvSpPr>
          <p:nvPr>
            <p:ph type="title"/>
          </p:nvPr>
        </p:nvSpPr>
        <p:spPr>
          <a:xfrm>
            <a:off x="838200" y="681037"/>
            <a:ext cx="10515600" cy="1009651"/>
          </a:xfrm>
        </p:spPr>
        <p:txBody>
          <a:bodyPr>
            <a:noAutofit/>
          </a:bodyPr>
          <a:lstStyle/>
          <a:p>
            <a:pPr algn="ctr"/>
            <a:r>
              <a:rPr lang="en-US" b="1" dirty="0">
                <a:latin typeface="Calibri" panose="020F0502020204030204" pitchFamily="34" charset="0"/>
                <a:cs typeface="Calibri" panose="020F0502020204030204" pitchFamily="34" charset="0"/>
              </a:rPr>
              <a:t>Amplifying Products &amp; Success Stories</a:t>
            </a:r>
          </a:p>
        </p:txBody>
      </p:sp>
      <p:sp>
        <p:nvSpPr>
          <p:cNvPr id="9" name="Content Placeholder 8">
            <a:extLst>
              <a:ext uri="{FF2B5EF4-FFF2-40B4-BE49-F238E27FC236}">
                <a16:creationId xmlns:a16="http://schemas.microsoft.com/office/drawing/2014/main" id="{66DCA240-6587-7DE2-D239-BD27FD87F3D7}"/>
              </a:ext>
            </a:extLst>
          </p:cNvPr>
          <p:cNvSpPr>
            <a:spLocks noGrp="1"/>
          </p:cNvSpPr>
          <p:nvPr>
            <p:ph sz="half" idx="1"/>
          </p:nvPr>
        </p:nvSpPr>
        <p:spPr>
          <a:xfrm>
            <a:off x="5307393" y="2323290"/>
            <a:ext cx="6046407" cy="2393708"/>
          </a:xfrm>
        </p:spPr>
        <p:txBody>
          <a:bodyPr numCol="2" spcCol="274320">
            <a:normAutofit/>
          </a:bodyPr>
          <a:lstStyle/>
          <a:p>
            <a:pPr marL="365760" indent="-365760">
              <a:lnSpc>
                <a:spcPct val="100000"/>
              </a:lnSpc>
            </a:pPr>
            <a:r>
              <a:rPr lang="en-US" sz="4000" dirty="0"/>
              <a:t>Library.</a:t>
            </a:r>
          </a:p>
          <a:p>
            <a:pPr marL="365760" indent="-365760">
              <a:lnSpc>
                <a:spcPct val="100000"/>
              </a:lnSpc>
            </a:pPr>
            <a:r>
              <a:rPr lang="en-US" sz="4000" dirty="0"/>
              <a:t>Newsletter.</a:t>
            </a:r>
          </a:p>
          <a:p>
            <a:pPr marL="365760" indent="-365760">
              <a:lnSpc>
                <a:spcPct val="100000"/>
              </a:lnSpc>
            </a:pPr>
            <a:r>
              <a:rPr lang="en-US" sz="4000" dirty="0"/>
              <a:t>YouTube.</a:t>
            </a:r>
          </a:p>
          <a:p>
            <a:pPr marL="365760" indent="-365760">
              <a:lnSpc>
                <a:spcPct val="100000"/>
              </a:lnSpc>
            </a:pPr>
            <a:r>
              <a:rPr lang="en-US" sz="4000" dirty="0"/>
              <a:t>X.</a:t>
            </a:r>
          </a:p>
          <a:p>
            <a:pPr marL="365760" indent="-365760">
              <a:lnSpc>
                <a:spcPct val="100000"/>
              </a:lnSpc>
            </a:pPr>
            <a:r>
              <a:rPr lang="en-US" sz="4000" dirty="0"/>
              <a:t>LinkedIn.</a:t>
            </a:r>
          </a:p>
          <a:p>
            <a:pPr marL="365760" indent="-365760">
              <a:lnSpc>
                <a:spcPct val="100000"/>
              </a:lnSpc>
            </a:pPr>
            <a:r>
              <a:rPr lang="en-US" sz="4000" dirty="0"/>
              <a:t>Podcast.</a:t>
            </a:r>
          </a:p>
        </p:txBody>
      </p:sp>
      <p:pic>
        <p:nvPicPr>
          <p:cNvPr id="16" name="Content Placeholder 15">
            <a:extLst>
              <a:ext uri="{FF2B5EF4-FFF2-40B4-BE49-F238E27FC236}">
                <a16:creationId xmlns:a16="http://schemas.microsoft.com/office/drawing/2014/main" id="{3B33364E-8D23-38DF-7FDE-612027140AD3}"/>
              </a:ext>
              <a:ext uri="{C183D7F6-B498-43B3-948B-1728B52AA6E4}">
                <adec:decorative xmlns:adec="http://schemas.microsoft.com/office/drawing/2017/decorative" val="1"/>
              </a:ext>
            </a:extLst>
          </p:cNvPr>
          <p:cNvPicPr>
            <a:picLocks noGrp="1" noChangeAspect="1"/>
          </p:cNvPicPr>
          <p:nvPr>
            <p:ph sz="half" idx="2"/>
          </p:nvPr>
        </p:nvPicPr>
        <p:blipFill>
          <a:blip r:embed="rId2" cstate="screen">
            <a:extLst>
              <a:ext uri="{28A0092B-C50C-407E-A947-70E740481C1C}">
                <a14:useLocalDpi xmlns:a14="http://schemas.microsoft.com/office/drawing/2010/main"/>
              </a:ext>
            </a:extLst>
          </a:blip>
          <a:srcRect l="-3862"/>
          <a:stretch>
            <a:fillRect/>
          </a:stretch>
        </p:blipFill>
        <p:spPr>
          <a:xfrm>
            <a:off x="1206894" y="2214430"/>
            <a:ext cx="3174739" cy="3422236"/>
          </a:xfrm>
          <a:prstGeom prst="rect">
            <a:avLst/>
          </a:prstGeom>
          <a:solidFill>
            <a:srgbClr val="FFFFFF">
              <a:shade val="85000"/>
            </a:srgbClr>
          </a:solidFill>
          <a:ln w="381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3" name="Slide Number Placeholder 3">
            <a:extLst>
              <a:ext uri="{FF2B5EF4-FFF2-40B4-BE49-F238E27FC236}">
                <a16:creationId xmlns:a16="http://schemas.microsoft.com/office/drawing/2014/main" id="{F5F8D021-5EE8-0E55-FD58-331CCC27A99B}"/>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14</a:t>
            </a:fld>
            <a:endParaRPr lang="en-US" sz="1600" b="1">
              <a:solidFill>
                <a:schemeClr val="tx1"/>
              </a:solidFill>
            </a:endParaRPr>
          </a:p>
        </p:txBody>
      </p:sp>
    </p:spTree>
    <p:extLst>
      <p:ext uri="{BB962C8B-B14F-4D97-AF65-F5344CB8AC3E}">
        <p14:creationId xmlns:p14="http://schemas.microsoft.com/office/powerpoint/2010/main" val="481944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26F81-878E-1884-D96E-806099888278}"/>
              </a:ext>
            </a:extLst>
          </p:cNvPr>
          <p:cNvSpPr>
            <a:spLocks noGrp="1"/>
          </p:cNvSpPr>
          <p:nvPr>
            <p:ph type="title"/>
          </p:nvPr>
        </p:nvSpPr>
        <p:spPr>
          <a:xfrm>
            <a:off x="707569" y="506639"/>
            <a:ext cx="10515600" cy="1325563"/>
          </a:xfrm>
        </p:spPr>
        <p:txBody>
          <a:bodyPr/>
          <a:lstStyle/>
          <a:p>
            <a:pPr algn="ctr"/>
            <a:r>
              <a:rPr lang="en-US" b="1" dirty="0">
                <a:latin typeface="Calibri" panose="020F0502020204030204" pitchFamily="34" charset="0"/>
                <a:cs typeface="Calibri" panose="020F0502020204030204" pitchFamily="34" charset="0"/>
              </a:rPr>
              <a:t>Connect with the NCRTM</a:t>
            </a:r>
          </a:p>
        </p:txBody>
      </p:sp>
      <p:sp>
        <p:nvSpPr>
          <p:cNvPr id="3" name="Content Placeholder 2">
            <a:extLst>
              <a:ext uri="{FF2B5EF4-FFF2-40B4-BE49-F238E27FC236}">
                <a16:creationId xmlns:a16="http://schemas.microsoft.com/office/drawing/2014/main" id="{E8A3FE82-E843-CB83-A347-45B431F0F90F}"/>
              </a:ext>
            </a:extLst>
          </p:cNvPr>
          <p:cNvSpPr>
            <a:spLocks noGrp="1"/>
          </p:cNvSpPr>
          <p:nvPr>
            <p:ph sz="half" idx="1"/>
          </p:nvPr>
        </p:nvSpPr>
        <p:spPr>
          <a:xfrm>
            <a:off x="707569" y="2153784"/>
            <a:ext cx="8011887" cy="2995046"/>
          </a:xfrm>
        </p:spPr>
        <p:txBody>
          <a:bodyPr>
            <a:normAutofit/>
          </a:bodyPr>
          <a:lstStyle/>
          <a:p>
            <a:pPr marL="365760" indent="-365760">
              <a:spcAft>
                <a:spcPts val="1200"/>
              </a:spcAft>
            </a:pPr>
            <a:r>
              <a:rPr lang="en-US" sz="3600" dirty="0">
                <a:hlinkClick r:id="rId2"/>
              </a:rPr>
              <a:t>Sign up</a:t>
            </a:r>
            <a:r>
              <a:rPr lang="en-US" sz="3600" dirty="0"/>
              <a:t> for the NCRTM Newsletter.</a:t>
            </a:r>
          </a:p>
          <a:p>
            <a:pPr marL="365760" indent="-365760">
              <a:spcAft>
                <a:spcPts val="1200"/>
              </a:spcAft>
            </a:pPr>
            <a:r>
              <a:rPr lang="en-US" sz="3600" dirty="0"/>
              <a:t>Follow NCRTM on </a:t>
            </a:r>
            <a:r>
              <a:rPr lang="en-US" sz="3600" dirty="0">
                <a:hlinkClick r:id="rId3"/>
              </a:rPr>
              <a:t>X</a:t>
            </a:r>
            <a:r>
              <a:rPr lang="en-US" sz="3600" dirty="0"/>
              <a:t> and </a:t>
            </a:r>
            <a:r>
              <a:rPr lang="en-US" sz="3600" dirty="0">
                <a:hlinkClick r:id="rId4"/>
              </a:rPr>
              <a:t>LinkedIn</a:t>
            </a:r>
            <a:r>
              <a:rPr lang="en-US" sz="3600" dirty="0"/>
              <a:t>.</a:t>
            </a:r>
          </a:p>
          <a:p>
            <a:pPr marL="365760" indent="-365760">
              <a:spcAft>
                <a:spcPts val="1200"/>
              </a:spcAft>
            </a:pPr>
            <a:r>
              <a:rPr lang="en-US" sz="3600" dirty="0"/>
              <a:t>Explore the NCRTM </a:t>
            </a:r>
            <a:r>
              <a:rPr lang="en-US" sz="3600" dirty="0">
                <a:hlinkClick r:id="rId5"/>
              </a:rPr>
              <a:t>YouTube Channel</a:t>
            </a:r>
            <a:r>
              <a:rPr lang="en-US" sz="3600" dirty="0"/>
              <a:t>.</a:t>
            </a:r>
          </a:p>
          <a:p>
            <a:pPr marL="365760" indent="-365760">
              <a:spcAft>
                <a:spcPts val="1200"/>
              </a:spcAft>
            </a:pPr>
            <a:r>
              <a:rPr lang="en-US" sz="3600" dirty="0">
                <a:hlinkClick r:id="rId2"/>
              </a:rPr>
              <a:t>Contact</a:t>
            </a:r>
            <a:r>
              <a:rPr lang="en-US" sz="3600" dirty="0"/>
              <a:t> the NCRTM Team.</a:t>
            </a:r>
          </a:p>
        </p:txBody>
      </p:sp>
      <p:pic>
        <p:nvPicPr>
          <p:cNvPr id="30" name="Content Placeholder 29">
            <a:extLst>
              <a:ext uri="{FF2B5EF4-FFF2-40B4-BE49-F238E27FC236}">
                <a16:creationId xmlns:a16="http://schemas.microsoft.com/office/drawing/2014/main" id="{72917312-9AF0-980C-F3F1-DDEA9E14FD24}"/>
              </a:ext>
              <a:ext uri="{C183D7F6-B498-43B3-948B-1728B52AA6E4}">
                <adec:decorative xmlns:adec="http://schemas.microsoft.com/office/drawing/2017/decorative" val="1"/>
              </a:ext>
            </a:extLst>
          </p:cNvPr>
          <p:cNvPicPr>
            <a:picLocks noGrp="1" noChangeAspect="1"/>
          </p:cNvPicPr>
          <p:nvPr>
            <p:ph sz="half" idx="2"/>
          </p:nvPr>
        </p:nvPicPr>
        <p:blipFill>
          <a:blip r:embed="rId6" cstate="screen">
            <a:extLst>
              <a:ext uri="{28A0092B-C50C-407E-A947-70E740481C1C}">
                <a14:useLocalDpi xmlns:a14="http://schemas.microsoft.com/office/drawing/2010/main"/>
              </a:ext>
            </a:extLst>
          </a:blip>
          <a:stretch>
            <a:fillRect/>
          </a:stretch>
        </p:blipFill>
        <p:spPr>
          <a:xfrm>
            <a:off x="8456842" y="3429000"/>
            <a:ext cx="2743227" cy="2743227"/>
          </a:xfrm>
        </p:spPr>
      </p:pic>
      <p:sp>
        <p:nvSpPr>
          <p:cNvPr id="4" name="Slide Number Placeholder 3">
            <a:extLst>
              <a:ext uri="{FF2B5EF4-FFF2-40B4-BE49-F238E27FC236}">
                <a16:creationId xmlns:a16="http://schemas.microsoft.com/office/drawing/2014/main" id="{46EA5F30-9F91-BCF8-0122-D03275806FEB}"/>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15</a:t>
            </a:fld>
            <a:endParaRPr lang="en-US" sz="1600" b="1">
              <a:solidFill>
                <a:schemeClr val="tx1"/>
              </a:solidFill>
            </a:endParaRPr>
          </a:p>
        </p:txBody>
      </p:sp>
    </p:spTree>
    <p:extLst>
      <p:ext uri="{BB962C8B-B14F-4D97-AF65-F5344CB8AC3E}">
        <p14:creationId xmlns:p14="http://schemas.microsoft.com/office/powerpoint/2010/main" val="2741406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73EAE-BD2B-3AC5-0294-D13442AA03D0}"/>
              </a:ext>
            </a:extLst>
          </p:cNvPr>
          <p:cNvSpPr>
            <a:spLocks noGrp="1"/>
          </p:cNvSpPr>
          <p:nvPr>
            <p:ph type="title"/>
          </p:nvPr>
        </p:nvSpPr>
        <p:spPr>
          <a:xfrm>
            <a:off x="838200" y="1557338"/>
            <a:ext cx="10515600" cy="1245497"/>
          </a:xfrm>
        </p:spPr>
        <p:txBody>
          <a:bodyPr/>
          <a:lstStyle/>
          <a:p>
            <a:pPr algn="ctr"/>
            <a:r>
              <a:rPr lang="en-US" b="1" dirty="0">
                <a:latin typeface="Calibri" panose="020F0502020204030204" pitchFamily="34" charset="0"/>
                <a:cs typeface="Calibri" panose="020F0502020204030204" pitchFamily="34" charset="0"/>
              </a:rPr>
              <a:t>One &amp; Done Re-Cap</a:t>
            </a:r>
          </a:p>
        </p:txBody>
      </p:sp>
      <p:sp>
        <p:nvSpPr>
          <p:cNvPr id="3" name="Text Placeholder 2">
            <a:extLst>
              <a:ext uri="{FF2B5EF4-FFF2-40B4-BE49-F238E27FC236}">
                <a16:creationId xmlns:a16="http://schemas.microsoft.com/office/drawing/2014/main" id="{84B41BB3-9388-EA7A-EC2B-01FEC08B3A02}"/>
              </a:ext>
            </a:extLst>
          </p:cNvPr>
          <p:cNvSpPr>
            <a:spLocks noGrp="1"/>
          </p:cNvSpPr>
          <p:nvPr>
            <p:ph type="body" idx="1"/>
          </p:nvPr>
        </p:nvSpPr>
        <p:spPr>
          <a:xfrm>
            <a:off x="838200" y="3137236"/>
            <a:ext cx="10515600" cy="2884713"/>
          </a:xfrm>
        </p:spPr>
        <p:txBody>
          <a:bodyPr/>
          <a:lstStyle/>
          <a:p>
            <a:pPr marL="342900" indent="-342900">
              <a:spcAft>
                <a:spcPts val="2400"/>
              </a:spcAft>
              <a:buClr>
                <a:srgbClr val="0D6700"/>
              </a:buClr>
              <a:buFont typeface="Wingdings" panose="05000000000000000000" pitchFamily="2" charset="2"/>
              <a:buChar char="§"/>
            </a:pPr>
            <a:r>
              <a:rPr lang="en-US" sz="3400" dirty="0">
                <a:solidFill>
                  <a:schemeClr val="tx1"/>
                </a:solidFill>
              </a:rPr>
              <a:t>What is one key insight from today’s session that really stood out for you?</a:t>
            </a:r>
          </a:p>
          <a:p>
            <a:pPr marL="342900" indent="-342900">
              <a:spcAft>
                <a:spcPts val="2400"/>
              </a:spcAft>
              <a:buClr>
                <a:srgbClr val="0D6700"/>
              </a:buClr>
              <a:buFont typeface="Wingdings" panose="05000000000000000000" pitchFamily="2" charset="2"/>
              <a:buChar char="§"/>
            </a:pPr>
            <a:r>
              <a:rPr lang="en-US" sz="3400" dirty="0">
                <a:solidFill>
                  <a:schemeClr val="tx1"/>
                </a:solidFill>
              </a:rPr>
              <a:t>What is one specific action you will take when you return to your agency, based on what you learned?</a:t>
            </a:r>
          </a:p>
        </p:txBody>
      </p:sp>
      <p:sp>
        <p:nvSpPr>
          <p:cNvPr id="5" name="Slide Number Placeholder 3">
            <a:extLst>
              <a:ext uri="{FF2B5EF4-FFF2-40B4-BE49-F238E27FC236}">
                <a16:creationId xmlns:a16="http://schemas.microsoft.com/office/drawing/2014/main" id="{D11E5C04-3AF9-6C7A-7A29-34DD7D1CC548}"/>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16</a:t>
            </a:fld>
            <a:endParaRPr lang="en-US" sz="1600" b="1">
              <a:solidFill>
                <a:schemeClr val="tx1"/>
              </a:solidFill>
            </a:endParaRPr>
          </a:p>
        </p:txBody>
      </p:sp>
    </p:spTree>
    <p:extLst>
      <p:ext uri="{BB962C8B-B14F-4D97-AF65-F5344CB8AC3E}">
        <p14:creationId xmlns:p14="http://schemas.microsoft.com/office/powerpoint/2010/main" val="1223614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6D711-7CD9-3650-55FA-CD909D6F4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23EDDF-9590-9701-AB19-134EBD16E051}"/>
              </a:ext>
            </a:extLst>
          </p:cNvPr>
          <p:cNvSpPr>
            <a:spLocks noGrp="1"/>
          </p:cNvSpPr>
          <p:nvPr>
            <p:ph type="title"/>
          </p:nvPr>
        </p:nvSpPr>
        <p:spPr>
          <a:xfrm>
            <a:off x="3575007" y="438157"/>
            <a:ext cx="5041979" cy="1325563"/>
          </a:xfrm>
        </p:spPr>
        <p:txBody>
          <a:bodyPr>
            <a:normAutofit/>
          </a:bodyPr>
          <a:lstStyle/>
          <a:p>
            <a:pPr algn="ctr"/>
            <a:r>
              <a:rPr lang="en-US" sz="6000" b="1" dirty="0">
                <a:latin typeface="Calibri" panose="020F0502020204030204" pitchFamily="34" charset="0"/>
                <a:cs typeface="Calibri" panose="020F0502020204030204" pitchFamily="34" charset="0"/>
              </a:rPr>
              <a:t>Thank you!</a:t>
            </a:r>
          </a:p>
        </p:txBody>
      </p:sp>
      <p:sp>
        <p:nvSpPr>
          <p:cNvPr id="9" name="Content Placeholder 8">
            <a:extLst>
              <a:ext uri="{FF2B5EF4-FFF2-40B4-BE49-F238E27FC236}">
                <a16:creationId xmlns:a16="http://schemas.microsoft.com/office/drawing/2014/main" id="{22D52CFA-B3D9-D906-F85B-9CF4206910AB}"/>
              </a:ext>
            </a:extLst>
          </p:cNvPr>
          <p:cNvSpPr>
            <a:spLocks noGrp="1"/>
          </p:cNvSpPr>
          <p:nvPr>
            <p:ph sz="half" idx="1"/>
          </p:nvPr>
        </p:nvSpPr>
        <p:spPr>
          <a:xfrm>
            <a:off x="946108" y="2077820"/>
            <a:ext cx="10299779" cy="2171012"/>
          </a:xfrm>
        </p:spPr>
        <p:txBody>
          <a:bodyPr>
            <a:normAutofit/>
          </a:bodyPr>
          <a:lstStyle/>
          <a:p>
            <a:pPr marL="365760" indent="-365760">
              <a:spcAft>
                <a:spcPts val="1800"/>
              </a:spcAft>
            </a:pPr>
            <a:r>
              <a:rPr lang="en-US" sz="3600" dirty="0"/>
              <a:t>Heather Servais Email:</a:t>
            </a:r>
            <a:r>
              <a:rPr lang="en-US" sz="3600" b="1" dirty="0"/>
              <a:t> </a:t>
            </a:r>
            <a:r>
              <a:rPr lang="en-US" sz="3600" b="1" dirty="0">
                <a:solidFill>
                  <a:srgbClr val="0D6700"/>
                </a:solidFill>
                <a:hlinkClick r:id="rId2"/>
              </a:rPr>
              <a:t>hservais@neweditions.net</a:t>
            </a:r>
            <a:endParaRPr lang="en-US" sz="3600" b="1" dirty="0">
              <a:solidFill>
                <a:srgbClr val="0D6700"/>
              </a:solidFill>
            </a:endParaRPr>
          </a:p>
          <a:p>
            <a:pPr marL="365760" indent="-365760">
              <a:spcAft>
                <a:spcPts val="1800"/>
              </a:spcAft>
            </a:pPr>
            <a:r>
              <a:rPr lang="en-US" sz="3600" dirty="0"/>
              <a:t>NCRTM Team Email: </a:t>
            </a:r>
            <a:r>
              <a:rPr lang="en-US" sz="3600" b="1" dirty="0">
                <a:solidFill>
                  <a:srgbClr val="0D6700"/>
                </a:solidFill>
                <a:hlinkClick r:id="rId3"/>
              </a:rPr>
              <a:t>ncrtm@neweditions.net</a:t>
            </a:r>
            <a:endParaRPr lang="en-US" sz="3600" b="1" dirty="0"/>
          </a:p>
        </p:txBody>
      </p:sp>
      <p:pic>
        <p:nvPicPr>
          <p:cNvPr id="6" name="Picture 5">
            <a:extLst>
              <a:ext uri="{FF2B5EF4-FFF2-40B4-BE49-F238E27FC236}">
                <a16:creationId xmlns:a16="http://schemas.microsoft.com/office/drawing/2014/main" id="{601E78F8-CB0D-AA53-DE81-15793F041753}"/>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840762" y="4045151"/>
            <a:ext cx="2510468" cy="2374692"/>
          </a:xfrm>
          <a:prstGeom prst="rect">
            <a:avLst/>
          </a:prstGeom>
        </p:spPr>
      </p:pic>
      <p:sp>
        <p:nvSpPr>
          <p:cNvPr id="3" name="Slide Number Placeholder 3">
            <a:extLst>
              <a:ext uri="{FF2B5EF4-FFF2-40B4-BE49-F238E27FC236}">
                <a16:creationId xmlns:a16="http://schemas.microsoft.com/office/drawing/2014/main" id="{A733C9F0-C106-B478-870E-B70BADD07DFF}"/>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17</a:t>
            </a:fld>
            <a:endParaRPr lang="en-US" sz="1600" b="1">
              <a:solidFill>
                <a:schemeClr val="tx1"/>
              </a:solidFill>
            </a:endParaRPr>
          </a:p>
        </p:txBody>
      </p:sp>
    </p:spTree>
    <p:extLst>
      <p:ext uri="{BB962C8B-B14F-4D97-AF65-F5344CB8AC3E}">
        <p14:creationId xmlns:p14="http://schemas.microsoft.com/office/powerpoint/2010/main" val="3600290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C51A3-FA7E-9B87-16AC-6834F6D4E3D9}"/>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Disclaimer</a:t>
            </a:r>
          </a:p>
        </p:txBody>
      </p:sp>
      <p:sp>
        <p:nvSpPr>
          <p:cNvPr id="3" name="Content Placeholder 2">
            <a:extLst>
              <a:ext uri="{FF2B5EF4-FFF2-40B4-BE49-F238E27FC236}">
                <a16:creationId xmlns:a16="http://schemas.microsoft.com/office/drawing/2014/main" id="{16C502FB-1C3C-82D3-8498-7DAAFEEA728F}"/>
              </a:ext>
            </a:extLst>
          </p:cNvPr>
          <p:cNvSpPr>
            <a:spLocks noGrp="1"/>
          </p:cNvSpPr>
          <p:nvPr>
            <p:ph idx="1"/>
          </p:nvPr>
        </p:nvSpPr>
        <p:spPr>
          <a:xfrm>
            <a:off x="838200" y="1509801"/>
            <a:ext cx="10515600" cy="4368484"/>
          </a:xfrm>
        </p:spPr>
        <p:txBody>
          <a:bodyPr>
            <a:normAutofit fontScale="77500" lnSpcReduction="20000"/>
          </a:bodyPr>
          <a:lstStyle/>
          <a:p>
            <a:pPr marL="0" indent="0">
              <a:lnSpc>
                <a:spcPct val="120000"/>
              </a:lnSpc>
              <a:buNone/>
            </a:pPr>
            <a:r>
              <a:rPr lang="en-US" dirty="0"/>
              <a:t>The </a:t>
            </a:r>
            <a:r>
              <a:rPr lang="en-US" dirty="0">
                <a:hlinkClick r:id="rId2"/>
              </a:rPr>
              <a:t>National Clearinghouse of Rehabilitation Training Materials</a:t>
            </a:r>
            <a:r>
              <a:rPr lang="en-US" dirty="0"/>
              <a:t> (NCRTM) is maintained by </a:t>
            </a:r>
            <a:r>
              <a:rPr lang="en-US" u="sng" dirty="0">
                <a:hlinkClick r:id="rId3"/>
              </a:rPr>
              <a:t>New Editions Consulting, Inc</a:t>
            </a:r>
            <a:r>
              <a:rPr lang="en-US" dirty="0"/>
              <a:t>. and funded by the U.S. Department of Education (Department), </a:t>
            </a:r>
            <a:r>
              <a:rPr lang="en-US" u="sng" dirty="0">
                <a:hlinkClick r:id="rId4"/>
              </a:rPr>
              <a:t>Rehabilitation Services Administration</a:t>
            </a:r>
            <a:r>
              <a:rPr lang="en-US" dirty="0"/>
              <a:t> (RSA). The contents of this presentation were developed under contract 91990023D0037-91990024F0377 from the Department. The Department does not mandate or prescribe practices, models, or other activities described or discussed in this presentation. The content of this presentation may contain examples of, adaptations of, and links to resources created and maintained by another public or private organization. The Department does not control or guarantee the accuracy, relevance, timeliness, or completeness of this outside information. The contents of this presentation does not necessarily represent the policy of the Department. This presentation is not intended to represent the views or policy of or be an endorsement of any views expressed or materials provided by any Federal agency. (EDGAR 75.620)</a:t>
            </a:r>
          </a:p>
        </p:txBody>
      </p:sp>
      <p:sp>
        <p:nvSpPr>
          <p:cNvPr id="5" name="Slide Number Placeholder 3">
            <a:extLst>
              <a:ext uri="{FF2B5EF4-FFF2-40B4-BE49-F238E27FC236}">
                <a16:creationId xmlns:a16="http://schemas.microsoft.com/office/drawing/2014/main" id="{50657DE7-480D-5C4C-3D82-73564968BF61}"/>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18</a:t>
            </a:fld>
            <a:endParaRPr lang="en-US" sz="1600" b="1">
              <a:solidFill>
                <a:schemeClr val="tx1"/>
              </a:solidFill>
            </a:endParaRPr>
          </a:p>
        </p:txBody>
      </p:sp>
    </p:spTree>
    <p:extLst>
      <p:ext uri="{BB962C8B-B14F-4D97-AF65-F5344CB8AC3E}">
        <p14:creationId xmlns:p14="http://schemas.microsoft.com/office/powerpoint/2010/main" val="3267928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5C61F-15D9-FBDB-0E75-77A9BAFE966E}"/>
              </a:ext>
            </a:extLst>
          </p:cNvPr>
          <p:cNvSpPr>
            <a:spLocks noGrp="1"/>
          </p:cNvSpPr>
          <p:nvPr>
            <p:ph type="title"/>
          </p:nvPr>
        </p:nvSpPr>
        <p:spPr>
          <a:xfrm>
            <a:off x="638175" y="136525"/>
            <a:ext cx="10944225" cy="672111"/>
          </a:xfrm>
        </p:spPr>
        <p:txBody>
          <a:bodyPr/>
          <a:lstStyle/>
          <a:p>
            <a:pPr algn="ctr"/>
            <a:r>
              <a:rPr lang="en-US" b="1" dirty="0">
                <a:solidFill>
                  <a:srgbClr val="002060"/>
                </a:solidFill>
                <a:latin typeface="Calibri" panose="020F0502020204030204" pitchFamily="34" charset="0"/>
                <a:cs typeface="Calibri" panose="020F0502020204030204" pitchFamily="34" charset="0"/>
              </a:rPr>
              <a:t>Sample NCRTM Library Materials</a:t>
            </a:r>
            <a:endParaRPr lang="en-US" dirty="0">
              <a:solidFill>
                <a:srgbClr val="00206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932A6D7-C89B-1645-B1D8-67EBECB99186}"/>
              </a:ext>
            </a:extLst>
          </p:cNvPr>
          <p:cNvSpPr>
            <a:spLocks noGrp="1"/>
          </p:cNvSpPr>
          <p:nvPr>
            <p:ph idx="1"/>
          </p:nvPr>
        </p:nvSpPr>
        <p:spPr>
          <a:xfrm>
            <a:off x="609600" y="1183142"/>
            <a:ext cx="10972800" cy="5021716"/>
          </a:xfrm>
        </p:spPr>
        <p:txBody>
          <a:bodyPr>
            <a:normAutofit/>
          </a:bodyPr>
          <a:lstStyle/>
          <a:p>
            <a:pPr marL="274320" indent="-274320">
              <a:spcAft>
                <a:spcPts val="600"/>
              </a:spcAft>
              <a:buClr>
                <a:srgbClr val="12286C"/>
              </a:buClr>
              <a:buFont typeface="Wingdings" panose="05000000000000000000" pitchFamily="2" charset="2"/>
              <a:buChar char="§"/>
            </a:pPr>
            <a:r>
              <a:rPr lang="en-US" dirty="0">
                <a:hlinkClick r:id="rId2"/>
              </a:rPr>
              <a:t>Resources from the NCRTM for Vocational Rehabilitation Counselors New to the Profession</a:t>
            </a:r>
            <a:r>
              <a:rPr lang="en-US" dirty="0"/>
              <a:t> (NCRTM)</a:t>
            </a:r>
          </a:p>
          <a:p>
            <a:pPr marL="274320" indent="-274320">
              <a:spcAft>
                <a:spcPts val="600"/>
              </a:spcAft>
              <a:buClr>
                <a:srgbClr val="12286C"/>
              </a:buClr>
              <a:buFont typeface="Wingdings" panose="05000000000000000000" pitchFamily="2" charset="2"/>
              <a:buChar char="§"/>
            </a:pPr>
            <a:r>
              <a:rPr lang="en-US" dirty="0">
                <a:hlinkClick r:id="rId3"/>
              </a:rPr>
              <a:t>Introduction to Vocational Rehabilitation (VR) for Job Seekers</a:t>
            </a:r>
            <a:r>
              <a:rPr lang="en-US" dirty="0"/>
              <a:t> (NCRTM)</a:t>
            </a:r>
          </a:p>
          <a:p>
            <a:pPr marL="274320" indent="-274320">
              <a:spcAft>
                <a:spcPts val="600"/>
              </a:spcAft>
              <a:buClr>
                <a:srgbClr val="12286C"/>
              </a:buClr>
              <a:buFont typeface="Wingdings" panose="05000000000000000000" pitchFamily="2" charset="2"/>
              <a:buChar char="§"/>
            </a:pPr>
            <a:r>
              <a:rPr lang="en-US" dirty="0">
                <a:hlinkClick r:id="rId4"/>
              </a:rPr>
              <a:t>NCRTM Material Spotlight Featuring Mathematica's What Works to Promote Competitive Integrated Employment Among People with Disabilities? A Systematic Evidence Review</a:t>
            </a:r>
            <a:r>
              <a:rPr lang="en-US" dirty="0"/>
              <a:t> (NCRTM)</a:t>
            </a:r>
          </a:p>
          <a:p>
            <a:pPr marL="274320" indent="-274320">
              <a:spcAft>
                <a:spcPts val="600"/>
              </a:spcAft>
              <a:buClr>
                <a:srgbClr val="12286C"/>
              </a:buClr>
              <a:buFont typeface="Wingdings" panose="05000000000000000000" pitchFamily="2" charset="2"/>
              <a:buChar char="§"/>
            </a:pPr>
            <a:r>
              <a:rPr lang="en-US" dirty="0">
                <a:hlinkClick r:id="rId5"/>
              </a:rPr>
              <a:t>Plenty with 20: The Top 20 Tips for Acclimating New Administrators to VR</a:t>
            </a:r>
            <a:r>
              <a:rPr lang="en-US" dirty="0"/>
              <a:t> (VRTAC-QM)</a:t>
            </a:r>
          </a:p>
          <a:p>
            <a:pPr marL="274320" indent="-274320">
              <a:spcAft>
                <a:spcPts val="600"/>
              </a:spcAft>
              <a:buClr>
                <a:srgbClr val="12286C"/>
              </a:buClr>
              <a:buFont typeface="Wingdings" panose="05000000000000000000" pitchFamily="2" charset="2"/>
              <a:buChar char="§"/>
            </a:pPr>
            <a:r>
              <a:rPr lang="en-US" dirty="0">
                <a:hlinkClick r:id="rId6"/>
              </a:rPr>
              <a:t>Smarter Outreach, Better Connections: How Artificial Intelligence (AI) Is Supporting VR Services</a:t>
            </a:r>
            <a:r>
              <a:rPr lang="en-US" dirty="0"/>
              <a:t> (VRTAC-QE)</a:t>
            </a:r>
          </a:p>
        </p:txBody>
      </p:sp>
      <p:sp>
        <p:nvSpPr>
          <p:cNvPr id="4" name="Slide Number Placeholder 3">
            <a:extLst>
              <a:ext uri="{FF2B5EF4-FFF2-40B4-BE49-F238E27FC236}">
                <a16:creationId xmlns:a16="http://schemas.microsoft.com/office/drawing/2014/main" id="{B9990663-054E-017C-E5D1-ECBFAD6666F5}"/>
              </a:ext>
            </a:extLst>
          </p:cNvPr>
          <p:cNvSpPr txBox="1">
            <a:spLocks/>
          </p:cNvSpPr>
          <p:nvPr/>
        </p:nvSpPr>
        <p:spPr>
          <a:xfrm>
            <a:off x="9209318" y="6356350"/>
            <a:ext cx="27432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8F18A65-5926-457F-9199-7545952CECAB}" type="slidenum">
              <a:rPr lang="en-US" sz="1600" b="1" smtClean="0"/>
              <a:pPr algn="r"/>
              <a:t>19</a:t>
            </a:fld>
            <a:endParaRPr lang="en-US" sz="1600" b="1"/>
          </a:p>
        </p:txBody>
      </p:sp>
    </p:spTree>
    <p:extLst>
      <p:ext uri="{BB962C8B-B14F-4D97-AF65-F5344CB8AC3E}">
        <p14:creationId xmlns:p14="http://schemas.microsoft.com/office/powerpoint/2010/main" val="262601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97CC-3FAD-474E-2D2E-0837D5ECCF8D}"/>
              </a:ext>
            </a:extLst>
          </p:cNvPr>
          <p:cNvSpPr>
            <a:spLocks noGrp="1"/>
          </p:cNvSpPr>
          <p:nvPr>
            <p:ph type="title"/>
          </p:nvPr>
        </p:nvSpPr>
        <p:spPr/>
        <p:txBody>
          <a:bodyPr>
            <a:normAutofit/>
          </a:bodyPr>
          <a:lstStyle/>
          <a:p>
            <a:r>
              <a:rPr lang="en-US" sz="4800" b="1" dirty="0">
                <a:latin typeface="Calibri" panose="020F0502020204030204" pitchFamily="34" charset="0"/>
                <a:cs typeface="Calibri" panose="020F0502020204030204" pitchFamily="34" charset="0"/>
              </a:rPr>
              <a:t>Learning Objectives</a:t>
            </a:r>
          </a:p>
        </p:txBody>
      </p:sp>
      <p:sp>
        <p:nvSpPr>
          <p:cNvPr id="3" name="Content Placeholder 2">
            <a:extLst>
              <a:ext uri="{FF2B5EF4-FFF2-40B4-BE49-F238E27FC236}">
                <a16:creationId xmlns:a16="http://schemas.microsoft.com/office/drawing/2014/main" id="{315E6F8A-44E1-E55B-DA80-4E007DCF11BB}"/>
              </a:ext>
            </a:extLst>
          </p:cNvPr>
          <p:cNvSpPr>
            <a:spLocks noGrp="1"/>
          </p:cNvSpPr>
          <p:nvPr>
            <p:ph idx="1"/>
          </p:nvPr>
        </p:nvSpPr>
        <p:spPr/>
        <p:txBody>
          <a:bodyPr>
            <a:normAutofit/>
          </a:bodyPr>
          <a:lstStyle/>
          <a:p>
            <a:pPr marL="365760" lvl="0" indent="-365760">
              <a:spcAft>
                <a:spcPts val="600"/>
              </a:spcAft>
            </a:pPr>
            <a:r>
              <a:rPr lang="en-US" sz="4000" dirty="0"/>
              <a:t>Understand how NCRTM supports VR leaders and agencies. </a:t>
            </a:r>
          </a:p>
          <a:p>
            <a:pPr marL="365760" lvl="0" indent="-365760">
              <a:spcAft>
                <a:spcPts val="600"/>
              </a:spcAft>
            </a:pPr>
            <a:r>
              <a:rPr lang="en-US" sz="4000" dirty="0"/>
              <a:t>Describe the purpose and scope of NCRTM.</a:t>
            </a:r>
          </a:p>
          <a:p>
            <a:pPr marL="365760" lvl="0" indent="-365760">
              <a:spcAft>
                <a:spcPts val="600"/>
              </a:spcAft>
            </a:pPr>
            <a:r>
              <a:rPr lang="en-US" sz="4000" dirty="0"/>
              <a:t>Identify key features of NCRTM. </a:t>
            </a:r>
          </a:p>
          <a:p>
            <a:pPr marL="365760" lvl="0" indent="-365760">
              <a:spcAft>
                <a:spcPts val="600"/>
              </a:spcAft>
            </a:pPr>
            <a:r>
              <a:rPr lang="en-US" sz="4000" dirty="0"/>
              <a:t>Learn how to connect with NCRTM.</a:t>
            </a:r>
          </a:p>
          <a:p>
            <a:pPr indent="-365760">
              <a:spcAft>
                <a:spcPts val="600"/>
              </a:spcAft>
            </a:pPr>
            <a:endParaRPr lang="en-US" sz="2400" dirty="0"/>
          </a:p>
        </p:txBody>
      </p:sp>
      <p:sp>
        <p:nvSpPr>
          <p:cNvPr id="4" name="Slide Number Placeholder 3">
            <a:extLst>
              <a:ext uri="{FF2B5EF4-FFF2-40B4-BE49-F238E27FC236}">
                <a16:creationId xmlns:a16="http://schemas.microsoft.com/office/drawing/2014/main" id="{9649CEC7-2A07-22F9-BE57-93C5AD1890F2}"/>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smtClean="0"/>
              <a:pPr/>
              <a:t>2</a:t>
            </a:fld>
            <a:endParaRPr lang="en-US" sz="1600"/>
          </a:p>
        </p:txBody>
      </p:sp>
    </p:spTree>
    <p:extLst>
      <p:ext uri="{BB962C8B-B14F-4D97-AF65-F5344CB8AC3E}">
        <p14:creationId xmlns:p14="http://schemas.microsoft.com/office/powerpoint/2010/main" val="235875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E08B7-D610-2EE0-38A5-54BAB8031BC4}"/>
              </a:ext>
            </a:extLst>
          </p:cNvPr>
          <p:cNvSpPr>
            <a:spLocks noGrp="1"/>
          </p:cNvSpPr>
          <p:nvPr>
            <p:ph type="title"/>
          </p:nvPr>
        </p:nvSpPr>
        <p:spPr>
          <a:xfrm>
            <a:off x="638175" y="136525"/>
            <a:ext cx="10944225" cy="672111"/>
          </a:xfrm>
        </p:spPr>
        <p:txBody>
          <a:bodyPr/>
          <a:lstStyle/>
          <a:p>
            <a:pPr algn="ctr"/>
            <a:r>
              <a:rPr lang="en-US" b="1" dirty="0">
                <a:solidFill>
                  <a:srgbClr val="002060"/>
                </a:solidFill>
                <a:latin typeface="Calibri" panose="020F0502020204030204" pitchFamily="34" charset="0"/>
                <a:cs typeface="Calibri" panose="020F0502020204030204" pitchFamily="34" charset="0"/>
              </a:rPr>
              <a:t>Sample On-Demand Trainings</a:t>
            </a:r>
            <a:endParaRPr lang="en-US" dirty="0">
              <a:solidFill>
                <a:srgbClr val="00206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E8899A7-F3C7-C9EE-4B67-F781410321FB}"/>
              </a:ext>
            </a:extLst>
          </p:cNvPr>
          <p:cNvSpPr>
            <a:spLocks noGrp="1"/>
          </p:cNvSpPr>
          <p:nvPr>
            <p:ph idx="1"/>
          </p:nvPr>
        </p:nvSpPr>
        <p:spPr>
          <a:xfrm>
            <a:off x="674488" y="1321707"/>
            <a:ext cx="10871597" cy="5034643"/>
          </a:xfrm>
        </p:spPr>
        <p:txBody>
          <a:bodyPr/>
          <a:lstStyle/>
          <a:p>
            <a:pPr marL="274320" indent="-274320">
              <a:spcAft>
                <a:spcPts val="600"/>
              </a:spcAft>
              <a:buClr>
                <a:srgbClr val="12286C"/>
              </a:buClr>
              <a:buFont typeface="Wingdings" panose="05000000000000000000" pitchFamily="2" charset="2"/>
              <a:buChar char="§"/>
            </a:pPr>
            <a:r>
              <a:rPr lang="en-US" dirty="0">
                <a:hlinkClick r:id="rId2"/>
              </a:rPr>
              <a:t>Project Management for People Who Are Not Project Managers </a:t>
            </a:r>
            <a:r>
              <a:rPr lang="en-US" dirty="0"/>
              <a:t>(NCRTM)</a:t>
            </a:r>
          </a:p>
          <a:p>
            <a:pPr marL="274320" indent="-274320">
              <a:spcAft>
                <a:spcPts val="600"/>
              </a:spcAft>
              <a:buClr>
                <a:srgbClr val="12286C"/>
              </a:buClr>
              <a:buFont typeface="Wingdings" panose="05000000000000000000" pitchFamily="2" charset="2"/>
              <a:buChar char="§"/>
            </a:pPr>
            <a:r>
              <a:rPr lang="en-US" dirty="0">
                <a:hlinkClick r:id="rId3"/>
              </a:rPr>
              <a:t>Managing Counselor Workload Guilt: Strategies for Achieving Balance and Prioritizing Well-Being</a:t>
            </a:r>
            <a:r>
              <a:rPr lang="en-US" dirty="0"/>
              <a:t> (NCRTM)</a:t>
            </a:r>
          </a:p>
          <a:p>
            <a:pPr marL="274320" indent="-274320">
              <a:spcAft>
                <a:spcPts val="600"/>
              </a:spcAft>
              <a:buClr>
                <a:srgbClr val="12286C"/>
              </a:buClr>
              <a:buFont typeface="Wingdings" panose="05000000000000000000" pitchFamily="2" charset="2"/>
              <a:buChar char="§"/>
            </a:pPr>
            <a:r>
              <a:rPr lang="en-US" dirty="0">
                <a:hlinkClick r:id="rId4"/>
              </a:rPr>
              <a:t>Introduction to Section 508: What is it and Why is it Important?</a:t>
            </a:r>
            <a:br>
              <a:rPr lang="en-US" dirty="0"/>
            </a:br>
            <a:r>
              <a:rPr lang="en-US" dirty="0"/>
              <a:t>(New Editions, NCRTM)</a:t>
            </a:r>
          </a:p>
          <a:p>
            <a:pPr marL="274320" indent="-274320">
              <a:spcAft>
                <a:spcPts val="600"/>
              </a:spcAft>
              <a:buClr>
                <a:srgbClr val="12286C"/>
              </a:buClr>
              <a:buFont typeface="Wingdings" panose="05000000000000000000" pitchFamily="2" charset="2"/>
              <a:buChar char="§"/>
            </a:pPr>
            <a:r>
              <a:rPr lang="en-US" dirty="0">
                <a:hlinkClick r:id="rId5"/>
              </a:rPr>
              <a:t>Data Literacy Training Series</a:t>
            </a:r>
            <a:r>
              <a:rPr lang="en-US" dirty="0"/>
              <a:t> (VRTAC-QM)</a:t>
            </a:r>
          </a:p>
          <a:p>
            <a:pPr marL="274320" indent="-274320">
              <a:spcAft>
                <a:spcPts val="600"/>
              </a:spcAft>
              <a:buClr>
                <a:srgbClr val="12286C"/>
              </a:buClr>
              <a:buFont typeface="Wingdings" panose="05000000000000000000" pitchFamily="2" charset="2"/>
              <a:buChar char="§"/>
            </a:pPr>
            <a:r>
              <a:rPr lang="en-US" dirty="0">
                <a:hlinkClick r:id="rId6"/>
              </a:rPr>
              <a:t>Ethics and Artificial Intelligence (AI)</a:t>
            </a:r>
            <a:r>
              <a:rPr lang="en-US" dirty="0"/>
              <a:t> (CIT-VR)</a:t>
            </a:r>
          </a:p>
          <a:p>
            <a:pPr marL="274320" indent="-274320">
              <a:spcAft>
                <a:spcPts val="600"/>
              </a:spcAft>
              <a:buClr>
                <a:srgbClr val="12286C"/>
              </a:buClr>
              <a:buFont typeface="Wingdings" panose="05000000000000000000" pitchFamily="2" charset="2"/>
              <a:buChar char="§"/>
            </a:pPr>
            <a:r>
              <a:rPr lang="en-US" dirty="0">
                <a:hlinkClick r:id="rId7"/>
              </a:rPr>
              <a:t>Improving Retention of State Vocational Rehabilitation Counselors </a:t>
            </a:r>
            <a:r>
              <a:rPr lang="en-US" dirty="0"/>
              <a:t>(VRTAC-QE)</a:t>
            </a:r>
          </a:p>
        </p:txBody>
      </p:sp>
      <p:sp>
        <p:nvSpPr>
          <p:cNvPr id="4" name="Slide Number Placeholder 3">
            <a:extLst>
              <a:ext uri="{FF2B5EF4-FFF2-40B4-BE49-F238E27FC236}">
                <a16:creationId xmlns:a16="http://schemas.microsoft.com/office/drawing/2014/main" id="{84ED0602-EF67-F891-FB8E-87AF8000EEE6}"/>
              </a:ext>
            </a:extLst>
          </p:cNvPr>
          <p:cNvSpPr txBox="1">
            <a:spLocks/>
          </p:cNvSpPr>
          <p:nvPr/>
        </p:nvSpPr>
        <p:spPr>
          <a:xfrm>
            <a:off x="9209318" y="6356350"/>
            <a:ext cx="27432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8F18A65-5926-457F-9199-7545952CECAB}" type="slidenum">
              <a:rPr lang="en-US" sz="1600" b="1" smtClean="0"/>
              <a:pPr algn="r"/>
              <a:t>20</a:t>
            </a:fld>
            <a:endParaRPr lang="en-US" sz="1600" b="1"/>
          </a:p>
        </p:txBody>
      </p:sp>
    </p:spTree>
    <p:extLst>
      <p:ext uri="{BB962C8B-B14F-4D97-AF65-F5344CB8AC3E}">
        <p14:creationId xmlns:p14="http://schemas.microsoft.com/office/powerpoint/2010/main" val="15798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4C8B7C2-253F-44B3-72E5-3A4363949465}"/>
              </a:ext>
            </a:extLst>
          </p:cNvPr>
          <p:cNvSpPr>
            <a:spLocks noGrp="1"/>
          </p:cNvSpPr>
          <p:nvPr>
            <p:ph type="title"/>
          </p:nvPr>
        </p:nvSpPr>
        <p:spPr>
          <a:xfrm>
            <a:off x="696685" y="584283"/>
            <a:ext cx="7157356" cy="1141419"/>
          </a:xfrm>
        </p:spPr>
        <p:txBody>
          <a:bodyPr>
            <a:noAutofit/>
          </a:bodyPr>
          <a:lstStyle/>
          <a:p>
            <a:r>
              <a:rPr lang="en-US" sz="4800" b="1" dirty="0">
                <a:latin typeface="Calibri" panose="020F0502020204030204" pitchFamily="34" charset="0"/>
                <a:cs typeface="Calibri" panose="020F0502020204030204" pitchFamily="34" charset="0"/>
              </a:rPr>
              <a:t>The Evolving VR Landscape</a:t>
            </a:r>
            <a:endParaRPr lang="en-US" sz="4800" dirty="0">
              <a:latin typeface="Calibri" panose="020F0502020204030204" pitchFamily="34" charset="0"/>
              <a:cs typeface="Calibri" panose="020F0502020204030204" pitchFamily="34" charset="0"/>
            </a:endParaRPr>
          </a:p>
        </p:txBody>
      </p:sp>
      <p:sp>
        <p:nvSpPr>
          <p:cNvPr id="9" name="Content Placeholder 8">
            <a:extLst>
              <a:ext uri="{FF2B5EF4-FFF2-40B4-BE49-F238E27FC236}">
                <a16:creationId xmlns:a16="http://schemas.microsoft.com/office/drawing/2014/main" id="{2A486513-8332-E310-CBED-7D339CCD2798}"/>
              </a:ext>
            </a:extLst>
          </p:cNvPr>
          <p:cNvSpPr>
            <a:spLocks noGrp="1"/>
          </p:cNvSpPr>
          <p:nvPr>
            <p:ph sz="half" idx="1"/>
          </p:nvPr>
        </p:nvSpPr>
        <p:spPr>
          <a:xfrm>
            <a:off x="696685" y="2087423"/>
            <a:ext cx="10798629" cy="4186294"/>
          </a:xfrm>
        </p:spPr>
        <p:txBody>
          <a:bodyPr>
            <a:noAutofit/>
          </a:bodyPr>
          <a:lstStyle/>
          <a:p>
            <a:pPr marL="274320" indent="-274320">
              <a:spcAft>
                <a:spcPts val="600"/>
              </a:spcAft>
            </a:pPr>
            <a:r>
              <a:rPr lang="en-US" sz="3000" b="1" dirty="0">
                <a:solidFill>
                  <a:srgbClr val="002060"/>
                </a:solidFill>
              </a:rPr>
              <a:t>Onboarding</a:t>
            </a:r>
            <a:r>
              <a:rPr lang="en-US" sz="3000" dirty="0"/>
              <a:t>:</a:t>
            </a:r>
            <a:r>
              <a:rPr lang="en-US" sz="3000" b="1" dirty="0">
                <a:solidFill>
                  <a:srgbClr val="0D6700"/>
                </a:solidFill>
              </a:rPr>
              <a:t> </a:t>
            </a:r>
            <a:r>
              <a:rPr lang="en-US" sz="3000" dirty="0"/>
              <a:t>High staff turnover, need for consistent tools and training.</a:t>
            </a:r>
          </a:p>
          <a:p>
            <a:pPr marL="274320" indent="-274320">
              <a:spcAft>
                <a:spcPts val="600"/>
              </a:spcAft>
            </a:pPr>
            <a:r>
              <a:rPr lang="en-US" sz="3000" b="1" dirty="0">
                <a:solidFill>
                  <a:srgbClr val="002060"/>
                </a:solidFill>
              </a:rPr>
              <a:t>Shifting Needs &amp; Priorities</a:t>
            </a:r>
            <a:r>
              <a:rPr lang="en-US" sz="3000" dirty="0"/>
              <a:t>:</a:t>
            </a:r>
            <a:r>
              <a:rPr lang="en-US" sz="3000" dirty="0">
                <a:solidFill>
                  <a:srgbClr val="002060"/>
                </a:solidFill>
              </a:rPr>
              <a:t> </a:t>
            </a:r>
            <a:r>
              <a:rPr lang="en-US" sz="3000" dirty="0"/>
              <a:t>Changing workforce demands, technology use, and service delivery methods.</a:t>
            </a:r>
          </a:p>
          <a:p>
            <a:pPr marL="274320" indent="-274320">
              <a:spcAft>
                <a:spcPts val="600"/>
              </a:spcAft>
            </a:pPr>
            <a:r>
              <a:rPr lang="en-US" sz="3000" b="1" dirty="0">
                <a:solidFill>
                  <a:srgbClr val="002060"/>
                </a:solidFill>
              </a:rPr>
              <a:t>Resources &amp; Support</a:t>
            </a:r>
            <a:r>
              <a:rPr lang="en-US" sz="3000" dirty="0"/>
              <a:t>: Scattered information, hard to know what’s reliable or up to date.</a:t>
            </a:r>
          </a:p>
          <a:p>
            <a:pPr marL="274320" indent="-274320">
              <a:spcAft>
                <a:spcPts val="600"/>
              </a:spcAft>
            </a:pPr>
            <a:r>
              <a:rPr lang="en-US" sz="3000" b="1" dirty="0">
                <a:solidFill>
                  <a:srgbClr val="002060"/>
                </a:solidFill>
              </a:rPr>
              <a:t>Solution</a:t>
            </a:r>
            <a:r>
              <a:rPr lang="en-US" sz="3000" dirty="0"/>
              <a:t>:</a:t>
            </a:r>
            <a:r>
              <a:rPr lang="en-US" sz="3000" b="1" dirty="0">
                <a:solidFill>
                  <a:srgbClr val="002060"/>
                </a:solidFill>
              </a:rPr>
              <a:t> </a:t>
            </a:r>
            <a:r>
              <a:rPr lang="en-US" sz="3000" dirty="0"/>
              <a:t>NCRTM centralizes trusted, accessible resources for all levels of VR professionals.</a:t>
            </a:r>
          </a:p>
        </p:txBody>
      </p:sp>
      <p:pic>
        <p:nvPicPr>
          <p:cNvPr id="12" name="Content Placeholder 11">
            <a:extLst>
              <a:ext uri="{FF2B5EF4-FFF2-40B4-BE49-F238E27FC236}">
                <a16:creationId xmlns:a16="http://schemas.microsoft.com/office/drawing/2014/main" id="{7A15C4FC-F983-9125-1EFC-7A02132A51AC}"/>
              </a:ext>
              <a:ext uri="{C183D7F6-B498-43B3-948B-1728B52AA6E4}">
                <adec:decorative xmlns:adec="http://schemas.microsoft.com/office/drawing/2017/decorative" val="1"/>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a:xfrm>
            <a:off x="8403772" y="408272"/>
            <a:ext cx="2547258" cy="1487849"/>
          </a:xfrm>
          <a:prstGeom prst="ellipse">
            <a:avLst/>
          </a:prstGeom>
          <a:ln>
            <a:noFill/>
          </a:ln>
          <a:effectLst>
            <a:softEdge rad="112500"/>
          </a:effectLst>
        </p:spPr>
      </p:pic>
      <p:sp>
        <p:nvSpPr>
          <p:cNvPr id="2" name="Slide Number Placeholder 3">
            <a:extLst>
              <a:ext uri="{FF2B5EF4-FFF2-40B4-BE49-F238E27FC236}">
                <a16:creationId xmlns:a16="http://schemas.microsoft.com/office/drawing/2014/main" id="{05D70B98-9BDB-8854-9FA7-0D6888C9D6A4}"/>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smtClean="0"/>
              <a:pPr/>
              <a:t>3</a:t>
            </a:fld>
            <a:endParaRPr lang="en-US" sz="1600"/>
          </a:p>
        </p:txBody>
      </p:sp>
    </p:spTree>
    <p:extLst>
      <p:ext uri="{BB962C8B-B14F-4D97-AF65-F5344CB8AC3E}">
        <p14:creationId xmlns:p14="http://schemas.microsoft.com/office/powerpoint/2010/main" val="399106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03376-1154-471C-986E-8BC2A609E3AF}"/>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NCRTM Origin Story</a:t>
            </a:r>
          </a:p>
        </p:txBody>
      </p:sp>
      <p:sp>
        <p:nvSpPr>
          <p:cNvPr id="3" name="Content Placeholder 2">
            <a:extLst>
              <a:ext uri="{FF2B5EF4-FFF2-40B4-BE49-F238E27FC236}">
                <a16:creationId xmlns:a16="http://schemas.microsoft.com/office/drawing/2014/main" id="{568EA28D-7ACC-4F5B-B845-C16093A691EC}"/>
              </a:ext>
            </a:extLst>
          </p:cNvPr>
          <p:cNvSpPr>
            <a:spLocks noGrp="1"/>
          </p:cNvSpPr>
          <p:nvPr>
            <p:ph idx="1"/>
          </p:nvPr>
        </p:nvSpPr>
        <p:spPr>
          <a:xfrm>
            <a:off x="838199" y="1825625"/>
            <a:ext cx="10711543" cy="3369227"/>
          </a:xfrm>
        </p:spPr>
        <p:txBody>
          <a:bodyPr>
            <a:normAutofit fontScale="92500"/>
          </a:bodyPr>
          <a:lstStyle/>
          <a:p>
            <a:pPr marL="274320" indent="-274320"/>
            <a:r>
              <a:rPr lang="en-US" sz="3200" dirty="0"/>
              <a:t>Section 15 of the Rehabilitation Act of 1973 as Amended by Title IV of the Workforce Innovation and Opportunity Act (WIOA).</a:t>
            </a:r>
          </a:p>
          <a:p>
            <a:pPr marL="274320" indent="-274320"/>
            <a:r>
              <a:rPr lang="en-US" sz="3200" dirty="0"/>
              <a:t>Funded and operated by the Office of Special Education and Rehabilitative Services (OSERS), Rehabilitation Services Administration (RSA).</a:t>
            </a:r>
          </a:p>
          <a:p>
            <a:pPr marL="274320" indent="-274320"/>
            <a:r>
              <a:rPr lang="en-US" sz="3200" dirty="0"/>
              <a:t>Maintained through a contract with New Editions Consulting, Inc.</a:t>
            </a:r>
          </a:p>
        </p:txBody>
      </p:sp>
      <p:pic>
        <p:nvPicPr>
          <p:cNvPr id="5" name="Picture 4" descr="The National Clearinghouse of Rehabilitation Training Materials logo.">
            <a:extLst>
              <a:ext uri="{FF2B5EF4-FFF2-40B4-BE49-F238E27FC236}">
                <a16:creationId xmlns:a16="http://schemas.microsoft.com/office/drawing/2014/main" id="{EDC69B52-9108-4E64-B545-495C90E8BDF4}"/>
              </a:ext>
              <a:ext uri="{C183D7F6-B498-43B3-948B-1728B52AA6E4}">
                <adec:decorative xmlns:adec="http://schemas.microsoft.com/office/drawing/2017/decorative" val="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476044" y="5392847"/>
            <a:ext cx="3438525" cy="919053"/>
          </a:xfrm>
          <a:prstGeom prst="rect">
            <a:avLst/>
          </a:prstGeom>
        </p:spPr>
      </p:pic>
      <p:sp>
        <p:nvSpPr>
          <p:cNvPr id="4" name="Slide Number Placeholder 3">
            <a:extLst>
              <a:ext uri="{FF2B5EF4-FFF2-40B4-BE49-F238E27FC236}">
                <a16:creationId xmlns:a16="http://schemas.microsoft.com/office/drawing/2014/main" id="{17F21B77-81C9-DC1B-9437-7AE7E56B2CFA}"/>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smtClean="0"/>
              <a:pPr/>
              <a:t>4</a:t>
            </a:fld>
            <a:endParaRPr lang="en-US" sz="1600"/>
          </a:p>
        </p:txBody>
      </p:sp>
    </p:spTree>
    <p:extLst>
      <p:ext uri="{BB962C8B-B14F-4D97-AF65-F5344CB8AC3E}">
        <p14:creationId xmlns:p14="http://schemas.microsoft.com/office/powerpoint/2010/main" val="2923891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97067-4E34-480A-2693-0D3FB8288B5C}"/>
              </a:ext>
            </a:extLst>
          </p:cNvPr>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NCRTM’s Reach &amp; Audiences</a:t>
            </a:r>
          </a:p>
        </p:txBody>
      </p:sp>
      <p:sp>
        <p:nvSpPr>
          <p:cNvPr id="5" name="Content Placeholder 4">
            <a:extLst>
              <a:ext uri="{FF2B5EF4-FFF2-40B4-BE49-F238E27FC236}">
                <a16:creationId xmlns:a16="http://schemas.microsoft.com/office/drawing/2014/main" id="{69BDE88E-9FB3-3CA7-D445-869616789E4D}"/>
              </a:ext>
            </a:extLst>
          </p:cNvPr>
          <p:cNvSpPr>
            <a:spLocks noGrp="1"/>
          </p:cNvSpPr>
          <p:nvPr>
            <p:ph idx="1"/>
          </p:nvPr>
        </p:nvSpPr>
        <p:spPr>
          <a:xfrm>
            <a:off x="3546150" y="1611086"/>
            <a:ext cx="5099699" cy="4659085"/>
          </a:xfrm>
          <a:custGeom>
            <a:avLst/>
            <a:gdLst>
              <a:gd name="connsiteX0" fmla="*/ 0 w 5099699"/>
              <a:gd name="connsiteY0" fmla="*/ 0 h 4659085"/>
              <a:gd name="connsiteX1" fmla="*/ 5099699 w 5099699"/>
              <a:gd name="connsiteY1" fmla="*/ 0 h 4659085"/>
              <a:gd name="connsiteX2" fmla="*/ 5099699 w 5099699"/>
              <a:gd name="connsiteY2" fmla="*/ 4659085 h 4659085"/>
              <a:gd name="connsiteX3" fmla="*/ 0 w 5099699"/>
              <a:gd name="connsiteY3" fmla="*/ 4659085 h 4659085"/>
              <a:gd name="connsiteX4" fmla="*/ 0 w 5099699"/>
              <a:gd name="connsiteY4" fmla="*/ 0 h 46590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99699" h="4659085" fill="none" extrusionOk="0">
                <a:moveTo>
                  <a:pt x="0" y="0"/>
                </a:moveTo>
                <a:cubicBezTo>
                  <a:pt x="1535773" y="-77238"/>
                  <a:pt x="3930992" y="-79550"/>
                  <a:pt x="5099699" y="0"/>
                </a:cubicBezTo>
                <a:cubicBezTo>
                  <a:pt x="5141520" y="1611180"/>
                  <a:pt x="4943513" y="2707819"/>
                  <a:pt x="5099699" y="4659085"/>
                </a:cubicBezTo>
                <a:cubicBezTo>
                  <a:pt x="3741218" y="4745904"/>
                  <a:pt x="2010596" y="4683009"/>
                  <a:pt x="0" y="4659085"/>
                </a:cubicBezTo>
                <a:cubicBezTo>
                  <a:pt x="34590" y="2667641"/>
                  <a:pt x="1147" y="1354736"/>
                  <a:pt x="0" y="0"/>
                </a:cubicBezTo>
                <a:close/>
              </a:path>
              <a:path w="5099699" h="4659085" stroke="0" extrusionOk="0">
                <a:moveTo>
                  <a:pt x="0" y="0"/>
                </a:moveTo>
                <a:cubicBezTo>
                  <a:pt x="1392190" y="-41041"/>
                  <a:pt x="4258137" y="-64862"/>
                  <a:pt x="5099699" y="0"/>
                </a:cubicBezTo>
                <a:cubicBezTo>
                  <a:pt x="5026948" y="819359"/>
                  <a:pt x="5236170" y="3925772"/>
                  <a:pt x="5099699" y="4659085"/>
                </a:cubicBezTo>
                <a:cubicBezTo>
                  <a:pt x="3432224" y="4819084"/>
                  <a:pt x="1018961" y="4705955"/>
                  <a:pt x="0" y="4659085"/>
                </a:cubicBezTo>
                <a:cubicBezTo>
                  <a:pt x="-95498" y="2438197"/>
                  <a:pt x="-145830" y="1014726"/>
                  <a:pt x="0" y="0"/>
                </a:cubicBezTo>
                <a:close/>
              </a:path>
            </a:pathLst>
          </a:custGeom>
          <a:ln w="76200">
            <a:solidFill>
              <a:srgbClr val="0D6700"/>
            </a:solidFill>
            <a:extLst>
              <a:ext uri="{C807C97D-BFC1-408E-A445-0C87EB9F89A2}">
                <ask:lineSketchStyleProps xmlns:ask="http://schemas.microsoft.com/office/drawing/2018/sketchyshapes" sd="196146776">
                  <ask:type>
                    <ask:lineSketchCurved/>
                  </ask:type>
                </ask:lineSketchStyleProps>
              </a:ext>
            </a:extLst>
          </a:ln>
        </p:spPr>
        <p:txBody>
          <a:bodyPr anchor="ctr">
            <a:noAutofit/>
          </a:bodyPr>
          <a:lstStyle/>
          <a:p>
            <a:pPr marL="0" indent="0" algn="ctr">
              <a:spcAft>
                <a:spcPts val="600"/>
              </a:spcAft>
              <a:buNone/>
            </a:pPr>
            <a:r>
              <a:rPr lang="en-US" sz="3200" dirty="0"/>
              <a:t>VR Leaders.</a:t>
            </a:r>
          </a:p>
          <a:p>
            <a:pPr marL="0" indent="0" algn="ctr">
              <a:spcAft>
                <a:spcPts val="600"/>
              </a:spcAft>
              <a:buNone/>
            </a:pPr>
            <a:r>
              <a:rPr lang="en-US" sz="3200" dirty="0"/>
              <a:t>Counselors.</a:t>
            </a:r>
          </a:p>
          <a:p>
            <a:pPr marL="0" indent="0" algn="ctr">
              <a:spcAft>
                <a:spcPts val="600"/>
              </a:spcAft>
              <a:buNone/>
            </a:pPr>
            <a:r>
              <a:rPr lang="en-US" sz="3200" dirty="0"/>
              <a:t>Providers.</a:t>
            </a:r>
          </a:p>
          <a:p>
            <a:pPr marL="0" indent="0" algn="ctr">
              <a:spcAft>
                <a:spcPts val="600"/>
              </a:spcAft>
              <a:buNone/>
            </a:pPr>
            <a:r>
              <a:rPr lang="en-US" sz="3200" dirty="0"/>
              <a:t>Researchers.</a:t>
            </a:r>
          </a:p>
          <a:p>
            <a:pPr marL="0" indent="0" algn="ctr">
              <a:spcAft>
                <a:spcPts val="600"/>
              </a:spcAft>
              <a:buNone/>
            </a:pPr>
            <a:r>
              <a:rPr lang="en-US" sz="3200" dirty="0"/>
              <a:t>Businesses.</a:t>
            </a:r>
          </a:p>
          <a:p>
            <a:pPr marL="0" indent="0" algn="ctr">
              <a:spcAft>
                <a:spcPts val="600"/>
              </a:spcAft>
              <a:buNone/>
            </a:pPr>
            <a:r>
              <a:rPr lang="en-US" sz="3200" dirty="0"/>
              <a:t>Individuals with Disabilities.</a:t>
            </a:r>
          </a:p>
          <a:p>
            <a:pPr marL="0" indent="0" algn="ctr">
              <a:spcAft>
                <a:spcPts val="600"/>
              </a:spcAft>
              <a:buNone/>
            </a:pPr>
            <a:r>
              <a:rPr lang="en-US" sz="3200" dirty="0"/>
              <a:t>Employers.</a:t>
            </a:r>
          </a:p>
        </p:txBody>
      </p:sp>
      <p:sp>
        <p:nvSpPr>
          <p:cNvPr id="3" name="Slide Number Placeholder 3">
            <a:extLst>
              <a:ext uri="{FF2B5EF4-FFF2-40B4-BE49-F238E27FC236}">
                <a16:creationId xmlns:a16="http://schemas.microsoft.com/office/drawing/2014/main" id="{6DFF8722-EDD8-601F-6A0B-56457E291EC6}"/>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smtClean="0"/>
              <a:pPr/>
              <a:t>5</a:t>
            </a:fld>
            <a:endParaRPr lang="en-US" sz="1600"/>
          </a:p>
        </p:txBody>
      </p:sp>
    </p:spTree>
    <p:extLst>
      <p:ext uri="{BB962C8B-B14F-4D97-AF65-F5344CB8AC3E}">
        <p14:creationId xmlns:p14="http://schemas.microsoft.com/office/powerpoint/2010/main" val="4055331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2C876-6B59-6A38-0B1D-E87A5919F079}"/>
              </a:ext>
            </a:extLst>
          </p:cNvPr>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NCRTM Library – What’s Inside</a:t>
            </a:r>
            <a:endParaRPr lang="en-US" dirty="0">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C36F441-4DB1-0AA5-F4D4-361AF30B3E0F}"/>
              </a:ext>
            </a:extLst>
          </p:cNvPr>
          <p:cNvSpPr>
            <a:spLocks noGrp="1"/>
          </p:cNvSpPr>
          <p:nvPr>
            <p:ph type="body" idx="1"/>
          </p:nvPr>
        </p:nvSpPr>
        <p:spPr>
          <a:xfrm>
            <a:off x="814840" y="1681163"/>
            <a:ext cx="5160963" cy="823912"/>
          </a:xfrm>
        </p:spPr>
        <p:txBody>
          <a:bodyPr>
            <a:normAutofit/>
          </a:bodyPr>
          <a:lstStyle/>
          <a:p>
            <a:r>
              <a:rPr lang="en-US" sz="3600" dirty="0">
                <a:solidFill>
                  <a:schemeClr val="tx1"/>
                </a:solidFill>
              </a:rPr>
              <a:t>Over 3,800+ Resources:</a:t>
            </a:r>
          </a:p>
        </p:txBody>
      </p:sp>
      <p:sp>
        <p:nvSpPr>
          <p:cNvPr id="4" name="Content Placeholder 3">
            <a:extLst>
              <a:ext uri="{FF2B5EF4-FFF2-40B4-BE49-F238E27FC236}">
                <a16:creationId xmlns:a16="http://schemas.microsoft.com/office/drawing/2014/main" id="{FF15D646-7B47-B2D5-CF1D-2328A06F0329}"/>
              </a:ext>
            </a:extLst>
          </p:cNvPr>
          <p:cNvSpPr>
            <a:spLocks noGrp="1"/>
          </p:cNvSpPr>
          <p:nvPr>
            <p:ph sz="half" idx="2"/>
          </p:nvPr>
        </p:nvSpPr>
        <p:spPr>
          <a:xfrm>
            <a:off x="839788" y="2505075"/>
            <a:ext cx="5157787" cy="3122839"/>
          </a:xfrm>
        </p:spPr>
        <p:txBody>
          <a:bodyPr>
            <a:normAutofit/>
          </a:bodyPr>
          <a:lstStyle/>
          <a:p>
            <a:pPr marL="274320" indent="-274320">
              <a:lnSpc>
                <a:spcPct val="100000"/>
              </a:lnSpc>
              <a:buClr>
                <a:srgbClr val="0D6700"/>
              </a:buClr>
              <a:buFont typeface="Wingdings" panose="05000000000000000000" pitchFamily="2" charset="2"/>
              <a:buChar char="§"/>
            </a:pPr>
            <a:r>
              <a:rPr lang="en-US" sz="3000" dirty="0"/>
              <a:t>Podcasts.</a:t>
            </a:r>
          </a:p>
          <a:p>
            <a:pPr marL="274320" indent="-274320">
              <a:lnSpc>
                <a:spcPct val="100000"/>
              </a:lnSpc>
              <a:buClr>
                <a:srgbClr val="0D6700"/>
              </a:buClr>
              <a:buFont typeface="Wingdings" panose="05000000000000000000" pitchFamily="2" charset="2"/>
              <a:buChar char="§"/>
            </a:pPr>
            <a:r>
              <a:rPr lang="en-US" sz="3000" dirty="0"/>
              <a:t>Information Briefs.</a:t>
            </a:r>
          </a:p>
          <a:p>
            <a:pPr marL="274320" indent="-274320">
              <a:lnSpc>
                <a:spcPct val="100000"/>
              </a:lnSpc>
              <a:buClr>
                <a:srgbClr val="0D6700"/>
              </a:buClr>
              <a:buFont typeface="Wingdings" panose="05000000000000000000" pitchFamily="2" charset="2"/>
              <a:buChar char="§"/>
            </a:pPr>
            <a:r>
              <a:rPr lang="en-US" sz="3000" dirty="0"/>
              <a:t>Articles.</a:t>
            </a:r>
          </a:p>
          <a:p>
            <a:pPr marL="274320" indent="-274320">
              <a:lnSpc>
                <a:spcPct val="100000"/>
              </a:lnSpc>
              <a:buClr>
                <a:srgbClr val="0D6700"/>
              </a:buClr>
              <a:buFont typeface="Wingdings" panose="05000000000000000000" pitchFamily="2" charset="2"/>
              <a:buChar char="§"/>
            </a:pPr>
            <a:r>
              <a:rPr lang="en-US" sz="3000" dirty="0"/>
              <a:t>Toolkits.</a:t>
            </a:r>
          </a:p>
          <a:p>
            <a:pPr marL="274320" indent="-274320">
              <a:lnSpc>
                <a:spcPct val="100000"/>
              </a:lnSpc>
              <a:buClr>
                <a:srgbClr val="0D6700"/>
              </a:buClr>
              <a:buFont typeface="Wingdings" panose="05000000000000000000" pitchFamily="2" charset="2"/>
              <a:buChar char="§"/>
            </a:pPr>
            <a:r>
              <a:rPr lang="en-US" sz="3000" dirty="0"/>
              <a:t>Fact Sheets.</a:t>
            </a:r>
          </a:p>
        </p:txBody>
      </p:sp>
      <p:sp>
        <p:nvSpPr>
          <p:cNvPr id="6" name="TextBox 5">
            <a:extLst>
              <a:ext uri="{FF2B5EF4-FFF2-40B4-BE49-F238E27FC236}">
                <a16:creationId xmlns:a16="http://schemas.microsoft.com/office/drawing/2014/main" id="{3E7AEE89-DC63-5618-B811-207618AE4D36}"/>
              </a:ext>
            </a:extLst>
          </p:cNvPr>
          <p:cNvSpPr txBox="1"/>
          <p:nvPr/>
        </p:nvSpPr>
        <p:spPr>
          <a:xfrm>
            <a:off x="3445329" y="5627914"/>
            <a:ext cx="5301342" cy="646331"/>
          </a:xfrm>
          <a:prstGeom prst="rect">
            <a:avLst/>
          </a:prstGeom>
          <a:noFill/>
        </p:spPr>
        <p:txBody>
          <a:bodyPr wrap="square" rtlCol="0">
            <a:spAutoFit/>
          </a:bodyPr>
          <a:lstStyle/>
          <a:p>
            <a:r>
              <a:rPr lang="en-US" sz="3600" b="1" dirty="0"/>
              <a:t>Access the </a:t>
            </a:r>
            <a:r>
              <a:rPr lang="en-US" sz="3600" b="1" dirty="0">
                <a:hlinkClick r:id="rId2"/>
              </a:rPr>
              <a:t>NCRTM Library</a:t>
            </a:r>
            <a:endParaRPr lang="en-US" sz="3600" b="1" dirty="0"/>
          </a:p>
        </p:txBody>
      </p:sp>
      <p:pic>
        <p:nvPicPr>
          <p:cNvPr id="9" name="Content Placeholder 8">
            <a:extLst>
              <a:ext uri="{FF2B5EF4-FFF2-40B4-BE49-F238E27FC236}">
                <a16:creationId xmlns:a16="http://schemas.microsoft.com/office/drawing/2014/main" id="{763093F9-FB33-2E3A-F195-5927287DA818}"/>
              </a:ext>
              <a:ext uri="{C183D7F6-B498-43B3-948B-1728B52AA6E4}">
                <adec:decorative xmlns:adec="http://schemas.microsoft.com/office/drawing/2017/decorative" val="1"/>
              </a:ext>
            </a:extLst>
          </p:cNvPr>
          <p:cNvPicPr>
            <a:picLocks noGrp="1" noChangeAspect="1"/>
          </p:cNvPicPr>
          <p:nvPr>
            <p:ph sz="quarter" idx="4"/>
          </p:nvPr>
        </p:nvPicPr>
        <p:blipFill>
          <a:blip r:embed="rId3" cstate="screen">
            <a:extLst>
              <a:ext uri="{28A0092B-C50C-407E-A947-70E740481C1C}">
                <a14:useLocalDpi xmlns:a14="http://schemas.microsoft.com/office/drawing/2010/main"/>
              </a:ext>
            </a:extLst>
          </a:blip>
          <a:stretch>
            <a:fillRect/>
          </a:stretch>
        </p:blipFill>
        <p:spPr>
          <a:xfrm>
            <a:off x="6662696" y="2373099"/>
            <a:ext cx="3927556" cy="2621852"/>
          </a:xfrm>
          <a:prstGeom prst="roundRect">
            <a:avLst>
              <a:gd name="adj" fmla="val 4167"/>
            </a:avLst>
          </a:prstGeom>
          <a:solidFill>
            <a:srgbClr val="FFFFFF"/>
          </a:solidFill>
          <a:ln w="76200" cap="sq">
            <a:solidFill>
              <a:srgbClr val="292929"/>
            </a:solidFill>
            <a:miter lim="800000"/>
          </a:ln>
          <a:effectLst/>
          <a:scene3d>
            <a:camera prst="orthographicFront"/>
            <a:lightRig rig="threePt" dir="t">
              <a:rot lat="0" lon="0" rev="2700000"/>
            </a:lightRig>
          </a:scene3d>
          <a:sp3d>
            <a:bevelT h="38100"/>
            <a:contourClr>
              <a:srgbClr val="C0C0C0"/>
            </a:contourClr>
          </a:sp3d>
        </p:spPr>
      </p:pic>
      <p:sp>
        <p:nvSpPr>
          <p:cNvPr id="5" name="Slide Number Placeholder 3">
            <a:extLst>
              <a:ext uri="{FF2B5EF4-FFF2-40B4-BE49-F238E27FC236}">
                <a16:creationId xmlns:a16="http://schemas.microsoft.com/office/drawing/2014/main" id="{A06B9BE7-1FBA-B20D-7E54-7C1282586BE0}"/>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6</a:t>
            </a:fld>
            <a:endParaRPr lang="en-US" sz="1600" b="1">
              <a:solidFill>
                <a:schemeClr val="tx1"/>
              </a:solidFill>
            </a:endParaRPr>
          </a:p>
        </p:txBody>
      </p:sp>
    </p:spTree>
    <p:extLst>
      <p:ext uri="{BB962C8B-B14F-4D97-AF65-F5344CB8AC3E}">
        <p14:creationId xmlns:p14="http://schemas.microsoft.com/office/powerpoint/2010/main" val="4054992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8F165-7179-F49A-318E-9600897EB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ECF14-484C-43DE-3105-DDB642BF029D}"/>
              </a:ext>
            </a:extLst>
          </p:cNvPr>
          <p:cNvSpPr>
            <a:spLocks noGrp="1"/>
          </p:cNvSpPr>
          <p:nvPr>
            <p:ph type="title"/>
          </p:nvPr>
        </p:nvSpPr>
        <p:spPr>
          <a:xfrm>
            <a:off x="838200" y="365125"/>
            <a:ext cx="10515600" cy="941161"/>
          </a:xfrm>
        </p:spPr>
        <p:txBody>
          <a:bodyPr/>
          <a:lstStyle/>
          <a:p>
            <a:r>
              <a:rPr lang="en-US" b="1" dirty="0">
                <a:latin typeface="Calibri" panose="020F0502020204030204" pitchFamily="34" charset="0"/>
                <a:cs typeface="Calibri" panose="020F0502020204030204" pitchFamily="34" charset="0"/>
              </a:rPr>
              <a:t>Trainings &amp; Events</a:t>
            </a:r>
            <a:endParaRPr lang="en-US"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20DF7859-2CCD-3C9D-5BD9-5F422CA092DD}"/>
              </a:ext>
            </a:extLst>
          </p:cNvPr>
          <p:cNvSpPr>
            <a:spLocks noGrp="1"/>
          </p:cNvSpPr>
          <p:nvPr>
            <p:ph idx="1"/>
          </p:nvPr>
        </p:nvSpPr>
        <p:spPr>
          <a:xfrm>
            <a:off x="838200" y="1411967"/>
            <a:ext cx="10515600" cy="4351338"/>
          </a:xfrm>
        </p:spPr>
        <p:txBody>
          <a:bodyPr>
            <a:normAutofit/>
          </a:bodyPr>
          <a:lstStyle/>
          <a:p>
            <a:pPr marL="274320" indent="-274320">
              <a:spcAft>
                <a:spcPts val="600"/>
              </a:spcAft>
              <a:buClr>
                <a:srgbClr val="0D6700"/>
              </a:buClr>
              <a:buFont typeface="Wingdings" panose="05000000000000000000" pitchFamily="2" charset="2"/>
              <a:buChar char="§"/>
            </a:pPr>
            <a:r>
              <a:rPr lang="en-US" sz="3000" dirty="0"/>
              <a:t>Events collected from across the VR field.</a:t>
            </a:r>
          </a:p>
          <a:p>
            <a:pPr marL="274320" indent="-274320">
              <a:spcAft>
                <a:spcPts val="600"/>
              </a:spcAft>
              <a:buClr>
                <a:srgbClr val="0D6700"/>
              </a:buClr>
              <a:buFont typeface="Wingdings" panose="05000000000000000000" pitchFamily="2" charset="2"/>
              <a:buChar char="§"/>
            </a:pPr>
            <a:r>
              <a:rPr lang="en-US" sz="3000" dirty="0"/>
              <a:t>Live and on-demand options available.</a:t>
            </a:r>
          </a:p>
          <a:p>
            <a:pPr marL="274320" indent="-274320">
              <a:spcAft>
                <a:spcPts val="600"/>
              </a:spcAft>
              <a:buClr>
                <a:srgbClr val="0D6700"/>
              </a:buClr>
              <a:buFont typeface="Wingdings" panose="05000000000000000000" pitchFamily="2" charset="2"/>
              <a:buChar char="§"/>
            </a:pPr>
            <a:r>
              <a:rPr lang="en-US" sz="3000" dirty="0"/>
              <a:t>360+ on-demand trainings to explore.</a:t>
            </a:r>
          </a:p>
          <a:p>
            <a:pPr marL="274320" indent="-274320">
              <a:spcAft>
                <a:spcPts val="600"/>
              </a:spcAft>
              <a:buClr>
                <a:srgbClr val="0D6700"/>
              </a:buClr>
              <a:buFont typeface="Wingdings" panose="05000000000000000000" pitchFamily="2" charset="2"/>
              <a:buChar char="§"/>
            </a:pPr>
            <a:r>
              <a:rPr lang="en-US" sz="3000" dirty="0"/>
              <a:t>New partner events added regularly.</a:t>
            </a:r>
          </a:p>
          <a:p>
            <a:pPr marL="274320" indent="-274320">
              <a:spcAft>
                <a:spcPts val="600"/>
              </a:spcAft>
              <a:buClr>
                <a:srgbClr val="0D6700"/>
              </a:buClr>
              <a:buFont typeface="Wingdings" panose="05000000000000000000" pitchFamily="2" charset="2"/>
              <a:buChar char="§"/>
            </a:pPr>
            <a:r>
              <a:rPr lang="en-US" sz="3000" dirty="0"/>
              <a:t>Featuring TA centers, RSA grantees, and federal partners.</a:t>
            </a:r>
          </a:p>
          <a:p>
            <a:pPr marL="274320" indent="-274320">
              <a:spcAft>
                <a:spcPts val="600"/>
              </a:spcAft>
              <a:buClr>
                <a:srgbClr val="0D6700"/>
              </a:buClr>
              <a:buFont typeface="Wingdings" panose="05000000000000000000" pitchFamily="2" charset="2"/>
              <a:buChar char="§"/>
            </a:pPr>
            <a:r>
              <a:rPr lang="en-US" sz="3000" dirty="0"/>
              <a:t>Many sessions offer CRC credits.</a:t>
            </a:r>
          </a:p>
        </p:txBody>
      </p:sp>
      <p:sp>
        <p:nvSpPr>
          <p:cNvPr id="5" name="TextBox 4">
            <a:extLst>
              <a:ext uri="{FF2B5EF4-FFF2-40B4-BE49-F238E27FC236}">
                <a16:creationId xmlns:a16="http://schemas.microsoft.com/office/drawing/2014/main" id="{8CFFB0DF-EE69-E12E-4ED7-4652C21B41DD}"/>
              </a:ext>
            </a:extLst>
          </p:cNvPr>
          <p:cNvSpPr txBox="1"/>
          <p:nvPr/>
        </p:nvSpPr>
        <p:spPr>
          <a:xfrm>
            <a:off x="1172935" y="5337294"/>
            <a:ext cx="9846129" cy="553998"/>
          </a:xfrm>
          <a:prstGeom prst="rect">
            <a:avLst/>
          </a:prstGeom>
          <a:noFill/>
        </p:spPr>
        <p:txBody>
          <a:bodyPr wrap="square" rtlCol="0">
            <a:spAutoFit/>
          </a:bodyPr>
          <a:lstStyle/>
          <a:p>
            <a:pPr algn="ctr"/>
            <a:r>
              <a:rPr lang="en-US" sz="3000" b="1" dirty="0"/>
              <a:t>Access </a:t>
            </a:r>
            <a:r>
              <a:rPr lang="en-US" sz="3000" b="1" dirty="0">
                <a:hlinkClick r:id="rId2"/>
              </a:rPr>
              <a:t>Trainings &amp; Events</a:t>
            </a:r>
            <a:r>
              <a:rPr lang="en-US" sz="3000" b="1" dirty="0"/>
              <a:t> posted on NCRTM</a:t>
            </a:r>
          </a:p>
        </p:txBody>
      </p:sp>
      <p:sp>
        <p:nvSpPr>
          <p:cNvPr id="3" name="Slide Number Placeholder 3">
            <a:extLst>
              <a:ext uri="{FF2B5EF4-FFF2-40B4-BE49-F238E27FC236}">
                <a16:creationId xmlns:a16="http://schemas.microsoft.com/office/drawing/2014/main" id="{0116E0AD-9465-C999-C0C9-E5D3CC88D3F7}"/>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7</a:t>
            </a:fld>
            <a:endParaRPr lang="en-US" sz="1600" b="1" dirty="0">
              <a:solidFill>
                <a:schemeClr val="tx1"/>
              </a:solidFill>
            </a:endParaRPr>
          </a:p>
        </p:txBody>
      </p:sp>
    </p:spTree>
    <p:extLst>
      <p:ext uri="{BB962C8B-B14F-4D97-AF65-F5344CB8AC3E}">
        <p14:creationId xmlns:p14="http://schemas.microsoft.com/office/powerpoint/2010/main" val="355238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27F89-310B-3469-B358-E55F2F342273}"/>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7597CE19-B78E-79EE-EBCC-4627A1372133}"/>
              </a:ext>
            </a:extLst>
          </p:cNvPr>
          <p:cNvSpPr>
            <a:spLocks noGrp="1"/>
          </p:cNvSpPr>
          <p:nvPr>
            <p:ph type="title"/>
          </p:nvPr>
        </p:nvSpPr>
        <p:spPr>
          <a:xfrm>
            <a:off x="1515649" y="2006116"/>
            <a:ext cx="4580351" cy="1422884"/>
          </a:xfrm>
        </p:spPr>
        <p:txBody>
          <a:bodyPr>
            <a:normAutofit/>
          </a:bodyPr>
          <a:lstStyle/>
          <a:p>
            <a:r>
              <a:rPr lang="en-US" sz="4800" b="1" dirty="0">
                <a:solidFill>
                  <a:srgbClr val="12286C"/>
                </a:solidFill>
                <a:latin typeface="Calibri" panose="020F0502020204030204" pitchFamily="34" charset="0"/>
                <a:cs typeface="Calibri" panose="020F0502020204030204" pitchFamily="34" charset="0"/>
              </a:rPr>
              <a:t>Elisha Jenkins</a:t>
            </a:r>
          </a:p>
        </p:txBody>
      </p:sp>
      <p:sp>
        <p:nvSpPr>
          <p:cNvPr id="13" name="Text Placeholder 12">
            <a:extLst>
              <a:ext uri="{FF2B5EF4-FFF2-40B4-BE49-F238E27FC236}">
                <a16:creationId xmlns:a16="http://schemas.microsoft.com/office/drawing/2014/main" id="{C1BA7069-A8A2-88A3-34E1-4D05C3075FB5}"/>
              </a:ext>
            </a:extLst>
          </p:cNvPr>
          <p:cNvSpPr>
            <a:spLocks noGrp="1"/>
          </p:cNvSpPr>
          <p:nvPr>
            <p:ph type="body" sz="half" idx="2"/>
          </p:nvPr>
        </p:nvSpPr>
        <p:spPr>
          <a:xfrm>
            <a:off x="1515649" y="3667539"/>
            <a:ext cx="4898403" cy="1627652"/>
          </a:xfrm>
        </p:spPr>
        <p:txBody>
          <a:bodyPr/>
          <a:lstStyle/>
          <a:p>
            <a:pPr lvl="0"/>
            <a:r>
              <a:rPr lang="en-US" sz="3200" b="1" dirty="0"/>
              <a:t>Director</a:t>
            </a:r>
          </a:p>
          <a:p>
            <a:pPr lvl="0"/>
            <a:r>
              <a:rPr lang="en-US" sz="2400" dirty="0"/>
              <a:t>Delaware Division of Vocational Rehabilitation</a:t>
            </a:r>
            <a:endParaRPr lang="en-US" dirty="0"/>
          </a:p>
        </p:txBody>
      </p:sp>
      <p:pic>
        <p:nvPicPr>
          <p:cNvPr id="6" name="Picture 5">
            <a:extLst>
              <a:ext uri="{FF2B5EF4-FFF2-40B4-BE49-F238E27FC236}">
                <a16:creationId xmlns:a16="http://schemas.microsoft.com/office/drawing/2014/main" id="{DDA0DE1B-A85F-63CD-D3AA-C6CCA8F5B59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551782" y="1514061"/>
            <a:ext cx="3829878" cy="3829878"/>
          </a:xfrm>
          <a:prstGeom prst="rect">
            <a:avLst/>
          </a:prstGeom>
        </p:spPr>
      </p:pic>
      <p:sp>
        <p:nvSpPr>
          <p:cNvPr id="2" name="Slide Number Placeholder 3">
            <a:extLst>
              <a:ext uri="{FF2B5EF4-FFF2-40B4-BE49-F238E27FC236}">
                <a16:creationId xmlns:a16="http://schemas.microsoft.com/office/drawing/2014/main" id="{029975C8-A481-7191-8E1A-7CC42F650E17}"/>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8</a:t>
            </a:fld>
            <a:endParaRPr lang="en-US" sz="1600" b="1">
              <a:solidFill>
                <a:schemeClr val="tx1"/>
              </a:solidFill>
            </a:endParaRPr>
          </a:p>
        </p:txBody>
      </p:sp>
    </p:spTree>
    <p:extLst>
      <p:ext uri="{BB962C8B-B14F-4D97-AF65-F5344CB8AC3E}">
        <p14:creationId xmlns:p14="http://schemas.microsoft.com/office/powerpoint/2010/main" val="1014651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558B2-7E3D-71F2-365B-0AD56A7EA5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815BE-DF97-7832-21AE-9637955B2769}"/>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Accessibility (Section 508) Resources</a:t>
            </a:r>
            <a:endParaRPr lang="en-US"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844AC6DE-6E9A-8E3E-719A-C4BB19D5400D}"/>
              </a:ext>
            </a:extLst>
          </p:cNvPr>
          <p:cNvSpPr>
            <a:spLocks noGrp="1"/>
          </p:cNvSpPr>
          <p:nvPr>
            <p:ph idx="1"/>
          </p:nvPr>
        </p:nvSpPr>
        <p:spPr>
          <a:xfrm>
            <a:off x="838200" y="1825624"/>
            <a:ext cx="10744200" cy="3639005"/>
          </a:xfrm>
        </p:spPr>
        <p:txBody>
          <a:bodyPr>
            <a:normAutofit/>
          </a:bodyPr>
          <a:lstStyle/>
          <a:p>
            <a:pPr marL="274320" indent="-274320">
              <a:spcAft>
                <a:spcPts val="600"/>
              </a:spcAft>
              <a:buClr>
                <a:srgbClr val="0D6700"/>
              </a:buClr>
              <a:buFont typeface="Wingdings" panose="05000000000000000000" pitchFamily="2" charset="2"/>
              <a:buChar char="§"/>
            </a:pPr>
            <a:r>
              <a:rPr lang="en-US" sz="3000" dirty="0"/>
              <a:t>Tutorials &amp; simulations: Why accessibility matters.</a:t>
            </a:r>
          </a:p>
          <a:p>
            <a:pPr marL="274320" indent="-274320">
              <a:spcAft>
                <a:spcPts val="600"/>
              </a:spcAft>
              <a:buClr>
                <a:srgbClr val="0D6700"/>
              </a:buClr>
              <a:buFont typeface="Wingdings" panose="05000000000000000000" pitchFamily="2" charset="2"/>
              <a:buChar char="§"/>
            </a:pPr>
            <a:r>
              <a:rPr lang="en-US" sz="3000" dirty="0"/>
              <a:t>Quick guides &amp; job aids: Word, PowerPoint, Excel, PDFs.</a:t>
            </a:r>
          </a:p>
          <a:p>
            <a:pPr marL="274320" indent="-274320">
              <a:spcAft>
                <a:spcPts val="600"/>
              </a:spcAft>
              <a:buClr>
                <a:srgbClr val="0D6700"/>
              </a:buClr>
              <a:buFont typeface="Wingdings" panose="05000000000000000000" pitchFamily="2" charset="2"/>
              <a:buChar char="§"/>
            </a:pPr>
            <a:r>
              <a:rPr lang="en-US" sz="3000" dirty="0"/>
              <a:t>Webinar accessibility tools &amp; checklists.</a:t>
            </a:r>
          </a:p>
          <a:p>
            <a:pPr marL="274320" indent="-274320">
              <a:spcAft>
                <a:spcPts val="600"/>
              </a:spcAft>
              <a:buClr>
                <a:srgbClr val="0D6700"/>
              </a:buClr>
              <a:buFont typeface="Wingdings" panose="05000000000000000000" pitchFamily="2" charset="2"/>
              <a:buChar char="§"/>
            </a:pPr>
            <a:r>
              <a:rPr lang="en-US" sz="3000" dirty="0"/>
              <a:t>Federal standards and reference materials.</a:t>
            </a:r>
          </a:p>
        </p:txBody>
      </p:sp>
      <p:sp>
        <p:nvSpPr>
          <p:cNvPr id="7" name="TextBox 6">
            <a:extLst>
              <a:ext uri="{FF2B5EF4-FFF2-40B4-BE49-F238E27FC236}">
                <a16:creationId xmlns:a16="http://schemas.microsoft.com/office/drawing/2014/main" id="{695A5A1F-C233-0177-7713-9B170C928BFB}"/>
              </a:ext>
            </a:extLst>
          </p:cNvPr>
          <p:cNvSpPr txBox="1"/>
          <p:nvPr/>
        </p:nvSpPr>
        <p:spPr>
          <a:xfrm>
            <a:off x="1755321" y="5033327"/>
            <a:ext cx="8909958" cy="584775"/>
          </a:xfrm>
          <a:prstGeom prst="rect">
            <a:avLst/>
          </a:prstGeom>
          <a:noFill/>
        </p:spPr>
        <p:txBody>
          <a:bodyPr wrap="square" rtlCol="0">
            <a:spAutoFit/>
          </a:bodyPr>
          <a:lstStyle/>
          <a:p>
            <a:pPr algn="ctr"/>
            <a:r>
              <a:rPr lang="en-US" sz="3200" b="1" dirty="0"/>
              <a:t>Access </a:t>
            </a:r>
            <a:r>
              <a:rPr lang="en-US" sz="3200" b="1" dirty="0">
                <a:hlinkClick r:id="rId2"/>
              </a:rPr>
              <a:t>Accessibility Resources</a:t>
            </a:r>
            <a:r>
              <a:rPr lang="en-US" sz="3200" b="1" dirty="0"/>
              <a:t> on NCRTM</a:t>
            </a:r>
          </a:p>
        </p:txBody>
      </p:sp>
      <p:sp>
        <p:nvSpPr>
          <p:cNvPr id="3" name="Slide Number Placeholder 3">
            <a:extLst>
              <a:ext uri="{FF2B5EF4-FFF2-40B4-BE49-F238E27FC236}">
                <a16:creationId xmlns:a16="http://schemas.microsoft.com/office/drawing/2014/main" id="{F143ECF1-16FC-660E-8935-19AA4BA61F6D}"/>
              </a:ext>
            </a:extLst>
          </p:cNvPr>
          <p:cNvSpPr>
            <a:spLocks noGrp="1"/>
          </p:cNvSpPr>
          <p:nvPr>
            <p:ph type="sldNum" sz="quarter" idx="12"/>
          </p:nvPr>
        </p:nvSpPr>
        <p:spPr>
          <a:xfrm>
            <a:off x="9209318" y="6356350"/>
            <a:ext cx="2743200" cy="365125"/>
          </a:xfrm>
        </p:spPr>
        <p:txBody>
          <a:bodyPr/>
          <a:lstStyle/>
          <a:p>
            <a:fld id="{C8F18A65-5926-457F-9199-7545952CECAB}" type="slidenum">
              <a:rPr lang="en-US" sz="1600" b="1" smtClean="0">
                <a:solidFill>
                  <a:schemeClr val="tx1"/>
                </a:solidFill>
              </a:rPr>
              <a:pPr/>
              <a:t>9</a:t>
            </a:fld>
            <a:endParaRPr lang="en-US" sz="1600" b="1">
              <a:solidFill>
                <a:schemeClr val="tx1"/>
              </a:solidFill>
            </a:endParaRPr>
          </a:p>
        </p:txBody>
      </p:sp>
    </p:spTree>
    <p:extLst>
      <p:ext uri="{BB962C8B-B14F-4D97-AF65-F5344CB8AC3E}">
        <p14:creationId xmlns:p14="http://schemas.microsoft.com/office/powerpoint/2010/main" val="2272508506"/>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D6700"/>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36755</TotalTime>
  <Words>943</Words>
  <Application>Microsoft Office PowerPoint</Application>
  <PresentationFormat>Widescreen</PresentationFormat>
  <Paragraphs>128</Paragraphs>
  <Slides>20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Century Gothic</vt:lpstr>
      <vt:lpstr>Wingdings</vt:lpstr>
      <vt:lpstr>Office Theme</vt:lpstr>
      <vt:lpstr>From Onboarding to Outreach:  How NCRTM Supports VR Professionals at Every Level</vt:lpstr>
      <vt:lpstr>Learning Objectives</vt:lpstr>
      <vt:lpstr>The Evolving VR Landscape</vt:lpstr>
      <vt:lpstr>NCRTM Origin Story</vt:lpstr>
      <vt:lpstr>NCRTM’s Reach &amp; Audiences</vt:lpstr>
      <vt:lpstr>NCRTM Library – What’s Inside</vt:lpstr>
      <vt:lpstr>Trainings &amp; Events</vt:lpstr>
      <vt:lpstr>Elisha Jenkins</vt:lpstr>
      <vt:lpstr>Accessibility (Section 508) Resources</vt:lpstr>
      <vt:lpstr>NCRTM DIF Program Page</vt:lpstr>
      <vt:lpstr>NCRTM Services &amp; Programs Page</vt:lpstr>
      <vt:lpstr>NCRTM Business Engagement Page</vt:lpstr>
      <vt:lpstr>David Leon</vt:lpstr>
      <vt:lpstr>Amplifying Products &amp; Success Stories</vt:lpstr>
      <vt:lpstr>Connect with the NCRTM</vt:lpstr>
      <vt:lpstr>One &amp; Done Re-Cap</vt:lpstr>
      <vt:lpstr>Thank you!</vt:lpstr>
      <vt:lpstr>Disclaimer</vt:lpstr>
      <vt:lpstr>Sample NCRTM Library Materials</vt:lpstr>
      <vt:lpstr>Sample On-Demand Trainings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Clearinghouse of Rehabilitation Training Materials (NCRTM) - From Onboarding to Outreach</dc:title>
  <dc:creator>Tyler Matney</dc:creator>
  <cp:lastModifiedBy>Tyler Matney</cp:lastModifiedBy>
  <cp:revision>52</cp:revision>
  <dcterms:created xsi:type="dcterms:W3CDTF">2022-04-28T13:49:20Z</dcterms:created>
  <dcterms:modified xsi:type="dcterms:W3CDTF">2025-10-21T17:53:14Z</dcterms:modified>
</cp:coreProperties>
</file>