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B2EB7-C80F-40CC-9FFF-3C21C89FC807}" v="4" dt="2025-10-24T15:14:59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375" autoAdjust="0"/>
  </p:normalViewPr>
  <p:slideViewPr>
    <p:cSldViewPr snapToGrid="0" showGuides="1">
      <p:cViewPr varScale="1">
        <p:scale>
          <a:sx n="70" d="100"/>
          <a:sy n="70" d="100"/>
        </p:scale>
        <p:origin x="3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lardy" userId="0c29e230-504b-4673-b4ee-0c4e1739ee53" providerId="ADAL" clId="{F7A2B870-504E-41CE-B9D3-BA0C90F3A447}"/>
    <pc:docChg chg="modSld">
      <pc:chgData name="Sarah Clardy" userId="0c29e230-504b-4673-b4ee-0c4e1739ee53" providerId="ADAL" clId="{F7A2B870-504E-41CE-B9D3-BA0C90F3A447}" dt="2025-10-24T16:24:20.341" v="149" actId="6549"/>
      <pc:docMkLst>
        <pc:docMk/>
      </pc:docMkLst>
      <pc:sldChg chg="modSp mod">
        <pc:chgData name="Sarah Clardy" userId="0c29e230-504b-4673-b4ee-0c4e1739ee53" providerId="ADAL" clId="{F7A2B870-504E-41CE-B9D3-BA0C90F3A447}" dt="2025-10-24T16:20:37.605" v="101" actId="6549"/>
        <pc:sldMkLst>
          <pc:docMk/>
          <pc:sldMk cId="2353581883" sldId="259"/>
        </pc:sldMkLst>
        <pc:spChg chg="mod">
          <ac:chgData name="Sarah Clardy" userId="0c29e230-504b-4673-b4ee-0c4e1739ee53" providerId="ADAL" clId="{F7A2B870-504E-41CE-B9D3-BA0C90F3A447}" dt="2025-10-24T16:20:37.605" v="101" actId="6549"/>
          <ac:spMkLst>
            <pc:docMk/>
            <pc:sldMk cId="2353581883" sldId="259"/>
            <ac:spMk id="63" creationId="{DD538328-A764-9474-C2C7-4E785D813431}"/>
          </ac:spMkLst>
        </pc:spChg>
      </pc:sldChg>
      <pc:sldChg chg="modSp mod">
        <pc:chgData name="Sarah Clardy" userId="0c29e230-504b-4673-b4ee-0c4e1739ee53" providerId="ADAL" clId="{F7A2B870-504E-41CE-B9D3-BA0C90F3A447}" dt="2025-10-24T16:20:07.328" v="80" actId="20577"/>
        <pc:sldMkLst>
          <pc:docMk/>
          <pc:sldMk cId="1803045652" sldId="260"/>
        </pc:sldMkLst>
        <pc:spChg chg="mod">
          <ac:chgData name="Sarah Clardy" userId="0c29e230-504b-4673-b4ee-0c4e1739ee53" providerId="ADAL" clId="{F7A2B870-504E-41CE-B9D3-BA0C90F3A447}" dt="2025-10-24T16:20:07.328" v="80" actId="20577"/>
          <ac:spMkLst>
            <pc:docMk/>
            <pc:sldMk cId="1803045652" sldId="260"/>
            <ac:spMk id="53" creationId="{D318AADB-41FE-4B97-6008-042E1F86EE21}"/>
          </ac:spMkLst>
        </pc:spChg>
      </pc:sldChg>
      <pc:sldChg chg="modSp mod">
        <pc:chgData name="Sarah Clardy" userId="0c29e230-504b-4673-b4ee-0c4e1739ee53" providerId="ADAL" clId="{F7A2B870-504E-41CE-B9D3-BA0C90F3A447}" dt="2025-10-24T16:24:20.341" v="149" actId="6549"/>
        <pc:sldMkLst>
          <pc:docMk/>
          <pc:sldMk cId="2970531195" sldId="263"/>
        </pc:sldMkLst>
        <pc:spChg chg="mod">
          <ac:chgData name="Sarah Clardy" userId="0c29e230-504b-4673-b4ee-0c4e1739ee53" providerId="ADAL" clId="{F7A2B870-504E-41CE-B9D3-BA0C90F3A447}" dt="2025-10-24T16:24:20.341" v="149" actId="6549"/>
          <ac:spMkLst>
            <pc:docMk/>
            <pc:sldMk cId="2970531195" sldId="263"/>
            <ac:spMk id="83" creationId="{08D48C0A-ED10-04D2-724C-E0654E2665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72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67BFF8-B6B9-29B0-6614-14F44B20A6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566" y="-1587"/>
            <a:ext cx="5310434" cy="6858000"/>
          </a:xfrm>
          <a:custGeom>
            <a:avLst/>
            <a:gdLst>
              <a:gd name="connsiteX0" fmla="*/ 2001327 w 5310434"/>
              <a:gd name="connsiteY0" fmla="*/ 0 h 6858000"/>
              <a:gd name="connsiteX1" fmla="*/ 5310434 w 5310434"/>
              <a:gd name="connsiteY1" fmla="*/ 0 h 6858000"/>
              <a:gd name="connsiteX2" fmla="*/ 5310434 w 5310434"/>
              <a:gd name="connsiteY2" fmla="*/ 6858000 h 6858000"/>
              <a:gd name="connsiteX3" fmla="*/ 1961197 w 5310434"/>
              <a:gd name="connsiteY3" fmla="*/ 6858000 h 6858000"/>
              <a:gd name="connsiteX4" fmla="*/ 1029077 w 5310434"/>
              <a:gd name="connsiteY4" fmla="*/ 5244244 h 6858000"/>
              <a:gd name="connsiteX5" fmla="*/ 1029077 w 5310434"/>
              <a:gd name="connsiteY5" fmla="*/ 5244243 h 6858000"/>
              <a:gd name="connsiteX6" fmla="*/ 0 w 5310434"/>
              <a:gd name="connsiteY6" fmla="*/ 34664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434" h="6858000">
                <a:moveTo>
                  <a:pt x="2001327" y="0"/>
                </a:moveTo>
                <a:lnTo>
                  <a:pt x="5310434" y="0"/>
                </a:lnTo>
                <a:lnTo>
                  <a:pt x="5310434" y="6858000"/>
                </a:lnTo>
                <a:lnTo>
                  <a:pt x="1961197" y="6858000"/>
                </a:lnTo>
                <a:lnTo>
                  <a:pt x="1029077" y="5244244"/>
                </a:lnTo>
                <a:lnTo>
                  <a:pt x="1029077" y="5244243"/>
                </a:lnTo>
                <a:lnTo>
                  <a:pt x="0" y="3466456"/>
                </a:ln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9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0BCA74C-4995-9338-49A3-1DB768509A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04835"/>
            <a:ext cx="5911148" cy="3390153"/>
          </a:xfrm>
          <a:custGeom>
            <a:avLst/>
            <a:gdLst>
              <a:gd name="connsiteX0" fmla="*/ 0 w 5911148"/>
              <a:gd name="connsiteY0" fmla="*/ 0 h 3390153"/>
              <a:gd name="connsiteX1" fmla="*/ 5911148 w 5911148"/>
              <a:gd name="connsiteY1" fmla="*/ 0 h 3390153"/>
              <a:gd name="connsiteX2" fmla="*/ 5911148 w 5911148"/>
              <a:gd name="connsiteY2" fmla="*/ 3390153 h 3390153"/>
              <a:gd name="connsiteX3" fmla="*/ 0 w 5911148"/>
              <a:gd name="connsiteY3" fmla="*/ 3390153 h 339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1148" h="3390153">
                <a:moveTo>
                  <a:pt x="0" y="0"/>
                </a:moveTo>
                <a:lnTo>
                  <a:pt x="5911148" y="0"/>
                </a:lnTo>
                <a:lnTo>
                  <a:pt x="5911148" y="3390153"/>
                </a:lnTo>
                <a:lnTo>
                  <a:pt x="0" y="3390153"/>
                </a:ln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62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697559-AB4C-2979-9793-776331690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110" y="523329"/>
            <a:ext cx="4920930" cy="5460680"/>
          </a:xfrm>
          <a:custGeom>
            <a:avLst/>
            <a:gdLst>
              <a:gd name="connsiteX0" fmla="*/ 0 w 4920930"/>
              <a:gd name="connsiteY0" fmla="*/ 0 h 5460680"/>
              <a:gd name="connsiteX1" fmla="*/ 4920930 w 4920930"/>
              <a:gd name="connsiteY1" fmla="*/ 0 h 5460680"/>
              <a:gd name="connsiteX2" fmla="*/ 4920930 w 4920930"/>
              <a:gd name="connsiteY2" fmla="*/ 5460680 h 5460680"/>
              <a:gd name="connsiteX3" fmla="*/ 0 w 4920930"/>
              <a:gd name="connsiteY3" fmla="*/ 5460680 h 54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930" h="5460680">
                <a:moveTo>
                  <a:pt x="0" y="0"/>
                </a:moveTo>
                <a:lnTo>
                  <a:pt x="4920930" y="0"/>
                </a:lnTo>
                <a:lnTo>
                  <a:pt x="4920930" y="5460680"/>
                </a:lnTo>
                <a:lnTo>
                  <a:pt x="0" y="5460680"/>
                </a:ln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49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4A05F91-122D-2E1E-0BF0-EBD11F2297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02590"/>
            <a:ext cx="5342133" cy="5696906"/>
          </a:xfrm>
          <a:custGeom>
            <a:avLst/>
            <a:gdLst>
              <a:gd name="connsiteX0" fmla="*/ 0 w 5342133"/>
              <a:gd name="connsiteY0" fmla="*/ 0 h 5696906"/>
              <a:gd name="connsiteX1" fmla="*/ 4694560 w 5342133"/>
              <a:gd name="connsiteY1" fmla="*/ 0 h 5696906"/>
              <a:gd name="connsiteX2" fmla="*/ 5342133 w 5342133"/>
              <a:gd name="connsiteY2" fmla="*/ 2848453 h 5696906"/>
              <a:gd name="connsiteX3" fmla="*/ 4694560 w 5342133"/>
              <a:gd name="connsiteY3" fmla="*/ 5696906 h 5696906"/>
              <a:gd name="connsiteX4" fmla="*/ 0 w 5342133"/>
              <a:gd name="connsiteY4" fmla="*/ 5696906 h 569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2133" h="5696906">
                <a:moveTo>
                  <a:pt x="0" y="0"/>
                </a:moveTo>
                <a:lnTo>
                  <a:pt x="4694560" y="0"/>
                </a:lnTo>
                <a:lnTo>
                  <a:pt x="5342133" y="2848453"/>
                </a:lnTo>
                <a:lnTo>
                  <a:pt x="4694560" y="5696906"/>
                </a:lnTo>
                <a:lnTo>
                  <a:pt x="0" y="5696906"/>
                </a:ln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59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0" userDrawn="1">
          <p15:clr>
            <a:srgbClr val="F26B43"/>
          </p15:clr>
        </p15:guide>
        <p15:guide id="4" pos="7560" userDrawn="1">
          <p15:clr>
            <a:srgbClr val="F26B43"/>
          </p15:clr>
        </p15:guide>
        <p15:guide id="5" orient="horz" pos="120" userDrawn="1">
          <p15:clr>
            <a:srgbClr val="F26B43"/>
          </p15:clr>
        </p15:guide>
        <p15:guide id="6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E7CDD35-9B21-5286-2235-EAA4092B8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7787" y="5245831"/>
            <a:ext cx="1711627" cy="1613757"/>
          </a:xfrm>
          <a:custGeom>
            <a:avLst/>
            <a:gdLst>
              <a:gd name="connsiteX0" fmla="*/ 779506 w 1711627"/>
              <a:gd name="connsiteY0" fmla="*/ 0 h 1613757"/>
              <a:gd name="connsiteX1" fmla="*/ 1711627 w 1711627"/>
              <a:gd name="connsiteY1" fmla="*/ 1613757 h 1613757"/>
              <a:gd name="connsiteX2" fmla="*/ 126418 w 1711627"/>
              <a:gd name="connsiteY2" fmla="*/ 1613757 h 1613757"/>
              <a:gd name="connsiteX3" fmla="*/ 0 w 1711627"/>
              <a:gd name="connsiteY3" fmla="*/ 1394771 h 16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627" h="1613757">
                <a:moveTo>
                  <a:pt x="779506" y="0"/>
                </a:moveTo>
                <a:lnTo>
                  <a:pt x="1711627" y="1613757"/>
                </a:lnTo>
                <a:lnTo>
                  <a:pt x="126418" y="1613757"/>
                </a:lnTo>
                <a:lnTo>
                  <a:pt x="0" y="1394771"/>
                </a:lnTo>
                <a:close/>
              </a:path>
            </a:pathLst>
          </a:custGeom>
          <a:solidFill>
            <a:schemeClr val="accent2"/>
          </a:solidFill>
          <a:ln w="487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3D549C-C961-D6B2-2C4B-3173C8362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6107" y="-1587"/>
            <a:ext cx="3585270" cy="6642190"/>
          </a:xfrm>
          <a:custGeom>
            <a:avLst/>
            <a:gdLst>
              <a:gd name="connsiteX0" fmla="*/ 2003161 w 3585270"/>
              <a:gd name="connsiteY0" fmla="*/ 0 h 6642190"/>
              <a:gd name="connsiteX1" fmla="*/ 3585270 w 3585270"/>
              <a:gd name="connsiteY1" fmla="*/ 0 h 6642190"/>
              <a:gd name="connsiteX2" fmla="*/ 1582109 w 3585270"/>
              <a:gd name="connsiteY2" fmla="*/ 3469632 h 6642190"/>
              <a:gd name="connsiteX3" fmla="*/ 2611186 w 3585270"/>
              <a:gd name="connsiteY3" fmla="*/ 5247419 h 6642190"/>
              <a:gd name="connsiteX4" fmla="*/ 1831679 w 3585270"/>
              <a:gd name="connsiteY4" fmla="*/ 6642190 h 6642190"/>
              <a:gd name="connsiteX5" fmla="*/ 0 w 3585270"/>
              <a:gd name="connsiteY5" fmla="*/ 3469632 h 66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5270" h="6642190">
                <a:moveTo>
                  <a:pt x="2003161" y="0"/>
                </a:moveTo>
                <a:lnTo>
                  <a:pt x="3585270" y="0"/>
                </a:lnTo>
                <a:lnTo>
                  <a:pt x="1582109" y="3469632"/>
                </a:lnTo>
                <a:lnTo>
                  <a:pt x="2611186" y="5247419"/>
                </a:lnTo>
                <a:lnTo>
                  <a:pt x="1831679" y="6642190"/>
                </a:lnTo>
                <a:lnTo>
                  <a:pt x="0" y="3469632"/>
                </a:lnTo>
                <a:close/>
              </a:path>
            </a:pathLst>
          </a:custGeom>
          <a:solidFill>
            <a:schemeClr val="accent1"/>
          </a:solidFill>
          <a:ln w="487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ACDF07-7AD3-BEE5-A83B-268B07350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5305425"/>
            <a:ext cx="5983549" cy="1140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114EC3-17D1-E709-D7FE-A0457AE36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72" b="6372"/>
          <a:stretch>
            <a:fillRect/>
          </a:stretch>
        </p:blipFill>
        <p:spPr>
          <a:xfrm>
            <a:off x="297656" y="5391345"/>
            <a:ext cx="218987" cy="19107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E8F1C5-CC9D-1AE4-7909-84116926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6643" y="5535852"/>
            <a:ext cx="528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1DA4715-9024-B3FF-C412-412992D0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72" b="6372"/>
          <a:stretch>
            <a:fillRect/>
          </a:stretch>
        </p:blipFill>
        <p:spPr>
          <a:xfrm flipH="1" flipV="1">
            <a:off x="5578131" y="6169023"/>
            <a:ext cx="218987" cy="1910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3DF019-C66D-2470-E11C-98CE3E55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97656" y="6215595"/>
            <a:ext cx="528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89CF6BB-7CE5-6BF6-853C-7FA3A704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1152" y="478658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C746EC-13F7-BC0E-1FEA-95BDDE05D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0499" y="5741042"/>
            <a:ext cx="5695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Forecasting is only as powerful as the accuracy of the data it’s built on. </a:t>
            </a:r>
            <a:endParaRPr lang="en-US" sz="1200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6D8ADD4-A539-D165-885F-DB3F98E748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99" y="2710416"/>
            <a:ext cx="579305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TRUTH, LIES, AND SPREADSHEETS: HOW TO HEAR WHAT YOUR DATA IS REALLY SAYING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55799-EEE9-6B94-30BC-5683401B8B4D}"/>
              </a:ext>
            </a:extLst>
          </p:cNvPr>
          <p:cNvSpPr txBox="1"/>
          <p:nvPr/>
        </p:nvSpPr>
        <p:spPr>
          <a:xfrm>
            <a:off x="190499" y="3752166"/>
            <a:ext cx="5793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CSAVR Fall 2025 Conference | November 5, 2025 | 9:00 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1842B4-D2C2-B695-53A3-430C12216D0D}"/>
              </a:ext>
            </a:extLst>
          </p:cNvPr>
          <p:cNvSpPr txBox="1"/>
          <p:nvPr/>
        </p:nvSpPr>
        <p:spPr>
          <a:xfrm>
            <a:off x="190499" y="4269643"/>
            <a:ext cx="4335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SARAH CLARDY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BC4A85-1F14-FD0D-5208-56DBA9EBC44E}"/>
              </a:ext>
            </a:extLst>
          </p:cNvPr>
          <p:cNvSpPr txBox="1"/>
          <p:nvPr/>
        </p:nvSpPr>
        <p:spPr>
          <a:xfrm>
            <a:off x="190499" y="4731308"/>
            <a:ext cx="4335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Owner &amp; Founder, Vaybrant Consulting  &amp; SORIZEN Technology</a:t>
            </a:r>
          </a:p>
        </p:txBody>
      </p:sp>
      <p:pic>
        <p:nvPicPr>
          <p:cNvPr id="11" name="Picture 10" descr="Vaybrant Logo">
            <a:extLst>
              <a:ext uri="{FF2B5EF4-FFF2-40B4-BE49-F238E27FC236}">
                <a16:creationId xmlns:a16="http://schemas.microsoft.com/office/drawing/2014/main" id="{5379257F-A9B5-CBEC-34B8-C6824E2A1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1430" r="7083" b="12727"/>
          <a:stretch>
            <a:fillRect/>
          </a:stretch>
        </p:blipFill>
        <p:spPr>
          <a:xfrm>
            <a:off x="3583052" y="478658"/>
            <a:ext cx="2561775" cy="1408823"/>
          </a:xfrm>
          <a:prstGeom prst="rect">
            <a:avLst/>
          </a:prstGeom>
        </p:spPr>
      </p:pic>
      <p:pic>
        <p:nvPicPr>
          <p:cNvPr id="35" name="Picture Placeholder 34" descr="A road with graduating calendar years on it&#10;&#10;">
            <a:extLst>
              <a:ext uri="{FF2B5EF4-FFF2-40B4-BE49-F238E27FC236}">
                <a16:creationId xmlns:a16="http://schemas.microsoft.com/office/drawing/2014/main" id="{13B3A4A4-A785-38C7-A1ED-DC69674D54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577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36B16-CD9E-D4B1-CD01-04C73C8E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A722C-EA5A-92BC-B9AA-94EBD0356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E1E6A-E236-0309-775E-31F3628BD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ECDEF2-DF11-187B-8B81-FB2E968D4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431AC9-678D-5343-EF9A-45860D01C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6B44E6-4D2D-7281-2D32-A0872FDDF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B640F54-C9A1-DF6A-CC19-3D3EADCC3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624" y="735953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D867BFF-0B0F-BFFE-840C-5B61C5EEB2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4182" y="325643"/>
            <a:ext cx="6243636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FOUNDATION BENEATH FORECASTING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5BBDEB-2F01-5310-2D38-8CC1EB7F6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1603" y="1439950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2852D5-C2B9-5E1C-B4B5-E4A4EACB7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5627" y="1439950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2CEBCA0-6482-D16E-08F5-A5DE59BDC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501" y="2725052"/>
            <a:ext cx="2856342" cy="2928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C3DD74-4F2B-3C12-7C6D-3ADCB5509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5386" y="2725052"/>
            <a:ext cx="2856342" cy="2928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70A6E9-F946-CE5B-E2B7-1EA053169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272" y="2725052"/>
            <a:ext cx="2856342" cy="2928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A6D1B4-8855-B3B8-6E87-E37E1E629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5158" y="2725052"/>
            <a:ext cx="2856342" cy="2928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A973BA-084A-D9BE-B1C3-CAB3256128B3}"/>
              </a:ext>
            </a:extLst>
          </p:cNvPr>
          <p:cNvSpPr txBox="1"/>
          <p:nvPr/>
        </p:nvSpPr>
        <p:spPr>
          <a:xfrm>
            <a:off x="2386012" y="1995653"/>
            <a:ext cx="741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Why Data Accuracy Is the Bedrock of Fiscal Forecasting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6F9B40-5AA2-ABED-8393-4FEFC3B1657C}"/>
              </a:ext>
            </a:extLst>
          </p:cNvPr>
          <p:cNvSpPr txBox="1"/>
          <p:nvPr/>
        </p:nvSpPr>
        <p:spPr>
          <a:xfrm>
            <a:off x="298881" y="3770725"/>
            <a:ext cx="2639582" cy="1613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/>
              <a:t>Fiscal forecasting ensures sustainability and accountability for services that help individuals with disabilities achieve employment outcomes.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4561C1-8001-FD00-8AF5-D76EDEC5EDA8}"/>
              </a:ext>
            </a:extLst>
          </p:cNvPr>
          <p:cNvSpPr txBox="1"/>
          <p:nvPr/>
        </p:nvSpPr>
        <p:spPr>
          <a:xfrm>
            <a:off x="3331487" y="3770725"/>
            <a:ext cx="2544140" cy="1356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/>
              <a:t>Anticipates funding needs amid changing economic and budget conditions, caseload fluctuations, and program growth.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4907D0-7721-190B-A5B6-6A4674B112BA}"/>
              </a:ext>
            </a:extLst>
          </p:cNvPr>
          <p:cNvSpPr txBox="1"/>
          <p:nvPr/>
        </p:nvSpPr>
        <p:spPr>
          <a:xfrm>
            <a:off x="6316373" y="3770725"/>
            <a:ext cx="2544140" cy="1356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/>
              <a:t>Informs both program planning and legislative decision-making by aligning budget requests with projected outcomes.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C4BE16-25F4-FB08-8073-844DD0B55C6E}"/>
              </a:ext>
            </a:extLst>
          </p:cNvPr>
          <p:cNvSpPr txBox="1"/>
          <p:nvPr/>
        </p:nvSpPr>
        <p:spPr>
          <a:xfrm>
            <a:off x="9234291" y="3770725"/>
            <a:ext cx="2678076" cy="1356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/>
              <a:t>But: even the most sophisticated forecasting model fails if the underlying data is inaccurate, inconsistent, or incomplete.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3B8410-27A0-731C-378E-DF987B76E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501" y="2725051"/>
            <a:ext cx="2856341" cy="472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4E2AFB-F42A-BBF7-0FCE-F6B053434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5387" y="2725051"/>
            <a:ext cx="2856341" cy="472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E9807E-7AA9-8D64-DB8D-1497DBC76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0272" y="2725051"/>
            <a:ext cx="2856341" cy="472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9F5D49-E9DD-3916-5981-30A032BC5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5159" y="2725051"/>
            <a:ext cx="2856341" cy="472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C42F212-DCF1-7DD9-CC19-6D7F9A91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279" y="2864238"/>
            <a:ext cx="660786" cy="6607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85F8991-D7C9-CBF3-11A7-9CEA6BBEA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3164" y="2864238"/>
            <a:ext cx="660786" cy="6607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5DDCC7-DDB4-6768-C3EE-0D60D8CE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8050" y="2864238"/>
            <a:ext cx="660786" cy="6607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60B39FB-564F-9DA7-261E-CFCD20B1B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2936" y="2864238"/>
            <a:ext cx="660786" cy="66078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3C99B5-A18F-925A-F0BC-CDA304536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0501" y="5653420"/>
            <a:ext cx="285634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93C4870-706E-F8F8-E31B-08528C113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5386" y="5653420"/>
            <a:ext cx="285634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A25F043-8E20-1909-356A-2A44B3B89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60272" y="5653420"/>
            <a:ext cx="285634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1FFAC32-DFA0-3CA9-C086-C41C50F6E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45158" y="5653420"/>
            <a:ext cx="285634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49E35FD-01D2-0939-78CD-1DCAD23A8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92" y="3011751"/>
            <a:ext cx="36576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12C77-364F-C1E8-C4CE-6A10BDC1D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677" y="3011751"/>
            <a:ext cx="365760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15C54B-63C9-3136-025B-66D5273A5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563" y="3011751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5128-A33E-0DF5-48F7-83A0CC8D6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449" y="3011751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0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B97B8A0-B23D-E131-BF28-682C79AE9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852" y="2110618"/>
            <a:ext cx="5911148" cy="33376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8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49319-5A6A-8184-408F-7F1B7594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44036-C03D-CE8A-245B-2974E443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67C32-78DD-EA10-FAB7-6A5346C8A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7FF41A-651E-4C17-79F0-7036263D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242658-2ADA-B5AC-6864-579CF78CF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EB2B4E-941B-70BE-6514-3C9ACDF6F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F1F1FFE-E8F9-E6F4-7F4B-AC88172A5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624" y="618804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45CDCAC-4B69-3F08-3AFE-BCDD8F2BAC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458" y="380220"/>
            <a:ext cx="435893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CHALLENGE: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3207F0-5936-020A-29FF-E4EAA9F9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619" y="992672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84CA24-5622-D429-F4B5-36AA6DE6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5463" y="992672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5CDBFC-15C4-A577-29E8-650790AA5B49}"/>
              </a:ext>
            </a:extLst>
          </p:cNvPr>
          <p:cNvSpPr txBox="1"/>
          <p:nvPr/>
        </p:nvSpPr>
        <p:spPr>
          <a:xfrm>
            <a:off x="221457" y="1051894"/>
            <a:ext cx="10779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WHEN YOUR DATA DISAGREES, YOUR FORECAST DOES TOO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8A78AC-BA1F-712C-52F6-7690164F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72" b="6372"/>
          <a:stretch>
            <a:fillRect/>
          </a:stretch>
        </p:blipFill>
        <p:spPr>
          <a:xfrm>
            <a:off x="297656" y="2219394"/>
            <a:ext cx="218987" cy="1910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CAE484-65B1-330D-E149-2442C91B0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72" b="6372"/>
          <a:stretch>
            <a:fillRect/>
          </a:stretch>
        </p:blipFill>
        <p:spPr>
          <a:xfrm flipH="1" flipV="1">
            <a:off x="5519668" y="4870335"/>
            <a:ext cx="218987" cy="19107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1A201B-5304-0555-437D-36CF6CC0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5316" y="1571304"/>
            <a:ext cx="5608465" cy="825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458E94-BF21-B323-C09E-ECC3635A5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5316" y="2588615"/>
            <a:ext cx="5608465" cy="825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CCC441-0299-45E2-4D57-D9272533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5316" y="3605925"/>
            <a:ext cx="5608465" cy="825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EF80DB-F8C5-EE4A-7E67-323CD04FE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5316" y="4623237"/>
            <a:ext cx="5608465" cy="825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47CDC5-9187-CD1D-CADC-47BA5BCE6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1731758"/>
            <a:ext cx="547513" cy="504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C4F23BFB-1308-0046-B8CB-35218945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202535" y="1657225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84BD1C72-0EE9-39F1-3507-4D9393EA3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6202535" y="2235913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029222-7E8F-3E3F-3054-A65C3941E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2749068"/>
            <a:ext cx="547513" cy="504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55FBA1A5-DC65-113C-ED37-7702FD850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202535" y="2674535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E9FDD2C-64B2-7DDE-9123-4AAC0756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6202535" y="3253223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A88BEA-6F38-CBB2-73D4-AB5E93559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3766378"/>
            <a:ext cx="547513" cy="504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79BF876-A3E6-1AEC-3301-684FB2E36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202535" y="3691845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1AD82EB9-0648-EC5C-24D6-40265CBA5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6202535" y="4270533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34D0E6C-0DC6-CCA6-D12F-2BF728F18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4783690"/>
            <a:ext cx="547513" cy="504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9BAB4B78-4F73-4923-76B4-8321B236D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202535" y="4709157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4CD33E1C-78D8-363A-1EF4-E83AD66EE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6202535" y="5287845"/>
            <a:ext cx="89935" cy="7453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86AC0-E1D4-E6EF-0A0C-6CC6E987053E}"/>
              </a:ext>
            </a:extLst>
          </p:cNvPr>
          <p:cNvSpPr txBox="1"/>
          <p:nvPr/>
        </p:nvSpPr>
        <p:spPr>
          <a:xfrm>
            <a:off x="516643" y="2439197"/>
            <a:ext cx="508365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/>
              <a:t>Your </a:t>
            </a:r>
            <a:r>
              <a:rPr lang="en-US" sz="2000" b="1" i="1" dirty="0"/>
              <a:t>Line 28 – Total Non-Federal Share of Expenditures (1st–4th Quarter) </a:t>
            </a:r>
            <a:r>
              <a:rPr lang="en-US" sz="2000" i="1" dirty="0"/>
              <a:t>on the 4th-quarter RSA-17 shows $5 million, but the monthly fiscal report you receive each month shows only $4 million in State match expenditures for the same period. </a:t>
            </a:r>
            <a:endParaRPr lang="en-US" i="1" dirty="0"/>
          </a:p>
          <a:p>
            <a:r>
              <a:rPr lang="en-US" i="1" dirty="0"/>
              <a:t>Which one do you trust?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391AD0-AECF-CFFA-D4B2-44839B5F5534}"/>
              </a:ext>
            </a:extLst>
          </p:cNvPr>
          <p:cNvSpPr txBox="1"/>
          <p:nvPr/>
        </p:nvSpPr>
        <p:spPr>
          <a:xfrm>
            <a:off x="6796440" y="1814559"/>
            <a:ext cx="506095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00" dirty="0"/>
              <a:t>Conflicting data = forecasting paralysis.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DE2960-3EBD-D067-9CAE-22877E975B16}"/>
              </a:ext>
            </a:extLst>
          </p:cNvPr>
          <p:cNvSpPr txBox="1"/>
          <p:nvPr/>
        </p:nvSpPr>
        <p:spPr>
          <a:xfrm>
            <a:off x="6796440" y="2708760"/>
            <a:ext cx="506095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00" dirty="0"/>
              <a:t>Inconsistent definitions (“obligated,” “expended”) or timing mismatches are common culprits.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B7D214-BF1A-429D-0F7A-87CA316F6C82}"/>
              </a:ext>
            </a:extLst>
          </p:cNvPr>
          <p:cNvSpPr txBox="1"/>
          <p:nvPr/>
        </p:nvSpPr>
        <p:spPr>
          <a:xfrm>
            <a:off x="6796440" y="3849180"/>
            <a:ext cx="506095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00" dirty="0"/>
              <a:t>Without alignment, fiscal confidence breaks down.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538328-A764-9474-C2C7-4E785D813431}"/>
              </a:ext>
            </a:extLst>
          </p:cNvPr>
          <p:cNvSpPr txBox="1"/>
          <p:nvPr/>
        </p:nvSpPr>
        <p:spPr>
          <a:xfrm>
            <a:off x="6788624" y="4620271"/>
            <a:ext cx="512806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00" dirty="0"/>
              <a:t>Every agency has faced a version of this problem - it’s not about blame, it’s about speaking the same language.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C62733-B75E-1462-6761-061F5FBD8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042" y="1823584"/>
            <a:ext cx="320502" cy="3205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61FDBA-13B0-380C-42DC-D20EA9317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042" y="2840894"/>
            <a:ext cx="320502" cy="3205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4393ED9-0E40-1AB1-E666-8F952C25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042" y="3858204"/>
            <a:ext cx="320502" cy="3205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DC83918-1627-429B-DCCF-E5560237E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042" y="4875516"/>
            <a:ext cx="320502" cy="3205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C20934-597A-7CAF-47F3-99A1385C7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6643" y="2396367"/>
            <a:ext cx="5083655" cy="141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E95665-551A-90B3-A817-F4DDD8B96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7149" y="4840967"/>
            <a:ext cx="5083655" cy="141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8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5E7803-0EFA-C376-D56C-4C6A9DCC8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D4CD5-02AF-E744-2466-70F5CDF5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8AC86-4F4A-0924-B081-316E3854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FDECCB-B8B5-7CE3-FD64-8B0A210AB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315103-43B4-EF3F-580D-5D1E53873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957E0E-589D-04D0-A583-3C7AC423C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91E5025A-13CD-9BA5-8FEA-3159D895C8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458" y="313545"/>
            <a:ext cx="476964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POLL: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9BD558-6D4B-EFA8-0A5C-1775B3FB5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619" y="925997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1B12B3-4EFD-60AB-E572-F9C53291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5463" y="925997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EDC78C2-6505-D356-96DD-F058FE6F7A7D}"/>
              </a:ext>
            </a:extLst>
          </p:cNvPr>
          <p:cNvSpPr txBox="1"/>
          <p:nvPr/>
        </p:nvSpPr>
        <p:spPr>
          <a:xfrm>
            <a:off x="221458" y="985219"/>
            <a:ext cx="5569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WHO DO YOU TRUST?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828E7B-12D8-1CC2-A7D8-331DF8E9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19" y="2616090"/>
            <a:ext cx="5470581" cy="5184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0CDD10-1771-7D78-ECF6-DBACE9900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20" y="2616090"/>
            <a:ext cx="518456" cy="518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540B80-FBE6-FB06-7D5F-6748BBAD6457}"/>
              </a:ext>
            </a:extLst>
          </p:cNvPr>
          <p:cNvSpPr txBox="1"/>
          <p:nvPr/>
        </p:nvSpPr>
        <p:spPr>
          <a:xfrm>
            <a:off x="908050" y="2721431"/>
            <a:ext cx="4749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Statewide Accounting System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167B0A-ACAE-1E68-CD74-FD1156BF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19" y="3234803"/>
            <a:ext cx="5470581" cy="5184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C767D8-2905-5B95-D67D-B5A3DCCCE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20" y="3234803"/>
            <a:ext cx="518456" cy="518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930804-8EF1-553B-976E-91FDECDBB98D}"/>
              </a:ext>
            </a:extLst>
          </p:cNvPr>
          <p:cNvSpPr txBox="1"/>
          <p:nvPr/>
        </p:nvSpPr>
        <p:spPr>
          <a:xfrm>
            <a:off x="908050" y="3344625"/>
            <a:ext cx="4749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RSA-17 Report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57509B-08E6-321B-12BE-8E75DEA8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19" y="3853516"/>
            <a:ext cx="5470581" cy="5184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0E47F-7190-75D2-C99D-9CD43A07F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20" y="3853516"/>
            <a:ext cx="518456" cy="518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14E693-285D-3738-DC6D-8FAA32B5A422}"/>
              </a:ext>
            </a:extLst>
          </p:cNvPr>
          <p:cNvSpPr txBox="1"/>
          <p:nvPr/>
        </p:nvSpPr>
        <p:spPr>
          <a:xfrm>
            <a:off x="908050" y="3958857"/>
            <a:ext cx="4749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Case Management System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AA3D46-63E1-5443-7758-9D149192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19" y="4472229"/>
            <a:ext cx="5470581" cy="5184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C6C263-562B-7FFF-EFE8-F1844B5A7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20" y="4472229"/>
            <a:ext cx="518456" cy="518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18AADB-41FE-4B97-6008-042E1F86EE21}"/>
              </a:ext>
            </a:extLst>
          </p:cNvPr>
          <p:cNvSpPr txBox="1"/>
          <p:nvPr/>
        </p:nvSpPr>
        <p:spPr>
          <a:xfrm>
            <a:off x="908050" y="4582051"/>
            <a:ext cx="4749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Excel Financial Tracking Workbook</a:t>
            </a:r>
          </a:p>
        </p:txBody>
      </p:sp>
      <p:pic>
        <p:nvPicPr>
          <p:cNvPr id="16" name="Picture 15" descr="A close-up of a question mark&#10;">
            <a:extLst>
              <a:ext uri="{FF2B5EF4-FFF2-40B4-BE49-F238E27FC236}">
                <a16:creationId xmlns:a16="http://schemas.microsoft.com/office/drawing/2014/main" id="{95A86EE2-4BF5-208C-13A4-113E7C6ACC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50" y="2512186"/>
            <a:ext cx="5797150" cy="331143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8F173D1-4859-2541-35F2-9B4FC0538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0498" y="1650847"/>
            <a:ext cx="11788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Let’s take a quick poll. Which system would you trust in that situation?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58B2F1B-4842-B5F1-3AA9-A382673C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72" b="6372"/>
          <a:stretch>
            <a:fillRect/>
          </a:stretch>
        </p:blipFill>
        <p:spPr>
          <a:xfrm>
            <a:off x="297656" y="1397301"/>
            <a:ext cx="218987" cy="191079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4F3F5E-60C9-5B4A-52EB-2597919F5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787" y="1541808"/>
            <a:ext cx="10840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246D7A1-1595-F97D-F849-83B406AC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72" b="6372"/>
          <a:stretch>
            <a:fillRect/>
          </a:stretch>
        </p:blipFill>
        <p:spPr>
          <a:xfrm flipH="1" flipV="1">
            <a:off x="11247353" y="2093640"/>
            <a:ext cx="218987" cy="191079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5C78762-D21B-E6BB-C286-5C1A5ABD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06800" y="2221551"/>
            <a:ext cx="10949698" cy="3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3480FCE-0443-2C2B-20ED-C70B398E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624" y="366326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118F5F-9015-61FE-031A-289C4E06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9157" y="6257361"/>
            <a:ext cx="5654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FE5E2B-9622-1AAF-4ACD-9AF4205F6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026" y="2785759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9F90A7-0E96-DF21-D79E-B097B0078168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15B6C46-9302-F890-E8B8-2B3A201A1160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8773C2-3026-5378-8DD2-B0F4A0F9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026" y="3404472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19C6483-FE0C-2D36-86C4-211518AFE324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E4CB76C-7D50-B072-E23F-D9D89D33FAA5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03397C-7412-C534-26E8-97C83883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026" y="4023185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A2DCA5E-5C6F-BA29-2CEF-B08EB963438E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CC970B-0F0C-DCCC-3FB2-833D2CCADC3F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A4CF26F-8E07-622C-7DFC-38555CC7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026" y="4642347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B06B862-C296-88A0-1F9D-50BB30E82D76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0C65729-E03A-5CA0-4B0C-B10C650FDB71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</p:spTree>
    <p:extLst>
      <p:ext uri="{BB962C8B-B14F-4D97-AF65-F5344CB8AC3E}">
        <p14:creationId xmlns:p14="http://schemas.microsoft.com/office/powerpoint/2010/main" val="180304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B9DD22-6EAE-681A-4BC3-EA9081E7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E8241-8D83-B59A-5FA1-2D8EFCBBD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17F76-2B86-7D70-03F8-8FE5F1DA4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78D90E-BD74-C07A-30E2-CAF1B155B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4AD43F-5F07-F13F-3CD1-D60C630B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3F418E-A74B-402B-AD3D-ABC4FDB75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ED301A2C-535F-8C66-6155-EA52391676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4182" y="382793"/>
            <a:ext cx="624363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THE POLL TELLS 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64D77B-4359-EEF8-03E9-AC612743B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1603" y="967568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391897-0F4D-199F-9203-5DA5AB9B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5627" y="967568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0FB42D-84FA-DA2A-F70C-FBAF518D7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624" y="366326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A4FB4-0882-287B-9AD7-5549C2D88C5B}"/>
              </a:ext>
            </a:extLst>
          </p:cNvPr>
          <p:cNvSpPr txBox="1"/>
          <p:nvPr/>
        </p:nvSpPr>
        <p:spPr>
          <a:xfrm>
            <a:off x="2438400" y="1181882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Numbers Don’t Lie… But They Can Whisper the Wrong Story.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7555899-D7C5-4E48-C149-1FDBA009D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7718" y="4097933"/>
            <a:ext cx="3944688" cy="702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46194AE-698B-0D72-F788-F84908DEA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7718" y="1887218"/>
            <a:ext cx="3944688" cy="702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4AC7B4-CB83-DDA2-85C8-1D3C77AF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594" y="4097933"/>
            <a:ext cx="3944688" cy="702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05EAF01-C65B-F555-0070-97CD2D7C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594" y="1887218"/>
            <a:ext cx="3944688" cy="702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1905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30ABC3-21C9-D574-AEBE-AC0A0A64B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4982724" y="2238600"/>
            <a:ext cx="244503" cy="244503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613EA69-82C5-3589-A28C-1FEC4F812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05136" y="2238600"/>
            <a:ext cx="478003" cy="0"/>
          </a:xfrm>
          <a:prstGeom prst="straightConnector1">
            <a:avLst/>
          </a:prstGeom>
          <a:ln w="635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2DD5E9-0698-E054-9236-41DBCC497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983252" y="2238600"/>
            <a:ext cx="226024" cy="226024"/>
          </a:xfrm>
          <a:prstGeom prst="line">
            <a:avLst/>
          </a:prstGeom>
          <a:ln w="63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8DEC6F-02B6-E0DE-BC24-7789CDFF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08861" y="2238600"/>
            <a:ext cx="478003" cy="0"/>
          </a:xfrm>
          <a:prstGeom prst="straightConnector1">
            <a:avLst/>
          </a:prstGeom>
          <a:ln w="635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86F15B-D2A8-F01F-4E50-B3A99C23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83252" y="4223291"/>
            <a:ext cx="226024" cy="226024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EDBAD3E-FF81-C867-5359-62547FC0A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7208861" y="4449315"/>
            <a:ext cx="478003" cy="0"/>
          </a:xfrm>
          <a:prstGeom prst="straightConnector1">
            <a:avLst/>
          </a:prstGeom>
          <a:ln w="635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6007C5-72B9-04F5-9866-C949FB85C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982724" y="4204812"/>
            <a:ext cx="244503" cy="244503"/>
          </a:xfrm>
          <a:prstGeom prst="line">
            <a:avLst/>
          </a:prstGeom>
          <a:ln w="63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D942D7-E9A3-1977-FC53-C09D720E2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505136" y="4449315"/>
            <a:ext cx="478003" cy="0"/>
          </a:xfrm>
          <a:prstGeom prst="straightConnector1">
            <a:avLst/>
          </a:prstGeom>
          <a:ln w="635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5">
            <a:extLst>
              <a:ext uri="{FF2B5EF4-FFF2-40B4-BE49-F238E27FC236}">
                <a16:creationId xmlns:a16="http://schemas.microsoft.com/office/drawing/2014/main" id="{DA56D2E7-112F-CBD2-3ADC-9F8DE9FF6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86151" y="3370473"/>
            <a:ext cx="1932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C4F88D0F-AC0F-7A6C-9230-8D6F11236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17515" y="33704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6E8658-4B75-CBB9-FE46-2FEE8995C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0" y="3378200"/>
            <a:ext cx="966" cy="966"/>
          </a:xfrm>
          <a:prstGeom prst="rect">
            <a:avLst/>
          </a:pr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6302C087-BC9B-D999-0F45-439621F92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95810" y="341200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4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B51BEAA2-FAC6-82DA-928E-6DE83936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17515" y="346223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4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A57CF71C-FDA3-5A54-EEF1-95C41F205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90980" y="33782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4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07896ADF-A207-F37A-115D-5EDD58F6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90979" y="3448713"/>
            <a:ext cx="2898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34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919D612D-46AB-9656-F84C-20AC42441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88082" y="3459337"/>
            <a:ext cx="0" cy="2898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34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D3EDF126-8A48-437A-ECB7-99A130582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11720" y="34487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4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1B76DBDE-58E4-7338-9F43-221669263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95810" y="342553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49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A64F1680-FD5C-86D3-B379-420EB09BA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83253" y="3361780"/>
            <a:ext cx="2898" cy="8694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447538E2-766A-3CF7-A56B-0D7C83F4D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14617" y="3370473"/>
            <a:ext cx="2898" cy="7727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0 w 1"/>
              <a:gd name="T5" fmla="*/ 3 h 3"/>
              <a:gd name="T6" fmla="*/ 1 w 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1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BC8564E6-0D0E-9B73-1AC0-4CA381484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17515" y="3361780"/>
            <a:ext cx="4830" cy="8694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0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1" y="2"/>
                  <a:pt x="1" y="1"/>
                  <a:pt x="2" y="0"/>
                </a:cubicBezTo>
                <a:cubicBezTo>
                  <a:pt x="1" y="1"/>
                  <a:pt x="1" y="2"/>
                  <a:pt x="0" y="3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994D4937-C7D3-86D9-3493-322B434F0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88082" y="3370473"/>
            <a:ext cx="2898" cy="7727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C33BF5FC-8173-164E-D76E-9309CDD2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95810" y="3412008"/>
            <a:ext cx="0" cy="13523"/>
          </a:xfrm>
          <a:custGeom>
            <a:avLst/>
            <a:gdLst>
              <a:gd name="T0" fmla="*/ 0 h 5"/>
              <a:gd name="T1" fmla="*/ 5 h 5"/>
              <a:gd name="T2" fmla="*/ 0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2" name="Freeform 21">
            <a:extLst>
              <a:ext uri="{FF2B5EF4-FFF2-40B4-BE49-F238E27FC236}">
                <a16:creationId xmlns:a16="http://schemas.microsoft.com/office/drawing/2014/main" id="{E7B2A792-08E7-826C-7EB0-DEE06DF04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90980" y="3378200"/>
            <a:ext cx="4830" cy="33807"/>
          </a:xfrm>
          <a:custGeom>
            <a:avLst/>
            <a:gdLst>
              <a:gd name="T0" fmla="*/ 2 w 2"/>
              <a:gd name="T1" fmla="*/ 13 h 13"/>
              <a:gd name="T2" fmla="*/ 0 w 2"/>
              <a:gd name="T3" fmla="*/ 0 h 13"/>
              <a:gd name="T4" fmla="*/ 2 w 2"/>
              <a:gd name="T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3">
                <a:moveTo>
                  <a:pt x="2" y="13"/>
                </a:moveTo>
                <a:cubicBezTo>
                  <a:pt x="2" y="9"/>
                  <a:pt x="1" y="4"/>
                  <a:pt x="0" y="0"/>
                </a:cubicBezTo>
                <a:cubicBezTo>
                  <a:pt x="1" y="4"/>
                  <a:pt x="2" y="9"/>
                  <a:pt x="2" y="13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417A5DD8-B2B2-3199-A2B7-DEA25A8FD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88082" y="3448713"/>
            <a:ext cx="2898" cy="10626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1" y="3"/>
                  <a:pt x="1" y="2"/>
                  <a:pt x="1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5" name="Freeform 24">
            <a:extLst>
              <a:ext uri="{FF2B5EF4-FFF2-40B4-BE49-F238E27FC236}">
                <a16:creationId xmlns:a16="http://schemas.microsoft.com/office/drawing/2014/main" id="{B2956041-D87F-EB8A-AF12-BB1E9118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93879" y="3425531"/>
            <a:ext cx="1932" cy="23182"/>
          </a:xfrm>
          <a:custGeom>
            <a:avLst/>
            <a:gdLst>
              <a:gd name="T0" fmla="*/ 0 w 1"/>
              <a:gd name="T1" fmla="*/ 9 h 9"/>
              <a:gd name="T2" fmla="*/ 1 w 1"/>
              <a:gd name="T3" fmla="*/ 0 h 9"/>
              <a:gd name="T4" fmla="*/ 0 w 1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9"/>
                </a:moveTo>
                <a:cubicBezTo>
                  <a:pt x="0" y="6"/>
                  <a:pt x="1" y="3"/>
                  <a:pt x="1" y="0"/>
                </a:cubicBezTo>
                <a:cubicBezTo>
                  <a:pt x="1" y="3"/>
                  <a:pt x="0" y="6"/>
                  <a:pt x="0" y="9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6" name="Freeform 25">
            <a:extLst>
              <a:ext uri="{FF2B5EF4-FFF2-40B4-BE49-F238E27FC236}">
                <a16:creationId xmlns:a16="http://schemas.microsoft.com/office/drawing/2014/main" id="{276092F2-5344-A1D7-3D80-7C0E4AB72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11720" y="3448713"/>
            <a:ext cx="5795" cy="13523"/>
          </a:xfrm>
          <a:custGeom>
            <a:avLst/>
            <a:gdLst>
              <a:gd name="T0" fmla="*/ 0 w 2"/>
              <a:gd name="T1" fmla="*/ 0 h 5"/>
              <a:gd name="T2" fmla="*/ 2 w 2"/>
              <a:gd name="T3" fmla="*/ 5 h 5"/>
              <a:gd name="T4" fmla="*/ 0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1" y="2"/>
                  <a:pt x="1" y="3"/>
                  <a:pt x="2" y="5"/>
                </a:cubicBezTo>
                <a:cubicBezTo>
                  <a:pt x="1" y="3"/>
                  <a:pt x="1" y="2"/>
                  <a:pt x="0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82B68448-B33B-DCA6-F373-DCDD1924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83253" y="3462236"/>
            <a:ext cx="4830" cy="10626"/>
          </a:xfrm>
          <a:custGeom>
            <a:avLst/>
            <a:gdLst>
              <a:gd name="T0" fmla="*/ 0 w 2"/>
              <a:gd name="T1" fmla="*/ 4 h 4"/>
              <a:gd name="T2" fmla="*/ 2 w 2"/>
              <a:gd name="T3" fmla="*/ 0 h 4"/>
              <a:gd name="T4" fmla="*/ 0 w 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4"/>
                </a:moveTo>
                <a:cubicBezTo>
                  <a:pt x="1" y="3"/>
                  <a:pt x="1" y="2"/>
                  <a:pt x="2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8" name="Freeform 27">
            <a:extLst>
              <a:ext uri="{FF2B5EF4-FFF2-40B4-BE49-F238E27FC236}">
                <a16:creationId xmlns:a16="http://schemas.microsoft.com/office/drawing/2014/main" id="{BA5F7E95-462B-DC2D-5A68-E6B6AD53C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17515" y="3462236"/>
            <a:ext cx="4830" cy="10626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0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2"/>
                  <a:pt x="1" y="3"/>
                  <a:pt x="2" y="4"/>
                </a:cubicBezTo>
                <a:cubicBezTo>
                  <a:pt x="1" y="3"/>
                  <a:pt x="1" y="2"/>
                  <a:pt x="0" y="0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FE9D47F3-BD62-C7CA-512D-0057130EB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769092" y="3378200"/>
            <a:ext cx="1595699" cy="1232513"/>
          </a:xfrm>
          <a:custGeom>
            <a:avLst/>
            <a:gdLst>
              <a:gd name="T0" fmla="*/ 552 w 606"/>
              <a:gd name="T1" fmla="*/ 0 h 468"/>
              <a:gd name="T2" fmla="*/ 538 w 606"/>
              <a:gd name="T3" fmla="*/ 8 h 468"/>
              <a:gd name="T4" fmla="*/ 539 w 606"/>
              <a:gd name="T5" fmla="*/ 24 h 468"/>
              <a:gd name="T6" fmla="*/ 555 w 606"/>
              <a:gd name="T7" fmla="*/ 72 h 468"/>
              <a:gd name="T8" fmla="*/ 487 w 606"/>
              <a:gd name="T9" fmla="*/ 131 h 468"/>
              <a:gd name="T10" fmla="*/ 420 w 606"/>
              <a:gd name="T11" fmla="*/ 72 h 468"/>
              <a:gd name="T12" fmla="*/ 436 w 606"/>
              <a:gd name="T13" fmla="*/ 24 h 468"/>
              <a:gd name="T14" fmla="*/ 437 w 606"/>
              <a:gd name="T15" fmla="*/ 8 h 468"/>
              <a:gd name="T16" fmla="*/ 422 w 606"/>
              <a:gd name="T17" fmla="*/ 0 h 468"/>
              <a:gd name="T18" fmla="*/ 374 w 606"/>
              <a:gd name="T19" fmla="*/ 0 h 468"/>
              <a:gd name="T20" fmla="*/ 138 w 606"/>
              <a:gd name="T21" fmla="*/ 236 h 468"/>
              <a:gd name="T22" fmla="*/ 138 w 606"/>
              <a:gd name="T23" fmla="*/ 287 h 468"/>
              <a:gd name="T24" fmla="*/ 124 w 606"/>
              <a:gd name="T25" fmla="*/ 317 h 468"/>
              <a:gd name="T26" fmla="*/ 116 w 606"/>
              <a:gd name="T27" fmla="*/ 324 h 468"/>
              <a:gd name="T28" fmla="*/ 110 w 606"/>
              <a:gd name="T29" fmla="*/ 327 h 468"/>
              <a:gd name="T30" fmla="*/ 72 w 606"/>
              <a:gd name="T31" fmla="*/ 324 h 468"/>
              <a:gd name="T32" fmla="*/ 34 w 606"/>
              <a:gd name="T33" fmla="*/ 310 h 468"/>
              <a:gd name="T34" fmla="*/ 0 w 606"/>
              <a:gd name="T35" fmla="*/ 352 h 468"/>
              <a:gd name="T36" fmla="*/ 34 w 606"/>
              <a:gd name="T37" fmla="*/ 395 h 468"/>
              <a:gd name="T38" fmla="*/ 72 w 606"/>
              <a:gd name="T39" fmla="*/ 381 h 468"/>
              <a:gd name="T40" fmla="*/ 110 w 606"/>
              <a:gd name="T41" fmla="*/ 378 h 468"/>
              <a:gd name="T42" fmla="*/ 116 w 606"/>
              <a:gd name="T43" fmla="*/ 381 h 468"/>
              <a:gd name="T44" fmla="*/ 124 w 606"/>
              <a:gd name="T45" fmla="*/ 388 h 468"/>
              <a:gd name="T46" fmla="*/ 138 w 606"/>
              <a:gd name="T47" fmla="*/ 417 h 468"/>
              <a:gd name="T48" fmla="*/ 138 w 606"/>
              <a:gd name="T49" fmla="*/ 418 h 468"/>
              <a:gd name="T50" fmla="*/ 138 w 606"/>
              <a:gd name="T51" fmla="*/ 424 h 468"/>
              <a:gd name="T52" fmla="*/ 138 w 606"/>
              <a:gd name="T53" fmla="*/ 425 h 468"/>
              <a:gd name="T54" fmla="*/ 138 w 606"/>
              <a:gd name="T55" fmla="*/ 428 h 468"/>
              <a:gd name="T56" fmla="*/ 138 w 606"/>
              <a:gd name="T57" fmla="*/ 468 h 468"/>
              <a:gd name="T58" fmla="*/ 606 w 606"/>
              <a:gd name="T59" fmla="*/ 0 h 468"/>
              <a:gd name="T60" fmla="*/ 552 w 606"/>
              <a:gd name="T61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6" h="468">
                <a:moveTo>
                  <a:pt x="552" y="0"/>
                </a:moveTo>
                <a:cubicBezTo>
                  <a:pt x="547" y="1"/>
                  <a:pt x="541" y="3"/>
                  <a:pt x="538" y="8"/>
                </a:cubicBezTo>
                <a:cubicBezTo>
                  <a:pt x="535" y="13"/>
                  <a:pt x="536" y="20"/>
                  <a:pt x="539" y="24"/>
                </a:cubicBezTo>
                <a:cubicBezTo>
                  <a:pt x="540" y="27"/>
                  <a:pt x="555" y="56"/>
                  <a:pt x="555" y="72"/>
                </a:cubicBezTo>
                <a:cubicBezTo>
                  <a:pt x="555" y="105"/>
                  <a:pt x="524" y="131"/>
                  <a:pt x="487" y="131"/>
                </a:cubicBezTo>
                <a:cubicBezTo>
                  <a:pt x="450" y="131"/>
                  <a:pt x="420" y="105"/>
                  <a:pt x="420" y="72"/>
                </a:cubicBezTo>
                <a:cubicBezTo>
                  <a:pt x="420" y="56"/>
                  <a:pt x="435" y="27"/>
                  <a:pt x="436" y="24"/>
                </a:cubicBezTo>
                <a:cubicBezTo>
                  <a:pt x="438" y="20"/>
                  <a:pt x="440" y="13"/>
                  <a:pt x="437" y="8"/>
                </a:cubicBezTo>
                <a:cubicBezTo>
                  <a:pt x="434" y="3"/>
                  <a:pt x="427" y="1"/>
                  <a:pt x="422" y="0"/>
                </a:cubicBezTo>
                <a:cubicBezTo>
                  <a:pt x="374" y="0"/>
                  <a:pt x="374" y="0"/>
                  <a:pt x="374" y="0"/>
                </a:cubicBezTo>
                <a:cubicBezTo>
                  <a:pt x="367" y="127"/>
                  <a:pt x="265" y="229"/>
                  <a:pt x="138" y="23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6" y="299"/>
                  <a:pt x="132" y="310"/>
                  <a:pt x="124" y="317"/>
                </a:cubicBezTo>
                <a:cubicBezTo>
                  <a:pt x="122" y="320"/>
                  <a:pt x="119" y="322"/>
                  <a:pt x="116" y="324"/>
                </a:cubicBezTo>
                <a:cubicBezTo>
                  <a:pt x="114" y="325"/>
                  <a:pt x="112" y="326"/>
                  <a:pt x="110" y="327"/>
                </a:cubicBezTo>
                <a:cubicBezTo>
                  <a:pt x="99" y="331"/>
                  <a:pt x="85" y="331"/>
                  <a:pt x="72" y="324"/>
                </a:cubicBezTo>
                <a:cubicBezTo>
                  <a:pt x="59" y="317"/>
                  <a:pt x="40" y="310"/>
                  <a:pt x="34" y="310"/>
                </a:cubicBezTo>
                <a:cubicBezTo>
                  <a:pt x="15" y="310"/>
                  <a:pt x="0" y="329"/>
                  <a:pt x="0" y="352"/>
                </a:cubicBezTo>
                <a:cubicBezTo>
                  <a:pt x="0" y="376"/>
                  <a:pt x="15" y="395"/>
                  <a:pt x="34" y="395"/>
                </a:cubicBezTo>
                <a:cubicBezTo>
                  <a:pt x="40" y="395"/>
                  <a:pt x="59" y="388"/>
                  <a:pt x="72" y="381"/>
                </a:cubicBezTo>
                <a:cubicBezTo>
                  <a:pt x="85" y="374"/>
                  <a:pt x="99" y="374"/>
                  <a:pt x="110" y="378"/>
                </a:cubicBezTo>
                <a:cubicBezTo>
                  <a:pt x="112" y="379"/>
                  <a:pt x="114" y="380"/>
                  <a:pt x="116" y="381"/>
                </a:cubicBezTo>
                <a:cubicBezTo>
                  <a:pt x="119" y="383"/>
                  <a:pt x="122" y="385"/>
                  <a:pt x="124" y="388"/>
                </a:cubicBezTo>
                <a:cubicBezTo>
                  <a:pt x="131" y="395"/>
                  <a:pt x="136" y="405"/>
                  <a:pt x="138" y="417"/>
                </a:cubicBezTo>
                <a:cubicBezTo>
                  <a:pt x="138" y="418"/>
                  <a:pt x="138" y="418"/>
                  <a:pt x="138" y="418"/>
                </a:cubicBezTo>
                <a:cubicBezTo>
                  <a:pt x="138" y="424"/>
                  <a:pt x="138" y="424"/>
                  <a:pt x="138" y="424"/>
                </a:cubicBezTo>
                <a:cubicBezTo>
                  <a:pt x="138" y="425"/>
                  <a:pt x="138" y="425"/>
                  <a:pt x="138" y="425"/>
                </a:cubicBezTo>
                <a:cubicBezTo>
                  <a:pt x="138" y="428"/>
                  <a:pt x="138" y="428"/>
                  <a:pt x="138" y="428"/>
                </a:cubicBezTo>
                <a:cubicBezTo>
                  <a:pt x="138" y="468"/>
                  <a:pt x="138" y="468"/>
                  <a:pt x="138" y="468"/>
                </a:cubicBezTo>
                <a:cubicBezTo>
                  <a:pt x="393" y="461"/>
                  <a:pt x="599" y="255"/>
                  <a:pt x="606" y="0"/>
                </a:cubicBezTo>
                <a:lnTo>
                  <a:pt x="5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2789C56E-4E12-ADA4-B677-025F90428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132278" y="2071312"/>
            <a:ext cx="1232513" cy="1580244"/>
          </a:xfrm>
          <a:custGeom>
            <a:avLst/>
            <a:gdLst>
              <a:gd name="T0" fmla="*/ 0 w 468"/>
              <a:gd name="T1" fmla="*/ 0 h 600"/>
              <a:gd name="T2" fmla="*/ 0 w 468"/>
              <a:gd name="T3" fmla="*/ 55 h 600"/>
              <a:gd name="T4" fmla="*/ 9 w 468"/>
              <a:gd name="T5" fmla="*/ 70 h 600"/>
              <a:gd name="T6" fmla="*/ 26 w 468"/>
              <a:gd name="T7" fmla="*/ 69 h 600"/>
              <a:gd name="T8" fmla="*/ 77 w 468"/>
              <a:gd name="T9" fmla="*/ 52 h 600"/>
              <a:gd name="T10" fmla="*/ 138 w 468"/>
              <a:gd name="T11" fmla="*/ 122 h 600"/>
              <a:gd name="T12" fmla="*/ 77 w 468"/>
              <a:gd name="T13" fmla="*/ 192 h 600"/>
              <a:gd name="T14" fmla="*/ 26 w 468"/>
              <a:gd name="T15" fmla="*/ 176 h 600"/>
              <a:gd name="T16" fmla="*/ 9 w 468"/>
              <a:gd name="T17" fmla="*/ 175 h 600"/>
              <a:gd name="T18" fmla="*/ 0 w 468"/>
              <a:gd name="T19" fmla="*/ 191 h 600"/>
              <a:gd name="T20" fmla="*/ 0 w 468"/>
              <a:gd name="T21" fmla="*/ 233 h 600"/>
              <a:gd name="T22" fmla="*/ 236 w 468"/>
              <a:gd name="T23" fmla="*/ 469 h 600"/>
              <a:gd name="T24" fmla="*/ 287 w 468"/>
              <a:gd name="T25" fmla="*/ 469 h 600"/>
              <a:gd name="T26" fmla="*/ 317 w 468"/>
              <a:gd name="T27" fmla="*/ 482 h 600"/>
              <a:gd name="T28" fmla="*/ 323 w 468"/>
              <a:gd name="T29" fmla="*/ 490 h 600"/>
              <a:gd name="T30" fmla="*/ 324 w 468"/>
              <a:gd name="T31" fmla="*/ 493 h 600"/>
              <a:gd name="T32" fmla="*/ 325 w 468"/>
              <a:gd name="T33" fmla="*/ 493 h 600"/>
              <a:gd name="T34" fmla="*/ 326 w 468"/>
              <a:gd name="T35" fmla="*/ 496 h 600"/>
              <a:gd name="T36" fmla="*/ 326 w 468"/>
              <a:gd name="T37" fmla="*/ 496 h 600"/>
              <a:gd name="T38" fmla="*/ 326 w 468"/>
              <a:gd name="T39" fmla="*/ 496 h 600"/>
              <a:gd name="T40" fmla="*/ 328 w 468"/>
              <a:gd name="T41" fmla="*/ 509 h 600"/>
              <a:gd name="T42" fmla="*/ 328 w 468"/>
              <a:gd name="T43" fmla="*/ 509 h 600"/>
              <a:gd name="T44" fmla="*/ 328 w 468"/>
              <a:gd name="T45" fmla="*/ 514 h 600"/>
              <a:gd name="T46" fmla="*/ 328 w 468"/>
              <a:gd name="T47" fmla="*/ 514 h 600"/>
              <a:gd name="T48" fmla="*/ 327 w 468"/>
              <a:gd name="T49" fmla="*/ 523 h 600"/>
              <a:gd name="T50" fmla="*/ 326 w 468"/>
              <a:gd name="T51" fmla="*/ 523 h 600"/>
              <a:gd name="T52" fmla="*/ 325 w 468"/>
              <a:gd name="T53" fmla="*/ 527 h 600"/>
              <a:gd name="T54" fmla="*/ 325 w 468"/>
              <a:gd name="T55" fmla="*/ 528 h 600"/>
              <a:gd name="T56" fmla="*/ 323 w 468"/>
              <a:gd name="T57" fmla="*/ 532 h 600"/>
              <a:gd name="T58" fmla="*/ 310 w 468"/>
              <a:gd name="T59" fmla="*/ 568 h 600"/>
              <a:gd name="T60" fmla="*/ 349 w 468"/>
              <a:gd name="T61" fmla="*/ 600 h 600"/>
              <a:gd name="T62" fmla="*/ 389 w 468"/>
              <a:gd name="T63" fmla="*/ 568 h 600"/>
              <a:gd name="T64" fmla="*/ 376 w 468"/>
              <a:gd name="T65" fmla="*/ 532 h 600"/>
              <a:gd name="T66" fmla="*/ 374 w 468"/>
              <a:gd name="T67" fmla="*/ 528 h 600"/>
              <a:gd name="T68" fmla="*/ 374 w 468"/>
              <a:gd name="T69" fmla="*/ 528 h 600"/>
              <a:gd name="T70" fmla="*/ 372 w 468"/>
              <a:gd name="T71" fmla="*/ 523 h 600"/>
              <a:gd name="T72" fmla="*/ 372 w 468"/>
              <a:gd name="T73" fmla="*/ 523 h 600"/>
              <a:gd name="T74" fmla="*/ 371 w 468"/>
              <a:gd name="T75" fmla="*/ 514 h 600"/>
              <a:gd name="T76" fmla="*/ 371 w 468"/>
              <a:gd name="T77" fmla="*/ 514 h 600"/>
              <a:gd name="T78" fmla="*/ 370 w 468"/>
              <a:gd name="T79" fmla="*/ 509 h 600"/>
              <a:gd name="T80" fmla="*/ 370 w 468"/>
              <a:gd name="T81" fmla="*/ 509 h 600"/>
              <a:gd name="T82" fmla="*/ 373 w 468"/>
              <a:gd name="T83" fmla="*/ 496 h 600"/>
              <a:gd name="T84" fmla="*/ 374 w 468"/>
              <a:gd name="T85" fmla="*/ 493 h 600"/>
              <a:gd name="T86" fmla="*/ 374 w 468"/>
              <a:gd name="T87" fmla="*/ 493 h 600"/>
              <a:gd name="T88" fmla="*/ 376 w 468"/>
              <a:gd name="T89" fmla="*/ 490 h 600"/>
              <a:gd name="T90" fmla="*/ 382 w 468"/>
              <a:gd name="T91" fmla="*/ 482 h 600"/>
              <a:gd name="T92" fmla="*/ 410 w 468"/>
              <a:gd name="T93" fmla="*/ 469 h 600"/>
              <a:gd name="T94" fmla="*/ 411 w 468"/>
              <a:gd name="T95" fmla="*/ 469 h 600"/>
              <a:gd name="T96" fmla="*/ 417 w 468"/>
              <a:gd name="T97" fmla="*/ 469 h 600"/>
              <a:gd name="T98" fmla="*/ 418 w 468"/>
              <a:gd name="T99" fmla="*/ 469 h 600"/>
              <a:gd name="T100" fmla="*/ 421 w 468"/>
              <a:gd name="T101" fmla="*/ 469 h 600"/>
              <a:gd name="T102" fmla="*/ 468 w 468"/>
              <a:gd name="T103" fmla="*/ 469 h 600"/>
              <a:gd name="T104" fmla="*/ 0 w 468"/>
              <a:gd name="T10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8" h="600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1" y="60"/>
                  <a:pt x="3" y="67"/>
                  <a:pt x="9" y="70"/>
                </a:cubicBezTo>
                <a:cubicBezTo>
                  <a:pt x="13" y="73"/>
                  <a:pt x="19" y="72"/>
                  <a:pt x="26" y="69"/>
                </a:cubicBezTo>
                <a:cubicBezTo>
                  <a:pt x="29" y="67"/>
                  <a:pt x="60" y="52"/>
                  <a:pt x="77" y="52"/>
                </a:cubicBezTo>
                <a:cubicBezTo>
                  <a:pt x="111" y="52"/>
                  <a:pt x="138" y="84"/>
                  <a:pt x="138" y="122"/>
                </a:cubicBezTo>
                <a:cubicBezTo>
                  <a:pt x="138" y="161"/>
                  <a:pt x="111" y="192"/>
                  <a:pt x="77" y="192"/>
                </a:cubicBezTo>
                <a:cubicBezTo>
                  <a:pt x="60" y="192"/>
                  <a:pt x="29" y="177"/>
                  <a:pt x="26" y="176"/>
                </a:cubicBezTo>
                <a:cubicBezTo>
                  <a:pt x="19" y="172"/>
                  <a:pt x="13" y="172"/>
                  <a:pt x="9" y="175"/>
                </a:cubicBezTo>
                <a:cubicBezTo>
                  <a:pt x="3" y="178"/>
                  <a:pt x="1" y="186"/>
                  <a:pt x="0" y="191"/>
                </a:cubicBezTo>
                <a:cubicBezTo>
                  <a:pt x="0" y="233"/>
                  <a:pt x="0" y="233"/>
                  <a:pt x="0" y="233"/>
                </a:cubicBezTo>
                <a:cubicBezTo>
                  <a:pt x="127" y="240"/>
                  <a:pt x="229" y="342"/>
                  <a:pt x="236" y="469"/>
                </a:cubicBezTo>
                <a:cubicBezTo>
                  <a:pt x="287" y="469"/>
                  <a:pt x="287" y="469"/>
                  <a:pt x="287" y="469"/>
                </a:cubicBezTo>
                <a:cubicBezTo>
                  <a:pt x="299" y="470"/>
                  <a:pt x="310" y="475"/>
                  <a:pt x="317" y="482"/>
                </a:cubicBezTo>
                <a:cubicBezTo>
                  <a:pt x="319" y="485"/>
                  <a:pt x="321" y="487"/>
                  <a:pt x="323" y="490"/>
                </a:cubicBezTo>
                <a:cubicBezTo>
                  <a:pt x="323" y="491"/>
                  <a:pt x="324" y="492"/>
                  <a:pt x="324" y="493"/>
                </a:cubicBezTo>
                <a:cubicBezTo>
                  <a:pt x="324" y="493"/>
                  <a:pt x="325" y="493"/>
                  <a:pt x="325" y="493"/>
                </a:cubicBezTo>
                <a:cubicBezTo>
                  <a:pt x="325" y="494"/>
                  <a:pt x="325" y="495"/>
                  <a:pt x="326" y="496"/>
                </a:cubicBezTo>
                <a:cubicBezTo>
                  <a:pt x="326" y="496"/>
                  <a:pt x="326" y="496"/>
                  <a:pt x="326" y="496"/>
                </a:cubicBezTo>
                <a:cubicBezTo>
                  <a:pt x="326" y="496"/>
                  <a:pt x="326" y="496"/>
                  <a:pt x="326" y="496"/>
                </a:cubicBezTo>
                <a:cubicBezTo>
                  <a:pt x="327" y="500"/>
                  <a:pt x="328" y="505"/>
                  <a:pt x="328" y="509"/>
                </a:cubicBezTo>
                <a:cubicBezTo>
                  <a:pt x="328" y="509"/>
                  <a:pt x="328" y="509"/>
                  <a:pt x="328" y="509"/>
                </a:cubicBezTo>
                <a:cubicBezTo>
                  <a:pt x="328" y="511"/>
                  <a:pt x="328" y="512"/>
                  <a:pt x="328" y="514"/>
                </a:cubicBezTo>
                <a:cubicBezTo>
                  <a:pt x="328" y="514"/>
                  <a:pt x="328" y="514"/>
                  <a:pt x="328" y="514"/>
                </a:cubicBezTo>
                <a:cubicBezTo>
                  <a:pt x="328" y="517"/>
                  <a:pt x="327" y="520"/>
                  <a:pt x="327" y="523"/>
                </a:cubicBezTo>
                <a:cubicBezTo>
                  <a:pt x="327" y="523"/>
                  <a:pt x="327" y="523"/>
                  <a:pt x="326" y="523"/>
                </a:cubicBezTo>
                <a:cubicBezTo>
                  <a:pt x="326" y="525"/>
                  <a:pt x="326" y="526"/>
                  <a:pt x="325" y="527"/>
                </a:cubicBezTo>
                <a:cubicBezTo>
                  <a:pt x="325" y="528"/>
                  <a:pt x="325" y="528"/>
                  <a:pt x="325" y="528"/>
                </a:cubicBezTo>
                <a:cubicBezTo>
                  <a:pt x="324" y="530"/>
                  <a:pt x="324" y="531"/>
                  <a:pt x="323" y="532"/>
                </a:cubicBezTo>
                <a:cubicBezTo>
                  <a:pt x="317" y="545"/>
                  <a:pt x="310" y="562"/>
                  <a:pt x="310" y="568"/>
                </a:cubicBezTo>
                <a:cubicBezTo>
                  <a:pt x="310" y="586"/>
                  <a:pt x="328" y="600"/>
                  <a:pt x="349" y="600"/>
                </a:cubicBezTo>
                <a:cubicBezTo>
                  <a:pt x="371" y="600"/>
                  <a:pt x="389" y="586"/>
                  <a:pt x="389" y="568"/>
                </a:cubicBezTo>
                <a:cubicBezTo>
                  <a:pt x="389" y="562"/>
                  <a:pt x="382" y="545"/>
                  <a:pt x="376" y="532"/>
                </a:cubicBezTo>
                <a:cubicBezTo>
                  <a:pt x="375" y="531"/>
                  <a:pt x="375" y="530"/>
                  <a:pt x="374" y="528"/>
                </a:cubicBezTo>
                <a:cubicBezTo>
                  <a:pt x="374" y="528"/>
                  <a:pt x="374" y="528"/>
                  <a:pt x="374" y="528"/>
                </a:cubicBezTo>
                <a:cubicBezTo>
                  <a:pt x="373" y="526"/>
                  <a:pt x="373" y="525"/>
                  <a:pt x="372" y="523"/>
                </a:cubicBezTo>
                <a:cubicBezTo>
                  <a:pt x="372" y="523"/>
                  <a:pt x="372" y="523"/>
                  <a:pt x="372" y="523"/>
                </a:cubicBezTo>
                <a:cubicBezTo>
                  <a:pt x="371" y="520"/>
                  <a:pt x="371" y="517"/>
                  <a:pt x="371" y="514"/>
                </a:cubicBezTo>
                <a:cubicBezTo>
                  <a:pt x="371" y="514"/>
                  <a:pt x="371" y="514"/>
                  <a:pt x="371" y="514"/>
                </a:cubicBezTo>
                <a:cubicBezTo>
                  <a:pt x="370" y="512"/>
                  <a:pt x="370" y="511"/>
                  <a:pt x="370" y="509"/>
                </a:cubicBezTo>
                <a:cubicBezTo>
                  <a:pt x="370" y="509"/>
                  <a:pt x="370" y="509"/>
                  <a:pt x="370" y="509"/>
                </a:cubicBezTo>
                <a:cubicBezTo>
                  <a:pt x="371" y="505"/>
                  <a:pt x="371" y="500"/>
                  <a:pt x="373" y="496"/>
                </a:cubicBezTo>
                <a:cubicBezTo>
                  <a:pt x="373" y="495"/>
                  <a:pt x="374" y="494"/>
                  <a:pt x="374" y="493"/>
                </a:cubicBezTo>
                <a:cubicBezTo>
                  <a:pt x="374" y="493"/>
                  <a:pt x="374" y="493"/>
                  <a:pt x="374" y="493"/>
                </a:cubicBezTo>
                <a:cubicBezTo>
                  <a:pt x="375" y="492"/>
                  <a:pt x="375" y="491"/>
                  <a:pt x="376" y="490"/>
                </a:cubicBezTo>
                <a:cubicBezTo>
                  <a:pt x="378" y="487"/>
                  <a:pt x="380" y="485"/>
                  <a:pt x="382" y="482"/>
                </a:cubicBezTo>
                <a:cubicBezTo>
                  <a:pt x="389" y="475"/>
                  <a:pt x="399" y="470"/>
                  <a:pt x="410" y="469"/>
                </a:cubicBezTo>
                <a:cubicBezTo>
                  <a:pt x="411" y="469"/>
                  <a:pt x="411" y="469"/>
                  <a:pt x="411" y="469"/>
                </a:cubicBezTo>
                <a:cubicBezTo>
                  <a:pt x="417" y="469"/>
                  <a:pt x="417" y="469"/>
                  <a:pt x="417" y="469"/>
                </a:cubicBezTo>
                <a:cubicBezTo>
                  <a:pt x="418" y="469"/>
                  <a:pt x="418" y="469"/>
                  <a:pt x="418" y="469"/>
                </a:cubicBezTo>
                <a:cubicBezTo>
                  <a:pt x="421" y="469"/>
                  <a:pt x="421" y="469"/>
                  <a:pt x="421" y="469"/>
                </a:cubicBezTo>
                <a:cubicBezTo>
                  <a:pt x="468" y="469"/>
                  <a:pt x="468" y="469"/>
                  <a:pt x="468" y="469"/>
                </a:cubicBezTo>
                <a:cubicBezTo>
                  <a:pt x="461" y="214"/>
                  <a:pt x="255" y="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0A11F020-DC46-BA52-772E-300AAABE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826355" y="2071312"/>
            <a:ext cx="1595699" cy="1235411"/>
          </a:xfrm>
          <a:custGeom>
            <a:avLst/>
            <a:gdLst>
              <a:gd name="T0" fmla="*/ 573 w 606"/>
              <a:gd name="T1" fmla="*/ 80 h 469"/>
              <a:gd name="T2" fmla="*/ 535 w 606"/>
              <a:gd name="T3" fmla="*/ 94 h 469"/>
              <a:gd name="T4" fmla="*/ 496 w 606"/>
              <a:gd name="T5" fmla="*/ 96 h 469"/>
              <a:gd name="T6" fmla="*/ 491 w 606"/>
              <a:gd name="T7" fmla="*/ 94 h 469"/>
              <a:gd name="T8" fmla="*/ 482 w 606"/>
              <a:gd name="T9" fmla="*/ 87 h 469"/>
              <a:gd name="T10" fmla="*/ 469 w 606"/>
              <a:gd name="T11" fmla="*/ 58 h 469"/>
              <a:gd name="T12" fmla="*/ 468 w 606"/>
              <a:gd name="T13" fmla="*/ 57 h 469"/>
              <a:gd name="T14" fmla="*/ 468 w 606"/>
              <a:gd name="T15" fmla="*/ 51 h 469"/>
              <a:gd name="T16" fmla="*/ 468 w 606"/>
              <a:gd name="T17" fmla="*/ 50 h 469"/>
              <a:gd name="T18" fmla="*/ 468 w 606"/>
              <a:gd name="T19" fmla="*/ 47 h 469"/>
              <a:gd name="T20" fmla="*/ 468 w 606"/>
              <a:gd name="T21" fmla="*/ 0 h 469"/>
              <a:gd name="T22" fmla="*/ 0 w 606"/>
              <a:gd name="T23" fmla="*/ 469 h 469"/>
              <a:gd name="T24" fmla="*/ 47 w 606"/>
              <a:gd name="T25" fmla="*/ 468 h 469"/>
              <a:gd name="T26" fmla="*/ 62 w 606"/>
              <a:gd name="T27" fmla="*/ 460 h 469"/>
              <a:gd name="T28" fmla="*/ 61 w 606"/>
              <a:gd name="T29" fmla="*/ 443 h 469"/>
              <a:gd name="T30" fmla="*/ 44 w 606"/>
              <a:gd name="T31" fmla="*/ 392 h 469"/>
              <a:gd name="T32" fmla="*/ 114 w 606"/>
              <a:gd name="T33" fmla="*/ 330 h 469"/>
              <a:gd name="T34" fmla="*/ 185 w 606"/>
              <a:gd name="T35" fmla="*/ 392 h 469"/>
              <a:gd name="T36" fmla="*/ 168 w 606"/>
              <a:gd name="T37" fmla="*/ 442 h 469"/>
              <a:gd name="T38" fmla="*/ 167 w 606"/>
              <a:gd name="T39" fmla="*/ 460 h 469"/>
              <a:gd name="T40" fmla="*/ 183 w 606"/>
              <a:gd name="T41" fmla="*/ 469 h 469"/>
              <a:gd name="T42" fmla="*/ 232 w 606"/>
              <a:gd name="T43" fmla="*/ 469 h 469"/>
              <a:gd name="T44" fmla="*/ 468 w 606"/>
              <a:gd name="T45" fmla="*/ 233 h 469"/>
              <a:gd name="T46" fmla="*/ 468 w 606"/>
              <a:gd name="T47" fmla="*/ 188 h 469"/>
              <a:gd name="T48" fmla="*/ 482 w 606"/>
              <a:gd name="T49" fmla="*/ 158 h 469"/>
              <a:gd name="T50" fmla="*/ 491 w 606"/>
              <a:gd name="T51" fmla="*/ 151 h 469"/>
              <a:gd name="T52" fmla="*/ 496 w 606"/>
              <a:gd name="T53" fmla="*/ 148 h 469"/>
              <a:gd name="T54" fmla="*/ 535 w 606"/>
              <a:gd name="T55" fmla="*/ 151 h 469"/>
              <a:gd name="T56" fmla="*/ 573 w 606"/>
              <a:gd name="T57" fmla="*/ 165 h 469"/>
              <a:gd name="T58" fmla="*/ 606 w 606"/>
              <a:gd name="T59" fmla="*/ 122 h 469"/>
              <a:gd name="T60" fmla="*/ 573 w 606"/>
              <a:gd name="T61" fmla="*/ 8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6" h="469">
                <a:moveTo>
                  <a:pt x="573" y="80"/>
                </a:moveTo>
                <a:cubicBezTo>
                  <a:pt x="566" y="80"/>
                  <a:pt x="547" y="87"/>
                  <a:pt x="535" y="94"/>
                </a:cubicBezTo>
                <a:cubicBezTo>
                  <a:pt x="521" y="100"/>
                  <a:pt x="508" y="101"/>
                  <a:pt x="496" y="96"/>
                </a:cubicBezTo>
                <a:cubicBezTo>
                  <a:pt x="494" y="96"/>
                  <a:pt x="492" y="95"/>
                  <a:pt x="491" y="94"/>
                </a:cubicBezTo>
                <a:cubicBezTo>
                  <a:pt x="487" y="92"/>
                  <a:pt x="485" y="90"/>
                  <a:pt x="482" y="87"/>
                </a:cubicBezTo>
                <a:cubicBezTo>
                  <a:pt x="475" y="80"/>
                  <a:pt x="470" y="70"/>
                  <a:pt x="469" y="58"/>
                </a:cubicBezTo>
                <a:cubicBezTo>
                  <a:pt x="468" y="57"/>
                  <a:pt x="468" y="57"/>
                  <a:pt x="468" y="57"/>
                </a:cubicBezTo>
                <a:cubicBezTo>
                  <a:pt x="468" y="51"/>
                  <a:pt x="468" y="51"/>
                  <a:pt x="468" y="51"/>
                </a:cubicBezTo>
                <a:cubicBezTo>
                  <a:pt x="468" y="50"/>
                  <a:pt x="468" y="50"/>
                  <a:pt x="468" y="50"/>
                </a:cubicBezTo>
                <a:cubicBezTo>
                  <a:pt x="468" y="47"/>
                  <a:pt x="468" y="47"/>
                  <a:pt x="468" y="47"/>
                </a:cubicBezTo>
                <a:cubicBezTo>
                  <a:pt x="468" y="0"/>
                  <a:pt x="468" y="0"/>
                  <a:pt x="468" y="0"/>
                </a:cubicBezTo>
                <a:cubicBezTo>
                  <a:pt x="213" y="8"/>
                  <a:pt x="7" y="214"/>
                  <a:pt x="0" y="469"/>
                </a:cubicBezTo>
                <a:cubicBezTo>
                  <a:pt x="47" y="468"/>
                  <a:pt x="47" y="468"/>
                  <a:pt x="47" y="468"/>
                </a:cubicBezTo>
                <a:cubicBezTo>
                  <a:pt x="52" y="468"/>
                  <a:pt x="59" y="465"/>
                  <a:pt x="62" y="460"/>
                </a:cubicBezTo>
                <a:cubicBezTo>
                  <a:pt x="66" y="454"/>
                  <a:pt x="64" y="447"/>
                  <a:pt x="61" y="443"/>
                </a:cubicBezTo>
                <a:cubicBezTo>
                  <a:pt x="59" y="439"/>
                  <a:pt x="44" y="409"/>
                  <a:pt x="44" y="392"/>
                </a:cubicBezTo>
                <a:cubicBezTo>
                  <a:pt x="44" y="358"/>
                  <a:pt x="76" y="330"/>
                  <a:pt x="114" y="330"/>
                </a:cubicBezTo>
                <a:cubicBezTo>
                  <a:pt x="153" y="330"/>
                  <a:pt x="185" y="358"/>
                  <a:pt x="185" y="392"/>
                </a:cubicBezTo>
                <a:cubicBezTo>
                  <a:pt x="185" y="409"/>
                  <a:pt x="169" y="439"/>
                  <a:pt x="168" y="442"/>
                </a:cubicBezTo>
                <a:cubicBezTo>
                  <a:pt x="165" y="447"/>
                  <a:pt x="163" y="454"/>
                  <a:pt x="167" y="460"/>
                </a:cubicBezTo>
                <a:cubicBezTo>
                  <a:pt x="170" y="466"/>
                  <a:pt x="178" y="468"/>
                  <a:pt x="183" y="469"/>
                </a:cubicBezTo>
                <a:cubicBezTo>
                  <a:pt x="232" y="469"/>
                  <a:pt x="232" y="469"/>
                  <a:pt x="232" y="469"/>
                </a:cubicBezTo>
                <a:cubicBezTo>
                  <a:pt x="239" y="342"/>
                  <a:pt x="341" y="240"/>
                  <a:pt x="468" y="233"/>
                </a:cubicBezTo>
                <a:cubicBezTo>
                  <a:pt x="468" y="188"/>
                  <a:pt x="468" y="188"/>
                  <a:pt x="468" y="188"/>
                </a:cubicBezTo>
                <a:cubicBezTo>
                  <a:pt x="470" y="176"/>
                  <a:pt x="475" y="165"/>
                  <a:pt x="482" y="158"/>
                </a:cubicBezTo>
                <a:cubicBezTo>
                  <a:pt x="485" y="155"/>
                  <a:pt x="487" y="153"/>
                  <a:pt x="491" y="151"/>
                </a:cubicBezTo>
                <a:cubicBezTo>
                  <a:pt x="492" y="150"/>
                  <a:pt x="494" y="149"/>
                  <a:pt x="496" y="148"/>
                </a:cubicBezTo>
                <a:cubicBezTo>
                  <a:pt x="508" y="143"/>
                  <a:pt x="521" y="144"/>
                  <a:pt x="535" y="151"/>
                </a:cubicBezTo>
                <a:cubicBezTo>
                  <a:pt x="547" y="158"/>
                  <a:pt x="566" y="165"/>
                  <a:pt x="573" y="165"/>
                </a:cubicBezTo>
                <a:cubicBezTo>
                  <a:pt x="591" y="165"/>
                  <a:pt x="606" y="146"/>
                  <a:pt x="606" y="122"/>
                </a:cubicBezTo>
                <a:cubicBezTo>
                  <a:pt x="606" y="99"/>
                  <a:pt x="591" y="80"/>
                  <a:pt x="573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50" name="Freeform 29">
            <a:extLst>
              <a:ext uri="{FF2B5EF4-FFF2-40B4-BE49-F238E27FC236}">
                <a16:creationId xmlns:a16="http://schemas.microsoft.com/office/drawing/2014/main" id="{0F2C2EE5-99AB-37D8-5229-A07A052F4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826355" y="3014049"/>
            <a:ext cx="1232513" cy="1596665"/>
          </a:xfrm>
          <a:custGeom>
            <a:avLst/>
            <a:gdLst>
              <a:gd name="T0" fmla="*/ 392 w 468"/>
              <a:gd name="T1" fmla="*/ 420 h 606"/>
              <a:gd name="T2" fmla="*/ 442 w 468"/>
              <a:gd name="T3" fmla="*/ 437 h 606"/>
              <a:gd name="T4" fmla="*/ 460 w 468"/>
              <a:gd name="T5" fmla="*/ 438 h 606"/>
              <a:gd name="T6" fmla="*/ 468 w 468"/>
              <a:gd name="T7" fmla="*/ 422 h 606"/>
              <a:gd name="T8" fmla="*/ 468 w 468"/>
              <a:gd name="T9" fmla="*/ 374 h 606"/>
              <a:gd name="T10" fmla="*/ 232 w 468"/>
              <a:gd name="T11" fmla="*/ 138 h 606"/>
              <a:gd name="T12" fmla="*/ 180 w 468"/>
              <a:gd name="T13" fmla="*/ 138 h 606"/>
              <a:gd name="T14" fmla="*/ 143 w 468"/>
              <a:gd name="T15" fmla="*/ 116 h 606"/>
              <a:gd name="T16" fmla="*/ 140 w 468"/>
              <a:gd name="T17" fmla="*/ 111 h 606"/>
              <a:gd name="T18" fmla="*/ 143 w 468"/>
              <a:gd name="T19" fmla="*/ 72 h 606"/>
              <a:gd name="T20" fmla="*/ 157 w 468"/>
              <a:gd name="T21" fmla="*/ 34 h 606"/>
              <a:gd name="T22" fmla="*/ 114 w 468"/>
              <a:gd name="T23" fmla="*/ 0 h 606"/>
              <a:gd name="T24" fmla="*/ 72 w 468"/>
              <a:gd name="T25" fmla="*/ 34 h 606"/>
              <a:gd name="T26" fmla="*/ 86 w 468"/>
              <a:gd name="T27" fmla="*/ 72 h 606"/>
              <a:gd name="T28" fmla="*/ 89 w 468"/>
              <a:gd name="T29" fmla="*/ 111 h 606"/>
              <a:gd name="T30" fmla="*/ 86 w 468"/>
              <a:gd name="T31" fmla="*/ 116 h 606"/>
              <a:gd name="T32" fmla="*/ 50 w 468"/>
              <a:gd name="T33" fmla="*/ 138 h 606"/>
              <a:gd name="T34" fmla="*/ 49 w 468"/>
              <a:gd name="T35" fmla="*/ 138 h 606"/>
              <a:gd name="T36" fmla="*/ 43 w 468"/>
              <a:gd name="T37" fmla="*/ 138 h 606"/>
              <a:gd name="T38" fmla="*/ 42 w 468"/>
              <a:gd name="T39" fmla="*/ 138 h 606"/>
              <a:gd name="T40" fmla="*/ 39 w 468"/>
              <a:gd name="T41" fmla="*/ 138 h 606"/>
              <a:gd name="T42" fmla="*/ 0 w 468"/>
              <a:gd name="T43" fmla="*/ 138 h 606"/>
              <a:gd name="T44" fmla="*/ 468 w 468"/>
              <a:gd name="T45" fmla="*/ 606 h 606"/>
              <a:gd name="T46" fmla="*/ 468 w 468"/>
              <a:gd name="T47" fmla="*/ 558 h 606"/>
              <a:gd name="T48" fmla="*/ 460 w 468"/>
              <a:gd name="T49" fmla="*/ 543 h 606"/>
              <a:gd name="T50" fmla="*/ 442 w 468"/>
              <a:gd name="T51" fmla="*/ 544 h 606"/>
              <a:gd name="T52" fmla="*/ 392 w 468"/>
              <a:gd name="T53" fmla="*/ 561 h 606"/>
              <a:gd name="T54" fmla="*/ 330 w 468"/>
              <a:gd name="T55" fmla="*/ 490 h 606"/>
              <a:gd name="T56" fmla="*/ 392 w 468"/>
              <a:gd name="T57" fmla="*/ 42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8" h="606">
                <a:moveTo>
                  <a:pt x="392" y="420"/>
                </a:moveTo>
                <a:cubicBezTo>
                  <a:pt x="409" y="420"/>
                  <a:pt x="439" y="435"/>
                  <a:pt x="442" y="437"/>
                </a:cubicBezTo>
                <a:cubicBezTo>
                  <a:pt x="449" y="441"/>
                  <a:pt x="455" y="441"/>
                  <a:pt x="460" y="438"/>
                </a:cubicBezTo>
                <a:cubicBezTo>
                  <a:pt x="466" y="435"/>
                  <a:pt x="468" y="427"/>
                  <a:pt x="468" y="422"/>
                </a:cubicBezTo>
                <a:cubicBezTo>
                  <a:pt x="468" y="374"/>
                  <a:pt x="468" y="374"/>
                  <a:pt x="468" y="374"/>
                </a:cubicBezTo>
                <a:cubicBezTo>
                  <a:pt x="341" y="367"/>
                  <a:pt x="239" y="265"/>
                  <a:pt x="232" y="138"/>
                </a:cubicBezTo>
                <a:cubicBezTo>
                  <a:pt x="180" y="138"/>
                  <a:pt x="180" y="138"/>
                  <a:pt x="180" y="138"/>
                </a:cubicBezTo>
                <a:cubicBezTo>
                  <a:pt x="164" y="136"/>
                  <a:pt x="150" y="128"/>
                  <a:pt x="143" y="116"/>
                </a:cubicBezTo>
                <a:cubicBezTo>
                  <a:pt x="142" y="114"/>
                  <a:pt x="141" y="112"/>
                  <a:pt x="140" y="111"/>
                </a:cubicBezTo>
                <a:cubicBezTo>
                  <a:pt x="136" y="99"/>
                  <a:pt x="136" y="85"/>
                  <a:pt x="143" y="72"/>
                </a:cubicBezTo>
                <a:cubicBezTo>
                  <a:pt x="150" y="59"/>
                  <a:pt x="157" y="40"/>
                  <a:pt x="157" y="34"/>
                </a:cubicBezTo>
                <a:cubicBezTo>
                  <a:pt x="157" y="15"/>
                  <a:pt x="138" y="0"/>
                  <a:pt x="114" y="0"/>
                </a:cubicBezTo>
                <a:cubicBezTo>
                  <a:pt x="91" y="0"/>
                  <a:pt x="72" y="15"/>
                  <a:pt x="72" y="34"/>
                </a:cubicBezTo>
                <a:cubicBezTo>
                  <a:pt x="72" y="40"/>
                  <a:pt x="79" y="59"/>
                  <a:pt x="86" y="72"/>
                </a:cubicBezTo>
                <a:cubicBezTo>
                  <a:pt x="92" y="85"/>
                  <a:pt x="93" y="99"/>
                  <a:pt x="89" y="111"/>
                </a:cubicBezTo>
                <a:cubicBezTo>
                  <a:pt x="88" y="112"/>
                  <a:pt x="87" y="114"/>
                  <a:pt x="86" y="116"/>
                </a:cubicBezTo>
                <a:cubicBezTo>
                  <a:pt x="79" y="128"/>
                  <a:pt x="66" y="136"/>
                  <a:pt x="50" y="138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7" y="393"/>
                  <a:pt x="213" y="599"/>
                  <a:pt x="468" y="606"/>
                </a:cubicBezTo>
                <a:cubicBezTo>
                  <a:pt x="468" y="558"/>
                  <a:pt x="468" y="558"/>
                  <a:pt x="468" y="558"/>
                </a:cubicBezTo>
                <a:cubicBezTo>
                  <a:pt x="467" y="553"/>
                  <a:pt x="465" y="546"/>
                  <a:pt x="460" y="543"/>
                </a:cubicBezTo>
                <a:cubicBezTo>
                  <a:pt x="455" y="540"/>
                  <a:pt x="449" y="540"/>
                  <a:pt x="442" y="544"/>
                </a:cubicBezTo>
                <a:cubicBezTo>
                  <a:pt x="439" y="545"/>
                  <a:pt x="409" y="561"/>
                  <a:pt x="392" y="561"/>
                </a:cubicBezTo>
                <a:cubicBezTo>
                  <a:pt x="358" y="561"/>
                  <a:pt x="330" y="529"/>
                  <a:pt x="330" y="490"/>
                </a:cubicBezTo>
                <a:cubicBezTo>
                  <a:pt x="330" y="452"/>
                  <a:pt x="358" y="420"/>
                  <a:pt x="392" y="4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3199E94-CDB2-4C23-29D8-6EE6666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5066788"/>
            <a:ext cx="12192000" cy="1140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F27953C-F766-7BCB-9258-0ABF4A07F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9327" y="5162536"/>
            <a:ext cx="11513344" cy="191079"/>
            <a:chOff x="297656" y="5152708"/>
            <a:chExt cx="11513344" cy="191079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C12220C3-415E-CF69-8CE1-C77B0440D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372" b="6372"/>
            <a:stretch>
              <a:fillRect/>
            </a:stretch>
          </p:blipFill>
          <p:spPr>
            <a:xfrm>
              <a:off x="297656" y="5152708"/>
              <a:ext cx="218987" cy="191079"/>
            </a:xfrm>
            <a:prstGeom prst="rect">
              <a:avLst/>
            </a:prstGeom>
          </p:spPr>
        </p:pic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E2DF20D-6411-9B66-B1E5-3A85ED37E7FD}"/>
                </a:ext>
              </a:extLst>
            </p:cNvPr>
            <p:cNvCxnSpPr>
              <a:cxnSpLocks/>
            </p:cNvCxnSpPr>
            <p:nvPr/>
          </p:nvCxnSpPr>
          <p:spPr>
            <a:xfrm>
              <a:off x="516643" y="5297215"/>
              <a:ext cx="112943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EBD88D7-5EB6-1DDA-B0C5-178B500E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39327" y="5920557"/>
            <a:ext cx="11513344" cy="191079"/>
            <a:chOff x="297656" y="5152708"/>
            <a:chExt cx="11513344" cy="191079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D45ED93F-AB64-425B-A91E-8832E6E2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372" b="6372"/>
            <a:stretch>
              <a:fillRect/>
            </a:stretch>
          </p:blipFill>
          <p:spPr>
            <a:xfrm>
              <a:off x="297656" y="5152708"/>
              <a:ext cx="218987" cy="191079"/>
            </a:xfrm>
            <a:prstGeom prst="rect">
              <a:avLst/>
            </a:prstGeom>
          </p:spPr>
        </p:pic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14B6E7C-3E64-E19F-C221-34C8CCC8D0AC}"/>
                </a:ext>
              </a:extLst>
            </p:cNvPr>
            <p:cNvCxnSpPr>
              <a:cxnSpLocks/>
            </p:cNvCxnSpPr>
            <p:nvPr/>
          </p:nvCxnSpPr>
          <p:spPr>
            <a:xfrm>
              <a:off x="516643" y="5297215"/>
              <a:ext cx="112943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FB7A193-179C-9E7D-4AFB-20FFB9B85BF4}"/>
              </a:ext>
            </a:extLst>
          </p:cNvPr>
          <p:cNvSpPr txBox="1"/>
          <p:nvPr/>
        </p:nvSpPr>
        <p:spPr>
          <a:xfrm>
            <a:off x="558313" y="2007768"/>
            <a:ext cx="3791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Most people trust the system they know best — not necessarily the one that’s right.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45861A9-EE2E-3F40-2E20-804FC0706D68}"/>
              </a:ext>
            </a:extLst>
          </p:cNvPr>
          <p:cNvSpPr txBox="1"/>
          <p:nvPr/>
        </p:nvSpPr>
        <p:spPr>
          <a:xfrm>
            <a:off x="558313" y="4218483"/>
            <a:ext cx="3791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Conflicting data creates hesitation and erodes trust with leadership and legislatures.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1FE0560-EFFE-D3D9-FDDB-035D622C2CEF}"/>
              </a:ext>
            </a:extLst>
          </p:cNvPr>
          <p:cNvSpPr txBox="1"/>
          <p:nvPr/>
        </p:nvSpPr>
        <p:spPr>
          <a:xfrm>
            <a:off x="7848600" y="2007768"/>
            <a:ext cx="3783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solution isn’t a new formula — it’s a stronger foundation of data reliability.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E6334D-2202-9181-F0F4-0225919F8AC3}"/>
              </a:ext>
            </a:extLst>
          </p:cNvPr>
          <p:cNvSpPr txBox="1"/>
          <p:nvPr/>
        </p:nvSpPr>
        <p:spPr>
          <a:xfrm>
            <a:off x="7848600" y="4218483"/>
            <a:ext cx="3783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Forecasts built on inconsistent numbers undermine accountability.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4E9A193-000E-33D4-D95A-C6CE14D5AC29}"/>
              </a:ext>
            </a:extLst>
          </p:cNvPr>
          <p:cNvSpPr txBox="1"/>
          <p:nvPr/>
        </p:nvSpPr>
        <p:spPr>
          <a:xfrm>
            <a:off x="777301" y="5359846"/>
            <a:ext cx="10637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To forecast with confidence, we have to know our numbers are right — and that means building consistency, validation, and collaboration into every layer.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139E61-3B89-0F8E-749E-67780183E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740" y="2486532"/>
            <a:ext cx="365760" cy="365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70916C-50E1-E741-6EAF-BFFB2199A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740" y="3829735"/>
            <a:ext cx="365760" cy="3657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212454-B628-E8AC-1F92-93F87DC1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7646" y="3829735"/>
            <a:ext cx="365760" cy="3657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5FCEC15-F00F-5958-10E8-8C4502FEF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7646" y="2486532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0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31FC0E5-78C9-C010-9161-A217130F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690693"/>
            <a:ext cx="12192000" cy="691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58F02-3C83-8F15-FA58-3097376B4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6339775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A5AEF-2DFE-9F4A-E9AE-7A7476EAF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AE8B0-6F57-5B7C-7AED-4DFD5B674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1C3CF-F3EA-7216-B67D-0921A6216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EB544C-65BC-1377-B201-8B9DD94FF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9FEFD7-97E7-3582-AB34-0B03BD347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5209611B-72C5-746E-F4AA-F756A1A022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7549" y="382793"/>
            <a:ext cx="723690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BUILDING THE FOUNDATION: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DFA9F5-06DB-D0B9-DDC6-1C40B4F0D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1603" y="967568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E8A86E-1630-9580-203C-6938CADD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5627" y="967568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2C95848-4F26-7BFF-8512-63D005DA7353}"/>
              </a:ext>
            </a:extLst>
          </p:cNvPr>
          <p:cNvSpPr txBox="1"/>
          <p:nvPr/>
        </p:nvSpPr>
        <p:spPr>
          <a:xfrm>
            <a:off x="3311129" y="1075215"/>
            <a:ext cx="5569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ENSURING ACCURACY &amp; RELIABILITY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D68B75-668C-7326-332E-A80435866031}"/>
              </a:ext>
            </a:extLst>
          </p:cNvPr>
          <p:cNvSpPr txBox="1"/>
          <p:nvPr/>
        </p:nvSpPr>
        <p:spPr>
          <a:xfrm>
            <a:off x="1765299" y="1851916"/>
            <a:ext cx="866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Know Your Numbers Are Right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8957DD-C312-FFC8-E736-2079E2E72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0956" y="2773573"/>
            <a:ext cx="135258" cy="470535"/>
          </a:xfrm>
          <a:custGeom>
            <a:avLst/>
            <a:gdLst>
              <a:gd name="connsiteX0" fmla="*/ 246227 w 246226"/>
              <a:gd name="connsiteY0" fmla="*/ 856574 h 856573"/>
              <a:gd name="connsiteX1" fmla="*/ 0 w 246226"/>
              <a:gd name="connsiteY1" fmla="*/ 0 h 85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226" h="856573">
                <a:moveTo>
                  <a:pt x="246227" y="856574"/>
                </a:moveTo>
                <a:cubicBezTo>
                  <a:pt x="90267" y="608420"/>
                  <a:pt x="0" y="314811"/>
                  <a:pt x="0" y="0"/>
                </a:cubicBezTo>
              </a:path>
            </a:pathLst>
          </a:custGeom>
          <a:noFill/>
          <a:ln w="32112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04F3FC-383E-1667-4215-6EF842DA8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6213" y="3244110"/>
            <a:ext cx="392715" cy="339601"/>
          </a:xfrm>
          <a:custGeom>
            <a:avLst/>
            <a:gdLst>
              <a:gd name="connsiteX0" fmla="*/ 714909 w 714909"/>
              <a:gd name="connsiteY0" fmla="*/ 618217 h 618217"/>
              <a:gd name="connsiteX1" fmla="*/ 0 w 714909"/>
              <a:gd name="connsiteY1" fmla="*/ 0 h 61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909" h="618217">
                <a:moveTo>
                  <a:pt x="714909" y="618217"/>
                </a:moveTo>
                <a:cubicBezTo>
                  <a:pt x="419372" y="487796"/>
                  <a:pt x="170415" y="271123"/>
                  <a:pt x="0" y="0"/>
                </a:cubicBezTo>
              </a:path>
            </a:pathLst>
          </a:custGeom>
          <a:noFill/>
          <a:ln w="48168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D48F1E6-D258-CE64-BE7F-92D92FEA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8930" y="3581504"/>
            <a:ext cx="718994" cy="77114"/>
          </a:xfrm>
          <a:custGeom>
            <a:avLst/>
            <a:gdLst>
              <a:gd name="connsiteX0" fmla="*/ 1308873 w 1308873"/>
              <a:gd name="connsiteY0" fmla="*/ 0 h 140379"/>
              <a:gd name="connsiteX1" fmla="*/ 650019 w 1308873"/>
              <a:gd name="connsiteY1" fmla="*/ 140380 h 140379"/>
              <a:gd name="connsiteX2" fmla="*/ 0 w 1308873"/>
              <a:gd name="connsiteY2" fmla="*/ 3855 h 1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873" h="140379">
                <a:moveTo>
                  <a:pt x="1308873" y="0"/>
                </a:moveTo>
                <a:cubicBezTo>
                  <a:pt x="1107780" y="90267"/>
                  <a:pt x="884682" y="140380"/>
                  <a:pt x="650019" y="140380"/>
                </a:cubicBezTo>
                <a:cubicBezTo>
                  <a:pt x="418730" y="140380"/>
                  <a:pt x="198845" y="91713"/>
                  <a:pt x="0" y="3855"/>
                </a:cubicBezTo>
              </a:path>
            </a:pathLst>
          </a:custGeom>
          <a:noFill/>
          <a:ln w="96336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EBB4F61-1A3E-8D20-57A4-ED2351DC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7923" y="3255050"/>
            <a:ext cx="380893" cy="326543"/>
          </a:xfrm>
          <a:custGeom>
            <a:avLst/>
            <a:gdLst>
              <a:gd name="connsiteX0" fmla="*/ 693386 w 693386"/>
              <a:gd name="connsiteY0" fmla="*/ 0 h 594445"/>
              <a:gd name="connsiteX1" fmla="*/ 0 w 693386"/>
              <a:gd name="connsiteY1" fmla="*/ 594446 h 59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386" h="594445">
                <a:moveTo>
                  <a:pt x="693386" y="0"/>
                </a:moveTo>
                <a:cubicBezTo>
                  <a:pt x="525059" y="259076"/>
                  <a:pt x="284454" y="466755"/>
                  <a:pt x="0" y="594446"/>
                </a:cubicBezTo>
              </a:path>
            </a:pathLst>
          </a:custGeom>
          <a:noFill/>
          <a:ln w="8028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C466511-792C-6C92-2BFA-E08DA5E35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8816" y="2773573"/>
            <a:ext cx="142228" cy="481388"/>
          </a:xfrm>
          <a:custGeom>
            <a:avLst/>
            <a:gdLst>
              <a:gd name="connsiteX0" fmla="*/ 258916 w 258915"/>
              <a:gd name="connsiteY0" fmla="*/ 0 h 876329"/>
              <a:gd name="connsiteX1" fmla="*/ 0 w 258915"/>
              <a:gd name="connsiteY1" fmla="*/ 876330 h 8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915" h="876329">
                <a:moveTo>
                  <a:pt x="258916" y="0"/>
                </a:moveTo>
                <a:cubicBezTo>
                  <a:pt x="258916" y="323163"/>
                  <a:pt x="163830" y="624160"/>
                  <a:pt x="0" y="876330"/>
                </a:cubicBezTo>
              </a:path>
            </a:pathLst>
          </a:custGeom>
          <a:noFill/>
          <a:ln w="16056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CC640E3-88B4-1109-606E-FD76498D8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5340" y="2758222"/>
            <a:ext cx="31233" cy="31233"/>
          </a:xfrm>
          <a:custGeom>
            <a:avLst/>
            <a:gdLst>
              <a:gd name="connsiteX0" fmla="*/ 56859 w 56858"/>
              <a:gd name="connsiteY0" fmla="*/ 28429 h 56858"/>
              <a:gd name="connsiteX1" fmla="*/ 28430 w 56858"/>
              <a:gd name="connsiteY1" fmla="*/ 56859 h 56858"/>
              <a:gd name="connsiteX2" fmla="*/ 0 w 56858"/>
              <a:gd name="connsiteY2" fmla="*/ 28429 h 56858"/>
              <a:gd name="connsiteX3" fmla="*/ 28430 w 56858"/>
              <a:gd name="connsiteY3" fmla="*/ 0 h 56858"/>
              <a:gd name="connsiteX4" fmla="*/ 56859 w 56858"/>
              <a:gd name="connsiteY4" fmla="*/ 28429 h 5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58" h="56858">
                <a:moveTo>
                  <a:pt x="56859" y="28429"/>
                </a:moveTo>
                <a:cubicBezTo>
                  <a:pt x="56859" y="44170"/>
                  <a:pt x="44170" y="56859"/>
                  <a:pt x="28430" y="56859"/>
                </a:cubicBezTo>
                <a:cubicBezTo>
                  <a:pt x="12689" y="56859"/>
                  <a:pt x="0" y="44170"/>
                  <a:pt x="0" y="28429"/>
                </a:cubicBezTo>
                <a:cubicBezTo>
                  <a:pt x="0" y="12689"/>
                  <a:pt x="12689" y="0"/>
                  <a:pt x="28430" y="0"/>
                </a:cubicBezTo>
                <a:cubicBezTo>
                  <a:pt x="44170" y="0"/>
                  <a:pt x="56859" y="12689"/>
                  <a:pt x="56859" y="28429"/>
                </a:cubicBezTo>
                <a:close/>
              </a:path>
            </a:pathLst>
          </a:custGeom>
          <a:solidFill>
            <a:schemeClr val="bg1"/>
          </a:solidFill>
          <a:ln w="16056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0999079-BA3D-C709-3F51-5E6587EEB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7222" y="2750634"/>
            <a:ext cx="46409" cy="46409"/>
          </a:xfrm>
          <a:custGeom>
            <a:avLst/>
            <a:gdLst>
              <a:gd name="connsiteX0" fmla="*/ 84485 w 84484"/>
              <a:gd name="connsiteY0" fmla="*/ 42242 h 84484"/>
              <a:gd name="connsiteX1" fmla="*/ 42242 w 84484"/>
              <a:gd name="connsiteY1" fmla="*/ 84485 h 84484"/>
              <a:gd name="connsiteX2" fmla="*/ 0 w 84484"/>
              <a:gd name="connsiteY2" fmla="*/ 42242 h 84484"/>
              <a:gd name="connsiteX3" fmla="*/ 42242 w 84484"/>
              <a:gd name="connsiteY3" fmla="*/ 0 h 84484"/>
              <a:gd name="connsiteX4" fmla="*/ 84485 w 84484"/>
              <a:gd name="connsiteY4" fmla="*/ 42242 h 8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84" h="84484">
                <a:moveTo>
                  <a:pt x="84485" y="42242"/>
                </a:moveTo>
                <a:cubicBezTo>
                  <a:pt x="84485" y="65532"/>
                  <a:pt x="65532" y="84485"/>
                  <a:pt x="42242" y="84485"/>
                </a:cubicBezTo>
                <a:cubicBezTo>
                  <a:pt x="18953" y="84485"/>
                  <a:pt x="0" y="65532"/>
                  <a:pt x="0" y="42242"/>
                </a:cubicBezTo>
                <a:cubicBezTo>
                  <a:pt x="0" y="18953"/>
                  <a:pt x="18953" y="0"/>
                  <a:pt x="42242" y="0"/>
                </a:cubicBezTo>
                <a:cubicBezTo>
                  <a:pt x="65532" y="0"/>
                  <a:pt x="84485" y="18792"/>
                  <a:pt x="84485" y="42242"/>
                </a:cubicBezTo>
                <a:close/>
              </a:path>
            </a:pathLst>
          </a:custGeom>
          <a:solidFill>
            <a:schemeClr val="bg1"/>
          </a:solidFill>
          <a:ln w="16056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FBA9FA-CA8B-3372-074E-EA592FCE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7406" y="3223552"/>
            <a:ext cx="63173" cy="63173"/>
          </a:xfrm>
          <a:custGeom>
            <a:avLst/>
            <a:gdLst>
              <a:gd name="connsiteX0" fmla="*/ 115002 w 115002"/>
              <a:gd name="connsiteY0" fmla="*/ 57501 h 115002"/>
              <a:gd name="connsiteX1" fmla="*/ 57501 w 115002"/>
              <a:gd name="connsiteY1" fmla="*/ 115002 h 115002"/>
              <a:gd name="connsiteX2" fmla="*/ 0 w 115002"/>
              <a:gd name="connsiteY2" fmla="*/ 57501 h 115002"/>
              <a:gd name="connsiteX3" fmla="*/ 57501 w 115002"/>
              <a:gd name="connsiteY3" fmla="*/ 0 h 115002"/>
              <a:gd name="connsiteX4" fmla="*/ 115002 w 115002"/>
              <a:gd name="connsiteY4" fmla="*/ 57501 h 11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02" h="115002">
                <a:moveTo>
                  <a:pt x="115002" y="57501"/>
                </a:moveTo>
                <a:cubicBezTo>
                  <a:pt x="115002" y="89303"/>
                  <a:pt x="89303" y="115002"/>
                  <a:pt x="57501" y="115002"/>
                </a:cubicBezTo>
                <a:cubicBezTo>
                  <a:pt x="25699" y="115002"/>
                  <a:pt x="0" y="89303"/>
                  <a:pt x="0" y="57501"/>
                </a:cubicBezTo>
                <a:cubicBezTo>
                  <a:pt x="0" y="25699"/>
                  <a:pt x="25699" y="0"/>
                  <a:pt x="57501" y="0"/>
                </a:cubicBezTo>
                <a:cubicBezTo>
                  <a:pt x="89303" y="0"/>
                  <a:pt x="115002" y="25699"/>
                  <a:pt x="115002" y="57501"/>
                </a:cubicBezTo>
                <a:close/>
              </a:path>
            </a:pathLst>
          </a:custGeom>
          <a:solidFill>
            <a:srgbClr val="FFFFFF"/>
          </a:solidFill>
          <a:ln w="16056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42BEEB6-94A7-CD8F-1F9C-6D80D74F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7597" y="3233167"/>
            <a:ext cx="52939" cy="52939"/>
          </a:xfrm>
          <a:custGeom>
            <a:avLst/>
            <a:gdLst>
              <a:gd name="connsiteX0" fmla="*/ 96371 w 96370"/>
              <a:gd name="connsiteY0" fmla="*/ 48186 h 96371"/>
              <a:gd name="connsiteX1" fmla="*/ 48185 w 96370"/>
              <a:gd name="connsiteY1" fmla="*/ 96371 h 96371"/>
              <a:gd name="connsiteX2" fmla="*/ 0 w 96370"/>
              <a:gd name="connsiteY2" fmla="*/ 48186 h 96371"/>
              <a:gd name="connsiteX3" fmla="*/ 48185 w 96370"/>
              <a:gd name="connsiteY3" fmla="*/ 1 h 96371"/>
              <a:gd name="connsiteX4" fmla="*/ 96371 w 96370"/>
              <a:gd name="connsiteY4" fmla="*/ 48186 h 9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70" h="96371">
                <a:moveTo>
                  <a:pt x="96371" y="48186"/>
                </a:moveTo>
                <a:cubicBezTo>
                  <a:pt x="96371" y="74849"/>
                  <a:pt x="74848" y="96371"/>
                  <a:pt x="48185" y="96371"/>
                </a:cubicBezTo>
                <a:cubicBezTo>
                  <a:pt x="21523" y="96371"/>
                  <a:pt x="0" y="74849"/>
                  <a:pt x="0" y="48186"/>
                </a:cubicBezTo>
                <a:cubicBezTo>
                  <a:pt x="0" y="21524"/>
                  <a:pt x="21523" y="1"/>
                  <a:pt x="48185" y="1"/>
                </a:cubicBezTo>
                <a:cubicBezTo>
                  <a:pt x="74687" y="-160"/>
                  <a:pt x="96371" y="21524"/>
                  <a:pt x="96371" y="48186"/>
                </a:cubicBezTo>
                <a:close/>
              </a:path>
            </a:pathLst>
          </a:custGeom>
          <a:solidFill>
            <a:schemeClr val="bg1"/>
          </a:solidFill>
          <a:ln w="24084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6782F36-A64B-8966-3142-5362A1CF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9455" y="3541801"/>
            <a:ext cx="79585" cy="79584"/>
          </a:xfrm>
          <a:custGeom>
            <a:avLst/>
            <a:gdLst>
              <a:gd name="connsiteX0" fmla="*/ 144877 w 144877"/>
              <a:gd name="connsiteY0" fmla="*/ 72438 h 144876"/>
              <a:gd name="connsiteX1" fmla="*/ 72439 w 144877"/>
              <a:gd name="connsiteY1" fmla="*/ 144877 h 144876"/>
              <a:gd name="connsiteX2" fmla="*/ 0 w 144877"/>
              <a:gd name="connsiteY2" fmla="*/ 72438 h 144876"/>
              <a:gd name="connsiteX3" fmla="*/ 72439 w 144877"/>
              <a:gd name="connsiteY3" fmla="*/ 0 h 144876"/>
              <a:gd name="connsiteX4" fmla="*/ 144877 w 144877"/>
              <a:gd name="connsiteY4" fmla="*/ 72438 h 1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7" h="144876">
                <a:moveTo>
                  <a:pt x="144877" y="72438"/>
                </a:moveTo>
                <a:cubicBezTo>
                  <a:pt x="144877" y="112432"/>
                  <a:pt x="112432" y="144877"/>
                  <a:pt x="72439" y="144877"/>
                </a:cubicBezTo>
                <a:cubicBezTo>
                  <a:pt x="32445" y="144877"/>
                  <a:pt x="0" y="112432"/>
                  <a:pt x="0" y="72438"/>
                </a:cubicBezTo>
                <a:cubicBezTo>
                  <a:pt x="0" y="32445"/>
                  <a:pt x="32445" y="0"/>
                  <a:pt x="72439" y="0"/>
                </a:cubicBezTo>
                <a:cubicBezTo>
                  <a:pt x="112593" y="0"/>
                  <a:pt x="144877" y="32445"/>
                  <a:pt x="144877" y="72438"/>
                </a:cubicBezTo>
                <a:close/>
              </a:path>
            </a:pathLst>
          </a:custGeom>
          <a:solidFill>
            <a:schemeClr val="bg1"/>
          </a:solidFill>
          <a:ln w="20229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53F1575-F0CE-C7FD-CABF-16C569312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7079" y="3549301"/>
            <a:ext cx="64584" cy="64586"/>
          </a:xfrm>
          <a:custGeom>
            <a:avLst/>
            <a:gdLst>
              <a:gd name="connsiteX0" fmla="*/ 117572 w 117571"/>
              <a:gd name="connsiteY0" fmla="*/ 58786 h 117572"/>
              <a:gd name="connsiteX1" fmla="*/ 58786 w 117571"/>
              <a:gd name="connsiteY1" fmla="*/ 117572 h 117572"/>
              <a:gd name="connsiteX2" fmla="*/ 0 w 117571"/>
              <a:gd name="connsiteY2" fmla="*/ 58786 h 117572"/>
              <a:gd name="connsiteX3" fmla="*/ 58786 w 117571"/>
              <a:gd name="connsiteY3" fmla="*/ 0 h 117572"/>
              <a:gd name="connsiteX4" fmla="*/ 117572 w 117571"/>
              <a:gd name="connsiteY4" fmla="*/ 58786 h 11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71" h="117572">
                <a:moveTo>
                  <a:pt x="117572" y="58786"/>
                </a:moveTo>
                <a:cubicBezTo>
                  <a:pt x="117572" y="91231"/>
                  <a:pt x="91231" y="117572"/>
                  <a:pt x="58786" y="117572"/>
                </a:cubicBezTo>
                <a:cubicBezTo>
                  <a:pt x="26341" y="117572"/>
                  <a:pt x="0" y="91231"/>
                  <a:pt x="0" y="58786"/>
                </a:cubicBezTo>
                <a:cubicBezTo>
                  <a:pt x="0" y="26341"/>
                  <a:pt x="26341" y="0"/>
                  <a:pt x="58786" y="0"/>
                </a:cubicBezTo>
                <a:cubicBezTo>
                  <a:pt x="91231" y="0"/>
                  <a:pt x="117572" y="26341"/>
                  <a:pt x="117572" y="58786"/>
                </a:cubicBezTo>
                <a:close/>
              </a:path>
            </a:pathLst>
          </a:custGeom>
          <a:solidFill>
            <a:srgbClr val="FFFFFF"/>
          </a:solidFill>
          <a:ln w="26083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3265277-476C-7F18-5838-C5938BAB2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3495" y="3919162"/>
            <a:ext cx="1264887" cy="975661"/>
          </a:xfrm>
          <a:custGeom>
            <a:avLst/>
            <a:gdLst>
              <a:gd name="connsiteX0" fmla="*/ 1151427 w 2302630"/>
              <a:gd name="connsiteY0" fmla="*/ 55419 h 1776116"/>
              <a:gd name="connsiteX1" fmla="*/ 685797 w 2302630"/>
              <a:gd name="connsiteY1" fmla="*/ 4343 h 1776116"/>
              <a:gd name="connsiteX2" fmla="*/ 475548 w 2302630"/>
              <a:gd name="connsiteY2" fmla="*/ 120630 h 1776116"/>
              <a:gd name="connsiteX3" fmla="*/ 11042 w 2302630"/>
              <a:gd name="connsiteY3" fmla="*/ 1401877 h 1776116"/>
              <a:gd name="connsiteX4" fmla="*/ 133593 w 2302630"/>
              <a:gd name="connsiteY4" fmla="*/ 1640233 h 1776116"/>
              <a:gd name="connsiteX5" fmla="*/ 1151267 w 2302630"/>
              <a:gd name="connsiteY5" fmla="*/ 1776116 h 1776116"/>
              <a:gd name="connsiteX6" fmla="*/ 2168940 w 2302630"/>
              <a:gd name="connsiteY6" fmla="*/ 1640233 h 1776116"/>
              <a:gd name="connsiteX7" fmla="*/ 2291652 w 2302630"/>
              <a:gd name="connsiteY7" fmla="*/ 1401877 h 1776116"/>
              <a:gd name="connsiteX8" fmla="*/ 1827146 w 2302630"/>
              <a:gd name="connsiteY8" fmla="*/ 120630 h 1776116"/>
              <a:gd name="connsiteX9" fmla="*/ 1616897 w 2302630"/>
              <a:gd name="connsiteY9" fmla="*/ 4343 h 1776116"/>
              <a:gd name="connsiteX10" fmla="*/ 1151427 w 2302630"/>
              <a:gd name="connsiteY10" fmla="*/ 55419 h 177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2630" h="1776116">
                <a:moveTo>
                  <a:pt x="1151427" y="55419"/>
                </a:moveTo>
                <a:cubicBezTo>
                  <a:pt x="991452" y="55419"/>
                  <a:pt x="835653" y="37751"/>
                  <a:pt x="685797" y="4343"/>
                </a:cubicBezTo>
                <a:cubicBezTo>
                  <a:pt x="596654" y="-15574"/>
                  <a:pt x="506708" y="34699"/>
                  <a:pt x="475548" y="120630"/>
                </a:cubicBezTo>
                <a:lnTo>
                  <a:pt x="11042" y="1401877"/>
                </a:lnTo>
                <a:cubicBezTo>
                  <a:pt x="-25258" y="1501781"/>
                  <a:pt x="31119" y="1612125"/>
                  <a:pt x="133593" y="1640233"/>
                </a:cubicBezTo>
                <a:cubicBezTo>
                  <a:pt x="457880" y="1728734"/>
                  <a:pt x="799032" y="1776116"/>
                  <a:pt x="1151267" y="1776116"/>
                </a:cubicBezTo>
                <a:cubicBezTo>
                  <a:pt x="1503501" y="1776116"/>
                  <a:pt x="1844814" y="1728734"/>
                  <a:pt x="2168940" y="1640233"/>
                </a:cubicBezTo>
                <a:cubicBezTo>
                  <a:pt x="2271575" y="1612286"/>
                  <a:pt x="2327791" y="1501942"/>
                  <a:pt x="2291652" y="1401877"/>
                </a:cubicBezTo>
                <a:lnTo>
                  <a:pt x="1827146" y="120630"/>
                </a:lnTo>
                <a:cubicBezTo>
                  <a:pt x="1795986" y="34699"/>
                  <a:pt x="1706040" y="-15574"/>
                  <a:pt x="1616897" y="4343"/>
                </a:cubicBezTo>
                <a:cubicBezTo>
                  <a:pt x="1467041" y="37751"/>
                  <a:pt x="1311403" y="55419"/>
                  <a:pt x="1151427" y="55419"/>
                </a:cubicBezTo>
                <a:close/>
              </a:path>
            </a:pathLst>
          </a:custGeom>
          <a:solidFill>
            <a:schemeClr val="accent1"/>
          </a:solidFill>
          <a:ln w="16056" cap="flat">
            <a:noFill/>
            <a:prstDash val="solid"/>
            <a:miter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6B9EB4-FEDB-8376-DB59-771D5EEB0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1716" y="3496285"/>
            <a:ext cx="1220359" cy="1216150"/>
          </a:xfrm>
          <a:custGeom>
            <a:avLst/>
            <a:gdLst>
              <a:gd name="connsiteX0" fmla="*/ 1230199 w 2221569"/>
              <a:gd name="connsiteY0" fmla="*/ 28890 h 2213905"/>
              <a:gd name="connsiteX1" fmla="*/ 84032 w 2221569"/>
              <a:gd name="connsiteY1" fmla="*/ 765322 h 2213905"/>
              <a:gd name="connsiteX2" fmla="*/ 37613 w 2221569"/>
              <a:gd name="connsiteY2" fmla="*/ 1030180 h 2213905"/>
              <a:gd name="connsiteX3" fmla="*/ 1497949 w 2221569"/>
              <a:gd name="connsiteY3" fmla="*/ 2197228 h 2213905"/>
              <a:gd name="connsiteX4" fmla="*/ 1746103 w 2221569"/>
              <a:gd name="connsiteY4" fmla="*/ 2093308 h 2213905"/>
              <a:gd name="connsiteX5" fmla="*/ 2210609 w 2221569"/>
              <a:gd name="connsiteY5" fmla="*/ 812222 h 2213905"/>
              <a:gd name="connsiteX6" fmla="*/ 2121788 w 2221569"/>
              <a:gd name="connsiteY6" fmla="*/ 587197 h 2213905"/>
              <a:gd name="connsiteX7" fmla="*/ 1469519 w 2221569"/>
              <a:gd name="connsiteY7" fmla="*/ 65993 h 2213905"/>
              <a:gd name="connsiteX8" fmla="*/ 1230199 w 2221569"/>
              <a:gd name="connsiteY8" fmla="*/ 28890 h 221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569" h="2213905">
                <a:moveTo>
                  <a:pt x="1230199" y="28890"/>
                </a:moveTo>
                <a:lnTo>
                  <a:pt x="84032" y="765322"/>
                </a:lnTo>
                <a:cubicBezTo>
                  <a:pt x="-5914" y="823144"/>
                  <a:pt x="-27277" y="945374"/>
                  <a:pt x="37613" y="1030180"/>
                </a:cubicBezTo>
                <a:cubicBezTo>
                  <a:pt x="419401" y="1529380"/>
                  <a:pt x="920207" y="1932531"/>
                  <a:pt x="1497949" y="2197228"/>
                </a:cubicBezTo>
                <a:cubicBezTo>
                  <a:pt x="1595122" y="2241720"/>
                  <a:pt x="1709643" y="2193855"/>
                  <a:pt x="1746103" y="2093308"/>
                </a:cubicBezTo>
                <a:lnTo>
                  <a:pt x="2210609" y="812222"/>
                </a:lnTo>
                <a:cubicBezTo>
                  <a:pt x="2242090" y="725489"/>
                  <a:pt x="2203703" y="629600"/>
                  <a:pt x="2121788" y="587197"/>
                </a:cubicBezTo>
                <a:cubicBezTo>
                  <a:pt x="1871385" y="457418"/>
                  <a:pt x="1649893" y="279614"/>
                  <a:pt x="1469519" y="65993"/>
                </a:cubicBezTo>
                <a:cubicBezTo>
                  <a:pt x="1410091" y="-4679"/>
                  <a:pt x="1307938" y="-21062"/>
                  <a:pt x="1230199" y="28890"/>
                </a:cubicBezTo>
                <a:close/>
              </a:path>
            </a:pathLst>
          </a:custGeom>
          <a:solidFill>
            <a:schemeClr val="accent2"/>
          </a:solidFill>
          <a:ln w="16056" cap="flat">
            <a:noFill/>
            <a:prstDash val="solid"/>
            <a:miter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C2465DC-A5B0-8961-4E4D-3CC4D47D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9925" y="3496280"/>
            <a:ext cx="1220359" cy="1216156"/>
          </a:xfrm>
          <a:custGeom>
            <a:avLst/>
            <a:gdLst>
              <a:gd name="connsiteX0" fmla="*/ 10961 w 2221569"/>
              <a:gd name="connsiteY0" fmla="*/ 812232 h 2213915"/>
              <a:gd name="connsiteX1" fmla="*/ 475467 w 2221569"/>
              <a:gd name="connsiteY1" fmla="*/ 2093318 h 2213915"/>
              <a:gd name="connsiteX2" fmla="*/ 723621 w 2221569"/>
              <a:gd name="connsiteY2" fmla="*/ 2197238 h 2213915"/>
              <a:gd name="connsiteX3" fmla="*/ 2183957 w 2221569"/>
              <a:gd name="connsiteY3" fmla="*/ 1030190 h 2213915"/>
              <a:gd name="connsiteX4" fmla="*/ 2137539 w 2221569"/>
              <a:gd name="connsiteY4" fmla="*/ 765331 h 2213915"/>
              <a:gd name="connsiteX5" fmla="*/ 991371 w 2221569"/>
              <a:gd name="connsiteY5" fmla="*/ 28899 h 2213915"/>
              <a:gd name="connsiteX6" fmla="*/ 752051 w 2221569"/>
              <a:gd name="connsiteY6" fmla="*/ 65841 h 2213915"/>
              <a:gd name="connsiteX7" fmla="*/ 99782 w 2221569"/>
              <a:gd name="connsiteY7" fmla="*/ 587046 h 2213915"/>
              <a:gd name="connsiteX8" fmla="*/ 10961 w 2221569"/>
              <a:gd name="connsiteY8" fmla="*/ 812232 h 221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569" h="2213915">
                <a:moveTo>
                  <a:pt x="10961" y="812232"/>
                </a:moveTo>
                <a:lnTo>
                  <a:pt x="475467" y="2093318"/>
                </a:lnTo>
                <a:cubicBezTo>
                  <a:pt x="511927" y="2193865"/>
                  <a:pt x="626447" y="2241729"/>
                  <a:pt x="723621" y="2197238"/>
                </a:cubicBezTo>
                <a:cubicBezTo>
                  <a:pt x="1301202" y="1932540"/>
                  <a:pt x="1802169" y="1529390"/>
                  <a:pt x="2183957" y="1030190"/>
                </a:cubicBezTo>
                <a:cubicBezTo>
                  <a:pt x="2248847" y="945384"/>
                  <a:pt x="2227484" y="823154"/>
                  <a:pt x="2137539" y="765331"/>
                </a:cubicBezTo>
                <a:lnTo>
                  <a:pt x="991371" y="28899"/>
                </a:lnTo>
                <a:cubicBezTo>
                  <a:pt x="913793" y="-21053"/>
                  <a:pt x="811640" y="-4670"/>
                  <a:pt x="752051" y="65841"/>
                </a:cubicBezTo>
                <a:cubicBezTo>
                  <a:pt x="571677" y="279624"/>
                  <a:pt x="350346" y="457427"/>
                  <a:pt x="99782" y="587046"/>
                </a:cubicBezTo>
                <a:cubicBezTo>
                  <a:pt x="17867" y="629609"/>
                  <a:pt x="-20520" y="725498"/>
                  <a:pt x="10961" y="812232"/>
                </a:cubicBezTo>
                <a:close/>
              </a:path>
            </a:pathLst>
          </a:custGeom>
          <a:solidFill>
            <a:schemeClr val="accent2"/>
          </a:solidFill>
          <a:ln w="16056" cap="flat">
            <a:noFill/>
            <a:prstDash val="solid"/>
            <a:miter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C4CE31-2587-5F01-16D0-1CFB47820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7019" y="2839394"/>
            <a:ext cx="1060850" cy="987205"/>
          </a:xfrm>
          <a:custGeom>
            <a:avLst/>
            <a:gdLst>
              <a:gd name="connsiteX0" fmla="*/ 204766 w 1931196"/>
              <a:gd name="connsiteY0" fmla="*/ 160618 h 1797129"/>
              <a:gd name="connsiteX1" fmla="*/ 17968 w 1931196"/>
              <a:gd name="connsiteY1" fmla="*/ 798109 h 1797129"/>
              <a:gd name="connsiteX2" fmla="*/ 83660 w 1931196"/>
              <a:gd name="connsiteY2" fmla="*/ 1031647 h 1797129"/>
              <a:gd name="connsiteX3" fmla="*/ 1229988 w 1931196"/>
              <a:gd name="connsiteY3" fmla="*/ 1768079 h 1797129"/>
              <a:gd name="connsiteX4" fmla="*/ 1489707 w 1931196"/>
              <a:gd name="connsiteY4" fmla="*/ 1700941 h 1797129"/>
              <a:gd name="connsiteX5" fmla="*/ 1930603 w 1931196"/>
              <a:gd name="connsiteY5" fmla="*/ 197399 h 1797129"/>
              <a:gd name="connsiteX6" fmla="*/ 1748301 w 1931196"/>
              <a:gd name="connsiteY6" fmla="*/ 0 h 1797129"/>
              <a:gd name="connsiteX7" fmla="*/ 386103 w 1931196"/>
              <a:gd name="connsiteY7" fmla="*/ 0 h 1797129"/>
              <a:gd name="connsiteX8" fmla="*/ 204766 w 1931196"/>
              <a:gd name="connsiteY8" fmla="*/ 160618 h 17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96" h="1797129">
                <a:moveTo>
                  <a:pt x="204766" y="160618"/>
                </a:moveTo>
                <a:cubicBezTo>
                  <a:pt x="175694" y="385964"/>
                  <a:pt x="111608" y="600389"/>
                  <a:pt x="17968" y="798109"/>
                </a:cubicBezTo>
                <a:cubicBezTo>
                  <a:pt x="-21545" y="881630"/>
                  <a:pt x="5761" y="981535"/>
                  <a:pt x="83660" y="1031647"/>
                </a:cubicBezTo>
                <a:lnTo>
                  <a:pt x="1229988" y="1768079"/>
                </a:lnTo>
                <a:cubicBezTo>
                  <a:pt x="1319613" y="1825580"/>
                  <a:pt x="1439434" y="1794903"/>
                  <a:pt x="1489707" y="1700941"/>
                </a:cubicBezTo>
                <a:cubicBezTo>
                  <a:pt x="1732722" y="1246554"/>
                  <a:pt x="1887396" y="737717"/>
                  <a:pt x="1930603" y="197399"/>
                </a:cubicBezTo>
                <a:cubicBezTo>
                  <a:pt x="1939115" y="91070"/>
                  <a:pt x="1855113" y="0"/>
                  <a:pt x="1748301" y="0"/>
                </a:cubicBezTo>
                <a:lnTo>
                  <a:pt x="386103" y="0"/>
                </a:lnTo>
                <a:cubicBezTo>
                  <a:pt x="293748" y="161"/>
                  <a:pt x="216652" y="69066"/>
                  <a:pt x="204766" y="160618"/>
                </a:cubicBezTo>
                <a:close/>
              </a:path>
            </a:pathLst>
          </a:custGeom>
          <a:solidFill>
            <a:schemeClr val="accent1"/>
          </a:solidFill>
          <a:ln w="16056" cap="flat">
            <a:noFill/>
            <a:prstDash val="solid"/>
            <a:miter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745F66C-123D-76DE-E150-67FB8218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0865" y="2839482"/>
            <a:ext cx="1060850" cy="987205"/>
          </a:xfrm>
          <a:custGeom>
            <a:avLst/>
            <a:gdLst>
              <a:gd name="connsiteX0" fmla="*/ 1545093 w 1931196"/>
              <a:gd name="connsiteY0" fmla="*/ 0 h 1797129"/>
              <a:gd name="connsiteX1" fmla="*/ 182895 w 1931196"/>
              <a:gd name="connsiteY1" fmla="*/ 0 h 1797129"/>
              <a:gd name="connsiteX2" fmla="*/ 593 w 1931196"/>
              <a:gd name="connsiteY2" fmla="*/ 197399 h 1797129"/>
              <a:gd name="connsiteX3" fmla="*/ 441489 w 1931196"/>
              <a:gd name="connsiteY3" fmla="*/ 1700941 h 1797129"/>
              <a:gd name="connsiteX4" fmla="*/ 701208 w 1931196"/>
              <a:gd name="connsiteY4" fmla="*/ 1768079 h 1797129"/>
              <a:gd name="connsiteX5" fmla="*/ 1847536 w 1931196"/>
              <a:gd name="connsiteY5" fmla="*/ 1031647 h 1797129"/>
              <a:gd name="connsiteX6" fmla="*/ 1913228 w 1931196"/>
              <a:gd name="connsiteY6" fmla="*/ 798109 h 1797129"/>
              <a:gd name="connsiteX7" fmla="*/ 1726430 w 1931196"/>
              <a:gd name="connsiteY7" fmla="*/ 160618 h 1797129"/>
              <a:gd name="connsiteX8" fmla="*/ 1545093 w 1931196"/>
              <a:gd name="connsiteY8" fmla="*/ 0 h 17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96" h="1797129">
                <a:moveTo>
                  <a:pt x="1545093" y="0"/>
                </a:moveTo>
                <a:lnTo>
                  <a:pt x="182895" y="0"/>
                </a:lnTo>
                <a:cubicBezTo>
                  <a:pt x="76244" y="0"/>
                  <a:pt x="-7919" y="91070"/>
                  <a:pt x="593" y="197399"/>
                </a:cubicBezTo>
                <a:cubicBezTo>
                  <a:pt x="43960" y="737556"/>
                  <a:pt x="198474" y="1246393"/>
                  <a:pt x="441489" y="1700941"/>
                </a:cubicBezTo>
                <a:cubicBezTo>
                  <a:pt x="491762" y="1794902"/>
                  <a:pt x="611583" y="1825580"/>
                  <a:pt x="701208" y="1768079"/>
                </a:cubicBezTo>
                <a:lnTo>
                  <a:pt x="1847536" y="1031647"/>
                </a:lnTo>
                <a:cubicBezTo>
                  <a:pt x="1925436" y="981695"/>
                  <a:pt x="1952740" y="881791"/>
                  <a:pt x="1913228" y="798109"/>
                </a:cubicBezTo>
                <a:cubicBezTo>
                  <a:pt x="1819588" y="600389"/>
                  <a:pt x="1755502" y="385964"/>
                  <a:pt x="1726430" y="160618"/>
                </a:cubicBezTo>
                <a:cubicBezTo>
                  <a:pt x="1714544" y="68905"/>
                  <a:pt x="1637287" y="0"/>
                  <a:pt x="1545093" y="0"/>
                </a:cubicBezTo>
                <a:close/>
              </a:path>
            </a:pathLst>
          </a:custGeom>
          <a:solidFill>
            <a:schemeClr val="accent1"/>
          </a:solidFill>
          <a:ln w="16056" cap="flat">
            <a:noFill/>
            <a:prstDash val="solid"/>
            <a:miter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106D8A49-DDB6-8D88-95C1-7960A07C3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7987" y="4495226"/>
            <a:ext cx="3036026" cy="730640"/>
            <a:chOff x="3333376" y="3143470"/>
            <a:chExt cx="5526853" cy="1330074"/>
          </a:xfrm>
          <a:noFill/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024D39-5F91-23D2-6885-75D02EF2EA38}"/>
                </a:ext>
              </a:extLst>
            </p:cNvPr>
            <p:cNvSpPr/>
            <p:nvPr/>
          </p:nvSpPr>
          <p:spPr>
            <a:xfrm>
              <a:off x="3333376" y="3143470"/>
              <a:ext cx="172182" cy="1330074"/>
            </a:xfrm>
            <a:custGeom>
              <a:avLst/>
              <a:gdLst>
                <a:gd name="connsiteX0" fmla="*/ 0 w 172182"/>
                <a:gd name="connsiteY0" fmla="*/ 1330075 h 1330074"/>
                <a:gd name="connsiteX1" fmla="*/ 0 w 172182"/>
                <a:gd name="connsiteY1" fmla="*/ 172182 h 1330074"/>
                <a:gd name="connsiteX2" fmla="*/ 172182 w 172182"/>
                <a:gd name="connsiteY2" fmla="*/ 0 h 133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182" h="1330074">
                  <a:moveTo>
                    <a:pt x="0" y="1330075"/>
                  </a:moveTo>
                  <a:lnTo>
                    <a:pt x="0" y="172182"/>
                  </a:lnTo>
                  <a:lnTo>
                    <a:pt x="172182" y="0"/>
                  </a:lnTo>
                </a:path>
              </a:pathLst>
            </a:custGeom>
            <a:noFill/>
            <a:ln w="16056" cap="rnd">
              <a:solidFill>
                <a:srgbClr val="474A5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12E9A4-EB3E-39E5-A46A-E7345E6B8FA4}"/>
                </a:ext>
              </a:extLst>
            </p:cNvPr>
            <p:cNvSpPr/>
            <p:nvPr/>
          </p:nvSpPr>
          <p:spPr>
            <a:xfrm>
              <a:off x="8687886" y="3143470"/>
              <a:ext cx="172342" cy="1330074"/>
            </a:xfrm>
            <a:custGeom>
              <a:avLst/>
              <a:gdLst>
                <a:gd name="connsiteX0" fmla="*/ 172343 w 172342"/>
                <a:gd name="connsiteY0" fmla="*/ 1330075 h 1330074"/>
                <a:gd name="connsiteX1" fmla="*/ 172343 w 172342"/>
                <a:gd name="connsiteY1" fmla="*/ 172182 h 1330074"/>
                <a:gd name="connsiteX2" fmla="*/ 0 w 172342"/>
                <a:gd name="connsiteY2" fmla="*/ 0 h 133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342" h="1330074">
                  <a:moveTo>
                    <a:pt x="172343" y="1330075"/>
                  </a:moveTo>
                  <a:lnTo>
                    <a:pt x="172343" y="172182"/>
                  </a:lnTo>
                  <a:lnTo>
                    <a:pt x="0" y="0"/>
                  </a:lnTo>
                </a:path>
              </a:pathLst>
            </a:custGeom>
            <a:noFill/>
            <a:ln w="16056" cap="rnd">
              <a:solidFill>
                <a:srgbClr val="474A5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2">
            <a:extLst>
              <a:ext uri="{FF2B5EF4-FFF2-40B4-BE49-F238E27FC236}">
                <a16:creationId xmlns:a16="http://schemas.microsoft.com/office/drawing/2014/main" id="{A4542C92-5606-24BA-C2F0-146976AC5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00089" y="3089440"/>
            <a:ext cx="4791822" cy="636057"/>
            <a:chOff x="1735230" y="584349"/>
            <a:chExt cx="8723144" cy="1157892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E06FC59-0FA0-55F4-7309-6A0646617EC4}"/>
                </a:ext>
              </a:extLst>
            </p:cNvPr>
            <p:cNvSpPr/>
            <p:nvPr/>
          </p:nvSpPr>
          <p:spPr>
            <a:xfrm>
              <a:off x="1735230" y="584349"/>
              <a:ext cx="206554" cy="1157892"/>
            </a:xfrm>
            <a:custGeom>
              <a:avLst/>
              <a:gdLst>
                <a:gd name="connsiteX0" fmla="*/ 0 w 206554"/>
                <a:gd name="connsiteY0" fmla="*/ 1157893 h 1157892"/>
                <a:gd name="connsiteX1" fmla="*/ 0 w 206554"/>
                <a:gd name="connsiteY1" fmla="*/ 0 h 1157892"/>
                <a:gd name="connsiteX2" fmla="*/ 206554 w 206554"/>
                <a:gd name="connsiteY2" fmla="*/ 0 h 11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54" h="1157892">
                  <a:moveTo>
                    <a:pt x="0" y="1157893"/>
                  </a:moveTo>
                  <a:lnTo>
                    <a:pt x="0" y="0"/>
                  </a:lnTo>
                  <a:lnTo>
                    <a:pt x="206554" y="0"/>
                  </a:lnTo>
                </a:path>
              </a:pathLst>
            </a:custGeom>
            <a:noFill/>
            <a:ln w="16056" cap="rnd">
              <a:solidFill>
                <a:srgbClr val="474A5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F6951C3-3ACE-6113-A805-31274F79DF15}"/>
                </a:ext>
              </a:extLst>
            </p:cNvPr>
            <p:cNvSpPr/>
            <p:nvPr/>
          </p:nvSpPr>
          <p:spPr>
            <a:xfrm>
              <a:off x="10251820" y="584349"/>
              <a:ext cx="206554" cy="1157892"/>
            </a:xfrm>
            <a:custGeom>
              <a:avLst/>
              <a:gdLst>
                <a:gd name="connsiteX0" fmla="*/ 206554 w 206554"/>
                <a:gd name="connsiteY0" fmla="*/ 1157893 h 1157892"/>
                <a:gd name="connsiteX1" fmla="*/ 206554 w 206554"/>
                <a:gd name="connsiteY1" fmla="*/ 0 h 1157892"/>
                <a:gd name="connsiteX2" fmla="*/ 0 w 206554"/>
                <a:gd name="connsiteY2" fmla="*/ 0 h 11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54" h="1157892">
                  <a:moveTo>
                    <a:pt x="206554" y="1157893"/>
                  </a:moveTo>
                  <a:lnTo>
                    <a:pt x="206554" y="0"/>
                  </a:lnTo>
                  <a:lnTo>
                    <a:pt x="0" y="0"/>
                  </a:lnTo>
                </a:path>
              </a:pathLst>
            </a:custGeom>
            <a:noFill/>
            <a:ln w="16056" cap="rnd">
              <a:solidFill>
                <a:srgbClr val="474A5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1CFCA4A-D609-C074-EF0D-211E068FF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993024"/>
            <a:ext cx="45719" cy="442212"/>
          </a:xfrm>
          <a:custGeom>
            <a:avLst/>
            <a:gdLst>
              <a:gd name="connsiteX0" fmla="*/ 0 w 16061"/>
              <a:gd name="connsiteY0" fmla="*/ 365566 h 365565"/>
              <a:gd name="connsiteX1" fmla="*/ 0 w 16061"/>
              <a:gd name="connsiteY1" fmla="*/ 0 h 36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61" h="365565">
                <a:moveTo>
                  <a:pt x="0" y="365566"/>
                </a:moveTo>
                <a:lnTo>
                  <a:pt x="0" y="0"/>
                </a:lnTo>
              </a:path>
            </a:pathLst>
          </a:custGeom>
          <a:ln w="16056" cap="rnd">
            <a:solidFill>
              <a:srgbClr val="474A54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C4C012-E722-21C2-7BF0-29B1B4C799F7}"/>
              </a:ext>
            </a:extLst>
          </p:cNvPr>
          <p:cNvSpPr txBox="1"/>
          <p:nvPr/>
        </p:nvSpPr>
        <p:spPr>
          <a:xfrm>
            <a:off x="211015" y="3044250"/>
            <a:ext cx="34890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Internal Controls: </a:t>
            </a:r>
            <a:r>
              <a:rPr lang="en-US" sz="1400" dirty="0"/>
              <a:t>Multi-level reviews to validate inputs and reconcile forecasts with actual expenditures</a:t>
            </a:r>
            <a:r>
              <a:rPr lang="en-US" sz="1050" dirty="0"/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50D71C-D65A-A476-006E-3DB91BFC1BDF}"/>
              </a:ext>
            </a:extLst>
          </p:cNvPr>
          <p:cNvSpPr txBox="1"/>
          <p:nvPr/>
        </p:nvSpPr>
        <p:spPr>
          <a:xfrm>
            <a:off x="211015" y="4536816"/>
            <a:ext cx="43601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Data Integration: </a:t>
            </a:r>
            <a:r>
              <a:rPr lang="en-US" sz="1400" dirty="0"/>
              <a:t>Coordinate financial systems with case management systems to align fiscal projections with service delivery trends</a:t>
            </a:r>
            <a:r>
              <a:rPr lang="en-US" sz="1050" dirty="0"/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A80DFB-FF79-05D6-99AF-4F6FE9995F60}"/>
              </a:ext>
            </a:extLst>
          </p:cNvPr>
          <p:cNvSpPr txBox="1"/>
          <p:nvPr/>
        </p:nvSpPr>
        <p:spPr>
          <a:xfrm>
            <a:off x="4473655" y="5534660"/>
            <a:ext cx="3244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Audit Preparedness: </a:t>
            </a:r>
            <a:r>
              <a:rPr lang="en-US" sz="1400" dirty="0"/>
              <a:t>Maintain documentation trails supporting every forecast assumption.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858F03-0869-BCD3-BCDD-950D0BED70F9}"/>
              </a:ext>
            </a:extLst>
          </p:cNvPr>
          <p:cNvSpPr txBox="1"/>
          <p:nvPr/>
        </p:nvSpPr>
        <p:spPr>
          <a:xfrm>
            <a:off x="8484309" y="3042187"/>
            <a:ext cx="34866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Cross-Department Collaboration: </a:t>
            </a:r>
            <a:r>
              <a:rPr lang="en-US" sz="1400" dirty="0"/>
              <a:t>Finance, program, and data staff should jointly review projections to prevent silos and data inconsistencies.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B00512-9E05-0B5E-17E5-3AD7E61F385A}"/>
              </a:ext>
            </a:extLst>
          </p:cNvPr>
          <p:cNvSpPr txBox="1"/>
          <p:nvPr/>
        </p:nvSpPr>
        <p:spPr>
          <a:xfrm>
            <a:off x="7614012" y="4525367"/>
            <a:ext cx="4123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Continuous Improvement: </a:t>
            </a:r>
            <a:r>
              <a:rPr lang="en-US" sz="1400" dirty="0"/>
              <a:t>Conduct quarterly budget-to-actual analyses to refine models and demonstrate fiscal discipline.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6EA1F2A-DC1B-6C54-0032-F4B6970A6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624" y="606589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F814A4-48D7-232F-2D41-0EFEBA5D4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655" y="2987719"/>
            <a:ext cx="457200" cy="457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DB8A217-7C7D-3601-84B0-9FF19233C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718" y="3822239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2392D8A-3A7F-0E5B-DF76-85FC315AF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338" y="4178392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E219F51-1363-99E9-5194-DBDE76890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9930" y="3822239"/>
            <a:ext cx="457200" cy="457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7A8E6CD-C6FB-258E-617E-34D2942A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8844" y="298771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E74F-A7CE-9AE3-416C-BDC2177D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8059649E-AC49-CA69-BB54-E7AB96A8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2885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B38C3-58B4-C764-52CE-5AA0B5D44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6850C-8A75-AA5F-6576-E616BAA28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59C22-CF70-E9AB-E2E1-824A192EE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D29D08-5A06-E10D-7206-4A098C38B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1E08D1-6357-1973-0142-92E9119A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06ADED-E824-C355-36D2-0492E1658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D148257B-4F5E-8EB0-FE1A-7C08F5DEE2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3620" y="295631"/>
            <a:ext cx="4769642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COMMUNICATING CONFIDENCE: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F60ED-9744-FC68-09FB-447892D002D2}"/>
              </a:ext>
            </a:extLst>
          </p:cNvPr>
          <p:cNvSpPr txBox="1"/>
          <p:nvPr/>
        </p:nvSpPr>
        <p:spPr>
          <a:xfrm>
            <a:off x="6103620" y="1464053"/>
            <a:ext cx="5897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TELLING THE STORY WITH CREDIBILITY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76F0D-660E-5522-E41F-EE96E40C2283}"/>
              </a:ext>
            </a:extLst>
          </p:cNvPr>
          <p:cNvSpPr txBox="1"/>
          <p:nvPr/>
        </p:nvSpPr>
        <p:spPr>
          <a:xfrm>
            <a:off x="6103621" y="2059918"/>
            <a:ext cx="5801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Data Integrity Builds Stakeholder Trust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F90839-6FD3-5A19-74A7-7A844AA2B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02781" y="1372849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B36A0E-21F5-6636-D1B4-5DDE32C6D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27625" y="1372849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51AD714-9626-1768-F7D5-3ADD4321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2559565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184CEF-2895-75E3-38D7-CCD27B756CC8}"/>
              </a:ext>
            </a:extLst>
          </p:cNvPr>
          <p:cNvSpPr txBox="1"/>
          <p:nvPr/>
        </p:nvSpPr>
        <p:spPr>
          <a:xfrm>
            <a:off x="6697149" y="2538534"/>
            <a:ext cx="506095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Stakeholders and leadership must see a clear connection between fiscal data and program results.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ED52D8-9B8B-89CF-10DE-C12866F54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3195999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74590B-B9BF-6CA5-86EB-8BC196476E4D}"/>
              </a:ext>
            </a:extLst>
          </p:cNvPr>
          <p:cNvSpPr txBox="1"/>
          <p:nvPr/>
        </p:nvSpPr>
        <p:spPr>
          <a:xfrm>
            <a:off x="6697149" y="3185484"/>
            <a:ext cx="506095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Show ROI by highlighting how VR outcomes increase citizens’ earnings and reduce reliance on state assistance.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C86AF3-C94B-F9BA-3FCD-ACB810C9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3832433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89F5C9-33CC-9B9F-0E4E-CE9E66C004E7}"/>
              </a:ext>
            </a:extLst>
          </p:cNvPr>
          <p:cNvSpPr txBox="1"/>
          <p:nvPr/>
        </p:nvSpPr>
        <p:spPr>
          <a:xfrm>
            <a:off x="6697149" y="3832434"/>
            <a:ext cx="506095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Use scenario forecasts — base, optimistic, constrained — to illustrate funding impacts.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8219C0E-550C-C407-0382-1B2C2872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4468867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8D48C0A-ED10-04D2-724C-E0654E26651C}"/>
              </a:ext>
            </a:extLst>
          </p:cNvPr>
          <p:cNvSpPr txBox="1"/>
          <p:nvPr/>
        </p:nvSpPr>
        <p:spPr>
          <a:xfrm>
            <a:off x="6704964" y="4550686"/>
            <a:ext cx="506095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Align data with </a:t>
            </a:r>
            <a:r>
              <a:rPr lang="en-US" sz="1200"/>
              <a:t>State Plan priorities</a:t>
            </a:r>
            <a:r>
              <a:rPr lang="en-US" sz="1200" dirty="0"/>
              <a:t>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5C884C4-CA26-288F-8FF1-5D6989D5D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5105304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5D9878A-A35E-BC07-103E-EAC54378B8F0}"/>
              </a:ext>
            </a:extLst>
          </p:cNvPr>
          <p:cNvSpPr txBox="1"/>
          <p:nvPr/>
        </p:nvSpPr>
        <p:spPr>
          <a:xfrm>
            <a:off x="6697149" y="5084273"/>
            <a:ext cx="506095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Apply standardized metrics for year-to-year comparisons — consistency builds credibility.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C3C75FD-6EB4-6F88-3A89-B90A36683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78305" y="3087584"/>
            <a:ext cx="5127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7265DCE-30E0-616F-24FC-766CF420A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78305" y="3724018"/>
            <a:ext cx="5127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84F719C-C0D8-BDB9-9B8A-4ADE478BD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78305" y="4360452"/>
            <a:ext cx="5127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97B50F4-3F74-244C-DABC-51BF85C2A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78305" y="4996886"/>
            <a:ext cx="5127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313F4A3-6C5F-A188-57A5-56C27668D5AD}"/>
              </a:ext>
            </a:extLst>
          </p:cNvPr>
          <p:cNvSpPr txBox="1"/>
          <p:nvPr/>
        </p:nvSpPr>
        <p:spPr>
          <a:xfrm>
            <a:off x="6103620" y="5688487"/>
            <a:ext cx="5801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Transparent, evidence-based data earns confidence — and continued investment.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07DFB654-DF50-E752-A799-4F582A01B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624" y="606589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01FFAEF-6CE9-D8F1-F368-A21105E8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2537" y="2600090"/>
            <a:ext cx="4250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6CDDAAF-740C-7CD5-A98E-6E133B8E7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2537" y="3236524"/>
            <a:ext cx="4250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A44C500-42B8-D468-79B6-A52B821CD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2537" y="3876417"/>
            <a:ext cx="4250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172B278-14EC-2990-7AA1-D0AC4654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2537" y="4515684"/>
            <a:ext cx="4250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687470F-71DF-4F4A-CD31-128061C65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2537" y="5141538"/>
            <a:ext cx="4250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091B25B-F1F1-B818-03F7-F2B8275D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6" b="12996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053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37A49-FE15-7D39-9BEB-8CCD27CA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1B4F520F-3BCD-9A97-517D-157885FA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80646"/>
            <a:ext cx="12192000" cy="3887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19AB6-FF24-5CEC-6219-1A8F35B0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236F9-50E5-AD34-97FD-21B0A9107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8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D403F-F40E-3CA8-A971-4B7EE196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270052-A20E-6E80-27F1-7F8C0488E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2C103F-8D5B-877B-74B3-2D080014D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49866-00DB-575A-890C-DED94AA13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7B5F9F11-D62B-8D80-CDF6-54CB4F9400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1800" y="373233"/>
            <a:ext cx="827616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INSIGHTS FROM A PEER DIRECTOR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DB3F8A-7765-8705-C872-E01FD773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1603" y="967568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6095DF-C140-F8D7-6F97-9F67EE722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5627" y="967568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F7EA8DA-F73E-29D8-F043-3DC3B9A13A12}"/>
              </a:ext>
            </a:extLst>
          </p:cNvPr>
          <p:cNvSpPr txBox="1"/>
          <p:nvPr/>
        </p:nvSpPr>
        <p:spPr>
          <a:xfrm>
            <a:off x="1765299" y="1117292"/>
            <a:ext cx="8661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Joseph Baxter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Commissioner, Arkansas Rehabilitation Services (ARS)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80FB85-9FFC-BF5B-B881-305BA5E1A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8342" y="3319132"/>
            <a:ext cx="7507309" cy="940763"/>
          </a:xfrm>
          <a:custGeom>
            <a:avLst/>
            <a:gdLst>
              <a:gd name="connsiteX0" fmla="*/ 0 w 8819701"/>
              <a:gd name="connsiteY0" fmla="*/ 0 h 1105221"/>
              <a:gd name="connsiteX1" fmla="*/ 2268853 w 8819701"/>
              <a:gd name="connsiteY1" fmla="*/ 1105222 h 1105221"/>
              <a:gd name="connsiteX2" fmla="*/ 4410935 w 8819701"/>
              <a:gd name="connsiteY2" fmla="*/ 0 h 1105221"/>
              <a:gd name="connsiteX3" fmla="*/ 6658235 w 8819701"/>
              <a:gd name="connsiteY3" fmla="*/ 1105222 h 1105221"/>
              <a:gd name="connsiteX4" fmla="*/ 8819702 w 8819701"/>
              <a:gd name="connsiteY4" fmla="*/ 12626 h 110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701" h="1105221">
                <a:moveTo>
                  <a:pt x="0" y="0"/>
                </a:moveTo>
                <a:lnTo>
                  <a:pt x="2268853" y="1105222"/>
                </a:lnTo>
                <a:lnTo>
                  <a:pt x="4410935" y="0"/>
                </a:lnTo>
                <a:lnTo>
                  <a:pt x="6658235" y="1105222"/>
                </a:lnTo>
                <a:lnTo>
                  <a:pt x="8819702" y="12626"/>
                </a:lnTo>
              </a:path>
            </a:pathLst>
          </a:custGeom>
          <a:noFill/>
          <a:ln w="152927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A9A0BD-7D99-DB8E-1800-514C15AB2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5217" y="4162301"/>
            <a:ext cx="1165367" cy="381445"/>
          </a:xfrm>
          <a:custGeom>
            <a:avLst/>
            <a:gdLst>
              <a:gd name="connsiteX0" fmla="*/ 1298820 w 1369091"/>
              <a:gd name="connsiteY0" fmla="*/ 99478 h 448127"/>
              <a:gd name="connsiteX1" fmla="*/ 857420 w 1369091"/>
              <a:gd name="connsiteY1" fmla="*/ 356079 h 448127"/>
              <a:gd name="connsiteX2" fmla="*/ 515753 w 1369091"/>
              <a:gd name="connsiteY2" fmla="*/ 356079 h 448127"/>
              <a:gd name="connsiteX3" fmla="*/ 71420 w 1369091"/>
              <a:gd name="connsiteY3" fmla="*/ 99605 h 448127"/>
              <a:gd name="connsiteX4" fmla="*/ 128 w 1369091"/>
              <a:gd name="connsiteY4" fmla="*/ 0 h 448127"/>
              <a:gd name="connsiteX5" fmla="*/ 1 w 1369091"/>
              <a:gd name="connsiteY5" fmla="*/ 51014 h 448127"/>
              <a:gd name="connsiteX6" fmla="*/ 71293 w 1369091"/>
              <a:gd name="connsiteY6" fmla="*/ 150619 h 448127"/>
              <a:gd name="connsiteX7" fmla="*/ 515626 w 1369091"/>
              <a:gd name="connsiteY7" fmla="*/ 407093 h 448127"/>
              <a:gd name="connsiteX8" fmla="*/ 857293 w 1369091"/>
              <a:gd name="connsiteY8" fmla="*/ 407093 h 448127"/>
              <a:gd name="connsiteX9" fmla="*/ 1298692 w 1369091"/>
              <a:gd name="connsiteY9" fmla="*/ 150492 h 448127"/>
              <a:gd name="connsiteX10" fmla="*/ 1368964 w 1369091"/>
              <a:gd name="connsiteY10" fmla="*/ 52290 h 448127"/>
              <a:gd name="connsiteX11" fmla="*/ 1369092 w 1369091"/>
              <a:gd name="connsiteY11" fmla="*/ 1275 h 448127"/>
              <a:gd name="connsiteX12" fmla="*/ 1298820 w 1369091"/>
              <a:gd name="connsiteY12" fmla="*/ 99478 h 4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9091" h="448127">
                <a:moveTo>
                  <a:pt x="1298820" y="99478"/>
                </a:moveTo>
                <a:lnTo>
                  <a:pt x="857420" y="356079"/>
                </a:lnTo>
                <a:cubicBezTo>
                  <a:pt x="763427" y="410791"/>
                  <a:pt x="610384" y="410791"/>
                  <a:pt x="515753" y="356079"/>
                </a:cubicBezTo>
                <a:lnTo>
                  <a:pt x="71420" y="99605"/>
                </a:lnTo>
                <a:cubicBezTo>
                  <a:pt x="23850" y="72058"/>
                  <a:pt x="1" y="35965"/>
                  <a:pt x="128" y="0"/>
                </a:cubicBezTo>
                <a:lnTo>
                  <a:pt x="1" y="51014"/>
                </a:lnTo>
                <a:cubicBezTo>
                  <a:pt x="-127" y="87107"/>
                  <a:pt x="23722" y="123199"/>
                  <a:pt x="71293" y="150619"/>
                </a:cubicBezTo>
                <a:lnTo>
                  <a:pt x="515626" y="407093"/>
                </a:lnTo>
                <a:cubicBezTo>
                  <a:pt x="610257" y="461806"/>
                  <a:pt x="763172" y="461806"/>
                  <a:pt x="857293" y="407093"/>
                </a:cubicBezTo>
                <a:lnTo>
                  <a:pt x="1298692" y="150492"/>
                </a:lnTo>
                <a:cubicBezTo>
                  <a:pt x="1345370" y="123327"/>
                  <a:pt x="1368837" y="87872"/>
                  <a:pt x="1368964" y="52290"/>
                </a:cubicBezTo>
                <a:lnTo>
                  <a:pt x="1369092" y="1275"/>
                </a:lnTo>
                <a:cubicBezTo>
                  <a:pt x="1368964" y="36730"/>
                  <a:pt x="1345498" y="72313"/>
                  <a:pt x="1298820" y="99478"/>
                </a:cubicBezTo>
                <a:close/>
              </a:path>
            </a:pathLst>
          </a:custGeom>
          <a:solidFill>
            <a:schemeClr val="accent2"/>
          </a:solidFill>
          <a:ln w="12744" cap="flat">
            <a:noFill/>
            <a:prstDash val="solid"/>
            <a:miter/>
          </a:ln>
          <a:effectLst>
            <a:glow rad="101600">
              <a:schemeClr val="accent1">
                <a:alpha val="10000"/>
              </a:schemeClr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A9BAD9D-807C-B9F9-CE76-0B27C23CD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456" y="3825257"/>
            <a:ext cx="1165180" cy="675066"/>
          </a:xfrm>
          <a:custGeom>
            <a:avLst/>
            <a:gdLst>
              <a:gd name="connsiteX0" fmla="*/ 1297561 w 1368870"/>
              <a:gd name="connsiteY0" fmla="*/ 297508 h 793078"/>
              <a:gd name="connsiteX1" fmla="*/ 1298709 w 1368870"/>
              <a:gd name="connsiteY1" fmla="*/ 495443 h 793078"/>
              <a:gd name="connsiteX2" fmla="*/ 857310 w 1368870"/>
              <a:gd name="connsiteY2" fmla="*/ 752044 h 793078"/>
              <a:gd name="connsiteX3" fmla="*/ 515642 w 1368870"/>
              <a:gd name="connsiteY3" fmla="*/ 752044 h 793078"/>
              <a:gd name="connsiteX4" fmla="*/ 71310 w 1368870"/>
              <a:gd name="connsiteY4" fmla="*/ 495571 h 793078"/>
              <a:gd name="connsiteX5" fmla="*/ 70162 w 1368870"/>
              <a:gd name="connsiteY5" fmla="*/ 297636 h 793078"/>
              <a:gd name="connsiteX6" fmla="*/ 511561 w 1368870"/>
              <a:gd name="connsiteY6" fmla="*/ 41035 h 793078"/>
              <a:gd name="connsiteX7" fmla="*/ 853228 w 1368870"/>
              <a:gd name="connsiteY7" fmla="*/ 41035 h 793078"/>
              <a:gd name="connsiteX8" fmla="*/ 1297561 w 1368870"/>
              <a:gd name="connsiteY8" fmla="*/ 297508 h 7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870" h="793078">
                <a:moveTo>
                  <a:pt x="1297561" y="297508"/>
                </a:moveTo>
                <a:cubicBezTo>
                  <a:pt x="1392192" y="352221"/>
                  <a:pt x="1392703" y="440730"/>
                  <a:pt x="1298709" y="495443"/>
                </a:cubicBezTo>
                <a:lnTo>
                  <a:pt x="857310" y="752044"/>
                </a:lnTo>
                <a:cubicBezTo>
                  <a:pt x="763316" y="806757"/>
                  <a:pt x="610274" y="806757"/>
                  <a:pt x="515642" y="752044"/>
                </a:cubicBezTo>
                <a:lnTo>
                  <a:pt x="71310" y="495571"/>
                </a:lnTo>
                <a:cubicBezTo>
                  <a:pt x="-23322" y="440858"/>
                  <a:pt x="-23832" y="352348"/>
                  <a:pt x="70162" y="297636"/>
                </a:cubicBezTo>
                <a:lnTo>
                  <a:pt x="511561" y="41035"/>
                </a:lnTo>
                <a:cubicBezTo>
                  <a:pt x="605555" y="-13678"/>
                  <a:pt x="758597" y="-13678"/>
                  <a:pt x="853228" y="41035"/>
                </a:cubicBezTo>
                <a:lnTo>
                  <a:pt x="1297561" y="297508"/>
                </a:lnTo>
                <a:close/>
              </a:path>
            </a:pathLst>
          </a:custGeom>
          <a:solidFill>
            <a:schemeClr val="bg1"/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1DD6059-08F5-9A3B-48D4-B2E0C700E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2221" y="4162303"/>
            <a:ext cx="1165260" cy="381445"/>
          </a:xfrm>
          <a:custGeom>
            <a:avLst/>
            <a:gdLst>
              <a:gd name="connsiteX0" fmla="*/ 1298819 w 1368963"/>
              <a:gd name="connsiteY0" fmla="*/ 99478 h 448127"/>
              <a:gd name="connsiteX1" fmla="*/ 857420 w 1368963"/>
              <a:gd name="connsiteY1" fmla="*/ 356079 h 448127"/>
              <a:gd name="connsiteX2" fmla="*/ 515753 w 1368963"/>
              <a:gd name="connsiteY2" fmla="*/ 356079 h 448127"/>
              <a:gd name="connsiteX3" fmla="*/ 71420 w 1368963"/>
              <a:gd name="connsiteY3" fmla="*/ 99605 h 448127"/>
              <a:gd name="connsiteX4" fmla="*/ 128 w 1368963"/>
              <a:gd name="connsiteY4" fmla="*/ 0 h 448127"/>
              <a:gd name="connsiteX5" fmla="*/ 1 w 1368963"/>
              <a:gd name="connsiteY5" fmla="*/ 51014 h 448127"/>
              <a:gd name="connsiteX6" fmla="*/ 71292 w 1368963"/>
              <a:gd name="connsiteY6" fmla="*/ 150619 h 448127"/>
              <a:gd name="connsiteX7" fmla="*/ 515626 w 1368963"/>
              <a:gd name="connsiteY7" fmla="*/ 407093 h 448127"/>
              <a:gd name="connsiteX8" fmla="*/ 857292 w 1368963"/>
              <a:gd name="connsiteY8" fmla="*/ 407093 h 448127"/>
              <a:gd name="connsiteX9" fmla="*/ 1298692 w 1368963"/>
              <a:gd name="connsiteY9" fmla="*/ 150492 h 448127"/>
              <a:gd name="connsiteX10" fmla="*/ 1368836 w 1368963"/>
              <a:gd name="connsiteY10" fmla="*/ 52290 h 448127"/>
              <a:gd name="connsiteX11" fmla="*/ 1368964 w 1368963"/>
              <a:gd name="connsiteY11" fmla="*/ 1275 h 448127"/>
              <a:gd name="connsiteX12" fmla="*/ 1298819 w 1368963"/>
              <a:gd name="connsiteY12" fmla="*/ 99478 h 4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63" h="448127">
                <a:moveTo>
                  <a:pt x="1298819" y="99478"/>
                </a:moveTo>
                <a:lnTo>
                  <a:pt x="857420" y="356079"/>
                </a:lnTo>
                <a:cubicBezTo>
                  <a:pt x="763427" y="410791"/>
                  <a:pt x="610384" y="410791"/>
                  <a:pt x="515753" y="356079"/>
                </a:cubicBezTo>
                <a:lnTo>
                  <a:pt x="71420" y="99605"/>
                </a:lnTo>
                <a:cubicBezTo>
                  <a:pt x="23850" y="72058"/>
                  <a:pt x="1" y="35965"/>
                  <a:pt x="128" y="0"/>
                </a:cubicBezTo>
                <a:lnTo>
                  <a:pt x="1" y="51014"/>
                </a:lnTo>
                <a:cubicBezTo>
                  <a:pt x="-127" y="87107"/>
                  <a:pt x="23722" y="123199"/>
                  <a:pt x="71292" y="150619"/>
                </a:cubicBezTo>
                <a:lnTo>
                  <a:pt x="515626" y="407093"/>
                </a:lnTo>
                <a:cubicBezTo>
                  <a:pt x="610257" y="461806"/>
                  <a:pt x="763171" y="461806"/>
                  <a:pt x="857292" y="407093"/>
                </a:cubicBezTo>
                <a:lnTo>
                  <a:pt x="1298692" y="150492"/>
                </a:lnTo>
                <a:cubicBezTo>
                  <a:pt x="1345370" y="123327"/>
                  <a:pt x="1368836" y="87872"/>
                  <a:pt x="1368836" y="52290"/>
                </a:cubicBezTo>
                <a:lnTo>
                  <a:pt x="1368964" y="1275"/>
                </a:lnTo>
                <a:cubicBezTo>
                  <a:pt x="1368964" y="36730"/>
                  <a:pt x="1345625" y="72313"/>
                  <a:pt x="1298819" y="99478"/>
                </a:cubicBezTo>
                <a:close/>
              </a:path>
            </a:pathLst>
          </a:custGeom>
          <a:solidFill>
            <a:schemeClr val="accent2"/>
          </a:solidFill>
          <a:ln w="12744" cap="flat">
            <a:noFill/>
            <a:prstDash val="solid"/>
            <a:miter/>
          </a:ln>
          <a:effectLst>
            <a:glow rad="101600">
              <a:schemeClr val="accent1">
                <a:alpha val="10000"/>
              </a:schemeClr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4C41B5-B2C6-3B04-ECB0-0540479CF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2425" y="3825259"/>
            <a:ext cx="1165180" cy="675066"/>
          </a:xfrm>
          <a:custGeom>
            <a:avLst/>
            <a:gdLst>
              <a:gd name="connsiteX0" fmla="*/ 1297562 w 1368870"/>
              <a:gd name="connsiteY0" fmla="*/ 297508 h 793078"/>
              <a:gd name="connsiteX1" fmla="*/ 1298709 w 1368870"/>
              <a:gd name="connsiteY1" fmla="*/ 495443 h 793078"/>
              <a:gd name="connsiteX2" fmla="*/ 857310 w 1368870"/>
              <a:gd name="connsiteY2" fmla="*/ 752044 h 793078"/>
              <a:gd name="connsiteX3" fmla="*/ 515643 w 1368870"/>
              <a:gd name="connsiteY3" fmla="*/ 752044 h 793078"/>
              <a:gd name="connsiteX4" fmla="*/ 71310 w 1368870"/>
              <a:gd name="connsiteY4" fmla="*/ 495571 h 793078"/>
              <a:gd name="connsiteX5" fmla="*/ 70161 w 1368870"/>
              <a:gd name="connsiteY5" fmla="*/ 297636 h 793078"/>
              <a:gd name="connsiteX6" fmla="*/ 511562 w 1368870"/>
              <a:gd name="connsiteY6" fmla="*/ 41035 h 793078"/>
              <a:gd name="connsiteX7" fmla="*/ 853228 w 1368870"/>
              <a:gd name="connsiteY7" fmla="*/ 41035 h 793078"/>
              <a:gd name="connsiteX8" fmla="*/ 1297562 w 1368870"/>
              <a:gd name="connsiteY8" fmla="*/ 297508 h 7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870" h="793078">
                <a:moveTo>
                  <a:pt x="1297562" y="297508"/>
                </a:moveTo>
                <a:cubicBezTo>
                  <a:pt x="1392193" y="352221"/>
                  <a:pt x="1392702" y="440730"/>
                  <a:pt x="1298709" y="495443"/>
                </a:cubicBezTo>
                <a:lnTo>
                  <a:pt x="857310" y="752044"/>
                </a:lnTo>
                <a:cubicBezTo>
                  <a:pt x="763316" y="806757"/>
                  <a:pt x="610274" y="806757"/>
                  <a:pt x="515643" y="752044"/>
                </a:cubicBezTo>
                <a:lnTo>
                  <a:pt x="71310" y="495571"/>
                </a:lnTo>
                <a:cubicBezTo>
                  <a:pt x="-23321" y="440858"/>
                  <a:pt x="-23832" y="352348"/>
                  <a:pt x="70161" y="297636"/>
                </a:cubicBezTo>
                <a:lnTo>
                  <a:pt x="511562" y="41035"/>
                </a:lnTo>
                <a:cubicBezTo>
                  <a:pt x="605555" y="-13678"/>
                  <a:pt x="758597" y="-13678"/>
                  <a:pt x="853228" y="41035"/>
                </a:cubicBezTo>
                <a:lnTo>
                  <a:pt x="1297562" y="297508"/>
                </a:lnTo>
                <a:close/>
              </a:path>
            </a:pathLst>
          </a:custGeom>
          <a:solidFill>
            <a:schemeClr val="bg1"/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52B3F9-E53B-CA82-7160-D79E04669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7250" y="3242491"/>
            <a:ext cx="1165260" cy="381445"/>
          </a:xfrm>
          <a:custGeom>
            <a:avLst/>
            <a:gdLst>
              <a:gd name="connsiteX0" fmla="*/ 1298947 w 1368964"/>
              <a:gd name="connsiteY0" fmla="*/ 99605 h 448127"/>
              <a:gd name="connsiteX1" fmla="*/ 857548 w 1368964"/>
              <a:gd name="connsiteY1" fmla="*/ 356206 h 448127"/>
              <a:gd name="connsiteX2" fmla="*/ 515880 w 1368964"/>
              <a:gd name="connsiteY2" fmla="*/ 356206 h 448127"/>
              <a:gd name="connsiteX3" fmla="*/ 71420 w 1368964"/>
              <a:gd name="connsiteY3" fmla="*/ 99605 h 448127"/>
              <a:gd name="connsiteX4" fmla="*/ 128 w 1368964"/>
              <a:gd name="connsiteY4" fmla="*/ 0 h 448127"/>
              <a:gd name="connsiteX5" fmla="*/ 1 w 1368964"/>
              <a:gd name="connsiteY5" fmla="*/ 51014 h 448127"/>
              <a:gd name="connsiteX6" fmla="*/ 71293 w 1368964"/>
              <a:gd name="connsiteY6" fmla="*/ 150619 h 448127"/>
              <a:gd name="connsiteX7" fmla="*/ 515626 w 1368964"/>
              <a:gd name="connsiteY7" fmla="*/ 407093 h 448127"/>
              <a:gd name="connsiteX8" fmla="*/ 857293 w 1368964"/>
              <a:gd name="connsiteY8" fmla="*/ 407093 h 448127"/>
              <a:gd name="connsiteX9" fmla="*/ 1298692 w 1368964"/>
              <a:gd name="connsiteY9" fmla="*/ 150492 h 448127"/>
              <a:gd name="connsiteX10" fmla="*/ 1368837 w 1368964"/>
              <a:gd name="connsiteY10" fmla="*/ 52289 h 448127"/>
              <a:gd name="connsiteX11" fmla="*/ 1368964 w 1368964"/>
              <a:gd name="connsiteY11" fmla="*/ 1275 h 448127"/>
              <a:gd name="connsiteX12" fmla="*/ 1298947 w 1368964"/>
              <a:gd name="connsiteY12" fmla="*/ 99605 h 4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64" h="448127">
                <a:moveTo>
                  <a:pt x="1298947" y="99605"/>
                </a:moveTo>
                <a:lnTo>
                  <a:pt x="857548" y="356206"/>
                </a:lnTo>
                <a:cubicBezTo>
                  <a:pt x="763554" y="410919"/>
                  <a:pt x="610512" y="410919"/>
                  <a:pt x="515880" y="356206"/>
                </a:cubicBezTo>
                <a:lnTo>
                  <a:pt x="71420" y="99605"/>
                </a:lnTo>
                <a:cubicBezTo>
                  <a:pt x="23850" y="72057"/>
                  <a:pt x="1" y="35965"/>
                  <a:pt x="128" y="0"/>
                </a:cubicBezTo>
                <a:lnTo>
                  <a:pt x="1" y="51014"/>
                </a:lnTo>
                <a:cubicBezTo>
                  <a:pt x="-127" y="87107"/>
                  <a:pt x="23722" y="123199"/>
                  <a:pt x="71293" y="150619"/>
                </a:cubicBezTo>
                <a:lnTo>
                  <a:pt x="515626" y="407093"/>
                </a:lnTo>
                <a:cubicBezTo>
                  <a:pt x="610257" y="461806"/>
                  <a:pt x="763172" y="461806"/>
                  <a:pt x="857293" y="407093"/>
                </a:cubicBezTo>
                <a:lnTo>
                  <a:pt x="1298692" y="150492"/>
                </a:lnTo>
                <a:cubicBezTo>
                  <a:pt x="1345370" y="123327"/>
                  <a:pt x="1368837" y="87872"/>
                  <a:pt x="1368837" y="52289"/>
                </a:cubicBezTo>
                <a:lnTo>
                  <a:pt x="1368964" y="1275"/>
                </a:lnTo>
                <a:cubicBezTo>
                  <a:pt x="1368964" y="36858"/>
                  <a:pt x="1345625" y="72440"/>
                  <a:pt x="1298947" y="99605"/>
                </a:cubicBezTo>
                <a:close/>
              </a:path>
            </a:pathLst>
          </a:custGeom>
          <a:solidFill>
            <a:schemeClr val="accent1"/>
          </a:solidFill>
          <a:ln w="12744" cap="flat">
            <a:noFill/>
            <a:prstDash val="solid"/>
            <a:miter/>
          </a:ln>
          <a:effectLst>
            <a:glow rad="101600">
              <a:schemeClr val="accent1">
                <a:alpha val="10000"/>
              </a:schemeClr>
            </a:glo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DAB42B5-3A69-4F58-6EC9-F74C183A5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7345" y="2905448"/>
            <a:ext cx="1165288" cy="675176"/>
          </a:xfrm>
          <a:custGeom>
            <a:avLst/>
            <a:gdLst>
              <a:gd name="connsiteX0" fmla="*/ 1297689 w 1368998"/>
              <a:gd name="connsiteY0" fmla="*/ 297636 h 793206"/>
              <a:gd name="connsiteX1" fmla="*/ 1298837 w 1368998"/>
              <a:gd name="connsiteY1" fmla="*/ 495571 h 793206"/>
              <a:gd name="connsiteX2" fmla="*/ 857437 w 1368998"/>
              <a:gd name="connsiteY2" fmla="*/ 752172 h 793206"/>
              <a:gd name="connsiteX3" fmla="*/ 515770 w 1368998"/>
              <a:gd name="connsiteY3" fmla="*/ 752172 h 793206"/>
              <a:gd name="connsiteX4" fmla="*/ 71310 w 1368998"/>
              <a:gd name="connsiteY4" fmla="*/ 495571 h 793206"/>
              <a:gd name="connsiteX5" fmla="*/ 70162 w 1368998"/>
              <a:gd name="connsiteY5" fmla="*/ 297636 h 793206"/>
              <a:gd name="connsiteX6" fmla="*/ 511561 w 1368998"/>
              <a:gd name="connsiteY6" fmla="*/ 41035 h 793206"/>
              <a:gd name="connsiteX7" fmla="*/ 853229 w 1368998"/>
              <a:gd name="connsiteY7" fmla="*/ 41035 h 793206"/>
              <a:gd name="connsiteX8" fmla="*/ 1297689 w 1368998"/>
              <a:gd name="connsiteY8" fmla="*/ 297636 h 79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998" h="793206">
                <a:moveTo>
                  <a:pt x="1297689" y="297636"/>
                </a:moveTo>
                <a:cubicBezTo>
                  <a:pt x="1392320" y="352348"/>
                  <a:pt x="1392830" y="440858"/>
                  <a:pt x="1298837" y="495571"/>
                </a:cubicBezTo>
                <a:lnTo>
                  <a:pt x="857437" y="752172"/>
                </a:lnTo>
                <a:cubicBezTo>
                  <a:pt x="763444" y="806884"/>
                  <a:pt x="610401" y="806884"/>
                  <a:pt x="515770" y="752172"/>
                </a:cubicBezTo>
                <a:lnTo>
                  <a:pt x="71310" y="495571"/>
                </a:lnTo>
                <a:cubicBezTo>
                  <a:pt x="-23322" y="440858"/>
                  <a:pt x="-23832" y="352348"/>
                  <a:pt x="70162" y="297636"/>
                </a:cubicBezTo>
                <a:lnTo>
                  <a:pt x="511561" y="41035"/>
                </a:lnTo>
                <a:cubicBezTo>
                  <a:pt x="605555" y="-13678"/>
                  <a:pt x="758597" y="-13678"/>
                  <a:pt x="853229" y="41035"/>
                </a:cubicBezTo>
                <a:lnTo>
                  <a:pt x="1297689" y="297636"/>
                </a:lnTo>
                <a:close/>
              </a:path>
            </a:pathLst>
          </a:custGeom>
          <a:solidFill>
            <a:schemeClr val="bg1"/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2623D5-1342-C1F6-5D15-B512EBC1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3361" y="3242601"/>
            <a:ext cx="1165260" cy="381445"/>
          </a:xfrm>
          <a:custGeom>
            <a:avLst/>
            <a:gdLst>
              <a:gd name="connsiteX0" fmla="*/ 1298820 w 1368964"/>
              <a:gd name="connsiteY0" fmla="*/ 99478 h 448127"/>
              <a:gd name="connsiteX1" fmla="*/ 857420 w 1368964"/>
              <a:gd name="connsiteY1" fmla="*/ 356079 h 448127"/>
              <a:gd name="connsiteX2" fmla="*/ 515753 w 1368964"/>
              <a:gd name="connsiteY2" fmla="*/ 356079 h 448127"/>
              <a:gd name="connsiteX3" fmla="*/ 71421 w 1368964"/>
              <a:gd name="connsiteY3" fmla="*/ 99605 h 448127"/>
              <a:gd name="connsiteX4" fmla="*/ 128 w 1368964"/>
              <a:gd name="connsiteY4" fmla="*/ 0 h 448127"/>
              <a:gd name="connsiteX5" fmla="*/ 1 w 1368964"/>
              <a:gd name="connsiteY5" fmla="*/ 51014 h 448127"/>
              <a:gd name="connsiteX6" fmla="*/ 71293 w 1368964"/>
              <a:gd name="connsiteY6" fmla="*/ 150619 h 448127"/>
              <a:gd name="connsiteX7" fmla="*/ 515626 w 1368964"/>
              <a:gd name="connsiteY7" fmla="*/ 407093 h 448127"/>
              <a:gd name="connsiteX8" fmla="*/ 857293 w 1368964"/>
              <a:gd name="connsiteY8" fmla="*/ 407093 h 448127"/>
              <a:gd name="connsiteX9" fmla="*/ 1298693 w 1368964"/>
              <a:gd name="connsiteY9" fmla="*/ 150492 h 448127"/>
              <a:gd name="connsiteX10" fmla="*/ 1368837 w 1368964"/>
              <a:gd name="connsiteY10" fmla="*/ 52290 h 448127"/>
              <a:gd name="connsiteX11" fmla="*/ 1368965 w 1368964"/>
              <a:gd name="connsiteY11" fmla="*/ 1275 h 448127"/>
              <a:gd name="connsiteX12" fmla="*/ 1298820 w 1368964"/>
              <a:gd name="connsiteY12" fmla="*/ 99478 h 4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64" h="448127">
                <a:moveTo>
                  <a:pt x="1298820" y="99478"/>
                </a:moveTo>
                <a:lnTo>
                  <a:pt x="857420" y="356079"/>
                </a:lnTo>
                <a:cubicBezTo>
                  <a:pt x="763427" y="410791"/>
                  <a:pt x="610384" y="410791"/>
                  <a:pt x="515753" y="356079"/>
                </a:cubicBezTo>
                <a:lnTo>
                  <a:pt x="71421" y="99605"/>
                </a:lnTo>
                <a:cubicBezTo>
                  <a:pt x="23850" y="72058"/>
                  <a:pt x="1" y="35965"/>
                  <a:pt x="128" y="0"/>
                </a:cubicBezTo>
                <a:lnTo>
                  <a:pt x="1" y="51014"/>
                </a:lnTo>
                <a:cubicBezTo>
                  <a:pt x="-127" y="87107"/>
                  <a:pt x="23722" y="123199"/>
                  <a:pt x="71293" y="150619"/>
                </a:cubicBezTo>
                <a:lnTo>
                  <a:pt x="515626" y="407093"/>
                </a:lnTo>
                <a:cubicBezTo>
                  <a:pt x="610257" y="461806"/>
                  <a:pt x="763172" y="461806"/>
                  <a:pt x="857293" y="407093"/>
                </a:cubicBezTo>
                <a:lnTo>
                  <a:pt x="1298693" y="150492"/>
                </a:lnTo>
                <a:cubicBezTo>
                  <a:pt x="1345370" y="123327"/>
                  <a:pt x="1368837" y="87872"/>
                  <a:pt x="1368837" y="52290"/>
                </a:cubicBezTo>
                <a:lnTo>
                  <a:pt x="1368965" y="1275"/>
                </a:lnTo>
                <a:cubicBezTo>
                  <a:pt x="1368965" y="36730"/>
                  <a:pt x="1345498" y="72313"/>
                  <a:pt x="1298820" y="99478"/>
                </a:cubicBezTo>
                <a:close/>
              </a:path>
            </a:pathLst>
          </a:custGeom>
          <a:solidFill>
            <a:schemeClr val="accent1"/>
          </a:solidFill>
          <a:ln w="12744" cap="flat">
            <a:noFill/>
            <a:prstDash val="solid"/>
            <a:miter/>
          </a:ln>
          <a:effectLst>
            <a:glow rad="101600">
              <a:schemeClr val="accent1">
                <a:alpha val="10000"/>
              </a:schemeClr>
            </a:glo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425BD72-B163-128D-2474-0C729B8B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3455" y="2905556"/>
            <a:ext cx="1165180" cy="675067"/>
          </a:xfrm>
          <a:custGeom>
            <a:avLst/>
            <a:gdLst>
              <a:gd name="connsiteX0" fmla="*/ 1297561 w 1368870"/>
              <a:gd name="connsiteY0" fmla="*/ 297508 h 793078"/>
              <a:gd name="connsiteX1" fmla="*/ 1298709 w 1368870"/>
              <a:gd name="connsiteY1" fmla="*/ 495443 h 793078"/>
              <a:gd name="connsiteX2" fmla="*/ 857309 w 1368870"/>
              <a:gd name="connsiteY2" fmla="*/ 752044 h 793078"/>
              <a:gd name="connsiteX3" fmla="*/ 515642 w 1368870"/>
              <a:gd name="connsiteY3" fmla="*/ 752044 h 793078"/>
              <a:gd name="connsiteX4" fmla="*/ 71310 w 1368870"/>
              <a:gd name="connsiteY4" fmla="*/ 495571 h 793078"/>
              <a:gd name="connsiteX5" fmla="*/ 70162 w 1368870"/>
              <a:gd name="connsiteY5" fmla="*/ 297636 h 793078"/>
              <a:gd name="connsiteX6" fmla="*/ 511561 w 1368870"/>
              <a:gd name="connsiteY6" fmla="*/ 41035 h 793078"/>
              <a:gd name="connsiteX7" fmla="*/ 853229 w 1368870"/>
              <a:gd name="connsiteY7" fmla="*/ 41035 h 793078"/>
              <a:gd name="connsiteX8" fmla="*/ 1297561 w 1368870"/>
              <a:gd name="connsiteY8" fmla="*/ 297508 h 7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870" h="793078">
                <a:moveTo>
                  <a:pt x="1297561" y="297508"/>
                </a:moveTo>
                <a:cubicBezTo>
                  <a:pt x="1392192" y="352221"/>
                  <a:pt x="1392703" y="440730"/>
                  <a:pt x="1298709" y="495443"/>
                </a:cubicBezTo>
                <a:lnTo>
                  <a:pt x="857309" y="752044"/>
                </a:lnTo>
                <a:cubicBezTo>
                  <a:pt x="763316" y="806757"/>
                  <a:pt x="610273" y="806757"/>
                  <a:pt x="515642" y="752044"/>
                </a:cubicBezTo>
                <a:lnTo>
                  <a:pt x="71310" y="495571"/>
                </a:lnTo>
                <a:cubicBezTo>
                  <a:pt x="-23322" y="440858"/>
                  <a:pt x="-23832" y="352348"/>
                  <a:pt x="70162" y="297636"/>
                </a:cubicBezTo>
                <a:lnTo>
                  <a:pt x="511561" y="41035"/>
                </a:lnTo>
                <a:cubicBezTo>
                  <a:pt x="605555" y="-13678"/>
                  <a:pt x="758597" y="-13678"/>
                  <a:pt x="853229" y="41035"/>
                </a:cubicBezTo>
                <a:lnTo>
                  <a:pt x="1297561" y="297508"/>
                </a:lnTo>
                <a:close/>
              </a:path>
            </a:pathLst>
          </a:custGeom>
          <a:solidFill>
            <a:schemeClr val="bg1"/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A777E3-20B5-9A0C-DCC7-BE4B5C74C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2715" y="3227512"/>
            <a:ext cx="1165938" cy="396555"/>
          </a:xfrm>
          <a:custGeom>
            <a:avLst/>
            <a:gdLst>
              <a:gd name="connsiteX0" fmla="*/ 1297194 w 1369761"/>
              <a:gd name="connsiteY0" fmla="*/ 133019 h 465879"/>
              <a:gd name="connsiteX1" fmla="*/ 849290 w 1369761"/>
              <a:gd name="connsiteY1" fmla="*/ 378142 h 465879"/>
              <a:gd name="connsiteX2" fmla="*/ 507751 w 1369761"/>
              <a:gd name="connsiteY2" fmla="*/ 369342 h 465879"/>
              <a:gd name="connsiteX3" fmla="*/ 70177 w 1369761"/>
              <a:gd name="connsiteY3" fmla="*/ 101391 h 465879"/>
              <a:gd name="connsiteX4" fmla="*/ 1436 w 1369761"/>
              <a:gd name="connsiteY4" fmla="*/ 0 h 465879"/>
              <a:gd name="connsiteX5" fmla="*/ 33 w 1369761"/>
              <a:gd name="connsiteY5" fmla="*/ 51014 h 465879"/>
              <a:gd name="connsiteX6" fmla="*/ 68774 w 1369761"/>
              <a:gd name="connsiteY6" fmla="*/ 152405 h 465879"/>
              <a:gd name="connsiteX7" fmla="*/ 506220 w 1369761"/>
              <a:gd name="connsiteY7" fmla="*/ 420357 h 465879"/>
              <a:gd name="connsiteX8" fmla="*/ 847760 w 1369761"/>
              <a:gd name="connsiteY8" fmla="*/ 429157 h 465879"/>
              <a:gd name="connsiteX9" fmla="*/ 1295664 w 1369761"/>
              <a:gd name="connsiteY9" fmla="*/ 184034 h 465879"/>
              <a:gd name="connsiteX10" fmla="*/ 1368359 w 1369761"/>
              <a:gd name="connsiteY10" fmla="*/ 87617 h 465879"/>
              <a:gd name="connsiteX11" fmla="*/ 1369762 w 1369761"/>
              <a:gd name="connsiteY11" fmla="*/ 36603 h 465879"/>
              <a:gd name="connsiteX12" fmla="*/ 1297194 w 1369761"/>
              <a:gd name="connsiteY12" fmla="*/ 133019 h 46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9761" h="465879">
                <a:moveTo>
                  <a:pt x="1297194" y="133019"/>
                </a:moveTo>
                <a:lnTo>
                  <a:pt x="849290" y="378142"/>
                </a:lnTo>
                <a:cubicBezTo>
                  <a:pt x="753894" y="430304"/>
                  <a:pt x="600979" y="426351"/>
                  <a:pt x="507751" y="369342"/>
                </a:cubicBezTo>
                <a:lnTo>
                  <a:pt x="70177" y="101391"/>
                </a:lnTo>
                <a:cubicBezTo>
                  <a:pt x="23244" y="72695"/>
                  <a:pt x="415" y="35965"/>
                  <a:pt x="1436" y="0"/>
                </a:cubicBezTo>
                <a:lnTo>
                  <a:pt x="33" y="51014"/>
                </a:lnTo>
                <a:cubicBezTo>
                  <a:pt x="-988" y="86979"/>
                  <a:pt x="21841" y="123709"/>
                  <a:pt x="68774" y="152405"/>
                </a:cubicBezTo>
                <a:lnTo>
                  <a:pt x="506220" y="420357"/>
                </a:lnTo>
                <a:cubicBezTo>
                  <a:pt x="599449" y="477492"/>
                  <a:pt x="752363" y="481319"/>
                  <a:pt x="847760" y="429157"/>
                </a:cubicBezTo>
                <a:lnTo>
                  <a:pt x="1295664" y="184034"/>
                </a:lnTo>
                <a:cubicBezTo>
                  <a:pt x="1343107" y="158144"/>
                  <a:pt x="1367339" y="123199"/>
                  <a:pt x="1368359" y="87617"/>
                </a:cubicBezTo>
                <a:lnTo>
                  <a:pt x="1369762" y="36603"/>
                </a:lnTo>
                <a:cubicBezTo>
                  <a:pt x="1368869" y="72185"/>
                  <a:pt x="1344510" y="107130"/>
                  <a:pt x="1297194" y="133019"/>
                </a:cubicBezTo>
                <a:close/>
              </a:path>
            </a:pathLst>
          </a:custGeom>
          <a:solidFill>
            <a:schemeClr val="accent1"/>
          </a:solidFill>
          <a:ln w="12744" cap="flat">
            <a:noFill/>
            <a:prstDash val="solid"/>
            <a:miter/>
          </a:ln>
          <a:effectLst>
            <a:glow rad="101600">
              <a:schemeClr val="accent1">
                <a:alpha val="10000"/>
              </a:schemeClr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F32974-8E4F-AE93-71C0-46B9DB5EA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3910" y="2905573"/>
            <a:ext cx="1164880" cy="675035"/>
          </a:xfrm>
          <a:custGeom>
            <a:avLst/>
            <a:gdLst>
              <a:gd name="connsiteX0" fmla="*/ 1299744 w 1368518"/>
              <a:gd name="connsiteY0" fmla="*/ 313430 h 793039"/>
              <a:gd name="connsiteX1" fmla="*/ 1295791 w 1368518"/>
              <a:gd name="connsiteY1" fmla="*/ 511238 h 793039"/>
              <a:gd name="connsiteX2" fmla="*/ 847887 w 1368518"/>
              <a:gd name="connsiteY2" fmla="*/ 756361 h 793039"/>
              <a:gd name="connsiteX3" fmla="*/ 506347 w 1368518"/>
              <a:gd name="connsiteY3" fmla="*/ 747561 h 793039"/>
              <a:gd name="connsiteX4" fmla="*/ 68774 w 1368518"/>
              <a:gd name="connsiteY4" fmla="*/ 479609 h 793039"/>
              <a:gd name="connsiteX5" fmla="*/ 72727 w 1368518"/>
              <a:gd name="connsiteY5" fmla="*/ 281801 h 793039"/>
              <a:gd name="connsiteX6" fmla="*/ 520631 w 1368518"/>
              <a:gd name="connsiteY6" fmla="*/ 36678 h 793039"/>
              <a:gd name="connsiteX7" fmla="*/ 862171 w 1368518"/>
              <a:gd name="connsiteY7" fmla="*/ 45478 h 793039"/>
              <a:gd name="connsiteX8" fmla="*/ 1299744 w 1368518"/>
              <a:gd name="connsiteY8" fmla="*/ 313430 h 79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18" h="793039">
                <a:moveTo>
                  <a:pt x="1299744" y="313430"/>
                </a:moveTo>
                <a:cubicBezTo>
                  <a:pt x="1392973" y="370566"/>
                  <a:pt x="1391187" y="459076"/>
                  <a:pt x="1295791" y="511238"/>
                </a:cubicBezTo>
                <a:lnTo>
                  <a:pt x="847887" y="756361"/>
                </a:lnTo>
                <a:cubicBezTo>
                  <a:pt x="752490" y="808523"/>
                  <a:pt x="599576" y="804569"/>
                  <a:pt x="506347" y="747561"/>
                </a:cubicBezTo>
                <a:lnTo>
                  <a:pt x="68774" y="479609"/>
                </a:lnTo>
                <a:cubicBezTo>
                  <a:pt x="-24454" y="422473"/>
                  <a:pt x="-22669" y="333963"/>
                  <a:pt x="72727" y="281801"/>
                </a:cubicBezTo>
                <a:lnTo>
                  <a:pt x="520631" y="36678"/>
                </a:lnTo>
                <a:cubicBezTo>
                  <a:pt x="616028" y="-15483"/>
                  <a:pt x="768943" y="-11530"/>
                  <a:pt x="862171" y="45478"/>
                </a:cubicBezTo>
                <a:lnTo>
                  <a:pt x="1299744" y="313430"/>
                </a:lnTo>
                <a:close/>
              </a:path>
            </a:pathLst>
          </a:custGeom>
          <a:solidFill>
            <a:schemeClr val="bg1"/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C95A4C-3023-AD5E-2794-B02CB11E6579}"/>
              </a:ext>
            </a:extLst>
          </p:cNvPr>
          <p:cNvSpPr txBox="1"/>
          <p:nvPr/>
        </p:nvSpPr>
        <p:spPr>
          <a:xfrm>
            <a:off x="190500" y="5891116"/>
            <a:ext cx="1181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Forecasting confidence is future-proof when your fiscal data is clean, consistent, and compliant.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4C9DCF6-4658-DD81-FF3B-743069C7F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624" y="606589"/>
            <a:ext cx="1358752" cy="468626"/>
          </a:xfrm>
          <a:custGeom>
            <a:avLst/>
            <a:gdLst>
              <a:gd name="connsiteX0" fmla="*/ 4167592 w 4244021"/>
              <a:gd name="connsiteY0" fmla="*/ 1311341 h 1463741"/>
              <a:gd name="connsiteX1" fmla="*/ 4243792 w 4244021"/>
              <a:gd name="connsiteY1" fmla="*/ 1387541 h 1463741"/>
              <a:gd name="connsiteX2" fmla="*/ 4167592 w 4244021"/>
              <a:gd name="connsiteY2" fmla="*/ 1463741 h 1463741"/>
              <a:gd name="connsiteX3" fmla="*/ 4091392 w 4244021"/>
              <a:gd name="connsiteY3" fmla="*/ 1387541 h 1463741"/>
              <a:gd name="connsiteX4" fmla="*/ 4167592 w 4244021"/>
              <a:gd name="connsiteY4" fmla="*/ 1311341 h 1463741"/>
              <a:gd name="connsiteX5" fmla="*/ 3758493 w 4244021"/>
              <a:gd name="connsiteY5" fmla="*/ 1311341 h 1463741"/>
              <a:gd name="connsiteX6" fmla="*/ 3834693 w 4244021"/>
              <a:gd name="connsiteY6" fmla="*/ 1387541 h 1463741"/>
              <a:gd name="connsiteX7" fmla="*/ 3758493 w 4244021"/>
              <a:gd name="connsiteY7" fmla="*/ 1463741 h 1463741"/>
              <a:gd name="connsiteX8" fmla="*/ 3682293 w 4244021"/>
              <a:gd name="connsiteY8" fmla="*/ 1387541 h 1463741"/>
              <a:gd name="connsiteX9" fmla="*/ 3758493 w 4244021"/>
              <a:gd name="connsiteY9" fmla="*/ 1311341 h 1463741"/>
              <a:gd name="connsiteX10" fmla="*/ 3349394 w 4244021"/>
              <a:gd name="connsiteY10" fmla="*/ 1311341 h 1463741"/>
              <a:gd name="connsiteX11" fmla="*/ 3425594 w 4244021"/>
              <a:gd name="connsiteY11" fmla="*/ 1387541 h 1463741"/>
              <a:gd name="connsiteX12" fmla="*/ 3349394 w 4244021"/>
              <a:gd name="connsiteY12" fmla="*/ 1463741 h 1463741"/>
              <a:gd name="connsiteX13" fmla="*/ 3273194 w 4244021"/>
              <a:gd name="connsiteY13" fmla="*/ 1387541 h 1463741"/>
              <a:gd name="connsiteX14" fmla="*/ 3349394 w 4244021"/>
              <a:gd name="connsiteY14" fmla="*/ 1311341 h 1463741"/>
              <a:gd name="connsiteX15" fmla="*/ 2940200 w 4244021"/>
              <a:gd name="connsiteY15" fmla="*/ 1311341 h 1463741"/>
              <a:gd name="connsiteX16" fmla="*/ 3016400 w 4244021"/>
              <a:gd name="connsiteY16" fmla="*/ 1387541 h 1463741"/>
              <a:gd name="connsiteX17" fmla="*/ 2940200 w 4244021"/>
              <a:gd name="connsiteY17" fmla="*/ 1463741 h 1463741"/>
              <a:gd name="connsiteX18" fmla="*/ 2864000 w 4244021"/>
              <a:gd name="connsiteY18" fmla="*/ 1387541 h 1463741"/>
              <a:gd name="connsiteX19" fmla="*/ 2940200 w 4244021"/>
              <a:gd name="connsiteY19" fmla="*/ 1311341 h 1463741"/>
              <a:gd name="connsiteX20" fmla="*/ 2531102 w 4244021"/>
              <a:gd name="connsiteY20" fmla="*/ 1311341 h 1463741"/>
              <a:gd name="connsiteX21" fmla="*/ 2607302 w 4244021"/>
              <a:gd name="connsiteY21" fmla="*/ 1387541 h 1463741"/>
              <a:gd name="connsiteX22" fmla="*/ 2531102 w 4244021"/>
              <a:gd name="connsiteY22" fmla="*/ 1463741 h 1463741"/>
              <a:gd name="connsiteX23" fmla="*/ 2454902 w 4244021"/>
              <a:gd name="connsiteY23" fmla="*/ 1387541 h 1463741"/>
              <a:gd name="connsiteX24" fmla="*/ 2531102 w 4244021"/>
              <a:gd name="connsiteY24" fmla="*/ 1311341 h 1463741"/>
              <a:gd name="connsiteX25" fmla="*/ 2121908 w 4244021"/>
              <a:gd name="connsiteY25" fmla="*/ 1311341 h 1463741"/>
              <a:gd name="connsiteX26" fmla="*/ 2198108 w 4244021"/>
              <a:gd name="connsiteY26" fmla="*/ 1387541 h 1463741"/>
              <a:gd name="connsiteX27" fmla="*/ 2121908 w 4244021"/>
              <a:gd name="connsiteY27" fmla="*/ 1463741 h 1463741"/>
              <a:gd name="connsiteX28" fmla="*/ 2045708 w 4244021"/>
              <a:gd name="connsiteY28" fmla="*/ 1387541 h 1463741"/>
              <a:gd name="connsiteX29" fmla="*/ 2121908 w 4244021"/>
              <a:gd name="connsiteY29" fmla="*/ 1311341 h 1463741"/>
              <a:gd name="connsiteX30" fmla="*/ 1712810 w 4244021"/>
              <a:gd name="connsiteY30" fmla="*/ 1311341 h 1463741"/>
              <a:gd name="connsiteX31" fmla="*/ 1789010 w 4244021"/>
              <a:gd name="connsiteY31" fmla="*/ 1387541 h 1463741"/>
              <a:gd name="connsiteX32" fmla="*/ 1712810 w 4244021"/>
              <a:gd name="connsiteY32" fmla="*/ 1463741 h 1463741"/>
              <a:gd name="connsiteX33" fmla="*/ 1636610 w 4244021"/>
              <a:gd name="connsiteY33" fmla="*/ 1387541 h 1463741"/>
              <a:gd name="connsiteX34" fmla="*/ 1712810 w 4244021"/>
              <a:gd name="connsiteY34" fmla="*/ 1311341 h 1463741"/>
              <a:gd name="connsiteX35" fmla="*/ 1303711 w 4244021"/>
              <a:gd name="connsiteY35" fmla="*/ 1311341 h 1463741"/>
              <a:gd name="connsiteX36" fmla="*/ 1379911 w 4244021"/>
              <a:gd name="connsiteY36" fmla="*/ 1387541 h 1463741"/>
              <a:gd name="connsiteX37" fmla="*/ 1303711 w 4244021"/>
              <a:gd name="connsiteY37" fmla="*/ 1463741 h 1463741"/>
              <a:gd name="connsiteX38" fmla="*/ 1227511 w 4244021"/>
              <a:gd name="connsiteY38" fmla="*/ 1387541 h 1463741"/>
              <a:gd name="connsiteX39" fmla="*/ 1303711 w 4244021"/>
              <a:gd name="connsiteY39" fmla="*/ 1311341 h 1463741"/>
              <a:gd name="connsiteX40" fmla="*/ 894518 w 4244021"/>
              <a:gd name="connsiteY40" fmla="*/ 1311341 h 1463741"/>
              <a:gd name="connsiteX41" fmla="*/ 970717 w 4244021"/>
              <a:gd name="connsiteY41" fmla="*/ 1387541 h 1463741"/>
              <a:gd name="connsiteX42" fmla="*/ 894518 w 4244021"/>
              <a:gd name="connsiteY42" fmla="*/ 1463741 h 1463741"/>
              <a:gd name="connsiteX43" fmla="*/ 818317 w 4244021"/>
              <a:gd name="connsiteY43" fmla="*/ 1387541 h 1463741"/>
              <a:gd name="connsiteX44" fmla="*/ 894518 w 4244021"/>
              <a:gd name="connsiteY44" fmla="*/ 1311341 h 1463741"/>
              <a:gd name="connsiteX45" fmla="*/ 485419 w 4244021"/>
              <a:gd name="connsiteY45" fmla="*/ 1311341 h 1463741"/>
              <a:gd name="connsiteX46" fmla="*/ 561619 w 4244021"/>
              <a:gd name="connsiteY46" fmla="*/ 1387541 h 1463741"/>
              <a:gd name="connsiteX47" fmla="*/ 485419 w 4244021"/>
              <a:gd name="connsiteY47" fmla="*/ 1463741 h 1463741"/>
              <a:gd name="connsiteX48" fmla="*/ 409219 w 4244021"/>
              <a:gd name="connsiteY48" fmla="*/ 1387541 h 1463741"/>
              <a:gd name="connsiteX49" fmla="*/ 485419 w 4244021"/>
              <a:gd name="connsiteY49" fmla="*/ 1311341 h 1463741"/>
              <a:gd name="connsiteX50" fmla="*/ 76225 w 4244021"/>
              <a:gd name="connsiteY50" fmla="*/ 1311341 h 1463741"/>
              <a:gd name="connsiteX51" fmla="*/ 152425 w 4244021"/>
              <a:gd name="connsiteY51" fmla="*/ 1387541 h 1463741"/>
              <a:gd name="connsiteX52" fmla="*/ 76225 w 4244021"/>
              <a:gd name="connsiteY52" fmla="*/ 1463741 h 1463741"/>
              <a:gd name="connsiteX53" fmla="*/ 25 w 4244021"/>
              <a:gd name="connsiteY53" fmla="*/ 1387541 h 1463741"/>
              <a:gd name="connsiteX54" fmla="*/ 76225 w 4244021"/>
              <a:gd name="connsiteY54" fmla="*/ 1311341 h 1463741"/>
              <a:gd name="connsiteX55" fmla="*/ 4167592 w 4244021"/>
              <a:gd name="connsiteY55" fmla="*/ 983491 h 1463741"/>
              <a:gd name="connsiteX56" fmla="*/ 4243792 w 4244021"/>
              <a:gd name="connsiteY56" fmla="*/ 1059691 h 1463741"/>
              <a:gd name="connsiteX57" fmla="*/ 4167592 w 4244021"/>
              <a:gd name="connsiteY57" fmla="*/ 1135891 h 1463741"/>
              <a:gd name="connsiteX58" fmla="*/ 4091392 w 4244021"/>
              <a:gd name="connsiteY58" fmla="*/ 1059691 h 1463741"/>
              <a:gd name="connsiteX59" fmla="*/ 4167592 w 4244021"/>
              <a:gd name="connsiteY59" fmla="*/ 983491 h 1463741"/>
              <a:gd name="connsiteX60" fmla="*/ 3758493 w 4244021"/>
              <a:gd name="connsiteY60" fmla="*/ 983491 h 1463741"/>
              <a:gd name="connsiteX61" fmla="*/ 3834693 w 4244021"/>
              <a:gd name="connsiteY61" fmla="*/ 1059691 h 1463741"/>
              <a:gd name="connsiteX62" fmla="*/ 3758493 w 4244021"/>
              <a:gd name="connsiteY62" fmla="*/ 1135891 h 1463741"/>
              <a:gd name="connsiteX63" fmla="*/ 3682293 w 4244021"/>
              <a:gd name="connsiteY63" fmla="*/ 1059691 h 1463741"/>
              <a:gd name="connsiteX64" fmla="*/ 3758493 w 4244021"/>
              <a:gd name="connsiteY64" fmla="*/ 983491 h 1463741"/>
              <a:gd name="connsiteX65" fmla="*/ 3349394 w 4244021"/>
              <a:gd name="connsiteY65" fmla="*/ 983491 h 1463741"/>
              <a:gd name="connsiteX66" fmla="*/ 3425594 w 4244021"/>
              <a:gd name="connsiteY66" fmla="*/ 1059691 h 1463741"/>
              <a:gd name="connsiteX67" fmla="*/ 3349394 w 4244021"/>
              <a:gd name="connsiteY67" fmla="*/ 1135891 h 1463741"/>
              <a:gd name="connsiteX68" fmla="*/ 3273194 w 4244021"/>
              <a:gd name="connsiteY68" fmla="*/ 1059691 h 1463741"/>
              <a:gd name="connsiteX69" fmla="*/ 3349394 w 4244021"/>
              <a:gd name="connsiteY69" fmla="*/ 983491 h 1463741"/>
              <a:gd name="connsiteX70" fmla="*/ 2940200 w 4244021"/>
              <a:gd name="connsiteY70" fmla="*/ 983491 h 1463741"/>
              <a:gd name="connsiteX71" fmla="*/ 3016400 w 4244021"/>
              <a:gd name="connsiteY71" fmla="*/ 1059691 h 1463741"/>
              <a:gd name="connsiteX72" fmla="*/ 2940200 w 4244021"/>
              <a:gd name="connsiteY72" fmla="*/ 1135891 h 1463741"/>
              <a:gd name="connsiteX73" fmla="*/ 2864000 w 4244021"/>
              <a:gd name="connsiteY73" fmla="*/ 1059691 h 1463741"/>
              <a:gd name="connsiteX74" fmla="*/ 2940200 w 4244021"/>
              <a:gd name="connsiteY74" fmla="*/ 983491 h 1463741"/>
              <a:gd name="connsiteX75" fmla="*/ 2531102 w 4244021"/>
              <a:gd name="connsiteY75" fmla="*/ 983491 h 1463741"/>
              <a:gd name="connsiteX76" fmla="*/ 2607302 w 4244021"/>
              <a:gd name="connsiteY76" fmla="*/ 1059691 h 1463741"/>
              <a:gd name="connsiteX77" fmla="*/ 2531102 w 4244021"/>
              <a:gd name="connsiteY77" fmla="*/ 1135891 h 1463741"/>
              <a:gd name="connsiteX78" fmla="*/ 2454902 w 4244021"/>
              <a:gd name="connsiteY78" fmla="*/ 1059691 h 1463741"/>
              <a:gd name="connsiteX79" fmla="*/ 2531102 w 4244021"/>
              <a:gd name="connsiteY79" fmla="*/ 983491 h 1463741"/>
              <a:gd name="connsiteX80" fmla="*/ 2121908 w 4244021"/>
              <a:gd name="connsiteY80" fmla="*/ 983491 h 1463741"/>
              <a:gd name="connsiteX81" fmla="*/ 2198108 w 4244021"/>
              <a:gd name="connsiteY81" fmla="*/ 1059691 h 1463741"/>
              <a:gd name="connsiteX82" fmla="*/ 2121908 w 4244021"/>
              <a:gd name="connsiteY82" fmla="*/ 1135891 h 1463741"/>
              <a:gd name="connsiteX83" fmla="*/ 2045708 w 4244021"/>
              <a:gd name="connsiteY83" fmla="*/ 1059691 h 1463741"/>
              <a:gd name="connsiteX84" fmla="*/ 2121908 w 4244021"/>
              <a:gd name="connsiteY84" fmla="*/ 983491 h 1463741"/>
              <a:gd name="connsiteX85" fmla="*/ 1712810 w 4244021"/>
              <a:gd name="connsiteY85" fmla="*/ 983491 h 1463741"/>
              <a:gd name="connsiteX86" fmla="*/ 1789010 w 4244021"/>
              <a:gd name="connsiteY86" fmla="*/ 1059691 h 1463741"/>
              <a:gd name="connsiteX87" fmla="*/ 1712810 w 4244021"/>
              <a:gd name="connsiteY87" fmla="*/ 1135891 h 1463741"/>
              <a:gd name="connsiteX88" fmla="*/ 1636610 w 4244021"/>
              <a:gd name="connsiteY88" fmla="*/ 1059691 h 1463741"/>
              <a:gd name="connsiteX89" fmla="*/ 1712810 w 4244021"/>
              <a:gd name="connsiteY89" fmla="*/ 983491 h 1463741"/>
              <a:gd name="connsiteX90" fmla="*/ 1303711 w 4244021"/>
              <a:gd name="connsiteY90" fmla="*/ 983491 h 1463741"/>
              <a:gd name="connsiteX91" fmla="*/ 1379911 w 4244021"/>
              <a:gd name="connsiteY91" fmla="*/ 1059691 h 1463741"/>
              <a:gd name="connsiteX92" fmla="*/ 1303711 w 4244021"/>
              <a:gd name="connsiteY92" fmla="*/ 1135891 h 1463741"/>
              <a:gd name="connsiteX93" fmla="*/ 1227511 w 4244021"/>
              <a:gd name="connsiteY93" fmla="*/ 1059691 h 1463741"/>
              <a:gd name="connsiteX94" fmla="*/ 1303711 w 4244021"/>
              <a:gd name="connsiteY94" fmla="*/ 983491 h 1463741"/>
              <a:gd name="connsiteX95" fmla="*/ 894518 w 4244021"/>
              <a:gd name="connsiteY95" fmla="*/ 983491 h 1463741"/>
              <a:gd name="connsiteX96" fmla="*/ 970717 w 4244021"/>
              <a:gd name="connsiteY96" fmla="*/ 1059691 h 1463741"/>
              <a:gd name="connsiteX97" fmla="*/ 894518 w 4244021"/>
              <a:gd name="connsiteY97" fmla="*/ 1135891 h 1463741"/>
              <a:gd name="connsiteX98" fmla="*/ 818317 w 4244021"/>
              <a:gd name="connsiteY98" fmla="*/ 1059691 h 1463741"/>
              <a:gd name="connsiteX99" fmla="*/ 894518 w 4244021"/>
              <a:gd name="connsiteY99" fmla="*/ 983491 h 1463741"/>
              <a:gd name="connsiteX100" fmla="*/ 485419 w 4244021"/>
              <a:gd name="connsiteY100" fmla="*/ 983491 h 1463741"/>
              <a:gd name="connsiteX101" fmla="*/ 561619 w 4244021"/>
              <a:gd name="connsiteY101" fmla="*/ 1059691 h 1463741"/>
              <a:gd name="connsiteX102" fmla="*/ 485419 w 4244021"/>
              <a:gd name="connsiteY102" fmla="*/ 1135891 h 1463741"/>
              <a:gd name="connsiteX103" fmla="*/ 409219 w 4244021"/>
              <a:gd name="connsiteY103" fmla="*/ 1059691 h 1463741"/>
              <a:gd name="connsiteX104" fmla="*/ 485419 w 4244021"/>
              <a:gd name="connsiteY104" fmla="*/ 983491 h 1463741"/>
              <a:gd name="connsiteX105" fmla="*/ 76225 w 4244021"/>
              <a:gd name="connsiteY105" fmla="*/ 983491 h 1463741"/>
              <a:gd name="connsiteX106" fmla="*/ 152425 w 4244021"/>
              <a:gd name="connsiteY106" fmla="*/ 1059691 h 1463741"/>
              <a:gd name="connsiteX107" fmla="*/ 76225 w 4244021"/>
              <a:gd name="connsiteY107" fmla="*/ 1135891 h 1463741"/>
              <a:gd name="connsiteX108" fmla="*/ 25 w 4244021"/>
              <a:gd name="connsiteY108" fmla="*/ 1059691 h 1463741"/>
              <a:gd name="connsiteX109" fmla="*/ 76225 w 4244021"/>
              <a:gd name="connsiteY109" fmla="*/ 983491 h 1463741"/>
              <a:gd name="connsiteX110" fmla="*/ 61425 w 4244021"/>
              <a:gd name="connsiteY110" fmla="*/ 657155 h 1463741"/>
              <a:gd name="connsiteX111" fmla="*/ 91683 w 4244021"/>
              <a:gd name="connsiteY111" fmla="*/ 657291 h 1463741"/>
              <a:gd name="connsiteX112" fmla="*/ 150891 w 4244021"/>
              <a:gd name="connsiteY112" fmla="*/ 747329 h 1463741"/>
              <a:gd name="connsiteX113" fmla="*/ 60853 w 4244021"/>
              <a:gd name="connsiteY113" fmla="*/ 806537 h 1463741"/>
              <a:gd name="connsiteX114" fmla="*/ 1645 w 4244021"/>
              <a:gd name="connsiteY114" fmla="*/ 716499 h 1463741"/>
              <a:gd name="connsiteX115" fmla="*/ 61425 w 4244021"/>
              <a:gd name="connsiteY115" fmla="*/ 657155 h 1463741"/>
              <a:gd name="connsiteX116" fmla="*/ 4155077 w 4244021"/>
              <a:gd name="connsiteY116" fmla="*/ 657047 h 1463741"/>
              <a:gd name="connsiteX117" fmla="*/ 4185318 w 4244021"/>
              <a:gd name="connsiteY117" fmla="*/ 658035 h 1463741"/>
              <a:gd name="connsiteX118" fmla="*/ 4241965 w 4244021"/>
              <a:gd name="connsiteY118" fmla="*/ 749703 h 1463741"/>
              <a:gd name="connsiteX119" fmla="*/ 4150297 w 4244021"/>
              <a:gd name="connsiteY119" fmla="*/ 806350 h 1463741"/>
              <a:gd name="connsiteX120" fmla="*/ 4093650 w 4244021"/>
              <a:gd name="connsiteY120" fmla="*/ 714682 h 1463741"/>
              <a:gd name="connsiteX121" fmla="*/ 4155077 w 4244021"/>
              <a:gd name="connsiteY121" fmla="*/ 657047 h 1463741"/>
              <a:gd name="connsiteX122" fmla="*/ 2927613 w 4244021"/>
              <a:gd name="connsiteY122" fmla="*/ 656967 h 1463741"/>
              <a:gd name="connsiteX123" fmla="*/ 2957854 w 4244021"/>
              <a:gd name="connsiteY123" fmla="*/ 657955 h 1463741"/>
              <a:gd name="connsiteX124" fmla="*/ 3014501 w 4244021"/>
              <a:gd name="connsiteY124" fmla="*/ 749623 h 1463741"/>
              <a:gd name="connsiteX125" fmla="*/ 2922833 w 4244021"/>
              <a:gd name="connsiteY125" fmla="*/ 806270 h 1463741"/>
              <a:gd name="connsiteX126" fmla="*/ 2866186 w 4244021"/>
              <a:gd name="connsiteY126" fmla="*/ 714602 h 1463741"/>
              <a:gd name="connsiteX127" fmla="*/ 2927613 w 4244021"/>
              <a:gd name="connsiteY127" fmla="*/ 656967 h 1463741"/>
              <a:gd name="connsiteX128" fmla="*/ 1700150 w 4244021"/>
              <a:gd name="connsiteY128" fmla="*/ 656887 h 1463741"/>
              <a:gd name="connsiteX129" fmla="*/ 1730392 w 4244021"/>
              <a:gd name="connsiteY129" fmla="*/ 657875 h 1463741"/>
              <a:gd name="connsiteX130" fmla="*/ 1787039 w 4244021"/>
              <a:gd name="connsiteY130" fmla="*/ 749543 h 1463741"/>
              <a:gd name="connsiteX131" fmla="*/ 1695371 w 4244021"/>
              <a:gd name="connsiteY131" fmla="*/ 806190 h 1463741"/>
              <a:gd name="connsiteX132" fmla="*/ 1638724 w 4244021"/>
              <a:gd name="connsiteY132" fmla="*/ 714522 h 1463741"/>
              <a:gd name="connsiteX133" fmla="*/ 1700150 w 4244021"/>
              <a:gd name="connsiteY133" fmla="*/ 656887 h 1463741"/>
              <a:gd name="connsiteX134" fmla="*/ 906532 w 4244021"/>
              <a:gd name="connsiteY134" fmla="*/ 656729 h 1463741"/>
              <a:gd name="connsiteX135" fmla="*/ 934865 w 4244021"/>
              <a:gd name="connsiteY135" fmla="*/ 667348 h 1463741"/>
              <a:gd name="connsiteX136" fmla="*/ 959181 w 4244021"/>
              <a:gd name="connsiteY136" fmla="*/ 772328 h 1463741"/>
              <a:gd name="connsiteX137" fmla="*/ 854200 w 4244021"/>
              <a:gd name="connsiteY137" fmla="*/ 796644 h 1463741"/>
              <a:gd name="connsiteX138" fmla="*/ 829886 w 4244021"/>
              <a:gd name="connsiteY138" fmla="*/ 691663 h 1463741"/>
              <a:gd name="connsiteX139" fmla="*/ 906532 w 4244021"/>
              <a:gd name="connsiteY139" fmla="*/ 656729 h 1463741"/>
              <a:gd name="connsiteX140" fmla="*/ 3770805 w 4244021"/>
              <a:gd name="connsiteY140" fmla="*/ 656664 h 1463741"/>
              <a:gd name="connsiteX141" fmla="*/ 3833815 w 4244021"/>
              <a:gd name="connsiteY141" fmla="*/ 744089 h 1463741"/>
              <a:gd name="connsiteX142" fmla="*/ 3746391 w 4244021"/>
              <a:gd name="connsiteY142" fmla="*/ 807098 h 1463741"/>
              <a:gd name="connsiteX143" fmla="*/ 3683381 w 4244021"/>
              <a:gd name="connsiteY143" fmla="*/ 719674 h 1463741"/>
              <a:gd name="connsiteX144" fmla="*/ 3770805 w 4244021"/>
              <a:gd name="connsiteY144" fmla="*/ 656664 h 1463741"/>
              <a:gd name="connsiteX145" fmla="*/ 2543376 w 4244021"/>
              <a:gd name="connsiteY145" fmla="*/ 656659 h 1463741"/>
              <a:gd name="connsiteX146" fmla="*/ 2606385 w 4244021"/>
              <a:gd name="connsiteY146" fmla="*/ 744083 h 1463741"/>
              <a:gd name="connsiteX147" fmla="*/ 2518961 w 4244021"/>
              <a:gd name="connsiteY147" fmla="*/ 807093 h 1463741"/>
              <a:gd name="connsiteX148" fmla="*/ 2455951 w 4244021"/>
              <a:gd name="connsiteY148" fmla="*/ 719669 h 1463741"/>
              <a:gd name="connsiteX149" fmla="*/ 2543376 w 4244021"/>
              <a:gd name="connsiteY149" fmla="*/ 656659 h 1463741"/>
              <a:gd name="connsiteX150" fmla="*/ 1315945 w 4244021"/>
              <a:gd name="connsiteY150" fmla="*/ 656654 h 1463741"/>
              <a:gd name="connsiteX151" fmla="*/ 1378955 w 4244021"/>
              <a:gd name="connsiteY151" fmla="*/ 744079 h 1463741"/>
              <a:gd name="connsiteX152" fmla="*/ 1291531 w 4244021"/>
              <a:gd name="connsiteY152" fmla="*/ 807088 h 1463741"/>
              <a:gd name="connsiteX153" fmla="*/ 1228521 w 4244021"/>
              <a:gd name="connsiteY153" fmla="*/ 719664 h 1463741"/>
              <a:gd name="connsiteX154" fmla="*/ 1315945 w 4244021"/>
              <a:gd name="connsiteY154" fmla="*/ 656654 h 1463741"/>
              <a:gd name="connsiteX155" fmla="*/ 2121919 w 4244021"/>
              <a:gd name="connsiteY155" fmla="*/ 655766 h 1463741"/>
              <a:gd name="connsiteX156" fmla="*/ 2175800 w 4244021"/>
              <a:gd name="connsiteY156" fmla="*/ 678084 h 1463741"/>
              <a:gd name="connsiteX157" fmla="*/ 2175800 w 4244021"/>
              <a:gd name="connsiteY157" fmla="*/ 785846 h 1463741"/>
              <a:gd name="connsiteX158" fmla="*/ 2068038 w 4244021"/>
              <a:gd name="connsiteY158" fmla="*/ 785846 h 1463741"/>
              <a:gd name="connsiteX159" fmla="*/ 2068038 w 4244021"/>
              <a:gd name="connsiteY159" fmla="*/ 678084 h 1463741"/>
              <a:gd name="connsiteX160" fmla="*/ 2121919 w 4244021"/>
              <a:gd name="connsiteY160" fmla="*/ 655766 h 1463741"/>
              <a:gd name="connsiteX161" fmla="*/ 485419 w 4244021"/>
              <a:gd name="connsiteY161" fmla="*/ 655735 h 1463741"/>
              <a:gd name="connsiteX162" fmla="*/ 561619 w 4244021"/>
              <a:gd name="connsiteY162" fmla="*/ 731935 h 1463741"/>
              <a:gd name="connsiteX163" fmla="*/ 485419 w 4244021"/>
              <a:gd name="connsiteY163" fmla="*/ 808135 h 1463741"/>
              <a:gd name="connsiteX164" fmla="*/ 409219 w 4244021"/>
              <a:gd name="connsiteY164" fmla="*/ 731935 h 1463741"/>
              <a:gd name="connsiteX165" fmla="*/ 485419 w 4244021"/>
              <a:gd name="connsiteY165" fmla="*/ 655735 h 1463741"/>
              <a:gd name="connsiteX166" fmla="*/ 3349376 w 4244021"/>
              <a:gd name="connsiteY166" fmla="*/ 655722 h 1463741"/>
              <a:gd name="connsiteX167" fmla="*/ 3403257 w 4244021"/>
              <a:gd name="connsiteY167" fmla="*/ 678040 h 1463741"/>
              <a:gd name="connsiteX168" fmla="*/ 3403257 w 4244021"/>
              <a:gd name="connsiteY168" fmla="*/ 785802 h 1463741"/>
              <a:gd name="connsiteX169" fmla="*/ 3295495 w 4244021"/>
              <a:gd name="connsiteY169" fmla="*/ 785802 h 1463741"/>
              <a:gd name="connsiteX170" fmla="*/ 3295495 w 4244021"/>
              <a:gd name="connsiteY170" fmla="*/ 678040 h 1463741"/>
              <a:gd name="connsiteX171" fmla="*/ 3349376 w 4244021"/>
              <a:gd name="connsiteY171" fmla="*/ 655722 h 1463741"/>
              <a:gd name="connsiteX172" fmla="*/ 61398 w 4244021"/>
              <a:gd name="connsiteY172" fmla="*/ 329347 h 1463741"/>
              <a:gd name="connsiteX173" fmla="*/ 91656 w 4244021"/>
              <a:gd name="connsiteY173" fmla="*/ 329483 h 1463741"/>
              <a:gd name="connsiteX174" fmla="*/ 150864 w 4244021"/>
              <a:gd name="connsiteY174" fmla="*/ 419521 h 1463741"/>
              <a:gd name="connsiteX175" fmla="*/ 60826 w 4244021"/>
              <a:gd name="connsiteY175" fmla="*/ 478729 h 1463741"/>
              <a:gd name="connsiteX176" fmla="*/ 1618 w 4244021"/>
              <a:gd name="connsiteY176" fmla="*/ 388691 h 1463741"/>
              <a:gd name="connsiteX177" fmla="*/ 61398 w 4244021"/>
              <a:gd name="connsiteY177" fmla="*/ 329347 h 1463741"/>
              <a:gd name="connsiteX178" fmla="*/ 4155061 w 4244021"/>
              <a:gd name="connsiteY178" fmla="*/ 329207 h 1463741"/>
              <a:gd name="connsiteX179" fmla="*/ 4185302 w 4244021"/>
              <a:gd name="connsiteY179" fmla="*/ 330195 h 1463741"/>
              <a:gd name="connsiteX180" fmla="*/ 4241949 w 4244021"/>
              <a:gd name="connsiteY180" fmla="*/ 421863 h 1463741"/>
              <a:gd name="connsiteX181" fmla="*/ 4150281 w 4244021"/>
              <a:gd name="connsiteY181" fmla="*/ 478510 h 1463741"/>
              <a:gd name="connsiteX182" fmla="*/ 4093634 w 4244021"/>
              <a:gd name="connsiteY182" fmla="*/ 386842 h 1463741"/>
              <a:gd name="connsiteX183" fmla="*/ 4155061 w 4244021"/>
              <a:gd name="connsiteY183" fmla="*/ 329207 h 1463741"/>
              <a:gd name="connsiteX184" fmla="*/ 2927597 w 4244021"/>
              <a:gd name="connsiteY184" fmla="*/ 329126 h 1463741"/>
              <a:gd name="connsiteX185" fmla="*/ 2957838 w 4244021"/>
              <a:gd name="connsiteY185" fmla="*/ 330114 h 1463741"/>
              <a:gd name="connsiteX186" fmla="*/ 3014485 w 4244021"/>
              <a:gd name="connsiteY186" fmla="*/ 421782 h 1463741"/>
              <a:gd name="connsiteX187" fmla="*/ 2922817 w 4244021"/>
              <a:gd name="connsiteY187" fmla="*/ 478429 h 1463741"/>
              <a:gd name="connsiteX188" fmla="*/ 2866170 w 4244021"/>
              <a:gd name="connsiteY188" fmla="*/ 386761 h 1463741"/>
              <a:gd name="connsiteX189" fmla="*/ 2927597 w 4244021"/>
              <a:gd name="connsiteY189" fmla="*/ 329126 h 1463741"/>
              <a:gd name="connsiteX190" fmla="*/ 1700134 w 4244021"/>
              <a:gd name="connsiteY190" fmla="*/ 329046 h 1463741"/>
              <a:gd name="connsiteX191" fmla="*/ 1730376 w 4244021"/>
              <a:gd name="connsiteY191" fmla="*/ 330034 h 1463741"/>
              <a:gd name="connsiteX192" fmla="*/ 1787023 w 4244021"/>
              <a:gd name="connsiteY192" fmla="*/ 421702 h 1463741"/>
              <a:gd name="connsiteX193" fmla="*/ 1695355 w 4244021"/>
              <a:gd name="connsiteY193" fmla="*/ 478349 h 1463741"/>
              <a:gd name="connsiteX194" fmla="*/ 1638708 w 4244021"/>
              <a:gd name="connsiteY194" fmla="*/ 386681 h 1463741"/>
              <a:gd name="connsiteX195" fmla="*/ 1700134 w 4244021"/>
              <a:gd name="connsiteY195" fmla="*/ 329046 h 1463741"/>
              <a:gd name="connsiteX196" fmla="*/ 906521 w 4244021"/>
              <a:gd name="connsiteY196" fmla="*/ 328887 h 1463741"/>
              <a:gd name="connsiteX197" fmla="*/ 934854 w 4244021"/>
              <a:gd name="connsiteY197" fmla="*/ 339506 h 1463741"/>
              <a:gd name="connsiteX198" fmla="*/ 959170 w 4244021"/>
              <a:gd name="connsiteY198" fmla="*/ 444486 h 1463741"/>
              <a:gd name="connsiteX199" fmla="*/ 854190 w 4244021"/>
              <a:gd name="connsiteY199" fmla="*/ 468802 h 1463741"/>
              <a:gd name="connsiteX200" fmla="*/ 829875 w 4244021"/>
              <a:gd name="connsiteY200" fmla="*/ 363821 h 1463741"/>
              <a:gd name="connsiteX201" fmla="*/ 906521 w 4244021"/>
              <a:gd name="connsiteY201" fmla="*/ 328887 h 1463741"/>
              <a:gd name="connsiteX202" fmla="*/ 3770770 w 4244021"/>
              <a:gd name="connsiteY202" fmla="*/ 328836 h 1463741"/>
              <a:gd name="connsiteX203" fmla="*/ 3833779 w 4244021"/>
              <a:gd name="connsiteY203" fmla="*/ 416261 h 1463741"/>
              <a:gd name="connsiteX204" fmla="*/ 3746355 w 4244021"/>
              <a:gd name="connsiteY204" fmla="*/ 479270 h 1463741"/>
              <a:gd name="connsiteX205" fmla="*/ 3683345 w 4244021"/>
              <a:gd name="connsiteY205" fmla="*/ 391846 h 1463741"/>
              <a:gd name="connsiteX206" fmla="*/ 3770770 w 4244021"/>
              <a:gd name="connsiteY206" fmla="*/ 328836 h 1463741"/>
              <a:gd name="connsiteX207" fmla="*/ 2543340 w 4244021"/>
              <a:gd name="connsiteY207" fmla="*/ 328830 h 1463741"/>
              <a:gd name="connsiteX208" fmla="*/ 2606349 w 4244021"/>
              <a:gd name="connsiteY208" fmla="*/ 416254 h 1463741"/>
              <a:gd name="connsiteX209" fmla="*/ 2518925 w 4244021"/>
              <a:gd name="connsiteY209" fmla="*/ 479264 h 1463741"/>
              <a:gd name="connsiteX210" fmla="*/ 2455915 w 4244021"/>
              <a:gd name="connsiteY210" fmla="*/ 391840 h 1463741"/>
              <a:gd name="connsiteX211" fmla="*/ 2543340 w 4244021"/>
              <a:gd name="connsiteY211" fmla="*/ 328830 h 1463741"/>
              <a:gd name="connsiteX212" fmla="*/ 1315910 w 4244021"/>
              <a:gd name="connsiteY212" fmla="*/ 328824 h 1463741"/>
              <a:gd name="connsiteX213" fmla="*/ 1378919 w 4244021"/>
              <a:gd name="connsiteY213" fmla="*/ 416249 h 1463741"/>
              <a:gd name="connsiteX214" fmla="*/ 1291495 w 4244021"/>
              <a:gd name="connsiteY214" fmla="*/ 479258 h 1463741"/>
              <a:gd name="connsiteX215" fmla="*/ 1228485 w 4244021"/>
              <a:gd name="connsiteY215" fmla="*/ 391834 h 1463741"/>
              <a:gd name="connsiteX216" fmla="*/ 1315910 w 4244021"/>
              <a:gd name="connsiteY216" fmla="*/ 328824 h 1463741"/>
              <a:gd name="connsiteX217" fmla="*/ 2121899 w 4244021"/>
              <a:gd name="connsiteY217" fmla="*/ 327927 h 1463741"/>
              <a:gd name="connsiteX218" fmla="*/ 2175780 w 4244021"/>
              <a:gd name="connsiteY218" fmla="*/ 350245 h 1463741"/>
              <a:gd name="connsiteX219" fmla="*/ 2175780 w 4244021"/>
              <a:gd name="connsiteY219" fmla="*/ 458007 h 1463741"/>
              <a:gd name="connsiteX220" fmla="*/ 2068018 w 4244021"/>
              <a:gd name="connsiteY220" fmla="*/ 458007 h 1463741"/>
              <a:gd name="connsiteX221" fmla="*/ 2068018 w 4244021"/>
              <a:gd name="connsiteY221" fmla="*/ 350245 h 1463741"/>
              <a:gd name="connsiteX222" fmla="*/ 2121899 w 4244021"/>
              <a:gd name="connsiteY222" fmla="*/ 327927 h 1463741"/>
              <a:gd name="connsiteX223" fmla="*/ 485419 w 4244021"/>
              <a:gd name="connsiteY223" fmla="*/ 327885 h 1463741"/>
              <a:gd name="connsiteX224" fmla="*/ 561619 w 4244021"/>
              <a:gd name="connsiteY224" fmla="*/ 404085 h 1463741"/>
              <a:gd name="connsiteX225" fmla="*/ 485419 w 4244021"/>
              <a:gd name="connsiteY225" fmla="*/ 480285 h 1463741"/>
              <a:gd name="connsiteX226" fmla="*/ 409219 w 4244021"/>
              <a:gd name="connsiteY226" fmla="*/ 404085 h 1463741"/>
              <a:gd name="connsiteX227" fmla="*/ 485419 w 4244021"/>
              <a:gd name="connsiteY227" fmla="*/ 327885 h 1463741"/>
              <a:gd name="connsiteX228" fmla="*/ 3349355 w 4244021"/>
              <a:gd name="connsiteY228" fmla="*/ 327883 h 1463741"/>
              <a:gd name="connsiteX229" fmla="*/ 3403236 w 4244021"/>
              <a:gd name="connsiteY229" fmla="*/ 350201 h 1463741"/>
              <a:gd name="connsiteX230" fmla="*/ 3403236 w 4244021"/>
              <a:gd name="connsiteY230" fmla="*/ 457963 h 1463741"/>
              <a:gd name="connsiteX231" fmla="*/ 3295474 w 4244021"/>
              <a:gd name="connsiteY231" fmla="*/ 457963 h 1463741"/>
              <a:gd name="connsiteX232" fmla="*/ 3295474 w 4244021"/>
              <a:gd name="connsiteY232" fmla="*/ 350201 h 1463741"/>
              <a:gd name="connsiteX233" fmla="*/ 3349355 w 4244021"/>
              <a:gd name="connsiteY233" fmla="*/ 327883 h 1463741"/>
              <a:gd name="connsiteX234" fmla="*/ 61371 w 4244021"/>
              <a:gd name="connsiteY234" fmla="*/ 1538 h 1463741"/>
              <a:gd name="connsiteX235" fmla="*/ 91629 w 4244021"/>
              <a:gd name="connsiteY235" fmla="*/ 1674 h 1463741"/>
              <a:gd name="connsiteX236" fmla="*/ 150837 w 4244021"/>
              <a:gd name="connsiteY236" fmla="*/ 91712 h 1463741"/>
              <a:gd name="connsiteX237" fmla="*/ 60799 w 4244021"/>
              <a:gd name="connsiteY237" fmla="*/ 150920 h 1463741"/>
              <a:gd name="connsiteX238" fmla="*/ 1591 w 4244021"/>
              <a:gd name="connsiteY238" fmla="*/ 60882 h 1463741"/>
              <a:gd name="connsiteX239" fmla="*/ 61371 w 4244021"/>
              <a:gd name="connsiteY239" fmla="*/ 1538 h 1463741"/>
              <a:gd name="connsiteX240" fmla="*/ 4155046 w 4244021"/>
              <a:gd name="connsiteY240" fmla="*/ 1365 h 1463741"/>
              <a:gd name="connsiteX241" fmla="*/ 4185287 w 4244021"/>
              <a:gd name="connsiteY241" fmla="*/ 2353 h 1463741"/>
              <a:gd name="connsiteX242" fmla="*/ 4241934 w 4244021"/>
              <a:gd name="connsiteY242" fmla="*/ 94021 h 1463741"/>
              <a:gd name="connsiteX243" fmla="*/ 4150266 w 4244021"/>
              <a:gd name="connsiteY243" fmla="*/ 150668 h 1463741"/>
              <a:gd name="connsiteX244" fmla="*/ 4093619 w 4244021"/>
              <a:gd name="connsiteY244" fmla="*/ 59000 h 1463741"/>
              <a:gd name="connsiteX245" fmla="*/ 4155046 w 4244021"/>
              <a:gd name="connsiteY245" fmla="*/ 1365 h 1463741"/>
              <a:gd name="connsiteX246" fmla="*/ 2927582 w 4244021"/>
              <a:gd name="connsiteY246" fmla="*/ 1286 h 1463741"/>
              <a:gd name="connsiteX247" fmla="*/ 2957823 w 4244021"/>
              <a:gd name="connsiteY247" fmla="*/ 2274 h 1463741"/>
              <a:gd name="connsiteX248" fmla="*/ 3014470 w 4244021"/>
              <a:gd name="connsiteY248" fmla="*/ 93942 h 1463741"/>
              <a:gd name="connsiteX249" fmla="*/ 2922802 w 4244021"/>
              <a:gd name="connsiteY249" fmla="*/ 150589 h 1463741"/>
              <a:gd name="connsiteX250" fmla="*/ 2866155 w 4244021"/>
              <a:gd name="connsiteY250" fmla="*/ 58921 h 1463741"/>
              <a:gd name="connsiteX251" fmla="*/ 2927582 w 4244021"/>
              <a:gd name="connsiteY251" fmla="*/ 1286 h 1463741"/>
              <a:gd name="connsiteX252" fmla="*/ 1700119 w 4244021"/>
              <a:gd name="connsiteY252" fmla="*/ 1205 h 1463741"/>
              <a:gd name="connsiteX253" fmla="*/ 1730360 w 4244021"/>
              <a:gd name="connsiteY253" fmla="*/ 2193 h 1463741"/>
              <a:gd name="connsiteX254" fmla="*/ 1787007 w 4244021"/>
              <a:gd name="connsiteY254" fmla="*/ 93861 h 1463741"/>
              <a:gd name="connsiteX255" fmla="*/ 1695339 w 4244021"/>
              <a:gd name="connsiteY255" fmla="*/ 150508 h 1463741"/>
              <a:gd name="connsiteX256" fmla="*/ 1638692 w 4244021"/>
              <a:gd name="connsiteY256" fmla="*/ 58840 h 1463741"/>
              <a:gd name="connsiteX257" fmla="*/ 1700119 w 4244021"/>
              <a:gd name="connsiteY257" fmla="*/ 1205 h 1463741"/>
              <a:gd name="connsiteX258" fmla="*/ 906508 w 4244021"/>
              <a:gd name="connsiteY258" fmla="*/ 1045 h 1463741"/>
              <a:gd name="connsiteX259" fmla="*/ 934841 w 4244021"/>
              <a:gd name="connsiteY259" fmla="*/ 11664 h 1463741"/>
              <a:gd name="connsiteX260" fmla="*/ 959157 w 4244021"/>
              <a:gd name="connsiteY260" fmla="*/ 116644 h 1463741"/>
              <a:gd name="connsiteX261" fmla="*/ 854176 w 4244021"/>
              <a:gd name="connsiteY261" fmla="*/ 140960 h 1463741"/>
              <a:gd name="connsiteX262" fmla="*/ 829862 w 4244021"/>
              <a:gd name="connsiteY262" fmla="*/ 35979 h 1463741"/>
              <a:gd name="connsiteX263" fmla="*/ 906508 w 4244021"/>
              <a:gd name="connsiteY263" fmla="*/ 1045 h 1463741"/>
              <a:gd name="connsiteX264" fmla="*/ 3770734 w 4244021"/>
              <a:gd name="connsiteY264" fmla="*/ 1006 h 1463741"/>
              <a:gd name="connsiteX265" fmla="*/ 3833743 w 4244021"/>
              <a:gd name="connsiteY265" fmla="*/ 88431 h 1463741"/>
              <a:gd name="connsiteX266" fmla="*/ 3746319 w 4244021"/>
              <a:gd name="connsiteY266" fmla="*/ 151440 h 1463741"/>
              <a:gd name="connsiteX267" fmla="*/ 3683309 w 4244021"/>
              <a:gd name="connsiteY267" fmla="*/ 64016 h 1463741"/>
              <a:gd name="connsiteX268" fmla="*/ 3770734 w 4244021"/>
              <a:gd name="connsiteY268" fmla="*/ 1006 h 1463741"/>
              <a:gd name="connsiteX269" fmla="*/ 2543304 w 4244021"/>
              <a:gd name="connsiteY269" fmla="*/ 1002 h 1463741"/>
              <a:gd name="connsiteX270" fmla="*/ 2606313 w 4244021"/>
              <a:gd name="connsiteY270" fmla="*/ 88426 h 1463741"/>
              <a:gd name="connsiteX271" fmla="*/ 2518889 w 4244021"/>
              <a:gd name="connsiteY271" fmla="*/ 151436 h 1463741"/>
              <a:gd name="connsiteX272" fmla="*/ 2455879 w 4244021"/>
              <a:gd name="connsiteY272" fmla="*/ 64012 h 1463741"/>
              <a:gd name="connsiteX273" fmla="*/ 2543304 w 4244021"/>
              <a:gd name="connsiteY273" fmla="*/ 1002 h 1463741"/>
              <a:gd name="connsiteX274" fmla="*/ 1315874 w 4244021"/>
              <a:gd name="connsiteY274" fmla="*/ 996 h 1463741"/>
              <a:gd name="connsiteX275" fmla="*/ 1378883 w 4244021"/>
              <a:gd name="connsiteY275" fmla="*/ 88421 h 1463741"/>
              <a:gd name="connsiteX276" fmla="*/ 1291459 w 4244021"/>
              <a:gd name="connsiteY276" fmla="*/ 151430 h 1463741"/>
              <a:gd name="connsiteX277" fmla="*/ 1228449 w 4244021"/>
              <a:gd name="connsiteY277" fmla="*/ 64006 h 1463741"/>
              <a:gd name="connsiteX278" fmla="*/ 1315874 w 4244021"/>
              <a:gd name="connsiteY278" fmla="*/ 996 h 1463741"/>
              <a:gd name="connsiteX279" fmla="*/ 2121879 w 4244021"/>
              <a:gd name="connsiteY279" fmla="*/ 88 h 1463741"/>
              <a:gd name="connsiteX280" fmla="*/ 2175760 w 4244021"/>
              <a:gd name="connsiteY280" fmla="*/ 22406 h 1463741"/>
              <a:gd name="connsiteX281" fmla="*/ 2175760 w 4244021"/>
              <a:gd name="connsiteY281" fmla="*/ 130168 h 1463741"/>
              <a:gd name="connsiteX282" fmla="*/ 2067999 w 4244021"/>
              <a:gd name="connsiteY282" fmla="*/ 130168 h 1463741"/>
              <a:gd name="connsiteX283" fmla="*/ 2067999 w 4244021"/>
              <a:gd name="connsiteY283" fmla="*/ 22406 h 1463741"/>
              <a:gd name="connsiteX284" fmla="*/ 2121879 w 4244021"/>
              <a:gd name="connsiteY284" fmla="*/ 88 h 1463741"/>
              <a:gd name="connsiteX285" fmla="*/ 3349335 w 4244021"/>
              <a:gd name="connsiteY285" fmla="*/ 44 h 1463741"/>
              <a:gd name="connsiteX286" fmla="*/ 3403216 w 4244021"/>
              <a:gd name="connsiteY286" fmla="*/ 22362 h 1463741"/>
              <a:gd name="connsiteX287" fmla="*/ 3403216 w 4244021"/>
              <a:gd name="connsiteY287" fmla="*/ 130124 h 1463741"/>
              <a:gd name="connsiteX288" fmla="*/ 3295454 w 4244021"/>
              <a:gd name="connsiteY288" fmla="*/ 130124 h 1463741"/>
              <a:gd name="connsiteX289" fmla="*/ 3295454 w 4244021"/>
              <a:gd name="connsiteY289" fmla="*/ 22362 h 1463741"/>
              <a:gd name="connsiteX290" fmla="*/ 3349335 w 4244021"/>
              <a:gd name="connsiteY290" fmla="*/ 44 h 1463741"/>
              <a:gd name="connsiteX291" fmla="*/ 485419 w 4244021"/>
              <a:gd name="connsiteY291" fmla="*/ 34 h 1463741"/>
              <a:gd name="connsiteX292" fmla="*/ 561619 w 4244021"/>
              <a:gd name="connsiteY292" fmla="*/ 76234 h 1463741"/>
              <a:gd name="connsiteX293" fmla="*/ 485419 w 4244021"/>
              <a:gd name="connsiteY293" fmla="*/ 152434 h 1463741"/>
              <a:gd name="connsiteX294" fmla="*/ 409219 w 4244021"/>
              <a:gd name="connsiteY294" fmla="*/ 76234 h 1463741"/>
              <a:gd name="connsiteX295" fmla="*/ 485419 w 4244021"/>
              <a:gd name="connsiteY295" fmla="*/ 34 h 14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244021" h="1463741">
                <a:moveTo>
                  <a:pt x="4167592" y="1311341"/>
                </a:moveTo>
                <a:cubicBezTo>
                  <a:pt x="4209676" y="1311341"/>
                  <a:pt x="4243792" y="1345457"/>
                  <a:pt x="4243792" y="1387541"/>
                </a:cubicBezTo>
                <a:cubicBezTo>
                  <a:pt x="4243792" y="1429625"/>
                  <a:pt x="4209676" y="1463741"/>
                  <a:pt x="4167592" y="1463741"/>
                </a:cubicBezTo>
                <a:cubicBezTo>
                  <a:pt x="4125508" y="1463741"/>
                  <a:pt x="4091392" y="1429625"/>
                  <a:pt x="4091392" y="1387541"/>
                </a:cubicBezTo>
                <a:cubicBezTo>
                  <a:pt x="4091392" y="1345457"/>
                  <a:pt x="4125508" y="1311341"/>
                  <a:pt x="4167592" y="1311341"/>
                </a:cubicBezTo>
                <a:close/>
                <a:moveTo>
                  <a:pt x="3758493" y="1311341"/>
                </a:moveTo>
                <a:cubicBezTo>
                  <a:pt x="3800577" y="1311341"/>
                  <a:pt x="3834693" y="1345457"/>
                  <a:pt x="3834693" y="1387541"/>
                </a:cubicBezTo>
                <a:cubicBezTo>
                  <a:pt x="3834693" y="1429625"/>
                  <a:pt x="3800577" y="1463741"/>
                  <a:pt x="3758493" y="1463741"/>
                </a:cubicBezTo>
                <a:cubicBezTo>
                  <a:pt x="3716409" y="1463741"/>
                  <a:pt x="3682293" y="1429625"/>
                  <a:pt x="3682293" y="1387541"/>
                </a:cubicBezTo>
                <a:cubicBezTo>
                  <a:pt x="3682293" y="1345457"/>
                  <a:pt x="3716409" y="1311341"/>
                  <a:pt x="3758493" y="1311341"/>
                </a:cubicBezTo>
                <a:close/>
                <a:moveTo>
                  <a:pt x="3349394" y="1311341"/>
                </a:moveTo>
                <a:cubicBezTo>
                  <a:pt x="3391478" y="1311341"/>
                  <a:pt x="3425594" y="1345457"/>
                  <a:pt x="3425594" y="1387541"/>
                </a:cubicBezTo>
                <a:cubicBezTo>
                  <a:pt x="3425594" y="1429625"/>
                  <a:pt x="3391478" y="1463741"/>
                  <a:pt x="3349394" y="1463741"/>
                </a:cubicBezTo>
                <a:cubicBezTo>
                  <a:pt x="3307310" y="1463741"/>
                  <a:pt x="3273194" y="1429625"/>
                  <a:pt x="3273194" y="1387541"/>
                </a:cubicBezTo>
                <a:cubicBezTo>
                  <a:pt x="3273194" y="1345457"/>
                  <a:pt x="3307310" y="1311341"/>
                  <a:pt x="3349394" y="1311341"/>
                </a:cubicBezTo>
                <a:close/>
                <a:moveTo>
                  <a:pt x="2940200" y="1311341"/>
                </a:moveTo>
                <a:cubicBezTo>
                  <a:pt x="2982284" y="1311341"/>
                  <a:pt x="3016400" y="1345457"/>
                  <a:pt x="3016400" y="1387541"/>
                </a:cubicBezTo>
                <a:cubicBezTo>
                  <a:pt x="3016400" y="1429625"/>
                  <a:pt x="2982284" y="1463741"/>
                  <a:pt x="2940200" y="1463741"/>
                </a:cubicBezTo>
                <a:cubicBezTo>
                  <a:pt x="2898116" y="1463741"/>
                  <a:pt x="2864000" y="1429625"/>
                  <a:pt x="2864000" y="1387541"/>
                </a:cubicBezTo>
                <a:cubicBezTo>
                  <a:pt x="2864000" y="1345457"/>
                  <a:pt x="2898116" y="1311341"/>
                  <a:pt x="2940200" y="1311341"/>
                </a:cubicBezTo>
                <a:close/>
                <a:moveTo>
                  <a:pt x="2531102" y="1311341"/>
                </a:moveTo>
                <a:cubicBezTo>
                  <a:pt x="2573186" y="1311341"/>
                  <a:pt x="2607302" y="1345457"/>
                  <a:pt x="2607302" y="1387541"/>
                </a:cubicBezTo>
                <a:cubicBezTo>
                  <a:pt x="2607302" y="1429625"/>
                  <a:pt x="2573186" y="1463741"/>
                  <a:pt x="2531102" y="1463741"/>
                </a:cubicBezTo>
                <a:cubicBezTo>
                  <a:pt x="2489018" y="1463741"/>
                  <a:pt x="2454902" y="1429625"/>
                  <a:pt x="2454902" y="1387541"/>
                </a:cubicBezTo>
                <a:cubicBezTo>
                  <a:pt x="2454902" y="1345457"/>
                  <a:pt x="2489018" y="1311341"/>
                  <a:pt x="2531102" y="1311341"/>
                </a:cubicBezTo>
                <a:close/>
                <a:moveTo>
                  <a:pt x="2121908" y="1311341"/>
                </a:moveTo>
                <a:cubicBezTo>
                  <a:pt x="2163992" y="1311341"/>
                  <a:pt x="2198108" y="1345457"/>
                  <a:pt x="2198108" y="1387541"/>
                </a:cubicBezTo>
                <a:cubicBezTo>
                  <a:pt x="2198108" y="1429625"/>
                  <a:pt x="2163992" y="1463741"/>
                  <a:pt x="2121908" y="1463741"/>
                </a:cubicBezTo>
                <a:cubicBezTo>
                  <a:pt x="2079824" y="1463741"/>
                  <a:pt x="2045708" y="1429625"/>
                  <a:pt x="2045708" y="1387541"/>
                </a:cubicBezTo>
                <a:cubicBezTo>
                  <a:pt x="2045708" y="1345457"/>
                  <a:pt x="2079824" y="1311341"/>
                  <a:pt x="2121908" y="1311341"/>
                </a:cubicBezTo>
                <a:close/>
                <a:moveTo>
                  <a:pt x="1712810" y="1311341"/>
                </a:moveTo>
                <a:cubicBezTo>
                  <a:pt x="1754894" y="1311341"/>
                  <a:pt x="1789010" y="1345457"/>
                  <a:pt x="1789010" y="1387541"/>
                </a:cubicBezTo>
                <a:cubicBezTo>
                  <a:pt x="1789010" y="1429625"/>
                  <a:pt x="1754894" y="1463741"/>
                  <a:pt x="1712810" y="1463741"/>
                </a:cubicBezTo>
                <a:cubicBezTo>
                  <a:pt x="1670726" y="1463741"/>
                  <a:pt x="1636610" y="1429625"/>
                  <a:pt x="1636610" y="1387541"/>
                </a:cubicBezTo>
                <a:cubicBezTo>
                  <a:pt x="1636610" y="1345457"/>
                  <a:pt x="1670726" y="1311341"/>
                  <a:pt x="1712810" y="1311341"/>
                </a:cubicBezTo>
                <a:close/>
                <a:moveTo>
                  <a:pt x="1303711" y="1311341"/>
                </a:moveTo>
                <a:cubicBezTo>
                  <a:pt x="1345795" y="1311341"/>
                  <a:pt x="1379911" y="1345457"/>
                  <a:pt x="1379911" y="1387541"/>
                </a:cubicBezTo>
                <a:cubicBezTo>
                  <a:pt x="1379911" y="1429625"/>
                  <a:pt x="1345795" y="1463741"/>
                  <a:pt x="1303711" y="1463741"/>
                </a:cubicBezTo>
                <a:cubicBezTo>
                  <a:pt x="1261627" y="1463741"/>
                  <a:pt x="1227511" y="1429625"/>
                  <a:pt x="1227511" y="1387541"/>
                </a:cubicBezTo>
                <a:cubicBezTo>
                  <a:pt x="1227511" y="1345457"/>
                  <a:pt x="1261627" y="1311341"/>
                  <a:pt x="1303711" y="1311341"/>
                </a:cubicBezTo>
                <a:close/>
                <a:moveTo>
                  <a:pt x="894518" y="1311341"/>
                </a:moveTo>
                <a:cubicBezTo>
                  <a:pt x="936601" y="1311341"/>
                  <a:pt x="970717" y="1345457"/>
                  <a:pt x="970717" y="1387541"/>
                </a:cubicBezTo>
                <a:cubicBezTo>
                  <a:pt x="970717" y="1429625"/>
                  <a:pt x="936601" y="1463741"/>
                  <a:pt x="894518" y="1463741"/>
                </a:cubicBezTo>
                <a:cubicBezTo>
                  <a:pt x="852434" y="1463741"/>
                  <a:pt x="818317" y="1429625"/>
                  <a:pt x="818317" y="1387541"/>
                </a:cubicBezTo>
                <a:cubicBezTo>
                  <a:pt x="818317" y="1345457"/>
                  <a:pt x="852434" y="1311341"/>
                  <a:pt x="894518" y="1311341"/>
                </a:cubicBezTo>
                <a:close/>
                <a:moveTo>
                  <a:pt x="485419" y="1311341"/>
                </a:moveTo>
                <a:cubicBezTo>
                  <a:pt x="527519" y="1311341"/>
                  <a:pt x="561619" y="1345440"/>
                  <a:pt x="561619" y="1387541"/>
                </a:cubicBezTo>
                <a:cubicBezTo>
                  <a:pt x="561619" y="1429641"/>
                  <a:pt x="527519" y="1463741"/>
                  <a:pt x="485419" y="1463741"/>
                </a:cubicBezTo>
                <a:cubicBezTo>
                  <a:pt x="443318" y="1463741"/>
                  <a:pt x="409219" y="1429641"/>
                  <a:pt x="409219" y="1387541"/>
                </a:cubicBezTo>
                <a:cubicBezTo>
                  <a:pt x="409219" y="1345440"/>
                  <a:pt x="443318" y="1311341"/>
                  <a:pt x="485419" y="1311341"/>
                </a:cubicBezTo>
                <a:close/>
                <a:moveTo>
                  <a:pt x="76225" y="1311341"/>
                </a:moveTo>
                <a:cubicBezTo>
                  <a:pt x="118309" y="1311341"/>
                  <a:pt x="152425" y="1345457"/>
                  <a:pt x="152425" y="1387541"/>
                </a:cubicBezTo>
                <a:cubicBezTo>
                  <a:pt x="152425" y="1429625"/>
                  <a:pt x="118309" y="1463741"/>
                  <a:pt x="76225" y="1463741"/>
                </a:cubicBezTo>
                <a:cubicBezTo>
                  <a:pt x="34141" y="1463741"/>
                  <a:pt x="25" y="1429625"/>
                  <a:pt x="25" y="1387541"/>
                </a:cubicBezTo>
                <a:cubicBezTo>
                  <a:pt x="25" y="1345457"/>
                  <a:pt x="34141" y="1311341"/>
                  <a:pt x="76225" y="1311341"/>
                </a:cubicBezTo>
                <a:close/>
                <a:moveTo>
                  <a:pt x="4167592" y="983491"/>
                </a:moveTo>
                <a:cubicBezTo>
                  <a:pt x="4209676" y="983491"/>
                  <a:pt x="4243792" y="1017607"/>
                  <a:pt x="4243792" y="1059691"/>
                </a:cubicBezTo>
                <a:cubicBezTo>
                  <a:pt x="4243792" y="1101775"/>
                  <a:pt x="4209676" y="1135891"/>
                  <a:pt x="4167592" y="1135891"/>
                </a:cubicBezTo>
                <a:cubicBezTo>
                  <a:pt x="4125508" y="1135891"/>
                  <a:pt x="4091392" y="1101775"/>
                  <a:pt x="4091392" y="1059691"/>
                </a:cubicBezTo>
                <a:cubicBezTo>
                  <a:pt x="4091392" y="1017607"/>
                  <a:pt x="4125508" y="983491"/>
                  <a:pt x="4167592" y="983491"/>
                </a:cubicBezTo>
                <a:close/>
                <a:moveTo>
                  <a:pt x="3758493" y="983491"/>
                </a:moveTo>
                <a:cubicBezTo>
                  <a:pt x="3800577" y="983491"/>
                  <a:pt x="3834693" y="1017607"/>
                  <a:pt x="3834693" y="1059691"/>
                </a:cubicBezTo>
                <a:cubicBezTo>
                  <a:pt x="3834693" y="1101775"/>
                  <a:pt x="3800577" y="1135891"/>
                  <a:pt x="3758493" y="1135891"/>
                </a:cubicBezTo>
                <a:cubicBezTo>
                  <a:pt x="3716409" y="1135891"/>
                  <a:pt x="3682293" y="1101775"/>
                  <a:pt x="3682293" y="1059691"/>
                </a:cubicBezTo>
                <a:cubicBezTo>
                  <a:pt x="3682293" y="1017607"/>
                  <a:pt x="3716409" y="983491"/>
                  <a:pt x="3758493" y="983491"/>
                </a:cubicBezTo>
                <a:close/>
                <a:moveTo>
                  <a:pt x="3349394" y="983491"/>
                </a:moveTo>
                <a:cubicBezTo>
                  <a:pt x="3391478" y="983491"/>
                  <a:pt x="3425594" y="1017607"/>
                  <a:pt x="3425594" y="1059691"/>
                </a:cubicBezTo>
                <a:cubicBezTo>
                  <a:pt x="3425594" y="1101775"/>
                  <a:pt x="3391478" y="1135891"/>
                  <a:pt x="3349394" y="1135891"/>
                </a:cubicBezTo>
                <a:cubicBezTo>
                  <a:pt x="3307310" y="1135891"/>
                  <a:pt x="3273194" y="1101775"/>
                  <a:pt x="3273194" y="1059691"/>
                </a:cubicBezTo>
                <a:cubicBezTo>
                  <a:pt x="3273194" y="1017607"/>
                  <a:pt x="3307310" y="983491"/>
                  <a:pt x="3349394" y="983491"/>
                </a:cubicBezTo>
                <a:close/>
                <a:moveTo>
                  <a:pt x="2940200" y="983491"/>
                </a:moveTo>
                <a:cubicBezTo>
                  <a:pt x="2982284" y="983491"/>
                  <a:pt x="3016400" y="1017607"/>
                  <a:pt x="3016400" y="1059691"/>
                </a:cubicBezTo>
                <a:cubicBezTo>
                  <a:pt x="3016400" y="1101775"/>
                  <a:pt x="2982284" y="1135891"/>
                  <a:pt x="2940200" y="1135891"/>
                </a:cubicBezTo>
                <a:cubicBezTo>
                  <a:pt x="2898116" y="1135891"/>
                  <a:pt x="2864000" y="1101775"/>
                  <a:pt x="2864000" y="1059691"/>
                </a:cubicBezTo>
                <a:cubicBezTo>
                  <a:pt x="2864000" y="1017607"/>
                  <a:pt x="2898116" y="983491"/>
                  <a:pt x="2940200" y="983491"/>
                </a:cubicBezTo>
                <a:close/>
                <a:moveTo>
                  <a:pt x="2531102" y="983491"/>
                </a:moveTo>
                <a:cubicBezTo>
                  <a:pt x="2573186" y="983491"/>
                  <a:pt x="2607302" y="1017607"/>
                  <a:pt x="2607302" y="1059691"/>
                </a:cubicBezTo>
                <a:cubicBezTo>
                  <a:pt x="2607302" y="1101775"/>
                  <a:pt x="2573186" y="1135891"/>
                  <a:pt x="2531102" y="1135891"/>
                </a:cubicBezTo>
                <a:cubicBezTo>
                  <a:pt x="2489018" y="1135891"/>
                  <a:pt x="2454902" y="1101775"/>
                  <a:pt x="2454902" y="1059691"/>
                </a:cubicBezTo>
                <a:cubicBezTo>
                  <a:pt x="2454902" y="1017607"/>
                  <a:pt x="2489018" y="983491"/>
                  <a:pt x="2531102" y="983491"/>
                </a:cubicBezTo>
                <a:close/>
                <a:moveTo>
                  <a:pt x="2121908" y="983491"/>
                </a:moveTo>
                <a:cubicBezTo>
                  <a:pt x="2163992" y="983491"/>
                  <a:pt x="2198108" y="1017607"/>
                  <a:pt x="2198108" y="1059691"/>
                </a:cubicBezTo>
                <a:cubicBezTo>
                  <a:pt x="2198108" y="1101775"/>
                  <a:pt x="2163992" y="1135891"/>
                  <a:pt x="2121908" y="1135891"/>
                </a:cubicBezTo>
                <a:cubicBezTo>
                  <a:pt x="2079824" y="1135891"/>
                  <a:pt x="2045708" y="1101775"/>
                  <a:pt x="2045708" y="1059691"/>
                </a:cubicBezTo>
                <a:cubicBezTo>
                  <a:pt x="2045708" y="1017607"/>
                  <a:pt x="2079824" y="983491"/>
                  <a:pt x="2121908" y="983491"/>
                </a:cubicBezTo>
                <a:close/>
                <a:moveTo>
                  <a:pt x="1712810" y="983491"/>
                </a:moveTo>
                <a:cubicBezTo>
                  <a:pt x="1754894" y="983491"/>
                  <a:pt x="1789010" y="1017607"/>
                  <a:pt x="1789010" y="1059691"/>
                </a:cubicBezTo>
                <a:cubicBezTo>
                  <a:pt x="1789010" y="1101775"/>
                  <a:pt x="1754894" y="1135891"/>
                  <a:pt x="1712810" y="1135891"/>
                </a:cubicBezTo>
                <a:cubicBezTo>
                  <a:pt x="1670726" y="1135891"/>
                  <a:pt x="1636610" y="1101775"/>
                  <a:pt x="1636610" y="1059691"/>
                </a:cubicBezTo>
                <a:cubicBezTo>
                  <a:pt x="1636610" y="1017607"/>
                  <a:pt x="1670726" y="983491"/>
                  <a:pt x="1712810" y="983491"/>
                </a:cubicBezTo>
                <a:close/>
                <a:moveTo>
                  <a:pt x="1303711" y="983491"/>
                </a:moveTo>
                <a:cubicBezTo>
                  <a:pt x="1345795" y="983491"/>
                  <a:pt x="1379911" y="1017607"/>
                  <a:pt x="1379911" y="1059691"/>
                </a:cubicBezTo>
                <a:cubicBezTo>
                  <a:pt x="1379911" y="1101775"/>
                  <a:pt x="1345795" y="1135891"/>
                  <a:pt x="1303711" y="1135891"/>
                </a:cubicBezTo>
                <a:cubicBezTo>
                  <a:pt x="1261627" y="1135891"/>
                  <a:pt x="1227511" y="1101775"/>
                  <a:pt x="1227511" y="1059691"/>
                </a:cubicBezTo>
                <a:cubicBezTo>
                  <a:pt x="1227511" y="1017607"/>
                  <a:pt x="1261627" y="983491"/>
                  <a:pt x="1303711" y="983491"/>
                </a:cubicBezTo>
                <a:close/>
                <a:moveTo>
                  <a:pt x="894518" y="983491"/>
                </a:moveTo>
                <a:cubicBezTo>
                  <a:pt x="936601" y="983491"/>
                  <a:pt x="970717" y="1017607"/>
                  <a:pt x="970717" y="1059691"/>
                </a:cubicBezTo>
                <a:cubicBezTo>
                  <a:pt x="970717" y="1101775"/>
                  <a:pt x="936601" y="1135891"/>
                  <a:pt x="894518" y="1135891"/>
                </a:cubicBezTo>
                <a:cubicBezTo>
                  <a:pt x="852434" y="1135891"/>
                  <a:pt x="818317" y="1101775"/>
                  <a:pt x="818317" y="1059691"/>
                </a:cubicBezTo>
                <a:cubicBezTo>
                  <a:pt x="818317" y="1017607"/>
                  <a:pt x="852434" y="983491"/>
                  <a:pt x="894518" y="983491"/>
                </a:cubicBezTo>
                <a:close/>
                <a:moveTo>
                  <a:pt x="485419" y="983491"/>
                </a:moveTo>
                <a:cubicBezTo>
                  <a:pt x="527519" y="983491"/>
                  <a:pt x="561619" y="1017590"/>
                  <a:pt x="561619" y="1059691"/>
                </a:cubicBezTo>
                <a:cubicBezTo>
                  <a:pt x="561619" y="1101791"/>
                  <a:pt x="527519" y="1135891"/>
                  <a:pt x="485419" y="1135891"/>
                </a:cubicBezTo>
                <a:cubicBezTo>
                  <a:pt x="443318" y="1135891"/>
                  <a:pt x="409219" y="1101791"/>
                  <a:pt x="409219" y="1059691"/>
                </a:cubicBezTo>
                <a:cubicBezTo>
                  <a:pt x="409219" y="1017590"/>
                  <a:pt x="443318" y="983491"/>
                  <a:pt x="485419" y="983491"/>
                </a:cubicBezTo>
                <a:close/>
                <a:moveTo>
                  <a:pt x="76225" y="983491"/>
                </a:moveTo>
                <a:cubicBezTo>
                  <a:pt x="118309" y="983491"/>
                  <a:pt x="152425" y="1017607"/>
                  <a:pt x="152425" y="1059691"/>
                </a:cubicBezTo>
                <a:cubicBezTo>
                  <a:pt x="152425" y="1101775"/>
                  <a:pt x="118309" y="1135891"/>
                  <a:pt x="76225" y="1135891"/>
                </a:cubicBezTo>
                <a:cubicBezTo>
                  <a:pt x="34141" y="1135891"/>
                  <a:pt x="25" y="1101775"/>
                  <a:pt x="25" y="1059691"/>
                </a:cubicBezTo>
                <a:cubicBezTo>
                  <a:pt x="25" y="1017607"/>
                  <a:pt x="34141" y="983491"/>
                  <a:pt x="76225" y="983491"/>
                </a:cubicBezTo>
                <a:close/>
                <a:moveTo>
                  <a:pt x="61425" y="657155"/>
                </a:moveTo>
                <a:cubicBezTo>
                  <a:pt x="71133" y="655223"/>
                  <a:pt x="81380" y="655163"/>
                  <a:pt x="91683" y="657291"/>
                </a:cubicBezTo>
                <a:cubicBezTo>
                  <a:pt x="132896" y="665805"/>
                  <a:pt x="159404" y="706116"/>
                  <a:pt x="150891" y="747329"/>
                </a:cubicBezTo>
                <a:cubicBezTo>
                  <a:pt x="142377" y="788542"/>
                  <a:pt x="102066" y="815050"/>
                  <a:pt x="60853" y="806537"/>
                </a:cubicBezTo>
                <a:cubicBezTo>
                  <a:pt x="19640" y="798023"/>
                  <a:pt x="-6868" y="757712"/>
                  <a:pt x="1645" y="716499"/>
                </a:cubicBezTo>
                <a:cubicBezTo>
                  <a:pt x="8030" y="685589"/>
                  <a:pt x="32302" y="662951"/>
                  <a:pt x="61425" y="657155"/>
                </a:cubicBezTo>
                <a:close/>
                <a:moveTo>
                  <a:pt x="4155077" y="657047"/>
                </a:moveTo>
                <a:cubicBezTo>
                  <a:pt x="4164835" y="655389"/>
                  <a:pt x="4175079" y="655617"/>
                  <a:pt x="4185318" y="658035"/>
                </a:cubicBezTo>
                <a:cubicBezTo>
                  <a:pt x="4226275" y="667706"/>
                  <a:pt x="4251636" y="708747"/>
                  <a:pt x="4241965" y="749703"/>
                </a:cubicBezTo>
                <a:cubicBezTo>
                  <a:pt x="4232294" y="790659"/>
                  <a:pt x="4191253" y="816021"/>
                  <a:pt x="4150297" y="806350"/>
                </a:cubicBezTo>
                <a:cubicBezTo>
                  <a:pt x="4109340" y="796679"/>
                  <a:pt x="4083979" y="755638"/>
                  <a:pt x="4093650" y="714682"/>
                </a:cubicBezTo>
                <a:cubicBezTo>
                  <a:pt x="4100903" y="683964"/>
                  <a:pt x="4125802" y="662019"/>
                  <a:pt x="4155077" y="657047"/>
                </a:cubicBezTo>
                <a:close/>
                <a:moveTo>
                  <a:pt x="2927613" y="656967"/>
                </a:moveTo>
                <a:cubicBezTo>
                  <a:pt x="2937371" y="655309"/>
                  <a:pt x="2947615" y="655537"/>
                  <a:pt x="2957854" y="657955"/>
                </a:cubicBezTo>
                <a:cubicBezTo>
                  <a:pt x="2998811" y="667626"/>
                  <a:pt x="3024172" y="708667"/>
                  <a:pt x="3014501" y="749623"/>
                </a:cubicBezTo>
                <a:cubicBezTo>
                  <a:pt x="3004830" y="790580"/>
                  <a:pt x="2963789" y="815941"/>
                  <a:pt x="2922833" y="806270"/>
                </a:cubicBezTo>
                <a:cubicBezTo>
                  <a:pt x="2881876" y="796600"/>
                  <a:pt x="2856515" y="755558"/>
                  <a:pt x="2866186" y="714602"/>
                </a:cubicBezTo>
                <a:cubicBezTo>
                  <a:pt x="2873439" y="683885"/>
                  <a:pt x="2898338" y="661940"/>
                  <a:pt x="2927613" y="656967"/>
                </a:cubicBezTo>
                <a:close/>
                <a:moveTo>
                  <a:pt x="1700150" y="656887"/>
                </a:moveTo>
                <a:cubicBezTo>
                  <a:pt x="1709909" y="655229"/>
                  <a:pt x="1720153" y="655457"/>
                  <a:pt x="1730392" y="657875"/>
                </a:cubicBezTo>
                <a:cubicBezTo>
                  <a:pt x="1771349" y="667546"/>
                  <a:pt x="1796710" y="708587"/>
                  <a:pt x="1787039" y="749543"/>
                </a:cubicBezTo>
                <a:cubicBezTo>
                  <a:pt x="1777368" y="790499"/>
                  <a:pt x="1736327" y="815861"/>
                  <a:pt x="1695371" y="806190"/>
                </a:cubicBezTo>
                <a:cubicBezTo>
                  <a:pt x="1654414" y="796519"/>
                  <a:pt x="1629053" y="755478"/>
                  <a:pt x="1638724" y="714522"/>
                </a:cubicBezTo>
                <a:cubicBezTo>
                  <a:pt x="1645977" y="683804"/>
                  <a:pt x="1670876" y="661859"/>
                  <a:pt x="1700150" y="656887"/>
                </a:cubicBezTo>
                <a:close/>
                <a:moveTo>
                  <a:pt x="906532" y="656729"/>
                </a:moveTo>
                <a:cubicBezTo>
                  <a:pt x="916307" y="658283"/>
                  <a:pt x="925939" y="661779"/>
                  <a:pt x="934865" y="667348"/>
                </a:cubicBezTo>
                <a:cubicBezTo>
                  <a:pt x="970570" y="689623"/>
                  <a:pt x="981457" y="736624"/>
                  <a:pt x="959181" y="772328"/>
                </a:cubicBezTo>
                <a:cubicBezTo>
                  <a:pt x="936906" y="808032"/>
                  <a:pt x="889905" y="818919"/>
                  <a:pt x="854200" y="796644"/>
                </a:cubicBezTo>
                <a:cubicBezTo>
                  <a:pt x="818497" y="774369"/>
                  <a:pt x="807609" y="727367"/>
                  <a:pt x="829886" y="691663"/>
                </a:cubicBezTo>
                <a:cubicBezTo>
                  <a:pt x="846592" y="664885"/>
                  <a:pt x="877206" y="652067"/>
                  <a:pt x="906532" y="656729"/>
                </a:cubicBezTo>
                <a:close/>
                <a:moveTo>
                  <a:pt x="3770805" y="656664"/>
                </a:moveTo>
                <a:cubicBezTo>
                  <a:pt x="3812347" y="663406"/>
                  <a:pt x="3840557" y="702547"/>
                  <a:pt x="3833815" y="744089"/>
                </a:cubicBezTo>
                <a:cubicBezTo>
                  <a:pt x="3827073" y="785630"/>
                  <a:pt x="3787932" y="813840"/>
                  <a:pt x="3746391" y="807098"/>
                </a:cubicBezTo>
                <a:cubicBezTo>
                  <a:pt x="3704850" y="800356"/>
                  <a:pt x="3676639" y="761215"/>
                  <a:pt x="3683381" y="719674"/>
                </a:cubicBezTo>
                <a:cubicBezTo>
                  <a:pt x="3690123" y="678133"/>
                  <a:pt x="3729264" y="649922"/>
                  <a:pt x="3770805" y="656664"/>
                </a:cubicBezTo>
                <a:close/>
                <a:moveTo>
                  <a:pt x="2543376" y="656659"/>
                </a:moveTo>
                <a:cubicBezTo>
                  <a:pt x="2584917" y="663401"/>
                  <a:pt x="2613127" y="702542"/>
                  <a:pt x="2606385" y="744083"/>
                </a:cubicBezTo>
                <a:cubicBezTo>
                  <a:pt x="2599643" y="785625"/>
                  <a:pt x="2560502" y="813835"/>
                  <a:pt x="2518961" y="807093"/>
                </a:cubicBezTo>
                <a:cubicBezTo>
                  <a:pt x="2477420" y="800351"/>
                  <a:pt x="2449209" y="761210"/>
                  <a:pt x="2455951" y="719669"/>
                </a:cubicBezTo>
                <a:cubicBezTo>
                  <a:pt x="2462693" y="678128"/>
                  <a:pt x="2501834" y="649917"/>
                  <a:pt x="2543376" y="656659"/>
                </a:cubicBezTo>
                <a:close/>
                <a:moveTo>
                  <a:pt x="1315945" y="656654"/>
                </a:moveTo>
                <a:cubicBezTo>
                  <a:pt x="1357487" y="663396"/>
                  <a:pt x="1385697" y="702537"/>
                  <a:pt x="1378955" y="744079"/>
                </a:cubicBezTo>
                <a:cubicBezTo>
                  <a:pt x="1372213" y="785620"/>
                  <a:pt x="1333072" y="813830"/>
                  <a:pt x="1291531" y="807088"/>
                </a:cubicBezTo>
                <a:cubicBezTo>
                  <a:pt x="1249990" y="800346"/>
                  <a:pt x="1221779" y="761205"/>
                  <a:pt x="1228521" y="719664"/>
                </a:cubicBezTo>
                <a:cubicBezTo>
                  <a:pt x="1235263" y="678123"/>
                  <a:pt x="1274404" y="649912"/>
                  <a:pt x="1315945" y="656654"/>
                </a:cubicBezTo>
                <a:close/>
                <a:moveTo>
                  <a:pt x="2121919" y="655766"/>
                </a:moveTo>
                <a:cubicBezTo>
                  <a:pt x="2141420" y="655766"/>
                  <a:pt x="2160921" y="663205"/>
                  <a:pt x="2175800" y="678084"/>
                </a:cubicBezTo>
                <a:cubicBezTo>
                  <a:pt x="2205557" y="707841"/>
                  <a:pt x="2205557" y="756088"/>
                  <a:pt x="2175800" y="785846"/>
                </a:cubicBezTo>
                <a:cubicBezTo>
                  <a:pt x="2146042" y="815603"/>
                  <a:pt x="2097795" y="815603"/>
                  <a:pt x="2068038" y="785846"/>
                </a:cubicBezTo>
                <a:cubicBezTo>
                  <a:pt x="2038280" y="756088"/>
                  <a:pt x="2038280" y="707841"/>
                  <a:pt x="2068038" y="678084"/>
                </a:cubicBezTo>
                <a:cubicBezTo>
                  <a:pt x="2082917" y="663205"/>
                  <a:pt x="2102418" y="655766"/>
                  <a:pt x="2121919" y="655766"/>
                </a:cubicBezTo>
                <a:close/>
                <a:moveTo>
                  <a:pt x="485419" y="655735"/>
                </a:moveTo>
                <a:cubicBezTo>
                  <a:pt x="527519" y="655640"/>
                  <a:pt x="561619" y="689834"/>
                  <a:pt x="561619" y="731935"/>
                </a:cubicBezTo>
                <a:cubicBezTo>
                  <a:pt x="561619" y="774036"/>
                  <a:pt x="527519" y="808135"/>
                  <a:pt x="485419" y="808135"/>
                </a:cubicBezTo>
                <a:cubicBezTo>
                  <a:pt x="443318" y="808135"/>
                  <a:pt x="409219" y="774036"/>
                  <a:pt x="409219" y="731935"/>
                </a:cubicBezTo>
                <a:cubicBezTo>
                  <a:pt x="409219" y="689834"/>
                  <a:pt x="443318" y="655735"/>
                  <a:pt x="485419" y="655735"/>
                </a:cubicBezTo>
                <a:close/>
                <a:moveTo>
                  <a:pt x="3349376" y="655722"/>
                </a:moveTo>
                <a:cubicBezTo>
                  <a:pt x="3368877" y="655722"/>
                  <a:pt x="3388378" y="663161"/>
                  <a:pt x="3403257" y="678040"/>
                </a:cubicBezTo>
                <a:cubicBezTo>
                  <a:pt x="3433015" y="707797"/>
                  <a:pt x="3433014" y="756044"/>
                  <a:pt x="3403257" y="785802"/>
                </a:cubicBezTo>
                <a:cubicBezTo>
                  <a:pt x="3373499" y="815559"/>
                  <a:pt x="3325252" y="815559"/>
                  <a:pt x="3295495" y="785802"/>
                </a:cubicBezTo>
                <a:cubicBezTo>
                  <a:pt x="3265737" y="756044"/>
                  <a:pt x="3265737" y="707797"/>
                  <a:pt x="3295495" y="678040"/>
                </a:cubicBezTo>
                <a:cubicBezTo>
                  <a:pt x="3310374" y="663161"/>
                  <a:pt x="3329875" y="655722"/>
                  <a:pt x="3349376" y="655722"/>
                </a:cubicBezTo>
                <a:close/>
                <a:moveTo>
                  <a:pt x="61398" y="329347"/>
                </a:moveTo>
                <a:cubicBezTo>
                  <a:pt x="71106" y="327415"/>
                  <a:pt x="81353" y="327355"/>
                  <a:pt x="91656" y="329483"/>
                </a:cubicBezTo>
                <a:cubicBezTo>
                  <a:pt x="132869" y="337997"/>
                  <a:pt x="159377" y="378308"/>
                  <a:pt x="150864" y="419521"/>
                </a:cubicBezTo>
                <a:cubicBezTo>
                  <a:pt x="142350" y="460734"/>
                  <a:pt x="102039" y="487242"/>
                  <a:pt x="60826" y="478729"/>
                </a:cubicBezTo>
                <a:cubicBezTo>
                  <a:pt x="19613" y="470215"/>
                  <a:pt x="-6895" y="429904"/>
                  <a:pt x="1618" y="388691"/>
                </a:cubicBezTo>
                <a:cubicBezTo>
                  <a:pt x="8003" y="357781"/>
                  <a:pt x="32275" y="335143"/>
                  <a:pt x="61398" y="329347"/>
                </a:cubicBezTo>
                <a:close/>
                <a:moveTo>
                  <a:pt x="4155061" y="329207"/>
                </a:moveTo>
                <a:cubicBezTo>
                  <a:pt x="4164819" y="327549"/>
                  <a:pt x="4175063" y="327777"/>
                  <a:pt x="4185302" y="330195"/>
                </a:cubicBezTo>
                <a:cubicBezTo>
                  <a:pt x="4226259" y="339866"/>
                  <a:pt x="4251620" y="380907"/>
                  <a:pt x="4241949" y="421863"/>
                </a:cubicBezTo>
                <a:cubicBezTo>
                  <a:pt x="4232278" y="462819"/>
                  <a:pt x="4191237" y="488181"/>
                  <a:pt x="4150281" y="478510"/>
                </a:cubicBezTo>
                <a:cubicBezTo>
                  <a:pt x="4109325" y="468839"/>
                  <a:pt x="4083963" y="427798"/>
                  <a:pt x="4093634" y="386842"/>
                </a:cubicBezTo>
                <a:cubicBezTo>
                  <a:pt x="4100887" y="356124"/>
                  <a:pt x="4125786" y="334179"/>
                  <a:pt x="4155061" y="329207"/>
                </a:cubicBezTo>
                <a:close/>
                <a:moveTo>
                  <a:pt x="2927597" y="329126"/>
                </a:moveTo>
                <a:cubicBezTo>
                  <a:pt x="2937355" y="327468"/>
                  <a:pt x="2947599" y="327696"/>
                  <a:pt x="2957838" y="330114"/>
                </a:cubicBezTo>
                <a:cubicBezTo>
                  <a:pt x="2998795" y="339785"/>
                  <a:pt x="3024156" y="380826"/>
                  <a:pt x="3014485" y="421782"/>
                </a:cubicBezTo>
                <a:cubicBezTo>
                  <a:pt x="3004814" y="462739"/>
                  <a:pt x="2963773" y="488100"/>
                  <a:pt x="2922817" y="478429"/>
                </a:cubicBezTo>
                <a:cubicBezTo>
                  <a:pt x="2881860" y="468759"/>
                  <a:pt x="2856499" y="427717"/>
                  <a:pt x="2866170" y="386761"/>
                </a:cubicBezTo>
                <a:cubicBezTo>
                  <a:pt x="2873423" y="356044"/>
                  <a:pt x="2898322" y="334099"/>
                  <a:pt x="2927597" y="329126"/>
                </a:cubicBezTo>
                <a:close/>
                <a:moveTo>
                  <a:pt x="1700134" y="329046"/>
                </a:moveTo>
                <a:cubicBezTo>
                  <a:pt x="1709893" y="327388"/>
                  <a:pt x="1720137" y="327616"/>
                  <a:pt x="1730376" y="330034"/>
                </a:cubicBezTo>
                <a:cubicBezTo>
                  <a:pt x="1771333" y="339705"/>
                  <a:pt x="1796694" y="380746"/>
                  <a:pt x="1787023" y="421702"/>
                </a:cubicBezTo>
                <a:cubicBezTo>
                  <a:pt x="1777352" y="462658"/>
                  <a:pt x="1736311" y="488020"/>
                  <a:pt x="1695355" y="478349"/>
                </a:cubicBezTo>
                <a:cubicBezTo>
                  <a:pt x="1654399" y="468678"/>
                  <a:pt x="1629037" y="427637"/>
                  <a:pt x="1638708" y="386681"/>
                </a:cubicBezTo>
                <a:cubicBezTo>
                  <a:pt x="1645961" y="355963"/>
                  <a:pt x="1670860" y="334018"/>
                  <a:pt x="1700134" y="329046"/>
                </a:cubicBezTo>
                <a:close/>
                <a:moveTo>
                  <a:pt x="906521" y="328887"/>
                </a:moveTo>
                <a:cubicBezTo>
                  <a:pt x="916296" y="330441"/>
                  <a:pt x="925928" y="333937"/>
                  <a:pt x="934854" y="339506"/>
                </a:cubicBezTo>
                <a:cubicBezTo>
                  <a:pt x="970559" y="361781"/>
                  <a:pt x="981445" y="408782"/>
                  <a:pt x="959170" y="444486"/>
                </a:cubicBezTo>
                <a:cubicBezTo>
                  <a:pt x="936895" y="480190"/>
                  <a:pt x="889894" y="491077"/>
                  <a:pt x="854190" y="468802"/>
                </a:cubicBezTo>
                <a:cubicBezTo>
                  <a:pt x="818486" y="446527"/>
                  <a:pt x="807598" y="399525"/>
                  <a:pt x="829875" y="363821"/>
                </a:cubicBezTo>
                <a:cubicBezTo>
                  <a:pt x="846581" y="337043"/>
                  <a:pt x="877195" y="324225"/>
                  <a:pt x="906521" y="328887"/>
                </a:cubicBezTo>
                <a:close/>
                <a:moveTo>
                  <a:pt x="3770770" y="328836"/>
                </a:moveTo>
                <a:cubicBezTo>
                  <a:pt x="3812311" y="335578"/>
                  <a:pt x="3840521" y="374719"/>
                  <a:pt x="3833779" y="416261"/>
                </a:cubicBezTo>
                <a:cubicBezTo>
                  <a:pt x="3827037" y="457802"/>
                  <a:pt x="3787896" y="486012"/>
                  <a:pt x="3746355" y="479270"/>
                </a:cubicBezTo>
                <a:cubicBezTo>
                  <a:pt x="3704814" y="472528"/>
                  <a:pt x="3676603" y="433387"/>
                  <a:pt x="3683345" y="391846"/>
                </a:cubicBezTo>
                <a:cubicBezTo>
                  <a:pt x="3690087" y="350305"/>
                  <a:pt x="3729228" y="322094"/>
                  <a:pt x="3770770" y="328836"/>
                </a:cubicBezTo>
                <a:close/>
                <a:moveTo>
                  <a:pt x="2543340" y="328830"/>
                </a:moveTo>
                <a:cubicBezTo>
                  <a:pt x="2584881" y="335572"/>
                  <a:pt x="2613091" y="374713"/>
                  <a:pt x="2606349" y="416254"/>
                </a:cubicBezTo>
                <a:cubicBezTo>
                  <a:pt x="2599607" y="457796"/>
                  <a:pt x="2560466" y="486006"/>
                  <a:pt x="2518925" y="479264"/>
                </a:cubicBezTo>
                <a:cubicBezTo>
                  <a:pt x="2477384" y="472522"/>
                  <a:pt x="2449173" y="433381"/>
                  <a:pt x="2455915" y="391840"/>
                </a:cubicBezTo>
                <a:cubicBezTo>
                  <a:pt x="2462657" y="350299"/>
                  <a:pt x="2501798" y="322088"/>
                  <a:pt x="2543340" y="328830"/>
                </a:cubicBezTo>
                <a:close/>
                <a:moveTo>
                  <a:pt x="1315910" y="328824"/>
                </a:moveTo>
                <a:cubicBezTo>
                  <a:pt x="1357451" y="335566"/>
                  <a:pt x="1385661" y="374707"/>
                  <a:pt x="1378919" y="416249"/>
                </a:cubicBezTo>
                <a:cubicBezTo>
                  <a:pt x="1372177" y="457790"/>
                  <a:pt x="1333036" y="486000"/>
                  <a:pt x="1291495" y="479258"/>
                </a:cubicBezTo>
                <a:cubicBezTo>
                  <a:pt x="1249955" y="472516"/>
                  <a:pt x="1221744" y="433375"/>
                  <a:pt x="1228485" y="391834"/>
                </a:cubicBezTo>
                <a:cubicBezTo>
                  <a:pt x="1235227" y="350293"/>
                  <a:pt x="1274368" y="322082"/>
                  <a:pt x="1315910" y="328824"/>
                </a:cubicBezTo>
                <a:close/>
                <a:moveTo>
                  <a:pt x="2121899" y="327927"/>
                </a:moveTo>
                <a:cubicBezTo>
                  <a:pt x="2141400" y="327927"/>
                  <a:pt x="2160901" y="335366"/>
                  <a:pt x="2175780" y="350245"/>
                </a:cubicBezTo>
                <a:cubicBezTo>
                  <a:pt x="2205537" y="380002"/>
                  <a:pt x="2205537" y="428249"/>
                  <a:pt x="2175780" y="458007"/>
                </a:cubicBezTo>
                <a:cubicBezTo>
                  <a:pt x="2146022" y="487764"/>
                  <a:pt x="2097775" y="487764"/>
                  <a:pt x="2068018" y="458007"/>
                </a:cubicBezTo>
                <a:cubicBezTo>
                  <a:pt x="2038260" y="428249"/>
                  <a:pt x="2038260" y="380002"/>
                  <a:pt x="2068018" y="350245"/>
                </a:cubicBezTo>
                <a:cubicBezTo>
                  <a:pt x="2082897" y="335366"/>
                  <a:pt x="2102398" y="327927"/>
                  <a:pt x="2121899" y="327927"/>
                </a:cubicBezTo>
                <a:close/>
                <a:moveTo>
                  <a:pt x="485419" y="327885"/>
                </a:moveTo>
                <a:cubicBezTo>
                  <a:pt x="527519" y="327885"/>
                  <a:pt x="561619" y="361984"/>
                  <a:pt x="561619" y="404085"/>
                </a:cubicBezTo>
                <a:cubicBezTo>
                  <a:pt x="561619" y="446185"/>
                  <a:pt x="527519" y="480285"/>
                  <a:pt x="485419" y="480285"/>
                </a:cubicBezTo>
                <a:cubicBezTo>
                  <a:pt x="443318" y="480285"/>
                  <a:pt x="409219" y="446185"/>
                  <a:pt x="409219" y="404085"/>
                </a:cubicBezTo>
                <a:cubicBezTo>
                  <a:pt x="409219" y="361984"/>
                  <a:pt x="443318" y="327885"/>
                  <a:pt x="485419" y="327885"/>
                </a:cubicBezTo>
                <a:close/>
                <a:moveTo>
                  <a:pt x="3349355" y="327883"/>
                </a:moveTo>
                <a:cubicBezTo>
                  <a:pt x="3368856" y="327883"/>
                  <a:pt x="3388357" y="335322"/>
                  <a:pt x="3403236" y="350201"/>
                </a:cubicBezTo>
                <a:cubicBezTo>
                  <a:pt x="3432994" y="379958"/>
                  <a:pt x="3432993" y="428205"/>
                  <a:pt x="3403236" y="457963"/>
                </a:cubicBezTo>
                <a:cubicBezTo>
                  <a:pt x="3373478" y="487720"/>
                  <a:pt x="3325231" y="487720"/>
                  <a:pt x="3295474" y="457963"/>
                </a:cubicBezTo>
                <a:cubicBezTo>
                  <a:pt x="3265716" y="428205"/>
                  <a:pt x="3265716" y="379958"/>
                  <a:pt x="3295474" y="350201"/>
                </a:cubicBezTo>
                <a:cubicBezTo>
                  <a:pt x="3310353" y="335322"/>
                  <a:pt x="3329854" y="327883"/>
                  <a:pt x="3349355" y="327883"/>
                </a:cubicBezTo>
                <a:close/>
                <a:moveTo>
                  <a:pt x="61371" y="1538"/>
                </a:moveTo>
                <a:cubicBezTo>
                  <a:pt x="71079" y="-394"/>
                  <a:pt x="81326" y="-454"/>
                  <a:pt x="91629" y="1674"/>
                </a:cubicBezTo>
                <a:cubicBezTo>
                  <a:pt x="132842" y="10188"/>
                  <a:pt x="159350" y="50499"/>
                  <a:pt x="150837" y="91712"/>
                </a:cubicBezTo>
                <a:cubicBezTo>
                  <a:pt x="142323" y="132925"/>
                  <a:pt x="102012" y="159433"/>
                  <a:pt x="60799" y="150920"/>
                </a:cubicBezTo>
                <a:cubicBezTo>
                  <a:pt x="19586" y="142406"/>
                  <a:pt x="-6922" y="102095"/>
                  <a:pt x="1591" y="60882"/>
                </a:cubicBezTo>
                <a:cubicBezTo>
                  <a:pt x="7976" y="29972"/>
                  <a:pt x="32248" y="7334"/>
                  <a:pt x="61371" y="1538"/>
                </a:cubicBezTo>
                <a:close/>
                <a:moveTo>
                  <a:pt x="4155046" y="1365"/>
                </a:moveTo>
                <a:cubicBezTo>
                  <a:pt x="4164804" y="-293"/>
                  <a:pt x="4175048" y="-65"/>
                  <a:pt x="4185287" y="2353"/>
                </a:cubicBezTo>
                <a:cubicBezTo>
                  <a:pt x="4226244" y="12024"/>
                  <a:pt x="4251605" y="53065"/>
                  <a:pt x="4241934" y="94021"/>
                </a:cubicBezTo>
                <a:cubicBezTo>
                  <a:pt x="4232263" y="134977"/>
                  <a:pt x="4191222" y="160339"/>
                  <a:pt x="4150266" y="150668"/>
                </a:cubicBezTo>
                <a:cubicBezTo>
                  <a:pt x="4109310" y="140997"/>
                  <a:pt x="4083948" y="99956"/>
                  <a:pt x="4093619" y="59000"/>
                </a:cubicBezTo>
                <a:cubicBezTo>
                  <a:pt x="4100872" y="28282"/>
                  <a:pt x="4125771" y="6337"/>
                  <a:pt x="4155046" y="1365"/>
                </a:cubicBezTo>
                <a:close/>
                <a:moveTo>
                  <a:pt x="2927582" y="1286"/>
                </a:moveTo>
                <a:cubicBezTo>
                  <a:pt x="2937340" y="-372"/>
                  <a:pt x="2947584" y="-144"/>
                  <a:pt x="2957823" y="2274"/>
                </a:cubicBezTo>
                <a:cubicBezTo>
                  <a:pt x="2998780" y="11945"/>
                  <a:pt x="3024141" y="52986"/>
                  <a:pt x="3014470" y="93942"/>
                </a:cubicBezTo>
                <a:cubicBezTo>
                  <a:pt x="3004799" y="134899"/>
                  <a:pt x="2963758" y="160260"/>
                  <a:pt x="2922802" y="150589"/>
                </a:cubicBezTo>
                <a:cubicBezTo>
                  <a:pt x="2881846" y="140919"/>
                  <a:pt x="2856484" y="99877"/>
                  <a:pt x="2866155" y="58921"/>
                </a:cubicBezTo>
                <a:cubicBezTo>
                  <a:pt x="2873408" y="28204"/>
                  <a:pt x="2898307" y="6259"/>
                  <a:pt x="2927582" y="1286"/>
                </a:cubicBezTo>
                <a:close/>
                <a:moveTo>
                  <a:pt x="1700119" y="1205"/>
                </a:moveTo>
                <a:cubicBezTo>
                  <a:pt x="1709877" y="-453"/>
                  <a:pt x="1720121" y="-225"/>
                  <a:pt x="1730360" y="2193"/>
                </a:cubicBezTo>
                <a:cubicBezTo>
                  <a:pt x="1771317" y="11864"/>
                  <a:pt x="1796678" y="52905"/>
                  <a:pt x="1787007" y="93861"/>
                </a:cubicBezTo>
                <a:cubicBezTo>
                  <a:pt x="1777336" y="134817"/>
                  <a:pt x="1736295" y="160179"/>
                  <a:pt x="1695339" y="150508"/>
                </a:cubicBezTo>
                <a:cubicBezTo>
                  <a:pt x="1654383" y="140837"/>
                  <a:pt x="1629021" y="99796"/>
                  <a:pt x="1638692" y="58840"/>
                </a:cubicBezTo>
                <a:cubicBezTo>
                  <a:pt x="1645945" y="28122"/>
                  <a:pt x="1670844" y="6177"/>
                  <a:pt x="1700119" y="1205"/>
                </a:cubicBezTo>
                <a:close/>
                <a:moveTo>
                  <a:pt x="906508" y="1045"/>
                </a:moveTo>
                <a:cubicBezTo>
                  <a:pt x="916283" y="2599"/>
                  <a:pt x="925915" y="6095"/>
                  <a:pt x="934841" y="11664"/>
                </a:cubicBezTo>
                <a:cubicBezTo>
                  <a:pt x="970546" y="33939"/>
                  <a:pt x="981432" y="80940"/>
                  <a:pt x="959157" y="116644"/>
                </a:cubicBezTo>
                <a:cubicBezTo>
                  <a:pt x="936882" y="152349"/>
                  <a:pt x="889881" y="163235"/>
                  <a:pt x="854176" y="140960"/>
                </a:cubicBezTo>
                <a:cubicBezTo>
                  <a:pt x="818473" y="118685"/>
                  <a:pt x="807585" y="71683"/>
                  <a:pt x="829862" y="35979"/>
                </a:cubicBezTo>
                <a:cubicBezTo>
                  <a:pt x="846568" y="9201"/>
                  <a:pt x="877182" y="-3617"/>
                  <a:pt x="906508" y="1045"/>
                </a:cubicBezTo>
                <a:close/>
                <a:moveTo>
                  <a:pt x="3770734" y="1006"/>
                </a:moveTo>
                <a:cubicBezTo>
                  <a:pt x="3812275" y="7748"/>
                  <a:pt x="3840485" y="46889"/>
                  <a:pt x="3833743" y="88431"/>
                </a:cubicBezTo>
                <a:cubicBezTo>
                  <a:pt x="3827001" y="129972"/>
                  <a:pt x="3787860" y="158182"/>
                  <a:pt x="3746319" y="151440"/>
                </a:cubicBezTo>
                <a:cubicBezTo>
                  <a:pt x="3704778" y="144698"/>
                  <a:pt x="3676567" y="105557"/>
                  <a:pt x="3683309" y="64016"/>
                </a:cubicBezTo>
                <a:cubicBezTo>
                  <a:pt x="3690051" y="22475"/>
                  <a:pt x="3729192" y="-5736"/>
                  <a:pt x="3770734" y="1006"/>
                </a:cubicBezTo>
                <a:close/>
                <a:moveTo>
                  <a:pt x="2543304" y="1002"/>
                </a:moveTo>
                <a:cubicBezTo>
                  <a:pt x="2584845" y="7744"/>
                  <a:pt x="2613055" y="46885"/>
                  <a:pt x="2606313" y="88426"/>
                </a:cubicBezTo>
                <a:cubicBezTo>
                  <a:pt x="2599571" y="129968"/>
                  <a:pt x="2560430" y="158178"/>
                  <a:pt x="2518889" y="151436"/>
                </a:cubicBezTo>
                <a:cubicBezTo>
                  <a:pt x="2477348" y="144694"/>
                  <a:pt x="2449137" y="105553"/>
                  <a:pt x="2455879" y="64012"/>
                </a:cubicBezTo>
                <a:cubicBezTo>
                  <a:pt x="2462621" y="22471"/>
                  <a:pt x="2501762" y="-5740"/>
                  <a:pt x="2543304" y="1002"/>
                </a:cubicBezTo>
                <a:close/>
                <a:moveTo>
                  <a:pt x="1315874" y="996"/>
                </a:moveTo>
                <a:cubicBezTo>
                  <a:pt x="1357415" y="7738"/>
                  <a:pt x="1385625" y="46879"/>
                  <a:pt x="1378883" y="88421"/>
                </a:cubicBezTo>
                <a:cubicBezTo>
                  <a:pt x="1372141" y="129962"/>
                  <a:pt x="1333000" y="158172"/>
                  <a:pt x="1291459" y="151430"/>
                </a:cubicBezTo>
                <a:cubicBezTo>
                  <a:pt x="1249918" y="144688"/>
                  <a:pt x="1221707" y="105547"/>
                  <a:pt x="1228449" y="64006"/>
                </a:cubicBezTo>
                <a:cubicBezTo>
                  <a:pt x="1235191" y="22465"/>
                  <a:pt x="1274332" y="-5746"/>
                  <a:pt x="1315874" y="996"/>
                </a:cubicBezTo>
                <a:close/>
                <a:moveTo>
                  <a:pt x="2121879" y="88"/>
                </a:moveTo>
                <a:cubicBezTo>
                  <a:pt x="2141380" y="88"/>
                  <a:pt x="2160881" y="7527"/>
                  <a:pt x="2175760" y="22406"/>
                </a:cubicBezTo>
                <a:cubicBezTo>
                  <a:pt x="2205517" y="52163"/>
                  <a:pt x="2205517" y="100410"/>
                  <a:pt x="2175760" y="130168"/>
                </a:cubicBezTo>
                <a:cubicBezTo>
                  <a:pt x="2146002" y="159925"/>
                  <a:pt x="2097756" y="159925"/>
                  <a:pt x="2067999" y="130168"/>
                </a:cubicBezTo>
                <a:cubicBezTo>
                  <a:pt x="2038240" y="100410"/>
                  <a:pt x="2038240" y="52163"/>
                  <a:pt x="2067999" y="22406"/>
                </a:cubicBezTo>
                <a:cubicBezTo>
                  <a:pt x="2082877" y="7527"/>
                  <a:pt x="2102378" y="88"/>
                  <a:pt x="2121879" y="88"/>
                </a:cubicBezTo>
                <a:close/>
                <a:moveTo>
                  <a:pt x="3349335" y="44"/>
                </a:moveTo>
                <a:cubicBezTo>
                  <a:pt x="3368836" y="44"/>
                  <a:pt x="3388337" y="7483"/>
                  <a:pt x="3403216" y="22362"/>
                </a:cubicBezTo>
                <a:cubicBezTo>
                  <a:pt x="3432974" y="52119"/>
                  <a:pt x="3432973" y="100366"/>
                  <a:pt x="3403216" y="130124"/>
                </a:cubicBezTo>
                <a:cubicBezTo>
                  <a:pt x="3373458" y="159881"/>
                  <a:pt x="3325211" y="159881"/>
                  <a:pt x="3295454" y="130124"/>
                </a:cubicBezTo>
                <a:cubicBezTo>
                  <a:pt x="3265696" y="100366"/>
                  <a:pt x="3265696" y="52119"/>
                  <a:pt x="3295454" y="22362"/>
                </a:cubicBezTo>
                <a:cubicBezTo>
                  <a:pt x="3310333" y="7483"/>
                  <a:pt x="3329834" y="44"/>
                  <a:pt x="3349335" y="44"/>
                </a:cubicBezTo>
                <a:close/>
                <a:moveTo>
                  <a:pt x="485419" y="34"/>
                </a:moveTo>
                <a:cubicBezTo>
                  <a:pt x="527519" y="34"/>
                  <a:pt x="561619" y="34133"/>
                  <a:pt x="561619" y="76234"/>
                </a:cubicBezTo>
                <a:cubicBezTo>
                  <a:pt x="561619" y="118334"/>
                  <a:pt x="527519" y="152434"/>
                  <a:pt x="485419" y="152434"/>
                </a:cubicBezTo>
                <a:cubicBezTo>
                  <a:pt x="443318" y="152434"/>
                  <a:pt x="409219" y="118334"/>
                  <a:pt x="409219" y="76234"/>
                </a:cubicBezTo>
                <a:cubicBezTo>
                  <a:pt x="409219" y="34133"/>
                  <a:pt x="443318" y="34"/>
                  <a:pt x="485419" y="34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81A96D-D749-F461-3D11-A0B02FC11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70" y="3060210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EDC84-B8B4-6ABD-BEB1-259A6FA7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166" y="3979910"/>
            <a:ext cx="365760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61D4FC-61A1-C4EF-4BB7-E71F408F5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109" y="3060156"/>
            <a:ext cx="365760" cy="3657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04A35C-0998-7C08-2B15-499AACCD9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135" y="3979912"/>
            <a:ext cx="365760" cy="3657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8F0268-997A-0727-5614-E3F20BEBA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165" y="3060209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E236290-D955-A5BA-9308-8E901B0B5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857829" y="402590"/>
            <a:ext cx="892408" cy="5696906"/>
          </a:xfrm>
          <a:custGeom>
            <a:avLst/>
            <a:gdLst>
              <a:gd name="connsiteX0" fmla="*/ 239718 w 873757"/>
              <a:gd name="connsiteY0" fmla="*/ 5577840 h 5577840"/>
              <a:gd name="connsiteX1" fmla="*/ 0 w 873757"/>
              <a:gd name="connsiteY1" fmla="*/ 5577840 h 5577840"/>
              <a:gd name="connsiteX2" fmla="*/ 634039 w 873757"/>
              <a:gd name="connsiteY2" fmla="*/ 2788920 h 5577840"/>
              <a:gd name="connsiteX3" fmla="*/ 0 w 873757"/>
              <a:gd name="connsiteY3" fmla="*/ 0 h 5577840"/>
              <a:gd name="connsiteX4" fmla="*/ 239718 w 873757"/>
              <a:gd name="connsiteY4" fmla="*/ 0 h 5577840"/>
              <a:gd name="connsiteX5" fmla="*/ 873757 w 873757"/>
              <a:gd name="connsiteY5" fmla="*/ 278892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757" h="5577840">
                <a:moveTo>
                  <a:pt x="239718" y="5577840"/>
                </a:moveTo>
                <a:lnTo>
                  <a:pt x="0" y="5577840"/>
                </a:lnTo>
                <a:lnTo>
                  <a:pt x="634039" y="2788920"/>
                </a:lnTo>
                <a:lnTo>
                  <a:pt x="0" y="0"/>
                </a:lnTo>
                <a:lnTo>
                  <a:pt x="239718" y="0"/>
                </a:lnTo>
                <a:lnTo>
                  <a:pt x="873757" y="27889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AA472-47F1-B915-1413-A2D9953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2263C-0F73-1E97-4A75-B6D369A15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11000" y="649200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944CE2-5262-4A67-8DCF-D3009235CEA7}" type="slidenum">
              <a:rPr lang="en-US" sz="1000" smtClean="0">
                <a:solidFill>
                  <a:schemeClr val="bg1"/>
                </a:solidFill>
              </a:rPr>
              <a:pPr algn="ctr"/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E42BA-5445-8C51-F05F-C0F95EE20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1430" r="32455" b="52066"/>
          <a:stretch>
            <a:fillRect/>
          </a:stretch>
        </p:blipFill>
        <p:spPr>
          <a:xfrm>
            <a:off x="132237" y="6476764"/>
            <a:ext cx="427357" cy="276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65109C-EC0F-EBC5-C7B7-6443236B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62E771-3C43-24F7-1261-09E911AE4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0840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5CAB13-C673-4092-CCDD-5A1AD6CE1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73187" y="6615114"/>
            <a:ext cx="157797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A6C513-E5F8-CA05-87AA-CCA9F8294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857829" y="4600699"/>
            <a:ext cx="585575" cy="1498797"/>
          </a:xfrm>
          <a:custGeom>
            <a:avLst/>
            <a:gdLst>
              <a:gd name="connsiteX0" fmla="*/ 585575 w 585575"/>
              <a:gd name="connsiteY0" fmla="*/ 1498797 h 1498797"/>
              <a:gd name="connsiteX1" fmla="*/ 244835 w 585575"/>
              <a:gd name="connsiteY1" fmla="*/ 0 h 1498797"/>
              <a:gd name="connsiteX2" fmla="*/ 0 w 585575"/>
              <a:gd name="connsiteY2" fmla="*/ 0 h 1498797"/>
              <a:gd name="connsiteX3" fmla="*/ 307522 w 585575"/>
              <a:gd name="connsiteY3" fmla="*/ 1352683 h 14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575" h="1498797">
                <a:moveTo>
                  <a:pt x="585575" y="1498797"/>
                </a:moveTo>
                <a:lnTo>
                  <a:pt x="244835" y="0"/>
                </a:lnTo>
                <a:lnTo>
                  <a:pt x="0" y="0"/>
                </a:lnTo>
                <a:lnTo>
                  <a:pt x="307522" y="13526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B4E3DE5-698C-1CDB-2C67-0EB64BEBCE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5525" y="380220"/>
            <a:ext cx="435893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 TAKEAWAYS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D200A6-297A-D1AA-EF40-06685C1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04686" y="992672"/>
            <a:ext cx="34087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847F13-E57C-1165-82CC-6A678C523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29530" y="992672"/>
            <a:ext cx="44074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159C843-D25D-3E5C-4A4D-DB82B154CE10}"/>
              </a:ext>
            </a:extLst>
          </p:cNvPr>
          <p:cNvSpPr txBox="1"/>
          <p:nvPr/>
        </p:nvSpPr>
        <p:spPr>
          <a:xfrm>
            <a:off x="6105525" y="1181882"/>
            <a:ext cx="5895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Truth, Lies, and Spreadsheets — What to Remember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38992A-0CD8-427A-C4C3-56DE95018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1653421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27EDDE-5044-4DAB-6307-A387DE80E22B}"/>
              </a:ext>
            </a:extLst>
          </p:cNvPr>
          <p:cNvSpPr txBox="1"/>
          <p:nvPr/>
        </p:nvSpPr>
        <p:spPr>
          <a:xfrm>
            <a:off x="6697148" y="1724723"/>
            <a:ext cx="530435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Fiscal forecasting is only as good as the integrity of its data.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127056-AA14-9466-63D7-C6356E89C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2289855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9CD872-DA7E-598D-88C3-9AC883DDBDDE}"/>
              </a:ext>
            </a:extLst>
          </p:cNvPr>
          <p:cNvSpPr txBox="1"/>
          <p:nvPr/>
        </p:nvSpPr>
        <p:spPr>
          <a:xfrm>
            <a:off x="6697148" y="2371673"/>
            <a:ext cx="530435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Reliable data requires validation, reconciliation, and collaboration.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347F03-59C6-AB3E-5A56-EBAC9AF93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2926289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CDE99C-C6F1-CFF5-584A-76C68BC10707}"/>
              </a:ext>
            </a:extLst>
          </p:cNvPr>
          <p:cNvSpPr txBox="1"/>
          <p:nvPr/>
        </p:nvSpPr>
        <p:spPr>
          <a:xfrm>
            <a:off x="6697148" y="3018623"/>
            <a:ext cx="530435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Compliance with Uniform Guidance remains non-negotiable.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6DCBF7-A17E-CF61-D4E8-156F03CA4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3562723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A8F6E0-748D-904E-B12B-50A477383AD7}"/>
              </a:ext>
            </a:extLst>
          </p:cNvPr>
          <p:cNvSpPr txBox="1"/>
          <p:nvPr/>
        </p:nvSpPr>
        <p:spPr>
          <a:xfrm>
            <a:off x="6697148" y="3644542"/>
            <a:ext cx="530435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dirty="0"/>
              <a:t>Data integrity builds legislative confidence and public trust.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F54909-FF71-D76A-0F1C-6A0C55A62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78305" y="2181440"/>
            <a:ext cx="5127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287DAE-474A-A477-5F64-DA9E2C966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78305" y="2817874"/>
            <a:ext cx="5127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0CA1C7-DBE9-7B09-8EB0-AB1DBC952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78305" y="3454308"/>
            <a:ext cx="5127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0209EF1-6BC7-F637-0220-8DB482B82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8451" y="4092813"/>
            <a:ext cx="5983549" cy="987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EAADA3-CBA8-0444-8A0C-EA8954F9DA3D}"/>
              </a:ext>
            </a:extLst>
          </p:cNvPr>
          <p:cNvSpPr txBox="1"/>
          <p:nvPr/>
        </p:nvSpPr>
        <p:spPr>
          <a:xfrm>
            <a:off x="6246482" y="4448294"/>
            <a:ext cx="5695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Data doesn’t lie — but it can whisper the wrong story.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2E84B27-BCED-391F-7000-8EE18EB5B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72" b="6372"/>
          <a:stretch>
            <a:fillRect/>
          </a:stretch>
        </p:blipFill>
        <p:spPr>
          <a:xfrm>
            <a:off x="6353639" y="4185075"/>
            <a:ext cx="218987" cy="19107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FE4765-FC1B-B589-96BA-6B73ECBA4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72626" y="4329582"/>
            <a:ext cx="528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0AD1C39-8458-DC50-0EA2-E87D53CEF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72" b="6372"/>
          <a:stretch>
            <a:fillRect/>
          </a:stretch>
        </p:blipFill>
        <p:spPr>
          <a:xfrm flipH="1" flipV="1">
            <a:off x="11634114" y="4797433"/>
            <a:ext cx="218987" cy="19107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42DDF0-E9B0-D93C-CC37-E810703E8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353639" y="4844005"/>
            <a:ext cx="528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FD1A6CB-AD9F-526D-C351-DE0562C2F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537" y="5679893"/>
            <a:ext cx="425088" cy="419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00ACB6-EC54-9DC4-D846-5A8485EA368E}"/>
              </a:ext>
            </a:extLst>
          </p:cNvPr>
          <p:cNvSpPr txBox="1"/>
          <p:nvPr/>
        </p:nvSpPr>
        <p:spPr>
          <a:xfrm>
            <a:off x="6697148" y="5686057"/>
            <a:ext cx="530435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dirty="0"/>
              <a:t>info@vaybrantconsulting.com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59A572-74A2-C6B2-4305-803444529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03259" y="1773664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14E430D-E254-6530-E943-0410E47A9039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A9DE6FA-3D57-CB26-7239-C84315283EC4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121ABE-9EF1-3FA8-972A-EED9029C4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03259" y="2410098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5032D1-B553-90B5-A03F-AA3A08460846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B8CE0FB-F331-74B1-BF92-11C158786372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F739328-7C6D-C757-2911-2DD3F9038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03259" y="3046532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83FB7BC-B242-26ED-FE8F-434A8050F994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5DCE0EA-E018-0D93-CA27-13BF7F457B37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67167F1-F4EA-2CDE-065B-BC6717F1C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03259" y="3682966"/>
            <a:ext cx="223644" cy="179118"/>
            <a:chOff x="7883719" y="855464"/>
            <a:chExt cx="687451" cy="550582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B90858B-0AB6-77A8-E2EF-EAA7868197E6}"/>
                </a:ext>
              </a:extLst>
            </p:cNvPr>
            <p:cNvSpPr/>
            <p:nvPr/>
          </p:nvSpPr>
          <p:spPr>
            <a:xfrm>
              <a:off x="8158861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6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6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557492-E776-E219-0FE5-453D724BAA85}"/>
                </a:ext>
              </a:extLst>
            </p:cNvPr>
            <p:cNvSpPr/>
            <p:nvPr/>
          </p:nvSpPr>
          <p:spPr>
            <a:xfrm>
              <a:off x="7883719" y="855464"/>
              <a:ext cx="412309" cy="550582"/>
            </a:xfrm>
            <a:custGeom>
              <a:avLst/>
              <a:gdLst>
                <a:gd name="connsiteX0" fmla="*/ 190248 w 412309"/>
                <a:gd name="connsiteY0" fmla="*/ 0 h 550582"/>
                <a:gd name="connsiteX1" fmla="*/ 0 w 412309"/>
                <a:gd name="connsiteY1" fmla="*/ 0 h 550582"/>
                <a:gd name="connsiteX2" fmla="*/ 222091 w 412309"/>
                <a:gd name="connsiteY2" fmla="*/ 275291 h 550582"/>
                <a:gd name="connsiteX3" fmla="*/ 0 w 412309"/>
                <a:gd name="connsiteY3" fmla="*/ 550582 h 550582"/>
                <a:gd name="connsiteX4" fmla="*/ 190248 w 412309"/>
                <a:gd name="connsiteY4" fmla="*/ 550582 h 550582"/>
                <a:gd name="connsiteX5" fmla="*/ 412309 w 412309"/>
                <a:gd name="connsiteY5" fmla="*/ 275291 h 5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550582">
                  <a:moveTo>
                    <a:pt x="190248" y="0"/>
                  </a:moveTo>
                  <a:lnTo>
                    <a:pt x="0" y="0"/>
                  </a:lnTo>
                  <a:lnTo>
                    <a:pt x="222091" y="275291"/>
                  </a:lnTo>
                  <a:lnTo>
                    <a:pt x="0" y="550582"/>
                  </a:lnTo>
                  <a:lnTo>
                    <a:pt x="190248" y="550582"/>
                  </a:lnTo>
                  <a:lnTo>
                    <a:pt x="412309" y="275291"/>
                  </a:lnTo>
                  <a:close/>
                </a:path>
              </a:pathLst>
            </a:custGeom>
            <a:grpFill/>
            <a:ln w="29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K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EF80C0-21DD-054F-6DBB-D315B01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7921" y="5752535"/>
            <a:ext cx="274320" cy="274320"/>
          </a:xfrm>
          <a:prstGeom prst="rect">
            <a:avLst/>
          </a:prstGeo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7D07E836-9344-6D9D-17B8-0A42D828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r="28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888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bra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D9F49"/>
      </a:accent1>
      <a:accent2>
        <a:srgbClr val="16161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abrant">
      <a:majorFont>
        <a:latin typeface="Georgi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683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TRUTH, LIES, AND SPREADSHEETS: HOW TO HEAR WHAT YOUR DATA IS REALLY SAYING</vt:lpstr>
      <vt:lpstr>THE FOUNDATION BENEATH FORECASTING</vt:lpstr>
      <vt:lpstr>THE CHALLENGE: </vt:lpstr>
      <vt:lpstr>POLL:</vt:lpstr>
      <vt:lpstr>WHAT THE POLL TELLS US</vt:lpstr>
      <vt:lpstr>BUILDING THE FOUNDATION:</vt:lpstr>
      <vt:lpstr>COMMUNICATING CONFIDENCE:</vt:lpstr>
      <vt:lpstr>INSIGHTS FROM A PEER DIRECTOR 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 SAQIB JABBAR</dc:creator>
  <cp:lastModifiedBy>Sarah Clardy</cp:lastModifiedBy>
  <cp:revision>48</cp:revision>
  <dcterms:created xsi:type="dcterms:W3CDTF">2025-09-30T06:40:10Z</dcterms:created>
  <dcterms:modified xsi:type="dcterms:W3CDTF">2025-10-24T16:24:26Z</dcterms:modified>
</cp:coreProperties>
</file>