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319" r:id="rId4"/>
    <p:sldId id="288" r:id="rId5"/>
    <p:sldId id="303" r:id="rId6"/>
    <p:sldId id="313" r:id="rId7"/>
    <p:sldId id="289" r:id="rId8"/>
    <p:sldId id="292" r:id="rId9"/>
    <p:sldId id="290" r:id="rId10"/>
    <p:sldId id="305" r:id="rId11"/>
    <p:sldId id="314" r:id="rId12"/>
    <p:sldId id="306" r:id="rId13"/>
    <p:sldId id="302" r:id="rId14"/>
    <p:sldId id="308" r:id="rId15"/>
    <p:sldId id="317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65F4A0-8AC3-4F8E-8083-30038CC24AC6}" v="25" dt="2025-10-29T00:46:05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3" autoAdjust="0"/>
  </p:normalViewPr>
  <p:slideViewPr>
    <p:cSldViewPr snapToGrid="0" snapToObject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66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B23DF6-4D0A-4142-91A3-D212D3483037}" type="doc">
      <dgm:prSet loTypeId="urn:microsoft.com/office/officeart/2005/8/layout/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63A0EA0-2DEF-4B03-887E-059720B63239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Interagency Agreement between OYCR and DOR: </a:t>
          </a:r>
        </a:p>
      </dgm:t>
    </dgm:pt>
    <dgm:pt modelId="{5DF12BC8-3D2E-4C30-BBEA-B3267B591797}" type="parTrans" cxnId="{3689D154-D8E3-45DE-90A3-3710D973E6B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D9AC37-2D14-4A1B-9735-B2F6E722F365}" type="sibTrans" cxnId="{3689D154-D8E3-45DE-90A3-3710D973E6B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E4997F-CDD2-4484-BB14-479A6E9643DA}">
      <dgm:prSet/>
      <dgm:spPr/>
      <dgm:t>
        <a:bodyPr/>
        <a:lstStyle/>
        <a:p>
          <a:r>
            <a:rPr lang="en-US" i="1" baseline="0">
              <a:latin typeface="Arial" panose="020B0604020202020204" pitchFamily="34" charset="0"/>
              <a:cs typeface="Arial" panose="020B0604020202020204" pitchFamily="34" charset="0"/>
            </a:rPr>
            <a:t>Youth Employment Initiative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CDA85-00ED-4D72-A56E-9E841F225BE8}" type="parTrans" cxnId="{DB00BC78-684D-4996-9CD7-AA0E4CB83B9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063AE6-EF6B-4F3E-8BCA-128EED17E5DC}" type="sibTrans" cxnId="{DB00BC78-684D-4996-9CD7-AA0E4CB83B9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B20513-6787-44ED-9DD2-324229C2851C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OYCR Master Service Contract: Amity Foundation</a:t>
          </a:r>
        </a:p>
      </dgm:t>
    </dgm:pt>
    <dgm:pt modelId="{F68F3F22-AB41-4142-9EA9-9AB7C85557D7}" type="parTrans" cxnId="{B4FBAF7E-BEA0-4510-8FAD-3A7C45B863F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5C1121-076F-465C-A8F7-427B807FA450}" type="sibTrans" cxnId="{B4FBAF7E-BEA0-4510-8FAD-3A7C45B863F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BCC0C0-93FD-4751-AD05-AC1D303CED0D}">
      <dgm:prSet/>
      <dgm:spPr/>
      <dgm:t>
        <a:bodyPr/>
        <a:lstStyle/>
        <a:p>
          <a:r>
            <a:rPr lang="en-US" baseline="0">
              <a:latin typeface="Arial" panose="020B0604020202020204" pitchFamily="34" charset="0"/>
              <a:cs typeface="Arial" panose="020B0604020202020204" pitchFamily="34" charset="0"/>
            </a:rPr>
            <a:t>Amity subcontract with New Ways to Work for consultation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426102-A4C3-4EB9-AA5F-A1F05EEC8A81}" type="parTrans" cxnId="{25BD619A-5D4A-40A0-85C9-6037F4D8A21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AA092E-38FB-48DB-A38E-7BD6336E33A0}" type="sibTrans" cxnId="{25BD619A-5D4A-40A0-85C9-6037F4D8A21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7B4357-84D5-4828-822F-00DADCA8871A}">
      <dgm:prSet/>
      <dgm:spPr/>
      <dgm:t>
        <a:bodyPr/>
        <a:lstStyle/>
        <a:p>
          <a:r>
            <a:rPr lang="en-US" baseline="0">
              <a:latin typeface="Arial" panose="020B0604020202020204" pitchFamily="34" charset="0"/>
              <a:cs typeface="Arial" panose="020B0604020202020204" pitchFamily="34" charset="0"/>
            </a:rPr>
            <a:t>Amity subcontract with CBOs in each County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53CCDB-BFF2-45C5-A643-2040039B2CFE}" type="parTrans" cxnId="{67FFCA83-3425-40B1-B1F1-9E107F3AF14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CCC2FD-54AE-4002-8A9A-70525F20F818}" type="sibTrans" cxnId="{67FFCA83-3425-40B1-B1F1-9E107F3AF14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1432FD-7E43-444B-BD07-179585AB1BC7}">
      <dgm:prSet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Duration: 3+ years</a:t>
          </a:r>
        </a:p>
      </dgm:t>
    </dgm:pt>
    <dgm:pt modelId="{B9346BF1-3BC5-43FC-A86C-D90302A9F5EF}" type="parTrans" cxnId="{CCB6E6EC-1092-43A4-A0BF-778D4ABBDD8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CCAE7A-BA28-4030-B8A6-62BCA4BDAD4B}" type="sibTrans" cxnId="{CCB6E6EC-1092-43A4-A0BF-778D4ABBDD8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31689B-1303-4A27-AF4A-63A8F3F126A0}">
      <dgm:prSet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$10 million per year for a total of $30 million</a:t>
          </a:r>
        </a:p>
      </dgm:t>
    </dgm:pt>
    <dgm:pt modelId="{2F102A91-5F18-458E-A365-A4832598FBFB}" type="parTrans" cxnId="{6E77D5A2-2739-4112-A1FD-81F4BEC32DF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B48925-F964-492D-8FCA-65C9ED5AFC84}" type="sibTrans" cxnId="{6E77D5A2-2739-4112-A1FD-81F4BEC32DF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618DF7-5BF9-43F0-8325-88E6B0909CE0}">
      <dgm:prSet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Letter of Interest initially received by 10 Counties</a:t>
          </a:r>
        </a:p>
      </dgm:t>
    </dgm:pt>
    <dgm:pt modelId="{0589161B-1E3B-47B3-BDEE-D7C7F9EBA3B5}" type="parTrans" cxnId="{60647047-DA2F-4A3B-A145-1F6A034700B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C6EDF8-DFCA-4465-AEE4-3FF3E54C3431}" type="sibTrans" cxnId="{60647047-DA2F-4A3B-A145-1F6A034700B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D5417C-51CA-40A7-B8B7-035345828014}">
      <dgm:prSet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DOR’s role in the Initiative</a:t>
          </a:r>
        </a:p>
      </dgm:t>
    </dgm:pt>
    <dgm:pt modelId="{230BAB75-E5D5-4C0A-BF94-8645BC8D8BCB}" type="parTrans" cxnId="{9E256407-77E3-445E-A9B1-EA6B84D8F78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366EFD-BB6A-45BC-8682-DAE36334B1E3}" type="sibTrans" cxnId="{9E256407-77E3-445E-A9B1-EA6B84D8F78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921A27-84A8-4903-B2E9-1DDDAACEBDCF}" type="pres">
      <dgm:prSet presAssocID="{FBB23DF6-4D0A-4142-91A3-D212D3483037}" presName="linear" presStyleCnt="0">
        <dgm:presLayoutVars>
          <dgm:dir/>
          <dgm:animLvl val="lvl"/>
          <dgm:resizeHandles val="exact"/>
        </dgm:presLayoutVars>
      </dgm:prSet>
      <dgm:spPr/>
    </dgm:pt>
    <dgm:pt modelId="{372CBB66-09E8-4297-BB3C-F2E51FCF9E43}" type="pres">
      <dgm:prSet presAssocID="{F63A0EA0-2DEF-4B03-887E-059720B63239}" presName="parentLin" presStyleCnt="0"/>
      <dgm:spPr/>
    </dgm:pt>
    <dgm:pt modelId="{ACFF5F29-D3B1-4B71-B223-36E620FC0A84}" type="pres">
      <dgm:prSet presAssocID="{F63A0EA0-2DEF-4B03-887E-059720B63239}" presName="parentLeftMargin" presStyleLbl="node1" presStyleIdx="0" presStyleCnt="6"/>
      <dgm:spPr/>
    </dgm:pt>
    <dgm:pt modelId="{76E2405F-6074-414B-BED6-E74E0B086596}" type="pres">
      <dgm:prSet presAssocID="{F63A0EA0-2DEF-4B03-887E-059720B63239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AD8AF2F-A24C-4278-8B04-94BD79315A48}" type="pres">
      <dgm:prSet presAssocID="{F63A0EA0-2DEF-4B03-887E-059720B63239}" presName="negativeSpace" presStyleCnt="0"/>
      <dgm:spPr/>
    </dgm:pt>
    <dgm:pt modelId="{653AFD2E-CEE3-4620-A018-232CE835AE13}" type="pres">
      <dgm:prSet presAssocID="{F63A0EA0-2DEF-4B03-887E-059720B63239}" presName="childText" presStyleLbl="conFgAcc1" presStyleIdx="0" presStyleCnt="6">
        <dgm:presLayoutVars>
          <dgm:bulletEnabled val="1"/>
        </dgm:presLayoutVars>
      </dgm:prSet>
      <dgm:spPr/>
    </dgm:pt>
    <dgm:pt modelId="{7C398DF6-29A0-455B-8FA3-015E7705E92C}" type="pres">
      <dgm:prSet presAssocID="{7DD9AC37-2D14-4A1B-9735-B2F6E722F365}" presName="spaceBetweenRectangles" presStyleCnt="0"/>
      <dgm:spPr/>
    </dgm:pt>
    <dgm:pt modelId="{59387901-1388-44D2-9B5E-55CBCC0AE9F9}" type="pres">
      <dgm:prSet presAssocID="{01B20513-6787-44ED-9DD2-324229C2851C}" presName="parentLin" presStyleCnt="0"/>
      <dgm:spPr/>
    </dgm:pt>
    <dgm:pt modelId="{8EE80DA9-C800-4CA3-9EAB-D3843EA3F5B9}" type="pres">
      <dgm:prSet presAssocID="{01B20513-6787-44ED-9DD2-324229C2851C}" presName="parentLeftMargin" presStyleLbl="node1" presStyleIdx="0" presStyleCnt="6"/>
      <dgm:spPr/>
    </dgm:pt>
    <dgm:pt modelId="{E8D583A3-12CC-41E4-AB95-9D8186587C24}" type="pres">
      <dgm:prSet presAssocID="{01B20513-6787-44ED-9DD2-324229C2851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FF02926-A852-40B4-84B2-2DC5257039A7}" type="pres">
      <dgm:prSet presAssocID="{01B20513-6787-44ED-9DD2-324229C2851C}" presName="negativeSpace" presStyleCnt="0"/>
      <dgm:spPr/>
    </dgm:pt>
    <dgm:pt modelId="{8421DB0B-F683-4D00-8941-E4D4EACF29DF}" type="pres">
      <dgm:prSet presAssocID="{01B20513-6787-44ED-9DD2-324229C2851C}" presName="childText" presStyleLbl="conFgAcc1" presStyleIdx="1" presStyleCnt="6">
        <dgm:presLayoutVars>
          <dgm:bulletEnabled val="1"/>
        </dgm:presLayoutVars>
      </dgm:prSet>
      <dgm:spPr/>
    </dgm:pt>
    <dgm:pt modelId="{9D16C944-5D78-4120-A7FB-86499656D944}" type="pres">
      <dgm:prSet presAssocID="{7E5C1121-076F-465C-A8F7-427B807FA450}" presName="spaceBetweenRectangles" presStyleCnt="0"/>
      <dgm:spPr/>
    </dgm:pt>
    <dgm:pt modelId="{43331B1E-317E-4E21-B4C6-9C0D987CEDA6}" type="pres">
      <dgm:prSet presAssocID="{9B1432FD-7E43-444B-BD07-179585AB1BC7}" presName="parentLin" presStyleCnt="0"/>
      <dgm:spPr/>
    </dgm:pt>
    <dgm:pt modelId="{E699B1DD-08F8-482D-846A-DD7631E10346}" type="pres">
      <dgm:prSet presAssocID="{9B1432FD-7E43-444B-BD07-179585AB1BC7}" presName="parentLeftMargin" presStyleLbl="node1" presStyleIdx="1" presStyleCnt="6"/>
      <dgm:spPr/>
    </dgm:pt>
    <dgm:pt modelId="{1F6E15DB-4C20-4CB9-A879-535AECC0D73C}" type="pres">
      <dgm:prSet presAssocID="{9B1432FD-7E43-444B-BD07-179585AB1BC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6F278A0-4CCE-4BBE-BA22-E7F1CC506957}" type="pres">
      <dgm:prSet presAssocID="{9B1432FD-7E43-444B-BD07-179585AB1BC7}" presName="negativeSpace" presStyleCnt="0"/>
      <dgm:spPr/>
    </dgm:pt>
    <dgm:pt modelId="{D180DF2F-66E7-4AE1-8EFF-645FE11ED0A9}" type="pres">
      <dgm:prSet presAssocID="{9B1432FD-7E43-444B-BD07-179585AB1BC7}" presName="childText" presStyleLbl="conFgAcc1" presStyleIdx="2" presStyleCnt="6">
        <dgm:presLayoutVars>
          <dgm:bulletEnabled val="1"/>
        </dgm:presLayoutVars>
      </dgm:prSet>
      <dgm:spPr/>
    </dgm:pt>
    <dgm:pt modelId="{A118AABE-CAA6-435B-8FE8-BC582A14B2CA}" type="pres">
      <dgm:prSet presAssocID="{66CCAE7A-BA28-4030-B8A6-62BCA4BDAD4B}" presName="spaceBetweenRectangles" presStyleCnt="0"/>
      <dgm:spPr/>
    </dgm:pt>
    <dgm:pt modelId="{1D68295D-610D-401B-8F47-89FE51D5AC35}" type="pres">
      <dgm:prSet presAssocID="{CA31689B-1303-4A27-AF4A-63A8F3F126A0}" presName="parentLin" presStyleCnt="0"/>
      <dgm:spPr/>
    </dgm:pt>
    <dgm:pt modelId="{8B277AC7-9F60-45BD-AE79-4024F0B79208}" type="pres">
      <dgm:prSet presAssocID="{CA31689B-1303-4A27-AF4A-63A8F3F126A0}" presName="parentLeftMargin" presStyleLbl="node1" presStyleIdx="2" presStyleCnt="6"/>
      <dgm:spPr/>
    </dgm:pt>
    <dgm:pt modelId="{B268277F-D027-43A1-B46A-16298A6BC36A}" type="pres">
      <dgm:prSet presAssocID="{CA31689B-1303-4A27-AF4A-63A8F3F126A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FAFB27E-D451-4E07-8DF4-F755F6CB72C0}" type="pres">
      <dgm:prSet presAssocID="{CA31689B-1303-4A27-AF4A-63A8F3F126A0}" presName="negativeSpace" presStyleCnt="0"/>
      <dgm:spPr/>
    </dgm:pt>
    <dgm:pt modelId="{8F0B342E-35A5-4146-AB4F-55D320998D9D}" type="pres">
      <dgm:prSet presAssocID="{CA31689B-1303-4A27-AF4A-63A8F3F126A0}" presName="childText" presStyleLbl="conFgAcc1" presStyleIdx="3" presStyleCnt="6">
        <dgm:presLayoutVars>
          <dgm:bulletEnabled val="1"/>
        </dgm:presLayoutVars>
      </dgm:prSet>
      <dgm:spPr/>
    </dgm:pt>
    <dgm:pt modelId="{B2331434-C479-42F5-83DB-E15354622661}" type="pres">
      <dgm:prSet presAssocID="{5EB48925-F964-492D-8FCA-65C9ED5AFC84}" presName="spaceBetweenRectangles" presStyleCnt="0"/>
      <dgm:spPr/>
    </dgm:pt>
    <dgm:pt modelId="{BEB0C1F6-E9FA-4883-A9B3-71A9D9F77B84}" type="pres">
      <dgm:prSet presAssocID="{79618DF7-5BF9-43F0-8325-88E6B0909CE0}" presName="parentLin" presStyleCnt="0"/>
      <dgm:spPr/>
    </dgm:pt>
    <dgm:pt modelId="{FA5B13B1-8C90-44E3-9B11-DE304CD6AFB4}" type="pres">
      <dgm:prSet presAssocID="{79618DF7-5BF9-43F0-8325-88E6B0909CE0}" presName="parentLeftMargin" presStyleLbl="node1" presStyleIdx="3" presStyleCnt="6"/>
      <dgm:spPr/>
    </dgm:pt>
    <dgm:pt modelId="{6AE4562B-800D-4AAE-8440-C938E5B183EB}" type="pres">
      <dgm:prSet presAssocID="{79618DF7-5BF9-43F0-8325-88E6B0909CE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8332478-1AB4-4E98-A945-8895BBFC1A4B}" type="pres">
      <dgm:prSet presAssocID="{79618DF7-5BF9-43F0-8325-88E6B0909CE0}" presName="negativeSpace" presStyleCnt="0"/>
      <dgm:spPr/>
    </dgm:pt>
    <dgm:pt modelId="{8F89AD1B-D6F7-4B4B-9E04-B12DD1F1A95E}" type="pres">
      <dgm:prSet presAssocID="{79618DF7-5BF9-43F0-8325-88E6B0909CE0}" presName="childText" presStyleLbl="conFgAcc1" presStyleIdx="4" presStyleCnt="6">
        <dgm:presLayoutVars>
          <dgm:bulletEnabled val="1"/>
        </dgm:presLayoutVars>
      </dgm:prSet>
      <dgm:spPr/>
    </dgm:pt>
    <dgm:pt modelId="{0909D268-F4FC-4868-A307-F792707032D7}" type="pres">
      <dgm:prSet presAssocID="{16C6EDF8-DFCA-4465-AEE4-3FF3E54C3431}" presName="spaceBetweenRectangles" presStyleCnt="0"/>
      <dgm:spPr/>
    </dgm:pt>
    <dgm:pt modelId="{DD9F0376-2B2F-4F96-9B07-B1A352492533}" type="pres">
      <dgm:prSet presAssocID="{73D5417C-51CA-40A7-B8B7-035345828014}" presName="parentLin" presStyleCnt="0"/>
      <dgm:spPr/>
    </dgm:pt>
    <dgm:pt modelId="{F5FDC292-A407-42EC-8796-8F3E55E349E5}" type="pres">
      <dgm:prSet presAssocID="{73D5417C-51CA-40A7-B8B7-035345828014}" presName="parentLeftMargin" presStyleLbl="node1" presStyleIdx="4" presStyleCnt="6"/>
      <dgm:spPr/>
    </dgm:pt>
    <dgm:pt modelId="{3BD195A4-F873-48A8-B760-37278A0B62F4}" type="pres">
      <dgm:prSet presAssocID="{73D5417C-51CA-40A7-B8B7-035345828014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1A066161-E670-447B-983A-ED6DCA2E701F}" type="pres">
      <dgm:prSet presAssocID="{73D5417C-51CA-40A7-B8B7-035345828014}" presName="negativeSpace" presStyleCnt="0"/>
      <dgm:spPr/>
    </dgm:pt>
    <dgm:pt modelId="{EF6A923F-D6E2-4C38-AA87-53D23F882196}" type="pres">
      <dgm:prSet presAssocID="{73D5417C-51CA-40A7-B8B7-03534582801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B5F93300-C951-40B6-AA6B-CDA2C5D96BB3}" type="presOf" srcId="{9B1432FD-7E43-444B-BD07-179585AB1BC7}" destId="{E699B1DD-08F8-482D-846A-DD7631E10346}" srcOrd="0" destOrd="0" presId="urn:microsoft.com/office/officeart/2005/8/layout/list1"/>
    <dgm:cxn modelId="{9E256407-77E3-445E-A9B1-EA6B84D8F78F}" srcId="{FBB23DF6-4D0A-4142-91A3-D212D3483037}" destId="{73D5417C-51CA-40A7-B8B7-035345828014}" srcOrd="5" destOrd="0" parTransId="{230BAB75-E5D5-4C0A-BF94-8645BC8D8BCB}" sibTransId="{C6366EFD-BB6A-45BC-8682-DAE36334B1E3}"/>
    <dgm:cxn modelId="{E9D73B20-FFE9-4EF0-AAD8-AB0A70278335}" type="presOf" srcId="{F63A0EA0-2DEF-4B03-887E-059720B63239}" destId="{76E2405F-6074-414B-BED6-E74E0B086596}" srcOrd="1" destOrd="0" presId="urn:microsoft.com/office/officeart/2005/8/layout/list1"/>
    <dgm:cxn modelId="{585AC73F-8BA2-4525-99E5-13B11B14FA6C}" type="presOf" srcId="{73D5417C-51CA-40A7-B8B7-035345828014}" destId="{3BD195A4-F873-48A8-B760-37278A0B62F4}" srcOrd="1" destOrd="0" presId="urn:microsoft.com/office/officeart/2005/8/layout/list1"/>
    <dgm:cxn modelId="{EA8B2866-95A9-49CA-9F08-CFB70D062C34}" type="presOf" srcId="{01B20513-6787-44ED-9DD2-324229C2851C}" destId="{E8D583A3-12CC-41E4-AB95-9D8186587C24}" srcOrd="1" destOrd="0" presId="urn:microsoft.com/office/officeart/2005/8/layout/list1"/>
    <dgm:cxn modelId="{60647047-DA2F-4A3B-A145-1F6A034700B5}" srcId="{FBB23DF6-4D0A-4142-91A3-D212D3483037}" destId="{79618DF7-5BF9-43F0-8325-88E6B0909CE0}" srcOrd="4" destOrd="0" parTransId="{0589161B-1E3B-47B3-BDEE-D7C7F9EBA3B5}" sibTransId="{16C6EDF8-DFCA-4465-AEE4-3FF3E54C3431}"/>
    <dgm:cxn modelId="{64C6B948-88E9-4161-82A7-52FFBF7DDFB5}" type="presOf" srcId="{79618DF7-5BF9-43F0-8325-88E6B0909CE0}" destId="{FA5B13B1-8C90-44E3-9B11-DE304CD6AFB4}" srcOrd="0" destOrd="0" presId="urn:microsoft.com/office/officeart/2005/8/layout/list1"/>
    <dgm:cxn modelId="{3689D154-D8E3-45DE-90A3-3710D973E6BD}" srcId="{FBB23DF6-4D0A-4142-91A3-D212D3483037}" destId="{F63A0EA0-2DEF-4B03-887E-059720B63239}" srcOrd="0" destOrd="0" parTransId="{5DF12BC8-3D2E-4C30-BBEA-B3267B591797}" sibTransId="{7DD9AC37-2D14-4A1B-9735-B2F6E722F365}"/>
    <dgm:cxn modelId="{DD98AB56-CE84-434D-BE9D-C71DF02B1B30}" type="presOf" srcId="{EEE4997F-CDD2-4484-BB14-479A6E9643DA}" destId="{653AFD2E-CEE3-4620-A018-232CE835AE13}" srcOrd="0" destOrd="0" presId="urn:microsoft.com/office/officeart/2005/8/layout/list1"/>
    <dgm:cxn modelId="{CB946F57-9997-4A95-9DCC-C86EEBB2E107}" type="presOf" srcId="{F63A0EA0-2DEF-4B03-887E-059720B63239}" destId="{ACFF5F29-D3B1-4B71-B223-36E620FC0A84}" srcOrd="0" destOrd="0" presId="urn:microsoft.com/office/officeart/2005/8/layout/list1"/>
    <dgm:cxn modelId="{DB00BC78-684D-4996-9CD7-AA0E4CB83B9E}" srcId="{F63A0EA0-2DEF-4B03-887E-059720B63239}" destId="{EEE4997F-CDD2-4484-BB14-479A6E9643DA}" srcOrd="0" destOrd="0" parTransId="{CDCCDA85-00ED-4D72-A56E-9E841F225BE8}" sibTransId="{15063AE6-EF6B-4F3E-8BCA-128EED17E5DC}"/>
    <dgm:cxn modelId="{9B7D0E7C-27C4-478A-8378-D70837DFE9D7}" type="presOf" srcId="{FBB23DF6-4D0A-4142-91A3-D212D3483037}" destId="{E7921A27-84A8-4903-B2E9-1DDDAACEBDCF}" srcOrd="0" destOrd="0" presId="urn:microsoft.com/office/officeart/2005/8/layout/list1"/>
    <dgm:cxn modelId="{20D3457C-B410-4113-8A94-76E96C958FEF}" type="presOf" srcId="{73D5417C-51CA-40A7-B8B7-035345828014}" destId="{F5FDC292-A407-42EC-8796-8F3E55E349E5}" srcOrd="0" destOrd="0" presId="urn:microsoft.com/office/officeart/2005/8/layout/list1"/>
    <dgm:cxn modelId="{B4FBAF7E-BEA0-4510-8FAD-3A7C45B863F4}" srcId="{FBB23DF6-4D0A-4142-91A3-D212D3483037}" destId="{01B20513-6787-44ED-9DD2-324229C2851C}" srcOrd="1" destOrd="0" parTransId="{F68F3F22-AB41-4142-9EA9-9AB7C85557D7}" sibTransId="{7E5C1121-076F-465C-A8F7-427B807FA450}"/>
    <dgm:cxn modelId="{67FFCA83-3425-40B1-B1F1-9E107F3AF14B}" srcId="{01B20513-6787-44ED-9DD2-324229C2851C}" destId="{C77B4357-84D5-4828-822F-00DADCA8871A}" srcOrd="1" destOrd="0" parTransId="{E253CCDB-BFF2-45C5-A643-2040039B2CFE}" sibTransId="{26CCC2FD-54AE-4002-8A9A-70525F20F818}"/>
    <dgm:cxn modelId="{0B445D96-6932-482F-8579-E4CF21558A38}" type="presOf" srcId="{01B20513-6787-44ED-9DD2-324229C2851C}" destId="{8EE80DA9-C800-4CA3-9EAB-D3843EA3F5B9}" srcOrd="0" destOrd="0" presId="urn:microsoft.com/office/officeart/2005/8/layout/list1"/>
    <dgm:cxn modelId="{25BD619A-5D4A-40A0-85C9-6037F4D8A213}" srcId="{01B20513-6787-44ED-9DD2-324229C2851C}" destId="{49BCC0C0-93FD-4751-AD05-AC1D303CED0D}" srcOrd="0" destOrd="0" parTransId="{44426102-A4C3-4EB9-AA5F-A1F05EEC8A81}" sibTransId="{2EAA092E-38FB-48DB-A38E-7BD6336E33A0}"/>
    <dgm:cxn modelId="{D3A7AE9F-9728-410B-959C-4621EEFD0502}" type="presOf" srcId="{CA31689B-1303-4A27-AF4A-63A8F3F126A0}" destId="{8B277AC7-9F60-45BD-AE79-4024F0B79208}" srcOrd="0" destOrd="0" presId="urn:microsoft.com/office/officeart/2005/8/layout/list1"/>
    <dgm:cxn modelId="{6E77D5A2-2739-4112-A1FD-81F4BEC32DFB}" srcId="{FBB23DF6-4D0A-4142-91A3-D212D3483037}" destId="{CA31689B-1303-4A27-AF4A-63A8F3F126A0}" srcOrd="3" destOrd="0" parTransId="{2F102A91-5F18-458E-A365-A4832598FBFB}" sibTransId="{5EB48925-F964-492D-8FCA-65C9ED5AFC84}"/>
    <dgm:cxn modelId="{81F966AC-2057-4925-BF5C-CBE69F595B15}" type="presOf" srcId="{49BCC0C0-93FD-4751-AD05-AC1D303CED0D}" destId="{8421DB0B-F683-4D00-8941-E4D4EACF29DF}" srcOrd="0" destOrd="0" presId="urn:microsoft.com/office/officeart/2005/8/layout/list1"/>
    <dgm:cxn modelId="{22D82EB3-3BDA-4FB7-8A2C-2B9A3CA558D8}" type="presOf" srcId="{C77B4357-84D5-4828-822F-00DADCA8871A}" destId="{8421DB0B-F683-4D00-8941-E4D4EACF29DF}" srcOrd="0" destOrd="1" presId="urn:microsoft.com/office/officeart/2005/8/layout/list1"/>
    <dgm:cxn modelId="{EAD79BCB-7042-4292-BEA6-B15DD1325676}" type="presOf" srcId="{9B1432FD-7E43-444B-BD07-179585AB1BC7}" destId="{1F6E15DB-4C20-4CB9-A879-535AECC0D73C}" srcOrd="1" destOrd="0" presId="urn:microsoft.com/office/officeart/2005/8/layout/list1"/>
    <dgm:cxn modelId="{44742ED7-6473-4AC6-9C8A-B343B9381889}" type="presOf" srcId="{CA31689B-1303-4A27-AF4A-63A8F3F126A0}" destId="{B268277F-D027-43A1-B46A-16298A6BC36A}" srcOrd="1" destOrd="0" presId="urn:microsoft.com/office/officeart/2005/8/layout/list1"/>
    <dgm:cxn modelId="{8A90E4DA-E1D3-4EF1-8FD9-541ACC3DF4C8}" type="presOf" srcId="{79618DF7-5BF9-43F0-8325-88E6B0909CE0}" destId="{6AE4562B-800D-4AAE-8440-C938E5B183EB}" srcOrd="1" destOrd="0" presId="urn:microsoft.com/office/officeart/2005/8/layout/list1"/>
    <dgm:cxn modelId="{CCB6E6EC-1092-43A4-A0BF-778D4ABBDD88}" srcId="{FBB23DF6-4D0A-4142-91A3-D212D3483037}" destId="{9B1432FD-7E43-444B-BD07-179585AB1BC7}" srcOrd="2" destOrd="0" parTransId="{B9346BF1-3BC5-43FC-A86C-D90302A9F5EF}" sibTransId="{66CCAE7A-BA28-4030-B8A6-62BCA4BDAD4B}"/>
    <dgm:cxn modelId="{6F6A5378-B7EF-4CBE-89AC-EC432027C815}" type="presParOf" srcId="{E7921A27-84A8-4903-B2E9-1DDDAACEBDCF}" destId="{372CBB66-09E8-4297-BB3C-F2E51FCF9E43}" srcOrd="0" destOrd="0" presId="urn:microsoft.com/office/officeart/2005/8/layout/list1"/>
    <dgm:cxn modelId="{33828E82-F626-4838-932F-255434EC2A23}" type="presParOf" srcId="{372CBB66-09E8-4297-BB3C-F2E51FCF9E43}" destId="{ACFF5F29-D3B1-4B71-B223-36E620FC0A84}" srcOrd="0" destOrd="0" presId="urn:microsoft.com/office/officeart/2005/8/layout/list1"/>
    <dgm:cxn modelId="{1A48049E-26DF-421B-8C8A-BB7BAAB6E1AE}" type="presParOf" srcId="{372CBB66-09E8-4297-BB3C-F2E51FCF9E43}" destId="{76E2405F-6074-414B-BED6-E74E0B086596}" srcOrd="1" destOrd="0" presId="urn:microsoft.com/office/officeart/2005/8/layout/list1"/>
    <dgm:cxn modelId="{DFF9D5E7-454B-4375-9C5B-46F7700EA33C}" type="presParOf" srcId="{E7921A27-84A8-4903-B2E9-1DDDAACEBDCF}" destId="{4AD8AF2F-A24C-4278-8B04-94BD79315A48}" srcOrd="1" destOrd="0" presId="urn:microsoft.com/office/officeart/2005/8/layout/list1"/>
    <dgm:cxn modelId="{96721FC1-9512-43B9-B296-3EA9D7864D2C}" type="presParOf" srcId="{E7921A27-84A8-4903-B2E9-1DDDAACEBDCF}" destId="{653AFD2E-CEE3-4620-A018-232CE835AE13}" srcOrd="2" destOrd="0" presId="urn:microsoft.com/office/officeart/2005/8/layout/list1"/>
    <dgm:cxn modelId="{6FE027CF-43F3-4129-8561-30C9AB1A4D7C}" type="presParOf" srcId="{E7921A27-84A8-4903-B2E9-1DDDAACEBDCF}" destId="{7C398DF6-29A0-455B-8FA3-015E7705E92C}" srcOrd="3" destOrd="0" presId="urn:microsoft.com/office/officeart/2005/8/layout/list1"/>
    <dgm:cxn modelId="{5D5F8DDB-61BE-409F-92D3-A84CD7177586}" type="presParOf" srcId="{E7921A27-84A8-4903-B2E9-1DDDAACEBDCF}" destId="{59387901-1388-44D2-9B5E-55CBCC0AE9F9}" srcOrd="4" destOrd="0" presId="urn:microsoft.com/office/officeart/2005/8/layout/list1"/>
    <dgm:cxn modelId="{DA81C7DC-C368-49D3-853A-1021DA6B5870}" type="presParOf" srcId="{59387901-1388-44D2-9B5E-55CBCC0AE9F9}" destId="{8EE80DA9-C800-4CA3-9EAB-D3843EA3F5B9}" srcOrd="0" destOrd="0" presId="urn:microsoft.com/office/officeart/2005/8/layout/list1"/>
    <dgm:cxn modelId="{5B7A600D-E75D-420E-9BC0-43F8224A4CB0}" type="presParOf" srcId="{59387901-1388-44D2-9B5E-55CBCC0AE9F9}" destId="{E8D583A3-12CC-41E4-AB95-9D8186587C24}" srcOrd="1" destOrd="0" presId="urn:microsoft.com/office/officeart/2005/8/layout/list1"/>
    <dgm:cxn modelId="{5B1F8B74-2554-41C9-9462-41D2A92AA6E1}" type="presParOf" srcId="{E7921A27-84A8-4903-B2E9-1DDDAACEBDCF}" destId="{EFF02926-A852-40B4-84B2-2DC5257039A7}" srcOrd="5" destOrd="0" presId="urn:microsoft.com/office/officeart/2005/8/layout/list1"/>
    <dgm:cxn modelId="{534F988D-6880-4564-BB33-3434E6EB2E51}" type="presParOf" srcId="{E7921A27-84A8-4903-B2E9-1DDDAACEBDCF}" destId="{8421DB0B-F683-4D00-8941-E4D4EACF29DF}" srcOrd="6" destOrd="0" presId="urn:microsoft.com/office/officeart/2005/8/layout/list1"/>
    <dgm:cxn modelId="{EE5766CA-EF30-4D1A-8456-C9908E59CD98}" type="presParOf" srcId="{E7921A27-84A8-4903-B2E9-1DDDAACEBDCF}" destId="{9D16C944-5D78-4120-A7FB-86499656D944}" srcOrd="7" destOrd="0" presId="urn:microsoft.com/office/officeart/2005/8/layout/list1"/>
    <dgm:cxn modelId="{2C52C0F0-D706-4530-AF98-571063F5E148}" type="presParOf" srcId="{E7921A27-84A8-4903-B2E9-1DDDAACEBDCF}" destId="{43331B1E-317E-4E21-B4C6-9C0D987CEDA6}" srcOrd="8" destOrd="0" presId="urn:microsoft.com/office/officeart/2005/8/layout/list1"/>
    <dgm:cxn modelId="{F4CE7EE0-7BB0-4BB2-B24A-159E9385E2B6}" type="presParOf" srcId="{43331B1E-317E-4E21-B4C6-9C0D987CEDA6}" destId="{E699B1DD-08F8-482D-846A-DD7631E10346}" srcOrd="0" destOrd="0" presId="urn:microsoft.com/office/officeart/2005/8/layout/list1"/>
    <dgm:cxn modelId="{1A85C29F-EA3D-460A-AE5B-D740DAB19025}" type="presParOf" srcId="{43331B1E-317E-4E21-B4C6-9C0D987CEDA6}" destId="{1F6E15DB-4C20-4CB9-A879-535AECC0D73C}" srcOrd="1" destOrd="0" presId="urn:microsoft.com/office/officeart/2005/8/layout/list1"/>
    <dgm:cxn modelId="{77FDAAF5-EE4A-423D-9579-8BC9911251E5}" type="presParOf" srcId="{E7921A27-84A8-4903-B2E9-1DDDAACEBDCF}" destId="{A6F278A0-4CCE-4BBE-BA22-E7F1CC506957}" srcOrd="9" destOrd="0" presId="urn:microsoft.com/office/officeart/2005/8/layout/list1"/>
    <dgm:cxn modelId="{4AB9D2BA-EFB6-4AE2-A649-1F1C764B9A12}" type="presParOf" srcId="{E7921A27-84A8-4903-B2E9-1DDDAACEBDCF}" destId="{D180DF2F-66E7-4AE1-8EFF-645FE11ED0A9}" srcOrd="10" destOrd="0" presId="urn:microsoft.com/office/officeart/2005/8/layout/list1"/>
    <dgm:cxn modelId="{9BF2DCC2-F9C4-4D6D-AACC-9964BB7BB884}" type="presParOf" srcId="{E7921A27-84A8-4903-B2E9-1DDDAACEBDCF}" destId="{A118AABE-CAA6-435B-8FE8-BC582A14B2CA}" srcOrd="11" destOrd="0" presId="urn:microsoft.com/office/officeart/2005/8/layout/list1"/>
    <dgm:cxn modelId="{A4BDBAC4-0EAD-4256-AC8F-A5BD189FD773}" type="presParOf" srcId="{E7921A27-84A8-4903-B2E9-1DDDAACEBDCF}" destId="{1D68295D-610D-401B-8F47-89FE51D5AC35}" srcOrd="12" destOrd="0" presId="urn:microsoft.com/office/officeart/2005/8/layout/list1"/>
    <dgm:cxn modelId="{2305CD2F-E564-43FE-B4E6-EA9C193255AE}" type="presParOf" srcId="{1D68295D-610D-401B-8F47-89FE51D5AC35}" destId="{8B277AC7-9F60-45BD-AE79-4024F0B79208}" srcOrd="0" destOrd="0" presId="urn:microsoft.com/office/officeart/2005/8/layout/list1"/>
    <dgm:cxn modelId="{03085ED7-6870-4A84-ABD8-510090D9EC2C}" type="presParOf" srcId="{1D68295D-610D-401B-8F47-89FE51D5AC35}" destId="{B268277F-D027-43A1-B46A-16298A6BC36A}" srcOrd="1" destOrd="0" presId="urn:microsoft.com/office/officeart/2005/8/layout/list1"/>
    <dgm:cxn modelId="{F2E58BFA-C550-4EA8-934D-00807EED0096}" type="presParOf" srcId="{E7921A27-84A8-4903-B2E9-1DDDAACEBDCF}" destId="{FFAFB27E-D451-4E07-8DF4-F755F6CB72C0}" srcOrd="13" destOrd="0" presId="urn:microsoft.com/office/officeart/2005/8/layout/list1"/>
    <dgm:cxn modelId="{C464DD35-9BFA-40BE-9780-E37F52B77E09}" type="presParOf" srcId="{E7921A27-84A8-4903-B2E9-1DDDAACEBDCF}" destId="{8F0B342E-35A5-4146-AB4F-55D320998D9D}" srcOrd="14" destOrd="0" presId="urn:microsoft.com/office/officeart/2005/8/layout/list1"/>
    <dgm:cxn modelId="{F7F007EA-16C6-4ED2-B793-9BE465166B34}" type="presParOf" srcId="{E7921A27-84A8-4903-B2E9-1DDDAACEBDCF}" destId="{B2331434-C479-42F5-83DB-E15354622661}" srcOrd="15" destOrd="0" presId="urn:microsoft.com/office/officeart/2005/8/layout/list1"/>
    <dgm:cxn modelId="{3D2C9E1D-443C-4956-8893-3E4D0B470074}" type="presParOf" srcId="{E7921A27-84A8-4903-B2E9-1DDDAACEBDCF}" destId="{BEB0C1F6-E9FA-4883-A9B3-71A9D9F77B84}" srcOrd="16" destOrd="0" presId="urn:microsoft.com/office/officeart/2005/8/layout/list1"/>
    <dgm:cxn modelId="{9618890A-AF66-4280-B72A-EF3C5077F0A2}" type="presParOf" srcId="{BEB0C1F6-E9FA-4883-A9B3-71A9D9F77B84}" destId="{FA5B13B1-8C90-44E3-9B11-DE304CD6AFB4}" srcOrd="0" destOrd="0" presId="urn:microsoft.com/office/officeart/2005/8/layout/list1"/>
    <dgm:cxn modelId="{03F0B7B9-8AEF-4BF9-99C3-EBDA7A0601D0}" type="presParOf" srcId="{BEB0C1F6-E9FA-4883-A9B3-71A9D9F77B84}" destId="{6AE4562B-800D-4AAE-8440-C938E5B183EB}" srcOrd="1" destOrd="0" presId="urn:microsoft.com/office/officeart/2005/8/layout/list1"/>
    <dgm:cxn modelId="{8EFD9571-DFFA-4606-B57E-7A51B562CF80}" type="presParOf" srcId="{E7921A27-84A8-4903-B2E9-1DDDAACEBDCF}" destId="{68332478-1AB4-4E98-A945-8895BBFC1A4B}" srcOrd="17" destOrd="0" presId="urn:microsoft.com/office/officeart/2005/8/layout/list1"/>
    <dgm:cxn modelId="{855734CA-1A90-4220-B005-D7DB707F321A}" type="presParOf" srcId="{E7921A27-84A8-4903-B2E9-1DDDAACEBDCF}" destId="{8F89AD1B-D6F7-4B4B-9E04-B12DD1F1A95E}" srcOrd="18" destOrd="0" presId="urn:microsoft.com/office/officeart/2005/8/layout/list1"/>
    <dgm:cxn modelId="{8C5339B8-ADC6-40FB-9E88-F4483D3EF732}" type="presParOf" srcId="{E7921A27-84A8-4903-B2E9-1DDDAACEBDCF}" destId="{0909D268-F4FC-4868-A307-F792707032D7}" srcOrd="19" destOrd="0" presId="urn:microsoft.com/office/officeart/2005/8/layout/list1"/>
    <dgm:cxn modelId="{75F15BC6-B5B1-4232-9E71-0BCE7FCFEC2F}" type="presParOf" srcId="{E7921A27-84A8-4903-B2E9-1DDDAACEBDCF}" destId="{DD9F0376-2B2F-4F96-9B07-B1A352492533}" srcOrd="20" destOrd="0" presId="urn:microsoft.com/office/officeart/2005/8/layout/list1"/>
    <dgm:cxn modelId="{8EE1AD80-AB44-46FE-856F-0B3C3412C150}" type="presParOf" srcId="{DD9F0376-2B2F-4F96-9B07-B1A352492533}" destId="{F5FDC292-A407-42EC-8796-8F3E55E349E5}" srcOrd="0" destOrd="0" presId="urn:microsoft.com/office/officeart/2005/8/layout/list1"/>
    <dgm:cxn modelId="{6A7BF98C-0D21-4B23-A593-C7F1ACB3E3C6}" type="presParOf" srcId="{DD9F0376-2B2F-4F96-9B07-B1A352492533}" destId="{3BD195A4-F873-48A8-B760-37278A0B62F4}" srcOrd="1" destOrd="0" presId="urn:microsoft.com/office/officeart/2005/8/layout/list1"/>
    <dgm:cxn modelId="{D9CF4A8A-F3F6-4A2B-9609-B67E5F2055A4}" type="presParOf" srcId="{E7921A27-84A8-4903-B2E9-1DDDAACEBDCF}" destId="{1A066161-E670-447B-983A-ED6DCA2E701F}" srcOrd="21" destOrd="0" presId="urn:microsoft.com/office/officeart/2005/8/layout/list1"/>
    <dgm:cxn modelId="{9C5880CA-10B3-46F3-A3FA-DE195F3C5B33}" type="presParOf" srcId="{E7921A27-84A8-4903-B2E9-1DDDAACEBDCF}" destId="{EF6A923F-D6E2-4C38-AA87-53D23F88219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AFD2E-CEE3-4620-A018-232CE835AE13}">
      <dsp:nvSpPr>
        <dsp:cNvPr id="0" name=""/>
        <dsp:cNvSpPr/>
      </dsp:nvSpPr>
      <dsp:spPr>
        <a:xfrm>
          <a:off x="0" y="222376"/>
          <a:ext cx="4435078" cy="5843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211" tIns="291592" rIns="34421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baseline="0">
              <a:latin typeface="Arial" panose="020B0604020202020204" pitchFamily="34" charset="0"/>
              <a:cs typeface="Arial" panose="020B0604020202020204" pitchFamily="34" charset="0"/>
            </a:rPr>
            <a:t>Youth Employment Initiative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22376"/>
        <a:ext cx="4435078" cy="584325"/>
      </dsp:txXfrm>
    </dsp:sp>
    <dsp:sp modelId="{76E2405F-6074-414B-BED6-E74E0B086596}">
      <dsp:nvSpPr>
        <dsp:cNvPr id="0" name=""/>
        <dsp:cNvSpPr/>
      </dsp:nvSpPr>
      <dsp:spPr>
        <a:xfrm>
          <a:off x="221753" y="15736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Interagency Agreement between OYCR and DOR: </a:t>
          </a:r>
        </a:p>
      </dsp:txBody>
      <dsp:txXfrm>
        <a:off x="241928" y="35911"/>
        <a:ext cx="3064204" cy="372930"/>
      </dsp:txXfrm>
    </dsp:sp>
    <dsp:sp modelId="{8421DB0B-F683-4D00-8941-E4D4EACF29DF}">
      <dsp:nvSpPr>
        <dsp:cNvPr id="0" name=""/>
        <dsp:cNvSpPr/>
      </dsp:nvSpPr>
      <dsp:spPr>
        <a:xfrm>
          <a:off x="0" y="1088941"/>
          <a:ext cx="4435078" cy="9922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211" tIns="291592" rIns="34421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baseline="0">
              <a:latin typeface="Arial" panose="020B0604020202020204" pitchFamily="34" charset="0"/>
              <a:cs typeface="Arial" panose="020B0604020202020204" pitchFamily="34" charset="0"/>
            </a:rPr>
            <a:t>Amity subcontract with New Ways to Work for consultation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baseline="0">
              <a:latin typeface="Arial" panose="020B0604020202020204" pitchFamily="34" charset="0"/>
              <a:cs typeface="Arial" panose="020B0604020202020204" pitchFamily="34" charset="0"/>
            </a:rPr>
            <a:t>Amity subcontract with CBOs in each County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088941"/>
        <a:ext cx="4435078" cy="992250"/>
      </dsp:txXfrm>
    </dsp:sp>
    <dsp:sp modelId="{E8D583A3-12CC-41E4-AB95-9D8186587C24}">
      <dsp:nvSpPr>
        <dsp:cNvPr id="0" name=""/>
        <dsp:cNvSpPr/>
      </dsp:nvSpPr>
      <dsp:spPr>
        <a:xfrm>
          <a:off x="221753" y="882301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OYCR Master Service Contract: Amity Foundation</a:t>
          </a:r>
        </a:p>
      </dsp:txBody>
      <dsp:txXfrm>
        <a:off x="241928" y="902476"/>
        <a:ext cx="3064204" cy="372930"/>
      </dsp:txXfrm>
    </dsp:sp>
    <dsp:sp modelId="{D180DF2F-66E7-4AE1-8EFF-645FE11ED0A9}">
      <dsp:nvSpPr>
        <dsp:cNvPr id="0" name=""/>
        <dsp:cNvSpPr/>
      </dsp:nvSpPr>
      <dsp:spPr>
        <a:xfrm>
          <a:off x="0" y="2363431"/>
          <a:ext cx="4435078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6E15DB-4C20-4CB9-A879-535AECC0D73C}">
      <dsp:nvSpPr>
        <dsp:cNvPr id="0" name=""/>
        <dsp:cNvSpPr/>
      </dsp:nvSpPr>
      <dsp:spPr>
        <a:xfrm>
          <a:off x="221753" y="2156791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rial" panose="020B0604020202020204" pitchFamily="34" charset="0"/>
              <a:cs typeface="Arial" panose="020B0604020202020204" pitchFamily="34" charset="0"/>
            </a:rPr>
            <a:t>Duration: 3+ years</a:t>
          </a:r>
        </a:p>
      </dsp:txBody>
      <dsp:txXfrm>
        <a:off x="241928" y="2176966"/>
        <a:ext cx="3064204" cy="372930"/>
      </dsp:txXfrm>
    </dsp:sp>
    <dsp:sp modelId="{8F0B342E-35A5-4146-AB4F-55D320998D9D}">
      <dsp:nvSpPr>
        <dsp:cNvPr id="0" name=""/>
        <dsp:cNvSpPr/>
      </dsp:nvSpPr>
      <dsp:spPr>
        <a:xfrm>
          <a:off x="0" y="2998471"/>
          <a:ext cx="4435078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8277F-D027-43A1-B46A-16298A6BC36A}">
      <dsp:nvSpPr>
        <dsp:cNvPr id="0" name=""/>
        <dsp:cNvSpPr/>
      </dsp:nvSpPr>
      <dsp:spPr>
        <a:xfrm>
          <a:off x="221753" y="2791831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rial" panose="020B0604020202020204" pitchFamily="34" charset="0"/>
              <a:cs typeface="Arial" panose="020B0604020202020204" pitchFamily="34" charset="0"/>
            </a:rPr>
            <a:t>$10 million per year for a total of $30 million</a:t>
          </a:r>
        </a:p>
      </dsp:txBody>
      <dsp:txXfrm>
        <a:off x="241928" y="2812006"/>
        <a:ext cx="3064204" cy="372930"/>
      </dsp:txXfrm>
    </dsp:sp>
    <dsp:sp modelId="{8F89AD1B-D6F7-4B4B-9E04-B12DD1F1A95E}">
      <dsp:nvSpPr>
        <dsp:cNvPr id="0" name=""/>
        <dsp:cNvSpPr/>
      </dsp:nvSpPr>
      <dsp:spPr>
        <a:xfrm>
          <a:off x="0" y="3633511"/>
          <a:ext cx="4435078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4562B-800D-4AAE-8440-C938E5B183EB}">
      <dsp:nvSpPr>
        <dsp:cNvPr id="0" name=""/>
        <dsp:cNvSpPr/>
      </dsp:nvSpPr>
      <dsp:spPr>
        <a:xfrm>
          <a:off x="221753" y="3426871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rial" panose="020B0604020202020204" pitchFamily="34" charset="0"/>
              <a:cs typeface="Arial" panose="020B0604020202020204" pitchFamily="34" charset="0"/>
            </a:rPr>
            <a:t>Letter of Interest initially received by 10 Counties</a:t>
          </a:r>
        </a:p>
      </dsp:txBody>
      <dsp:txXfrm>
        <a:off x="241928" y="3447046"/>
        <a:ext cx="3064204" cy="372930"/>
      </dsp:txXfrm>
    </dsp:sp>
    <dsp:sp modelId="{EF6A923F-D6E2-4C38-AA87-53D23F882196}">
      <dsp:nvSpPr>
        <dsp:cNvPr id="0" name=""/>
        <dsp:cNvSpPr/>
      </dsp:nvSpPr>
      <dsp:spPr>
        <a:xfrm>
          <a:off x="0" y="4268551"/>
          <a:ext cx="4435078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D195A4-F873-48A8-B760-37278A0B62F4}">
      <dsp:nvSpPr>
        <dsp:cNvPr id="0" name=""/>
        <dsp:cNvSpPr/>
      </dsp:nvSpPr>
      <dsp:spPr>
        <a:xfrm>
          <a:off x="221753" y="4061911"/>
          <a:ext cx="3104554" cy="4132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5" tIns="0" rIns="1173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rial" panose="020B0604020202020204" pitchFamily="34" charset="0"/>
              <a:cs typeface="Arial" panose="020B0604020202020204" pitchFamily="34" charset="0"/>
            </a:rPr>
            <a:t>DOR’s role in the Initiative</a:t>
          </a:r>
        </a:p>
      </dsp:txBody>
      <dsp:txXfrm>
        <a:off x="241928" y="4082086"/>
        <a:ext cx="3064204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E03A7-F97C-4762-9E76-3FF5C07C560B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0FFB5-833B-4EEC-BFC8-8440D5D72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63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A2EA09-0F83-4A43-9588-FC205A60B3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00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Potential Note: 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DOR continues to make a concerted effort to ensure inclusion on this traditionally unserved/underserved population. Currently, it is estimated that DOR has served approximately 4,900 justice involved individuals in the last six months statewide. Local </a:t>
            </a: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</a:rPr>
              <a:t>districts are proactively collaborating on adult and youth referrals from probation, parole agents, county public defenders, and a variety of other community partners.  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0FFB5-833B-4EEC-BFC8-8440D5D723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2BD30-DD71-AA4E-D57B-749F83B38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F0F4D8-5CC8-D692-5525-39D0321D96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0E5441-D59F-1F65-7273-8FA738A5B1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Potential Note: 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</a:rPr>
              <a:t>DOR continues to make a concerted effort to ensure inclusion on this traditionally unserved/underserved population. Currently, it is estimated that DOR has served approximately 4,900 justice involved individuals in the last six months statewide. Local </a:t>
            </a: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</a:rPr>
              <a:t>districts are proactively collaborating on adult and youth referrals from probation, parole agents, county public defenders, and a variety of other community partners.  </a:t>
            </a: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00AFC-D821-67DC-02AB-1A849FD78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30FFB5-833B-4EEC-BFC8-8440D5D723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73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A8F83-1910-C853-CF77-6559641D5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FA9EBB-E6B8-973F-6F78-1034F726F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6AF22-557B-9051-8204-3D37D475DA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FB486-798F-A059-BC5B-BAE10A984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A2EA09-0F83-4A43-9588-FC205A60B3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7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2432483"/>
            <a:ext cx="3511387" cy="2290437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2579424"/>
            <a:ext cx="2234998" cy="199252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51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19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63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719093"/>
            <a:ext cx="6571343" cy="7812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678951"/>
            <a:ext cx="6571343" cy="436674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905522" y="1589636"/>
            <a:ext cx="72779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38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25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816746" y="1847088"/>
            <a:ext cx="7528264" cy="1710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EB7AB24-B3FB-E085-E1BC-475561AE7D31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4838331" y="2280566"/>
            <a:ext cx="3176503" cy="291677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167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44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7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5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6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8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937332"/>
            <a:ext cx="9144000" cy="415792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9710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C78F59-F207-97C5-066C-FF4A2E1CB71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107001"/>
            <a:ext cx="9144000" cy="7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04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462" y="962902"/>
            <a:ext cx="3132288" cy="2380828"/>
          </a:xfrm>
        </p:spPr>
        <p:txBody>
          <a:bodyPr>
            <a:norm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Exploring Processes, Policy, and Opportunities for Collaboration While Scaling Impact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9462" y="3531204"/>
            <a:ext cx="3128610" cy="1610643"/>
          </a:xfrm>
        </p:spPr>
        <p:txBody>
          <a:bodyPr>
            <a:normAutofit/>
          </a:bodyPr>
          <a:lstStyle/>
          <a:p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Shayn Anderson, Assistant Deputy Director, Vocational Rehabilitation Employment Division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9462" y="3528543"/>
            <a:ext cx="312861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ext&#10;&#10;CA DOR logo">
            <a:extLst>
              <a:ext uri="{FF2B5EF4-FFF2-40B4-BE49-F238E27FC236}">
                <a16:creationId xmlns:a16="http://schemas.microsoft.com/office/drawing/2014/main" id="{047D20C3-7156-5EB0-8CDE-50B6E67D6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0808" y="2577914"/>
            <a:ext cx="3720331" cy="111609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7F5AA8-3504-D1C8-FCEE-9B79E6C4D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DF25E-DC16-5533-8EA6-D5D81D8D2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  <a:t>ROLE of OYCR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4F1BC-5F31-2FB7-5636-18C165799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OYCR is guiding the transition from state-run youth incarceration to county care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OYCR is the first state office to implement a health-based, youth-centered approach to youth justice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Focus on </a:t>
            </a: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restorative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justice and healing, rather than punitive approaches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Evaluate the efficacy of local programs to ensure that youth who are court-involved youth receive developmentally appropriate support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795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207A15-4F56-C031-0F7E-A471F74B3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A4A46C-7E82-DA5F-D7AA-321168158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ROLE of OYCR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8D4CE-277E-C738-899F-4AB82FFAE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Promote equality for youth who are court involved, and youth involved in the child welfare system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Recommend policies that will improve youth outcomes and provide programs to support youth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Promote access to higher education and sustainable career pathways for youth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Promote data transparency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822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18908-B608-8D2D-93F2-8D6CE31B3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E74129-3418-F0E6-44EF-660A8CB0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Bridging Systems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ontent Placeholder 2" descr="Outline of the OYCR contract framework">
            <a:extLst>
              <a:ext uri="{FF2B5EF4-FFF2-40B4-BE49-F238E27FC236}">
                <a16:creationId xmlns:a16="http://schemas.microsoft.com/office/drawing/2014/main" id="{29D2E778-107A-DC79-355E-7760DB2B3A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664403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0851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1075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77" name="Picture 1076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078" name="Straight Connector 1077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9" name="Straight Connector 1078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72056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080" name="Rectangle 1079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81" name="Straight Connector 1080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90422" y="1847088"/>
            <a:ext cx="313302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D770487-04C1-2083-3C68-897D0050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5" y="804520"/>
            <a:ext cx="3132383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</p:txBody>
      </p:sp>
      <p:sp>
        <p:nvSpPr>
          <p:cNvPr id="1082" name="Rectangle 1081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DAE08-639E-ACC7-A89D-D8411AC67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825" y="2015732"/>
            <a:ext cx="3502626" cy="37164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11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OYCR (in consultation with DOR Student Services Section) oversees    the Initiative and provide technical assistance, as necessary.</a:t>
            </a:r>
          </a:p>
          <a:p>
            <a:pPr defTabSz="914400">
              <a:lnSpc>
                <a:spcPct val="11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Master Service Contractor contracts with local county community-based organizations (CBOs) to provide services to youth.</a:t>
            </a:r>
          </a:p>
          <a:p>
            <a:pPr defTabSz="914400">
              <a:lnSpc>
                <a:spcPct val="11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OYCR contracts with County Probation or County Office of Education for Workforce Development Navigator for coordination between County Probation and DOR</a:t>
            </a:r>
          </a:p>
        </p:txBody>
      </p:sp>
      <p:pic>
        <p:nvPicPr>
          <p:cNvPr id="1026" name="Picture 4" descr="Interagency Agreement structure between DOR and OYCR overseeing Community Based Organizations and Workforce Development Navigators through the Master Service Contractor, County Probation, and County Office of Education.">
            <a:extLst>
              <a:ext uri="{FF2B5EF4-FFF2-40B4-BE49-F238E27FC236}">
                <a16:creationId xmlns:a16="http://schemas.microsoft.com/office/drawing/2014/main" id="{088775E6-199C-798A-3565-F7D213898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23452" y="1982661"/>
            <a:ext cx="4888456" cy="303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3" name="Picture 1082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084" name="Straight Connector 1083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322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9FF467-CC42-C5F0-D4F7-29135E3CC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D6EDB49-211E-499D-9A08-6C5FF3D06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8F9F37E-D3CF-4F3D-96C2-25307819D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5FFF17D-767C-40E7-8C89-962F1F54B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69F39E1-619D-4D9E-8823-8BD8CC32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8C53F47-DF50-454F-A5A6-6B969748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noFill/>
          <a:ln>
            <a:solidFill>
              <a:srgbClr val="454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B8B58A-EE60-973B-CEE8-BE113010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1376053"/>
            <a:ext cx="7054418" cy="1002990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findings &amp; takeaways: Dor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75004-A55E-3907-76B2-2723C185C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394" y="2464991"/>
            <a:ext cx="7256206" cy="240357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Understanding of VR and good rapport with County Probation is critical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Virtual intakes and appointments can be effective and efficient, but in person is best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Developing good rapport with youth before release improves continued participation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Ensuring the partners know each other (meetings, updated contacts lists)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A26901A-BC62-4A3A-A07A-65E1F3DDD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95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CA94E-9A70-48E6-5053-0C756C4F4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D6EDB49-211E-499D-9A08-6C5FF3D06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F9F37E-D3CF-4F3D-96C2-25307819D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5FFF17D-767C-40E7-8C89-962F1F54B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9F39E1-619D-4D9E-8823-8BD8CC32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8C53F47-DF50-454F-A5A6-6B969748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noFill/>
          <a:ln>
            <a:solidFill>
              <a:srgbClr val="454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2B9E5A-C3BB-09FF-5764-40A07F31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1376053"/>
            <a:ext cx="7054418" cy="1002990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findings &amp; takeaways: Dor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A63DD-5951-6840-B291-908564C08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4" y="2464991"/>
            <a:ext cx="7054418" cy="240357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Engaged, energetic, and experienced designated counselors are the key to making this initiative and project work.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Skilled interviewing is a must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Words matter … within justice system, term disability = weakness</a:t>
            </a:r>
          </a:p>
          <a:p>
            <a:pPr>
              <a:lnSpc>
                <a:spcPct val="110000"/>
              </a:lnSpc>
            </a:pPr>
            <a:r>
              <a:rPr lang="en-US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 a good contact list with all the key partners information and DOR liaisons and keep it updated. </a:t>
            </a:r>
          </a:p>
          <a:p>
            <a:pPr>
              <a:lnSpc>
                <a:spcPct val="110000"/>
              </a:lnSpc>
            </a:pPr>
            <a:endParaRPr lang="en-US" sz="17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A26901A-BC62-4A3A-A07A-65E1F3DDD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644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412368-7E6B-4064-B6FA-72DF6DA0C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14FE20-9BCC-4219-A8AD-B1C110BD5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462" y="976508"/>
            <a:ext cx="4143979" cy="2367221"/>
          </a:xfrm>
        </p:spPr>
        <p:txBody>
          <a:bodyPr>
            <a:normAutofit/>
          </a:bodyPr>
          <a:lstStyle/>
          <a:p>
            <a:r>
              <a:rPr lang="en-US" sz="470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br>
              <a:rPr lang="en-US" sz="47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7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9462" y="3531204"/>
            <a:ext cx="4148190" cy="1606576"/>
          </a:xfrm>
        </p:spPr>
        <p:txBody>
          <a:bodyPr>
            <a:norm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shayn.anderson@dor.ca.gov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661C966-C6C8-4667-903D-E68521C35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9463" y="3528543"/>
            <a:ext cx="415208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439133-030D-427C-AADE-2B48B1991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08041" y="482171"/>
            <a:ext cx="3055899" cy="5149101"/>
            <a:chOff x="7477388" y="482171"/>
            <a:chExt cx="4074533" cy="514910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11378B-6628-411A-9A79-CF10232D7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8E6BF6A-26B8-45E6-887E-FE78A7984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2388B0B-738B-4313-8674-79D97E74A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3718" y="977965"/>
            <a:ext cx="2339583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70A5BF78-ED62-A1C5-3267-E62E1474E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87279" y="1999767"/>
            <a:ext cx="2099328" cy="20993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DF84359-5DD6-461B-9519-90AA2F46C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90BC892-CE86-41EE-8A3B-2178D5170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 Current View in California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Adult Justice System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Youth Justice System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CA Department of Rehabilitation Connection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Before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Now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2E23AA-07ED-08A1-301F-810AA7669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78AB770-FA49-6C7F-2A13-AF2C36711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86CED34-9620-4D6E-BDC4-ED9FB89D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E0717AD-52D6-2408-BB4F-55A115BF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98" y="638508"/>
            <a:ext cx="8179004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0750806-E5F8-FE69-752F-4FDB55DC4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2653" y="865667"/>
            <a:ext cx="7838694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2A4CF2C-51F7-DB3B-3309-214AD5A04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097" y="1030259"/>
            <a:ext cx="7591806" cy="4059936"/>
          </a:xfrm>
          <a:prstGeom prst="rect">
            <a:avLst/>
          </a:prstGeom>
          <a:noFill/>
          <a:ln>
            <a:solidFill>
              <a:srgbClr val="454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A6766-75DA-D527-6017-B045D755E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84" y="1215322"/>
            <a:ext cx="7054418" cy="775830"/>
          </a:xfrm>
        </p:spPr>
        <p:txBody>
          <a:bodyPr anchor="ctr">
            <a:normAutofit/>
          </a:bodyPr>
          <a:lstStyle/>
          <a:p>
            <a:r>
              <a:rPr lang="en-US" b="1" dirty="0">
                <a:ln>
                  <a:solidFill>
                    <a:srgbClr val="000000"/>
                  </a:solidFill>
                </a:ln>
                <a:latin typeface="Arial" panose="020B0604020202020204" pitchFamily="34" charset="0"/>
                <a:cs typeface="Arial" panose="020B0604020202020204" pitchFamily="34" charset="0"/>
                <a:sym typeface="Righteous"/>
              </a:rPr>
              <a:t>Bureau of Justice Statistics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FB505-5E52-E12B-5B12-2AAD9FF07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684" y="2056844"/>
            <a:ext cx="7054418" cy="28789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Nearly 4 in 10 state prisoners (40%) and 3 in 10 federal prisoners (29%) reported having a disability.</a:t>
            </a:r>
          </a:p>
          <a:p>
            <a:pPr>
              <a:lnSpc>
                <a:spcPct val="11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About a quarter of state prisoners reported a cognitive disability (24%), ambulatory disability (12%), a vision disability (12%), and a hearing (10%) disability.</a:t>
            </a:r>
          </a:p>
          <a:p>
            <a:pPr>
              <a:lnSpc>
                <a:spcPct val="110000"/>
              </a:lnSpc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Among federal prisoners, 14% reported a cognitive disability, 10% reported an ambulatory disability, and 9% reported a vision disability.</a:t>
            </a:r>
          </a:p>
          <a:p>
            <a:pPr lvl="0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Twenty-six percent of state prisoners and 13% of federal prisoners reported being told at some point that they had an attention deficit disorder.</a:t>
            </a:r>
          </a:p>
          <a:p>
            <a:pPr>
              <a:lnSpc>
                <a:spcPct val="110000"/>
              </a:lnSpc>
            </a:pPr>
            <a:endParaRPr lang="en-US" sz="16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8C553FEE-B049-5394-C88E-0231F862A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A19918E-167F-4E32-BF7E-E785E8C05289}"/>
              </a:ext>
            </a:extLst>
          </p:cNvPr>
          <p:cNvSpPr txBox="1"/>
          <p:nvPr/>
        </p:nvSpPr>
        <p:spPr>
          <a:xfrm>
            <a:off x="1443491" y="5643717"/>
            <a:ext cx="65713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</a:t>
            </a: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Bureau of Justice Statistics, Survey of Prison Inmates, 2016</a:t>
            </a:r>
          </a:p>
          <a:p>
            <a:pPr marL="0" indent="0">
              <a:buNone/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U.S. Department of Justice Office of Justice Programs March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92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498429-E351-FAB9-854E-1F7277E2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2900">
                <a:latin typeface="Arial" panose="020B0604020202020204" pitchFamily="34" charset="0"/>
                <a:cs typeface="Arial" panose="020B0604020202020204" pitchFamily="34" charset="0"/>
              </a:rPr>
              <a:t>California's Adult Justice System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F9A0667-ACE1-4F5E-AC75-074BADC26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California’s adult justice system manages prosecution, incarceration, rehabilitation, and reintegration of adults after conviction.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It’s overseen by the California Department of Corrections and Rehabilitation (CDCR), which runs prisons, parole, and rehab programs.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system emphasizes public safety and reentry through the “California Model” — a humane approach with peer support, trauma-informed care, and normalized environments.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44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4E5D4-ED8B-65C5-A6B3-BCD4D1304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A14F3C-A7DD-3CB3-30A4-36C8F5E16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b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  <a:t>VR services for Individuals who are justice involved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DEDC8-E095-36D6-5373-50311A5A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Evolution from “availability to participate” to “early engagement” – Excellence in customer service focus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Efforts were made to obtain a Memorandum of Understanding with California Department of Corrections and Rehabilitation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California State Prison at Corcoran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Central California Women’s Facility in Chowchilla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Community Re-Entry Services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57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1448E3-8D6F-1140-D61A-BA82AE8A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3F1F83-2AA6-B5AD-2AAB-F760C7FC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  <a:t>VR services for Individuals who are justice involved</a:t>
            </a:r>
            <a:endParaRPr lang="en-US" sz="3100" b="1">
              <a:latin typeface="Georgia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4D277-ADAD-1441-E788-5BFD6288F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Statewide Justice Involved Workgroup (Youth &amp; Adults)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Statewide liaisons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Standardizing statewide communication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Statewide needs assessment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Statewide training</a:t>
            </a:r>
          </a:p>
          <a:p>
            <a:pPr lvl="1"/>
            <a:endParaRPr lang="en-US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27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F85429-83F7-07E9-6A65-7499C50E4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EDCBB-613D-916F-4845-DCA762D7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2900">
                <a:latin typeface="Arial" panose="020B0604020202020204" pitchFamily="34" charset="0"/>
                <a:cs typeface="Arial" panose="020B0604020202020204" pitchFamily="34" charset="0"/>
              </a:rPr>
              <a:t>California’s Youth Justice System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A5941-3534-E554-DB3B-C8D48EB98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SB 823, passed in 2020, shifted responsibility for youth in the justice system from the state to local counties.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The Department of Juvenile Justice (DJJ) officially closed on June 30, 2023.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This marked a major change in how California handles justice involved youth 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Counties now must create age-appropriate programs to help young people transition successfully into adulthood.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Each county’s approach and structure is often  different.</a:t>
            </a:r>
          </a:p>
          <a:p>
            <a:pPr>
              <a:lnSpc>
                <a:spcPct val="110000"/>
              </a:lnSpc>
            </a:pPr>
            <a:endParaRPr lang="en-US" sz="1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036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BF00BF-F5B7-89A0-2365-F44442837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EE83C-6772-C96C-729C-4FA07FB0A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2900" b="1">
                <a:latin typeface="Arial" panose="020B0604020202020204" pitchFamily="34" charset="0"/>
                <a:cs typeface="Arial" panose="020B0604020202020204" pitchFamily="34" charset="0"/>
              </a:rPr>
              <a:t>Related to youth:</a:t>
            </a:r>
            <a:br>
              <a:rPr lang="en-US" sz="29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900" b="1">
                <a:latin typeface="Arial" panose="020B0604020202020204" pitchFamily="34" charset="0"/>
                <a:cs typeface="Arial" panose="020B0604020202020204" pitchFamily="34" charset="0"/>
              </a:rPr>
              <a:t>origin of Secure Youth treatment Facility (SYTF)</a:t>
            </a:r>
            <a:br>
              <a:rPr lang="en-US" sz="29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9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DDB5F-D5FD-1C60-B359-6BC9F918F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8"/>
            <a:ext cx="4080510" cy="385876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 SB 823 and the closure of DJJ, youth are now sent back to their home counties for care and rehabilitation.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change shifted the focus to local control and community-based programs.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DJJ officially closed on June 30, 2023, after a three-year transition.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Secure Youth Treatment Facilities (SYTFs) now serve youth who would have previously gone to DJJ.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37 counties currently operate SYTFs, replacing the old state-run youth prison model.</a:t>
            </a:r>
          </a:p>
          <a:p>
            <a:pPr lvl="1">
              <a:lnSpc>
                <a:spcPct val="110000"/>
              </a:lnSpc>
            </a:pPr>
            <a:endParaRPr lang="en-US" sz="13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184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224844-3883-1472-1063-60858EE87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E7A6F0-5CD3-481E-B0F2-E7F99FE6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1290DF-4975-4FCD-8B8D-BBC86B836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BB2D0-BBF4-2E8E-755D-C30752E26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1138228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 b="1">
                <a:latin typeface="Arial" panose="020B0604020202020204" pitchFamily="34" charset="0"/>
                <a:cs typeface="Arial" panose="020B0604020202020204" pitchFamily="34" charset="0"/>
              </a:rPr>
              <a:t>Who is OYCR?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7CA18A-A333-4DCB-842B-76827D2E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25015" y="638300"/>
            <a:ext cx="4807204" cy="4858625"/>
            <a:chOff x="7807230" y="2012810"/>
            <a:chExt cx="3251252" cy="345986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785FC3-CE7B-46F8-8C7A-EBBF001ED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5069D9A-30C7-4159-880C-DD2BDC51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D9FE1511-6E1B-4F0E-8FF0-958527181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918" y="973636"/>
            <a:ext cx="4327398" cy="4187952"/>
          </a:xfrm>
          <a:prstGeom prst="rect">
            <a:avLst/>
          </a:prstGeom>
          <a:solidFill>
            <a:srgbClr val="FFFFFF"/>
          </a:solidFill>
          <a:ln w="6350">
            <a:solidFill>
              <a:srgbClr val="DFD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161F3-B935-5CCE-9BE3-B44F793A6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8362" y="1138227"/>
            <a:ext cx="4203954" cy="3945049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Effective July 1, 2021, pursuant to Senate Bill 823, the Office of Youth and Community Restoration (OYCR) was established within the California Health &amp; Human Services Agency. </a:t>
            </a:r>
          </a:p>
          <a:p>
            <a:pPr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New oversight body which oversees data collection, research, and technical assistance to County juvenile justice systems.  </a:t>
            </a:r>
          </a:p>
          <a:p>
            <a:pPr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By promoting the use of evidence-based and promising practices, the OYCR focuses on: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Reducing the transfer of youth into the adult criminal justice system,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Reducing racial and ethnic disparities, and 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Increasing community-based responses and interventions.</a:t>
            </a: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endParaRPr lang="en-US" sz="13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5CEF6D-5E98-4B5C-A10F-7459C1EEF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5C73161-1E4E-4E6A-91B2-E885CF8FF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4660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881</TotalTime>
  <Words>1115</Words>
  <Application>Microsoft Office PowerPoint</Application>
  <PresentationFormat>On-screen Show (4:3)</PresentationFormat>
  <Paragraphs>95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Cambria</vt:lpstr>
      <vt:lpstr>Georgia</vt:lpstr>
      <vt:lpstr>Gill Sans MT</vt:lpstr>
      <vt:lpstr>Gallery</vt:lpstr>
      <vt:lpstr>Exploring Processes, Policy, and Opportunities for Collaboration While Scaling Impact</vt:lpstr>
      <vt:lpstr>Agenda</vt:lpstr>
      <vt:lpstr>Bureau of Justice Statistics</vt:lpstr>
      <vt:lpstr>California's Adult Justice System</vt:lpstr>
      <vt:lpstr> VR services for Individuals who are justice involved </vt:lpstr>
      <vt:lpstr>VR services for Individuals who are justice involved</vt:lpstr>
      <vt:lpstr>California’s Youth Justice System</vt:lpstr>
      <vt:lpstr>Related to youth: origin of Secure Youth treatment Facility (SYTF) </vt:lpstr>
      <vt:lpstr>Who is OYCR?</vt:lpstr>
      <vt:lpstr>ROLE of OYCR</vt:lpstr>
      <vt:lpstr>ROLE of OYCR</vt:lpstr>
      <vt:lpstr>Bridging Systems</vt:lpstr>
      <vt:lpstr>Partners</vt:lpstr>
      <vt:lpstr>Key findings &amp; takeaways: Dor Perspective</vt:lpstr>
      <vt:lpstr>Key findings &amp; takeaways: Dor Perspective</vt:lpstr>
      <vt:lpstr>Questions?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Chea, Crystal@DOR</dc:creator>
  <cp:keywords/>
  <dc:description>generated using python-pptx</dc:description>
  <cp:lastModifiedBy>Hermanson, Chanda</cp:lastModifiedBy>
  <cp:revision>5</cp:revision>
  <dcterms:created xsi:type="dcterms:W3CDTF">2013-01-27T09:14:16Z</dcterms:created>
  <dcterms:modified xsi:type="dcterms:W3CDTF">2025-10-29T18:27:15Z</dcterms:modified>
  <cp:category/>
</cp:coreProperties>
</file>