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7" r:id="rId2"/>
    <p:sldId id="302" r:id="rId3"/>
    <p:sldId id="303" r:id="rId4"/>
    <p:sldId id="304" r:id="rId5"/>
    <p:sldId id="305" r:id="rId6"/>
    <p:sldId id="306" r:id="rId7"/>
    <p:sldId id="30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08" r:id="rId37"/>
    <p:sldId id="309" r:id="rId38"/>
    <p:sldId id="310" r:id="rId39"/>
    <p:sldId id="34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varScale="1">
        <p:scale>
          <a:sx n="102" d="100"/>
          <a:sy n="102" d="100"/>
        </p:scale>
        <p:origin x="1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0D93F-DF86-4584-B498-B2BC1E1945DE}"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6F472-4547-4E9F-8C3E-B6A0AD113D3D}" type="slidenum">
              <a:rPr lang="en-US" smtClean="0"/>
              <a:t>‹#›</a:t>
            </a:fld>
            <a:endParaRPr lang="en-US"/>
          </a:p>
        </p:txBody>
      </p:sp>
    </p:spTree>
    <p:extLst>
      <p:ext uri="{BB962C8B-B14F-4D97-AF65-F5344CB8AC3E}">
        <p14:creationId xmlns:p14="http://schemas.microsoft.com/office/powerpoint/2010/main" val="298464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extLst>
      <p:ext uri="{BB962C8B-B14F-4D97-AF65-F5344CB8AC3E}">
        <p14:creationId xmlns:p14="http://schemas.microsoft.com/office/powerpoint/2010/main" val="221784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63A6E82E-E55C-A065-7A04-42248126B2D6}"/>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C208036-8E67-4468-436E-E88BE40CEA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691F5203-258F-038B-2F72-7D4D1A91521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6B52436F-C3B5-088A-461D-64F9A6F5E0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extLst>
      <p:ext uri="{BB962C8B-B14F-4D97-AF65-F5344CB8AC3E}">
        <p14:creationId xmlns:p14="http://schemas.microsoft.com/office/powerpoint/2010/main" val="214020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96A055DA-3E23-8C81-1D4E-C37744145B3D}"/>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E21EF541-591A-7394-0DF1-C33A6A18D2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35AFF38D-82EF-737C-0A84-A8A81A22A5B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B30A0F25-1AA7-3C02-FBBD-C3CB3322C79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extLst>
      <p:ext uri="{BB962C8B-B14F-4D97-AF65-F5344CB8AC3E}">
        <p14:creationId xmlns:p14="http://schemas.microsoft.com/office/powerpoint/2010/main" val="27976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E75B5D1-C07E-30C6-A78E-0D94660FD735}"/>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1DCB27FC-B6B5-F34D-71AC-78899189C1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5C19ED61-FBE1-EEC4-66CD-D517059C05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FFF7BAFB-52E0-F3F6-5D75-08BE4449A38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extLst>
      <p:ext uri="{BB962C8B-B14F-4D97-AF65-F5344CB8AC3E}">
        <p14:creationId xmlns:p14="http://schemas.microsoft.com/office/powerpoint/2010/main" val="279463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5170B82B-1B6A-9CD5-3380-E10C1A16521A}"/>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FB8B55B1-9476-A6F5-C7D2-D2BE059A5B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E48AE185-3DDF-BBF5-9FF9-2BB76CB69BB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80CDC350-B280-CA1F-8157-22F372BB2D8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extLst>
      <p:ext uri="{BB962C8B-B14F-4D97-AF65-F5344CB8AC3E}">
        <p14:creationId xmlns:p14="http://schemas.microsoft.com/office/powerpoint/2010/main" val="197588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1EFAE94-4D94-BFCA-A4D5-8DFD409E6D48}"/>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CA90E65F-F318-6CD8-1C72-E9A0FA77C2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6A12E503-CAA1-F1F1-7CA4-1781452B571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57A3E8B0-FA5B-0606-6303-E2EEB393799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extLst>
      <p:ext uri="{BB962C8B-B14F-4D97-AF65-F5344CB8AC3E}">
        <p14:creationId xmlns:p14="http://schemas.microsoft.com/office/powerpoint/2010/main" val="150237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DCB35F87-42CC-A6BE-8527-352BC05615ED}"/>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A7DBAC2-C7AC-443A-7790-6CE41A7E4AE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76819E33-AA92-B5BB-7830-A5B07A961FD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E62B24B1-82CA-DAA6-9582-D8267511425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extLst>
      <p:ext uri="{BB962C8B-B14F-4D97-AF65-F5344CB8AC3E}">
        <p14:creationId xmlns:p14="http://schemas.microsoft.com/office/powerpoint/2010/main" val="271313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3CA7698-B775-2C2C-4B72-4E619796E37C}"/>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8B4F3392-7EA3-858B-5253-E1CFE1DB34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0C498DC-C8B0-4183-9B84-F23D3A2AD6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35FBE6A6-BC4D-CA5E-379C-FC6A6938E58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extLst>
      <p:ext uri="{BB962C8B-B14F-4D97-AF65-F5344CB8AC3E}">
        <p14:creationId xmlns:p14="http://schemas.microsoft.com/office/powerpoint/2010/main" val="364870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1F01A74-13C4-E0E0-A6B2-2449DAF2BE75}"/>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71E4882-7E03-0AEA-D8E4-26996AE332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42001DB-B8E0-B5F2-C6CF-5CB5A4A3D7A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27B7E139-4812-7853-3D3E-CBC82FF775F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dirty="0"/>
          </a:p>
        </p:txBody>
      </p:sp>
    </p:spTree>
    <p:extLst>
      <p:ext uri="{BB962C8B-B14F-4D97-AF65-F5344CB8AC3E}">
        <p14:creationId xmlns:p14="http://schemas.microsoft.com/office/powerpoint/2010/main" val="254105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35353240-BCE1-09C0-2938-CB36C92E6865}"/>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C613220-8AEB-35C6-9F81-9F4CA43899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71386F2-0848-44CB-1A2C-D194A723384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02BA4534-6AAA-C17D-43C2-F8E477B29D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Tree>
    <p:extLst>
      <p:ext uri="{BB962C8B-B14F-4D97-AF65-F5344CB8AC3E}">
        <p14:creationId xmlns:p14="http://schemas.microsoft.com/office/powerpoint/2010/main" val="57444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A96495AD-1ACF-B66E-D97E-F5E0038970A2}"/>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905953C1-BAD0-A51C-4E79-6923436008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AAD7312-F2CE-50F9-0A25-BE26D13701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2A50AAE4-1392-E934-2713-4AC385752B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extLst>
      <p:ext uri="{BB962C8B-B14F-4D97-AF65-F5344CB8AC3E}">
        <p14:creationId xmlns:p14="http://schemas.microsoft.com/office/powerpoint/2010/main" val="13713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extLst>
      <p:ext uri="{BB962C8B-B14F-4D97-AF65-F5344CB8AC3E}">
        <p14:creationId xmlns:p14="http://schemas.microsoft.com/office/powerpoint/2010/main" val="166230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39CEAFF5-C3DB-4192-E92E-2088CA5B223A}"/>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452B8C9C-0353-9011-6AE3-B659B3DAD3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9E36CBC2-0EBA-3533-A722-74F7A74B6E0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C44FF451-3D3D-6D33-0FFD-94B80393FEA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Tree>
    <p:extLst>
      <p:ext uri="{BB962C8B-B14F-4D97-AF65-F5344CB8AC3E}">
        <p14:creationId xmlns:p14="http://schemas.microsoft.com/office/powerpoint/2010/main" val="200221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8801332-00EB-6FFD-866D-9D1D74F78DC4}"/>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E6C219E4-B369-6D34-27AD-EA444EF631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3C6603C9-A7DD-E1F0-F9ED-A976CAF389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71008930-2BCB-7200-4FA3-1F0AD38394D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dirty="0"/>
          </a:p>
        </p:txBody>
      </p:sp>
    </p:spTree>
    <p:extLst>
      <p:ext uri="{BB962C8B-B14F-4D97-AF65-F5344CB8AC3E}">
        <p14:creationId xmlns:p14="http://schemas.microsoft.com/office/powerpoint/2010/main" val="181311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DB90DE1-9EBA-7662-5835-ECA8C2C95318}"/>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E7187CC3-D1D3-FEE6-5A0F-7E851FB445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59758EF4-F57C-E02B-C3B8-D4EF1A6577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EB7122B5-FE58-930D-F162-56954817715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extLst>
      <p:ext uri="{BB962C8B-B14F-4D97-AF65-F5344CB8AC3E}">
        <p14:creationId xmlns:p14="http://schemas.microsoft.com/office/powerpoint/2010/main" val="4140055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28DF1534-CA34-E95F-4B24-3C17B5D59667}"/>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18A8DAFA-0854-47DE-D002-1A7E6D75D8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2A25F469-20C3-DB09-B4C1-C794327AB7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C22A0A0E-B8DC-D0D2-1762-94F7595655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dirty="0"/>
          </a:p>
        </p:txBody>
      </p:sp>
    </p:spTree>
    <p:extLst>
      <p:ext uri="{BB962C8B-B14F-4D97-AF65-F5344CB8AC3E}">
        <p14:creationId xmlns:p14="http://schemas.microsoft.com/office/powerpoint/2010/main" val="1738876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3CEE7DA9-299B-6DB1-56CB-890A43155213}"/>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663A9A80-0A80-7BC7-2134-7C4D2F1705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8D232F17-2315-4E64-AD12-E0503F4DDF2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FB08949C-B05E-1F81-AAAD-3C6483D307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extLst>
      <p:ext uri="{BB962C8B-B14F-4D97-AF65-F5344CB8AC3E}">
        <p14:creationId xmlns:p14="http://schemas.microsoft.com/office/powerpoint/2010/main" val="191402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F2FE8F9-41A9-CC9E-EA05-60C2C4662048}"/>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229BF135-D809-F9D1-C5E7-B3445E1F8C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0BFE3E7D-6453-47F2-FF01-D30529C9B0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8FC0A545-7E86-4D9A-7526-08564354C5B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dirty="0"/>
          </a:p>
        </p:txBody>
      </p:sp>
    </p:spTree>
    <p:extLst>
      <p:ext uri="{BB962C8B-B14F-4D97-AF65-F5344CB8AC3E}">
        <p14:creationId xmlns:p14="http://schemas.microsoft.com/office/powerpoint/2010/main" val="90344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98BAFAB2-2C8A-DE05-557B-2210C7D51F9E}"/>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79479C90-6AF4-3CDE-ED3E-37CAD5CD51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D18732CB-2426-DC7D-F252-6F3E959FD16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332EDAED-3B43-E952-B7F2-8C598D502C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dirty="0"/>
          </a:p>
        </p:txBody>
      </p:sp>
    </p:spTree>
    <p:extLst>
      <p:ext uri="{BB962C8B-B14F-4D97-AF65-F5344CB8AC3E}">
        <p14:creationId xmlns:p14="http://schemas.microsoft.com/office/powerpoint/2010/main" val="343503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C540E61B-01B2-B79F-EA51-21C62E37DB92}"/>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CB9C1B2-06E7-992B-DC00-7A030372A0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853CAA05-EB6B-754C-E92E-A49CDDC8EDE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CFC1098F-AB4B-75A6-B291-DF02F9C823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dirty="0"/>
          </a:p>
        </p:txBody>
      </p:sp>
    </p:spTree>
    <p:extLst>
      <p:ext uri="{BB962C8B-B14F-4D97-AF65-F5344CB8AC3E}">
        <p14:creationId xmlns:p14="http://schemas.microsoft.com/office/powerpoint/2010/main" val="17897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C2A1E905-4003-F467-5554-AE3C3F39441B}"/>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C302D1F1-A66B-50D6-586D-B26023BCE3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6915E272-DAB2-591F-341E-D0AC824A9D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CF0EEB88-3946-6C4F-99CB-1A27A94682F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dirty="0"/>
          </a:p>
        </p:txBody>
      </p:sp>
    </p:spTree>
    <p:extLst>
      <p:ext uri="{BB962C8B-B14F-4D97-AF65-F5344CB8AC3E}">
        <p14:creationId xmlns:p14="http://schemas.microsoft.com/office/powerpoint/2010/main" val="155109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DAFBFECB-3A28-C4A7-F1AD-E89578572692}"/>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46978415-6029-4694-A48D-84FB7104B9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8BDB9913-2481-8D73-8BD5-DDDB3AEF76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7919F889-697F-77F1-783B-A43F8A4F312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extLst>
      <p:ext uri="{BB962C8B-B14F-4D97-AF65-F5344CB8AC3E}">
        <p14:creationId xmlns:p14="http://schemas.microsoft.com/office/powerpoint/2010/main" val="340881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extLst>
      <p:ext uri="{BB962C8B-B14F-4D97-AF65-F5344CB8AC3E}">
        <p14:creationId xmlns:p14="http://schemas.microsoft.com/office/powerpoint/2010/main" val="2946720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08699263-7847-AEE3-A298-D37C06377838}"/>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0D3EC460-5B4F-7CC7-6805-900C02D384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238B543A-6FB9-523D-61E2-ECCA87AD914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1FC97009-2CFB-61C5-5E6E-C04DA6821D3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dirty="0"/>
          </a:p>
        </p:txBody>
      </p:sp>
    </p:spTree>
    <p:extLst>
      <p:ext uri="{BB962C8B-B14F-4D97-AF65-F5344CB8AC3E}">
        <p14:creationId xmlns:p14="http://schemas.microsoft.com/office/powerpoint/2010/main" val="215993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01C4EF2C-94F9-EAF7-BE22-21DF56627A84}"/>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4ED63B3D-F09E-787F-22DF-D0C8F77245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74CB626-B3E3-C372-29A5-0C1BB37B0E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D1A6208E-D3AE-F5E8-7436-982A5423668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dirty="0"/>
          </a:p>
        </p:txBody>
      </p:sp>
    </p:spTree>
    <p:extLst>
      <p:ext uri="{BB962C8B-B14F-4D97-AF65-F5344CB8AC3E}">
        <p14:creationId xmlns:p14="http://schemas.microsoft.com/office/powerpoint/2010/main" val="2652436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35C098A4-A55E-6A94-BDB6-0A735359C0AA}"/>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A74E761D-28E6-9372-9DE2-197B487B4F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7CE649E8-3355-710D-6B71-7CCB6D5A583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CE4AF7E0-79F9-91E3-DAF4-A7F4291452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extLst>
      <p:ext uri="{BB962C8B-B14F-4D97-AF65-F5344CB8AC3E}">
        <p14:creationId xmlns:p14="http://schemas.microsoft.com/office/powerpoint/2010/main" val="3110335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5495153-AC07-3BAE-F298-C4CC6F70869E}"/>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3183DB96-1312-18EB-C928-2B2DA676D9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4FE5565-B530-E58C-959E-B140EBCAFC8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A958750E-DD78-548A-0D47-02A605BC59C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dirty="0"/>
          </a:p>
        </p:txBody>
      </p:sp>
    </p:spTree>
    <p:extLst>
      <p:ext uri="{BB962C8B-B14F-4D97-AF65-F5344CB8AC3E}">
        <p14:creationId xmlns:p14="http://schemas.microsoft.com/office/powerpoint/2010/main" val="2117413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AC235AB7-98B4-3253-B261-393673B73CC2}"/>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028177E9-E748-2C2D-23BD-562B087303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F6286D49-605A-DC73-A6C7-C36F691C44E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87EF4DA1-224B-A80C-F3FE-A9618A07CD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dirty="0"/>
          </a:p>
        </p:txBody>
      </p:sp>
    </p:spTree>
    <p:extLst>
      <p:ext uri="{BB962C8B-B14F-4D97-AF65-F5344CB8AC3E}">
        <p14:creationId xmlns:p14="http://schemas.microsoft.com/office/powerpoint/2010/main" val="175946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dirty="0"/>
          </a:p>
        </p:txBody>
      </p:sp>
    </p:spTree>
    <p:extLst>
      <p:ext uri="{BB962C8B-B14F-4D97-AF65-F5344CB8AC3E}">
        <p14:creationId xmlns:p14="http://schemas.microsoft.com/office/powerpoint/2010/main" val="4166344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dirty="0"/>
          </a:p>
        </p:txBody>
      </p:sp>
    </p:spTree>
    <p:extLst>
      <p:ext uri="{BB962C8B-B14F-4D97-AF65-F5344CB8AC3E}">
        <p14:creationId xmlns:p14="http://schemas.microsoft.com/office/powerpoint/2010/main" val="2398041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r>
              <a:rPr lang="en-US" sz="1600" b="1" u="none" strike="noStrike" dirty="0">
                <a:effectLst/>
                <a:latin typeface="Open Sans" pitchFamily="2" charset="0"/>
                <a:ea typeface="Open Sans" pitchFamily="2" charset="0"/>
                <a:cs typeface="Open Sans" pitchFamily="2" charset="0"/>
              </a:rPr>
              <a:t>Talking points</a:t>
            </a:r>
          </a:p>
          <a:p>
            <a:pPr marL="171450" marR="0" lvl="0" indent="-171450">
              <a:lnSpc>
                <a:spcPct val="120000"/>
              </a:lnSpc>
              <a:spcBef>
                <a:spcPts val="0"/>
              </a:spcBef>
              <a:spcAft>
                <a:spcPts val="1200"/>
              </a:spcAft>
              <a:buFont typeface="Arial" panose="020B0604020202020204" pitchFamily="34" charset="0"/>
              <a:buChar char="•"/>
            </a:pPr>
            <a:r>
              <a:rPr lang="en-US" sz="1600" u="none" strike="noStrike" dirty="0">
                <a:effectLst/>
                <a:latin typeface="Open Sans" pitchFamily="2" charset="0"/>
                <a:ea typeface="Open Sans" pitchFamily="2" charset="0"/>
                <a:cs typeface="Open Sans" pitchFamily="2" charset="0"/>
              </a:rPr>
              <a:t>Trip examples-do you camping, or oversees, or ski vacation- who is minding the house while you are gone- watering the plants</a:t>
            </a: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dirty="0"/>
          </a:p>
        </p:txBody>
      </p:sp>
    </p:spTree>
    <p:extLst>
      <p:ext uri="{BB962C8B-B14F-4D97-AF65-F5344CB8AC3E}">
        <p14:creationId xmlns:p14="http://schemas.microsoft.com/office/powerpoint/2010/main" val="27015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extLst>
      <p:ext uri="{BB962C8B-B14F-4D97-AF65-F5344CB8AC3E}">
        <p14:creationId xmlns:p14="http://schemas.microsoft.com/office/powerpoint/2010/main" val="5051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extLst>
      <p:ext uri="{BB962C8B-B14F-4D97-AF65-F5344CB8AC3E}">
        <p14:creationId xmlns:p14="http://schemas.microsoft.com/office/powerpoint/2010/main" val="395774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extLst>
      <p:ext uri="{BB962C8B-B14F-4D97-AF65-F5344CB8AC3E}">
        <p14:creationId xmlns:p14="http://schemas.microsoft.com/office/powerpoint/2010/main" val="314180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731E1F51-EDC5-F8A5-1310-9FC184F4F5F2}"/>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4AEA1724-C8DC-AA16-EFBE-5A07724888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510EFD2A-E479-20EB-5061-1EB2745EE25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48C8EED4-817F-058E-2A2F-3BA75D6F44B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extLst>
      <p:ext uri="{BB962C8B-B14F-4D97-AF65-F5344CB8AC3E}">
        <p14:creationId xmlns:p14="http://schemas.microsoft.com/office/powerpoint/2010/main" val="5886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CDF0CB97-AC57-12A8-FAE9-120887F1E28A}"/>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B6E3AF7B-D120-154A-81F0-8B53D7F8E0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C2A0B5F3-4A3D-F887-F951-1FC4ECCB9D4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0915C21A-05F4-5D66-D89F-5EA0EAD1248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extLst>
      <p:ext uri="{BB962C8B-B14F-4D97-AF65-F5344CB8AC3E}">
        <p14:creationId xmlns:p14="http://schemas.microsoft.com/office/powerpoint/2010/main" val="205854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B6E1A4A-C3DE-ABF2-A704-92E794098F9B}"/>
            </a:ext>
          </a:extLst>
        </p:cNvPr>
        <p:cNvGrpSpPr/>
        <p:nvPr/>
      </p:nvGrpSpPr>
      <p:grpSpPr>
        <a:xfrm>
          <a:off x="0" y="0"/>
          <a:ext cx="0" cy="0"/>
          <a:chOff x="0" y="0"/>
          <a:chExt cx="0" cy="0"/>
        </a:xfrm>
      </p:grpSpPr>
      <p:sp>
        <p:nvSpPr>
          <p:cNvPr id="237" name="Google Shape;237;p6:notes">
            <a:extLst>
              <a:ext uri="{FF2B5EF4-FFF2-40B4-BE49-F238E27FC236}">
                <a16:creationId xmlns:a16="http://schemas.microsoft.com/office/drawing/2014/main" id="{5F8408D4-3540-944C-514E-9F0DDB2F04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a:extLst>
              <a:ext uri="{FF2B5EF4-FFF2-40B4-BE49-F238E27FC236}">
                <a16:creationId xmlns:a16="http://schemas.microsoft.com/office/drawing/2014/main" id="{58E14418-142C-9ECF-0A80-1B6D654AF5A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nSpc>
                <a:spcPct val="120000"/>
              </a:lnSpc>
              <a:spcBef>
                <a:spcPts val="0"/>
              </a:spcBef>
              <a:spcAft>
                <a:spcPts val="1200"/>
              </a:spcAft>
              <a:buFont typeface="Arial" panose="020B0604020202020204" pitchFamily="34" charset="0"/>
              <a:buNone/>
            </a:pPr>
            <a:endParaRPr lang="en-US" sz="1400" b="1" u="none" strike="noStrike" dirty="0">
              <a:effectLst/>
              <a:latin typeface="Open Sans" pitchFamily="2" charset="0"/>
              <a:ea typeface="Open Sans" pitchFamily="2" charset="0"/>
              <a:cs typeface="Open Sans" pitchFamily="2" charset="0"/>
            </a:endParaRPr>
          </a:p>
        </p:txBody>
      </p:sp>
      <p:sp>
        <p:nvSpPr>
          <p:cNvPr id="239" name="Google Shape;239;p6:notes">
            <a:extLst>
              <a:ext uri="{FF2B5EF4-FFF2-40B4-BE49-F238E27FC236}">
                <a16:creationId xmlns:a16="http://schemas.microsoft.com/office/drawing/2014/main" id="{EA07CC33-B237-2EEA-8B96-D7BB6F74A8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extLst>
      <p:ext uri="{BB962C8B-B14F-4D97-AF65-F5344CB8AC3E}">
        <p14:creationId xmlns:p14="http://schemas.microsoft.com/office/powerpoint/2010/main" val="69866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F8FF-8C1A-A8B5-FD35-9C31C57E1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592FA2-077B-55AE-1699-007E526A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3A07D-F2CA-CBB1-FB3D-2767F0DE877D}"/>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4E788AB2-1A98-594B-0BC6-147B00C24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B9652-2CB1-D280-E9E6-5B79E25221B3}"/>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285975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40DC-D291-B0CC-5353-D8E8948F14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F2A84-BFFF-85B0-DD63-224853BC5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75DE5-58F6-11A6-6BF6-F4720C071339}"/>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31A12F62-6BF7-5FEA-C5A7-1550DD092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7BF71-6782-6BFF-1400-F7556FDC4BC8}"/>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340617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D7AE1-88BE-61D5-3E4E-0F5577CB3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74711-3CFA-F0EC-D04D-9D783E06A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C719B-6FDF-4917-3618-0534BB9141F9}"/>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6CF516F4-203D-0276-F6D3-19C252D6A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CD818-AD3F-BCFD-5943-3D3E06B1CDF8}"/>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232800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90"/>
        <p:cNvGrpSpPr/>
        <p:nvPr/>
      </p:nvGrpSpPr>
      <p:grpSpPr>
        <a:xfrm>
          <a:off x="0" y="0"/>
          <a:ext cx="0" cy="0"/>
          <a:chOff x="0" y="0"/>
          <a:chExt cx="0" cy="0"/>
        </a:xfrm>
      </p:grpSpPr>
      <p:pic>
        <p:nvPicPr>
          <p:cNvPr id="91" name="Google Shape;91;p49"/>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92" name="Google Shape;92;p49"/>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9"/>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98D"/>
              </a:buClr>
              <a:buSzPts val="2000"/>
              <a:buNone/>
              <a:defRPr sz="2000">
                <a:solidFill>
                  <a:srgbClr val="88898D"/>
                </a:solidFill>
              </a:defRPr>
            </a:lvl2pPr>
            <a:lvl3pPr marL="1371600" lvl="2" indent="-228600" algn="l">
              <a:lnSpc>
                <a:spcPct val="90000"/>
              </a:lnSpc>
              <a:spcBef>
                <a:spcPts val="500"/>
              </a:spcBef>
              <a:spcAft>
                <a:spcPts val="0"/>
              </a:spcAft>
              <a:buClr>
                <a:srgbClr val="88898D"/>
              </a:buClr>
              <a:buSzPts val="1800"/>
              <a:buNone/>
              <a:defRPr sz="1800">
                <a:solidFill>
                  <a:srgbClr val="88898D"/>
                </a:solidFill>
              </a:defRPr>
            </a:lvl3pPr>
            <a:lvl4pPr marL="1828800" lvl="3" indent="-228600" algn="l">
              <a:lnSpc>
                <a:spcPct val="90000"/>
              </a:lnSpc>
              <a:spcBef>
                <a:spcPts val="500"/>
              </a:spcBef>
              <a:spcAft>
                <a:spcPts val="0"/>
              </a:spcAft>
              <a:buClr>
                <a:srgbClr val="88898D"/>
              </a:buClr>
              <a:buSzPts val="1600"/>
              <a:buNone/>
              <a:defRPr sz="1600">
                <a:solidFill>
                  <a:srgbClr val="88898D"/>
                </a:solidFill>
              </a:defRPr>
            </a:lvl4pPr>
            <a:lvl5pPr marL="2286000" lvl="4" indent="-228600" algn="l">
              <a:lnSpc>
                <a:spcPct val="90000"/>
              </a:lnSpc>
              <a:spcBef>
                <a:spcPts val="500"/>
              </a:spcBef>
              <a:spcAft>
                <a:spcPts val="0"/>
              </a:spcAft>
              <a:buClr>
                <a:srgbClr val="88898D"/>
              </a:buClr>
              <a:buSzPts val="160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extLst>
      <p:ext uri="{BB962C8B-B14F-4D97-AF65-F5344CB8AC3E}">
        <p14:creationId xmlns:p14="http://schemas.microsoft.com/office/powerpoint/2010/main" val="88896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23"/>
        <p:cNvGrpSpPr/>
        <p:nvPr/>
      </p:nvGrpSpPr>
      <p:grpSpPr>
        <a:xfrm>
          <a:off x="0" y="0"/>
          <a:ext cx="0" cy="0"/>
          <a:chOff x="0" y="0"/>
          <a:chExt cx="0" cy="0"/>
        </a:xfrm>
      </p:grpSpPr>
      <p:pic>
        <p:nvPicPr>
          <p:cNvPr id="24" name="Google Shape;24;p37"/>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25" name="Google Shape;25;p37"/>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chemeClr val="dk2"/>
              </a:buClr>
              <a:buSzPts val="2800"/>
              <a:buChar char="•"/>
              <a:defRPr/>
            </a:lvl1pPr>
            <a:lvl2pPr marL="914400" lvl="1" indent="-381000" algn="l">
              <a:lnSpc>
                <a:spcPct val="108000"/>
              </a:lnSpc>
              <a:spcBef>
                <a:spcPts val="1200"/>
              </a:spcBef>
              <a:spcAft>
                <a:spcPts val="0"/>
              </a:spcAft>
              <a:buClr>
                <a:schemeClr val="dk2"/>
              </a:buClr>
              <a:buSzPts val="2400"/>
              <a:buChar char="•"/>
              <a:defRPr/>
            </a:lvl2pPr>
            <a:lvl3pPr marL="1371600" lvl="2" indent="-355600" algn="l">
              <a:lnSpc>
                <a:spcPct val="108000"/>
              </a:lnSpc>
              <a:spcBef>
                <a:spcPts val="1200"/>
              </a:spcBef>
              <a:spcAft>
                <a:spcPts val="0"/>
              </a:spcAft>
              <a:buClr>
                <a:schemeClr val="dk2"/>
              </a:buClr>
              <a:buSzPts val="20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42900" algn="l">
              <a:lnSpc>
                <a:spcPct val="108000"/>
              </a:lnSpc>
              <a:spcBef>
                <a:spcPts val="12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7"/>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 name="Google Shape;27;p37"/>
          <p:cNvGrpSpPr/>
          <p:nvPr/>
        </p:nvGrpSpPr>
        <p:grpSpPr>
          <a:xfrm>
            <a:off x="-110" y="6122458"/>
            <a:ext cx="12192110" cy="755419"/>
            <a:chOff x="-2323" y="4128060"/>
            <a:chExt cx="12202601" cy="755419"/>
          </a:xfrm>
        </p:grpSpPr>
        <p:sp>
          <p:nvSpPr>
            <p:cNvPr id="28" name="Google Shape;28;p3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9" name="Google Shape;29;p37"/>
            <p:cNvGrpSpPr/>
            <p:nvPr/>
          </p:nvGrpSpPr>
          <p:grpSpPr>
            <a:xfrm>
              <a:off x="-2323" y="4158203"/>
              <a:ext cx="12202601" cy="725276"/>
              <a:chOff x="9932" y="5877893"/>
              <a:chExt cx="12184066" cy="725276"/>
            </a:xfrm>
          </p:grpSpPr>
          <p:sp>
            <p:nvSpPr>
              <p:cNvPr id="30" name="Google Shape;30;p37"/>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1" name="Google Shape;31;p37"/>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88680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45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6FEDAB4E-13CC-62BE-4A6B-6FE8D21D1457}"/>
              </a:ext>
            </a:extLst>
          </p:cNvPr>
          <p:cNvSpPr>
            <a:spLocks noGrp="1"/>
          </p:cNvSpPr>
          <p:nvPr>
            <p:ph type="sldNum" sz="quarter" idx="12"/>
          </p:nvPr>
        </p:nvSpPr>
        <p:spPr bwMode="auto">
          <a:xfrm>
            <a:off x="9264507" y="6354762"/>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492579-00E7-4407-8DDD-61060744B200}" type="slidenum">
              <a:rPr lang="en-US" altLang="en-US" sz="1800" smtClean="0">
                <a:solidFill>
                  <a:schemeClr val="bg1"/>
                </a:solidFill>
                <a:latin typeface="+mn-lt"/>
              </a:rPr>
              <a:pPr eaLnBrk="1" hangingPunct="1"/>
              <a:t>‹#›</a:t>
            </a:fld>
            <a:endParaRPr lang="en-US" altLang="en-US" sz="1800">
              <a:solidFill>
                <a:schemeClr val="bg1"/>
              </a:solidFill>
              <a:latin typeface="+mn-lt"/>
            </a:endParaRPr>
          </a:p>
        </p:txBody>
      </p:sp>
    </p:spTree>
    <p:custDataLst>
      <p:tags r:id="rId1"/>
    </p:custDataLst>
    <p:extLst>
      <p:ext uri="{BB962C8B-B14F-4D97-AF65-F5344CB8AC3E}">
        <p14:creationId xmlns:p14="http://schemas.microsoft.com/office/powerpoint/2010/main" val="7145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41"/>
        <p:cNvGrpSpPr/>
        <p:nvPr/>
      </p:nvGrpSpPr>
      <p:grpSpPr>
        <a:xfrm>
          <a:off x="0" y="0"/>
          <a:ext cx="0" cy="0"/>
          <a:chOff x="0" y="0"/>
          <a:chExt cx="0" cy="0"/>
        </a:xfrm>
      </p:grpSpPr>
      <p:pic>
        <p:nvPicPr>
          <p:cNvPr id="42" name="Google Shape;42;p43"/>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43" name="Google Shape;43;p4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rgbClr val="214D8D"/>
              </a:buClr>
              <a:buSzPts val="2800"/>
              <a:buChar char="•"/>
              <a:defRPr/>
            </a:lvl1pPr>
            <a:lvl2pPr marL="914400" lvl="1" indent="-381000" algn="l">
              <a:lnSpc>
                <a:spcPct val="108000"/>
              </a:lnSpc>
              <a:spcBef>
                <a:spcPts val="1200"/>
              </a:spcBef>
              <a:spcAft>
                <a:spcPts val="0"/>
              </a:spcAft>
              <a:buClr>
                <a:srgbClr val="214D8D"/>
              </a:buClr>
              <a:buSzPts val="2400"/>
              <a:buChar char="•"/>
              <a:defRPr/>
            </a:lvl2pPr>
            <a:lvl3pPr marL="1371600" lvl="2" indent="-355600" algn="l">
              <a:lnSpc>
                <a:spcPct val="108000"/>
              </a:lnSpc>
              <a:spcBef>
                <a:spcPts val="1200"/>
              </a:spcBef>
              <a:spcAft>
                <a:spcPts val="0"/>
              </a:spcAft>
              <a:buClr>
                <a:srgbClr val="214D8D"/>
              </a:buClr>
              <a:buSzPts val="20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42900" algn="l">
              <a:lnSpc>
                <a:spcPct val="108000"/>
              </a:lnSpc>
              <a:spcBef>
                <a:spcPts val="1200"/>
              </a:spcBef>
              <a:spcAft>
                <a:spcPts val="0"/>
              </a:spcAft>
              <a:buClr>
                <a:srgbClr val="214D8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5" name="Google Shape;45;p43"/>
          <p:cNvGrpSpPr/>
          <p:nvPr/>
        </p:nvGrpSpPr>
        <p:grpSpPr>
          <a:xfrm>
            <a:off x="-110" y="6122455"/>
            <a:ext cx="12192110" cy="755419"/>
            <a:chOff x="-2323" y="4128060"/>
            <a:chExt cx="12202601" cy="755419"/>
          </a:xfrm>
        </p:grpSpPr>
        <p:sp>
          <p:nvSpPr>
            <p:cNvPr id="46" name="Google Shape;46;p4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7" name="Google Shape;47;p43"/>
            <p:cNvGrpSpPr/>
            <p:nvPr/>
          </p:nvGrpSpPr>
          <p:grpSpPr>
            <a:xfrm>
              <a:off x="-2323" y="4158203"/>
              <a:ext cx="12202601" cy="725276"/>
              <a:chOff x="9932" y="5877893"/>
              <a:chExt cx="12184066" cy="725276"/>
            </a:xfrm>
          </p:grpSpPr>
          <p:sp>
            <p:nvSpPr>
              <p:cNvPr id="48" name="Google Shape;48;p43"/>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9" name="Google Shape;49;p4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71989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102"/>
        <p:cNvGrpSpPr/>
        <p:nvPr/>
      </p:nvGrpSpPr>
      <p:grpSpPr>
        <a:xfrm>
          <a:off x="0" y="0"/>
          <a:ext cx="0" cy="0"/>
          <a:chOff x="0" y="0"/>
          <a:chExt cx="0" cy="0"/>
        </a:xfrm>
      </p:grpSpPr>
      <p:sp>
        <p:nvSpPr>
          <p:cNvPr id="103" name="Google Shape;103;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04" name="Google Shape;104;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105" name="Google Shape;105;p52"/>
          <p:cNvGrpSpPr/>
          <p:nvPr/>
        </p:nvGrpSpPr>
        <p:grpSpPr>
          <a:xfrm>
            <a:off x="0" y="6153117"/>
            <a:ext cx="12192110" cy="755419"/>
            <a:chOff x="-2323" y="4128060"/>
            <a:chExt cx="12202601" cy="755419"/>
          </a:xfrm>
        </p:grpSpPr>
        <p:sp>
          <p:nvSpPr>
            <p:cNvPr id="106" name="Google Shape;106;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07" name="Google Shape;107;p52"/>
            <p:cNvGrpSpPr/>
            <p:nvPr/>
          </p:nvGrpSpPr>
          <p:grpSpPr>
            <a:xfrm>
              <a:off x="-2323" y="4158203"/>
              <a:ext cx="12202601" cy="725276"/>
              <a:chOff x="9932" y="5877893"/>
              <a:chExt cx="12184066" cy="725276"/>
            </a:xfrm>
          </p:grpSpPr>
          <p:sp>
            <p:nvSpPr>
              <p:cNvPr id="108" name="Google Shape;108;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9" name="Google Shape;109;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110" name="Google Shape;110;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Calibri"/>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264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32"/>
        <p:cNvGrpSpPr/>
        <p:nvPr/>
      </p:nvGrpSpPr>
      <p:grpSpPr>
        <a:xfrm>
          <a:off x="0" y="0"/>
          <a:ext cx="0" cy="0"/>
          <a:chOff x="0" y="0"/>
          <a:chExt cx="0" cy="0"/>
        </a:xfrm>
      </p:grpSpPr>
      <p:pic>
        <p:nvPicPr>
          <p:cNvPr id="33" name="Google Shape;33;p42"/>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34" name="Google Shape;34;p42"/>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rgbClr val="6C4C25"/>
              </a:buClr>
              <a:buSzPts val="2800"/>
              <a:buChar char="•"/>
              <a:defRPr/>
            </a:lvl1pPr>
            <a:lvl2pPr marL="914400" lvl="1" indent="-381000" algn="l">
              <a:lnSpc>
                <a:spcPct val="108000"/>
              </a:lnSpc>
              <a:spcBef>
                <a:spcPts val="1200"/>
              </a:spcBef>
              <a:spcAft>
                <a:spcPts val="0"/>
              </a:spcAft>
              <a:buClr>
                <a:srgbClr val="6C4C25"/>
              </a:buClr>
              <a:buSzPts val="2400"/>
              <a:buChar char="•"/>
              <a:defRPr/>
            </a:lvl2pPr>
            <a:lvl3pPr marL="1371600" lvl="2" indent="-355600" algn="l">
              <a:lnSpc>
                <a:spcPct val="108000"/>
              </a:lnSpc>
              <a:spcBef>
                <a:spcPts val="1200"/>
              </a:spcBef>
              <a:spcAft>
                <a:spcPts val="0"/>
              </a:spcAft>
              <a:buClr>
                <a:srgbClr val="6C4C25"/>
              </a:buClr>
              <a:buSzPts val="20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42900" algn="l">
              <a:lnSpc>
                <a:spcPct val="108000"/>
              </a:lnSpc>
              <a:spcBef>
                <a:spcPts val="1200"/>
              </a:spcBef>
              <a:spcAft>
                <a:spcPts val="0"/>
              </a:spcAft>
              <a:buClr>
                <a:srgbClr val="6C4C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 name="Google Shape;35;p42"/>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6" name="Google Shape;36;p42"/>
          <p:cNvGrpSpPr/>
          <p:nvPr/>
        </p:nvGrpSpPr>
        <p:grpSpPr>
          <a:xfrm>
            <a:off x="-110" y="6134030"/>
            <a:ext cx="12196674" cy="755419"/>
            <a:chOff x="-2323" y="4128060"/>
            <a:chExt cx="12207169" cy="755419"/>
          </a:xfrm>
        </p:grpSpPr>
        <p:sp>
          <p:nvSpPr>
            <p:cNvPr id="37" name="Google Shape;37;p4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38" name="Google Shape;38;p42"/>
            <p:cNvGrpSpPr/>
            <p:nvPr/>
          </p:nvGrpSpPr>
          <p:grpSpPr>
            <a:xfrm>
              <a:off x="-2323" y="4158203"/>
              <a:ext cx="12207169" cy="725276"/>
              <a:chOff x="9932" y="5877893"/>
              <a:chExt cx="12188626" cy="725276"/>
            </a:xfrm>
          </p:grpSpPr>
          <p:sp>
            <p:nvSpPr>
              <p:cNvPr id="39" name="Google Shape;39;p42"/>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0" name="Google Shape;40;p4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31411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8673-865F-D123-0463-B51E19880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885DA6-1C25-9B49-EEDF-D48D83B9B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8D8C6-7FE5-5DEA-132A-1B2C6B42C5B9}"/>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B033C4DE-8711-7690-0F71-5DC89FD95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35BFD-6272-C8E0-9D93-D83E3FBB18E6}"/>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324989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937-68EF-14EF-935B-121023698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6D6C30-91BD-A3BF-BB79-F1F0AFBBC0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10B9E1-9F9E-6072-FE79-D6F1CDE50C1F}"/>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CCF6D4F3-F9C7-FF1A-0F7C-4FF62A616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F457C-D58D-8348-2E14-DCB30C185FDD}"/>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10101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A95-C654-A2DD-4B31-10AA613E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5AEF3-9454-40D8-95D0-7E5F8073E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FFCF0-AEAE-AA95-4EEC-3A12295EA8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57B72-C3CF-6670-2383-8E27A3399535}"/>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6" name="Footer Placeholder 5">
            <a:extLst>
              <a:ext uri="{FF2B5EF4-FFF2-40B4-BE49-F238E27FC236}">
                <a16:creationId xmlns:a16="http://schemas.microsoft.com/office/drawing/2014/main" id="{76C01F34-A417-4DAF-2132-085FF5575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9C448-AD39-1F9C-8E51-48FF0AB09A35}"/>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300407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CE1C-BF40-CAF9-AD0D-3BE8AE005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C2CB5-B45C-5C83-0CA3-85B19EE49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57106C-8E35-0707-15DD-609F5D89B9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8070B-DB39-D084-1337-59622AFB5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06974-6C85-C91A-245A-6A01F876B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82907-6D6D-1BDF-1A47-4698A3DBFAFF}"/>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8" name="Footer Placeholder 7">
            <a:extLst>
              <a:ext uri="{FF2B5EF4-FFF2-40B4-BE49-F238E27FC236}">
                <a16:creationId xmlns:a16="http://schemas.microsoft.com/office/drawing/2014/main" id="{DE860453-9AC1-F8C5-A77F-D4EA19DE7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04910-18E9-7574-DBB6-E9878778D57A}"/>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38275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0D09-6A11-FFF7-3F9D-357F80292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6A19FA-971A-60AD-96AD-4BB6A247D732}"/>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4" name="Footer Placeholder 3">
            <a:extLst>
              <a:ext uri="{FF2B5EF4-FFF2-40B4-BE49-F238E27FC236}">
                <a16:creationId xmlns:a16="http://schemas.microsoft.com/office/drawing/2014/main" id="{EB67B03B-302E-B6BC-30EE-00F88E775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F40E-32B9-D8CF-F028-C0490B21FB23}"/>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208860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CE8D9-7774-13F9-B3DE-9085214FCF45}"/>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3" name="Footer Placeholder 2">
            <a:extLst>
              <a:ext uri="{FF2B5EF4-FFF2-40B4-BE49-F238E27FC236}">
                <a16:creationId xmlns:a16="http://schemas.microsoft.com/office/drawing/2014/main" id="{CB5337DD-52C9-C7DE-DF41-26C8ED52C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2F5AD-69B5-ACF3-6629-6A0A51153561}"/>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20166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8DCF-4863-8DF0-1B05-990F39290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E51B6-0997-2F20-E0DF-37F25752E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0D1F69-C8EE-2C34-ACD8-603EED63E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54B1C-3628-8062-3C35-0F1943C5301E}"/>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6" name="Footer Placeholder 5">
            <a:extLst>
              <a:ext uri="{FF2B5EF4-FFF2-40B4-BE49-F238E27FC236}">
                <a16:creationId xmlns:a16="http://schemas.microsoft.com/office/drawing/2014/main" id="{3FA0D377-F9CC-604D-5DDA-C5D7EC7E6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C3611-F74E-056F-4B23-ABBB5B5F853E}"/>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24935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0333-C710-B939-A093-12831CD06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ED4516-9AE1-84E3-C3DF-7D66F04E1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76803-DB98-4D2A-746A-ACC17C8E6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10467-62D9-C8ED-E19B-03AA71281CCF}"/>
              </a:ext>
            </a:extLst>
          </p:cNvPr>
          <p:cNvSpPr>
            <a:spLocks noGrp="1"/>
          </p:cNvSpPr>
          <p:nvPr>
            <p:ph type="dt" sz="half" idx="10"/>
          </p:nvPr>
        </p:nvSpPr>
        <p:spPr/>
        <p:txBody>
          <a:bodyPr/>
          <a:lstStyle/>
          <a:p>
            <a:fld id="{BA52E4C4-854B-4849-B8E5-900B18C0B766}" type="datetimeFigureOut">
              <a:rPr lang="en-US" smtClean="0"/>
              <a:t>8/25/2025</a:t>
            </a:fld>
            <a:endParaRPr lang="en-US"/>
          </a:p>
        </p:txBody>
      </p:sp>
      <p:sp>
        <p:nvSpPr>
          <p:cNvPr id="6" name="Footer Placeholder 5">
            <a:extLst>
              <a:ext uri="{FF2B5EF4-FFF2-40B4-BE49-F238E27FC236}">
                <a16:creationId xmlns:a16="http://schemas.microsoft.com/office/drawing/2014/main" id="{CE063D02-11A3-DABE-C787-4BE483349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618C0-888F-B3D7-DF62-B1307E6F9BAD}"/>
              </a:ext>
            </a:extLst>
          </p:cNvPr>
          <p:cNvSpPr>
            <a:spLocks noGrp="1"/>
          </p:cNvSpPr>
          <p:nvPr>
            <p:ph type="sldNum" sz="quarter" idx="12"/>
          </p:nvPr>
        </p:nvSpPr>
        <p:spPr/>
        <p:txBody>
          <a:bodyPr/>
          <a:lstStyle/>
          <a:p>
            <a:fld id="{CB208C1F-D7E8-476E-A9A7-97EB665E3734}" type="slidenum">
              <a:rPr lang="en-US" smtClean="0"/>
              <a:t>‹#›</a:t>
            </a:fld>
            <a:endParaRPr lang="en-US"/>
          </a:p>
        </p:txBody>
      </p:sp>
    </p:spTree>
    <p:extLst>
      <p:ext uri="{BB962C8B-B14F-4D97-AF65-F5344CB8AC3E}">
        <p14:creationId xmlns:p14="http://schemas.microsoft.com/office/powerpoint/2010/main" val="16225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6C50C-6D8B-68B2-4230-D5A2BF94D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C8CD7-EFE7-3B0A-58F5-4EF28FB07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A3927-B68D-6ED5-83BE-D633EB882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52E4C4-854B-4849-B8E5-900B18C0B766}" type="datetimeFigureOut">
              <a:rPr lang="en-US" smtClean="0"/>
              <a:t>8/25/2025</a:t>
            </a:fld>
            <a:endParaRPr lang="en-US"/>
          </a:p>
        </p:txBody>
      </p:sp>
      <p:sp>
        <p:nvSpPr>
          <p:cNvPr id="5" name="Footer Placeholder 4">
            <a:extLst>
              <a:ext uri="{FF2B5EF4-FFF2-40B4-BE49-F238E27FC236}">
                <a16:creationId xmlns:a16="http://schemas.microsoft.com/office/drawing/2014/main" id="{AC9D8B91-1A4E-2127-EE97-E008F5BB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FD978C-0E8A-D33F-005E-E2AE4D4A3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208C1F-D7E8-476E-A9A7-97EB665E3734}" type="slidenum">
              <a:rPr lang="en-US" smtClean="0"/>
              <a:t>‹#›</a:t>
            </a:fld>
            <a:endParaRPr lang="en-US"/>
          </a:p>
        </p:txBody>
      </p:sp>
    </p:spTree>
    <p:extLst>
      <p:ext uri="{BB962C8B-B14F-4D97-AF65-F5344CB8AC3E}">
        <p14:creationId xmlns:p14="http://schemas.microsoft.com/office/powerpoint/2010/main" val="55145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image" Target="../media/image19.sv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BFB4D-7672-D009-738E-E90DBD74B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96F8D-34DA-4282-4D1D-EFD7AEF184EF}"/>
              </a:ext>
            </a:extLst>
          </p:cNvPr>
          <p:cNvSpPr>
            <a:spLocks noGrp="1"/>
          </p:cNvSpPr>
          <p:nvPr>
            <p:ph type="title"/>
          </p:nvPr>
        </p:nvSpPr>
        <p:spPr>
          <a:xfrm>
            <a:off x="1181100" y="1908096"/>
            <a:ext cx="9829800" cy="3041807"/>
          </a:xfrm>
        </p:spPr>
        <p:txBody>
          <a:bodyPr>
            <a:noAutofit/>
          </a:bodyPr>
          <a:lstStyle/>
          <a:p>
            <a:pPr>
              <a:lnSpc>
                <a:spcPct val="110000"/>
              </a:lnSpc>
            </a:pPr>
            <a:r>
              <a:rPr lang="en-US" sz="8000" b="1" dirty="0"/>
              <a:t>Richard Finnegan</a:t>
            </a:r>
            <a:br>
              <a:rPr lang="en-US" sz="8000" b="1" dirty="0"/>
            </a:br>
            <a:r>
              <a:rPr lang="en-US" sz="4400" b="1" dirty="0"/>
              <a:t>Author of </a:t>
            </a:r>
            <a:br>
              <a:rPr lang="en-US" sz="4400" b="1" dirty="0"/>
            </a:br>
            <a:r>
              <a:rPr lang="en-US" sz="4400" b="1" dirty="0"/>
              <a:t>“The Power of Stay Interviews”</a:t>
            </a:r>
            <a:endParaRPr lang="en-US" dirty="0"/>
          </a:p>
        </p:txBody>
      </p:sp>
    </p:spTree>
    <p:custDataLst>
      <p:tags r:id="rId1"/>
    </p:custDataLst>
    <p:extLst>
      <p:ext uri="{BB962C8B-B14F-4D97-AF65-F5344CB8AC3E}">
        <p14:creationId xmlns:p14="http://schemas.microsoft.com/office/powerpoint/2010/main" val="63647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E141C56E-414B-9488-4FEC-A4ABF7D58BD4}"/>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CD402819-7A50-BC31-0706-D776F6EA2D70}"/>
              </a:ext>
            </a:extLst>
          </p:cNvPr>
          <p:cNvSpPr txBox="1">
            <a:spLocks noGrp="1"/>
          </p:cNvSpPr>
          <p:nvPr>
            <p:ph type="title"/>
          </p:nvPr>
        </p:nvSpPr>
        <p:spPr>
          <a:xfrm>
            <a:off x="405286" y="670328"/>
            <a:ext cx="10857968" cy="768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b="1" dirty="0"/>
              <a:t>Exit Interviews and Stay Interviews</a:t>
            </a:r>
            <a:endParaRPr sz="1200" b="1" dirty="0">
              <a:solidFill>
                <a:schemeClr val="accent2"/>
              </a:solidFill>
            </a:endParaRPr>
          </a:p>
        </p:txBody>
      </p:sp>
      <p:sp>
        <p:nvSpPr>
          <p:cNvPr id="4" name="Text Placeholder 3">
            <a:extLst>
              <a:ext uri="{FF2B5EF4-FFF2-40B4-BE49-F238E27FC236}">
                <a16:creationId xmlns:a16="http://schemas.microsoft.com/office/drawing/2014/main" id="{BBA32D2B-E52F-6ED8-1507-00CEE04A7CA5}"/>
              </a:ext>
            </a:extLst>
          </p:cNvPr>
          <p:cNvSpPr>
            <a:spLocks noGrp="1"/>
          </p:cNvSpPr>
          <p:nvPr>
            <p:ph type="body" idx="1"/>
          </p:nvPr>
        </p:nvSpPr>
        <p:spPr>
          <a:xfrm>
            <a:off x="427382" y="1822425"/>
            <a:ext cx="4724874" cy="3441751"/>
          </a:xfrm>
        </p:spPr>
        <p:txBody>
          <a:bodyPr>
            <a:noAutofit/>
          </a:bodyPr>
          <a:lstStyle/>
          <a:p>
            <a:r>
              <a:rPr lang="en-US" sz="3600" dirty="0">
                <a:solidFill>
                  <a:schemeClr val="accent3">
                    <a:lumMod val="75000"/>
                  </a:schemeClr>
                </a:solidFill>
              </a:rPr>
              <a:t>Exit Interviews</a:t>
            </a:r>
          </a:p>
          <a:p>
            <a:pPr marL="571500" indent="-342900">
              <a:buFont typeface="Arial" panose="020B0604020202020204" pitchFamily="34" charset="0"/>
              <a:buChar char="•"/>
            </a:pPr>
            <a:r>
              <a:rPr lang="en-US" sz="2400" dirty="0"/>
              <a:t>Basically “autopsies”</a:t>
            </a:r>
          </a:p>
          <a:p>
            <a:pPr marL="571500" indent="-342900">
              <a:buFont typeface="Arial" panose="020B0604020202020204" pitchFamily="34" charset="0"/>
              <a:buChar char="•"/>
            </a:pPr>
            <a:r>
              <a:rPr lang="en-US" sz="2400" dirty="0"/>
              <a:t>Departing don’t burn bridges</a:t>
            </a:r>
          </a:p>
          <a:p>
            <a:pPr marL="571500" indent="-342900">
              <a:buFont typeface="Arial" panose="020B0604020202020204" pitchFamily="34" charset="0"/>
              <a:buChar char="•"/>
            </a:pPr>
            <a:r>
              <a:rPr lang="en-US" sz="2400" dirty="0"/>
              <a:t>Citing “better opportunity”</a:t>
            </a:r>
          </a:p>
          <a:p>
            <a:pPr marL="571500" indent="-342900">
              <a:buFont typeface="Arial" panose="020B0604020202020204" pitchFamily="34" charset="0"/>
              <a:buChar char="•"/>
            </a:pPr>
            <a:r>
              <a:rPr lang="en-US" sz="2400" dirty="0"/>
              <a:t>HR managers say nothing gets done with results</a:t>
            </a:r>
          </a:p>
          <a:p>
            <a:endParaRPr lang="en-US" dirty="0"/>
          </a:p>
        </p:txBody>
      </p:sp>
      <p:sp>
        <p:nvSpPr>
          <p:cNvPr id="6" name="Text Placeholder 5">
            <a:extLst>
              <a:ext uri="{FF2B5EF4-FFF2-40B4-BE49-F238E27FC236}">
                <a16:creationId xmlns:a16="http://schemas.microsoft.com/office/drawing/2014/main" id="{28C02FA2-4402-E3BB-7587-00002B774D57}"/>
              </a:ext>
            </a:extLst>
          </p:cNvPr>
          <p:cNvSpPr>
            <a:spLocks noGrp="1"/>
          </p:cNvSpPr>
          <p:nvPr>
            <p:ph type="body" idx="2"/>
          </p:nvPr>
        </p:nvSpPr>
        <p:spPr>
          <a:xfrm>
            <a:off x="5834270" y="1822425"/>
            <a:ext cx="5930348" cy="3743488"/>
          </a:xfrm>
        </p:spPr>
        <p:txBody>
          <a:bodyPr>
            <a:noAutofit/>
          </a:bodyPr>
          <a:lstStyle/>
          <a:p>
            <a:r>
              <a:rPr lang="en-US" sz="3600" dirty="0">
                <a:solidFill>
                  <a:schemeClr val="accent3">
                    <a:lumMod val="75000"/>
                  </a:schemeClr>
                </a:solidFill>
              </a:rPr>
              <a:t>Stay Interviews</a:t>
            </a:r>
          </a:p>
          <a:p>
            <a:pPr marL="571500" indent="-342900">
              <a:buFont typeface="Arial" panose="020B0604020202020204" pitchFamily="34" charset="0"/>
              <a:buChar char="•"/>
            </a:pPr>
            <a:r>
              <a:rPr lang="en-US" sz="2400" dirty="0"/>
              <a:t>Focus on the current employees </a:t>
            </a:r>
          </a:p>
          <a:p>
            <a:pPr marL="571500" indent="-342900">
              <a:buFont typeface="Arial" panose="020B0604020202020204" pitchFamily="34" charset="0"/>
              <a:buChar char="•"/>
            </a:pPr>
            <a:r>
              <a:rPr lang="en-US" sz="2400" dirty="0"/>
              <a:t>Remove the “middle-man” so leaders hear directly how to keep employees</a:t>
            </a:r>
          </a:p>
          <a:p>
            <a:pPr marL="571500" indent="-342900">
              <a:buFont typeface="Arial" panose="020B0604020202020204" pitchFamily="34" charset="0"/>
              <a:buChar char="•"/>
            </a:pPr>
            <a:r>
              <a:rPr lang="en-US" sz="2400" dirty="0"/>
              <a:t>Employees hear “we want you to stay”</a:t>
            </a:r>
          </a:p>
          <a:p>
            <a:pPr marL="571500" indent="-342900">
              <a:buFont typeface="Arial" panose="020B0604020202020204" pitchFamily="34" charset="0"/>
              <a:buChar char="•"/>
            </a:pPr>
            <a:r>
              <a:rPr lang="en-US" sz="2400" dirty="0"/>
              <a:t>Next steps in supervisor’s hands instead of “programs”</a:t>
            </a:r>
          </a:p>
        </p:txBody>
      </p:sp>
    </p:spTree>
    <p:custDataLst>
      <p:tags r:id="rId1"/>
    </p:custDataLst>
    <p:extLst>
      <p:ext uri="{BB962C8B-B14F-4D97-AF65-F5344CB8AC3E}">
        <p14:creationId xmlns:p14="http://schemas.microsoft.com/office/powerpoint/2010/main" val="428489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EDB0C4DF-BE3E-AC18-0DC2-61602D03D80A}"/>
            </a:ext>
          </a:extLst>
        </p:cNvPr>
        <p:cNvGrpSpPr/>
        <p:nvPr/>
      </p:nvGrpSpPr>
      <p:grpSpPr>
        <a:xfrm>
          <a:off x="0" y="0"/>
          <a:ext cx="0" cy="0"/>
          <a:chOff x="0" y="0"/>
          <a:chExt cx="0" cy="0"/>
        </a:xfrm>
      </p:grpSpPr>
      <p:sp>
        <p:nvSpPr>
          <p:cNvPr id="243" name="Google Shape;243;p6">
            <a:extLst>
              <a:ext uri="{FF2B5EF4-FFF2-40B4-BE49-F238E27FC236}">
                <a16:creationId xmlns:a16="http://schemas.microsoft.com/office/drawing/2014/main" id="{8E66FABA-0214-FBCB-5B1A-6300381ED312}"/>
              </a:ext>
            </a:extLst>
          </p:cNvPr>
          <p:cNvSpPr txBox="1">
            <a:spLocks noGrp="1"/>
          </p:cNvSpPr>
          <p:nvPr>
            <p:ph type="body" idx="1"/>
          </p:nvPr>
        </p:nvSpPr>
        <p:spPr>
          <a:xfrm>
            <a:off x="311561" y="1309568"/>
            <a:ext cx="11058804" cy="4683729"/>
          </a:xfrm>
          <a:prstGeom prst="rect">
            <a:avLst/>
          </a:prstGeom>
          <a:noFill/>
          <a:ln>
            <a:noFill/>
          </a:ln>
        </p:spPr>
        <p:txBody>
          <a:bodyPr spcFirstLastPara="1" wrap="square" lIns="91425" tIns="45700" rIns="91425" bIns="45700" anchor="t" anchorCtr="0">
            <a:noAutofit/>
          </a:bodyPr>
          <a:lstStyle/>
          <a:p>
            <a:pPr>
              <a:spcBef>
                <a:spcPts val="1800"/>
              </a:spcBef>
            </a:pPr>
            <a:r>
              <a:rPr lang="en-US" sz="1800" dirty="0">
                <a:solidFill>
                  <a:srgbClr val="222222"/>
                </a:solidFill>
                <a:latin typeface="Arial" panose="020B0604020202020204" pitchFamily="34" charset="0"/>
                <a:ea typeface="Calibri" panose="020F0502020204030204" pitchFamily="34" charset="0"/>
              </a:rPr>
              <a:t>L</a:t>
            </a:r>
            <a:r>
              <a:rPr lang="en-US" sz="1800" dirty="0">
                <a:solidFill>
                  <a:srgbClr val="222222"/>
                </a:solidFill>
                <a:effectLst/>
                <a:latin typeface="Arial" panose="020B0604020202020204" pitchFamily="34" charset="0"/>
                <a:ea typeface="Calibri" panose="020F0502020204030204" pitchFamily="34" charset="0"/>
              </a:rPr>
              <a:t>et’s consider a few of the hidden </a:t>
            </a:r>
            <a:r>
              <a:rPr lang="en-US" sz="1800" b="1" dirty="0">
                <a:solidFill>
                  <a:srgbClr val="222222"/>
                </a:solidFill>
                <a:effectLst/>
                <a:latin typeface="Arial" panose="020B0604020202020204" pitchFamily="34" charset="0"/>
                <a:ea typeface="Calibri" panose="020F0502020204030204" pitchFamily="34" charset="0"/>
              </a:rPr>
              <a:t>advantages</a:t>
            </a:r>
            <a:r>
              <a:rPr lang="en-US" sz="1800" dirty="0">
                <a:solidFill>
                  <a:srgbClr val="222222"/>
                </a:solidFill>
                <a:effectLst/>
                <a:latin typeface="Arial" panose="020B0604020202020204" pitchFamily="34" charset="0"/>
                <a:ea typeface="Calibri" panose="020F0502020204030204" pitchFamily="34" charset="0"/>
              </a:rPr>
              <a:t> stay interviews offer that</a:t>
            </a:r>
            <a:br>
              <a:rPr lang="en-US" sz="1800" dirty="0">
                <a:solidFill>
                  <a:srgbClr val="222222"/>
                </a:solidFill>
                <a:effectLst/>
                <a:latin typeface="Arial" panose="020B0604020202020204" pitchFamily="34" charset="0"/>
                <a:ea typeface="Calibri" panose="020F0502020204030204" pitchFamily="34" charset="0"/>
              </a:rPr>
            </a:br>
            <a:r>
              <a:rPr lang="en-US" sz="1800" dirty="0">
                <a:solidFill>
                  <a:srgbClr val="222222"/>
                </a:solidFill>
                <a:effectLst/>
                <a:latin typeface="Arial" panose="020B0604020202020204" pitchFamily="34" charset="0"/>
                <a:ea typeface="Calibri" panose="020F0502020204030204" pitchFamily="34" charset="0"/>
              </a:rPr>
              <a:t>can easily slip through the cracks:</a:t>
            </a:r>
          </a:p>
          <a:p>
            <a:pPr>
              <a:spcBef>
                <a:spcPts val="1800"/>
              </a:spcBef>
            </a:pPr>
            <a:r>
              <a:rPr lang="en-US" sz="1800" dirty="0">
                <a:solidFill>
                  <a:srgbClr val="222222"/>
                </a:solidFill>
                <a:effectLst/>
                <a:latin typeface="Arial" panose="020B0604020202020204" pitchFamily="34" charset="0"/>
                <a:ea typeface="Calibri" panose="020F0502020204030204" pitchFamily="34" charset="0"/>
              </a:rPr>
              <a:t>Employees hear </a:t>
            </a:r>
            <a:r>
              <a:rPr lang="en-US" sz="1800" b="1" dirty="0">
                <a:solidFill>
                  <a:srgbClr val="222222"/>
                </a:solidFill>
                <a:effectLst/>
                <a:latin typeface="Arial" panose="020B0604020202020204" pitchFamily="34" charset="0"/>
                <a:ea typeface="Calibri" panose="020F0502020204030204" pitchFamily="34" charset="0"/>
              </a:rPr>
              <a:t>directly from their supervisor </a:t>
            </a:r>
            <a:r>
              <a:rPr lang="en-US" sz="1800" dirty="0">
                <a:solidFill>
                  <a:srgbClr val="222222"/>
                </a:solidFill>
                <a:effectLst/>
                <a:latin typeface="Arial" panose="020B0604020202020204" pitchFamily="34" charset="0"/>
                <a:ea typeface="Calibri" panose="020F0502020204030204" pitchFamily="34" charset="0"/>
              </a:rPr>
              <a:t>that they care and want them to stay</a:t>
            </a:r>
            <a:br>
              <a:rPr lang="en-US" sz="1800" dirty="0">
                <a:solidFill>
                  <a:srgbClr val="222222"/>
                </a:solidFill>
                <a:effectLst/>
                <a:latin typeface="Arial" panose="020B0604020202020204" pitchFamily="34" charset="0"/>
                <a:ea typeface="Calibri" panose="020F0502020204030204" pitchFamily="34" charset="0"/>
              </a:rPr>
            </a:br>
            <a:r>
              <a:rPr lang="en-US" sz="1800" dirty="0">
                <a:solidFill>
                  <a:srgbClr val="222222"/>
                </a:solidFill>
                <a:effectLst/>
                <a:latin typeface="Arial" panose="020B0604020202020204" pitchFamily="34" charset="0"/>
                <a:ea typeface="Calibri" panose="020F0502020204030204" pitchFamily="34" charset="0"/>
              </a:rPr>
              <a:t>and grow with the company. The supervisor-employee bond is critical to improving engagement and retention, and supervisors deliver clear messages during their stay interviews that each employee is important for the company’s success and that supervisors want them to stay.</a:t>
            </a:r>
          </a:p>
          <a:p>
            <a:pPr>
              <a:spcBef>
                <a:spcPts val="1800"/>
              </a:spcBef>
            </a:pPr>
            <a:r>
              <a:rPr lang="en-US" sz="1800" dirty="0">
                <a:solidFill>
                  <a:srgbClr val="222222"/>
                </a:solidFill>
                <a:effectLst/>
                <a:latin typeface="Arial" panose="020B0604020202020204" pitchFamily="34" charset="0"/>
                <a:ea typeface="Calibri" panose="020F0502020204030204" pitchFamily="34" charset="0"/>
              </a:rPr>
              <a:t>Employees are more likely to accept that </a:t>
            </a:r>
            <a:r>
              <a:rPr lang="en-US" sz="1800" b="1" dirty="0">
                <a:solidFill>
                  <a:srgbClr val="222222"/>
                </a:solidFill>
                <a:effectLst/>
                <a:latin typeface="Arial" panose="020B0604020202020204" pitchFamily="34" charset="0"/>
                <a:ea typeface="Calibri" panose="020F0502020204030204" pitchFamily="34" charset="0"/>
              </a:rPr>
              <a:t>staying is their decision</a:t>
            </a:r>
            <a:r>
              <a:rPr lang="en-US" sz="1800" dirty="0">
                <a:solidFill>
                  <a:srgbClr val="222222"/>
                </a:solidFill>
                <a:effectLst/>
                <a:latin typeface="Arial" panose="020B0604020202020204" pitchFamily="34" charset="0"/>
                <a:ea typeface="Calibri" panose="020F0502020204030204" pitchFamily="34" charset="0"/>
              </a:rPr>
              <a:t>. Stay interviews require supervisors to ask, listen, consider, and then follow up on employees’ requests. This builds a new form of connection that causes employees to not only stay longer but also to proactively approach their supervisors with a concern in the future. </a:t>
            </a:r>
          </a:p>
          <a:p>
            <a:pPr>
              <a:spcBef>
                <a:spcPts val="1800"/>
              </a:spcBef>
            </a:pPr>
            <a:r>
              <a:rPr lang="en-US" sz="1800" dirty="0">
                <a:solidFill>
                  <a:srgbClr val="222222"/>
                </a:solidFill>
                <a:effectLst/>
                <a:latin typeface="Arial" panose="020B0604020202020204" pitchFamily="34" charset="0"/>
                <a:ea typeface="Calibri" panose="020F0502020204030204" pitchFamily="34" charset="0"/>
              </a:rPr>
              <a:t>Supervisors who </a:t>
            </a:r>
            <a:r>
              <a:rPr lang="en-US" sz="1800" b="1" dirty="0">
                <a:solidFill>
                  <a:srgbClr val="222222"/>
                </a:solidFill>
                <a:effectLst/>
                <a:latin typeface="Arial" panose="020B0604020202020204" pitchFamily="34" charset="0"/>
                <a:ea typeface="Calibri" panose="020F0502020204030204" pitchFamily="34" charset="0"/>
              </a:rPr>
              <a:t>ask, listen, act, and communicate </a:t>
            </a:r>
            <a:r>
              <a:rPr lang="en-US" sz="1800" dirty="0">
                <a:solidFill>
                  <a:srgbClr val="222222"/>
                </a:solidFill>
                <a:effectLst/>
                <a:latin typeface="Arial" panose="020B0604020202020204" pitchFamily="34" charset="0"/>
                <a:ea typeface="Calibri" panose="020F0502020204030204" pitchFamily="34" charset="0"/>
              </a:rPr>
              <a:t>honestly strengthen trust with their employees, the absolute most important supervisory skill for increasing engagement and retention.</a:t>
            </a:r>
            <a:endParaRPr lang="en-US" sz="1600" dirty="0"/>
          </a:p>
        </p:txBody>
      </p:sp>
      <p:sp>
        <p:nvSpPr>
          <p:cNvPr id="242" name="Google Shape;242;p6">
            <a:extLst>
              <a:ext uri="{FF2B5EF4-FFF2-40B4-BE49-F238E27FC236}">
                <a16:creationId xmlns:a16="http://schemas.microsoft.com/office/drawing/2014/main" id="{ED770763-0E3B-8551-8EDB-F1C8F73D42AA}"/>
              </a:ext>
            </a:extLst>
          </p:cNvPr>
          <p:cNvSpPr txBox="1">
            <a:spLocks noGrp="1"/>
          </p:cNvSpPr>
          <p:nvPr>
            <p:ph type="title"/>
          </p:nvPr>
        </p:nvSpPr>
        <p:spPr>
          <a:xfrm>
            <a:off x="311561" y="418872"/>
            <a:ext cx="7798770"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Stay Interview Advantages</a:t>
            </a:r>
            <a:endParaRPr sz="1200" b="0" dirty="0">
              <a:solidFill>
                <a:schemeClr val="accent2"/>
              </a:solidFill>
            </a:endParaRPr>
          </a:p>
        </p:txBody>
      </p:sp>
    </p:spTree>
    <p:custDataLst>
      <p:tags r:id="rId1"/>
    </p:custDataLst>
    <p:extLst>
      <p:ext uri="{BB962C8B-B14F-4D97-AF65-F5344CB8AC3E}">
        <p14:creationId xmlns:p14="http://schemas.microsoft.com/office/powerpoint/2010/main" val="115831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ACE8ABCD-9727-A6A4-13A1-32BC9CA4F0BD}"/>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F24CFCFC-6BF4-5E0B-DE41-2FBE4A79F9DA}"/>
              </a:ext>
            </a:extLst>
          </p:cNvPr>
          <p:cNvSpPr txBox="1">
            <a:spLocks noGrp="1"/>
          </p:cNvSpPr>
          <p:nvPr>
            <p:ph type="title"/>
          </p:nvPr>
        </p:nvSpPr>
        <p:spPr>
          <a:xfrm>
            <a:off x="301622" y="488446"/>
            <a:ext cx="3346039"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Exercise #1</a:t>
            </a:r>
            <a:endParaRPr sz="1000" b="0" dirty="0">
              <a:solidFill>
                <a:schemeClr val="accent2"/>
              </a:solidFill>
            </a:endParaRPr>
          </a:p>
        </p:txBody>
      </p:sp>
      <p:sp>
        <p:nvSpPr>
          <p:cNvPr id="243" name="Google Shape;243;p6">
            <a:extLst>
              <a:ext uri="{FF2B5EF4-FFF2-40B4-BE49-F238E27FC236}">
                <a16:creationId xmlns:a16="http://schemas.microsoft.com/office/drawing/2014/main" id="{F0E5AC2B-92AC-EE06-E70F-7220D4E3C6BA}"/>
              </a:ext>
            </a:extLst>
          </p:cNvPr>
          <p:cNvSpPr txBox="1">
            <a:spLocks noGrp="1"/>
          </p:cNvSpPr>
          <p:nvPr>
            <p:ph type="body" idx="1"/>
          </p:nvPr>
        </p:nvSpPr>
        <p:spPr>
          <a:xfrm>
            <a:off x="517684" y="1451113"/>
            <a:ext cx="8218811" cy="4124740"/>
          </a:xfrm>
          <a:prstGeom prst="rect">
            <a:avLst/>
          </a:prstGeom>
          <a:noFill/>
          <a:ln>
            <a:noFill/>
          </a:ln>
        </p:spPr>
        <p:txBody>
          <a:bodyPr spcFirstLastPara="1" wrap="square" lIns="91425" tIns="45700" rIns="91425" bIns="45700" anchor="t" anchorCtr="0">
            <a:noAutofit/>
          </a:bodyPr>
          <a:lstStyle/>
          <a:p>
            <a:pPr marL="0" indent="0">
              <a:buNone/>
            </a:pPr>
            <a:r>
              <a:rPr lang="en-US" sz="3600" b="1" dirty="0"/>
              <a:t>Simple reflection…</a:t>
            </a:r>
          </a:p>
          <a:p>
            <a:pPr>
              <a:spcBef>
                <a:spcPts val="1800"/>
              </a:spcBef>
            </a:pPr>
            <a:r>
              <a:rPr lang="en-US" dirty="0"/>
              <a:t>List the initials of three employees who have left in recent times.</a:t>
            </a:r>
          </a:p>
          <a:p>
            <a:pPr>
              <a:spcBef>
                <a:spcPts val="1800"/>
              </a:spcBef>
            </a:pPr>
            <a:r>
              <a:rPr lang="en-US" dirty="0"/>
              <a:t>Indicate the reason you believe they left.</a:t>
            </a:r>
          </a:p>
          <a:p>
            <a:pPr>
              <a:spcBef>
                <a:spcPts val="1800"/>
              </a:spcBef>
            </a:pPr>
            <a:r>
              <a:rPr lang="en-US" dirty="0"/>
              <a:t>Is there something you could have done differently that may have retained them?</a:t>
            </a:r>
          </a:p>
        </p:txBody>
      </p:sp>
      <p:pic>
        <p:nvPicPr>
          <p:cNvPr id="3" name="Picture 2">
            <a:extLst>
              <a:ext uri="{FF2B5EF4-FFF2-40B4-BE49-F238E27FC236}">
                <a16:creationId xmlns:a16="http://schemas.microsoft.com/office/drawing/2014/main" id="{EE9C9D3D-80C4-C2CB-CC04-02C2177DD9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89180" y="2306595"/>
            <a:ext cx="4892269" cy="5213073"/>
          </a:xfrm>
          <a:prstGeom prst="rect">
            <a:avLst/>
          </a:prstGeom>
        </p:spPr>
      </p:pic>
    </p:spTree>
    <p:custDataLst>
      <p:tags r:id="rId1"/>
    </p:custDataLst>
    <p:extLst>
      <p:ext uri="{BB962C8B-B14F-4D97-AF65-F5344CB8AC3E}">
        <p14:creationId xmlns:p14="http://schemas.microsoft.com/office/powerpoint/2010/main" val="61129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EDC15BFC-4786-E93E-BDEF-99C482D36699}"/>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08D40EFE-8B66-7CDF-0580-EA9B530D4D2E}"/>
              </a:ext>
            </a:extLst>
          </p:cNvPr>
          <p:cNvSpPr txBox="1">
            <a:spLocks noGrp="1"/>
          </p:cNvSpPr>
          <p:nvPr>
            <p:ph type="title"/>
          </p:nvPr>
        </p:nvSpPr>
        <p:spPr>
          <a:xfrm>
            <a:off x="301622" y="488446"/>
            <a:ext cx="3346039"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Exercise #2</a:t>
            </a:r>
            <a:endParaRPr sz="1000" b="0" dirty="0">
              <a:solidFill>
                <a:schemeClr val="accent2"/>
              </a:solidFill>
            </a:endParaRPr>
          </a:p>
        </p:txBody>
      </p:sp>
      <p:sp>
        <p:nvSpPr>
          <p:cNvPr id="243" name="Google Shape;243;p6">
            <a:extLst>
              <a:ext uri="{FF2B5EF4-FFF2-40B4-BE49-F238E27FC236}">
                <a16:creationId xmlns:a16="http://schemas.microsoft.com/office/drawing/2014/main" id="{1FBE2725-A088-015E-2743-D2287A4C9EF3}"/>
              </a:ext>
            </a:extLst>
          </p:cNvPr>
          <p:cNvSpPr txBox="1">
            <a:spLocks noGrp="1"/>
          </p:cNvSpPr>
          <p:nvPr>
            <p:ph type="body" idx="1"/>
          </p:nvPr>
        </p:nvSpPr>
        <p:spPr>
          <a:xfrm>
            <a:off x="301623" y="1639473"/>
            <a:ext cx="7013578" cy="4006583"/>
          </a:xfrm>
          <a:prstGeom prst="rect">
            <a:avLst/>
          </a:prstGeom>
          <a:noFill/>
          <a:ln>
            <a:noFill/>
          </a:ln>
        </p:spPr>
        <p:txBody>
          <a:bodyPr spcFirstLastPara="1" wrap="square" lIns="91425" tIns="45700" rIns="91425" bIns="45700" anchor="t" anchorCtr="0">
            <a:noAutofit/>
          </a:bodyPr>
          <a:lstStyle/>
          <a:p>
            <a:pPr marL="0" indent="0">
              <a:buNone/>
            </a:pPr>
            <a:r>
              <a:rPr lang="en-US" sz="3600" b="1" dirty="0"/>
              <a:t>Recollection of Trust Breaking</a:t>
            </a:r>
          </a:p>
          <a:p>
            <a:pPr marL="342900" indent="-342900">
              <a:lnSpc>
                <a:spcPct val="110000"/>
              </a:lnSpc>
              <a:spcBef>
                <a:spcPts val="1800"/>
              </a:spcBef>
            </a:pPr>
            <a:r>
              <a:rPr lang="en-US" sz="2400" dirty="0">
                <a:solidFill>
                  <a:srgbClr val="222222"/>
                </a:solidFill>
                <a:latin typeface="Arial" panose="020B0604020202020204" pitchFamily="34" charset="0"/>
                <a:ea typeface="Calibri" panose="020F0502020204030204" pitchFamily="34" charset="0"/>
              </a:rPr>
              <a:t>R</a:t>
            </a:r>
            <a:r>
              <a:rPr lang="en-US" sz="2400" dirty="0">
                <a:solidFill>
                  <a:srgbClr val="222222"/>
                </a:solidFill>
                <a:effectLst/>
                <a:latin typeface="Arial" panose="020B0604020202020204" pitchFamily="34" charset="0"/>
                <a:ea typeface="Calibri" panose="020F0502020204030204" pitchFamily="34" charset="0"/>
              </a:rPr>
              <a:t>ecall</a:t>
            </a:r>
            <a:r>
              <a:rPr lang="en-US" sz="2400" dirty="0">
                <a:solidFill>
                  <a:srgbClr val="222222"/>
                </a:solidFill>
                <a:latin typeface="Arial" panose="020B0604020202020204" pitchFamily="34" charset="0"/>
                <a:ea typeface="Calibri" panose="020F0502020204030204" pitchFamily="34" charset="0"/>
              </a:rPr>
              <a:t> </a:t>
            </a:r>
            <a:r>
              <a:rPr lang="en-US" sz="2400" dirty="0">
                <a:solidFill>
                  <a:srgbClr val="222222"/>
                </a:solidFill>
                <a:effectLst/>
                <a:latin typeface="Arial" panose="020B0604020202020204" pitchFamily="34" charset="0"/>
                <a:ea typeface="Calibri" panose="020F0502020204030204" pitchFamily="34" charset="0"/>
              </a:rPr>
              <a:t>the worst trust-breaking experience they’ve had in their careers and describe how it made them feel and how it made them change. </a:t>
            </a:r>
            <a:endParaRPr lang="en-US" sz="2400" dirty="0">
              <a:solidFill>
                <a:srgbClr val="222222"/>
              </a:solidFill>
              <a:latin typeface="Arial" panose="020B0604020202020204" pitchFamily="34" charset="0"/>
              <a:ea typeface="Calibri" panose="020F0502020204030204" pitchFamily="34" charset="0"/>
            </a:endParaRPr>
          </a:p>
          <a:p>
            <a:pPr marL="342900" indent="-342900">
              <a:lnSpc>
                <a:spcPct val="110000"/>
              </a:lnSpc>
              <a:spcBef>
                <a:spcPts val="1800"/>
              </a:spcBef>
            </a:pPr>
            <a:r>
              <a:rPr lang="en-US" sz="2400" dirty="0">
                <a:solidFill>
                  <a:srgbClr val="222222"/>
                </a:solidFill>
                <a:effectLst/>
                <a:latin typeface="Arial" panose="020B0604020202020204" pitchFamily="34" charset="0"/>
                <a:ea typeface="Calibri" panose="020F0502020204030204" pitchFamily="34" charset="0"/>
              </a:rPr>
              <a:t>Just for your own internal exercise. </a:t>
            </a:r>
            <a:r>
              <a:rPr lang="en-US" sz="2400" dirty="0">
                <a:solidFill>
                  <a:srgbClr val="222222"/>
                </a:solidFill>
                <a:latin typeface="Arial" panose="020B0604020202020204" pitchFamily="34" charset="0"/>
                <a:ea typeface="Calibri" panose="020F0502020204030204" pitchFamily="34" charset="0"/>
              </a:rPr>
              <a:t>Would </a:t>
            </a:r>
            <a:r>
              <a:rPr lang="en-US" sz="2400" dirty="0">
                <a:solidFill>
                  <a:srgbClr val="222222"/>
                </a:solidFill>
                <a:effectLst/>
                <a:latin typeface="Arial" panose="020B0604020202020204" pitchFamily="34" charset="0"/>
                <a:ea typeface="Calibri" panose="020F0502020204030204" pitchFamily="34" charset="0"/>
              </a:rPr>
              <a:t>any of your past or present employees think of you when doing this exercise?</a:t>
            </a:r>
            <a:endParaRPr lang="en-US" sz="2400" dirty="0"/>
          </a:p>
        </p:txBody>
      </p:sp>
      <p:pic>
        <p:nvPicPr>
          <p:cNvPr id="3" name="Picture 2">
            <a:extLst>
              <a:ext uri="{FF2B5EF4-FFF2-40B4-BE49-F238E27FC236}">
                <a16:creationId xmlns:a16="http://schemas.microsoft.com/office/drawing/2014/main" id="{77245B89-899D-A1BB-B0BE-6DA869B96A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5593" y="1070106"/>
            <a:ext cx="5172521" cy="5145316"/>
          </a:xfrm>
          <a:prstGeom prst="rect">
            <a:avLst/>
          </a:prstGeom>
        </p:spPr>
      </p:pic>
    </p:spTree>
    <p:custDataLst>
      <p:tags r:id="rId1"/>
    </p:custDataLst>
    <p:extLst>
      <p:ext uri="{BB962C8B-B14F-4D97-AF65-F5344CB8AC3E}">
        <p14:creationId xmlns:p14="http://schemas.microsoft.com/office/powerpoint/2010/main" val="390256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178F91AA-A40B-4D7A-B5AB-32B2E46F0EA0}"/>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F3963ABF-6DB3-1B60-A20A-C3C9E2DB27F3}"/>
              </a:ext>
            </a:extLst>
          </p:cNvPr>
          <p:cNvSpPr txBox="1">
            <a:spLocks noGrp="1"/>
          </p:cNvSpPr>
          <p:nvPr>
            <p:ph type="title"/>
          </p:nvPr>
        </p:nvSpPr>
        <p:spPr>
          <a:xfrm>
            <a:off x="301622" y="488446"/>
            <a:ext cx="10700995"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Active Listening Self-Assessment</a:t>
            </a:r>
            <a:endParaRPr sz="1000" b="0" dirty="0">
              <a:solidFill>
                <a:schemeClr val="accent2"/>
              </a:solidFill>
            </a:endParaRPr>
          </a:p>
        </p:txBody>
      </p:sp>
      <p:sp>
        <p:nvSpPr>
          <p:cNvPr id="243" name="Google Shape;243;p6">
            <a:extLst>
              <a:ext uri="{FF2B5EF4-FFF2-40B4-BE49-F238E27FC236}">
                <a16:creationId xmlns:a16="http://schemas.microsoft.com/office/drawing/2014/main" id="{30E53E44-C454-3E02-0CF9-7FCB4BA6B2C3}"/>
              </a:ext>
            </a:extLst>
          </p:cNvPr>
          <p:cNvSpPr txBox="1">
            <a:spLocks noGrp="1"/>
          </p:cNvSpPr>
          <p:nvPr>
            <p:ph type="body" idx="1"/>
          </p:nvPr>
        </p:nvSpPr>
        <p:spPr>
          <a:xfrm>
            <a:off x="442607" y="1405787"/>
            <a:ext cx="7409622" cy="4046425"/>
          </a:xfrm>
          <a:prstGeom prst="rect">
            <a:avLst/>
          </a:prstGeom>
          <a:noFill/>
          <a:ln>
            <a:noFill/>
          </a:ln>
        </p:spPr>
        <p:txBody>
          <a:bodyPr spcFirstLastPara="1" wrap="square" lIns="91425" tIns="45700" rIns="91425" bIns="45700" anchor="t" anchorCtr="0">
            <a:noAutofit/>
          </a:bodyPr>
          <a:lstStyle/>
          <a:p>
            <a:pPr marL="0" indent="0">
              <a:lnSpc>
                <a:spcPct val="110000"/>
              </a:lnSpc>
              <a:buNone/>
            </a:pPr>
            <a:r>
              <a:rPr lang="en-US" b="1" dirty="0"/>
              <a:t>Listening Behaviors: Grade yourself (Scale of 1-5)</a:t>
            </a:r>
          </a:p>
          <a:p>
            <a:pPr>
              <a:lnSpc>
                <a:spcPct val="110000"/>
              </a:lnSpc>
            </a:pPr>
            <a:r>
              <a:rPr lang="en-US" sz="2400" dirty="0"/>
              <a:t>Make appropriate eye contact</a:t>
            </a:r>
          </a:p>
          <a:p>
            <a:pPr>
              <a:lnSpc>
                <a:spcPct val="110000"/>
              </a:lnSpc>
            </a:pPr>
            <a:r>
              <a:rPr lang="en-US" sz="2400" dirty="0"/>
              <a:t>Don’t interrupt</a:t>
            </a:r>
          </a:p>
          <a:p>
            <a:pPr>
              <a:lnSpc>
                <a:spcPct val="110000"/>
              </a:lnSpc>
            </a:pPr>
            <a:r>
              <a:rPr lang="en-US" sz="2400" dirty="0"/>
              <a:t>Stay focused vs looking at the computer screen or phone</a:t>
            </a:r>
          </a:p>
          <a:p>
            <a:pPr>
              <a:lnSpc>
                <a:spcPct val="110000"/>
              </a:lnSpc>
            </a:pPr>
            <a:r>
              <a:rPr lang="en-US" sz="2400" dirty="0"/>
              <a:t>Avoid distractions</a:t>
            </a:r>
          </a:p>
          <a:p>
            <a:pPr>
              <a:lnSpc>
                <a:spcPct val="110000"/>
              </a:lnSpc>
            </a:pPr>
            <a:r>
              <a:rPr lang="en-US" sz="2400" dirty="0"/>
              <a:t>Re-state what employees say to ensure you understand accurately and completely. </a:t>
            </a:r>
          </a:p>
        </p:txBody>
      </p:sp>
      <p:pic>
        <p:nvPicPr>
          <p:cNvPr id="3" name="Picture 2">
            <a:extLst>
              <a:ext uri="{FF2B5EF4-FFF2-40B4-BE49-F238E27FC236}">
                <a16:creationId xmlns:a16="http://schemas.microsoft.com/office/drawing/2014/main" id="{1A363729-86EE-5AEE-79C6-B6B8874FA5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61779" y="1689649"/>
            <a:ext cx="4456889" cy="5037722"/>
          </a:xfrm>
          <a:prstGeom prst="rect">
            <a:avLst/>
          </a:prstGeom>
        </p:spPr>
      </p:pic>
    </p:spTree>
    <p:custDataLst>
      <p:tags r:id="rId1"/>
    </p:custDataLst>
    <p:extLst>
      <p:ext uri="{BB962C8B-B14F-4D97-AF65-F5344CB8AC3E}">
        <p14:creationId xmlns:p14="http://schemas.microsoft.com/office/powerpoint/2010/main" val="3772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75173C8F-DE7D-24E7-897F-76AA5B7903ED}"/>
            </a:ext>
          </a:extLst>
        </p:cNvPr>
        <p:cNvGrpSpPr/>
        <p:nvPr/>
      </p:nvGrpSpPr>
      <p:grpSpPr>
        <a:xfrm>
          <a:off x="0" y="0"/>
          <a:ext cx="0" cy="0"/>
          <a:chOff x="0" y="0"/>
          <a:chExt cx="0" cy="0"/>
        </a:xfrm>
      </p:grpSpPr>
      <p:sp>
        <p:nvSpPr>
          <p:cNvPr id="243" name="Google Shape;243;p6">
            <a:extLst>
              <a:ext uri="{FF2B5EF4-FFF2-40B4-BE49-F238E27FC236}">
                <a16:creationId xmlns:a16="http://schemas.microsoft.com/office/drawing/2014/main" id="{265A9D39-F9F0-5B92-207F-0F43F9E3A0BE}"/>
              </a:ext>
            </a:extLst>
          </p:cNvPr>
          <p:cNvSpPr txBox="1">
            <a:spLocks noGrp="1"/>
          </p:cNvSpPr>
          <p:nvPr>
            <p:ph type="body" idx="1"/>
          </p:nvPr>
        </p:nvSpPr>
        <p:spPr>
          <a:xfrm>
            <a:off x="583589" y="1204820"/>
            <a:ext cx="9808640" cy="4448360"/>
          </a:xfrm>
          <a:prstGeom prst="rect">
            <a:avLst/>
          </a:prstGeom>
          <a:noFill/>
          <a:ln>
            <a:noFill/>
          </a:ln>
        </p:spPr>
        <p:txBody>
          <a:bodyPr spcFirstLastPara="1" wrap="square" lIns="91425" tIns="45700" rIns="91425" bIns="45700" anchor="t" anchorCtr="0">
            <a:noAutofit/>
          </a:bodyPr>
          <a:lstStyle/>
          <a:p>
            <a:pPr marL="0" indent="0">
              <a:lnSpc>
                <a:spcPct val="110000"/>
              </a:lnSpc>
              <a:buNone/>
            </a:pPr>
            <a:r>
              <a:rPr lang="en-US" sz="3600" b="1" dirty="0"/>
              <a:t>Delivering sensitive information </a:t>
            </a:r>
          </a:p>
          <a:p>
            <a:pPr marL="0" indent="0">
              <a:lnSpc>
                <a:spcPct val="110000"/>
              </a:lnSpc>
              <a:buNone/>
            </a:pPr>
            <a:r>
              <a:rPr lang="en-US" sz="2400" b="1" i="1" dirty="0"/>
              <a:t>Think of a manager </a:t>
            </a:r>
            <a:r>
              <a:rPr lang="en-US" sz="2400" i="1" dirty="0"/>
              <a:t>who you have worked with and has successfully built trust with their team.  Consider how this manager typically handled delivering information the team did not want to hear.  How would the manager </a:t>
            </a:r>
            <a:r>
              <a:rPr lang="en-US" sz="2400" b="1" i="1" dirty="0"/>
              <a:t>balance</a:t>
            </a:r>
            <a:r>
              <a:rPr lang="en-US" sz="2400" i="1" dirty="0"/>
              <a:t> the sensitivity of the issue with the decision to support, remain neutral, or not support his or her superiors.</a:t>
            </a:r>
          </a:p>
          <a:p>
            <a:pPr>
              <a:lnSpc>
                <a:spcPct val="110000"/>
              </a:lnSpc>
            </a:pPr>
            <a:r>
              <a:rPr lang="en-US" sz="2000" dirty="0"/>
              <a:t>Would the manager tell the truth about the possible outcomes or exaggerate them?</a:t>
            </a:r>
          </a:p>
          <a:p>
            <a:pPr>
              <a:lnSpc>
                <a:spcPct val="110000"/>
              </a:lnSpc>
            </a:pPr>
            <a:r>
              <a:rPr lang="en-US" sz="2000" dirty="0"/>
              <a:t>Would the manager acknowledge all sides of the issue?</a:t>
            </a:r>
          </a:p>
          <a:p>
            <a:pPr>
              <a:lnSpc>
                <a:spcPct val="110000"/>
              </a:lnSpc>
            </a:pPr>
            <a:r>
              <a:rPr lang="en-US" sz="2000" dirty="0"/>
              <a:t>Would the manager then be positive, neutral, or critical of the decision?</a:t>
            </a:r>
          </a:p>
        </p:txBody>
      </p:sp>
      <p:sp>
        <p:nvSpPr>
          <p:cNvPr id="242" name="Google Shape;242;p6">
            <a:extLst>
              <a:ext uri="{FF2B5EF4-FFF2-40B4-BE49-F238E27FC236}">
                <a16:creationId xmlns:a16="http://schemas.microsoft.com/office/drawing/2014/main" id="{83B09A85-8C56-3B50-EF02-E50F06465686}"/>
              </a:ext>
            </a:extLst>
          </p:cNvPr>
          <p:cNvSpPr txBox="1">
            <a:spLocks noGrp="1"/>
          </p:cNvSpPr>
          <p:nvPr>
            <p:ph type="title"/>
          </p:nvPr>
        </p:nvSpPr>
        <p:spPr>
          <a:xfrm>
            <a:off x="422728" y="389055"/>
            <a:ext cx="3375856"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Exercise #3</a:t>
            </a:r>
            <a:endParaRPr sz="700" b="0" dirty="0">
              <a:solidFill>
                <a:schemeClr val="accent2"/>
              </a:solidFill>
            </a:endParaRPr>
          </a:p>
        </p:txBody>
      </p:sp>
    </p:spTree>
    <p:custDataLst>
      <p:tags r:id="rId1"/>
    </p:custDataLst>
    <p:extLst>
      <p:ext uri="{BB962C8B-B14F-4D97-AF65-F5344CB8AC3E}">
        <p14:creationId xmlns:p14="http://schemas.microsoft.com/office/powerpoint/2010/main" val="106130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39CDE522-B43E-59E0-5801-7E96F44DB97D}"/>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293A7D01-DF1C-65D5-043D-1322B0A59AFE}"/>
              </a:ext>
            </a:extLst>
          </p:cNvPr>
          <p:cNvSpPr txBox="1">
            <a:spLocks noGrp="1"/>
          </p:cNvSpPr>
          <p:nvPr>
            <p:ph type="title"/>
          </p:nvPr>
        </p:nvSpPr>
        <p:spPr>
          <a:xfrm>
            <a:off x="482885" y="565946"/>
            <a:ext cx="8591696" cy="9247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b="1" dirty="0"/>
              <a:t>Preparing for Stay Interviews</a:t>
            </a:r>
            <a:endParaRPr sz="400" b="1" dirty="0">
              <a:solidFill>
                <a:schemeClr val="accent2"/>
              </a:solidFill>
            </a:endParaRPr>
          </a:p>
        </p:txBody>
      </p:sp>
      <p:sp>
        <p:nvSpPr>
          <p:cNvPr id="3" name="Text Placeholder 2">
            <a:extLst>
              <a:ext uri="{FF2B5EF4-FFF2-40B4-BE49-F238E27FC236}">
                <a16:creationId xmlns:a16="http://schemas.microsoft.com/office/drawing/2014/main" id="{05EB30BF-16D7-2D98-5E22-344A47E74C29}"/>
              </a:ext>
            </a:extLst>
          </p:cNvPr>
          <p:cNvSpPr>
            <a:spLocks noGrp="1"/>
          </p:cNvSpPr>
          <p:nvPr>
            <p:ph type="body" idx="1"/>
          </p:nvPr>
        </p:nvSpPr>
        <p:spPr>
          <a:xfrm>
            <a:off x="522128" y="1861475"/>
            <a:ext cx="10923283" cy="3316699"/>
          </a:xfrm>
        </p:spPr>
        <p:txBody>
          <a:bodyPr>
            <a:noAutofit/>
          </a:bodyPr>
          <a:lstStyle/>
          <a:p>
            <a:pPr marL="342900" indent="-342900" algn="l">
              <a:lnSpc>
                <a:spcPct val="110000"/>
              </a:lnSpc>
              <a:spcBef>
                <a:spcPts val="1200"/>
              </a:spcBef>
              <a:buFont typeface="Arial" panose="020B0604020202020204" pitchFamily="34" charset="0"/>
              <a:buChar char="•"/>
            </a:pPr>
            <a:r>
              <a:rPr lang="en-US" sz="2800" dirty="0"/>
              <a:t>Identify the top five issues that employees will raise and provide scripts/talking points to your leaders to give them comfort.</a:t>
            </a:r>
          </a:p>
          <a:p>
            <a:pPr marL="342900" indent="-342900" algn="l">
              <a:lnSpc>
                <a:spcPct val="110000"/>
              </a:lnSpc>
              <a:spcBef>
                <a:spcPts val="1200"/>
              </a:spcBef>
              <a:buFont typeface="Arial" panose="020B0604020202020204" pitchFamily="34" charset="0"/>
              <a:buChar char="•"/>
            </a:pPr>
            <a:r>
              <a:rPr lang="en-US" sz="2800" dirty="0"/>
              <a:t>Take 3 minutes to quietly think about what these issues would likely be.  Discuss.</a:t>
            </a:r>
          </a:p>
          <a:p>
            <a:pPr marL="342900" indent="-342900" algn="l">
              <a:lnSpc>
                <a:spcPct val="110000"/>
              </a:lnSpc>
              <a:spcBef>
                <a:spcPts val="1200"/>
              </a:spcBef>
              <a:buFont typeface="Arial" panose="020B0604020202020204" pitchFamily="34" charset="0"/>
              <a:buChar char="•"/>
            </a:pPr>
            <a:r>
              <a:rPr lang="en-US" sz="2800" dirty="0"/>
              <a:t>Finnegan says the most likely issue is usually about …..</a:t>
            </a:r>
          </a:p>
        </p:txBody>
      </p:sp>
      <p:pic>
        <p:nvPicPr>
          <p:cNvPr id="5" name="Google Shape;244;p6">
            <a:extLst>
              <a:ext uri="{FF2B5EF4-FFF2-40B4-BE49-F238E27FC236}">
                <a16:creationId xmlns:a16="http://schemas.microsoft.com/office/drawing/2014/main" id="{D47F75D8-3356-F3D4-48A6-17575D51A4E1}"/>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135315" y="462395"/>
            <a:ext cx="2056685" cy="2056685"/>
          </a:xfrm>
          <a:prstGeom prst="rect">
            <a:avLst/>
          </a:prstGeom>
          <a:noFill/>
          <a:ln>
            <a:noFill/>
          </a:ln>
        </p:spPr>
      </p:pic>
    </p:spTree>
    <p:custDataLst>
      <p:tags r:id="rId1"/>
    </p:custDataLst>
    <p:extLst>
      <p:ext uri="{BB962C8B-B14F-4D97-AF65-F5344CB8AC3E}">
        <p14:creationId xmlns:p14="http://schemas.microsoft.com/office/powerpoint/2010/main" val="392887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A6D70195-8BD8-EFC7-DAC1-55C03C8EB052}"/>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6E2B9876-47BF-90D2-6FA4-0FBCC15072F5}"/>
              </a:ext>
            </a:extLst>
          </p:cNvPr>
          <p:cNvSpPr txBox="1">
            <a:spLocks noGrp="1"/>
          </p:cNvSpPr>
          <p:nvPr>
            <p:ph type="title"/>
          </p:nvPr>
        </p:nvSpPr>
        <p:spPr>
          <a:xfrm>
            <a:off x="328681" y="411122"/>
            <a:ext cx="3403158" cy="12344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Exercise #4</a:t>
            </a:r>
            <a:endParaRPr sz="200" b="0" dirty="0">
              <a:solidFill>
                <a:schemeClr val="accent2"/>
              </a:solidFill>
            </a:endParaRPr>
          </a:p>
        </p:txBody>
      </p:sp>
      <p:sp>
        <p:nvSpPr>
          <p:cNvPr id="243" name="Google Shape;243;p6">
            <a:extLst>
              <a:ext uri="{FF2B5EF4-FFF2-40B4-BE49-F238E27FC236}">
                <a16:creationId xmlns:a16="http://schemas.microsoft.com/office/drawing/2014/main" id="{BD264279-90D0-7495-BBB1-10A9B9EA21E5}"/>
              </a:ext>
            </a:extLst>
          </p:cNvPr>
          <p:cNvSpPr txBox="1">
            <a:spLocks noGrp="1"/>
          </p:cNvSpPr>
          <p:nvPr>
            <p:ph type="body" idx="1"/>
          </p:nvPr>
        </p:nvSpPr>
        <p:spPr>
          <a:xfrm>
            <a:off x="652007" y="1645562"/>
            <a:ext cx="6275568" cy="2846058"/>
          </a:xfrm>
          <a:prstGeom prst="rect">
            <a:avLst/>
          </a:prstGeom>
          <a:noFill/>
          <a:ln>
            <a:noFill/>
          </a:ln>
        </p:spPr>
        <p:txBody>
          <a:bodyPr spcFirstLastPara="1" wrap="square" lIns="91425" tIns="45700" rIns="91425" bIns="45700" anchor="t" anchorCtr="0">
            <a:noAutofit/>
          </a:bodyPr>
          <a:lstStyle/>
          <a:p>
            <a:pPr marL="50800" indent="0">
              <a:lnSpc>
                <a:spcPct val="110000"/>
              </a:lnSpc>
              <a:spcBef>
                <a:spcPts val="1800"/>
              </a:spcBef>
              <a:buNone/>
            </a:pPr>
            <a:r>
              <a:rPr lang="en-US" sz="3600" b="1" dirty="0"/>
              <a:t>Consider for a Minute…</a:t>
            </a:r>
          </a:p>
          <a:p>
            <a:pPr indent="-457200">
              <a:lnSpc>
                <a:spcPct val="110000"/>
              </a:lnSpc>
              <a:spcBef>
                <a:spcPts val="1800"/>
              </a:spcBef>
            </a:pPr>
            <a:r>
              <a:rPr lang="en-US" sz="2800" dirty="0"/>
              <a:t>What things do you think employees will most want to talk about?</a:t>
            </a:r>
          </a:p>
          <a:p>
            <a:pPr indent="-457200">
              <a:lnSpc>
                <a:spcPct val="110000"/>
              </a:lnSpc>
              <a:spcBef>
                <a:spcPts val="1800"/>
              </a:spcBef>
            </a:pPr>
            <a:r>
              <a:rPr lang="en-US" dirty="0"/>
              <a:t>Make a list.</a:t>
            </a:r>
            <a:endParaRPr lang="en-US" sz="2800" dirty="0"/>
          </a:p>
        </p:txBody>
      </p:sp>
      <p:pic>
        <p:nvPicPr>
          <p:cNvPr id="6" name="Picture 5">
            <a:extLst>
              <a:ext uri="{FF2B5EF4-FFF2-40B4-BE49-F238E27FC236}">
                <a16:creationId xmlns:a16="http://schemas.microsoft.com/office/drawing/2014/main" id="{14F22D8C-30EF-5BD3-541A-0472F18F403E}"/>
              </a:ext>
              <a:ext uri="{C183D7F6-B498-43B3-948B-1728B52AA6E4}">
                <adec:decorative xmlns:adec="http://schemas.microsoft.com/office/drawing/2017/decorative" val="1"/>
              </a:ext>
            </a:extLst>
          </p:cNvPr>
          <p:cNvPicPr>
            <a:picLocks noChangeAspect="1"/>
          </p:cNvPicPr>
          <p:nvPr/>
        </p:nvPicPr>
        <p:blipFill>
          <a:blip r:embed="rId4"/>
          <a:srcRect l="17890" t="12608" r="16216" b="11160"/>
          <a:stretch/>
        </p:blipFill>
        <p:spPr>
          <a:xfrm>
            <a:off x="6337537" y="986971"/>
            <a:ext cx="6332562" cy="4884057"/>
          </a:xfrm>
          <a:prstGeom prst="rect">
            <a:avLst/>
          </a:prstGeom>
        </p:spPr>
      </p:pic>
    </p:spTree>
    <p:custDataLst>
      <p:tags r:id="rId1"/>
    </p:custDataLst>
    <p:extLst>
      <p:ext uri="{BB962C8B-B14F-4D97-AF65-F5344CB8AC3E}">
        <p14:creationId xmlns:p14="http://schemas.microsoft.com/office/powerpoint/2010/main" val="55359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8818D138-E2EC-9D0F-BE26-330A1C8113DC}"/>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1DCD663F-89F3-B8BF-A793-5DCBD7AFA2AA}"/>
              </a:ext>
            </a:extLst>
          </p:cNvPr>
          <p:cNvSpPr txBox="1">
            <a:spLocks noGrp="1"/>
          </p:cNvSpPr>
          <p:nvPr>
            <p:ph type="title"/>
          </p:nvPr>
        </p:nvSpPr>
        <p:spPr>
          <a:xfrm>
            <a:off x="351576" y="460576"/>
            <a:ext cx="11488848" cy="7679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Finnegan says that Common Topics are:</a:t>
            </a:r>
            <a:endParaRPr sz="100" b="0" dirty="0">
              <a:solidFill>
                <a:schemeClr val="accent2"/>
              </a:solidFill>
            </a:endParaRPr>
          </a:p>
        </p:txBody>
      </p:sp>
      <p:sp>
        <p:nvSpPr>
          <p:cNvPr id="243" name="Google Shape;243;p6">
            <a:extLst>
              <a:ext uri="{FF2B5EF4-FFF2-40B4-BE49-F238E27FC236}">
                <a16:creationId xmlns:a16="http://schemas.microsoft.com/office/drawing/2014/main" id="{790365F2-5B09-1A6B-72BF-F0E5C54D9C91}"/>
              </a:ext>
            </a:extLst>
          </p:cNvPr>
          <p:cNvSpPr txBox="1">
            <a:spLocks noGrp="1"/>
          </p:cNvSpPr>
          <p:nvPr>
            <p:ph type="body" idx="1"/>
          </p:nvPr>
        </p:nvSpPr>
        <p:spPr>
          <a:xfrm>
            <a:off x="567134" y="1689146"/>
            <a:ext cx="4076785" cy="4063473"/>
          </a:xfrm>
          <a:prstGeom prst="rect">
            <a:avLst/>
          </a:prstGeom>
          <a:noFill/>
          <a:ln>
            <a:noFill/>
          </a:ln>
        </p:spPr>
        <p:txBody>
          <a:bodyPr spcFirstLastPara="1" wrap="square" lIns="91425" tIns="45700" rIns="91425" bIns="45700" anchor="t" anchorCtr="0">
            <a:noAutofit/>
          </a:bodyPr>
          <a:lstStyle/>
          <a:p>
            <a:pPr indent="-457200">
              <a:buClr>
                <a:schemeClr val="tx1">
                  <a:lumMod val="75000"/>
                  <a:lumOff val="25000"/>
                </a:schemeClr>
              </a:buClr>
            </a:pPr>
            <a:r>
              <a:rPr lang="en-US" sz="3200" dirty="0"/>
              <a:t>Work processes</a:t>
            </a:r>
          </a:p>
          <a:p>
            <a:pPr indent="-457200">
              <a:buClr>
                <a:schemeClr val="tx1">
                  <a:lumMod val="75000"/>
                  <a:lumOff val="25000"/>
                </a:schemeClr>
              </a:buClr>
            </a:pPr>
            <a:r>
              <a:rPr lang="en-US" sz="3200" dirty="0"/>
              <a:t>Equipment</a:t>
            </a:r>
          </a:p>
          <a:p>
            <a:pPr indent="-457200">
              <a:lnSpc>
                <a:spcPct val="110000"/>
              </a:lnSpc>
              <a:buClr>
                <a:schemeClr val="tx1">
                  <a:lumMod val="75000"/>
                  <a:lumOff val="25000"/>
                </a:schemeClr>
              </a:buClr>
            </a:pPr>
            <a:r>
              <a:rPr lang="en-US" sz="3200" dirty="0"/>
              <a:t>Communications</a:t>
            </a:r>
          </a:p>
          <a:p>
            <a:pPr indent="-457200">
              <a:buClr>
                <a:schemeClr val="tx1">
                  <a:lumMod val="75000"/>
                  <a:lumOff val="25000"/>
                </a:schemeClr>
              </a:buClr>
            </a:pPr>
            <a:r>
              <a:rPr lang="en-US" sz="3200" dirty="0"/>
              <a:t>Working with Peers</a:t>
            </a:r>
          </a:p>
          <a:p>
            <a:pPr indent="-457200">
              <a:buClr>
                <a:schemeClr val="tx1">
                  <a:lumMod val="75000"/>
                  <a:lumOff val="25000"/>
                </a:schemeClr>
              </a:buClr>
            </a:pPr>
            <a:r>
              <a:rPr lang="en-US" sz="3200" dirty="0"/>
              <a:t>Working with you</a:t>
            </a:r>
          </a:p>
        </p:txBody>
      </p:sp>
      <p:sp>
        <p:nvSpPr>
          <p:cNvPr id="3" name="TextBox 2">
            <a:extLst>
              <a:ext uri="{FF2B5EF4-FFF2-40B4-BE49-F238E27FC236}">
                <a16:creationId xmlns:a16="http://schemas.microsoft.com/office/drawing/2014/main" id="{6312203E-5587-DCD8-2D4C-35A76D5D2CB9}"/>
              </a:ext>
            </a:extLst>
          </p:cNvPr>
          <p:cNvSpPr txBox="1"/>
          <p:nvPr/>
        </p:nvSpPr>
        <p:spPr>
          <a:xfrm>
            <a:off x="6096000" y="1867723"/>
            <a:ext cx="6154220" cy="2523768"/>
          </a:xfrm>
          <a:prstGeom prst="rect">
            <a:avLst/>
          </a:prstGeom>
          <a:noFill/>
        </p:spPr>
        <p:txBody>
          <a:bodyPr wrap="square">
            <a:spAutoFit/>
          </a:bodyPr>
          <a:lstStyle/>
          <a:p>
            <a:pPr marL="457200" indent="-457200">
              <a:spcBef>
                <a:spcPts val="1200"/>
              </a:spcBef>
              <a:buClr>
                <a:schemeClr val="tx1">
                  <a:lumMod val="75000"/>
                  <a:lumOff val="25000"/>
                </a:schemeClr>
              </a:buClr>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Professional Development </a:t>
            </a:r>
          </a:p>
          <a:p>
            <a:pPr marL="457200" indent="-457200">
              <a:spcBef>
                <a:spcPts val="1200"/>
              </a:spcBef>
              <a:buClr>
                <a:schemeClr val="tx1">
                  <a:lumMod val="75000"/>
                  <a:lumOff val="25000"/>
                </a:schemeClr>
              </a:buClr>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Promotional Opportunities</a:t>
            </a:r>
          </a:p>
          <a:p>
            <a:pPr marL="457200" indent="-457200">
              <a:spcBef>
                <a:spcPts val="1200"/>
              </a:spcBef>
              <a:buClr>
                <a:schemeClr val="tx1">
                  <a:lumMod val="75000"/>
                  <a:lumOff val="25000"/>
                </a:schemeClr>
              </a:buClr>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Pay</a:t>
            </a:r>
          </a:p>
          <a:p>
            <a:pPr marL="457200" indent="-457200">
              <a:spcBef>
                <a:spcPts val="1200"/>
              </a:spcBef>
              <a:buClr>
                <a:schemeClr val="tx1">
                  <a:lumMod val="75000"/>
                  <a:lumOff val="25000"/>
                </a:schemeClr>
              </a:buClr>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Recognition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2056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A6CEC04E-34B2-D34F-6571-9392128F7C25}"/>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66677CE0-927F-E6E1-2AD2-709DE800CD34}"/>
              </a:ext>
            </a:extLst>
          </p:cNvPr>
          <p:cNvSpPr txBox="1">
            <a:spLocks noGrp="1"/>
          </p:cNvSpPr>
          <p:nvPr>
            <p:ph type="title"/>
          </p:nvPr>
        </p:nvSpPr>
        <p:spPr>
          <a:xfrm>
            <a:off x="341302" y="282539"/>
            <a:ext cx="8504748" cy="1337494"/>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Introducing Stay Interviews </a:t>
            </a:r>
            <a:r>
              <a:rPr lang="en-US" sz="3600" dirty="0"/>
              <a:t>(In Your Own Words.)</a:t>
            </a:r>
            <a:endParaRPr sz="5400" b="0" dirty="0">
              <a:solidFill>
                <a:schemeClr val="accent2"/>
              </a:solidFill>
            </a:endParaRPr>
          </a:p>
        </p:txBody>
      </p:sp>
      <p:sp>
        <p:nvSpPr>
          <p:cNvPr id="3" name="TextBox 2">
            <a:extLst>
              <a:ext uri="{FF2B5EF4-FFF2-40B4-BE49-F238E27FC236}">
                <a16:creationId xmlns:a16="http://schemas.microsoft.com/office/drawing/2014/main" id="{95D7C89A-36BE-E8E0-0315-4B95EF8704DA}"/>
              </a:ext>
            </a:extLst>
          </p:cNvPr>
          <p:cNvSpPr txBox="1"/>
          <p:nvPr/>
        </p:nvSpPr>
        <p:spPr>
          <a:xfrm>
            <a:off x="647272" y="2056685"/>
            <a:ext cx="10897456" cy="3882281"/>
          </a:xfrm>
          <a:prstGeom prst="rect">
            <a:avLst/>
          </a:prstGeom>
          <a:noFill/>
        </p:spPr>
        <p:txBody>
          <a:bodyPr wrap="square">
            <a:spAutoFit/>
          </a:bodyPr>
          <a:lstStyle/>
          <a:p>
            <a:pPr marL="0" indent="0">
              <a:lnSpc>
                <a:spcPct val="110000"/>
              </a:lnSpc>
              <a:spcAft>
                <a:spcPts val="1200"/>
              </a:spcAft>
              <a:buNone/>
            </a:pPr>
            <a:r>
              <a:rPr lang="en-US" sz="2400" dirty="0">
                <a:latin typeface="Calibri" panose="020F0502020204030204" pitchFamily="34" charset="0"/>
                <a:ea typeface="Calibri" panose="020F0502020204030204" pitchFamily="34" charset="0"/>
                <a:cs typeface="Calibri" panose="020F0502020204030204" pitchFamily="34" charset="0"/>
              </a:rPr>
              <a:t>“We have a new idea that will hopefully make working here better for all of us.  Over  the next few weeks, I am going to schedule a Stay Interview meeting, one-on one with each of you.  The purpose is for you to share with me what I can do to make your job better and I will make every change that I think makes sense and is under my control.  And if something sounds right that is not under my control, I will ask those above me to help make it happen.”</a:t>
            </a:r>
          </a:p>
          <a:p>
            <a:pPr marL="0" indent="0">
              <a:lnSpc>
                <a:spcPct val="110000"/>
              </a:lnSpc>
              <a:spcAft>
                <a:spcPts val="1200"/>
              </a:spcAft>
              <a:buNone/>
            </a:pPr>
            <a:r>
              <a:rPr lang="en-US" sz="2400" dirty="0">
                <a:latin typeface="Calibri" panose="020F0502020204030204" pitchFamily="34" charset="0"/>
                <a:ea typeface="Calibri" panose="020F0502020204030204" pitchFamily="34" charset="0"/>
                <a:cs typeface="Calibri" panose="020F0502020204030204" pitchFamily="34" charset="0"/>
              </a:rPr>
              <a:t>I will bring a few questions.  I really want to understand why you stay here and even what could cause you to leave.  I want you to think in advance what really is most important to you, and we will talk about it.</a:t>
            </a:r>
          </a:p>
        </p:txBody>
      </p:sp>
    </p:spTree>
    <p:custDataLst>
      <p:tags r:id="rId1"/>
    </p:custDataLst>
    <p:extLst>
      <p:ext uri="{BB962C8B-B14F-4D97-AF65-F5344CB8AC3E}">
        <p14:creationId xmlns:p14="http://schemas.microsoft.com/office/powerpoint/2010/main" val="315806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511758" y="473409"/>
            <a:ext cx="9448801" cy="61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6000" dirty="0">
                <a:solidFill>
                  <a:schemeClr val="accent2"/>
                </a:solidFill>
              </a:rPr>
              <a:t>The Power of Stay Interviews</a:t>
            </a:r>
            <a:endParaRPr sz="6000" dirty="0">
              <a:solidFill>
                <a:schemeClr val="accent2"/>
              </a:solidFill>
            </a:endParaRPr>
          </a:p>
        </p:txBody>
      </p:sp>
      <p:sp>
        <p:nvSpPr>
          <p:cNvPr id="243" name="Google Shape;243;p6"/>
          <p:cNvSpPr txBox="1">
            <a:spLocks noGrp="1"/>
          </p:cNvSpPr>
          <p:nvPr>
            <p:ph type="body" idx="1"/>
          </p:nvPr>
        </p:nvSpPr>
        <p:spPr>
          <a:xfrm>
            <a:off x="988942" y="1585248"/>
            <a:ext cx="7046844" cy="2552972"/>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spcAft>
                <a:spcPts val="1200"/>
              </a:spcAft>
              <a:buNone/>
            </a:pPr>
            <a:r>
              <a:rPr lang="en-US" sz="4400" dirty="0"/>
              <a:t>“</a:t>
            </a:r>
            <a:r>
              <a:rPr lang="en-US" sz="4400" b="1" dirty="0">
                <a:solidFill>
                  <a:schemeClr val="accent4">
                    <a:lumMod val="50000"/>
                  </a:schemeClr>
                </a:solidFill>
              </a:rPr>
              <a:t>Supervisors’ </a:t>
            </a:r>
            <a:r>
              <a:rPr lang="en-US" sz="4400" dirty="0"/>
              <a:t>mighty power to drive </a:t>
            </a:r>
            <a:r>
              <a:rPr lang="en-US" sz="4400" b="1" dirty="0">
                <a:solidFill>
                  <a:schemeClr val="accent3">
                    <a:lumMod val="75000"/>
                  </a:schemeClr>
                </a:solidFill>
              </a:rPr>
              <a:t>Engagement and Retention</a:t>
            </a:r>
            <a:r>
              <a:rPr lang="en-US" sz="4400" dirty="0"/>
              <a:t>”</a:t>
            </a:r>
            <a:endParaRPr lang="en-US" sz="2000" u="none" strike="noStrike" dirty="0">
              <a:effectLst/>
              <a:latin typeface="Open Sans" pitchFamily="2" charset="0"/>
              <a:ea typeface="Open Sans" pitchFamily="2" charset="0"/>
              <a:cs typeface="Open Sans" pitchFamily="2" charset="0"/>
            </a:endParaRPr>
          </a:p>
        </p:txBody>
      </p:sp>
      <p:pic>
        <p:nvPicPr>
          <p:cNvPr id="3" name="Picture 2">
            <a:extLst>
              <a:ext uri="{FF2B5EF4-FFF2-40B4-BE49-F238E27FC236}">
                <a16:creationId xmlns:a16="http://schemas.microsoft.com/office/drawing/2014/main" id="{01E840B5-9306-3D67-A5A4-23930F6B66DC}"/>
              </a:ext>
              <a:ext uri="{C183D7F6-B498-43B3-948B-1728B52AA6E4}">
                <adec:decorative xmlns:adec="http://schemas.microsoft.com/office/drawing/2017/decorative" val="1"/>
              </a:ext>
            </a:extLst>
          </p:cNvPr>
          <p:cNvPicPr>
            <a:picLocks noChangeAspect="1"/>
          </p:cNvPicPr>
          <p:nvPr/>
        </p:nvPicPr>
        <p:blipFill>
          <a:blip r:embed="rId4"/>
          <a:srcRect l="10258" t="22990" r="14477" b="12339"/>
          <a:stretch/>
        </p:blipFill>
        <p:spPr>
          <a:xfrm>
            <a:off x="4164495" y="2410823"/>
            <a:ext cx="7742583" cy="4435139"/>
          </a:xfrm>
          <a:prstGeom prst="rect">
            <a:avLst/>
          </a:prstGeom>
        </p:spPr>
      </p:pic>
    </p:spTree>
    <p:custDataLst>
      <p:tags r:id="rId1"/>
    </p:custDataLst>
    <p:extLst>
      <p:ext uri="{BB962C8B-B14F-4D97-AF65-F5344CB8AC3E}">
        <p14:creationId xmlns:p14="http://schemas.microsoft.com/office/powerpoint/2010/main" val="288648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6FAD1FD5-041D-A257-7C9D-51EA715E6A48}"/>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7FA67BB2-FBF4-5430-81F0-309B2660B74D}"/>
              </a:ext>
            </a:extLst>
          </p:cNvPr>
          <p:cNvSpPr txBox="1">
            <a:spLocks noGrp="1"/>
          </p:cNvSpPr>
          <p:nvPr>
            <p:ph type="title"/>
          </p:nvPr>
        </p:nvSpPr>
        <p:spPr>
          <a:xfrm>
            <a:off x="414038" y="462337"/>
            <a:ext cx="8504748" cy="1337494"/>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Opening Script and Exercise</a:t>
            </a:r>
            <a:br>
              <a:rPr lang="en-US" sz="5400" dirty="0"/>
            </a:br>
            <a:r>
              <a:rPr lang="en-US" sz="3600" dirty="0"/>
              <a:t>(In your own words.)</a:t>
            </a:r>
            <a:endParaRPr b="0" dirty="0">
              <a:solidFill>
                <a:schemeClr val="accent2"/>
              </a:solidFill>
            </a:endParaRPr>
          </a:p>
        </p:txBody>
      </p:sp>
      <p:sp>
        <p:nvSpPr>
          <p:cNvPr id="3" name="TextBox 2">
            <a:extLst>
              <a:ext uri="{FF2B5EF4-FFF2-40B4-BE49-F238E27FC236}">
                <a16:creationId xmlns:a16="http://schemas.microsoft.com/office/drawing/2014/main" id="{C97A2F2E-A46F-420D-6A67-609C17ADD1DE}"/>
              </a:ext>
            </a:extLst>
          </p:cNvPr>
          <p:cNvSpPr txBox="1"/>
          <p:nvPr/>
        </p:nvSpPr>
        <p:spPr>
          <a:xfrm>
            <a:off x="792958" y="2356964"/>
            <a:ext cx="10606083" cy="2462213"/>
          </a:xfrm>
          <a:prstGeom prst="rect">
            <a:avLst/>
          </a:prstGeom>
          <a:noFill/>
        </p:spPr>
        <p:txBody>
          <a:bodyPr wrap="square">
            <a:spAutoFit/>
          </a:bodyPr>
          <a:lstStyle/>
          <a:p>
            <a:pPr marL="0" indent="0">
              <a:spcBef>
                <a:spcPts val="1200"/>
              </a:spcBef>
              <a:buNone/>
            </a:pPr>
            <a:r>
              <a:rPr lang="en-US" sz="2400" dirty="0">
                <a:latin typeface="Calibri" panose="020F0502020204030204" pitchFamily="34" charset="0"/>
                <a:ea typeface="Calibri" panose="020F0502020204030204" pitchFamily="34" charset="0"/>
                <a:cs typeface="Calibri" panose="020F0502020204030204" pitchFamily="34" charset="0"/>
              </a:rPr>
              <a:t>“My hope is that our time today will help me learn what I can do to make this a great place for you to work.”</a:t>
            </a:r>
          </a:p>
          <a:p>
            <a:pPr marL="0" indent="0">
              <a:spcBef>
                <a:spcPts val="1200"/>
              </a:spcBef>
              <a:buNone/>
            </a:pPr>
            <a:r>
              <a:rPr lang="en-US" sz="2400" dirty="0">
                <a:latin typeface="Calibri" panose="020F0502020204030204" pitchFamily="34" charset="0"/>
                <a:ea typeface="Calibri" panose="020F0502020204030204" pitchFamily="34" charset="0"/>
                <a:cs typeface="Calibri" panose="020F0502020204030204" pitchFamily="34" charset="0"/>
              </a:rPr>
              <a:t>“As you know, our agency like all others in state government, has policies that I can make recommendations for, but do not have the authority to change…things like pay, and benefits.  I still want you to tell me what is important to you regardless of whether I can change it.  I will also listen for those things I can change.”</a:t>
            </a:r>
          </a:p>
        </p:txBody>
      </p:sp>
    </p:spTree>
    <p:custDataLst>
      <p:tags r:id="rId1"/>
    </p:custDataLst>
    <p:extLst>
      <p:ext uri="{BB962C8B-B14F-4D97-AF65-F5344CB8AC3E}">
        <p14:creationId xmlns:p14="http://schemas.microsoft.com/office/powerpoint/2010/main" val="42831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275C652E-094A-B793-D37C-7F8FDBB7E0ED}"/>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D514E29E-7A46-59F7-A8CF-0033998459CC}"/>
              </a:ext>
            </a:extLst>
          </p:cNvPr>
          <p:cNvSpPr txBox="1">
            <a:spLocks noGrp="1"/>
          </p:cNvSpPr>
          <p:nvPr>
            <p:ph type="title"/>
          </p:nvPr>
        </p:nvSpPr>
        <p:spPr>
          <a:xfrm>
            <a:off x="299738" y="388430"/>
            <a:ext cx="4168353" cy="656831"/>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Core Features</a:t>
            </a:r>
            <a:endParaRPr sz="5400" b="0" dirty="0">
              <a:solidFill>
                <a:schemeClr val="accent2"/>
              </a:solidFill>
            </a:endParaRPr>
          </a:p>
        </p:txBody>
      </p:sp>
      <p:sp>
        <p:nvSpPr>
          <p:cNvPr id="3" name="TextBox 2">
            <a:extLst>
              <a:ext uri="{FF2B5EF4-FFF2-40B4-BE49-F238E27FC236}">
                <a16:creationId xmlns:a16="http://schemas.microsoft.com/office/drawing/2014/main" id="{CEAF2CCC-FEF2-E4E4-DD6C-C77276FABA5C}"/>
              </a:ext>
            </a:extLst>
          </p:cNvPr>
          <p:cNvSpPr txBox="1"/>
          <p:nvPr/>
        </p:nvSpPr>
        <p:spPr>
          <a:xfrm>
            <a:off x="299738" y="1265919"/>
            <a:ext cx="11250106" cy="4750211"/>
          </a:xfrm>
          <a:prstGeom prst="rect">
            <a:avLst/>
          </a:prstGeom>
          <a:noFill/>
        </p:spPr>
        <p:txBody>
          <a:bodyPr wrap="square">
            <a:spAutoFit/>
          </a:bodyPr>
          <a:lstStyle/>
          <a:p>
            <a:pPr marL="342900" lvl="1" indent="-342900">
              <a:lnSpc>
                <a:spcPct val="110000"/>
              </a:lnSpc>
              <a:spcAft>
                <a:spcPts val="1200"/>
              </a:spcAft>
              <a:buClr>
                <a:schemeClr val="tx1">
                  <a:lumMod val="75000"/>
                  <a:lumOff val="25000"/>
                </a:schemeClr>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Again, the definition of a Stay Interview is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structured discussion</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 leader conducts with each individual</a:t>
            </a: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employee to learn the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specific actions</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she must take to strengthen that employee’s </a:t>
            </a:r>
            <a:r>
              <a:rPr lang="en-US" sz="24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engagement and retention</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with the organization.</a:t>
            </a:r>
          </a:p>
          <a:p>
            <a:pPr marL="342900" lvl="1" indent="-3429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Leader is anyone who manages someone.</a:t>
            </a:r>
          </a:p>
          <a:p>
            <a:pPr marL="342900" lvl="1" indent="-3429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Separate from performance.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Stay interviews should focus on identifying specific improvements that raise employees’ levels of engagement and retention and should not morph into telling employees ways they can perform better.  (Not an add-on)</a:t>
            </a:r>
          </a:p>
          <a:p>
            <a:pPr marL="342900" lvl="1" indent="-3429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Don’t send questions in advance.</a:t>
            </a:r>
          </a:p>
          <a:p>
            <a:pPr marL="342900" lvl="1" indent="-3429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Script openings.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Leaders must open meetings with scripts that both point employees in the right direction and also avoid any appearance of an implied contract. </a:t>
            </a:r>
            <a:endPar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8324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662240C4-E805-927B-BB9A-E820161291FA}"/>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2185B8EF-494B-4A5A-8620-0C6D3859522F}"/>
              </a:ext>
            </a:extLst>
          </p:cNvPr>
          <p:cNvSpPr txBox="1">
            <a:spLocks noGrp="1"/>
          </p:cNvSpPr>
          <p:nvPr>
            <p:ph type="title"/>
          </p:nvPr>
        </p:nvSpPr>
        <p:spPr>
          <a:xfrm>
            <a:off x="299738" y="388430"/>
            <a:ext cx="11348471" cy="656831"/>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Preparing for the Stay Interviews…</a:t>
            </a:r>
            <a:endParaRPr sz="5400" b="0" dirty="0">
              <a:solidFill>
                <a:schemeClr val="accent2"/>
              </a:solidFill>
            </a:endParaRPr>
          </a:p>
        </p:txBody>
      </p:sp>
      <p:sp>
        <p:nvSpPr>
          <p:cNvPr id="3" name="TextBox 2">
            <a:extLst>
              <a:ext uri="{FF2B5EF4-FFF2-40B4-BE49-F238E27FC236}">
                <a16:creationId xmlns:a16="http://schemas.microsoft.com/office/drawing/2014/main" id="{5D41B15F-F731-F7EB-F84B-0722710E2361}"/>
              </a:ext>
            </a:extLst>
          </p:cNvPr>
          <p:cNvSpPr txBox="1"/>
          <p:nvPr/>
        </p:nvSpPr>
        <p:spPr>
          <a:xfrm>
            <a:off x="498981" y="1392448"/>
            <a:ext cx="9704562" cy="4073103"/>
          </a:xfrm>
          <a:prstGeom prst="rect">
            <a:avLst/>
          </a:prstGeom>
          <a:noFill/>
        </p:spPr>
        <p:txBody>
          <a:bodyPr wrap="square">
            <a:spAutoFit/>
          </a:bodyPr>
          <a:lstStyle/>
          <a:p>
            <a:pPr marL="0" indent="0">
              <a:lnSpc>
                <a:spcPct val="110000"/>
              </a:lnSpc>
              <a:spcAft>
                <a:spcPts val="1200"/>
              </a:spcAft>
              <a:buNone/>
            </a:pPr>
            <a:r>
              <a:rPr lang="en-US" sz="3200" b="1" dirty="0">
                <a:latin typeface="Calibri" panose="020F0502020204030204" pitchFamily="34" charset="0"/>
                <a:ea typeface="Calibri" panose="020F0502020204030204" pitchFamily="34" charset="0"/>
                <a:cs typeface="Calibri" panose="020F0502020204030204" pitchFamily="34" charset="0"/>
              </a:rPr>
              <a:t> A few things to consider:</a:t>
            </a:r>
          </a:p>
          <a:p>
            <a:pPr marL="342900" indent="-342900">
              <a:lnSpc>
                <a:spcPct val="110000"/>
              </a:lnSpc>
              <a:spcAft>
                <a:spcPts val="1200"/>
              </a:spcAft>
              <a:buClr>
                <a:schemeClr val="tx1">
                  <a:lumMod val="75000"/>
                  <a:lumOff val="25000"/>
                </a:schemeClr>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Some employees may want more pay and am I prepared to address that?</a:t>
            </a:r>
          </a:p>
          <a:p>
            <a:pPr marL="342900" indent="-342900">
              <a:lnSpc>
                <a:spcPct val="110000"/>
              </a:lnSpc>
              <a:spcAft>
                <a:spcPts val="1200"/>
              </a:spcAft>
              <a:buClr>
                <a:schemeClr val="tx1">
                  <a:lumMod val="75000"/>
                  <a:lumOff val="25000"/>
                </a:schemeClr>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Am I prepared for any questions about performance?  Remember, this is a Stay Interview.</a:t>
            </a:r>
          </a:p>
          <a:p>
            <a:pPr marL="342900" indent="-342900">
              <a:lnSpc>
                <a:spcPct val="110000"/>
              </a:lnSpc>
              <a:spcAft>
                <a:spcPts val="1200"/>
              </a:spcAft>
              <a:buClr>
                <a:schemeClr val="tx1">
                  <a:lumMod val="75000"/>
                  <a:lumOff val="25000"/>
                </a:schemeClr>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Someone may want a promotion but is not ready.  Am I prepared for that?</a:t>
            </a:r>
          </a:p>
          <a:p>
            <a:pPr marL="342900" indent="-342900">
              <a:lnSpc>
                <a:spcPct val="110000"/>
              </a:lnSpc>
              <a:spcAft>
                <a:spcPts val="1200"/>
              </a:spcAft>
              <a:buClr>
                <a:schemeClr val="tx1">
                  <a:lumMod val="75000"/>
                  <a:lumOff val="25000"/>
                </a:schemeClr>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 understand my agency’s policy on things like tuition reimbursement or how to change jobs internally?</a:t>
            </a:r>
          </a:p>
        </p:txBody>
      </p:sp>
    </p:spTree>
    <p:custDataLst>
      <p:tags r:id="rId1"/>
    </p:custDataLst>
    <p:extLst>
      <p:ext uri="{BB962C8B-B14F-4D97-AF65-F5344CB8AC3E}">
        <p14:creationId xmlns:p14="http://schemas.microsoft.com/office/powerpoint/2010/main" val="424904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21101341-93CE-AC93-D26B-78EF0FAC44DE}"/>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3AE655BC-9580-CB91-69D0-43A06648194B}"/>
              </a:ext>
            </a:extLst>
          </p:cNvPr>
          <p:cNvSpPr txBox="1">
            <a:spLocks noGrp="1"/>
          </p:cNvSpPr>
          <p:nvPr>
            <p:ph type="title"/>
          </p:nvPr>
        </p:nvSpPr>
        <p:spPr>
          <a:xfrm>
            <a:off x="382867" y="454990"/>
            <a:ext cx="7431098" cy="656831"/>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Stay Interview Frequency</a:t>
            </a:r>
            <a:endParaRPr b="0" dirty="0">
              <a:solidFill>
                <a:schemeClr val="accent2"/>
              </a:solidFill>
            </a:endParaRPr>
          </a:p>
        </p:txBody>
      </p:sp>
      <p:sp>
        <p:nvSpPr>
          <p:cNvPr id="3" name="TextBox 2">
            <a:extLst>
              <a:ext uri="{FF2B5EF4-FFF2-40B4-BE49-F238E27FC236}">
                <a16:creationId xmlns:a16="http://schemas.microsoft.com/office/drawing/2014/main" id="{88B802A5-88D1-6297-96F2-9E8311C30709}"/>
              </a:ext>
            </a:extLst>
          </p:cNvPr>
          <p:cNvSpPr txBox="1"/>
          <p:nvPr/>
        </p:nvSpPr>
        <p:spPr>
          <a:xfrm>
            <a:off x="382867" y="1464068"/>
            <a:ext cx="7250385" cy="4091248"/>
          </a:xfrm>
          <a:prstGeom prst="rect">
            <a:avLst/>
          </a:prstGeom>
          <a:noFill/>
        </p:spPr>
        <p:txBody>
          <a:bodyPr wrap="square">
            <a:spAutoFit/>
          </a:bodyPr>
          <a:lstStyle/>
          <a:p>
            <a:pPr marL="457200" marR="0" indent="-457200">
              <a:lnSpc>
                <a:spcPct val="110000"/>
              </a:lnSpc>
              <a:spcAft>
                <a:spcPts val="1800"/>
              </a:spcAft>
              <a:buClr>
                <a:schemeClr val="tx1">
                  <a:lumMod val="75000"/>
                  <a:lumOff val="25000"/>
                </a:schemeClr>
              </a:buClr>
              <a:buFont typeface="Arial" panose="020B0604020202020204" pitchFamily="34" charset="0"/>
              <a:buChar char="•"/>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Leaders should conduct stay interviews with all employees at least annually, and more frequently if engagement or retention is an especially high concern. </a:t>
            </a:r>
          </a:p>
          <a:p>
            <a:pPr marL="457200" marR="0" indent="-457200">
              <a:lnSpc>
                <a:spcPct val="110000"/>
              </a:lnSpc>
              <a:spcAft>
                <a:spcPts val="1800"/>
              </a:spcAft>
              <a:buClr>
                <a:schemeClr val="tx1">
                  <a:lumMod val="75000"/>
                  <a:lumOff val="25000"/>
                </a:schemeClr>
              </a:buClr>
              <a:buFont typeface="Arial" panose="020B0604020202020204" pitchFamily="34" charset="0"/>
              <a:buChar char="•"/>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New hires should benefit from two stay interviews, both scheduled within the tipping point of the high early-turnover period for new hires that most companies see.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F78154C-D5E8-36C2-9F90-09C160878F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39340" y="330828"/>
            <a:ext cx="6791738" cy="6791738"/>
          </a:xfrm>
          <a:prstGeom prst="rect">
            <a:avLst/>
          </a:prstGeom>
        </p:spPr>
      </p:pic>
    </p:spTree>
    <p:custDataLst>
      <p:tags r:id="rId1"/>
    </p:custDataLst>
    <p:extLst>
      <p:ext uri="{BB962C8B-B14F-4D97-AF65-F5344CB8AC3E}">
        <p14:creationId xmlns:p14="http://schemas.microsoft.com/office/powerpoint/2010/main" val="16241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FC8B71D8-DAF5-A481-36C8-3AB5A96F65B9}"/>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1367FF39-979F-404F-E01B-8267587CE2DD}"/>
              </a:ext>
            </a:extLst>
          </p:cNvPr>
          <p:cNvSpPr txBox="1">
            <a:spLocks noGrp="1"/>
          </p:cNvSpPr>
          <p:nvPr>
            <p:ph type="title"/>
          </p:nvPr>
        </p:nvSpPr>
        <p:spPr>
          <a:xfrm>
            <a:off x="382867" y="423348"/>
            <a:ext cx="3724676" cy="656831"/>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And…</a:t>
            </a:r>
            <a:r>
              <a:rPr lang="en-US" sz="3200" dirty="0"/>
              <a:t>(2)</a:t>
            </a:r>
            <a:endParaRPr sz="5400" dirty="0">
              <a:solidFill>
                <a:schemeClr val="accent2"/>
              </a:solidFill>
            </a:endParaRPr>
          </a:p>
        </p:txBody>
      </p:sp>
      <p:sp>
        <p:nvSpPr>
          <p:cNvPr id="3" name="TextBox 2">
            <a:extLst>
              <a:ext uri="{FF2B5EF4-FFF2-40B4-BE49-F238E27FC236}">
                <a16:creationId xmlns:a16="http://schemas.microsoft.com/office/drawing/2014/main" id="{0E1063F0-B5FE-489A-CE39-62C0CF5FA27A}"/>
              </a:ext>
            </a:extLst>
          </p:cNvPr>
          <p:cNvSpPr txBox="1"/>
          <p:nvPr/>
        </p:nvSpPr>
        <p:spPr>
          <a:xfrm>
            <a:off x="382867" y="1225529"/>
            <a:ext cx="9605959" cy="4036170"/>
          </a:xfrm>
          <a:prstGeom prst="rect">
            <a:avLst/>
          </a:prstGeom>
          <a:noFill/>
        </p:spPr>
        <p:txBody>
          <a:bodyPr wrap="square">
            <a:spAutoFit/>
          </a:bodyPr>
          <a:lstStyle/>
          <a:p>
            <a:pPr marL="457200" indent="-4572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Developing effective stay plans: Stay plans must be customized and on target, addressing each employee’s most important issues with either a spot-on way for moving forward or by providing a clear reason for saying no. Most importantly, leaders must find out and address the most important issues rather than bypass them for lack of an easy fix.</a:t>
            </a:r>
            <a:endPar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Rather, put in an email to the employee, a summary of what you discussed and heard.  As well as anything you will do if something is obvious.</a:t>
            </a:r>
          </a:p>
          <a:p>
            <a:pPr marL="457200" indent="-457200">
              <a:lnSpc>
                <a:spcPct val="110000"/>
              </a:lnSpc>
              <a:spcAft>
                <a:spcPts val="1200"/>
              </a:spcAft>
              <a:buClr>
                <a:schemeClr val="tx1">
                  <a:lumMod val="75000"/>
                  <a:lumOff val="25000"/>
                </a:schemeClr>
              </a:buClr>
              <a:buFont typeface="Arial" panose="020B0604020202020204" pitchFamily="34" charset="0"/>
              <a:buChar char="•"/>
            </a:pP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Facts and not opinions.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0E3BC3A-95B3-EAF0-40E2-4F1FD28C7FA4}"/>
              </a:ext>
              <a:ext uri="{C183D7F6-B498-43B3-948B-1728B52AA6E4}">
                <adec:decorative xmlns:adec="http://schemas.microsoft.com/office/drawing/2017/decorative" val="1"/>
              </a:ext>
            </a:extLst>
          </p:cNvPr>
          <p:cNvPicPr>
            <a:picLocks noChangeAspect="1"/>
          </p:cNvPicPr>
          <p:nvPr/>
        </p:nvPicPr>
        <p:blipFill>
          <a:blip r:embed="rId4"/>
          <a:srcRect l="47279" t="5910" r="4573" b="52319"/>
          <a:stretch/>
        </p:blipFill>
        <p:spPr>
          <a:xfrm>
            <a:off x="7543801" y="4373544"/>
            <a:ext cx="4412852" cy="2538051"/>
          </a:xfrm>
          <a:prstGeom prst="rect">
            <a:avLst/>
          </a:prstGeom>
        </p:spPr>
      </p:pic>
    </p:spTree>
    <p:custDataLst>
      <p:tags r:id="rId1"/>
    </p:custDataLst>
    <p:extLst>
      <p:ext uri="{BB962C8B-B14F-4D97-AF65-F5344CB8AC3E}">
        <p14:creationId xmlns:p14="http://schemas.microsoft.com/office/powerpoint/2010/main" val="246403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E84C6C4B-584B-93AA-9970-A2B758445452}"/>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27A0DF60-F7C0-00A5-0047-60C71468BED7}"/>
              </a:ext>
            </a:extLst>
          </p:cNvPr>
          <p:cNvSpPr txBox="1">
            <a:spLocks noGrp="1"/>
          </p:cNvSpPr>
          <p:nvPr>
            <p:ph type="title"/>
          </p:nvPr>
        </p:nvSpPr>
        <p:spPr>
          <a:xfrm>
            <a:off x="305493" y="386630"/>
            <a:ext cx="8693035" cy="737756"/>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t>The Stay Interview Questions</a:t>
            </a:r>
            <a:endParaRPr sz="5400" b="0" dirty="0">
              <a:solidFill>
                <a:schemeClr val="accent2"/>
              </a:solidFill>
            </a:endParaRPr>
          </a:p>
        </p:txBody>
      </p:sp>
      <p:sp>
        <p:nvSpPr>
          <p:cNvPr id="3" name="TextBox 2">
            <a:extLst>
              <a:ext uri="{FF2B5EF4-FFF2-40B4-BE49-F238E27FC236}">
                <a16:creationId xmlns:a16="http://schemas.microsoft.com/office/drawing/2014/main" id="{DCEA32AB-C393-6E87-FE5D-E69DEB5A415B}"/>
              </a:ext>
            </a:extLst>
          </p:cNvPr>
          <p:cNvSpPr txBox="1"/>
          <p:nvPr/>
        </p:nvSpPr>
        <p:spPr>
          <a:xfrm>
            <a:off x="565688" y="1330786"/>
            <a:ext cx="10613380" cy="2260619"/>
          </a:xfrm>
          <a:prstGeom prst="rect">
            <a:avLst/>
          </a:prstGeom>
          <a:noFill/>
        </p:spPr>
        <p:txBody>
          <a:bodyPr wrap="square">
            <a:spAutoFit/>
          </a:bodyPr>
          <a:lstStyle/>
          <a:p>
            <a:pPr marL="285750" indent="-285750">
              <a:lnSpc>
                <a:spcPct val="110000"/>
              </a:lnSpc>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As you read the questions, imagine yourself asking them. </a:t>
            </a:r>
          </a:p>
          <a:p>
            <a:pPr marL="285750" indent="-285750">
              <a:lnSpc>
                <a:spcPct val="110000"/>
              </a:lnSpc>
              <a:spcAft>
                <a:spcPts val="6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First, listen 80 percent of the time. </a:t>
            </a:r>
            <a:r>
              <a:rPr lang="en-US" sz="2000" dirty="0">
                <a:latin typeface="Calibri" panose="020F0502020204030204" pitchFamily="34" charset="0"/>
                <a:ea typeface="Calibri" panose="020F0502020204030204" pitchFamily="34" charset="0"/>
                <a:cs typeface="Calibri" panose="020F0502020204030204" pitchFamily="34" charset="0"/>
              </a:rPr>
              <a:t>Enter the meeting with a commitment</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to ask, listen, and only ask again once you’ve digested all you’ve heard. Listening</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without the distraction of thinking about your next question requires a high level</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of discipline. Strive for it.</a:t>
            </a:r>
          </a:p>
          <a:p>
            <a:pPr marL="285750" indent="-285750">
              <a:lnSpc>
                <a:spcPct val="110000"/>
              </a:lnSpc>
              <a:spcAft>
                <a:spcPts val="6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Next, probe to learn more. </a:t>
            </a:r>
            <a:r>
              <a:rPr lang="en-US" sz="2000" dirty="0">
                <a:latin typeface="Calibri" panose="020F0502020204030204" pitchFamily="34" charset="0"/>
                <a:ea typeface="Calibri" panose="020F0502020204030204" pitchFamily="34" charset="0"/>
                <a:cs typeface="Calibri" panose="020F0502020204030204" pitchFamily="34" charset="0"/>
              </a:rPr>
              <a:t>Probing not only develops more information but also shows you care. </a:t>
            </a:r>
          </a:p>
        </p:txBody>
      </p:sp>
      <p:sp>
        <p:nvSpPr>
          <p:cNvPr id="4" name="TextBox 3">
            <a:extLst>
              <a:ext uri="{FF2B5EF4-FFF2-40B4-BE49-F238E27FC236}">
                <a16:creationId xmlns:a16="http://schemas.microsoft.com/office/drawing/2014/main" id="{A20E1229-DA84-3A44-B8DD-A072625DE207}"/>
              </a:ext>
            </a:extLst>
          </p:cNvPr>
          <p:cNvSpPr txBox="1"/>
          <p:nvPr/>
        </p:nvSpPr>
        <p:spPr>
          <a:xfrm>
            <a:off x="907472" y="3666818"/>
            <a:ext cx="6094268" cy="1077218"/>
          </a:xfrm>
          <a:prstGeom prst="rect">
            <a:avLst/>
          </a:prstGeom>
          <a:noFill/>
        </p:spPr>
        <p:txBody>
          <a:bodyPr wrap="square">
            <a:spAutoFit/>
          </a:bodyPr>
          <a:lstStyle/>
          <a:p>
            <a:pPr marL="285750" indent="-285750">
              <a:spcAft>
                <a:spcPts val="300"/>
              </a:spcAft>
              <a:buFont typeface="Arial" panose="020B0604020202020204" pitchFamily="34" charset="0"/>
              <a:buChar char="•"/>
            </a:pPr>
            <a:r>
              <a:rPr lang="en-US"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Effective probes may include:</a:t>
            </a:r>
            <a:br>
              <a:rPr lang="en-US"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Give me an example.</a:t>
            </a:r>
            <a:b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Tell me more about…</a:t>
            </a:r>
            <a:b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Who is it whom you look forward to working with the most?</a:t>
            </a:r>
            <a:endParaRPr lang="en-US" sz="1600" dirty="0"/>
          </a:p>
        </p:txBody>
      </p:sp>
      <p:sp>
        <p:nvSpPr>
          <p:cNvPr id="7" name="TextBox 6">
            <a:extLst>
              <a:ext uri="{FF2B5EF4-FFF2-40B4-BE49-F238E27FC236}">
                <a16:creationId xmlns:a16="http://schemas.microsoft.com/office/drawing/2014/main" id="{51BE48DE-2EFC-F73C-CFF6-E1DB0AE5A77F}"/>
              </a:ext>
            </a:extLst>
          </p:cNvPr>
          <p:cNvSpPr txBox="1"/>
          <p:nvPr/>
        </p:nvSpPr>
        <p:spPr>
          <a:xfrm>
            <a:off x="565689" y="4819449"/>
            <a:ext cx="10613379" cy="109106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And third, take notes. </a:t>
            </a:r>
            <a:r>
              <a:rPr lang="en-US" sz="2000" dirty="0">
                <a:latin typeface="Calibri" panose="020F0502020204030204" pitchFamily="34" charset="0"/>
                <a:ea typeface="Calibri" panose="020F0502020204030204" pitchFamily="34" charset="0"/>
                <a:cs typeface="Calibri" panose="020F0502020204030204" pitchFamily="34" charset="0"/>
              </a:rPr>
              <a:t>Notes must capture key points, emotional words, and important</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quotes, especially if you eventually take all you’ve learned to your manager to gain</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the OK for a new solution.</a:t>
            </a:r>
          </a:p>
        </p:txBody>
      </p:sp>
    </p:spTree>
    <p:custDataLst>
      <p:tags r:id="rId1"/>
    </p:custDataLst>
    <p:extLst>
      <p:ext uri="{BB962C8B-B14F-4D97-AF65-F5344CB8AC3E}">
        <p14:creationId xmlns:p14="http://schemas.microsoft.com/office/powerpoint/2010/main" val="387678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C5774D6B-06F8-9E2E-5FDD-637A02E8983C}"/>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CC481855-06BD-A1F5-83FF-571EAD83EAC4}"/>
              </a:ext>
            </a:extLst>
          </p:cNvPr>
          <p:cNvSpPr txBox="1">
            <a:spLocks noGrp="1"/>
          </p:cNvSpPr>
          <p:nvPr>
            <p:ph type="title"/>
          </p:nvPr>
        </p:nvSpPr>
        <p:spPr>
          <a:xfrm>
            <a:off x="383636" y="422909"/>
            <a:ext cx="10142355" cy="1988783"/>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1: </a:t>
            </a:r>
            <a:br>
              <a:rPr lang="en-US" dirty="0"/>
            </a:br>
            <a:r>
              <a:rPr lang="en-US" sz="3200" dirty="0"/>
              <a:t>What do you look forward to each day when you commute to work?</a:t>
            </a:r>
            <a:endParaRPr dirty="0"/>
          </a:p>
        </p:txBody>
      </p:sp>
      <p:sp>
        <p:nvSpPr>
          <p:cNvPr id="6" name="TextBox 5">
            <a:extLst>
              <a:ext uri="{FF2B5EF4-FFF2-40B4-BE49-F238E27FC236}">
                <a16:creationId xmlns:a16="http://schemas.microsoft.com/office/drawing/2014/main" id="{3BC60873-2577-95C5-B7BB-BB26CB8E2EE0}"/>
              </a:ext>
            </a:extLst>
          </p:cNvPr>
          <p:cNvSpPr txBox="1"/>
          <p:nvPr/>
        </p:nvSpPr>
        <p:spPr>
          <a:xfrm>
            <a:off x="492017" y="2610765"/>
            <a:ext cx="10356957" cy="2539157"/>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First, we ask a question that brings employees into the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here and now</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asks them</a:t>
            </a: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to focus on their daily duties and challenges rather than expand on broader issues like pay and benefits. </a:t>
            </a:r>
          </a:p>
          <a:p>
            <a:pPr marL="285750" indent="-285750">
              <a:spcAft>
                <a:spcPts val="18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Employees stay and engage based on their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relationships</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with supervisors, colleagues, and how much they like what they do—and these categories are far more important than pay and benefits.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54804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BD3FB9F7-2AF6-D7A6-7C0D-C3FAE0DDB5BE}"/>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16D9A573-99B5-F50F-4B80-A75A85CE2496}"/>
              </a:ext>
            </a:extLst>
          </p:cNvPr>
          <p:cNvSpPr txBox="1">
            <a:spLocks noGrp="1"/>
          </p:cNvSpPr>
          <p:nvPr>
            <p:ph type="title"/>
          </p:nvPr>
        </p:nvSpPr>
        <p:spPr>
          <a:xfrm>
            <a:off x="383636" y="422909"/>
            <a:ext cx="10142355" cy="1988783"/>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1: </a:t>
            </a:r>
            <a:r>
              <a:rPr lang="en-US" sz="4400" dirty="0"/>
              <a:t>Group Exercise </a:t>
            </a:r>
            <a:br>
              <a:rPr lang="en-US" dirty="0"/>
            </a:br>
            <a:r>
              <a:rPr lang="en-US" sz="3200" dirty="0"/>
              <a:t>What do you look forward to each day when you commute to work?</a:t>
            </a:r>
            <a:endParaRPr dirty="0"/>
          </a:p>
        </p:txBody>
      </p:sp>
      <p:sp>
        <p:nvSpPr>
          <p:cNvPr id="6" name="TextBox 5">
            <a:extLst>
              <a:ext uri="{FF2B5EF4-FFF2-40B4-BE49-F238E27FC236}">
                <a16:creationId xmlns:a16="http://schemas.microsoft.com/office/drawing/2014/main" id="{06582619-7687-BDD5-EC02-984BF510ECC5}"/>
              </a:ext>
            </a:extLst>
          </p:cNvPr>
          <p:cNvSpPr txBox="1"/>
          <p:nvPr/>
        </p:nvSpPr>
        <p:spPr>
          <a:xfrm>
            <a:off x="656722" y="2652329"/>
            <a:ext cx="6295621" cy="3540328"/>
          </a:xfrm>
          <a:prstGeom prst="rect">
            <a:avLst/>
          </a:prstGeom>
          <a:noFill/>
        </p:spPr>
        <p:txBody>
          <a:bodyPr wrap="square">
            <a:spAutoFit/>
          </a:bodyPr>
          <a:lstStyle/>
          <a:p>
            <a:pPr marL="457200" indent="-457200">
              <a:lnSpc>
                <a:spcPct val="110000"/>
              </a:lnSpc>
              <a:spcAft>
                <a:spcPts val="12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Turn to your neighbor, or someone near you, and ask Stay Interview Question #1.</a:t>
            </a:r>
            <a:endParaRPr lang="en-US" sz="28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10000"/>
              </a:lnSpc>
              <a:spcAft>
                <a:spcPts val="12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We will follow with a general discussion on how the conversation went after you play both the supervisor and the interviewee.</a:t>
            </a:r>
          </a:p>
        </p:txBody>
      </p:sp>
      <p:pic>
        <p:nvPicPr>
          <p:cNvPr id="3" name="Picture 2">
            <a:extLst>
              <a:ext uri="{FF2B5EF4-FFF2-40B4-BE49-F238E27FC236}">
                <a16:creationId xmlns:a16="http://schemas.microsoft.com/office/drawing/2014/main" id="{BBEC82C5-3597-0081-EEDE-D2EF37C529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32981" y="2287863"/>
            <a:ext cx="6459019" cy="4313296"/>
          </a:xfrm>
          <a:prstGeom prst="rect">
            <a:avLst/>
          </a:prstGeom>
        </p:spPr>
      </p:pic>
    </p:spTree>
    <p:custDataLst>
      <p:tags r:id="rId1"/>
    </p:custDataLst>
    <p:extLst>
      <p:ext uri="{BB962C8B-B14F-4D97-AF65-F5344CB8AC3E}">
        <p14:creationId xmlns:p14="http://schemas.microsoft.com/office/powerpoint/2010/main" val="410895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D08B4AC7-7133-376E-6133-815E3DC5DFBF}"/>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C1BAC689-020C-C173-AF4F-86FDBF689B13}"/>
              </a:ext>
            </a:extLst>
          </p:cNvPr>
          <p:cNvSpPr txBox="1">
            <a:spLocks noGrp="1"/>
          </p:cNvSpPr>
          <p:nvPr>
            <p:ph type="title"/>
          </p:nvPr>
        </p:nvSpPr>
        <p:spPr>
          <a:xfrm>
            <a:off x="383636" y="337184"/>
            <a:ext cx="10142355" cy="1988783"/>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2: </a:t>
            </a:r>
            <a:br>
              <a:rPr lang="en-US" dirty="0"/>
            </a:br>
            <a:r>
              <a:rPr lang="en-US" sz="3200" b="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What are you learning here, and what do you want to learn?</a:t>
            </a:r>
            <a:endParaRPr dirty="0"/>
          </a:p>
        </p:txBody>
      </p:sp>
      <p:sp>
        <p:nvSpPr>
          <p:cNvPr id="6" name="TextBox 5">
            <a:extLst>
              <a:ext uri="{FF2B5EF4-FFF2-40B4-BE49-F238E27FC236}">
                <a16:creationId xmlns:a16="http://schemas.microsoft.com/office/drawing/2014/main" id="{A8467FA0-AD33-CB6C-0781-2AF0687FD216}"/>
              </a:ext>
            </a:extLst>
          </p:cNvPr>
          <p:cNvSpPr txBox="1"/>
          <p:nvPr/>
        </p:nvSpPr>
        <p:spPr>
          <a:xfrm>
            <a:off x="625205" y="2430742"/>
            <a:ext cx="10941589" cy="2971263"/>
          </a:xfrm>
          <a:prstGeom prst="rect">
            <a:avLst/>
          </a:prstGeom>
          <a:noFill/>
        </p:spPr>
        <p:txBody>
          <a:bodyPr wrap="square">
            <a:spAutoFit/>
          </a:bodyPr>
          <a:lstStyle/>
          <a:p>
            <a:pPr marL="0" marR="0" indent="0">
              <a:lnSpc>
                <a:spcPct val="110000"/>
              </a:lnSpc>
              <a:spcAft>
                <a:spcPts val="1200"/>
              </a:spcAft>
              <a:buNone/>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Next, we are inviting employees to tell us their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desires regarding development and careers</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Some are ambitious to advance, some curious to learn more, and others just want to work and go home. </a:t>
            </a:r>
          </a:p>
          <a:p>
            <a:pPr marL="0" marR="0" indent="0">
              <a:lnSpc>
                <a:spcPct val="110000"/>
              </a:lnSpc>
              <a:spcAft>
                <a:spcPts val="1200"/>
              </a:spcAft>
              <a:buNone/>
            </a:pPr>
            <a:r>
              <a:rPr lang="en-US" sz="2400" b="1" dirty="0">
                <a:solidFill>
                  <a:srgbClr val="222222"/>
                </a:solidFill>
                <a:latin typeface="Calibri" panose="020F0502020204030204" pitchFamily="34" charset="0"/>
                <a:ea typeface="Calibri" panose="020F0502020204030204" pitchFamily="34" charset="0"/>
                <a:cs typeface="Calibri" panose="020F0502020204030204" pitchFamily="34" charset="0"/>
              </a:rPr>
              <a:t>M</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anagers should focus these discussions on skills, so probes may include:</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12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Which other jobs her</a:t>
            </a: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e look attractive to you?</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12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What skills would you have to build to attain those jobs?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0058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345710CE-34B7-3AB5-EE3A-3DF8AAE083AA}"/>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26147B47-362B-3915-B424-0E41A3EBDF1F}"/>
              </a:ext>
            </a:extLst>
          </p:cNvPr>
          <p:cNvSpPr txBox="1">
            <a:spLocks noGrp="1"/>
          </p:cNvSpPr>
          <p:nvPr>
            <p:ph type="title"/>
          </p:nvPr>
        </p:nvSpPr>
        <p:spPr>
          <a:xfrm>
            <a:off x="383636" y="422909"/>
            <a:ext cx="10142355" cy="1988783"/>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2: Group Exercise</a:t>
            </a:r>
            <a:br>
              <a:rPr lang="en-US" dirty="0"/>
            </a:br>
            <a:r>
              <a:rPr lang="en-US" sz="3200" b="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What are you learning here, and what do you want to learn?</a:t>
            </a:r>
            <a:endParaRPr dirty="0"/>
          </a:p>
        </p:txBody>
      </p:sp>
      <p:sp>
        <p:nvSpPr>
          <p:cNvPr id="7" name="TextBox 6">
            <a:extLst>
              <a:ext uri="{FF2B5EF4-FFF2-40B4-BE49-F238E27FC236}">
                <a16:creationId xmlns:a16="http://schemas.microsoft.com/office/drawing/2014/main" id="{6BBE60B6-F89C-73CB-5604-00FE51DE688E}"/>
              </a:ext>
            </a:extLst>
          </p:cNvPr>
          <p:cNvSpPr txBox="1"/>
          <p:nvPr/>
        </p:nvSpPr>
        <p:spPr>
          <a:xfrm>
            <a:off x="516986" y="2731859"/>
            <a:ext cx="6674389" cy="3066352"/>
          </a:xfrm>
          <a:prstGeom prst="rect">
            <a:avLst/>
          </a:prstGeom>
          <a:noFill/>
        </p:spPr>
        <p:txBody>
          <a:bodyPr wrap="square">
            <a:spAutoFit/>
          </a:bodyPr>
          <a:lstStyle/>
          <a:p>
            <a:pPr marL="457200" marR="0" lvl="0" indent="-457200" algn="l" defTabSz="914400" rtl="0" eaLnBrk="1" fontAlgn="auto" latinLnBrk="0" hangingPunct="1">
              <a:lnSpc>
                <a:spcPct val="110000"/>
              </a:lnSpc>
              <a:spcBef>
                <a:spcPts val="0"/>
              </a:spcBef>
              <a:spcAft>
                <a:spcPts val="120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Turn to your neighbor, or someone near you, and ask Stay Interview Question #1.</a:t>
            </a:r>
            <a:endParaRPr kumimoji="0" lang="en-US" sz="2800" b="1" i="1" u="none" strike="noStrike" kern="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457200" algn="l" defTabSz="914400" rtl="0" eaLnBrk="1" fontAlgn="auto" latinLnBrk="0" hangingPunct="1">
              <a:lnSpc>
                <a:spcPct val="110000"/>
              </a:lnSpc>
              <a:spcBef>
                <a:spcPts val="0"/>
              </a:spcBef>
              <a:spcAft>
                <a:spcPts val="120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We will follow with a general discussion on how the conversation went after you play both the supervisor and the interviewee.</a:t>
            </a:r>
          </a:p>
        </p:txBody>
      </p:sp>
      <p:pic>
        <p:nvPicPr>
          <p:cNvPr id="3" name="Picture 2">
            <a:extLst>
              <a:ext uri="{FF2B5EF4-FFF2-40B4-BE49-F238E27FC236}">
                <a16:creationId xmlns:a16="http://schemas.microsoft.com/office/drawing/2014/main" id="{3005298A-513D-186B-97F2-6A5709FD3ED7}"/>
              </a:ext>
              <a:ext uri="{C183D7F6-B498-43B3-948B-1728B52AA6E4}">
                <adec:decorative xmlns:adec="http://schemas.microsoft.com/office/drawing/2017/decorative" val="1"/>
              </a:ext>
            </a:extLst>
          </p:cNvPr>
          <p:cNvPicPr>
            <a:picLocks noChangeAspect="1"/>
          </p:cNvPicPr>
          <p:nvPr/>
        </p:nvPicPr>
        <p:blipFill>
          <a:blip r:embed="rId4"/>
          <a:srcRect t="3470" r="80000" b="65746"/>
          <a:stretch/>
        </p:blipFill>
        <p:spPr>
          <a:xfrm>
            <a:off x="6344430" y="2411692"/>
            <a:ext cx="5683183" cy="4635260"/>
          </a:xfrm>
          <a:prstGeom prst="rect">
            <a:avLst/>
          </a:prstGeom>
        </p:spPr>
      </p:pic>
    </p:spTree>
    <p:custDataLst>
      <p:tags r:id="rId1"/>
    </p:custDataLst>
    <p:extLst>
      <p:ext uri="{BB962C8B-B14F-4D97-AF65-F5344CB8AC3E}">
        <p14:creationId xmlns:p14="http://schemas.microsoft.com/office/powerpoint/2010/main" val="415880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260255" y="355287"/>
            <a:ext cx="11671489" cy="61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dirty="0"/>
              <a:t>Study by </a:t>
            </a:r>
            <a:r>
              <a:rPr lang="en-US" i="1" dirty="0"/>
              <a:t>Developmental Dimensions International</a:t>
            </a:r>
            <a:endParaRPr sz="2800" dirty="0">
              <a:solidFill>
                <a:schemeClr val="accent2"/>
              </a:solidFill>
            </a:endParaRPr>
          </a:p>
        </p:txBody>
      </p:sp>
      <p:sp>
        <p:nvSpPr>
          <p:cNvPr id="243" name="Google Shape;243;p6"/>
          <p:cNvSpPr txBox="1">
            <a:spLocks noGrp="1"/>
          </p:cNvSpPr>
          <p:nvPr>
            <p:ph type="body" idx="1"/>
          </p:nvPr>
        </p:nvSpPr>
        <p:spPr>
          <a:xfrm>
            <a:off x="473700" y="1112657"/>
            <a:ext cx="8356558" cy="4632685"/>
          </a:xfrm>
          <a:prstGeom prst="rect">
            <a:avLst/>
          </a:prstGeom>
          <a:noFill/>
          <a:ln>
            <a:noFill/>
          </a:ln>
        </p:spPr>
        <p:txBody>
          <a:bodyPr spcFirstLastPara="1" wrap="square" lIns="91425" tIns="45700" rIns="91425" bIns="45700" anchor="t" anchorCtr="0">
            <a:noAutofit/>
          </a:bodyPr>
          <a:lstStyle/>
          <a:p>
            <a:pPr marL="0" indent="0">
              <a:buNone/>
            </a:pPr>
            <a:r>
              <a:rPr lang="en-US" sz="3200" b="1" i="1" dirty="0"/>
              <a:t>Supervisors have a major influence on:</a:t>
            </a:r>
          </a:p>
          <a:p>
            <a:pPr>
              <a:spcBef>
                <a:spcPts val="600"/>
              </a:spcBef>
            </a:pPr>
            <a:r>
              <a:rPr lang="en-US" sz="2400" dirty="0"/>
              <a:t>Communicating job expectations </a:t>
            </a:r>
          </a:p>
          <a:p>
            <a:pPr>
              <a:spcBef>
                <a:spcPts val="600"/>
              </a:spcBef>
            </a:pPr>
            <a:r>
              <a:rPr lang="en-US" sz="2400" dirty="0"/>
              <a:t>Making good use of employees’ skills and abilities</a:t>
            </a:r>
          </a:p>
          <a:p>
            <a:pPr>
              <a:spcBef>
                <a:spcPts val="600"/>
              </a:spcBef>
            </a:pPr>
            <a:r>
              <a:rPr lang="en-US" sz="2400" dirty="0"/>
              <a:t>Employees have the resources they need</a:t>
            </a:r>
          </a:p>
          <a:p>
            <a:pPr>
              <a:spcBef>
                <a:spcPts val="600"/>
              </a:spcBef>
            </a:pPr>
            <a:r>
              <a:rPr lang="en-US" sz="2400" dirty="0"/>
              <a:t>Provide employees with challenging assignments</a:t>
            </a:r>
          </a:p>
          <a:p>
            <a:pPr>
              <a:spcBef>
                <a:spcPts val="600"/>
              </a:spcBef>
            </a:pPr>
            <a:r>
              <a:rPr lang="en-US" sz="2400" dirty="0"/>
              <a:t>Rewarding and recognizing employees</a:t>
            </a:r>
          </a:p>
          <a:p>
            <a:pPr>
              <a:spcBef>
                <a:spcPts val="600"/>
              </a:spcBef>
            </a:pPr>
            <a:r>
              <a:rPr lang="en-US" sz="2400" dirty="0"/>
              <a:t>Opportunity to grow</a:t>
            </a:r>
          </a:p>
          <a:p>
            <a:pPr>
              <a:spcBef>
                <a:spcPts val="600"/>
              </a:spcBef>
            </a:pPr>
            <a:r>
              <a:rPr lang="en-US" sz="2400" dirty="0"/>
              <a:t>Treating employees with respect - valuing employee opinions</a:t>
            </a:r>
          </a:p>
          <a:p>
            <a:pPr>
              <a:spcBef>
                <a:spcPts val="600"/>
              </a:spcBef>
            </a:pPr>
            <a:r>
              <a:rPr lang="en-US" sz="2400" dirty="0"/>
              <a:t>Fostering an environment of cooperation and teamwork</a:t>
            </a:r>
          </a:p>
        </p:txBody>
      </p:sp>
      <p:pic>
        <p:nvPicPr>
          <p:cNvPr id="6" name="Picture 5">
            <a:extLst>
              <a:ext uri="{FF2B5EF4-FFF2-40B4-BE49-F238E27FC236}">
                <a16:creationId xmlns:a16="http://schemas.microsoft.com/office/drawing/2014/main" id="{42ED9D94-D243-8192-64C7-717D166E3F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57569" y="1951680"/>
            <a:ext cx="2760731" cy="4780451"/>
          </a:xfrm>
          <a:prstGeom prst="rect">
            <a:avLst/>
          </a:prstGeom>
        </p:spPr>
      </p:pic>
    </p:spTree>
    <p:custDataLst>
      <p:tags r:id="rId1"/>
    </p:custDataLst>
    <p:extLst>
      <p:ext uri="{BB962C8B-B14F-4D97-AF65-F5344CB8AC3E}">
        <p14:creationId xmlns:p14="http://schemas.microsoft.com/office/powerpoint/2010/main" val="32190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B4F79522-4BAE-7CE2-A194-00369CE07F8A}"/>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2283B084-BA7F-F7EF-F10A-0D6F49F7CF73}"/>
              </a:ext>
            </a:extLst>
          </p:cNvPr>
          <p:cNvSpPr txBox="1">
            <a:spLocks noGrp="1"/>
          </p:cNvSpPr>
          <p:nvPr>
            <p:ph type="title"/>
          </p:nvPr>
        </p:nvSpPr>
        <p:spPr>
          <a:xfrm>
            <a:off x="383636" y="437621"/>
            <a:ext cx="10142355" cy="1362210"/>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3: </a:t>
            </a:r>
            <a:br>
              <a:rPr lang="en-US" dirty="0"/>
            </a:br>
            <a:r>
              <a:rPr lang="en-US" sz="3200" b="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Why do you stay here?</a:t>
            </a:r>
            <a:endParaRPr dirty="0"/>
          </a:p>
        </p:txBody>
      </p:sp>
      <p:sp>
        <p:nvSpPr>
          <p:cNvPr id="6" name="TextBox 5">
            <a:extLst>
              <a:ext uri="{FF2B5EF4-FFF2-40B4-BE49-F238E27FC236}">
                <a16:creationId xmlns:a16="http://schemas.microsoft.com/office/drawing/2014/main" id="{5CA373C8-AB45-3AC0-A6B6-135ABDAE8F00}"/>
              </a:ext>
            </a:extLst>
          </p:cNvPr>
          <p:cNvSpPr txBox="1"/>
          <p:nvPr/>
        </p:nvSpPr>
        <p:spPr>
          <a:xfrm>
            <a:off x="383636" y="2087257"/>
            <a:ext cx="11139882" cy="2059153"/>
          </a:xfrm>
          <a:prstGeom prst="rect">
            <a:avLst/>
          </a:prstGeom>
          <a:noFill/>
        </p:spPr>
        <p:txBody>
          <a:bodyPr wrap="square">
            <a:spAutoFit/>
          </a:bodyPr>
          <a:lstStyle/>
          <a:p>
            <a:pPr marL="285750" marR="0" indent="-285750">
              <a:lnSpc>
                <a:spcPct val="110000"/>
              </a:lnSpc>
              <a:spcAft>
                <a:spcPts val="1200"/>
              </a:spcAft>
              <a:buFont typeface="Arial" panose="020B0604020202020204" pitchFamily="34" charset="0"/>
              <a:buChar char="•"/>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While appearing simple at first, asking why employees want to stay with your organization opens major doors for discovery. Most employees have never pondered their answers, so the manager’s role is to stubbornly require one. </a:t>
            </a:r>
          </a:p>
          <a:p>
            <a:pPr marL="285750" marR="0" indent="-285750">
              <a:lnSpc>
                <a:spcPct val="110000"/>
              </a:lnSpc>
              <a:spcAft>
                <a:spcPts val="1200"/>
              </a:spcAft>
              <a:buFont typeface="Arial" panose="020B0604020202020204" pitchFamily="34" charset="0"/>
              <a:buChar char="•"/>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 good next line is, “Take your time because I really want to know.” Employees then must announce to you, and more importantly to themselves, what they value most about their jobs. The answers to question1 and question 3 are the building blocks for a plan to make work better and are now in place. </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1DEE22E-9D04-BF0E-0D91-22CD61C30697}"/>
              </a:ext>
            </a:extLst>
          </p:cNvPr>
          <p:cNvSpPr txBox="1"/>
          <p:nvPr/>
        </p:nvSpPr>
        <p:spPr>
          <a:xfrm>
            <a:off x="383636" y="4242950"/>
            <a:ext cx="6099462" cy="381771"/>
          </a:xfrm>
          <a:prstGeom prst="rect">
            <a:avLst/>
          </a:prstGeom>
          <a:noFill/>
        </p:spPr>
        <p:txBody>
          <a:bodyPr wrap="square">
            <a:spAutoFit/>
          </a:bodyPr>
          <a:lstStyle/>
          <a:p>
            <a:pPr marL="285750" marR="0" indent="-285750">
              <a:lnSpc>
                <a:spcPct val="110000"/>
              </a:lnSpc>
              <a:spcAft>
                <a:spcPts val="1200"/>
              </a:spcAft>
              <a:buFont typeface="Arial" panose="020B0604020202020204" pitchFamily="34" charset="0"/>
              <a:buChar char="•"/>
            </a:pP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Possible probes include:</a:t>
            </a:r>
          </a:p>
        </p:txBody>
      </p:sp>
      <p:sp>
        <p:nvSpPr>
          <p:cNvPr id="11" name="TextBox 10">
            <a:extLst>
              <a:ext uri="{FF2B5EF4-FFF2-40B4-BE49-F238E27FC236}">
                <a16:creationId xmlns:a16="http://schemas.microsoft.com/office/drawing/2014/main" id="{F8888161-BF3E-9633-FD96-98208865C261}"/>
              </a:ext>
            </a:extLst>
          </p:cNvPr>
          <p:cNvSpPr txBox="1"/>
          <p:nvPr/>
        </p:nvSpPr>
        <p:spPr>
          <a:xfrm>
            <a:off x="732144" y="4721261"/>
            <a:ext cx="6198591" cy="1045158"/>
          </a:xfrm>
          <a:prstGeom prst="rect">
            <a:avLst/>
          </a:prstGeom>
          <a:noFill/>
        </p:spPr>
        <p:txBody>
          <a:bodyPr wrap="square">
            <a:spAutoFit/>
          </a:bodyPr>
          <a:lstStyle/>
          <a:p>
            <a:pPr marL="457200" indent="-457200">
              <a:lnSpc>
                <a:spcPct val="110000"/>
              </a:lnSpc>
              <a:spcAft>
                <a:spcPts val="600"/>
              </a:spcAft>
              <a:buFont typeface="Arial" panose="020B0604020202020204" pitchFamily="34" charset="0"/>
              <a:buChar char="•"/>
            </a:pP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Tell me more about why that is important to you.</a:t>
            </a:r>
          </a:p>
          <a:p>
            <a:pPr marL="457200" indent="-457200">
              <a:lnSpc>
                <a:spcPct val="110000"/>
              </a:lnSpc>
              <a:spcAft>
                <a:spcPts val="600"/>
              </a:spcAft>
              <a:buFont typeface="Arial" panose="020B0604020202020204" pitchFamily="34" charset="0"/>
              <a:buChar char="•"/>
            </a:pP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Is that the only reason you stay or are there others?</a:t>
            </a:r>
          </a:p>
          <a:p>
            <a:pPr marL="457200" indent="-457200">
              <a:lnSpc>
                <a:spcPct val="110000"/>
              </a:lnSpc>
              <a:spcAft>
                <a:spcPts val="600"/>
              </a:spcAft>
              <a:buFont typeface="Arial" panose="020B0604020202020204" pitchFamily="34" charset="0"/>
              <a:buChar char="•"/>
            </a:pPr>
            <a:r>
              <a:rPr lang="en-US" sz="16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If you narrowed your reasons to stay to just one, what would it be?</a:t>
            </a:r>
            <a:endParaRPr lang="en-US" sz="1600" i="1"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859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D1DBCF8F-8A3F-5B19-D3E1-DDCAD102BFCC}"/>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5393E3DA-195E-32E4-5D6B-45900F442AA4}"/>
              </a:ext>
            </a:extLst>
          </p:cNvPr>
          <p:cNvSpPr txBox="1">
            <a:spLocks noGrp="1"/>
          </p:cNvSpPr>
          <p:nvPr>
            <p:ph type="title"/>
          </p:nvPr>
        </p:nvSpPr>
        <p:spPr>
          <a:xfrm>
            <a:off x="383636" y="437620"/>
            <a:ext cx="10142355" cy="1806815"/>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4: </a:t>
            </a:r>
            <a:br>
              <a:rPr lang="en-US" dirty="0"/>
            </a:br>
            <a:r>
              <a:rPr lang="en-US" sz="3200" b="1" dirty="0"/>
              <a:t>When is the last time you thought about leaving us  and what prompted it?</a:t>
            </a:r>
            <a:endParaRPr dirty="0"/>
          </a:p>
        </p:txBody>
      </p:sp>
      <p:sp>
        <p:nvSpPr>
          <p:cNvPr id="6" name="TextBox 5">
            <a:extLst>
              <a:ext uri="{FF2B5EF4-FFF2-40B4-BE49-F238E27FC236}">
                <a16:creationId xmlns:a16="http://schemas.microsoft.com/office/drawing/2014/main" id="{991974CC-59C3-BBB9-3011-48E9AEF91EC1}"/>
              </a:ext>
            </a:extLst>
          </p:cNvPr>
          <p:cNvSpPr txBox="1"/>
          <p:nvPr/>
        </p:nvSpPr>
        <p:spPr>
          <a:xfrm>
            <a:off x="383636" y="2460032"/>
            <a:ext cx="10474864" cy="1758110"/>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Everyone thinks about leaving sometimes, so a directly worded question brings a much-needed conversation into the light. When an employee last thought about leaving tells us the urgency, and what prompted it tells us why.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Possible probes are many.  Here are a few:</a:t>
            </a:r>
          </a:p>
        </p:txBody>
      </p:sp>
      <p:sp>
        <p:nvSpPr>
          <p:cNvPr id="11" name="TextBox 10">
            <a:extLst>
              <a:ext uri="{FF2B5EF4-FFF2-40B4-BE49-F238E27FC236}">
                <a16:creationId xmlns:a16="http://schemas.microsoft.com/office/drawing/2014/main" id="{ACBE75C2-7D4B-8E7A-41C4-18BC9AA68878}"/>
              </a:ext>
            </a:extLst>
          </p:cNvPr>
          <p:cNvSpPr txBox="1"/>
          <p:nvPr/>
        </p:nvSpPr>
        <p:spPr>
          <a:xfrm>
            <a:off x="669799" y="4306712"/>
            <a:ext cx="8048174" cy="1244956"/>
          </a:xfrm>
          <a:prstGeom prst="rect">
            <a:avLst/>
          </a:prstGeom>
          <a:noFill/>
        </p:spPr>
        <p:txBody>
          <a:bodyPr wrap="square">
            <a:spAutoFit/>
          </a:bodyPr>
          <a:lstStyle/>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Tell me more about how why you thought about leaving.</a:t>
            </a:r>
          </a:p>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What’s the single best thing I can do to make that better for you?</a:t>
            </a:r>
          </a:p>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How important is that to you now on a 1–10 scale?</a:t>
            </a:r>
            <a:endParaRPr lang="en-US" sz="2000" i="1"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070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51EC2654-5922-304D-1F15-5EECAF8ACF9C}"/>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3AA123A8-65A3-3D0F-8205-A60BF5145751}"/>
              </a:ext>
            </a:extLst>
          </p:cNvPr>
          <p:cNvSpPr txBox="1">
            <a:spLocks noGrp="1"/>
          </p:cNvSpPr>
          <p:nvPr>
            <p:ph type="title"/>
          </p:nvPr>
        </p:nvSpPr>
        <p:spPr>
          <a:xfrm>
            <a:off x="383636" y="437620"/>
            <a:ext cx="10142355" cy="1362211"/>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4800" dirty="0"/>
              <a:t>Question 5: </a:t>
            </a:r>
            <a:br>
              <a:rPr lang="en-US" dirty="0"/>
            </a:br>
            <a:r>
              <a:rPr lang="en-US" sz="3200" b="1" dirty="0"/>
              <a:t>What can I do to make your job better for you?</a:t>
            </a:r>
            <a:endParaRPr dirty="0"/>
          </a:p>
        </p:txBody>
      </p:sp>
      <p:sp>
        <p:nvSpPr>
          <p:cNvPr id="6" name="TextBox 5">
            <a:extLst>
              <a:ext uri="{FF2B5EF4-FFF2-40B4-BE49-F238E27FC236}">
                <a16:creationId xmlns:a16="http://schemas.microsoft.com/office/drawing/2014/main" id="{BF57A2A7-7571-5BC5-F932-07BB8A979919}"/>
              </a:ext>
            </a:extLst>
          </p:cNvPr>
          <p:cNvSpPr txBox="1"/>
          <p:nvPr/>
        </p:nvSpPr>
        <p:spPr>
          <a:xfrm>
            <a:off x="383636" y="1975872"/>
            <a:ext cx="10474864" cy="2257221"/>
          </a:xfrm>
          <a:prstGeom prst="rect">
            <a:avLst/>
          </a:prstGeom>
          <a:noFill/>
        </p:spPr>
        <p:txBody>
          <a:bodyPr wrap="square">
            <a:spAutoFit/>
          </a:bodyPr>
          <a:lstStyle/>
          <a:p>
            <a:pPr marL="342900" indent="-342900">
              <a:lnSpc>
                <a:spcPct val="110000"/>
              </a:lnSpc>
              <a:spcAft>
                <a:spcPts val="1200"/>
              </a:spcAft>
              <a:buFont typeface="Arial" panose="020B0604020202020204" pitchFamily="34" charset="0"/>
              <a:buChar char="•"/>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While this question sends out a net for all remaining topics, it must ultimately yield answers about the interviewer. So, avoiding defensiveness is critical, lest word spreads that the manager cannot take feedback and remaining stay interviews become short and fruitless exercises. </a:t>
            </a:r>
          </a:p>
          <a:p>
            <a:pPr marL="342900" indent="-342900">
              <a:lnSpc>
                <a:spcPct val="110000"/>
              </a:lnSpc>
              <a:spcAft>
                <a:spcPts val="1200"/>
              </a:spcAft>
              <a:buFont typeface="Arial" panose="020B0604020202020204" pitchFamily="34" charset="0"/>
              <a:buChar char="•"/>
            </a:pP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Here are a few probes for consideration:</a:t>
            </a:r>
          </a:p>
        </p:txBody>
      </p:sp>
      <p:sp>
        <p:nvSpPr>
          <p:cNvPr id="11" name="TextBox 10">
            <a:extLst>
              <a:ext uri="{FF2B5EF4-FFF2-40B4-BE49-F238E27FC236}">
                <a16:creationId xmlns:a16="http://schemas.microsoft.com/office/drawing/2014/main" id="{1699490D-1BD7-AC3E-F66E-560C86ED6B03}"/>
              </a:ext>
            </a:extLst>
          </p:cNvPr>
          <p:cNvSpPr txBox="1"/>
          <p:nvPr/>
        </p:nvSpPr>
        <p:spPr>
          <a:xfrm>
            <a:off x="763316" y="4409134"/>
            <a:ext cx="5332684" cy="1922065"/>
          </a:xfrm>
          <a:prstGeom prst="rect">
            <a:avLst/>
          </a:prstGeom>
          <a:noFill/>
        </p:spPr>
        <p:txBody>
          <a:bodyPr wrap="square">
            <a:spAutoFit/>
          </a:bodyPr>
          <a:lstStyle/>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Do I tell you when you do something well?</a:t>
            </a:r>
          </a:p>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Do I say and do things to help you do your job better?</a:t>
            </a:r>
          </a:p>
          <a:p>
            <a:pPr marL="457200" indent="-457200">
              <a:lnSpc>
                <a:spcPct val="110000"/>
              </a:lnSpc>
              <a:spcAft>
                <a:spcPts val="600"/>
              </a:spcAft>
              <a:buFont typeface="Arial" panose="020B0604020202020204" pitchFamily="34" charset="0"/>
              <a:buChar char="•"/>
            </a:pPr>
            <a:r>
              <a:rPr lang="en-US" sz="20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What are three ways I can be a better manager for you?</a:t>
            </a:r>
            <a:endParaRPr lang="en-US" sz="2000" i="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5D78939-1087-6CBF-1A8C-8E1A148F2A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9248" y="3082851"/>
            <a:ext cx="5259116" cy="3672407"/>
          </a:xfrm>
          <a:prstGeom prst="rect">
            <a:avLst/>
          </a:prstGeom>
        </p:spPr>
      </p:pic>
    </p:spTree>
    <p:custDataLst>
      <p:tags r:id="rId1"/>
    </p:custDataLst>
    <p:extLst>
      <p:ext uri="{BB962C8B-B14F-4D97-AF65-F5344CB8AC3E}">
        <p14:creationId xmlns:p14="http://schemas.microsoft.com/office/powerpoint/2010/main" val="163406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E55F3239-4A3D-CE67-A36C-782600334029}"/>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0030E5AC-50AF-1BE1-0DD2-0E92032D18E1}"/>
              </a:ext>
            </a:extLst>
          </p:cNvPr>
          <p:cNvSpPr txBox="1">
            <a:spLocks noGrp="1"/>
          </p:cNvSpPr>
          <p:nvPr>
            <p:ph type="title"/>
          </p:nvPr>
        </p:nvSpPr>
        <p:spPr>
          <a:xfrm>
            <a:off x="383636" y="512528"/>
            <a:ext cx="9946888" cy="877516"/>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dirty="0"/>
              <a:t>Thinking Through the Stay Interview Solutions</a:t>
            </a:r>
            <a:endParaRPr sz="3200" dirty="0"/>
          </a:p>
        </p:txBody>
      </p:sp>
      <p:sp>
        <p:nvSpPr>
          <p:cNvPr id="6" name="TextBox 5">
            <a:extLst>
              <a:ext uri="{FF2B5EF4-FFF2-40B4-BE49-F238E27FC236}">
                <a16:creationId xmlns:a16="http://schemas.microsoft.com/office/drawing/2014/main" id="{441EDA1D-DC90-180A-892A-D13B48E923DE}"/>
              </a:ext>
            </a:extLst>
          </p:cNvPr>
          <p:cNvSpPr txBox="1"/>
          <p:nvPr/>
        </p:nvSpPr>
        <p:spPr>
          <a:xfrm>
            <a:off x="383636" y="1481222"/>
            <a:ext cx="10547601" cy="3476016"/>
          </a:xfrm>
          <a:prstGeom prst="rect">
            <a:avLst/>
          </a:prstGeom>
          <a:noFill/>
        </p:spPr>
        <p:txBody>
          <a:bodyPr wrap="square">
            <a:spAutoFit/>
          </a:bodyPr>
          <a:lstStyle/>
          <a:p>
            <a:pPr marL="342900" marR="0" indent="-342900">
              <a:lnSpc>
                <a:spcPct val="110000"/>
              </a:lnSpc>
              <a:spcAft>
                <a:spcPts val="1200"/>
              </a:spcAft>
              <a:buFont typeface="Arial" panose="020B0604020202020204" pitchFamily="34" charset="0"/>
              <a:buChar char="•"/>
            </a:pP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Imagine nirvana</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that all your leaders completely understand the full range of developmental tools available to them. Furthermore, imagine that each leader has conducted a comprehensive stay interview with each employee to put all issues on the table and has addressed them in the best possible ways.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1200"/>
              </a:spcAft>
              <a:buFont typeface="Arial" panose="020B0604020202020204" pitchFamily="34" charset="0"/>
              <a:buChar char="•"/>
            </a:pPr>
            <a:r>
              <a:rPr lang="en-US" sz="24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OK, snap out of it! Stay interviews will not lead to perfect outcomes</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but they will improve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engagement and retention</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in your company. And they will do this by helping your leaders build more productive one-on-one relationships with their</a:t>
            </a:r>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employees.</a:t>
            </a:r>
            <a:endPar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8830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8243C7C7-D2B0-A124-6834-6C34AA55C5F6}"/>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379D73E9-0936-3814-78CB-C51EFB231DC9}"/>
              </a:ext>
            </a:extLst>
          </p:cNvPr>
          <p:cNvSpPr txBox="1">
            <a:spLocks noGrp="1"/>
          </p:cNvSpPr>
          <p:nvPr>
            <p:ph type="title"/>
          </p:nvPr>
        </p:nvSpPr>
        <p:spPr>
          <a:xfrm>
            <a:off x="731520" y="479539"/>
            <a:ext cx="3175462" cy="943494"/>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5400" dirty="0"/>
              <a:t>Resources</a:t>
            </a:r>
            <a:endParaRPr sz="4400" dirty="0"/>
          </a:p>
        </p:txBody>
      </p:sp>
      <p:sp>
        <p:nvSpPr>
          <p:cNvPr id="6" name="TextBox 5">
            <a:extLst>
              <a:ext uri="{FF2B5EF4-FFF2-40B4-BE49-F238E27FC236}">
                <a16:creationId xmlns:a16="http://schemas.microsoft.com/office/drawing/2014/main" id="{A4408922-D9F8-2596-B341-26B9CC8DED87}"/>
              </a:ext>
            </a:extLst>
          </p:cNvPr>
          <p:cNvSpPr txBox="1"/>
          <p:nvPr/>
        </p:nvSpPr>
        <p:spPr>
          <a:xfrm>
            <a:off x="731520" y="1530200"/>
            <a:ext cx="10360564" cy="2215991"/>
          </a:xfrm>
          <a:prstGeom prst="rect">
            <a:avLst/>
          </a:prstGeom>
          <a:noFill/>
        </p:spPr>
        <p:txBody>
          <a:bodyPr wrap="square">
            <a:spAutoFit/>
          </a:bodyPr>
          <a:lstStyle/>
          <a:p>
            <a:pPr marL="571500" indent="-571500">
              <a:spcAft>
                <a:spcPts val="12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Make a list of organization resources the leaders should know about to enhance the discussions.</a:t>
            </a:r>
          </a:p>
          <a:p>
            <a:pPr marL="571500" indent="-571500">
              <a:spcAft>
                <a:spcPts val="12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Take 3 minutes to think about and list the following examples:</a:t>
            </a:r>
          </a:p>
        </p:txBody>
      </p:sp>
      <p:sp>
        <p:nvSpPr>
          <p:cNvPr id="7" name="TextBox 6">
            <a:extLst>
              <a:ext uri="{FF2B5EF4-FFF2-40B4-BE49-F238E27FC236}">
                <a16:creationId xmlns:a16="http://schemas.microsoft.com/office/drawing/2014/main" id="{FC86A642-2A92-787F-6D54-C9DB48DAB36B}"/>
              </a:ext>
            </a:extLst>
          </p:cNvPr>
          <p:cNvSpPr txBox="1"/>
          <p:nvPr/>
        </p:nvSpPr>
        <p:spPr>
          <a:xfrm>
            <a:off x="1293669" y="3782827"/>
            <a:ext cx="10115549" cy="1927900"/>
          </a:xfrm>
          <a:prstGeom prst="rect">
            <a:avLst/>
          </a:prstGeom>
          <a:noFill/>
        </p:spPr>
        <p:txBody>
          <a:bodyPr wrap="square">
            <a:spAutoFit/>
          </a:bodyPr>
          <a:lstStyle/>
          <a:p>
            <a:pPr marL="285750" indent="-285750">
              <a:lnSpc>
                <a:spcPct val="110000"/>
              </a:lnSpc>
              <a:spcBef>
                <a:spcPts val="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Work schedules.</a:t>
            </a:r>
          </a:p>
          <a:p>
            <a:pPr marL="285750" indent="-285750">
              <a:lnSpc>
                <a:spcPct val="110000"/>
              </a:lnSpc>
              <a:spcBef>
                <a:spcPts val="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Process for posting vacancies internal/external.  </a:t>
            </a:r>
          </a:p>
          <a:p>
            <a:pPr marL="285750" indent="-285750">
              <a:lnSpc>
                <a:spcPct val="110000"/>
              </a:lnSpc>
              <a:spcBef>
                <a:spcPts val="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Training opportunities…certifications, etc.</a:t>
            </a:r>
          </a:p>
          <a:p>
            <a:pPr marL="285750" indent="-285750">
              <a:lnSpc>
                <a:spcPct val="110000"/>
              </a:lnSpc>
              <a:spcBef>
                <a:spcPts val="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Mentoring, cross training, and other agency ways to develop staff. (70-20-10)</a:t>
            </a:r>
          </a:p>
        </p:txBody>
      </p:sp>
    </p:spTree>
    <p:custDataLst>
      <p:tags r:id="rId1"/>
    </p:custDataLst>
    <p:extLst>
      <p:ext uri="{BB962C8B-B14F-4D97-AF65-F5344CB8AC3E}">
        <p14:creationId xmlns:p14="http://schemas.microsoft.com/office/powerpoint/2010/main" val="362847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3C93F80E-7BA0-DC1F-1688-030B4A59B229}"/>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5B2665F8-9709-17D8-E7CF-BB5911AA2C90}"/>
              </a:ext>
            </a:extLst>
          </p:cNvPr>
          <p:cNvSpPr txBox="1">
            <a:spLocks noGrp="1"/>
          </p:cNvSpPr>
          <p:nvPr>
            <p:ph type="title"/>
          </p:nvPr>
        </p:nvSpPr>
        <p:spPr>
          <a:xfrm>
            <a:off x="315885" y="344724"/>
            <a:ext cx="6687589" cy="943494"/>
          </a:xfrm>
          <a:prstGeom prst="rect">
            <a:avLst/>
          </a:prstGeom>
          <a:noFill/>
          <a:ln>
            <a:noFill/>
          </a:ln>
        </p:spPr>
        <p:txBody>
          <a:bodyPr spcFirstLastPara="1" wrap="square" lIns="91425" tIns="45700" rIns="91425" bIns="45700" anchor="ctr" anchorCtr="0">
            <a:noAutofit/>
          </a:bodyPr>
          <a:lstStyle/>
          <a:p>
            <a:pPr lvl="0" rtl="0">
              <a:lnSpc>
                <a:spcPct val="110000"/>
              </a:lnSpc>
              <a:spcBef>
                <a:spcPts val="0"/>
              </a:spcBef>
              <a:spcAft>
                <a:spcPts val="1200"/>
              </a:spcAft>
              <a:buClr>
                <a:schemeClr val="accent6"/>
              </a:buClr>
              <a:buSzPts val="4400"/>
            </a:pPr>
            <a:r>
              <a:rPr lang="en-US" sz="5400" dirty="0"/>
              <a:t> </a:t>
            </a:r>
            <a:r>
              <a:rPr lang="en-US" sz="5400" dirty="0">
                <a:solidFill>
                  <a:srgbClr val="0D1D34"/>
                </a:solidFill>
              </a:rPr>
              <a:t>Three-legged</a:t>
            </a:r>
            <a:r>
              <a:rPr lang="en-US" sz="5400" dirty="0"/>
              <a:t> power…</a:t>
            </a:r>
            <a:endParaRPr sz="5400" dirty="0"/>
          </a:p>
        </p:txBody>
      </p:sp>
      <p:sp>
        <p:nvSpPr>
          <p:cNvPr id="10" name="TextBox 9">
            <a:extLst>
              <a:ext uri="{FF2B5EF4-FFF2-40B4-BE49-F238E27FC236}">
                <a16:creationId xmlns:a16="http://schemas.microsoft.com/office/drawing/2014/main" id="{DB888DD7-C738-FD7B-97BD-7AF3DF842FFF}"/>
              </a:ext>
            </a:extLst>
          </p:cNvPr>
          <p:cNvSpPr txBox="1"/>
          <p:nvPr/>
        </p:nvSpPr>
        <p:spPr>
          <a:xfrm>
            <a:off x="1522545" y="2627141"/>
            <a:ext cx="2687088" cy="1077218"/>
          </a:xfrm>
          <a:prstGeom prst="rect">
            <a:avLst/>
          </a:prstGeom>
          <a:noFill/>
        </p:spPr>
        <p:txBody>
          <a:bodyPr wrap="square">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Exit Interviews</a:t>
            </a:r>
          </a:p>
          <a:p>
            <a:r>
              <a:rPr lang="en-US" sz="3200" b="1" dirty="0">
                <a:latin typeface="Calibri" panose="020F0502020204030204" pitchFamily="34" charset="0"/>
                <a:ea typeface="Calibri" panose="020F0502020204030204" pitchFamily="34" charset="0"/>
                <a:cs typeface="Calibri" panose="020F0502020204030204" pitchFamily="34" charset="0"/>
              </a:rPr>
              <a:t>(confirmation)</a:t>
            </a:r>
          </a:p>
        </p:txBody>
      </p:sp>
      <p:sp>
        <p:nvSpPr>
          <p:cNvPr id="8" name="TextBox 7">
            <a:extLst>
              <a:ext uri="{FF2B5EF4-FFF2-40B4-BE49-F238E27FC236}">
                <a16:creationId xmlns:a16="http://schemas.microsoft.com/office/drawing/2014/main" id="{3B9D81C1-73CB-FB27-68BB-B63D13553127}"/>
              </a:ext>
            </a:extLst>
          </p:cNvPr>
          <p:cNvSpPr txBox="1"/>
          <p:nvPr/>
        </p:nvSpPr>
        <p:spPr>
          <a:xfrm>
            <a:off x="7399193" y="2627141"/>
            <a:ext cx="4362632" cy="1077218"/>
          </a:xfrm>
          <a:prstGeom prst="rect">
            <a:avLst/>
          </a:prstGeom>
          <a:noFill/>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Employee/Engagement Surveys </a:t>
            </a:r>
          </a:p>
        </p:txBody>
      </p:sp>
      <p:sp>
        <p:nvSpPr>
          <p:cNvPr id="4" name="TextBox 3">
            <a:extLst>
              <a:ext uri="{FF2B5EF4-FFF2-40B4-BE49-F238E27FC236}">
                <a16:creationId xmlns:a16="http://schemas.microsoft.com/office/drawing/2014/main" id="{D3CC0242-FA53-5F12-8A8D-7F988E8912FD}"/>
              </a:ext>
            </a:extLst>
          </p:cNvPr>
          <p:cNvSpPr txBox="1"/>
          <p:nvPr/>
        </p:nvSpPr>
        <p:spPr>
          <a:xfrm>
            <a:off x="4122577" y="5565031"/>
            <a:ext cx="3490479" cy="707886"/>
          </a:xfrm>
          <a:prstGeom prst="rect">
            <a:avLst/>
          </a:prstGeom>
          <a:noFill/>
        </p:spPr>
        <p:txBody>
          <a:bodyPr wrap="square">
            <a:sp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Stay Interviews</a:t>
            </a:r>
          </a:p>
        </p:txBody>
      </p:sp>
      <p:sp>
        <p:nvSpPr>
          <p:cNvPr id="2" name="Isosceles Triangle 1">
            <a:extLst>
              <a:ext uri="{FF2B5EF4-FFF2-40B4-BE49-F238E27FC236}">
                <a16:creationId xmlns:a16="http://schemas.microsoft.com/office/drawing/2014/main" id="{AD77787B-4D1F-D3E8-AD9A-2EF17B767F7A}"/>
              </a:ext>
              <a:ext uri="{C183D7F6-B498-43B3-948B-1728B52AA6E4}">
                <adec:decorative xmlns:adec="http://schemas.microsoft.com/office/drawing/2017/decorative" val="1"/>
              </a:ext>
            </a:extLst>
          </p:cNvPr>
          <p:cNvSpPr/>
          <p:nvPr/>
        </p:nvSpPr>
        <p:spPr>
          <a:xfrm>
            <a:off x="3753269" y="1799831"/>
            <a:ext cx="4229100" cy="364577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DA2FB20B-59B5-A0BF-7F11-23D682F2944B}"/>
              </a:ext>
              <a:ext uri="{C183D7F6-B498-43B3-948B-1728B52AA6E4}">
                <adec:decorative xmlns:adec="http://schemas.microsoft.com/office/drawing/2017/decorative" val="1"/>
              </a:ext>
            </a:extLst>
          </p:cNvPr>
          <p:cNvSpPr/>
          <p:nvPr/>
        </p:nvSpPr>
        <p:spPr>
          <a:xfrm>
            <a:off x="3981450" y="2078182"/>
            <a:ext cx="3772731" cy="3252354"/>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92C57EBD-3AAD-78BF-575B-4F0795AC274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6766" y="2969018"/>
            <a:ext cx="2762097" cy="2762097"/>
          </a:xfrm>
          <a:prstGeom prst="rect">
            <a:avLst/>
          </a:prstGeom>
        </p:spPr>
      </p:pic>
    </p:spTree>
    <p:custDataLst>
      <p:tags r:id="rId1"/>
    </p:custDataLst>
    <p:extLst>
      <p:ext uri="{BB962C8B-B14F-4D97-AF65-F5344CB8AC3E}">
        <p14:creationId xmlns:p14="http://schemas.microsoft.com/office/powerpoint/2010/main" val="192566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369211" y="389389"/>
            <a:ext cx="3762842" cy="7159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Realistically,</a:t>
            </a:r>
            <a:endParaRPr dirty="0">
              <a:solidFill>
                <a:schemeClr val="accent2"/>
              </a:solidFill>
            </a:endParaRPr>
          </a:p>
        </p:txBody>
      </p:sp>
      <p:sp>
        <p:nvSpPr>
          <p:cNvPr id="243" name="Google Shape;243;p6"/>
          <p:cNvSpPr txBox="1">
            <a:spLocks noGrp="1"/>
          </p:cNvSpPr>
          <p:nvPr>
            <p:ph type="body" idx="1"/>
          </p:nvPr>
        </p:nvSpPr>
        <p:spPr>
          <a:xfrm>
            <a:off x="735407" y="1335463"/>
            <a:ext cx="9818586" cy="3346430"/>
          </a:xfrm>
          <a:prstGeom prst="rect">
            <a:avLst/>
          </a:prstGeom>
          <a:noFill/>
          <a:ln>
            <a:noFill/>
          </a:ln>
        </p:spPr>
        <p:txBody>
          <a:bodyPr spcFirstLastPara="1" wrap="square" lIns="91425" tIns="45700" rIns="91425" bIns="45700" anchor="t" anchorCtr="0">
            <a:noAutofit/>
          </a:bodyPr>
          <a:lstStyle/>
          <a:p>
            <a:pPr marL="285750" indent="-285750"/>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W</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 all know that some employees will be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less than forthcoming in both stay interviews and exit surveys</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and some reasons for leaving will catch us off guard.</a:t>
            </a:r>
          </a:p>
          <a:p>
            <a:pPr marL="285750" indent="-285750"/>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But stay interviews represent </a:t>
            </a:r>
            <a:r>
              <a:rPr lang="en-US" sz="24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 tool that equips managers to anticipate, learn, and solve employee concerns </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to the best of their abilities.</a:t>
            </a:r>
          </a:p>
          <a:p>
            <a:pPr marL="285750" indent="-285750"/>
            <a:r>
              <a:rPr lang="en-US" sz="2400" dirty="0">
                <a:solidFill>
                  <a:srgbClr val="222222"/>
                </a:solidFill>
                <a:latin typeface="Calibri" panose="020F0502020204030204" pitchFamily="34" charset="0"/>
                <a:ea typeface="Calibri" panose="020F0502020204030204" pitchFamily="34" charset="0"/>
                <a:cs typeface="Calibri" panose="020F0502020204030204" pitchFamily="34" charset="0"/>
              </a:rPr>
              <a:t>Reduce the number of times a supervisor says, </a:t>
            </a:r>
            <a:r>
              <a:rPr lang="en-US" sz="24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“I wish I had known they felt that way.”</a:t>
            </a:r>
          </a:p>
        </p:txBody>
      </p:sp>
      <p:pic>
        <p:nvPicPr>
          <p:cNvPr id="3" name="Picture 2">
            <a:extLst>
              <a:ext uri="{FF2B5EF4-FFF2-40B4-BE49-F238E27FC236}">
                <a16:creationId xmlns:a16="http://schemas.microsoft.com/office/drawing/2014/main" id="{4A331054-252A-B0AF-4A0D-E311520FE2E6}"/>
              </a:ext>
              <a:ext uri="{C183D7F6-B498-43B3-948B-1728B52AA6E4}">
                <adec:decorative xmlns:adec="http://schemas.microsoft.com/office/drawing/2017/decorative" val="1"/>
              </a:ext>
            </a:extLst>
          </p:cNvPr>
          <p:cNvPicPr>
            <a:picLocks noChangeAspect="1"/>
          </p:cNvPicPr>
          <p:nvPr/>
        </p:nvPicPr>
        <p:blipFill>
          <a:blip r:embed="rId4"/>
          <a:srcRect l="41647" t="27948"/>
          <a:stretch/>
        </p:blipFill>
        <p:spPr>
          <a:xfrm>
            <a:off x="8875776" y="3913849"/>
            <a:ext cx="3908455" cy="3217375"/>
          </a:xfrm>
          <a:prstGeom prst="rect">
            <a:avLst/>
          </a:prstGeom>
        </p:spPr>
      </p:pic>
    </p:spTree>
    <p:custDataLst>
      <p:tags r:id="rId1"/>
    </p:custDataLst>
    <p:extLst>
      <p:ext uri="{BB962C8B-B14F-4D97-AF65-F5344CB8AC3E}">
        <p14:creationId xmlns:p14="http://schemas.microsoft.com/office/powerpoint/2010/main" val="253725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367536" y="420109"/>
            <a:ext cx="8820852" cy="7479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The Usual Millennial Solutions</a:t>
            </a:r>
            <a:endParaRPr dirty="0">
              <a:solidFill>
                <a:schemeClr val="accent2"/>
              </a:solidFill>
            </a:endParaRPr>
          </a:p>
        </p:txBody>
      </p:sp>
      <p:sp>
        <p:nvSpPr>
          <p:cNvPr id="4" name="TextBox 3">
            <a:extLst>
              <a:ext uri="{FF2B5EF4-FFF2-40B4-BE49-F238E27FC236}">
                <a16:creationId xmlns:a16="http://schemas.microsoft.com/office/drawing/2014/main" id="{0EDBACE4-0E73-83E8-2572-B1C71E33DC0E}"/>
              </a:ext>
            </a:extLst>
          </p:cNvPr>
          <p:cNvSpPr txBox="1"/>
          <p:nvPr/>
        </p:nvSpPr>
        <p:spPr>
          <a:xfrm>
            <a:off x="438558" y="1320286"/>
            <a:ext cx="10285057" cy="865173"/>
          </a:xfrm>
          <a:prstGeom prst="rect">
            <a:avLst/>
          </a:prstGeom>
          <a:noFill/>
        </p:spPr>
        <p:txBody>
          <a:bodyPr wrap="square">
            <a:spAutoFit/>
          </a:bodyPr>
          <a:lstStyle/>
          <a:p>
            <a:pPr marL="0" marR="0" indent="0">
              <a:lnSpc>
                <a:spcPct val="107000"/>
              </a:lnSpc>
              <a:spcAft>
                <a:spcPts val="800"/>
              </a:spcAft>
              <a:buNone/>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Here’s a typical answer to what millennials want, again from same Gallup report, although the study presented here echoes many others.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43" name="Google Shape;243;p6"/>
          <p:cNvSpPr txBox="1">
            <a:spLocks noGrp="1"/>
          </p:cNvSpPr>
          <p:nvPr>
            <p:ph type="body" idx="1"/>
          </p:nvPr>
        </p:nvSpPr>
        <p:spPr>
          <a:xfrm>
            <a:off x="518457" y="2337691"/>
            <a:ext cx="8669931" cy="4100200"/>
          </a:xfrm>
          <a:prstGeom prst="rect">
            <a:avLst/>
          </a:prstGeom>
          <a:noFill/>
          <a:ln>
            <a:noFill/>
          </a:ln>
        </p:spPr>
        <p:txBody>
          <a:bodyPr spcFirstLastPara="1" wrap="square" lIns="91425" tIns="45700" rIns="91425" bIns="45700" anchor="t" anchorCtr="0">
            <a:noAutofit/>
          </a:bodyPr>
          <a:lstStyle/>
          <a:p>
            <a:pPr marL="0" indent="0">
              <a:lnSpc>
                <a:spcPct val="110000"/>
              </a:lnSpc>
              <a:spcBef>
                <a:spcPts val="0"/>
              </a:spcBef>
              <a:spcAft>
                <a:spcPts val="600"/>
              </a:spcAft>
              <a:buNone/>
            </a:pPr>
            <a:r>
              <a:rPr lang="en-US" sz="3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Millennials want:</a:t>
            </a:r>
            <a:endParaRPr lang="en-US"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only a paycheck, but a purpose;</a:t>
            </a: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only job “satisfaction,” but development;</a:t>
            </a: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bosses, but coaches.</a:t>
            </a:r>
            <a:endParaRPr lang="en-US" dirty="0">
              <a:latin typeface="Calibri" panose="020F0502020204030204" pitchFamily="34" charset="0"/>
              <a:ea typeface="Calibri" panose="020F0502020204030204" pitchFamily="34" charset="0"/>
              <a:cs typeface="Calibri" panose="020F0502020204030204" pitchFamily="34" charset="0"/>
            </a:endParaRP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annual reviews, but ongoing conversations;</a:t>
            </a: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fixing weakness, but developing strengths; </a:t>
            </a:r>
          </a:p>
          <a:p>
            <a:pPr indent="-457200">
              <a:lnSpc>
                <a:spcPct val="110000"/>
              </a:lnSpc>
              <a:spcBef>
                <a:spcPts val="0"/>
              </a:spcBef>
              <a:spcAft>
                <a:spcPts val="600"/>
              </a:spcAft>
            </a:pP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Not just a job, but a true part of their life.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5D70963-5222-7D0F-7E0A-8C6AC21500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40449" y="1320286"/>
            <a:ext cx="3851551" cy="5664045"/>
          </a:xfrm>
          <a:prstGeom prst="rect">
            <a:avLst/>
          </a:prstGeom>
        </p:spPr>
      </p:pic>
    </p:spTree>
    <p:custDataLst>
      <p:tags r:id="rId1"/>
    </p:custDataLst>
    <p:extLst>
      <p:ext uri="{BB962C8B-B14F-4D97-AF65-F5344CB8AC3E}">
        <p14:creationId xmlns:p14="http://schemas.microsoft.com/office/powerpoint/2010/main" val="2008479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334478" y="466091"/>
            <a:ext cx="8332444" cy="6616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solidFill>
                  <a:schemeClr val="accent2"/>
                </a:solidFill>
              </a:rPr>
              <a:t>Final Exercise: </a:t>
            </a:r>
            <a:r>
              <a:rPr lang="en-US" sz="5400" dirty="0"/>
              <a:t>Building Trust </a:t>
            </a:r>
            <a:endParaRPr dirty="0">
              <a:solidFill>
                <a:schemeClr val="accent2"/>
              </a:solidFill>
            </a:endParaRPr>
          </a:p>
        </p:txBody>
      </p:sp>
      <p:sp>
        <p:nvSpPr>
          <p:cNvPr id="243" name="Google Shape;243;p6"/>
          <p:cNvSpPr txBox="1">
            <a:spLocks noGrp="1"/>
          </p:cNvSpPr>
          <p:nvPr>
            <p:ph type="body" idx="1"/>
          </p:nvPr>
        </p:nvSpPr>
        <p:spPr>
          <a:xfrm>
            <a:off x="334478" y="1702109"/>
            <a:ext cx="11456469" cy="4939323"/>
          </a:xfrm>
          <a:prstGeom prst="rect">
            <a:avLst/>
          </a:prstGeom>
          <a:noFill/>
          <a:ln>
            <a:noFill/>
          </a:ln>
        </p:spPr>
        <p:txBody>
          <a:bodyPr spcFirstLastPara="1" wrap="square" lIns="91425" tIns="45700" rIns="91425" bIns="45700" anchor="t" anchorCtr="0">
            <a:noAutofit/>
          </a:bodyPr>
          <a:lstStyle/>
          <a:p>
            <a:pPr>
              <a:lnSpc>
                <a:spcPct val="110000"/>
              </a:lnSpc>
              <a:spcBef>
                <a:spcPts val="600"/>
              </a:spcBef>
            </a:pPr>
            <a:r>
              <a:rPr lang="en-US" dirty="0"/>
              <a:t>Consider a manager you have reported to, present or past.</a:t>
            </a:r>
          </a:p>
          <a:p>
            <a:pPr>
              <a:lnSpc>
                <a:spcPct val="110000"/>
              </a:lnSpc>
              <a:spcBef>
                <a:spcPts val="600"/>
              </a:spcBef>
            </a:pPr>
            <a:r>
              <a:rPr lang="en-US" dirty="0"/>
              <a:t>Top three things that manager did to build trust.</a:t>
            </a:r>
          </a:p>
          <a:p>
            <a:pPr>
              <a:lnSpc>
                <a:spcPct val="110000"/>
              </a:lnSpc>
              <a:spcBef>
                <a:spcPts val="600"/>
              </a:spcBef>
            </a:pPr>
            <a:r>
              <a:rPr lang="en-US" dirty="0"/>
              <a:t>Did these things make you stay longer?  Did they help you stay engaged?</a:t>
            </a:r>
          </a:p>
          <a:p>
            <a:pPr>
              <a:lnSpc>
                <a:spcPct val="110000"/>
              </a:lnSpc>
              <a:spcBef>
                <a:spcPts val="600"/>
              </a:spcBef>
            </a:pPr>
            <a:r>
              <a:rPr lang="en-US" dirty="0"/>
              <a:t>___________________________________________________________</a:t>
            </a:r>
          </a:p>
          <a:p>
            <a:pPr>
              <a:lnSpc>
                <a:spcPct val="110000"/>
              </a:lnSpc>
              <a:spcBef>
                <a:spcPts val="600"/>
              </a:spcBef>
            </a:pPr>
            <a:r>
              <a:rPr lang="en-US" dirty="0"/>
              <a:t>Now the opposite.  Consider a manager you have had that was a trust buster.</a:t>
            </a:r>
          </a:p>
          <a:p>
            <a:pPr>
              <a:lnSpc>
                <a:spcPct val="110000"/>
              </a:lnSpc>
              <a:spcBef>
                <a:spcPts val="600"/>
              </a:spcBef>
            </a:pPr>
            <a:r>
              <a:rPr lang="en-US" dirty="0"/>
              <a:t>What were the three things the manager did to break trust?</a:t>
            </a:r>
          </a:p>
          <a:p>
            <a:pPr>
              <a:lnSpc>
                <a:spcPct val="110000"/>
              </a:lnSpc>
              <a:spcBef>
                <a:spcPts val="600"/>
              </a:spcBef>
            </a:pPr>
            <a:r>
              <a:rPr lang="en-US" dirty="0"/>
              <a:t>Did these things lead to your leaving sooner?</a:t>
            </a:r>
          </a:p>
        </p:txBody>
      </p:sp>
    </p:spTree>
    <p:custDataLst>
      <p:tags r:id="rId1"/>
    </p:custDataLst>
    <p:extLst>
      <p:ext uri="{BB962C8B-B14F-4D97-AF65-F5344CB8AC3E}">
        <p14:creationId xmlns:p14="http://schemas.microsoft.com/office/powerpoint/2010/main" val="271629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36FC-1FDD-99AA-39FA-1EABEA27D59B}"/>
              </a:ext>
            </a:extLst>
          </p:cNvPr>
          <p:cNvSpPr>
            <a:spLocks noGrp="1"/>
          </p:cNvSpPr>
          <p:nvPr>
            <p:ph type="title"/>
          </p:nvPr>
        </p:nvSpPr>
        <p:spPr>
          <a:xfrm>
            <a:off x="2264664" y="1090717"/>
            <a:ext cx="7662672" cy="1590142"/>
          </a:xfrm>
        </p:spPr>
        <p:txBody>
          <a:bodyPr>
            <a:noAutofit/>
          </a:bodyPr>
          <a:lstStyle/>
          <a:p>
            <a:r>
              <a:rPr lang="en-US" sz="9600" b="1" dirty="0"/>
              <a:t>Remember…</a:t>
            </a:r>
          </a:p>
        </p:txBody>
      </p:sp>
      <p:sp>
        <p:nvSpPr>
          <p:cNvPr id="5" name="Text Placeholder 4">
            <a:extLst>
              <a:ext uri="{FF2B5EF4-FFF2-40B4-BE49-F238E27FC236}">
                <a16:creationId xmlns:a16="http://schemas.microsoft.com/office/drawing/2014/main" id="{CF34A840-1F7D-E725-0C50-A11BE092651F}"/>
              </a:ext>
            </a:extLst>
          </p:cNvPr>
          <p:cNvSpPr>
            <a:spLocks noGrp="1"/>
          </p:cNvSpPr>
          <p:nvPr>
            <p:ph type="body" idx="1"/>
          </p:nvPr>
        </p:nvSpPr>
        <p:spPr>
          <a:xfrm>
            <a:off x="1857789" y="3045434"/>
            <a:ext cx="8476421" cy="2263416"/>
          </a:xfrm>
        </p:spPr>
        <p:txBody>
          <a:bodyPr>
            <a:noAutofit/>
          </a:bodyPr>
          <a:lstStyle/>
          <a:p>
            <a:r>
              <a:rPr lang="en-US" sz="4600" dirty="0"/>
              <a:t>You will be on both sides of the Stay Interview.  </a:t>
            </a:r>
          </a:p>
          <a:p>
            <a:r>
              <a:rPr lang="en-US" sz="4600" dirty="0"/>
              <a:t>What would help you to Stay?</a:t>
            </a:r>
          </a:p>
          <a:p>
            <a:endParaRPr lang="en-US" dirty="0"/>
          </a:p>
        </p:txBody>
      </p:sp>
    </p:spTree>
    <p:custDataLst>
      <p:tags r:id="rId1"/>
    </p:custDataLst>
    <p:extLst>
      <p:ext uri="{BB962C8B-B14F-4D97-AF65-F5344CB8AC3E}">
        <p14:creationId xmlns:p14="http://schemas.microsoft.com/office/powerpoint/2010/main" val="323263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233465" y="448354"/>
            <a:ext cx="4010061" cy="61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4800" dirty="0"/>
              <a:t>More studies…</a:t>
            </a:r>
            <a:endParaRPr sz="3600" b="0" dirty="0">
              <a:solidFill>
                <a:schemeClr val="accent2"/>
              </a:solidFill>
            </a:endParaRPr>
          </a:p>
        </p:txBody>
      </p:sp>
      <p:sp>
        <p:nvSpPr>
          <p:cNvPr id="243" name="Google Shape;243;p6"/>
          <p:cNvSpPr txBox="1">
            <a:spLocks noGrp="1"/>
          </p:cNvSpPr>
          <p:nvPr>
            <p:ph type="body" idx="1"/>
          </p:nvPr>
        </p:nvSpPr>
        <p:spPr>
          <a:xfrm>
            <a:off x="486276" y="1350662"/>
            <a:ext cx="11219448" cy="4156676"/>
          </a:xfrm>
          <a:prstGeom prst="rect">
            <a:avLst/>
          </a:prstGeom>
          <a:noFill/>
          <a:ln>
            <a:noFill/>
          </a:ln>
        </p:spPr>
        <p:txBody>
          <a:bodyPr spcFirstLastPara="1" wrap="square" lIns="91425" tIns="45700" rIns="91425" bIns="45700" anchor="t" anchorCtr="0">
            <a:noAutofit/>
          </a:bodyPr>
          <a:lstStyle/>
          <a:p>
            <a:r>
              <a:rPr lang="en-US" sz="2400" i="1" dirty="0"/>
              <a:t>Kenexa HR Newsletter</a:t>
            </a:r>
            <a:r>
              <a:rPr lang="en-US" sz="2400" dirty="0"/>
              <a:t> (Greene-Shortridge and Wager):  The </a:t>
            </a:r>
            <a:r>
              <a:rPr lang="en-US" sz="2400" b="1" dirty="0"/>
              <a:t>prism or lens </a:t>
            </a:r>
            <a:r>
              <a:rPr lang="en-US" sz="2400" dirty="0"/>
              <a:t>through which your employees view their immediate supervisors </a:t>
            </a:r>
            <a:r>
              <a:rPr lang="en-US" sz="2400" u="sng" dirty="0"/>
              <a:t>is</a:t>
            </a:r>
            <a:r>
              <a:rPr lang="en-US" sz="2400" dirty="0"/>
              <a:t> the one through which they view your total organization.</a:t>
            </a:r>
          </a:p>
          <a:p>
            <a:r>
              <a:rPr lang="en-US" sz="2400" i="1" dirty="0"/>
              <a:t>The Walker Loyalty Report: Loyalty in the Workplace  </a:t>
            </a:r>
            <a:r>
              <a:rPr lang="en-US" sz="2400" dirty="0"/>
              <a:t>(September 2007)</a:t>
            </a:r>
            <a:r>
              <a:rPr lang="en-US" sz="2400" i="1" dirty="0"/>
              <a:t> </a:t>
            </a:r>
            <a:r>
              <a:rPr lang="en-US" sz="2400" dirty="0"/>
              <a:t>: Found that employees’ </a:t>
            </a:r>
            <a:r>
              <a:rPr lang="en-US" sz="2400" b="1" dirty="0"/>
              <a:t>loyalty</a:t>
            </a:r>
            <a:r>
              <a:rPr lang="en-US" sz="2400" dirty="0"/>
              <a:t> was most influenced by their perceptions of fairness at work, of care and concern, and </a:t>
            </a:r>
            <a:r>
              <a:rPr lang="en-US" sz="2400" b="1" dirty="0"/>
              <a:t>trust</a:t>
            </a:r>
            <a:r>
              <a:rPr lang="en-US" sz="2400" dirty="0"/>
              <a:t>.</a:t>
            </a:r>
          </a:p>
          <a:p>
            <a:r>
              <a:rPr lang="en-US" sz="2400" i="1" dirty="0"/>
              <a:t>Great Place to Work Institute</a:t>
            </a:r>
            <a:r>
              <a:rPr lang="en-US" sz="2400" dirty="0"/>
              <a:t> (April 2018): “Our 20 years of research have proven that </a:t>
            </a:r>
            <a:r>
              <a:rPr lang="en-US" sz="2400" b="1" dirty="0"/>
              <a:t>trust</a:t>
            </a:r>
            <a:r>
              <a:rPr lang="en-US" sz="2400" dirty="0"/>
              <a:t> between managers and employees is the defining primary characteristic of the very best workplace.”</a:t>
            </a:r>
          </a:p>
        </p:txBody>
      </p:sp>
    </p:spTree>
    <p:custDataLst>
      <p:tags r:id="rId1"/>
    </p:custDataLst>
    <p:extLst>
      <p:ext uri="{BB962C8B-B14F-4D97-AF65-F5344CB8AC3E}">
        <p14:creationId xmlns:p14="http://schemas.microsoft.com/office/powerpoint/2010/main" val="52500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381393" y="708218"/>
            <a:ext cx="2797236" cy="4504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And</a:t>
            </a:r>
            <a:endParaRPr b="0" dirty="0">
              <a:solidFill>
                <a:schemeClr val="accent2"/>
              </a:solidFill>
            </a:endParaRPr>
          </a:p>
        </p:txBody>
      </p:sp>
      <p:sp>
        <p:nvSpPr>
          <p:cNvPr id="243" name="Google Shape;243;p6"/>
          <p:cNvSpPr txBox="1">
            <a:spLocks noGrp="1"/>
          </p:cNvSpPr>
          <p:nvPr>
            <p:ph type="body" idx="1"/>
          </p:nvPr>
        </p:nvSpPr>
        <p:spPr>
          <a:xfrm>
            <a:off x="520606" y="1652149"/>
            <a:ext cx="11290001" cy="2447025"/>
          </a:xfrm>
          <a:prstGeom prst="rect">
            <a:avLst/>
          </a:prstGeom>
          <a:noFill/>
          <a:ln>
            <a:noFill/>
          </a:ln>
        </p:spPr>
        <p:txBody>
          <a:bodyPr spcFirstLastPara="1" wrap="square" lIns="91425" tIns="45700" rIns="91425" bIns="45700" anchor="t" anchorCtr="0">
            <a:noAutofit/>
          </a:bodyPr>
          <a:lstStyle/>
          <a:p>
            <a:pPr marL="0" indent="0">
              <a:buNone/>
            </a:pPr>
            <a:r>
              <a:rPr lang="en-US" sz="3200" b="1" dirty="0"/>
              <a:t>Gallup: </a:t>
            </a:r>
            <a:r>
              <a:rPr lang="en-US" sz="3200" i="1" dirty="0"/>
              <a:t>First Break All the Rules, Marcus Buckingham and Curt Coffman</a:t>
            </a:r>
          </a:p>
          <a:p>
            <a:pPr indent="-457200"/>
            <a:r>
              <a:rPr lang="en-US" dirty="0"/>
              <a:t>Research of Don Clifton (and colleagues) early to late nineties. </a:t>
            </a:r>
          </a:p>
          <a:p>
            <a:pPr indent="-457200"/>
            <a:r>
              <a:rPr lang="en-US" dirty="0"/>
              <a:t>NYT bestseller list for 93 weeks.</a:t>
            </a:r>
          </a:p>
          <a:p>
            <a:pPr marL="0" indent="0" algn="r">
              <a:buNone/>
            </a:pPr>
            <a:r>
              <a:rPr lang="en-US" i="1" dirty="0"/>
              <a:t>“If you have a turnover problem, first look to your </a:t>
            </a:r>
            <a:r>
              <a:rPr lang="en-US" b="1" i="1" dirty="0">
                <a:solidFill>
                  <a:schemeClr val="accent4">
                    <a:lumMod val="50000"/>
                  </a:schemeClr>
                </a:solidFill>
              </a:rPr>
              <a:t>managers.</a:t>
            </a:r>
            <a:r>
              <a:rPr lang="en-US" i="1" dirty="0">
                <a:solidFill>
                  <a:schemeClr val="accent4">
                    <a:lumMod val="50000"/>
                  </a:schemeClr>
                </a:solidFill>
              </a:rPr>
              <a:t>”</a:t>
            </a:r>
          </a:p>
        </p:txBody>
      </p:sp>
    </p:spTree>
    <p:custDataLst>
      <p:tags r:id="rId1"/>
    </p:custDataLst>
    <p:extLst>
      <p:ext uri="{BB962C8B-B14F-4D97-AF65-F5344CB8AC3E}">
        <p14:creationId xmlns:p14="http://schemas.microsoft.com/office/powerpoint/2010/main" val="379687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6"/>
          <p:cNvSpPr txBox="1">
            <a:spLocks noGrp="1"/>
          </p:cNvSpPr>
          <p:nvPr>
            <p:ph type="title"/>
          </p:nvPr>
        </p:nvSpPr>
        <p:spPr>
          <a:xfrm>
            <a:off x="703283" y="776460"/>
            <a:ext cx="2117555" cy="12662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6600" b="1" dirty="0"/>
              <a:t>Trust</a:t>
            </a:r>
            <a:endParaRPr sz="4800" b="1" dirty="0">
              <a:solidFill>
                <a:schemeClr val="accent2"/>
              </a:solidFill>
            </a:endParaRPr>
          </a:p>
        </p:txBody>
      </p:sp>
      <p:sp>
        <p:nvSpPr>
          <p:cNvPr id="243" name="Google Shape;243;p6"/>
          <p:cNvSpPr txBox="1">
            <a:spLocks noGrp="1"/>
          </p:cNvSpPr>
          <p:nvPr>
            <p:ph type="body" idx="1"/>
          </p:nvPr>
        </p:nvSpPr>
        <p:spPr>
          <a:xfrm>
            <a:off x="2264664" y="2542836"/>
            <a:ext cx="7662672" cy="2275417"/>
          </a:xfrm>
          <a:prstGeom prst="rect">
            <a:avLst/>
          </a:prstGeom>
          <a:noFill/>
          <a:ln>
            <a:noFill/>
          </a:ln>
        </p:spPr>
        <p:txBody>
          <a:bodyPr spcFirstLastPara="1" wrap="square" lIns="91425" tIns="45700" rIns="91425" bIns="45700" anchor="t" anchorCtr="0">
            <a:noAutofit/>
          </a:bodyPr>
          <a:lstStyle/>
          <a:p>
            <a:pPr marL="0" indent="0" algn="ctr">
              <a:lnSpc>
                <a:spcPct val="120000"/>
              </a:lnSpc>
              <a:buNone/>
            </a:pPr>
            <a:r>
              <a:rPr lang="en-US" sz="4400" dirty="0"/>
              <a:t>Finnegan argues that </a:t>
            </a:r>
            <a:r>
              <a:rPr lang="en-US" sz="4400" b="1" dirty="0">
                <a:solidFill>
                  <a:schemeClr val="accent1">
                    <a:lumMod val="50000"/>
                    <a:lumOff val="50000"/>
                  </a:schemeClr>
                </a:solidFill>
              </a:rPr>
              <a:t>Trust</a:t>
            </a:r>
            <a:r>
              <a:rPr lang="en-US" sz="4400" dirty="0"/>
              <a:t> is…</a:t>
            </a:r>
          </a:p>
          <a:p>
            <a:pPr marL="0" indent="0" algn="ctr">
              <a:lnSpc>
                <a:spcPct val="120000"/>
              </a:lnSpc>
              <a:buNone/>
            </a:pPr>
            <a:r>
              <a:rPr lang="en-US" sz="5400" dirty="0"/>
              <a:t>The </a:t>
            </a:r>
            <a:r>
              <a:rPr lang="en-US" sz="5400" b="1" dirty="0">
                <a:solidFill>
                  <a:schemeClr val="accent1">
                    <a:lumMod val="50000"/>
                    <a:lumOff val="50000"/>
                  </a:schemeClr>
                </a:solidFill>
              </a:rPr>
              <a:t>Key Skill </a:t>
            </a:r>
            <a:r>
              <a:rPr lang="en-US" sz="5400" dirty="0"/>
              <a:t>for </a:t>
            </a:r>
            <a:r>
              <a:rPr lang="en-US" sz="5400" b="1" dirty="0">
                <a:solidFill>
                  <a:schemeClr val="accent4">
                    <a:lumMod val="60000"/>
                    <a:lumOff val="40000"/>
                  </a:schemeClr>
                </a:solidFill>
              </a:rPr>
              <a:t>Leaders</a:t>
            </a:r>
          </a:p>
        </p:txBody>
      </p:sp>
      <p:pic>
        <p:nvPicPr>
          <p:cNvPr id="5" name="Google Shape;244;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472142">
            <a:off x="9404740" y="4575444"/>
            <a:ext cx="1266234" cy="1266234"/>
          </a:xfrm>
          <a:prstGeom prst="rect">
            <a:avLst/>
          </a:prstGeom>
          <a:noFill/>
          <a:ln>
            <a:noFill/>
          </a:ln>
        </p:spPr>
      </p:pic>
    </p:spTree>
    <p:custDataLst>
      <p:tags r:id="rId1"/>
    </p:custDataLst>
    <p:extLst>
      <p:ext uri="{BB962C8B-B14F-4D97-AF65-F5344CB8AC3E}">
        <p14:creationId xmlns:p14="http://schemas.microsoft.com/office/powerpoint/2010/main" val="11832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6"/>
          <p:cNvSpPr txBox="1">
            <a:spLocks noGrp="1"/>
          </p:cNvSpPr>
          <p:nvPr>
            <p:ph type="body" idx="1"/>
          </p:nvPr>
        </p:nvSpPr>
        <p:spPr>
          <a:xfrm>
            <a:off x="767399" y="1397263"/>
            <a:ext cx="10657201" cy="4063473"/>
          </a:xfrm>
          <a:prstGeom prst="rect">
            <a:avLst/>
          </a:prstGeom>
          <a:noFill/>
          <a:ln>
            <a:noFill/>
          </a:ln>
        </p:spPr>
        <p:txBody>
          <a:bodyPr spcFirstLastPara="1" wrap="square" lIns="91425" tIns="45700" rIns="91425" bIns="45700" anchor="t" anchorCtr="0">
            <a:noAutofit/>
          </a:bodyPr>
          <a:lstStyle/>
          <a:p>
            <a:pPr marL="0" indent="0">
              <a:buNone/>
            </a:pPr>
            <a:r>
              <a:rPr lang="en-US" sz="3200" b="1" i="1" dirty="0"/>
              <a:t>Fortune Magazine</a:t>
            </a:r>
            <a:r>
              <a:rPr lang="en-US" sz="3200" b="1" dirty="0"/>
              <a:t> “Top 100 Companies for whom to work.” (February)</a:t>
            </a:r>
          </a:p>
          <a:p>
            <a:r>
              <a:rPr lang="en-US" dirty="0"/>
              <a:t>Do mention some obvious factors: pay, benefits, education and exercise facilities.</a:t>
            </a:r>
          </a:p>
          <a:p>
            <a:pPr marL="0" indent="0">
              <a:buNone/>
            </a:pPr>
            <a:r>
              <a:rPr lang="en-US" sz="3200" b="1" dirty="0"/>
              <a:t>However</a:t>
            </a:r>
            <a:r>
              <a:rPr lang="en-US" sz="3200" dirty="0"/>
              <a:t>:</a:t>
            </a:r>
          </a:p>
          <a:p>
            <a:r>
              <a:rPr lang="en-US" dirty="0"/>
              <a:t>2/3 of the score is based on the Trust Index Survey of its employees. (Great Place to Work Institute)</a:t>
            </a:r>
          </a:p>
        </p:txBody>
      </p:sp>
      <p:sp>
        <p:nvSpPr>
          <p:cNvPr id="242" name="Google Shape;242;p6"/>
          <p:cNvSpPr txBox="1">
            <a:spLocks noGrp="1"/>
          </p:cNvSpPr>
          <p:nvPr>
            <p:ph type="title"/>
          </p:nvPr>
        </p:nvSpPr>
        <p:spPr>
          <a:xfrm>
            <a:off x="302934" y="329982"/>
            <a:ext cx="4780759" cy="9282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Two examples…</a:t>
            </a:r>
            <a:endParaRPr b="0" dirty="0">
              <a:solidFill>
                <a:schemeClr val="accent2"/>
              </a:solidFill>
            </a:endParaRPr>
          </a:p>
        </p:txBody>
      </p:sp>
    </p:spTree>
    <p:custDataLst>
      <p:tags r:id="rId1"/>
    </p:custDataLst>
    <p:extLst>
      <p:ext uri="{BB962C8B-B14F-4D97-AF65-F5344CB8AC3E}">
        <p14:creationId xmlns:p14="http://schemas.microsoft.com/office/powerpoint/2010/main" val="21089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BEE332D8-C1C7-DFC0-1460-EA47F0047A59}"/>
            </a:ext>
          </a:extLst>
        </p:cNvPr>
        <p:cNvGrpSpPr/>
        <p:nvPr/>
      </p:nvGrpSpPr>
      <p:grpSpPr>
        <a:xfrm>
          <a:off x="0" y="0"/>
          <a:ext cx="0" cy="0"/>
          <a:chOff x="0" y="0"/>
          <a:chExt cx="0" cy="0"/>
        </a:xfrm>
      </p:grpSpPr>
      <p:sp>
        <p:nvSpPr>
          <p:cNvPr id="243" name="Google Shape;243;p6">
            <a:extLst>
              <a:ext uri="{FF2B5EF4-FFF2-40B4-BE49-F238E27FC236}">
                <a16:creationId xmlns:a16="http://schemas.microsoft.com/office/drawing/2014/main" id="{EC3DB59B-F1F3-9199-20BD-CD473BAB225C}"/>
              </a:ext>
            </a:extLst>
          </p:cNvPr>
          <p:cNvSpPr txBox="1">
            <a:spLocks noGrp="1"/>
          </p:cNvSpPr>
          <p:nvPr>
            <p:ph type="body" idx="1"/>
          </p:nvPr>
        </p:nvSpPr>
        <p:spPr>
          <a:xfrm>
            <a:off x="494563" y="1558367"/>
            <a:ext cx="11202874" cy="3741266"/>
          </a:xfrm>
          <a:prstGeom prst="rect">
            <a:avLst/>
          </a:prstGeom>
          <a:noFill/>
          <a:ln>
            <a:noFill/>
          </a:ln>
        </p:spPr>
        <p:txBody>
          <a:bodyPr spcFirstLastPara="1" wrap="square" lIns="91425" tIns="45700" rIns="91425" bIns="45700" anchor="t" anchorCtr="0">
            <a:noAutofit/>
          </a:bodyPr>
          <a:lstStyle/>
          <a:p>
            <a:pPr marL="0" indent="0">
              <a:buNone/>
            </a:pPr>
            <a:r>
              <a:rPr lang="en-US" sz="3200" b="1" dirty="0"/>
              <a:t>Fred Frank surveys</a:t>
            </a:r>
          </a:p>
          <a:p>
            <a:r>
              <a:rPr lang="en-US" dirty="0"/>
              <a:t>Survey:  Rate 1-10, the skills of your idea of a hypothetical good leader.</a:t>
            </a:r>
          </a:p>
          <a:p>
            <a:r>
              <a:rPr lang="en-US" dirty="0"/>
              <a:t>10 years and 100 companies per year.  </a:t>
            </a:r>
          </a:p>
          <a:p>
            <a:r>
              <a:rPr lang="en-US" dirty="0"/>
              <a:t>According to employees, the #1 skill for leaders of all 1,000 companies was </a:t>
            </a:r>
            <a:r>
              <a:rPr lang="en-US" b="1" dirty="0">
                <a:solidFill>
                  <a:schemeClr val="accent4">
                    <a:lumMod val="75000"/>
                  </a:schemeClr>
                </a:solidFill>
              </a:rPr>
              <a:t>Trust</a:t>
            </a:r>
            <a:r>
              <a:rPr lang="en-US" dirty="0">
                <a:solidFill>
                  <a:schemeClr val="accent2"/>
                </a:solidFill>
              </a:rPr>
              <a:t>,</a:t>
            </a:r>
            <a:r>
              <a:rPr lang="en-US" b="1" dirty="0">
                <a:solidFill>
                  <a:schemeClr val="accent4"/>
                </a:solidFill>
              </a:rPr>
              <a:t> </a:t>
            </a:r>
            <a:r>
              <a:rPr lang="en-US" dirty="0">
                <a:solidFill>
                  <a:schemeClr val="accent2"/>
                </a:solidFill>
              </a:rPr>
              <a:t>valued at 100%.</a:t>
            </a:r>
          </a:p>
        </p:txBody>
      </p:sp>
      <p:sp>
        <p:nvSpPr>
          <p:cNvPr id="242" name="Google Shape;242;p6">
            <a:extLst>
              <a:ext uri="{FF2B5EF4-FFF2-40B4-BE49-F238E27FC236}">
                <a16:creationId xmlns:a16="http://schemas.microsoft.com/office/drawing/2014/main" id="{76768393-6F9A-DB3A-F263-1BBC0FA06D4B}"/>
              </a:ext>
            </a:extLst>
          </p:cNvPr>
          <p:cNvSpPr txBox="1">
            <a:spLocks noGrp="1"/>
          </p:cNvSpPr>
          <p:nvPr>
            <p:ph type="title"/>
          </p:nvPr>
        </p:nvSpPr>
        <p:spPr>
          <a:xfrm>
            <a:off x="302934" y="365545"/>
            <a:ext cx="5330115" cy="9282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Second example…</a:t>
            </a:r>
            <a:endParaRPr sz="2800" b="0" dirty="0">
              <a:solidFill>
                <a:schemeClr val="accent2"/>
              </a:solidFill>
            </a:endParaRPr>
          </a:p>
        </p:txBody>
      </p:sp>
    </p:spTree>
    <p:custDataLst>
      <p:tags r:id="rId1"/>
    </p:custDataLst>
    <p:extLst>
      <p:ext uri="{BB962C8B-B14F-4D97-AF65-F5344CB8AC3E}">
        <p14:creationId xmlns:p14="http://schemas.microsoft.com/office/powerpoint/2010/main" val="190676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5D48322D-ACD5-8B15-D141-DDBB87307950}"/>
            </a:ext>
          </a:extLst>
        </p:cNvPr>
        <p:cNvGrpSpPr/>
        <p:nvPr/>
      </p:nvGrpSpPr>
      <p:grpSpPr>
        <a:xfrm>
          <a:off x="0" y="0"/>
          <a:ext cx="0" cy="0"/>
          <a:chOff x="0" y="0"/>
          <a:chExt cx="0" cy="0"/>
        </a:xfrm>
      </p:grpSpPr>
      <p:sp>
        <p:nvSpPr>
          <p:cNvPr id="242" name="Google Shape;242;p6">
            <a:extLst>
              <a:ext uri="{FF2B5EF4-FFF2-40B4-BE49-F238E27FC236}">
                <a16:creationId xmlns:a16="http://schemas.microsoft.com/office/drawing/2014/main" id="{B55EBD6C-7F9C-2640-7CA1-19C6DBF99E56}"/>
              </a:ext>
            </a:extLst>
          </p:cNvPr>
          <p:cNvSpPr txBox="1">
            <a:spLocks noGrp="1"/>
          </p:cNvSpPr>
          <p:nvPr>
            <p:ph type="title"/>
          </p:nvPr>
        </p:nvSpPr>
        <p:spPr>
          <a:xfrm>
            <a:off x="311561" y="437704"/>
            <a:ext cx="7426334" cy="712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t>What is a Stay Interview?</a:t>
            </a:r>
            <a:endParaRPr sz="1800" b="0" dirty="0">
              <a:solidFill>
                <a:schemeClr val="accent2"/>
              </a:solidFill>
            </a:endParaRPr>
          </a:p>
        </p:txBody>
      </p:sp>
      <p:sp>
        <p:nvSpPr>
          <p:cNvPr id="243" name="Google Shape;243;p6">
            <a:extLst>
              <a:ext uri="{FF2B5EF4-FFF2-40B4-BE49-F238E27FC236}">
                <a16:creationId xmlns:a16="http://schemas.microsoft.com/office/drawing/2014/main" id="{505DF45A-927A-458E-BCD9-29D5A4ED5661}"/>
              </a:ext>
            </a:extLst>
          </p:cNvPr>
          <p:cNvSpPr txBox="1">
            <a:spLocks noGrp="1"/>
          </p:cNvSpPr>
          <p:nvPr>
            <p:ph type="body" idx="1"/>
          </p:nvPr>
        </p:nvSpPr>
        <p:spPr>
          <a:xfrm>
            <a:off x="638939" y="1448715"/>
            <a:ext cx="9419461" cy="3185317"/>
          </a:xfrm>
          <a:prstGeom prst="rect">
            <a:avLst/>
          </a:prstGeom>
          <a:noFill/>
          <a:ln>
            <a:noFill/>
          </a:ln>
        </p:spPr>
        <p:txBody>
          <a:bodyPr spcFirstLastPara="1" wrap="square" lIns="91425" tIns="45700" rIns="91425" bIns="45700" anchor="t" anchorCtr="0">
            <a:noAutofit/>
          </a:bodyPr>
          <a:lstStyle/>
          <a:p>
            <a:pPr marL="0" indent="0">
              <a:lnSpc>
                <a:spcPct val="110000"/>
              </a:lnSpc>
              <a:buNone/>
            </a:pPr>
            <a:r>
              <a:rPr lang="en-US" sz="3200" dirty="0">
                <a:solidFill>
                  <a:srgbClr val="222222"/>
                </a:solidFill>
                <a:effectLst/>
                <a:latin typeface="Arial" panose="020B0604020202020204" pitchFamily="34" charset="0"/>
                <a:ea typeface="Calibri" panose="020F0502020204030204" pitchFamily="34" charset="0"/>
              </a:rPr>
              <a:t>A stay interview is a </a:t>
            </a:r>
            <a:r>
              <a:rPr lang="en-US" sz="3200" b="1" dirty="0">
                <a:solidFill>
                  <a:schemeClr val="accent4">
                    <a:lumMod val="75000"/>
                  </a:schemeClr>
                </a:solidFill>
                <a:effectLst/>
                <a:latin typeface="Arial" panose="020B0604020202020204" pitchFamily="34" charset="0"/>
                <a:ea typeface="Calibri" panose="020F0502020204030204" pitchFamily="34" charset="0"/>
              </a:rPr>
              <a:t>structured discussion</a:t>
            </a:r>
            <a:r>
              <a:rPr lang="en-US" sz="3200" dirty="0">
                <a:solidFill>
                  <a:schemeClr val="accent4">
                    <a:lumMod val="75000"/>
                  </a:schemeClr>
                </a:solidFill>
                <a:effectLst/>
                <a:latin typeface="Arial" panose="020B0604020202020204" pitchFamily="34" charset="0"/>
                <a:ea typeface="Calibri" panose="020F0502020204030204" pitchFamily="34" charset="0"/>
              </a:rPr>
              <a:t> </a:t>
            </a:r>
            <a:r>
              <a:rPr lang="en-US" sz="3200" dirty="0">
                <a:solidFill>
                  <a:srgbClr val="222222"/>
                </a:solidFill>
                <a:effectLst/>
                <a:latin typeface="Arial" panose="020B0604020202020204" pitchFamily="34" charset="0"/>
                <a:ea typeface="Calibri" panose="020F0502020204030204" pitchFamily="34" charset="0"/>
              </a:rPr>
              <a:t>a leader conducts with each individual</a:t>
            </a:r>
            <a:r>
              <a:rPr lang="en-US" sz="3200" dirty="0">
                <a:solidFill>
                  <a:srgbClr val="222222"/>
                </a:solidFill>
                <a:latin typeface="Arial" panose="020B0604020202020204" pitchFamily="34" charset="0"/>
                <a:ea typeface="Calibri" panose="020F0502020204030204" pitchFamily="34" charset="0"/>
              </a:rPr>
              <a:t> </a:t>
            </a:r>
            <a:r>
              <a:rPr lang="en-US" sz="3200" dirty="0">
                <a:solidFill>
                  <a:srgbClr val="222222"/>
                </a:solidFill>
                <a:effectLst/>
                <a:latin typeface="Arial" panose="020B0604020202020204" pitchFamily="34" charset="0"/>
                <a:ea typeface="Calibri" panose="020F0502020204030204" pitchFamily="34" charset="0"/>
              </a:rPr>
              <a:t>employee to learn the </a:t>
            </a:r>
            <a:r>
              <a:rPr lang="en-US" sz="3200" b="1" dirty="0">
                <a:solidFill>
                  <a:schemeClr val="accent4">
                    <a:lumMod val="75000"/>
                  </a:schemeClr>
                </a:solidFill>
                <a:effectLst/>
                <a:latin typeface="Arial" panose="020B0604020202020204" pitchFamily="34" charset="0"/>
                <a:ea typeface="Calibri" panose="020F0502020204030204" pitchFamily="34" charset="0"/>
              </a:rPr>
              <a:t>specific actions</a:t>
            </a:r>
            <a:r>
              <a:rPr lang="en-US" sz="3200" dirty="0">
                <a:solidFill>
                  <a:schemeClr val="accent4">
                    <a:lumMod val="75000"/>
                  </a:schemeClr>
                </a:solidFill>
                <a:effectLst/>
                <a:latin typeface="Arial" panose="020B0604020202020204" pitchFamily="34" charset="0"/>
                <a:ea typeface="Calibri" panose="020F0502020204030204" pitchFamily="34" charset="0"/>
              </a:rPr>
              <a:t> </a:t>
            </a:r>
            <a:r>
              <a:rPr lang="en-US" sz="3200" dirty="0">
                <a:solidFill>
                  <a:srgbClr val="222222"/>
                </a:solidFill>
                <a:effectLst/>
                <a:latin typeface="Arial" panose="020B0604020202020204" pitchFamily="34" charset="0"/>
                <a:ea typeface="Calibri" panose="020F0502020204030204" pitchFamily="34" charset="0"/>
              </a:rPr>
              <a:t>she must take to strengthen that employee’s </a:t>
            </a:r>
            <a:r>
              <a:rPr lang="en-US" sz="3200" b="1" i="1" dirty="0">
                <a:solidFill>
                  <a:schemeClr val="accent4">
                    <a:lumMod val="75000"/>
                  </a:schemeClr>
                </a:solidFill>
                <a:effectLst/>
                <a:latin typeface="Arial" panose="020B0604020202020204" pitchFamily="34" charset="0"/>
                <a:ea typeface="Calibri" panose="020F0502020204030204" pitchFamily="34" charset="0"/>
              </a:rPr>
              <a:t>engagement and retention</a:t>
            </a:r>
            <a:r>
              <a:rPr lang="en-US" sz="3200" dirty="0">
                <a:solidFill>
                  <a:schemeClr val="accent4">
                    <a:lumMod val="75000"/>
                  </a:schemeClr>
                </a:solidFill>
                <a:effectLst/>
                <a:latin typeface="Arial" panose="020B0604020202020204" pitchFamily="34" charset="0"/>
                <a:ea typeface="Calibri" panose="020F0502020204030204" pitchFamily="34" charset="0"/>
              </a:rPr>
              <a:t> </a:t>
            </a:r>
            <a:r>
              <a:rPr lang="en-US" sz="3200" dirty="0">
                <a:solidFill>
                  <a:srgbClr val="222222"/>
                </a:solidFill>
                <a:effectLst/>
                <a:latin typeface="Arial" panose="020B0604020202020204" pitchFamily="34" charset="0"/>
                <a:ea typeface="Calibri" panose="020F0502020204030204" pitchFamily="34" charset="0"/>
              </a:rPr>
              <a:t>with the organization.</a:t>
            </a:r>
            <a:endParaRPr lang="en-US" dirty="0">
              <a:solidFill>
                <a:schemeClr val="accent2"/>
              </a:solidFill>
            </a:endParaRPr>
          </a:p>
        </p:txBody>
      </p:sp>
      <p:pic>
        <p:nvPicPr>
          <p:cNvPr id="3" name="Picture 2">
            <a:extLst>
              <a:ext uri="{FF2B5EF4-FFF2-40B4-BE49-F238E27FC236}">
                <a16:creationId xmlns:a16="http://schemas.microsoft.com/office/drawing/2014/main" id="{D4941AFB-3F0C-46BE-4AEB-B8F34E7157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5640" y="3613356"/>
            <a:ext cx="4392602" cy="3244644"/>
          </a:xfrm>
          <a:prstGeom prst="rect">
            <a:avLst/>
          </a:prstGeom>
        </p:spPr>
      </p:pic>
    </p:spTree>
    <p:custDataLst>
      <p:tags r:id="rId1"/>
    </p:custDataLst>
    <p:extLst>
      <p:ext uri="{BB962C8B-B14F-4D97-AF65-F5344CB8AC3E}">
        <p14:creationId xmlns:p14="http://schemas.microsoft.com/office/powerpoint/2010/main" val="1890357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2929</Words>
  <Application>Microsoft Office PowerPoint</Application>
  <PresentationFormat>Widescreen</PresentationFormat>
  <Paragraphs>235</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Aptos Display</vt:lpstr>
      <vt:lpstr>Arial</vt:lpstr>
      <vt:lpstr>Calibri</vt:lpstr>
      <vt:lpstr>Open Sans</vt:lpstr>
      <vt:lpstr>Office Theme</vt:lpstr>
      <vt:lpstr>Richard Finnegan Author of  “The Power of Stay Interviews”</vt:lpstr>
      <vt:lpstr>The Power of Stay Interviews</vt:lpstr>
      <vt:lpstr>Study by Developmental Dimensions International</vt:lpstr>
      <vt:lpstr>More studies…</vt:lpstr>
      <vt:lpstr>And</vt:lpstr>
      <vt:lpstr>Trust</vt:lpstr>
      <vt:lpstr>Two examples…</vt:lpstr>
      <vt:lpstr>Second example…</vt:lpstr>
      <vt:lpstr>What is a Stay Interview?</vt:lpstr>
      <vt:lpstr>Exit Interviews and Stay Interviews</vt:lpstr>
      <vt:lpstr>Stay Interview Advantages</vt:lpstr>
      <vt:lpstr>Exercise #1</vt:lpstr>
      <vt:lpstr>Exercise #2</vt:lpstr>
      <vt:lpstr>Active Listening Self-Assessment</vt:lpstr>
      <vt:lpstr>Exercise #3</vt:lpstr>
      <vt:lpstr>Preparing for Stay Interviews</vt:lpstr>
      <vt:lpstr>Exercise #4</vt:lpstr>
      <vt:lpstr>Finnegan says that Common Topics are:</vt:lpstr>
      <vt:lpstr>Introducing Stay Interviews (In Your Own Words.)</vt:lpstr>
      <vt:lpstr>Opening Script and Exercise (In your own words.)</vt:lpstr>
      <vt:lpstr>Core Features</vt:lpstr>
      <vt:lpstr>Preparing for the Stay Interviews…</vt:lpstr>
      <vt:lpstr>Stay Interview Frequency</vt:lpstr>
      <vt:lpstr>And…(2)</vt:lpstr>
      <vt:lpstr>The Stay Interview Questions</vt:lpstr>
      <vt:lpstr>Question 1:  What do you look forward to each day when you commute to work?</vt:lpstr>
      <vt:lpstr>Question 1: Group Exercise  What do you look forward to each day when you commute to work?</vt:lpstr>
      <vt:lpstr>Question 2:  What are you learning here, and what do you want to learn?</vt:lpstr>
      <vt:lpstr>Question 2: Group Exercise What are you learning here, and what do you want to learn?</vt:lpstr>
      <vt:lpstr>Question 3:  Why do you stay here?</vt:lpstr>
      <vt:lpstr>Question 4:  When is the last time you thought about leaving us  and what prompted it?</vt:lpstr>
      <vt:lpstr>Question 5:  What can I do to make your job better for you?</vt:lpstr>
      <vt:lpstr>Thinking Through the Stay Interview Solutions</vt:lpstr>
      <vt:lpstr>Resources</vt:lpstr>
      <vt:lpstr> Three-legged power…</vt:lpstr>
      <vt:lpstr>Realistically,</vt:lpstr>
      <vt:lpstr>The Usual Millennial Solutions</vt:lpstr>
      <vt:lpstr>Final Exercise: Building Trust </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Vessell</dc:creator>
  <cp:lastModifiedBy>Ronald Vessell</cp:lastModifiedBy>
  <cp:revision>1</cp:revision>
  <dcterms:created xsi:type="dcterms:W3CDTF">2025-08-25T17:59:26Z</dcterms:created>
  <dcterms:modified xsi:type="dcterms:W3CDTF">2025-08-25T18:01:51Z</dcterms:modified>
</cp:coreProperties>
</file>