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notesMasterIdLst>
    <p:notesMasterId r:id="rId12"/>
  </p:notesMasterIdLst>
  <p:sldIdLst>
    <p:sldId id="256" r:id="rId2"/>
    <p:sldId id="257" r:id="rId3"/>
    <p:sldId id="264" r:id="rId4"/>
    <p:sldId id="263" r:id="rId5"/>
    <p:sldId id="258" r:id="rId6"/>
    <p:sldId id="260" r:id="rId7"/>
    <p:sldId id="259" r:id="rId8"/>
    <p:sldId id="265" r:id="rId9"/>
    <p:sldId id="261" r:id="rId10"/>
    <p:sldId id="262"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3898" autoAdjust="0"/>
  </p:normalViewPr>
  <p:slideViewPr>
    <p:cSldViewPr snapToGrid="0">
      <p:cViewPr varScale="1">
        <p:scale>
          <a:sx n="93" d="100"/>
          <a:sy n="93" d="100"/>
        </p:scale>
        <p:origin x="1272"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08D576A-7C53-4E6A-9AE0-69C204210B01}" type="datetimeFigureOut">
              <a:rPr lang="en-US" smtClean="0"/>
              <a:t>10/9/2025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9021E8-C6E3-4C38-971C-24B35D952199}" type="slidenum">
              <a:rPr lang="en-US" smtClean="0"/>
              <a:t>‹#›</a:t>
            </a:fld>
            <a:endParaRPr lang="en-US"/>
          </a:p>
        </p:txBody>
      </p:sp>
    </p:spTree>
    <p:extLst>
      <p:ext uri="{BB962C8B-B14F-4D97-AF65-F5344CB8AC3E}">
        <p14:creationId xmlns:p14="http://schemas.microsoft.com/office/powerpoint/2010/main" val="2564875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WVDRS increased the number of consumers we served and increased job retention cases which account for approximately half of 26 closures.  We anticipate that WVDRS should experience increases in 26 closures because of the large number of applicants beginning in PY21 that will be nearing case closure, as anticipated status 26.  Many consumers applied while in high school; then went on to college.  The agency also elected to continue to serve job retention cases regardless of their OOS category until February of 2025. </a:t>
            </a:r>
          </a:p>
        </p:txBody>
      </p:sp>
      <p:sp>
        <p:nvSpPr>
          <p:cNvPr id="4" name="Slide Number Placeholder 3"/>
          <p:cNvSpPr>
            <a:spLocks noGrp="1"/>
          </p:cNvSpPr>
          <p:nvPr>
            <p:ph type="sldNum" sz="quarter" idx="5"/>
          </p:nvPr>
        </p:nvSpPr>
        <p:spPr/>
        <p:txBody>
          <a:bodyPr/>
          <a:lstStyle/>
          <a:p>
            <a:fld id="{0B9021E8-C6E3-4C38-971C-24B35D952199}" type="slidenum">
              <a:rPr lang="en-US" smtClean="0"/>
              <a:t>2</a:t>
            </a:fld>
            <a:endParaRPr lang="en-US"/>
          </a:p>
        </p:txBody>
      </p:sp>
    </p:spTree>
    <p:extLst>
      <p:ext uri="{BB962C8B-B14F-4D97-AF65-F5344CB8AC3E}">
        <p14:creationId xmlns:p14="http://schemas.microsoft.com/office/powerpoint/2010/main" val="2952057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Policy Revision-Allowed counselors to handle a higher caseload while also processing consumers through the VR process more quickly and efficiently, time from status 02 to status 10 decreased by more than 25%. </a:t>
            </a:r>
          </a:p>
          <a:p>
            <a:endParaRPr lang="en-US" dirty="0"/>
          </a:p>
          <a:p>
            <a:endParaRPr lang="en-US" dirty="0"/>
          </a:p>
        </p:txBody>
      </p:sp>
      <p:sp>
        <p:nvSpPr>
          <p:cNvPr id="4" name="Slide Number Placeholder 3"/>
          <p:cNvSpPr>
            <a:spLocks noGrp="1"/>
          </p:cNvSpPr>
          <p:nvPr>
            <p:ph type="sldNum" sz="quarter" idx="5"/>
          </p:nvPr>
        </p:nvSpPr>
        <p:spPr/>
        <p:txBody>
          <a:bodyPr/>
          <a:lstStyle/>
          <a:p>
            <a:fld id="{0B9021E8-C6E3-4C38-971C-24B35D952199}" type="slidenum">
              <a:rPr lang="en-US" smtClean="0"/>
              <a:t>5</a:t>
            </a:fld>
            <a:endParaRPr lang="en-US"/>
          </a:p>
        </p:txBody>
      </p:sp>
    </p:spTree>
    <p:extLst>
      <p:ext uri="{BB962C8B-B14F-4D97-AF65-F5344CB8AC3E}">
        <p14:creationId xmlns:p14="http://schemas.microsoft.com/office/powerpoint/2010/main" val="3832351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Maximizing Partnerships-The agency enhanced its engagement and outreach and cross referrals with may external partners including the WV Department of Education, </a:t>
            </a:r>
            <a:r>
              <a:rPr lang="en-US" dirty="0" err="1"/>
              <a:t>WorkForce</a:t>
            </a:r>
            <a:r>
              <a:rPr lang="en-US" dirty="0"/>
              <a:t> WV, WVU, WVSU, Marshall University, Women Work WV, I/DD Council, WV Women Work, </a:t>
            </a:r>
            <a:r>
              <a:rPr lang="en-US" dirty="0" err="1"/>
              <a:t>WorkForce</a:t>
            </a:r>
            <a:r>
              <a:rPr lang="en-US" dirty="0"/>
              <a:t> WV, the State Workforce Development Board, the Interagency Collaborative Team, WV Employment First Task Force, No Wrong Door WV, WV Grow Your Own, and many others.  These partnerships enabled the agency to receive more high quality referrals.</a:t>
            </a:r>
          </a:p>
          <a:p>
            <a:endParaRPr lang="en-US" dirty="0"/>
          </a:p>
          <a:p>
            <a:r>
              <a:rPr lang="en-US" dirty="0"/>
              <a:t>College-Furthermore, there was a direct targeting of college students with disabilities, particularly college seniors about to enter the job market, to offer job placement and other needed vocational rehabilitation services….a student who applies will be in the system for many years, so to increase 26 closures, the agency also had to identify applicants who would likely need less time under an IPE before becoming successfully employed.</a:t>
            </a:r>
          </a:p>
        </p:txBody>
      </p:sp>
      <p:sp>
        <p:nvSpPr>
          <p:cNvPr id="4" name="Slide Number Placeholder 3"/>
          <p:cNvSpPr>
            <a:spLocks noGrp="1"/>
          </p:cNvSpPr>
          <p:nvPr>
            <p:ph type="sldNum" sz="quarter" idx="5"/>
          </p:nvPr>
        </p:nvSpPr>
        <p:spPr/>
        <p:txBody>
          <a:bodyPr/>
          <a:lstStyle/>
          <a:p>
            <a:fld id="{0B9021E8-C6E3-4C38-971C-24B35D952199}" type="slidenum">
              <a:rPr lang="en-US" smtClean="0"/>
              <a:t>6</a:t>
            </a:fld>
            <a:endParaRPr lang="en-US"/>
          </a:p>
        </p:txBody>
      </p:sp>
    </p:spTree>
    <p:extLst>
      <p:ext uri="{BB962C8B-B14F-4D97-AF65-F5344CB8AC3E}">
        <p14:creationId xmlns:p14="http://schemas.microsoft.com/office/powerpoint/2010/main" val="4008645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Benchmarks-e.g., expected number of referrals, applicants, IPEs, </a:t>
            </a:r>
            <a:r>
              <a:rPr lang="en-US" dirty="0" err="1"/>
              <a:t>etc</a:t>
            </a:r>
            <a:r>
              <a:rPr lang="en-US" dirty="0"/>
              <a:t>) and monitored those on a regular basis.  Vacancies and lower-than-projected performance locations were supplemented by temporary staff (recruiting former retired counselors to come back part time)</a:t>
            </a:r>
          </a:p>
        </p:txBody>
      </p:sp>
      <p:sp>
        <p:nvSpPr>
          <p:cNvPr id="4" name="Slide Number Placeholder 3"/>
          <p:cNvSpPr>
            <a:spLocks noGrp="1"/>
          </p:cNvSpPr>
          <p:nvPr>
            <p:ph type="sldNum" sz="quarter" idx="5"/>
          </p:nvPr>
        </p:nvSpPr>
        <p:spPr/>
        <p:txBody>
          <a:bodyPr/>
          <a:lstStyle/>
          <a:p>
            <a:fld id="{0B9021E8-C6E3-4C38-971C-24B35D952199}" type="slidenum">
              <a:rPr lang="en-US" smtClean="0"/>
              <a:t>7</a:t>
            </a:fld>
            <a:endParaRPr lang="en-US"/>
          </a:p>
        </p:txBody>
      </p:sp>
    </p:spTree>
    <p:extLst>
      <p:ext uri="{BB962C8B-B14F-4D97-AF65-F5344CB8AC3E}">
        <p14:creationId xmlns:p14="http://schemas.microsoft.com/office/powerpoint/2010/main" val="26265861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of engaging employers through recognition (Occurs during National Disability Employment Awareness Month).  Recognized during the WVDRS Ability Works Ceremony each October and local media outlets are informed with permission from the employer. </a:t>
            </a:r>
          </a:p>
        </p:txBody>
      </p:sp>
      <p:sp>
        <p:nvSpPr>
          <p:cNvPr id="4" name="Slide Number Placeholder 3"/>
          <p:cNvSpPr>
            <a:spLocks noGrp="1"/>
          </p:cNvSpPr>
          <p:nvPr>
            <p:ph type="sldNum" sz="quarter" idx="5"/>
          </p:nvPr>
        </p:nvSpPr>
        <p:spPr/>
        <p:txBody>
          <a:bodyPr/>
          <a:lstStyle/>
          <a:p>
            <a:fld id="{0B9021E8-C6E3-4C38-971C-24B35D952199}" type="slidenum">
              <a:rPr lang="en-US" smtClean="0"/>
              <a:t>8</a:t>
            </a:fld>
            <a:endParaRPr lang="en-US"/>
          </a:p>
        </p:txBody>
      </p:sp>
    </p:spTree>
    <p:extLst>
      <p:ext uri="{BB962C8B-B14F-4D97-AF65-F5344CB8AC3E}">
        <p14:creationId xmlns:p14="http://schemas.microsoft.com/office/powerpoint/2010/main" val="160313051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88F661-61B1-C5D2-18AB-652CA0E176B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DABC21E-0659-B7D6-38C5-4EB8F990314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A747EA6-5437-6667-61E6-7EFEBFCDE267}"/>
              </a:ext>
            </a:extLst>
          </p:cNvPr>
          <p:cNvSpPr>
            <a:spLocks noGrp="1"/>
          </p:cNvSpPr>
          <p:nvPr>
            <p:ph type="dt" sz="half" idx="10"/>
          </p:nvPr>
        </p:nvSpPr>
        <p:spPr/>
        <p:txBody>
          <a:bodyPr/>
          <a:lstStyle/>
          <a:p>
            <a:fld id="{DE4EE447-B660-4B07-8D49-BD0E608CD59B}" type="datetimeFigureOut">
              <a:rPr lang="en-US" smtClean="0"/>
              <a:t>10/9/2025</a:t>
            </a:fld>
            <a:endParaRPr lang="en-US"/>
          </a:p>
        </p:txBody>
      </p:sp>
      <p:sp>
        <p:nvSpPr>
          <p:cNvPr id="5" name="Footer Placeholder 4">
            <a:extLst>
              <a:ext uri="{FF2B5EF4-FFF2-40B4-BE49-F238E27FC236}">
                <a16:creationId xmlns:a16="http://schemas.microsoft.com/office/drawing/2014/main" id="{A1159E3D-29ED-F687-FF6B-D25DD2C260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07BE9E9-9DF0-A720-C64A-B267FB1C4686}"/>
              </a:ext>
            </a:extLst>
          </p:cNvPr>
          <p:cNvSpPr>
            <a:spLocks noGrp="1"/>
          </p:cNvSpPr>
          <p:nvPr>
            <p:ph type="sldNum" sz="quarter" idx="12"/>
          </p:nvPr>
        </p:nvSpPr>
        <p:spPr/>
        <p:txBody>
          <a:bodyPr/>
          <a:lstStyle/>
          <a:p>
            <a:fld id="{FFF714F4-0B88-4597-BA72-7D6FF5225301}" type="slidenum">
              <a:rPr lang="en-US" smtClean="0"/>
              <a:t>‹#›</a:t>
            </a:fld>
            <a:endParaRPr lang="en-US"/>
          </a:p>
        </p:txBody>
      </p:sp>
    </p:spTree>
    <p:extLst>
      <p:ext uri="{BB962C8B-B14F-4D97-AF65-F5344CB8AC3E}">
        <p14:creationId xmlns:p14="http://schemas.microsoft.com/office/powerpoint/2010/main" val="1444838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7D765-EEA0-EB39-C05B-DCD0820E6F0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BC6C3AC-705F-D426-D56A-ECB8182212B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66BCB9-A3C3-52ED-9624-9D9FC7BC3E92}"/>
              </a:ext>
            </a:extLst>
          </p:cNvPr>
          <p:cNvSpPr>
            <a:spLocks noGrp="1"/>
          </p:cNvSpPr>
          <p:nvPr>
            <p:ph type="dt" sz="half" idx="10"/>
          </p:nvPr>
        </p:nvSpPr>
        <p:spPr/>
        <p:txBody>
          <a:bodyPr/>
          <a:lstStyle/>
          <a:p>
            <a:fld id="{DE4EE447-B660-4B07-8D49-BD0E608CD59B}" type="datetimeFigureOut">
              <a:rPr lang="en-US" smtClean="0"/>
              <a:t>10/9/2025</a:t>
            </a:fld>
            <a:endParaRPr lang="en-US"/>
          </a:p>
        </p:txBody>
      </p:sp>
      <p:sp>
        <p:nvSpPr>
          <p:cNvPr id="5" name="Footer Placeholder 4">
            <a:extLst>
              <a:ext uri="{FF2B5EF4-FFF2-40B4-BE49-F238E27FC236}">
                <a16:creationId xmlns:a16="http://schemas.microsoft.com/office/drawing/2014/main" id="{B51998CB-C8D5-84F4-8E9E-D3F8A44D63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C4EA48-C3D7-D527-BA6F-37967781553B}"/>
              </a:ext>
            </a:extLst>
          </p:cNvPr>
          <p:cNvSpPr>
            <a:spLocks noGrp="1"/>
          </p:cNvSpPr>
          <p:nvPr>
            <p:ph type="sldNum" sz="quarter" idx="12"/>
          </p:nvPr>
        </p:nvSpPr>
        <p:spPr/>
        <p:txBody>
          <a:bodyPr/>
          <a:lstStyle/>
          <a:p>
            <a:fld id="{FFF714F4-0B88-4597-BA72-7D6FF5225301}" type="slidenum">
              <a:rPr lang="en-US" smtClean="0"/>
              <a:t>‹#›</a:t>
            </a:fld>
            <a:endParaRPr lang="en-US"/>
          </a:p>
        </p:txBody>
      </p:sp>
    </p:spTree>
    <p:extLst>
      <p:ext uri="{BB962C8B-B14F-4D97-AF65-F5344CB8AC3E}">
        <p14:creationId xmlns:p14="http://schemas.microsoft.com/office/powerpoint/2010/main" val="2468379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D1191B2-953E-CAB0-B6D9-9177D7B7F52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722E9A7-D765-5095-9252-4419DFE2F8E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B4A134-D1A2-C06E-AD80-49DD13D63FAB}"/>
              </a:ext>
            </a:extLst>
          </p:cNvPr>
          <p:cNvSpPr>
            <a:spLocks noGrp="1"/>
          </p:cNvSpPr>
          <p:nvPr>
            <p:ph type="dt" sz="half" idx="10"/>
          </p:nvPr>
        </p:nvSpPr>
        <p:spPr/>
        <p:txBody>
          <a:bodyPr/>
          <a:lstStyle/>
          <a:p>
            <a:fld id="{DE4EE447-B660-4B07-8D49-BD0E608CD59B}" type="datetimeFigureOut">
              <a:rPr lang="en-US" smtClean="0"/>
              <a:t>10/9/2025</a:t>
            </a:fld>
            <a:endParaRPr lang="en-US"/>
          </a:p>
        </p:txBody>
      </p:sp>
      <p:sp>
        <p:nvSpPr>
          <p:cNvPr id="5" name="Footer Placeholder 4">
            <a:extLst>
              <a:ext uri="{FF2B5EF4-FFF2-40B4-BE49-F238E27FC236}">
                <a16:creationId xmlns:a16="http://schemas.microsoft.com/office/drawing/2014/main" id="{5105E76A-666C-E413-887F-747B40AB5B1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0A836C-7011-421B-05A9-C07DF76B7584}"/>
              </a:ext>
            </a:extLst>
          </p:cNvPr>
          <p:cNvSpPr>
            <a:spLocks noGrp="1"/>
          </p:cNvSpPr>
          <p:nvPr>
            <p:ph type="sldNum" sz="quarter" idx="12"/>
          </p:nvPr>
        </p:nvSpPr>
        <p:spPr/>
        <p:txBody>
          <a:bodyPr/>
          <a:lstStyle/>
          <a:p>
            <a:fld id="{FFF714F4-0B88-4597-BA72-7D6FF5225301}" type="slidenum">
              <a:rPr lang="en-US" smtClean="0"/>
              <a:t>‹#›</a:t>
            </a:fld>
            <a:endParaRPr lang="en-US"/>
          </a:p>
        </p:txBody>
      </p:sp>
    </p:spTree>
    <p:extLst>
      <p:ext uri="{BB962C8B-B14F-4D97-AF65-F5344CB8AC3E}">
        <p14:creationId xmlns:p14="http://schemas.microsoft.com/office/powerpoint/2010/main" val="27771796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EAFF71-3C1F-DE05-432D-FE910B1F97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E77DDD9-C89D-0C1C-1901-83E1B8A44E8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4701E42-3C7A-DDBB-8F13-A54B4685D5ED}"/>
              </a:ext>
            </a:extLst>
          </p:cNvPr>
          <p:cNvSpPr>
            <a:spLocks noGrp="1"/>
          </p:cNvSpPr>
          <p:nvPr>
            <p:ph type="dt" sz="half" idx="10"/>
          </p:nvPr>
        </p:nvSpPr>
        <p:spPr/>
        <p:txBody>
          <a:bodyPr/>
          <a:lstStyle/>
          <a:p>
            <a:fld id="{DE4EE447-B660-4B07-8D49-BD0E608CD59B}" type="datetimeFigureOut">
              <a:rPr lang="en-US" smtClean="0"/>
              <a:t>10/9/2025</a:t>
            </a:fld>
            <a:endParaRPr lang="en-US"/>
          </a:p>
        </p:txBody>
      </p:sp>
      <p:sp>
        <p:nvSpPr>
          <p:cNvPr id="5" name="Footer Placeholder 4">
            <a:extLst>
              <a:ext uri="{FF2B5EF4-FFF2-40B4-BE49-F238E27FC236}">
                <a16:creationId xmlns:a16="http://schemas.microsoft.com/office/drawing/2014/main" id="{92D66E03-C767-1DBC-1024-A4FB509D5FC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885B93B-A98E-B373-2A5D-8B0713DF7AA2}"/>
              </a:ext>
            </a:extLst>
          </p:cNvPr>
          <p:cNvSpPr>
            <a:spLocks noGrp="1"/>
          </p:cNvSpPr>
          <p:nvPr>
            <p:ph type="sldNum" sz="quarter" idx="12"/>
          </p:nvPr>
        </p:nvSpPr>
        <p:spPr/>
        <p:txBody>
          <a:bodyPr/>
          <a:lstStyle/>
          <a:p>
            <a:fld id="{FFF714F4-0B88-4597-BA72-7D6FF5225301}" type="slidenum">
              <a:rPr lang="en-US" smtClean="0"/>
              <a:t>‹#›</a:t>
            </a:fld>
            <a:endParaRPr lang="en-US"/>
          </a:p>
        </p:txBody>
      </p:sp>
    </p:spTree>
    <p:extLst>
      <p:ext uri="{BB962C8B-B14F-4D97-AF65-F5344CB8AC3E}">
        <p14:creationId xmlns:p14="http://schemas.microsoft.com/office/powerpoint/2010/main" val="3318742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50F58-E0EE-4B11-506D-EF6F0E1CCAA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81F469D-18A7-4CFC-45D0-9EA6A96CC15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5950C85-1AD4-6A83-4EAF-08279B717B7E}"/>
              </a:ext>
            </a:extLst>
          </p:cNvPr>
          <p:cNvSpPr>
            <a:spLocks noGrp="1"/>
          </p:cNvSpPr>
          <p:nvPr>
            <p:ph type="dt" sz="half" idx="10"/>
          </p:nvPr>
        </p:nvSpPr>
        <p:spPr/>
        <p:txBody>
          <a:bodyPr/>
          <a:lstStyle/>
          <a:p>
            <a:fld id="{DE4EE447-B660-4B07-8D49-BD0E608CD59B}" type="datetimeFigureOut">
              <a:rPr lang="en-US" smtClean="0"/>
              <a:t>10/9/2025</a:t>
            </a:fld>
            <a:endParaRPr lang="en-US"/>
          </a:p>
        </p:txBody>
      </p:sp>
      <p:sp>
        <p:nvSpPr>
          <p:cNvPr id="5" name="Footer Placeholder 4">
            <a:extLst>
              <a:ext uri="{FF2B5EF4-FFF2-40B4-BE49-F238E27FC236}">
                <a16:creationId xmlns:a16="http://schemas.microsoft.com/office/drawing/2014/main" id="{C3E93206-2AFF-8E0E-30F1-C4516040A9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D7DB96-CCF5-213E-8E1A-2D40C6816581}"/>
              </a:ext>
            </a:extLst>
          </p:cNvPr>
          <p:cNvSpPr>
            <a:spLocks noGrp="1"/>
          </p:cNvSpPr>
          <p:nvPr>
            <p:ph type="sldNum" sz="quarter" idx="12"/>
          </p:nvPr>
        </p:nvSpPr>
        <p:spPr/>
        <p:txBody>
          <a:bodyPr/>
          <a:lstStyle/>
          <a:p>
            <a:fld id="{FFF714F4-0B88-4597-BA72-7D6FF5225301}" type="slidenum">
              <a:rPr lang="en-US" smtClean="0"/>
              <a:t>‹#›</a:t>
            </a:fld>
            <a:endParaRPr lang="en-US"/>
          </a:p>
        </p:txBody>
      </p:sp>
    </p:spTree>
    <p:extLst>
      <p:ext uri="{BB962C8B-B14F-4D97-AF65-F5344CB8AC3E}">
        <p14:creationId xmlns:p14="http://schemas.microsoft.com/office/powerpoint/2010/main" val="701650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8D67D-D333-E454-AE12-C60D4C4713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C1445D-3D97-273D-E638-53E97869D20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758CC4B-9B3F-13DD-C43B-D838B6655A9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C03463D-200F-894F-EE26-C437DC57BBC1}"/>
              </a:ext>
            </a:extLst>
          </p:cNvPr>
          <p:cNvSpPr>
            <a:spLocks noGrp="1"/>
          </p:cNvSpPr>
          <p:nvPr>
            <p:ph type="dt" sz="half" idx="10"/>
          </p:nvPr>
        </p:nvSpPr>
        <p:spPr/>
        <p:txBody>
          <a:bodyPr/>
          <a:lstStyle/>
          <a:p>
            <a:fld id="{DE4EE447-B660-4B07-8D49-BD0E608CD59B}" type="datetimeFigureOut">
              <a:rPr lang="en-US" smtClean="0"/>
              <a:t>10/9/2025</a:t>
            </a:fld>
            <a:endParaRPr lang="en-US"/>
          </a:p>
        </p:txBody>
      </p:sp>
      <p:sp>
        <p:nvSpPr>
          <p:cNvPr id="6" name="Footer Placeholder 5">
            <a:extLst>
              <a:ext uri="{FF2B5EF4-FFF2-40B4-BE49-F238E27FC236}">
                <a16:creationId xmlns:a16="http://schemas.microsoft.com/office/drawing/2014/main" id="{3B5E232E-BDA4-B4BE-7A4B-794C9DEFDD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52EA834-B732-9D4F-5FCB-021F121639A3}"/>
              </a:ext>
            </a:extLst>
          </p:cNvPr>
          <p:cNvSpPr>
            <a:spLocks noGrp="1"/>
          </p:cNvSpPr>
          <p:nvPr>
            <p:ph type="sldNum" sz="quarter" idx="12"/>
          </p:nvPr>
        </p:nvSpPr>
        <p:spPr/>
        <p:txBody>
          <a:bodyPr/>
          <a:lstStyle/>
          <a:p>
            <a:fld id="{FFF714F4-0B88-4597-BA72-7D6FF5225301}" type="slidenum">
              <a:rPr lang="en-US" smtClean="0"/>
              <a:t>‹#›</a:t>
            </a:fld>
            <a:endParaRPr lang="en-US"/>
          </a:p>
        </p:txBody>
      </p:sp>
    </p:spTree>
    <p:extLst>
      <p:ext uri="{BB962C8B-B14F-4D97-AF65-F5344CB8AC3E}">
        <p14:creationId xmlns:p14="http://schemas.microsoft.com/office/powerpoint/2010/main" val="39567164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217D0-27EB-AE38-39E1-C5A4FBB1FD6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FAB0A79-0575-E488-DE8B-AA2D2EB9BA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63F77D1-8908-37A9-54E8-285E368C40E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4507055-0552-9C2A-FAFA-9047276496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9CB37E8-97C5-E4D5-3AE3-1EF4EEFBC4E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6D076C7-4E33-5A22-1362-264CF2830461}"/>
              </a:ext>
            </a:extLst>
          </p:cNvPr>
          <p:cNvSpPr>
            <a:spLocks noGrp="1"/>
          </p:cNvSpPr>
          <p:nvPr>
            <p:ph type="dt" sz="half" idx="10"/>
          </p:nvPr>
        </p:nvSpPr>
        <p:spPr/>
        <p:txBody>
          <a:bodyPr/>
          <a:lstStyle/>
          <a:p>
            <a:fld id="{DE4EE447-B660-4B07-8D49-BD0E608CD59B}" type="datetimeFigureOut">
              <a:rPr lang="en-US" smtClean="0"/>
              <a:t>10/9/2025</a:t>
            </a:fld>
            <a:endParaRPr lang="en-US"/>
          </a:p>
        </p:txBody>
      </p:sp>
      <p:sp>
        <p:nvSpPr>
          <p:cNvPr id="8" name="Footer Placeholder 7">
            <a:extLst>
              <a:ext uri="{FF2B5EF4-FFF2-40B4-BE49-F238E27FC236}">
                <a16:creationId xmlns:a16="http://schemas.microsoft.com/office/drawing/2014/main" id="{E08E2F32-4BC0-CA57-0AAD-45C59E2B453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4E35FC2-5B4F-6F34-AB82-9DEC8849DAEE}"/>
              </a:ext>
            </a:extLst>
          </p:cNvPr>
          <p:cNvSpPr>
            <a:spLocks noGrp="1"/>
          </p:cNvSpPr>
          <p:nvPr>
            <p:ph type="sldNum" sz="quarter" idx="12"/>
          </p:nvPr>
        </p:nvSpPr>
        <p:spPr/>
        <p:txBody>
          <a:bodyPr/>
          <a:lstStyle/>
          <a:p>
            <a:fld id="{FFF714F4-0B88-4597-BA72-7D6FF5225301}" type="slidenum">
              <a:rPr lang="en-US" smtClean="0"/>
              <a:t>‹#›</a:t>
            </a:fld>
            <a:endParaRPr lang="en-US"/>
          </a:p>
        </p:txBody>
      </p:sp>
    </p:spTree>
    <p:extLst>
      <p:ext uri="{BB962C8B-B14F-4D97-AF65-F5344CB8AC3E}">
        <p14:creationId xmlns:p14="http://schemas.microsoft.com/office/powerpoint/2010/main" val="14148063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7B78B9-E306-92DD-4011-3767119573F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644E37E-6CA8-2FE7-C436-9B9FCD4CA02C}"/>
              </a:ext>
            </a:extLst>
          </p:cNvPr>
          <p:cNvSpPr>
            <a:spLocks noGrp="1"/>
          </p:cNvSpPr>
          <p:nvPr>
            <p:ph type="dt" sz="half" idx="10"/>
          </p:nvPr>
        </p:nvSpPr>
        <p:spPr/>
        <p:txBody>
          <a:bodyPr/>
          <a:lstStyle/>
          <a:p>
            <a:fld id="{DE4EE447-B660-4B07-8D49-BD0E608CD59B}" type="datetimeFigureOut">
              <a:rPr lang="en-US" smtClean="0"/>
              <a:t>10/9/2025</a:t>
            </a:fld>
            <a:endParaRPr lang="en-US"/>
          </a:p>
        </p:txBody>
      </p:sp>
      <p:sp>
        <p:nvSpPr>
          <p:cNvPr id="4" name="Footer Placeholder 3">
            <a:extLst>
              <a:ext uri="{FF2B5EF4-FFF2-40B4-BE49-F238E27FC236}">
                <a16:creationId xmlns:a16="http://schemas.microsoft.com/office/drawing/2014/main" id="{E7DE9718-18E8-309B-BB0E-054100D93B5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1C113568-C551-8C1F-4672-13A4BB9E68DF}"/>
              </a:ext>
            </a:extLst>
          </p:cNvPr>
          <p:cNvSpPr>
            <a:spLocks noGrp="1"/>
          </p:cNvSpPr>
          <p:nvPr>
            <p:ph type="sldNum" sz="quarter" idx="12"/>
          </p:nvPr>
        </p:nvSpPr>
        <p:spPr/>
        <p:txBody>
          <a:bodyPr/>
          <a:lstStyle/>
          <a:p>
            <a:fld id="{FFF714F4-0B88-4597-BA72-7D6FF5225301}" type="slidenum">
              <a:rPr lang="en-US" smtClean="0"/>
              <a:t>‹#›</a:t>
            </a:fld>
            <a:endParaRPr lang="en-US"/>
          </a:p>
        </p:txBody>
      </p:sp>
    </p:spTree>
    <p:extLst>
      <p:ext uri="{BB962C8B-B14F-4D97-AF65-F5344CB8AC3E}">
        <p14:creationId xmlns:p14="http://schemas.microsoft.com/office/powerpoint/2010/main" val="1656614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8286B9C-34FA-1914-B620-3B3E8F62230C}"/>
              </a:ext>
            </a:extLst>
          </p:cNvPr>
          <p:cNvSpPr>
            <a:spLocks noGrp="1"/>
          </p:cNvSpPr>
          <p:nvPr>
            <p:ph type="dt" sz="half" idx="10"/>
          </p:nvPr>
        </p:nvSpPr>
        <p:spPr/>
        <p:txBody>
          <a:bodyPr/>
          <a:lstStyle/>
          <a:p>
            <a:fld id="{DE4EE447-B660-4B07-8D49-BD0E608CD59B}" type="datetimeFigureOut">
              <a:rPr lang="en-US" smtClean="0"/>
              <a:t>10/9/2025</a:t>
            </a:fld>
            <a:endParaRPr lang="en-US"/>
          </a:p>
        </p:txBody>
      </p:sp>
      <p:sp>
        <p:nvSpPr>
          <p:cNvPr id="3" name="Footer Placeholder 2">
            <a:extLst>
              <a:ext uri="{FF2B5EF4-FFF2-40B4-BE49-F238E27FC236}">
                <a16:creationId xmlns:a16="http://schemas.microsoft.com/office/drawing/2014/main" id="{089643C3-DD7F-2EC4-0BD8-CF75B7D3030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1D4F41F-3623-8D6A-3235-61DF15E7C8F8}"/>
              </a:ext>
            </a:extLst>
          </p:cNvPr>
          <p:cNvSpPr>
            <a:spLocks noGrp="1"/>
          </p:cNvSpPr>
          <p:nvPr>
            <p:ph type="sldNum" sz="quarter" idx="12"/>
          </p:nvPr>
        </p:nvSpPr>
        <p:spPr/>
        <p:txBody>
          <a:bodyPr/>
          <a:lstStyle/>
          <a:p>
            <a:fld id="{FFF714F4-0B88-4597-BA72-7D6FF5225301}" type="slidenum">
              <a:rPr lang="en-US" smtClean="0"/>
              <a:t>‹#›</a:t>
            </a:fld>
            <a:endParaRPr lang="en-US"/>
          </a:p>
        </p:txBody>
      </p:sp>
    </p:spTree>
    <p:extLst>
      <p:ext uri="{BB962C8B-B14F-4D97-AF65-F5344CB8AC3E}">
        <p14:creationId xmlns:p14="http://schemas.microsoft.com/office/powerpoint/2010/main" val="1979298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BB59E-5C92-54F9-CC59-5C114BA426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C9F9114-010A-9EAF-74A7-A6CFC8F424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EE1C776-EE87-2033-F3CF-ED757F045D1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3FABFDF-42B7-0C34-34E1-7804A7CA2992}"/>
              </a:ext>
            </a:extLst>
          </p:cNvPr>
          <p:cNvSpPr>
            <a:spLocks noGrp="1"/>
          </p:cNvSpPr>
          <p:nvPr>
            <p:ph type="dt" sz="half" idx="10"/>
          </p:nvPr>
        </p:nvSpPr>
        <p:spPr/>
        <p:txBody>
          <a:bodyPr/>
          <a:lstStyle/>
          <a:p>
            <a:fld id="{DE4EE447-B660-4B07-8D49-BD0E608CD59B}" type="datetimeFigureOut">
              <a:rPr lang="en-US" smtClean="0"/>
              <a:t>10/9/2025</a:t>
            </a:fld>
            <a:endParaRPr lang="en-US"/>
          </a:p>
        </p:txBody>
      </p:sp>
      <p:sp>
        <p:nvSpPr>
          <p:cNvPr id="6" name="Footer Placeholder 5">
            <a:extLst>
              <a:ext uri="{FF2B5EF4-FFF2-40B4-BE49-F238E27FC236}">
                <a16:creationId xmlns:a16="http://schemas.microsoft.com/office/drawing/2014/main" id="{BF8D321C-B48E-154A-B74F-890019BF090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3AB4AC3-56AC-802B-6095-F482130ED244}"/>
              </a:ext>
            </a:extLst>
          </p:cNvPr>
          <p:cNvSpPr>
            <a:spLocks noGrp="1"/>
          </p:cNvSpPr>
          <p:nvPr>
            <p:ph type="sldNum" sz="quarter" idx="12"/>
          </p:nvPr>
        </p:nvSpPr>
        <p:spPr/>
        <p:txBody>
          <a:bodyPr/>
          <a:lstStyle/>
          <a:p>
            <a:fld id="{FFF714F4-0B88-4597-BA72-7D6FF5225301}" type="slidenum">
              <a:rPr lang="en-US" smtClean="0"/>
              <a:t>‹#›</a:t>
            </a:fld>
            <a:endParaRPr lang="en-US"/>
          </a:p>
        </p:txBody>
      </p:sp>
    </p:spTree>
    <p:extLst>
      <p:ext uri="{BB962C8B-B14F-4D97-AF65-F5344CB8AC3E}">
        <p14:creationId xmlns:p14="http://schemas.microsoft.com/office/powerpoint/2010/main" val="31199949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18B4F-1246-5850-FEE6-6C0A47A3BB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BFE1BF3-B078-811B-8353-3D307718A9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6E6C67-9BD0-7CDC-1248-8750734B6EE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656DD64-1AB4-C23E-D066-3946D3C00D3C}"/>
              </a:ext>
            </a:extLst>
          </p:cNvPr>
          <p:cNvSpPr>
            <a:spLocks noGrp="1"/>
          </p:cNvSpPr>
          <p:nvPr>
            <p:ph type="dt" sz="half" idx="10"/>
          </p:nvPr>
        </p:nvSpPr>
        <p:spPr/>
        <p:txBody>
          <a:bodyPr/>
          <a:lstStyle/>
          <a:p>
            <a:fld id="{DE4EE447-B660-4B07-8D49-BD0E608CD59B}" type="datetimeFigureOut">
              <a:rPr lang="en-US" smtClean="0"/>
              <a:t>10/9/2025</a:t>
            </a:fld>
            <a:endParaRPr lang="en-US"/>
          </a:p>
        </p:txBody>
      </p:sp>
      <p:sp>
        <p:nvSpPr>
          <p:cNvPr id="6" name="Footer Placeholder 5">
            <a:extLst>
              <a:ext uri="{FF2B5EF4-FFF2-40B4-BE49-F238E27FC236}">
                <a16:creationId xmlns:a16="http://schemas.microsoft.com/office/drawing/2014/main" id="{F0B45BB8-7C5C-E838-9159-23AEF46F2A8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432227-24A0-7F33-BF1B-A8EB305F396D}"/>
              </a:ext>
            </a:extLst>
          </p:cNvPr>
          <p:cNvSpPr>
            <a:spLocks noGrp="1"/>
          </p:cNvSpPr>
          <p:nvPr>
            <p:ph type="sldNum" sz="quarter" idx="12"/>
          </p:nvPr>
        </p:nvSpPr>
        <p:spPr/>
        <p:txBody>
          <a:bodyPr/>
          <a:lstStyle/>
          <a:p>
            <a:fld id="{FFF714F4-0B88-4597-BA72-7D6FF5225301}" type="slidenum">
              <a:rPr lang="en-US" smtClean="0"/>
              <a:t>‹#›</a:t>
            </a:fld>
            <a:endParaRPr lang="en-US"/>
          </a:p>
        </p:txBody>
      </p:sp>
    </p:spTree>
    <p:extLst>
      <p:ext uri="{BB962C8B-B14F-4D97-AF65-F5344CB8AC3E}">
        <p14:creationId xmlns:p14="http://schemas.microsoft.com/office/powerpoint/2010/main" val="3034106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4BBC575-74EB-F6D8-1AC1-5890E8586A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B1CB0DA9-E2E3-7C8F-2A32-2CCE598C8F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4074F3B-0613-2F52-F551-95293DA4AE2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E4EE447-B660-4B07-8D49-BD0E608CD59B}" type="datetimeFigureOut">
              <a:rPr lang="en-US" smtClean="0"/>
              <a:t>10/9/2025</a:t>
            </a:fld>
            <a:endParaRPr lang="en-US"/>
          </a:p>
        </p:txBody>
      </p:sp>
      <p:sp>
        <p:nvSpPr>
          <p:cNvPr id="5" name="Footer Placeholder 4">
            <a:extLst>
              <a:ext uri="{FF2B5EF4-FFF2-40B4-BE49-F238E27FC236}">
                <a16:creationId xmlns:a16="http://schemas.microsoft.com/office/drawing/2014/main" id="{AEFB8248-1412-6C96-D52B-BA807BAD05B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A8B48AAE-E5EF-57C0-6623-9228287214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FF714F4-0B88-4597-BA72-7D6FF5225301}" type="slidenum">
              <a:rPr lang="en-US" smtClean="0"/>
              <a:t>‹#›</a:t>
            </a:fld>
            <a:endParaRPr lang="en-US"/>
          </a:p>
        </p:txBody>
      </p:sp>
    </p:spTree>
    <p:extLst>
      <p:ext uri="{BB962C8B-B14F-4D97-AF65-F5344CB8AC3E}">
        <p14:creationId xmlns:p14="http://schemas.microsoft.com/office/powerpoint/2010/main" val="4166830148"/>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hyperlink" Target="mailto:aaron.b.topping@wv.gov"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BD6E48-4156-E111-DC84-3E9D20CEE1E0}"/>
              </a:ext>
            </a:extLst>
          </p:cNvPr>
          <p:cNvSpPr>
            <a:spLocks noGrp="1"/>
          </p:cNvSpPr>
          <p:nvPr>
            <p:ph type="title"/>
          </p:nvPr>
        </p:nvSpPr>
        <p:spPr>
          <a:xfrm>
            <a:off x="838200" y="365125"/>
            <a:ext cx="10515600" cy="5407602"/>
          </a:xfrm>
        </p:spPr>
        <p:txBody>
          <a:bodyPr>
            <a:normAutofit/>
          </a:bodyPr>
          <a:lstStyle/>
          <a:p>
            <a:pPr algn="ctr"/>
            <a:br>
              <a:rPr lang="en-US" dirty="0"/>
            </a:br>
            <a:r>
              <a:rPr lang="en-US" dirty="0"/>
              <a:t>West Virginia Combined (WVDRS): </a:t>
            </a:r>
            <a:br>
              <a:rPr lang="en-US" dirty="0"/>
            </a:br>
            <a:br>
              <a:rPr lang="en-US" dirty="0"/>
            </a:br>
            <a:r>
              <a:rPr lang="en-US" dirty="0"/>
              <a:t>Increasing Employment Outcomes </a:t>
            </a:r>
            <a:br>
              <a:rPr lang="en-US" dirty="0"/>
            </a:br>
            <a:r>
              <a:rPr lang="en-US" dirty="0"/>
              <a:t>“The Secret Sauce”</a:t>
            </a:r>
          </a:p>
        </p:txBody>
      </p:sp>
      <p:pic>
        <p:nvPicPr>
          <p:cNvPr id="6" name="Picture 2">
            <a:extLst>
              <a:ext uri="{FF2B5EF4-FFF2-40B4-BE49-F238E27FC236}">
                <a16:creationId xmlns:a16="http://schemas.microsoft.com/office/drawing/2014/main" id="{CD65D3B7-43E2-F954-D9EA-B331637D342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5891" y="365125"/>
            <a:ext cx="1106883" cy="13167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96169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6F29E4-D7B8-6FAB-D5B5-B0C9FCEA5CC9}"/>
              </a:ext>
            </a:extLst>
          </p:cNvPr>
          <p:cNvSpPr>
            <a:spLocks noGrp="1"/>
          </p:cNvSpPr>
          <p:nvPr>
            <p:ph type="title"/>
          </p:nvPr>
        </p:nvSpPr>
        <p:spPr/>
        <p:txBody>
          <a:bodyPr/>
          <a:lstStyle/>
          <a:p>
            <a:pPr algn="ctr"/>
            <a:r>
              <a:rPr lang="en-US" dirty="0"/>
              <a:t>West Virginia Combined (WVDRS)	</a:t>
            </a:r>
          </a:p>
        </p:txBody>
      </p:sp>
      <p:sp>
        <p:nvSpPr>
          <p:cNvPr id="3" name="Content Placeholder 2">
            <a:extLst>
              <a:ext uri="{FF2B5EF4-FFF2-40B4-BE49-F238E27FC236}">
                <a16:creationId xmlns:a16="http://schemas.microsoft.com/office/drawing/2014/main" id="{EC7881DA-291B-EC06-3C01-176CE08D2854}"/>
              </a:ext>
            </a:extLst>
          </p:cNvPr>
          <p:cNvSpPr>
            <a:spLocks noGrp="1"/>
          </p:cNvSpPr>
          <p:nvPr>
            <p:ph idx="1"/>
          </p:nvPr>
        </p:nvSpPr>
        <p:spPr/>
        <p:txBody>
          <a:bodyPr/>
          <a:lstStyle/>
          <a:p>
            <a:r>
              <a:rPr lang="en-US" dirty="0"/>
              <a:t>Contact Information:</a:t>
            </a:r>
          </a:p>
          <a:p>
            <a:endParaRPr lang="en-US" dirty="0"/>
          </a:p>
          <a:p>
            <a:endParaRPr lang="en-US" dirty="0"/>
          </a:p>
          <a:p>
            <a:pPr lvl="1">
              <a:buFont typeface="Wingdings" panose="05000000000000000000" pitchFamily="2" charset="2"/>
              <a:buChar char="Ø"/>
            </a:pPr>
            <a:r>
              <a:rPr lang="en-US" dirty="0"/>
              <a:t>Aaron B. Topping, Senior Manager</a:t>
            </a:r>
          </a:p>
          <a:p>
            <a:pPr marL="457200" lvl="1" indent="0">
              <a:buNone/>
            </a:pPr>
            <a:r>
              <a:rPr lang="en-US" dirty="0"/>
              <a:t>    </a:t>
            </a:r>
            <a:r>
              <a:rPr lang="en-US" dirty="0">
                <a:hlinkClick r:id="rId2"/>
              </a:rPr>
              <a:t>aaron.b.topping@wv.gov</a:t>
            </a:r>
            <a:endParaRPr lang="en-US" dirty="0"/>
          </a:p>
          <a:p>
            <a:pPr marL="457200" lvl="1" indent="0">
              <a:buNone/>
            </a:pPr>
            <a:r>
              <a:rPr lang="en-US" dirty="0"/>
              <a:t>    304-993-7135</a:t>
            </a:r>
          </a:p>
        </p:txBody>
      </p:sp>
    </p:spTree>
    <p:extLst>
      <p:ext uri="{BB962C8B-B14F-4D97-AF65-F5344CB8AC3E}">
        <p14:creationId xmlns:p14="http://schemas.microsoft.com/office/powerpoint/2010/main" val="38809245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E0EB17-4297-12AB-D1A8-8FD8A86C69F8}"/>
              </a:ext>
            </a:extLst>
          </p:cNvPr>
          <p:cNvSpPr>
            <a:spLocks noGrp="1"/>
          </p:cNvSpPr>
          <p:nvPr>
            <p:ph type="title"/>
          </p:nvPr>
        </p:nvSpPr>
        <p:spPr/>
        <p:txBody>
          <a:bodyPr/>
          <a:lstStyle/>
          <a:p>
            <a:r>
              <a:rPr lang="en-US" dirty="0"/>
              <a:t>Outcomes &amp; Overviews PY ‘21 to PY ‘23</a:t>
            </a:r>
          </a:p>
        </p:txBody>
      </p:sp>
      <p:sp>
        <p:nvSpPr>
          <p:cNvPr id="3" name="Content Placeholder 2">
            <a:extLst>
              <a:ext uri="{FF2B5EF4-FFF2-40B4-BE49-F238E27FC236}">
                <a16:creationId xmlns:a16="http://schemas.microsoft.com/office/drawing/2014/main" id="{4BE3D6AE-72C1-1FFA-B29A-98FB1FCFBCB0}"/>
              </a:ext>
            </a:extLst>
          </p:cNvPr>
          <p:cNvSpPr>
            <a:spLocks noGrp="1"/>
          </p:cNvSpPr>
          <p:nvPr>
            <p:ph idx="1"/>
          </p:nvPr>
        </p:nvSpPr>
        <p:spPr/>
        <p:txBody>
          <a:bodyPr/>
          <a:lstStyle/>
          <a:p>
            <a:r>
              <a:rPr lang="en-US" dirty="0"/>
              <a:t>WVDRS increased the number of participants exiting in competitive integrated or supported employment by 59.6%. </a:t>
            </a:r>
          </a:p>
          <a:p>
            <a:pPr lvl="1">
              <a:buFont typeface="Wingdings" panose="05000000000000000000" pitchFamily="2" charset="2"/>
              <a:buChar char="Ø"/>
            </a:pPr>
            <a:r>
              <a:rPr lang="en-US" dirty="0"/>
              <a:t>(907 in PY21 to 1,677 in PY23)</a:t>
            </a:r>
          </a:p>
          <a:p>
            <a:endParaRPr lang="en-US" dirty="0"/>
          </a:p>
          <a:p>
            <a:r>
              <a:rPr lang="en-US" dirty="0"/>
              <a:t>WVDRS Measurable Skill Gains rate improved from 49.9% to 77.6% during that same period. </a:t>
            </a:r>
          </a:p>
          <a:p>
            <a:endParaRPr lang="en-US" dirty="0"/>
          </a:p>
          <a:p>
            <a:r>
              <a:rPr lang="en-US" dirty="0"/>
              <a:t>Eligibility determinations remain above 90%.</a:t>
            </a:r>
          </a:p>
          <a:p>
            <a:pPr lvl="1">
              <a:buFont typeface="Wingdings" panose="05000000000000000000" pitchFamily="2" charset="2"/>
              <a:buChar char="Ø"/>
            </a:pPr>
            <a:r>
              <a:rPr lang="en-US" dirty="0"/>
              <a:t>WV Combined=Less than 60 calendar days from application date. </a:t>
            </a:r>
          </a:p>
        </p:txBody>
      </p:sp>
    </p:spTree>
    <p:extLst>
      <p:ext uri="{BB962C8B-B14F-4D97-AF65-F5344CB8AC3E}">
        <p14:creationId xmlns:p14="http://schemas.microsoft.com/office/powerpoint/2010/main" val="7926918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F68307-40E5-377C-084B-D862330495C9}"/>
              </a:ext>
            </a:extLst>
          </p:cNvPr>
          <p:cNvSpPr>
            <a:spLocks noGrp="1"/>
          </p:cNvSpPr>
          <p:nvPr>
            <p:ph type="title"/>
          </p:nvPr>
        </p:nvSpPr>
        <p:spPr/>
        <p:txBody>
          <a:bodyPr/>
          <a:lstStyle/>
          <a:p>
            <a:r>
              <a:rPr lang="en-US" dirty="0"/>
              <a:t>Outcomes &amp; Overviews PY ‘21 to PY ‘23</a:t>
            </a:r>
          </a:p>
        </p:txBody>
      </p:sp>
      <p:pic>
        <p:nvPicPr>
          <p:cNvPr id="2050" name="Picture 2">
            <a:extLst>
              <a:ext uri="{FF2B5EF4-FFF2-40B4-BE49-F238E27FC236}">
                <a16:creationId xmlns:a16="http://schemas.microsoft.com/office/drawing/2014/main" id="{3DCBDFF9-0806-3985-E93F-497D0BE7AB68}"/>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80508" y="1420388"/>
            <a:ext cx="9030984" cy="50987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323142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9591C3-4B68-BC17-E0A1-F618BDB0EB49}"/>
              </a:ext>
            </a:extLst>
          </p:cNvPr>
          <p:cNvSpPr>
            <a:spLocks noGrp="1"/>
          </p:cNvSpPr>
          <p:nvPr>
            <p:ph type="title"/>
          </p:nvPr>
        </p:nvSpPr>
        <p:spPr/>
        <p:txBody>
          <a:bodyPr/>
          <a:lstStyle/>
          <a:p>
            <a:r>
              <a:rPr lang="en-US" dirty="0"/>
              <a:t>Outcomes &amp; Overviews PY ‘21 to PY ‘23</a:t>
            </a:r>
          </a:p>
        </p:txBody>
      </p:sp>
      <p:pic>
        <p:nvPicPr>
          <p:cNvPr id="1026" name="Picture 2">
            <a:extLst>
              <a:ext uri="{FF2B5EF4-FFF2-40B4-BE49-F238E27FC236}">
                <a16:creationId xmlns:a16="http://schemas.microsoft.com/office/drawing/2014/main" id="{6064897C-69A1-72DF-1461-4CFB69FA6351}"/>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604682" y="1469204"/>
            <a:ext cx="8982635" cy="5054843"/>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0049E43F-3537-F2B1-9C0F-22826562F523}"/>
              </a:ext>
            </a:extLst>
          </p:cNvPr>
          <p:cNvSpPr txBox="1"/>
          <p:nvPr/>
        </p:nvSpPr>
        <p:spPr>
          <a:xfrm>
            <a:off x="8671147" y="2080094"/>
            <a:ext cx="561248" cy="307777"/>
          </a:xfrm>
          <a:prstGeom prst="rect">
            <a:avLst/>
          </a:prstGeom>
          <a:noFill/>
        </p:spPr>
        <p:txBody>
          <a:bodyPr wrap="square" rtlCol="0">
            <a:spAutoFit/>
          </a:bodyPr>
          <a:lstStyle/>
          <a:p>
            <a:r>
              <a:rPr lang="en-US" sz="1400" dirty="0"/>
              <a:t>77.6</a:t>
            </a:r>
          </a:p>
        </p:txBody>
      </p:sp>
    </p:spTree>
    <p:extLst>
      <p:ext uri="{BB962C8B-B14F-4D97-AF65-F5344CB8AC3E}">
        <p14:creationId xmlns:p14="http://schemas.microsoft.com/office/powerpoint/2010/main" val="3658902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C9A14-08AA-84BB-9CE7-62A4B2515BDC}"/>
              </a:ext>
            </a:extLst>
          </p:cNvPr>
          <p:cNvSpPr>
            <a:spLocks noGrp="1"/>
          </p:cNvSpPr>
          <p:nvPr>
            <p:ph type="title"/>
          </p:nvPr>
        </p:nvSpPr>
        <p:spPr/>
        <p:txBody>
          <a:bodyPr/>
          <a:lstStyle/>
          <a:p>
            <a:r>
              <a:rPr lang="en-US" dirty="0"/>
              <a:t>How Did WVDRS Achieve Outcomes: </a:t>
            </a:r>
          </a:p>
        </p:txBody>
      </p:sp>
      <p:sp>
        <p:nvSpPr>
          <p:cNvPr id="3" name="Content Placeholder 2">
            <a:extLst>
              <a:ext uri="{FF2B5EF4-FFF2-40B4-BE49-F238E27FC236}">
                <a16:creationId xmlns:a16="http://schemas.microsoft.com/office/drawing/2014/main" id="{2DA48859-C524-C502-8398-02EC875AC2E1}"/>
              </a:ext>
            </a:extLst>
          </p:cNvPr>
          <p:cNvSpPr>
            <a:spLocks noGrp="1"/>
          </p:cNvSpPr>
          <p:nvPr>
            <p:ph idx="1"/>
          </p:nvPr>
        </p:nvSpPr>
        <p:spPr/>
        <p:txBody>
          <a:bodyPr/>
          <a:lstStyle/>
          <a:p>
            <a:r>
              <a:rPr lang="en-US" dirty="0"/>
              <a:t>WVDRS staff committing to go above and beyond and work outside of their previous roles, silos, and geographic locations.</a:t>
            </a:r>
          </a:p>
          <a:p>
            <a:endParaRPr lang="en-US" dirty="0"/>
          </a:p>
          <a:p>
            <a:r>
              <a:rPr lang="en-US" dirty="0"/>
              <a:t>WVDRS revised policy and case management procedures to reduce administrative burdens on Field Staff and Consumers. </a:t>
            </a:r>
          </a:p>
          <a:p>
            <a:endParaRPr lang="en-US" dirty="0"/>
          </a:p>
          <a:p>
            <a:r>
              <a:rPr lang="en-US" dirty="0"/>
              <a:t>WVDRS placed emphasis on reducing the usage and need of eligibility and IPE extensions, leading to rapid engagement in the system.</a:t>
            </a:r>
          </a:p>
        </p:txBody>
      </p:sp>
    </p:spTree>
    <p:extLst>
      <p:ext uri="{BB962C8B-B14F-4D97-AF65-F5344CB8AC3E}">
        <p14:creationId xmlns:p14="http://schemas.microsoft.com/office/powerpoint/2010/main" val="4079740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4A38EE-7654-1645-C634-27690692AE7C}"/>
              </a:ext>
            </a:extLst>
          </p:cNvPr>
          <p:cNvSpPr>
            <a:spLocks noGrp="1"/>
          </p:cNvSpPr>
          <p:nvPr>
            <p:ph type="title"/>
          </p:nvPr>
        </p:nvSpPr>
        <p:spPr/>
        <p:txBody>
          <a:bodyPr/>
          <a:lstStyle/>
          <a:p>
            <a:r>
              <a:rPr lang="en-US" dirty="0"/>
              <a:t>How Did WVDRS Achieve Outcomes: </a:t>
            </a:r>
          </a:p>
        </p:txBody>
      </p:sp>
      <p:sp>
        <p:nvSpPr>
          <p:cNvPr id="3" name="Content Placeholder 2">
            <a:extLst>
              <a:ext uri="{FF2B5EF4-FFF2-40B4-BE49-F238E27FC236}">
                <a16:creationId xmlns:a16="http://schemas.microsoft.com/office/drawing/2014/main" id="{1D573F4F-1DA8-03A3-6D13-BC07E725B589}"/>
              </a:ext>
            </a:extLst>
          </p:cNvPr>
          <p:cNvSpPr>
            <a:spLocks noGrp="1"/>
          </p:cNvSpPr>
          <p:nvPr>
            <p:ph idx="1"/>
          </p:nvPr>
        </p:nvSpPr>
        <p:spPr/>
        <p:txBody>
          <a:bodyPr>
            <a:normAutofit fontScale="92500" lnSpcReduction="10000"/>
          </a:bodyPr>
          <a:lstStyle/>
          <a:p>
            <a:r>
              <a:rPr lang="en-US" dirty="0"/>
              <a:t>Maximizing Partnerships/Resources: Engagement, Outreach, and Cross Referrals.  </a:t>
            </a:r>
          </a:p>
          <a:p>
            <a:endParaRPr lang="en-US" dirty="0"/>
          </a:p>
          <a:p>
            <a:r>
              <a:rPr lang="en-US" dirty="0"/>
              <a:t>Maximizing Partnerships/Resources: Data sharing agreements and full utilization of WVDRS in-house case management system allows for targeted data collection and referral tracking.  </a:t>
            </a:r>
          </a:p>
          <a:p>
            <a:endParaRPr lang="en-US" dirty="0"/>
          </a:p>
          <a:p>
            <a:r>
              <a:rPr lang="en-US" dirty="0"/>
              <a:t>Maximizing Partnerships/Resources: WVDRS reaches out to College and Vocational School administration, deans of relevant schools within colleges, professors within those programs, providing outreach materials directly to students via physical and electronic contact.  </a:t>
            </a:r>
          </a:p>
        </p:txBody>
      </p:sp>
    </p:spTree>
    <p:extLst>
      <p:ext uri="{BB962C8B-B14F-4D97-AF65-F5344CB8AC3E}">
        <p14:creationId xmlns:p14="http://schemas.microsoft.com/office/powerpoint/2010/main" val="753788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852958-8128-CE1D-B849-E632CEFA9D6E}"/>
              </a:ext>
            </a:extLst>
          </p:cNvPr>
          <p:cNvSpPr>
            <a:spLocks noGrp="1"/>
          </p:cNvSpPr>
          <p:nvPr>
            <p:ph type="title"/>
          </p:nvPr>
        </p:nvSpPr>
        <p:spPr/>
        <p:txBody>
          <a:bodyPr/>
          <a:lstStyle/>
          <a:p>
            <a:r>
              <a:rPr lang="en-US" dirty="0"/>
              <a:t>How Did WVDRS Achieve Outcomes: </a:t>
            </a:r>
          </a:p>
        </p:txBody>
      </p:sp>
      <p:sp>
        <p:nvSpPr>
          <p:cNvPr id="3" name="Content Placeholder 2">
            <a:extLst>
              <a:ext uri="{FF2B5EF4-FFF2-40B4-BE49-F238E27FC236}">
                <a16:creationId xmlns:a16="http://schemas.microsoft.com/office/drawing/2014/main" id="{3453270B-2589-0D7B-6F39-6869BDC987AB}"/>
              </a:ext>
            </a:extLst>
          </p:cNvPr>
          <p:cNvSpPr>
            <a:spLocks noGrp="1"/>
          </p:cNvSpPr>
          <p:nvPr>
            <p:ph idx="1"/>
          </p:nvPr>
        </p:nvSpPr>
        <p:spPr>
          <a:xfrm>
            <a:off x="838200" y="1825625"/>
            <a:ext cx="10515600" cy="4667250"/>
          </a:xfrm>
        </p:spPr>
        <p:txBody>
          <a:bodyPr>
            <a:normAutofit lnSpcReduction="10000"/>
          </a:bodyPr>
          <a:lstStyle/>
          <a:p>
            <a:r>
              <a:rPr lang="en-US" dirty="0"/>
              <a:t>Attrition (closures prior to IPE) are reviewed at the State, District Office, Local Office, and Field Counselor level.</a:t>
            </a:r>
          </a:p>
          <a:p>
            <a:endParaRPr lang="en-US" dirty="0"/>
          </a:p>
          <a:p>
            <a:r>
              <a:rPr lang="en-US" dirty="0"/>
              <a:t>Utilization of Technology: Multiple modes of contact were implemented, text, emailing, calls, sending PDFs, and usage of e-signature.  </a:t>
            </a:r>
          </a:p>
          <a:p>
            <a:endParaRPr lang="en-US" dirty="0"/>
          </a:p>
          <a:p>
            <a:r>
              <a:rPr lang="en-US" dirty="0"/>
              <a:t>WVDRS reinstated benchmarks for counselors.</a:t>
            </a:r>
          </a:p>
          <a:p>
            <a:endParaRPr lang="en-US" dirty="0"/>
          </a:p>
          <a:p>
            <a:r>
              <a:rPr lang="en-US" dirty="0"/>
              <a:t>Employer Engagement and Recognition. </a:t>
            </a:r>
          </a:p>
        </p:txBody>
      </p:sp>
    </p:spTree>
    <p:extLst>
      <p:ext uri="{BB962C8B-B14F-4D97-AF65-F5344CB8AC3E}">
        <p14:creationId xmlns:p14="http://schemas.microsoft.com/office/powerpoint/2010/main" val="404194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5381C8A8-B3D2-5CDE-285B-F32808C20004}"/>
              </a:ext>
            </a:extLst>
          </p:cNvPr>
          <p:cNvPicPr>
            <a:picLocks noGrp="1" noChangeAspect="1"/>
          </p:cNvPicPr>
          <p:nvPr>
            <p:ph idx="1"/>
          </p:nvPr>
        </p:nvPicPr>
        <p:blipFill>
          <a:blip r:embed="rId3"/>
          <a:stretch>
            <a:fillRect/>
          </a:stretch>
        </p:blipFill>
        <p:spPr>
          <a:xfrm>
            <a:off x="1910993" y="380144"/>
            <a:ext cx="7931650" cy="6030929"/>
          </a:xfrm>
          <a:prstGeom prst="rect">
            <a:avLst/>
          </a:prstGeom>
        </p:spPr>
      </p:pic>
    </p:spTree>
    <p:extLst>
      <p:ext uri="{BB962C8B-B14F-4D97-AF65-F5344CB8AC3E}">
        <p14:creationId xmlns:p14="http://schemas.microsoft.com/office/powerpoint/2010/main" val="16789703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DAD52-0AA6-F281-535C-A75911B83834}"/>
              </a:ext>
            </a:extLst>
          </p:cNvPr>
          <p:cNvSpPr>
            <a:spLocks noGrp="1"/>
          </p:cNvSpPr>
          <p:nvPr>
            <p:ph type="title"/>
          </p:nvPr>
        </p:nvSpPr>
        <p:spPr/>
        <p:txBody>
          <a:bodyPr/>
          <a:lstStyle/>
          <a:p>
            <a:r>
              <a:rPr lang="en-US" dirty="0"/>
              <a:t>What is “The Secret Sauce”?</a:t>
            </a:r>
          </a:p>
        </p:txBody>
      </p:sp>
      <p:sp>
        <p:nvSpPr>
          <p:cNvPr id="3" name="Content Placeholder 2">
            <a:extLst>
              <a:ext uri="{FF2B5EF4-FFF2-40B4-BE49-F238E27FC236}">
                <a16:creationId xmlns:a16="http://schemas.microsoft.com/office/drawing/2014/main" id="{831139AA-F715-2680-CF67-FEC19C3DAC14}"/>
              </a:ext>
            </a:extLst>
          </p:cNvPr>
          <p:cNvSpPr>
            <a:spLocks noGrp="1"/>
          </p:cNvSpPr>
          <p:nvPr>
            <p:ph idx="1"/>
          </p:nvPr>
        </p:nvSpPr>
        <p:spPr>
          <a:xfrm>
            <a:off x="236668" y="1825625"/>
            <a:ext cx="11833412" cy="4801086"/>
          </a:xfrm>
        </p:spPr>
        <p:txBody>
          <a:bodyPr>
            <a:normAutofit fontScale="92500"/>
          </a:bodyPr>
          <a:lstStyle/>
          <a:p>
            <a:r>
              <a:rPr lang="en-US" dirty="0"/>
              <a:t>WVDRS “secret sauce”  has many ingredients:</a:t>
            </a:r>
          </a:p>
          <a:p>
            <a:pPr lvl="1">
              <a:buFont typeface="Wingdings" panose="05000000000000000000" pitchFamily="2" charset="2"/>
              <a:buChar char="Ø"/>
            </a:pPr>
            <a:endParaRPr lang="en-US" dirty="0"/>
          </a:p>
          <a:p>
            <a:pPr lvl="1">
              <a:buFont typeface="Wingdings" panose="05000000000000000000" pitchFamily="2" charset="2"/>
              <a:buChar char="Ø"/>
            </a:pPr>
            <a:r>
              <a:rPr lang="en-US" dirty="0"/>
              <a:t>Coordinated blend of expanded partnerships.</a:t>
            </a:r>
          </a:p>
          <a:p>
            <a:pPr lvl="1">
              <a:buFont typeface="Wingdings" panose="05000000000000000000" pitchFamily="2" charset="2"/>
              <a:buChar char="Ø"/>
            </a:pPr>
            <a:endParaRPr lang="en-US" dirty="0"/>
          </a:p>
          <a:p>
            <a:pPr lvl="1">
              <a:buFont typeface="Wingdings" panose="05000000000000000000" pitchFamily="2" charset="2"/>
              <a:buChar char="Ø"/>
            </a:pPr>
            <a:r>
              <a:rPr lang="en-US" dirty="0"/>
              <a:t>Flexible service delivery model.</a:t>
            </a:r>
          </a:p>
          <a:p>
            <a:pPr lvl="1">
              <a:buFont typeface="Wingdings" panose="05000000000000000000" pitchFamily="2" charset="2"/>
              <a:buChar char="Ø"/>
            </a:pPr>
            <a:endParaRPr lang="en-US" dirty="0"/>
          </a:p>
          <a:p>
            <a:pPr lvl="1">
              <a:buFont typeface="Wingdings" panose="05000000000000000000" pitchFamily="2" charset="2"/>
              <a:buChar char="Ø"/>
            </a:pPr>
            <a:r>
              <a:rPr lang="en-US" dirty="0"/>
              <a:t>Youth-focused innovation and Consumer Services.</a:t>
            </a:r>
          </a:p>
          <a:p>
            <a:pPr lvl="1">
              <a:buFont typeface="Wingdings" panose="05000000000000000000" pitchFamily="2" charset="2"/>
              <a:buChar char="Ø"/>
            </a:pPr>
            <a:endParaRPr lang="en-US" dirty="0"/>
          </a:p>
          <a:p>
            <a:pPr lvl="1">
              <a:buFont typeface="Wingdings" panose="05000000000000000000" pitchFamily="2" charset="2"/>
              <a:buChar char="Ø"/>
            </a:pPr>
            <a:r>
              <a:rPr lang="en-US" dirty="0"/>
              <a:t>Field Staff Empowerment: Clear, practical training and ongoing feedback on performance measures (not just MSG) has allowed counselors to focus on high-impact activities.</a:t>
            </a:r>
          </a:p>
          <a:p>
            <a:pPr lvl="1">
              <a:buFont typeface="Wingdings" panose="05000000000000000000" pitchFamily="2" charset="2"/>
              <a:buChar char="Ø"/>
            </a:pPr>
            <a:endParaRPr lang="en-US" dirty="0"/>
          </a:p>
          <a:p>
            <a:pPr lvl="1">
              <a:buFont typeface="Wingdings" panose="05000000000000000000" pitchFamily="2" charset="2"/>
              <a:buChar char="Ø"/>
            </a:pPr>
            <a:r>
              <a:rPr lang="en-US" dirty="0"/>
              <a:t>Continuous Improvement Culture: Regular internal reviews and sharing of best practices across WV Districts and Communities of Practice.</a:t>
            </a:r>
          </a:p>
          <a:p>
            <a:pPr lvl="1">
              <a:buFont typeface="Wingdings" panose="05000000000000000000" pitchFamily="2" charset="2"/>
              <a:buChar char="Ø"/>
            </a:pPr>
            <a:endParaRPr lang="en-US" dirty="0"/>
          </a:p>
          <a:p>
            <a:pPr lvl="1">
              <a:buFont typeface="Wingdings" panose="05000000000000000000" pitchFamily="2" charset="2"/>
              <a:buChar char="Ø"/>
            </a:pPr>
            <a:endParaRPr lang="en-US" dirty="0"/>
          </a:p>
        </p:txBody>
      </p:sp>
    </p:spTree>
    <p:extLst>
      <p:ext uri="{BB962C8B-B14F-4D97-AF65-F5344CB8AC3E}">
        <p14:creationId xmlns:p14="http://schemas.microsoft.com/office/powerpoint/2010/main" val="38615713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98</TotalTime>
  <Words>810</Words>
  <Application>Microsoft Office PowerPoint</Application>
  <PresentationFormat>Widescreen</PresentationFormat>
  <Paragraphs>63</Paragraphs>
  <Slides>10</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Aptos</vt:lpstr>
      <vt:lpstr>Aptos Display</vt:lpstr>
      <vt:lpstr>Arial</vt:lpstr>
      <vt:lpstr>Wingdings</vt:lpstr>
      <vt:lpstr>Office Theme</vt:lpstr>
      <vt:lpstr> West Virginia Combined (WVDRS):   Increasing Employment Outcomes  “The Secret Sauce”</vt:lpstr>
      <vt:lpstr>Outcomes &amp; Overviews PY ‘21 to PY ‘23</vt:lpstr>
      <vt:lpstr>Outcomes &amp; Overviews PY ‘21 to PY ‘23</vt:lpstr>
      <vt:lpstr>Outcomes &amp; Overviews PY ‘21 to PY ‘23</vt:lpstr>
      <vt:lpstr>How Did WVDRS Achieve Outcomes: </vt:lpstr>
      <vt:lpstr>How Did WVDRS Achieve Outcomes: </vt:lpstr>
      <vt:lpstr>How Did WVDRS Achieve Outcomes: </vt:lpstr>
      <vt:lpstr>PowerPoint Presentation</vt:lpstr>
      <vt:lpstr>What is “The Secret Sauce”?</vt:lpstr>
      <vt:lpstr>West Virginia Combined (WVDRS)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Topping, Aaron B</dc:creator>
  <cp:lastModifiedBy>Topping, Aaron B</cp:lastModifiedBy>
  <cp:revision>4</cp:revision>
  <dcterms:created xsi:type="dcterms:W3CDTF">2025-10-07T12:24:17Z</dcterms:created>
  <dcterms:modified xsi:type="dcterms:W3CDTF">2025-10-09T17:57:17Z</dcterms:modified>
</cp:coreProperties>
</file>