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09" r:id="rId6"/>
    <p:sldId id="310" r:id="rId7"/>
    <p:sldId id="311" r:id="rId8"/>
    <p:sldId id="312" r:id="rId9"/>
    <p:sldId id="330" r:id="rId10"/>
    <p:sldId id="331" r:id="rId11"/>
    <p:sldId id="332" r:id="rId12"/>
    <p:sldId id="314" r:id="rId13"/>
    <p:sldId id="316" r:id="rId14"/>
    <p:sldId id="313" r:id="rId15"/>
    <p:sldId id="315" r:id="rId16"/>
    <p:sldId id="317" r:id="rId17"/>
    <p:sldId id="318" r:id="rId18"/>
    <p:sldId id="319" r:id="rId19"/>
    <p:sldId id="320" r:id="rId20"/>
    <p:sldId id="321" r:id="rId21"/>
    <p:sldId id="323" r:id="rId22"/>
    <p:sldId id="329" r:id="rId23"/>
    <p:sldId id="324" r:id="rId24"/>
    <p:sldId id="325" r:id="rId25"/>
    <p:sldId id="326" r:id="rId26"/>
    <p:sldId id="327" r:id="rId27"/>
    <p:sldId id="328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490DCA42-3496-423E-B867-1C8E547DD63C}">
          <p14:sldIdLst>
            <p14:sldId id="256"/>
            <p14:sldId id="309"/>
            <p14:sldId id="310"/>
            <p14:sldId id="311"/>
            <p14:sldId id="312"/>
            <p14:sldId id="330"/>
            <p14:sldId id="331"/>
            <p14:sldId id="332"/>
            <p14:sldId id="314"/>
            <p14:sldId id="316"/>
            <p14:sldId id="313"/>
            <p14:sldId id="315"/>
            <p14:sldId id="317"/>
            <p14:sldId id="318"/>
            <p14:sldId id="319"/>
            <p14:sldId id="320"/>
            <p14:sldId id="321"/>
            <p14:sldId id="323"/>
            <p14:sldId id="329"/>
            <p14:sldId id="324"/>
            <p14:sldId id="325"/>
            <p14:sldId id="326"/>
            <p14:sldId id="327"/>
            <p14:sldId id="328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FEA823"/>
    <a:srgbClr val="DCEDF5"/>
    <a:srgbClr val="CADDF5"/>
    <a:srgbClr val="D0DDF3"/>
    <a:srgbClr val="E4E7F5"/>
    <a:srgbClr val="E5F0FA"/>
    <a:srgbClr val="F6F5FC"/>
    <a:srgbClr val="FDFBFE"/>
    <a:srgbClr val="B5D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E1656-2A18-4A75-B423-37284D4DDB41}" v="1" dt="2026-03-16T13:47:02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7" autoAdjust="0"/>
    <p:restoredTop sz="82680" autoAdjust="0"/>
  </p:normalViewPr>
  <p:slideViewPr>
    <p:cSldViewPr snapToGrid="0">
      <p:cViewPr varScale="1">
        <p:scale>
          <a:sx n="80" d="100"/>
          <a:sy n="80" d="100"/>
        </p:scale>
        <p:origin x="768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Avg Envelope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5-4B29-B728-4925BF58E0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5-4B29-B728-4925BF58E0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25-4B29-B728-4925BF58E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2113095"/>
        <c:axId val="392113815"/>
      </c:barChart>
      <c:catAx>
        <c:axId val="392113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113815"/>
        <c:crosses val="autoZero"/>
        <c:auto val="1"/>
        <c:lblAlgn val="ctr"/>
        <c:lblOffset val="100"/>
        <c:noMultiLvlLbl val="0"/>
      </c:catAx>
      <c:valAx>
        <c:axId val="392113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113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Paper-Based Application (Pre-Pandemic)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0-4DA8-A2F6-996328D648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Application + DocuSign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B0-4DA8-A2F6-996328D648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91"/>
        <c:axId val="581292839"/>
        <c:axId val="581293199"/>
      </c:barChart>
      <c:catAx>
        <c:axId val="5812928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93199"/>
        <c:crosses val="autoZero"/>
        <c:auto val="1"/>
        <c:lblAlgn val="ctr"/>
        <c:lblOffset val="100"/>
        <c:noMultiLvlLbl val="0"/>
      </c:catAx>
      <c:valAx>
        <c:axId val="58129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92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Paper-Based Application (Pre-Pandemic)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F-40CE-8EA1-F112E57296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Application + DocuSign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F-40CE-8EA1-F112E57296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91"/>
        <c:axId val="581292839"/>
        <c:axId val="581293199"/>
      </c:barChart>
      <c:catAx>
        <c:axId val="5812928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93199"/>
        <c:crosses val="autoZero"/>
        <c:auto val="1"/>
        <c:lblAlgn val="ctr"/>
        <c:lblOffset val="100"/>
        <c:noMultiLvlLbl val="0"/>
      </c:catAx>
      <c:valAx>
        <c:axId val="58129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92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C61C27-69F4-47ED-910C-A5C5B3941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26EB1-2B4C-4541-B030-5DF17562CA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385F7-D97D-4776-9ACE-67F72FF2ADA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2D3A0-07DB-47C7-9D7C-6F3675CFF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C772C-3FC5-4C9B-9291-F1706D6416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F0E2-C249-4E3C-BB3B-E9F76EF7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FB11-1CBD-457D-BBA3-1A4BDE15312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20017-36C3-42C7-8539-EF0210E18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“This slide summarizes the impact of Nevada VR’s shift to digital access and digital communications.”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“What we’ll show next is how these results were achieved.”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“Even without perfect metrics, the operational impact was clear.”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“Counselors and support staff reported smoother intake and fewer delays.”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2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“Digital media didn’t exist in isolation.”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“Our communications strategy directly supported access to services.”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“This funnel shows how visibility converts into participation.”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4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 grant partnership with Nevada Department of Education </a:t>
            </a:r>
          </a:p>
          <a:p>
            <a:r>
              <a:rPr lang="en-US" dirty="0"/>
              <a:t>Partnerships to pathways – roadmap for NV transition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“This model doesn’t require a large communications team.”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“It requires alignment between leadership, IT, and program staff.”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“These are modular steps.”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“States can implement them incrementally.”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the slide from earlier. That single number shows the impact of digital modernization. 180% increase in applications occurred after removing paper barriers and aligning digital media with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5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us being a .gov. That heightened our priority in search results </a:t>
            </a:r>
          </a:p>
          <a:p>
            <a:r>
              <a:rPr lang="en-US" dirty="0"/>
              <a:t>Helps with legitimacy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3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analytics from January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FF8B2-675A-4E38-B375-68E2C03019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Instagram analytics </a:t>
            </a:r>
          </a:p>
          <a:p>
            <a:r>
              <a:rPr lang="en-US" dirty="0"/>
              <a:t>Twitter analytics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we use </a:t>
            </a:r>
            <a:r>
              <a:rPr lang="en-US" dirty="0" err="1"/>
              <a:t>DocuSign</a:t>
            </a:r>
            <a:endParaRPr lang="en-US" dirty="0"/>
          </a:p>
          <a:p>
            <a:r>
              <a:rPr lang="en-US" dirty="0"/>
              <a:t> - VR And Blind Service Applications </a:t>
            </a:r>
          </a:p>
          <a:p>
            <a:r>
              <a:rPr lang="en-US" dirty="0"/>
              <a:t> - IPE Signatures  </a:t>
            </a:r>
          </a:p>
          <a:p>
            <a:r>
              <a:rPr lang="en-US" dirty="0"/>
              <a:t> - FPA Signatures </a:t>
            </a:r>
          </a:p>
          <a:p>
            <a:r>
              <a:rPr lang="en-US" dirty="0"/>
              <a:t> - Releases of Information </a:t>
            </a:r>
          </a:p>
          <a:p>
            <a:r>
              <a:rPr lang="en-US" dirty="0"/>
              <a:t> - Program participation – SYIP, Project SEARCH, college forms, etc. </a:t>
            </a:r>
          </a:p>
          <a:p>
            <a:r>
              <a:rPr lang="en-US" dirty="0"/>
              <a:t> - Disclosure documents requiring participant signature </a:t>
            </a:r>
          </a:p>
          <a:p>
            <a:r>
              <a:rPr lang="en-US" dirty="0"/>
              <a:t> - Service Agreements </a:t>
            </a:r>
          </a:p>
          <a:p>
            <a:r>
              <a:rPr lang="en-US" dirty="0"/>
              <a:t> - VR contracts </a:t>
            </a:r>
          </a:p>
          <a:p>
            <a:endParaRPr lang="en-US" dirty="0"/>
          </a:p>
          <a:p>
            <a:r>
              <a:rPr lang="en-US" dirty="0"/>
              <a:t>Chart that shows avg envelope time </a:t>
            </a:r>
          </a:p>
          <a:p>
            <a:r>
              <a:rPr lang="en-US" dirty="0"/>
              <a:t>Before and after initiation</a:t>
            </a:r>
          </a:p>
          <a:p>
            <a:r>
              <a:rPr lang="en-US" dirty="0"/>
              <a:t>Monthly number of envelopes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31706-D00E-4F35-307F-A60132149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452FCD-FC8D-75E1-D35F-0A265BA72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060C5-7DE9-C8BF-69D9-993EC3F83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  <a:p>
            <a:r>
              <a:rPr lang="en-US" dirty="0"/>
              <a:t>Instagram </a:t>
            </a:r>
          </a:p>
          <a:p>
            <a:r>
              <a:rPr lang="en-US" dirty="0"/>
              <a:t>X</a:t>
            </a:r>
          </a:p>
          <a:p>
            <a:r>
              <a:rPr lang="en-US" dirty="0"/>
              <a:t>LinkedIn </a:t>
            </a:r>
          </a:p>
          <a:p>
            <a:r>
              <a:rPr lang="en-US" dirty="0"/>
              <a:t>YouTube </a:t>
            </a:r>
          </a:p>
          <a:p>
            <a:endParaRPr lang="en-US" dirty="0"/>
          </a:p>
          <a:p>
            <a:r>
              <a:rPr lang="en-US" dirty="0"/>
              <a:t>What role does the PIO play? </a:t>
            </a:r>
          </a:p>
          <a:p>
            <a:r>
              <a:rPr lang="en-US" dirty="0"/>
              <a:t>Talk about the challenge of the PIO being at the dept. level and the importance of educating the PIO </a:t>
            </a:r>
          </a:p>
          <a:p>
            <a:endParaRPr lang="en-US" dirty="0"/>
          </a:p>
          <a:p>
            <a:r>
              <a:rPr lang="en-US" dirty="0"/>
              <a:t>Computer and tech savvy </a:t>
            </a:r>
          </a:p>
          <a:p>
            <a:r>
              <a:rPr lang="en-US" dirty="0"/>
              <a:t>Artistic and creativity </a:t>
            </a:r>
          </a:p>
          <a:p>
            <a:r>
              <a:rPr lang="en-US" dirty="0"/>
              <a:t>Think content creator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49D7F-782D-425A-F40C-6D5A980D4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“Once the application was moved fully online, we saw applications nearly triple.”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“This wasn’t driven by marketing alone—it was driven by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“Removing paper removed friction.”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increase wasn’t accidental—it was structural.”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DocuSign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allowed us to complete forms in real time.”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“Staff time shifted from paperwork to service delivery.”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20017-36C3-42C7-8539-EF0210E18E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48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B64BE4-9777-4379-A6D2-346A8D7F51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8343" y="325312"/>
            <a:ext cx="4186794" cy="6532688"/>
          </a:xfrm>
          <a:custGeom>
            <a:avLst/>
            <a:gdLst>
              <a:gd name="connsiteX0" fmla="*/ 0 w 4186794"/>
              <a:gd name="connsiteY0" fmla="*/ 0 h 6532688"/>
              <a:gd name="connsiteX1" fmla="*/ 4186794 w 4186794"/>
              <a:gd name="connsiteY1" fmla="*/ 0 h 6532688"/>
              <a:gd name="connsiteX2" fmla="*/ 4186794 w 4186794"/>
              <a:gd name="connsiteY2" fmla="*/ 6532688 h 6532688"/>
              <a:gd name="connsiteX3" fmla="*/ 0 w 4186794"/>
              <a:gd name="connsiteY3" fmla="*/ 6532688 h 653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794" h="6532688">
                <a:moveTo>
                  <a:pt x="0" y="0"/>
                </a:moveTo>
                <a:lnTo>
                  <a:pt x="4186794" y="0"/>
                </a:lnTo>
                <a:lnTo>
                  <a:pt x="4186794" y="6532688"/>
                </a:lnTo>
                <a:lnTo>
                  <a:pt x="0" y="6532688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E6CA53-8CE5-4B7D-AE3B-AEAAF54BEF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4382" y="3888552"/>
            <a:ext cx="2249713" cy="2438400"/>
          </a:xfrm>
          <a:custGeom>
            <a:avLst/>
            <a:gdLst>
              <a:gd name="connsiteX0" fmla="*/ 0 w 2249713"/>
              <a:gd name="connsiteY0" fmla="*/ 0 h 2438400"/>
              <a:gd name="connsiteX1" fmla="*/ 2249713 w 2249713"/>
              <a:gd name="connsiteY1" fmla="*/ 0 h 2438400"/>
              <a:gd name="connsiteX2" fmla="*/ 2249713 w 2249713"/>
              <a:gd name="connsiteY2" fmla="*/ 2438400 h 2438400"/>
              <a:gd name="connsiteX3" fmla="*/ 0 w 2249713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3" h="2438400">
                <a:moveTo>
                  <a:pt x="0" y="0"/>
                </a:moveTo>
                <a:lnTo>
                  <a:pt x="2249713" y="0"/>
                </a:lnTo>
                <a:lnTo>
                  <a:pt x="2249713" y="2438400"/>
                </a:lnTo>
                <a:lnTo>
                  <a:pt x="0" y="24384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09C858-5A2B-4A5B-8A48-69476102F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4383" y="509222"/>
            <a:ext cx="2249713" cy="2438400"/>
          </a:xfrm>
          <a:custGeom>
            <a:avLst/>
            <a:gdLst>
              <a:gd name="connsiteX0" fmla="*/ 0 w 2249713"/>
              <a:gd name="connsiteY0" fmla="*/ 0 h 2438400"/>
              <a:gd name="connsiteX1" fmla="*/ 2249713 w 2249713"/>
              <a:gd name="connsiteY1" fmla="*/ 0 h 2438400"/>
              <a:gd name="connsiteX2" fmla="*/ 2249713 w 2249713"/>
              <a:gd name="connsiteY2" fmla="*/ 2438400 h 2438400"/>
              <a:gd name="connsiteX3" fmla="*/ 0 w 2249713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713" h="2438400">
                <a:moveTo>
                  <a:pt x="0" y="0"/>
                </a:moveTo>
                <a:lnTo>
                  <a:pt x="2249713" y="0"/>
                </a:lnTo>
                <a:lnTo>
                  <a:pt x="2249713" y="2438400"/>
                </a:lnTo>
                <a:lnTo>
                  <a:pt x="0" y="24384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9FD89-6C1E-4F09-8292-33FAF14DD61F}"/>
              </a:ext>
            </a:extLst>
          </p:cNvPr>
          <p:cNvSpPr/>
          <p:nvPr userDrawn="1"/>
        </p:nvSpPr>
        <p:spPr>
          <a:xfrm>
            <a:off x="0" y="0"/>
            <a:ext cx="6212114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DA0CC38B-3D5E-4D7B-8C66-C43DEA7737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052" y="684280"/>
            <a:ext cx="2208627" cy="1915778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D772F56-CBAD-4E89-B20A-A30849CE40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79959" y="684280"/>
            <a:ext cx="2208627" cy="1915778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A8960D9-AA52-44C5-B6B0-22BBC55C27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052" y="3612219"/>
            <a:ext cx="2208627" cy="1915778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65EC096-D785-4E9F-A9B5-2101DAF54D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9959" y="3612219"/>
            <a:ext cx="2208627" cy="1915778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46B18EE-CF4D-4307-B7E1-086D3995A9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1422" y="757061"/>
            <a:ext cx="5538903" cy="4124577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8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BD7F88-335F-4F73-89A6-0E51FE3DDF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4653" y="855664"/>
            <a:ext cx="3000134" cy="4592365"/>
          </a:xfrm>
          <a:custGeom>
            <a:avLst/>
            <a:gdLst>
              <a:gd name="connsiteX0" fmla="*/ 0 w 3000134"/>
              <a:gd name="connsiteY0" fmla="*/ 0 h 4592365"/>
              <a:gd name="connsiteX1" fmla="*/ 3000134 w 3000134"/>
              <a:gd name="connsiteY1" fmla="*/ 0 h 4592365"/>
              <a:gd name="connsiteX2" fmla="*/ 3000134 w 3000134"/>
              <a:gd name="connsiteY2" fmla="*/ 4592365 h 4592365"/>
              <a:gd name="connsiteX3" fmla="*/ 0 w 3000134"/>
              <a:gd name="connsiteY3" fmla="*/ 4592365 h 45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134" h="4592365">
                <a:moveTo>
                  <a:pt x="0" y="0"/>
                </a:moveTo>
                <a:lnTo>
                  <a:pt x="3000134" y="0"/>
                </a:lnTo>
                <a:lnTo>
                  <a:pt x="3000134" y="4592365"/>
                </a:lnTo>
                <a:lnTo>
                  <a:pt x="0" y="459236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EE43122-8151-4AB0-9DEB-5B60D254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4519" y="855664"/>
            <a:ext cx="3000134" cy="4592365"/>
          </a:xfrm>
          <a:custGeom>
            <a:avLst/>
            <a:gdLst>
              <a:gd name="connsiteX0" fmla="*/ 0 w 3000134"/>
              <a:gd name="connsiteY0" fmla="*/ 0 h 4592365"/>
              <a:gd name="connsiteX1" fmla="*/ 3000134 w 3000134"/>
              <a:gd name="connsiteY1" fmla="*/ 0 h 4592365"/>
              <a:gd name="connsiteX2" fmla="*/ 3000134 w 3000134"/>
              <a:gd name="connsiteY2" fmla="*/ 4592365 h 4592365"/>
              <a:gd name="connsiteX3" fmla="*/ 0 w 3000134"/>
              <a:gd name="connsiteY3" fmla="*/ 4592365 h 45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134" h="4592365">
                <a:moveTo>
                  <a:pt x="0" y="0"/>
                </a:moveTo>
                <a:lnTo>
                  <a:pt x="3000134" y="0"/>
                </a:lnTo>
                <a:lnTo>
                  <a:pt x="3000134" y="4592365"/>
                </a:lnTo>
                <a:lnTo>
                  <a:pt x="0" y="459236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68D3AFB-BAD8-401D-BE82-A689F58FA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585" y="1396218"/>
            <a:ext cx="2349303" cy="2359855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38AF388-3582-4460-AEF6-F1F50129E3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584" y="3942254"/>
            <a:ext cx="2349303" cy="2359855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27AD8E69-4619-4B67-93DC-32D480EAF6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839" y="1396218"/>
            <a:ext cx="2349303" cy="2359855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4AFD2DE3-AAE8-4C1A-BFE1-530B5DB232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9838" y="3942254"/>
            <a:ext cx="2349303" cy="2359855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55B2D3-A68F-4F63-B572-EABBD61E10C3}"/>
              </a:ext>
            </a:extLst>
          </p:cNvPr>
          <p:cNvSpPr/>
          <p:nvPr userDrawn="1"/>
        </p:nvSpPr>
        <p:spPr>
          <a:xfrm>
            <a:off x="8689144" y="1396218"/>
            <a:ext cx="2757268" cy="2359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22C6A-3560-4A22-9D2A-05E3AC3A8DB9}"/>
              </a:ext>
            </a:extLst>
          </p:cNvPr>
          <p:cNvSpPr/>
          <p:nvPr userDrawn="1"/>
        </p:nvSpPr>
        <p:spPr>
          <a:xfrm>
            <a:off x="3094890" y="3942255"/>
            <a:ext cx="2757268" cy="2359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827BA-B7AC-47AF-9F34-A34556D4E6E7}"/>
              </a:ext>
            </a:extLst>
          </p:cNvPr>
          <p:cNvSpPr/>
          <p:nvPr userDrawn="1"/>
        </p:nvSpPr>
        <p:spPr>
          <a:xfrm>
            <a:off x="8689142" y="3942254"/>
            <a:ext cx="2757268" cy="2359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2A631-E929-4DE3-87B9-738EEDA1B56A}"/>
              </a:ext>
            </a:extLst>
          </p:cNvPr>
          <p:cNvSpPr/>
          <p:nvPr userDrawn="1"/>
        </p:nvSpPr>
        <p:spPr>
          <a:xfrm>
            <a:off x="3094892" y="1396219"/>
            <a:ext cx="2757268" cy="23598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9B0007-9042-4AC5-A15F-4D560D5B9A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8600" y="4241800"/>
            <a:ext cx="1968500" cy="2616200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B126D-38AC-4E12-9B81-B6E42CDA86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53600" y="4241800"/>
            <a:ext cx="1968500" cy="2616200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CFFFD9-03A5-485F-942E-B268FD28B8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3600" y="4241800"/>
            <a:ext cx="1968500" cy="2616200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06186-757E-4BC0-9028-1B65ABDC0BCD}"/>
              </a:ext>
            </a:extLst>
          </p:cNvPr>
          <p:cNvSpPr/>
          <p:nvPr userDrawn="1"/>
        </p:nvSpPr>
        <p:spPr>
          <a:xfrm>
            <a:off x="5372100" y="4241800"/>
            <a:ext cx="469900" cy="261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49319F-EEA5-4C09-A966-6250592B86AD}"/>
              </a:ext>
            </a:extLst>
          </p:cNvPr>
          <p:cNvSpPr/>
          <p:nvPr userDrawn="1"/>
        </p:nvSpPr>
        <p:spPr>
          <a:xfrm>
            <a:off x="8547100" y="4241800"/>
            <a:ext cx="469900" cy="261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24C71-35DD-485D-96B4-01452D960B7A}"/>
              </a:ext>
            </a:extLst>
          </p:cNvPr>
          <p:cNvSpPr/>
          <p:nvPr userDrawn="1"/>
        </p:nvSpPr>
        <p:spPr>
          <a:xfrm>
            <a:off x="11722100" y="4241800"/>
            <a:ext cx="469900" cy="261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ACE8B8-892F-4A23-A645-50B481770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11080" y="4033483"/>
            <a:ext cx="2191657" cy="2395026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46CC15-ED53-44C5-8174-C4AD470D1C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1124" y="4033483"/>
            <a:ext cx="2191657" cy="2395026"/>
          </a:xfrm>
          <a:custGeom>
            <a:avLst/>
            <a:gdLst>
              <a:gd name="connsiteX0" fmla="*/ 0 w 1968500"/>
              <a:gd name="connsiteY0" fmla="*/ 0 h 2616200"/>
              <a:gd name="connsiteX1" fmla="*/ 1968500 w 1968500"/>
              <a:gd name="connsiteY1" fmla="*/ 0 h 2616200"/>
              <a:gd name="connsiteX2" fmla="*/ 1968500 w 1968500"/>
              <a:gd name="connsiteY2" fmla="*/ 2616200 h 2616200"/>
              <a:gd name="connsiteX3" fmla="*/ 0 w 1968500"/>
              <a:gd name="connsiteY3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2616200">
                <a:moveTo>
                  <a:pt x="0" y="0"/>
                </a:moveTo>
                <a:lnTo>
                  <a:pt x="1968500" y="0"/>
                </a:lnTo>
                <a:lnTo>
                  <a:pt x="1968500" y="2616200"/>
                </a:lnTo>
                <a:lnTo>
                  <a:pt x="0" y="26162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0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708623-D3BD-4E50-BA15-AC44CCBA55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045" y="4936681"/>
            <a:ext cx="2692351" cy="1201322"/>
          </a:xfrm>
          <a:custGeom>
            <a:avLst/>
            <a:gdLst>
              <a:gd name="connsiteX0" fmla="*/ 0 w 2692351"/>
              <a:gd name="connsiteY0" fmla="*/ 0 h 1201322"/>
              <a:gd name="connsiteX1" fmla="*/ 2692351 w 2692351"/>
              <a:gd name="connsiteY1" fmla="*/ 0 h 1201322"/>
              <a:gd name="connsiteX2" fmla="*/ 2692351 w 2692351"/>
              <a:gd name="connsiteY2" fmla="*/ 1201322 h 1201322"/>
              <a:gd name="connsiteX3" fmla="*/ 0 w 2692351"/>
              <a:gd name="connsiteY3" fmla="*/ 1201322 h 120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351" h="1201322">
                <a:moveTo>
                  <a:pt x="0" y="0"/>
                </a:moveTo>
                <a:lnTo>
                  <a:pt x="2692351" y="0"/>
                </a:lnTo>
                <a:lnTo>
                  <a:pt x="2692351" y="1201322"/>
                </a:lnTo>
                <a:lnTo>
                  <a:pt x="0" y="120132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303F04-DAF9-4D53-AFBA-BA26AA1F67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14045" y="2839367"/>
            <a:ext cx="2692351" cy="1201322"/>
          </a:xfrm>
          <a:custGeom>
            <a:avLst/>
            <a:gdLst>
              <a:gd name="connsiteX0" fmla="*/ 0 w 2692351"/>
              <a:gd name="connsiteY0" fmla="*/ 0 h 1201322"/>
              <a:gd name="connsiteX1" fmla="*/ 2692351 w 2692351"/>
              <a:gd name="connsiteY1" fmla="*/ 0 h 1201322"/>
              <a:gd name="connsiteX2" fmla="*/ 2692351 w 2692351"/>
              <a:gd name="connsiteY2" fmla="*/ 1201322 h 1201322"/>
              <a:gd name="connsiteX3" fmla="*/ 0 w 2692351"/>
              <a:gd name="connsiteY3" fmla="*/ 1201322 h 120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351" h="1201322">
                <a:moveTo>
                  <a:pt x="0" y="0"/>
                </a:moveTo>
                <a:lnTo>
                  <a:pt x="2692351" y="0"/>
                </a:lnTo>
                <a:lnTo>
                  <a:pt x="2692351" y="1201322"/>
                </a:lnTo>
                <a:lnTo>
                  <a:pt x="0" y="120132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497B20-1B25-4397-8043-307767A1C9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4045" y="742053"/>
            <a:ext cx="2692351" cy="1201322"/>
          </a:xfrm>
          <a:custGeom>
            <a:avLst/>
            <a:gdLst>
              <a:gd name="connsiteX0" fmla="*/ 0 w 2692351"/>
              <a:gd name="connsiteY0" fmla="*/ 0 h 1201322"/>
              <a:gd name="connsiteX1" fmla="*/ 2692351 w 2692351"/>
              <a:gd name="connsiteY1" fmla="*/ 0 h 1201322"/>
              <a:gd name="connsiteX2" fmla="*/ 2692351 w 2692351"/>
              <a:gd name="connsiteY2" fmla="*/ 1201322 h 1201322"/>
              <a:gd name="connsiteX3" fmla="*/ 0 w 2692351"/>
              <a:gd name="connsiteY3" fmla="*/ 1201322 h 120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351" h="1201322">
                <a:moveTo>
                  <a:pt x="0" y="0"/>
                </a:moveTo>
                <a:lnTo>
                  <a:pt x="2692351" y="0"/>
                </a:lnTo>
                <a:lnTo>
                  <a:pt x="2692351" y="1201322"/>
                </a:lnTo>
                <a:lnTo>
                  <a:pt x="0" y="120132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0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9931D06-D307-482F-AE26-52D41E279E5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2511" y="3670671"/>
            <a:ext cx="3319304" cy="2780929"/>
          </a:xfrm>
          <a:custGeom>
            <a:avLst/>
            <a:gdLst>
              <a:gd name="connsiteX0" fmla="*/ 0 w 3319304"/>
              <a:gd name="connsiteY0" fmla="*/ 0 h 2780929"/>
              <a:gd name="connsiteX1" fmla="*/ 3319304 w 3319304"/>
              <a:gd name="connsiteY1" fmla="*/ 0 h 2780929"/>
              <a:gd name="connsiteX2" fmla="*/ 3319304 w 3319304"/>
              <a:gd name="connsiteY2" fmla="*/ 2780929 h 2780929"/>
              <a:gd name="connsiteX3" fmla="*/ 0 w 3319304"/>
              <a:gd name="connsiteY3" fmla="*/ 2780929 h 278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9304" h="2780929">
                <a:moveTo>
                  <a:pt x="0" y="0"/>
                </a:moveTo>
                <a:lnTo>
                  <a:pt x="3319304" y="0"/>
                </a:lnTo>
                <a:lnTo>
                  <a:pt x="3319304" y="2780929"/>
                </a:lnTo>
                <a:lnTo>
                  <a:pt x="0" y="2780929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434493-9241-4F3B-BDF3-E1B0FFDB88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971" y="3670672"/>
            <a:ext cx="2559652" cy="2780929"/>
          </a:xfrm>
          <a:custGeom>
            <a:avLst/>
            <a:gdLst>
              <a:gd name="connsiteX0" fmla="*/ 0 w 2559652"/>
              <a:gd name="connsiteY0" fmla="*/ 0 h 2780929"/>
              <a:gd name="connsiteX1" fmla="*/ 2559652 w 2559652"/>
              <a:gd name="connsiteY1" fmla="*/ 0 h 2780929"/>
              <a:gd name="connsiteX2" fmla="*/ 2559652 w 2559652"/>
              <a:gd name="connsiteY2" fmla="*/ 2780929 h 2780929"/>
              <a:gd name="connsiteX3" fmla="*/ 0 w 2559652"/>
              <a:gd name="connsiteY3" fmla="*/ 2780929 h 278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9652" h="2780929">
                <a:moveTo>
                  <a:pt x="0" y="0"/>
                </a:moveTo>
                <a:lnTo>
                  <a:pt x="2559652" y="0"/>
                </a:lnTo>
                <a:lnTo>
                  <a:pt x="2559652" y="2780929"/>
                </a:lnTo>
                <a:lnTo>
                  <a:pt x="0" y="2780929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5A638D-AFAF-4ABA-84E9-3C6E64F0D4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971" y="406400"/>
            <a:ext cx="4992915" cy="3022601"/>
          </a:xfrm>
          <a:custGeom>
            <a:avLst/>
            <a:gdLst>
              <a:gd name="connsiteX0" fmla="*/ 0 w 4992915"/>
              <a:gd name="connsiteY0" fmla="*/ 0 h 3022601"/>
              <a:gd name="connsiteX1" fmla="*/ 4992915 w 4992915"/>
              <a:gd name="connsiteY1" fmla="*/ 0 h 3022601"/>
              <a:gd name="connsiteX2" fmla="*/ 4992915 w 4992915"/>
              <a:gd name="connsiteY2" fmla="*/ 3022601 h 3022601"/>
              <a:gd name="connsiteX3" fmla="*/ 0 w 4992915"/>
              <a:gd name="connsiteY3" fmla="*/ 3022601 h 302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2915" h="3022601">
                <a:moveTo>
                  <a:pt x="0" y="0"/>
                </a:moveTo>
                <a:lnTo>
                  <a:pt x="4992915" y="0"/>
                </a:lnTo>
                <a:lnTo>
                  <a:pt x="4992915" y="3022601"/>
                </a:lnTo>
                <a:lnTo>
                  <a:pt x="0" y="3022601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B61A5C-D304-47B9-818F-F4BBB80FD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1771" y="928914"/>
            <a:ext cx="10900229" cy="5929086"/>
          </a:xfrm>
          <a:custGeom>
            <a:avLst/>
            <a:gdLst>
              <a:gd name="connsiteX0" fmla="*/ 0 w 11263532"/>
              <a:gd name="connsiteY0" fmla="*/ 0 h 6858000"/>
              <a:gd name="connsiteX1" fmla="*/ 11263532 w 11263532"/>
              <a:gd name="connsiteY1" fmla="*/ 0 h 6858000"/>
              <a:gd name="connsiteX2" fmla="*/ 11263532 w 11263532"/>
              <a:gd name="connsiteY2" fmla="*/ 6858000 h 6858000"/>
              <a:gd name="connsiteX3" fmla="*/ 0 w 112635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3532" h="6858000">
                <a:moveTo>
                  <a:pt x="0" y="0"/>
                </a:moveTo>
                <a:lnTo>
                  <a:pt x="11263532" y="0"/>
                </a:lnTo>
                <a:lnTo>
                  <a:pt x="1126353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8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37061C-162D-4197-AAA0-9BA7FE6B38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" y="1055077"/>
            <a:ext cx="5261317" cy="3179298"/>
          </a:xfrm>
          <a:custGeom>
            <a:avLst/>
            <a:gdLst>
              <a:gd name="connsiteX0" fmla="*/ 0 w 5261317"/>
              <a:gd name="connsiteY0" fmla="*/ 0 h 3179298"/>
              <a:gd name="connsiteX1" fmla="*/ 5261317 w 5261317"/>
              <a:gd name="connsiteY1" fmla="*/ 0 h 3179298"/>
              <a:gd name="connsiteX2" fmla="*/ 5261317 w 5261317"/>
              <a:gd name="connsiteY2" fmla="*/ 3179298 h 3179298"/>
              <a:gd name="connsiteX3" fmla="*/ 0 w 5261317"/>
              <a:gd name="connsiteY3" fmla="*/ 3179298 h 31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7" h="3179298">
                <a:moveTo>
                  <a:pt x="0" y="0"/>
                </a:moveTo>
                <a:lnTo>
                  <a:pt x="5261317" y="0"/>
                </a:lnTo>
                <a:lnTo>
                  <a:pt x="5261317" y="3179298"/>
                </a:lnTo>
                <a:lnTo>
                  <a:pt x="0" y="3179298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1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0DCC8EF-26D1-487B-B24E-41E543926C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1867" y="161545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1609B16-FCF8-4F47-BA68-89BF083989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1753" y="161545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F3177A-3A24-4192-BCAB-7B7CC14BCD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01639" y="161545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73313A5-714A-4BCA-B586-AE51C203AC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71525" y="161545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0A3F2E3-476A-4E2C-AD0D-1AB6E50782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7619" y="419664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8A4C5B4-AEF3-4B9B-AB79-79330D0BD3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97505" y="419664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867222F-F1B9-41AB-A08A-F8A75B6BEB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67391" y="419664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EDEE309-9324-4C17-878A-A667DAB12EC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37277" y="419664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C3DB71B-D1BD-42C5-A397-2344E8CDC5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07163" y="419664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198C6A0-58BE-4A1C-AB33-09012CD88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981" y="1615451"/>
            <a:ext cx="1741714" cy="1139952"/>
          </a:xfrm>
          <a:custGeom>
            <a:avLst/>
            <a:gdLst>
              <a:gd name="connsiteX0" fmla="*/ 0 w 1741714"/>
              <a:gd name="connsiteY0" fmla="*/ 0 h 1139952"/>
              <a:gd name="connsiteX1" fmla="*/ 1741714 w 1741714"/>
              <a:gd name="connsiteY1" fmla="*/ 0 h 1139952"/>
              <a:gd name="connsiteX2" fmla="*/ 1741714 w 1741714"/>
              <a:gd name="connsiteY2" fmla="*/ 1139952 h 1139952"/>
              <a:gd name="connsiteX3" fmla="*/ 0 w 1741714"/>
              <a:gd name="connsiteY3" fmla="*/ 1139952 h 113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4" h="1139952">
                <a:moveTo>
                  <a:pt x="0" y="0"/>
                </a:moveTo>
                <a:lnTo>
                  <a:pt x="1741714" y="0"/>
                </a:lnTo>
                <a:lnTo>
                  <a:pt x="1741714" y="1139952"/>
                </a:lnTo>
                <a:lnTo>
                  <a:pt x="0" y="113995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7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567E5D3-681C-46A3-83C8-18DED8747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6696222" cy="6857999"/>
          </a:xfrm>
          <a:custGeom>
            <a:avLst/>
            <a:gdLst>
              <a:gd name="connsiteX0" fmla="*/ 0 w 5261317"/>
              <a:gd name="connsiteY0" fmla="*/ 0 h 3179298"/>
              <a:gd name="connsiteX1" fmla="*/ 5261317 w 5261317"/>
              <a:gd name="connsiteY1" fmla="*/ 0 h 3179298"/>
              <a:gd name="connsiteX2" fmla="*/ 5261317 w 5261317"/>
              <a:gd name="connsiteY2" fmla="*/ 3179298 h 3179298"/>
              <a:gd name="connsiteX3" fmla="*/ 0 w 5261317"/>
              <a:gd name="connsiteY3" fmla="*/ 3179298 h 31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1317" h="3179298">
                <a:moveTo>
                  <a:pt x="0" y="0"/>
                </a:moveTo>
                <a:lnTo>
                  <a:pt x="5261317" y="0"/>
                </a:lnTo>
                <a:lnTo>
                  <a:pt x="5261317" y="3179298"/>
                </a:lnTo>
                <a:lnTo>
                  <a:pt x="0" y="3179298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1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A68D194-F8E9-4DED-AFD6-45A63A4AD7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5896" y="1997613"/>
            <a:ext cx="2886221" cy="2166425"/>
          </a:xfrm>
          <a:custGeom>
            <a:avLst/>
            <a:gdLst>
              <a:gd name="connsiteX0" fmla="*/ 0 w 2886221"/>
              <a:gd name="connsiteY0" fmla="*/ 0 h 2166425"/>
              <a:gd name="connsiteX1" fmla="*/ 2886221 w 2886221"/>
              <a:gd name="connsiteY1" fmla="*/ 0 h 2166425"/>
              <a:gd name="connsiteX2" fmla="*/ 2886221 w 2886221"/>
              <a:gd name="connsiteY2" fmla="*/ 2166425 h 2166425"/>
              <a:gd name="connsiteX3" fmla="*/ 0 w 2886221"/>
              <a:gd name="connsiteY3" fmla="*/ 2166425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221" h="2166425">
                <a:moveTo>
                  <a:pt x="0" y="0"/>
                </a:moveTo>
                <a:lnTo>
                  <a:pt x="2886221" y="0"/>
                </a:lnTo>
                <a:lnTo>
                  <a:pt x="2886221" y="2166425"/>
                </a:lnTo>
                <a:lnTo>
                  <a:pt x="0" y="216642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4E275C-5512-4049-AD59-E228B81D9E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6935" y="1997613"/>
            <a:ext cx="2647072" cy="2166425"/>
          </a:xfrm>
          <a:custGeom>
            <a:avLst/>
            <a:gdLst>
              <a:gd name="connsiteX0" fmla="*/ 0 w 2647072"/>
              <a:gd name="connsiteY0" fmla="*/ 0 h 2166425"/>
              <a:gd name="connsiteX1" fmla="*/ 2647072 w 2647072"/>
              <a:gd name="connsiteY1" fmla="*/ 0 h 2166425"/>
              <a:gd name="connsiteX2" fmla="*/ 2647072 w 2647072"/>
              <a:gd name="connsiteY2" fmla="*/ 2166425 h 2166425"/>
              <a:gd name="connsiteX3" fmla="*/ 0 w 2647072"/>
              <a:gd name="connsiteY3" fmla="*/ 2166425 h 21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072" h="2166425">
                <a:moveTo>
                  <a:pt x="0" y="0"/>
                </a:moveTo>
                <a:lnTo>
                  <a:pt x="2647072" y="0"/>
                </a:lnTo>
                <a:lnTo>
                  <a:pt x="2647072" y="2166425"/>
                </a:lnTo>
                <a:lnTo>
                  <a:pt x="0" y="216642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FA9CF5-E920-4065-B670-557AAE9FED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97612"/>
            <a:ext cx="5205046" cy="4237890"/>
          </a:xfrm>
          <a:custGeom>
            <a:avLst/>
            <a:gdLst>
              <a:gd name="connsiteX0" fmla="*/ 0 w 5205046"/>
              <a:gd name="connsiteY0" fmla="*/ 0 h 4237890"/>
              <a:gd name="connsiteX1" fmla="*/ 5205046 w 5205046"/>
              <a:gd name="connsiteY1" fmla="*/ 0 h 4237890"/>
              <a:gd name="connsiteX2" fmla="*/ 5205046 w 5205046"/>
              <a:gd name="connsiteY2" fmla="*/ 4237890 h 4237890"/>
              <a:gd name="connsiteX3" fmla="*/ 0 w 5205046"/>
              <a:gd name="connsiteY3" fmla="*/ 4237890 h 423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046" h="4237890">
                <a:moveTo>
                  <a:pt x="0" y="0"/>
                </a:moveTo>
                <a:lnTo>
                  <a:pt x="5205046" y="0"/>
                </a:lnTo>
                <a:lnTo>
                  <a:pt x="5205046" y="4237890"/>
                </a:lnTo>
                <a:lnTo>
                  <a:pt x="0" y="423789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3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EBAE9F4-0570-45DE-B0EF-C226B7A432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68639" y="1062803"/>
            <a:ext cx="3164379" cy="3066757"/>
          </a:xfrm>
          <a:custGeom>
            <a:avLst/>
            <a:gdLst>
              <a:gd name="connsiteX0" fmla="*/ 0 w 2236763"/>
              <a:gd name="connsiteY0" fmla="*/ 0 h 3066757"/>
              <a:gd name="connsiteX1" fmla="*/ 2236763 w 2236763"/>
              <a:gd name="connsiteY1" fmla="*/ 0 h 3066757"/>
              <a:gd name="connsiteX2" fmla="*/ 2236763 w 2236763"/>
              <a:gd name="connsiteY2" fmla="*/ 3066757 h 3066757"/>
              <a:gd name="connsiteX3" fmla="*/ 0 w 2236763"/>
              <a:gd name="connsiteY3" fmla="*/ 3066757 h 306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763" h="3066757">
                <a:moveTo>
                  <a:pt x="0" y="0"/>
                </a:moveTo>
                <a:lnTo>
                  <a:pt x="2236763" y="0"/>
                </a:lnTo>
                <a:lnTo>
                  <a:pt x="2236763" y="3066757"/>
                </a:lnTo>
                <a:lnTo>
                  <a:pt x="0" y="306675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6EC85-E790-47BA-A857-5FE2519032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3563" y="3158836"/>
            <a:ext cx="2964873" cy="2485571"/>
          </a:xfrm>
          <a:custGeom>
            <a:avLst/>
            <a:gdLst>
              <a:gd name="connsiteX0" fmla="*/ 0 w 2236763"/>
              <a:gd name="connsiteY0" fmla="*/ 0 h 3066757"/>
              <a:gd name="connsiteX1" fmla="*/ 2236763 w 2236763"/>
              <a:gd name="connsiteY1" fmla="*/ 0 h 3066757"/>
              <a:gd name="connsiteX2" fmla="*/ 2236763 w 2236763"/>
              <a:gd name="connsiteY2" fmla="*/ 3066757 h 3066757"/>
              <a:gd name="connsiteX3" fmla="*/ 0 w 2236763"/>
              <a:gd name="connsiteY3" fmla="*/ 3066757 h 306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763" h="3066757">
                <a:moveTo>
                  <a:pt x="0" y="0"/>
                </a:moveTo>
                <a:lnTo>
                  <a:pt x="2236763" y="0"/>
                </a:lnTo>
                <a:lnTo>
                  <a:pt x="2236763" y="3066757"/>
                </a:lnTo>
                <a:lnTo>
                  <a:pt x="0" y="306675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7A2988E-22B2-4973-8F42-1107C705A3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9418" y="1883314"/>
            <a:ext cx="2443943" cy="3066757"/>
          </a:xfrm>
          <a:custGeom>
            <a:avLst/>
            <a:gdLst>
              <a:gd name="connsiteX0" fmla="*/ 0 w 2236763"/>
              <a:gd name="connsiteY0" fmla="*/ 0 h 3066757"/>
              <a:gd name="connsiteX1" fmla="*/ 2236763 w 2236763"/>
              <a:gd name="connsiteY1" fmla="*/ 0 h 3066757"/>
              <a:gd name="connsiteX2" fmla="*/ 2236763 w 2236763"/>
              <a:gd name="connsiteY2" fmla="*/ 3066757 h 3066757"/>
              <a:gd name="connsiteX3" fmla="*/ 0 w 2236763"/>
              <a:gd name="connsiteY3" fmla="*/ 3066757 h 306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763" h="3066757">
                <a:moveTo>
                  <a:pt x="0" y="0"/>
                </a:moveTo>
                <a:lnTo>
                  <a:pt x="2236763" y="0"/>
                </a:lnTo>
                <a:lnTo>
                  <a:pt x="2236763" y="3066757"/>
                </a:lnTo>
                <a:lnTo>
                  <a:pt x="0" y="306675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29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6491319-7BE1-49BF-9A4C-E207DAE7FB62}"/>
              </a:ext>
            </a:extLst>
          </p:cNvPr>
          <p:cNvSpPr/>
          <p:nvPr userDrawn="1"/>
        </p:nvSpPr>
        <p:spPr>
          <a:xfrm>
            <a:off x="2283656" y="787963"/>
            <a:ext cx="4236719" cy="4236719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D3311F-1304-450F-ACF5-CED60CCD8A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5004" y="2108656"/>
            <a:ext cx="3868616" cy="3868616"/>
          </a:xfrm>
          <a:custGeom>
            <a:avLst/>
            <a:gdLst>
              <a:gd name="connsiteX0" fmla="*/ 1934308 w 3868616"/>
              <a:gd name="connsiteY0" fmla="*/ 0 h 3868616"/>
              <a:gd name="connsiteX1" fmla="*/ 3868616 w 3868616"/>
              <a:gd name="connsiteY1" fmla="*/ 1934308 h 3868616"/>
              <a:gd name="connsiteX2" fmla="*/ 1934308 w 3868616"/>
              <a:gd name="connsiteY2" fmla="*/ 3868616 h 3868616"/>
              <a:gd name="connsiteX3" fmla="*/ 0 w 3868616"/>
              <a:gd name="connsiteY3" fmla="*/ 1934308 h 3868616"/>
              <a:gd name="connsiteX4" fmla="*/ 1934308 w 3868616"/>
              <a:gd name="connsiteY4" fmla="*/ 0 h 386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16" h="3868616">
                <a:moveTo>
                  <a:pt x="1934308" y="0"/>
                </a:moveTo>
                <a:cubicBezTo>
                  <a:pt x="3002597" y="0"/>
                  <a:pt x="3868616" y="866019"/>
                  <a:pt x="3868616" y="1934308"/>
                </a:cubicBezTo>
                <a:cubicBezTo>
                  <a:pt x="3868616" y="3002597"/>
                  <a:pt x="3002597" y="3868616"/>
                  <a:pt x="1934308" y="3868616"/>
                </a:cubicBezTo>
                <a:cubicBezTo>
                  <a:pt x="866019" y="3868616"/>
                  <a:pt x="0" y="3002597"/>
                  <a:pt x="0" y="1934308"/>
                </a:cubicBezTo>
                <a:cubicBezTo>
                  <a:pt x="0" y="866019"/>
                  <a:pt x="866019" y="0"/>
                  <a:pt x="1934308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EA49E1-0263-4713-8D3C-7E15D0D5B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8381" y="2108656"/>
            <a:ext cx="3868616" cy="3868616"/>
          </a:xfrm>
          <a:custGeom>
            <a:avLst/>
            <a:gdLst>
              <a:gd name="connsiteX0" fmla="*/ 1934308 w 3868616"/>
              <a:gd name="connsiteY0" fmla="*/ 0 h 3868616"/>
              <a:gd name="connsiteX1" fmla="*/ 3868616 w 3868616"/>
              <a:gd name="connsiteY1" fmla="*/ 1934308 h 3868616"/>
              <a:gd name="connsiteX2" fmla="*/ 1934308 w 3868616"/>
              <a:gd name="connsiteY2" fmla="*/ 3868616 h 3868616"/>
              <a:gd name="connsiteX3" fmla="*/ 0 w 3868616"/>
              <a:gd name="connsiteY3" fmla="*/ 1934308 h 3868616"/>
              <a:gd name="connsiteX4" fmla="*/ 1934308 w 3868616"/>
              <a:gd name="connsiteY4" fmla="*/ 0 h 386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616" h="3868616">
                <a:moveTo>
                  <a:pt x="1934308" y="0"/>
                </a:moveTo>
                <a:cubicBezTo>
                  <a:pt x="3002597" y="0"/>
                  <a:pt x="3868616" y="866019"/>
                  <a:pt x="3868616" y="1934308"/>
                </a:cubicBezTo>
                <a:cubicBezTo>
                  <a:pt x="3868616" y="3002597"/>
                  <a:pt x="3002597" y="3868616"/>
                  <a:pt x="1934308" y="3868616"/>
                </a:cubicBezTo>
                <a:cubicBezTo>
                  <a:pt x="866019" y="3868616"/>
                  <a:pt x="0" y="3002597"/>
                  <a:pt x="0" y="1934308"/>
                </a:cubicBezTo>
                <a:cubicBezTo>
                  <a:pt x="0" y="866019"/>
                  <a:pt x="866019" y="0"/>
                  <a:pt x="1934308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DEFACD-4602-4BDC-8548-41206B5AF0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05200" y="3087859"/>
            <a:ext cx="2180492" cy="2405575"/>
          </a:xfrm>
          <a:custGeom>
            <a:avLst/>
            <a:gdLst>
              <a:gd name="connsiteX0" fmla="*/ 0 w 2180492"/>
              <a:gd name="connsiteY0" fmla="*/ 0 h 2405575"/>
              <a:gd name="connsiteX1" fmla="*/ 2180492 w 2180492"/>
              <a:gd name="connsiteY1" fmla="*/ 0 h 2405575"/>
              <a:gd name="connsiteX2" fmla="*/ 2180492 w 2180492"/>
              <a:gd name="connsiteY2" fmla="*/ 2405575 h 2405575"/>
              <a:gd name="connsiteX3" fmla="*/ 0 w 2180492"/>
              <a:gd name="connsiteY3" fmla="*/ 2405575 h 24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405575">
                <a:moveTo>
                  <a:pt x="0" y="0"/>
                </a:moveTo>
                <a:lnTo>
                  <a:pt x="2180492" y="0"/>
                </a:lnTo>
                <a:lnTo>
                  <a:pt x="2180492" y="2405575"/>
                </a:lnTo>
                <a:lnTo>
                  <a:pt x="0" y="240557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94C4B9-02A2-4726-9F24-8623BA2E10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76046" y="3085193"/>
            <a:ext cx="2180492" cy="2405575"/>
          </a:xfrm>
          <a:custGeom>
            <a:avLst/>
            <a:gdLst>
              <a:gd name="connsiteX0" fmla="*/ 0 w 2180492"/>
              <a:gd name="connsiteY0" fmla="*/ 0 h 2405575"/>
              <a:gd name="connsiteX1" fmla="*/ 2180492 w 2180492"/>
              <a:gd name="connsiteY1" fmla="*/ 0 h 2405575"/>
              <a:gd name="connsiteX2" fmla="*/ 2180492 w 2180492"/>
              <a:gd name="connsiteY2" fmla="*/ 2405575 h 2405575"/>
              <a:gd name="connsiteX3" fmla="*/ 0 w 2180492"/>
              <a:gd name="connsiteY3" fmla="*/ 2405575 h 24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405575">
                <a:moveTo>
                  <a:pt x="0" y="0"/>
                </a:moveTo>
                <a:lnTo>
                  <a:pt x="2180492" y="0"/>
                </a:lnTo>
                <a:lnTo>
                  <a:pt x="2180492" y="2405575"/>
                </a:lnTo>
                <a:lnTo>
                  <a:pt x="0" y="240557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712733-24B1-46C5-AF65-B9F17F793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4354" y="3090525"/>
            <a:ext cx="2180492" cy="2405575"/>
          </a:xfrm>
          <a:custGeom>
            <a:avLst/>
            <a:gdLst>
              <a:gd name="connsiteX0" fmla="*/ 0 w 2180492"/>
              <a:gd name="connsiteY0" fmla="*/ 0 h 2405575"/>
              <a:gd name="connsiteX1" fmla="*/ 2180492 w 2180492"/>
              <a:gd name="connsiteY1" fmla="*/ 0 h 2405575"/>
              <a:gd name="connsiteX2" fmla="*/ 2180492 w 2180492"/>
              <a:gd name="connsiteY2" fmla="*/ 2405575 h 2405575"/>
              <a:gd name="connsiteX3" fmla="*/ 0 w 2180492"/>
              <a:gd name="connsiteY3" fmla="*/ 2405575 h 24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405575">
                <a:moveTo>
                  <a:pt x="0" y="0"/>
                </a:moveTo>
                <a:lnTo>
                  <a:pt x="2180492" y="0"/>
                </a:lnTo>
                <a:lnTo>
                  <a:pt x="2180492" y="2405575"/>
                </a:lnTo>
                <a:lnTo>
                  <a:pt x="0" y="240557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2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31640-E823-4926-AF53-25707D1AB5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3370" y="377372"/>
            <a:ext cx="5312229" cy="6139543"/>
          </a:xfrm>
          <a:custGeom>
            <a:avLst/>
            <a:gdLst>
              <a:gd name="connsiteX0" fmla="*/ 0 w 2180492"/>
              <a:gd name="connsiteY0" fmla="*/ 0 h 2405575"/>
              <a:gd name="connsiteX1" fmla="*/ 2180492 w 2180492"/>
              <a:gd name="connsiteY1" fmla="*/ 0 h 2405575"/>
              <a:gd name="connsiteX2" fmla="*/ 2180492 w 2180492"/>
              <a:gd name="connsiteY2" fmla="*/ 2405575 h 2405575"/>
              <a:gd name="connsiteX3" fmla="*/ 0 w 2180492"/>
              <a:gd name="connsiteY3" fmla="*/ 2405575 h 240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492" h="2405575">
                <a:moveTo>
                  <a:pt x="0" y="0"/>
                </a:moveTo>
                <a:lnTo>
                  <a:pt x="2180492" y="0"/>
                </a:lnTo>
                <a:lnTo>
                  <a:pt x="2180492" y="2405575"/>
                </a:lnTo>
                <a:lnTo>
                  <a:pt x="0" y="240557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0693704-B3E4-4A3F-AED8-630A1CBE8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794430" cy="1920044"/>
          </a:xfrm>
          <a:custGeom>
            <a:avLst/>
            <a:gdLst>
              <a:gd name="connsiteX0" fmla="*/ 0 w 4794430"/>
              <a:gd name="connsiteY0" fmla="*/ 0 h 1920044"/>
              <a:gd name="connsiteX1" fmla="*/ 4794430 w 4794430"/>
              <a:gd name="connsiteY1" fmla="*/ 0 h 1920044"/>
              <a:gd name="connsiteX2" fmla="*/ 4794430 w 4794430"/>
              <a:gd name="connsiteY2" fmla="*/ 1920044 h 1920044"/>
              <a:gd name="connsiteX3" fmla="*/ 0 w 4794430"/>
              <a:gd name="connsiteY3" fmla="*/ 1920044 h 1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4430" h="1920044">
                <a:moveTo>
                  <a:pt x="0" y="0"/>
                </a:moveTo>
                <a:lnTo>
                  <a:pt x="4794430" y="0"/>
                </a:lnTo>
                <a:lnTo>
                  <a:pt x="4794430" y="1920044"/>
                </a:lnTo>
                <a:lnTo>
                  <a:pt x="0" y="1920044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2A726E-A725-4358-A48D-6453B177C1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1657" y="0"/>
            <a:ext cx="4920343" cy="4103910"/>
          </a:xfrm>
          <a:custGeom>
            <a:avLst/>
            <a:gdLst>
              <a:gd name="connsiteX0" fmla="*/ 0 w 4920343"/>
              <a:gd name="connsiteY0" fmla="*/ 0 h 4103910"/>
              <a:gd name="connsiteX1" fmla="*/ 4920343 w 4920343"/>
              <a:gd name="connsiteY1" fmla="*/ 0 h 4103910"/>
              <a:gd name="connsiteX2" fmla="*/ 4920343 w 4920343"/>
              <a:gd name="connsiteY2" fmla="*/ 4103910 h 4103910"/>
              <a:gd name="connsiteX3" fmla="*/ 0 w 4920343"/>
              <a:gd name="connsiteY3" fmla="*/ 4103910 h 41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343" h="4103910">
                <a:moveTo>
                  <a:pt x="0" y="0"/>
                </a:moveTo>
                <a:lnTo>
                  <a:pt x="4920343" y="0"/>
                </a:lnTo>
                <a:lnTo>
                  <a:pt x="4920343" y="4103910"/>
                </a:lnTo>
                <a:lnTo>
                  <a:pt x="0" y="410391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0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013A1B-2EED-4022-86F3-59D84A9D61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124" y="2936630"/>
            <a:ext cx="2816420" cy="2668825"/>
          </a:xfrm>
          <a:custGeom>
            <a:avLst/>
            <a:gdLst>
              <a:gd name="connsiteX0" fmla="*/ 1757390 w 2816420"/>
              <a:gd name="connsiteY0" fmla="*/ 1795048 h 2668825"/>
              <a:gd name="connsiteX1" fmla="*/ 2816420 w 2816420"/>
              <a:gd name="connsiteY1" fmla="*/ 1795048 h 2668825"/>
              <a:gd name="connsiteX2" fmla="*/ 2816420 w 2816420"/>
              <a:gd name="connsiteY2" fmla="*/ 2668825 h 2668825"/>
              <a:gd name="connsiteX3" fmla="*/ 1757390 w 2816420"/>
              <a:gd name="connsiteY3" fmla="*/ 2668825 h 2668825"/>
              <a:gd name="connsiteX4" fmla="*/ 1068165 w 2816420"/>
              <a:gd name="connsiteY4" fmla="*/ 1115939 h 2668825"/>
              <a:gd name="connsiteX5" fmla="*/ 2816420 w 2816420"/>
              <a:gd name="connsiteY5" fmla="*/ 1115939 h 2668825"/>
              <a:gd name="connsiteX6" fmla="*/ 2816420 w 2816420"/>
              <a:gd name="connsiteY6" fmla="*/ 1731086 h 2668825"/>
              <a:gd name="connsiteX7" fmla="*/ 1693517 w 2816420"/>
              <a:gd name="connsiteY7" fmla="*/ 1731086 h 2668825"/>
              <a:gd name="connsiteX8" fmla="*/ 1693517 w 2816420"/>
              <a:gd name="connsiteY8" fmla="*/ 2668825 h 2668825"/>
              <a:gd name="connsiteX9" fmla="*/ 1068165 w 2816420"/>
              <a:gd name="connsiteY9" fmla="*/ 2668825 h 2668825"/>
              <a:gd name="connsiteX10" fmla="*/ 1068165 w 2816420"/>
              <a:gd name="connsiteY10" fmla="*/ 1731086 h 2668825"/>
              <a:gd name="connsiteX11" fmla="*/ 0 w 2816420"/>
              <a:gd name="connsiteY11" fmla="*/ 0 h 2668825"/>
              <a:gd name="connsiteX12" fmla="*/ 2816420 w 2816420"/>
              <a:gd name="connsiteY12" fmla="*/ 0 h 2668825"/>
              <a:gd name="connsiteX13" fmla="*/ 2816420 w 2816420"/>
              <a:gd name="connsiteY13" fmla="*/ 1057207 h 2668825"/>
              <a:gd name="connsiteX14" fmla="*/ 1007436 w 2816420"/>
              <a:gd name="connsiteY14" fmla="*/ 1057207 h 2668825"/>
              <a:gd name="connsiteX15" fmla="*/ 1007436 w 2816420"/>
              <a:gd name="connsiteY15" fmla="*/ 2668825 h 2668825"/>
              <a:gd name="connsiteX16" fmla="*/ 1 w 2816420"/>
              <a:gd name="connsiteY16" fmla="*/ 2668825 h 2668825"/>
              <a:gd name="connsiteX17" fmla="*/ 1 w 2816420"/>
              <a:gd name="connsiteY17" fmla="*/ 1057207 h 2668825"/>
              <a:gd name="connsiteX18" fmla="*/ 0 w 2816420"/>
              <a:gd name="connsiteY18" fmla="*/ 1057207 h 266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6420" h="2668825">
                <a:moveTo>
                  <a:pt x="1757390" y="1795048"/>
                </a:moveTo>
                <a:lnTo>
                  <a:pt x="2816420" y="1795048"/>
                </a:lnTo>
                <a:lnTo>
                  <a:pt x="2816420" y="2668825"/>
                </a:lnTo>
                <a:lnTo>
                  <a:pt x="1757390" y="2668825"/>
                </a:lnTo>
                <a:close/>
                <a:moveTo>
                  <a:pt x="1068165" y="1115939"/>
                </a:moveTo>
                <a:lnTo>
                  <a:pt x="2816420" y="1115939"/>
                </a:lnTo>
                <a:lnTo>
                  <a:pt x="2816420" y="1731086"/>
                </a:lnTo>
                <a:lnTo>
                  <a:pt x="1693517" y="1731086"/>
                </a:lnTo>
                <a:lnTo>
                  <a:pt x="1693517" y="2668825"/>
                </a:lnTo>
                <a:lnTo>
                  <a:pt x="1068165" y="2668825"/>
                </a:lnTo>
                <a:lnTo>
                  <a:pt x="1068165" y="1731086"/>
                </a:lnTo>
                <a:close/>
                <a:moveTo>
                  <a:pt x="0" y="0"/>
                </a:moveTo>
                <a:lnTo>
                  <a:pt x="2816420" y="0"/>
                </a:lnTo>
                <a:lnTo>
                  <a:pt x="2816420" y="1057207"/>
                </a:lnTo>
                <a:lnTo>
                  <a:pt x="1007436" y="1057207"/>
                </a:lnTo>
                <a:lnTo>
                  <a:pt x="1007436" y="2668825"/>
                </a:lnTo>
                <a:lnTo>
                  <a:pt x="1" y="2668825"/>
                </a:lnTo>
                <a:lnTo>
                  <a:pt x="1" y="1057207"/>
                </a:lnTo>
                <a:lnTo>
                  <a:pt x="0" y="105720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9E753-D0E1-443A-83B9-7D76C7DA835D}"/>
              </a:ext>
            </a:extLst>
          </p:cNvPr>
          <p:cNvSpPr/>
          <p:nvPr userDrawn="1"/>
        </p:nvSpPr>
        <p:spPr>
          <a:xfrm>
            <a:off x="1303588" y="757074"/>
            <a:ext cx="2588456" cy="33296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B0AB9A-2C07-4FED-BD20-C1FC770688D7}"/>
              </a:ext>
            </a:extLst>
          </p:cNvPr>
          <p:cNvGrpSpPr/>
          <p:nvPr userDrawn="1"/>
        </p:nvGrpSpPr>
        <p:grpSpPr>
          <a:xfrm>
            <a:off x="201903" y="276635"/>
            <a:ext cx="74679" cy="708983"/>
            <a:chOff x="173465" y="2695559"/>
            <a:chExt cx="74679" cy="708983"/>
          </a:xfrm>
          <a:solidFill>
            <a:srgbClr val="00B0F0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2D967D-07DF-42BE-B5F5-2A51BFA100A7}"/>
                </a:ext>
              </a:extLst>
            </p:cNvPr>
            <p:cNvSpPr/>
            <p:nvPr/>
          </p:nvSpPr>
          <p:spPr>
            <a:xfrm>
              <a:off x="173465" y="2695559"/>
              <a:ext cx="74679" cy="746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E790288-9105-487D-99E7-A12903497F91}"/>
                </a:ext>
              </a:extLst>
            </p:cNvPr>
            <p:cNvSpPr/>
            <p:nvPr/>
          </p:nvSpPr>
          <p:spPr>
            <a:xfrm>
              <a:off x="173465" y="3012711"/>
              <a:ext cx="74679" cy="746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7134D1-5A42-4C7F-A54F-86E8F6E79FCE}"/>
                </a:ext>
              </a:extLst>
            </p:cNvPr>
            <p:cNvSpPr/>
            <p:nvPr/>
          </p:nvSpPr>
          <p:spPr>
            <a:xfrm>
              <a:off x="173465" y="3329863"/>
              <a:ext cx="74679" cy="7467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8F99D1-4E30-406E-AE73-832B81DA69BF}"/>
              </a:ext>
            </a:extLst>
          </p:cNvPr>
          <p:cNvSpPr/>
          <p:nvPr userDrawn="1"/>
        </p:nvSpPr>
        <p:spPr>
          <a:xfrm>
            <a:off x="11813051" y="3162945"/>
            <a:ext cx="378949" cy="5321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D3D0D4C-1337-4EC7-87D2-0E4DCCC070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98302" y="1215673"/>
            <a:ext cx="5509848" cy="2443382"/>
          </a:xfrm>
          <a:custGeom>
            <a:avLst/>
            <a:gdLst>
              <a:gd name="connsiteX0" fmla="*/ 0 w 5509848"/>
              <a:gd name="connsiteY0" fmla="*/ 0 h 2443382"/>
              <a:gd name="connsiteX1" fmla="*/ 5509848 w 5509848"/>
              <a:gd name="connsiteY1" fmla="*/ 0 h 2443382"/>
              <a:gd name="connsiteX2" fmla="*/ 5509848 w 5509848"/>
              <a:gd name="connsiteY2" fmla="*/ 2443382 h 2443382"/>
              <a:gd name="connsiteX3" fmla="*/ 0 w 5509848"/>
              <a:gd name="connsiteY3" fmla="*/ 2443382 h 24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848" h="2443382">
                <a:moveTo>
                  <a:pt x="0" y="0"/>
                </a:moveTo>
                <a:lnTo>
                  <a:pt x="5509848" y="0"/>
                </a:lnTo>
                <a:lnTo>
                  <a:pt x="5509848" y="2443382"/>
                </a:lnTo>
                <a:lnTo>
                  <a:pt x="0" y="244338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1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2B31A5-958C-47AC-B52F-D99BE2D1EF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57464" y="2799474"/>
            <a:ext cx="3424361" cy="3178178"/>
          </a:xfrm>
          <a:custGeom>
            <a:avLst/>
            <a:gdLst>
              <a:gd name="connsiteX0" fmla="*/ 1 w 3424361"/>
              <a:gd name="connsiteY0" fmla="*/ 1736186 h 3178178"/>
              <a:gd name="connsiteX1" fmla="*/ 1161304 w 3424361"/>
              <a:gd name="connsiteY1" fmla="*/ 1736186 h 3178178"/>
              <a:gd name="connsiteX2" fmla="*/ 1658005 w 3424361"/>
              <a:gd name="connsiteY2" fmla="*/ 1736186 h 3178178"/>
              <a:gd name="connsiteX3" fmla="*/ 1658005 w 3424361"/>
              <a:gd name="connsiteY3" fmla="*/ 3178178 h 3178178"/>
              <a:gd name="connsiteX4" fmla="*/ 1161304 w 3424361"/>
              <a:gd name="connsiteY4" fmla="*/ 3178178 h 3178178"/>
              <a:gd name="connsiteX5" fmla="*/ 1161304 w 3424361"/>
              <a:gd name="connsiteY5" fmla="*/ 2210737 h 3178178"/>
              <a:gd name="connsiteX6" fmla="*/ 1 w 3424361"/>
              <a:gd name="connsiteY6" fmla="*/ 2210736 h 3178178"/>
              <a:gd name="connsiteX7" fmla="*/ 0 w 3424361"/>
              <a:gd name="connsiteY7" fmla="*/ 869852 h 3178178"/>
              <a:gd name="connsiteX8" fmla="*/ 1776097 w 3424361"/>
              <a:gd name="connsiteY8" fmla="*/ 869852 h 3178178"/>
              <a:gd name="connsiteX9" fmla="*/ 2535752 w 3424361"/>
              <a:gd name="connsiteY9" fmla="*/ 869852 h 3178178"/>
              <a:gd name="connsiteX10" fmla="*/ 2535752 w 3424361"/>
              <a:gd name="connsiteY10" fmla="*/ 3178176 h 3178178"/>
              <a:gd name="connsiteX11" fmla="*/ 1776097 w 3424361"/>
              <a:gd name="connsiteY11" fmla="*/ 3178176 h 3178178"/>
              <a:gd name="connsiteX12" fmla="*/ 1776097 w 3424361"/>
              <a:gd name="connsiteY12" fmla="*/ 1629507 h 3178178"/>
              <a:gd name="connsiteX13" fmla="*/ 0 w 3424361"/>
              <a:gd name="connsiteY13" fmla="*/ 1629507 h 3178178"/>
              <a:gd name="connsiteX14" fmla="*/ 888609 w 3424361"/>
              <a:gd name="connsiteY14" fmla="*/ 0 h 3178178"/>
              <a:gd name="connsiteX15" fmla="*/ 2664706 w 3424361"/>
              <a:gd name="connsiteY15" fmla="*/ 0 h 3178178"/>
              <a:gd name="connsiteX16" fmla="*/ 3424361 w 3424361"/>
              <a:gd name="connsiteY16" fmla="*/ 0 h 3178178"/>
              <a:gd name="connsiteX17" fmla="*/ 3424361 w 3424361"/>
              <a:gd name="connsiteY17" fmla="*/ 2308324 h 3178178"/>
              <a:gd name="connsiteX18" fmla="*/ 2664706 w 3424361"/>
              <a:gd name="connsiteY18" fmla="*/ 2308324 h 3178178"/>
              <a:gd name="connsiteX19" fmla="*/ 2664706 w 3424361"/>
              <a:gd name="connsiteY19" fmla="*/ 759655 h 3178178"/>
              <a:gd name="connsiteX20" fmla="*/ 888609 w 3424361"/>
              <a:gd name="connsiteY20" fmla="*/ 759655 h 317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4361" h="3178178">
                <a:moveTo>
                  <a:pt x="1" y="1736186"/>
                </a:moveTo>
                <a:lnTo>
                  <a:pt x="1161304" y="1736186"/>
                </a:lnTo>
                <a:lnTo>
                  <a:pt x="1658005" y="1736186"/>
                </a:lnTo>
                <a:lnTo>
                  <a:pt x="1658005" y="3178178"/>
                </a:lnTo>
                <a:lnTo>
                  <a:pt x="1161304" y="3178178"/>
                </a:lnTo>
                <a:lnTo>
                  <a:pt x="1161304" y="2210737"/>
                </a:lnTo>
                <a:lnTo>
                  <a:pt x="1" y="2210736"/>
                </a:lnTo>
                <a:close/>
                <a:moveTo>
                  <a:pt x="0" y="869852"/>
                </a:moveTo>
                <a:lnTo>
                  <a:pt x="1776097" y="869852"/>
                </a:lnTo>
                <a:lnTo>
                  <a:pt x="2535752" y="869852"/>
                </a:lnTo>
                <a:lnTo>
                  <a:pt x="2535752" y="3178176"/>
                </a:lnTo>
                <a:lnTo>
                  <a:pt x="1776097" y="3178176"/>
                </a:lnTo>
                <a:lnTo>
                  <a:pt x="1776097" y="1629507"/>
                </a:lnTo>
                <a:lnTo>
                  <a:pt x="0" y="1629507"/>
                </a:lnTo>
                <a:close/>
                <a:moveTo>
                  <a:pt x="888609" y="0"/>
                </a:moveTo>
                <a:lnTo>
                  <a:pt x="2664706" y="0"/>
                </a:lnTo>
                <a:lnTo>
                  <a:pt x="3424361" y="0"/>
                </a:lnTo>
                <a:lnTo>
                  <a:pt x="3424361" y="2308324"/>
                </a:lnTo>
                <a:lnTo>
                  <a:pt x="2664706" y="2308324"/>
                </a:lnTo>
                <a:lnTo>
                  <a:pt x="2664706" y="759655"/>
                </a:lnTo>
                <a:lnTo>
                  <a:pt x="888609" y="75965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68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4121D4-245D-4F64-BE48-C56D9110E3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66" y="4770185"/>
            <a:ext cx="5951285" cy="2087815"/>
          </a:xfrm>
          <a:custGeom>
            <a:avLst/>
            <a:gdLst>
              <a:gd name="connsiteX0" fmla="*/ 0 w 5951285"/>
              <a:gd name="connsiteY0" fmla="*/ 0 h 2087815"/>
              <a:gd name="connsiteX1" fmla="*/ 5951285 w 5951285"/>
              <a:gd name="connsiteY1" fmla="*/ 0 h 2087815"/>
              <a:gd name="connsiteX2" fmla="*/ 5951285 w 5951285"/>
              <a:gd name="connsiteY2" fmla="*/ 2087815 h 2087815"/>
              <a:gd name="connsiteX3" fmla="*/ 0 w 5951285"/>
              <a:gd name="connsiteY3" fmla="*/ 2087815 h 208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1285" h="2087815">
                <a:moveTo>
                  <a:pt x="0" y="0"/>
                </a:moveTo>
                <a:lnTo>
                  <a:pt x="5951285" y="0"/>
                </a:lnTo>
                <a:lnTo>
                  <a:pt x="5951285" y="2087815"/>
                </a:lnTo>
                <a:lnTo>
                  <a:pt x="0" y="208781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1CEC35-6852-454B-AFD0-B434FA731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730" y="0"/>
            <a:ext cx="5323770" cy="3913625"/>
          </a:xfrm>
          <a:custGeom>
            <a:avLst/>
            <a:gdLst>
              <a:gd name="connsiteX0" fmla="*/ 0 w 5323770"/>
              <a:gd name="connsiteY0" fmla="*/ 0 h 3913625"/>
              <a:gd name="connsiteX1" fmla="*/ 5323770 w 5323770"/>
              <a:gd name="connsiteY1" fmla="*/ 0 h 3913625"/>
              <a:gd name="connsiteX2" fmla="*/ 5323770 w 5323770"/>
              <a:gd name="connsiteY2" fmla="*/ 3913625 h 3913625"/>
              <a:gd name="connsiteX3" fmla="*/ 0 w 5323770"/>
              <a:gd name="connsiteY3" fmla="*/ 3913625 h 391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3770" h="3913625">
                <a:moveTo>
                  <a:pt x="0" y="0"/>
                </a:moveTo>
                <a:lnTo>
                  <a:pt x="5323770" y="0"/>
                </a:lnTo>
                <a:lnTo>
                  <a:pt x="5323770" y="3913625"/>
                </a:lnTo>
                <a:lnTo>
                  <a:pt x="0" y="391362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4A91FD-5C75-468C-8146-CF16F1669E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6300" y="1262461"/>
            <a:ext cx="1859225" cy="3900382"/>
          </a:xfrm>
          <a:custGeom>
            <a:avLst/>
            <a:gdLst>
              <a:gd name="connsiteX0" fmla="*/ 231808 w 1859225"/>
              <a:gd name="connsiteY0" fmla="*/ 0 h 3900382"/>
              <a:gd name="connsiteX1" fmla="*/ 1627417 w 1859225"/>
              <a:gd name="connsiteY1" fmla="*/ 0 h 3900382"/>
              <a:gd name="connsiteX2" fmla="*/ 1859225 w 1859225"/>
              <a:gd name="connsiteY2" fmla="*/ 231808 h 3900382"/>
              <a:gd name="connsiteX3" fmla="*/ 1859225 w 1859225"/>
              <a:gd name="connsiteY3" fmla="*/ 3668574 h 3900382"/>
              <a:gd name="connsiteX4" fmla="*/ 1627417 w 1859225"/>
              <a:gd name="connsiteY4" fmla="*/ 3900382 h 3900382"/>
              <a:gd name="connsiteX5" fmla="*/ 231808 w 1859225"/>
              <a:gd name="connsiteY5" fmla="*/ 3900382 h 3900382"/>
              <a:gd name="connsiteX6" fmla="*/ 0 w 1859225"/>
              <a:gd name="connsiteY6" fmla="*/ 3668574 h 3900382"/>
              <a:gd name="connsiteX7" fmla="*/ 0 w 1859225"/>
              <a:gd name="connsiteY7" fmla="*/ 231808 h 3900382"/>
              <a:gd name="connsiteX8" fmla="*/ 231808 w 1859225"/>
              <a:gd name="connsiteY8" fmla="*/ 0 h 390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225" h="3900382">
                <a:moveTo>
                  <a:pt x="231808" y="0"/>
                </a:moveTo>
                <a:lnTo>
                  <a:pt x="1627417" y="0"/>
                </a:lnTo>
                <a:cubicBezTo>
                  <a:pt x="1755441" y="0"/>
                  <a:pt x="1859225" y="103784"/>
                  <a:pt x="1859225" y="231808"/>
                </a:cubicBezTo>
                <a:lnTo>
                  <a:pt x="1859225" y="3668574"/>
                </a:lnTo>
                <a:cubicBezTo>
                  <a:pt x="1859225" y="3796598"/>
                  <a:pt x="1755441" y="3900382"/>
                  <a:pt x="1627417" y="3900382"/>
                </a:cubicBezTo>
                <a:lnTo>
                  <a:pt x="231808" y="3900382"/>
                </a:lnTo>
                <a:cubicBezTo>
                  <a:pt x="103784" y="3900382"/>
                  <a:pt x="0" y="3796598"/>
                  <a:pt x="0" y="3668574"/>
                </a:cubicBezTo>
                <a:lnTo>
                  <a:pt x="0" y="231808"/>
                </a:lnTo>
                <a:cubicBezTo>
                  <a:pt x="0" y="103784"/>
                  <a:pt x="103784" y="0"/>
                  <a:pt x="231808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2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D01307-B7F9-45BB-B213-9D1B273BDB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81350" y="1409701"/>
            <a:ext cx="4648200" cy="2524125"/>
          </a:xfrm>
          <a:custGeom>
            <a:avLst/>
            <a:gdLst>
              <a:gd name="connsiteX0" fmla="*/ 0 w 4648200"/>
              <a:gd name="connsiteY0" fmla="*/ 0 h 2524125"/>
              <a:gd name="connsiteX1" fmla="*/ 4648200 w 4648200"/>
              <a:gd name="connsiteY1" fmla="*/ 0 h 2524125"/>
              <a:gd name="connsiteX2" fmla="*/ 4648200 w 4648200"/>
              <a:gd name="connsiteY2" fmla="*/ 2524125 h 2524125"/>
              <a:gd name="connsiteX3" fmla="*/ 0 w 4648200"/>
              <a:gd name="connsiteY3" fmla="*/ 2524125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200" h="2524125">
                <a:moveTo>
                  <a:pt x="0" y="0"/>
                </a:moveTo>
                <a:lnTo>
                  <a:pt x="4648200" y="0"/>
                </a:lnTo>
                <a:lnTo>
                  <a:pt x="4648200" y="2524125"/>
                </a:lnTo>
                <a:lnTo>
                  <a:pt x="0" y="252412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8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0A69D6-D833-434F-8882-7885CDF047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4040" y="1930400"/>
            <a:ext cx="2834542" cy="2834542"/>
          </a:xfrm>
          <a:custGeom>
            <a:avLst/>
            <a:gdLst>
              <a:gd name="connsiteX0" fmla="*/ 1417271 w 2834542"/>
              <a:gd name="connsiteY0" fmla="*/ 0 h 2834542"/>
              <a:gd name="connsiteX1" fmla="*/ 2834542 w 2834542"/>
              <a:gd name="connsiteY1" fmla="*/ 1417271 h 2834542"/>
              <a:gd name="connsiteX2" fmla="*/ 1417271 w 2834542"/>
              <a:gd name="connsiteY2" fmla="*/ 2834542 h 2834542"/>
              <a:gd name="connsiteX3" fmla="*/ 0 w 2834542"/>
              <a:gd name="connsiteY3" fmla="*/ 1417271 h 2834542"/>
              <a:gd name="connsiteX4" fmla="*/ 1417271 w 2834542"/>
              <a:gd name="connsiteY4" fmla="*/ 0 h 283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542" h="2834542">
                <a:moveTo>
                  <a:pt x="1417271" y="0"/>
                </a:moveTo>
                <a:cubicBezTo>
                  <a:pt x="2200008" y="0"/>
                  <a:pt x="2834542" y="634534"/>
                  <a:pt x="2834542" y="1417271"/>
                </a:cubicBezTo>
                <a:cubicBezTo>
                  <a:pt x="2834542" y="2200008"/>
                  <a:pt x="2200008" y="2834542"/>
                  <a:pt x="1417271" y="2834542"/>
                </a:cubicBezTo>
                <a:cubicBezTo>
                  <a:pt x="634534" y="2834542"/>
                  <a:pt x="0" y="2200008"/>
                  <a:pt x="0" y="1417271"/>
                </a:cubicBezTo>
                <a:cubicBezTo>
                  <a:pt x="0" y="634534"/>
                  <a:pt x="634534" y="0"/>
                  <a:pt x="1417271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0C4DCF-3612-4EF1-8935-F7AE96ECAF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6373" y="3657037"/>
            <a:ext cx="1324611" cy="2141175"/>
          </a:xfrm>
          <a:custGeom>
            <a:avLst/>
            <a:gdLst>
              <a:gd name="connsiteX0" fmla="*/ 0 w 1324611"/>
              <a:gd name="connsiteY0" fmla="*/ 0 h 2141175"/>
              <a:gd name="connsiteX1" fmla="*/ 1324611 w 1324611"/>
              <a:gd name="connsiteY1" fmla="*/ 0 h 2141175"/>
              <a:gd name="connsiteX2" fmla="*/ 1324611 w 1324611"/>
              <a:gd name="connsiteY2" fmla="*/ 2141175 h 2141175"/>
              <a:gd name="connsiteX3" fmla="*/ 0 w 1324611"/>
              <a:gd name="connsiteY3" fmla="*/ 2141175 h 214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11" h="2141175">
                <a:moveTo>
                  <a:pt x="0" y="0"/>
                </a:moveTo>
                <a:lnTo>
                  <a:pt x="1324611" y="0"/>
                </a:lnTo>
                <a:lnTo>
                  <a:pt x="1324611" y="2141175"/>
                </a:lnTo>
                <a:lnTo>
                  <a:pt x="0" y="214117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78A2BB-29AD-40A4-8964-CCF0EE06D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1210" y="1071925"/>
            <a:ext cx="1790700" cy="2134487"/>
          </a:xfrm>
          <a:custGeom>
            <a:avLst/>
            <a:gdLst>
              <a:gd name="connsiteX0" fmla="*/ 0 w 1790700"/>
              <a:gd name="connsiteY0" fmla="*/ 0 h 2134487"/>
              <a:gd name="connsiteX1" fmla="*/ 1790700 w 1790700"/>
              <a:gd name="connsiteY1" fmla="*/ 0 h 2134487"/>
              <a:gd name="connsiteX2" fmla="*/ 1790700 w 1790700"/>
              <a:gd name="connsiteY2" fmla="*/ 2134487 h 2134487"/>
              <a:gd name="connsiteX3" fmla="*/ 0 w 1790700"/>
              <a:gd name="connsiteY3" fmla="*/ 2134487 h 213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2134487">
                <a:moveTo>
                  <a:pt x="0" y="0"/>
                </a:moveTo>
                <a:lnTo>
                  <a:pt x="1790700" y="0"/>
                </a:lnTo>
                <a:lnTo>
                  <a:pt x="1790700" y="2134487"/>
                </a:lnTo>
                <a:lnTo>
                  <a:pt x="0" y="213448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2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3ABE89-FA8A-41B6-AA50-9632705BC2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277" y="2627085"/>
            <a:ext cx="2685143" cy="2090057"/>
          </a:xfrm>
          <a:custGeom>
            <a:avLst/>
            <a:gdLst>
              <a:gd name="connsiteX0" fmla="*/ 391885 w 2685143"/>
              <a:gd name="connsiteY0" fmla="*/ 0 h 2090057"/>
              <a:gd name="connsiteX1" fmla="*/ 2685143 w 2685143"/>
              <a:gd name="connsiteY1" fmla="*/ 0 h 2090057"/>
              <a:gd name="connsiteX2" fmla="*/ 2685143 w 2685143"/>
              <a:gd name="connsiteY2" fmla="*/ 1698172 h 2090057"/>
              <a:gd name="connsiteX3" fmla="*/ 2293258 w 2685143"/>
              <a:gd name="connsiteY3" fmla="*/ 2090057 h 2090057"/>
              <a:gd name="connsiteX4" fmla="*/ 0 w 2685143"/>
              <a:gd name="connsiteY4" fmla="*/ 2090057 h 2090057"/>
              <a:gd name="connsiteX5" fmla="*/ 0 w 2685143"/>
              <a:gd name="connsiteY5" fmla="*/ 391885 h 2090057"/>
              <a:gd name="connsiteX6" fmla="*/ 391885 w 2685143"/>
              <a:gd name="connsiteY6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143" h="2090057">
                <a:moveTo>
                  <a:pt x="391885" y="0"/>
                </a:moveTo>
                <a:lnTo>
                  <a:pt x="2685143" y="0"/>
                </a:lnTo>
                <a:lnTo>
                  <a:pt x="2685143" y="1698172"/>
                </a:lnTo>
                <a:cubicBezTo>
                  <a:pt x="2468711" y="1698172"/>
                  <a:pt x="2293258" y="1873625"/>
                  <a:pt x="2293258" y="2090057"/>
                </a:cubicBezTo>
                <a:lnTo>
                  <a:pt x="0" y="2090057"/>
                </a:lnTo>
                <a:lnTo>
                  <a:pt x="0" y="391885"/>
                </a:lnTo>
                <a:cubicBezTo>
                  <a:pt x="216432" y="391885"/>
                  <a:pt x="391885" y="216432"/>
                  <a:pt x="391885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EBC2AE-E9AD-4306-B8DE-071668F93F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8725" y="2627085"/>
            <a:ext cx="2685143" cy="2090057"/>
          </a:xfrm>
          <a:custGeom>
            <a:avLst/>
            <a:gdLst>
              <a:gd name="connsiteX0" fmla="*/ 391885 w 2685143"/>
              <a:gd name="connsiteY0" fmla="*/ 0 h 2090057"/>
              <a:gd name="connsiteX1" fmla="*/ 2685143 w 2685143"/>
              <a:gd name="connsiteY1" fmla="*/ 0 h 2090057"/>
              <a:gd name="connsiteX2" fmla="*/ 2685143 w 2685143"/>
              <a:gd name="connsiteY2" fmla="*/ 1698172 h 2090057"/>
              <a:gd name="connsiteX3" fmla="*/ 2293258 w 2685143"/>
              <a:gd name="connsiteY3" fmla="*/ 2090057 h 2090057"/>
              <a:gd name="connsiteX4" fmla="*/ 0 w 2685143"/>
              <a:gd name="connsiteY4" fmla="*/ 2090057 h 2090057"/>
              <a:gd name="connsiteX5" fmla="*/ 0 w 2685143"/>
              <a:gd name="connsiteY5" fmla="*/ 391885 h 2090057"/>
              <a:gd name="connsiteX6" fmla="*/ 391885 w 2685143"/>
              <a:gd name="connsiteY6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143" h="2090057">
                <a:moveTo>
                  <a:pt x="391885" y="0"/>
                </a:moveTo>
                <a:lnTo>
                  <a:pt x="2685143" y="0"/>
                </a:lnTo>
                <a:lnTo>
                  <a:pt x="2685143" y="1698172"/>
                </a:lnTo>
                <a:cubicBezTo>
                  <a:pt x="2468711" y="1698172"/>
                  <a:pt x="2293258" y="1873625"/>
                  <a:pt x="2293258" y="2090057"/>
                </a:cubicBezTo>
                <a:lnTo>
                  <a:pt x="0" y="2090057"/>
                </a:lnTo>
                <a:lnTo>
                  <a:pt x="0" y="391885"/>
                </a:lnTo>
                <a:cubicBezTo>
                  <a:pt x="216432" y="391885"/>
                  <a:pt x="391885" y="216432"/>
                  <a:pt x="391885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24B3CF-8DBA-47B6-9306-B9F38451B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829" y="2627085"/>
            <a:ext cx="2685143" cy="2090057"/>
          </a:xfrm>
          <a:custGeom>
            <a:avLst/>
            <a:gdLst>
              <a:gd name="connsiteX0" fmla="*/ 391885 w 2685143"/>
              <a:gd name="connsiteY0" fmla="*/ 0 h 2090057"/>
              <a:gd name="connsiteX1" fmla="*/ 2685143 w 2685143"/>
              <a:gd name="connsiteY1" fmla="*/ 0 h 2090057"/>
              <a:gd name="connsiteX2" fmla="*/ 2685143 w 2685143"/>
              <a:gd name="connsiteY2" fmla="*/ 1698172 h 2090057"/>
              <a:gd name="connsiteX3" fmla="*/ 2293258 w 2685143"/>
              <a:gd name="connsiteY3" fmla="*/ 2090057 h 2090057"/>
              <a:gd name="connsiteX4" fmla="*/ 0 w 2685143"/>
              <a:gd name="connsiteY4" fmla="*/ 2090057 h 2090057"/>
              <a:gd name="connsiteX5" fmla="*/ 0 w 2685143"/>
              <a:gd name="connsiteY5" fmla="*/ 391885 h 2090057"/>
              <a:gd name="connsiteX6" fmla="*/ 391885 w 2685143"/>
              <a:gd name="connsiteY6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143" h="2090057">
                <a:moveTo>
                  <a:pt x="391885" y="0"/>
                </a:moveTo>
                <a:lnTo>
                  <a:pt x="2685143" y="0"/>
                </a:lnTo>
                <a:lnTo>
                  <a:pt x="2685143" y="1698172"/>
                </a:lnTo>
                <a:cubicBezTo>
                  <a:pt x="2468711" y="1698172"/>
                  <a:pt x="2293258" y="1873625"/>
                  <a:pt x="2293258" y="2090057"/>
                </a:cubicBezTo>
                <a:lnTo>
                  <a:pt x="0" y="2090057"/>
                </a:lnTo>
                <a:lnTo>
                  <a:pt x="0" y="391885"/>
                </a:lnTo>
                <a:cubicBezTo>
                  <a:pt x="216432" y="391885"/>
                  <a:pt x="391885" y="216432"/>
                  <a:pt x="391885" y="0"/>
                </a:cubicBez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C06028A-13DD-48E2-9D30-3F5F786F36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44914" y="1542264"/>
            <a:ext cx="2351315" cy="2844800"/>
          </a:xfrm>
          <a:custGeom>
            <a:avLst/>
            <a:gdLst>
              <a:gd name="connsiteX0" fmla="*/ 0 w 2351315"/>
              <a:gd name="connsiteY0" fmla="*/ 0 h 2844800"/>
              <a:gd name="connsiteX1" fmla="*/ 2351315 w 2351315"/>
              <a:gd name="connsiteY1" fmla="*/ 0 h 2844800"/>
              <a:gd name="connsiteX2" fmla="*/ 2351315 w 2351315"/>
              <a:gd name="connsiteY2" fmla="*/ 2844800 h 2844800"/>
              <a:gd name="connsiteX3" fmla="*/ 0 w 2351315"/>
              <a:gd name="connsiteY3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5" h="2844800">
                <a:moveTo>
                  <a:pt x="0" y="0"/>
                </a:moveTo>
                <a:lnTo>
                  <a:pt x="2351315" y="0"/>
                </a:lnTo>
                <a:lnTo>
                  <a:pt x="2351315" y="2844800"/>
                </a:lnTo>
                <a:lnTo>
                  <a:pt x="0" y="28448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97A8E-8DA5-4DE3-93EA-DDBC2FF858BA}"/>
              </a:ext>
            </a:extLst>
          </p:cNvPr>
          <p:cNvSpPr txBox="1"/>
          <p:nvPr userDrawn="1"/>
        </p:nvSpPr>
        <p:spPr>
          <a:xfrm>
            <a:off x="1683657" y="875928"/>
            <a:ext cx="1045028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>
                <a:solidFill>
                  <a:srgbClr val="00B0F0"/>
                </a:solidFill>
                <a:latin typeface="Work Sans ExtraBold" pitchFamily="2" charset="0"/>
              </a:rPr>
              <a:t>###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C2242-6EAF-414A-AF66-B5C760E80FD1}"/>
              </a:ext>
            </a:extLst>
          </p:cNvPr>
          <p:cNvSpPr txBox="1"/>
          <p:nvPr userDrawn="1"/>
        </p:nvSpPr>
        <p:spPr>
          <a:xfrm rot="16200000">
            <a:off x="-2421998" y="3356878"/>
            <a:ext cx="5721129" cy="20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>
                <a:solidFill>
                  <a:schemeClr val="bg1">
                    <a:lumMod val="85000"/>
                  </a:schemeClr>
                </a:solidFill>
                <a:latin typeface="Work Sans ExtraBold" pitchFamily="2" charset="0"/>
              </a:rPr>
              <a:t>#Quote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55186E-56AE-4317-8ECF-9D79D87E2075}"/>
              </a:ext>
            </a:extLst>
          </p:cNvPr>
          <p:cNvCxnSpPr/>
          <p:nvPr userDrawn="1"/>
        </p:nvCxnSpPr>
        <p:spPr>
          <a:xfrm flipH="1">
            <a:off x="9361714" y="1993779"/>
            <a:ext cx="285931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B6E00E-83E2-4428-BED3-BBFCD5952C87}"/>
              </a:ext>
            </a:extLst>
          </p:cNvPr>
          <p:cNvSpPr txBox="1"/>
          <p:nvPr userDrawn="1"/>
        </p:nvSpPr>
        <p:spPr>
          <a:xfrm>
            <a:off x="3323770" y="4271589"/>
            <a:ext cx="1045028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>
                <a:solidFill>
                  <a:srgbClr val="00B0F0"/>
                </a:solidFill>
                <a:latin typeface="Work Sans ExtraBold" pitchFamily="2" charset="0"/>
              </a:rPr>
              <a:t>###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5A9DC641-3A62-4354-85A3-5E1533F021B2}"/>
              </a:ext>
            </a:extLst>
          </p:cNvPr>
          <p:cNvSpPr/>
          <p:nvPr userDrawn="1"/>
        </p:nvSpPr>
        <p:spPr>
          <a:xfrm flipV="1">
            <a:off x="10976054" y="-607973"/>
            <a:ext cx="1215946" cy="1215946"/>
          </a:xfrm>
          <a:prstGeom prst="blockArc">
            <a:avLst>
              <a:gd name="adj1" fmla="val 10800000"/>
              <a:gd name="adj2" fmla="val 21595598"/>
              <a:gd name="adj3" fmla="val 19994"/>
            </a:avLst>
          </a:prstGeom>
          <a:solidFill>
            <a:srgbClr val="B5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72B0E640-AC63-4F4F-834A-88E8432F8B2A}"/>
              </a:ext>
            </a:extLst>
          </p:cNvPr>
          <p:cNvSpPr/>
          <p:nvPr userDrawn="1"/>
        </p:nvSpPr>
        <p:spPr>
          <a:xfrm flipH="1">
            <a:off x="1944913" y="5730328"/>
            <a:ext cx="2255344" cy="2255344"/>
          </a:xfrm>
          <a:prstGeom prst="blockArc">
            <a:avLst>
              <a:gd name="adj1" fmla="val 10800000"/>
              <a:gd name="adj2" fmla="val 21595598"/>
              <a:gd name="adj3" fmla="val 1999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CA9C1F-D6FD-4BB8-9759-717168FDBA81}"/>
              </a:ext>
            </a:extLst>
          </p:cNvPr>
          <p:cNvCxnSpPr/>
          <p:nvPr userDrawn="1"/>
        </p:nvCxnSpPr>
        <p:spPr>
          <a:xfrm>
            <a:off x="783771" y="0"/>
            <a:ext cx="0" cy="173793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46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138CB-7527-439B-B9FC-207068E2E6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9489" y="295422"/>
            <a:ext cx="10466363" cy="6260123"/>
          </a:xfrm>
          <a:custGeom>
            <a:avLst/>
            <a:gdLst>
              <a:gd name="connsiteX0" fmla="*/ 0 w 10466363"/>
              <a:gd name="connsiteY0" fmla="*/ 0 h 6260123"/>
              <a:gd name="connsiteX1" fmla="*/ 10466363 w 10466363"/>
              <a:gd name="connsiteY1" fmla="*/ 0 h 6260123"/>
              <a:gd name="connsiteX2" fmla="*/ 10466363 w 10466363"/>
              <a:gd name="connsiteY2" fmla="*/ 6260123 h 6260123"/>
              <a:gd name="connsiteX3" fmla="*/ 0 w 10466363"/>
              <a:gd name="connsiteY3" fmla="*/ 6260123 h 626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6363" h="6260123">
                <a:moveTo>
                  <a:pt x="0" y="0"/>
                </a:moveTo>
                <a:lnTo>
                  <a:pt x="10466363" y="0"/>
                </a:lnTo>
                <a:lnTo>
                  <a:pt x="10466363" y="6260123"/>
                </a:lnTo>
                <a:lnTo>
                  <a:pt x="0" y="6260123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0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616909-782D-2282-6FA7-8F9B820C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BE91-AA72-447E-AE84-7D6B6BD4C008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52222-7381-FA65-5F66-9D1AC710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86E5C-EF13-2AA8-1A8C-6F9B2486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BB7F4-9AA9-4EAB-9B1C-AB40CFB6F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37C53BB-8597-4B05-9E97-A9256BC200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8744" y="2965158"/>
            <a:ext cx="2250121" cy="2964616"/>
          </a:xfrm>
          <a:custGeom>
            <a:avLst/>
            <a:gdLst>
              <a:gd name="connsiteX0" fmla="*/ 0 w 2250121"/>
              <a:gd name="connsiteY0" fmla="*/ 0 h 2964616"/>
              <a:gd name="connsiteX1" fmla="*/ 2250121 w 2250121"/>
              <a:gd name="connsiteY1" fmla="*/ 0 h 2964616"/>
              <a:gd name="connsiteX2" fmla="*/ 2250121 w 2250121"/>
              <a:gd name="connsiteY2" fmla="*/ 2964616 h 2964616"/>
              <a:gd name="connsiteX3" fmla="*/ 0 w 2250121"/>
              <a:gd name="connsiteY3" fmla="*/ 2964616 h 296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121" h="2964616">
                <a:moveTo>
                  <a:pt x="0" y="0"/>
                </a:moveTo>
                <a:lnTo>
                  <a:pt x="2250121" y="0"/>
                </a:lnTo>
                <a:lnTo>
                  <a:pt x="2250121" y="2964616"/>
                </a:lnTo>
                <a:lnTo>
                  <a:pt x="0" y="2964616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9769DF-DCCB-42AA-A55D-C9102F3825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66426" y="548641"/>
            <a:ext cx="2968283" cy="1901795"/>
          </a:xfrm>
          <a:custGeom>
            <a:avLst/>
            <a:gdLst>
              <a:gd name="connsiteX0" fmla="*/ 0 w 2968283"/>
              <a:gd name="connsiteY0" fmla="*/ 0 h 1901795"/>
              <a:gd name="connsiteX1" fmla="*/ 2968283 w 2968283"/>
              <a:gd name="connsiteY1" fmla="*/ 0 h 1901795"/>
              <a:gd name="connsiteX2" fmla="*/ 2968283 w 2968283"/>
              <a:gd name="connsiteY2" fmla="*/ 1901795 h 1901795"/>
              <a:gd name="connsiteX3" fmla="*/ 0 w 2968283"/>
              <a:gd name="connsiteY3" fmla="*/ 1901795 h 190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8283" h="1901795">
                <a:moveTo>
                  <a:pt x="0" y="0"/>
                </a:moveTo>
                <a:lnTo>
                  <a:pt x="2968283" y="0"/>
                </a:lnTo>
                <a:lnTo>
                  <a:pt x="2968283" y="1901795"/>
                </a:lnTo>
                <a:lnTo>
                  <a:pt x="0" y="1901795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7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5DDBC8-3618-4A69-9EE5-3333EE0E0F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514535" cy="6513342"/>
          </a:xfrm>
          <a:custGeom>
            <a:avLst/>
            <a:gdLst>
              <a:gd name="connsiteX0" fmla="*/ 0 w 5514535"/>
              <a:gd name="connsiteY0" fmla="*/ 0 h 6513342"/>
              <a:gd name="connsiteX1" fmla="*/ 5514535 w 5514535"/>
              <a:gd name="connsiteY1" fmla="*/ 0 h 6513342"/>
              <a:gd name="connsiteX2" fmla="*/ 5514535 w 5514535"/>
              <a:gd name="connsiteY2" fmla="*/ 6513342 h 6513342"/>
              <a:gd name="connsiteX3" fmla="*/ 0 w 5514535"/>
              <a:gd name="connsiteY3" fmla="*/ 6513342 h 651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4535" h="6513342">
                <a:moveTo>
                  <a:pt x="0" y="0"/>
                </a:moveTo>
                <a:lnTo>
                  <a:pt x="5514535" y="0"/>
                </a:lnTo>
                <a:lnTo>
                  <a:pt x="5514535" y="6513342"/>
                </a:lnTo>
                <a:lnTo>
                  <a:pt x="0" y="6513342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3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2BFEB-BCB1-48D4-AC24-B274549886F5}"/>
              </a:ext>
            </a:extLst>
          </p:cNvPr>
          <p:cNvSpPr/>
          <p:nvPr userDrawn="1"/>
        </p:nvSpPr>
        <p:spPr>
          <a:xfrm>
            <a:off x="1" y="2787542"/>
            <a:ext cx="1122608" cy="34887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A66E28-82B6-4276-9E33-57E7A02424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62" y="3052689"/>
            <a:ext cx="4891795" cy="2968284"/>
          </a:xfrm>
          <a:custGeom>
            <a:avLst/>
            <a:gdLst>
              <a:gd name="connsiteX0" fmla="*/ 0 w 4891795"/>
              <a:gd name="connsiteY0" fmla="*/ 0 h 2968284"/>
              <a:gd name="connsiteX1" fmla="*/ 4891795 w 4891795"/>
              <a:gd name="connsiteY1" fmla="*/ 0 h 2968284"/>
              <a:gd name="connsiteX2" fmla="*/ 4891795 w 4891795"/>
              <a:gd name="connsiteY2" fmla="*/ 2968284 h 2968284"/>
              <a:gd name="connsiteX3" fmla="*/ 0 w 4891795"/>
              <a:gd name="connsiteY3" fmla="*/ 2968284 h 29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795" h="2968284">
                <a:moveTo>
                  <a:pt x="0" y="0"/>
                </a:moveTo>
                <a:lnTo>
                  <a:pt x="4891795" y="0"/>
                </a:lnTo>
                <a:lnTo>
                  <a:pt x="4891795" y="2968284"/>
                </a:lnTo>
                <a:lnTo>
                  <a:pt x="0" y="2968284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4B4168-9021-42FF-ADA2-74A99E0D2E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098" y="365759"/>
            <a:ext cx="6555545" cy="6091310"/>
          </a:xfrm>
          <a:custGeom>
            <a:avLst/>
            <a:gdLst>
              <a:gd name="connsiteX0" fmla="*/ 0 w 4891795"/>
              <a:gd name="connsiteY0" fmla="*/ 0 h 2968284"/>
              <a:gd name="connsiteX1" fmla="*/ 4891795 w 4891795"/>
              <a:gd name="connsiteY1" fmla="*/ 0 h 2968284"/>
              <a:gd name="connsiteX2" fmla="*/ 4891795 w 4891795"/>
              <a:gd name="connsiteY2" fmla="*/ 2968284 h 2968284"/>
              <a:gd name="connsiteX3" fmla="*/ 0 w 4891795"/>
              <a:gd name="connsiteY3" fmla="*/ 2968284 h 29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795" h="2968284">
                <a:moveTo>
                  <a:pt x="0" y="0"/>
                </a:moveTo>
                <a:lnTo>
                  <a:pt x="4891795" y="0"/>
                </a:lnTo>
                <a:lnTo>
                  <a:pt x="4891795" y="2968284"/>
                </a:lnTo>
                <a:lnTo>
                  <a:pt x="0" y="2968284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79283F-68E2-49BE-A49D-9FD72CD24B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889" y="382012"/>
            <a:ext cx="5319933" cy="6475987"/>
          </a:xfrm>
          <a:custGeom>
            <a:avLst/>
            <a:gdLst>
              <a:gd name="connsiteX0" fmla="*/ 0 w 5319933"/>
              <a:gd name="connsiteY0" fmla="*/ 0 h 6475987"/>
              <a:gd name="connsiteX1" fmla="*/ 5319933 w 5319933"/>
              <a:gd name="connsiteY1" fmla="*/ 0 h 6475987"/>
              <a:gd name="connsiteX2" fmla="*/ 5319933 w 5319933"/>
              <a:gd name="connsiteY2" fmla="*/ 6475987 h 6475987"/>
              <a:gd name="connsiteX3" fmla="*/ 0 w 5319933"/>
              <a:gd name="connsiteY3" fmla="*/ 6475987 h 647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9933" h="6475987">
                <a:moveTo>
                  <a:pt x="0" y="0"/>
                </a:moveTo>
                <a:lnTo>
                  <a:pt x="5319933" y="0"/>
                </a:lnTo>
                <a:lnTo>
                  <a:pt x="5319933" y="6475987"/>
                </a:lnTo>
                <a:lnTo>
                  <a:pt x="0" y="6475987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0BC608-1044-40DC-9801-072E1C5CA986}"/>
              </a:ext>
            </a:extLst>
          </p:cNvPr>
          <p:cNvSpPr/>
          <p:nvPr userDrawn="1"/>
        </p:nvSpPr>
        <p:spPr>
          <a:xfrm>
            <a:off x="0" y="0"/>
            <a:ext cx="551543" cy="44721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B14CC6-1A3E-4E33-A3E3-6794ECEE5C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4457"/>
            <a:ext cx="5907314" cy="3483429"/>
          </a:xfrm>
          <a:custGeom>
            <a:avLst/>
            <a:gdLst>
              <a:gd name="connsiteX0" fmla="*/ 0 w 5907314"/>
              <a:gd name="connsiteY0" fmla="*/ 0 h 3483429"/>
              <a:gd name="connsiteX1" fmla="*/ 5907314 w 5907314"/>
              <a:gd name="connsiteY1" fmla="*/ 0 h 3483429"/>
              <a:gd name="connsiteX2" fmla="*/ 5907314 w 5907314"/>
              <a:gd name="connsiteY2" fmla="*/ 3483429 h 3483429"/>
              <a:gd name="connsiteX3" fmla="*/ 0 w 5907314"/>
              <a:gd name="connsiteY3" fmla="*/ 3483429 h 348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7314" h="3483429">
                <a:moveTo>
                  <a:pt x="0" y="0"/>
                </a:moveTo>
                <a:lnTo>
                  <a:pt x="5907314" y="0"/>
                </a:lnTo>
                <a:lnTo>
                  <a:pt x="5907314" y="3483429"/>
                </a:lnTo>
                <a:lnTo>
                  <a:pt x="0" y="3483429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649FF-F83B-4467-A14B-24E07AB8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08397-6A7C-4FB6-9AE0-9BEC6A61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766E-5C6A-484D-B16E-808D2C2E9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0EB99F-727A-43DE-AC87-F1E67DBC9E40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1C3FE-6D12-4063-8883-441069B27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DE0C-28A0-4C88-A0CA-38EC96A0C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F2EE05F-C339-4E25-923F-15E0C936F6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  <p:sldLayoutId id="2147483687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88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81" r:id="rId29"/>
    <p:sldLayoutId id="2147483682" r:id="rId30"/>
    <p:sldLayoutId id="2147483683" r:id="rId31"/>
    <p:sldLayoutId id="2147483675" r:id="rId32"/>
    <p:sldLayoutId id="2147483676" r:id="rId33"/>
    <p:sldLayoutId id="2147483677" r:id="rId34"/>
    <p:sldLayoutId id="2147483680" r:id="rId35"/>
    <p:sldLayoutId id="2147483678" r:id="rId36"/>
    <p:sldLayoutId id="2147483679" r:id="rId37"/>
    <p:sldLayoutId id="214748368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hyperlink" Target="https://www.vecteezy.com/free-vector/check-mark-circl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52119/checkbox-button" TargetMode="External"/><Relationship Id="rId13" Type="http://schemas.openxmlformats.org/officeDocument/2006/relationships/hyperlink" Target="https://ar.inspiredpencil.com/pictures-2023/communication-channels" TargetMode="External"/><Relationship Id="rId18" Type="http://schemas.openxmlformats.org/officeDocument/2006/relationships/hyperlink" Target="https://www.vecteezy.com/vector-art/11594490-public-relations-template-hand-drawn-cartoon-flat-illustration-with-team-for-idea-of-marketing-campaign-through-mass-media-to-advertise-your-business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17" Type="http://schemas.microsoft.com/office/2007/relationships/hdphoto" Target="../media/hdphoto8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196364/check%20mark" TargetMode="External"/><Relationship Id="rId11" Type="http://schemas.openxmlformats.org/officeDocument/2006/relationships/hyperlink" Target="https://chezlorraine.wordpress.com/2014/10/10/pilihan-gw/" TargetMode="External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10" Type="http://schemas.microsoft.com/office/2007/relationships/hdphoto" Target="../media/hdphoto2.wdp"/><Relationship Id="rId4" Type="http://schemas.openxmlformats.org/officeDocument/2006/relationships/hyperlink" Target="https://www.publicdomainpictures.net/ru/view-image.php?image=123970&amp;picture=-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00bcd4/image/1166601.html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www.publicdomainpictures.net/es/view-image.php?image=123970&amp;picture=compruebe-icono-de-signo" TargetMode="External"/><Relationship Id="rId10" Type="http://schemas.microsoft.com/office/2007/relationships/hdphoto" Target="../media/hdphoto10.wdp"/><Relationship Id="rId4" Type="http://schemas.openxmlformats.org/officeDocument/2006/relationships/image" Target="../media/image31.jp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openxmlformats.org/officeDocument/2006/relationships/hyperlink" Target="https://pixabay.com/illustrations/generic-button-button-3d-sign-1357002/" TargetMode="External"/><Relationship Id="rId9" Type="http://schemas.openxmlformats.org/officeDocument/2006/relationships/hyperlink" Target="https://www.freeiconspng.com/img/23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s://pixabay.com/illustrations/generic-button-button-3d-sign-1357002/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vadatrip.nv.gov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hyperlink" Target="https://bigevo.com/blog/detail/brand-trus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.inspiredpencil.com/pictures-2023/communication-channels" TargetMode="External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hyperlink" Target="https://chezlorraine.wordpress.com/2014/10/10/pilihan-gw/" TargetMode="External"/><Relationship Id="rId9" Type="http://schemas.openxmlformats.org/officeDocument/2006/relationships/hyperlink" Target="https://www.globalsign.com/en/blog/electronic-signatures-vs-digital-signatur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vecteezy.com/png/11858556-green-check-mark-icon-with-circle-tick-box-check-list-circle-frame-png-checkbox-symbol-sig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0" Type="http://schemas.openxmlformats.org/officeDocument/2006/relationships/image" Target="../media/image50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2.xml"/><Relationship Id="rId5" Type="http://schemas.openxmlformats.org/officeDocument/2006/relationships/hyperlink" Target="mailto:snchilders@detr.nv.gov" TargetMode="External"/><Relationship Id="rId4" Type="http://schemas.openxmlformats.org/officeDocument/2006/relationships/hyperlink" Target="mailto:mwmerrill@detr.nv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sign.com/en/blog/electronic-signatures-vs-digital-signatures" TargetMode="External"/><Relationship Id="rId13" Type="http://schemas.openxmlformats.org/officeDocument/2006/relationships/hyperlink" Target="https://chezlorraine.wordpress.com/2014/10/10/pilihan-gw/" TargetMode="External"/><Relationship Id="rId3" Type="http://schemas.openxmlformats.org/officeDocument/2006/relationships/hyperlink" Target="https://ar.inspiredpencil.com/pictures-2023/communication-channels" TargetMode="External"/><Relationship Id="rId7" Type="http://schemas.microsoft.com/office/2007/relationships/hdphoto" Target="../media/hdphoto3.wdp"/><Relationship Id="rId12" Type="http://schemas.microsoft.com/office/2007/relationships/hdphoto" Target="../media/hdphoto2.wdp"/><Relationship Id="rId17" Type="http://schemas.openxmlformats.org/officeDocument/2006/relationships/hyperlink" Target="https://openclipart.org/detail/152119/checkbox-button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hyperlink" Target="https://www.publicdomainpictures.net/ru/view-image.php?image=123970&amp;picture=-" TargetMode="External"/><Relationship Id="rId15" Type="http://schemas.openxmlformats.org/officeDocument/2006/relationships/hyperlink" Target="https://info.orcid.org/the-orcid-trust-program/" TargetMode="External"/><Relationship Id="rId10" Type="http://schemas.openxmlformats.org/officeDocument/2006/relationships/hyperlink" Target="https://openclipart.org/detail/196364/check%20mark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hyperlink" Target="https://www.handyhandouts.com/ContactUs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eeiconspng.com/images/website-icon" TargetMode="External"/><Relationship Id="rId11" Type="http://schemas.openxmlformats.org/officeDocument/2006/relationships/hyperlink" Target="https://todotecnologia-eso.blogspot.com/p/bachillerato.html" TargetMode="External"/><Relationship Id="rId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hyperlink" Target="https://www.pngaaa.com/detail/47701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vrnevada.nv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89BEBBE4-CCEF-A727-E5E6-AAF5002E3C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00AEEF"/>
                </a:solidFill>
                <a:latin typeface="Nexa Bold" panose="02000000000000000000" pitchFamily="50" charset="0"/>
              </a:rPr>
              <a:t>From Visibility to Access</a:t>
            </a:r>
            <a:endParaRPr lang="en-US" dirty="0"/>
          </a:p>
        </p:txBody>
      </p:sp>
      <p:pic>
        <p:nvPicPr>
          <p:cNvPr id="12" name="Picture 11" descr="VR LOGO">
            <a:extLst>
              <a:ext uri="{FF2B5EF4-FFF2-40B4-BE49-F238E27FC236}">
                <a16:creationId xmlns:a16="http://schemas.microsoft.com/office/drawing/2014/main" id="{384D0EE6-1356-466C-B5D5-2C33E5EDB3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0" y="185525"/>
            <a:ext cx="2108448" cy="833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F613E-9839-458F-AB8F-AA0B9AACB72F}"/>
              </a:ext>
            </a:extLst>
          </p:cNvPr>
          <p:cNvSpPr txBox="1"/>
          <p:nvPr/>
        </p:nvSpPr>
        <p:spPr>
          <a:xfrm>
            <a:off x="1004596" y="1901864"/>
            <a:ext cx="6094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How Nevada VR Uses Digital Media and Online Services to Strengthen Engagement and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24CEC-6CDB-B819-CCDE-56555AED6F3D}"/>
              </a:ext>
            </a:extLst>
          </p:cNvPr>
          <p:cNvSpPr txBox="1"/>
          <p:nvPr/>
        </p:nvSpPr>
        <p:spPr>
          <a:xfrm>
            <a:off x="1004596" y="2752965"/>
            <a:ext cx="6094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8DC63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Nevada Vocational Rehabilitation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10809-FB26-43A3-EDA8-2506F3F4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32" y="3396265"/>
            <a:ext cx="507936" cy="507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EB20C5-A5EA-57BC-4165-BBDE47822AA8}"/>
              </a:ext>
            </a:extLst>
          </p:cNvPr>
          <p:cNvSpPr txBox="1"/>
          <p:nvPr/>
        </p:nvSpPr>
        <p:spPr>
          <a:xfrm>
            <a:off x="1803400" y="3296290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Mechelle Merrill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MS, CRC, CPM</a:t>
            </a:r>
          </a:p>
          <a:p>
            <a:pPr algn="just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Deputy Administrator of Programs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4FEA68-FE68-B76A-0581-B4C16A91B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32" y="4297965"/>
            <a:ext cx="507936" cy="5079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5B79F2-4FC0-76EE-15F6-63DC0C78B00E}"/>
              </a:ext>
            </a:extLst>
          </p:cNvPr>
          <p:cNvSpPr txBox="1"/>
          <p:nvPr/>
        </p:nvSpPr>
        <p:spPr>
          <a:xfrm>
            <a:off x="1803400" y="4197990"/>
            <a:ext cx="529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Sheena Childers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MS, CRC, CPM</a:t>
            </a:r>
          </a:p>
          <a:p>
            <a:pPr algn="just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Rehabilitation Bureau Chief 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7A184C-7251-5B6B-7072-77741DF13F00}"/>
              </a:ext>
            </a:extLst>
          </p:cNvPr>
          <p:cNvSpPr txBox="1"/>
          <p:nvPr/>
        </p:nvSpPr>
        <p:spPr>
          <a:xfrm>
            <a:off x="3290888" y="5077002"/>
            <a:ext cx="561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AEE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CSAVR Spring Conference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02132-161F-3299-CE28-3188895D3CD0}"/>
              </a:ext>
            </a:extLst>
          </p:cNvPr>
          <p:cNvSpPr txBox="1"/>
          <p:nvPr/>
        </p:nvSpPr>
        <p:spPr>
          <a:xfrm>
            <a:off x="4448175" y="5667421"/>
            <a:ext cx="329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March 31, 2026  | 9:30 AM</a:t>
            </a:r>
          </a:p>
        </p:txBody>
      </p:sp>
      <p:pic>
        <p:nvPicPr>
          <p:cNvPr id="15" name="Picture 14" descr="social Media funnel">
            <a:extLst>
              <a:ext uri="{FF2B5EF4-FFF2-40B4-BE49-F238E27FC236}">
                <a16:creationId xmlns:a16="http://schemas.microsoft.com/office/drawing/2014/main" id="{9FCC6783-569A-0259-7CC1-CBF64C674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4" b="96585" l="4216" r="93017">
                        <a14:foregroundMark x1="11462" y1="18537" x2="13043" y2="32195"/>
                        <a14:foregroundMark x1="13043" y1="32195" x2="41634" y2="81138"/>
                        <a14:foregroundMark x1="41634" y1="81138" x2="60343" y2="82602"/>
                        <a14:foregroundMark x1="60343" y1="82602" x2="99209" y2="22927"/>
                        <a14:foregroundMark x1="99209" y1="22927" x2="91436" y2="12033"/>
                        <a14:foregroundMark x1="91436" y1="12033" x2="80501" y2="5041"/>
                        <a14:foregroundMark x1="80501" y1="5041" x2="21080" y2="5041"/>
                        <a14:foregroundMark x1="21080" y1="5041" x2="9354" y2="13821"/>
                        <a14:foregroundMark x1="9354" y1="13821" x2="4743" y2="27317"/>
                        <a14:foregroundMark x1="4743" y1="27317" x2="12516" y2="38862"/>
                        <a14:foregroundMark x1="12516" y1="38862" x2="16206" y2="40813"/>
                        <a14:foregroundMark x1="40316" y1="7154" x2="40316" y2="7154"/>
                        <a14:foregroundMark x1="44532" y1="12683" x2="44532" y2="12683"/>
                        <a14:foregroundMark x1="43478" y1="14797" x2="43478" y2="14797"/>
                        <a14:foregroundMark x1="43478" y1="20650" x2="43478" y2="20650"/>
                        <a14:foregroundMark x1="52701" y1="20325" x2="52701" y2="20325"/>
                        <a14:foregroundMark x1="31489" y1="13659" x2="31489" y2="13659"/>
                        <a14:foregroundMark x1="18577" y1="21626" x2="18577" y2="21626"/>
                        <a14:foregroundMark x1="23715" y1="37724" x2="23715" y2="37724"/>
                        <a14:foregroundMark x1="35705" y1="54634" x2="35705" y2="54634"/>
                        <a14:foregroundMark x1="32806" y1="58049" x2="32806" y2="58049"/>
                        <a14:foregroundMark x1="37813" y1="56423" x2="37813" y2="56423"/>
                        <a14:foregroundMark x1="42029" y1="73984" x2="42029" y2="73984"/>
                        <a14:foregroundMark x1="51515" y1="92520" x2="51515" y2="92520"/>
                        <a14:foregroundMark x1="49802" y1="93171" x2="49802" y2="93171"/>
                        <a14:foregroundMark x1="59552" y1="94959" x2="59552" y2="94959"/>
                        <a14:foregroundMark x1="59025" y1="92520" x2="59025" y2="92520"/>
                        <a14:foregroundMark x1="59552" y1="91545" x2="59552" y2="91545"/>
                        <a14:foregroundMark x1="59947" y1="89431" x2="58762" y2="88780"/>
                        <a14:foregroundMark x1="60738" y1="90081" x2="57708" y2="90407"/>
                        <a14:foregroundMark x1="61528" y1="93171" x2="61528" y2="93171"/>
                        <a14:foregroundMark x1="51252" y1="96585" x2="51252" y2="96585"/>
                        <a14:foregroundMark x1="93281" y1="26179" x2="93281" y2="26179"/>
                        <a14:foregroundMark x1="45191" y1="2276" x2="45191" y2="2276"/>
                        <a14:backgroundMark x1="14493" y1="3577" x2="26877" y2="1951"/>
                        <a14:backgroundMark x1="17128" y1="0" x2="26746" y2="1789"/>
                        <a14:backgroundMark x1="17128" y1="0" x2="17391" y2="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2000" y="1380353"/>
            <a:ext cx="5080000" cy="461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50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87777D-FF45-2A60-EC82-E8A2988695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8062" y="208622"/>
            <a:ext cx="6451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AEEF"/>
                </a:solidFill>
                <a:latin typeface="Nexa Bold" panose="02000000000000000000"/>
              </a:rPr>
              <a:t>VRNevada</a:t>
            </a:r>
            <a:r>
              <a:rPr lang="en-US" sz="3600" b="1" dirty="0">
                <a:solidFill>
                  <a:srgbClr val="00AEEF"/>
                </a:solidFill>
                <a:latin typeface="Nexa Bold" panose="02000000000000000000"/>
              </a:rPr>
              <a:t> Website Data</a:t>
            </a:r>
          </a:p>
        </p:txBody>
      </p:sp>
      <p:pic>
        <p:nvPicPr>
          <p:cNvPr id="2" name="Picture 1" descr="VR website data 1">
            <a:extLst>
              <a:ext uri="{FF2B5EF4-FFF2-40B4-BE49-F238E27FC236}">
                <a16:creationId xmlns:a16="http://schemas.microsoft.com/office/drawing/2014/main" id="{2D4B88FF-EAF2-0D3E-3632-E50331BAD2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13628">
            <a:off x="742934" y="1618734"/>
            <a:ext cx="2107951" cy="4708197"/>
          </a:xfrm>
          <a:prstGeom prst="rect">
            <a:avLst/>
          </a:prstGeom>
        </p:spPr>
      </p:pic>
      <p:pic>
        <p:nvPicPr>
          <p:cNvPr id="3" name="Picture 2" descr="VR website data 2">
            <a:extLst>
              <a:ext uri="{FF2B5EF4-FFF2-40B4-BE49-F238E27FC236}">
                <a16:creationId xmlns:a16="http://schemas.microsoft.com/office/drawing/2014/main" id="{13646FA3-2DE6-DB8B-D3F6-8D389D823D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1261">
            <a:off x="3972218" y="1256800"/>
            <a:ext cx="2183568" cy="5030176"/>
          </a:xfrm>
          <a:prstGeom prst="rect">
            <a:avLst/>
          </a:prstGeom>
        </p:spPr>
      </p:pic>
      <p:pic>
        <p:nvPicPr>
          <p:cNvPr id="4" name="Picture 3" descr="Image of VR website">
            <a:extLst>
              <a:ext uri="{FF2B5EF4-FFF2-40B4-BE49-F238E27FC236}">
                <a16:creationId xmlns:a16="http://schemas.microsoft.com/office/drawing/2014/main" id="{77D96BC5-C4B5-61B7-E780-020BB2928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007" y="208622"/>
            <a:ext cx="4505954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1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53CB-9708-0DFA-236B-41E86D0AB6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609600"/>
            <a:ext cx="10515600" cy="10810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j-ea"/>
                <a:cs typeface="Arial" panose="020B0604020202020204" pitchFamily="34" charset="0"/>
              </a:rPr>
              <a:t>How we use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Bold" panose="02000000000000000000"/>
                <a:ea typeface="+mj-ea"/>
                <a:cs typeface="Arial" panose="020B0604020202020204" pitchFamily="34" charset="0"/>
              </a:rPr>
              <a:t>Docu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j-ea"/>
                <a:cs typeface="Arial" panose="020B0604020202020204" pitchFamily="34" charset="0"/>
              </a:rPr>
              <a:t>Sign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Nexa Bold" panose="0200000000000000000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21BB8-21C8-6AAC-8EFE-3914043AF703}"/>
              </a:ext>
            </a:extLst>
          </p:cNvPr>
          <p:cNvSpPr txBox="1"/>
          <p:nvPr/>
        </p:nvSpPr>
        <p:spPr>
          <a:xfrm>
            <a:off x="838200" y="1875472"/>
            <a:ext cx="50546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VR And Blind Service Applications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IPE Signatures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FPA Signatures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Releases of Information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Program participation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SYIP, Project SEARCH, college forms, etc.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Disclosure documents requiring participant signature</a:t>
            </a:r>
          </a:p>
          <a:p>
            <a:pPr marL="285750" indent="-28575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Service Agreements - VR contracts </a:t>
            </a:r>
          </a:p>
        </p:txBody>
      </p:sp>
      <p:graphicFrame>
        <p:nvGraphicFramePr>
          <p:cNvPr id="7" name="Chart 6" descr="GRAPHS">
            <a:extLst>
              <a:ext uri="{FF2B5EF4-FFF2-40B4-BE49-F238E27FC236}">
                <a16:creationId xmlns:a16="http://schemas.microsoft.com/office/drawing/2014/main" id="{FAD394C8-68EB-60A0-C13B-62BBAFF01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113192"/>
              </p:ext>
            </p:extLst>
          </p:nvPr>
        </p:nvGraphicFramePr>
        <p:xfrm>
          <a:off x="6629400" y="1452033"/>
          <a:ext cx="5054600" cy="395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85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54CDA-C4C1-886A-E744-03A5BC031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AD7B3-9AAE-3C79-DC10-300E4CEFD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457200"/>
            <a:ext cx="10515600" cy="1233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j-ea"/>
                <a:cs typeface="Arial" panose="020B0604020202020204" pitchFamily="34" charset="0"/>
              </a:rPr>
              <a:t>Social Media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1543B6-3485-22FF-16C7-B526D7827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1333498"/>
            <a:ext cx="4301671" cy="2209799"/>
            <a:chOff x="1260929" y="1778000"/>
            <a:chExt cx="4301671" cy="22097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834431-D1C7-571C-9597-7509D9E6172E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54CDD26-3383-0AA9-5339-1B3D5B89EE70}"/>
                </a:ext>
              </a:extLst>
            </p:cNvPr>
            <p:cNvSpPr/>
            <p:nvPr/>
          </p:nvSpPr>
          <p:spPr>
            <a:xfrm>
              <a:off x="12609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655191-7978-CDED-F8C6-39141B6E1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3682999"/>
            <a:ext cx="4301671" cy="2209799"/>
            <a:chOff x="1260929" y="4127501"/>
            <a:chExt cx="4301671" cy="22097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010B5C-D0BA-7DAB-2E94-3518E9F85F5C}"/>
                </a:ext>
              </a:extLst>
            </p:cNvPr>
            <p:cNvSpPr/>
            <p:nvPr/>
          </p:nvSpPr>
          <p:spPr>
            <a:xfrm>
              <a:off x="12609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9476E13-8B9D-3975-1E6D-0EBEB8C729BC}"/>
                </a:ext>
              </a:extLst>
            </p:cNvPr>
            <p:cNvSpPr/>
            <p:nvPr/>
          </p:nvSpPr>
          <p:spPr>
            <a:xfrm>
              <a:off x="1260929" y="4127501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667FA3-F5F8-1308-920F-84F452971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1333498"/>
            <a:ext cx="4301671" cy="2209799"/>
            <a:chOff x="6252029" y="1778000"/>
            <a:chExt cx="4301671" cy="22097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3A5C4A-8078-699D-0D43-C0E896DCC930}"/>
                </a:ext>
              </a:extLst>
            </p:cNvPr>
            <p:cNvSpPr/>
            <p:nvPr/>
          </p:nvSpPr>
          <p:spPr>
            <a:xfrm>
              <a:off x="62520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D4DFCB-41C2-A7B3-A672-307F90C0D041}"/>
                </a:ext>
              </a:extLst>
            </p:cNvPr>
            <p:cNvSpPr/>
            <p:nvPr/>
          </p:nvSpPr>
          <p:spPr>
            <a:xfrm>
              <a:off x="62520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183AA-C00E-8DDA-3E24-81F283954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3682999"/>
            <a:ext cx="4301671" cy="2209799"/>
            <a:chOff x="6252029" y="4127501"/>
            <a:chExt cx="4301671" cy="220979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562D3C6-7761-A21E-7191-27082263EB69}"/>
                </a:ext>
              </a:extLst>
            </p:cNvPr>
            <p:cNvSpPr/>
            <p:nvPr/>
          </p:nvSpPr>
          <p:spPr>
            <a:xfrm>
              <a:off x="62520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C6FF68A-8CC0-11F3-9560-B14510ABF770}"/>
                </a:ext>
              </a:extLst>
            </p:cNvPr>
            <p:cNvSpPr/>
            <p:nvPr/>
          </p:nvSpPr>
          <p:spPr>
            <a:xfrm>
              <a:off x="6252029" y="4127501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F806FAC-3095-005C-A98C-79C4CF113D12}"/>
              </a:ext>
            </a:extLst>
          </p:cNvPr>
          <p:cNvSpPr txBox="1"/>
          <p:nvPr/>
        </p:nvSpPr>
        <p:spPr>
          <a:xfrm>
            <a:off x="2924624" y="1519502"/>
            <a:ext cx="298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exa Bold" panose="02000000000000000000"/>
              </a:rPr>
              <a:t>Multi Platform Presence</a:t>
            </a:r>
            <a:endParaRPr lang="en-US" b="1" dirty="0">
              <a:solidFill>
                <a:schemeClr val="bg1"/>
              </a:solidFill>
              <a:latin typeface="Nexa Bold" panose="0200000000000000000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2ABD82-C157-519F-DCFF-91F8A5E8EFC4}"/>
              </a:ext>
            </a:extLst>
          </p:cNvPr>
          <p:cNvSpPr txBox="1"/>
          <p:nvPr/>
        </p:nvSpPr>
        <p:spPr>
          <a:xfrm>
            <a:off x="1963965" y="2115486"/>
            <a:ext cx="3759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SzPct val="151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</a:p>
          <a:p>
            <a:pPr marL="342900" indent="-342900">
              <a:spcAft>
                <a:spcPts val="600"/>
              </a:spcAft>
              <a:buSzPct val="151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LinkedIn</a:t>
            </a:r>
          </a:p>
          <a:p>
            <a:pPr marL="342900" indent="-342900">
              <a:spcAft>
                <a:spcPts val="600"/>
              </a:spcAft>
              <a:buSzPct val="151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Instagram</a:t>
            </a:r>
          </a:p>
          <a:p>
            <a:pPr marL="342900" indent="-342900">
              <a:spcAft>
                <a:spcPts val="600"/>
              </a:spcAft>
              <a:buSzPct val="151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B0F29-9D69-2367-32E3-D0CEAC8889FA}"/>
              </a:ext>
            </a:extLst>
          </p:cNvPr>
          <p:cNvSpPr txBox="1"/>
          <p:nvPr/>
        </p:nvSpPr>
        <p:spPr>
          <a:xfrm>
            <a:off x="7594145" y="1523730"/>
            <a:ext cx="275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VR Dedicated Channels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2913C-D5D3-DFCB-52F5-8FD6DE2B757A}"/>
              </a:ext>
            </a:extLst>
          </p:cNvPr>
          <p:cNvSpPr txBox="1"/>
          <p:nvPr/>
        </p:nvSpPr>
        <p:spPr>
          <a:xfrm>
            <a:off x="6501945" y="2116394"/>
            <a:ext cx="375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VR focused messaging</a:t>
            </a:r>
          </a:p>
          <a:p>
            <a:pPr marL="285750" indent="-285750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Employment success stories</a:t>
            </a:r>
          </a:p>
          <a:p>
            <a:pPr marL="285750" indent="-285750">
              <a:spcAft>
                <a:spcPts val="600"/>
              </a:spcAft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Program highlights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537CB-F976-7177-3C86-B304150C31C9}"/>
              </a:ext>
            </a:extLst>
          </p:cNvPr>
          <p:cNvSpPr txBox="1"/>
          <p:nvPr/>
        </p:nvSpPr>
        <p:spPr>
          <a:xfrm>
            <a:off x="2768600" y="3899240"/>
            <a:ext cx="31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Annual Social Media Plan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E3180-89FE-DA26-27C4-4F6E886FA6E7}"/>
              </a:ext>
            </a:extLst>
          </p:cNvPr>
          <p:cNvSpPr txBox="1"/>
          <p:nvPr/>
        </p:nvSpPr>
        <p:spPr>
          <a:xfrm>
            <a:off x="2110014" y="4413641"/>
            <a:ext cx="375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Planned campaigns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Monthly themes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Performance tracking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53A6D-D4F4-11E6-39B8-FFB756198945}"/>
              </a:ext>
            </a:extLst>
          </p:cNvPr>
          <p:cNvSpPr txBox="1"/>
          <p:nvPr/>
        </p:nvSpPr>
        <p:spPr>
          <a:xfrm>
            <a:off x="7494815" y="3899240"/>
            <a:ext cx="290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Public Information Officer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F24FE1-510A-3F95-C315-CFDA01CDECD6}"/>
              </a:ext>
            </a:extLst>
          </p:cNvPr>
          <p:cNvSpPr txBox="1"/>
          <p:nvPr/>
        </p:nvSpPr>
        <p:spPr>
          <a:xfrm>
            <a:off x="6367235" y="4440926"/>
            <a:ext cx="402862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50000"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Content strategy and messaging</a:t>
            </a:r>
          </a:p>
          <a:p>
            <a:pPr marL="285750" indent="-285750">
              <a:spcAft>
                <a:spcPts val="600"/>
              </a:spcAft>
              <a:buSzPct val="150000"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Brand consistency</a:t>
            </a:r>
          </a:p>
          <a:p>
            <a:pPr marL="285750" indent="-285750">
              <a:spcAft>
                <a:spcPts val="600"/>
              </a:spcAft>
              <a:buSzPct val="150000"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Media coordination</a:t>
            </a:r>
          </a:p>
          <a:p>
            <a:pPr marL="285750" indent="-285750">
              <a:spcAft>
                <a:spcPts val="600"/>
              </a:spcAft>
              <a:buSzPct val="150000"/>
              <a:buBlip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Community engagement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FB90D6-CF01-09BF-BE01-F691BF0F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802492" y="1352461"/>
            <a:ext cx="974268" cy="6196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2B268A-92B7-46DC-C807-A57D11D6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flipV="1">
            <a:off x="1764647" y="3734755"/>
            <a:ext cx="768096" cy="6788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EAE0EE8-6761-E918-1974-DAE2064922BB}"/>
              </a:ext>
            </a:extLst>
          </p:cNvPr>
          <p:cNvSpPr txBox="1"/>
          <p:nvPr/>
        </p:nvSpPr>
        <p:spPr>
          <a:xfrm>
            <a:off x="2821214" y="6216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Nexa Bold" panose="02000000000000000000"/>
                <a:ea typeface="Roboto" panose="02000000000000000000" pitchFamily="2" charset="0"/>
              </a:rPr>
              <a:t>Think content creator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AB69D0-67E9-67EF-8212-BED1414DE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31" y="1462088"/>
            <a:ext cx="685800" cy="457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D4610A-8E85-B770-3D9B-C2822368B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8906" y1="30348" x2="28906" y2="30348"/>
                        <a14:foregroundMark x1="28490" y1="33531" x2="28490" y2="33531"/>
                        <a14:foregroundMark x1="31094" y1="31458" x2="31094" y2="31458"/>
                        <a14:foregroundMark x1="79323" y1="27387" x2="79323" y2="27387"/>
                        <a14:foregroundMark x1="80365" y1="26869" x2="80365" y2="26869"/>
                        <a14:foregroundMark x1="79688" y1="24056" x2="79688" y2="24056"/>
                        <a14:foregroundMark x1="83490" y1="83494" x2="83490" y2="83494"/>
                        <a14:foregroundMark x1="85573" y1="82976" x2="85573" y2="82976"/>
                        <a14:foregroundMark x1="86771" y1="82976" x2="86771" y2="82976"/>
                        <a14:foregroundMark x1="14167" y1="83494" x2="14167" y2="83494"/>
                        <a14:foregroundMark x1="12865" y1="82976" x2="12865" y2="82976"/>
                        <a14:backgroundMark x1="32292" y1="11103" x2="32604" y2="18505"/>
                        <a14:backgroundMark x1="32604" y1="18505" x2="38333" y2="24500"/>
                        <a14:backgroundMark x1="38333" y1="24500" x2="51771" y2="25981"/>
                        <a14:backgroundMark x1="51771" y1="25981" x2="62604" y2="23538"/>
                        <a14:backgroundMark x1="62604" y1="23538" x2="66979" y2="19541"/>
                        <a14:backgroundMark x1="66979" y1="19541" x2="65000" y2="10733"/>
                        <a14:backgroundMark x1="65000" y1="10733" x2="42552" y2="7994"/>
                        <a14:backgroundMark x1="42552" y1="7994" x2="35781" y2="8660"/>
                        <a14:backgroundMark x1="35781" y1="8660" x2="32552" y2="1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208137" y="3594906"/>
            <a:ext cx="1174541" cy="8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E1858C5-E448-8F1C-96A8-650F91226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2900" y="0"/>
            <a:ext cx="596900" cy="6858000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CA5EDE-DC58-4275-471D-BA979507C0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365125"/>
            <a:ext cx="12026900" cy="62230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EEF"/>
                </a:solidFill>
                <a:latin typeface="Nexa Bold" panose="02000000000000000000"/>
              </a:rPr>
              <a:t>Application Growth After Digital Modernization</a:t>
            </a:r>
          </a:p>
        </p:txBody>
      </p:sp>
      <p:graphicFrame>
        <p:nvGraphicFramePr>
          <p:cNvPr id="13" name="Chart 12" descr="Chart">
            <a:extLst>
              <a:ext uri="{FF2B5EF4-FFF2-40B4-BE49-F238E27FC236}">
                <a16:creationId xmlns:a16="http://schemas.microsoft.com/office/drawing/2014/main" id="{010A5754-2093-8612-583A-2DC4471FC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140127"/>
              </p:ext>
            </p:extLst>
          </p:nvPr>
        </p:nvGraphicFramePr>
        <p:xfrm>
          <a:off x="2032000" y="1320999"/>
          <a:ext cx="7683500" cy="486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BD8F108-F4A7-8DF5-4E3B-D5E949CD860F}"/>
              </a:ext>
            </a:extLst>
          </p:cNvPr>
          <p:cNvSpPr txBox="1"/>
          <p:nvPr/>
        </p:nvSpPr>
        <p:spPr>
          <a:xfrm>
            <a:off x="4140656" y="4916463"/>
            <a:ext cx="104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1E956-25C4-C8E8-5813-8FE9CE5F006F}"/>
              </a:ext>
            </a:extLst>
          </p:cNvPr>
          <p:cNvSpPr txBox="1"/>
          <p:nvPr/>
        </p:nvSpPr>
        <p:spPr>
          <a:xfrm>
            <a:off x="3480257" y="6055409"/>
            <a:ext cx="2463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Paper-Based Application</a:t>
            </a: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(Pre-Pandemic)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01FAF-1519-09BC-2BBE-7D168220DF66}"/>
              </a:ext>
            </a:extLst>
          </p:cNvPr>
          <p:cNvSpPr txBox="1"/>
          <p:nvPr/>
        </p:nvSpPr>
        <p:spPr>
          <a:xfrm>
            <a:off x="6832143" y="2659637"/>
            <a:ext cx="104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3EFEDF-0416-20D2-CCC7-FF54DD3AB43E}"/>
              </a:ext>
            </a:extLst>
          </p:cNvPr>
          <p:cNvSpPr txBox="1"/>
          <p:nvPr/>
        </p:nvSpPr>
        <p:spPr>
          <a:xfrm>
            <a:off x="6096000" y="6046315"/>
            <a:ext cx="232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Online Application +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8" name="Picture 27" descr="upward arrow">
            <a:extLst>
              <a:ext uri="{FF2B5EF4-FFF2-40B4-BE49-F238E27FC236}">
                <a16:creationId xmlns:a16="http://schemas.microsoft.com/office/drawing/2014/main" id="{A6B3A1FF-5777-14C3-4258-B4A7F8AD6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229" y="1515299"/>
            <a:ext cx="2463343" cy="34481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D347813-D61C-BE5D-0EA3-4C3D05D93B9F}"/>
              </a:ext>
            </a:extLst>
          </p:cNvPr>
          <p:cNvSpPr txBox="1"/>
          <p:nvPr/>
        </p:nvSpPr>
        <p:spPr>
          <a:xfrm>
            <a:off x="4559527" y="1923486"/>
            <a:ext cx="153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EA8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+180%</a:t>
            </a:r>
          </a:p>
        </p:txBody>
      </p:sp>
    </p:spTree>
    <p:extLst>
      <p:ext uri="{BB962C8B-B14F-4D97-AF65-F5344CB8AC3E}">
        <p14:creationId xmlns:p14="http://schemas.microsoft.com/office/powerpoint/2010/main" val="123847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0E1A7-7C2F-387B-D1C3-8F5A4C704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BC8459-B2D9-2A00-CA03-013D17E1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1079500"/>
            <a:ext cx="4301671" cy="5359400"/>
            <a:chOff x="1260929" y="1778000"/>
            <a:chExt cx="4301671" cy="22097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3CE460-89B5-58EA-87D1-DC638A828AC6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63137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92313F-03D0-FC9A-AFC2-89D3B0D4E7AF}"/>
                </a:ext>
              </a:extLst>
            </p:cNvPr>
            <p:cNvSpPr/>
            <p:nvPr/>
          </p:nvSpPr>
          <p:spPr>
            <a:xfrm>
              <a:off x="1260929" y="1778000"/>
              <a:ext cx="4301671" cy="310247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AD9C61-CCE6-5CBD-FD37-F2CA2EC76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8450" y="0"/>
            <a:ext cx="596900" cy="6858000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ED189-4051-C287-FAE2-0098CC9B6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28921" y="1079500"/>
            <a:ext cx="4301671" cy="5359400"/>
            <a:chOff x="1260929" y="1778000"/>
            <a:chExt cx="4301671" cy="220979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D269269-8A39-CFD7-7982-C72FDB918DEF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0B258C-429E-31A2-82AE-3D8CBAA04EE7}"/>
                </a:ext>
              </a:extLst>
            </p:cNvPr>
            <p:cNvSpPr/>
            <p:nvPr/>
          </p:nvSpPr>
          <p:spPr>
            <a:xfrm>
              <a:off x="1260929" y="1778000"/>
              <a:ext cx="4301671" cy="310247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4E30F2A8-DEBD-111E-8FB6-43BC17B091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4323" y="372934"/>
            <a:ext cx="73406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What Drove the 180% Increase?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420260-6320-3DB1-0156-0CFE7583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3647" y="1831938"/>
            <a:ext cx="1810976" cy="1781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A8F1D4-E260-8A0E-BA8D-346490025869}"/>
              </a:ext>
            </a:extLst>
          </p:cNvPr>
          <p:cNvSpPr txBox="1"/>
          <p:nvPr/>
        </p:nvSpPr>
        <p:spPr>
          <a:xfrm>
            <a:off x="2125889" y="1156752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Before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5DF2F4-296D-09B3-60CA-E3DFB546731C}"/>
              </a:ext>
            </a:extLst>
          </p:cNvPr>
          <p:cNvSpPr txBox="1"/>
          <p:nvPr/>
        </p:nvSpPr>
        <p:spPr>
          <a:xfrm>
            <a:off x="1943100" y="3871901"/>
            <a:ext cx="38226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Paper application</a:t>
            </a:r>
          </a:p>
          <a:p>
            <a:pPr marL="457200" lvl="0" indent="-457200">
              <a:spcAft>
                <a:spcPts val="6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Manual signatures</a:t>
            </a:r>
          </a:p>
          <a:p>
            <a:pPr marL="457200" lvl="0" indent="-457200">
              <a:spcAft>
                <a:spcPts val="6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Mailing / scanning / in-person steps</a:t>
            </a:r>
          </a:p>
          <a:p>
            <a:pPr marL="457200" lvl="0" indent="-457200">
              <a:spcAft>
                <a:spcPts val="6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Longer processing times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22BD2-CFB4-AFEB-8C12-E8B5CCCEFC3D}"/>
              </a:ext>
            </a:extLst>
          </p:cNvPr>
          <p:cNvSpPr txBox="1"/>
          <p:nvPr/>
        </p:nvSpPr>
        <p:spPr>
          <a:xfrm>
            <a:off x="7043056" y="1244600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After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368B35-8427-E524-6587-DAB92DBA4842}"/>
              </a:ext>
            </a:extLst>
          </p:cNvPr>
          <p:cNvSpPr txBox="1"/>
          <p:nvPr/>
        </p:nvSpPr>
        <p:spPr>
          <a:xfrm>
            <a:off x="6808106" y="3871901"/>
            <a:ext cx="35433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Online application</a:t>
            </a:r>
          </a:p>
          <a:p>
            <a:pPr marL="285750" lvl="0" indent="-285750">
              <a:spcAft>
                <a:spcPts val="600"/>
              </a:spcAft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e-signatures</a:t>
            </a:r>
          </a:p>
          <a:p>
            <a:pPr marL="285750" lvl="0" indent="-285750">
              <a:spcAft>
                <a:spcPts val="600"/>
              </a:spcAft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Immediate submission</a:t>
            </a:r>
          </a:p>
          <a:p>
            <a:pPr marL="285750" lvl="0" indent="-285750">
              <a:spcAft>
                <a:spcPts val="600"/>
              </a:spcAft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Faster intake processing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1AA1E1F-C568-849E-5F98-0779BD272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61" b="97642" l="0" r="100000">
                        <a14:foregroundMark x1="19510" y1="2712" x2="19510" y2="2712"/>
                        <a14:foregroundMark x1="24314" y1="2712" x2="24314" y2="2712"/>
                        <a14:foregroundMark x1="26373" y1="3538" x2="46176" y2="4481"/>
                        <a14:foregroundMark x1="46176" y1="4481" x2="60588" y2="3774"/>
                        <a14:foregroundMark x1="60588" y1="3774" x2="88922" y2="3774"/>
                        <a14:foregroundMark x1="88922" y1="3774" x2="95784" y2="7665"/>
                        <a14:foregroundMark x1="95784" y1="7665" x2="97353" y2="16745"/>
                        <a14:foregroundMark x1="97353" y1="16745" x2="97157" y2="72642"/>
                        <a14:foregroundMark x1="96863" y1="5778" x2="96863" y2="5778"/>
                        <a14:foregroundMark x1="95196" y1="3774" x2="95196" y2="3774"/>
                        <a14:foregroundMark x1="37941" y1="14269" x2="37941" y2="14269"/>
                        <a14:foregroundMark x1="39020" y1="15448" x2="39020" y2="15448"/>
                        <a14:foregroundMark x1="14510" y1="13679" x2="14510" y2="13679"/>
                        <a14:foregroundMark x1="14804" y1="14976" x2="14804" y2="14976"/>
                        <a14:foregroundMark x1="77843" y1="53184" x2="77843" y2="53184"/>
                        <a14:foregroundMark x1="45000" y1="3066" x2="46078" y2="3066"/>
                        <a14:foregroundMark x1="45882" y1="96344" x2="45882" y2="96344"/>
                        <a14:foregroundMark x1="50000" y1="97052" x2="50000" y2="97052"/>
                        <a14:foregroundMark x1="70098" y1="96108" x2="29118" y2="96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594" y="1930767"/>
            <a:ext cx="2012498" cy="16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DC730-C26D-9EB1-88D3-9F640A8B4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51DB3F-DB48-9361-AC3D-3E0339408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8300" y="1333498"/>
            <a:ext cx="8877300" cy="4902202"/>
          </a:xfrm>
          <a:prstGeom prst="roundRect">
            <a:avLst/>
          </a:prstGeom>
          <a:solidFill>
            <a:srgbClr val="B5DCEB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9C82F-4B98-D991-62C4-1489BDFB6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9150" y="515281"/>
            <a:ext cx="10515600" cy="81821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EEF"/>
                </a:solidFill>
                <a:latin typeface="Nexa Bold" panose="02000000000000000000"/>
              </a:rPr>
              <a:t>Impact on Intake &amp; Agency Efficiency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3F0C98-0A35-702B-C7BC-400FAD67A7CC}"/>
              </a:ext>
            </a:extLst>
          </p:cNvPr>
          <p:cNvSpPr txBox="1"/>
          <p:nvPr/>
        </p:nvSpPr>
        <p:spPr>
          <a:xfrm>
            <a:off x="3994150" y="2064027"/>
            <a:ext cx="42037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📈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Faster application completion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⏱️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Reduced intake wait times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📄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Fewer incomplete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⚙️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Improved staff workflow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80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1E3A9D-AFFB-BFE6-48B5-038B3552489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6500" y="729734"/>
            <a:ext cx="93599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Digital Media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  <a:sym typeface="Wingdings" panose="05000000000000000000" pitchFamily="2" charset="2"/>
              </a:rPr>
              <a:t> Digital Access Pipeline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Nexa Bold" panose="0200000000000000000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019A83-F547-03DE-7B07-D05FA88FE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500" y="1809749"/>
            <a:ext cx="10287000" cy="453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FBA0C8-D883-D1E9-CBFE-542EAE8A26B8}"/>
              </a:ext>
            </a:extLst>
          </p:cNvPr>
          <p:cNvSpPr txBox="1"/>
          <p:nvPr/>
        </p:nvSpPr>
        <p:spPr>
          <a:xfrm>
            <a:off x="1206500" y="4996934"/>
            <a:ext cx="19534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Social Media Visibility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7B13C-D56D-0104-EB23-873BF909C42D}"/>
              </a:ext>
            </a:extLst>
          </p:cNvPr>
          <p:cNvSpPr txBox="1"/>
          <p:nvPr/>
        </p:nvSpPr>
        <p:spPr>
          <a:xfrm>
            <a:off x="1206500" y="5366266"/>
            <a:ext cx="1953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 Posts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Success stories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Program awareness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596FA4-7E05-9D66-7F21-70DA4DA8DE0A}"/>
              </a:ext>
            </a:extLst>
          </p:cNvPr>
          <p:cNvSpPr txBox="1"/>
          <p:nvPr/>
        </p:nvSpPr>
        <p:spPr>
          <a:xfrm>
            <a:off x="3302192" y="4996933"/>
            <a:ext cx="18744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 Engagement</a:t>
            </a:r>
            <a:endParaRPr lang="en-US" sz="1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AA90B-32AB-4A00-E79C-D6C8C2CBEEA9}"/>
              </a:ext>
            </a:extLst>
          </p:cNvPr>
          <p:cNvSpPr txBox="1"/>
          <p:nvPr/>
        </p:nvSpPr>
        <p:spPr>
          <a:xfrm>
            <a:off x="3302192" y="5304711"/>
            <a:ext cx="1765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VR Nevada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200" dirty="0" err="1">
                <a:latin typeface="Roboto" panose="02000000000000000000" pitchFamily="2" charset="0"/>
                <a:ea typeface="Roboto" panose="02000000000000000000" pitchFamily="2" charset="0"/>
              </a:rPr>
              <a:t>visits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Service information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Program pages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7DBEF1-84BC-3286-10FA-DA90BE0C3680}"/>
              </a:ext>
            </a:extLst>
          </p:cNvPr>
          <p:cNvSpPr txBox="1"/>
          <p:nvPr/>
        </p:nvSpPr>
        <p:spPr>
          <a:xfrm>
            <a:off x="5458566" y="5029689"/>
            <a:ext cx="146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Online Application</a:t>
            </a:r>
            <a:endParaRPr lang="en-US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01F09-A0C5-A907-B6AC-0B617ABC8D46}"/>
              </a:ext>
            </a:extLst>
          </p:cNvPr>
          <p:cNvSpPr txBox="1"/>
          <p:nvPr/>
        </p:nvSpPr>
        <p:spPr>
          <a:xfrm>
            <a:off x="5361978" y="5385030"/>
            <a:ext cx="1874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Online application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Easy digital entry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528B10-AD05-5808-FCB5-C2C0CA00D767}"/>
              </a:ext>
            </a:extLst>
          </p:cNvPr>
          <p:cNvSpPr txBox="1"/>
          <p:nvPr/>
        </p:nvSpPr>
        <p:spPr>
          <a:xfrm>
            <a:off x="7365952" y="5029689"/>
            <a:ext cx="1714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Submission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9311D4-24F1-F3DB-9E0E-ACDB4E8A70D9}"/>
              </a:ext>
            </a:extLst>
          </p:cNvPr>
          <p:cNvSpPr txBox="1"/>
          <p:nvPr/>
        </p:nvSpPr>
        <p:spPr>
          <a:xfrm>
            <a:off x="7315393" y="5366266"/>
            <a:ext cx="195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Secure e-signatures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Immediate submission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85FCFA-132A-C8E1-9053-3BBE7FC2410F}"/>
              </a:ext>
            </a:extLst>
          </p:cNvPr>
          <p:cNvSpPr txBox="1"/>
          <p:nvPr/>
        </p:nvSpPr>
        <p:spPr>
          <a:xfrm>
            <a:off x="9596091" y="5027712"/>
            <a:ext cx="1714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VR Participation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D05148-E258-4A93-0994-ACDB328BA177}"/>
              </a:ext>
            </a:extLst>
          </p:cNvPr>
          <p:cNvSpPr txBox="1"/>
          <p:nvPr/>
        </p:nvSpPr>
        <p:spPr>
          <a:xfrm>
            <a:off x="9336886" y="5370961"/>
            <a:ext cx="1953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Eligibility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</a:rPr>
              <a:t>VR services begin</a:t>
            </a:r>
          </a:p>
        </p:txBody>
      </p:sp>
    </p:spTree>
    <p:extLst>
      <p:ext uri="{BB962C8B-B14F-4D97-AF65-F5344CB8AC3E}">
        <p14:creationId xmlns:p14="http://schemas.microsoft.com/office/powerpoint/2010/main" val="2644129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B801A-6A5E-5E60-10EF-9B3D4C848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A23B94-CF4B-6FF5-7346-64B29881E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1992700"/>
            <a:ext cx="4301671" cy="4446200"/>
            <a:chOff x="1260929" y="1778000"/>
            <a:chExt cx="4301671" cy="22097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869E229-E4D7-2DCD-29D3-3A0B42193104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AA4566-68C7-0266-97CB-B192E3238686}"/>
                </a:ext>
              </a:extLst>
            </p:cNvPr>
            <p:cNvSpPr/>
            <p:nvPr/>
          </p:nvSpPr>
          <p:spPr>
            <a:xfrm>
              <a:off x="1260929" y="1778000"/>
              <a:ext cx="4301671" cy="310247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CE6B06-6534-5D6B-3696-C8407C950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28921" y="1992700"/>
            <a:ext cx="4301671" cy="4446200"/>
            <a:chOff x="1260929" y="1778000"/>
            <a:chExt cx="4301671" cy="220979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14A3E1-B483-0DBD-765A-F5C8EAEAC050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D8272B-E9B2-C078-9B6A-465F9D22F775}"/>
                </a:ext>
              </a:extLst>
            </p:cNvPr>
            <p:cNvSpPr/>
            <p:nvPr/>
          </p:nvSpPr>
          <p:spPr>
            <a:xfrm>
              <a:off x="1260929" y="1778000"/>
              <a:ext cx="4301671" cy="310247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267BE1C6-6A59-2B0E-9B42-4BA6671778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13971" y="573830"/>
            <a:ext cx="4826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What We Learned…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A20D8-4BEB-02FD-496C-3AC2563FC612}"/>
              </a:ext>
            </a:extLst>
          </p:cNvPr>
          <p:cNvSpPr txBox="1"/>
          <p:nvPr/>
        </p:nvSpPr>
        <p:spPr>
          <a:xfrm>
            <a:off x="2729469" y="2073981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Intake Team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5587B4-E218-96A1-A12D-529CBF56E160}"/>
              </a:ext>
            </a:extLst>
          </p:cNvPr>
          <p:cNvSpPr txBox="1"/>
          <p:nvPr/>
        </p:nvSpPr>
        <p:spPr>
          <a:xfrm>
            <a:off x="1892301" y="2886887"/>
            <a:ext cx="38226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Help complete VR applications</a:t>
            </a:r>
          </a:p>
          <a:p>
            <a:pPr marL="457200" lvl="0" indent="-4572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Explain VR services and programs</a:t>
            </a:r>
          </a:p>
          <a:p>
            <a:pPr marL="457200" lvl="0" indent="-4572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Determine eligibility</a:t>
            </a:r>
          </a:p>
          <a:p>
            <a:pPr marL="457200" indent="-4572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Give counselor more time to connect appropriate VR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3F3C7-7C34-E3BA-6B4E-78A9E01AD0F3}"/>
              </a:ext>
            </a:extLst>
          </p:cNvPr>
          <p:cNvSpPr txBox="1"/>
          <p:nvPr/>
        </p:nvSpPr>
        <p:spPr>
          <a:xfrm>
            <a:off x="7480300" y="-485076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NV Trip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7AA99B-D62B-3249-0633-3C21F3975BFD}"/>
              </a:ext>
            </a:extLst>
          </p:cNvPr>
          <p:cNvSpPr txBox="1"/>
          <p:nvPr/>
        </p:nvSpPr>
        <p:spPr>
          <a:xfrm>
            <a:off x="6787774" y="2923138"/>
            <a:ext cx="37659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lvl="0" indent="-4064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Online transition planning tool for students with disabilities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Connects families to education, employment, and independence resources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Supports school to work transition planning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Guides students toward adult life and employment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9A743-4F9C-EE9F-004F-FD08210C4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0801" y="1341810"/>
            <a:ext cx="1793266" cy="113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0F8DB8-35E4-36AA-DDF0-91C65C94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3367" y1="23321" x2="23367" y2="23321"/>
                        <a14:foregroundMark x1="20729" y1="66418" x2="20729" y2="66418"/>
                        <a14:foregroundMark x1="89573" y1="61940" x2="89573" y2="61940"/>
                        <a14:foregroundMark x1="84799" y1="24067" x2="84799" y2="24067"/>
                        <a14:foregroundMark x1="51759" y1="23694" x2="51759" y2="23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p:blipFill>
        <p:spPr>
          <a:xfrm>
            <a:off x="1301627" y="1341810"/>
            <a:ext cx="1931969" cy="130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14E03-A45D-9BD2-A65B-B35875C7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8A0AD3-F418-B5A9-DB38-C8FCB022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66721" y="1992700"/>
            <a:ext cx="4301671" cy="4446200"/>
            <a:chOff x="1260929" y="1778000"/>
            <a:chExt cx="4301671" cy="220979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9C756E-BB1B-C627-E552-46944C338B70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6234E8-40CC-486F-0651-85030D63CAD0}"/>
                </a:ext>
              </a:extLst>
            </p:cNvPr>
            <p:cNvSpPr/>
            <p:nvPr/>
          </p:nvSpPr>
          <p:spPr>
            <a:xfrm>
              <a:off x="1260929" y="1778000"/>
              <a:ext cx="4301671" cy="310247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DA6F3B02-EB50-AA4F-C9C0-789637A2EF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1399" y="695479"/>
            <a:ext cx="207906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NV TRIP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54468E-0EE6-1D10-BCC9-F9494E43159A}"/>
              </a:ext>
            </a:extLst>
          </p:cNvPr>
          <p:cNvSpPr txBox="1"/>
          <p:nvPr/>
        </p:nvSpPr>
        <p:spPr>
          <a:xfrm>
            <a:off x="4341928" y="2727421"/>
            <a:ext cx="376592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lvl="0" indent="-406400">
              <a:spcAft>
                <a:spcPts val="12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DIF grant partnership with the Nevada Department of Education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Strengthens collaboration between VR and education partners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Partnerships to Pathways roadmap for Nevada transition services</a:t>
            </a:r>
          </a:p>
          <a:p>
            <a:pPr marL="406400" lvl="0" indent="-406400">
              <a:spcAft>
                <a:spcPts val="1200"/>
              </a:spcAft>
              <a:buSzPct val="150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Supports coordinated school to work transition 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1E77C-D932-1FFC-C89E-46A8F5A4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8601" y="1341810"/>
            <a:ext cx="1793266" cy="113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61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DE9E685-DECA-F531-9713-1162113F8E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133"/>
            <a:ext cx="12192000" cy="6631734"/>
          </a:xfrm>
          <a:custGeom>
            <a:avLst/>
            <a:gdLst>
              <a:gd name="connsiteX0" fmla="*/ 0 w 11263532"/>
              <a:gd name="connsiteY0" fmla="*/ 0 h 6858000"/>
              <a:gd name="connsiteX1" fmla="*/ 11263532 w 11263532"/>
              <a:gd name="connsiteY1" fmla="*/ 0 h 6858000"/>
              <a:gd name="connsiteX2" fmla="*/ 11263532 w 11263532"/>
              <a:gd name="connsiteY2" fmla="*/ 6858000 h 6858000"/>
              <a:gd name="connsiteX3" fmla="*/ 0 w 112635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3532" h="6858000">
                <a:moveTo>
                  <a:pt x="0" y="0"/>
                </a:moveTo>
                <a:lnTo>
                  <a:pt x="11263532" y="0"/>
                </a:lnTo>
                <a:lnTo>
                  <a:pt x="1126353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B5DCEB"/>
            </a:fgClr>
            <a:bgClr>
              <a:prstClr val="white"/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8E541-B58D-4428-62C7-390DC0AF2D1D}"/>
              </a:ext>
            </a:extLst>
          </p:cNvPr>
          <p:cNvSpPr txBox="1"/>
          <p:nvPr/>
        </p:nvSpPr>
        <p:spPr>
          <a:xfrm>
            <a:off x="2225407" y="6106360"/>
            <a:ext cx="42304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NEVADATRIP.NV.GOV </a:t>
            </a:r>
            <a:endParaRPr 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2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112D027-925D-9367-2E4E-9728DCF5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1333498"/>
            <a:ext cx="4301671" cy="2209799"/>
            <a:chOff x="1260929" y="1778000"/>
            <a:chExt cx="4301671" cy="22097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C99F264-95B7-D9C4-5B5C-D977FA400E24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08591A0-B62D-0CA9-B49C-89F59DE1B63D}"/>
                </a:ext>
              </a:extLst>
            </p:cNvPr>
            <p:cNvSpPr/>
            <p:nvPr/>
          </p:nvSpPr>
          <p:spPr>
            <a:xfrm>
              <a:off x="12609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F499DA-1DF2-2A79-1F88-4BE2033EE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3682999"/>
            <a:ext cx="4301671" cy="2209799"/>
            <a:chOff x="1260929" y="4127501"/>
            <a:chExt cx="4301671" cy="22097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E56018-FDF7-0CA7-B821-FC97DA18A0A0}"/>
                </a:ext>
              </a:extLst>
            </p:cNvPr>
            <p:cNvSpPr/>
            <p:nvPr/>
          </p:nvSpPr>
          <p:spPr>
            <a:xfrm>
              <a:off x="12609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6C574A-C110-8F23-153A-DE079FB0EDDC}"/>
                </a:ext>
              </a:extLst>
            </p:cNvPr>
            <p:cNvSpPr/>
            <p:nvPr/>
          </p:nvSpPr>
          <p:spPr>
            <a:xfrm>
              <a:off x="1260929" y="4127501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68602C-86D0-08E4-74EC-485804E84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1333498"/>
            <a:ext cx="4301671" cy="2209799"/>
            <a:chOff x="6252029" y="1778000"/>
            <a:chExt cx="4301671" cy="22097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7A0713E-2ED0-57AA-5FB8-94ED093BC421}"/>
                </a:ext>
              </a:extLst>
            </p:cNvPr>
            <p:cNvSpPr/>
            <p:nvPr/>
          </p:nvSpPr>
          <p:spPr>
            <a:xfrm>
              <a:off x="62520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E4EAF2-78C7-63CB-D963-B2C257384AF8}"/>
                </a:ext>
              </a:extLst>
            </p:cNvPr>
            <p:cNvSpPr/>
            <p:nvPr/>
          </p:nvSpPr>
          <p:spPr>
            <a:xfrm>
              <a:off x="62520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39BD7BB-1753-2FAF-9C00-89C21A3DF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3682999"/>
            <a:ext cx="4301671" cy="2209799"/>
            <a:chOff x="6252029" y="4127501"/>
            <a:chExt cx="4301671" cy="22097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CCDAE1-1EAA-324A-7B1B-594078650E4F}"/>
                </a:ext>
              </a:extLst>
            </p:cNvPr>
            <p:cNvSpPr/>
            <p:nvPr/>
          </p:nvSpPr>
          <p:spPr>
            <a:xfrm>
              <a:off x="62520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BC8845-A666-E4C2-9794-B305937FF2FD}"/>
                </a:ext>
              </a:extLst>
            </p:cNvPr>
            <p:cNvSpPr/>
            <p:nvPr/>
          </p:nvSpPr>
          <p:spPr>
            <a:xfrm>
              <a:off x="6252029" y="4127501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98248E91-A95F-CC51-2EC3-F820DC943B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7400" y="342900"/>
            <a:ext cx="58166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Session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E5C844-0422-8E74-68AC-D27A25F27707}"/>
              </a:ext>
            </a:extLst>
          </p:cNvPr>
          <p:cNvSpPr txBox="1"/>
          <p:nvPr/>
        </p:nvSpPr>
        <p:spPr>
          <a:xfrm>
            <a:off x="2768599" y="1333498"/>
            <a:ext cx="317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Align Digital Communication and Access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A6DB8-A31C-4E07-4BEA-6F3B3D512499}"/>
              </a:ext>
            </a:extLst>
          </p:cNvPr>
          <p:cNvSpPr txBox="1"/>
          <p:nvPr/>
        </p:nvSpPr>
        <p:spPr>
          <a:xfrm>
            <a:off x="1905000" y="2235200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Understanding how Nevada VR aligned digital communication with service access and agency efficiency.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2E886D-2987-99ED-D1F1-6F4F5DFBDE73}"/>
              </a:ext>
            </a:extLst>
          </p:cNvPr>
          <p:cNvSpPr txBox="1"/>
          <p:nvPr/>
        </p:nvSpPr>
        <p:spPr>
          <a:xfrm>
            <a:off x="7632700" y="1333498"/>
            <a:ext cx="260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Online applications and E- signatures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FCABBC-B7E5-3A21-80CB-5CA6EB0CFFA6}"/>
              </a:ext>
            </a:extLst>
          </p:cNvPr>
          <p:cNvSpPr txBox="1"/>
          <p:nvPr/>
        </p:nvSpPr>
        <p:spPr>
          <a:xfrm>
            <a:off x="6367235" y="2216329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Learn how online applications and e-signatures improve intake outcome and processing speed.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EA0F4-FBB7-E17C-70A8-4D0078ADD150}"/>
              </a:ext>
            </a:extLst>
          </p:cNvPr>
          <p:cNvSpPr txBox="1"/>
          <p:nvPr/>
        </p:nvSpPr>
        <p:spPr>
          <a:xfrm>
            <a:off x="2768600" y="3899240"/>
            <a:ext cx="31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Social Media Engagement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ACFFA-F4C0-77C4-5FC2-928612111491}"/>
              </a:ext>
            </a:extLst>
          </p:cNvPr>
          <p:cNvSpPr txBox="1"/>
          <p:nvPr/>
        </p:nvSpPr>
        <p:spPr>
          <a:xfrm>
            <a:off x="1905000" y="4554203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Explore how social media supports the VR mission, values, and success stories.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07D3D2-B921-CEE2-88A7-B387B6B49124}"/>
              </a:ext>
            </a:extLst>
          </p:cNvPr>
          <p:cNvSpPr txBox="1"/>
          <p:nvPr/>
        </p:nvSpPr>
        <p:spPr>
          <a:xfrm>
            <a:off x="7810500" y="3899240"/>
            <a:ext cx="243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Branding and Trust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A3FE51-C208-A204-92B8-903D9FE506A3}"/>
              </a:ext>
            </a:extLst>
          </p:cNvPr>
          <p:cNvSpPr txBox="1"/>
          <p:nvPr/>
        </p:nvSpPr>
        <p:spPr>
          <a:xfrm>
            <a:off x="6367235" y="4554203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Recognize how consistent branding builds trust, credibility, and professionalism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66FC9B-3D2C-19A6-8E62-B02842E8BD41}"/>
              </a:ext>
            </a:extLst>
          </p:cNvPr>
          <p:cNvSpPr txBox="1"/>
          <p:nvPr/>
        </p:nvSpPr>
        <p:spPr>
          <a:xfrm>
            <a:off x="3327400" y="6145768"/>
            <a:ext cx="58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Nexa Bold" panose="02000000000000000000"/>
              </a:rPr>
              <a:t>Digital Tools expand access and improve efficiency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AE867F-FE38-5F50-CC8E-D00AB5CB0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4331" y="3713497"/>
            <a:ext cx="974268" cy="6196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0C38AE-97C2-D167-B2A4-301B950D8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1897417" y="1359806"/>
            <a:ext cx="768096" cy="6788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C8CE046-AC23-D24C-F4F9-AE4A089D7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35700" y="1241001"/>
            <a:ext cx="1498600" cy="103653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16FC22-28EC-A5AD-2628-694C9140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94671" y="1979829"/>
            <a:ext cx="397329" cy="273187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80F902D-6FD6-3AA3-DFDC-5D9BEB752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2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p:blipFill>
        <p:spPr>
          <a:xfrm>
            <a:off x="6551386" y="3629836"/>
            <a:ext cx="787400" cy="7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0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F659CC-B788-F379-C71D-1F4CF18BC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000" y="2094300"/>
            <a:ext cx="4559300" cy="3074600"/>
          </a:xfrm>
          <a:prstGeom prst="roundRect">
            <a:avLst/>
          </a:prstGeom>
          <a:solidFill>
            <a:srgbClr val="B5DCEB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56FE0F-1BB8-B2EB-C6C0-014197787E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4600" y="589881"/>
            <a:ext cx="97028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Why This Matters for State VR Agencies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5A3BB-4270-78C8-C46C-17B865BC7D70}"/>
              </a:ext>
            </a:extLst>
          </p:cNvPr>
          <p:cNvSpPr txBox="1"/>
          <p:nvPr/>
        </p:nvSpPr>
        <p:spPr>
          <a:xfrm>
            <a:off x="1746720" y="2367887"/>
            <a:ext cx="420958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>
              <a:spcAft>
                <a:spcPts val="18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Increased access without additional staff</a:t>
            </a:r>
          </a:p>
          <a:p>
            <a:pPr marL="406400" indent="-406400">
              <a:spcAft>
                <a:spcPts val="18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Improved equity through online access</a:t>
            </a:r>
          </a:p>
          <a:p>
            <a:pPr marL="406400" indent="-406400">
              <a:spcAft>
                <a:spcPts val="18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Stronger public awareness</a:t>
            </a:r>
          </a:p>
          <a:p>
            <a:pPr marL="406400" indent="-406400">
              <a:spcAft>
                <a:spcPts val="1800"/>
              </a:spcAft>
              <a:buSzPct val="150000"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Scalable, replicable approach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43772-8AE0-7B16-E6B3-3CF5D58E8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1320" y="1924723"/>
            <a:ext cx="4209580" cy="3413754"/>
            <a:chOff x="6737820" y="1981041"/>
            <a:chExt cx="3883083" cy="2588722"/>
          </a:xfrm>
        </p:grpSpPr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560E4B9-3B69-7CC6-14ED-C5A28194F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84275" y="2108547"/>
              <a:ext cx="1026525" cy="11668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05F4A2-4B4E-D8A9-F062-1C4D81428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1823" y1="27051" x2="51823" y2="27051"/>
                          <a14:foregroundMark x1="52083" y1="23730" x2="52083" y2="23730"/>
                          <a14:foregroundMark x1="63802" y1="26660" x2="63802" y2="26660"/>
                          <a14:foregroundMark x1="62695" y1="42578" x2="62695" y2="42578"/>
                          <a14:foregroundMark x1="62240" y1="20898" x2="62240" y2="20898"/>
                          <a14:foregroundMark x1="55404" y1="12012" x2="55404" y2="12012"/>
                          <a14:foregroundMark x1="51497" y1="17383" x2="51497" y2="17383"/>
                          <a14:foregroundMark x1="66146" y1="22070" x2="66146" y2="22070"/>
                          <a14:foregroundMark x1="67253" y1="32031" x2="67253" y2="32031"/>
                          <a14:foregroundMark x1="59896" y1="32422" x2="60221" y2="32617"/>
                          <a14:foregroundMark x1="42122" y1="17578" x2="42122" y2="17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7820" y="1981041"/>
              <a:ext cx="3883083" cy="2588722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BF7F471-0DEC-9406-C447-C92CAE39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3520" y="5779722"/>
            <a:ext cx="8146580" cy="5953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2681B-9D6C-C811-DACD-F5DB297ED82A}"/>
              </a:ext>
            </a:extLst>
          </p:cNvPr>
          <p:cNvSpPr txBox="1"/>
          <p:nvPr/>
        </p:nvSpPr>
        <p:spPr>
          <a:xfrm>
            <a:off x="1714500" y="5908107"/>
            <a:ext cx="779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Success depends on alignment between leadership, IT, and program staff.</a:t>
            </a:r>
          </a:p>
        </p:txBody>
      </p:sp>
    </p:spTree>
    <p:extLst>
      <p:ext uri="{BB962C8B-B14F-4D97-AF65-F5344CB8AC3E}">
        <p14:creationId xmlns:p14="http://schemas.microsoft.com/office/powerpoint/2010/main" val="382995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6A79395-835B-5181-4E84-CA7FA9B59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0000" y="3109214"/>
            <a:ext cx="2057400" cy="1837944"/>
          </a:xfrm>
          <a:custGeom>
            <a:avLst/>
            <a:gdLst>
              <a:gd name="csX0" fmla="*/ 1028700 w 2057400"/>
              <a:gd name="csY0" fmla="*/ 0 h 1837944"/>
              <a:gd name="csX1" fmla="*/ 2057400 w 2057400"/>
              <a:gd name="csY1" fmla="*/ 918972 h 1837944"/>
              <a:gd name="csX2" fmla="*/ 1028700 w 2057400"/>
              <a:gd name="csY2" fmla="*/ 1837944 h 1837944"/>
              <a:gd name="csX3" fmla="*/ 0 w 2057400"/>
              <a:gd name="csY3" fmla="*/ 918972 h 1837944"/>
              <a:gd name="csX4" fmla="*/ 1028700 w 2057400"/>
              <a:gd name="csY4" fmla="*/ 0 h 18379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57400" h="1837944">
                <a:moveTo>
                  <a:pt x="1028700" y="0"/>
                </a:moveTo>
                <a:cubicBezTo>
                  <a:pt x="1596835" y="0"/>
                  <a:pt x="2057400" y="411438"/>
                  <a:pt x="2057400" y="918972"/>
                </a:cubicBezTo>
                <a:cubicBezTo>
                  <a:pt x="2057400" y="1426506"/>
                  <a:pt x="1596835" y="1837944"/>
                  <a:pt x="1028700" y="1837944"/>
                </a:cubicBezTo>
                <a:cubicBezTo>
                  <a:pt x="460565" y="1837944"/>
                  <a:pt x="0" y="1426506"/>
                  <a:pt x="0" y="918972"/>
                </a:cubicBezTo>
                <a:cubicBezTo>
                  <a:pt x="0" y="411438"/>
                  <a:pt x="460565" y="0"/>
                  <a:pt x="1028700" y="0"/>
                </a:cubicBez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696649-719E-47A8-0204-3259D2A8B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3066" y="3109214"/>
            <a:ext cx="2057400" cy="1837944"/>
          </a:xfrm>
          <a:custGeom>
            <a:avLst/>
            <a:gdLst>
              <a:gd name="csX0" fmla="*/ 1028700 w 2057400"/>
              <a:gd name="csY0" fmla="*/ 0 h 1837944"/>
              <a:gd name="csX1" fmla="*/ 2057400 w 2057400"/>
              <a:gd name="csY1" fmla="*/ 918972 h 1837944"/>
              <a:gd name="csX2" fmla="*/ 1028700 w 2057400"/>
              <a:gd name="csY2" fmla="*/ 1837944 h 1837944"/>
              <a:gd name="csX3" fmla="*/ 0 w 2057400"/>
              <a:gd name="csY3" fmla="*/ 918972 h 1837944"/>
              <a:gd name="csX4" fmla="*/ 1028700 w 2057400"/>
              <a:gd name="csY4" fmla="*/ 0 h 18379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57400" h="1837944">
                <a:moveTo>
                  <a:pt x="1028700" y="0"/>
                </a:moveTo>
                <a:cubicBezTo>
                  <a:pt x="1596835" y="0"/>
                  <a:pt x="2057400" y="411438"/>
                  <a:pt x="2057400" y="918972"/>
                </a:cubicBezTo>
                <a:cubicBezTo>
                  <a:pt x="2057400" y="1426506"/>
                  <a:pt x="1596835" y="1837944"/>
                  <a:pt x="1028700" y="1837944"/>
                </a:cubicBezTo>
                <a:cubicBezTo>
                  <a:pt x="460565" y="1837944"/>
                  <a:pt x="0" y="1426506"/>
                  <a:pt x="0" y="918972"/>
                </a:cubicBezTo>
                <a:cubicBezTo>
                  <a:pt x="0" y="411438"/>
                  <a:pt x="460565" y="0"/>
                  <a:pt x="1028700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7ABBD-D413-933D-D66F-3F90117D7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3107436"/>
            <a:ext cx="2057400" cy="1841500"/>
          </a:xfrm>
          <a:custGeom>
            <a:avLst/>
            <a:gdLst>
              <a:gd name="csX0" fmla="*/ 1028700 w 2057400"/>
              <a:gd name="csY0" fmla="*/ 0 h 1841500"/>
              <a:gd name="csX1" fmla="*/ 2057400 w 2057400"/>
              <a:gd name="csY1" fmla="*/ 920750 h 1841500"/>
              <a:gd name="csX2" fmla="*/ 1028700 w 2057400"/>
              <a:gd name="csY2" fmla="*/ 1841500 h 1841500"/>
              <a:gd name="csX3" fmla="*/ 0 w 2057400"/>
              <a:gd name="csY3" fmla="*/ 920750 h 1841500"/>
              <a:gd name="csX4" fmla="*/ 1028700 w 2057400"/>
              <a:gd name="csY4" fmla="*/ 0 h 1841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57400" h="1841500">
                <a:moveTo>
                  <a:pt x="1028700" y="0"/>
                </a:moveTo>
                <a:cubicBezTo>
                  <a:pt x="1596835" y="0"/>
                  <a:pt x="2057400" y="412234"/>
                  <a:pt x="2057400" y="920750"/>
                </a:cubicBezTo>
                <a:cubicBezTo>
                  <a:pt x="2057400" y="1429266"/>
                  <a:pt x="1596835" y="1841500"/>
                  <a:pt x="1028700" y="1841500"/>
                </a:cubicBezTo>
                <a:cubicBezTo>
                  <a:pt x="460565" y="1841500"/>
                  <a:pt x="0" y="1429266"/>
                  <a:pt x="0" y="920750"/>
                </a:cubicBezTo>
                <a:cubicBezTo>
                  <a:pt x="0" y="412234"/>
                  <a:pt x="460565" y="0"/>
                  <a:pt x="1028700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ECE72D-E5EF-9163-61E6-D9DBF763D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6133" y="3109214"/>
            <a:ext cx="2057400" cy="1837944"/>
          </a:xfrm>
          <a:custGeom>
            <a:avLst/>
            <a:gdLst>
              <a:gd name="csX0" fmla="*/ 1028700 w 2057400"/>
              <a:gd name="csY0" fmla="*/ 0 h 1837944"/>
              <a:gd name="csX1" fmla="*/ 2057400 w 2057400"/>
              <a:gd name="csY1" fmla="*/ 918972 h 1837944"/>
              <a:gd name="csX2" fmla="*/ 1028700 w 2057400"/>
              <a:gd name="csY2" fmla="*/ 1837944 h 1837944"/>
              <a:gd name="csX3" fmla="*/ 0 w 2057400"/>
              <a:gd name="csY3" fmla="*/ 918972 h 1837944"/>
              <a:gd name="csX4" fmla="*/ 1028700 w 2057400"/>
              <a:gd name="csY4" fmla="*/ 0 h 18379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57400" h="1837944">
                <a:moveTo>
                  <a:pt x="1028700" y="0"/>
                </a:moveTo>
                <a:cubicBezTo>
                  <a:pt x="1596835" y="0"/>
                  <a:pt x="2057400" y="411438"/>
                  <a:pt x="2057400" y="918972"/>
                </a:cubicBezTo>
                <a:cubicBezTo>
                  <a:pt x="2057400" y="1426506"/>
                  <a:pt x="1596835" y="1837944"/>
                  <a:pt x="1028700" y="1837944"/>
                </a:cubicBezTo>
                <a:cubicBezTo>
                  <a:pt x="460565" y="1837944"/>
                  <a:pt x="0" y="1426506"/>
                  <a:pt x="0" y="918972"/>
                </a:cubicBezTo>
                <a:cubicBezTo>
                  <a:pt x="0" y="411438"/>
                  <a:pt x="460565" y="0"/>
                  <a:pt x="1028700" y="0"/>
                </a:cubicBezTo>
                <a:close/>
              </a:path>
            </a:pathLst>
          </a:cu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4D4F07-5D22-76EF-128F-5E638F2A3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4900" y="4947158"/>
            <a:ext cx="2197101" cy="793242"/>
          </a:xfrm>
          <a:prstGeom prst="roundRect">
            <a:avLst/>
          </a:prstGeom>
          <a:solidFill>
            <a:srgbClr val="B5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B7337F2B-D40C-30B5-D333-BA6BF29BDA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3111" y="621649"/>
            <a:ext cx="99552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Steps to Modernize State VR Engagement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C363935-7BF4-D770-CC02-A57612E87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200" y="2082800"/>
            <a:ext cx="9899123" cy="546100"/>
          </a:xfrm>
          <a:prstGeom prst="rightArrow">
            <a:avLst/>
          </a:prstGeom>
          <a:solidFill>
            <a:srgbClr val="B5DCE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Badge 1  ">
            <a:extLst>
              <a:ext uri="{FF2B5EF4-FFF2-40B4-BE49-F238E27FC236}">
                <a16:creationId xmlns:a16="http://schemas.microsoft.com/office/drawing/2014/main" id="{9FF45913-8B10-8CDC-C059-35E912450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0700" y="1920875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0D175F-B584-0106-F2DC-024353D357BF}"/>
              </a:ext>
            </a:extLst>
          </p:cNvPr>
          <p:cNvSpPr txBox="1"/>
          <p:nvPr/>
        </p:nvSpPr>
        <p:spPr>
          <a:xfrm>
            <a:off x="1129241" y="5020613"/>
            <a:ext cx="2161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Treat Your Website as the Front Door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C24038A-E655-364A-8C9C-74A570313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455" y="4947158"/>
            <a:ext cx="2197101" cy="793242"/>
          </a:xfrm>
          <a:prstGeom prst="roundRect">
            <a:avLst/>
          </a:prstGeom>
          <a:solidFill>
            <a:srgbClr val="B5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Badge 2  ">
            <a:extLst>
              <a:ext uri="{FF2B5EF4-FFF2-40B4-BE49-F238E27FC236}">
                <a16:creationId xmlns:a16="http://schemas.microsoft.com/office/drawing/2014/main" id="{9B3D87BD-F170-981A-792E-8C8721979E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9805" y="1910842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403F77-371F-CB43-7660-F5A5FDEAB172}"/>
              </a:ext>
            </a:extLst>
          </p:cNvPr>
          <p:cNvSpPr txBox="1"/>
          <p:nvPr/>
        </p:nvSpPr>
        <p:spPr>
          <a:xfrm>
            <a:off x="3727980" y="5020613"/>
            <a:ext cx="2154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Move Applications Fully Online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AC41A34-56E8-23D4-8E54-69825A15F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2010" y="4947158"/>
            <a:ext cx="2197101" cy="793242"/>
          </a:xfrm>
          <a:prstGeom prst="roundRect">
            <a:avLst/>
          </a:prstGeom>
          <a:solidFill>
            <a:srgbClr val="B5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Badge 3  ">
            <a:extLst>
              <a:ext uri="{FF2B5EF4-FFF2-40B4-BE49-F238E27FC236}">
                <a16:creationId xmlns:a16="http://schemas.microsoft.com/office/drawing/2014/main" id="{1E9AB4E9-A33C-71C6-99FB-E6502CACB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4566" y="1920875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E08C83-0541-5350-D634-091DCC36EA4B}"/>
              </a:ext>
            </a:extLst>
          </p:cNvPr>
          <p:cNvSpPr txBox="1"/>
          <p:nvPr/>
        </p:nvSpPr>
        <p:spPr>
          <a:xfrm>
            <a:off x="6394451" y="5020613"/>
            <a:ext cx="1996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Integrate E-Signatures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AF1C0D-85A7-7C5F-1D11-62DA5064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45565" y="4947158"/>
            <a:ext cx="2197101" cy="793242"/>
          </a:xfrm>
          <a:prstGeom prst="roundRect">
            <a:avLst/>
          </a:prstGeom>
          <a:solidFill>
            <a:srgbClr val="B5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Badge 4  ">
            <a:extLst>
              <a:ext uri="{FF2B5EF4-FFF2-40B4-BE49-F238E27FC236}">
                <a16:creationId xmlns:a16="http://schemas.microsoft.com/office/drawing/2014/main" id="{C1F3367B-7D3D-E3AD-2B79-C57C92CE4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61500" y="1920875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DAA9EE3-5CE2-81BB-943C-2A82ACD83DF6}"/>
              </a:ext>
            </a:extLst>
          </p:cNvPr>
          <p:cNvSpPr txBox="1"/>
          <p:nvPr/>
        </p:nvSpPr>
        <p:spPr>
          <a:xfrm>
            <a:off x="8957206" y="5020613"/>
            <a:ext cx="2161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Align Digital Media with Access Points</a:t>
            </a:r>
          </a:p>
        </p:txBody>
      </p:sp>
    </p:spTree>
    <p:extLst>
      <p:ext uri="{BB962C8B-B14F-4D97-AF65-F5344CB8AC3E}">
        <p14:creationId xmlns:p14="http://schemas.microsoft.com/office/powerpoint/2010/main" val="136507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512DE-8E48-E951-7F38-9D5A701B7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500078-A062-7B45-B486-FBA62C50432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2500" y="584200"/>
            <a:ext cx="6096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Key Takeaway Metric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AC07A6B-05D9-B94C-9F4B-DF8F742D2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25200" y="0"/>
            <a:ext cx="596900" cy="6858000"/>
          </a:xfrm>
          <a:prstGeom prst="round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 descr="Chart">
            <a:extLst>
              <a:ext uri="{FF2B5EF4-FFF2-40B4-BE49-F238E27FC236}">
                <a16:creationId xmlns:a16="http://schemas.microsoft.com/office/drawing/2014/main" id="{76ACA78E-8675-D1B4-0825-20322D337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40606"/>
              </p:ext>
            </p:extLst>
          </p:nvPr>
        </p:nvGraphicFramePr>
        <p:xfrm>
          <a:off x="2032000" y="1320999"/>
          <a:ext cx="7683500" cy="486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76054B-A862-368A-D5C3-4BDD11FD00FB}"/>
              </a:ext>
            </a:extLst>
          </p:cNvPr>
          <p:cNvSpPr txBox="1"/>
          <p:nvPr/>
        </p:nvSpPr>
        <p:spPr>
          <a:xfrm>
            <a:off x="4140656" y="4916463"/>
            <a:ext cx="104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A0107E-AF50-BEAE-F6D7-6696B2728D2E}"/>
              </a:ext>
            </a:extLst>
          </p:cNvPr>
          <p:cNvSpPr txBox="1"/>
          <p:nvPr/>
        </p:nvSpPr>
        <p:spPr>
          <a:xfrm>
            <a:off x="3480257" y="6055409"/>
            <a:ext cx="24633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Paper-Based Application</a:t>
            </a:r>
          </a:p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(Pre-Pandemic)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20FB1-483A-9131-9346-4DF8D5A53EC6}"/>
              </a:ext>
            </a:extLst>
          </p:cNvPr>
          <p:cNvSpPr txBox="1"/>
          <p:nvPr/>
        </p:nvSpPr>
        <p:spPr>
          <a:xfrm>
            <a:off x="6832143" y="2659637"/>
            <a:ext cx="104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71FD5-93AE-CE15-9572-655167EA206B}"/>
              </a:ext>
            </a:extLst>
          </p:cNvPr>
          <p:cNvSpPr txBox="1"/>
          <p:nvPr/>
        </p:nvSpPr>
        <p:spPr>
          <a:xfrm>
            <a:off x="6096000" y="6046315"/>
            <a:ext cx="232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Online Application + </a:t>
            </a:r>
            <a:r>
              <a:rPr lang="en-US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12" descr="upward arrow">
            <a:extLst>
              <a:ext uri="{FF2B5EF4-FFF2-40B4-BE49-F238E27FC236}">
                <a16:creationId xmlns:a16="http://schemas.microsoft.com/office/drawing/2014/main" id="{34C69506-CCBE-953F-5EB6-31A8F08317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229" y="1515299"/>
            <a:ext cx="2463343" cy="344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24B232-9C24-C88A-2BCC-F7EFD7DCD230}"/>
              </a:ext>
            </a:extLst>
          </p:cNvPr>
          <p:cNvSpPr txBox="1"/>
          <p:nvPr/>
        </p:nvSpPr>
        <p:spPr>
          <a:xfrm>
            <a:off x="4559527" y="1923486"/>
            <a:ext cx="1536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EA8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+180%</a:t>
            </a:r>
          </a:p>
        </p:txBody>
      </p:sp>
    </p:spTree>
    <p:extLst>
      <p:ext uri="{BB962C8B-B14F-4D97-AF65-F5344CB8AC3E}">
        <p14:creationId xmlns:p14="http://schemas.microsoft.com/office/powerpoint/2010/main" val="1270882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7DDC04-7797-3234-41A5-A9A4702612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7800" y="691634"/>
            <a:ext cx="60960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0AAE2-3D03-087D-8779-9F4668342C11}"/>
              </a:ext>
            </a:extLst>
          </p:cNvPr>
          <p:cNvSpPr txBox="1"/>
          <p:nvPr/>
        </p:nvSpPr>
        <p:spPr>
          <a:xfrm>
            <a:off x="1447800" y="2274838"/>
            <a:ext cx="9296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Nevada VR shows how digital media, consistent branding, online applications, and electronic workflows expand service access.</a:t>
            </a:r>
          </a:p>
          <a:p>
            <a:pPr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These changes reduce delays, increase efficiency, and strengthen the VR mission.</a:t>
            </a:r>
          </a:p>
          <a:p>
            <a:pPr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 180% increase in applications highlights the impact of removing barriers and meeting individuals where they are, online.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1F460-FED5-3C98-A8A9-47A90CA08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87500" y="1714500"/>
            <a:ext cx="7645400" cy="0"/>
          </a:xfrm>
          <a:prstGeom prst="line">
            <a:avLst/>
          </a:prstGeom>
          <a:ln w="38100">
            <a:solidFill>
              <a:srgbClr val="00AEE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71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B39DF-EAE2-3942-673D-89665504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F7F50-43FA-3E1D-4116-404737922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500" y="470145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rgbClr val="00AEEF"/>
                </a:solidFill>
                <a:latin typeface="Nexa Bold" panose="02000000000000000000"/>
              </a:rPr>
              <a:t>Questions</a:t>
            </a:r>
            <a:endParaRPr lang="en-US" b="1" dirty="0">
              <a:solidFill>
                <a:srgbClr val="00AEEF"/>
              </a:solidFill>
              <a:latin typeface="Nexa Bold" panose="020000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B5162A-1B26-8E80-7058-362D76F3D6BA}"/>
              </a:ext>
            </a:extLst>
          </p:cNvPr>
          <p:cNvSpPr txBox="1"/>
          <p:nvPr/>
        </p:nvSpPr>
        <p:spPr>
          <a:xfrm>
            <a:off x="850900" y="1795708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Thank you for attending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7675C-0046-8BF7-D678-F43780E6D483}"/>
              </a:ext>
            </a:extLst>
          </p:cNvPr>
          <p:cNvSpPr txBox="1"/>
          <p:nvPr/>
        </p:nvSpPr>
        <p:spPr>
          <a:xfrm>
            <a:off x="2703111" y="3429000"/>
            <a:ext cx="537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Nevada Vocational Rehabilitation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7DA85-BEB5-8C78-FFE7-8C1F3A2C247D}"/>
              </a:ext>
            </a:extLst>
          </p:cNvPr>
          <p:cNvSpPr txBox="1"/>
          <p:nvPr/>
        </p:nvSpPr>
        <p:spPr>
          <a:xfrm>
            <a:off x="5808107" y="4628797"/>
            <a:ext cx="42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https://vrnevada.nv.gov </a:t>
            </a:r>
          </a:p>
        </p:txBody>
      </p:sp>
    </p:spTree>
    <p:extLst>
      <p:ext uri="{BB962C8B-B14F-4D97-AF65-F5344CB8AC3E}">
        <p14:creationId xmlns:p14="http://schemas.microsoft.com/office/powerpoint/2010/main" val="215606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ABF82211-29F0-4E9C-BEDF-0874C4D2D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53537" y="783889"/>
            <a:ext cx="4520726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rPr>
              <a:t>CONTACT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rPr>
              <a:t>US</a:t>
            </a:r>
          </a:p>
        </p:txBody>
      </p:sp>
      <p:pic>
        <p:nvPicPr>
          <p:cNvPr id="4" name="Picture Placeholder 3" descr="Picture of a sited person working at a computed.">
            <a:extLst>
              <a:ext uri="{FF2B5EF4-FFF2-40B4-BE49-F238E27FC236}">
                <a16:creationId xmlns:a16="http://schemas.microsoft.com/office/drawing/2014/main" id="{05720BF6-89E5-4DE2-B463-D8896F2268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96222" cy="6857999"/>
          </a:xfrm>
        </p:spPr>
      </p:pic>
      <p:pic>
        <p:nvPicPr>
          <p:cNvPr id="40" name="Picture 39" descr="vr logo">
            <a:extLst>
              <a:ext uri="{FF2B5EF4-FFF2-40B4-BE49-F238E27FC236}">
                <a16:creationId xmlns:a16="http://schemas.microsoft.com/office/drawing/2014/main" id="{81711D66-6EA4-4FDE-BC11-1C50CBCD1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310" y="1937874"/>
            <a:ext cx="3285980" cy="129876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59C660-CE7F-D36C-3A7A-0FB3C0FC1C1B}"/>
              </a:ext>
            </a:extLst>
          </p:cNvPr>
          <p:cNvSpPr txBox="1">
            <a:spLocks/>
          </p:cNvSpPr>
          <p:nvPr/>
        </p:nvSpPr>
        <p:spPr>
          <a:xfrm>
            <a:off x="6955314" y="4338031"/>
            <a:ext cx="2328386" cy="18903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Mechelle Merrill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(775) 687-6862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hlinkClick r:id="rId4"/>
              </a:rPr>
              <a:t>mwmerrill@detr.nv.gov</a:t>
            </a:r>
            <a:endParaRPr lang="en-US" sz="16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E4D068B-1E26-0362-BB77-AD96D85E1D09}"/>
              </a:ext>
            </a:extLst>
          </p:cNvPr>
          <p:cNvSpPr txBox="1">
            <a:spLocks/>
          </p:cNvSpPr>
          <p:nvPr/>
        </p:nvSpPr>
        <p:spPr>
          <a:xfrm>
            <a:off x="9613900" y="4334521"/>
            <a:ext cx="2463800" cy="18903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Sheena Childers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dirty="0"/>
              <a:t>(702) 486-5234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hlinkClick r:id="rId5"/>
              </a:rPr>
              <a:t>snchilders@detr.nv.gov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0F4445-BFBA-487B-D29D-597583E70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85300" y="4180283"/>
            <a:ext cx="0" cy="1674417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962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4C9CB-1DD1-31D4-029A-A4CB2DED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3A183C9D-1EB7-DDDF-D030-CB9A39EFD7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0159" y="342900"/>
            <a:ext cx="1177108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Key Components of Nevada VR’s Digital Strategy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2A6F2-443D-E1A6-32D4-5E814200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1333498"/>
            <a:ext cx="4301671" cy="2209799"/>
            <a:chOff x="1260929" y="1778000"/>
            <a:chExt cx="4301671" cy="220979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EFCD259-CBE1-5E20-0A74-51E034474035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4A3A6C-2958-0D96-4A99-0DBC8F9B0CD3}"/>
                </a:ext>
              </a:extLst>
            </p:cNvPr>
            <p:cNvSpPr/>
            <p:nvPr/>
          </p:nvSpPr>
          <p:spPr>
            <a:xfrm>
              <a:off x="12609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E517E-332F-89E3-56D4-98EA8DC7B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1897417" y="1359806"/>
            <a:ext cx="768096" cy="6788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5DEEA6-7B27-AE2B-A39E-39EBAF14E710}"/>
              </a:ext>
            </a:extLst>
          </p:cNvPr>
          <p:cNvSpPr txBox="1"/>
          <p:nvPr/>
        </p:nvSpPr>
        <p:spPr>
          <a:xfrm>
            <a:off x="3250290" y="1371135"/>
            <a:ext cx="262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Website as the Digital Front Door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21F33-1623-941C-512D-4135849F1D7E}"/>
              </a:ext>
            </a:extLst>
          </p:cNvPr>
          <p:cNvSpPr txBox="1"/>
          <p:nvPr/>
        </p:nvSpPr>
        <p:spPr>
          <a:xfrm>
            <a:off x="1963965" y="2498977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1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General VR and Blind Services</a:t>
            </a:r>
          </a:p>
          <a:p>
            <a:pPr marL="342900" indent="-342900">
              <a:buSzPct val="151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Pre-ETS</a:t>
            </a:r>
          </a:p>
          <a:p>
            <a:pPr marL="342900" indent="-342900">
              <a:buSzPct val="151000"/>
              <a:buBlip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NV TRIP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F175C3-D237-188C-98BA-7A322E3C7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1333498"/>
            <a:ext cx="4301671" cy="2209799"/>
            <a:chOff x="6252029" y="1778000"/>
            <a:chExt cx="4301671" cy="22097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BEA7BE9-311B-E87C-8CFD-A4DDCB04692A}"/>
                </a:ext>
              </a:extLst>
            </p:cNvPr>
            <p:cNvSpPr/>
            <p:nvPr/>
          </p:nvSpPr>
          <p:spPr>
            <a:xfrm>
              <a:off x="6252029" y="1778000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886341-B4EA-5DF8-0734-2E6D31E8F38F}"/>
                </a:ext>
              </a:extLst>
            </p:cNvPr>
            <p:cNvSpPr/>
            <p:nvPr/>
          </p:nvSpPr>
          <p:spPr>
            <a:xfrm>
              <a:off x="62520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AF7B619-D3A7-51A8-7A4D-8A49476C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5700" y="1241001"/>
            <a:ext cx="1498600" cy="10365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94EE29-18EC-0125-4ED7-A169F91FACF8}"/>
              </a:ext>
            </a:extLst>
          </p:cNvPr>
          <p:cNvSpPr txBox="1"/>
          <p:nvPr/>
        </p:nvSpPr>
        <p:spPr>
          <a:xfrm>
            <a:off x="7632700" y="1333498"/>
            <a:ext cx="2608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Online applications and </a:t>
            </a:r>
            <a:r>
              <a:rPr lang="en-US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A7F93-EA52-A8BB-AA1C-BB20F54430A1}"/>
              </a:ext>
            </a:extLst>
          </p:cNvPr>
          <p:cNvSpPr txBox="1"/>
          <p:nvPr/>
        </p:nvSpPr>
        <p:spPr>
          <a:xfrm>
            <a:off x="6367235" y="2179406"/>
            <a:ext cx="184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xa Bold" panose="02000000000000000000"/>
                <a:ea typeface="Roboto" panose="02000000000000000000" pitchFamily="2" charset="0"/>
              </a:rPr>
              <a:t> Online Access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ED6B04-BE7E-D925-3D65-1202F4797FBC}"/>
              </a:ext>
            </a:extLst>
          </p:cNvPr>
          <p:cNvSpPr txBox="1"/>
          <p:nvPr/>
        </p:nvSpPr>
        <p:spPr>
          <a:xfrm>
            <a:off x="6468835" y="2500133"/>
            <a:ext cx="375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Online applications</a:t>
            </a:r>
          </a:p>
          <a:p>
            <a:pPr marL="285750" indent="-285750">
              <a:buBlip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</a:buBlip>
            </a:pP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integration</a:t>
            </a:r>
          </a:p>
          <a:p>
            <a:pPr marL="285750" indent="-285750">
              <a:buBlip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Faster intake and service entry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13A56C-3A83-056F-2AA5-2C3F30E9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8300" y="3682999"/>
            <a:ext cx="4301671" cy="2789252"/>
            <a:chOff x="1260929" y="4127501"/>
            <a:chExt cx="4301671" cy="22097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B707734-D69A-9307-8247-74A0954E1F33}"/>
                </a:ext>
              </a:extLst>
            </p:cNvPr>
            <p:cNvSpPr/>
            <p:nvPr/>
          </p:nvSpPr>
          <p:spPr>
            <a:xfrm>
              <a:off x="12609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8E1CE0-2B40-4E7A-7A5B-D176DD87FA5D}"/>
                </a:ext>
              </a:extLst>
            </p:cNvPr>
            <p:cNvSpPr/>
            <p:nvPr/>
          </p:nvSpPr>
          <p:spPr>
            <a:xfrm>
              <a:off x="1260929" y="4127501"/>
              <a:ext cx="4301671" cy="579536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9B4CEEA-7F51-98C9-CE21-2DBF3983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794331" y="3713497"/>
            <a:ext cx="974268" cy="619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1EA7B7-AA51-904E-968C-F992B7209212}"/>
              </a:ext>
            </a:extLst>
          </p:cNvPr>
          <p:cNvSpPr txBox="1"/>
          <p:nvPr/>
        </p:nvSpPr>
        <p:spPr>
          <a:xfrm>
            <a:off x="2768600" y="3899240"/>
            <a:ext cx="317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Social Media Campaign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0EC09A-78E8-7DD7-202A-20944750BE0A}"/>
              </a:ext>
            </a:extLst>
          </p:cNvPr>
          <p:cNvSpPr txBox="1"/>
          <p:nvPr/>
        </p:nvSpPr>
        <p:spPr>
          <a:xfrm>
            <a:off x="1905000" y="4554203"/>
            <a:ext cx="37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Strategic Social Media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Mission focused messaging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Share success stories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Increase public awareness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5B5154-B3D4-2F4A-EF0A-1387456D5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3682999"/>
            <a:ext cx="4301671" cy="2789252"/>
            <a:chOff x="6252029" y="4127501"/>
            <a:chExt cx="4301671" cy="220979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FA0529-AE01-0EDD-C215-0DA4163D970B}"/>
                </a:ext>
              </a:extLst>
            </p:cNvPr>
            <p:cNvSpPr/>
            <p:nvPr/>
          </p:nvSpPr>
          <p:spPr>
            <a:xfrm>
              <a:off x="6252029" y="4127501"/>
              <a:ext cx="4301671" cy="2209799"/>
            </a:xfrm>
            <a:prstGeom prst="roundRect">
              <a:avLst/>
            </a:prstGeom>
            <a:solidFill>
              <a:srgbClr val="B5DCEB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F30ABA4-A7BD-B6C5-C62A-B6CCF7B43D0A}"/>
                </a:ext>
              </a:extLst>
            </p:cNvPr>
            <p:cNvSpPr/>
            <p:nvPr/>
          </p:nvSpPr>
          <p:spPr>
            <a:xfrm>
              <a:off x="6252029" y="4127502"/>
              <a:ext cx="4301671" cy="590108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0A6915B4-8460-AB44-F83D-727FEB3C1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551585" y="3615335"/>
            <a:ext cx="866830" cy="8668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B852C6-6E43-045A-1E1A-E81EAEE526BE}"/>
              </a:ext>
            </a:extLst>
          </p:cNvPr>
          <p:cNvSpPr txBox="1"/>
          <p:nvPr/>
        </p:nvSpPr>
        <p:spPr>
          <a:xfrm>
            <a:off x="7810500" y="3899240"/>
            <a:ext cx="243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Branding and Trust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49B351-936C-5206-F59D-97BD5A13C4ED}"/>
              </a:ext>
            </a:extLst>
          </p:cNvPr>
          <p:cNvSpPr txBox="1"/>
          <p:nvPr/>
        </p:nvSpPr>
        <p:spPr>
          <a:xfrm>
            <a:off x="6367235" y="4440926"/>
            <a:ext cx="4028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Blip>
                <a:blip r:embed="rId16">
                  <a:extLst>
                    <a:ext uri="{837473B0-CC2E-450A-ABE3-18F120FF3D39}">
                      <a1611:picAttrSrcUrl xmlns:a1611="http://schemas.microsoft.com/office/drawing/2016/11/main" r:id="rId17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Philosophy – Belief in work and independence.</a:t>
            </a:r>
          </a:p>
          <a:p>
            <a:pPr marL="285750" indent="-285750">
              <a:buSzPct val="150000"/>
              <a:buBlip>
                <a:blip r:embed="rId16">
                  <a:extLst>
                    <a:ext uri="{837473B0-CC2E-450A-ABE3-18F120FF3D39}">
                      <a1611:picAttrSrcUrl xmlns:a1611="http://schemas.microsoft.com/office/drawing/2016/11/main" r:id="rId17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Ethos – Values guiding VR services.</a:t>
            </a:r>
          </a:p>
          <a:p>
            <a:pPr marL="285750" indent="-285750">
              <a:buSzPct val="150000"/>
              <a:buBlip>
                <a:blip r:embed="rId16">
                  <a:extLst>
                    <a:ext uri="{837473B0-CC2E-450A-ABE3-18F120FF3D39}">
                      <a1611:picAttrSrcUrl xmlns:a1611="http://schemas.microsoft.com/office/drawing/2016/11/main" r:id="rId17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Good News – Outcomes and success stories.</a:t>
            </a:r>
          </a:p>
          <a:p>
            <a:pPr marL="285750" indent="-285750">
              <a:buSzPct val="150000"/>
              <a:buBlip>
                <a:blip r:embed="rId16">
                  <a:extLst>
                    <a:ext uri="{837473B0-CC2E-450A-ABE3-18F120FF3D39}">
                      <a1611:picAttrSrcUrl xmlns:a1611="http://schemas.microsoft.com/office/drawing/2016/11/main" r:id="rId17"/>
                    </a:ext>
                  </a:extLst>
                </a:blip>
              </a:buBlip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Consistent Branding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B7168F-354B-0F6A-70DD-1F6E69AB5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9274" y="1"/>
            <a:ext cx="534899" cy="690738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FA4D36-1ABF-F912-794A-E7F071728D5A}"/>
              </a:ext>
            </a:extLst>
          </p:cNvPr>
          <p:cNvSpPr txBox="1"/>
          <p:nvPr/>
        </p:nvSpPr>
        <p:spPr>
          <a:xfrm rot="5400000">
            <a:off x="-2992788" y="3282436"/>
            <a:ext cx="642620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Nexa Bold" panose="02000000000000000000"/>
              </a:rPr>
              <a:t>Digital Tools expand access and improve efficiency</a:t>
            </a:r>
          </a:p>
        </p:txBody>
      </p:sp>
    </p:spTree>
    <p:extLst>
      <p:ext uri="{BB962C8B-B14F-4D97-AF65-F5344CB8AC3E}">
        <p14:creationId xmlns:p14="http://schemas.microsoft.com/office/powerpoint/2010/main" val="103876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53C27C-0807-0053-2D94-4DF278E4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1EF8EA-AC9C-F5B6-7AC9-BCB0B1ED3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8300" y="1333498"/>
            <a:ext cx="8877300" cy="3467102"/>
          </a:xfrm>
          <a:prstGeom prst="roundRect">
            <a:avLst/>
          </a:prstGeom>
          <a:solidFill>
            <a:srgbClr val="B5DCE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78CAE8B-A9D5-B250-B845-9F915FF1F2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97000" y="342900"/>
            <a:ext cx="967740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Digital Transformation at a Glance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B5F657-E0BA-A470-02B9-CE975BCBEDE6}"/>
              </a:ext>
            </a:extLst>
          </p:cNvPr>
          <p:cNvSpPr txBox="1"/>
          <p:nvPr/>
        </p:nvSpPr>
        <p:spPr>
          <a:xfrm>
            <a:off x="2413000" y="1641367"/>
            <a:ext cx="612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📈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180% increase in applications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⏱️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Reduced intake wait times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📄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Paperless application with </a:t>
            </a:r>
            <a:r>
              <a:rPr lang="en-US" b="1" dirty="0" err="1">
                <a:latin typeface="Roboto" panose="02000000000000000000" pitchFamily="2" charset="0"/>
                <a:ea typeface="Roboto" panose="02000000000000000000" pitchFamily="2" charset="0"/>
              </a:rPr>
              <a:t>DocuSign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</a:rPr>
              <a:t>⚙️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Improved agency efficiency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6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68AADC0-8132-10CE-1936-DBC31C328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0800" y="1651000"/>
            <a:ext cx="6985000" cy="3493724"/>
            <a:chOff x="1260929" y="1778000"/>
            <a:chExt cx="4301671" cy="220979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4FFA768-C53C-BFD5-DD70-34D811649370}"/>
                </a:ext>
              </a:extLst>
            </p:cNvPr>
            <p:cNvSpPr/>
            <p:nvPr/>
          </p:nvSpPr>
          <p:spPr>
            <a:xfrm>
              <a:off x="1260929" y="1778000"/>
              <a:ext cx="4301671" cy="2209799"/>
            </a:xfrm>
            <a:prstGeom prst="roundRect">
              <a:avLst/>
            </a:prstGeom>
            <a:solidFill>
              <a:srgbClr val="B5DCEB">
                <a:alpha val="9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FA4E56-F90E-0574-507A-48F257E86138}"/>
                </a:ext>
              </a:extLst>
            </p:cNvPr>
            <p:cNvSpPr/>
            <p:nvPr/>
          </p:nvSpPr>
          <p:spPr>
            <a:xfrm>
              <a:off x="1260929" y="1778000"/>
              <a:ext cx="4301671" cy="731502"/>
            </a:xfrm>
            <a:custGeom>
              <a:avLst/>
              <a:gdLst>
                <a:gd name="csX0" fmla="*/ 302992 w 10914743"/>
                <a:gd name="csY0" fmla="*/ 0 h 486228"/>
                <a:gd name="csX1" fmla="*/ 10611751 w 10914743"/>
                <a:gd name="csY1" fmla="*/ 0 h 486228"/>
                <a:gd name="csX2" fmla="*/ 10914743 w 10914743"/>
                <a:gd name="csY2" fmla="*/ 302992 h 486228"/>
                <a:gd name="csX3" fmla="*/ 10914743 w 10914743"/>
                <a:gd name="csY3" fmla="*/ 486228 h 486228"/>
                <a:gd name="csX4" fmla="*/ 0 w 10914743"/>
                <a:gd name="csY4" fmla="*/ 486228 h 486228"/>
                <a:gd name="csX5" fmla="*/ 0 w 10914743"/>
                <a:gd name="csY5" fmla="*/ 302992 h 486228"/>
                <a:gd name="csX6" fmla="*/ 302992 w 10914743"/>
                <a:gd name="csY6" fmla="*/ 0 h 48622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0914743" h="486228">
                  <a:moveTo>
                    <a:pt x="302992" y="0"/>
                  </a:moveTo>
                  <a:lnTo>
                    <a:pt x="10611751" y="0"/>
                  </a:lnTo>
                  <a:cubicBezTo>
                    <a:pt x="10779089" y="0"/>
                    <a:pt x="10914743" y="135654"/>
                    <a:pt x="10914743" y="302992"/>
                  </a:cubicBezTo>
                  <a:lnTo>
                    <a:pt x="10914743" y="486228"/>
                  </a:lnTo>
                  <a:lnTo>
                    <a:pt x="0" y="486228"/>
                  </a:lnTo>
                  <a:lnTo>
                    <a:pt x="0" y="302992"/>
                  </a:lnTo>
                  <a:cubicBezTo>
                    <a:pt x="0" y="135654"/>
                    <a:pt x="135654" y="0"/>
                    <a:pt x="302992" y="0"/>
                  </a:cubicBez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1A9227B-D240-A278-DDEB-8EA6F15BBF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75736" y="2081576"/>
            <a:ext cx="37338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VR Nevada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4093FB-D0D3-C646-B0F2-4E63C7771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5215" l="10000" r="90000">
                        <a14:foregroundMark x1="30625" y1="26270" x2="30625" y2="26270"/>
                        <a14:foregroundMark x1="31016" y1="17383" x2="31016" y2="17383"/>
                        <a14:foregroundMark x1="33828" y1="9082" x2="33828" y2="9082"/>
                        <a14:foregroundMark x1="16250" y1="30566" x2="16250" y2="30566"/>
                        <a14:foregroundMark x1="13828" y1="33496" x2="13828" y2="33496"/>
                        <a14:foregroundMark x1="12656" y1="36523" x2="12656" y2="36523"/>
                        <a14:foregroundMark x1="13125" y1="36328" x2="13125" y2="36328"/>
                        <a14:foregroundMark x1="12344" y1="39063" x2="12344" y2="39063"/>
                        <a14:foregroundMark x1="44375" y1="7617" x2="44375" y2="7617"/>
                        <a14:foregroundMark x1="36484" y1="6836" x2="36484" y2="6836"/>
                        <a14:foregroundMark x1="37266" y1="5566" x2="37266" y2="5566"/>
                        <a14:foregroundMark x1="50469" y1="4980" x2="50469" y2="4980"/>
                        <a14:foregroundMark x1="59922" y1="91699" x2="59922" y2="91699"/>
                        <a14:foregroundMark x1="58438" y1="95215" x2="58438" y2="95215"/>
                        <a14:foregroundMark x1="23203" y1="81836" x2="23203" y2="81836"/>
                        <a14:foregroundMark x1="20234" y1="79297" x2="20234" y2="79297"/>
                        <a14:foregroundMark x1="18750" y1="76660" x2="18750" y2="76660"/>
                        <a14:foregroundMark x1="69531" y1="12598" x2="69531" y2="12598"/>
                        <a14:foregroundMark x1="17266" y1="75000" x2="17266" y2="75000"/>
                        <a14:foregroundMark x1="17734" y1="73926" x2="17734" y2="73926"/>
                        <a14:foregroundMark x1="17109" y1="72754" x2="17109" y2="72754"/>
                        <a14:foregroundMark x1="17109" y1="70898" x2="17109" y2="70898"/>
                        <a14:backgroundMark x1="18594" y1="73340" x2="18594" y2="73340"/>
                        <a14:backgroundMark x1="19766" y1="75781" x2="19766" y2="75781"/>
                        <a14:backgroundMark x1="20703" y1="77441" x2="20703" y2="77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40074" y="1961355"/>
            <a:ext cx="1208662" cy="96692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0598AE-F27E-C8A6-19A2-AA091AF243E8}"/>
              </a:ext>
            </a:extLst>
          </p:cNvPr>
          <p:cNvSpPr txBox="1">
            <a:spLocks/>
          </p:cNvSpPr>
          <p:nvPr/>
        </p:nvSpPr>
        <p:spPr>
          <a:xfrm>
            <a:off x="4088386" y="3102184"/>
            <a:ext cx="4914900" cy="1406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Online Applications </a:t>
            </a:r>
          </a:p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Transparent communication about available services </a:t>
            </a:r>
          </a:p>
          <a:p>
            <a:pPr marL="0" indent="0">
              <a:buNone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Contact Us drove increased response time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D9FA6E-6E43-7411-E9A6-9B636C95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05" b="97095" l="0" r="100000">
                        <a14:foregroundMark x1="39130" y1="2905" x2="39130" y2="2905"/>
                        <a14:foregroundMark x1="77694" y1="97303" x2="77694" y2="97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p:blipFill>
        <p:spPr>
          <a:xfrm>
            <a:off x="3609852" y="3086485"/>
            <a:ext cx="478534" cy="4357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32C8E2-87B9-C974-1D24-BC21E9B99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59052" y="3591563"/>
            <a:ext cx="365760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D01B4-F856-6B2B-1E57-CE3C489C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/>
          </a:stretch>
        </p:blipFill>
        <p:spPr>
          <a:xfrm>
            <a:off x="3541694" y="4066538"/>
            <a:ext cx="433918" cy="4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0F51640-8AC4-737A-0E4B-2AB4B3847F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  <a:pattFill prst="pct20">
            <a:fgClr>
              <a:srgbClr val="B5DCEB"/>
            </a:fgClr>
            <a:bgClr>
              <a:prstClr val="white"/>
            </a:bgClr>
          </a:patt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E8ECB9-AB3F-BAC4-C6CA-D32CD9E05567}"/>
              </a:ext>
            </a:extLst>
          </p:cNvPr>
          <p:cNvSpPr txBox="1"/>
          <p:nvPr/>
        </p:nvSpPr>
        <p:spPr>
          <a:xfrm>
            <a:off x="9044847" y="6114360"/>
            <a:ext cx="447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VRNEVADA.NV.GOV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71E5C-EF21-3DF0-3FDD-E91005528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253" y="3910017"/>
            <a:ext cx="1590897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2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CA270AA-E541-89C8-4262-2BFC1B063A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  <a:pattFill prst="pct20">
            <a:fgClr>
              <a:srgbClr val="B5DCEB"/>
            </a:fgClr>
            <a:bgClr>
              <a:prstClr val="white"/>
            </a:bgClr>
          </a:pattFill>
        </p:spPr>
      </p:pic>
    </p:spTree>
    <p:extLst>
      <p:ext uri="{BB962C8B-B14F-4D97-AF65-F5344CB8AC3E}">
        <p14:creationId xmlns:p14="http://schemas.microsoft.com/office/powerpoint/2010/main" val="38585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E5876E-1334-8F5C-58BF-981430C17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54" y="1497824"/>
            <a:ext cx="11424492" cy="29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ED2C9-2260-49E9-F354-88E70C3D1D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2600" y="297911"/>
            <a:ext cx="112268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Nexa Bold" panose="02000000000000000000"/>
                <a:ea typeface="+mn-ea"/>
                <a:cs typeface="+mn-cs"/>
              </a:rPr>
              <a:t>Digital Access Growth Through the VR Nevada Website</a:t>
            </a:r>
          </a:p>
        </p:txBody>
      </p:sp>
      <p:pic>
        <p:nvPicPr>
          <p:cNvPr id="5" name="Picture 4" descr="GRAPHS">
            <a:extLst>
              <a:ext uri="{FF2B5EF4-FFF2-40B4-BE49-F238E27FC236}">
                <a16:creationId xmlns:a16="http://schemas.microsoft.com/office/drawing/2014/main" id="{D77FD22B-3B4B-B7E3-06F4-4443D3F7D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" y="1073351"/>
            <a:ext cx="12146938" cy="54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42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5DCE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323573FA5D8409F8E0A4B55956BCB" ma:contentTypeVersion="12" ma:contentTypeDescription="Create a new document." ma:contentTypeScope="" ma:versionID="2aa75a55ca624c785b7ff1427d34badb">
  <xsd:schema xmlns:xsd="http://www.w3.org/2001/XMLSchema" xmlns:xs="http://www.w3.org/2001/XMLSchema" xmlns:p="http://schemas.microsoft.com/office/2006/metadata/properties" xmlns:ns2="09b7dace-def3-41eb-bc77-b0f000f551fd" xmlns:ns3="09684d9f-3f28-4c9f-ad7f-09d5a1c03eff" targetNamespace="http://schemas.microsoft.com/office/2006/metadata/properties" ma:root="true" ma:fieldsID="847184a1105ff76ad4daf58d14bbc1a7" ns2:_="" ns3:_="">
    <xsd:import namespace="09b7dace-def3-41eb-bc77-b0f000f551fd"/>
    <xsd:import namespace="09684d9f-3f28-4c9f-ad7f-09d5a1c03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7dace-def3-41eb-bc77-b0f000f55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7deded-afb5-4eed-9415-542b3c7c0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84d9f-3f28-4c9f-ad7f-09d5a1c03e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d9724c-ced8-4da6-8efc-7f9e0f09c95d}" ma:internalName="TaxCatchAll" ma:showField="CatchAllData" ma:web="09684d9f-3f28-4c9f-ad7f-09d5a1c03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84d9f-3f28-4c9f-ad7f-09d5a1c03eff" xsi:nil="true"/>
    <lcf76f155ced4ddcb4097134ff3c332f xmlns="09b7dace-def3-41eb-bc77-b0f000f551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02A172-E646-4396-8A9F-3A7FC149BBF5}"/>
</file>

<file path=customXml/itemProps2.xml><?xml version="1.0" encoding="utf-8"?>
<ds:datastoreItem xmlns:ds="http://schemas.openxmlformats.org/officeDocument/2006/customXml" ds:itemID="{E1474AAB-AB48-41BC-A31F-EDCC7890EA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2D656-051B-4738-A091-59F26166C014}">
  <ds:schemaRefs>
    <ds:schemaRef ds:uri="http://schemas.microsoft.com/office/2006/metadata/properties"/>
    <ds:schemaRef ds:uri="http://schemas.microsoft.com/office/infopath/2007/PartnerControls"/>
    <ds:schemaRef ds:uri="09684d9f-3f28-4c9f-ad7f-09d5a1c03eff"/>
    <ds:schemaRef ds:uri="09b7dace-def3-41eb-bc77-b0f000f551f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1167</Words>
  <Application>Microsoft Office PowerPoint</Application>
  <PresentationFormat>Widescreen</PresentationFormat>
  <Paragraphs>247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Nexa Bold</vt:lpstr>
      <vt:lpstr>Roboto</vt:lpstr>
      <vt:lpstr>Wingdings</vt:lpstr>
      <vt:lpstr>Work Sans ExtraBold</vt:lpstr>
      <vt:lpstr>Office Theme</vt:lpstr>
      <vt:lpstr>From Visibility to Access</vt:lpstr>
      <vt:lpstr>Session Goals</vt:lpstr>
      <vt:lpstr>Key Components of Nevada VR’s Digital Strategy </vt:lpstr>
      <vt:lpstr>Digital Transformation at a Glance</vt:lpstr>
      <vt:lpstr>VR Nevada Website</vt:lpstr>
      <vt:lpstr>PowerPoint Presentation</vt:lpstr>
      <vt:lpstr>PowerPoint Presentation</vt:lpstr>
      <vt:lpstr>PowerPoint Presentation</vt:lpstr>
      <vt:lpstr>Digital Access Growth Through the VR Nevada Website</vt:lpstr>
      <vt:lpstr>VRNevada Website Data</vt:lpstr>
      <vt:lpstr>How we use DocuSign</vt:lpstr>
      <vt:lpstr>Social Media </vt:lpstr>
      <vt:lpstr>Application Growth After Digital Modernization</vt:lpstr>
      <vt:lpstr>What Drove the 180% Increase?</vt:lpstr>
      <vt:lpstr>Impact on Intake &amp; Agency Efficiency</vt:lpstr>
      <vt:lpstr>Digital Media  Digital Access Pipeline </vt:lpstr>
      <vt:lpstr>What We Learned…</vt:lpstr>
      <vt:lpstr>NV TRIP</vt:lpstr>
      <vt:lpstr>PowerPoint Presentation</vt:lpstr>
      <vt:lpstr>Why This Matters for State VR Agencies </vt:lpstr>
      <vt:lpstr>Steps to Modernize State VR Engagement</vt:lpstr>
      <vt:lpstr>Key Takeaway Metric</vt:lpstr>
      <vt:lpstr>Conclusion</vt:lpstr>
      <vt:lpstr>Questions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SOLEH IBRAHIM</dc:creator>
  <cp:lastModifiedBy>Kevin Red</cp:lastModifiedBy>
  <cp:revision>68</cp:revision>
  <dcterms:created xsi:type="dcterms:W3CDTF">2022-01-18T07:25:34Z</dcterms:created>
  <dcterms:modified xsi:type="dcterms:W3CDTF">2026-03-16T13:47:08Z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0x010100BEF323573FA5D8409F8E0A4B55956BCB</vt:lpwstr>
  </property>
</Properties>
</file>