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5307" r:id="rId5"/>
    <p:sldId id="262" r:id="rId6"/>
    <p:sldId id="270" r:id="rId7"/>
    <p:sldId id="779" r:id="rId8"/>
    <p:sldId id="359" r:id="rId9"/>
    <p:sldId id="430" r:id="rId10"/>
    <p:sldId id="778" r:id="rId11"/>
    <p:sldId id="28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ntation Slides" id="{3C45A4A6-033A-1043-8AD0-A9EB50F4C3C8}">
          <p14:sldIdLst>
            <p14:sldId id="5307"/>
            <p14:sldId id="262"/>
            <p14:sldId id="270"/>
            <p14:sldId id="779"/>
            <p14:sldId id="359"/>
            <p14:sldId id="430"/>
            <p14:sldId id="778"/>
            <p14:sldId id="284"/>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EF2B738-8F66-C61F-67DF-12B5BA96B748}" name="David Conners" initials="DC" userId="S::david.conners@convergint.com::02083984-eab2-41b3-b8bc-8ffc8dbc656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ommasina Domel" initials="TD" lastIdx="2" clrIdx="0">
    <p:extLst>
      <p:ext uri="{19B8F6BF-5375-455C-9EA6-DF929625EA0E}">
        <p15:presenceInfo xmlns:p15="http://schemas.microsoft.com/office/powerpoint/2012/main" userId="S::tommasina.domel@convergint.com::56d33913-6a01-4b7f-a316-55faa790cbd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D8"/>
    <a:srgbClr val="8E99AD"/>
    <a:srgbClr val="376AAE"/>
    <a:srgbClr val="11488B"/>
  </p:clrMru>
  <p:extLst>
    <p:ext uri="{E76CE94A-603C-4142-B9EB-6D1370010A27}">
      <p14:discardImageEditData xmlns:p14="http://schemas.microsoft.com/office/powerpoint/2010/main" val="1"/>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5F024F-0D9A-4044-B9E4-EDED67FD4549}" v="1" dt="2025-11-03T17:06:56.7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639"/>
    <p:restoredTop sz="67984" autoAdjust="0"/>
  </p:normalViewPr>
  <p:slideViewPr>
    <p:cSldViewPr snapToGrid="0">
      <p:cViewPr varScale="1">
        <p:scale>
          <a:sx n="64" d="100"/>
          <a:sy n="64" d="100"/>
        </p:scale>
        <p:origin x="1266"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B0CDAE-7524-4290-9760-3B1936569539}" type="datetimeFigureOut">
              <a:rPr lang="en-US" smtClean="0"/>
              <a:t>11/3/2025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A29104-8C94-48E1-85CB-58F288D8592C}" type="slidenum">
              <a:rPr lang="en-US" smtClean="0"/>
              <a:t>‹#›</a:t>
            </a:fld>
            <a:endParaRPr lang="en-US"/>
          </a:p>
        </p:txBody>
      </p:sp>
    </p:spTree>
    <p:extLst>
      <p:ext uri="{BB962C8B-B14F-4D97-AF65-F5344CB8AC3E}">
        <p14:creationId xmlns:p14="http://schemas.microsoft.com/office/powerpoint/2010/main" val="28207377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12874F-5D06-67CA-CCDC-7E08A41932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D137B7-A606-5E0A-D4D6-8F622D9313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32E40F-512A-90F0-3773-21A2C15B91E3}"/>
              </a:ext>
            </a:extLst>
          </p:cNvPr>
          <p:cNvSpPr>
            <a:spLocks noGrp="1"/>
          </p:cNvSpPr>
          <p:nvPr>
            <p:ph type="body" idx="1"/>
          </p:nvPr>
        </p:nvSpPr>
        <p:spPr/>
        <p:txBody>
          <a:bodyPr/>
          <a:lstStyle/>
          <a:p>
            <a:pPr marL="171450" indent="-171450">
              <a:buFont typeface="Arial" panose="020B0604020202020204" pitchFamily="34" charset="0"/>
              <a:buChar char="•"/>
            </a:pPr>
            <a:r>
              <a:rPr lang="en-US" dirty="0"/>
              <a:t>My Name is David Conners</a:t>
            </a:r>
          </a:p>
          <a:p>
            <a:pPr marL="171450" indent="-171450">
              <a:buFont typeface="Arial" panose="020B0604020202020204" pitchFamily="34" charset="0"/>
              <a:buChar char="•"/>
            </a:pPr>
            <a:r>
              <a:rPr lang="en-US" dirty="0"/>
              <a:t>I am the I&amp;D Director for Convergint</a:t>
            </a:r>
          </a:p>
          <a:p>
            <a:pPr marL="171450" indent="-171450">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9473D162-1BE1-5AED-830D-8E990B71E7D1}"/>
              </a:ext>
            </a:extLst>
          </p:cNvPr>
          <p:cNvSpPr>
            <a:spLocks noGrp="1"/>
          </p:cNvSpPr>
          <p:nvPr>
            <p:ph type="sldNum" sz="quarter" idx="5"/>
          </p:nvPr>
        </p:nvSpPr>
        <p:spPr/>
        <p:txBody>
          <a:bodyPr/>
          <a:lstStyle/>
          <a:p>
            <a:fld id="{2BA29104-8C94-48E1-85CB-58F288D8592C}" type="slidenum">
              <a:rPr lang="en-US" smtClean="0"/>
              <a:t>1</a:t>
            </a:fld>
            <a:endParaRPr lang="en-US"/>
          </a:p>
        </p:txBody>
      </p:sp>
    </p:spTree>
    <p:extLst>
      <p:ext uri="{BB962C8B-B14F-4D97-AF65-F5344CB8AC3E}">
        <p14:creationId xmlns:p14="http://schemas.microsoft.com/office/powerpoint/2010/main" val="2716571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Who is Convergint? </a:t>
            </a:r>
          </a:p>
          <a:p>
            <a:pPr marL="171450" indent="-171450">
              <a:buFont typeface="Arial" panose="020B0604020202020204" pitchFamily="34" charset="0"/>
              <a:buChar char="•"/>
            </a:pPr>
            <a:r>
              <a:rPr lang="en-US" dirty="0"/>
              <a:t>We’re a GLOBAL security solutions integrator. </a:t>
            </a:r>
          </a:p>
          <a:p>
            <a:pPr marL="171450" indent="-171450">
              <a:buFont typeface="Arial" panose="020B0604020202020204" pitchFamily="34" charset="0"/>
              <a:buChar char="•"/>
            </a:pPr>
            <a:r>
              <a:rPr lang="en-US" dirty="0"/>
              <a:t>We install &amp; service – Low Voltage Data equipment</a:t>
            </a:r>
          </a:p>
          <a:p>
            <a:pPr marL="171450" indent="-171450">
              <a:buFont typeface="Arial" panose="020B0604020202020204" pitchFamily="34" charset="0"/>
              <a:buChar char="•"/>
            </a:pPr>
            <a:r>
              <a:rPr lang="en-US" dirty="0"/>
              <a:t>10k employees from APAC, Europe, NA, </a:t>
            </a:r>
            <a:r>
              <a:rPr lang="en-US" dirty="0" err="1"/>
              <a:t>latin</a:t>
            </a:r>
            <a:r>
              <a:rPr lang="en-US" dirty="0"/>
              <a:t> America, middle east</a:t>
            </a:r>
          </a:p>
          <a:p>
            <a:pPr marL="628650" lvl="1" indent="-171450">
              <a:buFontTx/>
              <a:buChar char="-"/>
            </a:pPr>
            <a:r>
              <a:rPr lang="en-US" dirty="0"/>
              <a:t>120 office in North America and over 200 worldwide – with Chicago being our main corporate office</a:t>
            </a:r>
          </a:p>
          <a:p>
            <a:pPr marL="171450" lvl="0" indent="-171450">
              <a:buFont typeface="Arial" panose="020B0604020202020204" pitchFamily="34" charset="0"/>
              <a:buChar char="•"/>
            </a:pPr>
            <a:r>
              <a:rPr lang="en-US" dirty="0"/>
              <a:t>Franchise model – makes us successful</a:t>
            </a:r>
          </a:p>
          <a:p>
            <a:pPr marL="171450" indent="-171450">
              <a:buFont typeface="Arial" panose="020B0604020202020204" pitchFamily="34" charset="0"/>
              <a:buChar char="•"/>
            </a:pPr>
            <a:r>
              <a:rPr lang="en-US" dirty="0"/>
              <a:t>Verticals</a:t>
            </a:r>
          </a:p>
          <a:p>
            <a:endParaRPr lang="en-US" dirty="0"/>
          </a:p>
        </p:txBody>
      </p:sp>
      <p:sp>
        <p:nvSpPr>
          <p:cNvPr id="4" name="Slide Number Placeholder 3"/>
          <p:cNvSpPr>
            <a:spLocks noGrp="1"/>
          </p:cNvSpPr>
          <p:nvPr>
            <p:ph type="sldNum" sz="quarter" idx="5"/>
          </p:nvPr>
        </p:nvSpPr>
        <p:spPr/>
        <p:txBody>
          <a:bodyPr/>
          <a:lstStyle/>
          <a:p>
            <a:fld id="{2BA29104-8C94-48E1-85CB-58F288D8592C}" type="slidenum">
              <a:rPr lang="en-US" smtClean="0"/>
              <a:t>2</a:t>
            </a:fld>
            <a:endParaRPr lang="en-US"/>
          </a:p>
        </p:txBody>
      </p:sp>
    </p:spTree>
    <p:extLst>
      <p:ext uri="{BB962C8B-B14F-4D97-AF65-F5344CB8AC3E}">
        <p14:creationId xmlns:p14="http://schemas.microsoft.com/office/powerpoint/2010/main" val="37169657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i="0" dirty="0">
                <a:solidFill>
                  <a:srgbClr val="0E2C49"/>
                </a:solidFill>
                <a:effectLst/>
                <a:latin typeface="Lato" panose="020F0502020204030203" pitchFamily="34" charset="0"/>
              </a:rPr>
              <a:t>What does Convergint do?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i="0" dirty="0">
                <a:solidFill>
                  <a:srgbClr val="0E2C49"/>
                </a:solidFill>
                <a:effectLst/>
                <a:latin typeface="Lato" panose="020F0502020204030203" pitchFamily="34" charset="0"/>
              </a:rPr>
              <a:t>Here you can see an overview of the solutions we offer: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0" i="0" dirty="0">
              <a:solidFill>
                <a:srgbClr val="0E2C49"/>
              </a:solidFill>
              <a:effectLst/>
              <a:latin typeface="Lato" panose="020F0502020204030203"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u="sng" dirty="0">
                <a:solidFill>
                  <a:srgbClr val="0E2C49"/>
                </a:solidFill>
                <a:effectLst/>
                <a:latin typeface="Lato" panose="020F0502020204030203" pitchFamily="34" charset="0"/>
              </a:rPr>
              <a:t>Electronic Security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E2C49"/>
                </a:solidFill>
                <a:effectLst/>
                <a:latin typeface="Lato" panose="020F0502020204030203" pitchFamily="34" charset="0"/>
              </a:rPr>
              <a:t>Access control (Utilize intelligent access control solutions to restrict, allow, and track users)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E2C49"/>
                </a:solidFill>
                <a:effectLst/>
                <a:latin typeface="Lato" panose="020F0502020204030203" pitchFamily="34" charset="0"/>
              </a:rPr>
              <a:t>Video surveillance (Use advanced technology to view, store, and manage surveillance data anywhere in the world)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E2C49"/>
                </a:solidFill>
                <a:effectLst/>
                <a:latin typeface="Lato" panose="020F0502020204030203" pitchFamily="34" charset="0"/>
              </a:rPr>
              <a:t>Intrusion detection system (Leverage advanced sensor technology and monitoring to protect people, perimeters, and critical assets)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0" i="0" dirty="0">
              <a:solidFill>
                <a:srgbClr val="0E2C49"/>
              </a:solidFill>
              <a:effectLst/>
              <a:latin typeface="Lato" panose="020F0502020204030203"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u="sng" dirty="0">
                <a:solidFill>
                  <a:srgbClr val="0E2C49"/>
                </a:solidFill>
                <a:effectLst/>
                <a:latin typeface="Lato" panose="020F0502020204030203" pitchFamily="34" charset="0"/>
              </a:rPr>
              <a:t>Financial Security</a:t>
            </a:r>
            <a:r>
              <a:rPr lang="en-US" b="1" i="0" u="none" dirty="0">
                <a:solidFill>
                  <a:srgbClr val="0E2C49"/>
                </a:solidFill>
                <a:effectLst/>
                <a:latin typeface="Lato" panose="020F0502020204030203" pitchFamily="34" charset="0"/>
              </a:rPr>
              <a:t> </a:t>
            </a:r>
            <a:r>
              <a:rPr lang="en-US" b="0" i="0" u="none" dirty="0">
                <a:solidFill>
                  <a:srgbClr val="0E2C49"/>
                </a:solidFill>
                <a:effectLst/>
                <a:latin typeface="Lato" panose="020F0502020204030203" pitchFamily="34" charset="0"/>
              </a:rPr>
              <a:t>(Banks and Financial institutions)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E2C49"/>
                </a:solidFill>
                <a:effectLst/>
                <a:latin typeface="Lato" panose="020F0502020204030203" pitchFamily="34" charset="0"/>
              </a:rPr>
              <a:t>Safe deposit boxes &amp; cash lockers (Containment of customer valuables and protection against theft and fire)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E2C49"/>
                </a:solidFill>
                <a:effectLst/>
                <a:latin typeface="Lato" panose="020F0502020204030203" pitchFamily="34" charset="0"/>
              </a:rPr>
              <a:t>ATMs (Core-integrated ITMs from Convergint provide forward-facing technology that can benefit every branch)</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E2C49"/>
                </a:solidFill>
                <a:effectLst/>
                <a:latin typeface="Lato" panose="020F0502020204030203" pitchFamily="34" charset="0"/>
              </a:rPr>
              <a:t>Drive-up systems and deal drawers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E2C49"/>
                </a:solidFill>
                <a:effectLst/>
                <a:latin typeface="Lato" panose="020F0502020204030203" pitchFamily="34" charset="0"/>
              </a:rPr>
              <a:t>Vaults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E2C49"/>
                </a:solidFill>
                <a:effectLst/>
                <a:latin typeface="Lato" panose="020F0502020204030203" pitchFamily="34" charset="0"/>
              </a:rPr>
              <a:t>Cash recyclers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0" i="0" dirty="0">
              <a:solidFill>
                <a:srgbClr val="0E2C49"/>
              </a:solidFill>
              <a:effectLst/>
              <a:latin typeface="Lato" panose="020F0502020204030203"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u="sng" dirty="0">
                <a:solidFill>
                  <a:srgbClr val="FFFFFF"/>
                </a:solidFill>
                <a:effectLst/>
                <a:latin typeface="Lato" panose="020F0502020204030203" pitchFamily="34" charset="0"/>
              </a:rPr>
              <a:t>Audio-visual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E2C49"/>
                </a:solidFill>
                <a:effectLst/>
                <a:latin typeface="Lato" panose="020F0502020204030203" pitchFamily="34" charset="0"/>
              </a:rPr>
              <a:t>Audio-visual (Develop solutions that can be used individually or integrated to meet the needs of customers)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E2C49"/>
                </a:solidFill>
                <a:effectLst/>
                <a:latin typeface="Lato" panose="020F0502020204030203" pitchFamily="34" charset="0"/>
              </a:rPr>
              <a:t>Meeting rooms &amp; video conference (video walls and digital signage)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E2C49"/>
                </a:solidFill>
                <a:effectLst/>
                <a:latin typeface="Lato" panose="020F0502020204030203" pitchFamily="34" charset="0"/>
              </a:rPr>
              <a:t>Broadcast system</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0" i="0" dirty="0">
              <a:solidFill>
                <a:srgbClr val="0E2C49"/>
              </a:solidFill>
              <a:effectLst/>
              <a:latin typeface="Lato" panose="020F0502020204030203"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u="sng" dirty="0">
                <a:solidFill>
                  <a:srgbClr val="0E2C49"/>
                </a:solidFill>
                <a:effectLst/>
                <a:latin typeface="Lato" panose="020F0502020204030203" pitchFamily="34" charset="0"/>
              </a:rPr>
              <a:t>Situational Awareness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E2C49"/>
                </a:solidFill>
                <a:effectLst/>
                <a:latin typeface="Lato" panose="020F0502020204030203" pitchFamily="34" charset="0"/>
              </a:rPr>
              <a:t>Location intelligence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E2C49"/>
                </a:solidFill>
                <a:effectLst/>
                <a:latin typeface="Lato" panose="020F0502020204030203" pitchFamily="34" charset="0"/>
              </a:rPr>
              <a:t>Mass notification (Provide information to building occupants in emergency situations through different technologies)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E2C49"/>
                </a:solidFill>
                <a:effectLst/>
                <a:latin typeface="Lato" panose="020F0502020204030203" pitchFamily="34" charset="0"/>
              </a:rPr>
              <a:t>Thermal imaging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E2C49"/>
                </a:solidFill>
                <a:effectLst/>
                <a:latin typeface="Lato" panose="020F0502020204030203" pitchFamily="34" charset="0"/>
              </a:rPr>
              <a:t>Drone detection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E2C49"/>
                </a:solidFill>
                <a:effectLst/>
                <a:latin typeface="Lato" panose="020F0502020204030203" pitchFamily="34" charset="0"/>
              </a:rPr>
              <a:t>Radar detection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0" i="0" dirty="0">
              <a:solidFill>
                <a:srgbClr val="0E2C49"/>
              </a:solidFill>
              <a:effectLst/>
              <a:latin typeface="Lato" panose="020F0502020204030203"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u="sng" dirty="0">
                <a:solidFill>
                  <a:srgbClr val="0E2C49"/>
                </a:solidFill>
                <a:effectLst/>
                <a:latin typeface="Lato" panose="020F0502020204030203" pitchFamily="34" charset="0"/>
              </a:rPr>
              <a:t>Fire &amp; Life Safety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E2C49"/>
                </a:solidFill>
                <a:effectLst/>
                <a:latin typeface="Lato" panose="020F0502020204030203" pitchFamily="34" charset="0"/>
              </a:rPr>
              <a:t>Fire and smoke detection (Protect single building to multi-building campuses that demand strict requirements)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E2C49"/>
                </a:solidFill>
                <a:effectLst/>
                <a:latin typeface="Lato" panose="020F0502020204030203" pitchFamily="34" charset="0"/>
              </a:rPr>
              <a:t>Suppression systems (Protect critical environments and high-value assets by utilizing special hazard fire suppression systems)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E2C49"/>
                </a:solidFill>
                <a:effectLst/>
                <a:latin typeface="Lato" panose="020F0502020204030203" pitchFamily="34" charset="0"/>
              </a:rPr>
              <a:t>Notification appliances (Require a flexible approach to color, ambient operating environment, mounting requirements, and mass notification)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E2C49"/>
                </a:solidFill>
                <a:effectLst/>
                <a:latin typeface="Lato" panose="020F0502020204030203" pitchFamily="34" charset="0"/>
              </a:rPr>
              <a:t>Emergency communications (Promptly notify with UL listed digital voice emergency communication and notification)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E2C49"/>
                </a:solidFill>
                <a:effectLst/>
                <a:latin typeface="Lato" panose="020F0502020204030203" pitchFamily="34" charset="0"/>
              </a:rPr>
              <a:t>Air sampling detection (Provide the earliest possible warning on an imminent fire with spring section and programmable sensitivity)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1" i="0" u="sng" dirty="0">
              <a:solidFill>
                <a:srgbClr val="0E2C49"/>
              </a:solidFill>
              <a:effectLst/>
              <a:latin typeface="Lato" panose="020F0502020204030203"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u="sng" dirty="0">
                <a:solidFill>
                  <a:srgbClr val="0E2C49"/>
                </a:solidFill>
                <a:effectLst/>
                <a:latin typeface="Lato" panose="020F0502020204030203" pitchFamily="34" charset="0"/>
              </a:rPr>
              <a:t>Healthcare Technologies </a:t>
            </a:r>
            <a:r>
              <a:rPr lang="en-US" b="0" i="0" u="none" dirty="0">
                <a:solidFill>
                  <a:srgbClr val="0E2C49"/>
                </a:solidFill>
                <a:effectLst/>
                <a:latin typeface="Lato" panose="020F0502020204030203" pitchFamily="34" charset="0"/>
              </a:rPr>
              <a:t>(Hospitals and Clinics)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E2C49"/>
                </a:solidFill>
                <a:effectLst/>
                <a:latin typeface="Lato" panose="020F0502020204030203" pitchFamily="34" charset="0"/>
              </a:rPr>
              <a:t>Infant security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E2C49"/>
                </a:solidFill>
                <a:effectLst/>
                <a:latin typeface="Lato" panose="020F0502020204030203" pitchFamily="34" charset="0"/>
              </a:rPr>
              <a:t>Nurse call automation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E2C49"/>
                </a:solidFill>
                <a:effectLst/>
                <a:latin typeface="Lato" panose="020F0502020204030203" pitchFamily="34" charset="0"/>
              </a:rPr>
              <a:t>Medical carts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0" i="0" dirty="0">
              <a:solidFill>
                <a:srgbClr val="0E2C49"/>
              </a:solidFill>
              <a:effectLst/>
              <a:latin typeface="Lato" panose="020F0502020204030203"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u="sng" dirty="0">
                <a:solidFill>
                  <a:srgbClr val="0E2C49"/>
                </a:solidFill>
                <a:effectLst/>
                <a:latin typeface="Lato" panose="020F0502020204030203" pitchFamily="34" charset="0"/>
              </a:rPr>
              <a:t>Building Automation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E2C49"/>
                </a:solidFill>
                <a:effectLst/>
                <a:latin typeface="Lato" panose="020F0502020204030203" pitchFamily="34" charset="0"/>
              </a:rPr>
              <a:t>HVAC control systems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E2C49"/>
                </a:solidFill>
                <a:effectLst/>
                <a:latin typeface="Lato" panose="020F0502020204030203" pitchFamily="34" charset="0"/>
              </a:rPr>
              <a:t>Lighting control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E2C49"/>
                </a:solidFill>
                <a:effectLst/>
                <a:latin typeface="Lato" panose="020F0502020204030203" pitchFamily="34" charset="0"/>
              </a:rPr>
              <a:t>Hazardous gas monitoring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0" i="0" dirty="0">
              <a:solidFill>
                <a:srgbClr val="0E2C49"/>
              </a:solidFill>
              <a:effectLst/>
              <a:latin typeface="Lato" panose="020F0502020204030203"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u="sng" dirty="0">
                <a:solidFill>
                  <a:srgbClr val="0E2C49"/>
                </a:solidFill>
                <a:effectLst/>
                <a:latin typeface="Lato" panose="020F0502020204030203" pitchFamily="34" charset="0"/>
              </a:rPr>
              <a:t>Digital Transformation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Expert colleagues will help you make the right decisions and gain a competitive advantage with innovative solutions designed to analyze your digital workspace, identify opportunities, drive revenue, and reduce costs. Through automation and integration, Convergint can make your business profitable and productive, helping you become the digital leader in your industry.</a:t>
            </a:r>
            <a:endParaRPr lang="en-US" b="1" i="0" u="sng" dirty="0">
              <a:solidFill>
                <a:srgbClr val="0E2C49"/>
              </a:solidFill>
              <a:effectLst/>
              <a:latin typeface="Lato" panose="020F0502020204030203"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Location intelligence</a:t>
            </a:r>
            <a:endParaRPr lang="en-US" b="1" i="0" u="sng" dirty="0">
              <a:solidFill>
                <a:srgbClr val="0E2C49"/>
              </a:solidFill>
              <a:effectLst/>
              <a:latin typeface="Lato" panose="020F0502020204030203"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AI and computer vision</a:t>
            </a:r>
            <a:endParaRPr lang="en-US" b="1" i="0" u="sng" dirty="0">
              <a:solidFill>
                <a:srgbClr val="0E2C49"/>
              </a:solidFill>
              <a:effectLst/>
              <a:latin typeface="Lato" panose="020F0502020204030203"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Drone detection</a:t>
            </a:r>
            <a:endParaRPr lang="en-US" b="1" i="0" u="sng" dirty="0">
              <a:solidFill>
                <a:srgbClr val="0E2C49"/>
              </a:solidFill>
              <a:effectLst/>
              <a:latin typeface="Lato" panose="020F0502020204030203"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0" i="0" dirty="0">
              <a:solidFill>
                <a:srgbClr val="0E2C49"/>
              </a:solidFill>
              <a:effectLst/>
              <a:latin typeface="Lato" panose="020F0502020204030203"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1" i="0" u="sng" dirty="0">
              <a:solidFill>
                <a:srgbClr val="0E2C49"/>
              </a:solidFill>
              <a:effectLst/>
              <a:latin typeface="Lato" panose="020F0502020204030203"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0" i="0" dirty="0">
              <a:solidFill>
                <a:srgbClr val="0E2C49"/>
              </a:solidFill>
              <a:effectLst/>
              <a:latin typeface="Lato" panose="020F0502020204030203" pitchFamily="34" charset="0"/>
            </a:endParaRPr>
          </a:p>
          <a:p>
            <a:endParaRPr lang="en-US" dirty="0"/>
          </a:p>
        </p:txBody>
      </p:sp>
      <p:sp>
        <p:nvSpPr>
          <p:cNvPr id="4" name="Slide Number Placeholder 3"/>
          <p:cNvSpPr>
            <a:spLocks noGrp="1"/>
          </p:cNvSpPr>
          <p:nvPr>
            <p:ph type="sldNum" sz="quarter" idx="5"/>
          </p:nvPr>
        </p:nvSpPr>
        <p:spPr/>
        <p:txBody>
          <a:bodyPr/>
          <a:lstStyle/>
          <a:p>
            <a:fld id="{2BA29104-8C94-48E1-85CB-58F288D8592C}" type="slidenum">
              <a:rPr lang="en-US" smtClean="0"/>
              <a:t>3</a:t>
            </a:fld>
            <a:endParaRPr lang="en-US"/>
          </a:p>
        </p:txBody>
      </p:sp>
    </p:spTree>
    <p:extLst>
      <p:ext uri="{BB962C8B-B14F-4D97-AF65-F5344CB8AC3E}">
        <p14:creationId xmlns:p14="http://schemas.microsoft.com/office/powerpoint/2010/main" val="15777234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5A6BA-1C7D-2AC1-2667-0DFA65B968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67D4BA-8CC6-C882-6460-D2D592752D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87E969-EE3D-5AD1-2F3E-2AE2762B86C4}"/>
              </a:ext>
            </a:extLst>
          </p:cNvPr>
          <p:cNvSpPr>
            <a:spLocks noGrp="1"/>
          </p:cNvSpPr>
          <p:nvPr>
            <p:ph type="body" idx="1"/>
          </p:nvPr>
        </p:nvSpPr>
        <p:spPr/>
        <p:txBody>
          <a:bodyPr/>
          <a:lstStyle/>
          <a:p>
            <a:pPr marL="171450" indent="-171450">
              <a:buFont typeface="Arial" panose="020B0604020202020204" pitchFamily="34" charset="0"/>
              <a:buChar char="•"/>
            </a:pPr>
            <a:r>
              <a:rPr lang="en-US" dirty="0"/>
              <a:t>Founded in 2001 by Greg Lernihan and Dan Moceri</a:t>
            </a:r>
          </a:p>
          <a:p>
            <a:pPr marL="171450" indent="-171450">
              <a:buFont typeface="Arial" panose="020B0604020202020204" pitchFamily="34" charset="0"/>
              <a:buChar char="•"/>
            </a:pPr>
            <a:r>
              <a:rPr lang="en-US" dirty="0"/>
              <a:t>Envisioned creating a business that combined the strengths of both large and small companies. </a:t>
            </a:r>
          </a:p>
          <a:p>
            <a:pPr marL="171450" indent="-171450">
              <a:buFont typeface="Arial" panose="020B0604020202020204" pitchFamily="34" charset="0"/>
              <a:buChar char="•"/>
            </a:pPr>
            <a:r>
              <a:rPr lang="en-US" dirty="0"/>
              <a:t>This started as a brainstorming session in a friend's basement in IL. </a:t>
            </a:r>
          </a:p>
          <a:p>
            <a:pPr marL="171450" indent="-171450">
              <a:buFont typeface="Arial" panose="020B0604020202020204" pitchFamily="34" charset="0"/>
              <a:buChar char="•"/>
            </a:pPr>
            <a:r>
              <a:rPr lang="en-US" dirty="0"/>
              <a:t>Convergint on a solid foundation of our 10 Values and Beliefs. </a:t>
            </a:r>
          </a:p>
          <a:p>
            <a:pPr marL="171450" indent="-171450">
              <a:buFont typeface="Arial" panose="020B0604020202020204" pitchFamily="34" charset="0"/>
              <a:buChar char="•"/>
            </a:pPr>
            <a:r>
              <a:rPr lang="en-US" dirty="0"/>
              <a:t>These were put into place even before we hired our first colleague.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Some prioritize business, sales numbers or products, there goal was to prioritize the people</a:t>
            </a:r>
          </a:p>
        </p:txBody>
      </p:sp>
      <p:sp>
        <p:nvSpPr>
          <p:cNvPr id="4" name="Slide Number Placeholder 3">
            <a:extLst>
              <a:ext uri="{FF2B5EF4-FFF2-40B4-BE49-F238E27FC236}">
                <a16:creationId xmlns:a16="http://schemas.microsoft.com/office/drawing/2014/main" id="{A59B41A1-6311-57AA-8E98-1AFC801E09A5}"/>
              </a:ext>
            </a:extLst>
          </p:cNvPr>
          <p:cNvSpPr>
            <a:spLocks noGrp="1"/>
          </p:cNvSpPr>
          <p:nvPr>
            <p:ph type="sldNum" sz="quarter" idx="5"/>
          </p:nvPr>
        </p:nvSpPr>
        <p:spPr/>
        <p:txBody>
          <a:bodyPr/>
          <a:lstStyle/>
          <a:p>
            <a:fld id="{2BA29104-8C94-48E1-85CB-58F288D8592C}" type="slidenum">
              <a:rPr lang="en-US" smtClean="0"/>
              <a:t>4</a:t>
            </a:fld>
            <a:endParaRPr lang="en-US"/>
          </a:p>
        </p:txBody>
      </p:sp>
    </p:spTree>
    <p:extLst>
      <p:ext uri="{BB962C8B-B14F-4D97-AF65-F5344CB8AC3E}">
        <p14:creationId xmlns:p14="http://schemas.microsoft.com/office/powerpoint/2010/main" val="20332869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rtl="0">
              <a:buFontTx/>
              <a:buChar char="-"/>
            </a:pPr>
            <a:r>
              <a:rPr lang="en-US" sz="1200" b="0" i="0" u="none" strike="noStrike" kern="1200" dirty="0">
                <a:solidFill>
                  <a:schemeClr val="tx1"/>
                </a:solidFill>
                <a:effectLst/>
                <a:latin typeface="+mn-lt"/>
                <a:ea typeface="+mn-ea"/>
                <a:cs typeface="+mn-cs"/>
              </a:rPr>
              <a:t>Biggest issues is diversifying our talent pool – CSAVR is going to help with get a bigger net</a:t>
            </a:r>
            <a:endParaRPr lang="en-US" dirty="0">
              <a:effectLst/>
            </a:endParaRPr>
          </a:p>
          <a:p>
            <a:pPr rtl="0"/>
            <a:r>
              <a:rPr lang="en-US" sz="1200" b="0" i="0" u="none" strike="noStrike" kern="1200" dirty="0">
                <a:solidFill>
                  <a:schemeClr val="tx1"/>
                </a:solidFill>
                <a:effectLst/>
                <a:latin typeface="+mn-lt"/>
                <a:ea typeface="+mn-ea"/>
                <a:cs typeface="+mn-cs"/>
              </a:rPr>
              <a:t>-  Intentionality - high number, I'd say 90s stubble across our field</a:t>
            </a:r>
            <a:endParaRPr lang="en-US" dirty="0">
              <a:effectLst/>
            </a:endParaRPr>
          </a:p>
          <a:p>
            <a:pPr marL="171450" indent="-171450" rtl="0">
              <a:buFontTx/>
              <a:buChar char="-"/>
            </a:pPr>
            <a:r>
              <a:rPr lang="en-US" sz="1200" b="0" i="0" u="none" strike="noStrike" kern="1200" dirty="0">
                <a:solidFill>
                  <a:schemeClr val="tx1"/>
                </a:solidFill>
                <a:effectLst/>
                <a:latin typeface="+mn-lt"/>
                <a:ea typeface="+mn-ea"/>
                <a:cs typeface="+mn-cs"/>
              </a:rPr>
              <a:t>so how do we diversify our candidates and bring visibility to the opportunities that we have. </a:t>
            </a:r>
          </a:p>
          <a:p>
            <a:pPr marL="171450" indent="-171450" rtl="0">
              <a:buFontTx/>
              <a:buChar char="-"/>
            </a:pPr>
            <a:r>
              <a:rPr lang="en-US" sz="1200" b="0" i="0" u="none" strike="noStrike" kern="1200" dirty="0">
                <a:solidFill>
                  <a:schemeClr val="tx1"/>
                </a:solidFill>
                <a:effectLst/>
                <a:latin typeface="+mn-lt"/>
                <a:ea typeface="+mn-ea"/>
                <a:cs typeface="+mn-cs"/>
              </a:rPr>
              <a:t>Adjacent Talent Pool</a:t>
            </a:r>
            <a:endParaRPr lang="en-US" dirty="0">
              <a:effectLst/>
            </a:endParaRPr>
          </a:p>
          <a:p>
            <a:pPr algn="l">
              <a:buFont typeface="Arial" panose="020B0604020202020204" pitchFamily="34" charset="0"/>
              <a:buChar char="•"/>
            </a:pPr>
            <a:endParaRPr lang="en-US" b="0" i="0" u="none" strike="noStrike" dirty="0">
              <a:solidFill>
                <a:srgbClr val="000000"/>
              </a:solidFill>
              <a:effectLst/>
            </a:endParaRPr>
          </a:p>
          <a:p>
            <a:pPr algn="l">
              <a:buFont typeface="Arial" panose="020B0604020202020204" pitchFamily="34" charset="0"/>
              <a:buChar char="•"/>
            </a:pPr>
            <a:r>
              <a:rPr lang="en-US" b="0" i="0" u="none" strike="noStrike" dirty="0">
                <a:solidFill>
                  <a:srgbClr val="000000"/>
                </a:solidFill>
                <a:effectLst/>
              </a:rPr>
              <a:t> </a:t>
            </a:r>
            <a:r>
              <a:rPr lang="en-US" b="1" i="0" u="none" strike="noStrike" dirty="0">
                <a:solidFill>
                  <a:srgbClr val="000000"/>
                </a:solidFill>
                <a:effectLst/>
              </a:rPr>
              <a:t>Summary of Talent Acquisition – </a:t>
            </a:r>
          </a:p>
          <a:p>
            <a:pPr lvl="1" algn="l">
              <a:buFont typeface="Arial" panose="020B0604020202020204" pitchFamily="34" charset="0"/>
              <a:buChar char="•"/>
            </a:pPr>
            <a:r>
              <a:rPr lang="en-US" b="0" i="0" u="none" strike="noStrike" dirty="0">
                <a:solidFill>
                  <a:srgbClr val="000000"/>
                </a:solidFill>
                <a:effectLst/>
              </a:rPr>
              <a:t>Marketing the opportunity, knowledge session, word of mouth, job fairs</a:t>
            </a: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Recruit Talent - Recruiting frontline, PMs, AE etc..</a:t>
            </a:r>
            <a:endParaRPr lang="en-US" b="0" i="0" u="none" strike="noStrike" dirty="0">
              <a:solidFill>
                <a:srgbClr val="000000"/>
              </a:solidFill>
              <a:effectLst/>
            </a:endParaRP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Develop talent by engaging them in our culture/I&amp;D, training &amp; development plans, - Retain Top Talent </a:t>
            </a: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0" i="0" u="none" strike="noStrike" dirty="0">
              <a:solidFill>
                <a:srgbClr val="000000"/>
              </a:solidFill>
              <a:effectLst/>
            </a:endParaRPr>
          </a:p>
          <a:p>
            <a:pPr algn="l">
              <a:buNone/>
            </a:pPr>
            <a:r>
              <a:rPr lang="en-US" b="1" i="0" u="none" strike="noStrike" dirty="0">
                <a:solidFill>
                  <a:schemeClr val="tx1"/>
                </a:solidFill>
                <a:effectLst/>
              </a:rPr>
              <a:t>What does this Correlate too:</a:t>
            </a:r>
            <a:endParaRPr lang="en-US" b="1" i="0" u="none" strike="noStrike" dirty="0">
              <a:solidFill>
                <a:srgbClr val="000000"/>
              </a:solidFill>
              <a:effectLst/>
            </a:endParaRPr>
          </a:p>
          <a:p>
            <a:pPr algn="l">
              <a:buFont typeface="Arial" panose="020B0604020202020204" pitchFamily="34" charset="0"/>
              <a:buChar char="•"/>
            </a:pPr>
            <a:r>
              <a:rPr lang="en-US" b="1" i="0" u="none" strike="noStrike" dirty="0">
                <a:solidFill>
                  <a:srgbClr val="000000"/>
                </a:solidFill>
                <a:effectLst/>
              </a:rPr>
              <a:t>Stronger Teams:</a:t>
            </a:r>
            <a:r>
              <a:rPr lang="en-US" b="0" i="0" u="none" strike="noStrike" dirty="0">
                <a:solidFill>
                  <a:srgbClr val="000000"/>
                </a:solidFill>
                <a:effectLst/>
              </a:rPr>
              <a:t> Inclusive teams drive higher engagement, better performance, and innovation.</a:t>
            </a:r>
          </a:p>
          <a:p>
            <a:pPr algn="l">
              <a:buFont typeface="Arial" panose="020B0604020202020204" pitchFamily="34" charset="0"/>
              <a:buChar char="•"/>
            </a:pPr>
            <a:r>
              <a:rPr lang="en-US" b="1" i="0" u="none" strike="noStrike" dirty="0">
                <a:solidFill>
                  <a:srgbClr val="000000"/>
                </a:solidFill>
                <a:effectLst/>
              </a:rPr>
              <a:t>Better Hiring &amp; Retention:</a:t>
            </a:r>
            <a:r>
              <a:rPr lang="en-US" b="0" i="0" u="none" strike="noStrike" dirty="0">
                <a:solidFill>
                  <a:srgbClr val="000000"/>
                </a:solidFill>
                <a:effectLst/>
              </a:rPr>
              <a:t> Early engagement with I&amp;D helps attract and retain top talent.</a:t>
            </a:r>
          </a:p>
          <a:p>
            <a:pPr algn="l">
              <a:buFont typeface="Arial" panose="020B0604020202020204" pitchFamily="34" charset="0"/>
              <a:buChar char="•"/>
            </a:pPr>
            <a:r>
              <a:rPr lang="en-US" b="1" i="0" u="none" strike="noStrike" dirty="0">
                <a:solidFill>
                  <a:srgbClr val="000000"/>
                </a:solidFill>
                <a:effectLst/>
              </a:rPr>
              <a:t>Operational Success:</a:t>
            </a:r>
            <a:r>
              <a:rPr lang="en-US" b="0" i="0" u="none" strike="noStrike" dirty="0">
                <a:solidFill>
                  <a:srgbClr val="000000"/>
                </a:solidFill>
                <a:effectLst/>
              </a:rPr>
              <a:t> A diverse and inclusive workforce enhances collaboration, problem-solving, and customer satisfaction.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0" i="0" u="none" strike="noStrike" dirty="0">
              <a:solidFill>
                <a:srgbClr val="000000"/>
              </a:solidFill>
              <a:effectLst/>
            </a:endParaRPr>
          </a:p>
          <a:p>
            <a:endParaRPr lang="en-US" dirty="0"/>
          </a:p>
          <a:p>
            <a:pPr rtl="0"/>
            <a:r>
              <a:rPr lang="en-US" sz="1200" b="0" i="0" u="none" strike="noStrike" kern="1200" dirty="0">
                <a:solidFill>
                  <a:schemeClr val="tx1"/>
                </a:solidFill>
                <a:effectLst/>
                <a:latin typeface="+mn-lt"/>
                <a:ea typeface="+mn-ea"/>
                <a:cs typeface="+mn-cs"/>
              </a:rPr>
              <a:t>Work with CSAVR – Hired 2% more colleagues that identify as having a disability</a:t>
            </a:r>
            <a:endParaRPr lang="en-US" dirty="0">
              <a:effectLst/>
            </a:endParaRPr>
          </a:p>
          <a:p>
            <a:pPr rtl="0"/>
            <a:r>
              <a:rPr lang="en-US" sz="1200" b="0" i="0" u="none" strike="noStrike" kern="1200" dirty="0">
                <a:solidFill>
                  <a:schemeClr val="tx1"/>
                </a:solidFill>
                <a:effectLst/>
                <a:latin typeface="+mn-lt"/>
                <a:ea typeface="+mn-ea"/>
                <a:cs typeface="+mn-cs"/>
              </a:rPr>
              <a:t>2024 accommodations for disabled colleagues</a:t>
            </a:r>
            <a:endParaRPr lang="en-US" dirty="0">
              <a:effectLst/>
            </a:endParaRPr>
          </a:p>
          <a:p>
            <a:pPr rtl="0"/>
            <a:r>
              <a:rPr lang="en-US" sz="1200" b="0" i="0" u="none" strike="noStrike" kern="1200" dirty="0">
                <a:solidFill>
                  <a:schemeClr val="tx1"/>
                </a:solidFill>
                <a:effectLst/>
                <a:latin typeface="+mn-lt"/>
                <a:ea typeface="+mn-ea"/>
                <a:cs typeface="+mn-cs"/>
              </a:rPr>
              <a:t>Not about making accommodations up front but more about asking the colleagues what specifically they need </a:t>
            </a:r>
            <a:endParaRPr lang="en-US" dirty="0">
              <a:effectLst/>
            </a:endParaRPr>
          </a:p>
          <a:p>
            <a:pPr marL="0" indent="0" algn="just">
              <a:spcAft>
                <a:spcPts val="2325"/>
              </a:spcAft>
              <a:buFont typeface="Arial" panose="020B0604020202020204" pitchFamily="34" charset="0"/>
              <a:buNone/>
            </a:pPr>
            <a:endParaRPr lang="en-US" b="0" i="0" dirty="0">
              <a:solidFill>
                <a:srgbClr val="0E2C49"/>
              </a:solidFill>
              <a:effectLst/>
              <a:latin typeface="Lato" panose="020F0502020204030203" pitchFamily="34" charset="0"/>
            </a:endParaRPr>
          </a:p>
          <a:p>
            <a:endParaRPr lang="en-US" dirty="0"/>
          </a:p>
        </p:txBody>
      </p:sp>
      <p:sp>
        <p:nvSpPr>
          <p:cNvPr id="4" name="Slide Number Placeholder 3"/>
          <p:cNvSpPr>
            <a:spLocks noGrp="1"/>
          </p:cNvSpPr>
          <p:nvPr>
            <p:ph type="sldNum" sz="quarter" idx="5"/>
          </p:nvPr>
        </p:nvSpPr>
        <p:spPr/>
        <p:txBody>
          <a:bodyPr/>
          <a:lstStyle/>
          <a:p>
            <a:fld id="{636CE8C9-EE87-8649-A6EE-5864FB1694B6}" type="slidenum">
              <a:rPr lang="en-US" smtClean="0"/>
              <a:t>5</a:t>
            </a:fld>
            <a:endParaRPr lang="en-US"/>
          </a:p>
        </p:txBody>
      </p:sp>
    </p:spTree>
    <p:extLst>
      <p:ext uri="{BB962C8B-B14F-4D97-AF65-F5344CB8AC3E}">
        <p14:creationId xmlns:p14="http://schemas.microsoft.com/office/powerpoint/2010/main" val="19881920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Examples of the pillars in action:</a:t>
            </a:r>
          </a:p>
          <a:p>
            <a:endParaRPr lang="en-US" dirty="0">
              <a:ea typeface="Calibri"/>
              <a:cs typeface="Calibri"/>
            </a:endParaRPr>
          </a:p>
          <a:p>
            <a:pPr rtl="0"/>
            <a:r>
              <a:rPr lang="en-US" sz="1200" b="0" i="0" u="none" strike="noStrike" kern="1200" dirty="0">
                <a:solidFill>
                  <a:schemeClr val="tx1"/>
                </a:solidFill>
                <a:effectLst/>
                <a:latin typeface="+mn-lt"/>
                <a:ea typeface="+mn-ea"/>
                <a:cs typeface="+mn-cs"/>
              </a:rPr>
              <a:t>Work with CSAVR</a:t>
            </a:r>
            <a:endParaRPr lang="en-US" dirty="0">
              <a:effectLst/>
            </a:endParaRPr>
          </a:p>
          <a:p>
            <a:pPr rtl="0"/>
            <a:r>
              <a:rPr lang="en-US" sz="1200" b="0" i="0" u="none" strike="noStrike" kern="1200" dirty="0">
                <a:solidFill>
                  <a:schemeClr val="tx1"/>
                </a:solidFill>
                <a:effectLst/>
                <a:latin typeface="+mn-lt"/>
                <a:ea typeface="+mn-ea"/>
                <a:cs typeface="+mn-cs"/>
              </a:rPr>
              <a:t>2024 accommodations for disabled colleagues</a:t>
            </a:r>
            <a:endParaRPr lang="en-US" dirty="0">
              <a:effectLst/>
            </a:endParaRPr>
          </a:p>
          <a:p>
            <a:pPr rtl="0"/>
            <a:r>
              <a:rPr lang="en-US" sz="1200" b="0" i="0" u="none" strike="noStrike" kern="1200" dirty="0">
                <a:solidFill>
                  <a:schemeClr val="tx1"/>
                </a:solidFill>
                <a:effectLst/>
                <a:latin typeface="+mn-lt"/>
                <a:ea typeface="+mn-ea"/>
                <a:cs typeface="+mn-cs"/>
              </a:rPr>
              <a:t>Not about making accommodations up front but more about asking the colleagues what specifically they need </a:t>
            </a:r>
            <a:endParaRPr lang="en-US" dirty="0">
              <a:effectLst/>
            </a:endParaRP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2BA29104-8C94-48E1-85CB-58F288D8592C}" type="slidenum">
              <a:rPr lang="en-US" smtClean="0"/>
              <a:t>6</a:t>
            </a:fld>
            <a:endParaRPr lang="en-US"/>
          </a:p>
        </p:txBody>
      </p:sp>
    </p:spTree>
    <p:extLst>
      <p:ext uri="{BB962C8B-B14F-4D97-AF65-F5344CB8AC3E}">
        <p14:creationId xmlns:p14="http://schemas.microsoft.com/office/powerpoint/2010/main" val="9106421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u="sng" dirty="0"/>
              <a:t>2024</a:t>
            </a:r>
          </a:p>
          <a:p>
            <a:pPr marL="171450" indent="-171450" algn="l">
              <a:buFont typeface="Arial" panose="020B0604020202020204" pitchFamily="34" charset="0"/>
              <a:buChar char="•"/>
            </a:pPr>
            <a:r>
              <a:rPr lang="en-US" dirty="0"/>
              <a:t>Established partnership with CSAVR and Kathy</a:t>
            </a:r>
          </a:p>
          <a:p>
            <a:pPr marL="171450" indent="-171450" algn="l">
              <a:buFont typeface="Arial" panose="020B0604020202020204" pitchFamily="34" charset="0"/>
              <a:buChar char="•"/>
            </a:pPr>
            <a:r>
              <a:rPr lang="en-US" dirty="0"/>
              <a:t>Established partnership with Disabledperson.com for access to the resume database, Talent Acquisition Portal.</a:t>
            </a:r>
          </a:p>
          <a:p>
            <a:pPr marL="171450" indent="-171450" algn="l">
              <a:buFont typeface="Arial" panose="020B0604020202020204" pitchFamily="34" charset="0"/>
              <a:buChar char="•"/>
            </a:pPr>
            <a:r>
              <a:rPr lang="en-US" dirty="0"/>
              <a:t>Created a workshop for Convergint’s hiring managers combined with CSAVR for Disability Awareness. </a:t>
            </a:r>
          </a:p>
          <a:p>
            <a:pPr marL="171450" indent="-171450" algn="l">
              <a:buFont typeface="Arial" panose="020B0604020202020204" pitchFamily="34" charset="0"/>
              <a:buChar char="•"/>
            </a:pPr>
            <a:r>
              <a:rPr lang="en-US" dirty="0"/>
              <a:t>Partnered with HR to streamline accommodation process</a:t>
            </a:r>
          </a:p>
          <a:p>
            <a:endParaRPr lang="en-US" dirty="0"/>
          </a:p>
          <a:p>
            <a:r>
              <a:rPr lang="en-US" b="1" u="sng" dirty="0"/>
              <a:t>2025</a:t>
            </a:r>
          </a:p>
          <a:p>
            <a:pPr marL="171450" indent="-171450">
              <a:buFont typeface="Arial" panose="020B0604020202020204" pitchFamily="34" charset="0"/>
              <a:buChar char="•"/>
            </a:pPr>
            <a:r>
              <a:rPr lang="en-US" dirty="0"/>
              <a:t>Connect with CSVARs partners to introduce Convergint.</a:t>
            </a:r>
          </a:p>
          <a:p>
            <a:pPr marL="171450" indent="-171450">
              <a:buFont typeface="Arial" panose="020B0604020202020204" pitchFamily="34" charset="0"/>
              <a:buChar char="•"/>
            </a:pPr>
            <a:r>
              <a:rPr lang="en-US" dirty="0"/>
              <a:t>Increase applicant flow from Disableperson.com</a:t>
            </a:r>
          </a:p>
          <a:p>
            <a:pPr marL="171450" indent="-171450">
              <a:buFont typeface="Arial" panose="020B0604020202020204" pitchFamily="34" charset="0"/>
              <a:buChar char="•"/>
            </a:pPr>
            <a:r>
              <a:rPr lang="en-US" sz="1800" dirty="0"/>
              <a:t>Continue to build awareness around Convergint with federal and state agencies, community partners, veterans' employment agencies and employment networks</a:t>
            </a:r>
          </a:p>
          <a:p>
            <a:pPr marL="171450" indent="-171450">
              <a:buFont typeface="Arial" panose="020B0604020202020204" pitchFamily="34" charset="0"/>
              <a:buChar char="•"/>
            </a:pPr>
            <a:r>
              <a:rPr lang="en-US" sz="1800" dirty="0"/>
              <a:t>Increase disabled and veteran talent across Convergint</a:t>
            </a:r>
          </a:p>
          <a:p>
            <a:pPr marL="171450" indent="-171450">
              <a:buFont typeface="Arial" panose="020B0604020202020204" pitchFamily="34" charset="0"/>
              <a:buChar char="•"/>
            </a:pPr>
            <a:r>
              <a:rPr lang="en-US" sz="1800" dirty="0">
                <a:solidFill>
                  <a:schemeClr val="tx1"/>
                </a:solidFill>
              </a:rPr>
              <a:t>Comparing Q1 in 2024 to Q1 in 2025, we’ve hired over 3% more colleagues who identified as having a disability</a:t>
            </a:r>
          </a:p>
          <a:p>
            <a:pPr marL="171450" indent="-171450">
              <a:buFont typeface="Arial" panose="020B0604020202020204" pitchFamily="34" charset="0"/>
              <a:buChar char="•"/>
            </a:pPr>
            <a:r>
              <a:rPr lang="en-US" sz="1800" dirty="0">
                <a:solidFill>
                  <a:schemeClr val="tx1"/>
                </a:solidFill>
              </a:rPr>
              <a:t>Comparing Q2 in 2024 to Q2 in 2025, we’ve hired .8% more colleagues who identified as having a disability</a:t>
            </a:r>
          </a:p>
          <a:p>
            <a:pPr marL="171450" indent="-171450">
              <a:buFont typeface="Arial" panose="020B0604020202020204" pitchFamily="34" charset="0"/>
              <a:buChar char="•"/>
            </a:pPr>
            <a:r>
              <a:rPr lang="en-US" sz="1800" dirty="0"/>
              <a:t>Overall 1H of 2025 is up by 1.92% compared to 2024</a:t>
            </a:r>
            <a:endParaRPr lang="en-US" sz="1800" dirty="0">
              <a:solidFill>
                <a:schemeClr val="tx1"/>
              </a:solidFill>
            </a:endParaRPr>
          </a:p>
          <a:p>
            <a:endParaRPr lang="en-US" b="1" u="sng" dirty="0"/>
          </a:p>
        </p:txBody>
      </p:sp>
    </p:spTree>
    <p:extLst>
      <p:ext uri="{BB962C8B-B14F-4D97-AF65-F5344CB8AC3E}">
        <p14:creationId xmlns:p14="http://schemas.microsoft.com/office/powerpoint/2010/main" val="29299658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BA29104-8C94-48E1-85CB-58F288D8592C}" type="slidenum">
              <a:rPr lang="en-US" smtClean="0"/>
              <a:t>8</a:t>
            </a:fld>
            <a:endParaRPr lang="en-US"/>
          </a:p>
        </p:txBody>
      </p:sp>
    </p:spTree>
    <p:extLst>
      <p:ext uri="{BB962C8B-B14F-4D97-AF65-F5344CB8AC3E}">
        <p14:creationId xmlns:p14="http://schemas.microsoft.com/office/powerpoint/2010/main" val="14353849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7" name="Picture 6" descr="Graphical user interface, application&#10;&#10;Description automatically generated">
            <a:extLst>
              <a:ext uri="{FF2B5EF4-FFF2-40B4-BE49-F238E27FC236}">
                <a16:creationId xmlns:a16="http://schemas.microsoft.com/office/drawing/2014/main" id="{47B71BC7-2E4E-47E9-9EF8-9C8EF3276CC9}"/>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 y="0"/>
            <a:ext cx="12192001" cy="6858000"/>
          </a:xfrm>
          <a:prstGeom prst="rect">
            <a:avLst/>
          </a:prstGeom>
        </p:spPr>
      </p:pic>
      <p:sp>
        <p:nvSpPr>
          <p:cNvPr id="2" name="Title 1">
            <a:extLst>
              <a:ext uri="{FF2B5EF4-FFF2-40B4-BE49-F238E27FC236}">
                <a16:creationId xmlns:a16="http://schemas.microsoft.com/office/drawing/2014/main" id="{A0EC21AD-08AE-481A-A672-837552FCF7A2}"/>
              </a:ext>
            </a:extLst>
          </p:cNvPr>
          <p:cNvSpPr>
            <a:spLocks noGrp="1"/>
          </p:cNvSpPr>
          <p:nvPr>
            <p:ph type="ctrTitle"/>
          </p:nvPr>
        </p:nvSpPr>
        <p:spPr>
          <a:xfrm>
            <a:off x="3494925" y="4494861"/>
            <a:ext cx="5202147" cy="750013"/>
          </a:xfrm>
        </p:spPr>
        <p:txBody>
          <a:bodyPr anchor="ctr">
            <a:normAutofit/>
          </a:bodyPr>
          <a:lstStyle>
            <a:lvl1pPr algn="ctr">
              <a:defRPr sz="2000">
                <a:solidFill>
                  <a:schemeClr val="bg1"/>
                </a:solidFill>
                <a:latin typeface="Arial" panose="020B0604020202020204" pitchFamily="34" charset="0"/>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3967496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Venn Diagram - 3 Circ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F2634-8CF6-4685-B160-40A138CB7FB8}"/>
              </a:ext>
            </a:extLst>
          </p:cNvPr>
          <p:cNvSpPr>
            <a:spLocks noGrp="1"/>
          </p:cNvSpPr>
          <p:nvPr>
            <p:ph type="title"/>
          </p:nvPr>
        </p:nvSpPr>
        <p:spPr/>
        <p:txBody>
          <a:bodyPr/>
          <a:lstStyle/>
          <a:p>
            <a:r>
              <a:rPr lang="en-US"/>
              <a:t>Click to edit Master title style</a:t>
            </a:r>
          </a:p>
        </p:txBody>
      </p:sp>
      <p:sp>
        <p:nvSpPr>
          <p:cNvPr id="3" name="Footer Placeholder 2">
            <a:extLst>
              <a:ext uri="{FF2B5EF4-FFF2-40B4-BE49-F238E27FC236}">
                <a16:creationId xmlns:a16="http://schemas.microsoft.com/office/drawing/2014/main" id="{D44EBFEE-C0F9-48D2-A228-00837A9FFE1F}"/>
              </a:ext>
            </a:extLst>
          </p:cNvPr>
          <p:cNvSpPr>
            <a:spLocks noGrp="1"/>
          </p:cNvSpPr>
          <p:nvPr>
            <p:ph type="ftr" sz="quarter" idx="10"/>
          </p:nvPr>
        </p:nvSpPr>
        <p:spPr>
          <a:xfrm>
            <a:off x="304796" y="5768975"/>
            <a:ext cx="11582408" cy="365125"/>
          </a:xfrm>
          <a:prstGeom prst="rect">
            <a:avLst/>
          </a:prstGeom>
        </p:spPr>
        <p:txBody>
          <a:bodyPr vert="horz" lIns="0" tIns="0" rIns="0" bIns="0" rtlCol="0" anchor="b"/>
          <a:lstStyle>
            <a:defPPr>
              <a:defRPr lang="en-US"/>
            </a:defPPr>
            <a:lvl1pPr marL="0" algn="l" defTabSz="457200" rtl="0" eaLnBrk="1" latinLnBrk="0" hangingPunct="1">
              <a:defRPr sz="1000" kern="1200">
                <a:solidFill>
                  <a:schemeClr val="bg1">
                    <a:lumMod val="5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p>
        </p:txBody>
      </p:sp>
      <p:grpSp>
        <p:nvGrpSpPr>
          <p:cNvPr id="40" name="Group 39">
            <a:extLst>
              <a:ext uri="{FF2B5EF4-FFF2-40B4-BE49-F238E27FC236}">
                <a16:creationId xmlns:a16="http://schemas.microsoft.com/office/drawing/2014/main" id="{278829A9-87FE-4D42-9DB2-6B875F185474}"/>
              </a:ext>
            </a:extLst>
          </p:cNvPr>
          <p:cNvGrpSpPr/>
          <p:nvPr userDrawn="1"/>
        </p:nvGrpSpPr>
        <p:grpSpPr>
          <a:xfrm>
            <a:off x="3872326" y="1219200"/>
            <a:ext cx="4447349" cy="4448175"/>
            <a:chOff x="3767080" y="1219200"/>
            <a:chExt cx="4447349" cy="4448175"/>
          </a:xfrm>
        </p:grpSpPr>
        <p:sp>
          <p:nvSpPr>
            <p:cNvPr id="22" name="Graphic 20">
              <a:extLst>
                <a:ext uri="{FF2B5EF4-FFF2-40B4-BE49-F238E27FC236}">
                  <a16:creationId xmlns:a16="http://schemas.microsoft.com/office/drawing/2014/main" id="{FD8DC085-9B10-48CE-AA17-B95A943949C4}"/>
                </a:ext>
              </a:extLst>
            </p:cNvPr>
            <p:cNvSpPr/>
            <p:nvPr/>
          </p:nvSpPr>
          <p:spPr>
            <a:xfrm>
              <a:off x="4586867" y="1219200"/>
              <a:ext cx="2807776" cy="2677596"/>
            </a:xfrm>
            <a:custGeom>
              <a:avLst/>
              <a:gdLst>
                <a:gd name="connsiteX0" fmla="*/ 1920846 w 1923789"/>
                <a:gd name="connsiteY0" fmla="*/ 962871 h 1834594"/>
                <a:gd name="connsiteX1" fmla="*/ 1895470 w 1923789"/>
                <a:gd name="connsiteY1" fmla="*/ 1183141 h 1834594"/>
                <a:gd name="connsiteX2" fmla="*/ 1868884 w 1923789"/>
                <a:gd name="connsiteY2" fmla="*/ 1275256 h 1834594"/>
                <a:gd name="connsiteX3" fmla="*/ 1865602 w 1923789"/>
                <a:gd name="connsiteY3" fmla="*/ 1284678 h 1834594"/>
                <a:gd name="connsiteX4" fmla="*/ 1858582 w 1923789"/>
                <a:gd name="connsiteY4" fmla="*/ 1303867 h 1834594"/>
                <a:gd name="connsiteX5" fmla="*/ 1853526 w 1923789"/>
                <a:gd name="connsiteY5" fmla="*/ 1316885 h 1834594"/>
                <a:gd name="connsiteX6" fmla="*/ 1849694 w 1923789"/>
                <a:gd name="connsiteY6" fmla="*/ 1326307 h 1834594"/>
                <a:gd name="connsiteX7" fmla="*/ 1844449 w 1923789"/>
                <a:gd name="connsiteY7" fmla="*/ 1338870 h 1834594"/>
                <a:gd name="connsiteX8" fmla="*/ 1841733 w 1923789"/>
                <a:gd name="connsiteY8" fmla="*/ 1345324 h 1834594"/>
                <a:gd name="connsiteX9" fmla="*/ 1837242 w 1923789"/>
                <a:gd name="connsiteY9" fmla="*/ 1355437 h 1834594"/>
                <a:gd name="connsiteX10" fmla="*/ 1831431 w 1923789"/>
                <a:gd name="connsiteY10" fmla="*/ 1367999 h 1834594"/>
                <a:gd name="connsiteX11" fmla="*/ 1827694 w 1923789"/>
                <a:gd name="connsiteY11" fmla="*/ 1375961 h 1834594"/>
                <a:gd name="connsiteX12" fmla="*/ 1822355 w 1923789"/>
                <a:gd name="connsiteY12" fmla="*/ 1386953 h 1834594"/>
                <a:gd name="connsiteX13" fmla="*/ 1808976 w 1923789"/>
                <a:gd name="connsiteY13" fmla="*/ 1413162 h 1834594"/>
                <a:gd name="connsiteX14" fmla="*/ 1802977 w 1923789"/>
                <a:gd name="connsiteY14" fmla="*/ 1424154 h 1834594"/>
                <a:gd name="connsiteX15" fmla="*/ 1797261 w 1923789"/>
                <a:gd name="connsiteY15" fmla="*/ 1434456 h 1834594"/>
                <a:gd name="connsiteX16" fmla="*/ 1768335 w 1923789"/>
                <a:gd name="connsiteY16" fmla="*/ 1482303 h 1834594"/>
                <a:gd name="connsiteX17" fmla="*/ 1760939 w 1923789"/>
                <a:gd name="connsiteY17" fmla="*/ 1493610 h 1834594"/>
                <a:gd name="connsiteX18" fmla="*/ 1752146 w 1923789"/>
                <a:gd name="connsiteY18" fmla="*/ 1506722 h 1834594"/>
                <a:gd name="connsiteX19" fmla="*/ 1745691 w 1923789"/>
                <a:gd name="connsiteY19" fmla="*/ 1515908 h 1834594"/>
                <a:gd name="connsiteX20" fmla="*/ 1729862 w 1923789"/>
                <a:gd name="connsiteY20" fmla="*/ 1537814 h 1834594"/>
                <a:gd name="connsiteX21" fmla="*/ 1721618 w 1923789"/>
                <a:gd name="connsiteY21" fmla="*/ 1548571 h 1834594"/>
                <a:gd name="connsiteX22" fmla="*/ 1713296 w 1923789"/>
                <a:gd name="connsiteY22" fmla="*/ 1559234 h 1834594"/>
                <a:gd name="connsiteX23" fmla="*/ 1704863 w 1923789"/>
                <a:gd name="connsiteY23" fmla="*/ 1569818 h 1834594"/>
                <a:gd name="connsiteX24" fmla="*/ 1692693 w 1923789"/>
                <a:gd name="connsiteY24" fmla="*/ 1584343 h 1834594"/>
                <a:gd name="connsiteX25" fmla="*/ 1683899 w 1923789"/>
                <a:gd name="connsiteY25" fmla="*/ 1594629 h 1834594"/>
                <a:gd name="connsiteX26" fmla="*/ 1673221 w 1923789"/>
                <a:gd name="connsiteY26" fmla="*/ 1606705 h 1834594"/>
                <a:gd name="connsiteX27" fmla="*/ 1666579 w 1923789"/>
                <a:gd name="connsiteY27" fmla="*/ 1613928 h 1834594"/>
                <a:gd name="connsiteX28" fmla="*/ 1656372 w 1923789"/>
                <a:gd name="connsiteY28" fmla="*/ 1624920 h 1834594"/>
                <a:gd name="connsiteX29" fmla="*/ 1645379 w 1923789"/>
                <a:gd name="connsiteY29" fmla="*/ 1636337 h 1834594"/>
                <a:gd name="connsiteX30" fmla="*/ 1637889 w 1923789"/>
                <a:gd name="connsiteY30" fmla="*/ 1643827 h 1834594"/>
                <a:gd name="connsiteX31" fmla="*/ 1627776 w 1923789"/>
                <a:gd name="connsiteY31" fmla="*/ 1653846 h 1834594"/>
                <a:gd name="connsiteX32" fmla="*/ 1615041 w 1923789"/>
                <a:gd name="connsiteY32" fmla="*/ 1666016 h 1834594"/>
                <a:gd name="connsiteX33" fmla="*/ 1609152 w 1923789"/>
                <a:gd name="connsiteY33" fmla="*/ 1671433 h 1834594"/>
                <a:gd name="connsiteX34" fmla="*/ 1597264 w 1923789"/>
                <a:gd name="connsiteY34" fmla="*/ 1682206 h 1834594"/>
                <a:gd name="connsiteX35" fmla="*/ 1585738 w 1923789"/>
                <a:gd name="connsiteY35" fmla="*/ 1692224 h 1834594"/>
                <a:gd name="connsiteX36" fmla="*/ 1576474 w 1923789"/>
                <a:gd name="connsiteY36" fmla="*/ 1700186 h 1834594"/>
                <a:gd name="connsiteX37" fmla="*/ 1564304 w 1923789"/>
                <a:gd name="connsiteY37" fmla="*/ 1710205 h 1834594"/>
                <a:gd name="connsiteX38" fmla="*/ 1556625 w 1923789"/>
                <a:gd name="connsiteY38" fmla="*/ 1716486 h 1834594"/>
                <a:gd name="connsiteX39" fmla="*/ 1542680 w 1923789"/>
                <a:gd name="connsiteY39" fmla="*/ 1727258 h 1834594"/>
                <a:gd name="connsiteX40" fmla="*/ 1534075 w 1923789"/>
                <a:gd name="connsiteY40" fmla="*/ 1733901 h 1834594"/>
                <a:gd name="connsiteX41" fmla="*/ 1520680 w 1923789"/>
                <a:gd name="connsiteY41" fmla="*/ 1743731 h 1834594"/>
                <a:gd name="connsiteX42" fmla="*/ 1511886 w 1923789"/>
                <a:gd name="connsiteY42" fmla="*/ 1750012 h 1834594"/>
                <a:gd name="connsiteX43" fmla="*/ 1493341 w 1923789"/>
                <a:gd name="connsiteY43" fmla="*/ 1762732 h 1834594"/>
                <a:gd name="connsiteX44" fmla="*/ 1491566 w 1923789"/>
                <a:gd name="connsiteY44" fmla="*/ 1763957 h 1834594"/>
                <a:gd name="connsiteX45" fmla="*/ 1474434 w 1923789"/>
                <a:gd name="connsiteY45" fmla="*/ 1775090 h 1834594"/>
                <a:gd name="connsiteX46" fmla="*/ 1465169 w 1923789"/>
                <a:gd name="connsiteY46" fmla="*/ 1780995 h 1834594"/>
                <a:gd name="connsiteX47" fmla="*/ 1452057 w 1923789"/>
                <a:gd name="connsiteY47" fmla="*/ 1788956 h 1834594"/>
                <a:gd name="connsiteX48" fmla="*/ 1441489 w 1923789"/>
                <a:gd name="connsiteY48" fmla="*/ 1795238 h 1834594"/>
                <a:gd name="connsiteX49" fmla="*/ 1429962 w 1923789"/>
                <a:gd name="connsiteY49" fmla="*/ 1801786 h 1834594"/>
                <a:gd name="connsiteX50" fmla="*/ 1415829 w 1923789"/>
                <a:gd name="connsiteY50" fmla="*/ 1809559 h 1834594"/>
                <a:gd name="connsiteX51" fmla="*/ 1408245 w 1923789"/>
                <a:gd name="connsiteY51" fmla="*/ 1813579 h 1834594"/>
                <a:gd name="connsiteX52" fmla="*/ 1391207 w 1923789"/>
                <a:gd name="connsiteY52" fmla="*/ 1822483 h 1834594"/>
                <a:gd name="connsiteX53" fmla="*/ 1383811 w 1923789"/>
                <a:gd name="connsiteY53" fmla="*/ 1826126 h 1834594"/>
                <a:gd name="connsiteX54" fmla="*/ 1366772 w 1923789"/>
                <a:gd name="connsiteY54" fmla="*/ 1834370 h 1834594"/>
                <a:gd name="connsiteX55" fmla="*/ 1365752 w 1923789"/>
                <a:gd name="connsiteY55" fmla="*/ 1834841 h 1834594"/>
                <a:gd name="connsiteX56" fmla="*/ 1364810 w 1923789"/>
                <a:gd name="connsiteY56" fmla="*/ 1835202 h 1834594"/>
                <a:gd name="connsiteX57" fmla="*/ 1331110 w 1923789"/>
                <a:gd name="connsiteY57" fmla="*/ 1729708 h 1834594"/>
                <a:gd name="connsiteX58" fmla="*/ 1325489 w 1923789"/>
                <a:gd name="connsiteY58" fmla="*/ 1715183 h 1834594"/>
                <a:gd name="connsiteX59" fmla="*/ 1304902 w 1923789"/>
                <a:gd name="connsiteY59" fmla="*/ 1667272 h 1834594"/>
                <a:gd name="connsiteX60" fmla="*/ 1299091 w 1923789"/>
                <a:gd name="connsiteY60" fmla="*/ 1654992 h 1834594"/>
                <a:gd name="connsiteX61" fmla="*/ 1285241 w 1923789"/>
                <a:gd name="connsiteY61" fmla="*/ 1627087 h 1834594"/>
                <a:gd name="connsiteX62" fmla="*/ 1279242 w 1923789"/>
                <a:gd name="connsiteY62" fmla="*/ 1615687 h 1834594"/>
                <a:gd name="connsiteX63" fmla="*/ 1263539 w 1923789"/>
                <a:gd name="connsiteY63" fmla="*/ 1587311 h 1834594"/>
                <a:gd name="connsiteX64" fmla="*/ 1256048 w 1923789"/>
                <a:gd name="connsiteY64" fmla="*/ 1574591 h 1834594"/>
                <a:gd name="connsiteX65" fmla="*/ 1253238 w 1923789"/>
                <a:gd name="connsiteY65" fmla="*/ 1569880 h 1834594"/>
                <a:gd name="connsiteX66" fmla="*/ 1244256 w 1923789"/>
                <a:gd name="connsiteY66" fmla="*/ 1555182 h 1834594"/>
                <a:gd name="connsiteX67" fmla="*/ 1241350 w 1923789"/>
                <a:gd name="connsiteY67" fmla="*/ 1550471 h 1834594"/>
                <a:gd name="connsiteX68" fmla="*/ 1234049 w 1923789"/>
                <a:gd name="connsiteY68" fmla="*/ 1539165 h 1834594"/>
                <a:gd name="connsiteX69" fmla="*/ 1227217 w 1923789"/>
                <a:gd name="connsiteY69" fmla="*/ 1528848 h 1834594"/>
                <a:gd name="connsiteX70" fmla="*/ 1216225 w 1923789"/>
                <a:gd name="connsiteY70" fmla="*/ 1512846 h 1834594"/>
                <a:gd name="connsiteX71" fmla="*/ 1207322 w 1923789"/>
                <a:gd name="connsiteY71" fmla="*/ 1500284 h 1834594"/>
                <a:gd name="connsiteX72" fmla="*/ 1204181 w 1923789"/>
                <a:gd name="connsiteY72" fmla="*/ 1495965 h 1834594"/>
                <a:gd name="connsiteX73" fmla="*/ 1193801 w 1923789"/>
                <a:gd name="connsiteY73" fmla="*/ 1482021 h 1834594"/>
                <a:gd name="connsiteX74" fmla="*/ 1190896 w 1923789"/>
                <a:gd name="connsiteY74" fmla="*/ 1478205 h 1834594"/>
                <a:gd name="connsiteX75" fmla="*/ 1181254 w 1923789"/>
                <a:gd name="connsiteY75" fmla="*/ 1465846 h 1834594"/>
                <a:gd name="connsiteX76" fmla="*/ 1176763 w 1923789"/>
                <a:gd name="connsiteY76" fmla="*/ 1460209 h 1834594"/>
                <a:gd name="connsiteX77" fmla="*/ 1165771 w 1923789"/>
                <a:gd name="connsiteY77" fmla="*/ 1446830 h 1834594"/>
                <a:gd name="connsiteX78" fmla="*/ 1154449 w 1923789"/>
                <a:gd name="connsiteY78" fmla="*/ 1433435 h 1834594"/>
                <a:gd name="connsiteX79" fmla="*/ 1146958 w 1923789"/>
                <a:gd name="connsiteY79" fmla="*/ 1425018 h 1834594"/>
                <a:gd name="connsiteX80" fmla="*/ 1136280 w 1923789"/>
                <a:gd name="connsiteY80" fmla="*/ 1413036 h 1834594"/>
                <a:gd name="connsiteX81" fmla="*/ 1121299 w 1923789"/>
                <a:gd name="connsiteY81" fmla="*/ 1396925 h 1834594"/>
                <a:gd name="connsiteX82" fmla="*/ 1121017 w 1923789"/>
                <a:gd name="connsiteY82" fmla="*/ 1396658 h 1834594"/>
                <a:gd name="connsiteX83" fmla="*/ 1105769 w 1923789"/>
                <a:gd name="connsiteY83" fmla="*/ 1380955 h 1834594"/>
                <a:gd name="connsiteX84" fmla="*/ 1090066 w 1923789"/>
                <a:gd name="connsiteY84" fmla="*/ 1365503 h 1834594"/>
                <a:gd name="connsiteX85" fmla="*/ 1074252 w 1923789"/>
                <a:gd name="connsiteY85" fmla="*/ 1350632 h 1834594"/>
                <a:gd name="connsiteX86" fmla="*/ 1073310 w 1923789"/>
                <a:gd name="connsiteY86" fmla="*/ 1349689 h 1834594"/>
                <a:gd name="connsiteX87" fmla="*/ 991402 w 1923789"/>
                <a:gd name="connsiteY87" fmla="*/ 1282087 h 1834594"/>
                <a:gd name="connsiteX88" fmla="*/ 991684 w 1923789"/>
                <a:gd name="connsiteY88" fmla="*/ 1281914 h 1834594"/>
                <a:gd name="connsiteX89" fmla="*/ 974411 w 1923789"/>
                <a:gd name="connsiteY89" fmla="*/ 1269933 h 1834594"/>
                <a:gd name="connsiteX90" fmla="*/ 969700 w 1923789"/>
                <a:gd name="connsiteY90" fmla="*/ 1266557 h 1834594"/>
                <a:gd name="connsiteX91" fmla="*/ 958928 w 1923789"/>
                <a:gd name="connsiteY91" fmla="*/ 1259082 h 1834594"/>
                <a:gd name="connsiteX92" fmla="*/ 958833 w 1923789"/>
                <a:gd name="connsiteY92" fmla="*/ 1259160 h 1834594"/>
                <a:gd name="connsiteX93" fmla="*/ 397238 w 1923789"/>
                <a:gd name="connsiteY93" fmla="*/ 1086425 h 1834594"/>
                <a:gd name="connsiteX94" fmla="*/ 371218 w 1923789"/>
                <a:gd name="connsiteY94" fmla="*/ 1086801 h 1834594"/>
                <a:gd name="connsiteX95" fmla="*/ 348008 w 1923789"/>
                <a:gd name="connsiteY95" fmla="*/ 1087649 h 1834594"/>
                <a:gd name="connsiteX96" fmla="*/ 336482 w 1923789"/>
                <a:gd name="connsiteY96" fmla="*/ 1088309 h 1834594"/>
                <a:gd name="connsiteX97" fmla="*/ 319350 w 1923789"/>
                <a:gd name="connsiteY97" fmla="*/ 1089424 h 1834594"/>
                <a:gd name="connsiteX98" fmla="*/ 296046 w 1923789"/>
                <a:gd name="connsiteY98" fmla="*/ 1091481 h 1834594"/>
                <a:gd name="connsiteX99" fmla="*/ 280233 w 1923789"/>
                <a:gd name="connsiteY99" fmla="*/ 1093255 h 1834594"/>
                <a:gd name="connsiteX100" fmla="*/ 273575 w 1923789"/>
                <a:gd name="connsiteY100" fmla="*/ 1094009 h 1834594"/>
                <a:gd name="connsiteX101" fmla="*/ 260290 w 1923789"/>
                <a:gd name="connsiteY101" fmla="*/ 1095784 h 1834594"/>
                <a:gd name="connsiteX102" fmla="*/ 244932 w 1923789"/>
                <a:gd name="connsiteY102" fmla="*/ 1097935 h 1834594"/>
                <a:gd name="connsiteX103" fmla="*/ 236594 w 1923789"/>
                <a:gd name="connsiteY103" fmla="*/ 1099348 h 1834594"/>
                <a:gd name="connsiteX104" fmla="*/ 223497 w 1923789"/>
                <a:gd name="connsiteY104" fmla="*/ 1101515 h 1834594"/>
                <a:gd name="connsiteX105" fmla="*/ 208705 w 1923789"/>
                <a:gd name="connsiteY105" fmla="*/ 1104216 h 1834594"/>
                <a:gd name="connsiteX106" fmla="*/ 197556 w 1923789"/>
                <a:gd name="connsiteY106" fmla="*/ 1106462 h 1834594"/>
                <a:gd name="connsiteX107" fmla="*/ 186234 w 1923789"/>
                <a:gd name="connsiteY107" fmla="*/ 1108802 h 1834594"/>
                <a:gd name="connsiteX108" fmla="*/ 173592 w 1923789"/>
                <a:gd name="connsiteY108" fmla="*/ 1111613 h 1834594"/>
                <a:gd name="connsiteX109" fmla="*/ 162365 w 1923789"/>
                <a:gd name="connsiteY109" fmla="*/ 1114235 h 1834594"/>
                <a:gd name="connsiteX110" fmla="*/ 145515 w 1923789"/>
                <a:gd name="connsiteY110" fmla="*/ 1118443 h 1834594"/>
                <a:gd name="connsiteX111" fmla="*/ 139516 w 1923789"/>
                <a:gd name="connsiteY111" fmla="*/ 1120014 h 1834594"/>
                <a:gd name="connsiteX112" fmla="*/ 124724 w 1923789"/>
                <a:gd name="connsiteY112" fmla="*/ 1124144 h 1834594"/>
                <a:gd name="connsiteX113" fmla="*/ 111910 w 1923789"/>
                <a:gd name="connsiteY113" fmla="*/ 1127787 h 1834594"/>
                <a:gd name="connsiteX114" fmla="*/ 90475 w 1923789"/>
                <a:gd name="connsiteY114" fmla="*/ 1134445 h 1834594"/>
                <a:gd name="connsiteX115" fmla="*/ 73531 w 1923789"/>
                <a:gd name="connsiteY115" fmla="*/ 1140145 h 1834594"/>
                <a:gd name="connsiteX116" fmla="*/ 66685 w 1923789"/>
                <a:gd name="connsiteY116" fmla="*/ 1142485 h 1834594"/>
                <a:gd name="connsiteX117" fmla="*/ 55834 w 1923789"/>
                <a:gd name="connsiteY117" fmla="*/ 1146411 h 1834594"/>
                <a:gd name="connsiteX118" fmla="*/ 40131 w 1923789"/>
                <a:gd name="connsiteY118" fmla="*/ 1152237 h 1834594"/>
                <a:gd name="connsiteX119" fmla="*/ 18036 w 1923789"/>
                <a:gd name="connsiteY119" fmla="*/ 1160936 h 1834594"/>
                <a:gd name="connsiteX120" fmla="*/ 17487 w 1923789"/>
                <a:gd name="connsiteY120" fmla="*/ 1161203 h 1834594"/>
                <a:gd name="connsiteX121" fmla="*/ -2943 w 1923789"/>
                <a:gd name="connsiteY121" fmla="*/ 962871 h 1834594"/>
                <a:gd name="connsiteX122" fmla="*/ 958943 w 1923789"/>
                <a:gd name="connsiteY122" fmla="*/ 608 h 1834594"/>
                <a:gd name="connsiteX123" fmla="*/ 1920846 w 1923789"/>
                <a:gd name="connsiteY123" fmla="*/ 962871 h 1834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Lst>
              <a:rect l="l" t="t" r="r" b="b"/>
              <a:pathLst>
                <a:path w="1923789" h="1834594">
                  <a:moveTo>
                    <a:pt x="1920846" y="962871"/>
                  </a:moveTo>
                  <a:cubicBezTo>
                    <a:pt x="1920893" y="1037027"/>
                    <a:pt x="1912381" y="1110940"/>
                    <a:pt x="1895470" y="1183141"/>
                  </a:cubicBezTo>
                  <a:cubicBezTo>
                    <a:pt x="1888198" y="1214282"/>
                    <a:pt x="1879326" y="1245027"/>
                    <a:pt x="1868884" y="1275256"/>
                  </a:cubicBezTo>
                  <a:cubicBezTo>
                    <a:pt x="1867847" y="1278397"/>
                    <a:pt x="1866732" y="1281537"/>
                    <a:pt x="1865602" y="1284678"/>
                  </a:cubicBezTo>
                  <a:cubicBezTo>
                    <a:pt x="1863356" y="1291148"/>
                    <a:pt x="1861016" y="1297508"/>
                    <a:pt x="1858582" y="1303867"/>
                  </a:cubicBezTo>
                  <a:cubicBezTo>
                    <a:pt x="1856902" y="1308264"/>
                    <a:pt x="1855206" y="1312567"/>
                    <a:pt x="1853526" y="1316885"/>
                  </a:cubicBezTo>
                  <a:cubicBezTo>
                    <a:pt x="1852316" y="1320026"/>
                    <a:pt x="1850998" y="1323167"/>
                    <a:pt x="1849694" y="1326307"/>
                  </a:cubicBezTo>
                  <a:cubicBezTo>
                    <a:pt x="1847998" y="1330516"/>
                    <a:pt x="1846224" y="1334724"/>
                    <a:pt x="1844449" y="1338870"/>
                  </a:cubicBezTo>
                  <a:cubicBezTo>
                    <a:pt x="1843601" y="1341006"/>
                    <a:pt x="1842675" y="1343157"/>
                    <a:pt x="1841733" y="1345324"/>
                  </a:cubicBezTo>
                  <a:cubicBezTo>
                    <a:pt x="1840162" y="1348684"/>
                    <a:pt x="1838733" y="1352061"/>
                    <a:pt x="1837242" y="1355437"/>
                  </a:cubicBezTo>
                  <a:cubicBezTo>
                    <a:pt x="1835373" y="1359645"/>
                    <a:pt x="1833394" y="1363869"/>
                    <a:pt x="1831431" y="1367999"/>
                  </a:cubicBezTo>
                  <a:cubicBezTo>
                    <a:pt x="1830222" y="1370732"/>
                    <a:pt x="1828998" y="1373339"/>
                    <a:pt x="1827694" y="1375961"/>
                  </a:cubicBezTo>
                  <a:cubicBezTo>
                    <a:pt x="1825998" y="1379620"/>
                    <a:pt x="1824224" y="1383357"/>
                    <a:pt x="1822355" y="1386953"/>
                  </a:cubicBezTo>
                  <a:cubicBezTo>
                    <a:pt x="1818052" y="1395747"/>
                    <a:pt x="1813561" y="1404462"/>
                    <a:pt x="1808976" y="1413162"/>
                  </a:cubicBezTo>
                  <a:cubicBezTo>
                    <a:pt x="1806997" y="1416821"/>
                    <a:pt x="1805034" y="1420558"/>
                    <a:pt x="1802977" y="1424154"/>
                  </a:cubicBezTo>
                  <a:cubicBezTo>
                    <a:pt x="1800920" y="1427750"/>
                    <a:pt x="1799240" y="1430985"/>
                    <a:pt x="1797261" y="1434456"/>
                  </a:cubicBezTo>
                  <a:cubicBezTo>
                    <a:pt x="1788090" y="1450646"/>
                    <a:pt x="1778418" y="1466663"/>
                    <a:pt x="1768335" y="1482303"/>
                  </a:cubicBezTo>
                  <a:cubicBezTo>
                    <a:pt x="1765902" y="1486135"/>
                    <a:pt x="1763468" y="1489888"/>
                    <a:pt x="1760939" y="1493610"/>
                  </a:cubicBezTo>
                  <a:cubicBezTo>
                    <a:pt x="1758128" y="1498022"/>
                    <a:pt x="1755145" y="1502325"/>
                    <a:pt x="1752146" y="1506722"/>
                  </a:cubicBezTo>
                  <a:cubicBezTo>
                    <a:pt x="1749995" y="1509863"/>
                    <a:pt x="1747937" y="1512909"/>
                    <a:pt x="1745691" y="1515908"/>
                  </a:cubicBezTo>
                  <a:cubicBezTo>
                    <a:pt x="1740541" y="1523289"/>
                    <a:pt x="1735297" y="1530512"/>
                    <a:pt x="1729862" y="1537814"/>
                  </a:cubicBezTo>
                  <a:cubicBezTo>
                    <a:pt x="1727146" y="1541379"/>
                    <a:pt x="1724429" y="1545006"/>
                    <a:pt x="1721618" y="1548571"/>
                  </a:cubicBezTo>
                  <a:cubicBezTo>
                    <a:pt x="1718808" y="1552136"/>
                    <a:pt x="1716201" y="1555685"/>
                    <a:pt x="1713296" y="1559234"/>
                  </a:cubicBezTo>
                  <a:cubicBezTo>
                    <a:pt x="1710391" y="1562783"/>
                    <a:pt x="1707768" y="1566253"/>
                    <a:pt x="1704863" y="1569818"/>
                  </a:cubicBezTo>
                  <a:cubicBezTo>
                    <a:pt x="1700937" y="1574686"/>
                    <a:pt x="1696917" y="1579554"/>
                    <a:pt x="1692693" y="1584343"/>
                  </a:cubicBezTo>
                  <a:cubicBezTo>
                    <a:pt x="1689882" y="1587798"/>
                    <a:pt x="1686899" y="1591253"/>
                    <a:pt x="1683899" y="1594629"/>
                  </a:cubicBezTo>
                  <a:cubicBezTo>
                    <a:pt x="1680429" y="1598743"/>
                    <a:pt x="1676864" y="1602768"/>
                    <a:pt x="1673221" y="1606705"/>
                  </a:cubicBezTo>
                  <a:cubicBezTo>
                    <a:pt x="1671070" y="1609138"/>
                    <a:pt x="1668919" y="1611588"/>
                    <a:pt x="1666579" y="1613928"/>
                  </a:cubicBezTo>
                  <a:cubicBezTo>
                    <a:pt x="1663297" y="1617650"/>
                    <a:pt x="1659936" y="1621214"/>
                    <a:pt x="1656372" y="1624920"/>
                  </a:cubicBezTo>
                  <a:cubicBezTo>
                    <a:pt x="1652807" y="1628626"/>
                    <a:pt x="1649164" y="1632583"/>
                    <a:pt x="1645379" y="1636337"/>
                  </a:cubicBezTo>
                  <a:cubicBezTo>
                    <a:pt x="1642946" y="1638865"/>
                    <a:pt x="1640417" y="1641487"/>
                    <a:pt x="1637889" y="1643827"/>
                  </a:cubicBezTo>
                  <a:cubicBezTo>
                    <a:pt x="1634513" y="1647282"/>
                    <a:pt x="1631246" y="1650674"/>
                    <a:pt x="1627776" y="1653846"/>
                  </a:cubicBezTo>
                  <a:cubicBezTo>
                    <a:pt x="1623567" y="1657960"/>
                    <a:pt x="1619359" y="1662074"/>
                    <a:pt x="1615041" y="1666016"/>
                  </a:cubicBezTo>
                  <a:cubicBezTo>
                    <a:pt x="1613078" y="1667884"/>
                    <a:pt x="1611115" y="1669753"/>
                    <a:pt x="1609152" y="1671433"/>
                  </a:cubicBezTo>
                  <a:cubicBezTo>
                    <a:pt x="1605226" y="1675092"/>
                    <a:pt x="1601301" y="1678751"/>
                    <a:pt x="1597264" y="1682206"/>
                  </a:cubicBezTo>
                  <a:cubicBezTo>
                    <a:pt x="1593229" y="1685660"/>
                    <a:pt x="1589586" y="1689052"/>
                    <a:pt x="1585738" y="1692224"/>
                  </a:cubicBezTo>
                  <a:cubicBezTo>
                    <a:pt x="1582598" y="1695020"/>
                    <a:pt x="1579567" y="1697658"/>
                    <a:pt x="1576474" y="1700186"/>
                  </a:cubicBezTo>
                  <a:cubicBezTo>
                    <a:pt x="1572454" y="1703641"/>
                    <a:pt x="1568433" y="1707017"/>
                    <a:pt x="1564304" y="1710205"/>
                  </a:cubicBezTo>
                  <a:cubicBezTo>
                    <a:pt x="1561776" y="1712356"/>
                    <a:pt x="1559247" y="1714413"/>
                    <a:pt x="1556625" y="1716486"/>
                  </a:cubicBezTo>
                  <a:cubicBezTo>
                    <a:pt x="1552039" y="1720145"/>
                    <a:pt x="1547360" y="1723788"/>
                    <a:pt x="1542680" y="1727258"/>
                  </a:cubicBezTo>
                  <a:cubicBezTo>
                    <a:pt x="1539869" y="1729598"/>
                    <a:pt x="1536980" y="1731734"/>
                    <a:pt x="1534075" y="1733901"/>
                  </a:cubicBezTo>
                  <a:cubicBezTo>
                    <a:pt x="1529662" y="1737277"/>
                    <a:pt x="1525171" y="1740543"/>
                    <a:pt x="1520680" y="1743731"/>
                  </a:cubicBezTo>
                  <a:cubicBezTo>
                    <a:pt x="1517775" y="1745898"/>
                    <a:pt x="1514791" y="1747940"/>
                    <a:pt x="1511886" y="1750012"/>
                  </a:cubicBezTo>
                  <a:cubicBezTo>
                    <a:pt x="1505793" y="1754409"/>
                    <a:pt x="1499622" y="1758618"/>
                    <a:pt x="1493341" y="1762732"/>
                  </a:cubicBezTo>
                  <a:cubicBezTo>
                    <a:pt x="1492775" y="1763170"/>
                    <a:pt x="1492178" y="1763578"/>
                    <a:pt x="1491566" y="1763957"/>
                  </a:cubicBezTo>
                  <a:cubicBezTo>
                    <a:pt x="1485945" y="1767788"/>
                    <a:pt x="1480244" y="1771526"/>
                    <a:pt x="1474434" y="1775090"/>
                  </a:cubicBezTo>
                  <a:cubicBezTo>
                    <a:pt x="1471293" y="1777163"/>
                    <a:pt x="1468262" y="1779110"/>
                    <a:pt x="1465169" y="1780995"/>
                  </a:cubicBezTo>
                  <a:cubicBezTo>
                    <a:pt x="1460866" y="1783696"/>
                    <a:pt x="1456470" y="1786318"/>
                    <a:pt x="1452057" y="1788956"/>
                  </a:cubicBezTo>
                  <a:cubicBezTo>
                    <a:pt x="1448602" y="1791108"/>
                    <a:pt x="1445037" y="1793149"/>
                    <a:pt x="1441489" y="1795238"/>
                  </a:cubicBezTo>
                  <a:cubicBezTo>
                    <a:pt x="1437641" y="1797483"/>
                    <a:pt x="1433810" y="1799619"/>
                    <a:pt x="1429962" y="1801786"/>
                  </a:cubicBezTo>
                  <a:cubicBezTo>
                    <a:pt x="1425251" y="1804503"/>
                    <a:pt x="1420540" y="1807125"/>
                    <a:pt x="1415829" y="1809559"/>
                  </a:cubicBezTo>
                  <a:cubicBezTo>
                    <a:pt x="1413301" y="1810957"/>
                    <a:pt x="1410773" y="1812370"/>
                    <a:pt x="1408245" y="1813579"/>
                  </a:cubicBezTo>
                  <a:cubicBezTo>
                    <a:pt x="1402638" y="1816720"/>
                    <a:pt x="1396922" y="1819656"/>
                    <a:pt x="1391207" y="1822483"/>
                  </a:cubicBezTo>
                  <a:cubicBezTo>
                    <a:pt x="1388772" y="1823692"/>
                    <a:pt x="1386339" y="1824917"/>
                    <a:pt x="1383811" y="1826126"/>
                  </a:cubicBezTo>
                  <a:cubicBezTo>
                    <a:pt x="1378204" y="1828937"/>
                    <a:pt x="1372489" y="1831748"/>
                    <a:pt x="1366772" y="1834370"/>
                  </a:cubicBezTo>
                  <a:cubicBezTo>
                    <a:pt x="1366506" y="1834543"/>
                    <a:pt x="1366128" y="1834637"/>
                    <a:pt x="1365752" y="1834841"/>
                  </a:cubicBezTo>
                  <a:cubicBezTo>
                    <a:pt x="1365438" y="1834978"/>
                    <a:pt x="1365123" y="1835097"/>
                    <a:pt x="1364810" y="1835202"/>
                  </a:cubicBezTo>
                  <a:cubicBezTo>
                    <a:pt x="1355592" y="1799426"/>
                    <a:pt x="1344332" y="1764203"/>
                    <a:pt x="1331110" y="1729708"/>
                  </a:cubicBezTo>
                  <a:cubicBezTo>
                    <a:pt x="1329336" y="1724840"/>
                    <a:pt x="1327467" y="1719956"/>
                    <a:pt x="1325489" y="1715183"/>
                  </a:cubicBezTo>
                  <a:cubicBezTo>
                    <a:pt x="1319035" y="1698997"/>
                    <a:pt x="1312172" y="1683027"/>
                    <a:pt x="1304902" y="1667272"/>
                  </a:cubicBezTo>
                  <a:cubicBezTo>
                    <a:pt x="1303033" y="1663158"/>
                    <a:pt x="1301054" y="1659106"/>
                    <a:pt x="1299091" y="1654992"/>
                  </a:cubicBezTo>
                  <a:cubicBezTo>
                    <a:pt x="1294695" y="1645570"/>
                    <a:pt x="1290015" y="1636274"/>
                    <a:pt x="1285241" y="1627087"/>
                  </a:cubicBezTo>
                  <a:cubicBezTo>
                    <a:pt x="1283278" y="1623256"/>
                    <a:pt x="1281315" y="1619424"/>
                    <a:pt x="1279242" y="1615687"/>
                  </a:cubicBezTo>
                  <a:cubicBezTo>
                    <a:pt x="1274186" y="1606123"/>
                    <a:pt x="1268957" y="1596576"/>
                    <a:pt x="1263539" y="1587311"/>
                  </a:cubicBezTo>
                  <a:cubicBezTo>
                    <a:pt x="1261105" y="1583008"/>
                    <a:pt x="1258672" y="1578784"/>
                    <a:pt x="1256048" y="1574591"/>
                  </a:cubicBezTo>
                  <a:cubicBezTo>
                    <a:pt x="1255200" y="1572968"/>
                    <a:pt x="1254259" y="1571396"/>
                    <a:pt x="1253238" y="1569880"/>
                  </a:cubicBezTo>
                  <a:cubicBezTo>
                    <a:pt x="1250333" y="1564934"/>
                    <a:pt x="1247333" y="1560050"/>
                    <a:pt x="1244256" y="1555182"/>
                  </a:cubicBezTo>
                  <a:cubicBezTo>
                    <a:pt x="1243219" y="1553612"/>
                    <a:pt x="1242293" y="1552042"/>
                    <a:pt x="1241350" y="1550471"/>
                  </a:cubicBezTo>
                  <a:cubicBezTo>
                    <a:pt x="1238916" y="1546734"/>
                    <a:pt x="1236483" y="1542886"/>
                    <a:pt x="1234049" y="1539165"/>
                  </a:cubicBezTo>
                  <a:cubicBezTo>
                    <a:pt x="1231803" y="1535679"/>
                    <a:pt x="1229463" y="1532224"/>
                    <a:pt x="1227217" y="1528848"/>
                  </a:cubicBezTo>
                  <a:cubicBezTo>
                    <a:pt x="1223559" y="1523414"/>
                    <a:pt x="1219916" y="1518091"/>
                    <a:pt x="1216225" y="1512846"/>
                  </a:cubicBezTo>
                  <a:cubicBezTo>
                    <a:pt x="1213320" y="1508638"/>
                    <a:pt x="1210321" y="1504414"/>
                    <a:pt x="1207322" y="1500284"/>
                  </a:cubicBezTo>
                  <a:cubicBezTo>
                    <a:pt x="1206301" y="1498792"/>
                    <a:pt x="1205170" y="1497379"/>
                    <a:pt x="1204181" y="1495965"/>
                  </a:cubicBezTo>
                  <a:cubicBezTo>
                    <a:pt x="1200820" y="1491254"/>
                    <a:pt x="1197350" y="1486543"/>
                    <a:pt x="1193801" y="1482021"/>
                  </a:cubicBezTo>
                  <a:cubicBezTo>
                    <a:pt x="1192859" y="1480717"/>
                    <a:pt x="1191822" y="1479414"/>
                    <a:pt x="1190896" y="1478205"/>
                  </a:cubicBezTo>
                  <a:cubicBezTo>
                    <a:pt x="1187755" y="1474075"/>
                    <a:pt x="1184520" y="1469961"/>
                    <a:pt x="1181254" y="1465846"/>
                  </a:cubicBezTo>
                  <a:lnTo>
                    <a:pt x="1176763" y="1460209"/>
                  </a:lnTo>
                  <a:cubicBezTo>
                    <a:pt x="1173198" y="1455733"/>
                    <a:pt x="1169461" y="1451227"/>
                    <a:pt x="1165771" y="1446830"/>
                  </a:cubicBezTo>
                  <a:cubicBezTo>
                    <a:pt x="1162080" y="1442433"/>
                    <a:pt x="1158280" y="1437848"/>
                    <a:pt x="1154449" y="1433435"/>
                  </a:cubicBezTo>
                  <a:cubicBezTo>
                    <a:pt x="1152015" y="1430640"/>
                    <a:pt x="1149581" y="1427829"/>
                    <a:pt x="1146958" y="1425018"/>
                  </a:cubicBezTo>
                  <a:cubicBezTo>
                    <a:pt x="1143488" y="1420982"/>
                    <a:pt x="1139939" y="1416962"/>
                    <a:pt x="1136280" y="1413036"/>
                  </a:cubicBezTo>
                  <a:cubicBezTo>
                    <a:pt x="1131318" y="1407603"/>
                    <a:pt x="1126356" y="1402264"/>
                    <a:pt x="1121299" y="1396925"/>
                  </a:cubicBezTo>
                  <a:lnTo>
                    <a:pt x="1121017" y="1396658"/>
                  </a:lnTo>
                  <a:cubicBezTo>
                    <a:pt x="1116070" y="1391413"/>
                    <a:pt x="1110919" y="1386184"/>
                    <a:pt x="1105769" y="1380955"/>
                  </a:cubicBezTo>
                  <a:cubicBezTo>
                    <a:pt x="1100618" y="1375725"/>
                    <a:pt x="1095373" y="1370575"/>
                    <a:pt x="1090066" y="1365503"/>
                  </a:cubicBezTo>
                  <a:cubicBezTo>
                    <a:pt x="1084758" y="1360431"/>
                    <a:pt x="1079591" y="1355484"/>
                    <a:pt x="1074252" y="1350632"/>
                  </a:cubicBezTo>
                  <a:lnTo>
                    <a:pt x="1073310" y="1349689"/>
                  </a:lnTo>
                  <a:cubicBezTo>
                    <a:pt x="1047243" y="1325696"/>
                    <a:pt x="1019903" y="1303129"/>
                    <a:pt x="991402" y="1282087"/>
                  </a:cubicBezTo>
                  <a:lnTo>
                    <a:pt x="991684" y="1281914"/>
                  </a:lnTo>
                  <a:lnTo>
                    <a:pt x="974411" y="1269933"/>
                  </a:lnTo>
                  <a:cubicBezTo>
                    <a:pt x="972841" y="1268802"/>
                    <a:pt x="971270" y="1267687"/>
                    <a:pt x="969700" y="1266557"/>
                  </a:cubicBezTo>
                  <a:lnTo>
                    <a:pt x="958928" y="1259082"/>
                  </a:lnTo>
                  <a:lnTo>
                    <a:pt x="958833" y="1259160"/>
                  </a:lnTo>
                  <a:cubicBezTo>
                    <a:pt x="792960" y="1146097"/>
                    <a:pt x="599229" y="1086425"/>
                    <a:pt x="397238" y="1086425"/>
                  </a:cubicBezTo>
                  <a:cubicBezTo>
                    <a:pt x="388539" y="1086425"/>
                    <a:pt x="379823" y="1086519"/>
                    <a:pt x="371218" y="1086801"/>
                  </a:cubicBezTo>
                  <a:cubicBezTo>
                    <a:pt x="363366" y="1086990"/>
                    <a:pt x="355671" y="1087257"/>
                    <a:pt x="348008" y="1087649"/>
                  </a:cubicBezTo>
                  <a:cubicBezTo>
                    <a:pt x="344161" y="1087838"/>
                    <a:pt x="340329" y="1088011"/>
                    <a:pt x="336482" y="1088309"/>
                  </a:cubicBezTo>
                  <a:cubicBezTo>
                    <a:pt x="330782" y="1088576"/>
                    <a:pt x="325066" y="1088968"/>
                    <a:pt x="319350" y="1089424"/>
                  </a:cubicBezTo>
                  <a:cubicBezTo>
                    <a:pt x="311577" y="1089989"/>
                    <a:pt x="303819" y="1090649"/>
                    <a:pt x="296046" y="1091481"/>
                  </a:cubicBezTo>
                  <a:cubicBezTo>
                    <a:pt x="290802" y="1091952"/>
                    <a:pt x="285462" y="1092517"/>
                    <a:pt x="280233" y="1093255"/>
                  </a:cubicBezTo>
                  <a:cubicBezTo>
                    <a:pt x="277972" y="1093444"/>
                    <a:pt x="275821" y="1093742"/>
                    <a:pt x="273575" y="1094009"/>
                  </a:cubicBezTo>
                  <a:cubicBezTo>
                    <a:pt x="269084" y="1094480"/>
                    <a:pt x="264687" y="1095030"/>
                    <a:pt x="260290" y="1095784"/>
                  </a:cubicBezTo>
                  <a:cubicBezTo>
                    <a:pt x="255139" y="1096349"/>
                    <a:pt x="250083" y="1097103"/>
                    <a:pt x="244932" y="1097935"/>
                  </a:cubicBezTo>
                  <a:cubicBezTo>
                    <a:pt x="242216" y="1098328"/>
                    <a:pt x="239405" y="1098783"/>
                    <a:pt x="236594" y="1099348"/>
                  </a:cubicBezTo>
                  <a:cubicBezTo>
                    <a:pt x="232197" y="1099914"/>
                    <a:pt x="227894" y="1100667"/>
                    <a:pt x="223497" y="1101515"/>
                  </a:cubicBezTo>
                  <a:cubicBezTo>
                    <a:pt x="218535" y="1102348"/>
                    <a:pt x="213573" y="1103196"/>
                    <a:pt x="208705" y="1104216"/>
                  </a:cubicBezTo>
                  <a:cubicBezTo>
                    <a:pt x="204952" y="1104876"/>
                    <a:pt x="201215" y="1105630"/>
                    <a:pt x="197556" y="1106462"/>
                  </a:cubicBezTo>
                  <a:cubicBezTo>
                    <a:pt x="193897" y="1107294"/>
                    <a:pt x="189987" y="1108032"/>
                    <a:pt x="186234" y="1108802"/>
                  </a:cubicBezTo>
                  <a:cubicBezTo>
                    <a:pt x="182025" y="1109650"/>
                    <a:pt x="177801" y="1110576"/>
                    <a:pt x="173592" y="1111613"/>
                  </a:cubicBezTo>
                  <a:cubicBezTo>
                    <a:pt x="169855" y="1112366"/>
                    <a:pt x="166102" y="1113309"/>
                    <a:pt x="162365" y="1114235"/>
                  </a:cubicBezTo>
                  <a:cubicBezTo>
                    <a:pt x="156743" y="1115554"/>
                    <a:pt x="151137" y="1116936"/>
                    <a:pt x="145515" y="1118443"/>
                  </a:cubicBezTo>
                  <a:cubicBezTo>
                    <a:pt x="143552" y="1118915"/>
                    <a:pt x="141479" y="1119480"/>
                    <a:pt x="139516" y="1120014"/>
                  </a:cubicBezTo>
                  <a:cubicBezTo>
                    <a:pt x="134554" y="1121239"/>
                    <a:pt x="129592" y="1122652"/>
                    <a:pt x="124724" y="1124144"/>
                  </a:cubicBezTo>
                  <a:cubicBezTo>
                    <a:pt x="120421" y="1125259"/>
                    <a:pt x="116213" y="1126484"/>
                    <a:pt x="111910" y="1127787"/>
                  </a:cubicBezTo>
                  <a:cubicBezTo>
                    <a:pt x="104796" y="1129938"/>
                    <a:pt x="97589" y="1132105"/>
                    <a:pt x="90475" y="1134445"/>
                  </a:cubicBezTo>
                  <a:cubicBezTo>
                    <a:pt x="84759" y="1136220"/>
                    <a:pt x="79138" y="1138104"/>
                    <a:pt x="73531" y="1140145"/>
                  </a:cubicBezTo>
                  <a:cubicBezTo>
                    <a:pt x="71270" y="1140899"/>
                    <a:pt x="68930" y="1141716"/>
                    <a:pt x="66685" y="1142485"/>
                  </a:cubicBezTo>
                  <a:cubicBezTo>
                    <a:pt x="63042" y="1143710"/>
                    <a:pt x="59383" y="1145013"/>
                    <a:pt x="55834" y="1146411"/>
                  </a:cubicBezTo>
                  <a:cubicBezTo>
                    <a:pt x="50589" y="1148295"/>
                    <a:pt x="45344" y="1150164"/>
                    <a:pt x="40131" y="1152237"/>
                  </a:cubicBezTo>
                  <a:cubicBezTo>
                    <a:pt x="32734" y="1155032"/>
                    <a:pt x="25338" y="1157937"/>
                    <a:pt x="18036" y="1160936"/>
                  </a:cubicBezTo>
                  <a:lnTo>
                    <a:pt x="17487" y="1161203"/>
                  </a:lnTo>
                  <a:cubicBezTo>
                    <a:pt x="3856" y="1095974"/>
                    <a:pt x="-2991" y="1029510"/>
                    <a:pt x="-2943" y="962871"/>
                  </a:cubicBezTo>
                  <a:cubicBezTo>
                    <a:pt x="-2943" y="432369"/>
                    <a:pt x="428519" y="608"/>
                    <a:pt x="958943" y="608"/>
                  </a:cubicBezTo>
                  <a:cubicBezTo>
                    <a:pt x="1489367" y="608"/>
                    <a:pt x="1920846" y="432290"/>
                    <a:pt x="1920846" y="962871"/>
                  </a:cubicBezTo>
                  <a:close/>
                </a:path>
              </a:pathLst>
            </a:custGeom>
            <a:solidFill>
              <a:schemeClr val="accent2"/>
            </a:solidFill>
            <a:ln w="1566" cap="flat">
              <a:noFill/>
              <a:prstDash val="solid"/>
              <a:miter/>
            </a:ln>
          </p:spPr>
          <p:txBody>
            <a:bodyPr rtlCol="0" anchor="ctr"/>
            <a:lstStyle/>
            <a:p>
              <a:endParaRPr lang="en-US"/>
            </a:p>
          </p:txBody>
        </p:sp>
        <p:sp>
          <p:nvSpPr>
            <p:cNvPr id="23" name="Graphic 20">
              <a:extLst>
                <a:ext uri="{FF2B5EF4-FFF2-40B4-BE49-F238E27FC236}">
                  <a16:creationId xmlns:a16="http://schemas.microsoft.com/office/drawing/2014/main" id="{FD8DC085-9B10-48CE-AA17-B95A943949C4}"/>
                </a:ext>
              </a:extLst>
            </p:cNvPr>
            <p:cNvSpPr/>
            <p:nvPr/>
          </p:nvSpPr>
          <p:spPr>
            <a:xfrm>
              <a:off x="5406654" y="2989710"/>
              <a:ext cx="2807775" cy="2677665"/>
            </a:xfrm>
            <a:custGeom>
              <a:avLst/>
              <a:gdLst>
                <a:gd name="connsiteX0" fmla="*/ 1920845 w 1923788"/>
                <a:gd name="connsiteY0" fmla="*/ 873080 h 1834641"/>
                <a:gd name="connsiteX1" fmla="*/ 958943 w 1923788"/>
                <a:gd name="connsiteY1" fmla="*/ 1835250 h 1834641"/>
                <a:gd name="connsiteX2" fmla="*/ 408026 w 1923788"/>
                <a:gd name="connsiteY2" fmla="*/ 1661791 h 1834641"/>
                <a:gd name="connsiteX3" fmla="*/ -2944 w 1923788"/>
                <a:gd name="connsiteY3" fmla="*/ 873080 h 1834641"/>
                <a:gd name="connsiteX4" fmla="*/ -2755 w 1923788"/>
                <a:gd name="connsiteY4" fmla="*/ 852211 h 1834641"/>
                <a:gd name="connsiteX5" fmla="*/ -1546 w 1923788"/>
                <a:gd name="connsiteY5" fmla="*/ 821511 h 1834641"/>
                <a:gd name="connsiteX6" fmla="*/ -415 w 1923788"/>
                <a:gd name="connsiteY6" fmla="*/ 803326 h 1834641"/>
                <a:gd name="connsiteX7" fmla="*/ 134 w 1923788"/>
                <a:gd name="connsiteY7" fmla="*/ 795553 h 1834641"/>
                <a:gd name="connsiteX8" fmla="*/ 1925 w 1923788"/>
                <a:gd name="connsiteY8" fmla="*/ 775626 h 1834641"/>
                <a:gd name="connsiteX9" fmla="*/ 2395 w 1923788"/>
                <a:gd name="connsiteY9" fmla="*/ 771512 h 1834641"/>
                <a:gd name="connsiteX10" fmla="*/ 5112 w 1923788"/>
                <a:gd name="connsiteY10" fmla="*/ 748114 h 1834641"/>
                <a:gd name="connsiteX11" fmla="*/ 5112 w 1923788"/>
                <a:gd name="connsiteY11" fmla="*/ 748004 h 1834641"/>
                <a:gd name="connsiteX12" fmla="*/ 12398 w 1923788"/>
                <a:gd name="connsiteY12" fmla="*/ 700894 h 1834641"/>
                <a:gd name="connsiteX13" fmla="*/ 13058 w 1923788"/>
                <a:gd name="connsiteY13" fmla="*/ 697612 h 1834641"/>
                <a:gd name="connsiteX14" fmla="*/ 16528 w 1923788"/>
                <a:gd name="connsiteY14" fmla="*/ 679742 h 1834641"/>
                <a:gd name="connsiteX15" fmla="*/ 17565 w 1923788"/>
                <a:gd name="connsiteY15" fmla="*/ 674575 h 1834641"/>
                <a:gd name="connsiteX16" fmla="*/ 20454 w 1923788"/>
                <a:gd name="connsiteY16" fmla="*/ 675706 h 1834641"/>
                <a:gd name="connsiteX17" fmla="*/ 42926 w 1923788"/>
                <a:gd name="connsiteY17" fmla="*/ 684594 h 1834641"/>
                <a:gd name="connsiteX18" fmla="*/ 50777 w 1923788"/>
                <a:gd name="connsiteY18" fmla="*/ 687499 h 1834641"/>
                <a:gd name="connsiteX19" fmla="*/ 66685 w 1923788"/>
                <a:gd name="connsiteY19" fmla="*/ 693215 h 1834641"/>
                <a:gd name="connsiteX20" fmla="*/ 73515 w 1923788"/>
                <a:gd name="connsiteY20" fmla="*/ 695555 h 1834641"/>
                <a:gd name="connsiteX21" fmla="*/ 91402 w 1923788"/>
                <a:gd name="connsiteY21" fmla="*/ 701554 h 1834641"/>
                <a:gd name="connsiteX22" fmla="*/ 95798 w 1923788"/>
                <a:gd name="connsiteY22" fmla="*/ 702951 h 1834641"/>
                <a:gd name="connsiteX23" fmla="*/ 117516 w 1923788"/>
                <a:gd name="connsiteY23" fmla="*/ 709594 h 1834641"/>
                <a:gd name="connsiteX24" fmla="*/ 138684 w 1923788"/>
                <a:gd name="connsiteY24" fmla="*/ 715498 h 1834641"/>
                <a:gd name="connsiteX25" fmla="*/ 149252 w 1923788"/>
                <a:gd name="connsiteY25" fmla="*/ 718293 h 1834641"/>
                <a:gd name="connsiteX26" fmla="*/ 163103 w 1923788"/>
                <a:gd name="connsiteY26" fmla="*/ 721685 h 1834641"/>
                <a:gd name="connsiteX27" fmla="*/ 170138 w 1923788"/>
                <a:gd name="connsiteY27" fmla="*/ 723365 h 1834641"/>
                <a:gd name="connsiteX28" fmla="*/ 187725 w 1923788"/>
                <a:gd name="connsiteY28" fmla="*/ 727291 h 1834641"/>
                <a:gd name="connsiteX29" fmla="*/ 196252 w 1923788"/>
                <a:gd name="connsiteY29" fmla="*/ 729160 h 1834641"/>
                <a:gd name="connsiteX30" fmla="*/ 215535 w 1923788"/>
                <a:gd name="connsiteY30" fmla="*/ 732819 h 1834641"/>
                <a:gd name="connsiteX31" fmla="*/ 218441 w 1923788"/>
                <a:gd name="connsiteY31" fmla="*/ 733384 h 1834641"/>
                <a:gd name="connsiteX32" fmla="*/ 235573 w 1923788"/>
                <a:gd name="connsiteY32" fmla="*/ 736274 h 1834641"/>
                <a:gd name="connsiteX33" fmla="*/ 248575 w 1923788"/>
                <a:gd name="connsiteY33" fmla="*/ 738331 h 1834641"/>
                <a:gd name="connsiteX34" fmla="*/ 269084 w 1923788"/>
                <a:gd name="connsiteY34" fmla="*/ 741157 h 1834641"/>
                <a:gd name="connsiteX35" fmla="*/ 289121 w 1923788"/>
                <a:gd name="connsiteY35" fmla="*/ 743497 h 1834641"/>
                <a:gd name="connsiteX36" fmla="*/ 295481 w 1923788"/>
                <a:gd name="connsiteY36" fmla="*/ 744235 h 1834641"/>
                <a:gd name="connsiteX37" fmla="*/ 319350 w 1923788"/>
                <a:gd name="connsiteY37" fmla="*/ 746292 h 1834641"/>
                <a:gd name="connsiteX38" fmla="*/ 336482 w 1923788"/>
                <a:gd name="connsiteY38" fmla="*/ 747423 h 1834641"/>
                <a:gd name="connsiteX39" fmla="*/ 347993 w 1923788"/>
                <a:gd name="connsiteY39" fmla="*/ 748082 h 1834641"/>
                <a:gd name="connsiteX40" fmla="*/ 371218 w 1923788"/>
                <a:gd name="connsiteY40" fmla="*/ 748915 h 1834641"/>
                <a:gd name="connsiteX41" fmla="*/ 397238 w 1923788"/>
                <a:gd name="connsiteY41" fmla="*/ 749292 h 1834641"/>
                <a:gd name="connsiteX42" fmla="*/ 602354 w 1923788"/>
                <a:gd name="connsiteY42" fmla="*/ 728312 h 1834641"/>
                <a:gd name="connsiteX43" fmla="*/ 652243 w 1923788"/>
                <a:gd name="connsiteY43" fmla="*/ 716519 h 1834641"/>
                <a:gd name="connsiteX44" fmla="*/ 668072 w 1923788"/>
                <a:gd name="connsiteY44" fmla="*/ 712232 h 1834641"/>
                <a:gd name="connsiteX45" fmla="*/ 691753 w 1923788"/>
                <a:gd name="connsiteY45" fmla="*/ 705197 h 1834641"/>
                <a:gd name="connsiteX46" fmla="*/ 715307 w 1923788"/>
                <a:gd name="connsiteY46" fmla="*/ 697612 h 1834641"/>
                <a:gd name="connsiteX47" fmla="*/ 777193 w 1923788"/>
                <a:gd name="connsiteY47" fmla="*/ 674481 h 1834641"/>
                <a:gd name="connsiteX48" fmla="*/ 777288 w 1923788"/>
                <a:gd name="connsiteY48" fmla="*/ 674685 h 1834641"/>
                <a:gd name="connsiteX49" fmla="*/ 787589 w 1923788"/>
                <a:gd name="connsiteY49" fmla="*/ 670194 h 1834641"/>
                <a:gd name="connsiteX50" fmla="*/ 797891 w 1923788"/>
                <a:gd name="connsiteY50" fmla="*/ 665687 h 1834641"/>
                <a:gd name="connsiteX51" fmla="*/ 801533 w 1923788"/>
                <a:gd name="connsiteY51" fmla="*/ 664007 h 1834641"/>
                <a:gd name="connsiteX52" fmla="*/ 803685 w 1923788"/>
                <a:gd name="connsiteY52" fmla="*/ 663081 h 1834641"/>
                <a:gd name="connsiteX53" fmla="*/ 812212 w 1923788"/>
                <a:gd name="connsiteY53" fmla="*/ 659422 h 1834641"/>
                <a:gd name="connsiteX54" fmla="*/ 812212 w 1923788"/>
                <a:gd name="connsiteY54" fmla="*/ 659328 h 1834641"/>
                <a:gd name="connsiteX55" fmla="*/ 817441 w 1923788"/>
                <a:gd name="connsiteY55" fmla="*/ 656894 h 1834641"/>
                <a:gd name="connsiteX56" fmla="*/ 823911 w 1923788"/>
                <a:gd name="connsiteY56" fmla="*/ 653753 h 1834641"/>
                <a:gd name="connsiteX57" fmla="*/ 824555 w 1923788"/>
                <a:gd name="connsiteY57" fmla="*/ 653455 h 1834641"/>
                <a:gd name="connsiteX58" fmla="*/ 849554 w 1923788"/>
                <a:gd name="connsiteY58" fmla="*/ 641206 h 1834641"/>
                <a:gd name="connsiteX59" fmla="*/ 850874 w 1923788"/>
                <a:gd name="connsiteY59" fmla="*/ 640547 h 1834641"/>
                <a:gd name="connsiteX60" fmla="*/ 872308 w 1923788"/>
                <a:gd name="connsiteY60" fmla="*/ 629209 h 1834641"/>
                <a:gd name="connsiteX61" fmla="*/ 892801 w 1923788"/>
                <a:gd name="connsiteY61" fmla="*/ 617793 h 1834641"/>
                <a:gd name="connsiteX62" fmla="*/ 910593 w 1923788"/>
                <a:gd name="connsiteY62" fmla="*/ 607303 h 1834641"/>
                <a:gd name="connsiteX63" fmla="*/ 926877 w 1923788"/>
                <a:gd name="connsiteY63" fmla="*/ 597394 h 1834641"/>
                <a:gd name="connsiteX64" fmla="*/ 946443 w 1923788"/>
                <a:gd name="connsiteY64" fmla="*/ 584737 h 1834641"/>
                <a:gd name="connsiteX65" fmla="*/ 951312 w 1923788"/>
                <a:gd name="connsiteY65" fmla="*/ 581597 h 1834641"/>
                <a:gd name="connsiteX66" fmla="*/ 967234 w 1923788"/>
                <a:gd name="connsiteY66" fmla="*/ 570604 h 1834641"/>
                <a:gd name="connsiteX67" fmla="*/ 974442 w 1923788"/>
                <a:gd name="connsiteY67" fmla="*/ 565564 h 1834641"/>
                <a:gd name="connsiteX68" fmla="*/ 975196 w 1923788"/>
                <a:gd name="connsiteY68" fmla="*/ 565092 h 1834641"/>
                <a:gd name="connsiteX69" fmla="*/ 990161 w 1923788"/>
                <a:gd name="connsiteY69" fmla="*/ 554226 h 1834641"/>
                <a:gd name="connsiteX70" fmla="*/ 998500 w 1923788"/>
                <a:gd name="connsiteY70" fmla="*/ 547945 h 1834641"/>
                <a:gd name="connsiteX71" fmla="*/ 1017501 w 1923788"/>
                <a:gd name="connsiteY71" fmla="*/ 533231 h 1834641"/>
                <a:gd name="connsiteX72" fmla="*/ 1037538 w 1923788"/>
                <a:gd name="connsiteY72" fmla="*/ 516852 h 1834641"/>
                <a:gd name="connsiteX73" fmla="*/ 1039108 w 1923788"/>
                <a:gd name="connsiteY73" fmla="*/ 515643 h 1834641"/>
                <a:gd name="connsiteX74" fmla="*/ 1054561 w 1923788"/>
                <a:gd name="connsiteY74" fmla="*/ 502358 h 1834641"/>
                <a:gd name="connsiteX75" fmla="*/ 1065333 w 1923788"/>
                <a:gd name="connsiteY75" fmla="*/ 492795 h 1834641"/>
                <a:gd name="connsiteX76" fmla="*/ 1078995 w 1923788"/>
                <a:gd name="connsiteY76" fmla="*/ 480232 h 1834641"/>
                <a:gd name="connsiteX77" fmla="*/ 1102675 w 1923788"/>
                <a:gd name="connsiteY77" fmla="*/ 457211 h 1834641"/>
                <a:gd name="connsiteX78" fmla="*/ 1117091 w 1923788"/>
                <a:gd name="connsiteY78" fmla="*/ 442607 h 1834641"/>
                <a:gd name="connsiteX79" fmla="*/ 1142090 w 1923788"/>
                <a:gd name="connsiteY79" fmla="*/ 415660 h 1834641"/>
                <a:gd name="connsiteX80" fmla="*/ 1155846 w 1923788"/>
                <a:gd name="connsiteY80" fmla="*/ 399957 h 1834641"/>
                <a:gd name="connsiteX81" fmla="*/ 1165111 w 1923788"/>
                <a:gd name="connsiteY81" fmla="*/ 388965 h 1834641"/>
                <a:gd name="connsiteX82" fmla="*/ 1173072 w 1923788"/>
                <a:gd name="connsiteY82" fmla="*/ 379323 h 1834641"/>
                <a:gd name="connsiteX83" fmla="*/ 1183185 w 1923788"/>
                <a:gd name="connsiteY83" fmla="*/ 366603 h 1834641"/>
                <a:gd name="connsiteX84" fmla="*/ 1189640 w 1923788"/>
                <a:gd name="connsiteY84" fmla="*/ 358359 h 1834641"/>
                <a:gd name="connsiteX85" fmla="*/ 1212865 w 1923788"/>
                <a:gd name="connsiteY85" fmla="*/ 326953 h 1834641"/>
                <a:gd name="connsiteX86" fmla="*/ 1217921 w 1923788"/>
                <a:gd name="connsiteY86" fmla="*/ 319745 h 1834641"/>
                <a:gd name="connsiteX87" fmla="*/ 1276871 w 1923788"/>
                <a:gd name="connsiteY87" fmla="*/ 224018 h 1834641"/>
                <a:gd name="connsiteX88" fmla="*/ 1283530 w 1923788"/>
                <a:gd name="connsiteY88" fmla="*/ 211565 h 1834641"/>
                <a:gd name="connsiteX89" fmla="*/ 1296249 w 1923788"/>
                <a:gd name="connsiteY89" fmla="*/ 186440 h 1834641"/>
                <a:gd name="connsiteX90" fmla="*/ 1302342 w 1923788"/>
                <a:gd name="connsiteY90" fmla="*/ 173689 h 1834641"/>
                <a:gd name="connsiteX91" fmla="*/ 1308231 w 1923788"/>
                <a:gd name="connsiteY91" fmla="*/ 160875 h 1834641"/>
                <a:gd name="connsiteX92" fmla="*/ 1311607 w 1923788"/>
                <a:gd name="connsiteY92" fmla="*/ 153385 h 1834641"/>
                <a:gd name="connsiteX93" fmla="*/ 1315627 w 1923788"/>
                <a:gd name="connsiteY93" fmla="*/ 144198 h 1834641"/>
                <a:gd name="connsiteX94" fmla="*/ 1319568 w 1923788"/>
                <a:gd name="connsiteY94" fmla="*/ 135043 h 1834641"/>
                <a:gd name="connsiteX95" fmla="*/ 1324907 w 1923788"/>
                <a:gd name="connsiteY95" fmla="*/ 121931 h 1834641"/>
                <a:gd name="connsiteX96" fmla="*/ 1330153 w 1923788"/>
                <a:gd name="connsiteY96" fmla="*/ 108725 h 1834641"/>
                <a:gd name="connsiteX97" fmla="*/ 1335099 w 1923788"/>
                <a:gd name="connsiteY97" fmla="*/ 95534 h 1834641"/>
                <a:gd name="connsiteX98" fmla="*/ 1339967 w 1923788"/>
                <a:gd name="connsiteY98" fmla="*/ 82061 h 1834641"/>
                <a:gd name="connsiteX99" fmla="*/ 1344568 w 1923788"/>
                <a:gd name="connsiteY99" fmla="*/ 68760 h 1834641"/>
                <a:gd name="connsiteX100" fmla="*/ 1348493 w 1923788"/>
                <a:gd name="connsiteY100" fmla="*/ 56967 h 1834641"/>
                <a:gd name="connsiteX101" fmla="*/ 1356078 w 1923788"/>
                <a:gd name="connsiteY101" fmla="*/ 32517 h 1834641"/>
                <a:gd name="connsiteX102" fmla="*/ 1359360 w 1923788"/>
                <a:gd name="connsiteY102" fmla="*/ 21022 h 1834641"/>
                <a:gd name="connsiteX103" fmla="*/ 1363192 w 1923788"/>
                <a:gd name="connsiteY103" fmla="*/ 6889 h 1834641"/>
                <a:gd name="connsiteX104" fmla="*/ 1364872 w 1923788"/>
                <a:gd name="connsiteY104" fmla="*/ 608 h 1834641"/>
                <a:gd name="connsiteX105" fmla="*/ 1920845 w 1923788"/>
                <a:gd name="connsiteY105" fmla="*/ 873080 h 183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l="l" t="t" r="r" b="b"/>
              <a:pathLst>
                <a:path w="1923788" h="1834641">
                  <a:moveTo>
                    <a:pt x="1920845" y="873080"/>
                  </a:moveTo>
                  <a:cubicBezTo>
                    <a:pt x="1920845" y="1403693"/>
                    <a:pt x="1489367" y="1835250"/>
                    <a:pt x="958943" y="1835250"/>
                  </a:cubicBezTo>
                  <a:cubicBezTo>
                    <a:pt x="760391" y="1835250"/>
                    <a:pt x="569880" y="1775326"/>
                    <a:pt x="408026" y="1661791"/>
                  </a:cubicBezTo>
                  <a:cubicBezTo>
                    <a:pt x="150619" y="1481628"/>
                    <a:pt x="-2755" y="1187269"/>
                    <a:pt x="-2944" y="873080"/>
                  </a:cubicBezTo>
                  <a:cubicBezTo>
                    <a:pt x="-2944" y="866155"/>
                    <a:pt x="-2849" y="859136"/>
                    <a:pt x="-2755" y="852211"/>
                  </a:cubicBezTo>
                  <a:cubicBezTo>
                    <a:pt x="-2472" y="841909"/>
                    <a:pt x="-2096" y="831702"/>
                    <a:pt x="-1546" y="821511"/>
                  </a:cubicBezTo>
                  <a:cubicBezTo>
                    <a:pt x="-1263" y="815418"/>
                    <a:pt x="-886" y="809325"/>
                    <a:pt x="-415" y="803326"/>
                  </a:cubicBezTo>
                  <a:cubicBezTo>
                    <a:pt x="-227" y="800720"/>
                    <a:pt x="-38" y="798097"/>
                    <a:pt x="134" y="795553"/>
                  </a:cubicBezTo>
                  <a:cubicBezTo>
                    <a:pt x="700" y="788926"/>
                    <a:pt x="1265" y="782268"/>
                    <a:pt x="1925" y="775626"/>
                  </a:cubicBezTo>
                  <a:cubicBezTo>
                    <a:pt x="2113" y="774228"/>
                    <a:pt x="2207" y="772815"/>
                    <a:pt x="2395" y="771512"/>
                  </a:cubicBezTo>
                  <a:cubicBezTo>
                    <a:pt x="3134" y="763660"/>
                    <a:pt x="4076" y="755887"/>
                    <a:pt x="5112" y="748114"/>
                  </a:cubicBezTo>
                  <a:lnTo>
                    <a:pt x="5112" y="748004"/>
                  </a:lnTo>
                  <a:cubicBezTo>
                    <a:pt x="7169" y="732191"/>
                    <a:pt x="9603" y="716456"/>
                    <a:pt x="12398" y="700894"/>
                  </a:cubicBezTo>
                  <a:cubicBezTo>
                    <a:pt x="12587" y="699779"/>
                    <a:pt x="12775" y="698633"/>
                    <a:pt x="13058" y="697612"/>
                  </a:cubicBezTo>
                  <a:cubicBezTo>
                    <a:pt x="14095" y="691614"/>
                    <a:pt x="15304" y="685646"/>
                    <a:pt x="16528" y="679742"/>
                  </a:cubicBezTo>
                  <a:cubicBezTo>
                    <a:pt x="16811" y="677967"/>
                    <a:pt x="17188" y="676271"/>
                    <a:pt x="17565" y="674575"/>
                  </a:cubicBezTo>
                  <a:cubicBezTo>
                    <a:pt x="18491" y="674968"/>
                    <a:pt x="19528" y="675329"/>
                    <a:pt x="20454" y="675706"/>
                  </a:cubicBezTo>
                  <a:cubicBezTo>
                    <a:pt x="27945" y="678847"/>
                    <a:pt x="35435" y="681705"/>
                    <a:pt x="42926" y="684594"/>
                  </a:cubicBezTo>
                  <a:cubicBezTo>
                    <a:pt x="45642" y="685536"/>
                    <a:pt x="48171" y="686573"/>
                    <a:pt x="50777" y="687499"/>
                  </a:cubicBezTo>
                  <a:cubicBezTo>
                    <a:pt x="56101" y="689462"/>
                    <a:pt x="61345" y="691441"/>
                    <a:pt x="66685" y="693215"/>
                  </a:cubicBezTo>
                  <a:cubicBezTo>
                    <a:pt x="68930" y="694048"/>
                    <a:pt x="71270" y="694895"/>
                    <a:pt x="73515" y="695555"/>
                  </a:cubicBezTo>
                  <a:cubicBezTo>
                    <a:pt x="79420" y="697706"/>
                    <a:pt x="85419" y="699685"/>
                    <a:pt x="91402" y="701554"/>
                  </a:cubicBezTo>
                  <a:cubicBezTo>
                    <a:pt x="92893" y="702119"/>
                    <a:pt x="94401" y="702574"/>
                    <a:pt x="95798" y="702951"/>
                  </a:cubicBezTo>
                  <a:cubicBezTo>
                    <a:pt x="103006" y="705291"/>
                    <a:pt x="110214" y="707552"/>
                    <a:pt x="117516" y="709594"/>
                  </a:cubicBezTo>
                  <a:cubicBezTo>
                    <a:pt x="124535" y="711667"/>
                    <a:pt x="131555" y="713614"/>
                    <a:pt x="138684" y="715498"/>
                  </a:cubicBezTo>
                  <a:cubicBezTo>
                    <a:pt x="142139" y="716519"/>
                    <a:pt x="145703" y="717461"/>
                    <a:pt x="149252" y="718293"/>
                  </a:cubicBezTo>
                  <a:cubicBezTo>
                    <a:pt x="153838" y="719518"/>
                    <a:pt x="158423" y="720633"/>
                    <a:pt x="163103" y="721685"/>
                  </a:cubicBezTo>
                  <a:cubicBezTo>
                    <a:pt x="165458" y="722329"/>
                    <a:pt x="167813" y="722879"/>
                    <a:pt x="170138" y="723365"/>
                  </a:cubicBezTo>
                  <a:cubicBezTo>
                    <a:pt x="175932" y="724763"/>
                    <a:pt x="181836" y="726176"/>
                    <a:pt x="187725" y="727291"/>
                  </a:cubicBezTo>
                  <a:cubicBezTo>
                    <a:pt x="190536" y="727951"/>
                    <a:pt x="193347" y="728610"/>
                    <a:pt x="196252" y="729160"/>
                  </a:cubicBezTo>
                  <a:cubicBezTo>
                    <a:pt x="202534" y="730479"/>
                    <a:pt x="209082" y="731704"/>
                    <a:pt x="215535" y="732819"/>
                  </a:cubicBezTo>
                  <a:cubicBezTo>
                    <a:pt x="216494" y="733090"/>
                    <a:pt x="217452" y="733279"/>
                    <a:pt x="218441" y="733384"/>
                  </a:cubicBezTo>
                  <a:cubicBezTo>
                    <a:pt x="224141" y="734499"/>
                    <a:pt x="229857" y="735426"/>
                    <a:pt x="235573" y="736274"/>
                  </a:cubicBezTo>
                  <a:cubicBezTo>
                    <a:pt x="239876" y="737122"/>
                    <a:pt x="244273" y="737765"/>
                    <a:pt x="248575" y="738331"/>
                  </a:cubicBezTo>
                  <a:cubicBezTo>
                    <a:pt x="255406" y="739378"/>
                    <a:pt x="262253" y="740320"/>
                    <a:pt x="269084" y="741157"/>
                  </a:cubicBezTo>
                  <a:cubicBezTo>
                    <a:pt x="275726" y="742084"/>
                    <a:pt x="282384" y="742838"/>
                    <a:pt x="289121" y="743497"/>
                  </a:cubicBezTo>
                  <a:cubicBezTo>
                    <a:pt x="291178" y="743764"/>
                    <a:pt x="293329" y="743952"/>
                    <a:pt x="295481" y="744235"/>
                  </a:cubicBezTo>
                  <a:cubicBezTo>
                    <a:pt x="303443" y="744989"/>
                    <a:pt x="311388" y="745805"/>
                    <a:pt x="319350" y="746292"/>
                  </a:cubicBezTo>
                  <a:cubicBezTo>
                    <a:pt x="325066" y="746763"/>
                    <a:pt x="330782" y="747124"/>
                    <a:pt x="336482" y="747423"/>
                  </a:cubicBezTo>
                  <a:cubicBezTo>
                    <a:pt x="340330" y="747705"/>
                    <a:pt x="344161" y="747878"/>
                    <a:pt x="347993" y="748082"/>
                  </a:cubicBezTo>
                  <a:cubicBezTo>
                    <a:pt x="355672" y="748444"/>
                    <a:pt x="363445" y="748726"/>
                    <a:pt x="371218" y="748915"/>
                  </a:cubicBezTo>
                  <a:cubicBezTo>
                    <a:pt x="379823" y="749197"/>
                    <a:pt x="388491" y="749292"/>
                    <a:pt x="397238" y="749292"/>
                  </a:cubicBezTo>
                  <a:cubicBezTo>
                    <a:pt x="466144" y="749362"/>
                    <a:pt x="534877" y="742332"/>
                    <a:pt x="602354" y="728312"/>
                  </a:cubicBezTo>
                  <a:cubicBezTo>
                    <a:pt x="619109" y="724857"/>
                    <a:pt x="635676" y="720931"/>
                    <a:pt x="652243" y="716519"/>
                  </a:cubicBezTo>
                  <a:cubicBezTo>
                    <a:pt x="657582" y="715121"/>
                    <a:pt x="662827" y="713724"/>
                    <a:pt x="668072" y="712232"/>
                  </a:cubicBezTo>
                  <a:cubicBezTo>
                    <a:pt x="676033" y="709971"/>
                    <a:pt x="683885" y="707631"/>
                    <a:pt x="691753" y="705197"/>
                  </a:cubicBezTo>
                  <a:cubicBezTo>
                    <a:pt x="699620" y="702763"/>
                    <a:pt x="707456" y="700235"/>
                    <a:pt x="715307" y="697612"/>
                  </a:cubicBezTo>
                  <a:cubicBezTo>
                    <a:pt x="736192" y="690687"/>
                    <a:pt x="756779" y="682914"/>
                    <a:pt x="777193" y="674481"/>
                  </a:cubicBezTo>
                  <a:lnTo>
                    <a:pt x="777288" y="674685"/>
                  </a:lnTo>
                  <a:lnTo>
                    <a:pt x="787589" y="670194"/>
                  </a:lnTo>
                  <a:lnTo>
                    <a:pt x="797891" y="665687"/>
                  </a:lnTo>
                  <a:lnTo>
                    <a:pt x="801533" y="664007"/>
                  </a:lnTo>
                  <a:lnTo>
                    <a:pt x="803685" y="663081"/>
                  </a:lnTo>
                  <a:lnTo>
                    <a:pt x="812212" y="659422"/>
                  </a:lnTo>
                  <a:lnTo>
                    <a:pt x="812212" y="659328"/>
                  </a:lnTo>
                  <a:cubicBezTo>
                    <a:pt x="813986" y="658495"/>
                    <a:pt x="815761" y="657647"/>
                    <a:pt x="817441" y="656894"/>
                  </a:cubicBezTo>
                  <a:lnTo>
                    <a:pt x="823911" y="653753"/>
                  </a:lnTo>
                  <a:cubicBezTo>
                    <a:pt x="824131" y="653678"/>
                    <a:pt x="824351" y="653579"/>
                    <a:pt x="824555" y="653455"/>
                  </a:cubicBezTo>
                  <a:cubicBezTo>
                    <a:pt x="832988" y="649529"/>
                    <a:pt x="841310" y="645415"/>
                    <a:pt x="849554" y="641206"/>
                  </a:cubicBezTo>
                  <a:cubicBezTo>
                    <a:pt x="850026" y="641002"/>
                    <a:pt x="850402" y="640735"/>
                    <a:pt x="850874" y="640547"/>
                  </a:cubicBezTo>
                  <a:cubicBezTo>
                    <a:pt x="858081" y="636888"/>
                    <a:pt x="865194" y="633135"/>
                    <a:pt x="872308" y="629209"/>
                  </a:cubicBezTo>
                  <a:cubicBezTo>
                    <a:pt x="879422" y="625283"/>
                    <a:pt x="886064" y="621734"/>
                    <a:pt x="892801" y="617793"/>
                  </a:cubicBezTo>
                  <a:cubicBezTo>
                    <a:pt x="898800" y="614416"/>
                    <a:pt x="904689" y="610867"/>
                    <a:pt x="910593" y="607303"/>
                  </a:cubicBezTo>
                  <a:cubicBezTo>
                    <a:pt x="916120" y="604162"/>
                    <a:pt x="921459" y="600754"/>
                    <a:pt x="926877" y="597394"/>
                  </a:cubicBezTo>
                  <a:cubicBezTo>
                    <a:pt x="933441" y="593264"/>
                    <a:pt x="939990" y="589056"/>
                    <a:pt x="946443" y="584737"/>
                  </a:cubicBezTo>
                  <a:cubicBezTo>
                    <a:pt x="948140" y="583716"/>
                    <a:pt x="949725" y="582602"/>
                    <a:pt x="951312" y="581597"/>
                  </a:cubicBezTo>
                  <a:cubicBezTo>
                    <a:pt x="956651" y="578048"/>
                    <a:pt x="961990" y="574389"/>
                    <a:pt x="967234" y="570604"/>
                  </a:cubicBezTo>
                  <a:cubicBezTo>
                    <a:pt x="969574" y="569034"/>
                    <a:pt x="971945" y="567338"/>
                    <a:pt x="974442" y="565564"/>
                  </a:cubicBezTo>
                  <a:cubicBezTo>
                    <a:pt x="974709" y="565435"/>
                    <a:pt x="974961" y="565278"/>
                    <a:pt x="975196" y="565092"/>
                  </a:cubicBezTo>
                  <a:cubicBezTo>
                    <a:pt x="980252" y="561544"/>
                    <a:pt x="985199" y="557885"/>
                    <a:pt x="990161" y="554226"/>
                  </a:cubicBezTo>
                  <a:cubicBezTo>
                    <a:pt x="992972" y="552184"/>
                    <a:pt x="995689" y="550112"/>
                    <a:pt x="998500" y="547945"/>
                  </a:cubicBezTo>
                  <a:cubicBezTo>
                    <a:pt x="1004859" y="543234"/>
                    <a:pt x="1011235" y="538208"/>
                    <a:pt x="1017501" y="533231"/>
                  </a:cubicBezTo>
                  <a:cubicBezTo>
                    <a:pt x="1024237" y="527891"/>
                    <a:pt x="1030895" y="522490"/>
                    <a:pt x="1037538" y="516852"/>
                  </a:cubicBezTo>
                  <a:cubicBezTo>
                    <a:pt x="1038009" y="516491"/>
                    <a:pt x="1038574" y="516098"/>
                    <a:pt x="1039108" y="515643"/>
                  </a:cubicBezTo>
                  <a:cubicBezTo>
                    <a:pt x="1044259" y="511246"/>
                    <a:pt x="1049409" y="506818"/>
                    <a:pt x="1054561" y="502358"/>
                  </a:cubicBezTo>
                  <a:cubicBezTo>
                    <a:pt x="1058203" y="499217"/>
                    <a:pt x="1061768" y="495998"/>
                    <a:pt x="1065333" y="492795"/>
                  </a:cubicBezTo>
                  <a:cubicBezTo>
                    <a:pt x="1069903" y="488680"/>
                    <a:pt x="1074503" y="484472"/>
                    <a:pt x="1078995" y="480232"/>
                  </a:cubicBezTo>
                  <a:cubicBezTo>
                    <a:pt x="1087034" y="472663"/>
                    <a:pt x="1094996" y="464984"/>
                    <a:pt x="1102675" y="457211"/>
                  </a:cubicBezTo>
                  <a:cubicBezTo>
                    <a:pt x="1107637" y="452500"/>
                    <a:pt x="1112411" y="447585"/>
                    <a:pt x="1117091" y="442607"/>
                  </a:cubicBezTo>
                  <a:cubicBezTo>
                    <a:pt x="1125618" y="433813"/>
                    <a:pt x="1133956" y="424831"/>
                    <a:pt x="1142090" y="415660"/>
                  </a:cubicBezTo>
                  <a:cubicBezTo>
                    <a:pt x="1146801" y="410494"/>
                    <a:pt x="1151260" y="405249"/>
                    <a:pt x="1155846" y="399957"/>
                  </a:cubicBezTo>
                  <a:cubicBezTo>
                    <a:pt x="1158987" y="396298"/>
                    <a:pt x="1162033" y="392639"/>
                    <a:pt x="1165111" y="388965"/>
                  </a:cubicBezTo>
                  <a:cubicBezTo>
                    <a:pt x="1167734" y="385824"/>
                    <a:pt x="1170450" y="382589"/>
                    <a:pt x="1173072" y="379323"/>
                  </a:cubicBezTo>
                  <a:cubicBezTo>
                    <a:pt x="1176543" y="375115"/>
                    <a:pt x="1179904" y="370890"/>
                    <a:pt x="1183185" y="366603"/>
                  </a:cubicBezTo>
                  <a:cubicBezTo>
                    <a:pt x="1185337" y="363871"/>
                    <a:pt x="1187488" y="361170"/>
                    <a:pt x="1189640" y="358359"/>
                  </a:cubicBezTo>
                  <a:cubicBezTo>
                    <a:pt x="1197601" y="348058"/>
                    <a:pt x="1205343" y="337584"/>
                    <a:pt x="1212865" y="326953"/>
                  </a:cubicBezTo>
                  <a:cubicBezTo>
                    <a:pt x="1214545" y="324519"/>
                    <a:pt x="1216225" y="322242"/>
                    <a:pt x="1217921" y="319745"/>
                  </a:cubicBezTo>
                  <a:cubicBezTo>
                    <a:pt x="1239372" y="288984"/>
                    <a:pt x="1259064" y="257023"/>
                    <a:pt x="1276871" y="224018"/>
                  </a:cubicBezTo>
                  <a:cubicBezTo>
                    <a:pt x="1279117" y="219904"/>
                    <a:pt x="1281378" y="215774"/>
                    <a:pt x="1283530" y="211565"/>
                  </a:cubicBezTo>
                  <a:cubicBezTo>
                    <a:pt x="1287926" y="203227"/>
                    <a:pt x="1292135" y="194920"/>
                    <a:pt x="1296249" y="186440"/>
                  </a:cubicBezTo>
                  <a:cubicBezTo>
                    <a:pt x="1298322" y="182216"/>
                    <a:pt x="1300379" y="178007"/>
                    <a:pt x="1302342" y="173689"/>
                  </a:cubicBezTo>
                  <a:cubicBezTo>
                    <a:pt x="1304305" y="169371"/>
                    <a:pt x="1306361" y="165178"/>
                    <a:pt x="1308231" y="160875"/>
                  </a:cubicBezTo>
                  <a:cubicBezTo>
                    <a:pt x="1309361" y="158441"/>
                    <a:pt x="1310492" y="155913"/>
                    <a:pt x="1311607" y="153385"/>
                  </a:cubicBezTo>
                  <a:cubicBezTo>
                    <a:pt x="1313020" y="150244"/>
                    <a:pt x="1314324" y="147292"/>
                    <a:pt x="1315627" y="144198"/>
                  </a:cubicBezTo>
                  <a:cubicBezTo>
                    <a:pt x="1316930" y="141105"/>
                    <a:pt x="1318249" y="138137"/>
                    <a:pt x="1319568" y="135043"/>
                  </a:cubicBezTo>
                  <a:cubicBezTo>
                    <a:pt x="1321342" y="130631"/>
                    <a:pt x="1323211" y="126344"/>
                    <a:pt x="1324907" y="121931"/>
                  </a:cubicBezTo>
                  <a:cubicBezTo>
                    <a:pt x="1326603" y="117518"/>
                    <a:pt x="1328456" y="113137"/>
                    <a:pt x="1330153" y="108725"/>
                  </a:cubicBezTo>
                  <a:cubicBezTo>
                    <a:pt x="1331848" y="104312"/>
                    <a:pt x="1333512" y="99931"/>
                    <a:pt x="1335099" y="95534"/>
                  </a:cubicBezTo>
                  <a:cubicBezTo>
                    <a:pt x="1336685" y="91137"/>
                    <a:pt x="1338381" y="86552"/>
                    <a:pt x="1339967" y="82061"/>
                  </a:cubicBezTo>
                  <a:cubicBezTo>
                    <a:pt x="1341553" y="77569"/>
                    <a:pt x="1343108" y="73267"/>
                    <a:pt x="1344568" y="68760"/>
                  </a:cubicBezTo>
                  <a:cubicBezTo>
                    <a:pt x="1345871" y="64834"/>
                    <a:pt x="1347175" y="60904"/>
                    <a:pt x="1348493" y="56967"/>
                  </a:cubicBezTo>
                  <a:cubicBezTo>
                    <a:pt x="1351116" y="48906"/>
                    <a:pt x="1353644" y="40756"/>
                    <a:pt x="1356078" y="32517"/>
                  </a:cubicBezTo>
                  <a:cubicBezTo>
                    <a:pt x="1357209" y="28685"/>
                    <a:pt x="1358324" y="24838"/>
                    <a:pt x="1359360" y="21022"/>
                  </a:cubicBezTo>
                  <a:cubicBezTo>
                    <a:pt x="1360663" y="16311"/>
                    <a:pt x="1361967" y="11600"/>
                    <a:pt x="1363192" y="6889"/>
                  </a:cubicBezTo>
                  <a:cubicBezTo>
                    <a:pt x="1363757" y="4832"/>
                    <a:pt x="1364307" y="2681"/>
                    <a:pt x="1364872" y="608"/>
                  </a:cubicBezTo>
                  <a:cubicBezTo>
                    <a:pt x="1704046" y="158625"/>
                    <a:pt x="1920877" y="498905"/>
                    <a:pt x="1920845" y="873080"/>
                  </a:cubicBezTo>
                  <a:close/>
                </a:path>
              </a:pathLst>
            </a:custGeom>
            <a:solidFill>
              <a:schemeClr val="accent1"/>
            </a:solidFill>
            <a:ln w="1566" cap="flat">
              <a:noFill/>
              <a:prstDash val="solid"/>
              <a:miter/>
            </a:ln>
          </p:spPr>
          <p:txBody>
            <a:bodyPr rtlCol="0" anchor="ctr"/>
            <a:lstStyle/>
            <a:p>
              <a:endParaRPr lang="en-US"/>
            </a:p>
          </p:txBody>
        </p:sp>
        <p:sp>
          <p:nvSpPr>
            <p:cNvPr id="24" name="Graphic 20">
              <a:extLst>
                <a:ext uri="{FF2B5EF4-FFF2-40B4-BE49-F238E27FC236}">
                  <a16:creationId xmlns:a16="http://schemas.microsoft.com/office/drawing/2014/main" id="{FD8DC085-9B10-48CE-AA17-B95A943949C4}"/>
                </a:ext>
              </a:extLst>
            </p:cNvPr>
            <p:cNvSpPr/>
            <p:nvPr/>
          </p:nvSpPr>
          <p:spPr>
            <a:xfrm>
              <a:off x="3767080" y="2858660"/>
              <a:ext cx="2175993" cy="2808715"/>
            </a:xfrm>
            <a:custGeom>
              <a:avLst/>
              <a:gdLst>
                <a:gd name="connsiteX0" fmla="*/ 1485159 w 1490913"/>
                <a:gd name="connsiteY0" fmla="*/ 1764396 h 1924432"/>
                <a:gd name="connsiteX1" fmla="*/ 1487970 w 1490913"/>
                <a:gd name="connsiteY1" fmla="*/ 1766548 h 1924432"/>
                <a:gd name="connsiteX2" fmla="*/ 958943 w 1490913"/>
                <a:gd name="connsiteY2" fmla="*/ 1925041 h 1924432"/>
                <a:gd name="connsiteX3" fmla="*/ -2943 w 1490913"/>
                <a:gd name="connsiteY3" fmla="*/ 962871 h 1924432"/>
                <a:gd name="connsiteX4" fmla="*/ 958189 w 1490913"/>
                <a:gd name="connsiteY4" fmla="*/ 608 h 1924432"/>
                <a:gd name="connsiteX5" fmla="*/ 958943 w 1490913"/>
                <a:gd name="connsiteY5" fmla="*/ 608 h 1924432"/>
                <a:gd name="connsiteX6" fmla="*/ 994432 w 1490913"/>
                <a:gd name="connsiteY6" fmla="*/ 1252 h 1924432"/>
                <a:gd name="connsiteX7" fmla="*/ 1004530 w 1490913"/>
                <a:gd name="connsiteY7" fmla="*/ 1738 h 1924432"/>
                <a:gd name="connsiteX8" fmla="*/ 1014564 w 1490913"/>
                <a:gd name="connsiteY8" fmla="*/ 2194 h 1924432"/>
                <a:gd name="connsiteX9" fmla="*/ 1033000 w 1490913"/>
                <a:gd name="connsiteY9" fmla="*/ 3419 h 1924432"/>
                <a:gd name="connsiteX10" fmla="*/ 1054811 w 1490913"/>
                <a:gd name="connsiteY10" fmla="*/ 5366 h 1924432"/>
                <a:gd name="connsiteX11" fmla="*/ 1068662 w 1490913"/>
                <a:gd name="connsiteY11" fmla="*/ 6779 h 1924432"/>
                <a:gd name="connsiteX12" fmla="*/ 1128334 w 1490913"/>
                <a:gd name="connsiteY12" fmla="*/ 15400 h 1924432"/>
                <a:gd name="connsiteX13" fmla="*/ 1141148 w 1490913"/>
                <a:gd name="connsiteY13" fmla="*/ 17819 h 1924432"/>
                <a:gd name="connsiteX14" fmla="*/ 1152140 w 1490913"/>
                <a:gd name="connsiteY14" fmla="*/ 19986 h 1924432"/>
                <a:gd name="connsiteX15" fmla="*/ 1163933 w 1490913"/>
                <a:gd name="connsiteY15" fmla="*/ 22420 h 1924432"/>
                <a:gd name="connsiteX16" fmla="*/ 1177878 w 1490913"/>
                <a:gd name="connsiteY16" fmla="*/ 25560 h 1924432"/>
                <a:gd name="connsiteX17" fmla="*/ 1193707 w 1490913"/>
                <a:gd name="connsiteY17" fmla="*/ 29408 h 1924432"/>
                <a:gd name="connsiteX18" fmla="*/ 1205217 w 1490913"/>
                <a:gd name="connsiteY18" fmla="*/ 32407 h 1924432"/>
                <a:gd name="connsiteX19" fmla="*/ 1217576 w 1490913"/>
                <a:gd name="connsiteY19" fmla="*/ 35673 h 1924432"/>
                <a:gd name="connsiteX20" fmla="*/ 1221046 w 1490913"/>
                <a:gd name="connsiteY20" fmla="*/ 36710 h 1924432"/>
                <a:gd name="connsiteX21" fmla="*/ 1235635 w 1490913"/>
                <a:gd name="connsiteY21" fmla="*/ 40918 h 1924432"/>
                <a:gd name="connsiteX22" fmla="*/ 1285257 w 1490913"/>
                <a:gd name="connsiteY22" fmla="*/ 57312 h 1924432"/>
                <a:gd name="connsiteX23" fmla="*/ 1301541 w 1490913"/>
                <a:gd name="connsiteY23" fmla="*/ 63389 h 1924432"/>
                <a:gd name="connsiteX24" fmla="*/ 1319144 w 1490913"/>
                <a:gd name="connsiteY24" fmla="*/ 70236 h 1924432"/>
                <a:gd name="connsiteX25" fmla="*/ 1349844 w 1490913"/>
                <a:gd name="connsiteY25" fmla="*/ 83317 h 1924432"/>
                <a:gd name="connsiteX26" fmla="*/ 1396954 w 1490913"/>
                <a:gd name="connsiteY26" fmla="*/ 105977 h 1924432"/>
                <a:gd name="connsiteX27" fmla="*/ 1412500 w 1490913"/>
                <a:gd name="connsiteY27" fmla="*/ 114127 h 1924432"/>
                <a:gd name="connsiteX28" fmla="*/ 1443011 w 1490913"/>
                <a:gd name="connsiteY28" fmla="*/ 131259 h 1924432"/>
                <a:gd name="connsiteX29" fmla="*/ 1458087 w 1490913"/>
                <a:gd name="connsiteY29" fmla="*/ 140241 h 1924432"/>
                <a:gd name="connsiteX30" fmla="*/ 1469503 w 1490913"/>
                <a:gd name="connsiteY30" fmla="*/ 147355 h 1924432"/>
                <a:gd name="connsiteX31" fmla="*/ 1487860 w 1490913"/>
                <a:gd name="connsiteY31" fmla="*/ 159164 h 1924432"/>
                <a:gd name="connsiteX32" fmla="*/ 1470162 w 1490913"/>
                <a:gd name="connsiteY32" fmla="*/ 172543 h 1924432"/>
                <a:gd name="connsiteX33" fmla="*/ 1452748 w 1490913"/>
                <a:gd name="connsiteY33" fmla="*/ 186299 h 1924432"/>
                <a:gd name="connsiteX34" fmla="*/ 1419425 w 1490913"/>
                <a:gd name="connsiteY34" fmla="*/ 214565 h 1924432"/>
                <a:gd name="connsiteX35" fmla="*/ 1371122 w 1490913"/>
                <a:gd name="connsiteY35" fmla="*/ 260340 h 1924432"/>
                <a:gd name="connsiteX36" fmla="*/ 1356895 w 1490913"/>
                <a:gd name="connsiteY36" fmla="*/ 274944 h 1924432"/>
                <a:gd name="connsiteX37" fmla="*/ 1340972 w 1490913"/>
                <a:gd name="connsiteY37" fmla="*/ 292217 h 1924432"/>
                <a:gd name="connsiteX38" fmla="*/ 1328990 w 1490913"/>
                <a:gd name="connsiteY38" fmla="*/ 305690 h 1924432"/>
                <a:gd name="connsiteX39" fmla="*/ 1312046 w 1490913"/>
                <a:gd name="connsiteY39" fmla="*/ 325539 h 1924432"/>
                <a:gd name="connsiteX40" fmla="*/ 1301934 w 1490913"/>
                <a:gd name="connsiteY40" fmla="*/ 338102 h 1924432"/>
                <a:gd name="connsiteX41" fmla="*/ 1284519 w 1490913"/>
                <a:gd name="connsiteY41" fmla="*/ 360369 h 1924432"/>
                <a:gd name="connsiteX42" fmla="*/ 1275097 w 1490913"/>
                <a:gd name="connsiteY42" fmla="*/ 372932 h 1924432"/>
                <a:gd name="connsiteX43" fmla="*/ 1270605 w 1490913"/>
                <a:gd name="connsiteY43" fmla="*/ 379213 h 1924432"/>
                <a:gd name="connsiteX44" fmla="*/ 1259472 w 1490913"/>
                <a:gd name="connsiteY44" fmla="*/ 395026 h 1924432"/>
                <a:gd name="connsiteX45" fmla="*/ 1248794 w 1490913"/>
                <a:gd name="connsiteY45" fmla="*/ 410730 h 1924432"/>
                <a:gd name="connsiteX46" fmla="*/ 1246077 w 1490913"/>
                <a:gd name="connsiteY46" fmla="*/ 414844 h 1924432"/>
                <a:gd name="connsiteX47" fmla="*/ 1236058 w 1490913"/>
                <a:gd name="connsiteY47" fmla="*/ 430390 h 1924432"/>
                <a:gd name="connsiteX48" fmla="*/ 1234849 w 1490913"/>
                <a:gd name="connsiteY48" fmla="*/ 432274 h 1924432"/>
                <a:gd name="connsiteX49" fmla="*/ 1224359 w 1490913"/>
                <a:gd name="connsiteY49" fmla="*/ 449407 h 1924432"/>
                <a:gd name="connsiteX50" fmla="*/ 1223700 w 1490913"/>
                <a:gd name="connsiteY50" fmla="*/ 450522 h 1924432"/>
                <a:gd name="connsiteX51" fmla="*/ 1213037 w 1490913"/>
                <a:gd name="connsiteY51" fmla="*/ 468973 h 1924432"/>
                <a:gd name="connsiteX52" fmla="*/ 1204511 w 1490913"/>
                <a:gd name="connsiteY52" fmla="*/ 484126 h 1924432"/>
                <a:gd name="connsiteX53" fmla="*/ 1200208 w 1490913"/>
                <a:gd name="connsiteY53" fmla="*/ 492072 h 1924432"/>
                <a:gd name="connsiteX54" fmla="*/ 1192246 w 1490913"/>
                <a:gd name="connsiteY54" fmla="*/ 507430 h 1924432"/>
                <a:gd name="connsiteX55" fmla="*/ 1182510 w 1490913"/>
                <a:gd name="connsiteY55" fmla="*/ 526996 h 1924432"/>
                <a:gd name="connsiteX56" fmla="*/ 1173999 w 1490913"/>
                <a:gd name="connsiteY56" fmla="*/ 544882 h 1924432"/>
                <a:gd name="connsiteX57" fmla="*/ 1171094 w 1490913"/>
                <a:gd name="connsiteY57" fmla="*/ 551336 h 1924432"/>
                <a:gd name="connsiteX58" fmla="*/ 1165190 w 1490913"/>
                <a:gd name="connsiteY58" fmla="*/ 564716 h 1924432"/>
                <a:gd name="connsiteX59" fmla="*/ 1162049 w 1490913"/>
                <a:gd name="connsiteY59" fmla="*/ 572222 h 1924432"/>
                <a:gd name="connsiteX60" fmla="*/ 1156521 w 1490913"/>
                <a:gd name="connsiteY60" fmla="*/ 585507 h 1924432"/>
                <a:gd name="connsiteX61" fmla="*/ 1127125 w 1490913"/>
                <a:gd name="connsiteY61" fmla="*/ 667697 h 1924432"/>
                <a:gd name="connsiteX62" fmla="*/ 1120671 w 1490913"/>
                <a:gd name="connsiteY62" fmla="*/ 689682 h 1924432"/>
                <a:gd name="connsiteX63" fmla="*/ 1114578 w 1490913"/>
                <a:gd name="connsiteY63" fmla="*/ 712342 h 1924432"/>
                <a:gd name="connsiteX64" fmla="*/ 1114484 w 1490913"/>
                <a:gd name="connsiteY64" fmla="*/ 712342 h 1924432"/>
                <a:gd name="connsiteX65" fmla="*/ 1114296 w 1490913"/>
                <a:gd name="connsiteY65" fmla="*/ 712232 h 1924432"/>
                <a:gd name="connsiteX66" fmla="*/ 1109145 w 1490913"/>
                <a:gd name="connsiteY66" fmla="*/ 734216 h 1924432"/>
                <a:gd name="connsiteX67" fmla="*/ 1105596 w 1490913"/>
                <a:gd name="connsiteY67" fmla="*/ 749370 h 1924432"/>
                <a:gd name="connsiteX68" fmla="*/ 1105690 w 1490913"/>
                <a:gd name="connsiteY68" fmla="*/ 749464 h 1924432"/>
                <a:gd name="connsiteX69" fmla="*/ 1082842 w 1490913"/>
                <a:gd name="connsiteY69" fmla="*/ 963028 h 1924432"/>
                <a:gd name="connsiteX70" fmla="*/ 1083878 w 1490913"/>
                <a:gd name="connsiteY70" fmla="*/ 1007500 h 1924432"/>
                <a:gd name="connsiteX71" fmla="*/ 1084632 w 1490913"/>
                <a:gd name="connsiteY71" fmla="*/ 1022198 h 1924432"/>
                <a:gd name="connsiteX72" fmla="*/ 1086783 w 1490913"/>
                <a:gd name="connsiteY72" fmla="*/ 1051579 h 1924432"/>
                <a:gd name="connsiteX73" fmla="*/ 1088181 w 1490913"/>
                <a:gd name="connsiteY73" fmla="*/ 1066277 h 1924432"/>
                <a:gd name="connsiteX74" fmla="*/ 1089861 w 1490913"/>
                <a:gd name="connsiteY74" fmla="*/ 1080803 h 1924432"/>
                <a:gd name="connsiteX75" fmla="*/ 1090709 w 1490913"/>
                <a:gd name="connsiteY75" fmla="*/ 1088011 h 1924432"/>
                <a:gd name="connsiteX76" fmla="*/ 1092280 w 1490913"/>
                <a:gd name="connsiteY76" fmla="*/ 1099144 h 1924432"/>
                <a:gd name="connsiteX77" fmla="*/ 1094431 w 1490913"/>
                <a:gd name="connsiteY77" fmla="*/ 1114031 h 1924432"/>
                <a:gd name="connsiteX78" fmla="*/ 1096299 w 1490913"/>
                <a:gd name="connsiteY78" fmla="*/ 1125824 h 1924432"/>
                <a:gd name="connsiteX79" fmla="*/ 1098545 w 1490913"/>
                <a:gd name="connsiteY79" fmla="*/ 1138748 h 1924432"/>
                <a:gd name="connsiteX80" fmla="*/ 1101167 w 1490913"/>
                <a:gd name="connsiteY80" fmla="*/ 1153053 h 1924432"/>
                <a:gd name="connsiteX81" fmla="*/ 1103884 w 1490913"/>
                <a:gd name="connsiteY81" fmla="*/ 1166354 h 1924432"/>
                <a:gd name="connsiteX82" fmla="*/ 1113981 w 1490913"/>
                <a:gd name="connsiteY82" fmla="*/ 1209978 h 1924432"/>
                <a:gd name="connsiteX83" fmla="*/ 1117640 w 1490913"/>
                <a:gd name="connsiteY83" fmla="*/ 1224016 h 1924432"/>
                <a:gd name="connsiteX84" fmla="*/ 1121566 w 1490913"/>
                <a:gd name="connsiteY84" fmla="*/ 1237977 h 1924432"/>
                <a:gd name="connsiteX85" fmla="*/ 1125696 w 1490913"/>
                <a:gd name="connsiteY85" fmla="*/ 1251921 h 1924432"/>
                <a:gd name="connsiteX86" fmla="*/ 1134490 w 1490913"/>
                <a:gd name="connsiteY86" fmla="*/ 1279637 h 1924432"/>
                <a:gd name="connsiteX87" fmla="*/ 1147508 w 1490913"/>
                <a:gd name="connsiteY87" fmla="*/ 1316241 h 1924432"/>
                <a:gd name="connsiteX88" fmla="*/ 1151622 w 1490913"/>
                <a:gd name="connsiteY88" fmla="*/ 1326810 h 1924432"/>
                <a:gd name="connsiteX89" fmla="*/ 1161452 w 1490913"/>
                <a:gd name="connsiteY89" fmla="*/ 1351056 h 1924432"/>
                <a:gd name="connsiteX90" fmla="*/ 1165566 w 1490913"/>
                <a:gd name="connsiteY90" fmla="*/ 1360713 h 1924432"/>
                <a:gd name="connsiteX91" fmla="*/ 1172303 w 1490913"/>
                <a:gd name="connsiteY91" fmla="*/ 1376055 h 1924432"/>
                <a:gd name="connsiteX92" fmla="*/ 1177454 w 1490913"/>
                <a:gd name="connsiteY92" fmla="*/ 1387047 h 1924432"/>
                <a:gd name="connsiteX93" fmla="*/ 1190849 w 1490913"/>
                <a:gd name="connsiteY93" fmla="*/ 1414497 h 1924432"/>
                <a:gd name="connsiteX94" fmla="*/ 1200585 w 1490913"/>
                <a:gd name="connsiteY94" fmla="*/ 1433215 h 1924432"/>
                <a:gd name="connsiteX95" fmla="*/ 1203113 w 1490913"/>
                <a:gd name="connsiteY95" fmla="*/ 1437926 h 1924432"/>
                <a:gd name="connsiteX96" fmla="*/ 1206253 w 1490913"/>
                <a:gd name="connsiteY96" fmla="*/ 1443815 h 1924432"/>
                <a:gd name="connsiteX97" fmla="*/ 1215346 w 1490913"/>
                <a:gd name="connsiteY97" fmla="*/ 1460021 h 1924432"/>
                <a:gd name="connsiteX98" fmla="*/ 1243046 w 1490913"/>
                <a:gd name="connsiteY98" fmla="*/ 1505560 h 1924432"/>
                <a:gd name="connsiteX99" fmla="*/ 1257289 w 1490913"/>
                <a:gd name="connsiteY99" fmla="*/ 1526916 h 1924432"/>
                <a:gd name="connsiteX100" fmla="*/ 1265706 w 1490913"/>
                <a:gd name="connsiteY100" fmla="*/ 1539165 h 1924432"/>
                <a:gd name="connsiteX101" fmla="*/ 1277499 w 1490913"/>
                <a:gd name="connsiteY101" fmla="*/ 1555543 h 1924432"/>
                <a:gd name="connsiteX102" fmla="*/ 1283309 w 1490913"/>
                <a:gd name="connsiteY102" fmla="*/ 1563316 h 1924432"/>
                <a:gd name="connsiteX103" fmla="*/ 1293893 w 1490913"/>
                <a:gd name="connsiteY103" fmla="*/ 1577088 h 1924432"/>
                <a:gd name="connsiteX104" fmla="*/ 1301557 w 1490913"/>
                <a:gd name="connsiteY104" fmla="*/ 1586903 h 1924432"/>
                <a:gd name="connsiteX105" fmla="*/ 1310979 w 1490913"/>
                <a:gd name="connsiteY105" fmla="*/ 1598507 h 1924432"/>
                <a:gd name="connsiteX106" fmla="*/ 1320526 w 1490913"/>
                <a:gd name="connsiteY106" fmla="*/ 1610033 h 1924432"/>
                <a:gd name="connsiteX107" fmla="*/ 1330922 w 1490913"/>
                <a:gd name="connsiteY107" fmla="*/ 1622109 h 1924432"/>
                <a:gd name="connsiteX108" fmla="*/ 1340344 w 1490913"/>
                <a:gd name="connsiteY108" fmla="*/ 1632599 h 1924432"/>
                <a:gd name="connsiteX109" fmla="*/ 1351336 w 1490913"/>
                <a:gd name="connsiteY109" fmla="*/ 1644565 h 1924432"/>
                <a:gd name="connsiteX110" fmla="*/ 1359580 w 1490913"/>
                <a:gd name="connsiteY110" fmla="*/ 1653296 h 1924432"/>
                <a:gd name="connsiteX111" fmla="*/ 1373054 w 1490913"/>
                <a:gd name="connsiteY111" fmla="*/ 1667225 h 1924432"/>
                <a:gd name="connsiteX112" fmla="*/ 1381847 w 1490913"/>
                <a:gd name="connsiteY112" fmla="*/ 1675940 h 1924432"/>
                <a:gd name="connsiteX113" fmla="*/ 1393546 w 1490913"/>
                <a:gd name="connsiteY113" fmla="*/ 1687262 h 1924432"/>
                <a:gd name="connsiteX114" fmla="*/ 1403659 w 1490913"/>
                <a:gd name="connsiteY114" fmla="*/ 1696684 h 1924432"/>
                <a:gd name="connsiteX115" fmla="*/ 1414808 w 1490913"/>
                <a:gd name="connsiteY115" fmla="*/ 1706891 h 1924432"/>
                <a:gd name="connsiteX116" fmla="*/ 1423131 w 1490913"/>
                <a:gd name="connsiteY116" fmla="*/ 1714287 h 1924432"/>
                <a:gd name="connsiteX117" fmla="*/ 1437547 w 1490913"/>
                <a:gd name="connsiteY117" fmla="*/ 1726740 h 1924432"/>
                <a:gd name="connsiteX118" fmla="*/ 1446969 w 1490913"/>
                <a:gd name="connsiteY118" fmla="*/ 1734592 h 1924432"/>
                <a:gd name="connsiteX119" fmla="*/ 1465027 w 1490913"/>
                <a:gd name="connsiteY119" fmla="*/ 1749086 h 1924432"/>
                <a:gd name="connsiteX120" fmla="*/ 1484688 w 1490913"/>
                <a:gd name="connsiteY120" fmla="*/ 1764177 h 1924432"/>
                <a:gd name="connsiteX121" fmla="*/ 1485159 w 1490913"/>
                <a:gd name="connsiteY121" fmla="*/ 1764396 h 1924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1490913" h="1924432">
                  <a:moveTo>
                    <a:pt x="1485159" y="1764396"/>
                  </a:moveTo>
                  <a:cubicBezTo>
                    <a:pt x="1486086" y="1765150"/>
                    <a:pt x="1487028" y="1765810"/>
                    <a:pt x="1487970" y="1766548"/>
                  </a:cubicBezTo>
                  <a:cubicBezTo>
                    <a:pt x="1330937" y="1870378"/>
                    <a:pt x="1148607" y="1925041"/>
                    <a:pt x="958943" y="1925041"/>
                  </a:cubicBezTo>
                  <a:cubicBezTo>
                    <a:pt x="428534" y="1925041"/>
                    <a:pt x="-2943" y="1493484"/>
                    <a:pt x="-2943" y="962871"/>
                  </a:cubicBezTo>
                  <a:cubicBezTo>
                    <a:pt x="-3258" y="431740"/>
                    <a:pt x="427058" y="920"/>
                    <a:pt x="958189" y="608"/>
                  </a:cubicBezTo>
                  <a:cubicBezTo>
                    <a:pt x="958441" y="608"/>
                    <a:pt x="958692" y="608"/>
                    <a:pt x="958943" y="608"/>
                  </a:cubicBezTo>
                  <a:cubicBezTo>
                    <a:pt x="970846" y="608"/>
                    <a:pt x="982639" y="796"/>
                    <a:pt x="994432" y="1252"/>
                  </a:cubicBezTo>
                  <a:cubicBezTo>
                    <a:pt x="997793" y="1346"/>
                    <a:pt x="1001169" y="1550"/>
                    <a:pt x="1004530" y="1738"/>
                  </a:cubicBezTo>
                  <a:cubicBezTo>
                    <a:pt x="1007890" y="1927"/>
                    <a:pt x="1011188" y="2005"/>
                    <a:pt x="1014564" y="2194"/>
                  </a:cubicBezTo>
                  <a:cubicBezTo>
                    <a:pt x="1020735" y="2571"/>
                    <a:pt x="1026812" y="2948"/>
                    <a:pt x="1033000" y="3419"/>
                  </a:cubicBezTo>
                  <a:cubicBezTo>
                    <a:pt x="1040302" y="3984"/>
                    <a:pt x="1047604" y="4628"/>
                    <a:pt x="1054811" y="5366"/>
                  </a:cubicBezTo>
                  <a:cubicBezTo>
                    <a:pt x="1059522" y="5758"/>
                    <a:pt x="1064077" y="6230"/>
                    <a:pt x="1068662" y="6779"/>
                  </a:cubicBezTo>
                  <a:cubicBezTo>
                    <a:pt x="1088699" y="9025"/>
                    <a:pt x="1108642" y="11930"/>
                    <a:pt x="1128334" y="15400"/>
                  </a:cubicBezTo>
                  <a:cubicBezTo>
                    <a:pt x="1132637" y="16138"/>
                    <a:pt x="1136845" y="16971"/>
                    <a:pt x="1141148" y="17819"/>
                  </a:cubicBezTo>
                  <a:cubicBezTo>
                    <a:pt x="1144901" y="18478"/>
                    <a:pt x="1148638" y="19232"/>
                    <a:pt x="1152140" y="19986"/>
                  </a:cubicBezTo>
                  <a:cubicBezTo>
                    <a:pt x="1156066" y="20818"/>
                    <a:pt x="1159992" y="21556"/>
                    <a:pt x="1163933" y="22420"/>
                  </a:cubicBezTo>
                  <a:cubicBezTo>
                    <a:pt x="1168644" y="23456"/>
                    <a:pt x="1173198" y="24477"/>
                    <a:pt x="1177878" y="25560"/>
                  </a:cubicBezTo>
                  <a:cubicBezTo>
                    <a:pt x="1183123" y="26785"/>
                    <a:pt x="1188462" y="27994"/>
                    <a:pt x="1193707" y="29408"/>
                  </a:cubicBezTo>
                  <a:cubicBezTo>
                    <a:pt x="1197632" y="30334"/>
                    <a:pt x="1201386" y="31370"/>
                    <a:pt x="1205217" y="32407"/>
                  </a:cubicBezTo>
                  <a:cubicBezTo>
                    <a:pt x="1209332" y="33428"/>
                    <a:pt x="1213461" y="34558"/>
                    <a:pt x="1217576" y="35673"/>
                  </a:cubicBezTo>
                  <a:cubicBezTo>
                    <a:pt x="1218785" y="36050"/>
                    <a:pt x="1219916" y="36333"/>
                    <a:pt x="1221046" y="36710"/>
                  </a:cubicBezTo>
                  <a:cubicBezTo>
                    <a:pt x="1225914" y="38013"/>
                    <a:pt x="1230782" y="39426"/>
                    <a:pt x="1235635" y="40918"/>
                  </a:cubicBezTo>
                  <a:cubicBezTo>
                    <a:pt x="1252311" y="45990"/>
                    <a:pt x="1268878" y="51392"/>
                    <a:pt x="1285257" y="57312"/>
                  </a:cubicBezTo>
                  <a:cubicBezTo>
                    <a:pt x="1290690" y="59275"/>
                    <a:pt x="1296123" y="61238"/>
                    <a:pt x="1301541" y="63389"/>
                  </a:cubicBezTo>
                  <a:cubicBezTo>
                    <a:pt x="1307445" y="65635"/>
                    <a:pt x="1313350" y="67896"/>
                    <a:pt x="1319144" y="70236"/>
                  </a:cubicBezTo>
                  <a:cubicBezTo>
                    <a:pt x="1329446" y="74445"/>
                    <a:pt x="1339653" y="78747"/>
                    <a:pt x="1349844" y="83317"/>
                  </a:cubicBezTo>
                  <a:cubicBezTo>
                    <a:pt x="1365767" y="90446"/>
                    <a:pt x="1381470" y="97999"/>
                    <a:pt x="1396954" y="105977"/>
                  </a:cubicBezTo>
                  <a:cubicBezTo>
                    <a:pt x="1402105" y="108615"/>
                    <a:pt x="1407349" y="111316"/>
                    <a:pt x="1412500" y="114127"/>
                  </a:cubicBezTo>
                  <a:cubicBezTo>
                    <a:pt x="1422786" y="119654"/>
                    <a:pt x="1432914" y="125354"/>
                    <a:pt x="1443011" y="131259"/>
                  </a:cubicBezTo>
                  <a:cubicBezTo>
                    <a:pt x="1448068" y="134164"/>
                    <a:pt x="1453125" y="137148"/>
                    <a:pt x="1458087" y="140241"/>
                  </a:cubicBezTo>
                  <a:cubicBezTo>
                    <a:pt x="1461918" y="142581"/>
                    <a:pt x="1465765" y="144952"/>
                    <a:pt x="1469503" y="147355"/>
                  </a:cubicBezTo>
                  <a:cubicBezTo>
                    <a:pt x="1475690" y="151186"/>
                    <a:pt x="1481767" y="155128"/>
                    <a:pt x="1487860" y="159164"/>
                  </a:cubicBezTo>
                  <a:cubicBezTo>
                    <a:pt x="1481861" y="163466"/>
                    <a:pt x="1475972" y="167957"/>
                    <a:pt x="1470162" y="172543"/>
                  </a:cubicBezTo>
                  <a:cubicBezTo>
                    <a:pt x="1464352" y="177128"/>
                    <a:pt x="1458558" y="181619"/>
                    <a:pt x="1452748" y="186299"/>
                  </a:cubicBezTo>
                  <a:cubicBezTo>
                    <a:pt x="1441425" y="195485"/>
                    <a:pt x="1430276" y="204923"/>
                    <a:pt x="1419425" y="214565"/>
                  </a:cubicBezTo>
                  <a:cubicBezTo>
                    <a:pt x="1402858" y="229220"/>
                    <a:pt x="1386763" y="244479"/>
                    <a:pt x="1371122" y="260340"/>
                  </a:cubicBezTo>
                  <a:cubicBezTo>
                    <a:pt x="1366411" y="265051"/>
                    <a:pt x="1361575" y="269981"/>
                    <a:pt x="1356895" y="274944"/>
                  </a:cubicBezTo>
                  <a:cubicBezTo>
                    <a:pt x="1351556" y="280550"/>
                    <a:pt x="1346217" y="286376"/>
                    <a:pt x="1340972" y="292217"/>
                  </a:cubicBezTo>
                  <a:cubicBezTo>
                    <a:pt x="1336858" y="296614"/>
                    <a:pt x="1332932" y="301215"/>
                    <a:pt x="1328990" y="305690"/>
                  </a:cubicBezTo>
                  <a:cubicBezTo>
                    <a:pt x="1323274" y="312254"/>
                    <a:pt x="1317574" y="318803"/>
                    <a:pt x="1312046" y="325539"/>
                  </a:cubicBezTo>
                  <a:cubicBezTo>
                    <a:pt x="1308576" y="329654"/>
                    <a:pt x="1305215" y="333878"/>
                    <a:pt x="1301934" y="338102"/>
                  </a:cubicBezTo>
                  <a:cubicBezTo>
                    <a:pt x="1295951" y="345404"/>
                    <a:pt x="1290234" y="352800"/>
                    <a:pt x="1284519" y="360369"/>
                  </a:cubicBezTo>
                  <a:cubicBezTo>
                    <a:pt x="1281378" y="364499"/>
                    <a:pt x="1278237" y="368708"/>
                    <a:pt x="1275097" y="372932"/>
                  </a:cubicBezTo>
                  <a:cubicBezTo>
                    <a:pt x="1273605" y="374989"/>
                    <a:pt x="1272097" y="377046"/>
                    <a:pt x="1270605" y="379213"/>
                  </a:cubicBezTo>
                  <a:cubicBezTo>
                    <a:pt x="1266774" y="384442"/>
                    <a:pt x="1263021" y="389687"/>
                    <a:pt x="1259472" y="395026"/>
                  </a:cubicBezTo>
                  <a:cubicBezTo>
                    <a:pt x="1255923" y="400365"/>
                    <a:pt x="1252248" y="405406"/>
                    <a:pt x="1248794" y="410730"/>
                  </a:cubicBezTo>
                  <a:cubicBezTo>
                    <a:pt x="1247851" y="412049"/>
                    <a:pt x="1247019" y="413352"/>
                    <a:pt x="1246077" y="414844"/>
                  </a:cubicBezTo>
                  <a:cubicBezTo>
                    <a:pt x="1242622" y="419994"/>
                    <a:pt x="1239340" y="425161"/>
                    <a:pt x="1236058" y="430390"/>
                  </a:cubicBezTo>
                  <a:cubicBezTo>
                    <a:pt x="1235681" y="430955"/>
                    <a:pt x="1235226" y="431615"/>
                    <a:pt x="1234849" y="432274"/>
                  </a:cubicBezTo>
                  <a:cubicBezTo>
                    <a:pt x="1231285" y="437880"/>
                    <a:pt x="1227830" y="443581"/>
                    <a:pt x="1224359" y="449407"/>
                  </a:cubicBezTo>
                  <a:cubicBezTo>
                    <a:pt x="1224171" y="449674"/>
                    <a:pt x="1223982" y="450050"/>
                    <a:pt x="1223700" y="450522"/>
                  </a:cubicBezTo>
                  <a:cubicBezTo>
                    <a:pt x="1220057" y="456599"/>
                    <a:pt x="1216398" y="462786"/>
                    <a:pt x="1213037" y="468973"/>
                  </a:cubicBezTo>
                  <a:cubicBezTo>
                    <a:pt x="1210038" y="473919"/>
                    <a:pt x="1207227" y="478992"/>
                    <a:pt x="1204511" y="484126"/>
                  </a:cubicBezTo>
                  <a:cubicBezTo>
                    <a:pt x="1203113" y="486733"/>
                    <a:pt x="1201700" y="489371"/>
                    <a:pt x="1200208" y="492072"/>
                  </a:cubicBezTo>
                  <a:cubicBezTo>
                    <a:pt x="1197491" y="497144"/>
                    <a:pt x="1194775" y="502279"/>
                    <a:pt x="1192246" y="507430"/>
                  </a:cubicBezTo>
                  <a:cubicBezTo>
                    <a:pt x="1188792" y="513884"/>
                    <a:pt x="1185604" y="520448"/>
                    <a:pt x="1182510" y="526996"/>
                  </a:cubicBezTo>
                  <a:cubicBezTo>
                    <a:pt x="1179511" y="532901"/>
                    <a:pt x="1176716" y="538884"/>
                    <a:pt x="1173999" y="544882"/>
                  </a:cubicBezTo>
                  <a:cubicBezTo>
                    <a:pt x="1173057" y="547034"/>
                    <a:pt x="1172036" y="549201"/>
                    <a:pt x="1171094" y="551336"/>
                  </a:cubicBezTo>
                  <a:cubicBezTo>
                    <a:pt x="1169037" y="555749"/>
                    <a:pt x="1167074" y="560240"/>
                    <a:pt x="1165190" y="564716"/>
                  </a:cubicBezTo>
                  <a:cubicBezTo>
                    <a:pt x="1164075" y="567165"/>
                    <a:pt x="1162944" y="569694"/>
                    <a:pt x="1162049" y="572222"/>
                  </a:cubicBezTo>
                  <a:cubicBezTo>
                    <a:pt x="1160086" y="576619"/>
                    <a:pt x="1158202" y="581016"/>
                    <a:pt x="1156521" y="585507"/>
                  </a:cubicBezTo>
                  <a:cubicBezTo>
                    <a:pt x="1145529" y="612391"/>
                    <a:pt x="1135746" y="639808"/>
                    <a:pt x="1127125" y="667697"/>
                  </a:cubicBezTo>
                  <a:cubicBezTo>
                    <a:pt x="1124879" y="674921"/>
                    <a:pt x="1122728" y="682207"/>
                    <a:pt x="1120671" y="689682"/>
                  </a:cubicBezTo>
                  <a:cubicBezTo>
                    <a:pt x="1118614" y="697157"/>
                    <a:pt x="1116447" y="704741"/>
                    <a:pt x="1114578" y="712342"/>
                  </a:cubicBezTo>
                  <a:lnTo>
                    <a:pt x="1114484" y="712342"/>
                  </a:lnTo>
                  <a:lnTo>
                    <a:pt x="1114296" y="712232"/>
                  </a:lnTo>
                  <a:lnTo>
                    <a:pt x="1109145" y="734216"/>
                  </a:lnTo>
                  <a:lnTo>
                    <a:pt x="1105596" y="749370"/>
                  </a:lnTo>
                  <a:lnTo>
                    <a:pt x="1105690" y="749464"/>
                  </a:lnTo>
                  <a:cubicBezTo>
                    <a:pt x="1090458" y="819629"/>
                    <a:pt x="1082795" y="891228"/>
                    <a:pt x="1082842" y="963028"/>
                  </a:cubicBezTo>
                  <a:cubicBezTo>
                    <a:pt x="1082842" y="977915"/>
                    <a:pt x="1083219" y="992708"/>
                    <a:pt x="1083878" y="1007500"/>
                  </a:cubicBezTo>
                  <a:cubicBezTo>
                    <a:pt x="1084067" y="1012462"/>
                    <a:pt x="1084349" y="1017315"/>
                    <a:pt x="1084632" y="1022198"/>
                  </a:cubicBezTo>
                  <a:cubicBezTo>
                    <a:pt x="1085182" y="1032013"/>
                    <a:pt x="1085935" y="1041859"/>
                    <a:pt x="1086783" y="1051579"/>
                  </a:cubicBezTo>
                  <a:cubicBezTo>
                    <a:pt x="1087239" y="1056557"/>
                    <a:pt x="1087710" y="1061425"/>
                    <a:pt x="1088181" y="1066277"/>
                  </a:cubicBezTo>
                  <a:cubicBezTo>
                    <a:pt x="1088652" y="1071130"/>
                    <a:pt x="1089217" y="1076029"/>
                    <a:pt x="1089861" y="1080803"/>
                  </a:cubicBezTo>
                  <a:cubicBezTo>
                    <a:pt x="1090144" y="1083237"/>
                    <a:pt x="1090426" y="1085671"/>
                    <a:pt x="1090709" y="1088011"/>
                  </a:cubicBezTo>
                  <a:cubicBezTo>
                    <a:pt x="1091180" y="1091748"/>
                    <a:pt x="1091651" y="1095391"/>
                    <a:pt x="1092280" y="1099144"/>
                  </a:cubicBezTo>
                  <a:cubicBezTo>
                    <a:pt x="1092923" y="1104106"/>
                    <a:pt x="1093677" y="1109069"/>
                    <a:pt x="1094431" y="1114031"/>
                  </a:cubicBezTo>
                  <a:cubicBezTo>
                    <a:pt x="1094980" y="1117957"/>
                    <a:pt x="1095640" y="1121882"/>
                    <a:pt x="1096299" y="1125824"/>
                  </a:cubicBezTo>
                  <a:cubicBezTo>
                    <a:pt x="1096959" y="1130127"/>
                    <a:pt x="1097697" y="1134445"/>
                    <a:pt x="1098545" y="1138748"/>
                  </a:cubicBezTo>
                  <a:cubicBezTo>
                    <a:pt x="1099377" y="1143459"/>
                    <a:pt x="1100225" y="1148295"/>
                    <a:pt x="1101167" y="1153053"/>
                  </a:cubicBezTo>
                  <a:cubicBezTo>
                    <a:pt x="1102015" y="1157466"/>
                    <a:pt x="1102942" y="1161957"/>
                    <a:pt x="1103884" y="1166354"/>
                  </a:cubicBezTo>
                  <a:cubicBezTo>
                    <a:pt x="1106868" y="1181010"/>
                    <a:pt x="1110228" y="1195551"/>
                    <a:pt x="1113981" y="1209978"/>
                  </a:cubicBezTo>
                  <a:cubicBezTo>
                    <a:pt x="1115112" y="1214657"/>
                    <a:pt x="1116337" y="1219337"/>
                    <a:pt x="1117640" y="1224016"/>
                  </a:cubicBezTo>
                  <a:cubicBezTo>
                    <a:pt x="1118865" y="1228727"/>
                    <a:pt x="1120169" y="1233438"/>
                    <a:pt x="1121566" y="1237977"/>
                  </a:cubicBezTo>
                  <a:cubicBezTo>
                    <a:pt x="1122964" y="1242515"/>
                    <a:pt x="1124188" y="1247399"/>
                    <a:pt x="1125696" y="1251921"/>
                  </a:cubicBezTo>
                  <a:cubicBezTo>
                    <a:pt x="1128413" y="1261186"/>
                    <a:pt x="1131396" y="1270467"/>
                    <a:pt x="1134490" y="1279637"/>
                  </a:cubicBezTo>
                  <a:cubicBezTo>
                    <a:pt x="1138604" y="1291886"/>
                    <a:pt x="1142923" y="1304166"/>
                    <a:pt x="1147508" y="1316241"/>
                  </a:cubicBezTo>
                  <a:cubicBezTo>
                    <a:pt x="1148811" y="1319790"/>
                    <a:pt x="1150224" y="1323261"/>
                    <a:pt x="1151622" y="1326810"/>
                  </a:cubicBezTo>
                  <a:cubicBezTo>
                    <a:pt x="1154763" y="1334975"/>
                    <a:pt x="1158076" y="1343016"/>
                    <a:pt x="1161452" y="1351056"/>
                  </a:cubicBezTo>
                  <a:cubicBezTo>
                    <a:pt x="1162756" y="1354338"/>
                    <a:pt x="1164169" y="1357510"/>
                    <a:pt x="1165566" y="1360713"/>
                  </a:cubicBezTo>
                  <a:cubicBezTo>
                    <a:pt x="1167812" y="1365848"/>
                    <a:pt x="1170058" y="1371014"/>
                    <a:pt x="1172303" y="1376055"/>
                  </a:cubicBezTo>
                  <a:cubicBezTo>
                    <a:pt x="1173999" y="1379714"/>
                    <a:pt x="1175679" y="1383451"/>
                    <a:pt x="1177454" y="1387047"/>
                  </a:cubicBezTo>
                  <a:cubicBezTo>
                    <a:pt x="1181757" y="1396312"/>
                    <a:pt x="1186263" y="1405405"/>
                    <a:pt x="1190849" y="1414497"/>
                  </a:cubicBezTo>
                  <a:cubicBezTo>
                    <a:pt x="1193989" y="1420778"/>
                    <a:pt x="1197303" y="1427059"/>
                    <a:pt x="1200585" y="1433215"/>
                  </a:cubicBezTo>
                  <a:cubicBezTo>
                    <a:pt x="1201339" y="1434785"/>
                    <a:pt x="1202155" y="1436356"/>
                    <a:pt x="1203113" y="1437926"/>
                  </a:cubicBezTo>
                  <a:cubicBezTo>
                    <a:pt x="1204134" y="1439889"/>
                    <a:pt x="1205170" y="1441852"/>
                    <a:pt x="1206253" y="1443815"/>
                  </a:cubicBezTo>
                  <a:cubicBezTo>
                    <a:pt x="1209253" y="1449248"/>
                    <a:pt x="1212252" y="1454681"/>
                    <a:pt x="1215346" y="1460021"/>
                  </a:cubicBezTo>
                  <a:cubicBezTo>
                    <a:pt x="1224140" y="1475472"/>
                    <a:pt x="1233373" y="1490658"/>
                    <a:pt x="1243046" y="1505560"/>
                  </a:cubicBezTo>
                  <a:cubicBezTo>
                    <a:pt x="1247632" y="1512752"/>
                    <a:pt x="1252311" y="1519897"/>
                    <a:pt x="1257289" y="1526916"/>
                  </a:cubicBezTo>
                  <a:cubicBezTo>
                    <a:pt x="1259990" y="1531031"/>
                    <a:pt x="1262801" y="1535145"/>
                    <a:pt x="1265706" y="1539165"/>
                  </a:cubicBezTo>
                  <a:cubicBezTo>
                    <a:pt x="1269553" y="1544677"/>
                    <a:pt x="1273558" y="1550157"/>
                    <a:pt x="1277499" y="1555543"/>
                  </a:cubicBezTo>
                  <a:cubicBezTo>
                    <a:pt x="1279368" y="1558182"/>
                    <a:pt x="1281252" y="1560788"/>
                    <a:pt x="1283309" y="1563316"/>
                  </a:cubicBezTo>
                  <a:cubicBezTo>
                    <a:pt x="1286686" y="1567902"/>
                    <a:pt x="1290234" y="1572487"/>
                    <a:pt x="1293893" y="1577088"/>
                  </a:cubicBezTo>
                  <a:cubicBezTo>
                    <a:pt x="1296312" y="1580449"/>
                    <a:pt x="1298840" y="1583621"/>
                    <a:pt x="1301557" y="1586903"/>
                  </a:cubicBezTo>
                  <a:cubicBezTo>
                    <a:pt x="1304556" y="1590844"/>
                    <a:pt x="1307744" y="1594754"/>
                    <a:pt x="1310979" y="1598507"/>
                  </a:cubicBezTo>
                  <a:cubicBezTo>
                    <a:pt x="1314213" y="1602260"/>
                    <a:pt x="1317260" y="1606186"/>
                    <a:pt x="1320526" y="1610033"/>
                  </a:cubicBezTo>
                  <a:cubicBezTo>
                    <a:pt x="1323792" y="1613881"/>
                    <a:pt x="1327373" y="1618074"/>
                    <a:pt x="1330922" y="1622109"/>
                  </a:cubicBezTo>
                  <a:cubicBezTo>
                    <a:pt x="1333921" y="1625658"/>
                    <a:pt x="1337109" y="1629144"/>
                    <a:pt x="1340344" y="1632599"/>
                  </a:cubicBezTo>
                  <a:cubicBezTo>
                    <a:pt x="1343908" y="1636619"/>
                    <a:pt x="1347567" y="1640545"/>
                    <a:pt x="1351336" y="1644565"/>
                  </a:cubicBezTo>
                  <a:cubicBezTo>
                    <a:pt x="1353958" y="1647470"/>
                    <a:pt x="1356675" y="1650375"/>
                    <a:pt x="1359580" y="1653296"/>
                  </a:cubicBezTo>
                  <a:cubicBezTo>
                    <a:pt x="1363883" y="1658007"/>
                    <a:pt x="1368468" y="1662545"/>
                    <a:pt x="1373054" y="1667225"/>
                  </a:cubicBezTo>
                  <a:cubicBezTo>
                    <a:pt x="1375959" y="1670130"/>
                    <a:pt x="1378864" y="1673129"/>
                    <a:pt x="1381847" y="1675940"/>
                  </a:cubicBezTo>
                  <a:cubicBezTo>
                    <a:pt x="1385694" y="1679787"/>
                    <a:pt x="1389620" y="1683603"/>
                    <a:pt x="1393546" y="1687262"/>
                  </a:cubicBezTo>
                  <a:cubicBezTo>
                    <a:pt x="1396923" y="1690528"/>
                    <a:pt x="1400299" y="1693716"/>
                    <a:pt x="1403659" y="1696684"/>
                  </a:cubicBezTo>
                  <a:cubicBezTo>
                    <a:pt x="1407318" y="1700249"/>
                    <a:pt x="1411055" y="1703609"/>
                    <a:pt x="1414808" y="1706891"/>
                  </a:cubicBezTo>
                  <a:cubicBezTo>
                    <a:pt x="1417525" y="1709419"/>
                    <a:pt x="1420336" y="1711948"/>
                    <a:pt x="1423131" y="1714287"/>
                  </a:cubicBezTo>
                  <a:cubicBezTo>
                    <a:pt x="1427842" y="1718590"/>
                    <a:pt x="1432679" y="1722720"/>
                    <a:pt x="1437547" y="1726740"/>
                  </a:cubicBezTo>
                  <a:cubicBezTo>
                    <a:pt x="1440687" y="1729441"/>
                    <a:pt x="1443734" y="1732079"/>
                    <a:pt x="1446969" y="1734592"/>
                  </a:cubicBezTo>
                  <a:cubicBezTo>
                    <a:pt x="1452952" y="1739538"/>
                    <a:pt x="1458950" y="1744406"/>
                    <a:pt x="1465027" y="1749086"/>
                  </a:cubicBezTo>
                  <a:cubicBezTo>
                    <a:pt x="1471497" y="1754236"/>
                    <a:pt x="1478045" y="1759199"/>
                    <a:pt x="1484688" y="1764177"/>
                  </a:cubicBezTo>
                  <a:cubicBezTo>
                    <a:pt x="1484829" y="1764287"/>
                    <a:pt x="1484986" y="1764365"/>
                    <a:pt x="1485159" y="1764396"/>
                  </a:cubicBezTo>
                  <a:close/>
                </a:path>
              </a:pathLst>
            </a:custGeom>
            <a:solidFill>
              <a:schemeClr val="accent3"/>
            </a:solidFill>
            <a:ln w="1566" cap="flat">
              <a:noFill/>
              <a:prstDash val="solid"/>
              <a:miter/>
            </a:ln>
          </p:spPr>
          <p:txBody>
            <a:bodyPr rtlCol="0" anchor="ctr"/>
            <a:lstStyle/>
            <a:p>
              <a:endParaRPr lang="en-US"/>
            </a:p>
          </p:txBody>
        </p:sp>
        <p:sp>
          <p:nvSpPr>
            <p:cNvPr id="25" name="Graphic 20">
              <a:extLst>
                <a:ext uri="{FF2B5EF4-FFF2-40B4-BE49-F238E27FC236}">
                  <a16:creationId xmlns:a16="http://schemas.microsoft.com/office/drawing/2014/main" id="{FD8DC085-9B10-48CE-AA17-B95A943949C4}"/>
                </a:ext>
              </a:extLst>
            </p:cNvPr>
            <p:cNvSpPr/>
            <p:nvPr/>
          </p:nvSpPr>
          <p:spPr>
            <a:xfrm>
              <a:off x="5449444" y="3123099"/>
              <a:ext cx="1082919" cy="904450"/>
            </a:xfrm>
            <a:custGeom>
              <a:avLst/>
              <a:gdLst>
                <a:gd name="connsiteX0" fmla="*/ 739035 w 741978"/>
                <a:gd name="connsiteY0" fmla="*/ 546154 h 619697"/>
                <a:gd name="connsiteX1" fmla="*/ 735894 w 741978"/>
                <a:gd name="connsiteY1" fmla="*/ 547473 h 619697"/>
                <a:gd name="connsiteX2" fmla="*/ 724101 w 741978"/>
                <a:gd name="connsiteY2" fmla="*/ 552184 h 619697"/>
                <a:gd name="connsiteX3" fmla="*/ 710989 w 741978"/>
                <a:gd name="connsiteY3" fmla="*/ 557414 h 619697"/>
                <a:gd name="connsiteX4" fmla="*/ 703875 w 741978"/>
                <a:gd name="connsiteY4" fmla="*/ 560036 h 619697"/>
                <a:gd name="connsiteX5" fmla="*/ 684875 w 741978"/>
                <a:gd name="connsiteY5" fmla="*/ 566883 h 619697"/>
                <a:gd name="connsiteX6" fmla="*/ 683383 w 741978"/>
                <a:gd name="connsiteY6" fmla="*/ 567432 h 619697"/>
                <a:gd name="connsiteX7" fmla="*/ 663251 w 741978"/>
                <a:gd name="connsiteY7" fmla="*/ 574169 h 619697"/>
                <a:gd name="connsiteX8" fmla="*/ 658854 w 741978"/>
                <a:gd name="connsiteY8" fmla="*/ 575582 h 619697"/>
                <a:gd name="connsiteX9" fmla="*/ 638157 w 741978"/>
                <a:gd name="connsiteY9" fmla="*/ 581864 h 619697"/>
                <a:gd name="connsiteX10" fmla="*/ 636194 w 741978"/>
                <a:gd name="connsiteY10" fmla="*/ 582429 h 619697"/>
                <a:gd name="connsiteX11" fmla="*/ 618026 w 741978"/>
                <a:gd name="connsiteY11" fmla="*/ 587485 h 619697"/>
                <a:gd name="connsiteX12" fmla="*/ 609797 w 741978"/>
                <a:gd name="connsiteY12" fmla="*/ 589731 h 619697"/>
                <a:gd name="connsiteX13" fmla="*/ 594910 w 741978"/>
                <a:gd name="connsiteY13" fmla="*/ 593484 h 619697"/>
                <a:gd name="connsiteX14" fmla="*/ 586478 w 741978"/>
                <a:gd name="connsiteY14" fmla="*/ 595431 h 619697"/>
                <a:gd name="connsiteX15" fmla="*/ 568984 w 741978"/>
                <a:gd name="connsiteY15" fmla="*/ 599278 h 619697"/>
                <a:gd name="connsiteX16" fmla="*/ 563740 w 741978"/>
                <a:gd name="connsiteY16" fmla="*/ 600503 h 619697"/>
                <a:gd name="connsiteX17" fmla="*/ 549779 w 741978"/>
                <a:gd name="connsiteY17" fmla="*/ 603204 h 619697"/>
                <a:gd name="connsiteX18" fmla="*/ 535741 w 741978"/>
                <a:gd name="connsiteY18" fmla="*/ 605842 h 619697"/>
                <a:gd name="connsiteX19" fmla="*/ 516174 w 741978"/>
                <a:gd name="connsiteY19" fmla="*/ 608983 h 619697"/>
                <a:gd name="connsiteX20" fmla="*/ 501665 w 741978"/>
                <a:gd name="connsiteY20" fmla="*/ 611040 h 619697"/>
                <a:gd name="connsiteX21" fmla="*/ 487720 w 741978"/>
                <a:gd name="connsiteY21" fmla="*/ 613019 h 619697"/>
                <a:gd name="connsiteX22" fmla="*/ 485569 w 741978"/>
                <a:gd name="connsiteY22" fmla="*/ 613192 h 619697"/>
                <a:gd name="connsiteX23" fmla="*/ 464589 w 741978"/>
                <a:gd name="connsiteY23" fmla="*/ 615531 h 619697"/>
                <a:gd name="connsiteX24" fmla="*/ 459878 w 741978"/>
                <a:gd name="connsiteY24" fmla="*/ 616018 h 619697"/>
                <a:gd name="connsiteX25" fmla="*/ 440312 w 741978"/>
                <a:gd name="connsiteY25" fmla="*/ 617698 h 619697"/>
                <a:gd name="connsiteX26" fmla="*/ 368077 w 741978"/>
                <a:gd name="connsiteY26" fmla="*/ 620305 h 619697"/>
                <a:gd name="connsiteX27" fmla="*/ 295842 w 741978"/>
                <a:gd name="connsiteY27" fmla="*/ 617698 h 619697"/>
                <a:gd name="connsiteX28" fmla="*/ 276276 w 741978"/>
                <a:gd name="connsiteY28" fmla="*/ 616018 h 619697"/>
                <a:gd name="connsiteX29" fmla="*/ 271565 w 741978"/>
                <a:gd name="connsiteY29" fmla="*/ 615531 h 619697"/>
                <a:gd name="connsiteX30" fmla="*/ 250601 w 741978"/>
                <a:gd name="connsiteY30" fmla="*/ 613192 h 619697"/>
                <a:gd name="connsiteX31" fmla="*/ 248450 w 741978"/>
                <a:gd name="connsiteY31" fmla="*/ 613019 h 619697"/>
                <a:gd name="connsiteX32" fmla="*/ 234490 w 741978"/>
                <a:gd name="connsiteY32" fmla="*/ 611040 h 619697"/>
                <a:gd name="connsiteX33" fmla="*/ 219980 w 741978"/>
                <a:gd name="connsiteY33" fmla="*/ 608983 h 619697"/>
                <a:gd name="connsiteX34" fmla="*/ 200413 w 741978"/>
                <a:gd name="connsiteY34" fmla="*/ 605842 h 619697"/>
                <a:gd name="connsiteX35" fmla="*/ 186375 w 741978"/>
                <a:gd name="connsiteY35" fmla="*/ 603204 h 619697"/>
                <a:gd name="connsiteX36" fmla="*/ 172431 w 741978"/>
                <a:gd name="connsiteY36" fmla="*/ 600503 h 619697"/>
                <a:gd name="connsiteX37" fmla="*/ 167186 w 741978"/>
                <a:gd name="connsiteY37" fmla="*/ 599278 h 619697"/>
                <a:gd name="connsiteX38" fmla="*/ 149677 w 741978"/>
                <a:gd name="connsiteY38" fmla="*/ 595431 h 619697"/>
                <a:gd name="connsiteX39" fmla="*/ 141259 w 741978"/>
                <a:gd name="connsiteY39" fmla="*/ 593484 h 619697"/>
                <a:gd name="connsiteX40" fmla="*/ 126373 w 741978"/>
                <a:gd name="connsiteY40" fmla="*/ 589731 h 619697"/>
                <a:gd name="connsiteX41" fmla="*/ 118129 w 741978"/>
                <a:gd name="connsiteY41" fmla="*/ 587485 h 619697"/>
                <a:gd name="connsiteX42" fmla="*/ 99960 w 741978"/>
                <a:gd name="connsiteY42" fmla="*/ 582429 h 619697"/>
                <a:gd name="connsiteX43" fmla="*/ 97997 w 741978"/>
                <a:gd name="connsiteY43" fmla="*/ 581864 h 619697"/>
                <a:gd name="connsiteX44" fmla="*/ 77316 w 741978"/>
                <a:gd name="connsiteY44" fmla="*/ 575582 h 619697"/>
                <a:gd name="connsiteX45" fmla="*/ 72919 w 741978"/>
                <a:gd name="connsiteY45" fmla="*/ 574169 h 619697"/>
                <a:gd name="connsiteX46" fmla="*/ 52787 w 741978"/>
                <a:gd name="connsiteY46" fmla="*/ 567432 h 619697"/>
                <a:gd name="connsiteX47" fmla="*/ 51217 w 741978"/>
                <a:gd name="connsiteY47" fmla="*/ 566883 h 619697"/>
                <a:gd name="connsiteX48" fmla="*/ 32200 w 741978"/>
                <a:gd name="connsiteY48" fmla="*/ 560036 h 619697"/>
                <a:gd name="connsiteX49" fmla="*/ 25087 w 741978"/>
                <a:gd name="connsiteY49" fmla="*/ 557414 h 619697"/>
                <a:gd name="connsiteX50" fmla="*/ 11990 w 741978"/>
                <a:gd name="connsiteY50" fmla="*/ 552184 h 619697"/>
                <a:gd name="connsiteX51" fmla="*/ 197 w 741978"/>
                <a:gd name="connsiteY51" fmla="*/ 547473 h 619697"/>
                <a:gd name="connsiteX52" fmla="*/ -2944 w 741978"/>
                <a:gd name="connsiteY52" fmla="*/ 546154 h 619697"/>
                <a:gd name="connsiteX53" fmla="*/ -1373 w 741978"/>
                <a:gd name="connsiteY53" fmla="*/ 539873 h 619697"/>
                <a:gd name="connsiteX54" fmla="*/ 3338 w 741978"/>
                <a:gd name="connsiteY54" fmla="*/ 521893 h 619697"/>
                <a:gd name="connsiteX55" fmla="*/ 5677 w 741978"/>
                <a:gd name="connsiteY55" fmla="*/ 513743 h 619697"/>
                <a:gd name="connsiteX56" fmla="*/ 10263 w 741978"/>
                <a:gd name="connsiteY56" fmla="*/ 498495 h 619697"/>
                <a:gd name="connsiteX57" fmla="*/ 11017 w 741978"/>
                <a:gd name="connsiteY57" fmla="*/ 495857 h 619697"/>
                <a:gd name="connsiteX58" fmla="*/ 14157 w 741978"/>
                <a:gd name="connsiteY58" fmla="*/ 486137 h 619697"/>
                <a:gd name="connsiteX59" fmla="*/ 17298 w 741978"/>
                <a:gd name="connsiteY59" fmla="*/ 476495 h 619697"/>
                <a:gd name="connsiteX60" fmla="*/ 24506 w 741978"/>
                <a:gd name="connsiteY60" fmla="*/ 455704 h 619697"/>
                <a:gd name="connsiteX61" fmla="*/ 32169 w 741978"/>
                <a:gd name="connsiteY61" fmla="*/ 435117 h 619697"/>
                <a:gd name="connsiteX62" fmla="*/ 38827 w 741978"/>
                <a:gd name="connsiteY62" fmla="*/ 418346 h 619697"/>
                <a:gd name="connsiteX63" fmla="*/ 41717 w 741978"/>
                <a:gd name="connsiteY63" fmla="*/ 411232 h 619697"/>
                <a:gd name="connsiteX64" fmla="*/ 48092 w 741978"/>
                <a:gd name="connsiteY64" fmla="*/ 396361 h 619697"/>
                <a:gd name="connsiteX65" fmla="*/ 49395 w 741978"/>
                <a:gd name="connsiteY65" fmla="*/ 393362 h 619697"/>
                <a:gd name="connsiteX66" fmla="*/ 55582 w 741978"/>
                <a:gd name="connsiteY66" fmla="*/ 379590 h 619697"/>
                <a:gd name="connsiteX67" fmla="*/ 67941 w 741978"/>
                <a:gd name="connsiteY67" fmla="*/ 353758 h 619697"/>
                <a:gd name="connsiteX68" fmla="*/ 76923 w 741978"/>
                <a:gd name="connsiteY68" fmla="*/ 336076 h 619697"/>
                <a:gd name="connsiteX69" fmla="*/ 77394 w 741978"/>
                <a:gd name="connsiteY69" fmla="*/ 335228 h 619697"/>
                <a:gd name="connsiteX70" fmla="*/ 84414 w 741978"/>
                <a:gd name="connsiteY70" fmla="*/ 321928 h 619697"/>
                <a:gd name="connsiteX71" fmla="*/ 88434 w 741978"/>
                <a:gd name="connsiteY71" fmla="*/ 314531 h 619697"/>
                <a:gd name="connsiteX72" fmla="*/ 109508 w 741978"/>
                <a:gd name="connsiteY72" fmla="*/ 278587 h 619697"/>
                <a:gd name="connsiteX73" fmla="*/ 145625 w 741978"/>
                <a:gd name="connsiteY73" fmla="*/ 224018 h 619697"/>
                <a:gd name="connsiteX74" fmla="*/ 153115 w 741978"/>
                <a:gd name="connsiteY74" fmla="*/ 213717 h 619697"/>
                <a:gd name="connsiteX75" fmla="*/ 211437 w 741978"/>
                <a:gd name="connsiteY75" fmla="*/ 141482 h 619697"/>
                <a:gd name="connsiteX76" fmla="*/ 225382 w 741978"/>
                <a:gd name="connsiteY76" fmla="*/ 126234 h 619697"/>
                <a:gd name="connsiteX77" fmla="*/ 237081 w 741978"/>
                <a:gd name="connsiteY77" fmla="*/ 113781 h 619697"/>
                <a:gd name="connsiteX78" fmla="*/ 247665 w 741978"/>
                <a:gd name="connsiteY78" fmla="*/ 103103 h 619697"/>
                <a:gd name="connsiteX79" fmla="*/ 258798 w 741978"/>
                <a:gd name="connsiteY79" fmla="*/ 91969 h 619697"/>
                <a:gd name="connsiteX80" fmla="*/ 270780 w 741978"/>
                <a:gd name="connsiteY80" fmla="*/ 80632 h 619697"/>
                <a:gd name="connsiteX81" fmla="*/ 280422 w 741978"/>
                <a:gd name="connsiteY81" fmla="*/ 71649 h 619697"/>
                <a:gd name="connsiteX82" fmla="*/ 289969 w 741978"/>
                <a:gd name="connsiteY82" fmla="*/ 63044 h 619697"/>
                <a:gd name="connsiteX83" fmla="*/ 304008 w 741978"/>
                <a:gd name="connsiteY83" fmla="*/ 50780 h 619697"/>
                <a:gd name="connsiteX84" fmla="*/ 313289 w 741978"/>
                <a:gd name="connsiteY84" fmla="*/ 43007 h 619697"/>
                <a:gd name="connsiteX85" fmla="*/ 321250 w 741978"/>
                <a:gd name="connsiteY85" fmla="*/ 36458 h 619697"/>
                <a:gd name="connsiteX86" fmla="*/ 333420 w 741978"/>
                <a:gd name="connsiteY86" fmla="*/ 26628 h 619697"/>
                <a:gd name="connsiteX87" fmla="*/ 334441 w 741978"/>
                <a:gd name="connsiteY87" fmla="*/ 25874 h 619697"/>
                <a:gd name="connsiteX88" fmla="*/ 349139 w 741978"/>
                <a:gd name="connsiteY88" fmla="*/ 14552 h 619697"/>
                <a:gd name="connsiteX89" fmla="*/ 363649 w 741978"/>
                <a:gd name="connsiteY89" fmla="*/ 3780 h 619697"/>
                <a:gd name="connsiteX90" fmla="*/ 366271 w 741978"/>
                <a:gd name="connsiteY90" fmla="*/ 1723 h 619697"/>
                <a:gd name="connsiteX91" fmla="*/ 368046 w 741978"/>
                <a:gd name="connsiteY91" fmla="*/ 608 h 619697"/>
                <a:gd name="connsiteX92" fmla="*/ 369836 w 741978"/>
                <a:gd name="connsiteY92" fmla="*/ 1723 h 619697"/>
                <a:gd name="connsiteX93" fmla="*/ 372443 w 741978"/>
                <a:gd name="connsiteY93" fmla="*/ 3780 h 619697"/>
                <a:gd name="connsiteX94" fmla="*/ 386968 w 741978"/>
                <a:gd name="connsiteY94" fmla="*/ 14552 h 619697"/>
                <a:gd name="connsiteX95" fmla="*/ 401651 w 741978"/>
                <a:gd name="connsiteY95" fmla="*/ 25874 h 619697"/>
                <a:gd name="connsiteX96" fmla="*/ 402687 w 741978"/>
                <a:gd name="connsiteY96" fmla="*/ 26628 h 619697"/>
                <a:gd name="connsiteX97" fmla="*/ 414857 w 741978"/>
                <a:gd name="connsiteY97" fmla="*/ 36458 h 619697"/>
                <a:gd name="connsiteX98" fmla="*/ 422819 w 741978"/>
                <a:gd name="connsiteY98" fmla="*/ 43007 h 619697"/>
                <a:gd name="connsiteX99" fmla="*/ 432084 w 741978"/>
                <a:gd name="connsiteY99" fmla="*/ 50780 h 619697"/>
                <a:gd name="connsiteX100" fmla="*/ 446122 w 741978"/>
                <a:gd name="connsiteY100" fmla="*/ 63044 h 619697"/>
                <a:gd name="connsiteX101" fmla="*/ 455670 w 741978"/>
                <a:gd name="connsiteY101" fmla="*/ 71649 h 619697"/>
                <a:gd name="connsiteX102" fmla="*/ 465312 w 741978"/>
                <a:gd name="connsiteY102" fmla="*/ 80632 h 619697"/>
                <a:gd name="connsiteX103" fmla="*/ 477293 w 741978"/>
                <a:gd name="connsiteY103" fmla="*/ 91969 h 619697"/>
                <a:gd name="connsiteX104" fmla="*/ 488443 w 741978"/>
                <a:gd name="connsiteY104" fmla="*/ 103103 h 619697"/>
                <a:gd name="connsiteX105" fmla="*/ 499011 w 741978"/>
                <a:gd name="connsiteY105" fmla="*/ 113781 h 619697"/>
                <a:gd name="connsiteX106" fmla="*/ 510725 w 741978"/>
                <a:gd name="connsiteY106" fmla="*/ 126234 h 619697"/>
                <a:gd name="connsiteX107" fmla="*/ 524670 w 741978"/>
                <a:gd name="connsiteY107" fmla="*/ 141482 h 619697"/>
                <a:gd name="connsiteX108" fmla="*/ 582992 w 741978"/>
                <a:gd name="connsiteY108" fmla="*/ 213717 h 619697"/>
                <a:gd name="connsiteX109" fmla="*/ 590482 w 741978"/>
                <a:gd name="connsiteY109" fmla="*/ 224018 h 619697"/>
                <a:gd name="connsiteX110" fmla="*/ 626600 w 741978"/>
                <a:gd name="connsiteY110" fmla="*/ 278587 h 619697"/>
                <a:gd name="connsiteX111" fmla="*/ 647658 w 741978"/>
                <a:gd name="connsiteY111" fmla="*/ 314531 h 619697"/>
                <a:gd name="connsiteX112" fmla="*/ 651694 w 741978"/>
                <a:gd name="connsiteY112" fmla="*/ 321928 h 619697"/>
                <a:gd name="connsiteX113" fmla="*/ 658713 w 741978"/>
                <a:gd name="connsiteY113" fmla="*/ 335228 h 619697"/>
                <a:gd name="connsiteX114" fmla="*/ 659168 w 741978"/>
                <a:gd name="connsiteY114" fmla="*/ 336076 h 619697"/>
                <a:gd name="connsiteX115" fmla="*/ 668166 w 741978"/>
                <a:gd name="connsiteY115" fmla="*/ 353758 h 619697"/>
                <a:gd name="connsiteX116" fmla="*/ 680525 w 741978"/>
                <a:gd name="connsiteY116" fmla="*/ 379590 h 619697"/>
                <a:gd name="connsiteX117" fmla="*/ 686696 w 741978"/>
                <a:gd name="connsiteY117" fmla="*/ 393362 h 619697"/>
                <a:gd name="connsiteX118" fmla="*/ 688015 w 741978"/>
                <a:gd name="connsiteY118" fmla="*/ 396361 h 619697"/>
                <a:gd name="connsiteX119" fmla="*/ 694375 w 741978"/>
                <a:gd name="connsiteY119" fmla="*/ 411232 h 619697"/>
                <a:gd name="connsiteX120" fmla="*/ 697280 w 741978"/>
                <a:gd name="connsiteY120" fmla="*/ 418346 h 619697"/>
                <a:gd name="connsiteX121" fmla="*/ 703923 w 741978"/>
                <a:gd name="connsiteY121" fmla="*/ 435117 h 619697"/>
                <a:gd name="connsiteX122" fmla="*/ 711602 w 741978"/>
                <a:gd name="connsiteY122" fmla="*/ 455704 h 619697"/>
                <a:gd name="connsiteX123" fmla="*/ 718809 w 741978"/>
                <a:gd name="connsiteY123" fmla="*/ 476495 h 619697"/>
                <a:gd name="connsiteX124" fmla="*/ 721950 w 741978"/>
                <a:gd name="connsiteY124" fmla="*/ 486137 h 619697"/>
                <a:gd name="connsiteX125" fmla="*/ 725091 w 741978"/>
                <a:gd name="connsiteY125" fmla="*/ 495857 h 619697"/>
                <a:gd name="connsiteX126" fmla="*/ 725844 w 741978"/>
                <a:gd name="connsiteY126" fmla="*/ 498495 h 619697"/>
                <a:gd name="connsiteX127" fmla="*/ 730430 w 741978"/>
                <a:gd name="connsiteY127" fmla="*/ 513743 h 619697"/>
                <a:gd name="connsiteX128" fmla="*/ 732770 w 741978"/>
                <a:gd name="connsiteY128" fmla="*/ 521893 h 619697"/>
                <a:gd name="connsiteX129" fmla="*/ 737481 w 741978"/>
                <a:gd name="connsiteY129" fmla="*/ 539873 h 619697"/>
                <a:gd name="connsiteX130" fmla="*/ 739035 w 741978"/>
                <a:gd name="connsiteY130" fmla="*/ 546154 h 6196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Lst>
              <a:rect l="l" t="t" r="r" b="b"/>
              <a:pathLst>
                <a:path w="741978" h="619697">
                  <a:moveTo>
                    <a:pt x="739035" y="546154"/>
                  </a:moveTo>
                  <a:cubicBezTo>
                    <a:pt x="737998" y="546610"/>
                    <a:pt x="736868" y="547081"/>
                    <a:pt x="735894" y="547473"/>
                  </a:cubicBezTo>
                  <a:cubicBezTo>
                    <a:pt x="731968" y="549154"/>
                    <a:pt x="728043" y="550740"/>
                    <a:pt x="724101" y="552184"/>
                  </a:cubicBezTo>
                  <a:cubicBezTo>
                    <a:pt x="719704" y="554053"/>
                    <a:pt x="715386" y="555733"/>
                    <a:pt x="710989" y="557414"/>
                  </a:cubicBezTo>
                  <a:cubicBezTo>
                    <a:pt x="708649" y="558246"/>
                    <a:pt x="706278" y="559204"/>
                    <a:pt x="703875" y="560036"/>
                  </a:cubicBezTo>
                  <a:cubicBezTo>
                    <a:pt x="697594" y="562470"/>
                    <a:pt x="691234" y="564747"/>
                    <a:pt x="684875" y="566883"/>
                  </a:cubicBezTo>
                  <a:cubicBezTo>
                    <a:pt x="684419" y="567153"/>
                    <a:pt x="683901" y="567340"/>
                    <a:pt x="683383" y="567432"/>
                  </a:cubicBezTo>
                  <a:cubicBezTo>
                    <a:pt x="676725" y="569866"/>
                    <a:pt x="669988" y="572143"/>
                    <a:pt x="663251" y="574169"/>
                  </a:cubicBezTo>
                  <a:cubicBezTo>
                    <a:pt x="661822" y="574730"/>
                    <a:pt x="660346" y="575202"/>
                    <a:pt x="658854" y="575582"/>
                  </a:cubicBezTo>
                  <a:cubicBezTo>
                    <a:pt x="652008" y="577828"/>
                    <a:pt x="645083" y="579979"/>
                    <a:pt x="638157" y="581864"/>
                  </a:cubicBezTo>
                  <a:lnTo>
                    <a:pt x="636194" y="582429"/>
                  </a:lnTo>
                  <a:cubicBezTo>
                    <a:pt x="630117" y="584203"/>
                    <a:pt x="624119" y="585899"/>
                    <a:pt x="618026" y="587485"/>
                  </a:cubicBezTo>
                  <a:cubicBezTo>
                    <a:pt x="615325" y="588318"/>
                    <a:pt x="612514" y="589056"/>
                    <a:pt x="609797" y="589731"/>
                  </a:cubicBezTo>
                  <a:cubicBezTo>
                    <a:pt x="604835" y="591050"/>
                    <a:pt x="599873" y="592259"/>
                    <a:pt x="594910" y="593484"/>
                  </a:cubicBezTo>
                  <a:cubicBezTo>
                    <a:pt x="592006" y="594143"/>
                    <a:pt x="589195" y="594772"/>
                    <a:pt x="586478" y="595431"/>
                  </a:cubicBezTo>
                  <a:cubicBezTo>
                    <a:pt x="580684" y="596844"/>
                    <a:pt x="574779" y="598164"/>
                    <a:pt x="568984" y="599278"/>
                  </a:cubicBezTo>
                  <a:cubicBezTo>
                    <a:pt x="567194" y="599749"/>
                    <a:pt x="565420" y="600111"/>
                    <a:pt x="563740" y="600503"/>
                  </a:cubicBezTo>
                  <a:cubicBezTo>
                    <a:pt x="559029" y="601430"/>
                    <a:pt x="554318" y="602372"/>
                    <a:pt x="549779" y="603204"/>
                  </a:cubicBezTo>
                  <a:cubicBezTo>
                    <a:pt x="545241" y="604037"/>
                    <a:pt x="540357" y="604979"/>
                    <a:pt x="535741" y="605842"/>
                  </a:cubicBezTo>
                  <a:cubicBezTo>
                    <a:pt x="529193" y="606957"/>
                    <a:pt x="522738" y="608072"/>
                    <a:pt x="516174" y="608983"/>
                  </a:cubicBezTo>
                  <a:cubicBezTo>
                    <a:pt x="511463" y="609737"/>
                    <a:pt x="506533" y="610553"/>
                    <a:pt x="501665" y="611040"/>
                  </a:cubicBezTo>
                  <a:cubicBezTo>
                    <a:pt x="497079" y="611794"/>
                    <a:pt x="492400" y="612359"/>
                    <a:pt x="487720" y="613019"/>
                  </a:cubicBezTo>
                  <a:cubicBezTo>
                    <a:pt x="487013" y="613118"/>
                    <a:pt x="486291" y="613176"/>
                    <a:pt x="485569" y="613192"/>
                  </a:cubicBezTo>
                  <a:cubicBezTo>
                    <a:pt x="478644" y="614039"/>
                    <a:pt x="471624" y="614872"/>
                    <a:pt x="464589" y="615531"/>
                  </a:cubicBezTo>
                  <a:cubicBezTo>
                    <a:pt x="463019" y="615720"/>
                    <a:pt x="461449" y="615814"/>
                    <a:pt x="459878" y="616018"/>
                  </a:cubicBezTo>
                  <a:cubicBezTo>
                    <a:pt x="453424" y="616646"/>
                    <a:pt x="446876" y="617133"/>
                    <a:pt x="440312" y="617698"/>
                  </a:cubicBezTo>
                  <a:cubicBezTo>
                    <a:pt x="416443" y="619473"/>
                    <a:pt x="392292" y="620305"/>
                    <a:pt x="368077" y="620305"/>
                  </a:cubicBezTo>
                  <a:cubicBezTo>
                    <a:pt x="343863" y="620305"/>
                    <a:pt x="319680" y="619473"/>
                    <a:pt x="295842" y="617698"/>
                  </a:cubicBezTo>
                  <a:cubicBezTo>
                    <a:pt x="289294" y="617133"/>
                    <a:pt x="282730" y="616646"/>
                    <a:pt x="276276" y="616018"/>
                  </a:cubicBezTo>
                  <a:cubicBezTo>
                    <a:pt x="274706" y="615814"/>
                    <a:pt x="273135" y="615720"/>
                    <a:pt x="271565" y="615531"/>
                  </a:cubicBezTo>
                  <a:cubicBezTo>
                    <a:pt x="264546" y="614872"/>
                    <a:pt x="257526" y="613961"/>
                    <a:pt x="250601" y="613192"/>
                  </a:cubicBezTo>
                  <a:cubicBezTo>
                    <a:pt x="249879" y="613177"/>
                    <a:pt x="249156" y="613119"/>
                    <a:pt x="248450" y="613019"/>
                  </a:cubicBezTo>
                  <a:cubicBezTo>
                    <a:pt x="243739" y="612359"/>
                    <a:pt x="239028" y="611794"/>
                    <a:pt x="234490" y="611040"/>
                  </a:cubicBezTo>
                  <a:cubicBezTo>
                    <a:pt x="229622" y="610491"/>
                    <a:pt x="224753" y="609737"/>
                    <a:pt x="219980" y="608983"/>
                  </a:cubicBezTo>
                  <a:cubicBezTo>
                    <a:pt x="213431" y="608041"/>
                    <a:pt x="206978" y="606926"/>
                    <a:pt x="200413" y="605842"/>
                  </a:cubicBezTo>
                  <a:cubicBezTo>
                    <a:pt x="195702" y="604979"/>
                    <a:pt x="190991" y="604146"/>
                    <a:pt x="186375" y="603204"/>
                  </a:cubicBezTo>
                  <a:cubicBezTo>
                    <a:pt x="181758" y="602262"/>
                    <a:pt x="177110" y="601430"/>
                    <a:pt x="172431" y="600503"/>
                  </a:cubicBezTo>
                  <a:cubicBezTo>
                    <a:pt x="170734" y="600111"/>
                    <a:pt x="168960" y="599749"/>
                    <a:pt x="167186" y="599278"/>
                  </a:cubicBezTo>
                  <a:cubicBezTo>
                    <a:pt x="161375" y="598164"/>
                    <a:pt x="155487" y="596844"/>
                    <a:pt x="149677" y="595431"/>
                  </a:cubicBezTo>
                  <a:cubicBezTo>
                    <a:pt x="146960" y="594772"/>
                    <a:pt x="144149" y="594143"/>
                    <a:pt x="141259" y="593484"/>
                  </a:cubicBezTo>
                  <a:cubicBezTo>
                    <a:pt x="136297" y="592259"/>
                    <a:pt x="131335" y="591050"/>
                    <a:pt x="126373" y="589731"/>
                  </a:cubicBezTo>
                  <a:cubicBezTo>
                    <a:pt x="123656" y="589071"/>
                    <a:pt x="120845" y="588318"/>
                    <a:pt x="118129" y="587485"/>
                  </a:cubicBezTo>
                  <a:cubicBezTo>
                    <a:pt x="112051" y="585915"/>
                    <a:pt x="106053" y="584203"/>
                    <a:pt x="99960" y="582429"/>
                  </a:cubicBezTo>
                  <a:lnTo>
                    <a:pt x="97997" y="581864"/>
                  </a:lnTo>
                  <a:cubicBezTo>
                    <a:pt x="91072" y="579901"/>
                    <a:pt x="84147" y="577749"/>
                    <a:pt x="77316" y="575582"/>
                  </a:cubicBezTo>
                  <a:cubicBezTo>
                    <a:pt x="75824" y="575204"/>
                    <a:pt x="74348" y="574733"/>
                    <a:pt x="72919" y="574169"/>
                  </a:cubicBezTo>
                  <a:cubicBezTo>
                    <a:pt x="66166" y="572112"/>
                    <a:pt x="59430" y="569866"/>
                    <a:pt x="52787" y="567432"/>
                  </a:cubicBezTo>
                  <a:cubicBezTo>
                    <a:pt x="52238" y="567355"/>
                    <a:pt x="51704" y="567168"/>
                    <a:pt x="51217" y="566883"/>
                  </a:cubicBezTo>
                  <a:cubicBezTo>
                    <a:pt x="44842" y="564731"/>
                    <a:pt x="38482" y="562470"/>
                    <a:pt x="32200" y="560036"/>
                  </a:cubicBezTo>
                  <a:cubicBezTo>
                    <a:pt x="29766" y="559204"/>
                    <a:pt x="27489" y="558246"/>
                    <a:pt x="25087" y="557414"/>
                  </a:cubicBezTo>
                  <a:cubicBezTo>
                    <a:pt x="20690" y="555733"/>
                    <a:pt x="16387" y="554053"/>
                    <a:pt x="11990" y="552184"/>
                  </a:cubicBezTo>
                  <a:cubicBezTo>
                    <a:pt x="8049" y="550677"/>
                    <a:pt x="4123" y="549106"/>
                    <a:pt x="197" y="547473"/>
                  </a:cubicBezTo>
                  <a:cubicBezTo>
                    <a:pt x="-839" y="547081"/>
                    <a:pt x="-1970" y="546610"/>
                    <a:pt x="-2944" y="546154"/>
                  </a:cubicBezTo>
                  <a:cubicBezTo>
                    <a:pt x="-2472" y="544082"/>
                    <a:pt x="-1923" y="541930"/>
                    <a:pt x="-1373" y="539873"/>
                  </a:cubicBezTo>
                  <a:cubicBezTo>
                    <a:pt x="134" y="533780"/>
                    <a:pt x="1704" y="527786"/>
                    <a:pt x="3338" y="521893"/>
                  </a:cubicBezTo>
                  <a:cubicBezTo>
                    <a:pt x="4091" y="519176"/>
                    <a:pt x="4908" y="516459"/>
                    <a:pt x="5677" y="513743"/>
                  </a:cubicBezTo>
                  <a:cubicBezTo>
                    <a:pt x="7248" y="508686"/>
                    <a:pt x="8677" y="503630"/>
                    <a:pt x="10263" y="498495"/>
                  </a:cubicBezTo>
                  <a:cubicBezTo>
                    <a:pt x="10451" y="497647"/>
                    <a:pt x="10734" y="496720"/>
                    <a:pt x="11017" y="495857"/>
                  </a:cubicBezTo>
                  <a:cubicBezTo>
                    <a:pt x="12053" y="492591"/>
                    <a:pt x="12980" y="489309"/>
                    <a:pt x="14157" y="486137"/>
                  </a:cubicBezTo>
                  <a:cubicBezTo>
                    <a:pt x="15335" y="482964"/>
                    <a:pt x="16215" y="479682"/>
                    <a:pt x="17298" y="476495"/>
                  </a:cubicBezTo>
                  <a:cubicBezTo>
                    <a:pt x="19544" y="469570"/>
                    <a:pt x="22009" y="462550"/>
                    <a:pt x="24506" y="455704"/>
                  </a:cubicBezTo>
                  <a:cubicBezTo>
                    <a:pt x="27003" y="448857"/>
                    <a:pt x="29452" y="441932"/>
                    <a:pt x="32169" y="435117"/>
                  </a:cubicBezTo>
                  <a:cubicBezTo>
                    <a:pt x="34320" y="429495"/>
                    <a:pt x="36487" y="423873"/>
                    <a:pt x="38827" y="418346"/>
                  </a:cubicBezTo>
                  <a:cubicBezTo>
                    <a:pt x="39659" y="415927"/>
                    <a:pt x="40696" y="413635"/>
                    <a:pt x="41717" y="411232"/>
                  </a:cubicBezTo>
                  <a:cubicBezTo>
                    <a:pt x="43789" y="406176"/>
                    <a:pt x="45846" y="401213"/>
                    <a:pt x="48092" y="396361"/>
                  </a:cubicBezTo>
                  <a:cubicBezTo>
                    <a:pt x="48469" y="395337"/>
                    <a:pt x="48909" y="394335"/>
                    <a:pt x="49395" y="393362"/>
                  </a:cubicBezTo>
                  <a:cubicBezTo>
                    <a:pt x="51374" y="388682"/>
                    <a:pt x="53431" y="384092"/>
                    <a:pt x="55582" y="379590"/>
                  </a:cubicBezTo>
                  <a:cubicBezTo>
                    <a:pt x="59508" y="370890"/>
                    <a:pt x="63623" y="362280"/>
                    <a:pt x="67941" y="353758"/>
                  </a:cubicBezTo>
                  <a:cubicBezTo>
                    <a:pt x="70846" y="347874"/>
                    <a:pt x="73845" y="341981"/>
                    <a:pt x="76923" y="336076"/>
                  </a:cubicBezTo>
                  <a:cubicBezTo>
                    <a:pt x="77033" y="335773"/>
                    <a:pt x="77206" y="335487"/>
                    <a:pt x="77394" y="335228"/>
                  </a:cubicBezTo>
                  <a:cubicBezTo>
                    <a:pt x="79640" y="330737"/>
                    <a:pt x="81980" y="326325"/>
                    <a:pt x="84414" y="321928"/>
                  </a:cubicBezTo>
                  <a:cubicBezTo>
                    <a:pt x="85717" y="319399"/>
                    <a:pt x="87130" y="316965"/>
                    <a:pt x="88434" y="314531"/>
                  </a:cubicBezTo>
                  <a:cubicBezTo>
                    <a:pt x="95265" y="302366"/>
                    <a:pt x="102300" y="290385"/>
                    <a:pt x="109508" y="278587"/>
                  </a:cubicBezTo>
                  <a:cubicBezTo>
                    <a:pt x="120924" y="259963"/>
                    <a:pt x="132905" y="241794"/>
                    <a:pt x="145625" y="224018"/>
                  </a:cubicBezTo>
                  <a:cubicBezTo>
                    <a:pt x="148059" y="220547"/>
                    <a:pt x="150587" y="217077"/>
                    <a:pt x="153115" y="213717"/>
                  </a:cubicBezTo>
                  <a:cubicBezTo>
                    <a:pt x="171362" y="188717"/>
                    <a:pt x="190803" y="164639"/>
                    <a:pt x="211437" y="141482"/>
                  </a:cubicBezTo>
                  <a:cubicBezTo>
                    <a:pt x="216023" y="136347"/>
                    <a:pt x="220608" y="131275"/>
                    <a:pt x="225382" y="126234"/>
                  </a:cubicBezTo>
                  <a:cubicBezTo>
                    <a:pt x="229213" y="122010"/>
                    <a:pt x="233155" y="117895"/>
                    <a:pt x="237081" y="113781"/>
                  </a:cubicBezTo>
                  <a:cubicBezTo>
                    <a:pt x="240645" y="110217"/>
                    <a:pt x="244100" y="106668"/>
                    <a:pt x="247665" y="103103"/>
                  </a:cubicBezTo>
                  <a:cubicBezTo>
                    <a:pt x="251229" y="99538"/>
                    <a:pt x="255061" y="95722"/>
                    <a:pt x="258798" y="91969"/>
                  </a:cubicBezTo>
                  <a:cubicBezTo>
                    <a:pt x="262536" y="88216"/>
                    <a:pt x="266760" y="84385"/>
                    <a:pt x="270780" y="80632"/>
                  </a:cubicBezTo>
                  <a:cubicBezTo>
                    <a:pt x="273920" y="77491"/>
                    <a:pt x="277155" y="74649"/>
                    <a:pt x="280422" y="71649"/>
                  </a:cubicBezTo>
                  <a:cubicBezTo>
                    <a:pt x="283688" y="68650"/>
                    <a:pt x="286797" y="65839"/>
                    <a:pt x="289969" y="63044"/>
                  </a:cubicBezTo>
                  <a:cubicBezTo>
                    <a:pt x="294680" y="58914"/>
                    <a:pt x="299250" y="54894"/>
                    <a:pt x="304008" y="50780"/>
                  </a:cubicBezTo>
                  <a:cubicBezTo>
                    <a:pt x="307148" y="48157"/>
                    <a:pt x="310195" y="45535"/>
                    <a:pt x="313289" y="43007"/>
                  </a:cubicBezTo>
                  <a:cubicBezTo>
                    <a:pt x="315911" y="40761"/>
                    <a:pt x="318533" y="38594"/>
                    <a:pt x="321250" y="36458"/>
                  </a:cubicBezTo>
                  <a:cubicBezTo>
                    <a:pt x="325270" y="33082"/>
                    <a:pt x="329290" y="29894"/>
                    <a:pt x="333420" y="26628"/>
                  </a:cubicBezTo>
                  <a:lnTo>
                    <a:pt x="334441" y="25874"/>
                  </a:lnTo>
                  <a:cubicBezTo>
                    <a:pt x="339309" y="21949"/>
                    <a:pt x="344177" y="18195"/>
                    <a:pt x="349139" y="14552"/>
                  </a:cubicBezTo>
                  <a:cubicBezTo>
                    <a:pt x="354101" y="10909"/>
                    <a:pt x="358781" y="7235"/>
                    <a:pt x="363649" y="3780"/>
                  </a:cubicBezTo>
                  <a:lnTo>
                    <a:pt x="366271" y="1723"/>
                  </a:lnTo>
                  <a:cubicBezTo>
                    <a:pt x="366836" y="1346"/>
                    <a:pt x="367496" y="969"/>
                    <a:pt x="368046" y="608"/>
                  </a:cubicBezTo>
                  <a:cubicBezTo>
                    <a:pt x="368611" y="969"/>
                    <a:pt x="369271" y="1346"/>
                    <a:pt x="369836" y="1723"/>
                  </a:cubicBezTo>
                  <a:cubicBezTo>
                    <a:pt x="370762" y="2477"/>
                    <a:pt x="371610" y="3120"/>
                    <a:pt x="372443" y="3780"/>
                  </a:cubicBezTo>
                  <a:cubicBezTo>
                    <a:pt x="377311" y="7235"/>
                    <a:pt x="382179" y="10799"/>
                    <a:pt x="386968" y="14552"/>
                  </a:cubicBezTo>
                  <a:cubicBezTo>
                    <a:pt x="391758" y="18305"/>
                    <a:pt x="396783" y="21949"/>
                    <a:pt x="401651" y="25874"/>
                  </a:cubicBezTo>
                  <a:cubicBezTo>
                    <a:pt x="402028" y="26141"/>
                    <a:pt x="402405" y="26440"/>
                    <a:pt x="402687" y="26628"/>
                  </a:cubicBezTo>
                  <a:cubicBezTo>
                    <a:pt x="406802" y="29894"/>
                    <a:pt x="410837" y="33082"/>
                    <a:pt x="414857" y="36458"/>
                  </a:cubicBezTo>
                  <a:cubicBezTo>
                    <a:pt x="417574" y="38594"/>
                    <a:pt x="420196" y="40761"/>
                    <a:pt x="422819" y="43007"/>
                  </a:cubicBezTo>
                  <a:cubicBezTo>
                    <a:pt x="425959" y="45535"/>
                    <a:pt x="428990" y="48157"/>
                    <a:pt x="432084" y="50780"/>
                  </a:cubicBezTo>
                  <a:cubicBezTo>
                    <a:pt x="436794" y="54894"/>
                    <a:pt x="441505" y="58914"/>
                    <a:pt x="446122" y="63044"/>
                  </a:cubicBezTo>
                  <a:cubicBezTo>
                    <a:pt x="449263" y="65839"/>
                    <a:pt x="452498" y="68744"/>
                    <a:pt x="455670" y="71649"/>
                  </a:cubicBezTo>
                  <a:cubicBezTo>
                    <a:pt x="458842" y="74554"/>
                    <a:pt x="462140" y="77538"/>
                    <a:pt x="465312" y="80632"/>
                  </a:cubicBezTo>
                  <a:cubicBezTo>
                    <a:pt x="469347" y="84385"/>
                    <a:pt x="473367" y="88216"/>
                    <a:pt x="477293" y="91969"/>
                  </a:cubicBezTo>
                  <a:cubicBezTo>
                    <a:pt x="481219" y="95722"/>
                    <a:pt x="484784" y="99350"/>
                    <a:pt x="488443" y="103103"/>
                  </a:cubicBezTo>
                  <a:cubicBezTo>
                    <a:pt x="492101" y="106856"/>
                    <a:pt x="495462" y="110217"/>
                    <a:pt x="499011" y="113781"/>
                  </a:cubicBezTo>
                  <a:cubicBezTo>
                    <a:pt x="502952" y="117895"/>
                    <a:pt x="506863" y="122010"/>
                    <a:pt x="510725" y="126234"/>
                  </a:cubicBezTo>
                  <a:cubicBezTo>
                    <a:pt x="515436" y="131275"/>
                    <a:pt x="520147" y="136347"/>
                    <a:pt x="524670" y="141482"/>
                  </a:cubicBezTo>
                  <a:cubicBezTo>
                    <a:pt x="545257" y="164617"/>
                    <a:pt x="564697" y="188697"/>
                    <a:pt x="582992" y="213717"/>
                  </a:cubicBezTo>
                  <a:cubicBezTo>
                    <a:pt x="585520" y="217077"/>
                    <a:pt x="588048" y="220547"/>
                    <a:pt x="590482" y="224018"/>
                  </a:cubicBezTo>
                  <a:cubicBezTo>
                    <a:pt x="603202" y="241814"/>
                    <a:pt x="615246" y="260005"/>
                    <a:pt x="626600" y="278587"/>
                  </a:cubicBezTo>
                  <a:cubicBezTo>
                    <a:pt x="633933" y="290385"/>
                    <a:pt x="640952" y="302366"/>
                    <a:pt x="647658" y="314531"/>
                  </a:cubicBezTo>
                  <a:cubicBezTo>
                    <a:pt x="648977" y="316965"/>
                    <a:pt x="650374" y="319399"/>
                    <a:pt x="651694" y="321928"/>
                  </a:cubicBezTo>
                  <a:cubicBezTo>
                    <a:pt x="654112" y="326325"/>
                    <a:pt x="656404" y="330737"/>
                    <a:pt x="658713" y="335228"/>
                  </a:cubicBezTo>
                  <a:cubicBezTo>
                    <a:pt x="658917" y="335484"/>
                    <a:pt x="659059" y="335770"/>
                    <a:pt x="659168" y="336076"/>
                  </a:cubicBezTo>
                  <a:cubicBezTo>
                    <a:pt x="662309" y="341970"/>
                    <a:pt x="665309" y="347865"/>
                    <a:pt x="668166" y="353758"/>
                  </a:cubicBezTo>
                  <a:cubicBezTo>
                    <a:pt x="672469" y="362269"/>
                    <a:pt x="676583" y="370879"/>
                    <a:pt x="680525" y="379590"/>
                  </a:cubicBezTo>
                  <a:cubicBezTo>
                    <a:pt x="682676" y="384081"/>
                    <a:pt x="684733" y="388671"/>
                    <a:pt x="686696" y="393362"/>
                  </a:cubicBezTo>
                  <a:cubicBezTo>
                    <a:pt x="687199" y="394335"/>
                    <a:pt x="687638" y="395337"/>
                    <a:pt x="688015" y="396361"/>
                  </a:cubicBezTo>
                  <a:cubicBezTo>
                    <a:pt x="690260" y="401213"/>
                    <a:pt x="692318" y="406176"/>
                    <a:pt x="694375" y="411232"/>
                  </a:cubicBezTo>
                  <a:cubicBezTo>
                    <a:pt x="695412" y="413588"/>
                    <a:pt x="696432" y="415943"/>
                    <a:pt x="697280" y="418346"/>
                  </a:cubicBezTo>
                  <a:cubicBezTo>
                    <a:pt x="699620" y="423873"/>
                    <a:pt x="701865" y="429495"/>
                    <a:pt x="703923" y="435117"/>
                  </a:cubicBezTo>
                  <a:cubicBezTo>
                    <a:pt x="706639" y="441932"/>
                    <a:pt x="709167" y="448778"/>
                    <a:pt x="711602" y="455704"/>
                  </a:cubicBezTo>
                  <a:cubicBezTo>
                    <a:pt x="714035" y="462629"/>
                    <a:pt x="716563" y="469570"/>
                    <a:pt x="718809" y="476495"/>
                  </a:cubicBezTo>
                  <a:cubicBezTo>
                    <a:pt x="719924" y="479635"/>
                    <a:pt x="720961" y="482776"/>
                    <a:pt x="721950" y="486137"/>
                  </a:cubicBezTo>
                  <a:cubicBezTo>
                    <a:pt x="722939" y="489497"/>
                    <a:pt x="724022" y="492591"/>
                    <a:pt x="725091" y="495857"/>
                  </a:cubicBezTo>
                  <a:cubicBezTo>
                    <a:pt x="725373" y="496720"/>
                    <a:pt x="725656" y="497647"/>
                    <a:pt x="725844" y="498495"/>
                  </a:cubicBezTo>
                  <a:cubicBezTo>
                    <a:pt x="727415" y="503630"/>
                    <a:pt x="728985" y="508686"/>
                    <a:pt x="730430" y="513743"/>
                  </a:cubicBezTo>
                  <a:cubicBezTo>
                    <a:pt x="731278" y="516459"/>
                    <a:pt x="732000" y="519176"/>
                    <a:pt x="732770" y="521893"/>
                  </a:cubicBezTo>
                  <a:cubicBezTo>
                    <a:pt x="734450" y="527786"/>
                    <a:pt x="736020" y="533780"/>
                    <a:pt x="737481" y="539873"/>
                  </a:cubicBezTo>
                  <a:cubicBezTo>
                    <a:pt x="737998" y="541930"/>
                    <a:pt x="738564" y="544050"/>
                    <a:pt x="739035" y="546154"/>
                  </a:cubicBezTo>
                  <a:close/>
                </a:path>
              </a:pathLst>
            </a:custGeom>
            <a:solidFill>
              <a:schemeClr val="bg1">
                <a:lumMod val="85000"/>
              </a:schemeClr>
            </a:solidFill>
            <a:ln w="1566" cap="flat">
              <a:noFill/>
              <a:prstDash val="solid"/>
              <a:miter/>
            </a:ln>
          </p:spPr>
          <p:txBody>
            <a:bodyPr rtlCol="0" anchor="ctr"/>
            <a:lstStyle/>
            <a:p>
              <a:endParaRPr lang="en-US"/>
            </a:p>
          </p:txBody>
        </p:sp>
      </p:grpSp>
      <p:sp>
        <p:nvSpPr>
          <p:cNvPr id="41" name="Text Placeholder 36">
            <a:extLst>
              <a:ext uri="{FF2B5EF4-FFF2-40B4-BE49-F238E27FC236}">
                <a16:creationId xmlns:a16="http://schemas.microsoft.com/office/drawing/2014/main" id="{1FC2CFE8-51E5-4D89-9CD4-9810CE0DD70D}"/>
              </a:ext>
            </a:extLst>
          </p:cNvPr>
          <p:cNvSpPr>
            <a:spLocks noGrp="1"/>
          </p:cNvSpPr>
          <p:nvPr>
            <p:ph type="body" sz="quarter" idx="14" hasCustomPrompt="1"/>
          </p:nvPr>
        </p:nvSpPr>
        <p:spPr>
          <a:xfrm>
            <a:off x="304800" y="1219200"/>
            <a:ext cx="2870200" cy="520700"/>
          </a:xfrm>
        </p:spPr>
        <p:txBody>
          <a:bodyPr anchor="b" anchorCtr="0"/>
          <a:lstStyle>
            <a:lvl1pPr algn="l">
              <a:defRPr b="1">
                <a:solidFill>
                  <a:schemeClr val="accent2"/>
                </a:solidFill>
              </a:defRPr>
            </a:lvl1pPr>
          </a:lstStyle>
          <a:p>
            <a:pPr lvl="0"/>
            <a:r>
              <a:rPr lang="en-US"/>
              <a:t>Headline</a:t>
            </a:r>
          </a:p>
        </p:txBody>
      </p:sp>
      <p:sp>
        <p:nvSpPr>
          <p:cNvPr id="44" name="Text Placeholder 43">
            <a:extLst>
              <a:ext uri="{FF2B5EF4-FFF2-40B4-BE49-F238E27FC236}">
                <a16:creationId xmlns:a16="http://schemas.microsoft.com/office/drawing/2014/main" id="{71E35B1C-EF55-4E06-95D0-F646C41070FE}"/>
              </a:ext>
            </a:extLst>
          </p:cNvPr>
          <p:cNvSpPr>
            <a:spLocks noGrp="1"/>
          </p:cNvSpPr>
          <p:nvPr>
            <p:ph type="body" sz="quarter" idx="15"/>
          </p:nvPr>
        </p:nvSpPr>
        <p:spPr>
          <a:xfrm>
            <a:off x="304800" y="1968500"/>
            <a:ext cx="2870200" cy="1104900"/>
          </a:xfrm>
        </p:spPr>
        <p:txBody>
          <a:bodyPr/>
          <a:lstStyle>
            <a:lvl1pPr>
              <a:defRPr sz="1200"/>
            </a:lvl1pPr>
            <a:lvl2pPr>
              <a:defRPr sz="1100"/>
            </a:lvl2pPr>
            <a:lvl3pPr>
              <a:defRPr sz="1200"/>
            </a:lvl3pPr>
            <a:lvl4pPr>
              <a:defRPr sz="1100"/>
            </a:lvl4pPr>
            <a:lvl5pPr>
              <a:defRPr sz="1050"/>
            </a:lvl5pPr>
          </a:lstStyle>
          <a:p>
            <a:pPr lvl="0"/>
            <a:r>
              <a:rPr lang="en-US"/>
              <a:t>Click to edit Master text styles</a:t>
            </a:r>
          </a:p>
          <a:p>
            <a:pPr lvl="1"/>
            <a:r>
              <a:rPr lang="en-US"/>
              <a:t>Second level</a:t>
            </a:r>
          </a:p>
        </p:txBody>
      </p:sp>
      <p:sp>
        <p:nvSpPr>
          <p:cNvPr id="46" name="Picture Placeholder 45">
            <a:extLst>
              <a:ext uri="{FF2B5EF4-FFF2-40B4-BE49-F238E27FC236}">
                <a16:creationId xmlns:a16="http://schemas.microsoft.com/office/drawing/2014/main" id="{2B5658E4-1841-428E-92E4-2DA2F0AFACFD}"/>
              </a:ext>
            </a:extLst>
          </p:cNvPr>
          <p:cNvSpPr>
            <a:spLocks noGrp="1"/>
          </p:cNvSpPr>
          <p:nvPr>
            <p:ph type="pic" sz="quarter" idx="16" hasCustomPrompt="1"/>
          </p:nvPr>
        </p:nvSpPr>
        <p:spPr>
          <a:xfrm>
            <a:off x="5549900" y="1689100"/>
            <a:ext cx="914400" cy="914400"/>
          </a:xfrm>
        </p:spPr>
        <p:txBody>
          <a:bodyPr/>
          <a:lstStyle>
            <a:lvl1pPr algn="ctr">
              <a:defRPr sz="1600">
                <a:solidFill>
                  <a:schemeClr val="bg1"/>
                </a:solidFill>
              </a:defRPr>
            </a:lvl1pPr>
          </a:lstStyle>
          <a:p>
            <a:r>
              <a:rPr lang="en-US"/>
              <a:t>Icon</a:t>
            </a:r>
          </a:p>
        </p:txBody>
      </p:sp>
      <p:sp>
        <p:nvSpPr>
          <p:cNvPr id="48" name="Picture Placeholder 45">
            <a:extLst>
              <a:ext uri="{FF2B5EF4-FFF2-40B4-BE49-F238E27FC236}">
                <a16:creationId xmlns:a16="http://schemas.microsoft.com/office/drawing/2014/main" id="{A5265249-50C7-4511-BA0E-DE315457337A}"/>
              </a:ext>
            </a:extLst>
          </p:cNvPr>
          <p:cNvSpPr>
            <a:spLocks noGrp="1"/>
          </p:cNvSpPr>
          <p:nvPr>
            <p:ph type="pic" sz="quarter" idx="17" hasCustomPrompt="1"/>
          </p:nvPr>
        </p:nvSpPr>
        <p:spPr>
          <a:xfrm>
            <a:off x="6731000" y="4241800"/>
            <a:ext cx="914400" cy="914400"/>
          </a:xfrm>
        </p:spPr>
        <p:txBody>
          <a:bodyPr/>
          <a:lstStyle>
            <a:lvl1pPr algn="ctr">
              <a:defRPr sz="1600">
                <a:solidFill>
                  <a:schemeClr val="bg1"/>
                </a:solidFill>
              </a:defRPr>
            </a:lvl1pPr>
          </a:lstStyle>
          <a:p>
            <a:r>
              <a:rPr lang="en-US"/>
              <a:t>Icon</a:t>
            </a:r>
          </a:p>
        </p:txBody>
      </p:sp>
      <p:sp>
        <p:nvSpPr>
          <p:cNvPr id="49" name="Picture Placeholder 45">
            <a:extLst>
              <a:ext uri="{FF2B5EF4-FFF2-40B4-BE49-F238E27FC236}">
                <a16:creationId xmlns:a16="http://schemas.microsoft.com/office/drawing/2014/main" id="{5BD32FBF-983C-4944-BC03-73C3415A973D}"/>
              </a:ext>
            </a:extLst>
          </p:cNvPr>
          <p:cNvSpPr>
            <a:spLocks noGrp="1"/>
          </p:cNvSpPr>
          <p:nvPr>
            <p:ph type="pic" sz="quarter" idx="18" hasCustomPrompt="1"/>
          </p:nvPr>
        </p:nvSpPr>
        <p:spPr>
          <a:xfrm>
            <a:off x="4203700" y="3810000"/>
            <a:ext cx="914400" cy="914400"/>
          </a:xfrm>
        </p:spPr>
        <p:txBody>
          <a:bodyPr/>
          <a:lstStyle>
            <a:lvl1pPr algn="ctr">
              <a:defRPr sz="1600">
                <a:solidFill>
                  <a:schemeClr val="bg1"/>
                </a:solidFill>
              </a:defRPr>
            </a:lvl1pPr>
          </a:lstStyle>
          <a:p>
            <a:r>
              <a:rPr lang="en-US"/>
              <a:t>Icon</a:t>
            </a:r>
          </a:p>
        </p:txBody>
      </p:sp>
      <p:cxnSp>
        <p:nvCxnSpPr>
          <p:cNvPr id="51" name="Straight Connector 50">
            <a:extLst>
              <a:ext uri="{FF2B5EF4-FFF2-40B4-BE49-F238E27FC236}">
                <a16:creationId xmlns:a16="http://schemas.microsoft.com/office/drawing/2014/main" id="{B6FED9D6-340E-4116-BB8A-87CE7618CE51}"/>
              </a:ext>
            </a:extLst>
          </p:cNvPr>
          <p:cNvCxnSpPr>
            <a:cxnSpLocks/>
          </p:cNvCxnSpPr>
          <p:nvPr userDrawn="1"/>
        </p:nvCxnSpPr>
        <p:spPr>
          <a:xfrm>
            <a:off x="304800" y="1854200"/>
            <a:ext cx="287020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53" name="Text Placeholder 36">
            <a:extLst>
              <a:ext uri="{FF2B5EF4-FFF2-40B4-BE49-F238E27FC236}">
                <a16:creationId xmlns:a16="http://schemas.microsoft.com/office/drawing/2014/main" id="{4148D635-B509-4276-B56C-37E0ACD2B05E}"/>
              </a:ext>
            </a:extLst>
          </p:cNvPr>
          <p:cNvSpPr>
            <a:spLocks noGrp="1"/>
          </p:cNvSpPr>
          <p:nvPr>
            <p:ph type="body" sz="quarter" idx="19" hasCustomPrompt="1"/>
          </p:nvPr>
        </p:nvSpPr>
        <p:spPr>
          <a:xfrm>
            <a:off x="9017000" y="3657600"/>
            <a:ext cx="2870200" cy="520700"/>
          </a:xfrm>
        </p:spPr>
        <p:txBody>
          <a:bodyPr anchor="b" anchorCtr="0"/>
          <a:lstStyle>
            <a:lvl1pPr algn="l">
              <a:defRPr b="1">
                <a:solidFill>
                  <a:schemeClr val="accent1"/>
                </a:solidFill>
              </a:defRPr>
            </a:lvl1pPr>
          </a:lstStyle>
          <a:p>
            <a:pPr lvl="0"/>
            <a:r>
              <a:rPr lang="en-US"/>
              <a:t>Headline</a:t>
            </a:r>
          </a:p>
        </p:txBody>
      </p:sp>
      <p:sp>
        <p:nvSpPr>
          <p:cNvPr id="54" name="Text Placeholder 43">
            <a:extLst>
              <a:ext uri="{FF2B5EF4-FFF2-40B4-BE49-F238E27FC236}">
                <a16:creationId xmlns:a16="http://schemas.microsoft.com/office/drawing/2014/main" id="{63A4E6C4-367C-451F-8059-081BED0540E3}"/>
              </a:ext>
            </a:extLst>
          </p:cNvPr>
          <p:cNvSpPr>
            <a:spLocks noGrp="1"/>
          </p:cNvSpPr>
          <p:nvPr>
            <p:ph type="body" sz="quarter" idx="20"/>
          </p:nvPr>
        </p:nvSpPr>
        <p:spPr>
          <a:xfrm>
            <a:off x="9017000" y="4406900"/>
            <a:ext cx="2870200" cy="1104900"/>
          </a:xfrm>
        </p:spPr>
        <p:txBody>
          <a:bodyPr/>
          <a:lstStyle>
            <a:lvl1pPr>
              <a:defRPr sz="1200"/>
            </a:lvl1pPr>
            <a:lvl2pPr>
              <a:buClr>
                <a:schemeClr val="accent2"/>
              </a:buClr>
              <a:defRPr sz="1100"/>
            </a:lvl2pPr>
            <a:lvl3pPr>
              <a:defRPr sz="1200"/>
            </a:lvl3pPr>
            <a:lvl4pPr>
              <a:defRPr sz="1100"/>
            </a:lvl4pPr>
            <a:lvl5pPr>
              <a:defRPr sz="1050"/>
            </a:lvl5pPr>
          </a:lstStyle>
          <a:p>
            <a:pPr lvl="0"/>
            <a:r>
              <a:rPr lang="en-US"/>
              <a:t>Click to edit Master text styles</a:t>
            </a:r>
          </a:p>
          <a:p>
            <a:pPr lvl="1"/>
            <a:r>
              <a:rPr lang="en-US"/>
              <a:t>Second level</a:t>
            </a:r>
          </a:p>
        </p:txBody>
      </p:sp>
      <p:cxnSp>
        <p:nvCxnSpPr>
          <p:cNvPr id="55" name="Straight Connector 54">
            <a:extLst>
              <a:ext uri="{FF2B5EF4-FFF2-40B4-BE49-F238E27FC236}">
                <a16:creationId xmlns:a16="http://schemas.microsoft.com/office/drawing/2014/main" id="{EBB9495E-FF64-4F3E-93DE-286847C34801}"/>
              </a:ext>
            </a:extLst>
          </p:cNvPr>
          <p:cNvCxnSpPr>
            <a:cxnSpLocks/>
          </p:cNvCxnSpPr>
          <p:nvPr userDrawn="1"/>
        </p:nvCxnSpPr>
        <p:spPr>
          <a:xfrm>
            <a:off x="9017000" y="4292600"/>
            <a:ext cx="28702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6" name="Text Placeholder 36">
            <a:extLst>
              <a:ext uri="{FF2B5EF4-FFF2-40B4-BE49-F238E27FC236}">
                <a16:creationId xmlns:a16="http://schemas.microsoft.com/office/drawing/2014/main" id="{AC200365-F9B0-48B1-84AC-314E599BCF49}"/>
              </a:ext>
            </a:extLst>
          </p:cNvPr>
          <p:cNvSpPr>
            <a:spLocks noGrp="1"/>
          </p:cNvSpPr>
          <p:nvPr>
            <p:ph type="body" sz="quarter" idx="21" hasCustomPrompt="1"/>
          </p:nvPr>
        </p:nvSpPr>
        <p:spPr>
          <a:xfrm>
            <a:off x="304800" y="3657600"/>
            <a:ext cx="2870200" cy="520700"/>
          </a:xfrm>
        </p:spPr>
        <p:txBody>
          <a:bodyPr anchor="b" anchorCtr="0"/>
          <a:lstStyle>
            <a:lvl1pPr algn="l">
              <a:defRPr b="1">
                <a:solidFill>
                  <a:schemeClr val="accent3"/>
                </a:solidFill>
              </a:defRPr>
            </a:lvl1pPr>
          </a:lstStyle>
          <a:p>
            <a:pPr lvl="0"/>
            <a:r>
              <a:rPr lang="en-US"/>
              <a:t>Headline</a:t>
            </a:r>
          </a:p>
        </p:txBody>
      </p:sp>
      <p:sp>
        <p:nvSpPr>
          <p:cNvPr id="57" name="Text Placeholder 43">
            <a:extLst>
              <a:ext uri="{FF2B5EF4-FFF2-40B4-BE49-F238E27FC236}">
                <a16:creationId xmlns:a16="http://schemas.microsoft.com/office/drawing/2014/main" id="{EC76A486-A8D5-4B92-B88E-B2ACD0F78235}"/>
              </a:ext>
            </a:extLst>
          </p:cNvPr>
          <p:cNvSpPr>
            <a:spLocks noGrp="1"/>
          </p:cNvSpPr>
          <p:nvPr>
            <p:ph type="body" sz="quarter" idx="22"/>
          </p:nvPr>
        </p:nvSpPr>
        <p:spPr>
          <a:xfrm>
            <a:off x="304800" y="4406900"/>
            <a:ext cx="2870200" cy="1104900"/>
          </a:xfrm>
        </p:spPr>
        <p:txBody>
          <a:bodyPr/>
          <a:lstStyle>
            <a:lvl1pPr>
              <a:defRPr sz="1200"/>
            </a:lvl1pPr>
            <a:lvl2pPr>
              <a:buClr>
                <a:schemeClr val="accent3"/>
              </a:buClr>
              <a:defRPr sz="1100"/>
            </a:lvl2pPr>
            <a:lvl3pPr>
              <a:defRPr sz="1200"/>
            </a:lvl3pPr>
            <a:lvl4pPr>
              <a:defRPr sz="1100"/>
            </a:lvl4pPr>
            <a:lvl5pPr>
              <a:defRPr sz="1050"/>
            </a:lvl5pPr>
          </a:lstStyle>
          <a:p>
            <a:pPr lvl="0"/>
            <a:r>
              <a:rPr lang="en-US"/>
              <a:t>Click to edit Master text styles</a:t>
            </a:r>
          </a:p>
          <a:p>
            <a:pPr lvl="1"/>
            <a:r>
              <a:rPr lang="en-US"/>
              <a:t>Second level</a:t>
            </a:r>
          </a:p>
        </p:txBody>
      </p:sp>
      <p:cxnSp>
        <p:nvCxnSpPr>
          <p:cNvPr id="58" name="Straight Connector 57">
            <a:extLst>
              <a:ext uri="{FF2B5EF4-FFF2-40B4-BE49-F238E27FC236}">
                <a16:creationId xmlns:a16="http://schemas.microsoft.com/office/drawing/2014/main" id="{FF0C0C16-1410-4494-9C6C-0B5DA3A3112B}"/>
              </a:ext>
            </a:extLst>
          </p:cNvPr>
          <p:cNvCxnSpPr>
            <a:cxnSpLocks/>
          </p:cNvCxnSpPr>
          <p:nvPr userDrawn="1"/>
        </p:nvCxnSpPr>
        <p:spPr>
          <a:xfrm>
            <a:off x="304800" y="4292600"/>
            <a:ext cx="2870200" cy="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6055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14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1271F-79D9-32C7-561D-00B748EB3AF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074B298-E431-B181-BEA4-890C9196AA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128B7A6-4BDD-31A8-3FCE-C1139E1CE570}"/>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5E7AEC9C-6374-1CFF-5A1C-0106AA1166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3AA9BB-3D0C-62B1-526A-F04D763A263E}"/>
              </a:ext>
            </a:extLst>
          </p:cNvPr>
          <p:cNvSpPr>
            <a:spLocks noGrp="1"/>
          </p:cNvSpPr>
          <p:nvPr>
            <p:ph type="sldNum" sz="quarter" idx="12"/>
          </p:nvPr>
        </p:nvSpPr>
        <p:spPr/>
        <p:txBody>
          <a:bodyPr/>
          <a:lstStyle/>
          <a:p>
            <a:fld id="{8265D081-8699-4F7A-ACA9-3575C87F02B8}" type="slidenum">
              <a:rPr lang="en-US" smtClean="0"/>
              <a:t>‹#›</a:t>
            </a:fld>
            <a:endParaRPr lang="en-US"/>
          </a:p>
        </p:txBody>
      </p:sp>
    </p:spTree>
    <p:extLst>
      <p:ext uri="{BB962C8B-B14F-4D97-AF65-F5344CB8AC3E}">
        <p14:creationId xmlns:p14="http://schemas.microsoft.com/office/powerpoint/2010/main" val="801647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Blue with Text Box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0E5D1-23DA-46F2-92DA-F6101083EC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66F7FD-DF33-464B-9701-DCB16B5CB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5">
            <a:extLst>
              <a:ext uri="{FF2B5EF4-FFF2-40B4-BE49-F238E27FC236}">
                <a16:creationId xmlns:a16="http://schemas.microsoft.com/office/drawing/2014/main" id="{52C98418-E084-482C-8308-6601F676DA3E}"/>
              </a:ext>
            </a:extLst>
          </p:cNvPr>
          <p:cNvSpPr>
            <a:spLocks noGrp="1"/>
          </p:cNvSpPr>
          <p:nvPr>
            <p:ph type="sldNum" sz="quarter" idx="4"/>
          </p:nvPr>
        </p:nvSpPr>
        <p:spPr>
          <a:xfrm>
            <a:off x="-9415" y="6513423"/>
            <a:ext cx="2743200" cy="365125"/>
          </a:xfrm>
          <a:prstGeom prst="rect">
            <a:avLst/>
          </a:prstGeom>
        </p:spPr>
        <p:txBody>
          <a:bodyPr vert="horz" lIns="91440" tIns="45720" rIns="91440" bIns="45720" rtlCol="0" anchor="ctr"/>
          <a:lstStyle>
            <a:lvl1pPr algn="l">
              <a:defRPr sz="1200" baseline="0">
                <a:solidFill>
                  <a:srgbClr val="8D98AC"/>
                </a:solidFill>
                <a:latin typeface="Arial" panose="020B0604020202020204" pitchFamily="34" charset="0"/>
                <a:cs typeface="Arial" panose="020B0604020202020204" pitchFamily="34" charset="0"/>
              </a:defRPr>
            </a:lvl1pPr>
          </a:lstStyle>
          <a:p>
            <a:fld id="{44074C89-4446-467E-8F90-75246840D4DF}" type="slidenum">
              <a:rPr lang="en-US" smtClean="0"/>
              <a:pPr/>
              <a:t>‹#›</a:t>
            </a:fld>
            <a:endParaRPr lang="en-US"/>
          </a:p>
        </p:txBody>
      </p:sp>
    </p:spTree>
    <p:extLst>
      <p:ext uri="{BB962C8B-B14F-4D97-AF65-F5344CB8AC3E}">
        <p14:creationId xmlns:p14="http://schemas.microsoft.com/office/powerpoint/2010/main" val="4072185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Blue No Text Boxes">
    <p:spTree>
      <p:nvGrpSpPr>
        <p:cNvPr id="1" name=""/>
        <p:cNvGrpSpPr/>
        <p:nvPr/>
      </p:nvGrpSpPr>
      <p:grpSpPr>
        <a:xfrm>
          <a:off x="0" y="0"/>
          <a:ext cx="0" cy="0"/>
          <a:chOff x="0" y="0"/>
          <a:chExt cx="0" cy="0"/>
        </a:xfrm>
      </p:grpSpPr>
      <p:sp>
        <p:nvSpPr>
          <p:cNvPr id="9" name="Slide Number Placeholder 5">
            <a:extLst>
              <a:ext uri="{FF2B5EF4-FFF2-40B4-BE49-F238E27FC236}">
                <a16:creationId xmlns:a16="http://schemas.microsoft.com/office/drawing/2014/main" id="{52C98418-E084-482C-8308-6601F676DA3E}"/>
              </a:ext>
            </a:extLst>
          </p:cNvPr>
          <p:cNvSpPr>
            <a:spLocks noGrp="1"/>
          </p:cNvSpPr>
          <p:nvPr>
            <p:ph type="sldNum" sz="quarter" idx="4"/>
          </p:nvPr>
        </p:nvSpPr>
        <p:spPr>
          <a:xfrm>
            <a:off x="-9415" y="6513423"/>
            <a:ext cx="2743200" cy="365125"/>
          </a:xfrm>
          <a:prstGeom prst="rect">
            <a:avLst/>
          </a:prstGeom>
        </p:spPr>
        <p:txBody>
          <a:bodyPr vert="horz" lIns="91440" tIns="45720" rIns="91440" bIns="45720" rtlCol="0" anchor="ctr"/>
          <a:lstStyle>
            <a:lvl1pPr algn="l">
              <a:defRPr sz="1200" baseline="0">
                <a:solidFill>
                  <a:srgbClr val="8D98AC"/>
                </a:solidFill>
                <a:latin typeface="Arial" panose="020B0604020202020204" pitchFamily="34" charset="0"/>
                <a:cs typeface="Arial" panose="020B0604020202020204" pitchFamily="34" charset="0"/>
              </a:defRPr>
            </a:lvl1pPr>
          </a:lstStyle>
          <a:p>
            <a:fld id="{44074C89-4446-467E-8F90-75246840D4DF}" type="slidenum">
              <a:rPr lang="en-US" smtClean="0"/>
              <a:pPr/>
              <a:t>‹#›</a:t>
            </a:fld>
            <a:endParaRPr lang="en-US"/>
          </a:p>
        </p:txBody>
      </p:sp>
    </p:spTree>
    <p:extLst>
      <p:ext uri="{BB962C8B-B14F-4D97-AF65-F5344CB8AC3E}">
        <p14:creationId xmlns:p14="http://schemas.microsoft.com/office/powerpoint/2010/main" val="665192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White with Text Box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0E5D1-23DA-46F2-92DA-F6101083EC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66F7FD-DF33-464B-9701-DCB16B5CB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ED2B28D8-762D-4B43-8976-6BC433AD776A}"/>
              </a:ext>
            </a:extLst>
          </p:cNvPr>
          <p:cNvSpPr/>
          <p:nvPr userDrawn="1"/>
        </p:nvSpPr>
        <p:spPr>
          <a:xfrm>
            <a:off x="0" y="6492874"/>
            <a:ext cx="12191999" cy="3651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Logo&#10;&#10;Description automatically generated">
            <a:extLst>
              <a:ext uri="{FF2B5EF4-FFF2-40B4-BE49-F238E27FC236}">
                <a16:creationId xmlns:a16="http://schemas.microsoft.com/office/drawing/2014/main" id="{81536B61-32F6-4D78-8B99-159F293ED2D2}"/>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958894" y="6587206"/>
            <a:ext cx="1191723" cy="228284"/>
          </a:xfrm>
          <a:prstGeom prst="rect">
            <a:avLst/>
          </a:prstGeom>
        </p:spPr>
      </p:pic>
      <p:sp>
        <p:nvSpPr>
          <p:cNvPr id="9" name="Slide Number Placeholder 5">
            <a:extLst>
              <a:ext uri="{FF2B5EF4-FFF2-40B4-BE49-F238E27FC236}">
                <a16:creationId xmlns:a16="http://schemas.microsoft.com/office/drawing/2014/main" id="{52C98418-E084-482C-8308-6601F676DA3E}"/>
              </a:ext>
            </a:extLst>
          </p:cNvPr>
          <p:cNvSpPr>
            <a:spLocks noGrp="1"/>
          </p:cNvSpPr>
          <p:nvPr>
            <p:ph type="sldNum" sz="quarter" idx="4"/>
          </p:nvPr>
        </p:nvSpPr>
        <p:spPr>
          <a:xfrm>
            <a:off x="-9415" y="6513423"/>
            <a:ext cx="2743200" cy="365125"/>
          </a:xfrm>
          <a:prstGeom prst="rect">
            <a:avLst/>
          </a:prstGeom>
        </p:spPr>
        <p:txBody>
          <a:bodyPr vert="horz" lIns="91440" tIns="45720" rIns="91440" bIns="45720" rtlCol="0" anchor="ctr"/>
          <a:lstStyle>
            <a:lvl1pPr algn="l">
              <a:defRPr sz="1200" baseline="0">
                <a:solidFill>
                  <a:srgbClr val="8D98AC"/>
                </a:solidFill>
                <a:latin typeface="Arial" panose="020B0604020202020204" pitchFamily="34" charset="0"/>
                <a:cs typeface="Arial" panose="020B0604020202020204" pitchFamily="34" charset="0"/>
              </a:defRPr>
            </a:lvl1pPr>
          </a:lstStyle>
          <a:p>
            <a:fld id="{44074C89-4446-467E-8F90-75246840D4DF}" type="slidenum">
              <a:rPr lang="en-US" smtClean="0"/>
              <a:pPr/>
              <a:t>‹#›</a:t>
            </a:fld>
            <a:endParaRPr lang="en-US"/>
          </a:p>
        </p:txBody>
      </p:sp>
    </p:spTree>
    <p:extLst>
      <p:ext uri="{BB962C8B-B14F-4D97-AF65-F5344CB8AC3E}">
        <p14:creationId xmlns:p14="http://schemas.microsoft.com/office/powerpoint/2010/main" val="1826270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White No Text Boxe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D2B28D8-762D-4B43-8976-6BC433AD776A}"/>
              </a:ext>
            </a:extLst>
          </p:cNvPr>
          <p:cNvSpPr/>
          <p:nvPr userDrawn="1"/>
        </p:nvSpPr>
        <p:spPr>
          <a:xfrm>
            <a:off x="0" y="6492874"/>
            <a:ext cx="12191999" cy="3651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Logo&#10;&#10;Description automatically generated">
            <a:extLst>
              <a:ext uri="{FF2B5EF4-FFF2-40B4-BE49-F238E27FC236}">
                <a16:creationId xmlns:a16="http://schemas.microsoft.com/office/drawing/2014/main" id="{81536B61-32F6-4D78-8B99-159F293ED2D2}"/>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958894" y="6587206"/>
            <a:ext cx="1191723" cy="228284"/>
          </a:xfrm>
          <a:prstGeom prst="rect">
            <a:avLst/>
          </a:prstGeom>
        </p:spPr>
      </p:pic>
      <p:sp>
        <p:nvSpPr>
          <p:cNvPr id="9" name="Slide Number Placeholder 5">
            <a:extLst>
              <a:ext uri="{FF2B5EF4-FFF2-40B4-BE49-F238E27FC236}">
                <a16:creationId xmlns:a16="http://schemas.microsoft.com/office/drawing/2014/main" id="{52C98418-E084-482C-8308-6601F676DA3E}"/>
              </a:ext>
            </a:extLst>
          </p:cNvPr>
          <p:cNvSpPr>
            <a:spLocks noGrp="1"/>
          </p:cNvSpPr>
          <p:nvPr>
            <p:ph type="sldNum" sz="quarter" idx="4"/>
          </p:nvPr>
        </p:nvSpPr>
        <p:spPr>
          <a:xfrm>
            <a:off x="-9415" y="6513423"/>
            <a:ext cx="2743200" cy="365125"/>
          </a:xfrm>
          <a:prstGeom prst="rect">
            <a:avLst/>
          </a:prstGeom>
        </p:spPr>
        <p:txBody>
          <a:bodyPr vert="horz" lIns="91440" tIns="45720" rIns="91440" bIns="45720" rtlCol="0" anchor="ctr"/>
          <a:lstStyle>
            <a:lvl1pPr algn="l">
              <a:defRPr sz="1200" baseline="0">
                <a:solidFill>
                  <a:srgbClr val="8D98AC"/>
                </a:solidFill>
                <a:latin typeface="Arial" panose="020B0604020202020204" pitchFamily="34" charset="0"/>
                <a:cs typeface="Arial" panose="020B0604020202020204" pitchFamily="34" charset="0"/>
              </a:defRPr>
            </a:lvl1pPr>
          </a:lstStyle>
          <a:p>
            <a:fld id="{44074C89-4446-467E-8F90-75246840D4DF}" type="slidenum">
              <a:rPr lang="en-US" smtClean="0"/>
              <a:pPr/>
              <a:t>‹#›</a:t>
            </a:fld>
            <a:endParaRPr lang="en-US"/>
          </a:p>
        </p:txBody>
      </p:sp>
    </p:spTree>
    <p:extLst>
      <p:ext uri="{BB962C8B-B14F-4D97-AF65-F5344CB8AC3E}">
        <p14:creationId xmlns:p14="http://schemas.microsoft.com/office/powerpoint/2010/main" val="1884789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ransition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8A1C18B-83A6-477D-B503-38E5218B0A35}"/>
              </a:ext>
            </a:extLst>
          </p:cNvPr>
          <p:cNvSpPr/>
          <p:nvPr userDrawn="1"/>
        </p:nvSpPr>
        <p:spPr>
          <a:xfrm>
            <a:off x="6096000" y="0"/>
            <a:ext cx="6099065" cy="68990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600">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99F90291-1912-4B06-8231-D5574BBC94CD}"/>
              </a:ext>
            </a:extLst>
          </p:cNvPr>
          <p:cNvSpPr>
            <a:spLocks noGrp="1"/>
          </p:cNvSpPr>
          <p:nvPr>
            <p:ph type="title"/>
          </p:nvPr>
        </p:nvSpPr>
        <p:spPr>
          <a:xfrm>
            <a:off x="7162800" y="2611891"/>
            <a:ext cx="4184650" cy="1634218"/>
          </a:xfrm>
          <a:prstGeom prst="rect">
            <a:avLst/>
          </a:prstGeom>
        </p:spPr>
        <p:txBody>
          <a:bodyPr anchor="ctr">
            <a:normAutofit/>
          </a:bodyPr>
          <a:lstStyle>
            <a:lvl1pPr>
              <a:defRPr sz="3600"/>
            </a:lvl1pPr>
          </a:lstStyle>
          <a:p>
            <a:r>
              <a:rPr lang="en-US"/>
              <a:t>Click to edit Master title style</a:t>
            </a:r>
          </a:p>
        </p:txBody>
      </p:sp>
      <p:sp>
        <p:nvSpPr>
          <p:cNvPr id="7" name="Rectangle 6">
            <a:extLst>
              <a:ext uri="{FF2B5EF4-FFF2-40B4-BE49-F238E27FC236}">
                <a16:creationId xmlns:a16="http://schemas.microsoft.com/office/drawing/2014/main" id="{E5C7E19F-7868-4D40-BF7F-B02D121EC629}"/>
              </a:ext>
            </a:extLst>
          </p:cNvPr>
          <p:cNvSpPr/>
          <p:nvPr userDrawn="1"/>
        </p:nvSpPr>
        <p:spPr>
          <a:xfrm>
            <a:off x="0" y="-1"/>
            <a:ext cx="6096000" cy="6858000"/>
          </a:xfrm>
          <a:prstGeom prst="rect">
            <a:avLst/>
          </a:prstGeom>
          <a:solidFill>
            <a:srgbClr val="0940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600">
              <a:latin typeface="Arial" panose="020B0604020202020204" pitchFamily="34" charset="0"/>
              <a:cs typeface="Arial" panose="020B0604020202020204" pitchFamily="34" charset="0"/>
            </a:endParaRPr>
          </a:p>
        </p:txBody>
      </p:sp>
      <p:pic>
        <p:nvPicPr>
          <p:cNvPr id="9" name="Picture 8" descr="Logo&#10;&#10;Description automatically generated">
            <a:extLst>
              <a:ext uri="{FF2B5EF4-FFF2-40B4-BE49-F238E27FC236}">
                <a16:creationId xmlns:a16="http://schemas.microsoft.com/office/drawing/2014/main" id="{6EE705E4-9E67-426E-A72E-78ECF9D92127}"/>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533895" y="3138960"/>
            <a:ext cx="3028209" cy="580079"/>
          </a:xfrm>
          <a:prstGeom prst="rect">
            <a:avLst/>
          </a:prstGeom>
        </p:spPr>
      </p:pic>
      <p:sp>
        <p:nvSpPr>
          <p:cNvPr id="10" name="Slide Number Placeholder 5">
            <a:extLst>
              <a:ext uri="{FF2B5EF4-FFF2-40B4-BE49-F238E27FC236}">
                <a16:creationId xmlns:a16="http://schemas.microsoft.com/office/drawing/2014/main" id="{668CC20A-3EFE-47B4-BADF-B4ECAB5358B9}"/>
              </a:ext>
            </a:extLst>
          </p:cNvPr>
          <p:cNvSpPr>
            <a:spLocks noGrp="1"/>
          </p:cNvSpPr>
          <p:nvPr>
            <p:ph type="sldNum" sz="quarter" idx="4"/>
          </p:nvPr>
        </p:nvSpPr>
        <p:spPr>
          <a:xfrm>
            <a:off x="-9415" y="6513423"/>
            <a:ext cx="2743200" cy="365125"/>
          </a:xfrm>
          <a:prstGeom prst="rect">
            <a:avLst/>
          </a:prstGeom>
        </p:spPr>
        <p:txBody>
          <a:bodyPr vert="horz" lIns="91440" tIns="45720" rIns="91440" bIns="45720" rtlCol="0" anchor="ctr"/>
          <a:lstStyle>
            <a:lvl1pPr algn="l">
              <a:defRPr sz="1200" baseline="0">
                <a:solidFill>
                  <a:srgbClr val="8D98AC"/>
                </a:solidFill>
                <a:latin typeface="Arial" panose="020B0604020202020204" pitchFamily="34" charset="0"/>
                <a:cs typeface="Arial" panose="020B0604020202020204" pitchFamily="34" charset="0"/>
              </a:defRPr>
            </a:lvl1pPr>
          </a:lstStyle>
          <a:p>
            <a:fld id="{44074C89-4446-467E-8F90-75246840D4DF}" type="slidenum">
              <a:rPr lang="en-US" smtClean="0"/>
              <a:pPr/>
              <a:t>‹#›</a:t>
            </a:fld>
            <a:endParaRPr lang="en-US"/>
          </a:p>
        </p:txBody>
      </p:sp>
    </p:spTree>
    <p:extLst>
      <p:ext uri="{BB962C8B-B14F-4D97-AF65-F5344CB8AC3E}">
        <p14:creationId xmlns:p14="http://schemas.microsoft.com/office/powerpoint/2010/main" val="8307380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31269232-F43C-4D6C-BFA5-6566678A81CF}"/>
              </a:ext>
            </a:extLst>
          </p:cNvPr>
          <p:cNvSpPr>
            <a:spLocks noGrp="1"/>
          </p:cNvSpPr>
          <p:nvPr>
            <p:ph type="pic" sz="quarter" idx="10"/>
          </p:nvPr>
        </p:nvSpPr>
        <p:spPr>
          <a:xfrm>
            <a:off x="7685388" y="0"/>
            <a:ext cx="4506612" cy="4252808"/>
          </a:xfrm>
          <a:custGeom>
            <a:avLst/>
            <a:gdLst>
              <a:gd name="connsiteX0" fmla="*/ 1118411 w 4506612"/>
              <a:gd name="connsiteY0" fmla="*/ 0 h 4252808"/>
              <a:gd name="connsiteX1" fmla="*/ 4506612 w 4506612"/>
              <a:gd name="connsiteY1" fmla="*/ 0 h 4252808"/>
              <a:gd name="connsiteX2" fmla="*/ 4506612 w 4506612"/>
              <a:gd name="connsiteY2" fmla="*/ 2519180 h 4252808"/>
              <a:gd name="connsiteX3" fmla="*/ 4474321 w 4506612"/>
              <a:gd name="connsiteY3" fmla="*/ 2644763 h 4252808"/>
              <a:gd name="connsiteX4" fmla="*/ 2288606 w 4506612"/>
              <a:gd name="connsiteY4" fmla="*/ 4252808 h 4252808"/>
              <a:gd name="connsiteX5" fmla="*/ 0 w 4506612"/>
              <a:gd name="connsiteY5" fmla="*/ 1964202 h 4252808"/>
              <a:gd name="connsiteX6" fmla="*/ 1009025 w 4506612"/>
              <a:gd name="connsiteY6" fmla="*/ 66454 h 4252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06612" h="4252808">
                <a:moveTo>
                  <a:pt x="1118411" y="0"/>
                </a:moveTo>
                <a:lnTo>
                  <a:pt x="4506612" y="0"/>
                </a:lnTo>
                <a:lnTo>
                  <a:pt x="4506612" y="2519180"/>
                </a:lnTo>
                <a:lnTo>
                  <a:pt x="4474321" y="2644763"/>
                </a:lnTo>
                <a:cubicBezTo>
                  <a:pt x="4184557" y="3576383"/>
                  <a:pt x="3315575" y="4252808"/>
                  <a:pt x="2288606" y="4252808"/>
                </a:cubicBezTo>
                <a:cubicBezTo>
                  <a:pt x="1024644" y="4252808"/>
                  <a:pt x="0" y="3228164"/>
                  <a:pt x="0" y="1964202"/>
                </a:cubicBezTo>
                <a:cubicBezTo>
                  <a:pt x="0" y="1174226"/>
                  <a:pt x="400252" y="477733"/>
                  <a:pt x="1009025" y="66454"/>
                </a:cubicBezTo>
                <a:close/>
              </a:path>
            </a:pathLst>
          </a:custGeom>
        </p:spPr>
        <p:txBody>
          <a:bodyPr wrap="square">
            <a:noAutofit/>
          </a:bodyPr>
          <a:lstStyle/>
          <a:p>
            <a:endParaRPr lang="en-US"/>
          </a:p>
        </p:txBody>
      </p:sp>
      <p:sp>
        <p:nvSpPr>
          <p:cNvPr id="6" name="Picture Placeholder 5">
            <a:extLst>
              <a:ext uri="{FF2B5EF4-FFF2-40B4-BE49-F238E27FC236}">
                <a16:creationId xmlns:a16="http://schemas.microsoft.com/office/drawing/2014/main" id="{FAD7CAA3-D295-466C-A63F-80AF48E2B2CD}"/>
              </a:ext>
            </a:extLst>
          </p:cNvPr>
          <p:cNvSpPr>
            <a:spLocks noGrp="1"/>
          </p:cNvSpPr>
          <p:nvPr>
            <p:ph type="pic" sz="quarter" idx="11"/>
          </p:nvPr>
        </p:nvSpPr>
        <p:spPr>
          <a:xfrm>
            <a:off x="0" y="0"/>
            <a:ext cx="12192000" cy="6858000"/>
          </a:xfrm>
          <a:custGeom>
            <a:avLst/>
            <a:gdLst>
              <a:gd name="connsiteX0" fmla="*/ 0 w 12192000"/>
              <a:gd name="connsiteY0" fmla="*/ 0 h 6858000"/>
              <a:gd name="connsiteX1" fmla="*/ 7263376 w 12192000"/>
              <a:gd name="connsiteY1" fmla="*/ 0 h 6858000"/>
              <a:gd name="connsiteX2" fmla="*/ 7195501 w 12192000"/>
              <a:gd name="connsiteY2" fmla="*/ 90767 h 6858000"/>
              <a:gd name="connsiteX3" fmla="*/ 6623246 w 12192000"/>
              <a:gd name="connsiteY3" fmla="*/ 1964202 h 6858000"/>
              <a:gd name="connsiteX4" fmla="*/ 9973994 w 12192000"/>
              <a:gd name="connsiteY4" fmla="*/ 5314950 h 6858000"/>
              <a:gd name="connsiteX5" fmla="*/ 12105381 w 12192000"/>
              <a:gd name="connsiteY5" fmla="*/ 4549802 h 6858000"/>
              <a:gd name="connsiteX6" fmla="*/ 12192000 w 12192000"/>
              <a:gd name="connsiteY6" fmla="*/ 4471078 h 6858000"/>
              <a:gd name="connsiteX7" fmla="*/ 12192000 w 12192000"/>
              <a:gd name="connsiteY7" fmla="*/ 6858000 h 6858000"/>
              <a:gd name="connsiteX8" fmla="*/ 0 w 12192000"/>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6858000">
                <a:moveTo>
                  <a:pt x="0" y="0"/>
                </a:moveTo>
                <a:lnTo>
                  <a:pt x="7263376" y="0"/>
                </a:lnTo>
                <a:lnTo>
                  <a:pt x="7195501" y="90767"/>
                </a:lnTo>
                <a:cubicBezTo>
                  <a:pt x="6834209" y="625550"/>
                  <a:pt x="6623246" y="1270239"/>
                  <a:pt x="6623246" y="1964202"/>
                </a:cubicBezTo>
                <a:cubicBezTo>
                  <a:pt x="6623246" y="3814769"/>
                  <a:pt x="8123427" y="5314950"/>
                  <a:pt x="9973994" y="5314950"/>
                </a:cubicBezTo>
                <a:cubicBezTo>
                  <a:pt x="10783617" y="5314950"/>
                  <a:pt x="11526174" y="5027806"/>
                  <a:pt x="12105381" y="4549802"/>
                </a:cubicBezTo>
                <a:lnTo>
                  <a:pt x="12192000" y="4471078"/>
                </a:lnTo>
                <a:lnTo>
                  <a:pt x="12192000" y="6858000"/>
                </a:lnTo>
                <a:lnTo>
                  <a:pt x="0" y="6858000"/>
                </a:lnTo>
                <a:close/>
              </a:path>
            </a:pathLst>
          </a:custGeom>
        </p:spPr>
        <p:txBody>
          <a:bodyPr wrap="square">
            <a:noAutofit/>
          </a:bodyPr>
          <a:lstStyle/>
          <a:p>
            <a:endParaRPr lang="en-US"/>
          </a:p>
        </p:txBody>
      </p:sp>
    </p:spTree>
    <p:extLst>
      <p:ext uri="{BB962C8B-B14F-4D97-AF65-F5344CB8AC3E}">
        <p14:creationId xmlns:p14="http://schemas.microsoft.com/office/powerpoint/2010/main" val="64946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056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Text with Picture -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12DEDA0-DF69-4055-A0D3-B8C63BBECFAE}"/>
              </a:ext>
            </a:extLst>
          </p:cNvPr>
          <p:cNvSpPr/>
          <p:nvPr userDrawn="1"/>
        </p:nvSpPr>
        <p:spPr>
          <a:xfrm>
            <a:off x="0" y="1524001"/>
            <a:ext cx="3552825" cy="46101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457200"/>
            <a:endParaRPr lang="en-US"/>
          </a:p>
        </p:txBody>
      </p:sp>
      <p:sp>
        <p:nvSpPr>
          <p:cNvPr id="2" name="Title 1">
            <a:extLst>
              <a:ext uri="{FF2B5EF4-FFF2-40B4-BE49-F238E27FC236}">
                <a16:creationId xmlns:a16="http://schemas.microsoft.com/office/drawing/2014/main" id="{A4E81317-9F05-4B15-B0D6-EDD0963662DA}"/>
              </a:ext>
            </a:extLst>
          </p:cNvPr>
          <p:cNvSpPr>
            <a:spLocks noGrp="1"/>
          </p:cNvSpPr>
          <p:nvPr>
            <p:ph type="title"/>
          </p:nvPr>
        </p:nvSpPr>
        <p:spPr>
          <a:xfrm>
            <a:off x="304798" y="266699"/>
            <a:ext cx="11585448" cy="792843"/>
          </a:xfrm>
        </p:spPr>
        <p:txBody>
          <a:bodyPr/>
          <a:lstStyle/>
          <a:p>
            <a:r>
              <a:rPr lang="en-US"/>
              <a:t>Click to edit Master title style</a:t>
            </a:r>
          </a:p>
        </p:txBody>
      </p:sp>
      <p:sp>
        <p:nvSpPr>
          <p:cNvPr id="3" name="Footer Placeholder 2">
            <a:extLst>
              <a:ext uri="{FF2B5EF4-FFF2-40B4-BE49-F238E27FC236}">
                <a16:creationId xmlns:a16="http://schemas.microsoft.com/office/drawing/2014/main" id="{6D1A30F7-982D-44C8-8697-03EE0B2E0FBB}"/>
              </a:ext>
            </a:extLst>
          </p:cNvPr>
          <p:cNvSpPr>
            <a:spLocks noGrp="1"/>
          </p:cNvSpPr>
          <p:nvPr>
            <p:ph type="ftr" sz="quarter" idx="11"/>
          </p:nvPr>
        </p:nvSpPr>
        <p:spPr>
          <a:xfrm>
            <a:off x="4448174" y="5768975"/>
            <a:ext cx="7439029" cy="365125"/>
          </a:xfrm>
          <a:prstGeom prst="rect">
            <a:avLst/>
          </a:prstGeom>
        </p:spPr>
        <p:txBody>
          <a:bodyPr vert="horz" lIns="0" tIns="0" rIns="0" bIns="0" rtlCol="0" anchor="b"/>
          <a:lstStyle>
            <a:defPPr>
              <a:defRPr lang="en-US"/>
            </a:defPPr>
            <a:lvl1pPr marL="0" algn="l" defTabSz="457200" rtl="0" eaLnBrk="1" latinLnBrk="0" hangingPunct="1">
              <a:defRPr sz="1000" kern="1200">
                <a:solidFill>
                  <a:schemeClr val="bg1">
                    <a:lumMod val="5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p>
        </p:txBody>
      </p:sp>
      <p:sp>
        <p:nvSpPr>
          <p:cNvPr id="6" name="Text Placeholder 5">
            <a:extLst>
              <a:ext uri="{FF2B5EF4-FFF2-40B4-BE49-F238E27FC236}">
                <a16:creationId xmlns:a16="http://schemas.microsoft.com/office/drawing/2014/main" id="{14C78C56-909F-4FB5-BEA3-71F1EEF24D9A}"/>
              </a:ext>
            </a:extLst>
          </p:cNvPr>
          <p:cNvSpPr>
            <a:spLocks noGrp="1"/>
          </p:cNvSpPr>
          <p:nvPr>
            <p:ph type="body" sz="quarter" idx="12"/>
          </p:nvPr>
        </p:nvSpPr>
        <p:spPr>
          <a:xfrm>
            <a:off x="4448175" y="1714500"/>
            <a:ext cx="7439025" cy="3932238"/>
          </a:xfrm>
        </p:spPr>
        <p:txBody>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Picture Placeholder 10">
            <a:extLst>
              <a:ext uri="{FF2B5EF4-FFF2-40B4-BE49-F238E27FC236}">
                <a16:creationId xmlns:a16="http://schemas.microsoft.com/office/drawing/2014/main" id="{4312ED48-93EC-4602-9DFA-BBF33197405C}"/>
              </a:ext>
            </a:extLst>
          </p:cNvPr>
          <p:cNvSpPr>
            <a:spLocks noGrp="1"/>
          </p:cNvSpPr>
          <p:nvPr>
            <p:ph type="pic" sz="quarter" idx="13"/>
          </p:nvPr>
        </p:nvSpPr>
        <p:spPr>
          <a:xfrm>
            <a:off x="0" y="1219200"/>
            <a:ext cx="4038600" cy="4648200"/>
          </a:xfrm>
        </p:spPr>
        <p:txBody>
          <a:bodyPr/>
          <a:lstStyle>
            <a:lvl1pPr algn="ctr">
              <a:defRPr/>
            </a:lvl1pPr>
          </a:lstStyle>
          <a:p>
            <a:endParaRPr lang="en-US"/>
          </a:p>
        </p:txBody>
      </p:sp>
      <p:sp>
        <p:nvSpPr>
          <p:cNvPr id="9" name="Text Placeholder 5">
            <a:extLst>
              <a:ext uri="{FF2B5EF4-FFF2-40B4-BE49-F238E27FC236}">
                <a16:creationId xmlns:a16="http://schemas.microsoft.com/office/drawing/2014/main" id="{0DC67A33-A758-4C5B-B6EA-FDA19CA23372}"/>
              </a:ext>
            </a:extLst>
          </p:cNvPr>
          <p:cNvSpPr>
            <a:spLocks noGrp="1"/>
          </p:cNvSpPr>
          <p:nvPr>
            <p:ph type="body" sz="quarter" idx="14" hasCustomPrompt="1"/>
          </p:nvPr>
        </p:nvSpPr>
        <p:spPr>
          <a:xfrm>
            <a:off x="4448175" y="1219200"/>
            <a:ext cx="7439025" cy="371475"/>
          </a:xfrm>
        </p:spPr>
        <p:txBody>
          <a:bodyPr/>
          <a:lstStyle>
            <a:lvl1pPr>
              <a:defRPr b="1">
                <a:solidFill>
                  <a:schemeClr val="accent2"/>
                </a:solidFill>
              </a:defRPr>
            </a:lvl1pPr>
          </a:lstStyle>
          <a:p>
            <a:pPr lvl="0"/>
            <a:r>
              <a:rPr lang="en-US"/>
              <a:t>Headline</a:t>
            </a:r>
          </a:p>
        </p:txBody>
      </p:sp>
    </p:spTree>
    <p:extLst>
      <p:ext uri="{BB962C8B-B14F-4D97-AF65-F5344CB8AC3E}">
        <p14:creationId xmlns:p14="http://schemas.microsoft.com/office/powerpoint/2010/main" val="891574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F882F81-A55C-4E92-A484-B568281840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C13F496-60E2-40D9-B0CE-6BF8D7BFBA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ectangle 9">
            <a:extLst>
              <a:ext uri="{FF2B5EF4-FFF2-40B4-BE49-F238E27FC236}">
                <a16:creationId xmlns:a16="http://schemas.microsoft.com/office/drawing/2014/main" id="{7424A6FE-A71F-4911-89E6-C34023F7D476}"/>
              </a:ext>
            </a:extLst>
          </p:cNvPr>
          <p:cNvSpPr/>
          <p:nvPr userDrawn="1"/>
        </p:nvSpPr>
        <p:spPr>
          <a:xfrm>
            <a:off x="2819" y="6511273"/>
            <a:ext cx="12189181" cy="346727"/>
          </a:xfrm>
          <a:prstGeom prst="rect">
            <a:avLst/>
          </a:prstGeom>
          <a:solidFill>
            <a:srgbClr val="0940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600">
              <a:latin typeface="Arial" panose="020B0604020202020204" pitchFamily="34" charset="0"/>
              <a:cs typeface="Arial" panose="020B0604020202020204" pitchFamily="34" charset="0"/>
            </a:endParaRPr>
          </a:p>
        </p:txBody>
      </p:sp>
      <p:pic>
        <p:nvPicPr>
          <p:cNvPr id="11" name="Picture 10" descr="Logo&#10;&#10;Description automatically generated">
            <a:extLst>
              <a:ext uri="{FF2B5EF4-FFF2-40B4-BE49-F238E27FC236}">
                <a16:creationId xmlns:a16="http://schemas.microsoft.com/office/drawing/2014/main" id="{EAFD95B2-CFB3-4B7F-8D95-C502138E4312}"/>
              </a:ext>
            </a:extLst>
          </p:cNvPr>
          <p:cNvPicPr>
            <a:picLocks noChangeAspect="1"/>
          </p:cNvPicPr>
          <p:nvPr userDrawn="1"/>
        </p:nvPicPr>
        <p:blipFill>
          <a:blip r:embed="rId13" cstate="email">
            <a:extLst>
              <a:ext uri="{28A0092B-C50C-407E-A947-70E740481C1C}">
                <a14:useLocalDpi xmlns:a14="http://schemas.microsoft.com/office/drawing/2010/main"/>
              </a:ext>
            </a:extLst>
          </a:blip>
          <a:stretch>
            <a:fillRect/>
          </a:stretch>
        </p:blipFill>
        <p:spPr>
          <a:xfrm>
            <a:off x="10961719" y="6573212"/>
            <a:ext cx="1191717" cy="228284"/>
          </a:xfrm>
          <a:prstGeom prst="rect">
            <a:avLst/>
          </a:prstGeom>
        </p:spPr>
      </p:pic>
      <p:sp>
        <p:nvSpPr>
          <p:cNvPr id="6" name="Slide Number Placeholder 5">
            <a:extLst>
              <a:ext uri="{FF2B5EF4-FFF2-40B4-BE49-F238E27FC236}">
                <a16:creationId xmlns:a16="http://schemas.microsoft.com/office/drawing/2014/main" id="{99844A1B-CA46-42CE-839F-F17B5BD4D7F0}"/>
              </a:ext>
            </a:extLst>
          </p:cNvPr>
          <p:cNvSpPr>
            <a:spLocks noGrp="1"/>
          </p:cNvSpPr>
          <p:nvPr>
            <p:ph type="sldNum" sz="quarter" idx="4"/>
          </p:nvPr>
        </p:nvSpPr>
        <p:spPr>
          <a:xfrm>
            <a:off x="-9415" y="6503149"/>
            <a:ext cx="2743200" cy="365125"/>
          </a:xfrm>
          <a:prstGeom prst="rect">
            <a:avLst/>
          </a:prstGeom>
        </p:spPr>
        <p:txBody>
          <a:bodyPr vert="horz" lIns="91440" tIns="45720" rIns="91440" bIns="45720" rtlCol="0" anchor="ctr"/>
          <a:lstStyle>
            <a:lvl1pPr algn="l">
              <a:defRPr sz="1000" baseline="0">
                <a:solidFill>
                  <a:srgbClr val="8D98AC"/>
                </a:solidFill>
                <a:latin typeface="Arial" panose="020B0604020202020204" pitchFamily="34" charset="0"/>
                <a:cs typeface="Arial" panose="020B0604020202020204" pitchFamily="34" charset="0"/>
              </a:defRPr>
            </a:lvl1pPr>
          </a:lstStyle>
          <a:p>
            <a:fld id="{44074C89-4446-467E-8F90-75246840D4DF}" type="slidenum">
              <a:rPr lang="en-US" smtClean="0"/>
              <a:pPr/>
              <a:t>‹#›</a:t>
            </a:fld>
            <a:endParaRPr lang="en-US"/>
          </a:p>
        </p:txBody>
      </p:sp>
    </p:spTree>
    <p:extLst>
      <p:ext uri="{BB962C8B-B14F-4D97-AF65-F5344CB8AC3E}">
        <p14:creationId xmlns:p14="http://schemas.microsoft.com/office/powerpoint/2010/main" val="2668212324"/>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5" r:id="rId3"/>
    <p:sldLayoutId id="2147483650" r:id="rId4"/>
    <p:sldLayoutId id="2147483657" r:id="rId5"/>
    <p:sldLayoutId id="2147483651" r:id="rId6"/>
    <p:sldLayoutId id="2147483660" r:id="rId7"/>
    <p:sldLayoutId id="2147483661" r:id="rId8"/>
    <p:sldLayoutId id="2147483662" r:id="rId9"/>
    <p:sldLayoutId id="2147483664" r:id="rId10"/>
    <p:sldLayoutId id="2147483665" r:id="rId11"/>
  </p:sldLayoutIdLst>
  <p:hf hdr="0" ft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0.svg"/><Relationship Id="rId11" Type="http://schemas.openxmlformats.org/officeDocument/2006/relationships/image" Target="../media/image15.jpe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slides/_rels/slide3.xml.rels><?xml version="1.0" encoding="UTF-8" standalone="yes"?>
<Relationships xmlns="http://schemas.openxmlformats.org/package/2006/relationships"><Relationship Id="rId8" Type="http://schemas.openxmlformats.org/officeDocument/2006/relationships/image" Target="../media/image21.svg"/><Relationship Id="rId13" Type="http://schemas.openxmlformats.org/officeDocument/2006/relationships/image" Target="../media/image26.png"/><Relationship Id="rId18" Type="http://schemas.openxmlformats.org/officeDocument/2006/relationships/image" Target="../media/image31.svg"/><Relationship Id="rId3" Type="http://schemas.openxmlformats.org/officeDocument/2006/relationships/image" Target="../media/image16.png"/><Relationship Id="rId7" Type="http://schemas.openxmlformats.org/officeDocument/2006/relationships/image" Target="../media/image20.png"/><Relationship Id="rId12" Type="http://schemas.openxmlformats.org/officeDocument/2006/relationships/image" Target="../media/image25.svg"/><Relationship Id="rId17" Type="http://schemas.openxmlformats.org/officeDocument/2006/relationships/image" Target="../media/image30.png"/><Relationship Id="rId2" Type="http://schemas.openxmlformats.org/officeDocument/2006/relationships/notesSlide" Target="../notesSlides/notesSlide3.xml"/><Relationship Id="rId16" Type="http://schemas.openxmlformats.org/officeDocument/2006/relationships/image" Target="../media/image29.svg"/><Relationship Id="rId1" Type="http://schemas.openxmlformats.org/officeDocument/2006/relationships/slideLayout" Target="../slideLayouts/slideLayout3.xml"/><Relationship Id="rId6" Type="http://schemas.openxmlformats.org/officeDocument/2006/relationships/image" Target="../media/image19.svg"/><Relationship Id="rId11" Type="http://schemas.openxmlformats.org/officeDocument/2006/relationships/image" Target="../media/image24.png"/><Relationship Id="rId5" Type="http://schemas.openxmlformats.org/officeDocument/2006/relationships/image" Target="../media/image18.png"/><Relationship Id="rId15" Type="http://schemas.openxmlformats.org/officeDocument/2006/relationships/image" Target="../media/image28.png"/><Relationship Id="rId10" Type="http://schemas.openxmlformats.org/officeDocument/2006/relationships/image" Target="../media/image23.svg"/><Relationship Id="rId19" Type="http://schemas.openxmlformats.org/officeDocument/2006/relationships/image" Target="../media/image32.jpeg"/><Relationship Id="rId4" Type="http://schemas.openxmlformats.org/officeDocument/2006/relationships/image" Target="../media/image17.svg"/><Relationship Id="rId9" Type="http://schemas.openxmlformats.org/officeDocument/2006/relationships/image" Target="../media/image22.png"/><Relationship Id="rId14" Type="http://schemas.openxmlformats.org/officeDocument/2006/relationships/image" Target="../media/image27.svg"/></Relationships>
</file>

<file path=ppt/slides/_rels/slide4.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5.png"/><Relationship Id="rId4" Type="http://schemas.openxmlformats.org/officeDocument/2006/relationships/image" Target="../media/image34.jpeg"/></Relationships>
</file>

<file path=ppt/slides/_rels/slide5.xml.rels><?xml version="1.0" encoding="UTF-8" standalone="yes"?>
<Relationships xmlns="http://schemas.openxmlformats.org/package/2006/relationships"><Relationship Id="rId8" Type="http://schemas.openxmlformats.org/officeDocument/2006/relationships/image" Target="../media/image41.png"/><Relationship Id="rId3" Type="http://schemas.openxmlformats.org/officeDocument/2006/relationships/image" Target="../media/image36.jpeg"/><Relationship Id="rId7" Type="http://schemas.openxmlformats.org/officeDocument/2006/relationships/image" Target="../media/image40.svg"/><Relationship Id="rId2" Type="http://schemas.openxmlformats.org/officeDocument/2006/relationships/notesSlide" Target="../notesSlides/notesSlide5.xml"/><Relationship Id="rId1" Type="http://schemas.openxmlformats.org/officeDocument/2006/relationships/slideLayout" Target="../slideLayouts/slideLayout8.xml"/><Relationship Id="rId6" Type="http://schemas.openxmlformats.org/officeDocument/2006/relationships/image" Target="../media/image39.png"/><Relationship Id="rId5" Type="http://schemas.openxmlformats.org/officeDocument/2006/relationships/image" Target="../media/image38.svg"/><Relationship Id="rId10" Type="http://schemas.openxmlformats.org/officeDocument/2006/relationships/image" Target="../media/image43.jpeg"/><Relationship Id="rId4" Type="http://schemas.openxmlformats.org/officeDocument/2006/relationships/image" Target="../media/image37.png"/><Relationship Id="rId9" Type="http://schemas.openxmlformats.org/officeDocument/2006/relationships/image" Target="../media/image42.svg"/></Relationships>
</file>

<file path=ppt/slides/_rels/slide6.xml.rels><?xml version="1.0" encoding="UTF-8" standalone="yes"?>
<Relationships xmlns="http://schemas.openxmlformats.org/package/2006/relationships"><Relationship Id="rId8" Type="http://schemas.openxmlformats.org/officeDocument/2006/relationships/image" Target="../media/image49.svg"/><Relationship Id="rId3" Type="http://schemas.openxmlformats.org/officeDocument/2006/relationships/image" Target="../media/image44.png"/><Relationship Id="rId7" Type="http://schemas.openxmlformats.org/officeDocument/2006/relationships/image" Target="../media/image48.png"/><Relationship Id="rId2" Type="http://schemas.openxmlformats.org/officeDocument/2006/relationships/notesSlide" Target="../notesSlides/notesSlide6.xml"/><Relationship Id="rId1" Type="http://schemas.openxmlformats.org/officeDocument/2006/relationships/slideLayout" Target="../slideLayouts/slideLayout10.xml"/><Relationship Id="rId6" Type="http://schemas.openxmlformats.org/officeDocument/2006/relationships/image" Target="../media/image47.svg"/><Relationship Id="rId5" Type="http://schemas.openxmlformats.org/officeDocument/2006/relationships/image" Target="../media/image46.png"/><Relationship Id="rId4" Type="http://schemas.openxmlformats.org/officeDocument/2006/relationships/image" Target="../media/image45.svg"/></Relationships>
</file>

<file path=ppt/slides/_rels/slide7.xml.rels><?xml version="1.0" encoding="UTF-8" standalone="yes"?>
<Relationships xmlns="http://schemas.openxmlformats.org/package/2006/relationships"><Relationship Id="rId8" Type="http://schemas.openxmlformats.org/officeDocument/2006/relationships/image" Target="../media/image55.png"/><Relationship Id="rId3" Type="http://schemas.openxmlformats.org/officeDocument/2006/relationships/image" Target="../media/image50.jpeg"/><Relationship Id="rId7" Type="http://schemas.openxmlformats.org/officeDocument/2006/relationships/image" Target="../media/image54.png"/><Relationship Id="rId2" Type="http://schemas.openxmlformats.org/officeDocument/2006/relationships/notesSlide" Target="../notesSlides/notesSlide7.xml"/><Relationship Id="rId1" Type="http://schemas.openxmlformats.org/officeDocument/2006/relationships/slideLayout" Target="../slideLayouts/slideLayout9.xml"/><Relationship Id="rId6" Type="http://schemas.openxmlformats.org/officeDocument/2006/relationships/image" Target="../media/image53.png"/><Relationship Id="rId5" Type="http://schemas.openxmlformats.org/officeDocument/2006/relationships/image" Target="../media/image52.png"/><Relationship Id="rId10" Type="http://schemas.openxmlformats.org/officeDocument/2006/relationships/image" Target="../media/image57.png"/><Relationship Id="rId4" Type="http://schemas.openxmlformats.org/officeDocument/2006/relationships/image" Target="../media/image51.png"/><Relationship Id="rId9" Type="http://schemas.openxmlformats.org/officeDocument/2006/relationships/image" Target="../media/image56.jpeg"/></Relationships>
</file>

<file path=ppt/slides/_rels/slide8.xml.rels><?xml version="1.0" encoding="UTF-8" standalone="yes"?>
<Relationships xmlns="http://schemas.openxmlformats.org/package/2006/relationships"><Relationship Id="rId3" Type="http://schemas.openxmlformats.org/officeDocument/2006/relationships/image" Target="../media/image58.png"/><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AE6496-9F49-EA94-7BA2-9D5DA2F550D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B7526A24-0E0B-F430-9772-AFE2C1B6127E}"/>
              </a:ext>
            </a:extLst>
          </p:cNvPr>
          <p:cNvSpPr>
            <a:spLocks/>
          </p:cNvSpPr>
          <p:nvPr/>
        </p:nvSpPr>
        <p:spPr>
          <a:xfrm>
            <a:off x="0" y="-1"/>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city at night with lights&#10;&#10;Description automatically generated">
            <a:extLst>
              <a:ext uri="{FF2B5EF4-FFF2-40B4-BE49-F238E27FC236}">
                <a16:creationId xmlns:a16="http://schemas.microsoft.com/office/drawing/2014/main" id="{4ABEF44F-D325-F2B6-1FA1-7B1AC6A22231}"/>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l="-6301"/>
          <a:stretch/>
        </p:blipFill>
        <p:spPr>
          <a:xfrm>
            <a:off x="-1" y="0"/>
            <a:ext cx="12192000" cy="6848474"/>
          </a:xfrm>
          <a:prstGeom prst="rect">
            <a:avLst/>
          </a:prstGeom>
        </p:spPr>
      </p:pic>
      <p:sp>
        <p:nvSpPr>
          <p:cNvPr id="7" name="Rectangle 6">
            <a:extLst>
              <a:ext uri="{FF2B5EF4-FFF2-40B4-BE49-F238E27FC236}">
                <a16:creationId xmlns:a16="http://schemas.microsoft.com/office/drawing/2014/main" id="{8C7AF50A-7D0C-987C-AD5C-98D70C329C29}"/>
              </a:ext>
            </a:extLst>
          </p:cNvPr>
          <p:cNvSpPr>
            <a:spLocks/>
          </p:cNvSpPr>
          <p:nvPr/>
        </p:nvSpPr>
        <p:spPr>
          <a:xfrm>
            <a:off x="0" y="0"/>
            <a:ext cx="10468303" cy="6858000"/>
          </a:xfrm>
          <a:prstGeom prst="rect">
            <a:avLst/>
          </a:prstGeom>
          <a:gradFill>
            <a:gsLst>
              <a:gs pos="64000">
                <a:srgbClr val="0E2C49"/>
              </a:gs>
              <a:gs pos="100000">
                <a:schemeClr val="accent1">
                  <a:lumMod val="52000"/>
                  <a:lumOff val="48000"/>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Logo&#10;&#10;Description automatically generated">
            <a:extLst>
              <a:ext uri="{FF2B5EF4-FFF2-40B4-BE49-F238E27FC236}">
                <a16:creationId xmlns:a16="http://schemas.microsoft.com/office/drawing/2014/main" id="{C101E1EF-3082-8991-E1F7-F476F664B68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68303" y="2548587"/>
            <a:ext cx="5569073" cy="1066809"/>
          </a:xfrm>
          <a:prstGeom prst="rect">
            <a:avLst/>
          </a:prstGeom>
        </p:spPr>
      </p:pic>
      <p:sp>
        <p:nvSpPr>
          <p:cNvPr id="4" name="TextBox 3">
            <a:extLst>
              <a:ext uri="{FF2B5EF4-FFF2-40B4-BE49-F238E27FC236}">
                <a16:creationId xmlns:a16="http://schemas.microsoft.com/office/drawing/2014/main" id="{1008BE73-865C-2840-3BBE-B4404AABFDCA}"/>
              </a:ext>
            </a:extLst>
          </p:cNvPr>
          <p:cNvSpPr txBox="1"/>
          <p:nvPr/>
        </p:nvSpPr>
        <p:spPr>
          <a:xfrm>
            <a:off x="1506656" y="3615397"/>
            <a:ext cx="4004228" cy="1292662"/>
          </a:xfrm>
          <a:prstGeom prst="rect">
            <a:avLst/>
          </a:prstGeom>
          <a:noFill/>
        </p:spPr>
        <p:txBody>
          <a:bodyPr wrap="square" lIns="91440" tIns="45720" rIns="91440" bIns="45720" rtlCol="0" anchor="t">
            <a:spAutoFit/>
          </a:bodyPr>
          <a:lstStyle/>
          <a:p>
            <a:endParaRPr lang="en-US" sz="3200" b="1" dirty="0">
              <a:solidFill>
                <a:schemeClr val="bg1"/>
              </a:solidFill>
            </a:endParaRPr>
          </a:p>
          <a:p>
            <a:endParaRPr lang="en-US" dirty="0">
              <a:solidFill>
                <a:schemeClr val="bg1"/>
              </a:solidFill>
            </a:endParaRPr>
          </a:p>
          <a:p>
            <a:endParaRPr lang="en-US" sz="1400" dirty="0">
              <a:solidFill>
                <a:schemeClr val="bg1"/>
              </a:solidFill>
            </a:endParaRPr>
          </a:p>
          <a:p>
            <a:endParaRPr lang="en-US" sz="1400" dirty="0">
              <a:solidFill>
                <a:schemeClr val="bg1"/>
              </a:solidFill>
            </a:endParaRPr>
          </a:p>
        </p:txBody>
      </p:sp>
      <p:sp>
        <p:nvSpPr>
          <p:cNvPr id="6" name="TextBox 5">
            <a:extLst>
              <a:ext uri="{FF2B5EF4-FFF2-40B4-BE49-F238E27FC236}">
                <a16:creationId xmlns:a16="http://schemas.microsoft.com/office/drawing/2014/main" id="{91C61F74-7FD5-1818-AD8C-339AF3910F68}"/>
              </a:ext>
            </a:extLst>
          </p:cNvPr>
          <p:cNvSpPr txBox="1"/>
          <p:nvPr/>
        </p:nvSpPr>
        <p:spPr>
          <a:xfrm>
            <a:off x="267090" y="5904942"/>
            <a:ext cx="1927470" cy="646331"/>
          </a:xfrm>
          <a:prstGeom prst="rect">
            <a:avLst/>
          </a:prstGeom>
          <a:noFill/>
        </p:spPr>
        <p:txBody>
          <a:bodyPr wrap="square" lIns="91440" tIns="45720" rIns="91440" bIns="45720" rtlCol="0" anchor="t">
            <a:spAutoFit/>
          </a:bodyPr>
          <a:lstStyle/>
          <a:p>
            <a:r>
              <a:rPr lang="en-US" dirty="0">
                <a:solidFill>
                  <a:schemeClr val="bg1"/>
                </a:solidFill>
              </a:rPr>
              <a:t>David Conners</a:t>
            </a:r>
            <a:endParaRPr lang="en-US" dirty="0">
              <a:solidFill>
                <a:schemeClr val="bg1"/>
              </a:solidFill>
              <a:cs typeface="Arial"/>
            </a:endParaRPr>
          </a:p>
          <a:p>
            <a:endParaRPr lang="en-US" dirty="0">
              <a:solidFill>
                <a:schemeClr val="bg1"/>
              </a:solidFill>
            </a:endParaRPr>
          </a:p>
        </p:txBody>
      </p:sp>
    </p:spTree>
    <p:extLst>
      <p:ext uri="{BB962C8B-B14F-4D97-AF65-F5344CB8AC3E}">
        <p14:creationId xmlns:p14="http://schemas.microsoft.com/office/powerpoint/2010/main" val="4200258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9733CDE-E212-446D-ACCB-B05FCB969835}"/>
              </a:ext>
            </a:extLst>
          </p:cNvPr>
          <p:cNvSpPr>
            <a:spLocks noGrp="1"/>
          </p:cNvSpPr>
          <p:nvPr>
            <p:ph type="sldNum" sz="quarter" idx="4"/>
          </p:nvPr>
        </p:nvSpPr>
        <p:spPr/>
        <p:txBody>
          <a:bodyPr/>
          <a:lstStyle/>
          <a:p>
            <a:fld id="{44074C89-4446-467E-8F90-75246840D4DF}" type="slidenum">
              <a:rPr lang="en-US" smtClean="0"/>
              <a:pPr/>
              <a:t>2</a:t>
            </a:fld>
            <a:endParaRPr lang="en-US"/>
          </a:p>
        </p:txBody>
      </p:sp>
      <p:sp>
        <p:nvSpPr>
          <p:cNvPr id="3" name="Rectangle 2">
            <a:extLst>
              <a:ext uri="{FF2B5EF4-FFF2-40B4-BE49-F238E27FC236}">
                <a16:creationId xmlns:a16="http://schemas.microsoft.com/office/drawing/2014/main" id="{A2F32B13-8EB2-43EA-86CD-0AA404F0881C}"/>
              </a:ext>
            </a:extLst>
          </p:cNvPr>
          <p:cNvSpPr/>
          <p:nvPr/>
        </p:nvSpPr>
        <p:spPr>
          <a:xfrm>
            <a:off x="2" y="1"/>
            <a:ext cx="7770507" cy="650816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4" name="TextBox 3">
            <a:extLst>
              <a:ext uri="{FF2B5EF4-FFF2-40B4-BE49-F238E27FC236}">
                <a16:creationId xmlns:a16="http://schemas.microsoft.com/office/drawing/2014/main" id="{FCB464AE-5357-40FE-8B9B-18D0F45B4407}"/>
              </a:ext>
            </a:extLst>
          </p:cNvPr>
          <p:cNvSpPr txBox="1"/>
          <p:nvPr/>
        </p:nvSpPr>
        <p:spPr>
          <a:xfrm>
            <a:off x="729396" y="1099870"/>
            <a:ext cx="6419016" cy="1836400"/>
          </a:xfrm>
          <a:prstGeom prst="rect">
            <a:avLst/>
          </a:prstGeom>
          <a:noFill/>
        </p:spPr>
        <p:txBody>
          <a:bodyPr wrap="square">
            <a:spAutoFit/>
          </a:bodyPr>
          <a:lstStyle/>
          <a:p>
            <a:pPr>
              <a:lnSpc>
                <a:spcPts val="3360"/>
              </a:lnSpc>
            </a:pPr>
            <a:r>
              <a:rPr lang="en-US" sz="3200" dirty="0">
                <a:solidFill>
                  <a:schemeClr val="bg1"/>
                </a:solidFill>
                <a:latin typeface="+mj-lt"/>
                <a:cs typeface="Arial" panose="020B0604020202020204" pitchFamily="34" charset="0"/>
              </a:rPr>
              <a:t>Convergint is a </a:t>
            </a:r>
            <a:r>
              <a:rPr lang="en-US" sz="3200" b="1" dirty="0">
                <a:solidFill>
                  <a:schemeClr val="bg1"/>
                </a:solidFill>
                <a:latin typeface="+mj-lt"/>
                <a:cs typeface="Arial" panose="020B0604020202020204" pitchFamily="34" charset="0"/>
              </a:rPr>
              <a:t>global systems </a:t>
            </a:r>
            <a:r>
              <a:rPr lang="en-US" sz="3200" dirty="0">
                <a:solidFill>
                  <a:schemeClr val="bg1"/>
                </a:solidFill>
                <a:latin typeface="+mj-lt"/>
                <a:cs typeface="Arial" panose="020B0604020202020204" pitchFamily="34" charset="0"/>
              </a:rPr>
              <a:t>integrator focused on delivering results for our customers through unparalleled </a:t>
            </a:r>
            <a:r>
              <a:rPr lang="en-US" sz="3200" b="1" dirty="0">
                <a:solidFill>
                  <a:schemeClr val="bg1"/>
                </a:solidFill>
                <a:latin typeface="+mj-lt"/>
                <a:cs typeface="Arial" panose="020B0604020202020204" pitchFamily="34" charset="0"/>
              </a:rPr>
              <a:t>service excellence</a:t>
            </a:r>
          </a:p>
        </p:txBody>
      </p:sp>
      <p:sp>
        <p:nvSpPr>
          <p:cNvPr id="5" name="TextBox 4">
            <a:extLst>
              <a:ext uri="{FF2B5EF4-FFF2-40B4-BE49-F238E27FC236}">
                <a16:creationId xmlns:a16="http://schemas.microsoft.com/office/drawing/2014/main" id="{6BFECC97-A6C0-48A7-93BD-39EDA60F3F76}"/>
              </a:ext>
            </a:extLst>
          </p:cNvPr>
          <p:cNvSpPr txBox="1"/>
          <p:nvPr/>
        </p:nvSpPr>
        <p:spPr>
          <a:xfrm>
            <a:off x="9031712" y="2250328"/>
            <a:ext cx="2626888" cy="831959"/>
          </a:xfrm>
          <a:prstGeom prst="rect">
            <a:avLst/>
          </a:prstGeom>
          <a:noFill/>
        </p:spPr>
        <p:txBody>
          <a:bodyPr wrap="square">
            <a:spAutoFit/>
          </a:bodyPr>
          <a:lstStyle/>
          <a:p>
            <a:r>
              <a:rPr lang="en-US" sz="1602">
                <a:solidFill>
                  <a:srgbClr val="064063"/>
                </a:solidFill>
                <a:latin typeface="+mj-lt"/>
                <a:ea typeface="Calibri"/>
                <a:cs typeface="Arial" panose="020B0604020202020204" pitchFamily="34" charset="0"/>
              </a:rPr>
              <a:t>Hundreds of locations and over 10,000 colleagues across the globe</a:t>
            </a:r>
          </a:p>
        </p:txBody>
      </p:sp>
      <p:pic>
        <p:nvPicPr>
          <p:cNvPr id="6" name="Graphic 5" descr="Connections outline">
            <a:extLst>
              <a:ext uri="{FF2B5EF4-FFF2-40B4-BE49-F238E27FC236}">
                <a16:creationId xmlns:a16="http://schemas.microsoft.com/office/drawing/2014/main" id="{02492C0B-8849-4956-9E5C-69FA46904EA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94633" y="2250328"/>
            <a:ext cx="685800" cy="685799"/>
          </a:xfrm>
          <a:prstGeom prst="rect">
            <a:avLst/>
          </a:prstGeom>
        </p:spPr>
      </p:pic>
      <p:sp>
        <p:nvSpPr>
          <p:cNvPr id="7" name="TextBox 6">
            <a:extLst>
              <a:ext uri="{FF2B5EF4-FFF2-40B4-BE49-F238E27FC236}">
                <a16:creationId xmlns:a16="http://schemas.microsoft.com/office/drawing/2014/main" id="{8575CFAF-F3A6-4FC9-A3FD-EF5843451432}"/>
              </a:ext>
            </a:extLst>
          </p:cNvPr>
          <p:cNvSpPr txBox="1"/>
          <p:nvPr/>
        </p:nvSpPr>
        <p:spPr>
          <a:xfrm>
            <a:off x="9031715" y="3847765"/>
            <a:ext cx="2508645" cy="831959"/>
          </a:xfrm>
          <a:prstGeom prst="rect">
            <a:avLst/>
          </a:prstGeom>
          <a:noFill/>
        </p:spPr>
        <p:txBody>
          <a:bodyPr wrap="square">
            <a:spAutoFit/>
          </a:bodyPr>
          <a:lstStyle/>
          <a:p>
            <a:r>
              <a:rPr lang="en-US" sz="1602">
                <a:solidFill>
                  <a:srgbClr val="064063"/>
                </a:solidFill>
                <a:latin typeface="+mj-lt"/>
                <a:ea typeface="Calibri"/>
                <a:cs typeface="Arial" panose="020B0604020202020204" pitchFamily="34" charset="0"/>
              </a:rPr>
              <a:t>Local leaders empowered to make decisions close to the customer</a:t>
            </a:r>
          </a:p>
        </p:txBody>
      </p:sp>
      <p:pic>
        <p:nvPicPr>
          <p:cNvPr id="8" name="Graphic 7" descr="Truck outline">
            <a:extLst>
              <a:ext uri="{FF2B5EF4-FFF2-40B4-BE49-F238E27FC236}">
                <a16:creationId xmlns:a16="http://schemas.microsoft.com/office/drawing/2014/main" id="{5971A578-BA9C-4895-B60E-322932FB8C1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194636" y="3847765"/>
            <a:ext cx="685800" cy="685800"/>
          </a:xfrm>
          <a:prstGeom prst="rect">
            <a:avLst/>
          </a:prstGeom>
        </p:spPr>
      </p:pic>
      <p:sp>
        <p:nvSpPr>
          <p:cNvPr id="10" name="TextBox 9">
            <a:extLst>
              <a:ext uri="{FF2B5EF4-FFF2-40B4-BE49-F238E27FC236}">
                <a16:creationId xmlns:a16="http://schemas.microsoft.com/office/drawing/2014/main" id="{37F1505D-61EF-495D-AA0F-503354F3CD1D}"/>
              </a:ext>
            </a:extLst>
          </p:cNvPr>
          <p:cNvSpPr txBox="1"/>
          <p:nvPr/>
        </p:nvSpPr>
        <p:spPr>
          <a:xfrm>
            <a:off x="9042227" y="5445201"/>
            <a:ext cx="2801430" cy="585417"/>
          </a:xfrm>
          <a:prstGeom prst="rect">
            <a:avLst/>
          </a:prstGeom>
          <a:noFill/>
        </p:spPr>
        <p:txBody>
          <a:bodyPr wrap="square">
            <a:spAutoFit/>
          </a:bodyPr>
          <a:lstStyle/>
          <a:p>
            <a:r>
              <a:rPr lang="en-US" sz="1602">
                <a:solidFill>
                  <a:srgbClr val="064063"/>
                </a:solidFill>
                <a:latin typeface="+mj-lt"/>
                <a:ea typeface="Calibri"/>
                <a:cs typeface="Arial" panose="020B0604020202020204" pitchFamily="34" charset="0"/>
              </a:rPr>
              <a:t>Purpose-built specifically for mission-critical verticals</a:t>
            </a:r>
          </a:p>
        </p:txBody>
      </p:sp>
      <p:pic>
        <p:nvPicPr>
          <p:cNvPr id="11" name="Graphic 10" descr="Mining tools outline">
            <a:extLst>
              <a:ext uri="{FF2B5EF4-FFF2-40B4-BE49-F238E27FC236}">
                <a16:creationId xmlns:a16="http://schemas.microsoft.com/office/drawing/2014/main" id="{1C818AFB-3DA4-493B-906F-23AFEFB85FA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205148" y="5445201"/>
            <a:ext cx="685800" cy="685799"/>
          </a:xfrm>
          <a:prstGeom prst="rect">
            <a:avLst/>
          </a:prstGeom>
        </p:spPr>
      </p:pic>
      <p:sp>
        <p:nvSpPr>
          <p:cNvPr id="12" name="TextBox 11">
            <a:extLst>
              <a:ext uri="{FF2B5EF4-FFF2-40B4-BE49-F238E27FC236}">
                <a16:creationId xmlns:a16="http://schemas.microsoft.com/office/drawing/2014/main" id="{35156A55-D77F-4BC5-8E64-C0A21DCB612A}"/>
              </a:ext>
            </a:extLst>
          </p:cNvPr>
          <p:cNvSpPr txBox="1"/>
          <p:nvPr/>
        </p:nvSpPr>
        <p:spPr>
          <a:xfrm>
            <a:off x="9031716" y="652892"/>
            <a:ext cx="2626884" cy="831959"/>
          </a:xfrm>
          <a:prstGeom prst="rect">
            <a:avLst/>
          </a:prstGeom>
          <a:noFill/>
        </p:spPr>
        <p:txBody>
          <a:bodyPr wrap="square">
            <a:spAutoFit/>
          </a:bodyPr>
          <a:lstStyle/>
          <a:p>
            <a:r>
              <a:rPr lang="en-US" sz="1602">
                <a:solidFill>
                  <a:srgbClr val="064063"/>
                </a:solidFill>
                <a:latin typeface="+mj-lt"/>
                <a:ea typeface="Calibri"/>
                <a:cs typeface="Arial" panose="020B0604020202020204" pitchFamily="34" charset="0"/>
              </a:rPr>
              <a:t>$2.5 billion in revenue with a sole focus on systems integration</a:t>
            </a:r>
            <a:endParaRPr lang="en-US" sz="1602">
              <a:latin typeface="+mj-lt"/>
            </a:endParaRPr>
          </a:p>
        </p:txBody>
      </p:sp>
      <p:pic>
        <p:nvPicPr>
          <p:cNvPr id="13" name="Graphic 12" descr="World outline">
            <a:extLst>
              <a:ext uri="{FF2B5EF4-FFF2-40B4-BE49-F238E27FC236}">
                <a16:creationId xmlns:a16="http://schemas.microsoft.com/office/drawing/2014/main" id="{37740F4C-E80A-4F43-BFD0-959AB2DDB3A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194636" y="652892"/>
            <a:ext cx="685800" cy="685799"/>
          </a:xfrm>
          <a:prstGeom prst="rect">
            <a:avLst/>
          </a:prstGeom>
        </p:spPr>
      </p:pic>
      <p:pic>
        <p:nvPicPr>
          <p:cNvPr id="17" name="Picture 16" descr="Men in safety vests standing in front of a construction site&#10;&#10;Description automatically generated with low confidence">
            <a:extLst>
              <a:ext uri="{FF2B5EF4-FFF2-40B4-BE49-F238E27FC236}">
                <a16:creationId xmlns:a16="http://schemas.microsoft.com/office/drawing/2014/main" id="{693DBB3F-34B5-650F-06BF-97F7767298F7}"/>
              </a:ext>
            </a:extLst>
          </p:cNvPr>
          <p:cNvPicPr>
            <a:picLocks noChangeAspect="1"/>
          </p:cNvPicPr>
          <p:nvPr/>
        </p:nvPicPr>
        <p:blipFill rotWithShape="1">
          <a:blip r:embed="rId11" cstate="email">
            <a:extLst>
              <a:ext uri="{28A0092B-C50C-407E-A947-70E740481C1C}">
                <a14:useLocalDpi xmlns:a14="http://schemas.microsoft.com/office/drawing/2010/main"/>
              </a:ext>
            </a:extLst>
          </a:blip>
          <a:srcRect/>
          <a:stretch/>
        </p:blipFill>
        <p:spPr>
          <a:xfrm>
            <a:off x="9418" y="3725936"/>
            <a:ext cx="7761091" cy="2782230"/>
          </a:xfrm>
          <a:prstGeom prst="rect">
            <a:avLst/>
          </a:prstGeom>
        </p:spPr>
      </p:pic>
      <p:sp>
        <p:nvSpPr>
          <p:cNvPr id="18" name="Freeform 342">
            <a:extLst>
              <a:ext uri="{FF2B5EF4-FFF2-40B4-BE49-F238E27FC236}">
                <a16:creationId xmlns:a16="http://schemas.microsoft.com/office/drawing/2014/main" id="{AB922770-7741-B09C-7BFC-92895222634F}"/>
              </a:ext>
            </a:extLst>
          </p:cNvPr>
          <p:cNvSpPr>
            <a:spLocks noChangeArrowheads="1"/>
          </p:cNvSpPr>
          <p:nvPr/>
        </p:nvSpPr>
        <p:spPr bwMode="auto">
          <a:xfrm>
            <a:off x="9418" y="3720679"/>
            <a:ext cx="7761091" cy="2792744"/>
          </a:xfrm>
          <a:custGeom>
            <a:avLst/>
            <a:gdLst>
              <a:gd name="T0" fmla="*/ 2398352 w 6662"/>
              <a:gd name="T1" fmla="*/ 3962040 h 11008"/>
              <a:gd name="T2" fmla="*/ 0 w 6662"/>
              <a:gd name="T3" fmla="*/ 3962040 h 11008"/>
              <a:gd name="T4" fmla="*/ 0 w 6662"/>
              <a:gd name="T5" fmla="*/ 0 h 11008"/>
              <a:gd name="T6" fmla="*/ 2398352 w 6662"/>
              <a:gd name="T7" fmla="*/ 0 h 11008"/>
              <a:gd name="T8" fmla="*/ 2398352 w 6662"/>
              <a:gd name="T9" fmla="*/ 3962040 h 1100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662" h="11008">
                <a:moveTo>
                  <a:pt x="6661" y="11007"/>
                </a:moveTo>
                <a:lnTo>
                  <a:pt x="0" y="11007"/>
                </a:lnTo>
                <a:lnTo>
                  <a:pt x="0" y="0"/>
                </a:lnTo>
                <a:lnTo>
                  <a:pt x="6661" y="0"/>
                </a:lnTo>
                <a:lnTo>
                  <a:pt x="6661" y="11007"/>
                </a:lnTo>
              </a:path>
            </a:pathLst>
          </a:custGeom>
          <a:solidFill>
            <a:schemeClr val="accent1">
              <a:alpha val="41000"/>
            </a:schemeClr>
          </a:solidFill>
          <a:ln>
            <a:noFill/>
          </a:ln>
          <a:effectLst/>
        </p:spPr>
        <p:txBody>
          <a:bodyPr wrap="none" anchor="ctr"/>
          <a:lstStyle>
            <a:defPPr>
              <a:defRPr lang="en-US"/>
            </a:defPPr>
            <a:lvl1pPr marL="0" algn="l" defTabSz="914217" rtl="0" eaLnBrk="1" latinLnBrk="0" hangingPunct="1">
              <a:defRPr sz="1800" kern="1200">
                <a:solidFill>
                  <a:schemeClr val="tx1"/>
                </a:solidFill>
                <a:latin typeface="+mn-lt"/>
                <a:ea typeface="+mn-ea"/>
                <a:cs typeface="+mn-cs"/>
              </a:defRPr>
            </a:lvl1pPr>
            <a:lvl2pPr marL="457109" algn="l" defTabSz="914217" rtl="0" eaLnBrk="1" latinLnBrk="0" hangingPunct="1">
              <a:defRPr sz="1800" kern="1200">
                <a:solidFill>
                  <a:schemeClr val="tx1"/>
                </a:solidFill>
                <a:latin typeface="+mn-lt"/>
                <a:ea typeface="+mn-ea"/>
                <a:cs typeface="+mn-cs"/>
              </a:defRPr>
            </a:lvl2pPr>
            <a:lvl3pPr marL="914217" algn="l" defTabSz="914217" rtl="0" eaLnBrk="1" latinLnBrk="0" hangingPunct="1">
              <a:defRPr sz="1800" kern="1200">
                <a:solidFill>
                  <a:schemeClr val="tx1"/>
                </a:solidFill>
                <a:latin typeface="+mn-lt"/>
                <a:ea typeface="+mn-ea"/>
                <a:cs typeface="+mn-cs"/>
              </a:defRPr>
            </a:lvl3pPr>
            <a:lvl4pPr marL="1371326" algn="l" defTabSz="914217" rtl="0" eaLnBrk="1" latinLnBrk="0" hangingPunct="1">
              <a:defRPr sz="1800" kern="1200">
                <a:solidFill>
                  <a:schemeClr val="tx1"/>
                </a:solidFill>
                <a:latin typeface="+mn-lt"/>
                <a:ea typeface="+mn-ea"/>
                <a:cs typeface="+mn-cs"/>
              </a:defRPr>
            </a:lvl4pPr>
            <a:lvl5pPr marL="1828434" algn="l" defTabSz="914217" rtl="0" eaLnBrk="1" latinLnBrk="0" hangingPunct="1">
              <a:defRPr sz="1800" kern="1200">
                <a:solidFill>
                  <a:schemeClr val="tx1"/>
                </a:solidFill>
                <a:latin typeface="+mn-lt"/>
                <a:ea typeface="+mn-ea"/>
                <a:cs typeface="+mn-cs"/>
              </a:defRPr>
            </a:lvl5pPr>
            <a:lvl6pPr marL="2285543" algn="l" defTabSz="914217" rtl="0" eaLnBrk="1" latinLnBrk="0" hangingPunct="1">
              <a:defRPr sz="1800" kern="1200">
                <a:solidFill>
                  <a:schemeClr val="tx1"/>
                </a:solidFill>
                <a:latin typeface="+mn-lt"/>
                <a:ea typeface="+mn-ea"/>
                <a:cs typeface="+mn-cs"/>
              </a:defRPr>
            </a:lvl6pPr>
            <a:lvl7pPr marL="2742652" algn="l" defTabSz="914217" rtl="0" eaLnBrk="1" latinLnBrk="0" hangingPunct="1">
              <a:defRPr sz="1800" kern="1200">
                <a:solidFill>
                  <a:schemeClr val="tx1"/>
                </a:solidFill>
                <a:latin typeface="+mn-lt"/>
                <a:ea typeface="+mn-ea"/>
                <a:cs typeface="+mn-cs"/>
              </a:defRPr>
            </a:lvl7pPr>
            <a:lvl8pPr marL="3199760" algn="l" defTabSz="914217" rtl="0" eaLnBrk="1" latinLnBrk="0" hangingPunct="1">
              <a:defRPr sz="1800" kern="1200">
                <a:solidFill>
                  <a:schemeClr val="tx1"/>
                </a:solidFill>
                <a:latin typeface="+mn-lt"/>
                <a:ea typeface="+mn-ea"/>
                <a:cs typeface="+mn-cs"/>
              </a:defRPr>
            </a:lvl8pPr>
            <a:lvl9pPr marL="3656869" algn="l" defTabSz="914217" rtl="0" eaLnBrk="1" latinLnBrk="0" hangingPunct="1">
              <a:defRPr sz="1800" kern="1200">
                <a:solidFill>
                  <a:schemeClr val="tx1"/>
                </a:solidFill>
                <a:latin typeface="+mn-lt"/>
                <a:ea typeface="+mn-ea"/>
                <a:cs typeface="+mn-cs"/>
              </a:defRPr>
            </a:lvl9pPr>
          </a:lstStyle>
          <a:p>
            <a:endParaRPr lang="en-US" sz="180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82394986-B7BB-144E-E466-41C351F63AEE}"/>
              </a:ext>
            </a:extLst>
          </p:cNvPr>
          <p:cNvSpPr txBox="1"/>
          <p:nvPr/>
        </p:nvSpPr>
        <p:spPr>
          <a:xfrm>
            <a:off x="257452" y="6518680"/>
            <a:ext cx="7531890" cy="369332"/>
          </a:xfrm>
          <a:prstGeom prst="rect">
            <a:avLst/>
          </a:prstGeom>
          <a:noFill/>
        </p:spPr>
        <p:txBody>
          <a:bodyPr wrap="square" rtlCol="0">
            <a:spAutoFit/>
          </a:bodyPr>
          <a:lstStyle/>
          <a:p>
            <a:r>
              <a:rPr lang="en-US" b="1">
                <a:solidFill>
                  <a:schemeClr val="bg1"/>
                </a:solidFill>
              </a:rPr>
              <a:t>https://www.convergint.com/</a:t>
            </a:r>
          </a:p>
        </p:txBody>
      </p:sp>
      <p:sp>
        <p:nvSpPr>
          <p:cNvPr id="14" name="TextBox 13">
            <a:extLst>
              <a:ext uri="{FF2B5EF4-FFF2-40B4-BE49-F238E27FC236}">
                <a16:creationId xmlns:a16="http://schemas.microsoft.com/office/drawing/2014/main" id="{8FA8DD57-E39E-A296-D38A-2A7DD8208716}"/>
              </a:ext>
            </a:extLst>
          </p:cNvPr>
          <p:cNvSpPr txBox="1"/>
          <p:nvPr/>
        </p:nvSpPr>
        <p:spPr>
          <a:xfrm>
            <a:off x="729396" y="206395"/>
            <a:ext cx="4145478" cy="528350"/>
          </a:xfrm>
          <a:prstGeom prst="rect">
            <a:avLst/>
          </a:prstGeom>
          <a:noFill/>
        </p:spPr>
        <p:txBody>
          <a:bodyPr wrap="square">
            <a:spAutoFit/>
          </a:bodyPr>
          <a:lstStyle/>
          <a:p>
            <a:pPr>
              <a:lnSpc>
                <a:spcPts val="3360"/>
              </a:lnSpc>
            </a:pPr>
            <a:r>
              <a:rPr lang="en-US" sz="3200" b="1" dirty="0">
                <a:solidFill>
                  <a:schemeClr val="bg1"/>
                </a:solidFill>
                <a:latin typeface="+mj-lt"/>
                <a:cs typeface="Arial" panose="020B0604020202020204" pitchFamily="34" charset="0"/>
              </a:rPr>
              <a:t>Who is Convergint?</a:t>
            </a:r>
          </a:p>
        </p:txBody>
      </p:sp>
    </p:spTree>
    <p:extLst>
      <p:ext uri="{BB962C8B-B14F-4D97-AF65-F5344CB8AC3E}">
        <p14:creationId xmlns:p14="http://schemas.microsoft.com/office/powerpoint/2010/main" val="3035828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1235BE8-7551-4719-B477-615FE356750B}"/>
              </a:ext>
            </a:extLst>
          </p:cNvPr>
          <p:cNvSpPr>
            <a:spLocks noGrp="1"/>
          </p:cNvSpPr>
          <p:nvPr>
            <p:ph type="sldNum" sz="quarter" idx="4"/>
          </p:nvPr>
        </p:nvSpPr>
        <p:spPr>
          <a:xfrm>
            <a:off x="0" y="6498674"/>
            <a:ext cx="2743200" cy="365125"/>
          </a:xfrm>
        </p:spPr>
        <p:txBody>
          <a:bodyPr/>
          <a:lstStyle/>
          <a:p>
            <a:fld id="{44074C89-4446-467E-8F90-75246840D4DF}" type="slidenum">
              <a:rPr lang="en-US" smtClean="0"/>
              <a:pPr/>
              <a:t>3</a:t>
            </a:fld>
            <a:endParaRPr lang="en-US"/>
          </a:p>
        </p:txBody>
      </p:sp>
      <p:sp>
        <p:nvSpPr>
          <p:cNvPr id="4" name="TextBox 3">
            <a:extLst>
              <a:ext uri="{FF2B5EF4-FFF2-40B4-BE49-F238E27FC236}">
                <a16:creationId xmlns:a16="http://schemas.microsoft.com/office/drawing/2014/main" id="{360F905F-946F-4E20-BF1D-6FBA424F8901}"/>
              </a:ext>
            </a:extLst>
          </p:cNvPr>
          <p:cNvSpPr txBox="1"/>
          <p:nvPr/>
        </p:nvSpPr>
        <p:spPr>
          <a:xfrm>
            <a:off x="5212837" y="1224210"/>
            <a:ext cx="2439329" cy="369332"/>
          </a:xfrm>
          <a:prstGeom prst="rect">
            <a:avLst/>
          </a:prstGeom>
          <a:noFill/>
        </p:spPr>
        <p:txBody>
          <a:bodyPr wrap="square">
            <a:spAutoFit/>
          </a:bodyPr>
          <a:lstStyle/>
          <a:p>
            <a:pPr indent="-347661">
              <a:lnSpc>
                <a:spcPct val="90000"/>
              </a:lnSpc>
              <a:spcBef>
                <a:spcPct val="20000"/>
              </a:spcBef>
            </a:pPr>
            <a:r>
              <a:rPr lang="en-US" sz="2000" b="1">
                <a:solidFill>
                  <a:schemeClr val="accent1"/>
                </a:solidFill>
                <a:latin typeface="Arial" panose="020B0604020202020204" pitchFamily="34" charset="0"/>
                <a:ea typeface="Calibri"/>
                <a:cs typeface="Arial" panose="020B0604020202020204" pitchFamily="34" charset="0"/>
              </a:rPr>
              <a:t>Fire and life safety</a:t>
            </a:r>
            <a:endParaRPr lang="en-US" sz="2000" b="1" i="1">
              <a:solidFill>
                <a:schemeClr val="accent1"/>
              </a:solidFill>
              <a:latin typeface="Arial" panose="020B0604020202020204" pitchFamily="34" charset="0"/>
              <a:ea typeface="Calibri"/>
              <a:cs typeface="Arial" panose="020B0604020202020204" pitchFamily="34" charset="0"/>
            </a:endParaRPr>
          </a:p>
        </p:txBody>
      </p:sp>
      <p:sp>
        <p:nvSpPr>
          <p:cNvPr id="5" name="TextBox 4">
            <a:extLst>
              <a:ext uri="{FF2B5EF4-FFF2-40B4-BE49-F238E27FC236}">
                <a16:creationId xmlns:a16="http://schemas.microsoft.com/office/drawing/2014/main" id="{C5D02E60-6488-42FB-9B53-6F3C7D058BEC}"/>
              </a:ext>
            </a:extLst>
          </p:cNvPr>
          <p:cNvSpPr txBox="1"/>
          <p:nvPr/>
        </p:nvSpPr>
        <p:spPr>
          <a:xfrm>
            <a:off x="5212837" y="1520414"/>
            <a:ext cx="3516126" cy="784830"/>
          </a:xfrm>
          <a:prstGeom prst="rect">
            <a:avLst/>
          </a:prstGeom>
          <a:noFill/>
        </p:spPr>
        <p:txBody>
          <a:bodyPr wrap="square">
            <a:spAutoFit/>
          </a:bodyPr>
          <a:lstStyle/>
          <a:p>
            <a:r>
              <a:rPr lang="en-US" sz="1500">
                <a:solidFill>
                  <a:schemeClr val="accent4"/>
                </a:solidFill>
                <a:latin typeface="Arial" panose="020B0604020202020204" pitchFamily="34" charset="0"/>
                <a:ea typeface="Calibri"/>
                <a:cs typeface="Arial" panose="020B0604020202020204" pitchFamily="34" charset="0"/>
              </a:rPr>
              <a:t>Intelligent fire &amp; smoke detection</a:t>
            </a:r>
          </a:p>
          <a:p>
            <a:r>
              <a:rPr lang="en-US" sz="1500">
                <a:solidFill>
                  <a:schemeClr val="accent4"/>
                </a:solidFill>
                <a:latin typeface="Arial" panose="020B0604020202020204" pitchFamily="34" charset="0"/>
                <a:ea typeface="Calibri"/>
                <a:cs typeface="Arial" panose="020B0604020202020204" pitchFamily="34" charset="0"/>
              </a:rPr>
              <a:t>Air sampling detection</a:t>
            </a:r>
          </a:p>
          <a:p>
            <a:r>
              <a:rPr lang="en-US" sz="1500">
                <a:solidFill>
                  <a:schemeClr val="accent4"/>
                </a:solidFill>
                <a:latin typeface="Arial" panose="020B0604020202020204" pitchFamily="34" charset="0"/>
                <a:ea typeface="Calibri"/>
                <a:cs typeface="Arial" panose="020B0604020202020204" pitchFamily="34" charset="0"/>
              </a:rPr>
              <a:t>Test &amp; inspect</a:t>
            </a:r>
          </a:p>
        </p:txBody>
      </p:sp>
      <p:sp>
        <p:nvSpPr>
          <p:cNvPr id="7" name="TextBox 6">
            <a:extLst>
              <a:ext uri="{FF2B5EF4-FFF2-40B4-BE49-F238E27FC236}">
                <a16:creationId xmlns:a16="http://schemas.microsoft.com/office/drawing/2014/main" id="{E75FD8AE-FC48-476C-A95B-C4AF92ECFE0B}"/>
              </a:ext>
            </a:extLst>
          </p:cNvPr>
          <p:cNvSpPr txBox="1"/>
          <p:nvPr/>
        </p:nvSpPr>
        <p:spPr>
          <a:xfrm>
            <a:off x="1260779" y="1224210"/>
            <a:ext cx="3263930" cy="369332"/>
          </a:xfrm>
          <a:prstGeom prst="rect">
            <a:avLst/>
          </a:prstGeom>
          <a:noFill/>
        </p:spPr>
        <p:txBody>
          <a:bodyPr wrap="square">
            <a:spAutoFit/>
          </a:bodyPr>
          <a:lstStyle/>
          <a:p>
            <a:pPr indent="-347661">
              <a:lnSpc>
                <a:spcPct val="90000"/>
              </a:lnSpc>
              <a:spcBef>
                <a:spcPct val="20000"/>
              </a:spcBef>
            </a:pPr>
            <a:r>
              <a:rPr lang="en-US" sz="2000" b="1">
                <a:solidFill>
                  <a:schemeClr val="accent1"/>
                </a:solidFill>
                <a:latin typeface="Arial" panose="020B0604020202020204" pitchFamily="34" charset="0"/>
                <a:ea typeface="Calibri"/>
                <a:cs typeface="Arial" panose="020B0604020202020204" pitchFamily="34" charset="0"/>
              </a:rPr>
              <a:t>Electronic security</a:t>
            </a:r>
            <a:endParaRPr lang="en-US" sz="2000" b="1" i="1">
              <a:solidFill>
                <a:schemeClr val="accent1"/>
              </a:solidFill>
              <a:latin typeface="Arial" panose="020B0604020202020204" pitchFamily="34" charset="0"/>
              <a:ea typeface="Calibri"/>
              <a:cs typeface="Arial" panose="020B0604020202020204" pitchFamily="34" charset="0"/>
            </a:endParaRPr>
          </a:p>
        </p:txBody>
      </p:sp>
      <p:sp>
        <p:nvSpPr>
          <p:cNvPr id="8" name="TextBox 7">
            <a:extLst>
              <a:ext uri="{FF2B5EF4-FFF2-40B4-BE49-F238E27FC236}">
                <a16:creationId xmlns:a16="http://schemas.microsoft.com/office/drawing/2014/main" id="{D494903F-BD46-4F9A-B5E9-0498FD6DC5A9}"/>
              </a:ext>
            </a:extLst>
          </p:cNvPr>
          <p:cNvSpPr txBox="1"/>
          <p:nvPr/>
        </p:nvSpPr>
        <p:spPr>
          <a:xfrm>
            <a:off x="1260779" y="1520414"/>
            <a:ext cx="3458782" cy="784830"/>
          </a:xfrm>
          <a:prstGeom prst="rect">
            <a:avLst/>
          </a:prstGeom>
          <a:noFill/>
        </p:spPr>
        <p:txBody>
          <a:bodyPr wrap="square">
            <a:spAutoFit/>
          </a:bodyPr>
          <a:lstStyle/>
          <a:p>
            <a:r>
              <a:rPr lang="en-US" sz="1500">
                <a:solidFill>
                  <a:schemeClr val="accent4"/>
                </a:solidFill>
                <a:latin typeface="Arial" panose="020B0604020202020204" pitchFamily="34" charset="0"/>
                <a:ea typeface="Calibri"/>
                <a:cs typeface="Arial" panose="020B0604020202020204" pitchFamily="34" charset="0"/>
              </a:rPr>
              <a:t>Video surveillance &amp; analytics</a:t>
            </a:r>
          </a:p>
          <a:p>
            <a:r>
              <a:rPr lang="en-US" sz="1500">
                <a:solidFill>
                  <a:schemeClr val="accent4"/>
                </a:solidFill>
                <a:latin typeface="Arial" panose="020B0604020202020204" pitchFamily="34" charset="0"/>
                <a:ea typeface="Calibri"/>
                <a:cs typeface="Arial" panose="020B0604020202020204" pitchFamily="34" charset="0"/>
              </a:rPr>
              <a:t>Secure identities &amp; credentials</a:t>
            </a:r>
          </a:p>
          <a:p>
            <a:r>
              <a:rPr lang="en-US" sz="1500">
                <a:solidFill>
                  <a:schemeClr val="accent4"/>
                </a:solidFill>
                <a:latin typeface="Arial" panose="020B0604020202020204" pitchFamily="34" charset="0"/>
                <a:ea typeface="Calibri"/>
                <a:cs typeface="Arial" panose="020B0604020202020204" pitchFamily="34" charset="0"/>
              </a:rPr>
              <a:t>Access control</a:t>
            </a:r>
          </a:p>
        </p:txBody>
      </p:sp>
      <p:sp>
        <p:nvSpPr>
          <p:cNvPr id="10" name="TextBox 9">
            <a:extLst>
              <a:ext uri="{FF2B5EF4-FFF2-40B4-BE49-F238E27FC236}">
                <a16:creationId xmlns:a16="http://schemas.microsoft.com/office/drawing/2014/main" id="{E0247E5B-988B-4951-8715-4A9A4D1CBF26}"/>
              </a:ext>
            </a:extLst>
          </p:cNvPr>
          <p:cNvSpPr txBox="1"/>
          <p:nvPr/>
        </p:nvSpPr>
        <p:spPr>
          <a:xfrm>
            <a:off x="1260777" y="2527508"/>
            <a:ext cx="3263931" cy="369332"/>
          </a:xfrm>
          <a:prstGeom prst="rect">
            <a:avLst/>
          </a:prstGeom>
          <a:noFill/>
        </p:spPr>
        <p:txBody>
          <a:bodyPr wrap="square">
            <a:spAutoFit/>
          </a:bodyPr>
          <a:lstStyle/>
          <a:p>
            <a:pPr indent="-347661">
              <a:lnSpc>
                <a:spcPct val="90000"/>
              </a:lnSpc>
              <a:spcBef>
                <a:spcPct val="20000"/>
              </a:spcBef>
            </a:pPr>
            <a:r>
              <a:rPr lang="en-US" sz="2000" b="1">
                <a:solidFill>
                  <a:schemeClr val="accent1"/>
                </a:solidFill>
                <a:latin typeface="Arial" panose="020B0604020202020204" pitchFamily="34" charset="0"/>
                <a:ea typeface="Calibri"/>
                <a:cs typeface="Arial" panose="020B0604020202020204" pitchFamily="34" charset="0"/>
              </a:rPr>
              <a:t>Financial security</a:t>
            </a:r>
            <a:endParaRPr lang="en-US" sz="2000" b="1" i="1">
              <a:solidFill>
                <a:schemeClr val="accent1"/>
              </a:solidFill>
              <a:latin typeface="Arial" panose="020B0604020202020204" pitchFamily="34" charset="0"/>
              <a:ea typeface="Calibri"/>
              <a:cs typeface="Arial" panose="020B0604020202020204" pitchFamily="34" charset="0"/>
            </a:endParaRPr>
          </a:p>
        </p:txBody>
      </p:sp>
      <p:sp>
        <p:nvSpPr>
          <p:cNvPr id="11" name="TextBox 10">
            <a:extLst>
              <a:ext uri="{FF2B5EF4-FFF2-40B4-BE49-F238E27FC236}">
                <a16:creationId xmlns:a16="http://schemas.microsoft.com/office/drawing/2014/main" id="{FE211B61-AAF2-40DF-B80A-EEFB2B2C1BB9}"/>
              </a:ext>
            </a:extLst>
          </p:cNvPr>
          <p:cNvSpPr txBox="1"/>
          <p:nvPr/>
        </p:nvSpPr>
        <p:spPr>
          <a:xfrm>
            <a:off x="1260777" y="2832994"/>
            <a:ext cx="2873831" cy="784830"/>
          </a:xfrm>
          <a:prstGeom prst="rect">
            <a:avLst/>
          </a:prstGeom>
          <a:noFill/>
        </p:spPr>
        <p:txBody>
          <a:bodyPr wrap="square">
            <a:spAutoFit/>
          </a:bodyPr>
          <a:lstStyle/>
          <a:p>
            <a:r>
              <a:rPr lang="en-US" sz="1500">
                <a:solidFill>
                  <a:schemeClr val="accent4"/>
                </a:solidFill>
                <a:latin typeface="Arial" panose="020B0604020202020204" pitchFamily="34" charset="0"/>
                <a:ea typeface="Calibri"/>
                <a:cs typeface="Arial" panose="020B0604020202020204" pitchFamily="34" charset="0"/>
              </a:rPr>
              <a:t>Locksmithing</a:t>
            </a:r>
          </a:p>
          <a:p>
            <a:r>
              <a:rPr lang="en-US" sz="1500">
                <a:solidFill>
                  <a:schemeClr val="accent4"/>
                </a:solidFill>
                <a:latin typeface="Arial" panose="020B0604020202020204" pitchFamily="34" charset="0"/>
                <a:ea typeface="Calibri"/>
                <a:cs typeface="Arial" panose="020B0604020202020204" pitchFamily="34" charset="0"/>
              </a:rPr>
              <a:t>Remote drive-up systems</a:t>
            </a:r>
          </a:p>
          <a:p>
            <a:r>
              <a:rPr lang="en-US" sz="1500">
                <a:solidFill>
                  <a:schemeClr val="accent4"/>
                </a:solidFill>
                <a:latin typeface="Arial" panose="020B0604020202020204" pitchFamily="34" charset="0"/>
                <a:ea typeface="Calibri"/>
                <a:cs typeface="Arial" panose="020B0604020202020204" pitchFamily="34" charset="0"/>
              </a:rPr>
              <a:t>Modular vaults &amp; vault doors</a:t>
            </a:r>
          </a:p>
        </p:txBody>
      </p:sp>
      <p:sp>
        <p:nvSpPr>
          <p:cNvPr id="13" name="TextBox 12">
            <a:extLst>
              <a:ext uri="{FF2B5EF4-FFF2-40B4-BE49-F238E27FC236}">
                <a16:creationId xmlns:a16="http://schemas.microsoft.com/office/drawing/2014/main" id="{F309598D-A140-4EB3-9E94-FC614938416A}"/>
              </a:ext>
            </a:extLst>
          </p:cNvPr>
          <p:cNvSpPr txBox="1"/>
          <p:nvPr/>
        </p:nvSpPr>
        <p:spPr>
          <a:xfrm>
            <a:off x="1260778" y="5166765"/>
            <a:ext cx="3019026" cy="369332"/>
          </a:xfrm>
          <a:prstGeom prst="rect">
            <a:avLst/>
          </a:prstGeom>
          <a:noFill/>
        </p:spPr>
        <p:txBody>
          <a:bodyPr wrap="square">
            <a:spAutoFit/>
          </a:bodyPr>
          <a:lstStyle>
            <a:defPPr>
              <a:defRPr lang="en-US"/>
            </a:defPPr>
            <a:lvl1pPr indent="-347663">
              <a:lnSpc>
                <a:spcPct val="90000"/>
              </a:lnSpc>
              <a:spcBef>
                <a:spcPct val="20000"/>
              </a:spcBef>
              <a:defRPr sz="2000" b="1" spc="20">
                <a:solidFill>
                  <a:srgbClr val="BD2D28"/>
                </a:solidFill>
                <a:latin typeface="Arial" panose="020B0604020202020204" pitchFamily="34" charset="0"/>
                <a:ea typeface="Calibri"/>
                <a:cs typeface="Arial" panose="020B0604020202020204" pitchFamily="34" charset="0"/>
              </a:defRPr>
            </a:lvl1pPr>
          </a:lstStyle>
          <a:p>
            <a:r>
              <a:rPr lang="en-US" spc="0">
                <a:solidFill>
                  <a:schemeClr val="accent1"/>
                </a:solidFill>
              </a:rPr>
              <a:t>Situational awareness</a:t>
            </a:r>
          </a:p>
        </p:txBody>
      </p:sp>
      <p:sp>
        <p:nvSpPr>
          <p:cNvPr id="14" name="TextBox 13">
            <a:extLst>
              <a:ext uri="{FF2B5EF4-FFF2-40B4-BE49-F238E27FC236}">
                <a16:creationId xmlns:a16="http://schemas.microsoft.com/office/drawing/2014/main" id="{E69D34FB-E6C1-4F1C-A8C0-D14B904C4614}"/>
              </a:ext>
            </a:extLst>
          </p:cNvPr>
          <p:cNvSpPr txBox="1"/>
          <p:nvPr/>
        </p:nvSpPr>
        <p:spPr>
          <a:xfrm>
            <a:off x="1260778" y="5470771"/>
            <a:ext cx="2873828" cy="784830"/>
          </a:xfrm>
          <a:prstGeom prst="rect">
            <a:avLst/>
          </a:prstGeom>
          <a:noFill/>
        </p:spPr>
        <p:txBody>
          <a:bodyPr wrap="square">
            <a:spAutoFit/>
          </a:bodyPr>
          <a:lstStyle/>
          <a:p>
            <a:r>
              <a:rPr lang="en-US" sz="1500">
                <a:solidFill>
                  <a:schemeClr val="accent4"/>
                </a:solidFill>
                <a:latin typeface="Arial" panose="020B0604020202020204" pitchFamily="34" charset="0"/>
                <a:ea typeface="Calibri"/>
                <a:cs typeface="Arial" panose="020B0604020202020204" pitchFamily="34" charset="0"/>
              </a:rPr>
              <a:t>Mass notification</a:t>
            </a:r>
          </a:p>
          <a:p>
            <a:r>
              <a:rPr lang="en-US" sz="1500">
                <a:solidFill>
                  <a:schemeClr val="accent4"/>
                </a:solidFill>
                <a:latin typeface="Arial" panose="020B0604020202020204" pitchFamily="34" charset="0"/>
                <a:ea typeface="Calibri"/>
                <a:cs typeface="Arial" panose="020B0604020202020204" pitchFamily="34" charset="0"/>
              </a:rPr>
              <a:t>Advanced sensors</a:t>
            </a:r>
          </a:p>
          <a:p>
            <a:r>
              <a:rPr lang="en-US" sz="1500">
                <a:solidFill>
                  <a:schemeClr val="accent4"/>
                </a:solidFill>
                <a:latin typeface="Arial" panose="020B0604020202020204" pitchFamily="34" charset="0"/>
                <a:ea typeface="Calibri"/>
                <a:cs typeface="Arial" panose="020B0604020202020204" pitchFamily="34" charset="0"/>
              </a:rPr>
              <a:t>GSOC &amp; Fusion centers</a:t>
            </a:r>
          </a:p>
        </p:txBody>
      </p:sp>
      <p:sp>
        <p:nvSpPr>
          <p:cNvPr id="16" name="TextBox 15">
            <a:extLst>
              <a:ext uri="{FF2B5EF4-FFF2-40B4-BE49-F238E27FC236}">
                <a16:creationId xmlns:a16="http://schemas.microsoft.com/office/drawing/2014/main" id="{F5430C67-546D-420A-BED1-1E30206B02E1}"/>
              </a:ext>
            </a:extLst>
          </p:cNvPr>
          <p:cNvSpPr txBox="1"/>
          <p:nvPr/>
        </p:nvSpPr>
        <p:spPr>
          <a:xfrm>
            <a:off x="1260777" y="3861865"/>
            <a:ext cx="3263931" cy="369332"/>
          </a:xfrm>
          <a:prstGeom prst="rect">
            <a:avLst/>
          </a:prstGeom>
          <a:noFill/>
        </p:spPr>
        <p:txBody>
          <a:bodyPr wrap="square">
            <a:spAutoFit/>
          </a:bodyPr>
          <a:lstStyle>
            <a:defPPr>
              <a:defRPr lang="en-US"/>
            </a:defPPr>
            <a:lvl1pPr indent="-347663">
              <a:lnSpc>
                <a:spcPct val="90000"/>
              </a:lnSpc>
              <a:spcBef>
                <a:spcPct val="20000"/>
              </a:spcBef>
              <a:defRPr sz="2000" b="1" spc="20">
                <a:solidFill>
                  <a:srgbClr val="8E99AD"/>
                </a:solidFill>
                <a:latin typeface="Arial" panose="020B0604020202020204" pitchFamily="34" charset="0"/>
                <a:ea typeface="Calibri"/>
                <a:cs typeface="Arial" panose="020B0604020202020204" pitchFamily="34" charset="0"/>
              </a:defRPr>
            </a:lvl1pPr>
          </a:lstStyle>
          <a:p>
            <a:r>
              <a:rPr lang="en-US" spc="0">
                <a:solidFill>
                  <a:schemeClr val="accent1"/>
                </a:solidFill>
              </a:rPr>
              <a:t>Audio-visual</a:t>
            </a:r>
          </a:p>
        </p:txBody>
      </p:sp>
      <p:sp>
        <p:nvSpPr>
          <p:cNvPr id="17" name="TextBox 16">
            <a:extLst>
              <a:ext uri="{FF2B5EF4-FFF2-40B4-BE49-F238E27FC236}">
                <a16:creationId xmlns:a16="http://schemas.microsoft.com/office/drawing/2014/main" id="{BE9B6C88-FDF5-4263-87CD-F321F4F1CBAA}"/>
              </a:ext>
            </a:extLst>
          </p:cNvPr>
          <p:cNvSpPr txBox="1"/>
          <p:nvPr/>
        </p:nvSpPr>
        <p:spPr>
          <a:xfrm>
            <a:off x="1260777" y="4170558"/>
            <a:ext cx="3100566" cy="784830"/>
          </a:xfrm>
          <a:prstGeom prst="rect">
            <a:avLst/>
          </a:prstGeom>
          <a:noFill/>
        </p:spPr>
        <p:txBody>
          <a:bodyPr wrap="square">
            <a:spAutoFit/>
          </a:bodyPr>
          <a:lstStyle/>
          <a:p>
            <a:r>
              <a:rPr lang="en-US" sz="1500">
                <a:solidFill>
                  <a:schemeClr val="accent4"/>
                </a:solidFill>
                <a:latin typeface="Arial" panose="020B0604020202020204" pitchFamily="34" charset="0"/>
                <a:ea typeface="Calibri"/>
                <a:cs typeface="Arial" panose="020B0604020202020204" pitchFamily="34" charset="0"/>
              </a:rPr>
              <a:t>Sound systems</a:t>
            </a:r>
          </a:p>
          <a:p>
            <a:r>
              <a:rPr lang="en-US" sz="1500">
                <a:solidFill>
                  <a:schemeClr val="accent4"/>
                </a:solidFill>
                <a:latin typeface="Arial" panose="020B0604020202020204" pitchFamily="34" charset="0"/>
                <a:ea typeface="Calibri"/>
                <a:cs typeface="Arial" panose="020B0604020202020204" pitchFamily="34" charset="0"/>
              </a:rPr>
              <a:t>Digital signage</a:t>
            </a:r>
          </a:p>
          <a:p>
            <a:r>
              <a:rPr lang="en-US" sz="1500">
                <a:solidFill>
                  <a:schemeClr val="accent4"/>
                </a:solidFill>
                <a:latin typeface="Arial" panose="020B0604020202020204" pitchFamily="34" charset="0"/>
                <a:ea typeface="Calibri"/>
                <a:cs typeface="Arial" panose="020B0604020202020204" pitchFamily="34" charset="0"/>
              </a:rPr>
              <a:t>Video walls</a:t>
            </a:r>
          </a:p>
        </p:txBody>
      </p:sp>
      <p:sp>
        <p:nvSpPr>
          <p:cNvPr id="19" name="TextBox 18">
            <a:extLst>
              <a:ext uri="{FF2B5EF4-FFF2-40B4-BE49-F238E27FC236}">
                <a16:creationId xmlns:a16="http://schemas.microsoft.com/office/drawing/2014/main" id="{41067137-DAEC-4D1D-8D43-EA33E7CC0BD2}"/>
              </a:ext>
            </a:extLst>
          </p:cNvPr>
          <p:cNvSpPr txBox="1"/>
          <p:nvPr/>
        </p:nvSpPr>
        <p:spPr>
          <a:xfrm>
            <a:off x="5212837" y="2527502"/>
            <a:ext cx="3593886" cy="369332"/>
          </a:xfrm>
          <a:prstGeom prst="rect">
            <a:avLst/>
          </a:prstGeom>
          <a:noFill/>
        </p:spPr>
        <p:txBody>
          <a:bodyPr wrap="square">
            <a:spAutoFit/>
          </a:bodyPr>
          <a:lstStyle/>
          <a:p>
            <a:pPr indent="-347661">
              <a:lnSpc>
                <a:spcPct val="90000"/>
              </a:lnSpc>
              <a:spcBef>
                <a:spcPct val="20000"/>
              </a:spcBef>
            </a:pPr>
            <a:r>
              <a:rPr lang="en-US" sz="2000" b="1">
                <a:solidFill>
                  <a:schemeClr val="accent1"/>
                </a:solidFill>
                <a:latin typeface="Arial" panose="020B0604020202020204" pitchFamily="34" charset="0"/>
                <a:ea typeface="Calibri"/>
                <a:cs typeface="Arial" panose="020B0604020202020204" pitchFamily="34" charset="0"/>
              </a:rPr>
              <a:t>Healthcare technologies</a:t>
            </a:r>
            <a:endParaRPr lang="en-US" sz="2000" b="1" i="1">
              <a:solidFill>
                <a:schemeClr val="accent1"/>
              </a:solidFill>
              <a:latin typeface="Arial" panose="020B0604020202020204" pitchFamily="34" charset="0"/>
              <a:ea typeface="Calibri"/>
              <a:cs typeface="Arial" panose="020B0604020202020204" pitchFamily="34" charset="0"/>
            </a:endParaRPr>
          </a:p>
        </p:txBody>
      </p:sp>
      <p:sp>
        <p:nvSpPr>
          <p:cNvPr id="20" name="TextBox 19">
            <a:extLst>
              <a:ext uri="{FF2B5EF4-FFF2-40B4-BE49-F238E27FC236}">
                <a16:creationId xmlns:a16="http://schemas.microsoft.com/office/drawing/2014/main" id="{CB4C0D78-283C-42B8-94D3-20A9BFEDC5D1}"/>
              </a:ext>
            </a:extLst>
          </p:cNvPr>
          <p:cNvSpPr txBox="1"/>
          <p:nvPr/>
        </p:nvSpPr>
        <p:spPr>
          <a:xfrm>
            <a:off x="5212837" y="2832994"/>
            <a:ext cx="3455202" cy="784830"/>
          </a:xfrm>
          <a:prstGeom prst="rect">
            <a:avLst/>
          </a:prstGeom>
          <a:noFill/>
        </p:spPr>
        <p:txBody>
          <a:bodyPr wrap="square">
            <a:spAutoFit/>
          </a:bodyPr>
          <a:lstStyle/>
          <a:p>
            <a:r>
              <a:rPr lang="en-US" sz="1500">
                <a:solidFill>
                  <a:schemeClr val="accent4"/>
                </a:solidFill>
                <a:latin typeface="Arial" panose="020B0604020202020204" pitchFamily="34" charset="0"/>
                <a:ea typeface="Calibri"/>
                <a:cs typeface="Arial" panose="020B0604020202020204" pitchFamily="34" charset="0"/>
              </a:rPr>
              <a:t>Location intelligence</a:t>
            </a:r>
          </a:p>
          <a:p>
            <a:r>
              <a:rPr lang="en-US" sz="1500">
                <a:solidFill>
                  <a:schemeClr val="accent4"/>
                </a:solidFill>
                <a:latin typeface="Arial" panose="020B0604020202020204" pitchFamily="34" charset="0"/>
                <a:ea typeface="Calibri"/>
                <a:cs typeface="Arial" panose="020B0604020202020204" pitchFamily="34" charset="0"/>
              </a:rPr>
              <a:t>Patient protection</a:t>
            </a:r>
          </a:p>
          <a:p>
            <a:r>
              <a:rPr lang="en-US" sz="1500">
                <a:solidFill>
                  <a:schemeClr val="accent4"/>
                </a:solidFill>
                <a:latin typeface="Arial" panose="020B0604020202020204" pitchFamily="34" charset="0"/>
                <a:ea typeface="Calibri"/>
                <a:cs typeface="Arial" panose="020B0604020202020204" pitchFamily="34" charset="0"/>
              </a:rPr>
              <a:t>Environmental &amp; temp monitoring</a:t>
            </a:r>
          </a:p>
        </p:txBody>
      </p:sp>
      <p:sp>
        <p:nvSpPr>
          <p:cNvPr id="22" name="TextBox 21">
            <a:extLst>
              <a:ext uri="{FF2B5EF4-FFF2-40B4-BE49-F238E27FC236}">
                <a16:creationId xmlns:a16="http://schemas.microsoft.com/office/drawing/2014/main" id="{D3D0542A-6369-4B7D-8A5D-878EF0D11C43}"/>
              </a:ext>
            </a:extLst>
          </p:cNvPr>
          <p:cNvSpPr txBox="1"/>
          <p:nvPr/>
        </p:nvSpPr>
        <p:spPr>
          <a:xfrm>
            <a:off x="5212837" y="3861857"/>
            <a:ext cx="2908085" cy="369332"/>
          </a:xfrm>
          <a:prstGeom prst="rect">
            <a:avLst/>
          </a:prstGeom>
          <a:noFill/>
        </p:spPr>
        <p:txBody>
          <a:bodyPr wrap="square">
            <a:spAutoFit/>
          </a:bodyPr>
          <a:lstStyle/>
          <a:p>
            <a:pPr indent="-347661">
              <a:lnSpc>
                <a:spcPct val="90000"/>
              </a:lnSpc>
              <a:spcBef>
                <a:spcPct val="20000"/>
              </a:spcBef>
            </a:pPr>
            <a:r>
              <a:rPr lang="en-US" sz="2000" b="1">
                <a:solidFill>
                  <a:schemeClr val="accent1"/>
                </a:solidFill>
                <a:latin typeface="Arial" panose="020B0604020202020204" pitchFamily="34" charset="0"/>
                <a:ea typeface="Calibri"/>
                <a:cs typeface="Arial" panose="020B0604020202020204" pitchFamily="34" charset="0"/>
              </a:rPr>
              <a:t>Building automation</a:t>
            </a:r>
            <a:endParaRPr lang="en-US" sz="2000" b="1" i="1">
              <a:solidFill>
                <a:schemeClr val="accent1"/>
              </a:solidFill>
              <a:latin typeface="Arial" panose="020B0604020202020204" pitchFamily="34" charset="0"/>
              <a:ea typeface="Calibri"/>
              <a:cs typeface="Arial" panose="020B0604020202020204" pitchFamily="34" charset="0"/>
            </a:endParaRPr>
          </a:p>
        </p:txBody>
      </p:sp>
      <p:sp>
        <p:nvSpPr>
          <p:cNvPr id="23" name="TextBox 22">
            <a:extLst>
              <a:ext uri="{FF2B5EF4-FFF2-40B4-BE49-F238E27FC236}">
                <a16:creationId xmlns:a16="http://schemas.microsoft.com/office/drawing/2014/main" id="{EA491F2B-D983-4B92-B28F-FC55808CFA24}"/>
              </a:ext>
            </a:extLst>
          </p:cNvPr>
          <p:cNvSpPr txBox="1"/>
          <p:nvPr/>
        </p:nvSpPr>
        <p:spPr>
          <a:xfrm>
            <a:off x="5212837" y="4170558"/>
            <a:ext cx="2873829" cy="784829"/>
          </a:xfrm>
          <a:prstGeom prst="rect">
            <a:avLst/>
          </a:prstGeom>
          <a:noFill/>
        </p:spPr>
        <p:txBody>
          <a:bodyPr wrap="square">
            <a:spAutoFit/>
          </a:bodyPr>
          <a:lstStyle/>
          <a:p>
            <a:r>
              <a:rPr lang="en-US" sz="1500">
                <a:solidFill>
                  <a:schemeClr val="accent4"/>
                </a:solidFill>
                <a:latin typeface="Arial" panose="020B0604020202020204" pitchFamily="34" charset="0"/>
                <a:ea typeface="Calibri"/>
                <a:cs typeface="Arial" panose="020B0604020202020204" pitchFamily="34" charset="0"/>
              </a:rPr>
              <a:t>HVAC controls</a:t>
            </a:r>
          </a:p>
          <a:p>
            <a:r>
              <a:rPr lang="en-US" sz="1500">
                <a:solidFill>
                  <a:schemeClr val="accent4"/>
                </a:solidFill>
                <a:latin typeface="Arial" panose="020B0604020202020204" pitchFamily="34" charset="0"/>
                <a:ea typeface="Calibri"/>
                <a:cs typeface="Arial" panose="020B0604020202020204" pitchFamily="34" charset="0"/>
              </a:rPr>
              <a:t>Energy management</a:t>
            </a:r>
          </a:p>
          <a:p>
            <a:r>
              <a:rPr lang="en-US" sz="1500">
                <a:solidFill>
                  <a:schemeClr val="accent4"/>
                </a:solidFill>
                <a:latin typeface="Arial" panose="020B0604020202020204" pitchFamily="34" charset="0"/>
                <a:ea typeface="Calibri"/>
                <a:cs typeface="Arial" panose="020B0604020202020204" pitchFamily="34" charset="0"/>
              </a:rPr>
              <a:t>Indoor air quality</a:t>
            </a:r>
          </a:p>
        </p:txBody>
      </p:sp>
      <p:sp>
        <p:nvSpPr>
          <p:cNvPr id="25" name="TextBox 24">
            <a:extLst>
              <a:ext uri="{FF2B5EF4-FFF2-40B4-BE49-F238E27FC236}">
                <a16:creationId xmlns:a16="http://schemas.microsoft.com/office/drawing/2014/main" id="{AA3D84A4-E97E-47EA-9F93-2A5C89CC8C60}"/>
              </a:ext>
            </a:extLst>
          </p:cNvPr>
          <p:cNvSpPr txBox="1"/>
          <p:nvPr/>
        </p:nvSpPr>
        <p:spPr>
          <a:xfrm>
            <a:off x="5212837" y="5166766"/>
            <a:ext cx="3593886" cy="369332"/>
          </a:xfrm>
          <a:prstGeom prst="rect">
            <a:avLst/>
          </a:prstGeom>
          <a:noFill/>
        </p:spPr>
        <p:txBody>
          <a:bodyPr wrap="square">
            <a:spAutoFit/>
          </a:bodyPr>
          <a:lstStyle/>
          <a:p>
            <a:pPr indent="-347661">
              <a:lnSpc>
                <a:spcPct val="90000"/>
              </a:lnSpc>
              <a:spcBef>
                <a:spcPct val="20000"/>
              </a:spcBef>
            </a:pPr>
            <a:r>
              <a:rPr lang="en-US" sz="2000" b="1" spc="20">
                <a:solidFill>
                  <a:schemeClr val="accent1"/>
                </a:solidFill>
                <a:latin typeface="Arial" panose="020B0604020202020204" pitchFamily="34" charset="0"/>
                <a:ea typeface="Calibri"/>
                <a:cs typeface="Arial" panose="020B0604020202020204" pitchFamily="34" charset="0"/>
              </a:rPr>
              <a:t>Digital transformation</a:t>
            </a:r>
          </a:p>
        </p:txBody>
      </p:sp>
      <p:sp>
        <p:nvSpPr>
          <p:cNvPr id="26" name="TextBox 25">
            <a:extLst>
              <a:ext uri="{FF2B5EF4-FFF2-40B4-BE49-F238E27FC236}">
                <a16:creationId xmlns:a16="http://schemas.microsoft.com/office/drawing/2014/main" id="{C098AE88-BCCE-4DFB-9051-F3F73D4646C2}"/>
              </a:ext>
            </a:extLst>
          </p:cNvPr>
          <p:cNvSpPr txBox="1"/>
          <p:nvPr/>
        </p:nvSpPr>
        <p:spPr>
          <a:xfrm>
            <a:off x="5212837" y="5470771"/>
            <a:ext cx="2873827" cy="784830"/>
          </a:xfrm>
          <a:prstGeom prst="rect">
            <a:avLst/>
          </a:prstGeom>
          <a:noFill/>
        </p:spPr>
        <p:txBody>
          <a:bodyPr wrap="square">
            <a:spAutoFit/>
          </a:bodyPr>
          <a:lstStyle/>
          <a:p>
            <a:r>
              <a:rPr lang="en-US" sz="1500">
                <a:solidFill>
                  <a:schemeClr val="accent4"/>
                </a:solidFill>
                <a:latin typeface="Arial" panose="020B0604020202020204" pitchFamily="34" charset="0"/>
                <a:ea typeface="Calibri"/>
                <a:cs typeface="Arial" panose="020B0604020202020204" pitchFamily="34" charset="0"/>
              </a:rPr>
              <a:t>AI &amp; computer vision</a:t>
            </a:r>
          </a:p>
          <a:p>
            <a:r>
              <a:rPr lang="en-US" sz="1500">
                <a:solidFill>
                  <a:schemeClr val="accent4"/>
                </a:solidFill>
                <a:latin typeface="Arial" panose="020B0604020202020204" pitchFamily="34" charset="0"/>
                <a:ea typeface="Calibri"/>
                <a:cs typeface="Arial" panose="020B0604020202020204" pitchFamily="34" charset="0"/>
              </a:rPr>
              <a:t>IoT &amp; edge computing</a:t>
            </a:r>
          </a:p>
          <a:p>
            <a:r>
              <a:rPr lang="en-US" sz="1500">
                <a:solidFill>
                  <a:schemeClr val="accent4"/>
                </a:solidFill>
                <a:latin typeface="Arial" panose="020B0604020202020204" pitchFamily="34" charset="0"/>
                <a:ea typeface="Calibri"/>
                <a:cs typeface="Arial" panose="020B0604020202020204" pitchFamily="34" charset="0"/>
              </a:rPr>
              <a:t>Cloud solutions</a:t>
            </a:r>
          </a:p>
        </p:txBody>
      </p:sp>
      <p:sp>
        <p:nvSpPr>
          <p:cNvPr id="28" name="Text Box 28">
            <a:extLst>
              <a:ext uri="{FF2B5EF4-FFF2-40B4-BE49-F238E27FC236}">
                <a16:creationId xmlns:a16="http://schemas.microsoft.com/office/drawing/2014/main" id="{B694529C-739E-4790-986B-B138B3821AE0}"/>
              </a:ext>
            </a:extLst>
          </p:cNvPr>
          <p:cNvSpPr txBox="1">
            <a:spLocks noChangeArrowheads="1"/>
          </p:cNvSpPr>
          <p:nvPr/>
        </p:nvSpPr>
        <p:spPr bwMode="auto">
          <a:xfrm>
            <a:off x="491650" y="381614"/>
            <a:ext cx="3895618" cy="584775"/>
          </a:xfrm>
          <a:prstGeom prst="rect">
            <a:avLst/>
          </a:prstGeom>
          <a:noFill/>
          <a:ln w="9525">
            <a:noFill/>
            <a:miter lim="800000"/>
            <a:headEnd/>
            <a:tailEnd/>
          </a:ln>
          <a:extLst>
            <a:ext uri="{909E8E84-426E-40dd-AFC4-6F175D3DCCD1}">
              <a14:hiddenFill xmlns:a14="http://schemas.microsoft.com/office/drawing/2010/main" xmlns="">
                <a:solidFill>
                  <a:srgbClr val="FFFFFF"/>
                </a:solidFill>
              </a14:hiddenFill>
            </a:ext>
          </a:extLst>
        </p:spPr>
        <p:txBody>
          <a:bodyPr wrap="none">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3200" b="1">
                <a:solidFill>
                  <a:srgbClr val="0099D8"/>
                </a:solidFill>
                <a:ea typeface="Calibri"/>
                <a:cs typeface="Arial" panose="020B0604020202020204" pitchFamily="34" charset="0"/>
              </a:rPr>
              <a:t>Solutions</a:t>
            </a:r>
            <a:r>
              <a:rPr lang="en-US" altLang="en-US" sz="3200" b="1">
                <a:solidFill>
                  <a:srgbClr val="BD2D28"/>
                </a:solidFill>
                <a:ea typeface="Calibri"/>
                <a:cs typeface="Arial" panose="020B0604020202020204" pitchFamily="34" charset="0"/>
              </a:rPr>
              <a:t> </a:t>
            </a:r>
            <a:r>
              <a:rPr lang="en-US" altLang="en-US" sz="3200">
                <a:solidFill>
                  <a:srgbClr val="094063"/>
                </a:solidFill>
                <a:ea typeface="Calibri"/>
                <a:cs typeface="Arial" panose="020B0604020202020204" pitchFamily="34" charset="0"/>
              </a:rPr>
              <a:t>overview</a:t>
            </a:r>
          </a:p>
        </p:txBody>
      </p:sp>
      <p:pic>
        <p:nvPicPr>
          <p:cNvPr id="30" name="Graphic 29" descr="Lock outline">
            <a:extLst>
              <a:ext uri="{FF2B5EF4-FFF2-40B4-BE49-F238E27FC236}">
                <a16:creationId xmlns:a16="http://schemas.microsoft.com/office/drawing/2014/main" id="{205D5AF1-CC44-4402-8F87-16FCABE5834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2337" y="1234073"/>
            <a:ext cx="852152" cy="852152"/>
          </a:xfrm>
          <a:prstGeom prst="rect">
            <a:avLst/>
          </a:prstGeom>
        </p:spPr>
      </p:pic>
      <p:pic>
        <p:nvPicPr>
          <p:cNvPr id="31" name="Graphic 30" descr="Fire outline">
            <a:extLst>
              <a:ext uri="{FF2B5EF4-FFF2-40B4-BE49-F238E27FC236}">
                <a16:creationId xmlns:a16="http://schemas.microsoft.com/office/drawing/2014/main" id="{5717FE75-BA06-40F6-BB4E-DF1C9AE1EE1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252501" y="1315831"/>
            <a:ext cx="802389" cy="802389"/>
          </a:xfrm>
          <a:prstGeom prst="rect">
            <a:avLst/>
          </a:prstGeom>
        </p:spPr>
      </p:pic>
      <p:pic>
        <p:nvPicPr>
          <p:cNvPr id="32" name="Graphic 31" descr="Safe outline">
            <a:extLst>
              <a:ext uri="{FF2B5EF4-FFF2-40B4-BE49-F238E27FC236}">
                <a16:creationId xmlns:a16="http://schemas.microsoft.com/office/drawing/2014/main" id="{60ED1966-2B12-4B5D-9398-6805EDD17BF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58900" y="2612708"/>
            <a:ext cx="849499" cy="849499"/>
          </a:xfrm>
          <a:prstGeom prst="rect">
            <a:avLst/>
          </a:prstGeom>
        </p:spPr>
      </p:pic>
      <p:pic>
        <p:nvPicPr>
          <p:cNvPr id="33" name="Graphic 32" descr="Building outline">
            <a:extLst>
              <a:ext uri="{FF2B5EF4-FFF2-40B4-BE49-F238E27FC236}">
                <a16:creationId xmlns:a16="http://schemas.microsoft.com/office/drawing/2014/main" id="{BDFCA058-B781-4B1B-BF73-6FB4242E1D5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213430" y="3832072"/>
            <a:ext cx="849499" cy="849499"/>
          </a:xfrm>
          <a:prstGeom prst="rect">
            <a:avLst/>
          </a:prstGeom>
        </p:spPr>
      </p:pic>
      <p:pic>
        <p:nvPicPr>
          <p:cNvPr id="35" name="Graphic 34" descr="Medical outline">
            <a:extLst>
              <a:ext uri="{FF2B5EF4-FFF2-40B4-BE49-F238E27FC236}">
                <a16:creationId xmlns:a16="http://schemas.microsoft.com/office/drawing/2014/main" id="{12DE33E2-C92B-4B4A-B4C5-C5E4988F42E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4224654" y="2605186"/>
            <a:ext cx="849499" cy="849499"/>
          </a:xfrm>
          <a:prstGeom prst="rect">
            <a:avLst/>
          </a:prstGeom>
        </p:spPr>
      </p:pic>
      <p:pic>
        <p:nvPicPr>
          <p:cNvPr id="47" name="Graphic 46" descr="Volume outline">
            <a:extLst>
              <a:ext uri="{FF2B5EF4-FFF2-40B4-BE49-F238E27FC236}">
                <a16:creationId xmlns:a16="http://schemas.microsoft.com/office/drawing/2014/main" id="{50C1A6F4-0DC1-4462-8409-C11A5761C608}"/>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335490" y="3968737"/>
            <a:ext cx="850392" cy="850392"/>
          </a:xfrm>
          <a:prstGeom prst="rect">
            <a:avLst/>
          </a:prstGeom>
        </p:spPr>
      </p:pic>
      <p:pic>
        <p:nvPicPr>
          <p:cNvPr id="49" name="Graphic 48" descr="Network outline">
            <a:extLst>
              <a:ext uri="{FF2B5EF4-FFF2-40B4-BE49-F238E27FC236}">
                <a16:creationId xmlns:a16="http://schemas.microsoft.com/office/drawing/2014/main" id="{95CC1220-B483-4F84-90CF-A868CCE889EA}"/>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291947" y="5110901"/>
            <a:ext cx="850392" cy="850392"/>
          </a:xfrm>
          <a:prstGeom prst="rect">
            <a:avLst/>
          </a:prstGeom>
        </p:spPr>
      </p:pic>
      <p:pic>
        <p:nvPicPr>
          <p:cNvPr id="51" name="Graphic 50" descr="Cloud outline">
            <a:extLst>
              <a:ext uri="{FF2B5EF4-FFF2-40B4-BE49-F238E27FC236}">
                <a16:creationId xmlns:a16="http://schemas.microsoft.com/office/drawing/2014/main" id="{FD1DC6DA-8C89-4BDD-B36D-005A14BD8EB0}"/>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4208828" y="5064889"/>
            <a:ext cx="914400" cy="914400"/>
          </a:xfrm>
          <a:prstGeom prst="rect">
            <a:avLst/>
          </a:prstGeom>
        </p:spPr>
      </p:pic>
      <p:pic>
        <p:nvPicPr>
          <p:cNvPr id="55" name="Picture 54" descr="A picture containing diagram&#10;&#10;Description automatically generated">
            <a:extLst>
              <a:ext uri="{FF2B5EF4-FFF2-40B4-BE49-F238E27FC236}">
                <a16:creationId xmlns:a16="http://schemas.microsoft.com/office/drawing/2014/main" id="{2497E088-2B33-4AFA-9F61-8E86F9C30A60}"/>
              </a:ext>
            </a:extLst>
          </p:cNvPr>
          <p:cNvPicPr>
            <a:picLocks noChangeAspect="1"/>
          </p:cNvPicPr>
          <p:nvPr/>
        </p:nvPicPr>
        <p:blipFill rotWithShape="1">
          <a:blip r:embed="rId19" cstate="email">
            <a:extLst>
              <a:ext uri="{28A0092B-C50C-407E-A947-70E740481C1C}">
                <a14:useLocalDpi xmlns:a14="http://schemas.microsoft.com/office/drawing/2010/main"/>
              </a:ext>
            </a:extLst>
          </a:blip>
          <a:srcRect/>
          <a:stretch/>
        </p:blipFill>
        <p:spPr>
          <a:xfrm>
            <a:off x="8728963" y="1"/>
            <a:ext cx="3455203" cy="6513422"/>
          </a:xfrm>
          <a:prstGeom prst="rect">
            <a:avLst/>
          </a:prstGeom>
        </p:spPr>
      </p:pic>
      <p:sp>
        <p:nvSpPr>
          <p:cNvPr id="3" name="Freeform 342">
            <a:extLst>
              <a:ext uri="{FF2B5EF4-FFF2-40B4-BE49-F238E27FC236}">
                <a16:creationId xmlns:a16="http://schemas.microsoft.com/office/drawing/2014/main" id="{77D6FCBF-C231-42A6-32A3-2A9F68E3130B}"/>
              </a:ext>
            </a:extLst>
          </p:cNvPr>
          <p:cNvSpPr>
            <a:spLocks noChangeArrowheads="1"/>
          </p:cNvSpPr>
          <p:nvPr/>
        </p:nvSpPr>
        <p:spPr bwMode="auto">
          <a:xfrm>
            <a:off x="8728962" y="0"/>
            <a:ext cx="3466333" cy="6518680"/>
          </a:xfrm>
          <a:custGeom>
            <a:avLst/>
            <a:gdLst>
              <a:gd name="T0" fmla="*/ 2398352 w 6662"/>
              <a:gd name="T1" fmla="*/ 3962040 h 11008"/>
              <a:gd name="T2" fmla="*/ 0 w 6662"/>
              <a:gd name="T3" fmla="*/ 3962040 h 11008"/>
              <a:gd name="T4" fmla="*/ 0 w 6662"/>
              <a:gd name="T5" fmla="*/ 0 h 11008"/>
              <a:gd name="T6" fmla="*/ 2398352 w 6662"/>
              <a:gd name="T7" fmla="*/ 0 h 11008"/>
              <a:gd name="T8" fmla="*/ 2398352 w 6662"/>
              <a:gd name="T9" fmla="*/ 3962040 h 1100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662" h="11008">
                <a:moveTo>
                  <a:pt x="6661" y="11007"/>
                </a:moveTo>
                <a:lnTo>
                  <a:pt x="0" y="11007"/>
                </a:lnTo>
                <a:lnTo>
                  <a:pt x="0" y="0"/>
                </a:lnTo>
                <a:lnTo>
                  <a:pt x="6661" y="0"/>
                </a:lnTo>
                <a:lnTo>
                  <a:pt x="6661" y="11007"/>
                </a:lnTo>
              </a:path>
            </a:pathLst>
          </a:custGeom>
          <a:gradFill>
            <a:gsLst>
              <a:gs pos="66000">
                <a:schemeClr val="accent1">
                  <a:alpha val="62000"/>
                </a:schemeClr>
              </a:gs>
              <a:gs pos="0">
                <a:schemeClr val="accent5">
                  <a:alpha val="43000"/>
                </a:schemeClr>
              </a:gs>
            </a:gsLst>
            <a:lin ang="5400000" scaled="1"/>
          </a:gradFill>
          <a:ln>
            <a:noFill/>
          </a:ln>
          <a:effectLst/>
        </p:spPr>
        <p:txBody>
          <a:bodyPr wrap="none" anchor="ctr"/>
          <a:lstStyle>
            <a:defPPr>
              <a:defRPr lang="en-US"/>
            </a:defPPr>
            <a:lvl1pPr marL="0" algn="l" defTabSz="914217" rtl="0" eaLnBrk="1" latinLnBrk="0" hangingPunct="1">
              <a:defRPr sz="1800" kern="1200">
                <a:solidFill>
                  <a:schemeClr val="tx1"/>
                </a:solidFill>
                <a:latin typeface="+mn-lt"/>
                <a:ea typeface="+mn-ea"/>
                <a:cs typeface="+mn-cs"/>
              </a:defRPr>
            </a:lvl1pPr>
            <a:lvl2pPr marL="457109" algn="l" defTabSz="914217" rtl="0" eaLnBrk="1" latinLnBrk="0" hangingPunct="1">
              <a:defRPr sz="1800" kern="1200">
                <a:solidFill>
                  <a:schemeClr val="tx1"/>
                </a:solidFill>
                <a:latin typeface="+mn-lt"/>
                <a:ea typeface="+mn-ea"/>
                <a:cs typeface="+mn-cs"/>
              </a:defRPr>
            </a:lvl2pPr>
            <a:lvl3pPr marL="914217" algn="l" defTabSz="914217" rtl="0" eaLnBrk="1" latinLnBrk="0" hangingPunct="1">
              <a:defRPr sz="1800" kern="1200">
                <a:solidFill>
                  <a:schemeClr val="tx1"/>
                </a:solidFill>
                <a:latin typeface="+mn-lt"/>
                <a:ea typeface="+mn-ea"/>
                <a:cs typeface="+mn-cs"/>
              </a:defRPr>
            </a:lvl3pPr>
            <a:lvl4pPr marL="1371326" algn="l" defTabSz="914217" rtl="0" eaLnBrk="1" latinLnBrk="0" hangingPunct="1">
              <a:defRPr sz="1800" kern="1200">
                <a:solidFill>
                  <a:schemeClr val="tx1"/>
                </a:solidFill>
                <a:latin typeface="+mn-lt"/>
                <a:ea typeface="+mn-ea"/>
                <a:cs typeface="+mn-cs"/>
              </a:defRPr>
            </a:lvl4pPr>
            <a:lvl5pPr marL="1828434" algn="l" defTabSz="914217" rtl="0" eaLnBrk="1" latinLnBrk="0" hangingPunct="1">
              <a:defRPr sz="1800" kern="1200">
                <a:solidFill>
                  <a:schemeClr val="tx1"/>
                </a:solidFill>
                <a:latin typeface="+mn-lt"/>
                <a:ea typeface="+mn-ea"/>
                <a:cs typeface="+mn-cs"/>
              </a:defRPr>
            </a:lvl5pPr>
            <a:lvl6pPr marL="2285543" algn="l" defTabSz="914217" rtl="0" eaLnBrk="1" latinLnBrk="0" hangingPunct="1">
              <a:defRPr sz="1800" kern="1200">
                <a:solidFill>
                  <a:schemeClr val="tx1"/>
                </a:solidFill>
                <a:latin typeface="+mn-lt"/>
                <a:ea typeface="+mn-ea"/>
                <a:cs typeface="+mn-cs"/>
              </a:defRPr>
            </a:lvl6pPr>
            <a:lvl7pPr marL="2742652" algn="l" defTabSz="914217" rtl="0" eaLnBrk="1" latinLnBrk="0" hangingPunct="1">
              <a:defRPr sz="1800" kern="1200">
                <a:solidFill>
                  <a:schemeClr val="tx1"/>
                </a:solidFill>
                <a:latin typeface="+mn-lt"/>
                <a:ea typeface="+mn-ea"/>
                <a:cs typeface="+mn-cs"/>
              </a:defRPr>
            </a:lvl7pPr>
            <a:lvl8pPr marL="3199760" algn="l" defTabSz="914217" rtl="0" eaLnBrk="1" latinLnBrk="0" hangingPunct="1">
              <a:defRPr sz="1800" kern="1200">
                <a:solidFill>
                  <a:schemeClr val="tx1"/>
                </a:solidFill>
                <a:latin typeface="+mn-lt"/>
                <a:ea typeface="+mn-ea"/>
                <a:cs typeface="+mn-cs"/>
              </a:defRPr>
            </a:lvl8pPr>
            <a:lvl9pPr marL="3656869" algn="l" defTabSz="914217" rtl="0" eaLnBrk="1" latinLnBrk="0" hangingPunct="1">
              <a:defRPr sz="1800" kern="1200">
                <a:solidFill>
                  <a:schemeClr val="tx1"/>
                </a:solidFill>
                <a:latin typeface="+mn-lt"/>
                <a:ea typeface="+mn-ea"/>
                <a:cs typeface="+mn-cs"/>
              </a:defRPr>
            </a:lvl9pPr>
          </a:lstStyle>
          <a:p>
            <a:endParaRPr lang="en-US" sz="180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0136BA01-18DD-3D91-EBF9-93915624D1DB}"/>
              </a:ext>
            </a:extLst>
          </p:cNvPr>
          <p:cNvSpPr txBox="1"/>
          <p:nvPr/>
        </p:nvSpPr>
        <p:spPr>
          <a:xfrm>
            <a:off x="257452" y="6518680"/>
            <a:ext cx="7531890" cy="369332"/>
          </a:xfrm>
          <a:prstGeom prst="rect">
            <a:avLst/>
          </a:prstGeom>
          <a:noFill/>
        </p:spPr>
        <p:txBody>
          <a:bodyPr wrap="square" rtlCol="0">
            <a:spAutoFit/>
          </a:bodyPr>
          <a:lstStyle/>
          <a:p>
            <a:r>
              <a:rPr lang="en-US" b="1">
                <a:solidFill>
                  <a:schemeClr val="bg1"/>
                </a:solidFill>
              </a:rPr>
              <a:t>https://www.convergint.com/solutions/overview/</a:t>
            </a:r>
          </a:p>
        </p:txBody>
      </p:sp>
    </p:spTree>
    <p:extLst>
      <p:ext uri="{BB962C8B-B14F-4D97-AF65-F5344CB8AC3E}">
        <p14:creationId xmlns:p14="http://schemas.microsoft.com/office/powerpoint/2010/main" val="1513109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0267BD-435E-F264-DD1C-752F02E7851D}"/>
            </a:ext>
          </a:extLst>
        </p:cNvPr>
        <p:cNvGrpSpPr/>
        <p:nvPr/>
      </p:nvGrpSpPr>
      <p:grpSpPr>
        <a:xfrm>
          <a:off x="0" y="0"/>
          <a:ext cx="0" cy="0"/>
          <a:chOff x="0" y="0"/>
          <a:chExt cx="0" cy="0"/>
        </a:xfrm>
      </p:grpSpPr>
      <p:pic>
        <p:nvPicPr>
          <p:cNvPr id="11" name="Content Placeholder 10">
            <a:extLst>
              <a:ext uri="{FF2B5EF4-FFF2-40B4-BE49-F238E27FC236}">
                <a16:creationId xmlns:a16="http://schemas.microsoft.com/office/drawing/2014/main" id="{7611C9E0-3442-0B66-C1E4-D7485DE348C1}"/>
              </a:ext>
            </a:extLst>
          </p:cNvPr>
          <p:cNvPicPr>
            <a:picLocks noGrp="1" noChangeAspect="1"/>
          </p:cNvPicPr>
          <p:nvPr>
            <p:ph idx="1"/>
          </p:nvPr>
        </p:nvPicPr>
        <p:blipFill>
          <a:blip r:embed="rId3" cstate="email">
            <a:extLst>
              <a:ext uri="{28A0092B-C50C-407E-A947-70E740481C1C}">
                <a14:useLocalDpi xmlns:a14="http://schemas.microsoft.com/office/drawing/2010/main"/>
              </a:ext>
            </a:extLst>
          </a:blip>
          <a:stretch>
            <a:fillRect/>
          </a:stretch>
        </p:blipFill>
        <p:spPr>
          <a:xfrm>
            <a:off x="1" y="1273537"/>
            <a:ext cx="5285677" cy="3454579"/>
          </a:xfrm>
        </p:spPr>
      </p:pic>
      <p:pic>
        <p:nvPicPr>
          <p:cNvPr id="9" name="Picture 8">
            <a:extLst>
              <a:ext uri="{FF2B5EF4-FFF2-40B4-BE49-F238E27FC236}">
                <a16:creationId xmlns:a16="http://schemas.microsoft.com/office/drawing/2014/main" id="{478EC220-1ED4-89AE-EFB3-6B33B0DA485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72483" y="4041141"/>
            <a:ext cx="5366354" cy="2472281"/>
          </a:xfrm>
          <a:prstGeom prst="rect">
            <a:avLst/>
          </a:prstGeom>
        </p:spPr>
      </p:pic>
      <p:sp>
        <p:nvSpPr>
          <p:cNvPr id="4" name="Slide Number Placeholder 3">
            <a:extLst>
              <a:ext uri="{FF2B5EF4-FFF2-40B4-BE49-F238E27FC236}">
                <a16:creationId xmlns:a16="http://schemas.microsoft.com/office/drawing/2014/main" id="{0D593E4C-87A1-86B9-2D99-6910428ABBE9}"/>
              </a:ext>
            </a:extLst>
          </p:cNvPr>
          <p:cNvSpPr>
            <a:spLocks noGrp="1"/>
          </p:cNvSpPr>
          <p:nvPr>
            <p:ph type="sldNum" sz="quarter" idx="4"/>
          </p:nvPr>
        </p:nvSpPr>
        <p:spPr/>
        <p:txBody>
          <a:bodyPr/>
          <a:lstStyle/>
          <a:p>
            <a:fld id="{44074C89-4446-467E-8F90-75246840D4DF}" type="slidenum">
              <a:rPr lang="en-US" smtClean="0"/>
              <a:pPr/>
              <a:t>4</a:t>
            </a:fld>
            <a:endParaRPr lang="en-US"/>
          </a:p>
        </p:txBody>
      </p:sp>
      <p:sp>
        <p:nvSpPr>
          <p:cNvPr id="5" name="Rectangle 4">
            <a:extLst>
              <a:ext uri="{FF2B5EF4-FFF2-40B4-BE49-F238E27FC236}">
                <a16:creationId xmlns:a16="http://schemas.microsoft.com/office/drawing/2014/main" id="{9DED5248-0B02-7679-3E89-204E371600C2}"/>
              </a:ext>
            </a:extLst>
          </p:cNvPr>
          <p:cNvSpPr/>
          <p:nvPr/>
        </p:nvSpPr>
        <p:spPr>
          <a:xfrm>
            <a:off x="-9416" y="380946"/>
            <a:ext cx="12201415" cy="85096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t>Convergint History! </a:t>
            </a:r>
          </a:p>
        </p:txBody>
      </p:sp>
      <p:sp>
        <p:nvSpPr>
          <p:cNvPr id="12" name="TextBox 11">
            <a:extLst>
              <a:ext uri="{FF2B5EF4-FFF2-40B4-BE49-F238E27FC236}">
                <a16:creationId xmlns:a16="http://schemas.microsoft.com/office/drawing/2014/main" id="{79FB6A06-38DB-DC74-A66E-AD294DE7322F}"/>
              </a:ext>
            </a:extLst>
          </p:cNvPr>
          <p:cNvSpPr txBox="1"/>
          <p:nvPr/>
        </p:nvSpPr>
        <p:spPr>
          <a:xfrm>
            <a:off x="383911" y="5122798"/>
            <a:ext cx="2743201" cy="923330"/>
          </a:xfrm>
          <a:prstGeom prst="rect">
            <a:avLst/>
          </a:prstGeom>
          <a:noFill/>
        </p:spPr>
        <p:txBody>
          <a:bodyPr wrap="square" rtlCol="0">
            <a:spAutoFit/>
          </a:bodyPr>
          <a:lstStyle/>
          <a:p>
            <a:pPr algn="ctr"/>
            <a:r>
              <a:rPr lang="en-US" altLang="en-US" sz="1800" b="1" dirty="0">
                <a:solidFill>
                  <a:srgbClr val="094063"/>
                </a:solidFill>
                <a:ea typeface="Calibri"/>
                <a:cs typeface="Arial" panose="020B0604020202020204" pitchFamily="34" charset="0"/>
              </a:rPr>
              <a:t>Greg Lernihan </a:t>
            </a:r>
          </a:p>
          <a:p>
            <a:pPr algn="ctr"/>
            <a:r>
              <a:rPr lang="en-US" altLang="en-US" b="1" dirty="0">
                <a:solidFill>
                  <a:srgbClr val="094063"/>
                </a:solidFill>
                <a:ea typeface="Calibri"/>
                <a:cs typeface="Arial" panose="020B0604020202020204" pitchFamily="34" charset="0"/>
              </a:rPr>
              <a:t>&amp;</a:t>
            </a:r>
            <a:endParaRPr lang="en-US" altLang="en-US" sz="1800" b="1" dirty="0">
              <a:solidFill>
                <a:srgbClr val="094063"/>
              </a:solidFill>
              <a:ea typeface="Calibri"/>
              <a:cs typeface="Arial" panose="020B0604020202020204" pitchFamily="34" charset="0"/>
            </a:endParaRPr>
          </a:p>
          <a:p>
            <a:pPr algn="ctr"/>
            <a:r>
              <a:rPr lang="en-US" altLang="en-US" sz="1800" b="1" dirty="0">
                <a:solidFill>
                  <a:srgbClr val="094063"/>
                </a:solidFill>
                <a:ea typeface="Calibri"/>
                <a:cs typeface="Arial" panose="020B0604020202020204" pitchFamily="34" charset="0"/>
              </a:rPr>
              <a:t>Dan Moceri</a:t>
            </a:r>
            <a:endParaRPr lang="en-US" b="1" dirty="0"/>
          </a:p>
        </p:txBody>
      </p:sp>
      <p:sp>
        <p:nvSpPr>
          <p:cNvPr id="13" name="TextBox 12">
            <a:extLst>
              <a:ext uri="{FF2B5EF4-FFF2-40B4-BE49-F238E27FC236}">
                <a16:creationId xmlns:a16="http://schemas.microsoft.com/office/drawing/2014/main" id="{23FC68E6-E30D-B268-AE16-DA69F6BE5516}"/>
              </a:ext>
            </a:extLst>
          </p:cNvPr>
          <p:cNvSpPr txBox="1"/>
          <p:nvPr/>
        </p:nvSpPr>
        <p:spPr>
          <a:xfrm>
            <a:off x="257452" y="6518680"/>
            <a:ext cx="7531890" cy="369332"/>
          </a:xfrm>
          <a:prstGeom prst="rect">
            <a:avLst/>
          </a:prstGeom>
          <a:noFill/>
        </p:spPr>
        <p:txBody>
          <a:bodyPr wrap="square" rtlCol="0">
            <a:spAutoFit/>
          </a:bodyPr>
          <a:lstStyle/>
          <a:p>
            <a:r>
              <a:rPr lang="en-US" b="1">
                <a:solidFill>
                  <a:schemeClr val="bg1"/>
                </a:solidFill>
              </a:rPr>
              <a:t>https://www.convergint.com/about/company-history/</a:t>
            </a:r>
          </a:p>
        </p:txBody>
      </p:sp>
      <p:pic>
        <p:nvPicPr>
          <p:cNvPr id="2" name="Picture 1" descr="A picture containing graphical user interface&#10;&#10;Description automatically generated">
            <a:extLst>
              <a:ext uri="{FF2B5EF4-FFF2-40B4-BE49-F238E27FC236}">
                <a16:creationId xmlns:a16="http://schemas.microsoft.com/office/drawing/2014/main" id="{FD7BB00E-3E92-565E-72F4-5386E7B8CD2D}"/>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272791" y="1231912"/>
            <a:ext cx="6255835" cy="3076575"/>
          </a:xfrm>
          <a:prstGeom prst="rect">
            <a:avLst/>
          </a:prstGeom>
        </p:spPr>
      </p:pic>
    </p:spTree>
    <p:extLst>
      <p:ext uri="{BB962C8B-B14F-4D97-AF65-F5344CB8AC3E}">
        <p14:creationId xmlns:p14="http://schemas.microsoft.com/office/powerpoint/2010/main" val="2900880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id="{66BFFE53-1ABF-0C47-9DF9-CB45BDA33D22}"/>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l="-133"/>
          <a:stretch/>
        </p:blipFill>
        <p:spPr>
          <a:xfrm>
            <a:off x="0" y="-14682"/>
            <a:ext cx="12192000" cy="4265571"/>
          </a:xfrm>
          <a:prstGeom prst="rect">
            <a:avLst/>
          </a:prstGeom>
        </p:spPr>
      </p:pic>
      <p:sp>
        <p:nvSpPr>
          <p:cNvPr id="20" name="Rectangle 19">
            <a:extLst>
              <a:ext uri="{FF2B5EF4-FFF2-40B4-BE49-F238E27FC236}">
                <a16:creationId xmlns:a16="http://schemas.microsoft.com/office/drawing/2014/main" id="{F6FD0DCF-85A4-9523-93C9-B824B0C3C425}"/>
              </a:ext>
            </a:extLst>
          </p:cNvPr>
          <p:cNvSpPr>
            <a:spLocks noGrp="1" noRot="1" noMove="1" noResize="1" noEditPoints="1" noAdjustHandles="1" noChangeArrowheads="1" noChangeShapeType="1"/>
          </p:cNvSpPr>
          <p:nvPr/>
        </p:nvSpPr>
        <p:spPr>
          <a:xfrm>
            <a:off x="0" y="-9138"/>
            <a:ext cx="12192000" cy="4265571"/>
          </a:xfrm>
          <a:prstGeom prst="rect">
            <a:avLst/>
          </a:prstGeom>
          <a:solidFill>
            <a:srgbClr val="0D2D4A">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4" name="Freeform: Shape 13">
            <a:extLst>
              <a:ext uri="{FF2B5EF4-FFF2-40B4-BE49-F238E27FC236}">
                <a16:creationId xmlns:a16="http://schemas.microsoft.com/office/drawing/2014/main" id="{34A23D58-6614-3F28-FBBC-BFEDBA6F2A23}"/>
              </a:ext>
            </a:extLst>
          </p:cNvPr>
          <p:cNvSpPr/>
          <p:nvPr/>
        </p:nvSpPr>
        <p:spPr>
          <a:xfrm rot="16200000">
            <a:off x="4784950" y="4146335"/>
            <a:ext cx="2662290" cy="2059611"/>
          </a:xfrm>
          <a:custGeom>
            <a:avLst/>
            <a:gdLst>
              <a:gd name="connsiteX0" fmla="*/ 5382265 w 5382265"/>
              <a:gd name="connsiteY0" fmla="*/ 217908 h 2059611"/>
              <a:gd name="connsiteX1" fmla="*/ 5382265 w 5382265"/>
              <a:gd name="connsiteY1" fmla="*/ 1841703 h 2059611"/>
              <a:gd name="connsiteX2" fmla="*/ 5116525 w 5382265"/>
              <a:gd name="connsiteY2" fmla="*/ 2059610 h 2059611"/>
              <a:gd name="connsiteX3" fmla="*/ 3180311 w 5382265"/>
              <a:gd name="connsiteY3" fmla="*/ 2059610 h 2059611"/>
              <a:gd name="connsiteX4" fmla="*/ 3180311 w 5382265"/>
              <a:gd name="connsiteY4" fmla="*/ 2059611 h 2059611"/>
              <a:gd name="connsiteX5" fmla="*/ 0 w 5382265"/>
              <a:gd name="connsiteY5" fmla="*/ 2059611 h 2059611"/>
              <a:gd name="connsiteX6" fmla="*/ 0 w 5382265"/>
              <a:gd name="connsiteY6" fmla="*/ 0 h 2059611"/>
              <a:gd name="connsiteX7" fmla="*/ 3180312 w 5382265"/>
              <a:gd name="connsiteY7" fmla="*/ 0 h 2059611"/>
              <a:gd name="connsiteX8" fmla="*/ 3180312 w 5382265"/>
              <a:gd name="connsiteY8" fmla="*/ 1 h 2059611"/>
              <a:gd name="connsiteX9" fmla="*/ 5116525 w 5382265"/>
              <a:gd name="connsiteY9" fmla="*/ 1 h 2059611"/>
              <a:gd name="connsiteX10" fmla="*/ 5382265 w 5382265"/>
              <a:gd name="connsiteY10" fmla="*/ 217908 h 2059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382265" h="2059611">
                <a:moveTo>
                  <a:pt x="5382265" y="217908"/>
                </a:moveTo>
                <a:lnTo>
                  <a:pt x="5382265" y="1841703"/>
                </a:lnTo>
                <a:cubicBezTo>
                  <a:pt x="5382265" y="1962050"/>
                  <a:pt x="5263289" y="2059610"/>
                  <a:pt x="5116525" y="2059610"/>
                </a:cubicBezTo>
                <a:lnTo>
                  <a:pt x="3180311" y="2059610"/>
                </a:lnTo>
                <a:lnTo>
                  <a:pt x="3180311" y="2059611"/>
                </a:lnTo>
                <a:lnTo>
                  <a:pt x="0" y="2059611"/>
                </a:lnTo>
                <a:lnTo>
                  <a:pt x="0" y="0"/>
                </a:lnTo>
                <a:lnTo>
                  <a:pt x="3180312" y="0"/>
                </a:lnTo>
                <a:lnTo>
                  <a:pt x="3180312" y="1"/>
                </a:lnTo>
                <a:lnTo>
                  <a:pt x="5116525" y="1"/>
                </a:lnTo>
                <a:cubicBezTo>
                  <a:pt x="5263289" y="1"/>
                  <a:pt x="5382265" y="97562"/>
                  <a:pt x="5382265" y="217908"/>
                </a:cubicBezTo>
                <a:close/>
              </a:path>
            </a:pathLst>
          </a:custGeom>
          <a:solidFill>
            <a:srgbClr val="8D98A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E849E945-BB02-9059-B1BC-A1C6903E4E77}"/>
              </a:ext>
            </a:extLst>
          </p:cNvPr>
          <p:cNvSpPr/>
          <p:nvPr/>
        </p:nvSpPr>
        <p:spPr>
          <a:xfrm>
            <a:off x="1831729" y="111596"/>
            <a:ext cx="8528542" cy="646331"/>
          </a:xfrm>
          <a:prstGeom prst="rect">
            <a:avLst/>
          </a:prstGeom>
        </p:spPr>
        <p:txBody>
          <a:bodyPr wrap="square">
            <a:spAutoFit/>
          </a:bodyPr>
          <a:lstStyle/>
          <a:p>
            <a:r>
              <a:rPr lang="en-US" sz="3600" b="1" dirty="0">
                <a:solidFill>
                  <a:schemeClr val="bg1"/>
                </a:solidFill>
                <a:latin typeface="Arial" panose="020B0604020202020204" pitchFamily="34" charset="0"/>
                <a:ea typeface="Helvetica Neue Medium" panose="02000503000000020004" pitchFamily="2" charset="0"/>
                <a:cs typeface="Arial" panose="020B0604020202020204" pitchFamily="34" charset="0"/>
              </a:rPr>
              <a:t>Talent: The Lifeblood of Convergint</a:t>
            </a:r>
          </a:p>
        </p:txBody>
      </p:sp>
      <p:sp>
        <p:nvSpPr>
          <p:cNvPr id="9" name="Freeform: Shape 13">
            <a:extLst>
              <a:ext uri="{FF2B5EF4-FFF2-40B4-BE49-F238E27FC236}">
                <a16:creationId xmlns:a16="http://schemas.microsoft.com/office/drawing/2014/main" id="{0316DF04-B94B-7EAC-F9D2-C75911CA43CD}"/>
              </a:ext>
            </a:extLst>
          </p:cNvPr>
          <p:cNvSpPr/>
          <p:nvPr/>
        </p:nvSpPr>
        <p:spPr>
          <a:xfrm rot="16200000">
            <a:off x="-388151" y="3259640"/>
            <a:ext cx="3726687" cy="2767442"/>
          </a:xfrm>
          <a:custGeom>
            <a:avLst/>
            <a:gdLst>
              <a:gd name="connsiteX0" fmla="*/ 5382265 w 5382265"/>
              <a:gd name="connsiteY0" fmla="*/ 217908 h 2059611"/>
              <a:gd name="connsiteX1" fmla="*/ 5382265 w 5382265"/>
              <a:gd name="connsiteY1" fmla="*/ 1841703 h 2059611"/>
              <a:gd name="connsiteX2" fmla="*/ 5116525 w 5382265"/>
              <a:gd name="connsiteY2" fmla="*/ 2059610 h 2059611"/>
              <a:gd name="connsiteX3" fmla="*/ 3180311 w 5382265"/>
              <a:gd name="connsiteY3" fmla="*/ 2059610 h 2059611"/>
              <a:gd name="connsiteX4" fmla="*/ 3180311 w 5382265"/>
              <a:gd name="connsiteY4" fmla="*/ 2059611 h 2059611"/>
              <a:gd name="connsiteX5" fmla="*/ 0 w 5382265"/>
              <a:gd name="connsiteY5" fmla="*/ 2059611 h 2059611"/>
              <a:gd name="connsiteX6" fmla="*/ 0 w 5382265"/>
              <a:gd name="connsiteY6" fmla="*/ 0 h 2059611"/>
              <a:gd name="connsiteX7" fmla="*/ 3180312 w 5382265"/>
              <a:gd name="connsiteY7" fmla="*/ 0 h 2059611"/>
              <a:gd name="connsiteX8" fmla="*/ 3180312 w 5382265"/>
              <a:gd name="connsiteY8" fmla="*/ 1 h 2059611"/>
              <a:gd name="connsiteX9" fmla="*/ 5116525 w 5382265"/>
              <a:gd name="connsiteY9" fmla="*/ 1 h 2059611"/>
              <a:gd name="connsiteX10" fmla="*/ 5382265 w 5382265"/>
              <a:gd name="connsiteY10" fmla="*/ 217908 h 2059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382265" h="2059611">
                <a:moveTo>
                  <a:pt x="5382265" y="217908"/>
                </a:moveTo>
                <a:lnTo>
                  <a:pt x="5382265" y="1841703"/>
                </a:lnTo>
                <a:cubicBezTo>
                  <a:pt x="5382265" y="1962050"/>
                  <a:pt x="5263289" y="2059610"/>
                  <a:pt x="5116525" y="2059610"/>
                </a:cubicBezTo>
                <a:lnTo>
                  <a:pt x="3180311" y="2059610"/>
                </a:lnTo>
                <a:lnTo>
                  <a:pt x="3180311" y="2059611"/>
                </a:lnTo>
                <a:lnTo>
                  <a:pt x="0" y="2059611"/>
                </a:lnTo>
                <a:lnTo>
                  <a:pt x="0" y="0"/>
                </a:lnTo>
                <a:lnTo>
                  <a:pt x="3180312" y="0"/>
                </a:lnTo>
                <a:lnTo>
                  <a:pt x="3180312" y="1"/>
                </a:lnTo>
                <a:lnTo>
                  <a:pt x="5116525" y="1"/>
                </a:lnTo>
                <a:cubicBezTo>
                  <a:pt x="5263289" y="1"/>
                  <a:pt x="5382265" y="97562"/>
                  <a:pt x="5382265" y="217908"/>
                </a:cubicBezTo>
                <a:close/>
              </a:path>
            </a:pathLst>
          </a:custGeom>
          <a:solidFill>
            <a:srgbClr val="8D98A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bg1"/>
              </a:solidFill>
              <a:latin typeface="Arial" panose="020B0604020202020204" pitchFamily="34" charset="0"/>
              <a:cs typeface="Arial" panose="020B0604020202020204" pitchFamily="34" charset="0"/>
            </a:endParaRPr>
          </a:p>
        </p:txBody>
      </p:sp>
      <p:sp>
        <p:nvSpPr>
          <p:cNvPr id="13" name="Freeform: Shape 14">
            <a:extLst>
              <a:ext uri="{FF2B5EF4-FFF2-40B4-BE49-F238E27FC236}">
                <a16:creationId xmlns:a16="http://schemas.microsoft.com/office/drawing/2014/main" id="{D02FE259-1573-12BF-B7F7-59A2DE14232B}"/>
              </a:ext>
            </a:extLst>
          </p:cNvPr>
          <p:cNvSpPr/>
          <p:nvPr/>
        </p:nvSpPr>
        <p:spPr>
          <a:xfrm rot="16200000">
            <a:off x="2630827" y="4146337"/>
            <a:ext cx="2662291" cy="2059611"/>
          </a:xfrm>
          <a:custGeom>
            <a:avLst/>
            <a:gdLst>
              <a:gd name="connsiteX0" fmla="*/ 5382265 w 5382265"/>
              <a:gd name="connsiteY0" fmla="*/ 217908 h 2059611"/>
              <a:gd name="connsiteX1" fmla="*/ 5382265 w 5382265"/>
              <a:gd name="connsiteY1" fmla="*/ 1841703 h 2059611"/>
              <a:gd name="connsiteX2" fmla="*/ 5116525 w 5382265"/>
              <a:gd name="connsiteY2" fmla="*/ 2059610 h 2059611"/>
              <a:gd name="connsiteX3" fmla="*/ 3180311 w 5382265"/>
              <a:gd name="connsiteY3" fmla="*/ 2059610 h 2059611"/>
              <a:gd name="connsiteX4" fmla="*/ 3180311 w 5382265"/>
              <a:gd name="connsiteY4" fmla="*/ 2059611 h 2059611"/>
              <a:gd name="connsiteX5" fmla="*/ 0 w 5382265"/>
              <a:gd name="connsiteY5" fmla="*/ 2059611 h 2059611"/>
              <a:gd name="connsiteX6" fmla="*/ 0 w 5382265"/>
              <a:gd name="connsiteY6" fmla="*/ 0 h 2059611"/>
              <a:gd name="connsiteX7" fmla="*/ 3180312 w 5382265"/>
              <a:gd name="connsiteY7" fmla="*/ 0 h 2059611"/>
              <a:gd name="connsiteX8" fmla="*/ 3180312 w 5382265"/>
              <a:gd name="connsiteY8" fmla="*/ 1 h 2059611"/>
              <a:gd name="connsiteX9" fmla="*/ 5116525 w 5382265"/>
              <a:gd name="connsiteY9" fmla="*/ 1 h 2059611"/>
              <a:gd name="connsiteX10" fmla="*/ 5382265 w 5382265"/>
              <a:gd name="connsiteY10" fmla="*/ 217908 h 2059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382265" h="2059611">
                <a:moveTo>
                  <a:pt x="5382265" y="217908"/>
                </a:moveTo>
                <a:lnTo>
                  <a:pt x="5382265" y="1841703"/>
                </a:lnTo>
                <a:cubicBezTo>
                  <a:pt x="5382265" y="1962050"/>
                  <a:pt x="5263289" y="2059610"/>
                  <a:pt x="5116525" y="2059610"/>
                </a:cubicBezTo>
                <a:lnTo>
                  <a:pt x="3180311" y="2059610"/>
                </a:lnTo>
                <a:lnTo>
                  <a:pt x="3180311" y="2059611"/>
                </a:lnTo>
                <a:lnTo>
                  <a:pt x="0" y="2059611"/>
                </a:lnTo>
                <a:lnTo>
                  <a:pt x="0" y="0"/>
                </a:lnTo>
                <a:lnTo>
                  <a:pt x="3180312" y="0"/>
                </a:lnTo>
                <a:lnTo>
                  <a:pt x="3180312" y="1"/>
                </a:lnTo>
                <a:lnTo>
                  <a:pt x="5116525" y="1"/>
                </a:lnTo>
                <a:cubicBezTo>
                  <a:pt x="5263289" y="1"/>
                  <a:pt x="5382265" y="97562"/>
                  <a:pt x="5382265" y="217908"/>
                </a:cubicBezTo>
                <a:close/>
              </a:path>
            </a:pathLst>
          </a:custGeom>
          <a:solidFill>
            <a:srgbClr val="8D98A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latin typeface="Arial" panose="020B0604020202020204" pitchFamily="34" charset="0"/>
              <a:cs typeface="Arial" panose="020B0604020202020204" pitchFamily="34" charset="0"/>
            </a:endParaRPr>
          </a:p>
        </p:txBody>
      </p:sp>
      <p:sp>
        <p:nvSpPr>
          <p:cNvPr id="21" name="Oval 20">
            <a:extLst>
              <a:ext uri="{FF2B5EF4-FFF2-40B4-BE49-F238E27FC236}">
                <a16:creationId xmlns:a16="http://schemas.microsoft.com/office/drawing/2014/main" id="{8FE34AC3-5E2B-5023-43C2-D36D3B3F1F98}"/>
              </a:ext>
            </a:extLst>
          </p:cNvPr>
          <p:cNvSpPr/>
          <p:nvPr/>
        </p:nvSpPr>
        <p:spPr>
          <a:xfrm>
            <a:off x="3187475" y="4716804"/>
            <a:ext cx="1629358" cy="1485228"/>
          </a:xfrm>
          <a:prstGeom prst="ellipse">
            <a:avLst/>
          </a:prstGeom>
          <a:solidFill>
            <a:srgbClr val="0541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6" name="Rectangle 25">
            <a:extLst>
              <a:ext uri="{FF2B5EF4-FFF2-40B4-BE49-F238E27FC236}">
                <a16:creationId xmlns:a16="http://schemas.microsoft.com/office/drawing/2014/main" id="{5117E307-85C7-97C4-DDD7-7A65460D61CE}"/>
              </a:ext>
            </a:extLst>
          </p:cNvPr>
          <p:cNvSpPr/>
          <p:nvPr/>
        </p:nvSpPr>
        <p:spPr>
          <a:xfrm>
            <a:off x="3298773" y="5209029"/>
            <a:ext cx="1326397" cy="477054"/>
          </a:xfrm>
          <a:prstGeom prst="rect">
            <a:avLst/>
          </a:prstGeom>
        </p:spPr>
        <p:txBody>
          <a:bodyPr wrap="square">
            <a:spAutoFit/>
          </a:bodyPr>
          <a:lstStyle/>
          <a:p>
            <a:pPr algn="ctr">
              <a:lnSpc>
                <a:spcPts val="1500"/>
              </a:lnSpc>
            </a:pPr>
            <a:r>
              <a:rPr lang="en-US" sz="1600" dirty="0">
                <a:solidFill>
                  <a:schemeClr val="bg1"/>
                </a:solidFill>
                <a:latin typeface="Arial" panose="020B0604020202020204" pitchFamily="34" charset="0"/>
                <a:ea typeface="Roboto" panose="02000000000000000000" pitchFamily="2" charset="0"/>
                <a:cs typeface="Arial" panose="020B0604020202020204" pitchFamily="34" charset="0"/>
              </a:rPr>
              <a:t>Training &amp; Mentorship</a:t>
            </a:r>
          </a:p>
        </p:txBody>
      </p:sp>
      <p:sp>
        <p:nvSpPr>
          <p:cNvPr id="33" name="Rectangle 32">
            <a:extLst>
              <a:ext uri="{FF2B5EF4-FFF2-40B4-BE49-F238E27FC236}">
                <a16:creationId xmlns:a16="http://schemas.microsoft.com/office/drawing/2014/main" id="{34C440DF-903C-7F39-23E7-B18063E93CDF}"/>
              </a:ext>
            </a:extLst>
          </p:cNvPr>
          <p:cNvSpPr/>
          <p:nvPr/>
        </p:nvSpPr>
        <p:spPr>
          <a:xfrm>
            <a:off x="388317" y="3120658"/>
            <a:ext cx="1988236" cy="284693"/>
          </a:xfrm>
          <a:prstGeom prst="rect">
            <a:avLst/>
          </a:prstGeom>
        </p:spPr>
        <p:txBody>
          <a:bodyPr wrap="square">
            <a:spAutoFit/>
          </a:bodyPr>
          <a:lstStyle/>
          <a:p>
            <a:pPr algn="ctr">
              <a:lnSpc>
                <a:spcPts val="1500"/>
              </a:lnSpc>
            </a:pPr>
            <a:r>
              <a:rPr lang="en-US" sz="1600" dirty="0">
                <a:solidFill>
                  <a:schemeClr val="bg1"/>
                </a:solidFill>
                <a:latin typeface="Arial" panose="020B0604020202020204" pitchFamily="34" charset="0"/>
                <a:ea typeface="Roboto" panose="02000000000000000000" pitchFamily="2" charset="0"/>
                <a:cs typeface="Arial" panose="020B0604020202020204" pitchFamily="34" charset="0"/>
              </a:rPr>
              <a:t>Talent Acquisition</a:t>
            </a:r>
          </a:p>
        </p:txBody>
      </p:sp>
      <p:sp>
        <p:nvSpPr>
          <p:cNvPr id="35" name="Oval 34">
            <a:extLst>
              <a:ext uri="{FF2B5EF4-FFF2-40B4-BE49-F238E27FC236}">
                <a16:creationId xmlns:a16="http://schemas.microsoft.com/office/drawing/2014/main" id="{3DEADB41-5721-EBA4-12C5-78265A40A0AD}"/>
              </a:ext>
            </a:extLst>
          </p:cNvPr>
          <p:cNvSpPr/>
          <p:nvPr/>
        </p:nvSpPr>
        <p:spPr>
          <a:xfrm>
            <a:off x="299306" y="3651823"/>
            <a:ext cx="2189323" cy="2079031"/>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Arial" panose="020B0604020202020204" pitchFamily="34" charset="0"/>
              <a:cs typeface="Arial" panose="020B0604020202020204" pitchFamily="34" charset="0"/>
            </a:endParaRPr>
          </a:p>
        </p:txBody>
      </p:sp>
      <p:sp>
        <p:nvSpPr>
          <p:cNvPr id="34" name="Rectangle 33">
            <a:extLst>
              <a:ext uri="{FF2B5EF4-FFF2-40B4-BE49-F238E27FC236}">
                <a16:creationId xmlns:a16="http://schemas.microsoft.com/office/drawing/2014/main" id="{73CCF6A2-7550-9D1C-44E6-A9806FA38286}"/>
              </a:ext>
            </a:extLst>
          </p:cNvPr>
          <p:cNvSpPr/>
          <p:nvPr/>
        </p:nvSpPr>
        <p:spPr>
          <a:xfrm>
            <a:off x="514992" y="4387335"/>
            <a:ext cx="1734886" cy="477054"/>
          </a:xfrm>
          <a:prstGeom prst="rect">
            <a:avLst/>
          </a:prstGeom>
        </p:spPr>
        <p:txBody>
          <a:bodyPr wrap="square">
            <a:spAutoFit/>
          </a:bodyPr>
          <a:lstStyle/>
          <a:p>
            <a:pPr algn="ctr">
              <a:lnSpc>
                <a:spcPts val="1500"/>
              </a:lnSpc>
            </a:pPr>
            <a:r>
              <a:rPr lang="en-US" sz="1600" dirty="0">
                <a:solidFill>
                  <a:schemeClr val="accent1"/>
                </a:solidFill>
                <a:latin typeface="Arial" panose="020B0604020202020204" pitchFamily="34" charset="0"/>
                <a:ea typeface="Roboto" panose="02000000000000000000" pitchFamily="2" charset="0"/>
                <a:cs typeface="Arial" panose="020B0604020202020204" pitchFamily="34" charset="0"/>
              </a:rPr>
              <a:t>Attract &amp; Recruit the great talent</a:t>
            </a:r>
          </a:p>
        </p:txBody>
      </p:sp>
      <p:sp>
        <p:nvSpPr>
          <p:cNvPr id="36" name="Rectangle 35">
            <a:extLst>
              <a:ext uri="{FF2B5EF4-FFF2-40B4-BE49-F238E27FC236}">
                <a16:creationId xmlns:a16="http://schemas.microsoft.com/office/drawing/2014/main" id="{720AC47D-90CE-8019-3A24-D0F7618F4662}"/>
              </a:ext>
            </a:extLst>
          </p:cNvPr>
          <p:cNvSpPr/>
          <p:nvPr/>
        </p:nvSpPr>
        <p:spPr>
          <a:xfrm>
            <a:off x="2959864" y="4041501"/>
            <a:ext cx="2051217" cy="477054"/>
          </a:xfrm>
          <a:prstGeom prst="rect">
            <a:avLst/>
          </a:prstGeom>
        </p:spPr>
        <p:txBody>
          <a:bodyPr wrap="square">
            <a:spAutoFit/>
          </a:bodyPr>
          <a:lstStyle/>
          <a:p>
            <a:pPr algn="ctr">
              <a:lnSpc>
                <a:spcPts val="1500"/>
              </a:lnSpc>
            </a:pPr>
            <a:r>
              <a:rPr lang="en-US" sz="1600" dirty="0">
                <a:solidFill>
                  <a:schemeClr val="bg1"/>
                </a:solidFill>
                <a:latin typeface="Arial" panose="020B0604020202020204" pitchFamily="34" charset="0"/>
                <a:ea typeface="Roboto" panose="02000000000000000000" pitchFamily="2" charset="0"/>
                <a:cs typeface="Arial" panose="020B0604020202020204" pitchFamily="34" charset="0"/>
              </a:rPr>
              <a:t>Colleague Development</a:t>
            </a:r>
          </a:p>
        </p:txBody>
      </p:sp>
      <p:sp>
        <p:nvSpPr>
          <p:cNvPr id="37" name="Oval 36">
            <a:extLst>
              <a:ext uri="{FF2B5EF4-FFF2-40B4-BE49-F238E27FC236}">
                <a16:creationId xmlns:a16="http://schemas.microsoft.com/office/drawing/2014/main" id="{A329906A-5576-9F39-DB3C-5F846A905692}"/>
              </a:ext>
            </a:extLst>
          </p:cNvPr>
          <p:cNvSpPr/>
          <p:nvPr/>
        </p:nvSpPr>
        <p:spPr>
          <a:xfrm>
            <a:off x="5261038" y="4715934"/>
            <a:ext cx="1629358" cy="148522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Arial" panose="020B0604020202020204" pitchFamily="34" charset="0"/>
              <a:cs typeface="Arial" panose="020B0604020202020204" pitchFamily="34" charset="0"/>
            </a:endParaRPr>
          </a:p>
        </p:txBody>
      </p:sp>
      <p:sp>
        <p:nvSpPr>
          <p:cNvPr id="38" name="Rectangle 37">
            <a:extLst>
              <a:ext uri="{FF2B5EF4-FFF2-40B4-BE49-F238E27FC236}">
                <a16:creationId xmlns:a16="http://schemas.microsoft.com/office/drawing/2014/main" id="{6EBFFB1C-7FA5-6264-A447-513AAF8AE7B6}"/>
              </a:ext>
            </a:extLst>
          </p:cNvPr>
          <p:cNvSpPr/>
          <p:nvPr/>
        </p:nvSpPr>
        <p:spPr>
          <a:xfrm>
            <a:off x="5520152" y="5037930"/>
            <a:ext cx="1276975" cy="830997"/>
          </a:xfrm>
          <a:prstGeom prst="rect">
            <a:avLst/>
          </a:prstGeom>
        </p:spPr>
        <p:txBody>
          <a:bodyPr wrap="square">
            <a:spAutoFit/>
          </a:bodyPr>
          <a:lstStyle/>
          <a:p>
            <a:r>
              <a:rPr lang="en-US" sz="1600" dirty="0">
                <a:solidFill>
                  <a:schemeClr val="tx2"/>
                </a:solidFill>
              </a:rPr>
              <a:t>Listening &amp; Supporting Balance</a:t>
            </a:r>
          </a:p>
        </p:txBody>
      </p:sp>
      <p:sp>
        <p:nvSpPr>
          <p:cNvPr id="39" name="Rectangle 38">
            <a:extLst>
              <a:ext uri="{FF2B5EF4-FFF2-40B4-BE49-F238E27FC236}">
                <a16:creationId xmlns:a16="http://schemas.microsoft.com/office/drawing/2014/main" id="{4F973334-39DD-3217-B700-2F2C40174190}"/>
              </a:ext>
            </a:extLst>
          </p:cNvPr>
          <p:cNvSpPr/>
          <p:nvPr/>
        </p:nvSpPr>
        <p:spPr>
          <a:xfrm>
            <a:off x="5397463" y="4060925"/>
            <a:ext cx="1356508" cy="477054"/>
          </a:xfrm>
          <a:prstGeom prst="rect">
            <a:avLst/>
          </a:prstGeom>
        </p:spPr>
        <p:txBody>
          <a:bodyPr wrap="square">
            <a:spAutoFit/>
          </a:bodyPr>
          <a:lstStyle/>
          <a:p>
            <a:pPr algn="ctr">
              <a:lnSpc>
                <a:spcPts val="1500"/>
              </a:lnSpc>
            </a:pPr>
            <a:r>
              <a:rPr lang="en-US" sz="1600" dirty="0">
                <a:solidFill>
                  <a:schemeClr val="bg1"/>
                </a:solidFill>
                <a:latin typeface="Arial" panose="020B0604020202020204" pitchFamily="34" charset="0"/>
                <a:ea typeface="Roboto" panose="02000000000000000000" pitchFamily="2" charset="0"/>
                <a:cs typeface="Arial" panose="020B0604020202020204" pitchFamily="34" charset="0"/>
              </a:rPr>
              <a:t>Colleague   Retention</a:t>
            </a:r>
          </a:p>
        </p:txBody>
      </p:sp>
      <p:sp>
        <p:nvSpPr>
          <p:cNvPr id="42" name="TextBox 41">
            <a:extLst>
              <a:ext uri="{FF2B5EF4-FFF2-40B4-BE49-F238E27FC236}">
                <a16:creationId xmlns:a16="http://schemas.microsoft.com/office/drawing/2014/main" id="{9C5A53C1-58CD-52C2-AD35-254166A5F060}"/>
              </a:ext>
            </a:extLst>
          </p:cNvPr>
          <p:cNvSpPr txBox="1"/>
          <p:nvPr/>
        </p:nvSpPr>
        <p:spPr>
          <a:xfrm>
            <a:off x="2932167" y="723058"/>
            <a:ext cx="6014277" cy="369332"/>
          </a:xfrm>
          <a:prstGeom prst="rect">
            <a:avLst/>
          </a:prstGeom>
          <a:noFill/>
        </p:spPr>
        <p:txBody>
          <a:bodyPr wrap="square" rtlCol="0">
            <a:spAutoFit/>
          </a:bodyPr>
          <a:lstStyle/>
          <a:p>
            <a:r>
              <a:rPr lang="en-US" i="1" dirty="0">
                <a:solidFill>
                  <a:schemeClr val="bg1"/>
                </a:solidFill>
              </a:rPr>
              <a:t>Talent isn’t just important at Convergint – it’s who we are</a:t>
            </a:r>
            <a:endParaRPr lang="en-US" dirty="0">
              <a:solidFill>
                <a:schemeClr val="bg1"/>
              </a:solidFill>
            </a:endParaRPr>
          </a:p>
        </p:txBody>
      </p:sp>
      <p:pic>
        <p:nvPicPr>
          <p:cNvPr id="45" name="Graphic 44" descr="Bullseye with solid fill">
            <a:extLst>
              <a:ext uri="{FF2B5EF4-FFF2-40B4-BE49-F238E27FC236}">
                <a16:creationId xmlns:a16="http://schemas.microsoft.com/office/drawing/2014/main" id="{A95210E2-EE21-853D-C44B-5D3A3EE1419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3801" y="5089514"/>
            <a:ext cx="1104992" cy="1104992"/>
          </a:xfrm>
          <a:prstGeom prst="rect">
            <a:avLst/>
          </a:prstGeom>
        </p:spPr>
      </p:pic>
      <p:pic>
        <p:nvPicPr>
          <p:cNvPr id="47" name="Graphic 46" descr="Books with solid fill">
            <a:extLst>
              <a:ext uri="{FF2B5EF4-FFF2-40B4-BE49-F238E27FC236}">
                <a16:creationId xmlns:a16="http://schemas.microsoft.com/office/drawing/2014/main" id="{E45348C2-EAD8-E8C3-F4C9-053165DD76A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931861" y="5669095"/>
            <a:ext cx="790911" cy="790911"/>
          </a:xfrm>
          <a:prstGeom prst="rect">
            <a:avLst/>
          </a:prstGeom>
        </p:spPr>
      </p:pic>
      <p:pic>
        <p:nvPicPr>
          <p:cNvPr id="49" name="Graphic 48" descr="Repeat with solid fill">
            <a:extLst>
              <a:ext uri="{FF2B5EF4-FFF2-40B4-BE49-F238E27FC236}">
                <a16:creationId xmlns:a16="http://schemas.microsoft.com/office/drawing/2014/main" id="{AD43F6E8-BA1D-BB2A-002A-1AAE4A0BE475}"/>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082412" y="5739366"/>
            <a:ext cx="749869" cy="749869"/>
          </a:xfrm>
          <a:prstGeom prst="rect">
            <a:avLst/>
          </a:prstGeom>
        </p:spPr>
      </p:pic>
      <p:sp>
        <p:nvSpPr>
          <p:cNvPr id="3" name="TextBox 2">
            <a:extLst>
              <a:ext uri="{FF2B5EF4-FFF2-40B4-BE49-F238E27FC236}">
                <a16:creationId xmlns:a16="http://schemas.microsoft.com/office/drawing/2014/main" id="{BD4731B5-4E10-883C-3219-80B689D7C5DC}"/>
              </a:ext>
            </a:extLst>
          </p:cNvPr>
          <p:cNvSpPr txBox="1"/>
          <p:nvPr/>
        </p:nvSpPr>
        <p:spPr>
          <a:xfrm>
            <a:off x="170148" y="1674973"/>
            <a:ext cx="8868646" cy="923330"/>
          </a:xfrm>
          <a:prstGeom prst="rect">
            <a:avLst/>
          </a:prstGeom>
          <a:noFill/>
        </p:spPr>
        <p:txBody>
          <a:bodyPr wrap="none" rtlCol="0">
            <a:spAutoFit/>
          </a:bodyPr>
          <a:lstStyle/>
          <a:p>
            <a:pPr marL="285750" indent="-285750">
              <a:buFont typeface="Arial" panose="020B0604020202020204" pitchFamily="34" charset="0"/>
              <a:buChar char="•"/>
            </a:pPr>
            <a:r>
              <a:rPr lang="en-US" dirty="0">
                <a:solidFill>
                  <a:schemeClr val="bg1"/>
                </a:solidFill>
              </a:rPr>
              <a:t>Our success is built on the strength of our people</a:t>
            </a:r>
          </a:p>
          <a:p>
            <a:pPr marL="285750" indent="-285750">
              <a:buFont typeface="Arial" panose="020B0604020202020204" pitchFamily="34" charset="0"/>
              <a:buChar char="•"/>
            </a:pPr>
            <a:r>
              <a:rPr lang="en-US" dirty="0">
                <a:solidFill>
                  <a:schemeClr val="bg1"/>
                </a:solidFill>
              </a:rPr>
              <a:t>60%+ of our roles are Techs, PMs, and Sales</a:t>
            </a:r>
          </a:p>
          <a:p>
            <a:pPr marL="285750" indent="-285750">
              <a:buFont typeface="Arial" panose="020B0604020202020204" pitchFamily="34" charset="0"/>
              <a:buChar char="•"/>
            </a:pPr>
            <a:r>
              <a:rPr lang="en-US" dirty="0">
                <a:solidFill>
                  <a:schemeClr val="bg1"/>
                </a:solidFill>
              </a:rPr>
              <a:t>Strategic partnerships (like CSAVR) help expand and diversify our talent pipeline</a:t>
            </a:r>
          </a:p>
        </p:txBody>
      </p:sp>
      <p:sp>
        <p:nvSpPr>
          <p:cNvPr id="4" name="TextBox 3">
            <a:extLst>
              <a:ext uri="{FF2B5EF4-FFF2-40B4-BE49-F238E27FC236}">
                <a16:creationId xmlns:a16="http://schemas.microsoft.com/office/drawing/2014/main" id="{484551ED-CCDC-58D6-2E47-9ABCA0CB8C3A}"/>
              </a:ext>
            </a:extLst>
          </p:cNvPr>
          <p:cNvSpPr txBox="1"/>
          <p:nvPr/>
        </p:nvSpPr>
        <p:spPr>
          <a:xfrm>
            <a:off x="170148" y="1255458"/>
            <a:ext cx="2424574" cy="369332"/>
          </a:xfrm>
          <a:prstGeom prst="rect">
            <a:avLst/>
          </a:prstGeom>
          <a:noFill/>
        </p:spPr>
        <p:txBody>
          <a:bodyPr wrap="none" rtlCol="0">
            <a:spAutoFit/>
          </a:bodyPr>
          <a:lstStyle/>
          <a:p>
            <a:r>
              <a:rPr lang="en-US" b="1" dirty="0">
                <a:solidFill>
                  <a:schemeClr val="bg1"/>
                </a:solidFill>
              </a:rPr>
              <a:t>Why Talent Matters?</a:t>
            </a:r>
          </a:p>
        </p:txBody>
      </p:sp>
      <p:pic>
        <p:nvPicPr>
          <p:cNvPr id="11" name="Picture 10" descr="A person in a hard hat and reflective vest holding a paper&#10;&#10;AI-generated content may be incorrect.">
            <a:extLst>
              <a:ext uri="{FF2B5EF4-FFF2-40B4-BE49-F238E27FC236}">
                <a16:creationId xmlns:a16="http://schemas.microsoft.com/office/drawing/2014/main" id="{040C28C4-58ED-9A79-7BD4-C7EFCA328DA1}"/>
              </a:ext>
            </a:extLst>
          </p:cNvPr>
          <p:cNvPicPr>
            <a:picLocks noChangeAspect="1"/>
          </p:cNvPicPr>
          <p:nvPr/>
        </p:nvPicPr>
        <p:blipFill>
          <a:blip r:embed="rId10" cstate="email">
            <a:extLst>
              <a:ext uri="{28A0092B-C50C-407E-A947-70E740481C1C}">
                <a14:useLocalDpi xmlns:a14="http://schemas.microsoft.com/office/drawing/2010/main"/>
              </a:ext>
            </a:extLst>
          </a:blip>
          <a:srcRect/>
          <a:stretch>
            <a:fillRect/>
          </a:stretch>
        </p:blipFill>
        <p:spPr>
          <a:xfrm>
            <a:off x="10045192" y="1674973"/>
            <a:ext cx="2156459" cy="4851400"/>
          </a:xfrm>
          <a:prstGeom prst="rect">
            <a:avLst/>
          </a:prstGeom>
          <a:noFill/>
        </p:spPr>
      </p:pic>
    </p:spTree>
    <p:extLst>
      <p:ext uri="{BB962C8B-B14F-4D97-AF65-F5344CB8AC3E}">
        <p14:creationId xmlns:p14="http://schemas.microsoft.com/office/powerpoint/2010/main" val="1283511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8CB60-67E6-1992-C7DD-855FE05619C8}"/>
              </a:ext>
            </a:extLst>
          </p:cNvPr>
          <p:cNvSpPr>
            <a:spLocks noGrp="1"/>
          </p:cNvSpPr>
          <p:nvPr>
            <p:ph type="title"/>
          </p:nvPr>
        </p:nvSpPr>
        <p:spPr>
          <a:xfrm>
            <a:off x="563027" y="-27782"/>
            <a:ext cx="11049000" cy="1325563"/>
          </a:xfrm>
        </p:spPr>
        <p:txBody>
          <a:bodyPr/>
          <a:lstStyle/>
          <a:p>
            <a:r>
              <a:rPr lang="en-US" dirty="0"/>
              <a:t>Convergint always focused on equal opportunity</a:t>
            </a:r>
          </a:p>
        </p:txBody>
      </p:sp>
      <p:sp>
        <p:nvSpPr>
          <p:cNvPr id="3" name="Text Placeholder 2">
            <a:extLst>
              <a:ext uri="{FF2B5EF4-FFF2-40B4-BE49-F238E27FC236}">
                <a16:creationId xmlns:a16="http://schemas.microsoft.com/office/drawing/2014/main" id="{1C9EB9D5-0245-4E35-3925-46F220BE4BB3}"/>
              </a:ext>
            </a:extLst>
          </p:cNvPr>
          <p:cNvSpPr>
            <a:spLocks noGrp="1"/>
          </p:cNvSpPr>
          <p:nvPr>
            <p:ph type="body" sz="quarter" idx="14"/>
          </p:nvPr>
        </p:nvSpPr>
        <p:spPr/>
        <p:txBody>
          <a:bodyPr/>
          <a:lstStyle/>
          <a:p>
            <a:pPr>
              <a:buFont typeface="Wingdings" panose="020B0604020202020204" pitchFamily="34" charset="0"/>
              <a:buChar char="Ø"/>
            </a:pPr>
            <a:r>
              <a:rPr lang="en-US" dirty="0"/>
              <a:t>Accessibility</a:t>
            </a:r>
          </a:p>
        </p:txBody>
      </p:sp>
      <p:sp>
        <p:nvSpPr>
          <p:cNvPr id="4" name="Text Placeholder 3">
            <a:extLst>
              <a:ext uri="{FF2B5EF4-FFF2-40B4-BE49-F238E27FC236}">
                <a16:creationId xmlns:a16="http://schemas.microsoft.com/office/drawing/2014/main" id="{DBA22C8A-0476-02D8-C9CE-10831D115FD5}"/>
              </a:ext>
            </a:extLst>
          </p:cNvPr>
          <p:cNvSpPr>
            <a:spLocks noGrp="1"/>
          </p:cNvSpPr>
          <p:nvPr>
            <p:ph type="body" sz="quarter" idx="15"/>
          </p:nvPr>
        </p:nvSpPr>
        <p:spPr>
          <a:xfrm>
            <a:off x="304800" y="1968500"/>
            <a:ext cx="3902587" cy="1104900"/>
          </a:xfrm>
        </p:spPr>
        <p:txBody>
          <a:bodyPr vert="horz" lIns="91440" tIns="45720" rIns="91440" bIns="45720" rtlCol="0" anchor="t">
            <a:noAutofit/>
          </a:bodyPr>
          <a:lstStyle/>
          <a:p>
            <a:r>
              <a:rPr lang="en-US" sz="1600">
                <a:latin typeface="Arial"/>
                <a:cs typeface="Arial"/>
              </a:rPr>
              <a:t>We use an accessibility widget on our website through </a:t>
            </a:r>
            <a:r>
              <a:rPr lang="en-US" sz="1600" dirty="0" err="1">
                <a:latin typeface="Arial"/>
                <a:cs typeface="Arial"/>
              </a:rPr>
              <a:t>AccessiBe</a:t>
            </a:r>
            <a:r>
              <a:rPr lang="en-US" sz="1600" dirty="0">
                <a:latin typeface="Arial"/>
                <a:cs typeface="Arial"/>
              </a:rPr>
              <a:t> to make sure it is useable for all web visitors. This also helps make sure we are fully ADA and WCAG compliant.  </a:t>
            </a:r>
          </a:p>
        </p:txBody>
      </p:sp>
      <p:pic>
        <p:nvPicPr>
          <p:cNvPr id="13" name="Picture Placeholder 12" descr="Monitor with solid fill">
            <a:extLst>
              <a:ext uri="{FF2B5EF4-FFF2-40B4-BE49-F238E27FC236}">
                <a16:creationId xmlns:a16="http://schemas.microsoft.com/office/drawing/2014/main" id="{8FD087C5-42AA-5C75-46AB-621FB8629A8A}"/>
              </a:ext>
            </a:extLst>
          </p:cNvPr>
          <p:cNvPicPr>
            <a:picLocks noGrp="1" noChangeAspect="1"/>
          </p:cNvPicPr>
          <p:nvPr>
            <p:ph type="pic" sz="quarter" idx="16"/>
          </p:nvPr>
        </p:nvPicPr>
        <p:blipFill>
          <a:blip r:embed="rId3">
            <a:extLst>
              <a:ext uri="{96DAC541-7B7A-43D3-8B79-37D633B846F1}">
                <asvg:svgBlip xmlns:asvg="http://schemas.microsoft.com/office/drawing/2016/SVG/main" r:embed="rId4"/>
              </a:ext>
            </a:extLst>
          </a:blip>
          <a:srcRect/>
          <a:stretch>
            <a:fillRect/>
          </a:stretch>
        </p:blipFill>
        <p:spPr/>
      </p:pic>
      <p:pic>
        <p:nvPicPr>
          <p:cNvPr id="15" name="Picture Placeholder 14" descr="Megaphone outline">
            <a:extLst>
              <a:ext uri="{FF2B5EF4-FFF2-40B4-BE49-F238E27FC236}">
                <a16:creationId xmlns:a16="http://schemas.microsoft.com/office/drawing/2014/main" id="{BDFA3EF6-AE2C-023C-9EB4-352F90A0B9F7}"/>
              </a:ext>
            </a:extLst>
          </p:cNvPr>
          <p:cNvPicPr>
            <a:picLocks noGrp="1" noChangeAspect="1"/>
          </p:cNvPicPr>
          <p:nvPr>
            <p:ph type="pic" sz="quarter" idx="17"/>
          </p:nvPr>
        </p:nvPicPr>
        <p:blipFill>
          <a:blip r:embed="rId5">
            <a:extLst>
              <a:ext uri="{96DAC541-7B7A-43D3-8B79-37D633B846F1}">
                <asvg:svgBlip xmlns:asvg="http://schemas.microsoft.com/office/drawing/2016/SVG/main" r:embed="rId6"/>
              </a:ext>
            </a:extLst>
          </a:blip>
          <a:srcRect/>
          <a:stretch>
            <a:fillRect/>
          </a:stretch>
        </p:blipFill>
        <p:spPr/>
      </p:pic>
      <p:pic>
        <p:nvPicPr>
          <p:cNvPr id="17" name="Picture Placeholder 16" descr="Books outline">
            <a:extLst>
              <a:ext uri="{FF2B5EF4-FFF2-40B4-BE49-F238E27FC236}">
                <a16:creationId xmlns:a16="http://schemas.microsoft.com/office/drawing/2014/main" id="{5110F6FA-8E87-6810-3F9B-53E84B96F080}"/>
              </a:ext>
            </a:extLst>
          </p:cNvPr>
          <p:cNvPicPr>
            <a:picLocks noGrp="1" noChangeAspect="1"/>
          </p:cNvPicPr>
          <p:nvPr>
            <p:ph type="pic" sz="quarter" idx="18"/>
          </p:nvPr>
        </p:nvPicPr>
        <p:blipFill>
          <a:blip r:embed="rId7">
            <a:extLst>
              <a:ext uri="{96DAC541-7B7A-43D3-8B79-37D633B846F1}">
                <asvg:svgBlip xmlns:asvg="http://schemas.microsoft.com/office/drawing/2016/SVG/main" r:embed="rId8"/>
              </a:ext>
            </a:extLst>
          </a:blip>
          <a:srcRect/>
          <a:stretch>
            <a:fillRect/>
          </a:stretch>
        </p:blipFill>
        <p:spPr/>
      </p:pic>
      <p:sp>
        <p:nvSpPr>
          <p:cNvPr id="8" name="Text Placeholder 7">
            <a:extLst>
              <a:ext uri="{FF2B5EF4-FFF2-40B4-BE49-F238E27FC236}">
                <a16:creationId xmlns:a16="http://schemas.microsoft.com/office/drawing/2014/main" id="{EB15FBB8-F6D9-A187-7B2A-1617D5F08121}"/>
              </a:ext>
            </a:extLst>
          </p:cNvPr>
          <p:cNvSpPr>
            <a:spLocks noGrp="1"/>
          </p:cNvSpPr>
          <p:nvPr>
            <p:ph type="body" sz="quarter" idx="19"/>
          </p:nvPr>
        </p:nvSpPr>
        <p:spPr>
          <a:xfrm>
            <a:off x="8709743" y="2152480"/>
            <a:ext cx="2870200" cy="520700"/>
          </a:xfrm>
        </p:spPr>
        <p:txBody>
          <a:bodyPr/>
          <a:lstStyle/>
          <a:p>
            <a:pPr>
              <a:buFont typeface="Wingdings" panose="020B0604020202020204" pitchFamily="34" charset="0"/>
              <a:buChar char="Ø"/>
            </a:pPr>
            <a:r>
              <a:rPr lang="en-US" dirty="0"/>
              <a:t>Advocacy</a:t>
            </a:r>
          </a:p>
        </p:txBody>
      </p:sp>
      <p:sp>
        <p:nvSpPr>
          <p:cNvPr id="9" name="Text Placeholder 8">
            <a:extLst>
              <a:ext uri="{FF2B5EF4-FFF2-40B4-BE49-F238E27FC236}">
                <a16:creationId xmlns:a16="http://schemas.microsoft.com/office/drawing/2014/main" id="{DC3B94AE-4E30-4DEF-2F11-65A38ADF3C5F}"/>
              </a:ext>
            </a:extLst>
          </p:cNvPr>
          <p:cNvSpPr>
            <a:spLocks noGrp="1"/>
          </p:cNvSpPr>
          <p:nvPr>
            <p:ph type="body" sz="quarter" idx="20"/>
          </p:nvPr>
        </p:nvSpPr>
        <p:spPr>
          <a:xfrm>
            <a:off x="8709743" y="2901780"/>
            <a:ext cx="3177457" cy="2100416"/>
          </a:xfrm>
        </p:spPr>
        <p:txBody>
          <a:bodyPr vert="horz" lIns="91440" tIns="45720" rIns="91440" bIns="45720" rtlCol="0" anchor="t">
            <a:noAutofit/>
          </a:bodyPr>
          <a:lstStyle/>
          <a:p>
            <a:r>
              <a:rPr lang="en-US" sz="1600" dirty="0">
                <a:latin typeface="Arial"/>
                <a:cs typeface="Arial"/>
              </a:rPr>
              <a:t>We participate in the Disability Index through </a:t>
            </a:r>
            <a:r>
              <a:rPr lang="en-US" sz="1600" dirty="0" err="1">
                <a:latin typeface="Arial"/>
                <a:cs typeface="Arial"/>
              </a:rPr>
              <a:t>DisabilityIn</a:t>
            </a:r>
            <a:r>
              <a:rPr lang="en-US" sz="1600" dirty="0">
                <a:latin typeface="Arial"/>
                <a:cs typeface="Arial"/>
              </a:rPr>
              <a:t>, providing us a holistic view of our company's disability practices. We take that feedback and use it to advocate for change within departments that have room for growth.</a:t>
            </a:r>
          </a:p>
        </p:txBody>
      </p:sp>
      <p:sp>
        <p:nvSpPr>
          <p:cNvPr id="10" name="Text Placeholder 9">
            <a:extLst>
              <a:ext uri="{FF2B5EF4-FFF2-40B4-BE49-F238E27FC236}">
                <a16:creationId xmlns:a16="http://schemas.microsoft.com/office/drawing/2014/main" id="{796BEB96-12A3-860B-C65B-3D8A41205306}"/>
              </a:ext>
            </a:extLst>
          </p:cNvPr>
          <p:cNvSpPr>
            <a:spLocks noGrp="1"/>
          </p:cNvSpPr>
          <p:nvPr>
            <p:ph type="body" sz="quarter" idx="21"/>
          </p:nvPr>
        </p:nvSpPr>
        <p:spPr/>
        <p:txBody>
          <a:bodyPr/>
          <a:lstStyle/>
          <a:p>
            <a:pPr>
              <a:buFont typeface="Wingdings" panose="020B0604020202020204" pitchFamily="34" charset="0"/>
              <a:buChar char="Ø"/>
            </a:pPr>
            <a:r>
              <a:rPr lang="en-US" dirty="0"/>
              <a:t>Education</a:t>
            </a:r>
          </a:p>
        </p:txBody>
      </p:sp>
      <p:sp>
        <p:nvSpPr>
          <p:cNvPr id="11" name="Text Placeholder 10">
            <a:extLst>
              <a:ext uri="{FF2B5EF4-FFF2-40B4-BE49-F238E27FC236}">
                <a16:creationId xmlns:a16="http://schemas.microsoft.com/office/drawing/2014/main" id="{120DCE16-2AF9-E320-5B2B-863716A91B29}"/>
              </a:ext>
            </a:extLst>
          </p:cNvPr>
          <p:cNvSpPr>
            <a:spLocks noGrp="1"/>
          </p:cNvSpPr>
          <p:nvPr>
            <p:ph type="body" sz="quarter" idx="22"/>
          </p:nvPr>
        </p:nvSpPr>
        <p:spPr>
          <a:xfrm>
            <a:off x="304800" y="4406900"/>
            <a:ext cx="3116006" cy="1903770"/>
          </a:xfrm>
        </p:spPr>
        <p:txBody>
          <a:bodyPr vert="horz" lIns="91440" tIns="45720" rIns="91440" bIns="45720" rtlCol="0" anchor="t">
            <a:noAutofit/>
          </a:bodyPr>
          <a:lstStyle/>
          <a:p>
            <a:r>
              <a:rPr lang="en-US" sz="1600" dirty="0">
                <a:latin typeface="Arial"/>
                <a:cs typeface="Arial"/>
              </a:rPr>
              <a:t>Recently we partnered with CSAVR to host an internal webinar with hiring manager around accessibility and accommodations. We got great engagement and feedback from leaders who attended. </a:t>
            </a:r>
          </a:p>
        </p:txBody>
      </p:sp>
    </p:spTree>
    <p:extLst>
      <p:ext uri="{BB962C8B-B14F-4D97-AF65-F5344CB8AC3E}">
        <p14:creationId xmlns:p14="http://schemas.microsoft.com/office/powerpoint/2010/main" val="7282772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00EB143-7BF3-E79A-6BF2-B38A5F323172}"/>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0" y="-14681"/>
            <a:ext cx="12192000" cy="1046039"/>
          </a:xfrm>
          <a:prstGeom prst="rect">
            <a:avLst/>
          </a:prstGeom>
        </p:spPr>
      </p:pic>
      <p:sp>
        <p:nvSpPr>
          <p:cNvPr id="8" name="Rectangle 7">
            <a:extLst>
              <a:ext uri="{FF2B5EF4-FFF2-40B4-BE49-F238E27FC236}">
                <a16:creationId xmlns:a16="http://schemas.microsoft.com/office/drawing/2014/main" id="{D42F7ACC-E625-0A46-C64B-49649A48A2E6}"/>
              </a:ext>
            </a:extLst>
          </p:cNvPr>
          <p:cNvSpPr/>
          <p:nvPr/>
        </p:nvSpPr>
        <p:spPr>
          <a:xfrm>
            <a:off x="0" y="-9135"/>
            <a:ext cx="12192000" cy="1040494"/>
          </a:xfrm>
          <a:prstGeom prst="rect">
            <a:avLst/>
          </a:prstGeom>
          <a:solidFill>
            <a:srgbClr val="0D2D4A">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A75575AC-9968-4F51-A94D-21F058FCCE74}"/>
              </a:ext>
            </a:extLst>
          </p:cNvPr>
          <p:cNvSpPr/>
          <p:nvPr/>
        </p:nvSpPr>
        <p:spPr>
          <a:xfrm>
            <a:off x="523" y="-30271"/>
            <a:ext cx="12190955" cy="1077218"/>
          </a:xfrm>
          <a:prstGeom prst="rect">
            <a:avLst/>
          </a:prstGeom>
        </p:spPr>
        <p:txBody>
          <a:bodyPr wrap="square" lIns="91440" tIns="45720" rIns="91440" bIns="45720" anchor="ctr">
            <a:spAutoFit/>
          </a:bodyPr>
          <a:lstStyle/>
          <a:p>
            <a:pPr algn="ctr"/>
            <a:r>
              <a:rPr lang="en-US" sz="3200" b="1">
                <a:solidFill>
                  <a:schemeClr val="bg1"/>
                </a:solidFill>
                <a:ea typeface="Helvetica Neue Medium" panose="02000503000000020004" pitchFamily="2" charset="0"/>
                <a:cs typeface="Arial"/>
              </a:rPr>
              <a:t>Convergint - </a:t>
            </a:r>
            <a:r>
              <a:rPr lang="en-US" sz="3200" b="1">
                <a:solidFill>
                  <a:schemeClr val="bg1"/>
                </a:solidFill>
                <a:latin typeface="Arial"/>
                <a:ea typeface="Helvetica Neue Medium" panose="02000503000000020004" pitchFamily="2" charset="0"/>
                <a:cs typeface="Arial"/>
              </a:rPr>
              <a:t>Talent Acquisition </a:t>
            </a:r>
          </a:p>
          <a:p>
            <a:pPr algn="ctr"/>
            <a:r>
              <a:rPr lang="en-US" sz="3200" b="1">
                <a:solidFill>
                  <a:schemeClr val="bg1"/>
                </a:solidFill>
                <a:latin typeface="Arial"/>
                <a:ea typeface="Helvetica Neue Medium" panose="02000503000000020004" pitchFamily="2" charset="0"/>
                <a:cs typeface="Arial"/>
              </a:rPr>
              <a:t>X CSAVR</a:t>
            </a:r>
            <a:endParaRPr lang="en-US" sz="2000" b="1">
              <a:solidFill>
                <a:schemeClr val="bg1"/>
              </a:solidFill>
              <a:latin typeface="Arial"/>
              <a:ea typeface="Helvetica Neue Medium" panose="02000503000000020004" pitchFamily="2" charset="0"/>
              <a:cs typeface="Arial"/>
            </a:endParaRPr>
          </a:p>
        </p:txBody>
      </p:sp>
      <p:pic>
        <p:nvPicPr>
          <p:cNvPr id="3" name="Picture 2">
            <a:extLst>
              <a:ext uri="{FF2B5EF4-FFF2-40B4-BE49-F238E27FC236}">
                <a16:creationId xmlns:a16="http://schemas.microsoft.com/office/drawing/2014/main" id="{E10E731E-FA57-03AD-8164-1D9C82014C9C}"/>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895561" y="6510179"/>
            <a:ext cx="400878" cy="347821"/>
          </a:xfrm>
          <a:prstGeom prst="rect">
            <a:avLst/>
          </a:prstGeom>
        </p:spPr>
      </p:pic>
      <p:sp>
        <p:nvSpPr>
          <p:cNvPr id="10" name="Text Placeholder 9">
            <a:extLst>
              <a:ext uri="{FF2B5EF4-FFF2-40B4-BE49-F238E27FC236}">
                <a16:creationId xmlns:a16="http://schemas.microsoft.com/office/drawing/2014/main" id="{677F3D18-1747-D27C-3004-2890C1A367B9}"/>
              </a:ext>
            </a:extLst>
          </p:cNvPr>
          <p:cNvSpPr>
            <a:spLocks noGrp="1"/>
          </p:cNvSpPr>
          <p:nvPr>
            <p:ph type="body" sz="quarter" idx="14"/>
          </p:nvPr>
        </p:nvSpPr>
        <p:spPr>
          <a:xfrm>
            <a:off x="7239001" y="1440418"/>
            <a:ext cx="4267200" cy="476250"/>
          </a:xfrm>
        </p:spPr>
        <p:txBody>
          <a:bodyPr>
            <a:normAutofit/>
          </a:bodyPr>
          <a:lstStyle/>
          <a:p>
            <a:pPr marL="0" indent="0" algn="ctr">
              <a:buNone/>
            </a:pPr>
            <a:r>
              <a:rPr lang="en-US"/>
              <a:t>2025</a:t>
            </a:r>
          </a:p>
        </p:txBody>
      </p:sp>
      <p:sp>
        <p:nvSpPr>
          <p:cNvPr id="11" name="Text Placeholder 9">
            <a:extLst>
              <a:ext uri="{FF2B5EF4-FFF2-40B4-BE49-F238E27FC236}">
                <a16:creationId xmlns:a16="http://schemas.microsoft.com/office/drawing/2014/main" id="{CE4C63FD-BEEE-830A-26AB-D85204DA5659}"/>
              </a:ext>
            </a:extLst>
          </p:cNvPr>
          <p:cNvSpPr txBox="1">
            <a:spLocks/>
          </p:cNvSpPr>
          <p:nvPr/>
        </p:nvSpPr>
        <p:spPr>
          <a:xfrm>
            <a:off x="685799" y="1435694"/>
            <a:ext cx="4572002" cy="4762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b="1" kern="1200">
                <a:solidFill>
                  <a:schemeClr val="accent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a:t>2024</a:t>
            </a:r>
          </a:p>
        </p:txBody>
      </p:sp>
      <p:pic>
        <p:nvPicPr>
          <p:cNvPr id="15" name="Picture 14" descr="A logo with a black background">
            <a:extLst>
              <a:ext uri="{FF2B5EF4-FFF2-40B4-BE49-F238E27FC236}">
                <a16:creationId xmlns:a16="http://schemas.microsoft.com/office/drawing/2014/main" id="{F1F7D2D7-B606-76A1-16F9-8B140DA5B2E8}"/>
              </a:ext>
            </a:extLst>
          </p:cNvPr>
          <p:cNvPicPr>
            <a:picLocks noChangeAspect="1"/>
          </p:cNvPicPr>
          <p:nvPr/>
        </p:nvPicPr>
        <p:blipFill>
          <a:blip r:embed="rId5"/>
          <a:stretch>
            <a:fillRect/>
          </a:stretch>
        </p:blipFill>
        <p:spPr>
          <a:xfrm>
            <a:off x="1109662" y="1986289"/>
            <a:ext cx="3724275" cy="952500"/>
          </a:xfrm>
          <a:prstGeom prst="rect">
            <a:avLst/>
          </a:prstGeom>
        </p:spPr>
      </p:pic>
      <p:pic>
        <p:nvPicPr>
          <p:cNvPr id="16" name="Picture 15" descr="A group of people standing in a circle">
            <a:extLst>
              <a:ext uri="{FF2B5EF4-FFF2-40B4-BE49-F238E27FC236}">
                <a16:creationId xmlns:a16="http://schemas.microsoft.com/office/drawing/2014/main" id="{E172D235-9421-AF26-5BDC-D8E5058E10E2}"/>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2334905" y="3124200"/>
            <a:ext cx="1273788" cy="1139346"/>
          </a:xfrm>
          <a:prstGeom prst="rect">
            <a:avLst/>
          </a:prstGeom>
          <a:ln>
            <a:noFill/>
          </a:ln>
        </p:spPr>
      </p:pic>
      <p:pic>
        <p:nvPicPr>
          <p:cNvPr id="18" name="Picture 17">
            <a:extLst>
              <a:ext uri="{FF2B5EF4-FFF2-40B4-BE49-F238E27FC236}">
                <a16:creationId xmlns:a16="http://schemas.microsoft.com/office/drawing/2014/main" id="{C644D459-0FC2-5698-A36B-6B53A95B25FA}"/>
              </a:ext>
            </a:extLst>
          </p:cNvPr>
          <p:cNvPicPr>
            <a:picLocks noChangeAspect="1"/>
          </p:cNvPicPr>
          <p:nvPr/>
        </p:nvPicPr>
        <p:blipFill>
          <a:blip r:embed="rId7"/>
          <a:stretch>
            <a:fillRect/>
          </a:stretch>
        </p:blipFill>
        <p:spPr>
          <a:xfrm>
            <a:off x="1628774" y="4448957"/>
            <a:ext cx="2686050" cy="561975"/>
          </a:xfrm>
          <a:prstGeom prst="rect">
            <a:avLst/>
          </a:prstGeom>
        </p:spPr>
      </p:pic>
      <p:pic>
        <p:nvPicPr>
          <p:cNvPr id="19" name="Picture 18" descr="A blue and red text on a black background&#10;&#10;AI-generated content may be incorrect.">
            <a:extLst>
              <a:ext uri="{FF2B5EF4-FFF2-40B4-BE49-F238E27FC236}">
                <a16:creationId xmlns:a16="http://schemas.microsoft.com/office/drawing/2014/main" id="{873298C4-AD6B-66B8-CC16-522367AE9DE0}"/>
              </a:ext>
            </a:extLst>
          </p:cNvPr>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7849737" y="2064267"/>
            <a:ext cx="3045725" cy="563533"/>
          </a:xfrm>
          <a:prstGeom prst="rect">
            <a:avLst/>
          </a:prstGeom>
        </p:spPr>
      </p:pic>
      <p:pic>
        <p:nvPicPr>
          <p:cNvPr id="21" name="Picture 20">
            <a:extLst>
              <a:ext uri="{FF2B5EF4-FFF2-40B4-BE49-F238E27FC236}">
                <a16:creationId xmlns:a16="http://schemas.microsoft.com/office/drawing/2014/main" id="{1A96F260-7903-68D3-3C48-D25C2D3AD12F}"/>
              </a:ext>
            </a:extLst>
          </p:cNvPr>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8241506" y="3467100"/>
            <a:ext cx="2566988" cy="1397621"/>
          </a:xfrm>
          <a:prstGeom prst="rect">
            <a:avLst/>
          </a:prstGeom>
        </p:spPr>
      </p:pic>
      <p:pic>
        <p:nvPicPr>
          <p:cNvPr id="23" name="Picture 22">
            <a:extLst>
              <a:ext uri="{FF2B5EF4-FFF2-40B4-BE49-F238E27FC236}">
                <a16:creationId xmlns:a16="http://schemas.microsoft.com/office/drawing/2014/main" id="{36353A58-BE15-1D3D-3E89-CE2DB935AC77}"/>
              </a:ext>
            </a:extLst>
          </p:cNvPr>
          <p:cNvPicPr>
            <a:picLocks noChangeAspect="1"/>
          </p:cNvPicPr>
          <p:nvPr/>
        </p:nvPicPr>
        <p:blipFill>
          <a:blip r:embed="rId10"/>
          <a:stretch>
            <a:fillRect/>
          </a:stretch>
        </p:blipFill>
        <p:spPr>
          <a:xfrm>
            <a:off x="8323712" y="2795914"/>
            <a:ext cx="2571750" cy="285750"/>
          </a:xfrm>
          <a:prstGeom prst="rect">
            <a:avLst/>
          </a:prstGeom>
        </p:spPr>
      </p:pic>
      <p:sp>
        <p:nvSpPr>
          <p:cNvPr id="4" name="TextBox 3">
            <a:extLst>
              <a:ext uri="{FF2B5EF4-FFF2-40B4-BE49-F238E27FC236}">
                <a16:creationId xmlns:a16="http://schemas.microsoft.com/office/drawing/2014/main" id="{0D715A16-C689-7C54-AC92-C0696DBC2E26}"/>
              </a:ext>
            </a:extLst>
          </p:cNvPr>
          <p:cNvSpPr txBox="1"/>
          <p:nvPr/>
        </p:nvSpPr>
        <p:spPr>
          <a:xfrm>
            <a:off x="4645153" y="5509820"/>
            <a:ext cx="6123342" cy="369332"/>
          </a:xfrm>
          <a:prstGeom prst="rect">
            <a:avLst/>
          </a:prstGeom>
          <a:noFill/>
        </p:spPr>
        <p:txBody>
          <a:bodyPr wrap="square" rtlCol="0">
            <a:spAutoFit/>
          </a:bodyPr>
          <a:lstStyle/>
          <a:p>
            <a:r>
              <a:rPr lang="en-US" dirty="0">
                <a:solidFill>
                  <a:schemeClr val="accent1"/>
                </a:solidFill>
              </a:rPr>
              <a:t>https://www.convergint.com/careers/career-opportunities/</a:t>
            </a:r>
          </a:p>
        </p:txBody>
      </p:sp>
    </p:spTree>
    <p:extLst>
      <p:ext uri="{BB962C8B-B14F-4D97-AF65-F5344CB8AC3E}">
        <p14:creationId xmlns:p14="http://schemas.microsoft.com/office/powerpoint/2010/main" val="263157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B32DB668-2AC9-7621-CEDF-EA1918F826CC}"/>
              </a:ext>
            </a:extLst>
          </p:cNvPr>
          <p:cNvSpPr/>
          <p:nvPr/>
        </p:nvSpPr>
        <p:spPr>
          <a:xfrm>
            <a:off x="0" y="0"/>
            <a:ext cx="12192001" cy="6858000"/>
          </a:xfrm>
          <a:prstGeom prst="roundRect">
            <a:avLst>
              <a:gd name="adj" fmla="val 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B9CE07FA-2CC9-07C4-3D7A-07E88F5E47DA}"/>
              </a:ext>
            </a:extLst>
          </p:cNvPr>
          <p:cNvSpPr>
            <a:spLocks noGrp="1"/>
          </p:cNvSpPr>
          <p:nvPr>
            <p:ph type="ctrTitle"/>
          </p:nvPr>
        </p:nvSpPr>
        <p:spPr>
          <a:xfrm>
            <a:off x="3749040" y="2700997"/>
            <a:ext cx="4693920" cy="1019980"/>
          </a:xfrm>
        </p:spPr>
        <p:txBody>
          <a:bodyPr/>
          <a:lstStyle/>
          <a:p>
            <a:r>
              <a:rPr lang="en-US" b="1">
                <a:solidFill>
                  <a:schemeClr val="bg1"/>
                </a:solidFill>
                <a:latin typeface="Arial" panose="020B0604020202020204" pitchFamily="34" charset="0"/>
                <a:cs typeface="Arial" panose="020B0604020202020204" pitchFamily="34" charset="0"/>
              </a:rPr>
              <a:t>Thank you</a:t>
            </a:r>
          </a:p>
        </p:txBody>
      </p:sp>
      <p:pic>
        <p:nvPicPr>
          <p:cNvPr id="4" name="Picture 3" descr="Logo  Description automatically generated">
            <a:extLst>
              <a:ext uri="{FF2B5EF4-FFF2-40B4-BE49-F238E27FC236}">
                <a16:creationId xmlns:a16="http://schemas.microsoft.com/office/drawing/2014/main" id="{E6C5EF4B-99E4-F476-2F49-62F2E1ED4BA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356196" y="2200420"/>
            <a:ext cx="1479608" cy="283433"/>
          </a:xfrm>
          <a:prstGeom prst="rect">
            <a:avLst/>
          </a:prstGeom>
        </p:spPr>
      </p:pic>
    </p:spTree>
    <p:extLst>
      <p:ext uri="{BB962C8B-B14F-4D97-AF65-F5344CB8AC3E}">
        <p14:creationId xmlns:p14="http://schemas.microsoft.com/office/powerpoint/2010/main" val="2806539511"/>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rgbClr val="FFFFFF"/>
      </a:lt1>
      <a:dk2>
        <a:srgbClr val="054163"/>
      </a:dk2>
      <a:lt2>
        <a:srgbClr val="EEF2F4"/>
      </a:lt2>
      <a:accent1>
        <a:srgbClr val="054163"/>
      </a:accent1>
      <a:accent2>
        <a:srgbClr val="C2090E"/>
      </a:accent2>
      <a:accent3>
        <a:srgbClr val="0E2C49"/>
      </a:accent3>
      <a:accent4>
        <a:srgbClr val="8D98AC"/>
      </a:accent4>
      <a:accent5>
        <a:srgbClr val="EEF2F4"/>
      </a:accent5>
      <a:accent6>
        <a:srgbClr val="054163"/>
      </a:accent6>
      <a:hlink>
        <a:srgbClr val="8D98AC"/>
      </a:hlink>
      <a:folHlink>
        <a:srgbClr val="0E2C4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1EA1831BCE36A4A9A397BC11181F2CA" ma:contentTypeVersion="9" ma:contentTypeDescription="Create a new document." ma:contentTypeScope="" ma:versionID="06d09f290b169abae8bfc40e86079405">
  <xsd:schema xmlns:xsd="http://www.w3.org/2001/XMLSchema" xmlns:xs="http://www.w3.org/2001/XMLSchema" xmlns:p="http://schemas.microsoft.com/office/2006/metadata/properties" xmlns:ns2="1e099860-db82-4d61-b1cc-023a77741294" targetNamespace="http://schemas.microsoft.com/office/2006/metadata/properties" ma:root="true" ma:fieldsID="f1ce89a424623d6088086d294f2124c7" ns2:_="">
    <xsd:import namespace="1e099860-db82-4d61-b1cc-023a7774129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e099860-db82-4d61-b1cc-023a7774129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SearchProperties" ma:index="16"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790FF5C-D400-40B7-B19E-A5CD94B5EC2F}">
  <ds:schemaRefs>
    <ds:schemaRef ds:uri="http://schemas.microsoft.com/sharepoint/v3/contenttype/forms"/>
  </ds:schemaRefs>
</ds:datastoreItem>
</file>

<file path=customXml/itemProps2.xml><?xml version="1.0" encoding="utf-8"?>
<ds:datastoreItem xmlns:ds="http://schemas.openxmlformats.org/officeDocument/2006/customXml" ds:itemID="{032C3596-8681-43D1-8ACE-C85E6FF310D5}">
  <ds:schemaRefs>
    <ds:schemaRef ds:uri="http://www.w3.org/XML/1998/namespace"/>
    <ds:schemaRef ds:uri="http://schemas.microsoft.com/office/infopath/2007/PartnerControls"/>
    <ds:schemaRef ds:uri="http://schemas.microsoft.com/office/2006/metadata/properties"/>
    <ds:schemaRef ds:uri="http://purl.org/dc/terms/"/>
    <ds:schemaRef ds:uri="http://purl.org/dc/dcmitype/"/>
    <ds:schemaRef ds:uri="http://schemas.microsoft.com/office/2006/documentManagement/types"/>
    <ds:schemaRef ds:uri="http://schemas.openxmlformats.org/package/2006/metadata/core-properties"/>
    <ds:schemaRef ds:uri="1e099860-db82-4d61-b1cc-023a77741294"/>
    <ds:schemaRef ds:uri="http://purl.org/dc/elements/1.1/"/>
  </ds:schemaRefs>
</ds:datastoreItem>
</file>

<file path=customXml/itemProps3.xml><?xml version="1.0" encoding="utf-8"?>
<ds:datastoreItem xmlns:ds="http://schemas.openxmlformats.org/officeDocument/2006/customXml" ds:itemID="{BE024CE6-65BF-4195-B69D-01CC78726D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e099860-db82-4d61-b1cc-023a7774129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16787</TotalTime>
  <Words>1296</Words>
  <Application>Microsoft Office PowerPoint</Application>
  <PresentationFormat>Widescreen</PresentationFormat>
  <Paragraphs>189</Paragraphs>
  <Slides>8</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Helvetica Neue Medium</vt:lpstr>
      <vt:lpstr>Lato</vt:lpstr>
      <vt:lpstr>Wingdings</vt:lpstr>
      <vt:lpstr>Office Theme</vt:lpstr>
      <vt:lpstr>PowerPoint Presentation</vt:lpstr>
      <vt:lpstr>PowerPoint Presentation</vt:lpstr>
      <vt:lpstr>PowerPoint Presentation</vt:lpstr>
      <vt:lpstr>PowerPoint Presentation</vt:lpstr>
      <vt:lpstr>PowerPoint Presentation</vt:lpstr>
      <vt:lpstr>Convergint always focused on equal opportunity</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Tommasina Domel</dc:creator>
  <cp:lastModifiedBy>Kevin Red</cp:lastModifiedBy>
  <cp:revision>71</cp:revision>
  <dcterms:created xsi:type="dcterms:W3CDTF">2021-06-22T21:33:09Z</dcterms:created>
  <dcterms:modified xsi:type="dcterms:W3CDTF">2025-11-03T17:07:05Z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0x01010071EA1831BCE36A4A9A397BC11181F2CA</vt:lpwstr>
  </property>
  <property fmtid="{D5CDD505-2E9C-101B-9397-08002B2CF9AE}" pid="3" name="MediaServiceImageTags">
    <vt:lpwstr/>
  </property>
  <property fmtid="{D5CDD505-2E9C-101B-9397-08002B2CF9AE}" pid="4" name="MSIP_Label_dd2c695a-14a0-41ac-9d26-df2df3e12ae1_Enabled">
    <vt:lpwstr>true</vt:lpwstr>
  </property>
  <property fmtid="{D5CDD505-2E9C-101B-9397-08002B2CF9AE}" pid="5" name="MSIP_Label_dd2c695a-14a0-41ac-9d26-df2df3e12ae1_SetDate">
    <vt:lpwstr>2022-05-12T08:55:08Z</vt:lpwstr>
  </property>
  <property fmtid="{D5CDD505-2E9C-101B-9397-08002B2CF9AE}" pid="6" name="MSIP_Label_dd2c695a-14a0-41ac-9d26-df2df3e12ae1_Method">
    <vt:lpwstr>Standard</vt:lpwstr>
  </property>
  <property fmtid="{D5CDD505-2E9C-101B-9397-08002B2CF9AE}" pid="7" name="MSIP_Label_dd2c695a-14a0-41ac-9d26-df2df3e12ae1_Name">
    <vt:lpwstr>Internal</vt:lpwstr>
  </property>
  <property fmtid="{D5CDD505-2E9C-101B-9397-08002B2CF9AE}" pid="8" name="MSIP_Label_dd2c695a-14a0-41ac-9d26-df2df3e12ae1_SiteId">
    <vt:lpwstr>2b4de1bd-251e-4878-bdb8-5180f7d15525</vt:lpwstr>
  </property>
  <property fmtid="{D5CDD505-2E9C-101B-9397-08002B2CF9AE}" pid="9" name="MSIP_Label_dd2c695a-14a0-41ac-9d26-df2df3e12ae1_ActionId">
    <vt:lpwstr>7cb87254-d122-46b5-bf36-e1b2544c43a4</vt:lpwstr>
  </property>
  <property fmtid="{D5CDD505-2E9C-101B-9397-08002B2CF9AE}" pid="10" name="MSIP_Label_dd2c695a-14a0-41ac-9d26-df2df3e12ae1_ContentBits">
    <vt:lpwstr>1</vt:lpwstr>
  </property>
</Properties>
</file>