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1"/>
  </p:notesMasterIdLst>
  <p:handoutMasterIdLst>
    <p:handoutMasterId r:id="rId32"/>
  </p:handoutMasterIdLst>
  <p:sldIdLst>
    <p:sldId id="261" r:id="rId5"/>
    <p:sldId id="302" r:id="rId6"/>
    <p:sldId id="284" r:id="rId7"/>
    <p:sldId id="285" r:id="rId8"/>
    <p:sldId id="272" r:id="rId9"/>
    <p:sldId id="266" r:id="rId10"/>
    <p:sldId id="286" r:id="rId11"/>
    <p:sldId id="278" r:id="rId12"/>
    <p:sldId id="259" r:id="rId13"/>
    <p:sldId id="287" r:id="rId14"/>
    <p:sldId id="301" r:id="rId15"/>
    <p:sldId id="269" r:id="rId16"/>
    <p:sldId id="288" r:id="rId17"/>
    <p:sldId id="292" r:id="rId18"/>
    <p:sldId id="294" r:id="rId19"/>
    <p:sldId id="289" r:id="rId20"/>
    <p:sldId id="279" r:id="rId21"/>
    <p:sldId id="275" r:id="rId22"/>
    <p:sldId id="281" r:id="rId23"/>
    <p:sldId id="290" r:id="rId24"/>
    <p:sldId id="299" r:id="rId25"/>
    <p:sldId id="283" r:id="rId26"/>
    <p:sldId id="298" r:id="rId27"/>
    <p:sldId id="297" r:id="rId28"/>
    <p:sldId id="29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35775-549E-48BF-A098-062A4785F574}" v="1" dt="2026-03-18T21:43:18.529"/>
    <p1510:client id="{A5FDA813-331D-ADC1-2CC3-53BA0CB7ABA0}" v="142" dt="2026-03-18T18:00:02.925"/>
    <p1510:client id="{C0D2D13F-1F1E-B54D-A381-D5C0B45B9601}" v="83" dt="2026-03-17T22:07:25.928"/>
    <p1510:client id="{E1D54D71-36AE-AE29-884B-1951A1FE9A6E}" v="3" dt="2026-03-18T18:06:54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4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D7882-9A9F-5F43-BAC5-534744B7BAC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5ECDB4-1232-1448-AA7F-B55063CE55D7}">
      <dgm:prSet/>
      <dgm:spPr/>
      <dgm:t>
        <a:bodyPr/>
        <a:lstStyle/>
        <a:p>
          <a:r>
            <a:rPr lang="en-US" b="1" i="0" baseline="0"/>
            <a:t>Exposure</a:t>
          </a:r>
          <a:br>
            <a:rPr lang="en-US" b="0" i="0" baseline="0"/>
          </a:br>
          <a:r>
            <a:rPr lang="en-US" b="0" i="0" baseline="0"/>
            <a:t>Students see new possibilities.</a:t>
          </a:r>
          <a:endParaRPr lang="en-US"/>
        </a:p>
      </dgm:t>
    </dgm:pt>
    <dgm:pt modelId="{81E64232-5065-504F-94BC-1157699A544D}" type="parTrans" cxnId="{90A5A7DE-E7FB-AC41-890E-553047FE5A14}">
      <dgm:prSet/>
      <dgm:spPr/>
      <dgm:t>
        <a:bodyPr/>
        <a:lstStyle/>
        <a:p>
          <a:endParaRPr lang="en-US"/>
        </a:p>
      </dgm:t>
    </dgm:pt>
    <dgm:pt modelId="{71E20464-0A0C-EF48-8486-63B645D79DC5}" type="sibTrans" cxnId="{90A5A7DE-E7FB-AC41-890E-553047FE5A14}">
      <dgm:prSet/>
      <dgm:spPr/>
      <dgm:t>
        <a:bodyPr/>
        <a:lstStyle/>
        <a:p>
          <a:endParaRPr lang="en-US"/>
        </a:p>
      </dgm:t>
    </dgm:pt>
    <dgm:pt modelId="{EF803C0A-C51D-E34A-B1AF-7CC888635E95}">
      <dgm:prSet/>
      <dgm:spPr/>
      <dgm:t>
        <a:bodyPr/>
        <a:lstStyle/>
        <a:p>
          <a:r>
            <a:rPr lang="en-US" b="1" i="0" baseline="0"/>
            <a:t>Skills</a:t>
          </a:r>
          <a:br>
            <a:rPr lang="en-US" b="0" i="0" baseline="0"/>
          </a:br>
          <a:r>
            <a:rPr lang="en-US" b="0" i="0" baseline="0"/>
            <a:t>They practice real-world problem solving.</a:t>
          </a:r>
          <a:endParaRPr lang="en-US"/>
        </a:p>
      </dgm:t>
    </dgm:pt>
    <dgm:pt modelId="{58B867D7-5C2C-6F45-8FEA-314D1671D973}" type="parTrans" cxnId="{CE500E46-FE1A-CF47-A993-825F3BCF6277}">
      <dgm:prSet/>
      <dgm:spPr/>
      <dgm:t>
        <a:bodyPr/>
        <a:lstStyle/>
        <a:p>
          <a:endParaRPr lang="en-US"/>
        </a:p>
      </dgm:t>
    </dgm:pt>
    <dgm:pt modelId="{9E9B7B6D-5248-E244-B33E-2763F8FBBC3C}" type="sibTrans" cxnId="{CE500E46-FE1A-CF47-A993-825F3BCF6277}">
      <dgm:prSet/>
      <dgm:spPr/>
      <dgm:t>
        <a:bodyPr/>
        <a:lstStyle/>
        <a:p>
          <a:endParaRPr lang="en-US"/>
        </a:p>
      </dgm:t>
    </dgm:pt>
    <dgm:pt modelId="{BD3BCC70-E7DA-A848-8F80-927B074FBFF8}">
      <dgm:prSet/>
      <dgm:spPr/>
      <dgm:t>
        <a:bodyPr/>
        <a:lstStyle/>
        <a:p>
          <a:r>
            <a:rPr lang="en-US" b="1" i="0" baseline="0"/>
            <a:t>Confidence</a:t>
          </a:r>
          <a:br>
            <a:rPr lang="en-US" b="0" i="0" baseline="0"/>
          </a:br>
          <a:r>
            <a:rPr lang="en-US" b="0" i="0" baseline="0"/>
            <a:t>They begin to see themselves as capable.</a:t>
          </a:r>
          <a:endParaRPr lang="en-US"/>
        </a:p>
      </dgm:t>
    </dgm:pt>
    <dgm:pt modelId="{74591672-FDB6-D744-9624-1C374407CCD6}" type="parTrans" cxnId="{13D22E8D-474C-914A-A1EF-9612932312FF}">
      <dgm:prSet/>
      <dgm:spPr/>
      <dgm:t>
        <a:bodyPr/>
        <a:lstStyle/>
        <a:p>
          <a:endParaRPr lang="en-US"/>
        </a:p>
      </dgm:t>
    </dgm:pt>
    <dgm:pt modelId="{6E7DFE4A-CAB3-0F45-B063-E61412EA1E3F}" type="sibTrans" cxnId="{13D22E8D-474C-914A-A1EF-9612932312FF}">
      <dgm:prSet/>
      <dgm:spPr/>
      <dgm:t>
        <a:bodyPr/>
        <a:lstStyle/>
        <a:p>
          <a:endParaRPr lang="en-US"/>
        </a:p>
      </dgm:t>
    </dgm:pt>
    <dgm:pt modelId="{97B474D3-710D-D44C-857F-7DE0469E41D5}">
      <dgm:prSet/>
      <dgm:spPr/>
      <dgm:t>
        <a:bodyPr/>
        <a:lstStyle/>
        <a:p>
          <a:r>
            <a:rPr lang="en-US" b="1" i="0" baseline="0"/>
            <a:t>Agency</a:t>
          </a:r>
          <a:br>
            <a:rPr lang="en-US" b="0" i="0" baseline="0"/>
          </a:br>
          <a:r>
            <a:rPr lang="en-US" b="0" i="0" baseline="0"/>
            <a:t>They believe they can shape their future.</a:t>
          </a:r>
          <a:endParaRPr lang="en-US"/>
        </a:p>
      </dgm:t>
    </dgm:pt>
    <dgm:pt modelId="{2E3F652D-2CCC-DC43-9799-C518E4DAE1F6}" type="parTrans" cxnId="{7FD6CD66-4BAA-E343-8A26-70D0EEBD5508}">
      <dgm:prSet/>
      <dgm:spPr/>
      <dgm:t>
        <a:bodyPr/>
        <a:lstStyle/>
        <a:p>
          <a:endParaRPr lang="en-US"/>
        </a:p>
      </dgm:t>
    </dgm:pt>
    <dgm:pt modelId="{44C4665A-8ECA-3844-948D-DA6F36F310FE}" type="sibTrans" cxnId="{7FD6CD66-4BAA-E343-8A26-70D0EEBD5508}">
      <dgm:prSet/>
      <dgm:spPr/>
      <dgm:t>
        <a:bodyPr/>
        <a:lstStyle/>
        <a:p>
          <a:endParaRPr lang="en-US"/>
        </a:p>
      </dgm:t>
    </dgm:pt>
    <dgm:pt modelId="{03D95EED-7C72-DB47-93EE-59E71DA35536}">
      <dgm:prSet/>
      <dgm:spPr/>
      <dgm:t>
        <a:bodyPr/>
        <a:lstStyle/>
        <a:p>
          <a:r>
            <a:rPr lang="en-US" b="1" i="0" baseline="0"/>
            <a:t>Economic Participation</a:t>
          </a:r>
          <a:br>
            <a:rPr lang="en-US" b="0" i="0" baseline="0"/>
          </a:br>
          <a:r>
            <a:rPr lang="en-US" b="0" i="0" baseline="0"/>
            <a:t>They pursue employment, entrepreneurship, or career pathways.</a:t>
          </a:r>
          <a:endParaRPr lang="en-US"/>
        </a:p>
      </dgm:t>
    </dgm:pt>
    <dgm:pt modelId="{7B5539C0-FB34-3A47-AB0B-16FC975889A4}" type="parTrans" cxnId="{8538331E-3AC1-B34B-B7A7-2949014D2A00}">
      <dgm:prSet/>
      <dgm:spPr/>
      <dgm:t>
        <a:bodyPr/>
        <a:lstStyle/>
        <a:p>
          <a:endParaRPr lang="en-US"/>
        </a:p>
      </dgm:t>
    </dgm:pt>
    <dgm:pt modelId="{1B645B97-F69E-4C45-84FC-238BE94C2B5A}" type="sibTrans" cxnId="{8538331E-3AC1-B34B-B7A7-2949014D2A00}">
      <dgm:prSet/>
      <dgm:spPr/>
      <dgm:t>
        <a:bodyPr/>
        <a:lstStyle/>
        <a:p>
          <a:endParaRPr lang="en-US"/>
        </a:p>
      </dgm:t>
    </dgm:pt>
    <dgm:pt modelId="{8B25293E-0F8D-EA45-9E49-9021D2DFE2E8}">
      <dgm:prSet/>
      <dgm:spPr/>
      <dgm:t>
        <a:bodyPr anchor="ctr"/>
        <a:lstStyle/>
        <a:p>
          <a:pPr algn="ctr"/>
          <a:r>
            <a:rPr lang="en-US" b="1"/>
            <a:t>Real-World Solutions</a:t>
          </a:r>
        </a:p>
      </dgm:t>
    </dgm:pt>
    <dgm:pt modelId="{85971EB5-17CE-C345-B060-D9248D1C6158}" type="parTrans" cxnId="{24A41E41-1474-8E4D-B897-3E631E846D3A}">
      <dgm:prSet/>
      <dgm:spPr/>
      <dgm:t>
        <a:bodyPr/>
        <a:lstStyle/>
        <a:p>
          <a:endParaRPr lang="en-US"/>
        </a:p>
      </dgm:t>
    </dgm:pt>
    <dgm:pt modelId="{6C9ECB73-8728-5F4F-9261-19F4EE3A9FD8}" type="sibTrans" cxnId="{24A41E41-1474-8E4D-B897-3E631E846D3A}">
      <dgm:prSet/>
      <dgm:spPr/>
      <dgm:t>
        <a:bodyPr/>
        <a:lstStyle/>
        <a:p>
          <a:endParaRPr lang="en-US"/>
        </a:p>
      </dgm:t>
    </dgm:pt>
    <dgm:pt modelId="{A5AD4E4C-D8B7-8A48-A56A-DF5BF6F8846A}">
      <dgm:prSet/>
      <dgm:spPr/>
      <dgm:t>
        <a:bodyPr anchor="ctr"/>
        <a:lstStyle/>
        <a:p>
          <a:pPr algn="ctr"/>
          <a:r>
            <a:rPr lang="en-US"/>
            <a:t>They produce real solutions, products, and services for customers.</a:t>
          </a:r>
        </a:p>
      </dgm:t>
    </dgm:pt>
    <dgm:pt modelId="{5C42DAA1-C2B4-CF46-A722-D19EE46B8E75}" type="parTrans" cxnId="{9E684DDA-0105-014B-854C-FDF87420A3F0}">
      <dgm:prSet/>
      <dgm:spPr/>
      <dgm:t>
        <a:bodyPr/>
        <a:lstStyle/>
        <a:p>
          <a:endParaRPr lang="en-US"/>
        </a:p>
      </dgm:t>
    </dgm:pt>
    <dgm:pt modelId="{5F2B84CD-0607-0F4F-9A55-34FAA92E9141}" type="sibTrans" cxnId="{9E684DDA-0105-014B-854C-FDF87420A3F0}">
      <dgm:prSet/>
      <dgm:spPr/>
      <dgm:t>
        <a:bodyPr/>
        <a:lstStyle/>
        <a:p>
          <a:endParaRPr lang="en-US"/>
        </a:p>
      </dgm:t>
    </dgm:pt>
    <dgm:pt modelId="{602A8D37-04CE-2B49-ACC3-0BCD0FF4728A}" type="pres">
      <dgm:prSet presAssocID="{97CD7882-9A9F-5F43-BAC5-534744B7BAC0}" presName="Name0" presStyleCnt="0">
        <dgm:presLayoutVars>
          <dgm:dir/>
          <dgm:resizeHandles val="exact"/>
        </dgm:presLayoutVars>
      </dgm:prSet>
      <dgm:spPr/>
    </dgm:pt>
    <dgm:pt modelId="{B88AF62E-5665-0A45-98D3-2E7F52C87B7E}" type="pres">
      <dgm:prSet presAssocID="{A15ECDB4-1232-1448-AA7F-B55063CE55D7}" presName="node" presStyleLbl="node1" presStyleIdx="0" presStyleCnt="6">
        <dgm:presLayoutVars>
          <dgm:bulletEnabled val="1"/>
        </dgm:presLayoutVars>
      </dgm:prSet>
      <dgm:spPr/>
    </dgm:pt>
    <dgm:pt modelId="{AED8B268-0DD4-864E-A6E8-F8FE35FA62FF}" type="pres">
      <dgm:prSet presAssocID="{71E20464-0A0C-EF48-8486-63B645D79DC5}" presName="sibTrans" presStyleLbl="sibTrans1D1" presStyleIdx="0" presStyleCnt="5"/>
      <dgm:spPr/>
    </dgm:pt>
    <dgm:pt modelId="{0CCE5206-786A-D64D-9A99-BEB7E3C8251B}" type="pres">
      <dgm:prSet presAssocID="{71E20464-0A0C-EF48-8486-63B645D79DC5}" presName="connectorText" presStyleLbl="sibTrans1D1" presStyleIdx="0" presStyleCnt="5"/>
      <dgm:spPr/>
    </dgm:pt>
    <dgm:pt modelId="{967B5E7A-D050-CD49-8E5E-A8618BE4E013}" type="pres">
      <dgm:prSet presAssocID="{EF803C0A-C51D-E34A-B1AF-7CC888635E95}" presName="node" presStyleLbl="node1" presStyleIdx="1" presStyleCnt="6" custLinFactNeighborX="-3431" custLinFactNeighborY="4575">
        <dgm:presLayoutVars>
          <dgm:bulletEnabled val="1"/>
        </dgm:presLayoutVars>
      </dgm:prSet>
      <dgm:spPr/>
    </dgm:pt>
    <dgm:pt modelId="{B029DFEE-ABB3-7848-8551-907FEC340EBC}" type="pres">
      <dgm:prSet presAssocID="{9E9B7B6D-5248-E244-B33E-2763F8FBBC3C}" presName="sibTrans" presStyleLbl="sibTrans1D1" presStyleIdx="1" presStyleCnt="5"/>
      <dgm:spPr/>
    </dgm:pt>
    <dgm:pt modelId="{FA8C0A3A-6674-F248-A642-5CECB8A38832}" type="pres">
      <dgm:prSet presAssocID="{9E9B7B6D-5248-E244-B33E-2763F8FBBC3C}" presName="connectorText" presStyleLbl="sibTrans1D1" presStyleIdx="1" presStyleCnt="5"/>
      <dgm:spPr/>
    </dgm:pt>
    <dgm:pt modelId="{8528EB25-F9A8-5545-8277-2014881897FF}" type="pres">
      <dgm:prSet presAssocID="{8B25293E-0F8D-EA45-9E49-9021D2DFE2E8}" presName="node" presStyleLbl="node1" presStyleIdx="2" presStyleCnt="6">
        <dgm:presLayoutVars>
          <dgm:bulletEnabled val="1"/>
        </dgm:presLayoutVars>
      </dgm:prSet>
      <dgm:spPr/>
    </dgm:pt>
    <dgm:pt modelId="{847C4DFD-0F86-D546-9068-05A56F542D30}" type="pres">
      <dgm:prSet presAssocID="{6C9ECB73-8728-5F4F-9261-19F4EE3A9FD8}" presName="sibTrans" presStyleLbl="sibTrans1D1" presStyleIdx="2" presStyleCnt="5"/>
      <dgm:spPr/>
    </dgm:pt>
    <dgm:pt modelId="{6A72BD13-D7B7-E84B-9F91-2AE704D980D2}" type="pres">
      <dgm:prSet presAssocID="{6C9ECB73-8728-5F4F-9261-19F4EE3A9FD8}" presName="connectorText" presStyleLbl="sibTrans1D1" presStyleIdx="2" presStyleCnt="5"/>
      <dgm:spPr/>
    </dgm:pt>
    <dgm:pt modelId="{F9B41553-F3F4-5740-BAB0-5B51B08F93E3}" type="pres">
      <dgm:prSet presAssocID="{BD3BCC70-E7DA-A848-8F80-927B074FBFF8}" presName="node" presStyleLbl="node1" presStyleIdx="3" presStyleCnt="6">
        <dgm:presLayoutVars>
          <dgm:bulletEnabled val="1"/>
        </dgm:presLayoutVars>
      </dgm:prSet>
      <dgm:spPr/>
    </dgm:pt>
    <dgm:pt modelId="{208A5C4F-A12E-2B49-ABD7-A41269865F8D}" type="pres">
      <dgm:prSet presAssocID="{6E7DFE4A-CAB3-0F45-B063-E61412EA1E3F}" presName="sibTrans" presStyleLbl="sibTrans1D1" presStyleIdx="3" presStyleCnt="5"/>
      <dgm:spPr/>
    </dgm:pt>
    <dgm:pt modelId="{ED3FA973-5778-7E4B-8623-612465B22DA6}" type="pres">
      <dgm:prSet presAssocID="{6E7DFE4A-CAB3-0F45-B063-E61412EA1E3F}" presName="connectorText" presStyleLbl="sibTrans1D1" presStyleIdx="3" presStyleCnt="5"/>
      <dgm:spPr/>
    </dgm:pt>
    <dgm:pt modelId="{CCA7DFCD-8FE3-CA43-B3E9-4DCDB2405012}" type="pres">
      <dgm:prSet presAssocID="{97B474D3-710D-D44C-857F-7DE0469E41D5}" presName="node" presStyleLbl="node1" presStyleIdx="4" presStyleCnt="6">
        <dgm:presLayoutVars>
          <dgm:bulletEnabled val="1"/>
        </dgm:presLayoutVars>
      </dgm:prSet>
      <dgm:spPr/>
    </dgm:pt>
    <dgm:pt modelId="{A18FAFE6-DC70-474C-AF3C-1D22A4AAA907}" type="pres">
      <dgm:prSet presAssocID="{44C4665A-8ECA-3844-948D-DA6F36F310FE}" presName="sibTrans" presStyleLbl="sibTrans1D1" presStyleIdx="4" presStyleCnt="5"/>
      <dgm:spPr/>
    </dgm:pt>
    <dgm:pt modelId="{7E69773D-498A-3640-8F1C-762F075EE5EE}" type="pres">
      <dgm:prSet presAssocID="{44C4665A-8ECA-3844-948D-DA6F36F310FE}" presName="connectorText" presStyleLbl="sibTrans1D1" presStyleIdx="4" presStyleCnt="5"/>
      <dgm:spPr/>
    </dgm:pt>
    <dgm:pt modelId="{C17A575E-7174-444E-A5EF-BE4459D50B14}" type="pres">
      <dgm:prSet presAssocID="{03D95EED-7C72-DB47-93EE-59E71DA35536}" presName="node" presStyleLbl="node1" presStyleIdx="5" presStyleCnt="6">
        <dgm:presLayoutVars>
          <dgm:bulletEnabled val="1"/>
        </dgm:presLayoutVars>
      </dgm:prSet>
      <dgm:spPr/>
    </dgm:pt>
  </dgm:ptLst>
  <dgm:cxnLst>
    <dgm:cxn modelId="{5173A204-7A23-BF46-8F70-D7885925591C}" type="presOf" srcId="{71E20464-0A0C-EF48-8486-63B645D79DC5}" destId="{AED8B268-0DD4-864E-A6E8-F8FE35FA62FF}" srcOrd="0" destOrd="0" presId="urn:microsoft.com/office/officeart/2016/7/layout/RepeatingBendingProcessNew"/>
    <dgm:cxn modelId="{4F108112-1BE0-A943-948D-03B5AF01452E}" type="presOf" srcId="{97B474D3-710D-D44C-857F-7DE0469E41D5}" destId="{CCA7DFCD-8FE3-CA43-B3E9-4DCDB2405012}" srcOrd="0" destOrd="0" presId="urn:microsoft.com/office/officeart/2016/7/layout/RepeatingBendingProcessNew"/>
    <dgm:cxn modelId="{8538331E-3AC1-B34B-B7A7-2949014D2A00}" srcId="{97CD7882-9A9F-5F43-BAC5-534744B7BAC0}" destId="{03D95EED-7C72-DB47-93EE-59E71DA35536}" srcOrd="5" destOrd="0" parTransId="{7B5539C0-FB34-3A47-AB0B-16FC975889A4}" sibTransId="{1B645B97-F69E-4C45-84FC-238BE94C2B5A}"/>
    <dgm:cxn modelId="{46BF9127-8B7B-3244-A1FB-AE2FD96A0001}" type="presOf" srcId="{EF803C0A-C51D-E34A-B1AF-7CC888635E95}" destId="{967B5E7A-D050-CD49-8E5E-A8618BE4E013}" srcOrd="0" destOrd="0" presId="urn:microsoft.com/office/officeart/2016/7/layout/RepeatingBendingProcessNew"/>
    <dgm:cxn modelId="{F1872930-2274-D947-AE93-25DA31027A1F}" type="presOf" srcId="{03D95EED-7C72-DB47-93EE-59E71DA35536}" destId="{C17A575E-7174-444E-A5EF-BE4459D50B14}" srcOrd="0" destOrd="0" presId="urn:microsoft.com/office/officeart/2016/7/layout/RepeatingBendingProcessNew"/>
    <dgm:cxn modelId="{8C58C037-013E-3D4B-A711-2F4364485B76}" type="presOf" srcId="{6E7DFE4A-CAB3-0F45-B063-E61412EA1E3F}" destId="{ED3FA973-5778-7E4B-8623-612465B22DA6}" srcOrd="1" destOrd="0" presId="urn:microsoft.com/office/officeart/2016/7/layout/RepeatingBendingProcessNew"/>
    <dgm:cxn modelId="{77EA2C5F-E3D1-F940-BF85-C7A8A88E4E51}" type="presOf" srcId="{A15ECDB4-1232-1448-AA7F-B55063CE55D7}" destId="{B88AF62E-5665-0A45-98D3-2E7F52C87B7E}" srcOrd="0" destOrd="0" presId="urn:microsoft.com/office/officeart/2016/7/layout/RepeatingBendingProcessNew"/>
    <dgm:cxn modelId="{22DCD65F-401C-5940-9D61-65BB0802FF1F}" type="presOf" srcId="{8B25293E-0F8D-EA45-9E49-9021D2DFE2E8}" destId="{8528EB25-F9A8-5545-8277-2014881897FF}" srcOrd="0" destOrd="0" presId="urn:microsoft.com/office/officeart/2016/7/layout/RepeatingBendingProcessNew"/>
    <dgm:cxn modelId="{24A41E41-1474-8E4D-B897-3E631E846D3A}" srcId="{97CD7882-9A9F-5F43-BAC5-534744B7BAC0}" destId="{8B25293E-0F8D-EA45-9E49-9021D2DFE2E8}" srcOrd="2" destOrd="0" parTransId="{85971EB5-17CE-C345-B060-D9248D1C6158}" sibTransId="{6C9ECB73-8728-5F4F-9261-19F4EE3A9FD8}"/>
    <dgm:cxn modelId="{CE500E46-FE1A-CF47-A993-825F3BCF6277}" srcId="{97CD7882-9A9F-5F43-BAC5-534744B7BAC0}" destId="{EF803C0A-C51D-E34A-B1AF-7CC888635E95}" srcOrd="1" destOrd="0" parTransId="{58B867D7-5C2C-6F45-8FEA-314D1671D973}" sibTransId="{9E9B7B6D-5248-E244-B33E-2763F8FBBC3C}"/>
    <dgm:cxn modelId="{7FD6CD66-4BAA-E343-8A26-70D0EEBD5508}" srcId="{97CD7882-9A9F-5F43-BAC5-534744B7BAC0}" destId="{97B474D3-710D-D44C-857F-7DE0469E41D5}" srcOrd="4" destOrd="0" parTransId="{2E3F652D-2CCC-DC43-9799-C518E4DAE1F6}" sibTransId="{44C4665A-8ECA-3844-948D-DA6F36F310FE}"/>
    <dgm:cxn modelId="{A078B072-3C61-3A48-9D3A-D47B54BA1817}" type="presOf" srcId="{9E9B7B6D-5248-E244-B33E-2763F8FBBC3C}" destId="{B029DFEE-ABB3-7848-8551-907FEC340EBC}" srcOrd="0" destOrd="0" presId="urn:microsoft.com/office/officeart/2016/7/layout/RepeatingBendingProcessNew"/>
    <dgm:cxn modelId="{E3CFB573-43B6-3E4A-8C35-984902AE291E}" type="presOf" srcId="{BD3BCC70-E7DA-A848-8F80-927B074FBFF8}" destId="{F9B41553-F3F4-5740-BAB0-5B51B08F93E3}" srcOrd="0" destOrd="0" presId="urn:microsoft.com/office/officeart/2016/7/layout/RepeatingBendingProcessNew"/>
    <dgm:cxn modelId="{32FC6A81-45A9-D84B-89E9-2B337095B164}" type="presOf" srcId="{44C4665A-8ECA-3844-948D-DA6F36F310FE}" destId="{A18FAFE6-DC70-474C-AF3C-1D22A4AAA907}" srcOrd="0" destOrd="0" presId="urn:microsoft.com/office/officeart/2016/7/layout/RepeatingBendingProcessNew"/>
    <dgm:cxn modelId="{6080C98A-3285-024D-8692-0481CA56759E}" type="presOf" srcId="{6C9ECB73-8728-5F4F-9261-19F4EE3A9FD8}" destId="{6A72BD13-D7B7-E84B-9F91-2AE704D980D2}" srcOrd="1" destOrd="0" presId="urn:microsoft.com/office/officeart/2016/7/layout/RepeatingBendingProcessNew"/>
    <dgm:cxn modelId="{13D22E8D-474C-914A-A1EF-9612932312FF}" srcId="{97CD7882-9A9F-5F43-BAC5-534744B7BAC0}" destId="{BD3BCC70-E7DA-A848-8F80-927B074FBFF8}" srcOrd="3" destOrd="0" parTransId="{74591672-FDB6-D744-9624-1C374407CCD6}" sibTransId="{6E7DFE4A-CAB3-0F45-B063-E61412EA1E3F}"/>
    <dgm:cxn modelId="{3D8DF18D-FDE6-CC4D-B2CE-0C8AC0AAFC4E}" type="presOf" srcId="{9E9B7B6D-5248-E244-B33E-2763F8FBBC3C}" destId="{FA8C0A3A-6674-F248-A642-5CECB8A38832}" srcOrd="1" destOrd="0" presId="urn:microsoft.com/office/officeart/2016/7/layout/RepeatingBendingProcessNew"/>
    <dgm:cxn modelId="{9D812197-33DF-AE4E-9609-15CCA64933B1}" type="presOf" srcId="{97CD7882-9A9F-5F43-BAC5-534744B7BAC0}" destId="{602A8D37-04CE-2B49-ACC3-0BCD0FF4728A}" srcOrd="0" destOrd="0" presId="urn:microsoft.com/office/officeart/2016/7/layout/RepeatingBendingProcessNew"/>
    <dgm:cxn modelId="{F9FCE399-2A34-AE4A-BF73-2EBA0ABB9487}" type="presOf" srcId="{44C4665A-8ECA-3844-948D-DA6F36F310FE}" destId="{7E69773D-498A-3640-8F1C-762F075EE5EE}" srcOrd="1" destOrd="0" presId="urn:microsoft.com/office/officeart/2016/7/layout/RepeatingBendingProcessNew"/>
    <dgm:cxn modelId="{51BB67A6-DCEF-3243-ABE0-FE87FF3C986E}" type="presOf" srcId="{6C9ECB73-8728-5F4F-9261-19F4EE3A9FD8}" destId="{847C4DFD-0F86-D546-9068-05A56F542D30}" srcOrd="0" destOrd="0" presId="urn:microsoft.com/office/officeart/2016/7/layout/RepeatingBendingProcessNew"/>
    <dgm:cxn modelId="{A57048CA-8627-3A4C-9458-BE9CA6DC62FC}" type="presOf" srcId="{71E20464-0A0C-EF48-8486-63B645D79DC5}" destId="{0CCE5206-786A-D64D-9A99-BEB7E3C8251B}" srcOrd="1" destOrd="0" presId="urn:microsoft.com/office/officeart/2016/7/layout/RepeatingBendingProcessNew"/>
    <dgm:cxn modelId="{9E684DDA-0105-014B-854C-FDF87420A3F0}" srcId="{8B25293E-0F8D-EA45-9E49-9021D2DFE2E8}" destId="{A5AD4E4C-D8B7-8A48-A56A-DF5BF6F8846A}" srcOrd="0" destOrd="0" parTransId="{5C42DAA1-C2B4-CF46-A722-D19EE46B8E75}" sibTransId="{5F2B84CD-0607-0F4F-9A55-34FAA92E9141}"/>
    <dgm:cxn modelId="{90A5A7DE-E7FB-AC41-890E-553047FE5A14}" srcId="{97CD7882-9A9F-5F43-BAC5-534744B7BAC0}" destId="{A15ECDB4-1232-1448-AA7F-B55063CE55D7}" srcOrd="0" destOrd="0" parTransId="{81E64232-5065-504F-94BC-1157699A544D}" sibTransId="{71E20464-0A0C-EF48-8486-63B645D79DC5}"/>
    <dgm:cxn modelId="{52F185E1-42C0-5A48-8FDB-1BED2BFD7657}" type="presOf" srcId="{A5AD4E4C-D8B7-8A48-A56A-DF5BF6F8846A}" destId="{8528EB25-F9A8-5545-8277-2014881897FF}" srcOrd="0" destOrd="1" presId="urn:microsoft.com/office/officeart/2016/7/layout/RepeatingBendingProcessNew"/>
    <dgm:cxn modelId="{E94AC0F6-2F61-CC45-A3AF-BCBD784DF463}" type="presOf" srcId="{6E7DFE4A-CAB3-0F45-B063-E61412EA1E3F}" destId="{208A5C4F-A12E-2B49-ABD7-A41269865F8D}" srcOrd="0" destOrd="0" presId="urn:microsoft.com/office/officeart/2016/7/layout/RepeatingBendingProcessNew"/>
    <dgm:cxn modelId="{4A2A10D9-40B3-AF4E-8687-B0725BD76641}" type="presParOf" srcId="{602A8D37-04CE-2B49-ACC3-0BCD0FF4728A}" destId="{B88AF62E-5665-0A45-98D3-2E7F52C87B7E}" srcOrd="0" destOrd="0" presId="urn:microsoft.com/office/officeart/2016/7/layout/RepeatingBendingProcessNew"/>
    <dgm:cxn modelId="{1BC0D206-D28A-F446-BC8A-330FB6C2F1CA}" type="presParOf" srcId="{602A8D37-04CE-2B49-ACC3-0BCD0FF4728A}" destId="{AED8B268-0DD4-864E-A6E8-F8FE35FA62FF}" srcOrd="1" destOrd="0" presId="urn:microsoft.com/office/officeart/2016/7/layout/RepeatingBendingProcessNew"/>
    <dgm:cxn modelId="{B8F36A7A-922D-CD4D-AECF-529D6F676590}" type="presParOf" srcId="{AED8B268-0DD4-864E-A6E8-F8FE35FA62FF}" destId="{0CCE5206-786A-D64D-9A99-BEB7E3C8251B}" srcOrd="0" destOrd="0" presId="urn:microsoft.com/office/officeart/2016/7/layout/RepeatingBendingProcessNew"/>
    <dgm:cxn modelId="{0607D524-A96A-374A-9AA0-8A68F3905E32}" type="presParOf" srcId="{602A8D37-04CE-2B49-ACC3-0BCD0FF4728A}" destId="{967B5E7A-D050-CD49-8E5E-A8618BE4E013}" srcOrd="2" destOrd="0" presId="urn:microsoft.com/office/officeart/2016/7/layout/RepeatingBendingProcessNew"/>
    <dgm:cxn modelId="{555D562F-897F-A64E-97BC-3FD71C64C56D}" type="presParOf" srcId="{602A8D37-04CE-2B49-ACC3-0BCD0FF4728A}" destId="{B029DFEE-ABB3-7848-8551-907FEC340EBC}" srcOrd="3" destOrd="0" presId="urn:microsoft.com/office/officeart/2016/7/layout/RepeatingBendingProcessNew"/>
    <dgm:cxn modelId="{5DFFCE0D-640E-AA4F-872E-3A16280F3A63}" type="presParOf" srcId="{B029DFEE-ABB3-7848-8551-907FEC340EBC}" destId="{FA8C0A3A-6674-F248-A642-5CECB8A38832}" srcOrd="0" destOrd="0" presId="urn:microsoft.com/office/officeart/2016/7/layout/RepeatingBendingProcessNew"/>
    <dgm:cxn modelId="{FFEE54EE-979C-AC48-916A-3250B741B94A}" type="presParOf" srcId="{602A8D37-04CE-2B49-ACC3-0BCD0FF4728A}" destId="{8528EB25-F9A8-5545-8277-2014881897FF}" srcOrd="4" destOrd="0" presId="urn:microsoft.com/office/officeart/2016/7/layout/RepeatingBendingProcessNew"/>
    <dgm:cxn modelId="{F1CA5286-A6B4-4F4B-81AD-6F3A4320B048}" type="presParOf" srcId="{602A8D37-04CE-2B49-ACC3-0BCD0FF4728A}" destId="{847C4DFD-0F86-D546-9068-05A56F542D30}" srcOrd="5" destOrd="0" presId="urn:microsoft.com/office/officeart/2016/7/layout/RepeatingBendingProcessNew"/>
    <dgm:cxn modelId="{2F9F2C55-37A9-7F47-A434-0C02807389F3}" type="presParOf" srcId="{847C4DFD-0F86-D546-9068-05A56F542D30}" destId="{6A72BD13-D7B7-E84B-9F91-2AE704D980D2}" srcOrd="0" destOrd="0" presId="urn:microsoft.com/office/officeart/2016/7/layout/RepeatingBendingProcessNew"/>
    <dgm:cxn modelId="{A54AD92C-75DF-1247-89FE-44BC7ED6498B}" type="presParOf" srcId="{602A8D37-04CE-2B49-ACC3-0BCD0FF4728A}" destId="{F9B41553-F3F4-5740-BAB0-5B51B08F93E3}" srcOrd="6" destOrd="0" presId="urn:microsoft.com/office/officeart/2016/7/layout/RepeatingBendingProcessNew"/>
    <dgm:cxn modelId="{4C2515AB-EA80-944F-890F-3BBCB9BFFC0F}" type="presParOf" srcId="{602A8D37-04CE-2B49-ACC3-0BCD0FF4728A}" destId="{208A5C4F-A12E-2B49-ABD7-A41269865F8D}" srcOrd="7" destOrd="0" presId="urn:microsoft.com/office/officeart/2016/7/layout/RepeatingBendingProcessNew"/>
    <dgm:cxn modelId="{9410311B-E063-EE41-AFEA-C65C6300E0E3}" type="presParOf" srcId="{208A5C4F-A12E-2B49-ABD7-A41269865F8D}" destId="{ED3FA973-5778-7E4B-8623-612465B22DA6}" srcOrd="0" destOrd="0" presId="urn:microsoft.com/office/officeart/2016/7/layout/RepeatingBendingProcessNew"/>
    <dgm:cxn modelId="{20EA76C4-C2AB-044E-99BA-1E378613344C}" type="presParOf" srcId="{602A8D37-04CE-2B49-ACC3-0BCD0FF4728A}" destId="{CCA7DFCD-8FE3-CA43-B3E9-4DCDB2405012}" srcOrd="8" destOrd="0" presId="urn:microsoft.com/office/officeart/2016/7/layout/RepeatingBendingProcessNew"/>
    <dgm:cxn modelId="{5B2C9227-7063-0642-BC5B-3BEAD99F54E1}" type="presParOf" srcId="{602A8D37-04CE-2B49-ACC3-0BCD0FF4728A}" destId="{A18FAFE6-DC70-474C-AF3C-1D22A4AAA907}" srcOrd="9" destOrd="0" presId="urn:microsoft.com/office/officeart/2016/7/layout/RepeatingBendingProcessNew"/>
    <dgm:cxn modelId="{E9932500-F18E-2548-833C-207169F7E966}" type="presParOf" srcId="{A18FAFE6-DC70-474C-AF3C-1D22A4AAA907}" destId="{7E69773D-498A-3640-8F1C-762F075EE5EE}" srcOrd="0" destOrd="0" presId="urn:microsoft.com/office/officeart/2016/7/layout/RepeatingBendingProcessNew"/>
    <dgm:cxn modelId="{DCC545C6-6DEE-074F-8416-6605391770FF}" type="presParOf" srcId="{602A8D37-04CE-2B49-ACC3-0BCD0FF4728A}" destId="{C17A575E-7174-444E-A5EF-BE4459D50B1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7F9D8-C181-594C-83E9-5B5E7CFEBA4D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C843D77C-B3C1-334B-9880-B2BA501EADE5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Work Can Be Designed Around Strengths</a:t>
          </a:r>
        </a:p>
      </dgm:t>
    </dgm:pt>
    <dgm:pt modelId="{3F533CAB-F408-7A40-AC49-72AF332E19AD}" type="parTrans" cxnId="{5892B3E1-E9A7-B44D-B57D-6C854C2C9648}">
      <dgm:prSet/>
      <dgm:spPr/>
      <dgm:t>
        <a:bodyPr/>
        <a:lstStyle/>
        <a:p>
          <a:endParaRPr lang="en-US"/>
        </a:p>
      </dgm:t>
    </dgm:pt>
    <dgm:pt modelId="{0D693446-DF78-6C42-96E2-0E254A1642B4}" type="sibTrans" cxnId="{5892B3E1-E9A7-B44D-B57D-6C854C2C9648}">
      <dgm:prSet/>
      <dgm:spPr/>
      <dgm:t>
        <a:bodyPr/>
        <a:lstStyle/>
        <a:p>
          <a:endParaRPr lang="en-US"/>
        </a:p>
      </dgm:t>
    </dgm:pt>
    <dgm:pt modelId="{498A0888-7D34-2148-A399-D75146965787}">
      <dgm:prSet phldrT="[Text]"/>
      <dgm:spPr/>
      <dgm:t>
        <a:bodyPr/>
        <a:lstStyle/>
        <a:p>
          <a:r>
            <a:rPr lang="en-US"/>
            <a:t>Technology Is Rapidly Expanding Access</a:t>
          </a:r>
        </a:p>
      </dgm:t>
    </dgm:pt>
    <dgm:pt modelId="{78D87EAB-E97E-0A49-87C9-FA635983C479}" type="parTrans" cxnId="{243179BC-E121-7D49-B520-681BFBA5167B}">
      <dgm:prSet/>
      <dgm:spPr/>
      <dgm:t>
        <a:bodyPr/>
        <a:lstStyle/>
        <a:p>
          <a:endParaRPr lang="en-US"/>
        </a:p>
      </dgm:t>
    </dgm:pt>
    <dgm:pt modelId="{6DDA6EB1-F5FE-7346-8B43-2DCBA21FDA79}" type="sibTrans" cxnId="{243179BC-E121-7D49-B520-681BFBA5167B}">
      <dgm:prSet/>
      <dgm:spPr/>
      <dgm:t>
        <a:bodyPr/>
        <a:lstStyle/>
        <a:p>
          <a:endParaRPr lang="en-US"/>
        </a:p>
      </dgm:t>
    </dgm:pt>
    <dgm:pt modelId="{5676F92F-60B6-7E46-A453-82FE8C960490}">
      <dgm:prSet phldrT="[Text]"/>
      <dgm:spPr/>
      <dgm:t>
        <a:bodyPr/>
        <a:lstStyle/>
        <a:p>
          <a:r>
            <a:rPr lang="en-US"/>
            <a:t>Problem Solvers Create Valuable Solutions</a:t>
          </a:r>
        </a:p>
      </dgm:t>
    </dgm:pt>
    <dgm:pt modelId="{69E5C39F-2429-6B45-BA97-BD1D1BE69ADA}" type="parTrans" cxnId="{2EE7F7D8-9796-4F4E-9D67-6743FC76D02E}">
      <dgm:prSet/>
      <dgm:spPr/>
      <dgm:t>
        <a:bodyPr/>
        <a:lstStyle/>
        <a:p>
          <a:endParaRPr lang="en-US"/>
        </a:p>
      </dgm:t>
    </dgm:pt>
    <dgm:pt modelId="{2B86AE3F-3B78-2A43-AC6C-9DC5B2A3FA49}" type="sibTrans" cxnId="{2EE7F7D8-9796-4F4E-9D67-6743FC76D02E}">
      <dgm:prSet/>
      <dgm:spPr/>
      <dgm:t>
        <a:bodyPr/>
        <a:lstStyle/>
        <a:p>
          <a:endParaRPr lang="en-US"/>
        </a:p>
      </dgm:t>
    </dgm:pt>
    <dgm:pt modelId="{CEB5FB37-5E48-D04D-832C-736FBCA582DA}">
      <dgm:prSet phldrT="[Text]"/>
      <dgm:spPr/>
      <dgm:t>
        <a:bodyPr/>
        <a:lstStyle/>
        <a:p>
          <a:r>
            <a:rPr lang="en-US"/>
            <a:t>Entrepreneurship Is Already Happening</a:t>
          </a:r>
        </a:p>
      </dgm:t>
    </dgm:pt>
    <dgm:pt modelId="{D8631533-B429-E540-A3F9-93C5931455EA}" type="parTrans" cxnId="{E9048FC9-C910-6B44-887B-D2CE32B344FA}">
      <dgm:prSet/>
      <dgm:spPr/>
      <dgm:t>
        <a:bodyPr/>
        <a:lstStyle/>
        <a:p>
          <a:endParaRPr lang="en-US"/>
        </a:p>
      </dgm:t>
    </dgm:pt>
    <dgm:pt modelId="{BE225436-F178-D448-A791-A56CA2BD7457}" type="sibTrans" cxnId="{E9048FC9-C910-6B44-887B-D2CE32B344FA}">
      <dgm:prSet/>
      <dgm:spPr/>
      <dgm:t>
        <a:bodyPr/>
        <a:lstStyle/>
        <a:p>
          <a:endParaRPr lang="en-US"/>
        </a:p>
      </dgm:t>
    </dgm:pt>
    <dgm:pt modelId="{895F6A50-E892-2C44-864D-5E94A92387D0}" type="pres">
      <dgm:prSet presAssocID="{D347F9D8-C181-594C-83E9-5B5E7CFEBA4D}" presName="linearFlow" presStyleCnt="0">
        <dgm:presLayoutVars>
          <dgm:dir/>
          <dgm:resizeHandles val="exact"/>
        </dgm:presLayoutVars>
      </dgm:prSet>
      <dgm:spPr/>
    </dgm:pt>
    <dgm:pt modelId="{3C6E3108-80BD-D94C-9519-15137585429E}" type="pres">
      <dgm:prSet presAssocID="{C843D77C-B3C1-334B-9880-B2BA501EADE5}" presName="composite" presStyleCnt="0"/>
      <dgm:spPr/>
    </dgm:pt>
    <dgm:pt modelId="{60A585EC-590C-B145-B184-E5EFEC24CF8F}" type="pres">
      <dgm:prSet presAssocID="{C843D77C-B3C1-334B-9880-B2BA501EADE5}" presName="imgShp" presStyleLbl="fgImgPlace1" presStyleIdx="0" presStyleCnt="4" custLinFactNeighborX="-65358" custLinFactNeighborY="217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5CC938-FB4B-DA4D-8D53-A5D4867D778B}" type="pres">
      <dgm:prSet presAssocID="{C843D77C-B3C1-334B-9880-B2BA501EADE5}" presName="txShp" presStyleLbl="node1" presStyleIdx="0" presStyleCnt="4">
        <dgm:presLayoutVars>
          <dgm:bulletEnabled val="1"/>
        </dgm:presLayoutVars>
      </dgm:prSet>
      <dgm:spPr/>
    </dgm:pt>
    <dgm:pt modelId="{5A8D6331-FAB0-F640-B8A5-73151AD23908}" type="pres">
      <dgm:prSet presAssocID="{0D693446-DF78-6C42-96E2-0E254A1642B4}" presName="spacing" presStyleCnt="0"/>
      <dgm:spPr/>
    </dgm:pt>
    <dgm:pt modelId="{C185E0F2-CC7B-EE48-ADB0-8628FA13E1C1}" type="pres">
      <dgm:prSet presAssocID="{498A0888-7D34-2148-A399-D75146965787}" presName="composite" presStyleCnt="0"/>
      <dgm:spPr/>
    </dgm:pt>
    <dgm:pt modelId="{807BF3E2-1EF4-F143-9F97-6DE8182EA3B8}" type="pres">
      <dgm:prSet presAssocID="{498A0888-7D34-2148-A399-D75146965787}" presName="imgShp" presStyleLbl="fgImgPlace1" presStyleIdx="1" presStyleCnt="4" custLinFactNeighborX="-58819" custLinFactNeighborY="-3697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B51C2A6-D392-9941-8D0F-87D29A3C42BE}" type="pres">
      <dgm:prSet presAssocID="{498A0888-7D34-2148-A399-D75146965787}" presName="txShp" presStyleLbl="node1" presStyleIdx="1" presStyleCnt="4">
        <dgm:presLayoutVars>
          <dgm:bulletEnabled val="1"/>
        </dgm:presLayoutVars>
      </dgm:prSet>
      <dgm:spPr/>
    </dgm:pt>
    <dgm:pt modelId="{E643B119-945A-1542-B52F-3349A55F8D66}" type="pres">
      <dgm:prSet presAssocID="{6DDA6EB1-F5FE-7346-8B43-2DCBA21FDA79}" presName="spacing" presStyleCnt="0"/>
      <dgm:spPr/>
    </dgm:pt>
    <dgm:pt modelId="{988CE6F8-C429-E046-9892-573B214DBE36}" type="pres">
      <dgm:prSet presAssocID="{5676F92F-60B6-7E46-A453-82FE8C960490}" presName="composite" presStyleCnt="0"/>
      <dgm:spPr/>
    </dgm:pt>
    <dgm:pt modelId="{D812E49F-B579-714F-B867-FF067AE90F1A}" type="pres">
      <dgm:prSet presAssocID="{5676F92F-60B6-7E46-A453-82FE8C960490}" presName="imgShp" presStyleLbl="fgImgPlace1" presStyleIdx="2" presStyleCnt="4" custLinFactNeighborX="-6098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DC45A82-3B25-F740-9A53-97C36565419B}" type="pres">
      <dgm:prSet presAssocID="{5676F92F-60B6-7E46-A453-82FE8C960490}" presName="txShp" presStyleLbl="node1" presStyleIdx="2" presStyleCnt="4">
        <dgm:presLayoutVars>
          <dgm:bulletEnabled val="1"/>
        </dgm:presLayoutVars>
      </dgm:prSet>
      <dgm:spPr/>
    </dgm:pt>
    <dgm:pt modelId="{13AF4A9B-AE8F-6E43-BB8F-8751F55A3E63}" type="pres">
      <dgm:prSet presAssocID="{2B86AE3F-3B78-2A43-AC6C-9DC5B2A3FA49}" presName="spacing" presStyleCnt="0"/>
      <dgm:spPr/>
    </dgm:pt>
    <dgm:pt modelId="{B7985B96-4B17-434E-A21F-01FE45E659F5}" type="pres">
      <dgm:prSet presAssocID="{CEB5FB37-5E48-D04D-832C-736FBCA582DA}" presName="composite" presStyleCnt="0"/>
      <dgm:spPr/>
    </dgm:pt>
    <dgm:pt modelId="{1D9B19D1-CE5C-1041-86E0-4A731A2ACB89}" type="pres">
      <dgm:prSet presAssocID="{CEB5FB37-5E48-D04D-832C-736FBCA582DA}" presName="imgShp" presStyleLbl="fgImgPlace1" presStyleIdx="3" presStyleCnt="4" custLinFactNeighborX="-63162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8EA1BF-B13A-1940-9F8E-148E4B3BFEFE}" type="pres">
      <dgm:prSet presAssocID="{CEB5FB37-5E48-D04D-832C-736FBCA582DA}" presName="txShp" presStyleLbl="node1" presStyleIdx="3" presStyleCnt="4">
        <dgm:presLayoutVars>
          <dgm:bulletEnabled val="1"/>
        </dgm:presLayoutVars>
      </dgm:prSet>
      <dgm:spPr/>
    </dgm:pt>
  </dgm:ptLst>
  <dgm:cxnLst>
    <dgm:cxn modelId="{B0237417-8851-7448-933C-BEC60F3F7F57}" type="presOf" srcId="{D347F9D8-C181-594C-83E9-5B5E7CFEBA4D}" destId="{895F6A50-E892-2C44-864D-5E94A92387D0}" srcOrd="0" destOrd="0" presId="urn:microsoft.com/office/officeart/2005/8/layout/vList3"/>
    <dgm:cxn modelId="{B1302F6D-C669-F449-BDD3-AF8138FD730D}" type="presOf" srcId="{C843D77C-B3C1-334B-9880-B2BA501EADE5}" destId="{AF5CC938-FB4B-DA4D-8D53-A5D4867D778B}" srcOrd="0" destOrd="0" presId="urn:microsoft.com/office/officeart/2005/8/layout/vList3"/>
    <dgm:cxn modelId="{E92C2982-5959-584E-82BB-9DA7FA6E61A6}" type="presOf" srcId="{CEB5FB37-5E48-D04D-832C-736FBCA582DA}" destId="{2C8EA1BF-B13A-1940-9F8E-148E4B3BFEFE}" srcOrd="0" destOrd="0" presId="urn:microsoft.com/office/officeart/2005/8/layout/vList3"/>
    <dgm:cxn modelId="{243179BC-E121-7D49-B520-681BFBA5167B}" srcId="{D347F9D8-C181-594C-83E9-5B5E7CFEBA4D}" destId="{498A0888-7D34-2148-A399-D75146965787}" srcOrd="1" destOrd="0" parTransId="{78D87EAB-E97E-0A49-87C9-FA635983C479}" sibTransId="{6DDA6EB1-F5FE-7346-8B43-2DCBA21FDA79}"/>
    <dgm:cxn modelId="{E9048FC9-C910-6B44-887B-D2CE32B344FA}" srcId="{D347F9D8-C181-594C-83E9-5B5E7CFEBA4D}" destId="{CEB5FB37-5E48-D04D-832C-736FBCA582DA}" srcOrd="3" destOrd="0" parTransId="{D8631533-B429-E540-A3F9-93C5931455EA}" sibTransId="{BE225436-F178-D448-A791-A56CA2BD7457}"/>
    <dgm:cxn modelId="{2EE7F7D8-9796-4F4E-9D67-6743FC76D02E}" srcId="{D347F9D8-C181-594C-83E9-5B5E7CFEBA4D}" destId="{5676F92F-60B6-7E46-A453-82FE8C960490}" srcOrd="2" destOrd="0" parTransId="{69E5C39F-2429-6B45-BA97-BD1D1BE69ADA}" sibTransId="{2B86AE3F-3B78-2A43-AC6C-9DC5B2A3FA49}"/>
    <dgm:cxn modelId="{13DAAEDC-F3E3-AA40-BAD8-99541E2F7E88}" type="presOf" srcId="{5676F92F-60B6-7E46-A453-82FE8C960490}" destId="{9DC45A82-3B25-F740-9A53-97C36565419B}" srcOrd="0" destOrd="0" presId="urn:microsoft.com/office/officeart/2005/8/layout/vList3"/>
    <dgm:cxn modelId="{5892B3E1-E9A7-B44D-B57D-6C854C2C9648}" srcId="{D347F9D8-C181-594C-83E9-5B5E7CFEBA4D}" destId="{C843D77C-B3C1-334B-9880-B2BA501EADE5}" srcOrd="0" destOrd="0" parTransId="{3F533CAB-F408-7A40-AC49-72AF332E19AD}" sibTransId="{0D693446-DF78-6C42-96E2-0E254A1642B4}"/>
    <dgm:cxn modelId="{787D7AF8-1A67-0F40-9457-645BA1D5F9D3}" type="presOf" srcId="{498A0888-7D34-2148-A399-D75146965787}" destId="{0B51C2A6-D392-9941-8D0F-87D29A3C42BE}" srcOrd="0" destOrd="0" presId="urn:microsoft.com/office/officeart/2005/8/layout/vList3"/>
    <dgm:cxn modelId="{945BEA6B-4102-BF46-827A-A8AFB7386E84}" type="presParOf" srcId="{895F6A50-E892-2C44-864D-5E94A92387D0}" destId="{3C6E3108-80BD-D94C-9519-15137585429E}" srcOrd="0" destOrd="0" presId="urn:microsoft.com/office/officeart/2005/8/layout/vList3"/>
    <dgm:cxn modelId="{11062177-6E8A-FE4E-97D5-E9A6C8F94D46}" type="presParOf" srcId="{3C6E3108-80BD-D94C-9519-15137585429E}" destId="{60A585EC-590C-B145-B184-E5EFEC24CF8F}" srcOrd="0" destOrd="0" presId="urn:microsoft.com/office/officeart/2005/8/layout/vList3"/>
    <dgm:cxn modelId="{74CB4C0F-4D64-6E42-8077-9C8055F2855F}" type="presParOf" srcId="{3C6E3108-80BD-D94C-9519-15137585429E}" destId="{AF5CC938-FB4B-DA4D-8D53-A5D4867D778B}" srcOrd="1" destOrd="0" presId="urn:microsoft.com/office/officeart/2005/8/layout/vList3"/>
    <dgm:cxn modelId="{0A5DEF37-4AC4-F344-B49A-98103E358BC4}" type="presParOf" srcId="{895F6A50-E892-2C44-864D-5E94A92387D0}" destId="{5A8D6331-FAB0-F640-B8A5-73151AD23908}" srcOrd="1" destOrd="0" presId="urn:microsoft.com/office/officeart/2005/8/layout/vList3"/>
    <dgm:cxn modelId="{1B165193-BCED-EB4D-BB7A-473A022E3D55}" type="presParOf" srcId="{895F6A50-E892-2C44-864D-5E94A92387D0}" destId="{C185E0F2-CC7B-EE48-ADB0-8628FA13E1C1}" srcOrd="2" destOrd="0" presId="urn:microsoft.com/office/officeart/2005/8/layout/vList3"/>
    <dgm:cxn modelId="{8D17594E-6504-9141-8DB8-E0A1BC9A1302}" type="presParOf" srcId="{C185E0F2-CC7B-EE48-ADB0-8628FA13E1C1}" destId="{807BF3E2-1EF4-F143-9F97-6DE8182EA3B8}" srcOrd="0" destOrd="0" presId="urn:microsoft.com/office/officeart/2005/8/layout/vList3"/>
    <dgm:cxn modelId="{0F6FF579-B89C-E842-B18F-AB620000460F}" type="presParOf" srcId="{C185E0F2-CC7B-EE48-ADB0-8628FA13E1C1}" destId="{0B51C2A6-D392-9941-8D0F-87D29A3C42BE}" srcOrd="1" destOrd="0" presId="urn:microsoft.com/office/officeart/2005/8/layout/vList3"/>
    <dgm:cxn modelId="{4054F127-B781-7E4F-A432-FD2CA59D6C91}" type="presParOf" srcId="{895F6A50-E892-2C44-864D-5E94A92387D0}" destId="{E643B119-945A-1542-B52F-3349A55F8D66}" srcOrd="3" destOrd="0" presId="urn:microsoft.com/office/officeart/2005/8/layout/vList3"/>
    <dgm:cxn modelId="{84A62CE8-FC11-D545-BA22-7A86007E8CD7}" type="presParOf" srcId="{895F6A50-E892-2C44-864D-5E94A92387D0}" destId="{988CE6F8-C429-E046-9892-573B214DBE36}" srcOrd="4" destOrd="0" presId="urn:microsoft.com/office/officeart/2005/8/layout/vList3"/>
    <dgm:cxn modelId="{74AADE85-ECED-824D-AE50-0722B725BB81}" type="presParOf" srcId="{988CE6F8-C429-E046-9892-573B214DBE36}" destId="{D812E49F-B579-714F-B867-FF067AE90F1A}" srcOrd="0" destOrd="0" presId="urn:microsoft.com/office/officeart/2005/8/layout/vList3"/>
    <dgm:cxn modelId="{A859BF5B-81BA-7E4E-B269-39FD74EF6BC2}" type="presParOf" srcId="{988CE6F8-C429-E046-9892-573B214DBE36}" destId="{9DC45A82-3B25-F740-9A53-97C36565419B}" srcOrd="1" destOrd="0" presId="urn:microsoft.com/office/officeart/2005/8/layout/vList3"/>
    <dgm:cxn modelId="{82EA2174-D14D-FE47-98D5-69BAC23CA1F4}" type="presParOf" srcId="{895F6A50-E892-2C44-864D-5E94A92387D0}" destId="{13AF4A9B-AE8F-6E43-BB8F-8751F55A3E63}" srcOrd="5" destOrd="0" presId="urn:microsoft.com/office/officeart/2005/8/layout/vList3"/>
    <dgm:cxn modelId="{203FC9D6-236D-9F4B-84B2-B204D0C056B4}" type="presParOf" srcId="{895F6A50-E892-2C44-864D-5E94A92387D0}" destId="{B7985B96-4B17-434E-A21F-01FE45E659F5}" srcOrd="6" destOrd="0" presId="urn:microsoft.com/office/officeart/2005/8/layout/vList3"/>
    <dgm:cxn modelId="{62EAE6E6-885E-B548-84ED-394C883641DD}" type="presParOf" srcId="{B7985B96-4B17-434E-A21F-01FE45E659F5}" destId="{1D9B19D1-CE5C-1041-86E0-4A731A2ACB89}" srcOrd="0" destOrd="0" presId="urn:microsoft.com/office/officeart/2005/8/layout/vList3"/>
    <dgm:cxn modelId="{F0E203E8-50B0-0D46-9121-F346139DF6DF}" type="presParOf" srcId="{B7985B96-4B17-434E-A21F-01FE45E659F5}" destId="{2C8EA1BF-B13A-1940-9F8E-148E4B3BFE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B268-0DD4-864E-A6E8-F8FE35FA62FF}">
      <dsp:nvSpPr>
        <dsp:cNvPr id="0" name=""/>
        <dsp:cNvSpPr/>
      </dsp:nvSpPr>
      <dsp:spPr>
        <a:xfrm>
          <a:off x="2966665" y="683830"/>
          <a:ext cx="4441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80" y="45720"/>
              </a:lnTo>
              <a:lnTo>
                <a:pt x="239180" y="112316"/>
              </a:lnTo>
              <a:lnTo>
                <a:pt x="444160" y="11231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6760" y="726760"/>
        <a:ext cx="23970" cy="5579"/>
      </dsp:txXfrm>
    </dsp:sp>
    <dsp:sp modelId="{B88AF62E-5665-0A45-98D3-2E7F52C87B7E}">
      <dsp:nvSpPr>
        <dsp:cNvPr id="0" name=""/>
        <dsp:cNvSpPr/>
      </dsp:nvSpPr>
      <dsp:spPr>
        <a:xfrm>
          <a:off x="542380" y="1724"/>
          <a:ext cx="2426084" cy="1455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80" tIns="124786" rIns="118880" bIns="12478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Exposure</a:t>
          </a:r>
          <a:br>
            <a:rPr lang="en-US" sz="1400" b="0" i="0" kern="1200" baseline="0"/>
          </a:br>
          <a:r>
            <a:rPr lang="en-US" sz="1400" b="0" i="0" kern="1200" baseline="0"/>
            <a:t>Students see new possibilities.</a:t>
          </a:r>
          <a:endParaRPr lang="en-US" sz="1400" kern="1200"/>
        </a:p>
      </dsp:txBody>
      <dsp:txXfrm>
        <a:off x="542380" y="1724"/>
        <a:ext cx="2426084" cy="1455650"/>
      </dsp:txXfrm>
    </dsp:sp>
    <dsp:sp modelId="{B029DFEE-ABB3-7848-8551-907FEC340EBC}">
      <dsp:nvSpPr>
        <dsp:cNvPr id="0" name=""/>
        <dsp:cNvSpPr/>
      </dsp:nvSpPr>
      <dsp:spPr>
        <a:xfrm>
          <a:off x="1755422" y="1522171"/>
          <a:ext cx="2900845" cy="460803"/>
        </a:xfrm>
        <a:custGeom>
          <a:avLst/>
          <a:gdLst/>
          <a:ahLst/>
          <a:cxnLst/>
          <a:rect l="0" t="0" r="0" b="0"/>
          <a:pathLst>
            <a:path>
              <a:moveTo>
                <a:pt x="2900845" y="0"/>
              </a:moveTo>
              <a:lnTo>
                <a:pt x="2900845" y="247501"/>
              </a:lnTo>
              <a:lnTo>
                <a:pt x="0" y="247501"/>
              </a:lnTo>
              <a:lnTo>
                <a:pt x="0" y="46080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2291" y="1749783"/>
        <a:ext cx="147108" cy="5579"/>
      </dsp:txXfrm>
    </dsp:sp>
    <dsp:sp modelId="{967B5E7A-D050-CD49-8E5E-A8618BE4E013}">
      <dsp:nvSpPr>
        <dsp:cNvPr id="0" name=""/>
        <dsp:cNvSpPr/>
      </dsp:nvSpPr>
      <dsp:spPr>
        <a:xfrm>
          <a:off x="3443225" y="68320"/>
          <a:ext cx="2426084" cy="1455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80" tIns="124786" rIns="118880" bIns="12478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Skills</a:t>
          </a:r>
          <a:br>
            <a:rPr lang="en-US" sz="1400" b="0" i="0" kern="1200" baseline="0"/>
          </a:br>
          <a:r>
            <a:rPr lang="en-US" sz="1400" b="0" i="0" kern="1200" baseline="0"/>
            <a:t>They practice real-world problem solving.</a:t>
          </a:r>
          <a:endParaRPr lang="en-US" sz="1400" kern="1200"/>
        </a:p>
      </dsp:txBody>
      <dsp:txXfrm>
        <a:off x="3443225" y="68320"/>
        <a:ext cx="2426084" cy="1455650"/>
      </dsp:txXfrm>
    </dsp:sp>
    <dsp:sp modelId="{847C4DFD-0F86-D546-9068-05A56F542D30}">
      <dsp:nvSpPr>
        <dsp:cNvPr id="0" name=""/>
        <dsp:cNvSpPr/>
      </dsp:nvSpPr>
      <dsp:spPr>
        <a:xfrm>
          <a:off x="2966665" y="2697480"/>
          <a:ext cx="527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9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6415" y="2740410"/>
        <a:ext cx="27899" cy="5579"/>
      </dsp:txXfrm>
    </dsp:sp>
    <dsp:sp modelId="{8528EB25-F9A8-5545-8277-2014881897FF}">
      <dsp:nvSpPr>
        <dsp:cNvPr id="0" name=""/>
        <dsp:cNvSpPr/>
      </dsp:nvSpPr>
      <dsp:spPr>
        <a:xfrm>
          <a:off x="542380" y="2015375"/>
          <a:ext cx="2426084" cy="1455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80" tIns="124786" rIns="118880" bIns="12478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Real-World Solutions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They produce real solutions, products, and services for customers.</a:t>
          </a:r>
        </a:p>
      </dsp:txBody>
      <dsp:txXfrm>
        <a:off x="542380" y="2015375"/>
        <a:ext cx="2426084" cy="1455650"/>
      </dsp:txXfrm>
    </dsp:sp>
    <dsp:sp modelId="{208A5C4F-A12E-2B49-ABD7-A41269865F8D}">
      <dsp:nvSpPr>
        <dsp:cNvPr id="0" name=""/>
        <dsp:cNvSpPr/>
      </dsp:nvSpPr>
      <dsp:spPr>
        <a:xfrm>
          <a:off x="1755422" y="3469225"/>
          <a:ext cx="2984084" cy="527399"/>
        </a:xfrm>
        <a:custGeom>
          <a:avLst/>
          <a:gdLst/>
          <a:ahLst/>
          <a:cxnLst/>
          <a:rect l="0" t="0" r="0" b="0"/>
          <a:pathLst>
            <a:path>
              <a:moveTo>
                <a:pt x="2984084" y="0"/>
              </a:moveTo>
              <a:lnTo>
                <a:pt x="2984084" y="280799"/>
              </a:lnTo>
              <a:lnTo>
                <a:pt x="0" y="280799"/>
              </a:lnTo>
              <a:lnTo>
                <a:pt x="0" y="52739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569" y="3730135"/>
        <a:ext cx="151790" cy="5579"/>
      </dsp:txXfrm>
    </dsp:sp>
    <dsp:sp modelId="{F9B41553-F3F4-5740-BAB0-5B51B08F93E3}">
      <dsp:nvSpPr>
        <dsp:cNvPr id="0" name=""/>
        <dsp:cNvSpPr/>
      </dsp:nvSpPr>
      <dsp:spPr>
        <a:xfrm>
          <a:off x="3526464" y="2015375"/>
          <a:ext cx="2426084" cy="1455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80" tIns="124786" rIns="118880" bIns="12478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Confidence</a:t>
          </a:r>
          <a:br>
            <a:rPr lang="en-US" sz="1400" b="0" i="0" kern="1200" baseline="0"/>
          </a:br>
          <a:r>
            <a:rPr lang="en-US" sz="1400" b="0" i="0" kern="1200" baseline="0"/>
            <a:t>They begin to see themselves as capable.</a:t>
          </a:r>
          <a:endParaRPr lang="en-US" sz="1400" kern="1200"/>
        </a:p>
      </dsp:txBody>
      <dsp:txXfrm>
        <a:off x="3526464" y="2015375"/>
        <a:ext cx="2426084" cy="1455650"/>
      </dsp:txXfrm>
    </dsp:sp>
    <dsp:sp modelId="{A18FAFE6-DC70-474C-AF3C-1D22A4AAA907}">
      <dsp:nvSpPr>
        <dsp:cNvPr id="0" name=""/>
        <dsp:cNvSpPr/>
      </dsp:nvSpPr>
      <dsp:spPr>
        <a:xfrm>
          <a:off x="2966665" y="4711130"/>
          <a:ext cx="527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9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6415" y="4754060"/>
        <a:ext cx="27899" cy="5579"/>
      </dsp:txXfrm>
    </dsp:sp>
    <dsp:sp modelId="{CCA7DFCD-8FE3-CA43-B3E9-4DCDB2405012}">
      <dsp:nvSpPr>
        <dsp:cNvPr id="0" name=""/>
        <dsp:cNvSpPr/>
      </dsp:nvSpPr>
      <dsp:spPr>
        <a:xfrm>
          <a:off x="542380" y="4029025"/>
          <a:ext cx="2426084" cy="1455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80" tIns="124786" rIns="118880" bIns="12478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Agency</a:t>
          </a:r>
          <a:br>
            <a:rPr lang="en-US" sz="1400" b="0" i="0" kern="1200" baseline="0"/>
          </a:br>
          <a:r>
            <a:rPr lang="en-US" sz="1400" b="0" i="0" kern="1200" baseline="0"/>
            <a:t>They believe they can shape their future.</a:t>
          </a:r>
          <a:endParaRPr lang="en-US" sz="1400" kern="1200"/>
        </a:p>
      </dsp:txBody>
      <dsp:txXfrm>
        <a:off x="542380" y="4029025"/>
        <a:ext cx="2426084" cy="1455650"/>
      </dsp:txXfrm>
    </dsp:sp>
    <dsp:sp modelId="{C17A575E-7174-444E-A5EF-BE4459D50B14}">
      <dsp:nvSpPr>
        <dsp:cNvPr id="0" name=""/>
        <dsp:cNvSpPr/>
      </dsp:nvSpPr>
      <dsp:spPr>
        <a:xfrm>
          <a:off x="3526464" y="4029025"/>
          <a:ext cx="2426084" cy="1455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80" tIns="124786" rIns="118880" bIns="12478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Economic Participation</a:t>
          </a:r>
          <a:br>
            <a:rPr lang="en-US" sz="1400" b="0" i="0" kern="1200" baseline="0"/>
          </a:br>
          <a:r>
            <a:rPr lang="en-US" sz="1400" b="0" i="0" kern="1200" baseline="0"/>
            <a:t>They pursue employment, entrepreneurship, or career pathways.</a:t>
          </a:r>
          <a:endParaRPr lang="en-US" sz="1400" kern="1200"/>
        </a:p>
      </dsp:txBody>
      <dsp:txXfrm>
        <a:off x="3526464" y="4029025"/>
        <a:ext cx="2426084" cy="1455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CC938-FB4B-DA4D-8D53-A5D4867D778B}">
      <dsp:nvSpPr>
        <dsp:cNvPr id="0" name=""/>
        <dsp:cNvSpPr/>
      </dsp:nvSpPr>
      <dsp:spPr>
        <a:xfrm rot="10800000">
          <a:off x="2045606" y="2832"/>
          <a:ext cx="7195566" cy="932757"/>
        </a:xfrm>
        <a:prstGeom prst="homePlat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20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Work Can Be Designed Around Strengths</a:t>
          </a:r>
        </a:p>
      </dsp:txBody>
      <dsp:txXfrm rot="10800000">
        <a:off x="2278795" y="2832"/>
        <a:ext cx="6962377" cy="932757"/>
      </dsp:txXfrm>
    </dsp:sp>
    <dsp:sp modelId="{60A585EC-590C-B145-B184-E5EFEC24CF8F}">
      <dsp:nvSpPr>
        <dsp:cNvPr id="0" name=""/>
        <dsp:cNvSpPr/>
      </dsp:nvSpPr>
      <dsp:spPr>
        <a:xfrm>
          <a:off x="969595" y="23147"/>
          <a:ext cx="932757" cy="93275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1C2A6-D392-9941-8D0F-87D29A3C42BE}">
      <dsp:nvSpPr>
        <dsp:cNvPr id="0" name=""/>
        <dsp:cNvSpPr/>
      </dsp:nvSpPr>
      <dsp:spPr>
        <a:xfrm rot="10800000">
          <a:off x="2045606" y="1214024"/>
          <a:ext cx="7195566" cy="93275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20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Technology Is Rapidly Expanding Access</a:t>
          </a:r>
        </a:p>
      </dsp:txBody>
      <dsp:txXfrm rot="10800000">
        <a:off x="2278795" y="1214024"/>
        <a:ext cx="6962377" cy="932757"/>
      </dsp:txXfrm>
    </dsp:sp>
    <dsp:sp modelId="{807BF3E2-1EF4-F143-9F97-6DE8182EA3B8}">
      <dsp:nvSpPr>
        <dsp:cNvPr id="0" name=""/>
        <dsp:cNvSpPr/>
      </dsp:nvSpPr>
      <dsp:spPr>
        <a:xfrm>
          <a:off x="1030588" y="1179540"/>
          <a:ext cx="932757" cy="93275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45A82-3B25-F740-9A53-97C36565419B}">
      <dsp:nvSpPr>
        <dsp:cNvPr id="0" name=""/>
        <dsp:cNvSpPr/>
      </dsp:nvSpPr>
      <dsp:spPr>
        <a:xfrm rot="10800000">
          <a:off x="2045606" y="2425217"/>
          <a:ext cx="7195566" cy="93275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20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Problem Solvers Create Valuable Solutions</a:t>
          </a:r>
        </a:p>
      </dsp:txBody>
      <dsp:txXfrm rot="10800000">
        <a:off x="2278795" y="2425217"/>
        <a:ext cx="6962377" cy="932757"/>
      </dsp:txXfrm>
    </dsp:sp>
    <dsp:sp modelId="{D812E49F-B579-714F-B867-FF067AE90F1A}">
      <dsp:nvSpPr>
        <dsp:cNvPr id="0" name=""/>
        <dsp:cNvSpPr/>
      </dsp:nvSpPr>
      <dsp:spPr>
        <a:xfrm>
          <a:off x="1010394" y="2425217"/>
          <a:ext cx="932757" cy="93275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EA1BF-B13A-1940-9F8E-148E4B3BFEFE}">
      <dsp:nvSpPr>
        <dsp:cNvPr id="0" name=""/>
        <dsp:cNvSpPr/>
      </dsp:nvSpPr>
      <dsp:spPr>
        <a:xfrm rot="10800000">
          <a:off x="2045606" y="3636410"/>
          <a:ext cx="7195566" cy="93275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20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Entrepreneurship Is Already Happening</a:t>
          </a:r>
        </a:p>
      </dsp:txBody>
      <dsp:txXfrm rot="10800000">
        <a:off x="2278795" y="3636410"/>
        <a:ext cx="6962377" cy="932757"/>
      </dsp:txXfrm>
    </dsp:sp>
    <dsp:sp modelId="{1D9B19D1-CE5C-1041-86E0-4A731A2ACB89}">
      <dsp:nvSpPr>
        <dsp:cNvPr id="0" name=""/>
        <dsp:cNvSpPr/>
      </dsp:nvSpPr>
      <dsp:spPr>
        <a:xfrm>
          <a:off x="990079" y="3636410"/>
          <a:ext cx="932757" cy="932757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>
              <a:latin typeface="Avenir Heavy" panose="02000503020000020003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B2C28-84CD-6D42-97B4-4296BF225C80}" type="datetimeFigureOut">
              <a:rPr lang="en-US" b="1" smtClean="0">
                <a:latin typeface="Avenir Heavy" panose="02000503020000020003" pitchFamily="2" charset="0"/>
              </a:rPr>
              <a:t>3/18/2026</a:t>
            </a:fld>
            <a:endParaRPr lang="en-US" b="1">
              <a:latin typeface="Avenir Heavy" panose="02000503020000020003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>
              <a:latin typeface="Avenir Heavy" panose="02000503020000020003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7CDD-13A6-D048-BCFB-11A993DCB212}" type="slidenum">
              <a:rPr lang="en-US" b="1" smtClean="0">
                <a:latin typeface="Avenir Heavy" panose="02000503020000020003" pitchFamily="2" charset="0"/>
              </a:rPr>
              <a:t>‹#›</a:t>
            </a:fld>
            <a:endParaRPr lang="en-US" b="1">
              <a:latin typeface="Avenir Heavy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6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venir Heavy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venir Heavy" panose="02000503020000020003" pitchFamily="2" charset="0"/>
              </a:defRPr>
            </a:lvl1pPr>
          </a:lstStyle>
          <a:p>
            <a:fld id="{1C2BD745-4B8A-844A-A5D8-8E8DF3870E3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venir Heavy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venir Heavy" panose="02000503020000020003" pitchFamily="2" charset="0"/>
              </a:defRPr>
            </a:lvl1pPr>
          </a:lstStyle>
          <a:p>
            <a:fld id="{A6DD6C38-AD5E-084E-83CF-07FD8AAA0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venir Heavy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venir Heavy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venir Heavy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venir Heavy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venir Heavy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IijwkdxZj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Talent is everywhere</a:t>
            </a:r>
          </a:p>
          <a:p>
            <a:r>
              <a:rPr lang="en-US"/>
              <a:t>Opportunity is not</a:t>
            </a:r>
          </a:p>
          <a:p>
            <a:r>
              <a:rPr lang="en-US"/>
              <a:t>Our job is to close that gap</a:t>
            </a:r>
          </a:p>
          <a:p>
            <a:r>
              <a:rPr lang="en-US"/>
              <a:t>Every young person deserves the chance to build a future, contribute their talents, and participate fully in the economy.</a:t>
            </a:r>
          </a:p>
          <a:p>
            <a:r>
              <a:rPr lang="en-US"/>
              <a:t>Yet for millions of people with disabilities, that opportunity is still out of reach.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5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Zoom </a:t>
            </a:r>
            <a:r>
              <a:rPr lang="en-US" err="1"/>
              <a:t>etiquitte</a:t>
            </a:r>
            <a:r>
              <a:rPr lang="en-US"/>
              <a:t> could be a barrier</a:t>
            </a:r>
          </a:p>
          <a:p>
            <a:endParaRPr lang="en-US"/>
          </a:p>
          <a:p>
            <a:r>
              <a:rPr lang="en-US"/>
              <a:t>Use of common digital platforms such as visual design (Canva), web design (Square Space), social media</a:t>
            </a:r>
          </a:p>
          <a:p>
            <a:endParaRPr lang="en-US"/>
          </a:p>
          <a:p>
            <a:r>
              <a:rPr lang="en-US"/>
              <a:t>Dual authentication logins created a barrier</a:t>
            </a:r>
          </a:p>
          <a:p>
            <a:endParaRPr lang="en-US"/>
          </a:p>
          <a:p>
            <a:r>
              <a:rPr lang="en-US"/>
              <a:t>Personal access to the markets and customers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Agency is the bridge between education and employment.</a:t>
            </a:r>
          </a:p>
          <a:p>
            <a:endParaRPr lang="en-US"/>
          </a:p>
          <a:p>
            <a:r>
              <a:rPr lang="en-US"/>
              <a:t>Workforce readiness is not only about skill development.</a:t>
            </a:r>
            <a:br>
              <a:rPr lang="en-US"/>
            </a:br>
            <a:r>
              <a:rPr lang="en-US"/>
              <a:t>It is about helping students believe they can contribute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Discussion: 5 minutes for prompt</a:t>
            </a:r>
          </a:p>
          <a:p>
            <a:endParaRPr lang="en-US"/>
          </a:p>
          <a:p>
            <a:r>
              <a:rPr lang="en-US"/>
              <a:t>Group Share: What are the ideas, how do they build skills for workforce pathways?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3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When access, skills, agency, and opportunity align,</a:t>
            </a:r>
            <a:br>
              <a:rPr lang="en-US" b="1"/>
            </a:br>
            <a:r>
              <a:rPr lang="en-US" b="1"/>
              <a:t>students with disabilities can fully participate in the workforce.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2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9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>
                <a:solidFill>
                  <a:schemeClr val="tx1"/>
                </a:solidFill>
                <a:effectLst/>
                <a:latin typeface="Avenir Heavy" panose="02000503020000020003" pitchFamily="2" charset="0"/>
                <a:ea typeface="+mn-ea"/>
                <a:cs typeface="+mn-cs"/>
                <a:hlinkClick r:id="rId3" tooltip="https://youtu.be/giijwkdxzjc"/>
              </a:rPr>
              <a:t>https://youtu.be/gIijwkdxZjc</a:t>
            </a:r>
            <a:endParaRPr lang="en-US" sz="1200" b="1" i="0" kern="1200">
              <a:solidFill>
                <a:schemeClr val="tx1"/>
              </a:solidFill>
              <a:effectLst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4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400">
                <a:latin typeface="Gotham Narrow Light"/>
              </a:rPr>
              <a:t>The WIOA 5 required pre-employment transition services</a:t>
            </a:r>
            <a:endParaRPr lang="en-US"/>
          </a:p>
          <a:p>
            <a:pPr>
              <a:spcBef>
                <a:spcPts val="0"/>
              </a:spcBef>
            </a:pPr>
            <a:endParaRPr lang="en-US" sz="1400">
              <a:latin typeface="Gotham Narrow Light"/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Gotham Narrow Light"/>
              </a:rPr>
              <a:t>1. Job Exploration Counseling</a:t>
            </a:r>
            <a:endParaRPr lang="en-US" sz="12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latin typeface="Gotham Narrow Light"/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Gotham Narrow Light"/>
              </a:rPr>
              <a:t>2. Workplace Readiness Training</a:t>
            </a:r>
            <a:endParaRPr lang="en-US" sz="12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latin typeface="Gotham Narrow Light"/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Gotham Narrow Light"/>
              </a:rPr>
              <a:t>3. Work-based Learning Experiences</a:t>
            </a:r>
            <a:endParaRPr lang="en-US" sz="12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latin typeface="Gotham Narrow Light"/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Gotham Narrow Light"/>
              </a:rPr>
              <a:t>4. Counseling on post-secondary enrollment </a:t>
            </a:r>
            <a:endParaRPr lang="en-US" sz="12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Gotham Narrow Light"/>
              </a:rPr>
              <a:t>  opportunities</a:t>
            </a:r>
            <a:endParaRPr lang="en-US" sz="12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latin typeface="Gotham Narrow Light"/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Gotham Narrow Light"/>
              </a:rPr>
              <a:t>5. Instruction in Self-Advocacy</a:t>
            </a:r>
            <a:endParaRPr lang="en-US" sz="12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future of work is evolving quickly.</a:t>
            </a:r>
          </a:p>
          <a:p>
            <a:r>
              <a:rPr lang="en-US"/>
              <a:t>But the real question for all of us in this room is simple:</a:t>
            </a:r>
          </a:p>
          <a:p>
            <a:r>
              <a:rPr lang="en-US" b="1"/>
              <a:t>Are we building bridges that students can actually cross?</a:t>
            </a:r>
            <a:endParaRPr lang="en-US"/>
          </a:p>
          <a:p>
            <a:r>
              <a:rPr lang="en-US"/>
              <a:t>Through partnerships between vocational rehabilitation agencies, schools, and experiential learning organizations, we can ensure that more students move from access to agency… and from agency to economic participation.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1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People with disabilities are about half as likely to be employed.</a:t>
            </a:r>
            <a:br>
              <a:rPr lang="en-US" b="0"/>
            </a:br>
            <a:r>
              <a:rPr lang="en-US" b="0"/>
              <a:t>Even when they are working, they often earn significantly less.</a:t>
            </a:r>
          </a:p>
          <a:p>
            <a:r>
              <a:rPr lang="en-US" b="0"/>
              <a:t>And yet something interesting happens when barriers appear in traditional employment.</a:t>
            </a:r>
          </a:p>
          <a:p>
            <a:r>
              <a:rPr lang="en-US" b="0"/>
              <a:t>Many individuals turn to entrepreneurship.</a:t>
            </a:r>
          </a:p>
          <a:p>
            <a:endParaRPr lang="en-US" b="0"/>
          </a:p>
          <a:p>
            <a:endParaRPr lang="en-US" b="0"/>
          </a:p>
          <a:p>
            <a:r>
              <a:rPr lang="en-US" b="0"/>
              <a:t>Employment &amp;. Unemployment Data Resource</a:t>
            </a:r>
          </a:p>
          <a:p>
            <a:r>
              <a:rPr lang="en-US" b="0"/>
              <a:t>U.S. Bureau of Labor Statistics</a:t>
            </a:r>
          </a:p>
          <a:p>
            <a:r>
              <a:rPr lang="en-US" b="0" i="1"/>
              <a:t>Persons with a Disability: Labor Force Characteristics 2024</a:t>
            </a:r>
          </a:p>
          <a:p>
            <a:endParaRPr lang="en-US" b="0" i="1"/>
          </a:p>
          <a:p>
            <a:r>
              <a:rPr lang="en-US" b="0" i="1"/>
              <a:t>Self Employment Data</a:t>
            </a:r>
          </a:p>
          <a:p>
            <a:r>
              <a:rPr lang="en-US" b="0"/>
              <a:t>U.S. Bureau of Labor Statistics</a:t>
            </a:r>
          </a:p>
          <a:p>
            <a:r>
              <a:rPr lang="en-US" b="0"/>
              <a:t>Kessler Foundation</a:t>
            </a:r>
          </a:p>
          <a:p>
            <a:endParaRPr lang="en-US" b="0"/>
          </a:p>
          <a:p>
            <a:r>
              <a:rPr lang="en-US" b="0"/>
              <a:t>Vision Impairment Employment &amp; Wages Data</a:t>
            </a:r>
          </a:p>
          <a:p>
            <a:r>
              <a:rPr lang="en-US" b="0"/>
              <a:t>American Foundation for the Blind</a:t>
            </a:r>
          </a:p>
          <a:p>
            <a:r>
              <a:rPr lang="en-US" b="0"/>
              <a:t>National Institutes of Health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2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>
                <a:solidFill>
                  <a:srgbClr val="000000"/>
                </a:solidFill>
              </a:rPr>
              <a:t>43.1%</a:t>
            </a:r>
          </a:p>
          <a:p>
            <a:r>
              <a:rPr lang="en-US" sz="1200">
                <a:solidFill>
                  <a:srgbClr val="000000"/>
                </a:solidFill>
              </a:rPr>
              <a:t> of individuals who are blind, vision impaired or deafblind are not in the labor force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>
                <a:latin typeface="Gotham Narrow Light"/>
              </a:rPr>
              <a:t>The top three (of ten) expected transformative workforce trends </a:t>
            </a:r>
            <a:endParaRPr lang="en-US" sz="2800"/>
          </a:p>
          <a:p>
            <a:pPr marL="457200" indent="-457200">
              <a:buChar char="•"/>
            </a:pPr>
            <a:r>
              <a:rPr lang="en-US" sz="2000">
                <a:latin typeface="Gotham Narrow Light"/>
              </a:rPr>
              <a:t>Broadening digital access</a:t>
            </a:r>
            <a:endParaRPr lang="en-US" sz="2000"/>
          </a:p>
          <a:p>
            <a:pPr marL="1029970" lvl="2" indent="-457200">
              <a:buFont typeface="Wingdings" panose="020B0604020202020204" pitchFamily="34" charset="0"/>
              <a:buChar char="§"/>
            </a:pPr>
            <a:r>
              <a:rPr lang="en-US" sz="1800">
                <a:latin typeface="Gotham Narrow Light"/>
              </a:rPr>
              <a:t>By 2030, 60% of employers expect digital access to transform their business.</a:t>
            </a:r>
            <a:r>
              <a:rPr lang="en-US">
                <a:latin typeface="Gotham Narrow Light"/>
              </a:rPr>
              <a:t> </a:t>
            </a:r>
            <a:endParaRPr lang="en-US"/>
          </a:p>
          <a:p>
            <a:pPr marL="1029970" lvl="2" indent="-457200">
              <a:buFont typeface="Wingdings" panose="020B0604020202020204" pitchFamily="34" charset="0"/>
              <a:buChar char="§"/>
            </a:pPr>
            <a:r>
              <a:rPr lang="en-US" sz="1800">
                <a:latin typeface="Gotham Narrow Light"/>
              </a:rPr>
              <a:t>This transformation is a result of advancements in AI, robotics, and energy drivers</a:t>
            </a:r>
            <a:endParaRPr lang="en-US" sz="1800"/>
          </a:p>
          <a:p>
            <a:pPr marL="1029970" lvl="2" indent="-457200">
              <a:buFont typeface="Wingdings" panose="020B0604020202020204" pitchFamily="34" charset="0"/>
              <a:buChar char="§"/>
            </a:pPr>
            <a:r>
              <a:rPr lang="en-US" sz="1800">
                <a:latin typeface="Gotham Narrow Light"/>
              </a:rPr>
              <a:t>This one change is expected to drive the fastest-growing AND fastest-declining roles with increased demand for digital and technology literacy</a:t>
            </a:r>
          </a:p>
          <a:p>
            <a:pPr marL="285750" indent="-285750">
              <a:buChar char="•"/>
            </a:pPr>
            <a:r>
              <a:rPr lang="en-US" sz="2000">
                <a:latin typeface="Gotham Narrow Light"/>
              </a:rPr>
              <a:t>Increased cost of living/General economic slowdown</a:t>
            </a:r>
            <a:endParaRPr lang="en-US" sz="2000"/>
          </a:p>
          <a:p>
            <a:pPr marL="858520" lvl="2" indent="-285750">
              <a:buFont typeface="Wingdings" panose="020B0604020202020204" pitchFamily="34" charset="0"/>
              <a:buChar char="§"/>
            </a:pPr>
            <a:r>
              <a:rPr lang="en-US" sz="1800">
                <a:latin typeface="Gotham Narrow Light"/>
              </a:rPr>
              <a:t>A net job creation affected by inflation.</a:t>
            </a:r>
          </a:p>
          <a:p>
            <a:pPr marL="1093470" lvl="3" indent="-285750">
              <a:buFont typeface="Arial" panose="020B0604020202020204" pitchFamily="34" charset="0"/>
              <a:buChar char="•"/>
            </a:pPr>
            <a:r>
              <a:rPr lang="en-US" sz="1800">
                <a:latin typeface="Gotham Narrow Light"/>
              </a:rPr>
              <a:t>Slower growth is expected to displace 1.6 million jobs globally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latin typeface="Gotham Narrow Light"/>
              </a:rPr>
              <a:t>Climate-change mitigation</a:t>
            </a:r>
            <a:endParaRPr lang="en-US"/>
          </a:p>
          <a:p>
            <a:pPr marL="858520" lvl="2" indent="-285750">
              <a:buFont typeface="Wingdings" panose="020B0604020202020204" pitchFamily="34" charset="0"/>
              <a:buChar char="§"/>
            </a:pPr>
            <a:r>
              <a:rPr lang="en-US" sz="1800">
                <a:latin typeface="Gotham Narrow Light"/>
              </a:rPr>
              <a:t>Driving demand for roles such as renewable energy engineers, environmental engineers, and electric and autonomous vehicle specialists</a:t>
            </a:r>
          </a:p>
          <a:p>
            <a:pPr lvl="1" indent="0">
              <a:buClr>
                <a:srgbClr val="FEFFFF"/>
              </a:buClr>
              <a:buNone/>
            </a:pPr>
            <a:r>
              <a:rPr lang="en-US">
                <a:latin typeface="Gotham Narrow Light"/>
              </a:rPr>
              <a:t>  </a:t>
            </a:r>
            <a:r>
              <a:rPr lang="en-US" baseline="-25000">
                <a:latin typeface="Gotham Narrow Light"/>
              </a:rPr>
              <a:t>World Economic Forum, The Future of Jobs Report 2025</a:t>
            </a:r>
            <a:endParaRPr lang="en-US" baseline="-25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Instead of asking: </a:t>
            </a:r>
            <a:r>
              <a:rPr lang="en-US" i="1">
                <a:solidFill>
                  <a:srgbClr val="000000"/>
                </a:solidFill>
              </a:rPr>
              <a:t>What job can this student do?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None/>
            </a:pPr>
            <a:r>
              <a:rPr lang="en-US"/>
              <a:t>Ask: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What problems can they solve?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What ideas can they create?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What value can they bring to the economy?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 is not just about entering the room.</a:t>
            </a:r>
            <a:br>
              <a:rPr lang="en-US"/>
            </a:br>
            <a:r>
              <a:rPr lang="en-US"/>
              <a:t>It is about </a:t>
            </a:r>
            <a:r>
              <a:rPr lang="en-US" b="1"/>
              <a:t>owning a place in the economy.</a:t>
            </a:r>
          </a:p>
          <a:p>
            <a:endParaRPr lang="en-US" b="1"/>
          </a:p>
          <a:p>
            <a:r>
              <a:rPr lang="en-US"/>
              <a:t>Many systems are excellent at Level 1 and Level 2.</a:t>
            </a:r>
            <a:br>
              <a:rPr lang="en-US"/>
            </a:br>
            <a:r>
              <a:rPr lang="en-US"/>
              <a:t>Our partnership focuses on </a:t>
            </a:r>
            <a:r>
              <a:rPr lang="en-US" b="1"/>
              <a:t>Levels 3 and 4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Key takeaway on slide</a:t>
            </a:r>
          </a:p>
          <a:p>
            <a:r>
              <a:rPr lang="en-US"/>
              <a:t>When VR systems partner with experiential learning organizations,</a:t>
            </a:r>
            <a:br>
              <a:rPr lang="en-US"/>
            </a:br>
            <a:r>
              <a:rPr lang="en-US"/>
              <a:t>students gain </a:t>
            </a:r>
            <a:r>
              <a:rPr lang="en-US" b="1"/>
              <a:t>skills, confidence, and economic pathways.</a:t>
            </a:r>
            <a:endParaRPr lang="en-US"/>
          </a:p>
          <a:p>
            <a:r>
              <a:rPr lang="en-US" b="1"/>
              <a:t>Speaker point</a:t>
            </a:r>
          </a:p>
          <a:p>
            <a:r>
              <a:rPr lang="en-US"/>
              <a:t>Emphasize scalability:</a:t>
            </a:r>
          </a:p>
          <a:p>
            <a:r>
              <a:rPr lang="en-US"/>
              <a:t>This model does not require VR agencies to build entirely new programs.</a:t>
            </a:r>
            <a:br>
              <a:rPr lang="en-US"/>
            </a:br>
            <a:r>
              <a:rPr lang="en-US"/>
              <a:t>It expands impact through partnership.</a:t>
            </a:r>
          </a:p>
          <a:p>
            <a:r>
              <a:rPr lang="en-US"/>
              <a:t>That resonates strongly with administrators.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D6C38-AD5E-084E-83CF-07FD8AAA06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5302" y="685799"/>
            <a:ext cx="11995298" cy="5486401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15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Profi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-2" y="0"/>
            <a:ext cx="36576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343401" y="685800"/>
            <a:ext cx="7162799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4000"/>
              </a:spcBef>
              <a:defRPr sz="1600" b="1" i="0" cap="all" baseline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 indent="0" algn="ctr">
              <a:spcBef>
                <a:spcPts val="7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 </a:t>
            </a:r>
            <a:r>
              <a:rPr lang="en-US" err="1"/>
              <a:t>lfisjfisdf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2"/>
            <a:ext cx="3657599" cy="43434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6" hasCustomPrompt="1"/>
          </p:nvPr>
        </p:nvSpPr>
        <p:spPr>
          <a:xfrm>
            <a:off x="499872" y="4876801"/>
            <a:ext cx="2639924" cy="144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6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2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EF5E5FBA-67CA-2043-9EFD-930E0AA782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72" y="0"/>
            <a:ext cx="3481656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98E10312-99B7-6948-BDC1-C4A42264A1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85200" y="0"/>
            <a:ext cx="3481656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73C63D9-E4C6-E945-AA35-1CF699A2F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68629" y="0"/>
            <a:ext cx="1739942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EC332A40-8A1F-5C47-AA72-6B5E888185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08570" y="0"/>
            <a:ext cx="3483430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0DBE563E-6553-8946-A528-58977766DE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" y="1714500"/>
            <a:ext cx="1741716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A68D0442-88AA-9840-8284-16B29347689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41713" y="1714500"/>
            <a:ext cx="3483429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EC3A0B9B-E5D3-0844-8946-EA4FC16359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25143" y="1714500"/>
            <a:ext cx="1741714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7A921D8B-4660-1E48-BBCF-70DF0D7C50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66856" y="1714500"/>
            <a:ext cx="1740338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91BBD20F-5A83-3C48-ABFE-9F40C48DC5F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07193" y="1714500"/>
            <a:ext cx="3484807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9897DAF9-C8D9-EF44-BA5C-5AF6E4D987D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3484807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D4131A69-F78D-DD42-BADD-6470CA78C3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82053" y="3429000"/>
            <a:ext cx="3484807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F8E3C60E-3DE1-B64C-8690-0AE918AA9D4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82053" y="5143500"/>
            <a:ext cx="1740339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F718E863-8134-D34F-A795-52D59C8BBF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226509" y="5143500"/>
            <a:ext cx="1736219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CE2388FC-680E-DF40-9027-164D29372D7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853" y="5143500"/>
            <a:ext cx="3480685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1D89701-DEF8-9247-98C2-0E4D0E78C3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454403" y="5143500"/>
            <a:ext cx="1737597" cy="1714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89205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ark on w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/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idx="19" hasCustomPrompt="1"/>
          </p:nvPr>
        </p:nvSpPr>
        <p:spPr>
          <a:xfrm>
            <a:off x="9473059" y="2990572"/>
            <a:ext cx="2127062" cy="2653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spcAft>
                <a:spcPts val="1000"/>
              </a:spcAft>
              <a:defRPr sz="2000" b="1" i="0" cap="all" baseline="0">
                <a:solidFill>
                  <a:schemeClr val="tx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ctr">
              <a:spcBef>
                <a:spcPts val="500"/>
              </a:spcBef>
              <a:buNone/>
              <a:defRPr sz="1200"/>
            </a:lvl2pPr>
          </a:lstStyle>
          <a:p>
            <a:pPr lvl="0"/>
            <a:r>
              <a:rPr lang="en-US"/>
              <a:t>Use this style if you have a few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20" hasCustomPrompt="1"/>
          </p:nvPr>
        </p:nvSpPr>
        <p:spPr>
          <a:xfrm>
            <a:off x="6974160" y="2990572"/>
            <a:ext cx="2127062" cy="2653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spcAft>
                <a:spcPts val="1000"/>
              </a:spcAft>
              <a:defRPr sz="2000" b="1" i="0" cap="all" baseline="0">
                <a:solidFill>
                  <a:schemeClr val="tx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ctr">
              <a:spcBef>
                <a:spcPts val="500"/>
              </a:spcBef>
              <a:buNone/>
              <a:defRPr sz="1200"/>
            </a:lvl2pPr>
          </a:lstStyle>
          <a:p>
            <a:pPr lvl="0"/>
            <a:r>
              <a:rPr lang="en-US"/>
              <a:t>Use this style if you have a few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21" hasCustomPrompt="1"/>
          </p:nvPr>
        </p:nvSpPr>
        <p:spPr>
          <a:xfrm>
            <a:off x="4475260" y="2990572"/>
            <a:ext cx="2127062" cy="2653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spcAft>
                <a:spcPts val="1000"/>
              </a:spcAft>
              <a:defRPr sz="2000" b="1" i="0" cap="all" baseline="0">
                <a:solidFill>
                  <a:schemeClr val="tx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ctr">
              <a:spcBef>
                <a:spcPts val="500"/>
              </a:spcBef>
              <a:buNone/>
              <a:defRPr sz="1200"/>
            </a:lvl2pPr>
          </a:lstStyle>
          <a:p>
            <a:pPr lvl="0"/>
            <a:r>
              <a:rPr lang="en-US"/>
              <a:t>Use this style if you have a few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22" hasCustomPrompt="1"/>
          </p:nvPr>
        </p:nvSpPr>
        <p:spPr>
          <a:xfrm>
            <a:off x="1976360" y="2990572"/>
            <a:ext cx="2127062" cy="2653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spcAft>
                <a:spcPts val="1000"/>
              </a:spcAft>
              <a:defRPr sz="2000" b="1" i="0" cap="all" baseline="0">
                <a:solidFill>
                  <a:schemeClr val="tx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ctr">
              <a:spcBef>
                <a:spcPts val="500"/>
              </a:spcBef>
              <a:buNone/>
              <a:defRPr sz="1200"/>
            </a:lvl2pPr>
          </a:lstStyle>
          <a:p>
            <a:pPr lvl="0"/>
            <a:r>
              <a:rPr lang="en-US"/>
              <a:t>Use this style if you have a few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2466226" y="1509210"/>
            <a:ext cx="1147331" cy="11524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 hasCustomPrompt="1"/>
          </p:nvPr>
        </p:nvSpPr>
        <p:spPr>
          <a:xfrm>
            <a:off x="4965125" y="1509210"/>
            <a:ext cx="1147331" cy="11524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 hasCustomPrompt="1"/>
          </p:nvPr>
        </p:nvSpPr>
        <p:spPr>
          <a:xfrm>
            <a:off x="7464024" y="1509210"/>
            <a:ext cx="1147331" cy="11524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6" hasCustomPrompt="1"/>
          </p:nvPr>
        </p:nvSpPr>
        <p:spPr>
          <a:xfrm>
            <a:off x="9962924" y="1509210"/>
            <a:ext cx="1147331" cy="11524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/Se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46" name="Content Placeholder 3"/>
          <p:cNvSpPr>
            <a:spLocks noGrp="1"/>
          </p:cNvSpPr>
          <p:nvPr>
            <p:ph sz="quarter" idx="27" hasCustomPrompt="1"/>
          </p:nvPr>
        </p:nvSpPr>
        <p:spPr>
          <a:xfrm>
            <a:off x="9101987" y="2900641"/>
            <a:ext cx="555945" cy="55840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463308" y="2900641"/>
            <a:ext cx="555945" cy="55840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quarter" idx="25" hasCustomPrompt="1"/>
          </p:nvPr>
        </p:nvSpPr>
        <p:spPr>
          <a:xfrm>
            <a:off x="3824629" y="2900641"/>
            <a:ext cx="555945" cy="55840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idx="26" hasCustomPrompt="1"/>
          </p:nvPr>
        </p:nvSpPr>
        <p:spPr>
          <a:xfrm>
            <a:off x="8420060" y="3671888"/>
            <a:ext cx="1924128" cy="25003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1600" b="1" i="0" cap="all" baseline="0">
                <a:solidFill>
                  <a:schemeClr val="tx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/>
              <a:t>e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idx="1" hasCustomPrompt="1"/>
          </p:nvPr>
        </p:nvSpPr>
        <p:spPr>
          <a:xfrm>
            <a:off x="5779216" y="3671888"/>
            <a:ext cx="1924128" cy="25003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1600" b="1" i="0" cap="all" baseline="0">
                <a:solidFill>
                  <a:schemeClr val="tx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/>
              <a:t>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idx="24" hasCustomPrompt="1"/>
          </p:nvPr>
        </p:nvSpPr>
        <p:spPr>
          <a:xfrm>
            <a:off x="3142702" y="3671888"/>
            <a:ext cx="1924128" cy="25003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1600" b="1" i="0" cap="all" baseline="0">
                <a:solidFill>
                  <a:schemeClr val="tx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ctr">
              <a:spcBef>
                <a:spcPts val="500"/>
              </a:spcBef>
              <a:buNone/>
              <a:defRPr sz="1400">
                <a:latin typeface="+mn-lt"/>
              </a:defRPr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/>
              <a:t>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/>
          </p:nvPr>
        </p:nvSpPr>
        <p:spPr>
          <a:xfrm>
            <a:off x="1914525" y="685801"/>
            <a:ext cx="9653510" cy="1457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defRPr sz="2800" b="0" i="1" cap="none" baseline="0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lnSpc>
                <a:spcPct val="110000"/>
              </a:lnSpc>
              <a:spcBef>
                <a:spcPts val="1000"/>
              </a:spcBef>
              <a:buNone/>
              <a:defRPr sz="2000" b="0" i="0" cap="none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2pPr>
            <a:lvl3pPr algn="ctr">
              <a:defRPr sz="1400">
                <a:solidFill>
                  <a:schemeClr val="tx1"/>
                </a:solidFill>
                <a:latin typeface="+mn-lt"/>
              </a:defRPr>
            </a:lvl3pPr>
            <a:lvl4pPr algn="ctr">
              <a:defRPr>
                <a:solidFill>
                  <a:schemeClr val="tx1"/>
                </a:solidFill>
                <a:latin typeface="+mn-lt"/>
              </a:defRPr>
            </a:lvl4pPr>
            <a:lvl5pPr algn="ctr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1914525" y="685800"/>
            <a:ext cx="9653510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1" cap="none" baseline="0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lnSpc>
                <a:spcPct val="110000"/>
              </a:lnSpc>
              <a:spcBef>
                <a:spcPts val="1000"/>
              </a:spcBef>
              <a:buNone/>
              <a:defRPr sz="2000" b="0" i="0" cap="none" baseline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algn="ctr">
              <a:defRPr sz="14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algn="ctr">
              <a:defRPr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4pPr>
            <a:lvl5pPr algn="ctr">
              <a:defRPr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 Image spot where you see all of the picture.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 divider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-565463" y="685800"/>
            <a:ext cx="3342530" cy="5486400"/>
          </a:xfrm>
          <a:prstGeom prst="rect">
            <a:avLst/>
          </a:prstGeom>
        </p:spPr>
        <p:txBody>
          <a:bodyPr vert="horz" lIns="0" tIns="0" rIns="0" bIns="64008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52100" b="1" i="0">
                <a:solidFill>
                  <a:schemeClr val="accent1">
                    <a:lumMod val="50000"/>
                    <a:alpha val="50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685800"/>
            <a:ext cx="10717306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70000"/>
              </a:lnSpc>
              <a:spcBef>
                <a:spcPts val="1000"/>
              </a:spcBef>
              <a:defRPr sz="14000" b="1" i="0" baseline="0">
                <a:solidFill>
                  <a:schemeClr val="bg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indent="0">
              <a:spcBef>
                <a:spcPts val="0"/>
              </a:spcBef>
              <a:buNone/>
              <a:defRPr sz="28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>
              <a:buNone/>
              <a:defRPr sz="24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Technology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685800"/>
            <a:ext cx="99060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80000"/>
              </a:lnSpc>
              <a:spcBef>
                <a:spcPts val="1000"/>
              </a:spcBef>
              <a:defRPr sz="8800" b="1" i="0" baseline="0">
                <a:solidFill>
                  <a:schemeClr val="bg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indent="0">
              <a:spcBef>
                <a:spcPts val="0"/>
              </a:spcBef>
              <a:buNone/>
              <a:defRPr sz="2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>
              <a:buNone/>
              <a:defRPr sz="20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223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1143000" y="685800"/>
            <a:ext cx="99060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6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spcAft>
                <a:spcPts val="1000"/>
              </a:spcAft>
              <a:buNone/>
              <a:defRPr sz="24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buNone/>
              <a:defRPr sz="20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Statement Slide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33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con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F0351E4-5DF4-564F-BB77-EF0DF018262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-3098800" y="303908"/>
            <a:ext cx="8036560" cy="625018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4FC4E85-EC80-A14D-8C8C-2464175B878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09810" y="685800"/>
            <a:ext cx="3196389" cy="5486401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 i="0" cap="all" baseline="0">
                <a:solidFill>
                  <a:schemeClr val="accent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182880" indent="-182880">
              <a:lnSpc>
                <a:spcPct val="100000"/>
              </a:lnSpc>
              <a:spcBef>
                <a:spcPts val="7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b="0" i="0">
                <a:latin typeface="Gotham Narrow Medium" pitchFamily="2" charset="0"/>
              </a:defRPr>
            </a:lvl2pPr>
            <a:lvl3pPr marL="0" indent="0">
              <a:lnSpc>
                <a:spcPct val="120000"/>
              </a:lnSpc>
              <a:spcBef>
                <a:spcPts val="1500"/>
              </a:spcBef>
              <a:buClr>
                <a:schemeClr val="accent1"/>
              </a:buClr>
              <a:buFont typeface="Arial" charset="0"/>
              <a:buNone/>
              <a:defRPr sz="1200"/>
            </a:lvl3pPr>
            <a:lvl4pPr marL="457200" indent="-182880">
              <a:buFont typeface=".AppleSystemUIFont" charset="-120"/>
              <a:buChar char="–"/>
              <a:defRPr sz="1200"/>
            </a:lvl4pPr>
            <a:lvl5pPr marL="685800" indent="-182880"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Criteria</a:t>
            </a:r>
          </a:p>
          <a:p>
            <a:pPr lvl="1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Slytherin’s Heir mewing kittens Remus Lupin. Palominos scarlet train.</a:t>
            </a:r>
          </a:p>
          <a:p>
            <a:pPr lvl="2"/>
            <a:r>
              <a:rPr lang="en-US"/>
              <a:t>Secondary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20505E25-F093-7E46-A627-579D8CD60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480" y="3800510"/>
            <a:ext cx="6785810" cy="2371691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>
              <a:lnSpc>
                <a:spcPct val="75000"/>
              </a:lnSpc>
              <a:defRPr sz="8200" b="1" i="0" cap="all" baseline="0">
                <a:solidFill>
                  <a:schemeClr val="tx1"/>
                </a:solidFill>
                <a:latin typeface="Gotham Narrow Black" pitchFamily="2" charset="0"/>
                <a:ea typeface="Gotham Narrow Black" pitchFamily="2" charset="0"/>
                <a:cs typeface="Gotham Narrow Black" pitchFamily="2" charset="0"/>
              </a:defRPr>
            </a:lvl1pPr>
          </a:lstStyle>
          <a:p>
            <a:r>
              <a:rPr lang="en-US"/>
              <a:t>click to edit title.</a:t>
            </a:r>
          </a:p>
        </p:txBody>
      </p:sp>
    </p:spTree>
    <p:extLst>
      <p:ext uri="{BB962C8B-B14F-4D97-AF65-F5344CB8AC3E}">
        <p14:creationId xmlns:p14="http://schemas.microsoft.com/office/powerpoint/2010/main" val="151889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 with Section Hea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43000" y="685799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2">
                    <a:lumMod val="10000"/>
                    <a:alpha val="2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3" hasCustomPrompt="1"/>
          </p:nvPr>
        </p:nvSpPr>
        <p:spPr>
          <a:xfrm>
            <a:off x="1143000" y="1210234"/>
            <a:ext cx="9906000" cy="49619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9600" b="1" i="0" baseline="0">
                <a:solidFill>
                  <a:schemeClr val="bg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indent="0" algn="ctr">
              <a:spcBef>
                <a:spcPts val="0"/>
              </a:spcBef>
              <a:buNone/>
              <a:defRPr sz="28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buNone/>
              <a:defRPr sz="24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 with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3" hasCustomPrompt="1"/>
          </p:nvPr>
        </p:nvSpPr>
        <p:spPr>
          <a:xfrm>
            <a:off x="1574800" y="3429000"/>
            <a:ext cx="9042400" cy="27432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100000"/>
              </a:lnSpc>
              <a:spcBef>
                <a:spcPts val="1000"/>
              </a:spcBef>
              <a:defRPr sz="4400" b="1" i="0" baseline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ctr">
              <a:spcBef>
                <a:spcPts val="1000"/>
              </a:spcBef>
              <a:buNone/>
              <a:defRPr sz="20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buNone/>
              <a:defRPr sz="18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Boggarts lavender robes, Hermione Granger Fantastic Beasts and.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392438" y="1423146"/>
            <a:ext cx="1407124" cy="140712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685800"/>
            <a:ext cx="9906000" cy="5486401"/>
          </a:xfrm>
          <a:prstGeom prst="rect">
            <a:avLst/>
          </a:prstGeom>
        </p:spPr>
        <p:txBody>
          <a:bodyPr vert="horz" lIns="0" tIns="0" rIns="0" bIns="18288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 sz="8800" b="1" i="0" baseline="0">
                <a:solidFill>
                  <a:schemeClr val="tx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 sz="3200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/>
            </a:pPr>
            <a:r>
              <a:rPr lang="en-US"/>
              <a:t>click to edit title.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/>
            </a:pPr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18899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/Purpo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B2D386-8D01-CA41-A287-621F72DD4E7F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1143000" y="685800"/>
            <a:ext cx="7624482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2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lnSpc>
                <a:spcPct val="110000"/>
              </a:lnSpc>
              <a:spcBef>
                <a:spcPts val="1000"/>
              </a:spcBef>
              <a:buNone/>
              <a:defRPr sz="24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objective</a:t>
            </a:r>
          </a:p>
          <a:p>
            <a:pPr lvl="1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Slytherin’s Heir mewing kittens Remus Lupin. Palominos scarlet train.</a:t>
            </a:r>
          </a:p>
          <a:p>
            <a:pPr lvl="2"/>
            <a:r>
              <a:rPr lang="en-US"/>
              <a:t>Third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with 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CEAB4E-7984-3649-8334-DC9D36C17E26}"/>
              </a:ext>
            </a:extLst>
          </p:cNvPr>
          <p:cNvSpPr/>
          <p:nvPr userDrawn="1"/>
        </p:nvSpPr>
        <p:spPr>
          <a:xfrm>
            <a:off x="8552330" y="0"/>
            <a:ext cx="363967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44F0B4-1E88-5D44-9776-B1B3BF57FD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016567" y="685801"/>
            <a:ext cx="2711196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20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228600" indent="-225425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  <a:p>
            <a:pPr lvl="2"/>
            <a:r>
              <a:rPr lang="en-US" err="1"/>
              <a:t>sdfsdf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EC53B9-09D2-EF46-AEE3-798647F59C1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1143000" y="685800"/>
            <a:ext cx="63500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2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lnSpc>
                <a:spcPct val="110000"/>
              </a:lnSpc>
              <a:spcBef>
                <a:spcPts val="1000"/>
              </a:spcBef>
              <a:buNone/>
              <a:defRPr sz="24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objective</a:t>
            </a:r>
          </a:p>
          <a:p>
            <a:pPr lvl="1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Slytherin’s Heir mewing kittens Remus Lupin. Palominos scarlet train.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51363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with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CEAB4E-7984-3649-8334-DC9D36C17E26}"/>
              </a:ext>
            </a:extLst>
          </p:cNvPr>
          <p:cNvSpPr/>
          <p:nvPr userDrawn="1"/>
        </p:nvSpPr>
        <p:spPr>
          <a:xfrm>
            <a:off x="8552330" y="0"/>
            <a:ext cx="363966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44F0B4-1E88-5D44-9776-B1B3BF57FD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740900" y="457201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893E59-C705-D049-A7B9-78B967E3210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16568" y="457201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989304E-B361-214E-841B-49692666D2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740900" y="1228272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8465AC3-F876-0748-8BBA-6584A3F3434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16568" y="1228272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13CFB0F-CD94-6744-8ABB-6B64BB5F860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740900" y="1999343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589D6C3-BF5E-554C-AC15-A57DBFE47D2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16568" y="1999343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DE3CB3-6852-B443-9BE0-F3273ED1AE0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740900" y="2770414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6F16B0E-46E2-524B-B750-F3BCD8A2B0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016568" y="2770414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DAA05FD-4C4E-BB41-A4C8-A11D0AC5C1D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740900" y="3541485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8701372-4786-3D4E-9B0A-CDD3700A773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016568" y="3541485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072B662-3F5A-5C40-9808-755FBE78316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9740900" y="4312556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8AB776F3-3AB8-0A46-A897-72DBD58E5A2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016568" y="4312556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BA6D6B7-9FF1-374E-BBF5-1F80E1D3A2A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9740900" y="5083627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875D6F3-0722-7341-9C0D-CD9150A69591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16568" y="5083627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6C29C54-EA4E-6441-8236-E17F1F12763F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9740900" y="5854701"/>
            <a:ext cx="1986863" cy="527683"/>
          </a:xfrm>
          <a:prstGeom prst="rect">
            <a:avLst/>
          </a:prstGeom>
        </p:spPr>
        <p:txBody>
          <a:bodyPr vert="horz" lIns="0" tIns="18288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Clear message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E69A375-E5E3-2945-876A-F0C40B18E72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016568" y="5854701"/>
            <a:ext cx="527684" cy="52768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88C5C009-9E92-1C41-86BD-273CBBDF35EB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1143000" y="685800"/>
            <a:ext cx="6196584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70000"/>
              </a:lnSpc>
              <a:spcBef>
                <a:spcPts val="1000"/>
              </a:spcBef>
              <a:defRPr sz="8000" b="1" i="0" cap="none" baseline="0">
                <a:solidFill>
                  <a:schemeClr val="bg1"/>
                </a:solidFill>
                <a:latin typeface="+mj-lt"/>
                <a:ea typeface="Gotham Narrow Black" pitchFamily="2" charset="0"/>
                <a:cs typeface="Gotham Narrow Black" pitchFamily="2" charset="0"/>
              </a:defRPr>
            </a:lvl1pPr>
            <a:lvl2pPr marL="0" indent="0" algn="l">
              <a:lnSpc>
                <a:spcPct val="120000"/>
              </a:lnSpc>
              <a:spcBef>
                <a:spcPts val="1000"/>
              </a:spcBef>
              <a:buNone/>
              <a:defRPr sz="2000" b="0" i="1">
                <a:solidFill>
                  <a:schemeClr val="bg1"/>
                </a:solidFill>
                <a:latin typeface="Sentinel Light" panose="02000000000000000000" pitchFamily="2" charset="0"/>
                <a:ea typeface="Sentinel Light" panose="02000000000000000000" pitchFamily="2" charset="0"/>
                <a:cs typeface="Sentinel Light" panose="02000000000000000000" pitchFamily="2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What is?</a:t>
            </a:r>
          </a:p>
          <a:p>
            <a:pPr lvl="1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Slytherin’s Heir mewing kittens Remus Lupin. Palominos scarlet train.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151511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/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2094854" y="685800"/>
            <a:ext cx="8002292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2800" b="0" i="0" spc="-100" baseline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 marL="0" indent="0" algn="l">
              <a:spcBef>
                <a:spcPts val="2000"/>
              </a:spcBef>
              <a:buNone/>
              <a:defRPr sz="2400" b="0" i="1">
                <a:solidFill>
                  <a:schemeClr val="accent1"/>
                </a:solidFill>
                <a:latin typeface="Sentinel Book" charset="0"/>
                <a:ea typeface="Sentinel Book" charset="0"/>
                <a:cs typeface="Sentinel Book" charset="0"/>
              </a:defRPr>
            </a:lvl2pPr>
            <a:lvl3pPr marL="0" indent="0" algn="ctr">
              <a:buNone/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</a:t>
            </a:r>
            <a:r>
              <a:rPr lang="en-US" err="1"/>
              <a:t>Slytherin’s</a:t>
            </a:r>
            <a:r>
              <a:rPr lang="en-US"/>
              <a:t> Heir mewing kittens Remus </a:t>
            </a:r>
            <a:r>
              <a:rPr lang="en-US" err="1"/>
              <a:t>Lupin</a:t>
            </a:r>
            <a:r>
              <a:rPr lang="en-US"/>
              <a:t>. Palominos scarlet train.</a:t>
            </a:r>
          </a:p>
          <a:p>
            <a:pPr lvl="1"/>
            <a:r>
              <a:rPr lang="en-US"/>
              <a:t>Quote from Name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35113" y="1880535"/>
            <a:ext cx="140706" cy="3096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ta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888521" y="2256426"/>
            <a:ext cx="2431417" cy="238317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70000"/>
              </a:lnSpc>
              <a:spcBef>
                <a:spcPts val="0"/>
              </a:spcBef>
              <a:defRPr sz="14400" b="1" i="0" baseline="0">
                <a:solidFill>
                  <a:schemeClr val="bg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32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  <a:lvl3pPr marL="0" indent="0" algn="ctr">
              <a:spcBef>
                <a:spcPts val="700"/>
              </a:spcBef>
              <a:buNone/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  <a:p>
            <a:pPr lvl="1"/>
            <a:r>
              <a:rPr lang="en-US"/>
              <a:t>stores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728698" y="6424047"/>
            <a:ext cx="7068041" cy="152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 b="0" i="0" cap="all" baseline="0">
                <a:latin typeface="Gotham Narrow Book" charset="0"/>
                <a:ea typeface="Gotham Narrow Book" charset="0"/>
                <a:cs typeface="Gotham Narrow Book" charset="0"/>
              </a:defRPr>
            </a:lvl1pPr>
            <a:lvl2pPr>
              <a:spcBef>
                <a:spcPts val="1500"/>
              </a:spcBef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Put Reference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FDF104-6829-7E44-82E2-34BE3E17C8CB}"/>
              </a:ext>
            </a:extLst>
          </p:cNvPr>
          <p:cNvCxnSpPr>
            <a:cxnSpLocks/>
          </p:cNvCxnSpPr>
          <p:nvPr userDrawn="1"/>
        </p:nvCxnSpPr>
        <p:spPr>
          <a:xfrm>
            <a:off x="660400" y="14422120"/>
            <a:ext cx="1092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24D56A7-C414-6F4F-A28F-3E6A0ABEF82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477750" y="2255672"/>
            <a:ext cx="1569935" cy="2383176"/>
          </a:xfrm>
          <a:prstGeom prst="rect">
            <a:avLst/>
          </a:prstGeom>
          <a:noFill/>
        </p:spPr>
        <p:txBody>
          <a:bodyPr vert="horz" lIns="0" tIns="0" rIns="0" bIns="64008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0" b="1" i="0" baseline="0">
                <a:solidFill>
                  <a:schemeClr val="bg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32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  <a:lvl3pPr marL="0" indent="0" algn="ctr">
              <a:spcBef>
                <a:spcPts val="700"/>
              </a:spcBef>
              <a:buNone/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=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E0BE773-D352-934E-A15D-E5B0EC5E120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05497" y="2256426"/>
            <a:ext cx="2431417" cy="238317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70000"/>
              </a:lnSpc>
              <a:spcBef>
                <a:spcPts val="0"/>
              </a:spcBef>
              <a:defRPr sz="14400" b="1" i="0" baseline="0">
                <a:solidFill>
                  <a:schemeClr val="bg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32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  <a:lvl3pPr marL="0" indent="0" algn="ctr">
              <a:spcBef>
                <a:spcPts val="700"/>
              </a:spcBef>
              <a:buNone/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48</a:t>
            </a:r>
          </a:p>
          <a:p>
            <a:pPr lvl="1"/>
            <a:r>
              <a:rPr lang="en-US"/>
              <a:t>In-person interviews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30F3A-7A87-B84B-A6C7-8B41113130F3}"/>
              </a:ext>
            </a:extLst>
          </p:cNvPr>
          <p:cNvSpPr/>
          <p:nvPr userDrawn="1"/>
        </p:nvSpPr>
        <p:spPr>
          <a:xfrm>
            <a:off x="8552330" y="0"/>
            <a:ext cx="3639669" cy="6858000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09A49E-057E-5D47-87DE-074208FE807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31942" y="0"/>
            <a:ext cx="2680446" cy="6858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0"/>
              </a:spcBef>
              <a:defRPr sz="4800" b="1" i="0" cap="all" baseline="0">
                <a:solidFill>
                  <a:schemeClr val="bg1"/>
                </a:solidFill>
                <a:latin typeface="Gotham Narrow Black" pitchFamily="2" charset="0"/>
                <a:ea typeface="Gotham Narrow Black" pitchFamily="2" charset="0"/>
                <a:cs typeface="Gotham Narrow Black" pitchFamily="2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2000" b="0" i="1" cap="none" baseline="0">
                <a:solidFill>
                  <a:schemeClr val="bg1"/>
                </a:solidFill>
                <a:latin typeface="Sentinel Light" panose="02000000000000000000" pitchFamily="2" charset="0"/>
                <a:ea typeface="Sentinel Light" panose="02000000000000000000" pitchFamily="2" charset="0"/>
                <a:cs typeface="Sentinel Light" panose="02000000000000000000" pitchFamily="2" charset="0"/>
              </a:defRPr>
            </a:lvl2pPr>
            <a:lvl3pPr marL="0" indent="0" algn="ctr">
              <a:spcBef>
                <a:spcPts val="700"/>
              </a:spcBef>
              <a:buNone/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5-20</a:t>
            </a:r>
            <a:br>
              <a:rPr lang="en-US"/>
            </a:br>
            <a:r>
              <a:rPr lang="en-US"/>
              <a:t>minutes</a:t>
            </a:r>
          </a:p>
          <a:p>
            <a:pPr lvl="1"/>
            <a:r>
              <a:rPr lang="en-US"/>
              <a:t>In length</a:t>
            </a:r>
          </a:p>
          <a:p>
            <a:pPr lvl="0"/>
            <a:r>
              <a:rPr lang="en-US"/>
              <a:t>44</a:t>
            </a:r>
          </a:p>
          <a:p>
            <a:pPr lvl="1"/>
            <a:r>
              <a:rPr lang="en-US"/>
              <a:t>Agreed to </a:t>
            </a:r>
            <a:br>
              <a:rPr lang="en-US"/>
            </a:br>
            <a:r>
              <a:rPr lang="en-US" err="1"/>
              <a:t>followups</a:t>
            </a:r>
            <a:endParaRPr lang="en-US"/>
          </a:p>
          <a:p>
            <a:pPr lvl="0"/>
            <a:r>
              <a:rPr lang="en-US"/>
              <a:t>All</a:t>
            </a:r>
          </a:p>
          <a:p>
            <a:pPr lvl="1"/>
            <a:r>
              <a:rPr lang="en-US"/>
              <a:t>Customer Segments Represented</a:t>
            </a:r>
          </a:p>
        </p:txBody>
      </p:sp>
    </p:spTree>
    <p:extLst>
      <p:ext uri="{BB962C8B-B14F-4D97-AF65-F5344CB8AC3E}">
        <p14:creationId xmlns:p14="http://schemas.microsoft.com/office/powerpoint/2010/main" val="361074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FBFDF3-A487-54B8-81D3-58A997466424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419019"/>
            <a:ext cx="10820400" cy="53356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title – fit on one line.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108204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spcBef>
                <a:spcPts val="1500"/>
              </a:spcBef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051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4EB6A-DE3D-5061-48DD-B2F85021F4B5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376819"/>
            <a:ext cx="10820400" cy="53356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title – fit on one line.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066071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latin typeface="Gotham Narrow Light" charset="0"/>
                <a:ea typeface="Gotham Narrow Light" charset="0"/>
                <a:cs typeface="Gotham Narrow Light" charset="0"/>
              </a:defRPr>
            </a:lvl1pPr>
            <a:lvl2pPr marL="365760" indent="-365760">
              <a:spcBef>
                <a:spcPts val="1500"/>
              </a:spcBef>
              <a:buFont typeface="+mj-lt"/>
              <a:buAutoNum type="alphaUcPeriod"/>
              <a:defRPr sz="2000" b="1" i="0" cap="all" baseline="0">
                <a:latin typeface="Gotham Narrow Bold" pitchFamily="2" charset="0"/>
              </a:defRPr>
            </a:lvl2pPr>
            <a:lvl3pPr marL="573088" indent="-225425"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365D634-350B-BC49-9EA9-6239636AD8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40129" y="1600201"/>
            <a:ext cx="5066071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latin typeface="Gotham Narrow Light" charset="0"/>
                <a:ea typeface="Gotham Narrow Light" charset="0"/>
                <a:cs typeface="Gotham Narrow Light" charset="0"/>
              </a:defRPr>
            </a:lvl1pPr>
            <a:lvl2pPr marL="365760" indent="-365760">
              <a:spcBef>
                <a:spcPts val="1500"/>
              </a:spcBef>
              <a:buFont typeface="+mj-lt"/>
              <a:buAutoNum type="alphaUcPeriod"/>
              <a:defRPr sz="2000" b="1" i="0" cap="all" baseline="0">
                <a:latin typeface="Gotham Narrow Bold" pitchFamily="2" charset="0"/>
              </a:defRPr>
            </a:lvl2pPr>
            <a:lvl3pPr marL="573088" indent="-225425"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rg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F42D6-3778-D514-38B7-9BD9AA9DABCA}"/>
              </a:ext>
            </a:extLst>
          </p:cNvPr>
          <p:cNvSpPr/>
          <p:nvPr userDrawn="1"/>
        </p:nvSpPr>
        <p:spPr>
          <a:xfrm>
            <a:off x="-92765" y="-7873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2603715"/>
            <a:ext cx="3179064" cy="35684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3 large callouts.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423583"/>
            <a:ext cx="10820400" cy="524435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06468" y="2603715"/>
            <a:ext cx="3179064" cy="35684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3 large callouts.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8327136" y="2603715"/>
            <a:ext cx="3179064" cy="35684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3 large callouts.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2364041"/>
            <a:ext cx="2713861" cy="3039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16" hasCustomPrompt="1"/>
          </p:nvPr>
        </p:nvSpPr>
        <p:spPr>
          <a:xfrm>
            <a:off x="4739070" y="2364041"/>
            <a:ext cx="2713861" cy="3039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17" hasCustomPrompt="1"/>
          </p:nvPr>
        </p:nvSpPr>
        <p:spPr>
          <a:xfrm>
            <a:off x="8335138" y="2364041"/>
            <a:ext cx="2713861" cy="3039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B4A59F-C8BC-A45A-25A2-06BFBBF99066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228100"/>
            <a:ext cx="10820400" cy="83099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>
              <a:defRPr sz="4800" b="1" i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short punchy title.</a:t>
            </a:r>
          </a:p>
        </p:txBody>
      </p:sp>
    </p:spTree>
    <p:extLst>
      <p:ext uri="{BB962C8B-B14F-4D97-AF65-F5344CB8AC3E}">
        <p14:creationId xmlns:p14="http://schemas.microsoft.com/office/powerpoint/2010/main" val="1187653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3769962"/>
            <a:ext cx="2713861" cy="2402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6" hasCustomPrompt="1"/>
          </p:nvPr>
        </p:nvSpPr>
        <p:spPr>
          <a:xfrm>
            <a:off x="4739068" y="3769962"/>
            <a:ext cx="2713861" cy="2402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7" hasCustomPrompt="1"/>
          </p:nvPr>
        </p:nvSpPr>
        <p:spPr>
          <a:xfrm>
            <a:off x="8335138" y="3769962"/>
            <a:ext cx="2713861" cy="2402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2126697" y="2584450"/>
            <a:ext cx="756443" cy="7564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717776" y="2584450"/>
            <a:ext cx="756443" cy="7564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9313846" y="2584450"/>
            <a:ext cx="756443" cy="7564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39051-86B4-87D2-9D46-7585AF1DB10B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797" y="270301"/>
            <a:ext cx="10820400" cy="83099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>
              <a:defRPr sz="4800" b="1" i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short punchy title.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2B2A9E-76E9-8343-9C7A-4FEF92BD890C}"/>
              </a:ext>
            </a:extLst>
          </p:cNvPr>
          <p:cNvCxnSpPr>
            <a:cxnSpLocks/>
          </p:cNvCxnSpPr>
          <p:nvPr userDrawn="1"/>
        </p:nvCxnSpPr>
        <p:spPr>
          <a:xfrm>
            <a:off x="2856089" y="5827889"/>
            <a:ext cx="0" cy="5305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15C7BE3-4B58-F344-AAE6-DFEF83F210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5738" y="5712178"/>
            <a:ext cx="1400351" cy="762000"/>
          </a:xfrm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68CAB0-489B-D644-80FC-769D0C6E03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3000" y="685800"/>
            <a:ext cx="9906000" cy="5486401"/>
          </a:xfrm>
          <a:prstGeom prst="rect">
            <a:avLst/>
          </a:prstGeom>
        </p:spPr>
        <p:txBody>
          <a:bodyPr vert="horz" lIns="0" tIns="0" rIns="0" bIns="18288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 sz="8800" b="1" i="0" baseline="0">
                <a:solidFill>
                  <a:schemeClr val="tx1"/>
                </a:solidFill>
                <a:latin typeface="Sentinel" charset="0"/>
                <a:ea typeface="Sentinel" charset="0"/>
                <a:cs typeface="Sentinel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 sz="3200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/>
            </a:pPr>
            <a:r>
              <a:rPr lang="en-US"/>
              <a:t>click to edit title.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163513" algn="l"/>
              </a:tabLst>
              <a:defRPr/>
            </a:pPr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60564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78389-79A4-AC9E-B5CD-2736591D8443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41003" y="381381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375325" y="2137937"/>
            <a:ext cx="2239560" cy="2529214"/>
          </a:xfrm>
          <a:ln>
            <a:noFill/>
          </a:ln>
        </p:spPr>
        <p:txBody>
          <a:bodyPr anchor="ctr"/>
          <a:lstStyle>
            <a:lvl1pPr algn="ctr">
              <a:defRPr sz="1600"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974223" y="2137937"/>
            <a:ext cx="2239560" cy="2529214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70292" y="2137937"/>
            <a:ext cx="2239560" cy="2529214"/>
          </a:xfrm>
          <a:ln>
            <a:noFill/>
          </a:ln>
        </p:spPr>
        <p:txBody>
          <a:bodyPr anchor="ctr"/>
          <a:lstStyle>
            <a:lvl1pPr algn="ctr">
              <a:defRPr sz="1600"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8" hasCustomPrompt="1"/>
          </p:nvPr>
        </p:nvSpPr>
        <p:spPr>
          <a:xfrm>
            <a:off x="1143000" y="4922503"/>
            <a:ext cx="2721864" cy="1249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36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Title.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9" hasCustomPrompt="1"/>
          </p:nvPr>
        </p:nvSpPr>
        <p:spPr>
          <a:xfrm>
            <a:off x="4733071" y="4922503"/>
            <a:ext cx="2721864" cy="1249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36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Title.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20" hasCustomPrompt="1"/>
          </p:nvPr>
        </p:nvSpPr>
        <p:spPr>
          <a:xfrm>
            <a:off x="8329140" y="4922503"/>
            <a:ext cx="2721864" cy="1249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36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Title.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lated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6313E6-2A79-77DD-21D1-DFBCC8512889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85800" y="1151466"/>
            <a:ext cx="10820400" cy="5020733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4EF35A-E6A0-6940-B60C-597201B9D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485575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solated Images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E662A1-613D-8490-5F13-B18A56BDDE7B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4510257" y="1569368"/>
            <a:ext cx="3171486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DC2FD7-42BE-604C-92E7-0B7210DECF4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10257" y="4452431"/>
            <a:ext cx="3171487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F988FA2-91EC-7247-82EE-D2F392FB3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485575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  <p:extLst>
      <p:ext uri="{BB962C8B-B14F-4D97-AF65-F5344CB8AC3E}">
        <p14:creationId xmlns:p14="http://schemas.microsoft.com/office/powerpoint/2010/main" val="4092188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solated Images with Descri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1C6BC-6B19-97B4-AB57-9B2AC7C36E34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2194439" y="1569368"/>
            <a:ext cx="3171486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DC2FD7-42BE-604C-92E7-0B7210DECF4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194439" y="4452431"/>
            <a:ext cx="3171487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2E8546D-E97C-124E-A6C1-CAFFF848927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826075" y="1569368"/>
            <a:ext cx="3171486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9D40F9-7DBA-7F4A-8EF5-4E936AA7BD3C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826075" y="4452431"/>
            <a:ext cx="3171487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0D7CBFE-BD1D-074F-A8B3-56954FC7A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485575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  <p:extLst>
      <p:ext uri="{BB962C8B-B14F-4D97-AF65-F5344CB8AC3E}">
        <p14:creationId xmlns:p14="http://schemas.microsoft.com/office/powerpoint/2010/main" val="108691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solated Images with Descri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C983F-9F5D-3C00-7BEC-3C9C4F620C97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89113" y="1569369"/>
            <a:ext cx="3171486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DC2FD7-42BE-604C-92E7-0B7210DECF4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89113" y="4452431"/>
            <a:ext cx="3171487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2E8546D-E97C-124E-A6C1-CAFFF848927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20877" y="1569369"/>
            <a:ext cx="3171486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9D40F9-7DBA-7F4A-8EF5-4E936AA7BD3C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520877" y="4452431"/>
            <a:ext cx="3171487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47666D-D08A-684C-A36D-E13F813F7DB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352643" y="1569369"/>
            <a:ext cx="3171486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31CB2A-2DE6-AA44-BA34-C50E4B4A01C1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8352643" y="4452431"/>
            <a:ext cx="3171487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53DD6D3-8A73-8F45-9CED-A793EB7CB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485575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  <p:extLst>
      <p:ext uri="{BB962C8B-B14F-4D97-AF65-F5344CB8AC3E}">
        <p14:creationId xmlns:p14="http://schemas.microsoft.com/office/powerpoint/2010/main" val="1887628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solated Images with Descri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BEE8F-A50B-EDA5-243D-0DAF51BA6F66}"/>
              </a:ext>
            </a:extLst>
          </p:cNvPr>
          <p:cNvSpPr/>
          <p:nvPr userDrawn="1"/>
        </p:nvSpPr>
        <p:spPr>
          <a:xfrm>
            <a:off x="0" y="0"/>
            <a:ext cx="12377530" cy="1287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89114" y="1569369"/>
            <a:ext cx="2243034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DC2FD7-42BE-604C-92E7-0B7210DECF4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89114" y="4452431"/>
            <a:ext cx="2243035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2E8546D-E97C-124E-A6C1-CAFFF848927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47131" y="1569369"/>
            <a:ext cx="2243034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9D40F9-7DBA-7F4A-8EF5-4E936AA7BD3C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47131" y="4452431"/>
            <a:ext cx="2243035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47666D-D08A-684C-A36D-E13F813F7DB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05148" y="1569369"/>
            <a:ext cx="2243034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31CB2A-2DE6-AA44-BA34-C50E4B4A01C1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405148" y="4452431"/>
            <a:ext cx="2243035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232957-F2EA-364B-B4B1-4BC93688DE8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263165" y="1569369"/>
            <a:ext cx="2243034" cy="252509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6A6D369-0A03-524B-A323-5F0339B9E2D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9263165" y="4452431"/>
            <a:ext cx="2243035" cy="1719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1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5D8229A-E8F9-7546-BB3A-963C68C47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485575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  <p:extLst>
      <p:ext uri="{BB962C8B-B14F-4D97-AF65-F5344CB8AC3E}">
        <p14:creationId xmlns:p14="http://schemas.microsoft.com/office/powerpoint/2010/main" val="828038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21" hasCustomPrompt="1"/>
          </p:nvPr>
        </p:nvSpPr>
        <p:spPr>
          <a:xfrm>
            <a:off x="1471645" y="2648361"/>
            <a:ext cx="2702206" cy="2702206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2000" b="1" i="0" cap="all" baseline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ctr">
              <a:spcBef>
                <a:spcPts val="0"/>
              </a:spcBef>
              <a:buNone/>
              <a:defRPr sz="1600" b="0" i="1" cap="none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2" hasCustomPrompt="1"/>
          </p:nvPr>
        </p:nvSpPr>
        <p:spPr>
          <a:xfrm>
            <a:off x="4744897" y="2648361"/>
            <a:ext cx="2702206" cy="2702206"/>
          </a:xfrm>
          <a:prstGeom prst="ellipse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2000" b="1" i="0" cap="all" baseline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ctr">
              <a:spcBef>
                <a:spcPts val="0"/>
              </a:spcBef>
              <a:buNone/>
              <a:defRPr sz="1600" b="0" i="1" cap="none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3" hasCustomPrompt="1"/>
          </p:nvPr>
        </p:nvSpPr>
        <p:spPr>
          <a:xfrm>
            <a:off x="8018149" y="2648361"/>
            <a:ext cx="2702206" cy="2702206"/>
          </a:xfrm>
          <a:prstGeom prst="ellipse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2000" b="1" i="0" cap="all" baseline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ctr">
              <a:spcBef>
                <a:spcPts val="0"/>
              </a:spcBef>
              <a:buNone/>
              <a:defRPr sz="1600" b="0" i="1" cap="none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ED4A60-554D-A246-AEB0-8E8AC78D1A4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62679" y="1074226"/>
            <a:ext cx="9257676" cy="8309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lnSpc>
                <a:spcPct val="110000"/>
              </a:lnSpc>
              <a:spcBef>
                <a:spcPts val="700"/>
              </a:spcBef>
              <a:buNone/>
              <a:defRPr sz="20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Boggarts lavender robes, Hermione Granger Fantastic Beasts and Where to Find Them. Bee in your bonnet Hand of Glory elder wand,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with Defini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0" hasCustomPrompt="1"/>
          </p:nvPr>
        </p:nvSpPr>
        <p:spPr>
          <a:xfrm>
            <a:off x="3881718" y="685800"/>
            <a:ext cx="7624482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1" spc="0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2000"/>
              </a:spcBef>
              <a:spcAft>
                <a:spcPts val="2000"/>
              </a:spcAft>
              <a:buNone/>
              <a:defRPr sz="28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</a:t>
            </a:r>
          </a:p>
          <a:p>
            <a:pPr lvl="0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</a:t>
            </a:r>
            <a:r>
              <a:rPr lang="en-US" err="1"/>
              <a:t>Slytherin’s</a:t>
            </a:r>
            <a:r>
              <a:rPr lang="en-US"/>
              <a:t> Heir mewing kittens Remus </a:t>
            </a:r>
            <a:r>
              <a:rPr lang="en-US" err="1"/>
              <a:t>Lupin</a:t>
            </a:r>
            <a:r>
              <a:rPr lang="en-US"/>
              <a:t>. Palominos scarlet train.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3" hasCustomPrompt="1"/>
          </p:nvPr>
        </p:nvSpPr>
        <p:spPr>
          <a:xfrm>
            <a:off x="1002350" y="2579291"/>
            <a:ext cx="1699418" cy="169941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1400" b="1" i="0" cap="all" baseline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ctr">
              <a:spcBef>
                <a:spcPts val="0"/>
              </a:spcBef>
              <a:buNone/>
              <a:defRPr sz="1600" b="0" i="1" cap="none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1" hasCustomPrompt="1"/>
          </p:nvPr>
        </p:nvSpPr>
        <p:spPr>
          <a:xfrm>
            <a:off x="1002350" y="685800"/>
            <a:ext cx="1699418" cy="1699418"/>
          </a:xfrm>
          <a:prstGeom prst="ellipse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1400" b="1" i="0" cap="all" baseline="0">
                <a:solidFill>
                  <a:schemeClr val="tx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ctr">
              <a:spcBef>
                <a:spcPts val="0"/>
              </a:spcBef>
              <a:buNone/>
              <a:defRPr sz="1600" b="0" i="1" cap="none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4" hasCustomPrompt="1"/>
          </p:nvPr>
        </p:nvSpPr>
        <p:spPr>
          <a:xfrm>
            <a:off x="1002350" y="4472783"/>
            <a:ext cx="1699418" cy="169941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1400" b="1" i="0" cap="all" baseline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 algn="ctr">
              <a:spcBef>
                <a:spcPts val="0"/>
              </a:spcBef>
              <a:buNone/>
              <a:defRPr sz="1600" b="0" i="1" cap="none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1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Bullets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85800" y="2085473"/>
            <a:ext cx="10820400" cy="4086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spcBef>
                <a:spcPts val="1500"/>
              </a:spcBef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676834" y="685800"/>
            <a:ext cx="10829366" cy="9143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Bullets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5800" y="2085473"/>
            <a:ext cx="4838700" cy="4086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spcBef>
                <a:spcPts val="1500"/>
              </a:spcBef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6667500" y="2085473"/>
            <a:ext cx="4838700" cy="4086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spcBef>
                <a:spcPts val="1500"/>
              </a:spcBef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4" hasCustomPrompt="1"/>
          </p:nvPr>
        </p:nvSpPr>
        <p:spPr>
          <a:xfrm>
            <a:off x="676834" y="685800"/>
            <a:ext cx="10829366" cy="9143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ictur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0C58AD0-D64A-6241-A432-2B43B7442C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72" y="0"/>
            <a:ext cx="12190228" cy="6858000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7F181D-6B95-5847-8FAA-FA97D8370A2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2832" y="693027"/>
            <a:ext cx="5887387" cy="5486401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80000"/>
              </a:lnSpc>
              <a:spcBef>
                <a:spcPts val="1000"/>
              </a:spcBef>
              <a:defRPr sz="8000" b="1" i="0" baseline="0">
                <a:solidFill>
                  <a:schemeClr val="bg1"/>
                </a:solidFill>
                <a:effectLst/>
                <a:latin typeface="Sentinel" charset="0"/>
                <a:ea typeface="Sentinel" charset="0"/>
                <a:cs typeface="Sentinel" charset="0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  <a:defRPr sz="2800" b="1" i="0" cap="all" baseline="0">
                <a:solidFill>
                  <a:schemeClr val="bg1"/>
                </a:solidFill>
                <a:effectLst/>
                <a:latin typeface="Gotham Narrow" charset="0"/>
                <a:ea typeface="Gotham Narrow" charset="0"/>
                <a:cs typeface="Gotham Narrow" charset="0"/>
              </a:defRPr>
            </a:lvl2pPr>
            <a:lvl3pPr marL="0" indent="0">
              <a:buNone/>
              <a:defRPr sz="2000">
                <a:solidFill>
                  <a:schemeClr val="bg1"/>
                </a:solidFill>
                <a:effectLst>
                  <a:outerShdw blurRad="1270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 goes here.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51FC78E-7F9E-8742-AF20-34C431041E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08514" y="5756714"/>
            <a:ext cx="1400351" cy="762000"/>
          </a:xfrm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889383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3132667"/>
            <a:ext cx="2713861" cy="3039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16" hasCustomPrompt="1"/>
          </p:nvPr>
        </p:nvSpPr>
        <p:spPr>
          <a:xfrm>
            <a:off x="4739070" y="3132667"/>
            <a:ext cx="2713861" cy="3039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17" hasCustomPrompt="1"/>
          </p:nvPr>
        </p:nvSpPr>
        <p:spPr>
          <a:xfrm>
            <a:off x="8335138" y="3132667"/>
            <a:ext cx="2713861" cy="3039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074226"/>
            <a:ext cx="10820400" cy="830997"/>
          </a:xfrm>
          <a:prstGeom prst="rect">
            <a:avLst/>
          </a:prstGeom>
        </p:spPr>
        <p:txBody>
          <a:bodyPr vert="horz" lIns="0" tIns="91440" rIns="0" bIns="0" rtlCol="0" anchor="ctr" anchorCtr="0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here.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 with Icons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3769962"/>
            <a:ext cx="2713861" cy="2402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6" hasCustomPrompt="1"/>
          </p:nvPr>
        </p:nvSpPr>
        <p:spPr>
          <a:xfrm>
            <a:off x="4739068" y="3769962"/>
            <a:ext cx="2713861" cy="2402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7" hasCustomPrompt="1"/>
          </p:nvPr>
        </p:nvSpPr>
        <p:spPr>
          <a:xfrm>
            <a:off x="8335138" y="3769962"/>
            <a:ext cx="2713861" cy="2402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90000"/>
              </a:lnSpc>
              <a:defRPr sz="20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6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2126697" y="2672557"/>
            <a:ext cx="756443" cy="7564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717776" y="2672557"/>
            <a:ext cx="756443" cy="7564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9313846" y="2672557"/>
            <a:ext cx="756443" cy="7564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074226"/>
            <a:ext cx="10820400" cy="830997"/>
          </a:xfrm>
          <a:prstGeom prst="rect">
            <a:avLst/>
          </a:prstGeom>
        </p:spPr>
        <p:txBody>
          <a:bodyPr vert="horz" lIns="0" tIns="91440" rIns="0" bIns="0" rtlCol="0" anchor="ctr" anchorCtr="0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here.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 userDrawn="1"/>
        </p:nvSpPr>
        <p:spPr>
          <a:xfrm>
            <a:off x="1892712" y="2124636"/>
            <a:ext cx="1214437" cy="39326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600" b="0" i="0" kern="1200" baseline="0">
                <a:solidFill>
                  <a:schemeClr val="tx1"/>
                </a:solidFill>
                <a:latin typeface="+mj-lt"/>
                <a:ea typeface="Sentinel Book" charset="0"/>
                <a:cs typeface="Sentinel Book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163513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2pPr>
            <a:lvl3pPr marL="573088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.AppleSystemUIFont" charset="0"/>
              <a:buChar char="–"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3pPr>
            <a:lvl4pPr marL="808038" indent="-234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4000"/>
              <a:buFont typeface="Courier New" charset="0"/>
              <a:buChar char="o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4pPr>
            <a:lvl5pPr marL="1033463" indent="-225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200" b="1">
                <a:solidFill>
                  <a:schemeClr val="tx1">
                    <a:lumMod val="10000"/>
                    <a:lumOff val="90000"/>
                  </a:schemeClr>
                </a:solidFill>
                <a:latin typeface="Sentinel Black" charset="0"/>
                <a:ea typeface="Sentinel Black" charset="0"/>
                <a:cs typeface="Sentinel Black" charset="0"/>
              </a:rPr>
              <a:t>1</a:t>
            </a:r>
          </a:p>
        </p:txBody>
      </p:sp>
      <p:sp>
        <p:nvSpPr>
          <p:cNvPr id="14" name="Content Placeholder 1"/>
          <p:cNvSpPr txBox="1">
            <a:spLocks/>
          </p:cNvSpPr>
          <p:nvPr userDrawn="1"/>
        </p:nvSpPr>
        <p:spPr>
          <a:xfrm>
            <a:off x="5488781" y="2124636"/>
            <a:ext cx="1214437" cy="39326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600" b="0" i="0" kern="1200" baseline="0">
                <a:solidFill>
                  <a:schemeClr val="tx1"/>
                </a:solidFill>
                <a:latin typeface="+mj-lt"/>
                <a:ea typeface="Sentinel Book" charset="0"/>
                <a:cs typeface="Sentinel Book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163513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2pPr>
            <a:lvl3pPr marL="573088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.AppleSystemUIFont" charset="0"/>
              <a:buChar char="–"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3pPr>
            <a:lvl4pPr marL="808038" indent="-234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4000"/>
              <a:buFont typeface="Courier New" charset="0"/>
              <a:buChar char="o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4pPr>
            <a:lvl5pPr marL="1033463" indent="-225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200" b="1">
                <a:solidFill>
                  <a:schemeClr val="tx1">
                    <a:lumMod val="10000"/>
                    <a:lumOff val="90000"/>
                  </a:schemeClr>
                </a:solidFill>
                <a:latin typeface="Sentinel Black" charset="0"/>
                <a:ea typeface="Sentinel Black" charset="0"/>
                <a:cs typeface="Sentinel Black" charset="0"/>
              </a:rPr>
              <a:t>2</a:t>
            </a:r>
          </a:p>
        </p:txBody>
      </p:sp>
      <p:sp>
        <p:nvSpPr>
          <p:cNvPr id="15" name="Content Placeholder 1"/>
          <p:cNvSpPr txBox="1">
            <a:spLocks/>
          </p:cNvSpPr>
          <p:nvPr userDrawn="1"/>
        </p:nvSpPr>
        <p:spPr>
          <a:xfrm>
            <a:off x="9084851" y="2124636"/>
            <a:ext cx="1214437" cy="39326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600" b="0" i="0" kern="1200" baseline="0">
                <a:solidFill>
                  <a:schemeClr val="tx1"/>
                </a:solidFill>
                <a:latin typeface="+mj-lt"/>
                <a:ea typeface="Sentinel Book" charset="0"/>
                <a:cs typeface="Sentinel Book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163513" algn="l"/>
              </a:tabLst>
              <a:defRPr sz="18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2pPr>
            <a:lvl3pPr marL="573088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.AppleSystemUIFont" charset="0"/>
              <a:buChar char="–"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3pPr>
            <a:lvl4pPr marL="808038" indent="-234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4000"/>
              <a:buFont typeface="Courier New" charset="0"/>
              <a:buChar char="o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4pPr>
            <a:lvl5pPr marL="1033463" indent="-225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DIN Next LT Pro Light" charset="0"/>
                <a:cs typeface="DIN Next LT Pr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200" b="1">
                <a:solidFill>
                  <a:schemeClr val="tx1">
                    <a:lumMod val="10000"/>
                    <a:lumOff val="90000"/>
                  </a:schemeClr>
                </a:solidFill>
                <a:latin typeface="Sentinel Black" charset="0"/>
                <a:ea typeface="Sentinel Black" charset="0"/>
                <a:cs typeface="Sentinel Black" charset="0"/>
              </a:rPr>
              <a:t>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43000" y="2980979"/>
            <a:ext cx="2713861" cy="18392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defRPr sz="32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Use this style if you have a few large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4739069" y="2980979"/>
            <a:ext cx="2713861" cy="18392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defRPr sz="32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Use this style if you have a few large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8335139" y="2980979"/>
            <a:ext cx="2713861" cy="18392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defRPr sz="32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Use this style if you have a few large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43000" y="685799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 with Images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21" hasCustomPrompt="1"/>
          </p:nvPr>
        </p:nvSpPr>
        <p:spPr>
          <a:xfrm>
            <a:off x="429940" y="2491439"/>
            <a:ext cx="1488329" cy="1622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210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2" hasCustomPrompt="1"/>
          </p:nvPr>
        </p:nvSpPr>
        <p:spPr>
          <a:xfrm>
            <a:off x="4026009" y="2491439"/>
            <a:ext cx="1488329" cy="1622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210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3" hasCustomPrompt="1"/>
          </p:nvPr>
        </p:nvSpPr>
        <p:spPr>
          <a:xfrm>
            <a:off x="7615011" y="2491439"/>
            <a:ext cx="1488329" cy="1622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210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43000" y="685799"/>
            <a:ext cx="9906000" cy="524435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ctr">
              <a:lnSpc>
                <a:spcPct val="90000"/>
              </a:lnSpc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375325" y="2137937"/>
            <a:ext cx="2239560" cy="2529214"/>
          </a:xfrm>
          <a:ln>
            <a:noFill/>
          </a:ln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974223" y="2137937"/>
            <a:ext cx="2239560" cy="2529214"/>
          </a:xfrm>
          <a:ln>
            <a:noFill/>
          </a:ln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70292" y="2137937"/>
            <a:ext cx="2239560" cy="2529214"/>
          </a:xfrm>
          <a:ln>
            <a:noFill/>
          </a:ln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8" hasCustomPrompt="1"/>
          </p:nvPr>
        </p:nvSpPr>
        <p:spPr>
          <a:xfrm>
            <a:off x="1143000" y="4922503"/>
            <a:ext cx="2721864" cy="1249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3600" b="1" i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Title.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9" hasCustomPrompt="1"/>
          </p:nvPr>
        </p:nvSpPr>
        <p:spPr>
          <a:xfrm>
            <a:off x="4733071" y="4922503"/>
            <a:ext cx="2721864" cy="1249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3600" b="1" i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Title.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20" hasCustomPrompt="1"/>
          </p:nvPr>
        </p:nvSpPr>
        <p:spPr>
          <a:xfrm>
            <a:off x="8329140" y="4922503"/>
            <a:ext cx="2721864" cy="1249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80000"/>
              </a:lnSpc>
              <a:spcBef>
                <a:spcPts val="1000"/>
              </a:spcBef>
              <a:defRPr sz="3600" b="1" i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400" b="0" i="1">
                <a:latin typeface="Sentinel Light" charset="0"/>
                <a:ea typeface="Sentinel Light" charset="0"/>
                <a:cs typeface="Sentinel Light" charset="0"/>
              </a:defRPr>
            </a:lvl2pPr>
          </a:lstStyle>
          <a:p>
            <a:pPr lvl="0"/>
            <a:r>
              <a:rPr lang="en-US"/>
              <a:t>Title.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rge Callouts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938784" y="685800"/>
            <a:ext cx="10567415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44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use this style if you have 3 callouts.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938784" y="4772526"/>
            <a:ext cx="10567415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44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use this style if you have 3 callouts.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938784" y="2729163"/>
            <a:ext cx="10567415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4400" b="1" i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use this style if you have 3 callouts.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5" hasCustomPrompt="1"/>
          </p:nvPr>
        </p:nvSpPr>
        <p:spPr>
          <a:xfrm>
            <a:off x="-204669" y="463296"/>
            <a:ext cx="1488329" cy="1622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210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6" hasCustomPrompt="1"/>
          </p:nvPr>
        </p:nvSpPr>
        <p:spPr>
          <a:xfrm>
            <a:off x="-204669" y="2506659"/>
            <a:ext cx="1488329" cy="1622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210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7" hasCustomPrompt="1"/>
          </p:nvPr>
        </p:nvSpPr>
        <p:spPr>
          <a:xfrm>
            <a:off x="-204669" y="4550022"/>
            <a:ext cx="1488329" cy="1622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210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3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Callout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47244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 Text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>
          <a:xfrm>
            <a:off x="685800" y="1869141"/>
            <a:ext cx="4724400" cy="4303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4733366" cy="740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Image/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0" hasCustomPrompt="1"/>
          </p:nvPr>
        </p:nvSpPr>
        <p:spPr>
          <a:xfrm>
            <a:off x="6781800" y="685800"/>
            <a:ext cx="47244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4320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>
          <a:xfrm>
            <a:off x="6781800" y="1869141"/>
            <a:ext cx="4724400" cy="4303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6772834" y="685801"/>
            <a:ext cx="4733366" cy="740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859603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Text/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2"/>
          </p:nvPr>
        </p:nvSpPr>
        <p:spPr>
          <a:xfrm>
            <a:off x="685800" y="1869141"/>
            <a:ext cx="4724400" cy="4303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4733366" cy="740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6772834" y="685800"/>
            <a:ext cx="4733366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5800" b="1" i="0" baseline="0">
                <a:solidFill>
                  <a:schemeClr val="bg1"/>
                </a:solidFill>
                <a:latin typeface="+mj-lt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20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820400" cy="53356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/>
              <a:t>table of contents or agenda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5162840-78E6-8C4C-B5EC-47F3A04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108204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latin typeface="Gotham Narrow Light" charset="0"/>
                <a:ea typeface="Gotham Narrow Light" charset="0"/>
                <a:cs typeface="Gotham Narrow Light" charset="0"/>
              </a:defRPr>
            </a:lvl1pPr>
            <a:lvl2pPr marL="365760" indent="-365760">
              <a:spcBef>
                <a:spcPts val="1500"/>
              </a:spcBef>
              <a:buFont typeface="+mj-lt"/>
              <a:buAutoNum type="alphaUcPeriod"/>
              <a:defRPr sz="2000" b="1" i="0" cap="all" baseline="0">
                <a:latin typeface="Gotham Narrow Bold" pitchFamily="2" charset="0"/>
              </a:defRPr>
            </a:lvl2pPr>
            <a:lvl3pPr marL="573088" indent="-225425"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Text/Descri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2"/>
          </p:nvPr>
        </p:nvSpPr>
        <p:spPr>
          <a:xfrm>
            <a:off x="685800" y="1869141"/>
            <a:ext cx="4724400" cy="4303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4733366" cy="740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772834" y="685800"/>
            <a:ext cx="4733366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1" spc="0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2000"/>
              </a:spcBef>
              <a:spcAft>
                <a:spcPts val="2000"/>
              </a:spcAft>
              <a:buNone/>
              <a:defRPr sz="2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</a:t>
            </a:r>
          </a:p>
          <a:p>
            <a:pPr lvl="0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</a:t>
            </a:r>
            <a:r>
              <a:rPr lang="en-US" err="1"/>
              <a:t>Slytherin’s</a:t>
            </a:r>
            <a:r>
              <a:rPr lang="en-US"/>
              <a:t> Heir mewing kittens Remus </a:t>
            </a:r>
            <a:r>
              <a:rPr lang="en-US" err="1"/>
              <a:t>Lupin</a:t>
            </a:r>
            <a:r>
              <a:rPr lang="en-US"/>
              <a:t>. Palominos scarlet train.</a:t>
            </a:r>
          </a:p>
          <a:p>
            <a:pPr lvl="2"/>
            <a:r>
              <a:rPr lang="en-US"/>
              <a:t>third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Small Title with Importan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2" hasCustomPrompt="1"/>
          </p:nvPr>
        </p:nvSpPr>
        <p:spPr>
          <a:xfrm>
            <a:off x="685800" y="1585732"/>
            <a:ext cx="4724398" cy="4586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defRPr sz="2600" b="0" i="1">
                <a:solidFill>
                  <a:schemeClr val="bg1"/>
                </a:solidFill>
                <a:latin typeface="Sentinel Book" pitchFamily="2" charset="0"/>
                <a:ea typeface="Sentinel Book" pitchFamily="2" charset="0"/>
                <a:cs typeface="Sentinel Book" pitchFamily="2" charset="0"/>
              </a:defRPr>
            </a:lvl1pPr>
            <a:lvl2pPr marL="0" indent="0">
              <a:lnSpc>
                <a:spcPct val="110000"/>
              </a:lnSpc>
              <a:spcBef>
                <a:spcPts val="50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Bef>
                <a:spcPts val="2000"/>
              </a:spcBef>
              <a:buNone/>
              <a:defRPr sz="1100" b="1" i="0" cap="all" baseline="0">
                <a:solidFill>
                  <a:schemeClr val="bg1"/>
                </a:solidFill>
                <a:latin typeface="Gotham Narrow Bold" pitchFamily="2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Insight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3" y="685802"/>
            <a:ext cx="4733365" cy="2517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i="0" cap="all" baseline="0">
                <a:solidFill>
                  <a:schemeClr val="bg1">
                    <a:lumMod val="65000"/>
                  </a:schemeClr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Breadcrumb / </a:t>
            </a:r>
            <a:r>
              <a:rPr lang="en-US" err="1"/>
              <a:t>followup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B515DAC-57BF-514A-9378-C5D3C8D33CC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0865" y="309282"/>
            <a:ext cx="5443186" cy="6239436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D6491B7-C79E-B74B-BCA6-57BF9E36A08B}"/>
              </a:ext>
            </a:extLst>
          </p:cNvPr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63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Callout with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442250" y="707323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611961" y="390144"/>
            <a:ext cx="1677608" cy="167761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81800" y="2334276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idx="14" hasCustomPrompt="1"/>
          </p:nvPr>
        </p:nvSpPr>
        <p:spPr>
          <a:xfrm>
            <a:off x="8442250" y="2917977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611961" y="2600798"/>
            <a:ext cx="1677608" cy="167761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781800" y="4544930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idx="16" hasCustomPrompt="1"/>
          </p:nvPr>
        </p:nvSpPr>
        <p:spPr>
          <a:xfrm>
            <a:off x="8442250" y="5128631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611961" y="4811452"/>
            <a:ext cx="1677608" cy="167761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8" hasCustomPrompt="1"/>
          </p:nvPr>
        </p:nvSpPr>
        <p:spPr>
          <a:xfrm>
            <a:off x="6781801" y="843007"/>
            <a:ext cx="1337930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9" hasCustomPrompt="1"/>
          </p:nvPr>
        </p:nvSpPr>
        <p:spPr>
          <a:xfrm>
            <a:off x="6781801" y="3075912"/>
            <a:ext cx="1337930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20" hasCustomPrompt="1"/>
          </p:nvPr>
        </p:nvSpPr>
        <p:spPr>
          <a:xfrm>
            <a:off x="6781801" y="5264315"/>
            <a:ext cx="1337930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47244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Callout with 4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442250" y="707323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757539" y="535722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81800" y="1965834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idx="14" hasCustomPrompt="1"/>
          </p:nvPr>
        </p:nvSpPr>
        <p:spPr>
          <a:xfrm>
            <a:off x="8442250" y="2181092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757539" y="2009491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781800" y="4913372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idx="16" hasCustomPrompt="1"/>
          </p:nvPr>
        </p:nvSpPr>
        <p:spPr>
          <a:xfrm>
            <a:off x="8442250" y="5128631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757539" y="4957030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8" hasCustomPrompt="1"/>
          </p:nvPr>
        </p:nvSpPr>
        <p:spPr>
          <a:xfrm>
            <a:off x="6897903" y="843007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9" hasCustomPrompt="1"/>
          </p:nvPr>
        </p:nvSpPr>
        <p:spPr>
          <a:xfrm>
            <a:off x="6897903" y="2316776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20" hasCustomPrompt="1"/>
          </p:nvPr>
        </p:nvSpPr>
        <p:spPr>
          <a:xfrm>
            <a:off x="6897903" y="5264315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21" hasCustomPrompt="1"/>
          </p:nvPr>
        </p:nvSpPr>
        <p:spPr>
          <a:xfrm>
            <a:off x="8442250" y="3654861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25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6757539" y="3483260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3" hasCustomPrompt="1"/>
          </p:nvPr>
        </p:nvSpPr>
        <p:spPr>
          <a:xfrm>
            <a:off x="6897903" y="3790545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781800" y="3439603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47244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Text/Callout - Numbe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6772834" y="685800"/>
            <a:ext cx="4733366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5800" b="1" i="0" baseline="0">
                <a:solidFill>
                  <a:schemeClr val="bg1"/>
                </a:solidFill>
                <a:latin typeface="+mj-lt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20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47244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6" hasCustomPrompt="1"/>
          </p:nvPr>
        </p:nvSpPr>
        <p:spPr>
          <a:xfrm>
            <a:off x="-204669" y="460596"/>
            <a:ext cx="1488329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75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7" hasCustomPrompt="1"/>
          </p:nvPr>
        </p:nvSpPr>
        <p:spPr>
          <a:xfrm>
            <a:off x="676834" y="685801"/>
            <a:ext cx="4733366" cy="111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Text/Description - Numbe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772834" y="685800"/>
            <a:ext cx="4733366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1" spc="0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2000"/>
              </a:spcBef>
              <a:spcAft>
                <a:spcPts val="2000"/>
              </a:spcAft>
              <a:buNone/>
              <a:defRPr sz="2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</a:t>
            </a:r>
          </a:p>
          <a:p>
            <a:pPr lvl="0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</a:t>
            </a:r>
            <a:r>
              <a:rPr lang="en-US" err="1"/>
              <a:t>Slytherin’s</a:t>
            </a:r>
            <a:r>
              <a:rPr lang="en-US"/>
              <a:t> Heir mewing kittens Remus </a:t>
            </a:r>
            <a:r>
              <a:rPr lang="en-US" err="1"/>
              <a:t>Lupin</a:t>
            </a:r>
            <a:r>
              <a:rPr lang="en-US"/>
              <a:t>. Palominos scarlet train.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47244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6" hasCustomPrompt="1"/>
          </p:nvPr>
        </p:nvSpPr>
        <p:spPr>
          <a:xfrm>
            <a:off x="-204669" y="460596"/>
            <a:ext cx="1488329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75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4" hasCustomPrompt="1"/>
          </p:nvPr>
        </p:nvSpPr>
        <p:spPr>
          <a:xfrm>
            <a:off x="676834" y="685801"/>
            <a:ext cx="4733366" cy="111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Callout with 4 stats -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442250" y="707323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757539" y="535722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81800" y="1965834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idx="14" hasCustomPrompt="1"/>
          </p:nvPr>
        </p:nvSpPr>
        <p:spPr>
          <a:xfrm>
            <a:off x="8442250" y="2181092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757539" y="2009491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781800" y="4913372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idx="16" hasCustomPrompt="1"/>
          </p:nvPr>
        </p:nvSpPr>
        <p:spPr>
          <a:xfrm>
            <a:off x="8442250" y="5128631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757539" y="4957030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21" hasCustomPrompt="1"/>
          </p:nvPr>
        </p:nvSpPr>
        <p:spPr>
          <a:xfrm>
            <a:off x="8442250" y="3654861"/>
            <a:ext cx="3063949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Stat description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25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6757539" y="3483260"/>
            <a:ext cx="1386453" cy="1386455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781800" y="3439603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>
            <a:spLocks noGrp="1"/>
          </p:cNvSpPr>
          <p:nvPr>
            <p:ph idx="24" hasCustomPrompt="1"/>
          </p:nvPr>
        </p:nvSpPr>
        <p:spPr>
          <a:xfrm>
            <a:off x="-565463" y="685800"/>
            <a:ext cx="3342530" cy="5486400"/>
          </a:xfrm>
          <a:prstGeom prst="rect">
            <a:avLst/>
          </a:prstGeom>
        </p:spPr>
        <p:txBody>
          <a:bodyPr vert="horz" lIns="0" tIns="0" rIns="0" bIns="64008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521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11" hasCustomPrompt="1"/>
          </p:nvPr>
        </p:nvSpPr>
        <p:spPr>
          <a:xfrm>
            <a:off x="946298" y="685801"/>
            <a:ext cx="4463900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4800" b="1" i="0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274320" indent="-228600" algn="l">
              <a:spcBef>
                <a:spcPts val="700"/>
              </a:spcBef>
              <a:buClrTx/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457200" indent="-182880"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4C243CE-B9F2-DE49-A3A3-5B46EBDF66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897903" y="843007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4F0EF39-D041-0D4D-8E3E-846A6C63F7E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897903" y="2316776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4C1F462-DB17-3647-AC95-72C6D98DD64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897903" y="5264315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C06BAC6-2EFF-AC4E-887C-BF712F5F902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897903" y="3790545"/>
            <a:ext cx="1105727" cy="728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+mj-lt"/>
                <a:ea typeface="DIN Next LT Pro" charset="0"/>
                <a:cs typeface="DIN Next LT Pro" charset="0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None/>
              <a:defRPr sz="1600" b="1" i="0" cap="all" baseline="0">
                <a:solidFill>
                  <a:schemeClr val="bg1"/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2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percent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25469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2" hasCustomPrompt="1"/>
          </p:nvPr>
        </p:nvSpPr>
        <p:spPr>
          <a:xfrm>
            <a:off x="5011270" y="685800"/>
            <a:ext cx="649493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 marL="228600" indent="-182880">
              <a:spcBef>
                <a:spcPts val="1000"/>
              </a:spcBef>
              <a:defRPr sz="1600"/>
            </a:lvl2pPr>
            <a:lvl3pPr>
              <a:defRPr sz="1400"/>
            </a:lvl3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 OR Image spot where you see all of the picture.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29718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70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325471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29718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Logo with Text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70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325471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26E070-CF03-6047-A282-599E0E8AFDB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1" y="3691467"/>
            <a:ext cx="2971800" cy="24807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  <a:lvl2pPr marL="0" indent="0" algn="l">
              <a:spcBef>
                <a:spcPts val="500"/>
              </a:spcBef>
              <a:buNone/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228600" indent="-182880" algn="r">
              <a:buClr>
                <a:schemeClr val="accent1"/>
              </a:buClr>
              <a:buFont typeface="Arial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Section title.</a:t>
            </a:r>
          </a:p>
          <a:p>
            <a:pPr lvl="1"/>
            <a:r>
              <a:rPr lang="en-US"/>
              <a:t>Line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7B21DA-0CFA-6546-8406-AD2C3CFC7A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5801" y="2065867"/>
            <a:ext cx="2971799" cy="1275027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148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>
            <a:spLocks noGrp="1"/>
          </p:cNvSpPr>
          <p:nvPr>
            <p:ph sz="quarter" idx="32" hasCustomPrompt="1"/>
          </p:nvPr>
        </p:nvSpPr>
        <p:spPr>
          <a:xfrm>
            <a:off x="783266" y="726141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quarter" idx="33" hasCustomPrompt="1"/>
          </p:nvPr>
        </p:nvSpPr>
        <p:spPr>
          <a:xfrm>
            <a:off x="3057628" y="726141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5331990" y="726141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35" hasCustomPrompt="1"/>
          </p:nvPr>
        </p:nvSpPr>
        <p:spPr>
          <a:xfrm>
            <a:off x="7606352" y="726141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quarter" idx="36" hasCustomPrompt="1"/>
          </p:nvPr>
        </p:nvSpPr>
        <p:spPr>
          <a:xfrm>
            <a:off x="9880715" y="726141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quarter" idx="40" hasCustomPrompt="1"/>
          </p:nvPr>
        </p:nvSpPr>
        <p:spPr>
          <a:xfrm>
            <a:off x="783266" y="22597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sz="quarter" idx="41" hasCustomPrompt="1"/>
          </p:nvPr>
        </p:nvSpPr>
        <p:spPr>
          <a:xfrm>
            <a:off x="3057628" y="22597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sz="quarter" idx="42" hasCustomPrompt="1"/>
          </p:nvPr>
        </p:nvSpPr>
        <p:spPr>
          <a:xfrm>
            <a:off x="5331990" y="22597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sz="quarter" idx="43" hasCustomPrompt="1"/>
          </p:nvPr>
        </p:nvSpPr>
        <p:spPr>
          <a:xfrm>
            <a:off x="7606352" y="22597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quarter" idx="44" hasCustomPrompt="1"/>
          </p:nvPr>
        </p:nvSpPr>
        <p:spPr>
          <a:xfrm>
            <a:off x="9880715" y="22597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sz="quarter" idx="45" hasCustomPrompt="1"/>
          </p:nvPr>
        </p:nvSpPr>
        <p:spPr>
          <a:xfrm>
            <a:off x="783266" y="3793353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sz="quarter" idx="46" hasCustomPrompt="1"/>
          </p:nvPr>
        </p:nvSpPr>
        <p:spPr>
          <a:xfrm>
            <a:off x="3057628" y="3793353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quarter" idx="47" hasCustomPrompt="1"/>
          </p:nvPr>
        </p:nvSpPr>
        <p:spPr>
          <a:xfrm>
            <a:off x="5331990" y="3793353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quarter" idx="48" hasCustomPrompt="1"/>
          </p:nvPr>
        </p:nvSpPr>
        <p:spPr>
          <a:xfrm>
            <a:off x="7606352" y="3793353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quarter" idx="49" hasCustomPrompt="1"/>
          </p:nvPr>
        </p:nvSpPr>
        <p:spPr>
          <a:xfrm>
            <a:off x="9880715" y="3793353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quarter" idx="50" hasCustomPrompt="1"/>
          </p:nvPr>
        </p:nvSpPr>
        <p:spPr>
          <a:xfrm>
            <a:off x="783266" y="53169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quarter" idx="51" hasCustomPrompt="1"/>
          </p:nvPr>
        </p:nvSpPr>
        <p:spPr>
          <a:xfrm>
            <a:off x="3057628" y="53169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sz="quarter" idx="52" hasCustomPrompt="1"/>
          </p:nvPr>
        </p:nvSpPr>
        <p:spPr>
          <a:xfrm>
            <a:off x="5331990" y="53169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sz="quarter" idx="53" hasCustomPrompt="1"/>
          </p:nvPr>
        </p:nvSpPr>
        <p:spPr>
          <a:xfrm>
            <a:off x="7606352" y="53169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sz="quarter" idx="54" hasCustomPrompt="1"/>
          </p:nvPr>
        </p:nvSpPr>
        <p:spPr>
          <a:xfrm>
            <a:off x="9880715" y="5316947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70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4325471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9718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 with Sections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325469" y="0"/>
            <a:ext cx="78665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4325471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986405" cy="392887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1" i="0" cap="all" baseline="0">
                <a:solidFill>
                  <a:schemeClr val="tx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spcBef>
                <a:spcPts val="700"/>
              </a:spcBef>
              <a:buNone/>
              <a:defRPr sz="1600"/>
            </a:lvl2pPr>
            <a:lvl3pPr marL="182880" indent="-182880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  <a:defRPr sz="1400"/>
            </a:lvl3pPr>
            <a:lvl4pPr marL="457200" indent="-182880">
              <a:buFont typeface=".AppleSystemUIFont" charset="-120"/>
              <a:buChar char="–"/>
              <a:defRPr sz="1200"/>
            </a:lvl4pPr>
            <a:lvl5pPr marL="685800" indent="-182880"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Image/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8534400" y="685800"/>
            <a:ext cx="29718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9188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85254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5"/>
          </p:nvPr>
        </p:nvSpPr>
        <p:spPr>
          <a:xfrm>
            <a:off x="8534400" y="2243329"/>
            <a:ext cx="29718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7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Image/Text with 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0"/>
            <a:ext cx="78665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3" hasCustomPrompt="1"/>
          </p:nvPr>
        </p:nvSpPr>
        <p:spPr>
          <a:xfrm>
            <a:off x="8510829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5"/>
          </p:nvPr>
        </p:nvSpPr>
        <p:spPr>
          <a:xfrm>
            <a:off x="8519795" y="2243329"/>
            <a:ext cx="2986405" cy="392887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1" i="0" cap="all" baseline="0">
                <a:solidFill>
                  <a:schemeClr val="tx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spcBef>
                <a:spcPts val="700"/>
              </a:spcBef>
              <a:buNone/>
              <a:defRPr sz="1600"/>
            </a:lvl2pPr>
            <a:lvl3pPr marL="182880" indent="-182880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  <a:defRPr sz="1400"/>
            </a:lvl3pPr>
            <a:lvl4pPr marL="457200" indent="-182880">
              <a:buFont typeface=".AppleSystemUIFont" charset="-120"/>
              <a:buChar char="–"/>
              <a:defRPr sz="1200"/>
            </a:lvl4pPr>
            <a:lvl5pPr marL="685800" indent="-182880"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952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/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0"/>
            <a:ext cx="4325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4" hasCustomPrompt="1"/>
          </p:nvPr>
        </p:nvSpPr>
        <p:spPr>
          <a:xfrm>
            <a:off x="5011270" y="685800"/>
            <a:ext cx="649493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5800" b="1" i="0" baseline="0">
                <a:solidFill>
                  <a:schemeClr val="bg1"/>
                </a:solidFill>
                <a:latin typeface="+mj-lt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20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9718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/Descri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0"/>
            <a:ext cx="4325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9718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5011270" y="685800"/>
            <a:ext cx="649493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1" spc="0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2000"/>
              </a:spcBef>
              <a:spcAft>
                <a:spcPts val="2000"/>
              </a:spcAft>
              <a:buNone/>
              <a:defRPr sz="2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</a:t>
            </a:r>
          </a:p>
          <a:p>
            <a:pPr lvl="0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</a:t>
            </a:r>
            <a:r>
              <a:rPr lang="en-US" err="1"/>
              <a:t>Slytherin’s</a:t>
            </a:r>
            <a:r>
              <a:rPr lang="en-US"/>
              <a:t> Heir mewing kittens Remus </a:t>
            </a:r>
            <a:r>
              <a:rPr lang="en-US" err="1"/>
              <a:t>Lupin</a:t>
            </a:r>
            <a:r>
              <a:rPr lang="en-US"/>
              <a:t>. Palominos scarlet train.</a:t>
            </a:r>
          </a:p>
          <a:p>
            <a:pPr lvl="2"/>
            <a:r>
              <a:rPr lang="en-US"/>
              <a:t>third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 with 3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69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011271" y="2448266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011271" y="4409738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idx="26" hasCustomPrompt="1"/>
          </p:nvPr>
        </p:nvSpPr>
        <p:spPr>
          <a:xfrm>
            <a:off x="6188149" y="940405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5011270" y="1044704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>
          <a:xfrm>
            <a:off x="6188149" y="2907376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28" hasCustomPrompt="1"/>
          </p:nvPr>
        </p:nvSpPr>
        <p:spPr>
          <a:xfrm>
            <a:off x="5011270" y="3011676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idx="29" hasCustomPrompt="1"/>
          </p:nvPr>
        </p:nvSpPr>
        <p:spPr>
          <a:xfrm>
            <a:off x="6188149" y="4868849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5011270" y="4973149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29718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 with 4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69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9" hasCustomPrompt="1"/>
          </p:nvPr>
        </p:nvSpPr>
        <p:spPr>
          <a:xfrm>
            <a:off x="6188149" y="685800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8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5011271" y="1949514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5011271" y="3433690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011271" y="4917866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idx="28" hasCustomPrompt="1"/>
          </p:nvPr>
        </p:nvSpPr>
        <p:spPr>
          <a:xfrm>
            <a:off x="6188149" y="2169975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29" hasCustomPrompt="1"/>
          </p:nvPr>
        </p:nvSpPr>
        <p:spPr>
          <a:xfrm>
            <a:off x="6188149" y="3701573"/>
            <a:ext cx="5318050" cy="948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30" hasCustomPrompt="1"/>
          </p:nvPr>
        </p:nvSpPr>
        <p:spPr>
          <a:xfrm>
            <a:off x="6188149" y="5185748"/>
            <a:ext cx="5318050" cy="948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5011270" y="790099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5011270" y="2274275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32" hasCustomPrompt="1"/>
          </p:nvPr>
        </p:nvSpPr>
        <p:spPr>
          <a:xfrm>
            <a:off x="5011270" y="3758451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5011270" y="5242627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297180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574E03-A4D4-EC41-BEBA-11D4D198761D}"/>
              </a:ext>
            </a:extLst>
          </p:cNvPr>
          <p:cNvSpPr/>
          <p:nvPr userDrawn="1"/>
        </p:nvSpPr>
        <p:spPr>
          <a:xfrm>
            <a:off x="0" y="0"/>
            <a:ext cx="855232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3000070" y="1748117"/>
            <a:ext cx="0" cy="43963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C67ED64-EF87-D445-B272-229F2F4973F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08041" y="1748117"/>
            <a:ext cx="1993940" cy="2608729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300" b="0" i="1">
                <a:latin typeface="Sentinel Light" panose="02000000000000000000" pitchFamily="2" charset="0"/>
                <a:ea typeface="Sentinel Light" panose="02000000000000000000" pitchFamily="2" charset="0"/>
                <a:cs typeface="Sentinel Light" panose="02000000000000000000" pitchFamily="2" charset="0"/>
              </a:defRPr>
            </a:lvl2pPr>
            <a:lvl3pPr marL="0" indent="0">
              <a:lnSpc>
                <a:spcPct val="110000"/>
              </a:lnSpc>
              <a:buNone/>
              <a:defRPr sz="900" b="1" i="0" cap="all" baseline="0">
                <a:latin typeface="Gotham Narrow Bold" pitchFamily="2" charset="0"/>
              </a:defRPr>
            </a:lvl3pPr>
            <a:lvl4pPr marL="137160" indent="-13716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1" i="0" cap="all" baseline="0">
                <a:latin typeface="Gotham Narrow Bold" pitchFamily="2" charset="0"/>
              </a:defRPr>
            </a:lvl4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This is for a bullet slide with a lot of text. </a:t>
            </a:r>
          </a:p>
          <a:p>
            <a:pPr lvl="2"/>
            <a:r>
              <a:rPr lang="en-US"/>
              <a:t>Small title</a:t>
            </a:r>
          </a:p>
          <a:p>
            <a:pPr lvl="3"/>
            <a:r>
              <a:rPr lang="en-US"/>
              <a:t>Bullets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FB13A6D-DE81-7645-BA7B-E6FD375E44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8041" y="4535424"/>
            <a:ext cx="1993940" cy="1609012"/>
          </a:xfr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93828F8-1D49-D347-B4D2-2F91E2E97F9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98159" y="4535424"/>
            <a:ext cx="1993940" cy="1609012"/>
          </a:xfr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4F62C48-485F-9446-805E-524542E78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88278" y="4535424"/>
            <a:ext cx="1993940" cy="1609012"/>
          </a:xfrm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829D61-2870-7D48-9850-5CC24A835D6D}"/>
              </a:ext>
            </a:extLst>
          </p:cNvPr>
          <p:cNvCxnSpPr>
            <a:cxnSpLocks/>
          </p:cNvCxnSpPr>
          <p:nvPr userDrawn="1"/>
        </p:nvCxnSpPr>
        <p:spPr>
          <a:xfrm>
            <a:off x="5590188" y="1748117"/>
            <a:ext cx="0" cy="43963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EC2BFF-1D27-F543-AD8A-4DB7586EE66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67619" y="685799"/>
            <a:ext cx="2600126" cy="548640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90000"/>
              </a:lnSpc>
              <a:defRPr sz="16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182880" indent="-182880" algn="l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Gotham Narrow Light" pitchFamily="2" charset="0"/>
                <a:ea typeface="Gotham Narrow Light" pitchFamily="2" charset="0"/>
                <a:cs typeface="Gotham Narrow Light" pitchFamily="2" charset="0"/>
              </a:defRPr>
            </a:lvl2pPr>
            <a:lvl3pPr marL="457200" indent="-182880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objectives</a:t>
            </a:r>
          </a:p>
          <a:p>
            <a:pPr lvl="1"/>
            <a:r>
              <a:rPr lang="en-US"/>
              <a:t>This is for a bullet slide with a lot of text. 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F8135821-62AB-354B-8078-AC3419C8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196418" cy="53356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10E76C7-22A7-7043-B99C-827E5A1D732B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298159" y="1748117"/>
            <a:ext cx="1993940" cy="2608729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300" b="0" i="1">
                <a:latin typeface="Sentinel Light" panose="02000000000000000000" pitchFamily="2" charset="0"/>
                <a:ea typeface="Sentinel Light" panose="02000000000000000000" pitchFamily="2" charset="0"/>
                <a:cs typeface="Sentinel Light" panose="02000000000000000000" pitchFamily="2" charset="0"/>
              </a:defRPr>
            </a:lvl2pPr>
            <a:lvl3pPr marL="0" indent="0">
              <a:lnSpc>
                <a:spcPct val="110000"/>
              </a:lnSpc>
              <a:buNone/>
              <a:defRPr sz="900" b="1" i="0" cap="all" baseline="0">
                <a:latin typeface="Gotham Narrow Bold" pitchFamily="2" charset="0"/>
              </a:defRPr>
            </a:lvl3pPr>
            <a:lvl4pPr marL="137160" indent="-13716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1" i="0" cap="all" baseline="0">
                <a:latin typeface="Gotham Narrow Bold" pitchFamily="2" charset="0"/>
              </a:defRPr>
            </a:lvl4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This is for a bullet slide with a lot of text. </a:t>
            </a:r>
          </a:p>
          <a:p>
            <a:pPr lvl="2"/>
            <a:r>
              <a:rPr lang="en-US"/>
              <a:t>Small title</a:t>
            </a:r>
          </a:p>
          <a:p>
            <a:pPr lvl="3"/>
            <a:r>
              <a:rPr lang="en-US"/>
              <a:t>Bullets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2346577-DC8A-A44D-8893-D31AC038725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888278" y="1748117"/>
            <a:ext cx="1993940" cy="2608729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300" b="0" i="1">
                <a:latin typeface="Sentinel Light" panose="02000000000000000000" pitchFamily="2" charset="0"/>
                <a:ea typeface="Sentinel Light" panose="02000000000000000000" pitchFamily="2" charset="0"/>
                <a:cs typeface="Sentinel Light" panose="02000000000000000000" pitchFamily="2" charset="0"/>
              </a:defRPr>
            </a:lvl2pPr>
            <a:lvl3pPr marL="0" indent="0">
              <a:lnSpc>
                <a:spcPct val="110000"/>
              </a:lnSpc>
              <a:buNone/>
              <a:defRPr sz="900" b="1" i="0" cap="all" baseline="0">
                <a:latin typeface="Gotham Narrow Bold" pitchFamily="2" charset="0"/>
              </a:defRPr>
            </a:lvl3pPr>
            <a:lvl4pPr marL="137160" indent="-13716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1" i="0" cap="all" baseline="0">
                <a:latin typeface="Gotham Narrow Bold" pitchFamily="2" charset="0"/>
              </a:defRPr>
            </a:lvl4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This is for a bullet slide with a lot of text. </a:t>
            </a:r>
          </a:p>
          <a:p>
            <a:pPr lvl="2"/>
            <a:r>
              <a:rPr lang="en-US"/>
              <a:t>Small title</a:t>
            </a:r>
          </a:p>
          <a:p>
            <a:pPr lvl="3"/>
            <a:r>
              <a:rPr lang="en-US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390712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ogo with a arrow&#10;&#10;Description automatically generated">
            <a:extLst>
              <a:ext uri="{FF2B5EF4-FFF2-40B4-BE49-F238E27FC236}">
                <a16:creationId xmlns:a16="http://schemas.microsoft.com/office/drawing/2014/main" id="{251CD423-2C11-97E9-D124-621D25A8C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37" y="2609850"/>
            <a:ext cx="1663700" cy="1638300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385A28E-BF51-D8A4-4BAF-2EE5B2B730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37" y="4922631"/>
            <a:ext cx="5143500" cy="1270000"/>
          </a:xfrm>
          <a:prstGeom prst="rect">
            <a:avLst/>
          </a:prstGeom>
        </p:spPr>
      </p:pic>
      <p:pic>
        <p:nvPicPr>
          <p:cNvPr id="7" name="Picture 6" descr="A blue circle with a black arrow&#10;&#10;Description automatically generated">
            <a:extLst>
              <a:ext uri="{FF2B5EF4-FFF2-40B4-BE49-F238E27FC236}">
                <a16:creationId xmlns:a16="http://schemas.microsoft.com/office/drawing/2014/main" id="{F3656FB8-4B2B-2476-59C8-E1168941E1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37" y="284369"/>
            <a:ext cx="1651000" cy="165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F62AE8-BE8A-4C44-4C2A-EDE683774645}"/>
              </a:ext>
            </a:extLst>
          </p:cNvPr>
          <p:cNvSpPr/>
          <p:nvPr userDrawn="1"/>
        </p:nvSpPr>
        <p:spPr>
          <a:xfrm>
            <a:off x="6480312" y="0"/>
            <a:ext cx="57116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43DD7037-56B9-5762-58B0-5BE3FDCEFC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55" y="2609850"/>
            <a:ext cx="1663700" cy="1638300"/>
          </a:xfrm>
          <a:prstGeom prst="rect">
            <a:avLst/>
          </a:prstGeom>
        </p:spPr>
      </p:pic>
      <p:pic>
        <p:nvPicPr>
          <p:cNvPr id="12" name="Picture 1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B639C8A-3F58-E54A-C180-B975AF3F92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399" y="4922631"/>
            <a:ext cx="5143500" cy="1270000"/>
          </a:xfrm>
          <a:prstGeom prst="rect">
            <a:avLst/>
          </a:prstGeom>
        </p:spPr>
      </p:pic>
      <p:pic>
        <p:nvPicPr>
          <p:cNvPr id="14" name="Picture 13" descr="A black and white circle with a symbol&#10;&#10;Description automatically generated">
            <a:extLst>
              <a:ext uri="{FF2B5EF4-FFF2-40B4-BE49-F238E27FC236}">
                <a16:creationId xmlns:a16="http://schemas.microsoft.com/office/drawing/2014/main" id="{AEFE4F30-83C1-714E-C4B3-9B89E43295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55" y="320813"/>
            <a:ext cx="1651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/Text -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325469" y="0"/>
            <a:ext cx="78665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2" hasCustomPrompt="1"/>
          </p:nvPr>
        </p:nvSpPr>
        <p:spPr>
          <a:xfrm>
            <a:off x="5011270" y="685800"/>
            <a:ext cx="649493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 marL="228600" indent="-182880">
              <a:spcBef>
                <a:spcPts val="1000"/>
              </a:spcBef>
              <a:defRPr sz="1600"/>
            </a:lvl2pPr>
            <a:lvl3pPr>
              <a:defRPr sz="1400"/>
            </a:lvl3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 OR Image spot where you see all of the picture.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-565463" y="685800"/>
            <a:ext cx="3342530" cy="5486400"/>
          </a:xfrm>
          <a:prstGeom prst="rect">
            <a:avLst/>
          </a:prstGeom>
        </p:spPr>
        <p:txBody>
          <a:bodyPr vert="horz" lIns="0" tIns="0" rIns="0" bIns="64008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521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946298" y="685801"/>
            <a:ext cx="2981124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4800" b="1" i="0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274320" indent="-228600" algn="l">
              <a:spcBef>
                <a:spcPts val="700"/>
              </a:spcBef>
              <a:buClrTx/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457200" indent="-182880"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/Image -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70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325471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-565463" y="685800"/>
            <a:ext cx="3342530" cy="5486400"/>
          </a:xfrm>
          <a:prstGeom prst="rect">
            <a:avLst/>
          </a:prstGeom>
        </p:spPr>
        <p:txBody>
          <a:bodyPr vert="horz" lIns="0" tIns="0" rIns="0" bIns="64008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521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946298" y="685801"/>
            <a:ext cx="2981124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4800" b="1" i="0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274320" indent="-228600" algn="l">
              <a:spcBef>
                <a:spcPts val="700"/>
              </a:spcBef>
              <a:buClrTx/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457200" indent="-182880"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/Image - Numbe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0"/>
            <a:ext cx="4325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4325471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6" hasCustomPrompt="1"/>
          </p:nvPr>
        </p:nvSpPr>
        <p:spPr>
          <a:xfrm>
            <a:off x="-204669" y="460596"/>
            <a:ext cx="1488329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75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9718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 with Sections/Image - Numbe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0"/>
            <a:ext cx="4325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4325471" y="0"/>
            <a:ext cx="786653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6" hasCustomPrompt="1"/>
          </p:nvPr>
        </p:nvSpPr>
        <p:spPr>
          <a:xfrm>
            <a:off x="-204669" y="460596"/>
            <a:ext cx="1488329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75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7"/>
          </p:nvPr>
        </p:nvSpPr>
        <p:spPr>
          <a:xfrm>
            <a:off x="685800" y="2243329"/>
            <a:ext cx="2968474" cy="392887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1" i="0" cap="all" baseline="0">
                <a:solidFill>
                  <a:schemeClr val="tx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spcBef>
                <a:spcPts val="700"/>
              </a:spcBef>
              <a:buNone/>
              <a:defRPr sz="1600">
                <a:solidFill>
                  <a:schemeClr val="tx1"/>
                </a:solidFill>
              </a:defRPr>
            </a:lvl2pPr>
            <a:lvl3pPr marL="182880" indent="-182880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182880">
              <a:buFont typeface=".AppleSystemUIFont" charset="-120"/>
              <a:buChar char="–"/>
              <a:defRPr sz="1200">
                <a:solidFill>
                  <a:schemeClr val="tx1"/>
                </a:solidFill>
              </a:defRPr>
            </a:lvl4pPr>
            <a:lvl5pPr marL="685800" indent="-182880">
              <a:buFont typeface="Courier New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/Callout - Numbe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0"/>
            <a:ext cx="4325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4" hasCustomPrompt="1"/>
          </p:nvPr>
        </p:nvSpPr>
        <p:spPr>
          <a:xfrm>
            <a:off x="5011270" y="685800"/>
            <a:ext cx="649493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5800" b="1" i="0" baseline="0">
                <a:solidFill>
                  <a:schemeClr val="bg1"/>
                </a:solidFill>
                <a:latin typeface="+mj-lt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20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>
          <a:xfrm>
            <a:off x="-204669" y="460596"/>
            <a:ext cx="1488329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75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9718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 Text/Description - Numbe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0"/>
            <a:ext cx="4325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5011270" y="685800"/>
            <a:ext cx="6494930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1" spc="0" baseline="0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2000"/>
              </a:spcBef>
              <a:spcAft>
                <a:spcPts val="2000"/>
              </a:spcAft>
              <a:buNone/>
              <a:defRPr sz="2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</a:t>
            </a:r>
          </a:p>
          <a:p>
            <a:pPr lvl="0"/>
            <a:r>
              <a:rPr lang="en-US"/>
              <a:t>Boggarts lavender robes, Hermione Granger Fantastic Beasts and Where to Find Them. Bee in your bonnet Hand of Glory elder wand, spectacles House Cup Bertie </a:t>
            </a:r>
            <a:r>
              <a:rPr lang="en-US" err="1"/>
              <a:t>Bott’s</a:t>
            </a:r>
            <a:r>
              <a:rPr lang="en-US"/>
              <a:t> Every Flavor Beans Impedimenta. Stunning spells tap-dancing spider </a:t>
            </a:r>
            <a:r>
              <a:rPr lang="en-US" err="1"/>
              <a:t>Slytherin’s</a:t>
            </a:r>
            <a:r>
              <a:rPr lang="en-US"/>
              <a:t> Heir mewing kittens Remus </a:t>
            </a:r>
            <a:r>
              <a:rPr lang="en-US" err="1"/>
              <a:t>Lupin</a:t>
            </a:r>
            <a:r>
              <a:rPr lang="en-US"/>
              <a:t>. Palominos scarlet train.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6" hasCustomPrompt="1"/>
          </p:nvPr>
        </p:nvSpPr>
        <p:spPr>
          <a:xfrm>
            <a:off x="-204669" y="460596"/>
            <a:ext cx="1488329" cy="1399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75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977440" cy="111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3600" b="1" i="0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971800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 with 3 Stats -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69" y="0"/>
            <a:ext cx="78665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011271" y="2448266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011271" y="4409738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idx="26" hasCustomPrompt="1"/>
          </p:nvPr>
        </p:nvSpPr>
        <p:spPr>
          <a:xfrm>
            <a:off x="6188149" y="940405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5011270" y="1044704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>
          <a:xfrm>
            <a:off x="6188149" y="2907376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28" hasCustomPrompt="1"/>
          </p:nvPr>
        </p:nvSpPr>
        <p:spPr>
          <a:xfrm>
            <a:off x="5011270" y="3011676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idx="29" hasCustomPrompt="1"/>
          </p:nvPr>
        </p:nvSpPr>
        <p:spPr>
          <a:xfrm>
            <a:off x="6188149" y="4868849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5011270" y="4973149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-565463" y="685800"/>
            <a:ext cx="3342530" cy="5486400"/>
          </a:xfrm>
          <a:prstGeom prst="rect">
            <a:avLst/>
          </a:prstGeom>
        </p:spPr>
        <p:txBody>
          <a:bodyPr vert="horz" lIns="0" tIns="0" rIns="0" bIns="64008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521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1" hasCustomPrompt="1"/>
          </p:nvPr>
        </p:nvSpPr>
        <p:spPr>
          <a:xfrm>
            <a:off x="946298" y="685801"/>
            <a:ext cx="2981124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4800" b="1" i="0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274320" indent="-228600" algn="l">
              <a:spcBef>
                <a:spcPts val="700"/>
              </a:spcBef>
              <a:buClrTx/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457200" indent="-182880"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 with 4 stats -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69" y="0"/>
            <a:ext cx="78665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9" hasCustomPrompt="1"/>
          </p:nvPr>
        </p:nvSpPr>
        <p:spPr>
          <a:xfrm>
            <a:off x="6188149" y="685800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8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5011271" y="1949514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5011271" y="3433690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011271" y="4917866"/>
            <a:ext cx="6494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idx="28" hasCustomPrompt="1"/>
          </p:nvPr>
        </p:nvSpPr>
        <p:spPr>
          <a:xfrm>
            <a:off x="6188149" y="2169975"/>
            <a:ext cx="5318050" cy="10432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29" hasCustomPrompt="1"/>
          </p:nvPr>
        </p:nvSpPr>
        <p:spPr>
          <a:xfrm>
            <a:off x="6188149" y="3701573"/>
            <a:ext cx="5318050" cy="948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30" hasCustomPrompt="1"/>
          </p:nvPr>
        </p:nvSpPr>
        <p:spPr>
          <a:xfrm>
            <a:off x="6188149" y="5185748"/>
            <a:ext cx="5318050" cy="948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spcBef>
                <a:spcPts val="0"/>
              </a:spcBef>
              <a:defRPr sz="18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Gotham Narrow Black" charset="0"/>
                <a:ea typeface="Gotham Narrow Black" charset="0"/>
                <a:cs typeface="Gotham Narrow Black" charset="0"/>
              </a:defRPr>
            </a:lvl2pPr>
          </a:lstStyle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5011270" y="790099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5011270" y="2274275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32" hasCustomPrompt="1"/>
          </p:nvPr>
        </p:nvSpPr>
        <p:spPr>
          <a:xfrm>
            <a:off x="5011270" y="3758451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5011270" y="5242627"/>
            <a:ext cx="834019" cy="834653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4" hasCustomPrompt="1"/>
          </p:nvPr>
        </p:nvSpPr>
        <p:spPr>
          <a:xfrm>
            <a:off x="-565463" y="685800"/>
            <a:ext cx="3342530" cy="5486400"/>
          </a:xfrm>
          <a:prstGeom prst="rect">
            <a:avLst/>
          </a:prstGeom>
        </p:spPr>
        <p:txBody>
          <a:bodyPr vert="horz" lIns="0" tIns="0" rIns="0" bIns="64008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521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1" hasCustomPrompt="1"/>
          </p:nvPr>
        </p:nvSpPr>
        <p:spPr>
          <a:xfrm>
            <a:off x="946298" y="685801"/>
            <a:ext cx="2981124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4800" b="1" i="0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274320" indent="-228600" algn="l">
              <a:spcBef>
                <a:spcPts val="700"/>
              </a:spcBef>
              <a:buClrTx/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457200" indent="-182880"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Callout with 3 checks -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69" y="0"/>
            <a:ext cx="78665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idx="21" hasCustomPrompt="1"/>
          </p:nvPr>
        </p:nvSpPr>
        <p:spPr>
          <a:xfrm>
            <a:off x="6425183" y="1216129"/>
            <a:ext cx="5081015" cy="10741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7200" b="1" i="0" spc="-100" baseline="0">
                <a:solidFill>
                  <a:schemeClr val="tx1"/>
                </a:solidFill>
                <a:latin typeface="+mj-lt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DIN Next LT Pro Heavy" charset="0"/>
                <a:ea typeface="DIN Next LT Pro Heavy" charset="0"/>
                <a:cs typeface="DIN Next LT Pro Heavy" charset="0"/>
              </a:defRPr>
            </a:lvl2pPr>
          </a:lstStyle>
          <a:p>
            <a:pPr lvl="0"/>
            <a:r>
              <a:rPr lang="en-US"/>
              <a:t>One word.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25" hasCustomPrompt="1"/>
          </p:nvPr>
        </p:nvSpPr>
        <p:spPr>
          <a:xfrm>
            <a:off x="6425183" y="2891906"/>
            <a:ext cx="5081015" cy="10741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7200" b="1" i="0" spc="-100" baseline="0">
                <a:solidFill>
                  <a:schemeClr val="tx1"/>
                </a:solidFill>
                <a:latin typeface="+mj-lt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DIN Next LT Pro Heavy" charset="0"/>
                <a:ea typeface="DIN Next LT Pro Heavy" charset="0"/>
                <a:cs typeface="DIN Next LT Pro Heavy" charset="0"/>
              </a:defRPr>
            </a:lvl2pPr>
          </a:lstStyle>
          <a:p>
            <a:pPr lvl="0"/>
            <a:r>
              <a:rPr lang="en-US"/>
              <a:t>One word.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6" hasCustomPrompt="1"/>
          </p:nvPr>
        </p:nvSpPr>
        <p:spPr>
          <a:xfrm>
            <a:off x="6425183" y="4567683"/>
            <a:ext cx="5081015" cy="10741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7200" b="1" i="0" spc="-100" baseline="0">
                <a:solidFill>
                  <a:schemeClr val="tx1"/>
                </a:solidFill>
                <a:latin typeface="+mj-lt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600" b="1" i="0" cap="all" baseline="0">
                <a:latin typeface="DIN Next LT Pro Heavy" charset="0"/>
                <a:ea typeface="DIN Next LT Pro Heavy" charset="0"/>
                <a:cs typeface="DIN Next LT Pro Heavy" charset="0"/>
              </a:defRPr>
            </a:lvl2pPr>
          </a:lstStyle>
          <a:p>
            <a:pPr lvl="0"/>
            <a:r>
              <a:rPr lang="en-US"/>
              <a:t>One word.</a:t>
            </a:r>
          </a:p>
        </p:txBody>
      </p:sp>
      <p:sp>
        <p:nvSpPr>
          <p:cNvPr id="28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10" name="L-Shape 9"/>
          <p:cNvSpPr/>
          <p:nvPr userDrawn="1"/>
        </p:nvSpPr>
        <p:spPr>
          <a:xfrm rot="18445524">
            <a:off x="5250316" y="3060467"/>
            <a:ext cx="886437" cy="454231"/>
          </a:xfrm>
          <a:prstGeom prst="corner">
            <a:avLst>
              <a:gd name="adj1" fmla="val 38366"/>
              <a:gd name="adj2" fmla="val 391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 rot="18445524">
            <a:off x="5250316" y="1372380"/>
            <a:ext cx="886437" cy="454231"/>
          </a:xfrm>
          <a:prstGeom prst="corner">
            <a:avLst>
              <a:gd name="adj1" fmla="val 38366"/>
              <a:gd name="adj2" fmla="val 391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8445524">
            <a:off x="5250317" y="4748553"/>
            <a:ext cx="886437" cy="454231"/>
          </a:xfrm>
          <a:prstGeom prst="corner">
            <a:avLst>
              <a:gd name="adj1" fmla="val 38366"/>
              <a:gd name="adj2" fmla="val 391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idx="14" hasCustomPrompt="1"/>
          </p:nvPr>
        </p:nvSpPr>
        <p:spPr>
          <a:xfrm>
            <a:off x="-565463" y="685800"/>
            <a:ext cx="3342530" cy="5486400"/>
          </a:xfrm>
          <a:prstGeom prst="rect">
            <a:avLst/>
          </a:prstGeom>
        </p:spPr>
        <p:txBody>
          <a:bodyPr vert="horz" lIns="0" tIns="0" rIns="0" bIns="640080" rtlCol="0" anchor="ctr">
            <a:noAutofit/>
          </a:bodyPr>
          <a:lstStyle>
            <a:lvl1pPr algn="r">
              <a:lnSpc>
                <a:spcPct val="100000"/>
              </a:lnSpc>
              <a:spcBef>
                <a:spcPts val="1000"/>
              </a:spcBef>
              <a:defRPr sz="52100" b="1" i="0">
                <a:solidFill>
                  <a:schemeClr val="tx2">
                    <a:alpha val="15000"/>
                  </a:schemeClr>
                </a:solidFill>
                <a:latin typeface="Sentinel Black" charset="0"/>
                <a:ea typeface="Sentinel Black" charset="0"/>
                <a:cs typeface="Sentinel Black" charset="0"/>
              </a:defRPr>
            </a:lvl1pPr>
            <a:lvl2pPr marL="0" indent="0" algn="l">
              <a:spcBef>
                <a:spcPts val="1000"/>
              </a:spcBef>
              <a:buNone/>
              <a:defRPr sz="1800"/>
            </a:lvl2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1" hasCustomPrompt="1"/>
          </p:nvPr>
        </p:nvSpPr>
        <p:spPr>
          <a:xfrm>
            <a:off x="946298" y="685801"/>
            <a:ext cx="2981124" cy="548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4800" b="1" i="0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274320" indent="-228600" algn="l">
              <a:spcBef>
                <a:spcPts val="700"/>
              </a:spcBef>
              <a:buClrTx/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457200" indent="-182880"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— Text/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855232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9238128" y="685800"/>
            <a:ext cx="2268072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4000"/>
              </a:spcBef>
              <a:defRPr sz="16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274320" indent="-228600" algn="l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 </a:t>
            </a:r>
            <a:r>
              <a:rPr lang="en-US" err="1"/>
              <a:t>lfisjfisdf</a:t>
            </a:r>
            <a:endParaRPr lang="en-US"/>
          </a:p>
          <a:p>
            <a:pPr lvl="2"/>
            <a:r>
              <a:rPr lang="en-US"/>
              <a:t>Bullets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4" hasCustomPrompt="1"/>
          </p:nvPr>
        </p:nvSpPr>
        <p:spPr>
          <a:xfrm>
            <a:off x="676834" y="685801"/>
            <a:ext cx="7205384" cy="740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5"/>
          </p:nvPr>
        </p:nvSpPr>
        <p:spPr>
          <a:xfrm>
            <a:off x="685800" y="1869141"/>
            <a:ext cx="7196418" cy="4303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allout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544877" y="674075"/>
            <a:ext cx="6776266" cy="54981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2"/>
          </p:nvPr>
        </p:nvSpPr>
        <p:spPr>
          <a:xfrm>
            <a:off x="7474687" y="674075"/>
            <a:ext cx="3846455" cy="5498126"/>
          </a:xfrm>
          <a:prstGeom prst="rect">
            <a:avLst/>
          </a:prstGeom>
        </p:spPr>
        <p:txBody>
          <a:bodyPr vert="horz" lIns="822960" tIns="822960" rIns="822960" bIns="822960" rtlCol="0" anchor="ctr">
            <a:noAutofit/>
          </a:bodyPr>
          <a:lstStyle>
            <a:lvl1pPr>
              <a:lnSpc>
                <a:spcPct val="90000"/>
              </a:lnSpc>
              <a:spcBef>
                <a:spcPts val="4000"/>
              </a:spcBef>
              <a:spcAft>
                <a:spcPts val="1000"/>
              </a:spcAft>
              <a:defRPr sz="2400" b="1" i="0" cap="all" baseline="0">
                <a:solidFill>
                  <a:schemeClr val="accent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>
              <a:lnSpc>
                <a:spcPct val="110000"/>
              </a:lnSpc>
              <a:spcBef>
                <a:spcPts val="2000"/>
              </a:spcBef>
              <a:buNone/>
              <a:defRPr sz="1800" b="0" i="1" cap="none" baseline="0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228600" indent="-182880">
              <a:buClr>
                <a:schemeClr val="accent1"/>
              </a:buClr>
              <a:buFont typeface="Arial" charset="0"/>
              <a:buChar char="•"/>
              <a:defRPr sz="14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457200" indent="-182880">
              <a:buFont typeface=".AppleSystemUIFont" charset="-120"/>
              <a:buChar char="–"/>
              <a:defRPr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4pPr>
            <a:lvl5pPr marL="685800" indent="-182880">
              <a:buFont typeface="Courier New" charset="0"/>
              <a:buChar char="o"/>
              <a:defRPr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5982" y="2678744"/>
            <a:ext cx="6858704" cy="1488788"/>
          </a:xfrm>
          <a:solidFill>
            <a:schemeClr val="bg1"/>
          </a:solidFill>
        </p:spPr>
        <p:txBody>
          <a:bodyPr tIns="182880" bIns="0" anchor="ctr" anchorCtr="0">
            <a:noAutofit/>
          </a:bodyPr>
          <a:lstStyle>
            <a:lvl1pPr>
              <a:lnSpc>
                <a:spcPct val="70000"/>
              </a:lnSpc>
              <a:defRPr sz="9400" b="1" i="0" spc="-100" baseline="0">
                <a:solidFill>
                  <a:schemeClr val="tx1"/>
                </a:solidFill>
                <a:latin typeface="Sentinel Semibold" charset="0"/>
                <a:ea typeface="Sentinel Semibold" charset="0"/>
                <a:cs typeface="Sentinel Semibold" charset="0"/>
              </a:defRPr>
            </a:lvl1pPr>
          </a:lstStyle>
          <a:p>
            <a:r>
              <a:rPr lang="en-US"/>
              <a:t>#</a:t>
            </a:r>
            <a:r>
              <a:rPr lang="en-US" err="1"/>
              <a:t>OwnIt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— 2 Texts/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855232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9238128" y="685800"/>
            <a:ext cx="2268072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4000"/>
              </a:spcBef>
              <a:defRPr sz="1600" b="1" i="0" cap="all" baseline="0">
                <a:solidFill>
                  <a:schemeClr val="bg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 b="0" i="1">
                <a:solidFill>
                  <a:schemeClr val="bg1"/>
                </a:solidFill>
                <a:latin typeface="Sentinel Light" charset="0"/>
                <a:ea typeface="Sentinel Light" charset="0"/>
                <a:cs typeface="Sentinel Light" charset="0"/>
              </a:defRPr>
            </a:lvl2pPr>
            <a:lvl3pPr marL="274320" indent="-228600" algn="l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 </a:t>
            </a:r>
            <a:r>
              <a:rPr lang="en-US" err="1"/>
              <a:t>lfisjfisdf</a:t>
            </a:r>
            <a:endParaRPr lang="en-US"/>
          </a:p>
          <a:p>
            <a:pPr lvl="2"/>
            <a:r>
              <a:rPr lang="en-US"/>
              <a:t>Bullets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4" hasCustomPrompt="1"/>
          </p:nvPr>
        </p:nvSpPr>
        <p:spPr>
          <a:xfrm>
            <a:off x="676834" y="685801"/>
            <a:ext cx="7205384" cy="740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5"/>
          </p:nvPr>
        </p:nvSpPr>
        <p:spPr>
          <a:xfrm>
            <a:off x="685800" y="1869141"/>
            <a:ext cx="3295185" cy="4303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71159F-7081-7E48-B7F8-BDC1AB1CA7D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87033" y="1869141"/>
            <a:ext cx="3295185" cy="4303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80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Callout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39670" y="0"/>
            <a:ext cx="85523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39670" y="0"/>
            <a:ext cx="8552331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85800" y="685800"/>
            <a:ext cx="2268071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7633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Side Title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39670" y="0"/>
            <a:ext cx="85523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39670" y="0"/>
            <a:ext cx="8552331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DF1E96D-0A39-144F-A9C4-1DB97F449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5800"/>
            <a:ext cx="2268071" cy="5486400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l">
              <a:lnSpc>
                <a:spcPct val="90000"/>
              </a:lnSpc>
              <a:defRPr sz="24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  <p:extLst>
      <p:ext uri="{BB962C8B-B14F-4D97-AF65-F5344CB8AC3E}">
        <p14:creationId xmlns:p14="http://schemas.microsoft.com/office/powerpoint/2010/main" val="3937218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 Text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39670" y="0"/>
            <a:ext cx="85523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676834" y="685801"/>
            <a:ext cx="2272375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3644333" y="0"/>
            <a:ext cx="8547668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5"/>
          </p:nvPr>
        </p:nvSpPr>
        <p:spPr>
          <a:xfrm>
            <a:off x="685800" y="2243329"/>
            <a:ext cx="2268071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361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 Small Title with Importa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5470" y="0"/>
            <a:ext cx="78665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89B5282-557B-3746-B4E8-5B1E28A93E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6834" y="685800"/>
            <a:ext cx="3105004" cy="438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i="0" cap="all" baseline="0">
                <a:solidFill>
                  <a:schemeClr val="bg1">
                    <a:lumMod val="75000"/>
                  </a:schemeClr>
                </a:solidFill>
                <a:latin typeface="Gotham Narrow Bold" pitchFamily="2" charset="0"/>
                <a:ea typeface="Gotham Narrow Bold" pitchFamily="2" charset="0"/>
                <a:cs typeface="Gotham Narrow Bold" pitchFamily="2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Breadcrumb/</a:t>
            </a:r>
            <a:br>
              <a:rPr lang="en-US"/>
            </a:br>
            <a:r>
              <a:rPr lang="en-US" err="1"/>
              <a:t>followup</a:t>
            </a:r>
            <a:endParaRPr lang="en-US"/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7D0CDB10-4537-2240-AAC6-3C5024D3DFF4}"/>
              </a:ext>
            </a:extLst>
          </p:cNvPr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4E6FF074-DCB8-EF4D-B375-649E4E88EAF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653419" y="309282"/>
            <a:ext cx="7210632" cy="6239436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A30F51BF-EEAE-9D49-9A00-8026B7EE257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85800" y="1585732"/>
            <a:ext cx="3096038" cy="4586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defRPr sz="2600" b="0" i="1">
                <a:solidFill>
                  <a:schemeClr val="tx1"/>
                </a:solidFill>
                <a:latin typeface="Sentinel Book" pitchFamily="2" charset="0"/>
                <a:ea typeface="Sentinel Book" pitchFamily="2" charset="0"/>
                <a:cs typeface="Sentinel Book" pitchFamily="2" charset="0"/>
              </a:defRPr>
            </a:lvl1pPr>
            <a:lvl2pPr marL="0" indent="0">
              <a:lnSpc>
                <a:spcPct val="110000"/>
              </a:lnSpc>
              <a:spcBef>
                <a:spcPts val="500"/>
              </a:spcBef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2000"/>
              </a:spcBef>
              <a:buNone/>
              <a:defRPr sz="1100" b="1" i="0" cap="all" baseline="0">
                <a:solidFill>
                  <a:schemeClr val="tx1"/>
                </a:solidFill>
                <a:latin typeface="Gotham Narrow Bold" pitchFamily="2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Insight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2544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Image/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85523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552331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9238129" y="685800"/>
            <a:ext cx="2268071" cy="5486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54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20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965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Image/Sid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85523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552331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DF1E96D-0A39-144F-A9C4-1DB97F449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8129" y="685800"/>
            <a:ext cx="2268071" cy="5486400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l">
              <a:lnSpc>
                <a:spcPct val="90000"/>
              </a:lnSpc>
              <a:defRPr sz="24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  <p:extLst>
      <p:ext uri="{BB962C8B-B14F-4D97-AF65-F5344CB8AC3E}">
        <p14:creationId xmlns:p14="http://schemas.microsoft.com/office/powerpoint/2010/main" val="4355003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— Image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4663" y="0"/>
            <a:ext cx="85523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9229163" y="685801"/>
            <a:ext cx="2272375" cy="111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 sz="40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title.</a:t>
            </a:r>
          </a:p>
          <a:p>
            <a:pPr lvl="1"/>
            <a:r>
              <a:rPr lang="en-US"/>
              <a:t>Subheading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8547668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5"/>
          </p:nvPr>
        </p:nvSpPr>
        <p:spPr>
          <a:xfrm>
            <a:off x="9238129" y="2243329"/>
            <a:ext cx="2268071" cy="3928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6231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</p:spTree>
    <p:extLst>
      <p:ext uri="{BB962C8B-B14F-4D97-AF65-F5344CB8AC3E}">
        <p14:creationId xmlns:p14="http://schemas.microsoft.com/office/powerpoint/2010/main" val="21463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0" hasCustomPrompt="1"/>
          </p:nvPr>
        </p:nvSpPr>
        <p:spPr>
          <a:xfrm>
            <a:off x="4066032" y="1399031"/>
            <a:ext cx="4059936" cy="4059936"/>
          </a:xfrm>
          <a:prstGeom prst="ellipse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0000"/>
              </a:lnSpc>
              <a:spcBef>
                <a:spcPts val="500"/>
              </a:spcBef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ctr">
              <a:spcBef>
                <a:spcPts val="100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ctr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li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772" y="0"/>
            <a:ext cx="2436628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6628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875028" y="0"/>
            <a:ext cx="2436628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7311656" y="0"/>
            <a:ext cx="2436628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748284" y="0"/>
            <a:ext cx="2436628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32" hasCustomPrompt="1"/>
          </p:nvPr>
        </p:nvSpPr>
        <p:spPr>
          <a:xfrm>
            <a:off x="445443" y="5535885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3" hasCustomPrompt="1"/>
          </p:nvPr>
        </p:nvSpPr>
        <p:spPr>
          <a:xfrm>
            <a:off x="2882071" y="5535885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5318699" y="5535885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35" hasCustomPrompt="1"/>
          </p:nvPr>
        </p:nvSpPr>
        <p:spPr>
          <a:xfrm>
            <a:off x="7755327" y="5535885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36" hasCustomPrompt="1"/>
          </p:nvPr>
        </p:nvSpPr>
        <p:spPr>
          <a:xfrm>
            <a:off x="10191955" y="5535885"/>
            <a:ext cx="1549286" cy="820502"/>
          </a:xfr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/>
              <a:t>Client logo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d Isolat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85800" y="685800"/>
            <a:ext cx="10820400" cy="54864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Zo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-1" y="0"/>
            <a:ext cx="432547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325470" y="0"/>
            <a:ext cx="7866530" cy="685799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3" hasCustomPrompt="1"/>
          </p:nvPr>
        </p:nvSpPr>
        <p:spPr>
          <a:xfrm>
            <a:off x="685800" y="685800"/>
            <a:ext cx="2971800" cy="54864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you see all of the picture.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|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161654" y="0"/>
            <a:ext cx="9030346" cy="685799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8D02CED-4001-F04E-B7B7-019FD2E2B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5800"/>
            <a:ext cx="1871421" cy="5486400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l">
              <a:lnSpc>
                <a:spcPct val="90000"/>
              </a:lnSpc>
              <a:defRPr sz="24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</p:spTree>
    <p:extLst>
      <p:ext uri="{BB962C8B-B14F-4D97-AF65-F5344CB8AC3E}">
        <p14:creationId xmlns:p14="http://schemas.microsoft.com/office/powerpoint/2010/main" val="23423090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| Isolat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8D02CED-4001-F04E-B7B7-019FD2E2B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5800"/>
            <a:ext cx="1871421" cy="5486400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 algn="l">
              <a:lnSpc>
                <a:spcPct val="90000"/>
              </a:lnSpc>
              <a:defRPr sz="2400" b="1" i="0" cap="all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</a:lstStyle>
          <a:p>
            <a:r>
              <a:rPr lang="en-US"/>
              <a:t>click to edit title – fit on one line.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5FDE1-F463-924C-A094-79492F27DB7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61654" y="309966"/>
            <a:ext cx="8710048" cy="6238068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85270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— 2 Callou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772" y="0"/>
            <a:ext cx="6094228" cy="3429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3429000"/>
            <a:ext cx="6094228" cy="3429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20" hasCustomPrompt="1"/>
          </p:nvPr>
        </p:nvSpPr>
        <p:spPr>
          <a:xfrm>
            <a:off x="6096000" y="0"/>
            <a:ext cx="6094228" cy="34290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365760" rIns="457200" bIns="27432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1" hasCustomPrompt="1"/>
          </p:nvPr>
        </p:nvSpPr>
        <p:spPr>
          <a:xfrm>
            <a:off x="1772" y="3429000"/>
            <a:ext cx="6094228" cy="34290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365760" rIns="457200" bIns="27432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— 3 Callou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128000" y="0"/>
            <a:ext cx="4064000" cy="3429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772" y="0"/>
            <a:ext cx="4064000" cy="3429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365760" rIns="457200" bIns="27432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9" hasCustomPrompt="1"/>
          </p:nvPr>
        </p:nvSpPr>
        <p:spPr>
          <a:xfrm>
            <a:off x="4062228" y="0"/>
            <a:ext cx="4064000" cy="34290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365760" rIns="457200" bIns="27432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0" hasCustomPrompt="1"/>
          </p:nvPr>
        </p:nvSpPr>
        <p:spPr>
          <a:xfrm>
            <a:off x="8129772" y="3429000"/>
            <a:ext cx="4064000" cy="34290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365760" rIns="457200" bIns="274320" rtlCol="0" anchor="ctr">
            <a:noAutofit/>
          </a:bodyPr>
          <a:lstStyle>
            <a:lvl1pPr algn="l">
              <a:lnSpc>
                <a:spcPct val="80000"/>
              </a:lnSpc>
              <a:spcBef>
                <a:spcPts val="500"/>
              </a:spcBef>
              <a:defRPr sz="3600" b="1" i="0" baseline="0">
                <a:solidFill>
                  <a:schemeClr val="bg1">
                    <a:lumMod val="85000"/>
                  </a:schemeClr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1pPr>
            <a:lvl2pPr marL="0" indent="0" algn="l">
              <a:spcBef>
                <a:spcPts val="1000"/>
              </a:spcBef>
              <a:buNone/>
              <a:defRPr sz="1800" b="1" i="0" cap="all" baseline="0">
                <a:solidFill>
                  <a:schemeClr val="tx1"/>
                </a:solidFill>
                <a:latin typeface="Gotham Narrow Black" charset="0"/>
                <a:ea typeface="Gotham Narrow Black" charset="0"/>
                <a:cs typeface="Gotham Narrow Black" charset="0"/>
              </a:defRPr>
            </a:lvl2pPr>
            <a:lvl3pPr marL="0" indent="0" algn="l">
              <a:spcBef>
                <a:spcPts val="700"/>
              </a:spcBef>
              <a:buNone/>
              <a:defRPr sz="16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large callout.</a:t>
            </a:r>
          </a:p>
          <a:p>
            <a:pPr lvl="1"/>
            <a:r>
              <a:rPr lang="en-US"/>
              <a:t>Subheading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667500" y="685800"/>
            <a:ext cx="7641167" cy="5342467"/>
          </a:xfrm>
          <a:prstGeom prst="roundRect">
            <a:avLst>
              <a:gd name="adj" fmla="val 480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 userDrawn="1"/>
        </p:nvSpPr>
        <p:spPr>
          <a:xfrm>
            <a:off x="5809785" y="5835112"/>
            <a:ext cx="9509590" cy="337088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809785" y="5835112"/>
            <a:ext cx="9509590" cy="1776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4838700" cy="968188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4400" spc="0" baseline="0"/>
            </a:lvl1pPr>
          </a:lstStyle>
          <a:p>
            <a:r>
              <a:rPr lang="en-US"/>
              <a:t>click to edit title that is two lines.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2"/>
          </p:nvPr>
        </p:nvSpPr>
        <p:spPr>
          <a:xfrm>
            <a:off x="685800" y="2097023"/>
            <a:ext cx="4838700" cy="4075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97179" y="956930"/>
            <a:ext cx="5394821" cy="4550735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10443199" y="787867"/>
            <a:ext cx="89768" cy="91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 userDrawn="1"/>
        </p:nvSpPr>
        <p:spPr>
          <a:xfrm>
            <a:off x="9769943" y="5835111"/>
            <a:ext cx="1436281" cy="115363"/>
          </a:xfrm>
          <a:prstGeom prst="round2SameRect">
            <a:avLst>
              <a:gd name="adj1" fmla="val 3366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32012"/>
            <a:ext cx="10820400" cy="891988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sz="3600" spc="0" baseline="0"/>
            </a:lvl1pPr>
          </a:lstStyle>
          <a:p>
            <a:r>
              <a:rPr lang="en-US"/>
              <a:t>click to edit title that is two lines.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685800" y="1600201"/>
            <a:ext cx="1684867" cy="182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85800" y="3721312"/>
            <a:ext cx="1684867" cy="182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4" hasCustomPrompt="1"/>
          </p:nvPr>
        </p:nvSpPr>
        <p:spPr>
          <a:xfrm>
            <a:off x="9821333" y="1600201"/>
            <a:ext cx="1684867" cy="182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5" hasCustomPrompt="1"/>
          </p:nvPr>
        </p:nvSpPr>
        <p:spPr>
          <a:xfrm>
            <a:off x="9821333" y="3721312"/>
            <a:ext cx="1684867" cy="182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2929336" y="1600201"/>
            <a:ext cx="6333329" cy="4428067"/>
          </a:xfrm>
          <a:prstGeom prst="roundRect">
            <a:avLst>
              <a:gd name="adj" fmla="val 480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 userDrawn="1"/>
        </p:nvSpPr>
        <p:spPr>
          <a:xfrm>
            <a:off x="2091624" y="5892807"/>
            <a:ext cx="8008752" cy="27939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091603" y="5865520"/>
            <a:ext cx="8008794" cy="162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36603" y="1817225"/>
            <a:ext cx="6118794" cy="3831272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6058593" y="1689490"/>
            <a:ext cx="74815" cy="7481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 userDrawn="1"/>
        </p:nvSpPr>
        <p:spPr>
          <a:xfrm>
            <a:off x="5500778" y="5865521"/>
            <a:ext cx="1190445" cy="95617"/>
          </a:xfrm>
          <a:prstGeom prst="round2SameRect">
            <a:avLst>
              <a:gd name="adj1" fmla="val 3366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32012"/>
            <a:ext cx="10820400" cy="891988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sz="3600" spc="0" baseline="0"/>
            </a:lvl1pPr>
          </a:lstStyle>
          <a:p>
            <a:r>
              <a:rPr lang="en-US"/>
              <a:t>click to edit title that is two lines.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3896742" y="1600201"/>
            <a:ext cx="6333329" cy="4428067"/>
          </a:xfrm>
          <a:prstGeom prst="roundRect">
            <a:avLst>
              <a:gd name="adj" fmla="val 480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 userDrawn="1"/>
        </p:nvSpPr>
        <p:spPr>
          <a:xfrm>
            <a:off x="3059030" y="5892807"/>
            <a:ext cx="8008752" cy="27939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059009" y="5865520"/>
            <a:ext cx="8008794" cy="1627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04009" y="1817225"/>
            <a:ext cx="6118794" cy="3831272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spot where picture </a:t>
            </a:r>
            <a:br>
              <a:rPr lang="en-US"/>
            </a:br>
            <a:r>
              <a:rPr lang="en-US"/>
              <a:t>is cropped to this frame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7025999" y="1689490"/>
            <a:ext cx="74815" cy="7481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 userDrawn="1"/>
        </p:nvSpPr>
        <p:spPr>
          <a:xfrm>
            <a:off x="6468184" y="5865521"/>
            <a:ext cx="1190445" cy="95617"/>
          </a:xfrm>
          <a:prstGeom prst="round2SameRect">
            <a:avLst>
              <a:gd name="adj1" fmla="val 3366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E0F8BF3-FE3A-D749-A005-6F9058640B39}"/>
              </a:ext>
            </a:extLst>
          </p:cNvPr>
          <p:cNvSpPr/>
          <p:nvPr userDrawn="1"/>
        </p:nvSpPr>
        <p:spPr>
          <a:xfrm>
            <a:off x="1326790" y="2461304"/>
            <a:ext cx="2087946" cy="3892528"/>
          </a:xfrm>
          <a:prstGeom prst="roundRect">
            <a:avLst>
              <a:gd name="adj" fmla="val 69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DF160C-CE67-9B49-AA3C-AB6D4AB74C95}"/>
              </a:ext>
            </a:extLst>
          </p:cNvPr>
          <p:cNvGrpSpPr/>
          <p:nvPr userDrawn="1"/>
        </p:nvGrpSpPr>
        <p:grpSpPr>
          <a:xfrm>
            <a:off x="2085123" y="2629286"/>
            <a:ext cx="476410" cy="51100"/>
            <a:chOff x="5133560" y="935848"/>
            <a:chExt cx="697512" cy="748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812FE5-87D9-524E-AE32-0C4AE02EF944}"/>
                </a:ext>
              </a:extLst>
            </p:cNvPr>
            <p:cNvSpPr/>
            <p:nvPr/>
          </p:nvSpPr>
          <p:spPr>
            <a:xfrm>
              <a:off x="5133560" y="935848"/>
              <a:ext cx="74815" cy="748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DB5528-C7A6-EC47-8D2A-6F230A3EC971}"/>
                </a:ext>
              </a:extLst>
            </p:cNvPr>
            <p:cNvSpPr/>
            <p:nvPr/>
          </p:nvSpPr>
          <p:spPr>
            <a:xfrm>
              <a:off x="5350833" y="939958"/>
              <a:ext cx="480239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F3417A9-9F50-5F4D-92E7-71A75DD83D05}"/>
              </a:ext>
            </a:extLst>
          </p:cNvPr>
          <p:cNvSpPr/>
          <p:nvPr userDrawn="1"/>
        </p:nvSpPr>
        <p:spPr>
          <a:xfrm>
            <a:off x="2249576" y="6020194"/>
            <a:ext cx="242372" cy="2423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5381779-0F1E-4E42-A086-0911D8BBE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26442" y="2821626"/>
            <a:ext cx="1888640" cy="3107302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</p:spTree>
    <p:extLst>
      <p:ext uri="{BB962C8B-B14F-4D97-AF65-F5344CB8AC3E}">
        <p14:creationId xmlns:p14="http://schemas.microsoft.com/office/powerpoint/2010/main" val="11598435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FD7BBFE5-AD80-BD45-A9BF-BBC20977B4BF}"/>
              </a:ext>
            </a:extLst>
          </p:cNvPr>
          <p:cNvSpPr/>
          <p:nvPr userDrawn="1"/>
        </p:nvSpPr>
        <p:spPr>
          <a:xfrm>
            <a:off x="6058593" y="1689490"/>
            <a:ext cx="74815" cy="7481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4A2A3BC5-C7CF-6F49-8CDE-18EF89875ED4}"/>
              </a:ext>
            </a:extLst>
          </p:cNvPr>
          <p:cNvSpPr/>
          <p:nvPr userDrawn="1"/>
        </p:nvSpPr>
        <p:spPr>
          <a:xfrm>
            <a:off x="5500778" y="5865521"/>
            <a:ext cx="1190445" cy="95617"/>
          </a:xfrm>
          <a:prstGeom prst="round2SameRect">
            <a:avLst>
              <a:gd name="adj1" fmla="val 3366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D8F3B1E-9100-B041-99A5-2AC3AD305786}"/>
              </a:ext>
            </a:extLst>
          </p:cNvPr>
          <p:cNvSpPr/>
          <p:nvPr userDrawn="1"/>
        </p:nvSpPr>
        <p:spPr>
          <a:xfrm>
            <a:off x="4812090" y="1600199"/>
            <a:ext cx="2567821" cy="4787153"/>
          </a:xfrm>
          <a:prstGeom prst="roundRect">
            <a:avLst>
              <a:gd name="adj" fmla="val 69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902CE5-9E95-A148-A8B8-CC47D7AAFCF0}"/>
              </a:ext>
            </a:extLst>
          </p:cNvPr>
          <p:cNvGrpSpPr/>
          <p:nvPr userDrawn="1"/>
        </p:nvGrpSpPr>
        <p:grpSpPr>
          <a:xfrm>
            <a:off x="5744712" y="1806787"/>
            <a:ext cx="585904" cy="62844"/>
            <a:chOff x="5133560" y="935848"/>
            <a:chExt cx="697512" cy="7481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52A314-4D46-4B42-BAF8-5CCB84D70799}"/>
                </a:ext>
              </a:extLst>
            </p:cNvPr>
            <p:cNvSpPr/>
            <p:nvPr/>
          </p:nvSpPr>
          <p:spPr>
            <a:xfrm>
              <a:off x="5133560" y="935848"/>
              <a:ext cx="74815" cy="748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0E495A-E257-C54F-A927-6A8D44700650}"/>
                </a:ext>
              </a:extLst>
            </p:cNvPr>
            <p:cNvSpPr/>
            <p:nvPr/>
          </p:nvSpPr>
          <p:spPr>
            <a:xfrm>
              <a:off x="5350833" y="939958"/>
              <a:ext cx="480239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F86AEEA4-23E1-4B49-A9A3-EF95072A4A2B}"/>
              </a:ext>
            </a:extLst>
          </p:cNvPr>
          <p:cNvSpPr/>
          <p:nvPr userDrawn="1"/>
        </p:nvSpPr>
        <p:spPr>
          <a:xfrm>
            <a:off x="5946961" y="5977032"/>
            <a:ext cx="298077" cy="2980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C3FA925-7FFB-3E4D-9251-C81439399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32012"/>
            <a:ext cx="10820400" cy="891988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sz="3600" spc="0" baseline="0"/>
            </a:lvl1pPr>
          </a:lstStyle>
          <a:p>
            <a:r>
              <a:rPr lang="en-US"/>
              <a:t>click to edit title that is two lines.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5C1A25B-DC48-0F4A-A271-3D271EAD5DD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911861" y="1829441"/>
            <a:ext cx="2433918" cy="12003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9D84FD1-77F8-ED4B-A71E-2B28326089C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11861" y="3335194"/>
            <a:ext cx="2433918" cy="12003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851EE18-F317-2348-8DF0-3A51184574C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911861" y="4776720"/>
            <a:ext cx="2433918" cy="12003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1A7F555-4E20-DC4A-9DE6-5E837C9BB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846222" y="1829441"/>
            <a:ext cx="2433918" cy="12003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A0C8BE36-9F9F-2B41-9FDD-782F1371A3F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846222" y="3335194"/>
            <a:ext cx="2433918" cy="12003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BF0D5B70-6761-0845-AE7E-51A7286AD0B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846222" y="4776720"/>
            <a:ext cx="2433918" cy="12003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1">
                <a:solidFill>
                  <a:schemeClr val="tx1"/>
                </a:solidFill>
                <a:latin typeface="Sentinel Light" charset="0"/>
                <a:ea typeface="Sentinel Light" charset="0"/>
                <a:cs typeface="Sentinel Light" charset="0"/>
              </a:defRPr>
            </a:lvl1pPr>
            <a:lvl2pPr marL="0" indent="0" algn="ctr">
              <a:spcBef>
                <a:spcPts val="500"/>
              </a:spcBef>
              <a:buNone/>
              <a:defRPr sz="1400"/>
            </a:lvl2pPr>
            <a:lvl3pPr marL="0" indent="0" algn="ctr">
              <a:buNone/>
              <a:defRPr sz="1600"/>
            </a:lvl3pPr>
            <a:lvl4pPr marL="0" indent="0" algn="ctr">
              <a:buNone/>
              <a:defRPr/>
            </a:lvl4pPr>
            <a:lvl5pPr marL="808038" indent="0" algn="ctr">
              <a:buNone/>
              <a:defRPr/>
            </a:lvl5pPr>
          </a:lstStyle>
          <a:p>
            <a:pPr lvl="0"/>
            <a:r>
              <a:rPr lang="en-US"/>
              <a:t>Use this style if you have a few large bullet points.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DDFC0798-A54A-BE43-86D0-C683E0E836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4645" y="2058682"/>
            <a:ext cx="2322708" cy="3790945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spot where picture is cropped to this frame</a:t>
            </a:r>
          </a:p>
        </p:txBody>
      </p:sp>
    </p:spTree>
    <p:extLst>
      <p:ext uri="{BB962C8B-B14F-4D97-AF65-F5344CB8AC3E}">
        <p14:creationId xmlns:p14="http://schemas.microsoft.com/office/powerpoint/2010/main" val="42302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53356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title – fit on one line.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108204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Use this style if you have a few large bullet points. </a:t>
            </a:r>
          </a:p>
          <a:p>
            <a:pPr lvl="1"/>
            <a:r>
              <a:rPr lang="en-US"/>
              <a:t>This is for a bullet slide with a lot of text.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11205168" y="6305147"/>
            <a:ext cx="776161" cy="43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Avenir Next LT Pro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.AppleSystemUIFont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SzPct val="84000"/>
              <a:buFont typeface="Courier New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86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23A7A3-78C7-FF49-9AEE-9C61462AD7F9}" type="slidenum">
              <a:rPr lang="en-US" b="0" i="0" smtClean="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pPr algn="r"/>
              <a:t>‹#›</a:t>
            </a:fld>
            <a:endParaRPr lang="en-US" b="0" i="0">
              <a:solidFill>
                <a:schemeClr val="tx1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3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09" r:id="rId2"/>
    <p:sldLayoutId id="2147483842" r:id="rId3"/>
    <p:sldLayoutId id="2147483891" r:id="rId4"/>
    <p:sldLayoutId id="2147483724" r:id="rId5"/>
    <p:sldLayoutId id="2147483779" r:id="rId6"/>
    <p:sldLayoutId id="2147483701" r:id="rId7"/>
    <p:sldLayoutId id="2147483782" r:id="rId8"/>
    <p:sldLayoutId id="2147483785" r:id="rId9"/>
    <p:sldLayoutId id="2147483791" r:id="rId10"/>
    <p:sldLayoutId id="2147483783" r:id="rId11"/>
    <p:sldLayoutId id="2147483784" r:id="rId12"/>
    <p:sldLayoutId id="2147483787" r:id="rId13"/>
    <p:sldLayoutId id="2147483776" r:id="rId14"/>
    <p:sldLayoutId id="2147483694" r:id="rId15"/>
    <p:sldLayoutId id="2147483685" r:id="rId16"/>
    <p:sldLayoutId id="2147483912" r:id="rId17"/>
    <p:sldLayoutId id="2147483740" r:id="rId18"/>
    <p:sldLayoutId id="2147483839" r:id="rId19"/>
    <p:sldLayoutId id="2147483761" r:id="rId20"/>
    <p:sldLayoutId id="2147483879" r:id="rId21"/>
    <p:sldLayoutId id="2147483895" r:id="rId22"/>
    <p:sldLayoutId id="2147483729" r:id="rId23"/>
    <p:sldLayoutId id="2147483911" r:id="rId24"/>
    <p:sldLayoutId id="2147483686" r:id="rId25"/>
    <p:sldLayoutId id="2147483753" r:id="rId26"/>
    <p:sldLayoutId id="2147483722" r:id="rId27"/>
    <p:sldLayoutId id="2147483691" r:id="rId28"/>
    <p:sldLayoutId id="2147483744" r:id="rId29"/>
    <p:sldLayoutId id="2147483763" r:id="rId30"/>
    <p:sldLayoutId id="2147483759" r:id="rId31"/>
    <p:sldLayoutId id="2147483846" r:id="rId32"/>
    <p:sldLayoutId id="2147483844" r:id="rId33"/>
    <p:sldLayoutId id="2147483845" r:id="rId34"/>
    <p:sldLayoutId id="2147483871" r:id="rId35"/>
    <p:sldLayoutId id="2147483802" r:id="rId36"/>
    <p:sldLayoutId id="2147483803" r:id="rId37"/>
    <p:sldLayoutId id="2147483752" r:id="rId38"/>
    <p:sldLayoutId id="2147483715" r:id="rId39"/>
    <p:sldLayoutId id="2147483799" r:id="rId40"/>
    <p:sldLayoutId id="2147483800" r:id="rId41"/>
    <p:sldLayoutId id="2147483743" r:id="rId42"/>
    <p:sldLayoutId id="2147483840" r:id="rId43"/>
    <p:sldLayoutId id="2147483768" r:id="rId44"/>
    <p:sldLayoutId id="2147483732" r:id="rId45"/>
    <p:sldLayoutId id="2147483733" r:id="rId46"/>
    <p:sldLayoutId id="2147483851" r:id="rId47"/>
    <p:sldLayoutId id="2147483852" r:id="rId48"/>
    <p:sldLayoutId id="2147483711" r:id="rId49"/>
    <p:sldLayoutId id="2147483804" r:id="rId50"/>
    <p:sldLayoutId id="2147483913" r:id="rId51"/>
    <p:sldLayoutId id="2147483750" r:id="rId52"/>
    <p:sldLayoutId id="2147483751" r:id="rId53"/>
    <p:sldLayoutId id="2147483817" r:id="rId54"/>
    <p:sldLayoutId id="2147483818" r:id="rId55"/>
    <p:sldLayoutId id="2147483820" r:id="rId56"/>
    <p:sldLayoutId id="2147483792" r:id="rId57"/>
    <p:sldLayoutId id="2147483793" r:id="rId58"/>
    <p:sldLayoutId id="2147483878" r:id="rId59"/>
    <p:sldLayoutId id="2147483794" r:id="rId60"/>
    <p:sldLayoutId id="2147483795" r:id="rId61"/>
    <p:sldLayoutId id="2147483857" r:id="rId62"/>
    <p:sldLayoutId id="2147483858" r:id="rId63"/>
    <p:sldLayoutId id="2147483859" r:id="rId64"/>
    <p:sldLayoutId id="2147483796" r:id="rId65"/>
    <p:sldLayoutId id="2147483797" r:id="rId66"/>
    <p:sldLayoutId id="2147483810" r:id="rId67"/>
    <p:sldLayoutId id="2147483811" r:id="rId68"/>
    <p:sldLayoutId id="2147483882" r:id="rId69"/>
    <p:sldLayoutId id="2147483821" r:id="rId70"/>
    <p:sldLayoutId id="2147483822" r:id="rId71"/>
    <p:sldLayoutId id="2147483823" r:id="rId72"/>
    <p:sldLayoutId id="2147483824" r:id="rId73"/>
    <p:sldLayoutId id="2147483825" r:id="rId74"/>
    <p:sldLayoutId id="2147483826" r:id="rId75"/>
    <p:sldLayoutId id="2147483827" r:id="rId76"/>
    <p:sldLayoutId id="2147483828" r:id="rId77"/>
    <p:sldLayoutId id="2147483809" r:id="rId78"/>
    <p:sldLayoutId id="2147483742" r:id="rId79"/>
    <p:sldLayoutId id="2147483884" r:id="rId80"/>
    <p:sldLayoutId id="2147483848" r:id="rId81"/>
    <p:sldLayoutId id="2147483873" r:id="rId82"/>
    <p:sldLayoutId id="2147483849" r:id="rId83"/>
    <p:sldLayoutId id="2147483914" r:id="rId84"/>
    <p:sldLayoutId id="2147483866" r:id="rId85"/>
    <p:sldLayoutId id="2147483874" r:id="rId86"/>
    <p:sldLayoutId id="2147483867" r:id="rId87"/>
    <p:sldLayoutId id="2147483697" r:id="rId88"/>
    <p:sldLayoutId id="2147483721" r:id="rId89"/>
    <p:sldLayoutId id="2147483812" r:id="rId90"/>
    <p:sldLayoutId id="2147483766" r:id="rId91"/>
    <p:sldLayoutId id="2147483875" r:id="rId92"/>
    <p:sldLayoutId id="2147483877" r:id="rId93"/>
    <p:sldLayoutId id="2147483723" r:id="rId94"/>
    <p:sldLayoutId id="2147483720" r:id="rId95"/>
    <p:sldLayoutId id="2147483718" r:id="rId96"/>
    <p:sldLayoutId id="2147483719" r:id="rId97"/>
    <p:sldLayoutId id="2147483892" r:id="rId98"/>
    <p:sldLayoutId id="2147483893" r:id="rId99"/>
    <p:sldLayoutId id="2147483894" r:id="rId100"/>
    <p:sldLayoutId id="2147483726" r:id="rId10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i="0" kern="1200" cap="none" spc="0" baseline="0">
          <a:solidFill>
            <a:schemeClr val="bg1">
              <a:lumMod val="85000"/>
            </a:schemeClr>
          </a:solidFill>
          <a:latin typeface="Gotham Narrow Black" charset="0"/>
          <a:ea typeface="Gotham Narrow Black" charset="0"/>
          <a:cs typeface="Gotham Narrow Black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None/>
        <a:tabLst/>
        <a:defRPr sz="1800" b="0" i="0" kern="1200" baseline="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1pPr>
      <a:lvl2pPr marL="274320" indent="-228600" algn="l" defTabSz="914400" rtl="0" eaLnBrk="1" latinLnBrk="0" hangingPunct="1">
        <a:lnSpc>
          <a:spcPct val="10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tabLst>
          <a:tab pos="163513" algn="l"/>
        </a:tabLst>
        <a:defRPr sz="1600" b="0" i="0" kern="1200" baseline="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2pPr>
      <a:lvl3pPr marL="573088" indent="-225425" algn="l" defTabSz="914400" rtl="0" eaLnBrk="1" latinLnBrk="0" hangingPunct="1">
        <a:lnSpc>
          <a:spcPct val="100000"/>
        </a:lnSpc>
        <a:spcBef>
          <a:spcPts val="1000"/>
        </a:spcBef>
        <a:buFont typeface=".AppleSystemUIFont" charset="0"/>
        <a:buChar char="–"/>
        <a:tabLst/>
        <a:defRPr sz="1400" b="0" i="0" kern="1200" baseline="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808038" indent="-234950" algn="l" defTabSz="914400" rtl="0" eaLnBrk="1" latinLnBrk="0" hangingPunct="1">
        <a:lnSpc>
          <a:spcPct val="90000"/>
        </a:lnSpc>
        <a:spcBef>
          <a:spcPts val="1000"/>
        </a:spcBef>
        <a:buSzPct val="84000"/>
        <a:buFont typeface="Courier New" charset="0"/>
        <a:buChar char="o"/>
        <a:tabLst/>
        <a:defRPr sz="1200" b="0" i="0" kern="1200" baseline="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4pPr>
      <a:lvl5pPr marL="1033463" indent="-2254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100" b="0" i="0" kern="1200" baseline="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0" userDrawn="1">
          <p15:clr>
            <a:srgbClr val="F26B43"/>
          </p15:clr>
        </p15:guide>
        <p15:guide id="4" pos="69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1008" userDrawn="1">
          <p15:clr>
            <a:srgbClr val="F26B43"/>
          </p15:clr>
        </p15:guide>
        <p15:guide id="8" pos="3408" userDrawn="1">
          <p15:clr>
            <a:srgbClr val="F26B43"/>
          </p15:clr>
        </p15:guide>
        <p15:guide id="9" pos="4200" userDrawn="1">
          <p15:clr>
            <a:srgbClr val="F26B43"/>
          </p15:clr>
        </p15:guide>
        <p15:guide id="12" pos="432" userDrawn="1">
          <p15:clr>
            <a:srgbClr val="F26B43"/>
          </p15:clr>
        </p15:guide>
        <p15:guide id="13" orient="horz" pos="432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pos="7248" userDrawn="1">
          <p15:clr>
            <a:srgbClr val="F26B43"/>
          </p15:clr>
        </p15:guide>
        <p15:guide id="16" pos="4272" userDrawn="1">
          <p15:clr>
            <a:srgbClr val="F26B43"/>
          </p15:clr>
        </p15:guide>
        <p15:guide id="17" pos="3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7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forms.office.com/r/tdfzQZisYG?origin=lprLi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gIijwkdxZjc?feature=oembed" TargetMode="Externa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jpeg"/><Relationship Id="rId5" Type="http://schemas.openxmlformats.org/officeDocument/2006/relationships/hyperlink" Target="mailto:Kendall@founders-mark.com" TargetMode="Externa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973A-01EF-8B0B-A9C4-C6DBDE4D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/>
              <a:t>Own It </a:t>
            </a:r>
            <a:br>
              <a:rPr lang="en-US" sz="2800"/>
            </a:br>
            <a:r>
              <a:rPr lang="en-US" sz="2200"/>
              <a:t>A Partnership to Increase Future-Ready Skills &amp; Reduce Barriers Through Entrepreneurial Mindset</a:t>
            </a:r>
          </a:p>
        </p:txBody>
      </p:sp>
      <p:pic>
        <p:nvPicPr>
          <p:cNvPr id="4" name="Picture 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DD67494-1F95-6BB4-99B5-38D5EE2B7E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014" y="5973734"/>
            <a:ext cx="246888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21475D-96C8-21B6-BD30-17352E058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60" y="5867400"/>
            <a:ext cx="2468880" cy="745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8032B-6BD6-4F1F-ED21-279104FD5B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2" y="5867400"/>
            <a:ext cx="3071684" cy="7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BB834B-8B13-9262-33AA-B4C485BD8B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792195" y="685800"/>
            <a:ext cx="3189131" cy="5486401"/>
          </a:xfrm>
        </p:spPr>
        <p:txBody>
          <a:bodyPr/>
          <a:lstStyle/>
          <a:p>
            <a:r>
              <a:rPr lang="en-US" sz="4400"/>
              <a:t>The Access Ladder</a:t>
            </a:r>
          </a:p>
          <a:p>
            <a:r>
              <a:rPr lang="en-US" sz="2000" b="0" cap="none"/>
              <a:t>Moving beyond compliance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620C1-8501-9E27-F6A8-8DE25B9AD2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9100"/>
            <a:ext cx="10820400" cy="5334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Access is More than Compliance</a:t>
            </a:r>
          </a:p>
        </p:txBody>
      </p:sp>
      <p:pic>
        <p:nvPicPr>
          <p:cNvPr id="6" name="Picture 5" descr="Access ladder Info graphic showing various levels of compliance, participation, engagement, and ownership ">
            <a:extLst>
              <a:ext uri="{FF2B5EF4-FFF2-40B4-BE49-F238E27FC236}">
                <a16:creationId xmlns:a16="http://schemas.microsoft.com/office/drawing/2014/main" id="{DC4FC80B-765B-BA3C-5524-CE8859456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99" y="0"/>
            <a:ext cx="27432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BD1C5F-2E1E-307F-0541-7E29138380E2}"/>
              </a:ext>
            </a:extLst>
          </p:cNvPr>
          <p:cNvSpPr txBox="1"/>
          <p:nvPr/>
        </p:nvSpPr>
        <p:spPr>
          <a:xfrm>
            <a:off x="4156594" y="5223224"/>
            <a:ext cx="2519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ADA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Accessible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Basic accommodations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5A307-B4C8-F8DA-D29C-E633D8FD5254}"/>
              </a:ext>
            </a:extLst>
          </p:cNvPr>
          <p:cNvSpPr txBox="1"/>
          <p:nvPr/>
        </p:nvSpPr>
        <p:spPr>
          <a:xfrm>
            <a:off x="4156594" y="3744605"/>
            <a:ext cx="2587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Accessible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Assistive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Flexible learning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81B6C-F94D-599E-BF64-FCF7E136A94B}"/>
              </a:ext>
            </a:extLst>
          </p:cNvPr>
          <p:cNvSpPr txBox="1"/>
          <p:nvPr/>
        </p:nvSpPr>
        <p:spPr>
          <a:xfrm>
            <a:off x="4071429" y="2265986"/>
            <a:ext cx="3148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Students actively contributing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Problem-solving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Strengths-based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D79-AE0F-796D-6754-C9D180B910B8}"/>
              </a:ext>
            </a:extLst>
          </p:cNvPr>
          <p:cNvSpPr txBox="1"/>
          <p:nvPr/>
        </p:nvSpPr>
        <p:spPr>
          <a:xfrm>
            <a:off x="4203599" y="787367"/>
            <a:ext cx="3427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Students leading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Creating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Participating in economic activity</a:t>
            </a:r>
          </a:p>
        </p:txBody>
      </p:sp>
    </p:spTree>
    <p:extLst>
      <p:ext uri="{BB962C8B-B14F-4D97-AF65-F5344CB8AC3E}">
        <p14:creationId xmlns:p14="http://schemas.microsoft.com/office/powerpoint/2010/main" val="188577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17AC32F-7015-9D0D-D579-6B85B7AC98AC}"/>
              </a:ext>
            </a:extLst>
          </p:cNvPr>
          <p:cNvSpPr/>
          <p:nvPr/>
        </p:nvSpPr>
        <p:spPr>
          <a:xfrm>
            <a:off x="0" y="4157"/>
            <a:ext cx="85582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5" descr="DBVI logo">
            <a:extLst>
              <a:ext uri="{FF2B5EF4-FFF2-40B4-BE49-F238E27FC236}">
                <a16:creationId xmlns:a16="http://schemas.microsoft.com/office/drawing/2014/main" id="{EBCEE507-4A0A-CFD5-A312-113B2EBA9F08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8721923" y="2928937"/>
            <a:ext cx="3312914" cy="10001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E019CB-2C3F-B45B-548F-2DD3255EA840}"/>
              </a:ext>
            </a:extLst>
          </p:cNvPr>
          <p:cNvSpPr txBox="1">
            <a:spLocks/>
          </p:cNvSpPr>
          <p:nvPr/>
        </p:nvSpPr>
        <p:spPr>
          <a:xfrm>
            <a:off x="1440026" y="1790095"/>
            <a:ext cx="6524480" cy="4843463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1pPr>
            <a:lvl2pPr marL="27432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63513" algn="l"/>
              </a:tabLst>
              <a:defRPr sz="1600" b="0" i="0" kern="1200" baseline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573088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.AppleSystemUIFont" charset="0"/>
              <a:buChar char="–"/>
              <a:tabLst/>
              <a:defRPr sz="1400" b="0" i="0" kern="1200" baseline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808038" indent="-234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4000"/>
              <a:buFont typeface="Courier New" charset="0"/>
              <a:buChar char="o"/>
              <a:tabLst/>
              <a:defRPr sz="1200" b="0" i="0" kern="1200" baseline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4pPr>
            <a:lvl5pPr marL="1033463" indent="-225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100" b="0" i="0" kern="1200" baseline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4800" b="1">
                <a:solidFill>
                  <a:srgbClr val="000000"/>
                </a:solidFill>
              </a:rPr>
              <a:t>Education Services: </a:t>
            </a:r>
            <a:r>
              <a:rPr lang="en-US" sz="4800">
                <a:solidFill>
                  <a:srgbClr val="000000"/>
                </a:solidFill>
              </a:rPr>
              <a:t>0 -22 years old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480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4800" b="1">
                <a:solidFill>
                  <a:srgbClr val="000000"/>
                </a:solidFill>
              </a:rPr>
              <a:t>Pre-Employment Transition Services: </a:t>
            </a:r>
            <a:r>
              <a:rPr lang="en-US" sz="4800">
                <a:solidFill>
                  <a:srgbClr val="000000"/>
                </a:solidFill>
              </a:rPr>
              <a:t>Students</a:t>
            </a:r>
            <a:r>
              <a:rPr lang="en-US" sz="4800" b="1">
                <a:solidFill>
                  <a:srgbClr val="000000"/>
                </a:solidFill>
              </a:rPr>
              <a:t> </a:t>
            </a:r>
            <a:r>
              <a:rPr lang="en-US" sz="4800">
                <a:solidFill>
                  <a:srgbClr val="000000"/>
                </a:solidFill>
              </a:rPr>
              <a:t>14 – 22 years old, enrolled in a recognized education program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480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4800" b="1">
                <a:solidFill>
                  <a:srgbClr val="000000"/>
                </a:solidFill>
              </a:rPr>
              <a:t>Youth Services: </a:t>
            </a:r>
            <a:r>
              <a:rPr lang="en-US" sz="4800">
                <a:solidFill>
                  <a:srgbClr val="000000"/>
                </a:solidFill>
              </a:rPr>
              <a:t>Adolescents age 14-22 who are not enrolled in a recognized education program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480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4800" b="1">
                <a:solidFill>
                  <a:srgbClr val="000000"/>
                </a:solidFill>
              </a:rPr>
              <a:t>Adult Services: </a:t>
            </a:r>
            <a:r>
              <a:rPr lang="en-US" sz="4800">
                <a:solidFill>
                  <a:srgbClr val="000000"/>
                </a:solidFill>
              </a:rPr>
              <a:t>Individuals age 14+ who are interested in gaining employment, maintaining employment, or re-entering the workforce with a primary disability of being regarded as blind, vision impaired or deafblind.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4BBB1-4F07-4454-F24B-CAB524A3FE5C}"/>
              </a:ext>
            </a:extLst>
          </p:cNvPr>
          <p:cNvSpPr txBox="1"/>
          <p:nvPr/>
        </p:nvSpPr>
        <p:spPr>
          <a:xfrm>
            <a:off x="2381390" y="224442"/>
            <a:ext cx="3795430" cy="119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Who We Are</a:t>
            </a:r>
          </a:p>
          <a:p>
            <a:endParaRPr lang="en-US" sz="36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8C93E-090A-20DF-7554-1FF150E22B55}"/>
              </a:ext>
            </a:extLst>
          </p:cNvPr>
          <p:cNvSpPr txBox="1"/>
          <p:nvPr/>
        </p:nvSpPr>
        <p:spPr>
          <a:xfrm>
            <a:off x="463151" y="954557"/>
            <a:ext cx="763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The Virginia Department for the Blind  and Vision Impaired</a:t>
            </a:r>
          </a:p>
          <a:p>
            <a:pPr algn="ctr"/>
            <a:endParaRPr lang="en-US"/>
          </a:p>
        </p:txBody>
      </p:sp>
      <p:pic>
        <p:nvPicPr>
          <p:cNvPr id="15" name="Picture 14" descr="A blue line drawing of a paper and a pencil&#10;&#10;AI-generated content may be incorrect.">
            <a:extLst>
              <a:ext uri="{FF2B5EF4-FFF2-40B4-BE49-F238E27FC236}">
                <a16:creationId xmlns:a16="http://schemas.microsoft.com/office/drawing/2014/main" id="{9411501D-BB9B-E989-1E1D-6358A22A2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60" y="1517062"/>
            <a:ext cx="1089706" cy="1028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9C0B93-861B-73B6-90D3-B7E9143A96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49" y="2770020"/>
            <a:ext cx="1089706" cy="1028275"/>
          </a:xfrm>
          <a:prstGeom prst="rect">
            <a:avLst/>
          </a:prstGeom>
        </p:spPr>
      </p:pic>
      <p:pic>
        <p:nvPicPr>
          <p:cNvPr id="17" name="Picture 16" descr="A blue icon with a person and a bubble&#10;&#10;AI-generated content may be incorrect.">
            <a:extLst>
              <a:ext uri="{FF2B5EF4-FFF2-40B4-BE49-F238E27FC236}">
                <a16:creationId xmlns:a16="http://schemas.microsoft.com/office/drawing/2014/main" id="{AE65EE66-07D1-CE04-230F-067C8738B5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5" y="3953796"/>
            <a:ext cx="1356104" cy="12796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FDF80C-11CC-941D-F638-14236CE6F9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0" y="5546476"/>
            <a:ext cx="1031899" cy="9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1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71BFB-C107-F245-9D66-3F0DA877131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2913" y="2268337"/>
            <a:ext cx="5343525" cy="4303060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Experiential Workforce Learning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Experiential career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Entrepreneurial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Real-world skill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Youth-led 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Public demonstration model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4441D-8047-CFF2-0B78-19AD68384B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834" y="519078"/>
            <a:ext cx="4733366" cy="740663"/>
          </a:xfrm>
        </p:spPr>
        <p:txBody>
          <a:bodyPr anchor="t">
            <a:normAutofit/>
          </a:bodyPr>
          <a:lstStyle/>
          <a:p>
            <a:pPr algn="ctr"/>
            <a:r>
              <a:rPr lang="en-US" sz="4600">
                <a:solidFill>
                  <a:schemeClr val="tx1"/>
                </a:solidFill>
              </a:rPr>
              <a:t>Who We Are </a:t>
            </a:r>
          </a:p>
        </p:txBody>
      </p:sp>
      <p:pic>
        <p:nvPicPr>
          <p:cNvPr id="6" name="Content Placeholder 5" descr="A colorful circle surrounded by the words Real World Experiences and Durable Skills for Life. The circle is broken up into sections including leadership, problem solving, creativity, economics, collaboration, grit.">
            <a:extLst>
              <a:ext uri="{FF2B5EF4-FFF2-40B4-BE49-F238E27FC236}">
                <a16:creationId xmlns:a16="http://schemas.microsoft.com/office/drawing/2014/main" id="{22A80A90-89D8-4943-AF68-F5F80F18F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-1018409"/>
            <a:ext cx="8027759" cy="10391923"/>
          </a:xfrm>
          <a:noFill/>
        </p:spPr>
      </p:pic>
      <p:pic>
        <p:nvPicPr>
          <p:cNvPr id="8" name="Picture 7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40B3469-9564-C7FC-A3E4-D39300DFED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142" y="1259741"/>
            <a:ext cx="2419350" cy="59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2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9459-25AD-7C0F-6CBD-FEC25494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 Partnership Model That Expands Impact</a:t>
            </a:r>
          </a:p>
        </p:txBody>
      </p:sp>
      <p:pic>
        <p:nvPicPr>
          <p:cNvPr id="7" name="Content Placeholder 6" descr="A diagram of an individual with a long white cane with 5 circles titled Educator, Experiential Learning Partner, VR Counselor, Family, and Community/Employers.">
            <a:extLst>
              <a:ext uri="{FF2B5EF4-FFF2-40B4-BE49-F238E27FC236}">
                <a16:creationId xmlns:a16="http://schemas.microsoft.com/office/drawing/2014/main" id="{E03C41CF-991B-8BFE-6346-778A6591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686" y="1323380"/>
            <a:ext cx="9894627" cy="5534620"/>
          </a:xfrm>
        </p:spPr>
      </p:pic>
      <p:pic>
        <p:nvPicPr>
          <p:cNvPr id="9" name="Picture 8" descr="A blue circle with a black arrow&#10;&#10;AI-generated content may be incorrect.">
            <a:extLst>
              <a:ext uri="{FF2B5EF4-FFF2-40B4-BE49-F238E27FC236}">
                <a16:creationId xmlns:a16="http://schemas.microsoft.com/office/drawing/2014/main" id="{14343A43-A6D6-92DE-642C-E677A7126B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404" y="4459595"/>
            <a:ext cx="494542" cy="494542"/>
          </a:xfrm>
          <a:prstGeom prst="rect">
            <a:avLst/>
          </a:prstGeom>
        </p:spPr>
      </p:pic>
      <p:pic>
        <p:nvPicPr>
          <p:cNvPr id="11" name="Picture 10" descr="A blue and yellow logo&#10;&#10;AI-generated content may be incorrect.">
            <a:extLst>
              <a:ext uri="{FF2B5EF4-FFF2-40B4-BE49-F238E27FC236}">
                <a16:creationId xmlns:a16="http://schemas.microsoft.com/office/drawing/2014/main" id="{5C660286-BE5C-3E0E-C1BB-C444207EA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1503" y="4774318"/>
            <a:ext cx="968991" cy="3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emonade Launcher Worksheet">
            <a:extLst>
              <a:ext uri="{FF2B5EF4-FFF2-40B4-BE49-F238E27FC236}">
                <a16:creationId xmlns:a16="http://schemas.microsoft.com/office/drawing/2014/main" id="{AEF913F5-4D96-F8B1-BC44-26D41C16257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916" y="-59730"/>
            <a:ext cx="2594084" cy="33989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CB11-5C94-3457-B7A4-19971A3583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6014" y="572282"/>
            <a:ext cx="7196204" cy="1823987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tx1"/>
                </a:solidFill>
                <a:latin typeface="Gotham Narrow Black"/>
              </a:rPr>
              <a:t>Smart Adaptations = Access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F7F1A-5AF4-EB2D-7482-B41E8AB015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4645" y="1484275"/>
            <a:ext cx="2397144" cy="43030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>
                <a:solidFill>
                  <a:srgbClr val="000000"/>
                </a:solidFill>
                <a:latin typeface="Gotham Narrow Light"/>
              </a:rPr>
              <a:t>Barriers</a:t>
            </a:r>
          </a:p>
          <a:p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Paper workbooks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Taught in person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Visually complex activities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Vendor's first time working with individuals who are blind, vision impaired or deafblind</a:t>
            </a:r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982FEF-E323-6AB9-7D2C-14D272CDC0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88992" y="1484277"/>
            <a:ext cx="4552015" cy="43030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>
                <a:solidFill>
                  <a:srgbClr val="000000"/>
                </a:solidFill>
              </a:rPr>
              <a:t>How Accessibility is Built In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pPr marL="285750" indent="-285750">
              <a:buClr>
                <a:schemeClr val="accent6"/>
              </a:buClr>
              <a:buSzPct val="250000"/>
              <a:buFont typeface="Wingdings" pitchFamily="2" charset="2"/>
              <a:buChar char="ü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Workbook was converted to an accessible MS Word document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Clr>
                <a:schemeClr val="accent6"/>
              </a:buClr>
              <a:buSzPct val="250000"/>
              <a:buFont typeface="Wingdings" pitchFamily="2" charset="2"/>
              <a:buChar char="ü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Sessions held virtually so students from around the Commonwealth could participate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Clr>
                <a:schemeClr val="accent6"/>
              </a:buClr>
              <a:buSzPct val="250000"/>
              <a:buFont typeface="Wingdings" pitchFamily="2" charset="2"/>
              <a:buChar char="ü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All visual information was described to ensure understanding and relevance to the activity</a:t>
            </a:r>
          </a:p>
          <a:p>
            <a:pPr marL="285750" indent="-285750">
              <a:buClr>
                <a:schemeClr val="accent6"/>
              </a:buClr>
              <a:buSzPct val="250000"/>
              <a:buFont typeface="Wingdings" pitchFamily="2" charset="2"/>
              <a:buChar char="ü"/>
            </a:pPr>
            <a:r>
              <a:rPr lang="en-US">
                <a:solidFill>
                  <a:srgbClr val="000000"/>
                </a:solidFill>
                <a:latin typeface="Gotham Narrow Light"/>
              </a:rPr>
              <a:t>Vendor met individually with the students to facilitate the completion of the capstone project of logo and web-site design</a:t>
            </a:r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br>
              <a:rPr lang="en-US"/>
            </a:br>
            <a:endParaRPr lang="en-US"/>
          </a:p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88846E-9EDA-CE7F-4224-7E339C2CD02D}"/>
              </a:ext>
            </a:extLst>
          </p:cNvPr>
          <p:cNvCxnSpPr>
            <a:cxnSpLocks/>
          </p:cNvCxnSpPr>
          <p:nvPr/>
        </p:nvCxnSpPr>
        <p:spPr>
          <a:xfrm>
            <a:off x="3083158" y="1484275"/>
            <a:ext cx="0" cy="51737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4F69CA3-5AF3-F1B3-551F-5BE81D49FE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>
          <a:xfrm>
            <a:off x="8714057" y="3007156"/>
            <a:ext cx="1767717" cy="36508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DF2E29-858A-3753-1F7F-25EDCD11C45D}"/>
              </a:ext>
            </a:extLst>
          </p:cNvPr>
          <p:cNvSpPr txBox="1"/>
          <p:nvPr/>
        </p:nvSpPr>
        <p:spPr>
          <a:xfrm>
            <a:off x="8548809" y="900113"/>
            <a:ext cx="119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Original Workbook Format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441D1-2D6F-7D7C-8E6E-49B02B4062A8}"/>
              </a:ext>
            </a:extLst>
          </p:cNvPr>
          <p:cNvSpPr txBox="1"/>
          <p:nvPr/>
        </p:nvSpPr>
        <p:spPr>
          <a:xfrm>
            <a:off x="10589252" y="4310009"/>
            <a:ext cx="1469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Accessible MS Word Document Workbook Format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47D6332-3495-5B6C-A88A-04D905C30E84}"/>
              </a:ext>
            </a:extLst>
          </p:cNvPr>
          <p:cNvSpPr/>
          <p:nvPr/>
        </p:nvSpPr>
        <p:spPr>
          <a:xfrm>
            <a:off x="8813200" y="1823443"/>
            <a:ext cx="623331" cy="40540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D6F9E13-39EE-8B9A-376F-970BC85061D5}"/>
              </a:ext>
            </a:extLst>
          </p:cNvPr>
          <p:cNvSpPr/>
          <p:nvPr/>
        </p:nvSpPr>
        <p:spPr>
          <a:xfrm rot="10800000">
            <a:off x="10954824" y="5933480"/>
            <a:ext cx="623331" cy="40540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50E2925-72A0-C541-8362-366F975E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61" y="372927"/>
            <a:ext cx="10820400" cy="533560"/>
          </a:xfrm>
        </p:spPr>
        <p:txBody>
          <a:bodyPr/>
          <a:lstStyle/>
          <a:p>
            <a:pPr algn="ctr"/>
            <a:r>
              <a:rPr lang="en-US" b="0" u="sng">
                <a:solidFill>
                  <a:schemeClr val="tx1"/>
                </a:solidFill>
                <a:latin typeface="Gotham Narrow Black"/>
              </a:rPr>
              <a:t>Transferrable Skills Learned</a:t>
            </a:r>
            <a:endParaRPr lang="en-US" b="0" u="sng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0BF36-5FB6-4036-7DA6-ADDA66E5793B}"/>
              </a:ext>
            </a:extLst>
          </p:cNvPr>
          <p:cNvSpPr txBox="1"/>
          <p:nvPr/>
        </p:nvSpPr>
        <p:spPr>
          <a:xfrm>
            <a:off x="345271" y="4417444"/>
            <a:ext cx="6807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>
                <a:solidFill>
                  <a:schemeClr val="accent6"/>
                </a:solidFill>
                <a:latin typeface="Franklin Gothic Medium" panose="020B0603020102020204" pitchFamily="34" charset="0"/>
              </a:rPr>
              <a:t>Problem-Solving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00FF6-162D-CD77-FFAD-57F857B04776}"/>
              </a:ext>
            </a:extLst>
          </p:cNvPr>
          <p:cNvSpPr txBox="1"/>
          <p:nvPr/>
        </p:nvSpPr>
        <p:spPr>
          <a:xfrm>
            <a:off x="8320430" y="2354667"/>
            <a:ext cx="3305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>
                <a:solidFill>
                  <a:schemeClr val="accent6"/>
                </a:solidFill>
                <a:latin typeface="Lucida Handwriting" panose="03010101010101010101" pitchFamily="66" charset="77"/>
              </a:rPr>
              <a:t>Creativity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A034B-BB2F-494E-E8C1-A693171FD426}"/>
              </a:ext>
            </a:extLst>
          </p:cNvPr>
          <p:cNvSpPr txBox="1"/>
          <p:nvPr/>
        </p:nvSpPr>
        <p:spPr>
          <a:xfrm>
            <a:off x="8867054" y="3911637"/>
            <a:ext cx="27590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chemeClr val="accent4"/>
                </a:solidFill>
                <a:latin typeface="Bahnschrift" panose="020F0502020204030204" pitchFamily="34" charset="0"/>
                <a:cs typeface="Bahnschrift" panose="020F0502020204030204" pitchFamily="34" charset="0"/>
              </a:rPr>
              <a:t>Leadership</a:t>
            </a:r>
          </a:p>
          <a:p>
            <a:pPr algn="r"/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5C867-AF1B-0BC2-FC58-63150DFDECFA}"/>
              </a:ext>
            </a:extLst>
          </p:cNvPr>
          <p:cNvSpPr txBox="1"/>
          <p:nvPr/>
        </p:nvSpPr>
        <p:spPr>
          <a:xfrm>
            <a:off x="441639" y="1765411"/>
            <a:ext cx="3424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Baguet Script" pitchFamily="2" charset="77"/>
              </a:rPr>
              <a:t>Self-Advocacy</a:t>
            </a:r>
            <a:endParaRPr lang="en-US" sz="3200" b="1">
              <a:solidFill>
                <a:schemeClr val="accent6"/>
              </a:solidFill>
              <a:latin typeface="Baguet Script" pitchFamily="2" charset="77"/>
            </a:endParaRPr>
          </a:p>
          <a:p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A48E5-AB5A-2B23-D365-06594B8751ED}"/>
              </a:ext>
            </a:extLst>
          </p:cNvPr>
          <p:cNvSpPr txBox="1"/>
          <p:nvPr/>
        </p:nvSpPr>
        <p:spPr>
          <a:xfrm>
            <a:off x="7511683" y="3219942"/>
            <a:ext cx="411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77"/>
              </a:rPr>
              <a:t>Critical Thinking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6D577-009D-D0A0-14B0-230E2E6D208E}"/>
              </a:ext>
            </a:extLst>
          </p:cNvPr>
          <p:cNvSpPr txBox="1"/>
          <p:nvPr/>
        </p:nvSpPr>
        <p:spPr>
          <a:xfrm>
            <a:off x="441639" y="2395824"/>
            <a:ext cx="31534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Reasoning</a:t>
            </a:r>
          </a:p>
          <a:p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5903A-BE2E-8F75-03F9-5C50B7E1C598}"/>
              </a:ext>
            </a:extLst>
          </p:cNvPr>
          <p:cNvSpPr txBox="1"/>
          <p:nvPr/>
        </p:nvSpPr>
        <p:spPr>
          <a:xfrm>
            <a:off x="6861697" y="5223189"/>
            <a:ext cx="47644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Time</a:t>
            </a:r>
            <a:r>
              <a:rPr lang="en-US" sz="44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Management</a:t>
            </a:r>
            <a:endParaRPr lang="en-US" sz="44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423FA-6CD2-AFBD-E86D-7790ABC7D09C}"/>
              </a:ext>
            </a:extLst>
          </p:cNvPr>
          <p:cNvSpPr txBox="1"/>
          <p:nvPr/>
        </p:nvSpPr>
        <p:spPr>
          <a:xfrm>
            <a:off x="7890825" y="4695917"/>
            <a:ext cx="3735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90000"/>
                  </a:schemeClr>
                </a:solidFill>
                <a:latin typeface="Kristen ITC" panose="020F0502020204030204" pitchFamily="34" charset="0"/>
                <a:cs typeface="Kristen ITC" panose="020F0502020204030204" pitchFamily="34" charset="0"/>
              </a:rPr>
              <a:t>Adaptability</a:t>
            </a:r>
          </a:p>
          <a:p>
            <a:pPr algn="r"/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3129F-07F6-6A24-6700-22CB9CFD7C50}"/>
              </a:ext>
            </a:extLst>
          </p:cNvPr>
          <p:cNvSpPr txBox="1"/>
          <p:nvPr/>
        </p:nvSpPr>
        <p:spPr>
          <a:xfrm>
            <a:off x="413274" y="3813757"/>
            <a:ext cx="4206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77"/>
              </a:rPr>
              <a:t>Communication</a:t>
            </a:r>
          </a:p>
          <a:p>
            <a:endParaRPr lang="en-US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879E4-9272-5E40-FAD3-FB71D758B01D}"/>
              </a:ext>
            </a:extLst>
          </p:cNvPr>
          <p:cNvSpPr txBox="1"/>
          <p:nvPr/>
        </p:nvSpPr>
        <p:spPr>
          <a:xfrm>
            <a:off x="413274" y="3105320"/>
            <a:ext cx="45744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  <a:latin typeface="Franklin Gothic Medium" panose="020B0603020102020204" pitchFamily="34" charset="0"/>
              </a:rPr>
              <a:t>Attention to Detail</a:t>
            </a: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3B6B3-DE60-5794-B021-F6E20128DA1F}"/>
              </a:ext>
            </a:extLst>
          </p:cNvPr>
          <p:cNvSpPr txBox="1"/>
          <p:nvPr/>
        </p:nvSpPr>
        <p:spPr>
          <a:xfrm>
            <a:off x="421023" y="5096578"/>
            <a:ext cx="5533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Noto Nastaliq Urdu" panose="020B0502040504020204" pitchFamily="34" charset="-78"/>
                <a:cs typeface="Noto Nastaliq Urdu" panose="020B0502040504020204" pitchFamily="34" charset="-78"/>
              </a:rPr>
              <a:t>Relationship Building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86BAD-82EC-79D6-1498-A6DC3E487512}"/>
              </a:ext>
            </a:extLst>
          </p:cNvPr>
          <p:cNvSpPr txBox="1"/>
          <p:nvPr/>
        </p:nvSpPr>
        <p:spPr>
          <a:xfrm>
            <a:off x="9123791" y="1598564"/>
            <a:ext cx="2502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Teamwork</a:t>
            </a:r>
          </a:p>
          <a:p>
            <a:endParaRPr lang="en-US" sz="2400"/>
          </a:p>
        </p:txBody>
      </p:sp>
      <p:pic>
        <p:nvPicPr>
          <p:cNvPr id="20" name="Picture 19" descr="A blue line drawing of a head with a light bulb and a gear&#10;&#10;AI-generated content may be incorrect.">
            <a:extLst>
              <a:ext uri="{FF2B5EF4-FFF2-40B4-BE49-F238E27FC236}">
                <a16:creationId xmlns:a16="http://schemas.microsoft.com/office/drawing/2014/main" id="{AA11ED75-E16E-A2F6-ACF9-CCEE3BD5E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086" y="2255878"/>
            <a:ext cx="3089512" cy="30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B33CC9-B418-5032-64D0-3A7EACD6474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405940012"/>
              </p:ext>
            </p:extLst>
          </p:nvPr>
        </p:nvGraphicFramePr>
        <p:xfrm>
          <a:off x="0" y="1051493"/>
          <a:ext cx="6494930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EDABD3-0717-FE4B-9E82-A4C3ABEF21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151" y="3002281"/>
            <a:ext cx="3787520" cy="3576320"/>
          </a:xfrm>
          <a:prstGeom prst="rect">
            <a:avLst/>
          </a:prstGeom>
        </p:spPr>
      </p:pic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155717E-966D-8916-EE86-7132A830C17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75" y="1051493"/>
            <a:ext cx="3378551" cy="312934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C17776-EADD-A095-1F98-14AD87BF1D69}"/>
              </a:ext>
            </a:extLst>
          </p:cNvPr>
          <p:cNvSpPr txBox="1"/>
          <p:nvPr/>
        </p:nvSpPr>
        <p:spPr>
          <a:xfrm>
            <a:off x="365125" y="267629"/>
            <a:ext cx="1146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Founders Mark Model: Creating Opportunities &amp; Building Agency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4EE2CC-FA3E-D3EC-1671-094159938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5567" b="28740"/>
          <a:stretch>
            <a:fillRect/>
          </a:stretch>
        </p:blipFill>
        <p:spPr>
          <a:xfrm>
            <a:off x="6476533" y="5978375"/>
            <a:ext cx="1567617" cy="5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7AF13ABB-95FA-20AC-5B30-955D480E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4000" y="3429000"/>
            <a:ext cx="4064000" cy="3429000"/>
          </a:xfrm>
          <a:noFill/>
        </p:spPr>
      </p:pic>
      <p:pic>
        <p:nvPicPr>
          <p:cNvPr id="16" name="Content Placeholder 15" descr="Student standing with long white cane.">
            <a:extLst>
              <a:ext uri="{FF2B5EF4-FFF2-40B4-BE49-F238E27FC236}">
                <a16:creationId xmlns:a16="http://schemas.microsoft.com/office/drawing/2014/main" id="{55B9BE66-629A-54A1-3C6A-6EFCF1C04A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8128000" y="10"/>
            <a:ext cx="4064000" cy="3428990"/>
          </a:xfrm>
          <a:noFill/>
        </p:spPr>
      </p:pic>
      <p:pic>
        <p:nvPicPr>
          <p:cNvPr id="14" name="Content Placeholder 13" descr="A child holding a blue shirt with a colorful design&#10;&#10;AI-generated content may be incorrect.">
            <a:extLst>
              <a:ext uri="{FF2B5EF4-FFF2-40B4-BE49-F238E27FC236}">
                <a16:creationId xmlns:a16="http://schemas.microsoft.com/office/drawing/2014/main" id="{A91B40C0-2103-3F07-64DB-750531AE049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1772" y="10"/>
            <a:ext cx="4064000" cy="3428990"/>
          </a:xfrm>
          <a:noFill/>
        </p:spPr>
      </p:pic>
      <p:pic>
        <p:nvPicPr>
          <p:cNvPr id="20" name="Content Placeholder 19" descr="A group of people standing around a white box&#10;&#10;AI-generated content may be incorrect.">
            <a:extLst>
              <a:ext uri="{FF2B5EF4-FFF2-40B4-BE49-F238E27FC236}">
                <a16:creationId xmlns:a16="http://schemas.microsoft.com/office/drawing/2014/main" id="{FC6D6F54-9EF1-64C8-82C0-A4804D377826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>
            <a:fillRect/>
          </a:stretch>
        </p:blipFill>
        <p:spPr>
          <a:xfrm>
            <a:off x="20" y="3429000"/>
            <a:ext cx="4063980" cy="3429000"/>
          </a:xfrm>
          <a:noFill/>
        </p:spPr>
      </p:pic>
      <p:pic>
        <p:nvPicPr>
          <p:cNvPr id="22" name="Content Placeholder 21" descr="A black and white board with white paper and pictures&#10;&#10;AI-generated content may be incorrect.">
            <a:extLst>
              <a:ext uri="{FF2B5EF4-FFF2-40B4-BE49-F238E27FC236}">
                <a16:creationId xmlns:a16="http://schemas.microsoft.com/office/drawing/2014/main" id="{D7D68F0D-495F-5D70-F01E-F4651F17E027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4062228" y="10"/>
            <a:ext cx="4064000" cy="3428990"/>
          </a:xfrm>
          <a:noFill/>
        </p:spPr>
      </p:pic>
      <p:pic>
        <p:nvPicPr>
          <p:cNvPr id="12" name="Content Placeholder 11" descr="A person standing next to a poster board&#10;&#10;AI-generated content may be incorrect.">
            <a:extLst>
              <a:ext uri="{FF2B5EF4-FFF2-40B4-BE49-F238E27FC236}">
                <a16:creationId xmlns:a16="http://schemas.microsoft.com/office/drawing/2014/main" id="{44A4D8F9-97F1-3F60-88D6-56F73AFC6649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9772" y="3429000"/>
            <a:ext cx="4064000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293865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9B61-6EE6-7285-051F-7C5F4857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685799"/>
            <a:ext cx="11400938" cy="5486401"/>
          </a:xfrm>
        </p:spPr>
        <p:txBody>
          <a:bodyPr/>
          <a:lstStyle/>
          <a:p>
            <a:pPr algn="ctr"/>
            <a:r>
              <a:rPr lang="en-US" sz="7200"/>
              <a:t>What are 5 </a:t>
            </a:r>
            <a:r>
              <a:rPr lang="en-US" sz="7200" u="sng"/>
              <a:t>realistic</a:t>
            </a:r>
            <a:r>
              <a:rPr lang="en-US" sz="7200"/>
              <a:t> and </a:t>
            </a:r>
            <a:r>
              <a:rPr lang="en-US" sz="7200" u="sng"/>
              <a:t>achievable</a:t>
            </a:r>
            <a:r>
              <a:rPr lang="en-US" sz="7200"/>
              <a:t> business ideas your students could create?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ocial Media post from student showing off her first donut orders.">
            <a:extLst>
              <a:ext uri="{FF2B5EF4-FFF2-40B4-BE49-F238E27FC236}">
                <a16:creationId xmlns:a16="http://schemas.microsoft.com/office/drawing/2014/main" id="{CF7E3224-1D20-B7AB-0CE3-75FF5EA27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81" y="159270"/>
            <a:ext cx="3017386" cy="6539459"/>
          </a:xfrm>
          <a:prstGeom prst="rect">
            <a:avLst/>
          </a:prstGeom>
        </p:spPr>
      </p:pic>
      <p:pic>
        <p:nvPicPr>
          <p:cNvPr id="18" name="Picture 17" descr="Student smiling standing in front of her Makers Market table.">
            <a:extLst>
              <a:ext uri="{FF2B5EF4-FFF2-40B4-BE49-F238E27FC236}">
                <a16:creationId xmlns:a16="http://schemas.microsoft.com/office/drawing/2014/main" id="{A1F94095-3869-3DE0-6A7E-23D71CADAA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768" y="159269"/>
            <a:ext cx="4479948" cy="54020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4F0033-60FE-05B3-8A9A-F219B8176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767" y="3629402"/>
            <a:ext cx="2074017" cy="1988492"/>
          </a:xfrm>
          <a:prstGeom prst="rect">
            <a:avLst/>
          </a:prstGeom>
        </p:spPr>
      </p:pic>
      <p:pic>
        <p:nvPicPr>
          <p:cNvPr id="20" name="Picture 19" descr="Info sheet with biography information and student's picture.">
            <a:extLst>
              <a:ext uri="{FF2B5EF4-FFF2-40B4-BE49-F238E27FC236}">
                <a16:creationId xmlns:a16="http://schemas.microsoft.com/office/drawing/2014/main" id="{F67D291F-EB1E-ECFF-3503-B81AF6EC6F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153" y="159270"/>
            <a:ext cx="3770719" cy="4264227"/>
          </a:xfrm>
          <a:prstGeom prst="rect">
            <a:avLst/>
          </a:prstGeom>
        </p:spPr>
      </p:pic>
      <p:pic>
        <p:nvPicPr>
          <p:cNvPr id="23" name="Picture 22" descr="A screenshot of a website&#10;&#10;AI-generated content may be incorrect.">
            <a:extLst>
              <a:ext uri="{FF2B5EF4-FFF2-40B4-BE49-F238E27FC236}">
                <a16:creationId xmlns:a16="http://schemas.microsoft.com/office/drawing/2014/main" id="{9C0CB61F-D7A4-8075-3ABA-31916F048F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77" y="4523874"/>
            <a:ext cx="3178670" cy="2188041"/>
          </a:xfrm>
          <a:prstGeom prst="rect">
            <a:avLst/>
          </a:prstGeom>
        </p:spPr>
      </p:pic>
      <p:pic>
        <p:nvPicPr>
          <p:cNvPr id="8" name="Picture 7" descr="A blue and pink donut with sprinkles&#10;&#10;AI-generated content may be incorrect.">
            <a:extLst>
              <a:ext uri="{FF2B5EF4-FFF2-40B4-BE49-F238E27FC236}">
                <a16:creationId xmlns:a16="http://schemas.microsoft.com/office/drawing/2014/main" id="{927D6DA9-5B4E-ACCD-FC8D-52D6EF9DBC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9148" y="4675586"/>
            <a:ext cx="870567" cy="8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6DEFB-5DAE-11A8-198C-3D9A04BC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rectangular boxes with white text&#10;&#10;">
            <a:extLst>
              <a:ext uri="{FF2B5EF4-FFF2-40B4-BE49-F238E27FC236}">
                <a16:creationId xmlns:a16="http://schemas.microsoft.com/office/drawing/2014/main" id="{A1CA614A-E39A-3265-B399-CA61055D7D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49" y="2459687"/>
            <a:ext cx="8465890" cy="368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A5188-202C-D2BB-9BA3-0473BCF7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1959"/>
            <a:ext cx="10820400" cy="79062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Gotham Narrow Black"/>
              </a:rPr>
              <a:t>Where is your state strongest </a:t>
            </a:r>
            <a:br>
              <a:rPr lang="en-US">
                <a:solidFill>
                  <a:schemeClr val="bg1"/>
                </a:solidFill>
                <a:latin typeface="Gotham Narrow Black"/>
              </a:rPr>
            </a:br>
            <a:r>
              <a:rPr lang="en-US">
                <a:solidFill>
                  <a:schemeClr val="bg1"/>
                </a:solidFill>
                <a:latin typeface="Gotham Narrow Black"/>
              </a:rPr>
              <a:t>in providing pre-ETS services right now?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CE860-E293-0141-129F-9881B17B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14" y="1449174"/>
            <a:ext cx="10820400" cy="83751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>
                <a:latin typeface="Gotham Narrow Light"/>
              </a:rPr>
              <a:t>The Workforce Innovation Opportunity Act 5 (WIOA) required pre-employment transition services</a:t>
            </a:r>
            <a:endParaRPr lang="en-US"/>
          </a:p>
          <a:p>
            <a:pPr>
              <a:spcBef>
                <a:spcPts val="0"/>
              </a:spcBef>
            </a:pPr>
            <a:endParaRPr lang="en-US" sz="2400">
              <a:latin typeface="Gotham Narrow Light"/>
            </a:endParaRPr>
          </a:p>
          <a:p>
            <a:pPr>
              <a:spcBef>
                <a:spcPts val="0"/>
              </a:spcBef>
            </a:pPr>
            <a:endParaRPr lang="en-US" sz="200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7" name="Picture 6" descr="A qr code on a white square&#10;&#10;">
            <a:extLst>
              <a:ext uri="{FF2B5EF4-FFF2-40B4-BE49-F238E27FC236}">
                <a16:creationId xmlns:a16="http://schemas.microsoft.com/office/drawing/2014/main" id="{B44830A0-E2A4-C4A3-341C-9BE733A3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3233" y="3138352"/>
            <a:ext cx="2807742" cy="2856778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6FA0F9-6B34-AACF-02D8-4C5FC14C40B8}"/>
              </a:ext>
            </a:extLst>
          </p:cNvPr>
          <p:cNvSpPr txBox="1"/>
          <p:nvPr/>
        </p:nvSpPr>
        <p:spPr>
          <a:xfrm>
            <a:off x="9706919" y="2457621"/>
            <a:ext cx="151027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</a:t>
            </a:r>
            <a:endParaRPr lang="en-US" sz="2800" b="1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313F0A-8F15-4095-8279-51B87084AA5F}"/>
              </a:ext>
            </a:extLst>
          </p:cNvPr>
          <p:cNvSpPr txBox="1"/>
          <p:nvPr/>
        </p:nvSpPr>
        <p:spPr>
          <a:xfrm>
            <a:off x="7801414" y="5003352"/>
            <a:ext cx="13496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6"/>
                </a:solidFill>
              </a:rPr>
              <a:t>Scan here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9852F6-B648-2E1E-441B-01EAB3E19EDE}"/>
              </a:ext>
            </a:extLst>
          </p:cNvPr>
          <p:cNvCxnSpPr/>
          <p:nvPr/>
        </p:nvCxnSpPr>
        <p:spPr>
          <a:xfrm flipH="1">
            <a:off x="8749099" y="5442292"/>
            <a:ext cx="513490" cy="207321"/>
          </a:xfrm>
          <a:prstGeom prst="straightConnector1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7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3AF64-B787-277D-FE42-60E8C5DB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Why Entrepreneurship Is a Powerful Pathway</a:t>
            </a:r>
          </a:p>
        </p:txBody>
      </p:sp>
      <p:graphicFrame>
        <p:nvGraphicFramePr>
          <p:cNvPr id="5" name="Content Placeholder 4" descr="Colorful arrows with words including Work can be designed around strengths, Technology is Rapidly expanding access, Problem solvers create valuable solutions and Entrepreneurship is already happening.">
            <a:extLst>
              <a:ext uri="{FF2B5EF4-FFF2-40B4-BE49-F238E27FC236}">
                <a16:creationId xmlns:a16="http://schemas.microsoft.com/office/drawing/2014/main" id="{38DEF282-467F-D8EF-6125-7FFF63148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101746"/>
              </p:ext>
            </p:extLst>
          </p:nvPr>
        </p:nvGraphicFramePr>
        <p:xfrm>
          <a:off x="685800" y="1600200"/>
          <a:ext cx="10820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02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94CE7-0147-8473-4C01-9F025013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CA45-FDBB-D565-9B84-6E738E8AFF0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094243" y="5836749"/>
            <a:ext cx="2973838" cy="1719769"/>
          </a:xfrm>
        </p:spPr>
        <p:txBody>
          <a:bodyPr vert="horz" lIns="0" tIns="0" rIns="0" bIns="0" rtlCol="0" anchor="t">
            <a:noAutofit/>
          </a:bodyPr>
          <a:lstStyle/>
          <a:p>
            <a:pPr marL="347345" lvl="2" indent="0">
              <a:buNone/>
            </a:pPr>
            <a:r>
              <a:rPr lang="en-US" sz="1800">
                <a:latin typeface="Gotham Narrow Light"/>
              </a:rPr>
              <a:t>Fire extinguisher inspection and replacement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B9B83D-8E3E-CC2F-FB2B-DCF0C71A791C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354448" y="5836750"/>
            <a:ext cx="2739795" cy="1719769"/>
          </a:xfrm>
        </p:spPr>
        <p:txBody>
          <a:bodyPr/>
          <a:lstStyle/>
          <a:p>
            <a:pPr algn="l"/>
            <a:r>
              <a:rPr lang="en-US" b="0">
                <a:latin typeface="Gotham Narrow Light"/>
              </a:rPr>
              <a:t>Vending facilities in State and Federal buildings and Commonwealth rest stops</a:t>
            </a:r>
          </a:p>
          <a:p>
            <a:endParaRPr lang="en-US" b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F94F82-3AD3-241A-0FA7-B1EE310EC8FD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354448" y="1361061"/>
            <a:ext cx="2475808" cy="1719769"/>
          </a:xfrm>
        </p:spPr>
        <p:txBody>
          <a:bodyPr/>
          <a:lstStyle/>
          <a:p>
            <a:pPr algn="l"/>
            <a:r>
              <a:rPr lang="en-US" b="0">
                <a:latin typeface="Gotham Narrow Light"/>
              </a:rPr>
              <a:t>Large dining facilities on Virginia Military Bases</a:t>
            </a:r>
            <a:endParaRPr lang="en-US" b="0"/>
          </a:p>
          <a:p>
            <a:endParaRPr lang="en-US" b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BD8E697-D9F8-8582-DD83-3CCF767FB86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9343258" y="1393385"/>
            <a:ext cx="2475808" cy="1719769"/>
          </a:xfrm>
        </p:spPr>
        <p:txBody>
          <a:bodyPr/>
          <a:lstStyle/>
          <a:p>
            <a:pPr algn="l"/>
            <a:r>
              <a:rPr lang="en-US" b="0">
                <a:latin typeface="Gotham Narrow Light"/>
              </a:rPr>
              <a:t>Micro markets in State buildings</a:t>
            </a:r>
          </a:p>
          <a:p>
            <a:pPr algn="l"/>
            <a:endParaRPr lang="en-US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21261-89E0-9ECA-6D80-9FF77AC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37" y="161365"/>
            <a:ext cx="9906000" cy="524435"/>
          </a:xfrm>
        </p:spPr>
        <p:txBody>
          <a:bodyPr/>
          <a:lstStyle/>
          <a:p>
            <a:pPr algn="ctr"/>
            <a:r>
              <a:rPr lang="en-US" sz="3200" cap="none">
                <a:solidFill>
                  <a:schemeClr val="bg1"/>
                </a:solidFill>
                <a:latin typeface="Gotham Narrow Black"/>
              </a:rPr>
              <a:t>Randolf-Shappard Program:</a:t>
            </a:r>
            <a:br>
              <a:rPr lang="en-US" sz="3200" cap="none">
                <a:solidFill>
                  <a:schemeClr val="bg1"/>
                </a:solidFill>
                <a:latin typeface="Gotham Narrow Black"/>
              </a:rPr>
            </a:br>
            <a:r>
              <a:rPr lang="en-US" sz="3200" cap="none">
                <a:solidFill>
                  <a:schemeClr val="bg1"/>
                </a:solidFill>
                <a:latin typeface="Gotham Narrow Black"/>
              </a:rPr>
              <a:t>Virginia Enterprises for the Blind</a:t>
            </a:r>
            <a:br>
              <a:rPr lang="en-US" sz="3200" cap="none">
                <a:solidFill>
                  <a:schemeClr val="bg1"/>
                </a:solidFill>
                <a:latin typeface="Gotham Narrow Black"/>
              </a:rPr>
            </a:br>
            <a:endParaRPr lang="en-US" sz="3200" cap="none">
              <a:solidFill>
                <a:schemeClr val="bg1"/>
              </a:solidFill>
            </a:endParaRPr>
          </a:p>
        </p:txBody>
      </p:sp>
      <p:pic>
        <p:nvPicPr>
          <p:cNvPr id="4" name="Picture 3" descr="Photo of a man in a micro market picking an item from the shelf.">
            <a:extLst>
              <a:ext uri="{FF2B5EF4-FFF2-40B4-BE49-F238E27FC236}">
                <a16:creationId xmlns:a16="http://schemas.microsoft.com/office/drawing/2014/main" id="{4F283736-47B4-5010-99F8-3A179C9B7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258" y="1878067"/>
            <a:ext cx="2518179" cy="1776331"/>
          </a:xfrm>
          <a:prstGeom prst="rect">
            <a:avLst/>
          </a:prstGeom>
        </p:spPr>
      </p:pic>
      <p:pic>
        <p:nvPicPr>
          <p:cNvPr id="6" name="Picture 5" descr="Photo of a person's hand with the hand's index finger pushing a button on a vending machince.">
            <a:extLst>
              <a:ext uri="{FF2B5EF4-FFF2-40B4-BE49-F238E27FC236}">
                <a16:creationId xmlns:a16="http://schemas.microsoft.com/office/drawing/2014/main" id="{412FBCA5-A693-FF54-D242-118EB79249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448" y="3856965"/>
            <a:ext cx="2743199" cy="1832192"/>
          </a:xfrm>
          <a:prstGeom prst="rect">
            <a:avLst/>
          </a:prstGeom>
        </p:spPr>
      </p:pic>
      <p:pic>
        <p:nvPicPr>
          <p:cNvPr id="7" name="Picture 6" descr="Photo of food laid out to be selected in a cafeteria line.">
            <a:extLst>
              <a:ext uri="{FF2B5EF4-FFF2-40B4-BE49-F238E27FC236}">
                <a16:creationId xmlns:a16="http://schemas.microsoft.com/office/drawing/2014/main" id="{3AB6A715-3935-E181-06E2-DB7B8B0DE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448" y="1867255"/>
            <a:ext cx="2743199" cy="1832192"/>
          </a:xfrm>
          <a:prstGeom prst="rect">
            <a:avLst/>
          </a:prstGeom>
        </p:spPr>
      </p:pic>
      <p:pic>
        <p:nvPicPr>
          <p:cNvPr id="8" name="Picture 7" descr="Photo of the top halfs of 4 bright red fire extinguishers.">
            <a:extLst>
              <a:ext uri="{FF2B5EF4-FFF2-40B4-BE49-F238E27FC236}">
                <a16:creationId xmlns:a16="http://schemas.microsoft.com/office/drawing/2014/main" id="{DB530F6F-6AB8-F794-F668-6A6C8CCA08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258" y="3878589"/>
            <a:ext cx="2618792" cy="1810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5797F-3430-8DD2-E926-79760FBC0887}"/>
              </a:ext>
            </a:extLst>
          </p:cNvPr>
          <p:cNvSpPr txBox="1"/>
          <p:nvPr/>
        </p:nvSpPr>
        <p:spPr>
          <a:xfrm>
            <a:off x="300446" y="1616431"/>
            <a:ext cx="5594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har char="•"/>
            </a:pPr>
            <a:r>
              <a:rPr lang="en-US"/>
              <a:t>Virginia Blinds vending facility program authorized by the Randolph-Shappard program (RSP)</a:t>
            </a:r>
          </a:p>
          <a:p>
            <a:pPr marL="1029970" lvl="2" indent="-457200">
              <a:buFont typeface="Wingdings" panose="020B0604020202020204" pitchFamily="34" charset="0"/>
              <a:buChar char="§"/>
            </a:pPr>
            <a:r>
              <a:rPr lang="en-US"/>
              <a:t>RSP was enacted into law in 1936</a:t>
            </a:r>
          </a:p>
          <a:p>
            <a:pPr marL="572770" lvl="2"/>
            <a:endParaRPr lang="en-US"/>
          </a:p>
          <a:p>
            <a:pPr marL="572770" lvl="2"/>
            <a:r>
              <a:rPr lang="en-US"/>
              <a:t>Provides the following:</a:t>
            </a:r>
          </a:p>
          <a:p>
            <a:pPr marL="807720" lvl="2">
              <a:buFont typeface="Arial" panose="020B0604020202020204" pitchFamily="34" charset="0"/>
              <a:buChar char="•"/>
            </a:pPr>
            <a:r>
              <a:rPr lang="en-US"/>
              <a:t>The opportunity for qualified individuals who are blind to own their own business</a:t>
            </a:r>
          </a:p>
          <a:p>
            <a:pPr marL="807720" lvl="2">
              <a:buFont typeface="Arial" panose="020B0604020202020204" pitchFamily="34" charset="0"/>
              <a:buChar char="•"/>
            </a:pPr>
            <a:r>
              <a:rPr lang="en-US"/>
              <a:t>Provides training in areas related to human resources, fair labor standards, accounting, inventory control, etc.</a:t>
            </a:r>
          </a:p>
          <a:p>
            <a:pPr marL="807720" lvl="2">
              <a:buFont typeface="Arial" panose="020B0604020202020204" pitchFamily="34" charset="0"/>
              <a:buChar char="•"/>
            </a:pPr>
            <a:r>
              <a:rPr lang="en-US"/>
              <a:t>Initial inventory and start up costs including initial inventory and equipment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86BC92-43B2-63E0-A6E2-CFB41964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Virginia Enterprises for the Blind</a:t>
            </a:r>
          </a:p>
        </p:txBody>
      </p:sp>
      <p:pic>
        <p:nvPicPr>
          <p:cNvPr id="2" name="Online Media 1" title="Virginia Enterprises for the Blind - audio described">
            <a:hlinkClick r:id="" action="ppaction://noaction"/>
            <a:extLst>
              <a:ext uri="{FF2B5EF4-FFF2-40B4-BE49-F238E27FC236}">
                <a16:creationId xmlns:a16="http://schemas.microsoft.com/office/drawing/2014/main" id="{B9DC7624-D8F4-6DAB-6A47-CEBF5507C8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4175" y="1419379"/>
            <a:ext cx="8883650" cy="50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7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A91F5-7B21-15E2-EE50-4567C7A93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1" y="4408592"/>
            <a:ext cx="2713861" cy="3039533"/>
          </a:xfrm>
        </p:spPr>
        <p:txBody>
          <a:bodyPr/>
          <a:lstStyle/>
          <a:p>
            <a:pPr algn="l"/>
            <a:r>
              <a:rPr lang="en-US"/>
              <a:t>Blending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Sentinel Light"/>
              </a:rPr>
              <a:t>Pooling funding from multiple sources to support a common goal</a:t>
            </a:r>
            <a:endParaRPr lang="en-US" b="0">
              <a:solidFill>
                <a:srgbClr val="000000"/>
              </a:solidFill>
            </a:endParaRPr>
          </a:p>
          <a:p>
            <a:pPr algn="l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DC6B-A5D3-3171-2FE2-4C37B0BF094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6510" y="4408592"/>
            <a:ext cx="2713861" cy="3039533"/>
          </a:xfrm>
        </p:spPr>
        <p:txBody>
          <a:bodyPr/>
          <a:lstStyle/>
          <a:p>
            <a:pPr algn="l"/>
            <a:r>
              <a:rPr lang="en-US"/>
              <a:t>Braiding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Sentinel Light"/>
              </a:rPr>
              <a:t>Simultaneous service delivery by two or more workforce partners</a:t>
            </a:r>
            <a:endParaRPr lang="en-US" sz="1800" b="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38B51-742B-D1A9-6174-676235BBF89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35139" y="4408593"/>
            <a:ext cx="2713861" cy="3039533"/>
          </a:xfrm>
        </p:spPr>
        <p:txBody>
          <a:bodyPr/>
          <a:lstStyle/>
          <a:p>
            <a:pPr algn="l"/>
            <a:r>
              <a:rPr lang="en-US"/>
              <a:t>Sequencing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Sentinel Light"/>
              </a:rPr>
              <a:t>Sequential service delivery: Capitol allocation of funding in phases or sequences</a:t>
            </a:r>
            <a:endParaRPr lang="en-US" b="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3BB27-4388-77CB-3274-046CFD74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946"/>
            <a:ext cx="10820400" cy="830997"/>
          </a:xfrm>
        </p:spPr>
        <p:txBody>
          <a:bodyPr/>
          <a:lstStyle/>
          <a:p>
            <a:r>
              <a:rPr lang="en-US"/>
              <a:t>Funding &amp; Systems Alignment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56CE6-E06D-6E96-DCAB-78DF0B749997}"/>
              </a:ext>
            </a:extLst>
          </p:cNvPr>
          <p:cNvSpPr txBox="1"/>
          <p:nvPr/>
        </p:nvSpPr>
        <p:spPr>
          <a:xfrm>
            <a:off x="1143000" y="1600423"/>
            <a:ext cx="990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Virginia's workforce strategy is designed to maximize the efficient and effective use of Federal funds across various public systems.</a:t>
            </a:r>
          </a:p>
          <a:p>
            <a:endParaRPr lang="en-US"/>
          </a:p>
        </p:txBody>
      </p:sp>
      <p:pic>
        <p:nvPicPr>
          <p:cNvPr id="8" name="Picture 7" descr="Ribbon with a persons hand holding bags of coins and a picture of paper bills repeating">
            <a:extLst>
              <a:ext uri="{FF2B5EF4-FFF2-40B4-BE49-F238E27FC236}">
                <a16:creationId xmlns:a16="http://schemas.microsoft.com/office/drawing/2014/main" id="{B39C4373-A84E-EED3-CE2C-A114424D98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9426"/>
            <a:ext cx="7772400" cy="951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28AA0-EA19-3020-4809-33E6E0CFC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000"/>
          <a:stretch>
            <a:fillRect/>
          </a:stretch>
        </p:blipFill>
        <p:spPr>
          <a:xfrm>
            <a:off x="7746999" y="2869788"/>
            <a:ext cx="4978400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72AC-73BA-DD9C-E4EA-BD1CD591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2740"/>
            <a:ext cx="10820400" cy="53356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Gotham Narrow Black"/>
              </a:rPr>
              <a:t>Pre-ETS Training </a:t>
            </a:r>
            <a:br>
              <a:rPr lang="en-US">
                <a:solidFill>
                  <a:schemeClr val="bg1"/>
                </a:solidFill>
                <a:latin typeface="Gotham Narrow Black"/>
              </a:rPr>
            </a:br>
            <a:r>
              <a:rPr lang="en-US">
                <a:solidFill>
                  <a:schemeClr val="bg1"/>
                </a:solidFill>
                <a:latin typeface="Gotham Narrow Black"/>
              </a:rPr>
              <a:t>for Self-Employment Opportunities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9FE3-9B2A-E9D2-48B2-52237AD1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4" y="1600201"/>
            <a:ext cx="4962525" cy="510362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rgbClr val="000000"/>
                </a:solidFill>
                <a:latin typeface="Gotham Narrow Light"/>
              </a:rPr>
              <a:t>DBVI advantages to pre-ETS training related to self-employment</a:t>
            </a:r>
            <a:endParaRPr lang="en-US">
              <a:solidFill>
                <a:srgbClr val="000000"/>
              </a:solidFill>
            </a:endParaRPr>
          </a:p>
          <a:p>
            <a:pPr marL="915670" lvl="2" indent="-342900">
              <a:buFont typeface="Wingdings" panose="020B0604020202020204" pitchFamily="34" charset="0"/>
              <a:buChar char="§"/>
            </a:pPr>
            <a:r>
              <a:rPr lang="en-US" sz="1800">
                <a:solidFill>
                  <a:srgbClr val="000000"/>
                </a:solidFill>
                <a:latin typeface="Gotham Narrow Light"/>
              </a:rPr>
              <a:t>Students who have a basic concept of the effort needed to own and run a business</a:t>
            </a:r>
          </a:p>
          <a:p>
            <a:pPr marL="915670" lvl="2" indent="-342900">
              <a:buFont typeface="Wingdings" panose="020B0604020202020204" pitchFamily="34" charset="0"/>
              <a:buChar char="§"/>
            </a:pPr>
            <a:r>
              <a:rPr lang="en-US" sz="1800">
                <a:solidFill>
                  <a:srgbClr val="000000"/>
                </a:solidFill>
                <a:latin typeface="Gotham Narrow Light"/>
              </a:rPr>
              <a:t>Students who have looked at the business market learning how to develop proposals for necessary services</a:t>
            </a:r>
          </a:p>
          <a:p>
            <a:pPr marL="915670" lvl="2" indent="-342900">
              <a:buFont typeface="Wingdings" panose="020B0604020202020204" pitchFamily="34" charset="0"/>
              <a:buChar char="§"/>
            </a:pPr>
            <a:r>
              <a:rPr lang="en-US" sz="1800">
                <a:solidFill>
                  <a:srgbClr val="000000"/>
                </a:solidFill>
                <a:latin typeface="Gotham Narrow Light"/>
              </a:rPr>
              <a:t>Students who have the passion and drive to create and own their own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9969B-02EB-1AF9-BB19-6B1696A2BAA1}"/>
              </a:ext>
            </a:extLst>
          </p:cNvPr>
          <p:cNvSpPr txBox="1"/>
          <p:nvPr/>
        </p:nvSpPr>
        <p:spPr>
          <a:xfrm>
            <a:off x="300038" y="1600201"/>
            <a:ext cx="5200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DBVI barriers to self-employment as competitive integrated employment</a:t>
            </a:r>
          </a:p>
          <a:p>
            <a:pPr marL="342900" indent="-342900"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915670" lvl="2" indent="-342900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000000"/>
                </a:solidFill>
              </a:rPr>
              <a:t>Vocational Rehabilitation Counselors not trained in business development or ownership</a:t>
            </a:r>
          </a:p>
          <a:p>
            <a:pPr marL="915670" lvl="2" indent="-342900">
              <a:buFont typeface="Wingdings" panose="020B0604020202020204" pitchFamily="34" charset="0"/>
              <a:buChar char="§"/>
            </a:pPr>
            <a:endParaRPr lang="en-US">
              <a:solidFill>
                <a:srgbClr val="000000"/>
              </a:solidFill>
            </a:endParaRPr>
          </a:p>
          <a:p>
            <a:pPr marL="915670" lvl="2" indent="-342900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000000"/>
                </a:solidFill>
              </a:rPr>
              <a:t>Lack of accessible options through the Small Business Association</a:t>
            </a:r>
          </a:p>
          <a:p>
            <a:pPr marL="915670" lvl="2" indent="-342900">
              <a:buFont typeface="Wingdings" panose="020B0604020202020204" pitchFamily="34" charset="0"/>
              <a:buChar char="§"/>
            </a:pPr>
            <a:endParaRPr lang="en-US">
              <a:solidFill>
                <a:srgbClr val="000000"/>
              </a:solidFill>
            </a:endParaRPr>
          </a:p>
          <a:p>
            <a:pPr marL="915670" lvl="2" indent="-342900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000000"/>
                </a:solidFill>
              </a:rPr>
              <a:t>Leadership not trained in entrepreneur opportunities creating hesitation to approve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D01C1-1A26-48A2-0CBC-3BBEFD467D30}"/>
              </a:ext>
            </a:extLst>
          </p:cNvPr>
          <p:cNvSpPr txBox="1"/>
          <p:nvPr/>
        </p:nvSpPr>
        <p:spPr>
          <a:xfrm>
            <a:off x="300039" y="5780499"/>
            <a:ext cx="1120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Outcome: Individuals and Vocational Rehabilitation Counselors have the ability to start the IPE related to Entrepreneurship opportunities from a solid starting point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4ACD-B700-0030-772F-3C00D7A0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69823"/>
            <a:ext cx="10820400" cy="533560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Vocational Rehabilitation is 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Building the Bridge to Economic Participation</a:t>
            </a:r>
          </a:p>
        </p:txBody>
      </p:sp>
      <p:pic>
        <p:nvPicPr>
          <p:cNvPr id="9" name="Content Placeholder 8" descr="A diagram of a bridge between current reality information and economic participation information.">
            <a:extLst>
              <a:ext uri="{FF2B5EF4-FFF2-40B4-BE49-F238E27FC236}">
                <a16:creationId xmlns:a16="http://schemas.microsoft.com/office/drawing/2014/main" id="{FC15508F-9E04-1A50-2C3E-607621F91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76" y="1330377"/>
            <a:ext cx="10032647" cy="5257800"/>
          </a:xfrm>
        </p:spPr>
      </p:pic>
    </p:spTree>
    <p:extLst>
      <p:ext uri="{BB962C8B-B14F-4D97-AF65-F5344CB8AC3E}">
        <p14:creationId xmlns:p14="http://schemas.microsoft.com/office/powerpoint/2010/main" val="225420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olorful drawing of a word&#10;&#10;AI-generated content may be incorrect.">
            <a:extLst>
              <a:ext uri="{FF2B5EF4-FFF2-40B4-BE49-F238E27FC236}">
                <a16:creationId xmlns:a16="http://schemas.microsoft.com/office/drawing/2014/main" id="{206E37D0-EE00-F362-01D9-8F14E88BD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587064"/>
            <a:ext cx="9906000" cy="3102036"/>
          </a:xfrm>
          <a:prstGeom prst="rect">
            <a:avLst/>
          </a:prstGeom>
        </p:spPr>
      </p:pic>
      <p:pic>
        <p:nvPicPr>
          <p:cNvPr id="5" name="Picture 4" descr="A picture of Kendall Morris">
            <a:extLst>
              <a:ext uri="{FF2B5EF4-FFF2-40B4-BE49-F238E27FC236}">
                <a16:creationId xmlns:a16="http://schemas.microsoft.com/office/drawing/2014/main" id="{CCC9D705-2D35-D207-FFBF-CFFC9AC65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353" y="4107305"/>
            <a:ext cx="1624890" cy="243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2870C-8534-EFDB-738E-AA971F878BD1}"/>
              </a:ext>
            </a:extLst>
          </p:cNvPr>
          <p:cNvSpPr txBox="1"/>
          <p:nvPr/>
        </p:nvSpPr>
        <p:spPr>
          <a:xfrm>
            <a:off x="8367597" y="4507893"/>
            <a:ext cx="3113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Kendall Morris</a:t>
            </a:r>
          </a:p>
          <a:p>
            <a:r>
              <a:rPr lang="en-US">
                <a:solidFill>
                  <a:schemeClr val="bg1"/>
                </a:solidFill>
              </a:rPr>
              <a:t>Founder, Founders Mark</a:t>
            </a:r>
          </a:p>
          <a:p>
            <a:r>
              <a:rPr lang="en-US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Kendall@founders-mark.com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(804)916-0446</a:t>
            </a:r>
          </a:p>
          <a:p>
            <a:r>
              <a:rPr lang="en-US">
                <a:solidFill>
                  <a:schemeClr val="bg1"/>
                </a:solidFill>
              </a:rPr>
              <a:t>founders-</a:t>
            </a:r>
            <a:r>
              <a:rPr lang="en-US" err="1">
                <a:solidFill>
                  <a:schemeClr val="bg1"/>
                </a:solidFill>
              </a:rPr>
              <a:t>mark.com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F001C-6F5F-FA9C-2A6A-C9002A2EA758}"/>
              </a:ext>
            </a:extLst>
          </p:cNvPr>
          <p:cNvSpPr txBox="1"/>
          <p:nvPr/>
        </p:nvSpPr>
        <p:spPr>
          <a:xfrm>
            <a:off x="3046880" y="4507893"/>
            <a:ext cx="35421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Megan Hall</a:t>
            </a:r>
          </a:p>
          <a:p>
            <a:r>
              <a:rPr lang="en-US">
                <a:solidFill>
                  <a:schemeClr val="bg1"/>
                </a:solidFill>
              </a:rPr>
              <a:t>Director, Vocational Rehabilitation &amp; Workforce</a:t>
            </a:r>
          </a:p>
          <a:p>
            <a:r>
              <a:rPr lang="en-US" err="1">
                <a:solidFill>
                  <a:schemeClr val="bg1"/>
                </a:solidFill>
              </a:rPr>
              <a:t>Megan.hall@dbvi.gov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dbvi.gov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A picture of Megan Hall">
            <a:extLst>
              <a:ext uri="{FF2B5EF4-FFF2-40B4-BE49-F238E27FC236}">
                <a16:creationId xmlns:a16="http://schemas.microsoft.com/office/drawing/2014/main" id="{0F059216-1991-BBB7-17E6-593F3DD0A6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4" y="4324120"/>
            <a:ext cx="2771014" cy="18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EAB3-9324-2133-ADF1-9EA0096E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Work Should Be Possible For Everyone</a:t>
            </a:r>
          </a:p>
        </p:txBody>
      </p:sp>
      <p:pic>
        <p:nvPicPr>
          <p:cNvPr id="4" name="Content Placeholder 3" descr="Pictures of individuals with disabilities working.">
            <a:extLst>
              <a:ext uri="{FF2B5EF4-FFF2-40B4-BE49-F238E27FC236}">
                <a16:creationId xmlns:a16="http://schemas.microsoft.com/office/drawing/2014/main" id="{35B2C866-C99F-5CB0-84B2-BE33390BC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31" y="1467243"/>
            <a:ext cx="4971737" cy="4971737"/>
          </a:xfrm>
          <a:prstGeom prst="rect">
            <a:avLst/>
          </a:prstGeom>
        </p:spPr>
      </p:pic>
      <p:pic>
        <p:nvPicPr>
          <p:cNvPr id="5" name="Picture 4" descr="Pictures of individuals with disabilities working.">
            <a:extLst>
              <a:ext uri="{FF2B5EF4-FFF2-40B4-BE49-F238E27FC236}">
                <a16:creationId xmlns:a16="http://schemas.microsoft.com/office/drawing/2014/main" id="{EF71C90C-93FC-61F9-2E8D-FDFC350E34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632" y="1467243"/>
            <a:ext cx="4971737" cy="49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9F9F9D-A1CB-7D1F-E0EE-4AE66E7A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The Workforce Reality for People with Disabilities</a:t>
            </a:r>
          </a:p>
        </p:txBody>
      </p:sp>
      <p:graphicFrame>
        <p:nvGraphicFramePr>
          <p:cNvPr id="19" name="Table 18" descr="Table comparing employment rates and wages for people without disabilities, people with disabilities, and people with vision impairments">
            <a:extLst>
              <a:ext uri="{FF2B5EF4-FFF2-40B4-BE49-F238E27FC236}">
                <a16:creationId xmlns:a16="http://schemas.microsoft.com/office/drawing/2014/main" id="{0F4ACDC7-BEF0-5223-5DDA-1C156CDE1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88691"/>
              </p:ext>
            </p:extLst>
          </p:nvPr>
        </p:nvGraphicFramePr>
        <p:xfrm>
          <a:off x="1143000" y="1892333"/>
          <a:ext cx="10346636" cy="41920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86659">
                  <a:extLst>
                    <a:ext uri="{9D8B030D-6E8A-4147-A177-3AD203B41FA5}">
                      <a16:colId xmlns:a16="http://schemas.microsoft.com/office/drawing/2014/main" val="1845548800"/>
                    </a:ext>
                  </a:extLst>
                </a:gridCol>
                <a:gridCol w="2586659">
                  <a:extLst>
                    <a:ext uri="{9D8B030D-6E8A-4147-A177-3AD203B41FA5}">
                      <a16:colId xmlns:a16="http://schemas.microsoft.com/office/drawing/2014/main" val="1384050205"/>
                    </a:ext>
                  </a:extLst>
                </a:gridCol>
                <a:gridCol w="2586659">
                  <a:extLst>
                    <a:ext uri="{9D8B030D-6E8A-4147-A177-3AD203B41FA5}">
                      <a16:colId xmlns:a16="http://schemas.microsoft.com/office/drawing/2014/main" val="1599709497"/>
                    </a:ext>
                  </a:extLst>
                </a:gridCol>
                <a:gridCol w="2586659">
                  <a:extLst>
                    <a:ext uri="{9D8B030D-6E8A-4147-A177-3AD203B41FA5}">
                      <a16:colId xmlns:a16="http://schemas.microsoft.com/office/drawing/2014/main" val="1742602038"/>
                    </a:ext>
                  </a:extLst>
                </a:gridCol>
              </a:tblGrid>
              <a:tr h="13581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No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All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People with </a:t>
                      </a:r>
                      <a:endParaRPr lang="en-US"/>
                    </a:p>
                    <a:p>
                      <a:pPr lvl="0" algn="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vision loss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27474"/>
                  </a:ext>
                </a:extLst>
              </a:tr>
              <a:tr h="731288">
                <a:tc>
                  <a:txBody>
                    <a:bodyPr/>
                    <a:lstStyle/>
                    <a:p>
                      <a:r>
                        <a:rPr lang="en-US"/>
                        <a:t>Employment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91301"/>
                  </a:ext>
                </a:extLst>
              </a:tr>
              <a:tr h="731288">
                <a:tc>
                  <a:txBody>
                    <a:bodyPr/>
                    <a:lstStyle/>
                    <a:p>
                      <a:r>
                        <a:rPr lang="en-US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1386"/>
                  </a:ext>
                </a:extLst>
              </a:tr>
              <a:tr h="731288">
                <a:tc>
                  <a:txBody>
                    <a:bodyPr/>
                    <a:lstStyle/>
                    <a:p>
                      <a:r>
                        <a:rPr lang="en-US"/>
                        <a:t>Self-Employment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49720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r>
                        <a:rPr lang="en-US"/>
                        <a:t>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100% (baseline)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74% of non-disabled 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67% of non-disabled wages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95277"/>
                  </a:ext>
                </a:extLst>
              </a:tr>
            </a:tbl>
          </a:graphicData>
        </a:graphic>
      </p:graphicFrame>
      <p:pic>
        <p:nvPicPr>
          <p:cNvPr id="27" name="Picture 26" descr="A white figure with a cane&#10;&#10;AI-generated content may be incorrect.">
            <a:extLst>
              <a:ext uri="{FF2B5EF4-FFF2-40B4-BE49-F238E27FC236}">
                <a16:creationId xmlns:a16="http://schemas.microsoft.com/office/drawing/2014/main" id="{594E7FF0-1739-43D4-A75A-42C5D8F405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868" y="2086289"/>
            <a:ext cx="754596" cy="1170394"/>
          </a:xfrm>
          <a:prstGeom prst="rect">
            <a:avLst/>
          </a:prstGeom>
        </p:spPr>
      </p:pic>
      <p:pic>
        <p:nvPicPr>
          <p:cNvPr id="29" name="Picture 28" descr="A white figure on a blue background&#10;&#10;AI-generated content may be incorrect.">
            <a:extLst>
              <a:ext uri="{FF2B5EF4-FFF2-40B4-BE49-F238E27FC236}">
                <a16:creationId xmlns:a16="http://schemas.microsoft.com/office/drawing/2014/main" id="{B9E9A4D1-5263-BE86-8F7B-9AC8BCD8A3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023" y="2086289"/>
            <a:ext cx="754595" cy="1128003"/>
          </a:xfrm>
          <a:prstGeom prst="rect">
            <a:avLst/>
          </a:prstGeom>
        </p:spPr>
      </p:pic>
      <p:pic>
        <p:nvPicPr>
          <p:cNvPr id="31" name="Picture 30" descr="A white sign with a person in a wheelchair&#10;&#10;AI-generated content may be incorrect.">
            <a:extLst>
              <a:ext uri="{FF2B5EF4-FFF2-40B4-BE49-F238E27FC236}">
                <a16:creationId xmlns:a16="http://schemas.microsoft.com/office/drawing/2014/main" id="{FCF0F196-63D7-6F53-74A6-D842C0C450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318" y="2107484"/>
            <a:ext cx="807333" cy="11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ntent Placeholder 133" descr="A person standing in front of a white board with writing on it&#10;&#10;AI-generated content may be incorrect.">
            <a:extLst>
              <a:ext uri="{FF2B5EF4-FFF2-40B4-BE49-F238E27FC236}">
                <a16:creationId xmlns:a16="http://schemas.microsoft.com/office/drawing/2014/main" id="{72C06F2C-5A00-6F25-7B20-D0E93EFEDB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4000" y="3429000"/>
            <a:ext cx="4064000" cy="3429000"/>
          </a:xfrm>
          <a:prstGeom prst="rect">
            <a:avLst/>
          </a:prstGeom>
          <a:noFill/>
        </p:spPr>
      </p:pic>
      <p:pic>
        <p:nvPicPr>
          <p:cNvPr id="56" name="Content Placeholder 55" descr="A group of people around a computer&#10;&#10;AI-generated content may be incorrect.">
            <a:extLst>
              <a:ext uri="{FF2B5EF4-FFF2-40B4-BE49-F238E27FC236}">
                <a16:creationId xmlns:a16="http://schemas.microsoft.com/office/drawing/2014/main" id="{0AFABC54-F5F2-07E5-6288-6068A892E02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8000" y="10"/>
            <a:ext cx="4064000" cy="3428990"/>
          </a:xfrm>
          <a:prstGeom prst="rect">
            <a:avLst/>
          </a:prstGeom>
          <a:noFill/>
        </p:spPr>
      </p:pic>
      <p:pic>
        <p:nvPicPr>
          <p:cNvPr id="129" name="Content Placeholder 128" descr="A person and person using a machine to cut wood&#10;&#10;AI-generated content may be incorrect.">
            <a:extLst>
              <a:ext uri="{FF2B5EF4-FFF2-40B4-BE49-F238E27FC236}">
                <a16:creationId xmlns:a16="http://schemas.microsoft.com/office/drawing/2014/main" id="{32106010-FA84-44A4-D374-98DB3BEBC8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2" y="10"/>
            <a:ext cx="4064000" cy="342899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CA07A-655E-D383-D8E4-A4035D35484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0" y="3429000"/>
            <a:ext cx="4064000" cy="3429000"/>
          </a:xfrm>
        </p:spPr>
        <p:txBody>
          <a:bodyPr vert="horz" lIns="457200" tIns="365760" rIns="457200" bIns="274320" rtlCol="0" anchor="ctr">
            <a:norm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42% </a:t>
            </a:r>
          </a:p>
          <a:p>
            <a:r>
              <a:rPr lang="en-US" sz="2800" b="0">
                <a:solidFill>
                  <a:srgbClr val="000000"/>
                </a:solidFill>
              </a:rPr>
              <a:t>of individuals who identify as blind or low vision report an annual income of less than $20,000/year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FA759E-350B-E804-D4CF-4AD5F62A220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062228" y="0"/>
            <a:ext cx="4064000" cy="3429000"/>
          </a:xfrm>
        </p:spPr>
        <p:txBody>
          <a:bodyPr vert="horz" lIns="457200" tIns="365760" rIns="457200" bIns="2743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Blind &amp; Vision Impaired Employment Snapshot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99F2D1-6B92-43A6-D45F-ABF6B2FF27A7}"/>
              </a:ext>
            </a:extLst>
          </p:cNvPr>
          <p:cNvSpPr txBox="1"/>
          <p:nvPr/>
        </p:nvSpPr>
        <p:spPr>
          <a:xfrm>
            <a:off x="8129772" y="3429000"/>
            <a:ext cx="4064000" cy="34290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457200" tIns="365760" rIns="457200" bIns="2743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ts val="500"/>
              </a:spcBef>
            </a:pPr>
            <a:r>
              <a:rPr lang="en-US" sz="2800" b="1" i="0">
                <a:solidFill>
                  <a:srgbClr val="000000"/>
                </a:solidFill>
              </a:rPr>
              <a:t>8.7 </a:t>
            </a:r>
            <a:r>
              <a:rPr lang="en-US" sz="2800" i="0">
                <a:solidFill>
                  <a:srgbClr val="000000"/>
                </a:solidFill>
              </a:rPr>
              <a:t>million </a:t>
            </a:r>
          </a:p>
          <a:p>
            <a:pPr defTabSz="914400">
              <a:lnSpc>
                <a:spcPct val="90000"/>
              </a:lnSpc>
              <a:spcBef>
                <a:spcPts val="500"/>
              </a:spcBef>
            </a:pPr>
            <a:r>
              <a:rPr lang="en-US" sz="2800" i="0">
                <a:solidFill>
                  <a:srgbClr val="000000"/>
                </a:solidFill>
              </a:rPr>
              <a:t>individuals between 18 and 64 identify as being blind or having a vision impairment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502E2-58B8-D795-83BD-222F63C4C50E}"/>
              </a:ext>
            </a:extLst>
          </p:cNvPr>
          <p:cNvSpPr txBox="1"/>
          <p:nvPr/>
        </p:nvSpPr>
        <p:spPr>
          <a:xfrm>
            <a:off x="1737831" y="6324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060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2411A-5CFC-22D5-8259-D476FAD0473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" y="1869141"/>
            <a:ext cx="4724400" cy="43030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Students often lack: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Ownership of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Exposure to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Ability to adapt to a changing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Problem-solving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Economic participation mindset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D860C-FC4D-95A0-0525-BC56E0727D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185" y="714374"/>
            <a:ext cx="5309629" cy="740663"/>
          </a:xfrm>
        </p:spPr>
        <p:txBody>
          <a:bodyPr anchor="t">
            <a:norm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Skills Alone Are Not Enough</a:t>
            </a:r>
          </a:p>
        </p:txBody>
      </p:sp>
      <p:pic>
        <p:nvPicPr>
          <p:cNvPr id="5" name="Picture 4" descr="Picture of student in a wheelchair in front of her Makers Market table.">
            <a:extLst>
              <a:ext uri="{FF2B5EF4-FFF2-40B4-BE49-F238E27FC236}">
                <a16:creationId xmlns:a16="http://schemas.microsoft.com/office/drawing/2014/main" id="{9C7CB3E0-C021-7E04-7274-FB7F5BBFA5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772834" y="685800"/>
            <a:ext cx="4733366" cy="548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88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oad with colorful markers and text&#10;&#10;AI-generated content may be incorrect.">
            <a:extLst>
              <a:ext uri="{FF2B5EF4-FFF2-40B4-BE49-F238E27FC236}">
                <a16:creationId xmlns:a16="http://schemas.microsoft.com/office/drawing/2014/main" id="{9D8CC2E7-A40D-93F1-DB9D-02B64B813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55" y="1446026"/>
            <a:ext cx="9696289" cy="52909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86181-A211-1693-3972-EAD20672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What if We Prepared Students Differently?</a:t>
            </a:r>
          </a:p>
        </p:txBody>
      </p:sp>
    </p:spTree>
    <p:extLst>
      <p:ext uri="{BB962C8B-B14F-4D97-AF65-F5344CB8AC3E}">
        <p14:creationId xmlns:p14="http://schemas.microsoft.com/office/powerpoint/2010/main" val="17111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Student standing in front of her Makers Market table">
            <a:extLst>
              <a:ext uri="{FF2B5EF4-FFF2-40B4-BE49-F238E27FC236}">
                <a16:creationId xmlns:a16="http://schemas.microsoft.com/office/drawing/2014/main" id="{0BFCDB89-4698-4E05-9CEB-38A994051F8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2" y="0"/>
            <a:ext cx="2436628" cy="6858000"/>
          </a:xfrm>
        </p:spPr>
      </p:pic>
      <p:pic>
        <p:nvPicPr>
          <p:cNvPr id="19" name="Picture Placeholder 18" descr="Student showing one of her the items she created for the Makers Market.">
            <a:extLst>
              <a:ext uri="{FF2B5EF4-FFF2-40B4-BE49-F238E27FC236}">
                <a16:creationId xmlns:a16="http://schemas.microsoft.com/office/drawing/2014/main" id="{93DF4ABD-C5AF-D9BE-ECC9-08FFBD9A8C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400" y="0"/>
            <a:ext cx="2436628" cy="6858000"/>
          </a:xfrm>
        </p:spPr>
      </p:pic>
      <p:pic>
        <p:nvPicPr>
          <p:cNvPr id="21" name="Picture Placeholder 20" descr="Student standing and holding a long white cane.">
            <a:extLst>
              <a:ext uri="{FF2B5EF4-FFF2-40B4-BE49-F238E27FC236}">
                <a16:creationId xmlns:a16="http://schemas.microsoft.com/office/drawing/2014/main" id="{DA150E0E-9D1E-4BE5-FEBE-F090CDE614A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Placeholder 22" descr="Student standing in front of her Makers Market table and holding a long white cane.">
            <a:extLst>
              <a:ext uri="{FF2B5EF4-FFF2-40B4-BE49-F238E27FC236}">
                <a16:creationId xmlns:a16="http://schemas.microsoft.com/office/drawing/2014/main" id="{0AAA436C-2E6A-0FD4-B526-E6E7F214EC6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1656" y="0"/>
            <a:ext cx="2436628" cy="6858000"/>
          </a:xfrm>
        </p:spPr>
      </p:pic>
      <p:pic>
        <p:nvPicPr>
          <p:cNvPr id="25" name="Picture Placeholder 24" descr="Student in a wheelchair in front of her Makers Market table.">
            <a:extLst>
              <a:ext uri="{FF2B5EF4-FFF2-40B4-BE49-F238E27FC236}">
                <a16:creationId xmlns:a16="http://schemas.microsoft.com/office/drawing/2014/main" id="{C681C2B1-A75C-9F6B-6562-2FAE3E4A1E8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8284" y="0"/>
            <a:ext cx="2436628" cy="6858000"/>
          </a:xfrm>
        </p:spPr>
      </p:pic>
      <p:pic>
        <p:nvPicPr>
          <p:cNvPr id="29" name="Content Placeholder 28" descr="A person with long brown hair wearing a pink dress&#10;&#10;AI-generated content may be incorrect.">
            <a:extLst>
              <a:ext uri="{FF2B5EF4-FFF2-40B4-BE49-F238E27FC236}">
                <a16:creationId xmlns:a16="http://schemas.microsoft.com/office/drawing/2014/main" id="{394458C7-2E0C-7D9D-FE96-045C8359EAB1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136" y="4946862"/>
            <a:ext cx="1622849" cy="1622849"/>
          </a:xfrm>
        </p:spPr>
      </p:pic>
      <p:pic>
        <p:nvPicPr>
          <p:cNvPr id="31" name="Content Placeholder 30" descr="A logo of hands holding a paper boat&#10;&#10;AI-generated content may be incorrect.">
            <a:extLst>
              <a:ext uri="{FF2B5EF4-FFF2-40B4-BE49-F238E27FC236}">
                <a16:creationId xmlns:a16="http://schemas.microsoft.com/office/drawing/2014/main" id="{D7906429-BC99-6550-AB52-4F3B4DB2A805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5705" y="4945643"/>
            <a:ext cx="1978208" cy="1624068"/>
          </a:xfrm>
        </p:spPr>
      </p:pic>
      <p:pic>
        <p:nvPicPr>
          <p:cNvPr id="35" name="Content Placeholder 34" descr="A blue and yellow heart with a bone&#10;&#10;AI-generated content may be incorrect.">
            <a:extLst>
              <a:ext uri="{FF2B5EF4-FFF2-40B4-BE49-F238E27FC236}">
                <a16:creationId xmlns:a16="http://schemas.microsoft.com/office/drawing/2014/main" id="{0F5D842F-7ADD-3A29-1E68-E7CC18FAB53E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8961" y="4945643"/>
            <a:ext cx="1974559" cy="1445758"/>
          </a:xfrm>
        </p:spPr>
      </p:pic>
      <p:pic>
        <p:nvPicPr>
          <p:cNvPr id="27" name="Content Placeholder 26" descr="A logo with text and a spatula&#10;&#10;AI-generated content may be incorrect.">
            <a:extLst>
              <a:ext uri="{FF2B5EF4-FFF2-40B4-BE49-F238E27FC236}">
                <a16:creationId xmlns:a16="http://schemas.microsoft.com/office/drawing/2014/main" id="{3389ED93-8EEE-5407-92C8-F9F714CAD165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89" y="4945643"/>
            <a:ext cx="1624068" cy="1624068"/>
          </a:xfrm>
        </p:spPr>
      </p:pic>
      <p:pic>
        <p:nvPicPr>
          <p:cNvPr id="39" name="Content Placeholder 38" descr="A cartoon of a person with blue hair&#10;&#10;AI-generated content may be incorrect.">
            <a:extLst>
              <a:ext uri="{FF2B5EF4-FFF2-40B4-BE49-F238E27FC236}">
                <a16:creationId xmlns:a16="http://schemas.microsoft.com/office/drawing/2014/main" id="{F0F6F631-7CB5-76CE-B5A7-1DC3CC755216}"/>
              </a:ext>
            </a:extLst>
          </p:cNvPr>
          <p:cNvPicPr>
            <a:picLocks noGrp="1" noChangeAspect="1"/>
          </p:cNvPicPr>
          <p:nvPr>
            <p:ph sz="quarter" idx="35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2333" y="4945643"/>
            <a:ext cx="2044917" cy="1403351"/>
          </a:xfrm>
        </p:spPr>
      </p:pic>
    </p:spTree>
    <p:extLst>
      <p:ext uri="{BB962C8B-B14F-4D97-AF65-F5344CB8AC3E}">
        <p14:creationId xmlns:p14="http://schemas.microsoft.com/office/powerpoint/2010/main" val="379862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C9B14B-5C12-6D4D-8CB7-1B1A51C4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7600">
                <a:latin typeface="Sentinel"/>
              </a:rPr>
              <a:t>What barriers most limit your students’ workforce readiness?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796"/>
      </a:dk1>
      <a:lt1>
        <a:srgbClr val="FFFFFF"/>
      </a:lt1>
      <a:dk2>
        <a:srgbClr val="171796"/>
      </a:dk2>
      <a:lt2>
        <a:srgbClr val="EFEFEF"/>
      </a:lt2>
      <a:accent1>
        <a:srgbClr val="FEFFFF"/>
      </a:accent1>
      <a:accent2>
        <a:srgbClr val="BAE8D9"/>
      </a:accent2>
      <a:accent3>
        <a:srgbClr val="171796"/>
      </a:accent3>
      <a:accent4>
        <a:srgbClr val="FFAC2A"/>
      </a:accent4>
      <a:accent5>
        <a:srgbClr val="ACE151"/>
      </a:accent5>
      <a:accent6>
        <a:srgbClr val="E63888"/>
      </a:accent6>
      <a:hlink>
        <a:srgbClr val="171796"/>
      </a:hlink>
      <a:folHlink>
        <a:srgbClr val="E63888"/>
      </a:folHlink>
    </a:clrScheme>
    <a:fontScheme name="Sentinel">
      <a:majorFont>
        <a:latin typeface="Sentinel Bold"/>
        <a:ea typeface=""/>
        <a:cs typeface=""/>
      </a:majorFont>
      <a:minorFont>
        <a:latin typeface="Gotham Narrow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PPT" id="{127263D1-7C2F-1744-9DB3-B86B091454A5}" vid="{64FCB98A-3BC0-C54B-A8E1-F37DFFCA37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323573FA5D8409F8E0A4B55956BCB" ma:contentTypeVersion="12" ma:contentTypeDescription="Create a new document." ma:contentTypeScope="" ma:versionID="2aa75a55ca624c785b7ff1427d34badb">
  <xsd:schema xmlns:xsd="http://www.w3.org/2001/XMLSchema" xmlns:xs="http://www.w3.org/2001/XMLSchema" xmlns:p="http://schemas.microsoft.com/office/2006/metadata/properties" xmlns:ns2="09b7dace-def3-41eb-bc77-b0f000f551fd" xmlns:ns3="09684d9f-3f28-4c9f-ad7f-09d5a1c03eff" targetNamespace="http://schemas.microsoft.com/office/2006/metadata/properties" ma:root="true" ma:fieldsID="847184a1105ff76ad4daf58d14bbc1a7" ns2:_="" ns3:_="">
    <xsd:import namespace="09b7dace-def3-41eb-bc77-b0f000f551fd"/>
    <xsd:import namespace="09684d9f-3f28-4c9f-ad7f-09d5a1c03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7dace-def3-41eb-bc77-b0f000f55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7deded-afb5-4eed-9415-542b3c7c04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84d9f-3f28-4c9f-ad7f-09d5a1c03e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d9724c-ced8-4da6-8efc-7f9e0f09c95d}" ma:internalName="TaxCatchAll" ma:showField="CatchAllData" ma:web="09684d9f-3f28-4c9f-ad7f-09d5a1c03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84d9f-3f28-4c9f-ad7f-09d5a1c03eff" xsi:nil="true"/>
    <lcf76f155ced4ddcb4097134ff3c332f xmlns="09b7dace-def3-41eb-bc77-b0f000f551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ED14FB-34EE-4E4C-B287-4E42CDD03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62793A-8BFB-4E51-A581-7AEC954440DA}"/>
</file>

<file path=customXml/itemProps3.xml><?xml version="1.0" encoding="utf-8"?>
<ds:datastoreItem xmlns:ds="http://schemas.openxmlformats.org/officeDocument/2006/customXml" ds:itemID="{1FDC09EF-3F66-42E6-8FE1-9F8E506ADF3A}">
  <ds:schemaRefs>
    <ds:schemaRef ds:uri="71dcac61-794f-4134-96f8-8f3bc5505c31"/>
    <ds:schemaRef ds:uri="ef3d6f2a-5c08-4380-9de1-da8202097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9684d9f-3f28-4c9f-ad7f-09d5a1c03eff"/>
    <ds:schemaRef ds:uri="09b7dace-def3-41eb-bc77-b0f000f551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1562</Words>
  <Application>Microsoft Office PowerPoint</Application>
  <PresentationFormat>Widescreen</PresentationFormat>
  <Paragraphs>277</Paragraphs>
  <Slides>26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54" baseType="lpstr">
      <vt:lpstr>.AppleSystemUIFont</vt:lpstr>
      <vt:lpstr>Abadi</vt:lpstr>
      <vt:lpstr>Arial</vt:lpstr>
      <vt:lpstr>Avenir Heavy</vt:lpstr>
      <vt:lpstr>Baguet Script</vt:lpstr>
      <vt:lpstr>Bahnschrift</vt:lpstr>
      <vt:lpstr>Courier New</vt:lpstr>
      <vt:lpstr>DIN Next LT Pro Heavy</vt:lpstr>
      <vt:lpstr>DIN Next LT Pro Light</vt:lpstr>
      <vt:lpstr>Franklin Gothic Medium</vt:lpstr>
      <vt:lpstr>Gotham Narrow</vt:lpstr>
      <vt:lpstr>Gotham Narrow Black</vt:lpstr>
      <vt:lpstr>Gotham Narrow Bold</vt:lpstr>
      <vt:lpstr>Gotham Narrow Book</vt:lpstr>
      <vt:lpstr>Gotham Narrow Light</vt:lpstr>
      <vt:lpstr>Gotham Narrow Medium</vt:lpstr>
      <vt:lpstr>Kristen ITC</vt:lpstr>
      <vt:lpstr>Lucida Handwriting</vt:lpstr>
      <vt:lpstr>Lucida Sans Typewriter</vt:lpstr>
      <vt:lpstr>Noto Nastaliq Urdu</vt:lpstr>
      <vt:lpstr>Rockwell</vt:lpstr>
      <vt:lpstr>Sentinel</vt:lpstr>
      <vt:lpstr>Sentinel Black</vt:lpstr>
      <vt:lpstr>Sentinel Book</vt:lpstr>
      <vt:lpstr>Sentinel Light</vt:lpstr>
      <vt:lpstr>Sentinel Semibold</vt:lpstr>
      <vt:lpstr>Wingdings</vt:lpstr>
      <vt:lpstr>Office Theme</vt:lpstr>
      <vt:lpstr>Own It  A Partnership to Increase Future-Ready Skills &amp; Reduce Barriers Through Entrepreneurial Mindset</vt:lpstr>
      <vt:lpstr>Where is your state strongest  in providing pre-ETS services right now?</vt:lpstr>
      <vt:lpstr>Work Should Be Possible For Everyone</vt:lpstr>
      <vt:lpstr>The Workforce Reality for People with Disabilities</vt:lpstr>
      <vt:lpstr>PowerPoint Presentation</vt:lpstr>
      <vt:lpstr>PowerPoint Presentation</vt:lpstr>
      <vt:lpstr>What if We Prepared Students Differently?</vt:lpstr>
      <vt:lpstr>PowerPoint Presentation</vt:lpstr>
      <vt:lpstr>PowerPoint Presentation</vt:lpstr>
      <vt:lpstr>Access is More than Compliance</vt:lpstr>
      <vt:lpstr>PowerPoint Presentation</vt:lpstr>
      <vt:lpstr>PowerPoint Presentation</vt:lpstr>
      <vt:lpstr>A Partnership Model That Expands Impact</vt:lpstr>
      <vt:lpstr>PowerPoint Presentation</vt:lpstr>
      <vt:lpstr>Transferrable Skills Learned</vt:lpstr>
      <vt:lpstr>PowerPoint Presentation</vt:lpstr>
      <vt:lpstr>PowerPoint Presentation</vt:lpstr>
      <vt:lpstr>What are 5 realistic and achievable business ideas your students could create?</vt:lpstr>
      <vt:lpstr>PowerPoint Presentation</vt:lpstr>
      <vt:lpstr>Why Entrepreneurship Is a Powerful Pathway</vt:lpstr>
      <vt:lpstr>Randolf-Shappard Program: Virginia Enterprises for the Blind </vt:lpstr>
      <vt:lpstr>Virginia Enterprises for the Blind</vt:lpstr>
      <vt:lpstr>Funding &amp; Systems Alignment</vt:lpstr>
      <vt:lpstr>Pre-ETS Training  for Self-Employment Opportunities</vt:lpstr>
      <vt:lpstr>Vocational Rehabilitation is  Building the Bridge to Economic Participation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Kendall Morris</dc:creator>
  <cp:lastModifiedBy>Kevin Red</cp:lastModifiedBy>
  <cp:revision>2</cp:revision>
  <cp:lastPrinted>2017-05-09T21:04:56Z</cp:lastPrinted>
  <dcterms:created xsi:type="dcterms:W3CDTF">2026-03-10T14:17:18Z</dcterms:created>
  <dcterms:modified xsi:type="dcterms:W3CDTF">2026-03-18T21:43:21Z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0x010100BEF323573FA5D8409F8E0A4B55956BCB</vt:lpwstr>
  </property>
  <property fmtid="{D5CDD505-2E9C-101B-9397-08002B2CF9AE}" pid="3" name="MediaServiceImageTags">
    <vt:lpwstr/>
  </property>
</Properties>
</file>