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3" r:id="rId2"/>
  </p:sldMasterIdLst>
  <p:notesMasterIdLst>
    <p:notesMasterId r:id="rId23"/>
  </p:notesMasterIdLst>
  <p:handoutMasterIdLst>
    <p:handoutMasterId r:id="rId24"/>
  </p:handoutMasterIdLst>
  <p:sldIdLst>
    <p:sldId id="256" r:id="rId3"/>
    <p:sldId id="711" r:id="rId4"/>
    <p:sldId id="813" r:id="rId5"/>
    <p:sldId id="741" r:id="rId6"/>
    <p:sldId id="811" r:id="rId7"/>
    <p:sldId id="712" r:id="rId8"/>
    <p:sldId id="812" r:id="rId9"/>
    <p:sldId id="740" r:id="rId10"/>
    <p:sldId id="814" r:id="rId11"/>
    <p:sldId id="695" r:id="rId12"/>
    <p:sldId id="815" r:id="rId13"/>
    <p:sldId id="816" r:id="rId14"/>
    <p:sldId id="803" r:id="rId15"/>
    <p:sldId id="731" r:id="rId16"/>
    <p:sldId id="817" r:id="rId17"/>
    <p:sldId id="805" r:id="rId18"/>
    <p:sldId id="800" r:id="rId19"/>
    <p:sldId id="738" r:id="rId20"/>
    <p:sldId id="810" r:id="rId21"/>
    <p:sldId id="681"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nn, Michael" initials="QM" lastIdx="1" clrIdx="0">
    <p:extLst>
      <p:ext uri="{19B8F6BF-5375-455C-9EA6-DF929625EA0E}">
        <p15:presenceInfo xmlns:p15="http://schemas.microsoft.com/office/powerpoint/2012/main" userId="S-1-5-21-1346774070-2971518894-2594203742-244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D5"/>
    <a:srgbClr val="FFC000"/>
    <a:srgbClr val="F0F4FA"/>
    <a:srgbClr val="FFFFFF"/>
    <a:srgbClr val="3450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DD7CE-85B8-40CC-B06C-9AA595877409}" v="33" dt="2026-03-31T16:49:30.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3457" autoAdjust="0"/>
  </p:normalViewPr>
  <p:slideViewPr>
    <p:cSldViewPr snapToGrid="0">
      <p:cViewPr varScale="1">
        <p:scale>
          <a:sx n="103" d="100"/>
          <a:sy n="103" d="100"/>
        </p:scale>
        <p:origin x="792" y="114"/>
      </p:cViewPr>
      <p:guideLst/>
    </p:cSldViewPr>
  </p:slideViewPr>
  <p:outlineViewPr>
    <p:cViewPr>
      <p:scale>
        <a:sx n="33" d="100"/>
        <a:sy n="33" d="100"/>
      </p:scale>
      <p:origin x="0" y="-200"/>
    </p:cViewPr>
  </p:outlineViewPr>
  <p:notesTextViewPr>
    <p:cViewPr>
      <p:scale>
        <a:sx n="3" d="2"/>
        <a:sy n="3" d="2"/>
      </p:scale>
      <p:origin x="0" y="0"/>
    </p:cViewPr>
  </p:notesTextViewPr>
  <p:notesViewPr>
    <p:cSldViewPr snapToGrid="0">
      <p:cViewPr>
        <p:scale>
          <a:sx n="60" d="100"/>
          <a:sy n="60" d="100"/>
        </p:scale>
        <p:origin x="2068" y="2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n, Michael" userId="a91ec2a6-c315-4501-9ef1-c73d27a37f11" providerId="ADAL" clId="{A5669F01-5403-4780-B150-9FC321FC80D6}"/>
    <pc:docChg chg="undo custSel modSld">
      <pc:chgData name="Quinn, Michael" userId="a91ec2a6-c315-4501-9ef1-c73d27a37f11" providerId="ADAL" clId="{A5669F01-5403-4780-B150-9FC321FC80D6}" dt="2026-03-31T18:13:38.365" v="566" actId="20577"/>
      <pc:docMkLst>
        <pc:docMk/>
      </pc:docMkLst>
      <pc:sldChg chg="modSp">
        <pc:chgData name="Quinn, Michael" userId="a91ec2a6-c315-4501-9ef1-c73d27a37f11" providerId="ADAL" clId="{A5669F01-5403-4780-B150-9FC321FC80D6}" dt="2026-03-30T01:52:23.217" v="463" actId="962"/>
        <pc:sldMkLst>
          <pc:docMk/>
          <pc:sldMk cId="3985743214" sldId="695"/>
        </pc:sldMkLst>
        <pc:graphicFrameChg chg="mod">
          <ac:chgData name="Quinn, Michael" userId="a91ec2a6-c315-4501-9ef1-c73d27a37f11" providerId="ADAL" clId="{A5669F01-5403-4780-B150-9FC321FC80D6}" dt="2026-03-30T01:52:23.217" v="463" actId="962"/>
          <ac:graphicFrameMkLst>
            <pc:docMk/>
            <pc:sldMk cId="3985743214" sldId="695"/>
            <ac:graphicFrameMk id="3" creationId="{B8BE4C77-6BCA-9278-8032-F8BE96CD3F52}"/>
          </ac:graphicFrameMkLst>
        </pc:graphicFrameChg>
      </pc:sldChg>
      <pc:sldChg chg="addSp delSp modSp mod addAnim delAnim modAnim">
        <pc:chgData name="Quinn, Michael" userId="a91ec2a6-c315-4501-9ef1-c73d27a37f11" providerId="ADAL" clId="{A5669F01-5403-4780-B150-9FC321FC80D6}" dt="2026-03-31T16:35:08.506" v="557" actId="1037"/>
        <pc:sldMkLst>
          <pc:docMk/>
          <pc:sldMk cId="4143195516" sldId="731"/>
        </pc:sldMkLst>
        <pc:spChg chg="del mod ord">
          <ac:chgData name="Quinn, Michael" userId="a91ec2a6-c315-4501-9ef1-c73d27a37f11" providerId="ADAL" clId="{A5669F01-5403-4780-B150-9FC321FC80D6}" dt="2026-03-31T15:52:04.296" v="526" actId="478"/>
          <ac:spMkLst>
            <pc:docMk/>
            <pc:sldMk cId="4143195516" sldId="731"/>
            <ac:spMk id="2" creationId="{67EEA9D1-7FB4-99DC-2456-D2A9147BFF16}"/>
          </ac:spMkLst>
        </pc:spChg>
        <pc:spChg chg="mod topLvl">
          <ac:chgData name="Quinn, Michael" userId="a91ec2a6-c315-4501-9ef1-c73d27a37f11" providerId="ADAL" clId="{A5669F01-5403-4780-B150-9FC321FC80D6}" dt="2026-03-31T16:35:08.506" v="557" actId="1037"/>
          <ac:spMkLst>
            <pc:docMk/>
            <pc:sldMk cId="4143195516" sldId="731"/>
            <ac:spMk id="8" creationId="{5D5BEFFD-498B-55F4-B88C-91CD745F93EC}"/>
          </ac:spMkLst>
        </pc:spChg>
        <pc:spChg chg="mod ord topLvl">
          <ac:chgData name="Quinn, Michael" userId="a91ec2a6-c315-4501-9ef1-c73d27a37f11" providerId="ADAL" clId="{A5669F01-5403-4780-B150-9FC321FC80D6}" dt="2026-03-30T02:06:14.714" v="509" actId="13244"/>
          <ac:spMkLst>
            <pc:docMk/>
            <pc:sldMk cId="4143195516" sldId="731"/>
            <ac:spMk id="9" creationId="{D081988E-D493-EA14-E941-D9CA793FE0DC}"/>
          </ac:spMkLst>
        </pc:spChg>
        <pc:spChg chg="ord">
          <ac:chgData name="Quinn, Michael" userId="a91ec2a6-c315-4501-9ef1-c73d27a37f11" providerId="ADAL" clId="{A5669F01-5403-4780-B150-9FC321FC80D6}" dt="2026-03-30T02:04:56.330" v="506" actId="13244"/>
          <ac:spMkLst>
            <pc:docMk/>
            <pc:sldMk cId="4143195516" sldId="731"/>
            <ac:spMk id="10" creationId="{10FEAA48-74F8-B153-2F77-CF512AB7E9B9}"/>
          </ac:spMkLst>
        </pc:spChg>
        <pc:spChg chg="add del mod">
          <ac:chgData name="Quinn, Michael" userId="a91ec2a6-c315-4501-9ef1-c73d27a37f11" providerId="ADAL" clId="{A5669F01-5403-4780-B150-9FC321FC80D6}" dt="2026-03-31T15:52:15.479" v="528" actId="478"/>
          <ac:spMkLst>
            <pc:docMk/>
            <pc:sldMk cId="4143195516" sldId="731"/>
            <ac:spMk id="18" creationId="{280CDA0D-1D82-D458-BA2A-AE40B8FC75CB}"/>
          </ac:spMkLst>
        </pc:spChg>
        <pc:spChg chg="add mod">
          <ac:chgData name="Quinn, Michael" userId="a91ec2a6-c315-4501-9ef1-c73d27a37f11" providerId="ADAL" clId="{A5669F01-5403-4780-B150-9FC321FC80D6}" dt="2026-03-30T01:57:25.605" v="486" actId="1076"/>
          <ac:spMkLst>
            <pc:docMk/>
            <pc:sldMk cId="4143195516" sldId="731"/>
            <ac:spMk id="20" creationId="{F7FDED5C-D124-415B-E424-4353F8E8B92E}"/>
          </ac:spMkLst>
        </pc:spChg>
        <pc:grpChg chg="mod">
          <ac:chgData name="Quinn, Michael" userId="a91ec2a6-c315-4501-9ef1-c73d27a37f11" providerId="ADAL" clId="{A5669F01-5403-4780-B150-9FC321FC80D6}" dt="2026-03-30T01:56:23.288" v="474" actId="962"/>
          <ac:grpSpMkLst>
            <pc:docMk/>
            <pc:sldMk cId="4143195516" sldId="731"/>
            <ac:grpSpMk id="3" creationId="{875F722F-6C92-D294-E1B8-309CC52E8794}"/>
          </ac:grpSpMkLst>
        </pc:grpChg>
        <pc:grpChg chg="add del mod">
          <ac:chgData name="Quinn, Michael" userId="a91ec2a6-c315-4501-9ef1-c73d27a37f11" providerId="ADAL" clId="{A5669F01-5403-4780-B150-9FC321FC80D6}" dt="2026-03-30T01:57:39.364" v="488" actId="165"/>
          <ac:grpSpMkLst>
            <pc:docMk/>
            <pc:sldMk cId="4143195516" sldId="731"/>
            <ac:grpSpMk id="11" creationId="{AA5C6E2B-D47D-E852-0B15-1BA15F19A2BD}"/>
          </ac:grpSpMkLst>
        </pc:grpChg>
        <pc:cxnChg chg="del mod ord">
          <ac:chgData name="Quinn, Michael" userId="a91ec2a6-c315-4501-9ef1-c73d27a37f11" providerId="ADAL" clId="{A5669F01-5403-4780-B150-9FC321FC80D6}" dt="2026-03-31T15:52:19.525" v="529" actId="478"/>
          <ac:cxnSpMkLst>
            <pc:docMk/>
            <pc:sldMk cId="4143195516" sldId="731"/>
            <ac:cxnSpMk id="22" creationId="{C1904B67-AD10-31D2-1BBD-A23B42BB5FF6}"/>
          </ac:cxnSpMkLst>
        </pc:cxnChg>
      </pc:sldChg>
      <pc:sldChg chg="modSp mod">
        <pc:chgData name="Quinn, Michael" userId="a91ec2a6-c315-4501-9ef1-c73d27a37f11" providerId="ADAL" clId="{A5669F01-5403-4780-B150-9FC321FC80D6}" dt="2026-03-31T16:36:02.063" v="562" actId="20577"/>
        <pc:sldMkLst>
          <pc:docMk/>
          <pc:sldMk cId="1406106617" sldId="800"/>
        </pc:sldMkLst>
        <pc:spChg chg="mod">
          <ac:chgData name="Quinn, Michael" userId="a91ec2a6-c315-4501-9ef1-c73d27a37f11" providerId="ADAL" clId="{A5669F01-5403-4780-B150-9FC321FC80D6}" dt="2026-03-31T16:36:02.063" v="562" actId="20577"/>
          <ac:spMkLst>
            <pc:docMk/>
            <pc:sldMk cId="1406106617" sldId="800"/>
            <ac:spMk id="12" creationId="{C617C7E6-6F29-09D4-3AC9-4622CC79DABC}"/>
          </ac:spMkLst>
        </pc:spChg>
      </pc:sldChg>
      <pc:sldChg chg="modSp mod">
        <pc:chgData name="Quinn, Michael" userId="a91ec2a6-c315-4501-9ef1-c73d27a37f11" providerId="ADAL" clId="{A5669F01-5403-4780-B150-9FC321FC80D6}" dt="2026-03-31T15:51:27.324" v="525" actId="14100"/>
        <pc:sldMkLst>
          <pc:docMk/>
          <pc:sldMk cId="2362955499" sldId="803"/>
        </pc:sldMkLst>
        <pc:spChg chg="mod">
          <ac:chgData name="Quinn, Michael" userId="a91ec2a6-c315-4501-9ef1-c73d27a37f11" providerId="ADAL" clId="{A5669F01-5403-4780-B150-9FC321FC80D6}" dt="2026-03-31T15:51:27.324" v="525" actId="14100"/>
          <ac:spMkLst>
            <pc:docMk/>
            <pc:sldMk cId="2362955499" sldId="803"/>
            <ac:spMk id="11" creationId="{4817AEE5-A52E-4CC9-990C-06817A53B278}"/>
          </ac:spMkLst>
        </pc:spChg>
      </pc:sldChg>
      <pc:sldChg chg="addSp delSp modSp mod modAnim">
        <pc:chgData name="Quinn, Michael" userId="a91ec2a6-c315-4501-9ef1-c73d27a37f11" providerId="ADAL" clId="{A5669F01-5403-4780-B150-9FC321FC80D6}" dt="2026-03-31T16:49:30.721" v="564"/>
        <pc:sldMkLst>
          <pc:docMk/>
          <pc:sldMk cId="2441912209" sldId="805"/>
        </pc:sldMkLst>
        <pc:spChg chg="mod">
          <ac:chgData name="Quinn, Michael" userId="a91ec2a6-c315-4501-9ef1-c73d27a37f11" providerId="ADAL" clId="{A5669F01-5403-4780-B150-9FC321FC80D6}" dt="2026-03-30T02:07:56.192" v="512" actId="33553"/>
          <ac:spMkLst>
            <pc:docMk/>
            <pc:sldMk cId="2441912209" sldId="805"/>
            <ac:spMk id="5" creationId="{E7B37FEF-81D2-1090-9A81-96B25D8F120E}"/>
          </ac:spMkLst>
        </pc:spChg>
        <pc:spChg chg="add del mod">
          <ac:chgData name="Quinn, Michael" userId="a91ec2a6-c315-4501-9ef1-c73d27a37f11" providerId="ADAL" clId="{A5669F01-5403-4780-B150-9FC321FC80D6}" dt="2026-03-30T02:03:57.869" v="504" actId="478"/>
          <ac:spMkLst>
            <pc:docMk/>
            <pc:sldMk cId="2441912209" sldId="805"/>
            <ac:spMk id="21" creationId="{7C14A2AA-BBD6-E2D1-9A04-C3DF73A35B3D}"/>
          </ac:spMkLst>
        </pc:spChg>
        <pc:grpChg chg="mod">
          <ac:chgData name="Quinn, Michael" userId="a91ec2a6-c315-4501-9ef1-c73d27a37f11" providerId="ADAL" clId="{A5669F01-5403-4780-B150-9FC321FC80D6}" dt="2026-03-30T01:49:48.181" v="461" actId="962"/>
          <ac:grpSpMkLst>
            <pc:docMk/>
            <pc:sldMk cId="2441912209" sldId="805"/>
            <ac:grpSpMk id="18" creationId="{1508E46D-E737-6EBA-D642-F50F33A4DC77}"/>
          </ac:grpSpMkLst>
        </pc:grpChg>
      </pc:sldChg>
      <pc:sldChg chg="modSp mod">
        <pc:chgData name="Quinn, Michael" userId="a91ec2a6-c315-4501-9ef1-c73d27a37f11" providerId="ADAL" clId="{A5669F01-5403-4780-B150-9FC321FC80D6}" dt="2026-03-30T02:03:21.182" v="501" actId="962"/>
        <pc:sldMkLst>
          <pc:docMk/>
          <pc:sldMk cId="1279721678" sldId="810"/>
        </pc:sldMkLst>
        <pc:picChg chg="mod">
          <ac:chgData name="Quinn, Michael" userId="a91ec2a6-c315-4501-9ef1-c73d27a37f11" providerId="ADAL" clId="{A5669F01-5403-4780-B150-9FC321FC80D6}" dt="2026-03-30T02:02:31.536" v="499" actId="962"/>
          <ac:picMkLst>
            <pc:docMk/>
            <pc:sldMk cId="1279721678" sldId="810"/>
            <ac:picMk id="6" creationId="{941AD73A-6DFC-BAF2-18D6-3A578A0213DC}"/>
          </ac:picMkLst>
        </pc:picChg>
        <pc:picChg chg="mod">
          <ac:chgData name="Quinn, Michael" userId="a91ec2a6-c315-4501-9ef1-c73d27a37f11" providerId="ADAL" clId="{A5669F01-5403-4780-B150-9FC321FC80D6}" dt="2026-03-30T02:03:21.182" v="501" actId="962"/>
          <ac:picMkLst>
            <pc:docMk/>
            <pc:sldMk cId="1279721678" sldId="810"/>
            <ac:picMk id="8" creationId="{F9908353-E659-811F-2F74-78B5CF0FD906}"/>
          </ac:picMkLst>
        </pc:picChg>
        <pc:picChg chg="mod">
          <ac:chgData name="Quinn, Michael" userId="a91ec2a6-c315-4501-9ef1-c73d27a37f11" providerId="ADAL" clId="{A5669F01-5403-4780-B150-9FC321FC80D6}" dt="2026-03-30T02:00:04.820" v="493" actId="962"/>
          <ac:picMkLst>
            <pc:docMk/>
            <pc:sldMk cId="1279721678" sldId="810"/>
            <ac:picMk id="10" creationId="{3243440C-9624-A96D-D74B-80A277F8ECB4}"/>
          </ac:picMkLst>
        </pc:picChg>
        <pc:picChg chg="mod">
          <ac:chgData name="Quinn, Michael" userId="a91ec2a6-c315-4501-9ef1-c73d27a37f11" providerId="ADAL" clId="{A5669F01-5403-4780-B150-9FC321FC80D6}" dt="2026-03-30T02:00:57.800" v="495" actId="962"/>
          <ac:picMkLst>
            <pc:docMk/>
            <pc:sldMk cId="1279721678" sldId="810"/>
            <ac:picMk id="13" creationId="{C44B4203-B83A-4EC7-C09D-BB3DC7C51025}"/>
          </ac:picMkLst>
        </pc:picChg>
      </pc:sldChg>
      <pc:sldChg chg="modSp mod">
        <pc:chgData name="Quinn, Michael" userId="a91ec2a6-c315-4501-9ef1-c73d27a37f11" providerId="ADAL" clId="{A5669F01-5403-4780-B150-9FC321FC80D6}" dt="2026-03-31T18:13:38.365" v="566" actId="20577"/>
        <pc:sldMkLst>
          <pc:docMk/>
          <pc:sldMk cId="624403337" sldId="812"/>
        </pc:sldMkLst>
        <pc:spChg chg="mod">
          <ac:chgData name="Quinn, Michael" userId="a91ec2a6-c315-4501-9ef1-c73d27a37f11" providerId="ADAL" clId="{A5669F01-5403-4780-B150-9FC321FC80D6}" dt="2026-03-31T18:13:38.365" v="566" actId="20577"/>
          <ac:spMkLst>
            <pc:docMk/>
            <pc:sldMk cId="624403337" sldId="812"/>
            <ac:spMk id="4" creationId="{703E7849-9279-6249-5E0D-014C68702476}"/>
          </ac:spMkLst>
        </pc:spChg>
      </pc:sldChg>
      <pc:sldChg chg="modSp mod">
        <pc:chgData name="Quinn, Michael" userId="a91ec2a6-c315-4501-9ef1-c73d27a37f11" providerId="ADAL" clId="{A5669F01-5403-4780-B150-9FC321FC80D6}" dt="2026-03-30T02:03:34.831" v="502" actId="13238"/>
        <pc:sldMkLst>
          <pc:docMk/>
          <pc:sldMk cId="4220700072" sldId="813"/>
        </pc:sldMkLst>
        <pc:graphicFrameChg chg="modGraphic">
          <ac:chgData name="Quinn, Michael" userId="a91ec2a6-c315-4501-9ef1-c73d27a37f11" providerId="ADAL" clId="{A5669F01-5403-4780-B150-9FC321FC80D6}" dt="2026-03-30T02:03:34.831" v="502" actId="13238"/>
          <ac:graphicFrameMkLst>
            <pc:docMk/>
            <pc:sldMk cId="4220700072" sldId="813"/>
            <ac:graphicFrameMk id="5" creationId="{5899F024-5A98-6D0D-59E0-E1F0944E93F8}"/>
          </ac:graphicFrameMkLst>
        </pc:graphicFrameChg>
      </pc:sldChg>
      <pc:sldChg chg="modSp">
        <pc:chgData name="Quinn, Michael" userId="a91ec2a6-c315-4501-9ef1-c73d27a37f11" providerId="ADAL" clId="{A5669F01-5403-4780-B150-9FC321FC80D6}" dt="2026-03-30T01:53:59.631" v="465" actId="962"/>
        <pc:sldMkLst>
          <pc:docMk/>
          <pc:sldMk cId="12310771" sldId="815"/>
        </pc:sldMkLst>
        <pc:graphicFrameChg chg="mod">
          <ac:chgData name="Quinn, Michael" userId="a91ec2a6-c315-4501-9ef1-c73d27a37f11" providerId="ADAL" clId="{A5669F01-5403-4780-B150-9FC321FC80D6}" dt="2026-03-30T01:53:59.631" v="465" actId="962"/>
          <ac:graphicFrameMkLst>
            <pc:docMk/>
            <pc:sldMk cId="12310771" sldId="815"/>
            <ac:graphicFrameMk id="2" creationId="{00000000-0008-0000-0700-000005000000}"/>
          </ac:graphicFrameMkLst>
        </pc:graphicFrameChg>
      </pc:sldChg>
      <pc:sldChg chg="modSp mod">
        <pc:chgData name="Quinn, Michael" userId="a91ec2a6-c315-4501-9ef1-c73d27a37f11" providerId="ADAL" clId="{A5669F01-5403-4780-B150-9FC321FC80D6}" dt="2026-03-31T15:55:58.667" v="543" actId="20577"/>
        <pc:sldMkLst>
          <pc:docMk/>
          <pc:sldMk cId="1911537876" sldId="816"/>
        </pc:sldMkLst>
        <pc:graphicFrameChg chg="mod modGraphic">
          <ac:chgData name="Quinn, Michael" userId="a91ec2a6-c315-4501-9ef1-c73d27a37f11" providerId="ADAL" clId="{A5669F01-5403-4780-B150-9FC321FC80D6}" dt="2026-03-31T15:55:58.667" v="543" actId="20577"/>
          <ac:graphicFrameMkLst>
            <pc:docMk/>
            <pc:sldMk cId="1911537876" sldId="816"/>
            <ac:graphicFrameMk id="5" creationId="{9A245508-2C29-4A32-5D5C-A85387C10E31}"/>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sdedeop-my.sharepoint.com/personal/michael_quinn_ed_gov/Documents/Documents/Presentations/SlideData-PY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sdedeop-my.sharepoint.com/personal/michael_quinn_ed_gov/Documents/Documents/Presentations/SlideData-PY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sdedeop-my.sharepoint.com/personal/michael_quinn_ed_gov/Documents/Documents/Presentations/SlideData-PY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sdedeop-my.sharepoint.com/personal/michael_quinn_ed_gov/Documents/Documents/Presentations/SlideData-PY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Sheet1!$A$5</c:f>
              <c:strCache>
                <c:ptCount val="1"/>
                <c:pt idx="0">
                  <c:v>Participants Served</c:v>
                </c:pt>
              </c:strCache>
            </c:strRef>
          </c:tx>
          <c:spPr>
            <a:ln w="22225" cap="rnd">
              <a:solidFill>
                <a:schemeClr val="accent1">
                  <a:lumMod val="50000"/>
                </a:schemeClr>
              </a:solidFill>
              <a:round/>
            </a:ln>
            <a:effectLst/>
          </c:spPr>
          <c:marker>
            <c:symbol val="diamond"/>
            <c:size val="6"/>
            <c:spPr>
              <a:solidFill>
                <a:schemeClr val="accent1">
                  <a:lumMod val="75000"/>
                </a:schemeClr>
              </a:solidFill>
              <a:ln w="9525">
                <a:solidFill>
                  <a:schemeClr val="accent1">
                    <a:lumMod val="50000"/>
                  </a:schemeClr>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Sheet1!$B$4:$I$4</c:f>
              <c:strCache>
                <c:ptCount val="8"/>
                <c:pt idx="0">
                  <c:v>PY 2017</c:v>
                </c:pt>
                <c:pt idx="1">
                  <c:v>PY 2018</c:v>
                </c:pt>
                <c:pt idx="2">
                  <c:v>PY 2019</c:v>
                </c:pt>
                <c:pt idx="3">
                  <c:v>PY 2020</c:v>
                </c:pt>
                <c:pt idx="4">
                  <c:v>PY 2021</c:v>
                </c:pt>
                <c:pt idx="5">
                  <c:v>PY 2022</c:v>
                </c:pt>
                <c:pt idx="6">
                  <c:v>PY 2023</c:v>
                </c:pt>
                <c:pt idx="7">
                  <c:v>PY 2024</c:v>
                </c:pt>
              </c:strCache>
            </c:strRef>
          </c:cat>
          <c:val>
            <c:numRef>
              <c:f>Sheet1!$B$5:$I$5</c:f>
              <c:numCache>
                <c:formatCode>#,##0</c:formatCode>
                <c:ptCount val="8"/>
                <c:pt idx="0">
                  <c:v>932835</c:v>
                </c:pt>
                <c:pt idx="1">
                  <c:v>896528</c:v>
                </c:pt>
                <c:pt idx="2">
                  <c:v>872862</c:v>
                </c:pt>
                <c:pt idx="3">
                  <c:v>811589</c:v>
                </c:pt>
                <c:pt idx="4">
                  <c:v>808303</c:v>
                </c:pt>
                <c:pt idx="5">
                  <c:v>818646</c:v>
                </c:pt>
                <c:pt idx="6">
                  <c:v>872460</c:v>
                </c:pt>
                <c:pt idx="7">
                  <c:v>937969</c:v>
                </c:pt>
              </c:numCache>
            </c:numRef>
          </c:val>
          <c:smooth val="0"/>
          <c:extLst>
            <c:ext xmlns:c16="http://schemas.microsoft.com/office/drawing/2014/chart" uri="{C3380CC4-5D6E-409C-BE32-E72D297353CC}">
              <c16:uniqueId val="{00000000-2067-4F67-BC06-100E45AFC67F}"/>
            </c:ext>
          </c:extLst>
        </c:ser>
        <c:ser>
          <c:idx val="1"/>
          <c:order val="1"/>
          <c:tx>
            <c:strRef>
              <c:f>Sheet1!$A$6</c:f>
              <c:strCache>
                <c:ptCount val="1"/>
                <c:pt idx="0">
                  <c:v>Applicants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Sheet1!$B$4:$I$4</c:f>
              <c:strCache>
                <c:ptCount val="8"/>
                <c:pt idx="0">
                  <c:v>PY 2017</c:v>
                </c:pt>
                <c:pt idx="1">
                  <c:v>PY 2018</c:v>
                </c:pt>
                <c:pt idx="2">
                  <c:v>PY 2019</c:v>
                </c:pt>
                <c:pt idx="3">
                  <c:v>PY 2020</c:v>
                </c:pt>
                <c:pt idx="4">
                  <c:v>PY 2021</c:v>
                </c:pt>
                <c:pt idx="5">
                  <c:v>PY 2022</c:v>
                </c:pt>
                <c:pt idx="6">
                  <c:v>PY 2023</c:v>
                </c:pt>
                <c:pt idx="7">
                  <c:v>PY 2024</c:v>
                </c:pt>
              </c:strCache>
            </c:strRef>
          </c:cat>
          <c:val>
            <c:numRef>
              <c:f>Sheet1!$B$6:$I$6</c:f>
              <c:numCache>
                <c:formatCode>#,##0</c:formatCode>
                <c:ptCount val="8"/>
                <c:pt idx="0">
                  <c:v>473609</c:v>
                </c:pt>
                <c:pt idx="1">
                  <c:v>447282</c:v>
                </c:pt>
                <c:pt idx="2">
                  <c:v>361684</c:v>
                </c:pt>
                <c:pt idx="3">
                  <c:v>296009</c:v>
                </c:pt>
                <c:pt idx="4">
                  <c:v>349913</c:v>
                </c:pt>
                <c:pt idx="5">
                  <c:v>392039</c:v>
                </c:pt>
                <c:pt idx="6">
                  <c:v>447346</c:v>
                </c:pt>
                <c:pt idx="7">
                  <c:v>464791</c:v>
                </c:pt>
              </c:numCache>
            </c:numRef>
          </c:val>
          <c:smooth val="0"/>
          <c:extLst>
            <c:ext xmlns:c16="http://schemas.microsoft.com/office/drawing/2014/chart" uri="{C3380CC4-5D6E-409C-BE32-E72D297353CC}">
              <c16:uniqueId val="{00000001-2067-4F67-BC06-100E45AFC67F}"/>
            </c:ext>
          </c:extLst>
        </c:ser>
        <c:ser>
          <c:idx val="2"/>
          <c:order val="2"/>
          <c:tx>
            <c:strRef>
              <c:f>Sheet1!$A$7</c:f>
              <c:strCache>
                <c:ptCount val="1"/>
                <c:pt idx="0">
                  <c:v>Eligible Individuals</c:v>
                </c:pt>
              </c:strCache>
            </c:strRef>
          </c:tx>
          <c:spPr>
            <a:ln w="22225" cap="rnd">
              <a:solidFill>
                <a:srgbClr val="FFC000"/>
              </a:solidFill>
              <a:round/>
            </a:ln>
            <a:effectLst/>
          </c:spPr>
          <c:marker>
            <c:symbol val="triangle"/>
            <c:size val="6"/>
            <c:spPr>
              <a:solidFill>
                <a:srgbClr val="FFC000"/>
              </a:solidFill>
              <a:ln w="9525">
                <a:solidFill>
                  <a:srgbClr val="FFC000"/>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Sheet1!$B$4:$I$4</c:f>
              <c:strCache>
                <c:ptCount val="8"/>
                <c:pt idx="0">
                  <c:v>PY 2017</c:v>
                </c:pt>
                <c:pt idx="1">
                  <c:v>PY 2018</c:v>
                </c:pt>
                <c:pt idx="2">
                  <c:v>PY 2019</c:v>
                </c:pt>
                <c:pt idx="3">
                  <c:v>PY 2020</c:v>
                </c:pt>
                <c:pt idx="4">
                  <c:v>PY 2021</c:v>
                </c:pt>
                <c:pt idx="5">
                  <c:v>PY 2022</c:v>
                </c:pt>
                <c:pt idx="6">
                  <c:v>PY 2023</c:v>
                </c:pt>
                <c:pt idx="7">
                  <c:v>PY 2024</c:v>
                </c:pt>
              </c:strCache>
            </c:strRef>
          </c:cat>
          <c:val>
            <c:numRef>
              <c:f>Sheet1!$B$7:$I$7</c:f>
              <c:numCache>
                <c:formatCode>#,##0</c:formatCode>
                <c:ptCount val="8"/>
                <c:pt idx="0">
                  <c:v>414531</c:v>
                </c:pt>
                <c:pt idx="1">
                  <c:v>398209</c:v>
                </c:pt>
                <c:pt idx="2">
                  <c:v>338023</c:v>
                </c:pt>
                <c:pt idx="3">
                  <c:v>256142</c:v>
                </c:pt>
                <c:pt idx="4">
                  <c:v>312678</c:v>
                </c:pt>
                <c:pt idx="5">
                  <c:v>354204</c:v>
                </c:pt>
                <c:pt idx="6">
                  <c:v>399923</c:v>
                </c:pt>
                <c:pt idx="7">
                  <c:v>410356</c:v>
                </c:pt>
              </c:numCache>
            </c:numRef>
          </c:val>
          <c:smooth val="0"/>
          <c:extLst>
            <c:ext xmlns:c16="http://schemas.microsoft.com/office/drawing/2014/chart" uri="{C3380CC4-5D6E-409C-BE32-E72D297353CC}">
              <c16:uniqueId val="{00000002-2067-4F67-BC06-100E45AFC67F}"/>
            </c:ext>
          </c:extLst>
        </c:ser>
        <c:dLbls>
          <c:showLegendKey val="0"/>
          <c:showVal val="0"/>
          <c:showCatName val="0"/>
          <c:showSerName val="0"/>
          <c:showPercent val="0"/>
          <c:showBubbleSize val="0"/>
        </c:dLbls>
        <c:marker val="1"/>
        <c:smooth val="0"/>
        <c:axId val="1494162592"/>
        <c:axId val="1494170272"/>
      </c:lineChart>
      <c:catAx>
        <c:axId val="1494162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all" spc="120" normalizeH="0" baseline="0">
                <a:solidFill>
                  <a:schemeClr val="tx1">
                    <a:lumMod val="65000"/>
                    <a:lumOff val="35000"/>
                  </a:schemeClr>
                </a:solidFill>
                <a:latin typeface="+mn-lt"/>
                <a:ea typeface="+mn-ea"/>
                <a:cs typeface="+mn-cs"/>
              </a:defRPr>
            </a:pPr>
            <a:endParaRPr lang="en-US"/>
          </a:p>
        </c:txPr>
        <c:crossAx val="1494170272"/>
        <c:crosses val="autoZero"/>
        <c:auto val="1"/>
        <c:lblAlgn val="ctr"/>
        <c:lblOffset val="100"/>
        <c:noMultiLvlLbl val="0"/>
      </c:catAx>
      <c:valAx>
        <c:axId val="1494170272"/>
        <c:scaling>
          <c:orientation val="minMax"/>
        </c:scaling>
        <c:delete val="1"/>
        <c:axPos val="l"/>
        <c:numFmt formatCode="#,##0" sourceLinked="1"/>
        <c:majorTickMark val="none"/>
        <c:minorTickMark val="none"/>
        <c:tickLblPos val="nextTo"/>
        <c:crossAx val="14941625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Sheet1!$A$33</c:f>
              <c:strCache>
                <c:ptCount val="1"/>
                <c:pt idx="0">
                  <c:v>Net Change in Participants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Sheet1!$B$30:$H$30</c:f>
              <c:strCache>
                <c:ptCount val="7"/>
                <c:pt idx="0">
                  <c:v>PY17 to PY18</c:v>
                </c:pt>
                <c:pt idx="1">
                  <c:v>PY18 to PY19</c:v>
                </c:pt>
                <c:pt idx="2">
                  <c:v>PY19 to PY20</c:v>
                </c:pt>
                <c:pt idx="3">
                  <c:v>PY20 to PY21</c:v>
                </c:pt>
                <c:pt idx="4">
                  <c:v>PY21 to PY22</c:v>
                </c:pt>
                <c:pt idx="5">
                  <c:v>PY22 to PY23</c:v>
                </c:pt>
                <c:pt idx="6">
                  <c:v>PY23 to PY24</c:v>
                </c:pt>
              </c:strCache>
            </c:strRef>
          </c:cat>
          <c:val>
            <c:numRef>
              <c:f>Sheet1!$B$33:$H$33</c:f>
              <c:numCache>
                <c:formatCode>#,##0</c:formatCode>
                <c:ptCount val="7"/>
                <c:pt idx="0">
                  <c:v>-36307</c:v>
                </c:pt>
                <c:pt idx="1">
                  <c:v>-23666</c:v>
                </c:pt>
                <c:pt idx="2">
                  <c:v>-61273</c:v>
                </c:pt>
                <c:pt idx="3">
                  <c:v>-3286</c:v>
                </c:pt>
                <c:pt idx="4">
                  <c:v>10343</c:v>
                </c:pt>
                <c:pt idx="5">
                  <c:v>53814</c:v>
                </c:pt>
                <c:pt idx="6">
                  <c:v>65509</c:v>
                </c:pt>
              </c:numCache>
            </c:numRef>
          </c:val>
          <c:extLst>
            <c:ext xmlns:c16="http://schemas.microsoft.com/office/drawing/2014/chart" uri="{C3380CC4-5D6E-409C-BE32-E72D297353CC}">
              <c16:uniqueId val="{00000000-5EEF-4851-B95D-BBB4FF0FE4F6}"/>
            </c:ext>
          </c:extLst>
        </c:ser>
        <c:dLbls>
          <c:showLegendKey val="0"/>
          <c:showVal val="0"/>
          <c:showCatName val="0"/>
          <c:showSerName val="0"/>
          <c:showPercent val="0"/>
          <c:showBubbleSize val="0"/>
        </c:dLbls>
        <c:gapWidth val="219"/>
        <c:overlap val="-27"/>
        <c:axId val="1494164512"/>
        <c:axId val="1494165472"/>
        <c:extLst>
          <c:ext xmlns:c15="http://schemas.microsoft.com/office/drawing/2012/chart" uri="{02D57815-91ED-43cb-92C2-25804820EDAC}">
            <c15:filteredBarSeries>
              <c15:ser>
                <c:idx val="0"/>
                <c:order val="0"/>
                <c:tx>
                  <c:strRef>
                    <c:extLst>
                      <c:ext uri="{02D57815-91ED-43cb-92C2-25804820EDAC}">
                        <c15:formulaRef>
                          <c15:sqref>Sheet1!$A$31</c15:sqref>
                        </c15:formulaRef>
                      </c:ext>
                    </c:extLst>
                    <c:strCache>
                      <c:ptCount val="1"/>
                      <c:pt idx="0">
                        <c:v>Count of Agencies that Increased Participants</c:v>
                      </c:pt>
                    </c:strCache>
                  </c:strRef>
                </c:tx>
                <c:spPr>
                  <a:solidFill>
                    <a:schemeClr val="accent1"/>
                  </a:solidFill>
                  <a:ln>
                    <a:noFill/>
                  </a:ln>
                  <a:effectLst/>
                </c:spPr>
                <c:invertIfNegative val="0"/>
                <c:cat>
                  <c:strRef>
                    <c:extLst>
                      <c:ext uri="{02D57815-91ED-43cb-92C2-25804820EDAC}">
                        <c15:formulaRef>
                          <c15:sqref>Sheet1!$B$30:$H$30</c15:sqref>
                        </c15:formulaRef>
                      </c:ext>
                    </c:extLst>
                    <c:strCache>
                      <c:ptCount val="7"/>
                      <c:pt idx="0">
                        <c:v>PY17 to PY18</c:v>
                      </c:pt>
                      <c:pt idx="1">
                        <c:v>PY18 to PY19</c:v>
                      </c:pt>
                      <c:pt idx="2">
                        <c:v>PY19 to PY20</c:v>
                      </c:pt>
                      <c:pt idx="3">
                        <c:v>PY20 to PY21</c:v>
                      </c:pt>
                      <c:pt idx="4">
                        <c:v>PY21 to PY22</c:v>
                      </c:pt>
                      <c:pt idx="5">
                        <c:v>PY22 to PY23</c:v>
                      </c:pt>
                      <c:pt idx="6">
                        <c:v>PY23 to PY24</c:v>
                      </c:pt>
                    </c:strCache>
                  </c:strRef>
                </c:cat>
                <c:val>
                  <c:numRef>
                    <c:extLst>
                      <c:ext uri="{02D57815-91ED-43cb-92C2-25804820EDAC}">
                        <c15:formulaRef>
                          <c15:sqref>Sheet1!$B$31:$H$31</c15:sqref>
                        </c15:formulaRef>
                      </c:ext>
                    </c:extLst>
                    <c:numCache>
                      <c:formatCode>General</c:formatCode>
                      <c:ptCount val="7"/>
                      <c:pt idx="0">
                        <c:v>24</c:v>
                      </c:pt>
                      <c:pt idx="1">
                        <c:v>18</c:v>
                      </c:pt>
                      <c:pt idx="2">
                        <c:v>14</c:v>
                      </c:pt>
                      <c:pt idx="3">
                        <c:v>45</c:v>
                      </c:pt>
                      <c:pt idx="4">
                        <c:v>43</c:v>
                      </c:pt>
                      <c:pt idx="5">
                        <c:v>58</c:v>
                      </c:pt>
                      <c:pt idx="6">
                        <c:v>64</c:v>
                      </c:pt>
                    </c:numCache>
                  </c:numRef>
                </c:val>
                <c:extLst>
                  <c:ext xmlns:c16="http://schemas.microsoft.com/office/drawing/2014/chart" uri="{C3380CC4-5D6E-409C-BE32-E72D297353CC}">
                    <c16:uniqueId val="{00000001-5EEF-4851-B95D-BBB4FF0FE4F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Sheet1!$A$32</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Sheet1!$B$30:$H$30</c15:sqref>
                        </c15:formulaRef>
                      </c:ext>
                    </c:extLst>
                    <c:strCache>
                      <c:ptCount val="7"/>
                      <c:pt idx="0">
                        <c:v>PY17 to PY18</c:v>
                      </c:pt>
                      <c:pt idx="1">
                        <c:v>PY18 to PY19</c:v>
                      </c:pt>
                      <c:pt idx="2">
                        <c:v>PY19 to PY20</c:v>
                      </c:pt>
                      <c:pt idx="3">
                        <c:v>PY20 to PY21</c:v>
                      </c:pt>
                      <c:pt idx="4">
                        <c:v>PY21 to PY22</c:v>
                      </c:pt>
                      <c:pt idx="5">
                        <c:v>PY22 to PY23</c:v>
                      </c:pt>
                      <c:pt idx="6">
                        <c:v>PY23 to PY24</c:v>
                      </c:pt>
                    </c:strCache>
                  </c:strRef>
                </c:cat>
                <c:val>
                  <c:numRef>
                    <c:extLst xmlns:c15="http://schemas.microsoft.com/office/drawing/2012/chart">
                      <c:ext xmlns:c15="http://schemas.microsoft.com/office/drawing/2012/chart" uri="{02D57815-91ED-43cb-92C2-25804820EDAC}">
                        <c15:formulaRef>
                          <c15:sqref>Sheet1!$B$32:$H$32</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2-5EEF-4851-B95D-BBB4FF0FE4F6}"/>
                  </c:ext>
                </c:extLst>
              </c15:ser>
            </c15:filteredBarSeries>
          </c:ext>
        </c:extLst>
      </c:barChart>
      <c:catAx>
        <c:axId val="14941645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494165472"/>
        <c:crosses val="autoZero"/>
        <c:auto val="1"/>
        <c:lblAlgn val="ctr"/>
        <c:lblOffset val="100"/>
        <c:noMultiLvlLbl val="0"/>
      </c:catAx>
      <c:valAx>
        <c:axId val="149416547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94164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Sheet1!$A$31</c:f>
              <c:strCache>
                <c:ptCount val="1"/>
                <c:pt idx="0">
                  <c:v>Count of Agencies that Increased Participants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Sheet1!$B$30:$H$30</c:f>
              <c:strCache>
                <c:ptCount val="7"/>
                <c:pt idx="0">
                  <c:v>PY17 to PY18</c:v>
                </c:pt>
                <c:pt idx="1">
                  <c:v>PY18 to PY19</c:v>
                </c:pt>
                <c:pt idx="2">
                  <c:v>PY19 to PY20</c:v>
                </c:pt>
                <c:pt idx="3">
                  <c:v>PY20 to PY21</c:v>
                </c:pt>
                <c:pt idx="4">
                  <c:v>PY21 to PY22</c:v>
                </c:pt>
                <c:pt idx="5">
                  <c:v>PY22 to PY23</c:v>
                </c:pt>
                <c:pt idx="6">
                  <c:v>PY23 to PY24</c:v>
                </c:pt>
              </c:strCache>
            </c:strRef>
          </c:cat>
          <c:val>
            <c:numRef>
              <c:f>Sheet1!$B$31:$H$31</c:f>
              <c:numCache>
                <c:formatCode>General</c:formatCode>
                <c:ptCount val="7"/>
                <c:pt idx="0">
                  <c:v>24</c:v>
                </c:pt>
                <c:pt idx="1">
                  <c:v>18</c:v>
                </c:pt>
                <c:pt idx="2">
                  <c:v>14</c:v>
                </c:pt>
                <c:pt idx="3">
                  <c:v>45</c:v>
                </c:pt>
                <c:pt idx="4">
                  <c:v>43</c:v>
                </c:pt>
                <c:pt idx="5">
                  <c:v>58</c:v>
                </c:pt>
                <c:pt idx="6">
                  <c:v>64</c:v>
                </c:pt>
              </c:numCache>
            </c:numRef>
          </c:val>
          <c:extLst>
            <c:ext xmlns:c16="http://schemas.microsoft.com/office/drawing/2014/chart" uri="{C3380CC4-5D6E-409C-BE32-E72D297353CC}">
              <c16:uniqueId val="{00000000-9FD8-43DC-81AB-E78B1AA7CDDD}"/>
            </c:ext>
          </c:extLst>
        </c:ser>
        <c:dLbls>
          <c:showLegendKey val="0"/>
          <c:showVal val="0"/>
          <c:showCatName val="0"/>
          <c:showSerName val="0"/>
          <c:showPercent val="0"/>
          <c:showBubbleSize val="0"/>
        </c:dLbls>
        <c:gapWidth val="219"/>
        <c:axId val="857621808"/>
        <c:axId val="857618928"/>
        <c:extLst>
          <c:ext xmlns:c15="http://schemas.microsoft.com/office/drawing/2012/chart" uri="{02D57815-91ED-43cb-92C2-25804820EDAC}">
            <c15:filteredBarSeries>
              <c15:ser>
                <c:idx val="1"/>
                <c:order val="1"/>
                <c:tx>
                  <c:strRef>
                    <c:extLst>
                      <c:ext uri="{02D57815-91ED-43cb-92C2-25804820EDAC}">
                        <c15:formulaRef>
                          <c15:sqref>Sheet1!$A$32</c15:sqref>
                        </c15:formulaRef>
                      </c:ext>
                    </c:extLst>
                    <c:strCache>
                      <c:ptCount val="1"/>
                    </c:strCache>
                  </c:strRef>
                </c:tx>
                <c:spPr>
                  <a:solidFill>
                    <a:schemeClr val="accent2"/>
                  </a:solidFill>
                  <a:ln>
                    <a:noFill/>
                  </a:ln>
                  <a:effectLst/>
                </c:spPr>
                <c:invertIfNegative val="0"/>
                <c:cat>
                  <c:strRef>
                    <c:extLst>
                      <c:ext uri="{02D57815-91ED-43cb-92C2-25804820EDAC}">
                        <c15:formulaRef>
                          <c15:sqref>Sheet1!$B$30:$H$30</c15:sqref>
                        </c15:formulaRef>
                      </c:ext>
                    </c:extLst>
                    <c:strCache>
                      <c:ptCount val="7"/>
                      <c:pt idx="0">
                        <c:v>PY17 to PY18</c:v>
                      </c:pt>
                      <c:pt idx="1">
                        <c:v>PY18 to PY19</c:v>
                      </c:pt>
                      <c:pt idx="2">
                        <c:v>PY19 to PY20</c:v>
                      </c:pt>
                      <c:pt idx="3">
                        <c:v>PY20 to PY21</c:v>
                      </c:pt>
                      <c:pt idx="4">
                        <c:v>PY21 to PY22</c:v>
                      </c:pt>
                      <c:pt idx="5">
                        <c:v>PY22 to PY23</c:v>
                      </c:pt>
                      <c:pt idx="6">
                        <c:v>PY23 to PY24</c:v>
                      </c:pt>
                    </c:strCache>
                  </c:strRef>
                </c:cat>
                <c:val>
                  <c:numRef>
                    <c:extLst>
                      <c:ext uri="{02D57815-91ED-43cb-92C2-25804820EDAC}">
                        <c15:formulaRef>
                          <c15:sqref>Sheet1!$B$32:$H$32</c15:sqref>
                        </c15:formulaRef>
                      </c:ext>
                    </c:extLst>
                    <c:numCache>
                      <c:formatCode>General</c:formatCode>
                      <c:ptCount val="7"/>
                    </c:numCache>
                  </c:numRef>
                </c:val>
                <c:extLst>
                  <c:ext xmlns:c16="http://schemas.microsoft.com/office/drawing/2014/chart" uri="{C3380CC4-5D6E-409C-BE32-E72D297353CC}">
                    <c16:uniqueId val="{00000001-9FD8-43DC-81AB-E78B1AA7CDD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Sheet1!$A$33</c15:sqref>
                        </c15:formulaRef>
                      </c:ext>
                    </c:extLst>
                    <c:strCache>
                      <c:ptCount val="1"/>
                      <c:pt idx="0">
                        <c:v>Net Change in Participants</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Sheet1!$B$30:$H$30</c15:sqref>
                        </c15:formulaRef>
                      </c:ext>
                    </c:extLst>
                    <c:strCache>
                      <c:ptCount val="7"/>
                      <c:pt idx="0">
                        <c:v>PY17 to PY18</c:v>
                      </c:pt>
                      <c:pt idx="1">
                        <c:v>PY18 to PY19</c:v>
                      </c:pt>
                      <c:pt idx="2">
                        <c:v>PY19 to PY20</c:v>
                      </c:pt>
                      <c:pt idx="3">
                        <c:v>PY20 to PY21</c:v>
                      </c:pt>
                      <c:pt idx="4">
                        <c:v>PY21 to PY22</c:v>
                      </c:pt>
                      <c:pt idx="5">
                        <c:v>PY22 to PY23</c:v>
                      </c:pt>
                      <c:pt idx="6">
                        <c:v>PY23 to PY24</c:v>
                      </c:pt>
                    </c:strCache>
                  </c:strRef>
                </c:cat>
                <c:val>
                  <c:numRef>
                    <c:extLst xmlns:c15="http://schemas.microsoft.com/office/drawing/2012/chart">
                      <c:ext xmlns:c15="http://schemas.microsoft.com/office/drawing/2012/chart" uri="{02D57815-91ED-43cb-92C2-25804820EDAC}">
                        <c15:formulaRef>
                          <c15:sqref>Sheet1!$B$33:$H$33</c15:sqref>
                        </c15:formulaRef>
                      </c:ext>
                    </c:extLst>
                    <c:numCache>
                      <c:formatCode>#,##0</c:formatCode>
                      <c:ptCount val="7"/>
                      <c:pt idx="0">
                        <c:v>-36307</c:v>
                      </c:pt>
                      <c:pt idx="1">
                        <c:v>-23666</c:v>
                      </c:pt>
                      <c:pt idx="2">
                        <c:v>-61273</c:v>
                      </c:pt>
                      <c:pt idx="3">
                        <c:v>-3286</c:v>
                      </c:pt>
                      <c:pt idx="4">
                        <c:v>10343</c:v>
                      </c:pt>
                      <c:pt idx="5">
                        <c:v>53814</c:v>
                      </c:pt>
                      <c:pt idx="6">
                        <c:v>65509</c:v>
                      </c:pt>
                    </c:numCache>
                  </c:numRef>
                </c:val>
                <c:extLst xmlns:c15="http://schemas.microsoft.com/office/drawing/2012/chart">
                  <c:ext xmlns:c16="http://schemas.microsoft.com/office/drawing/2014/chart" uri="{C3380CC4-5D6E-409C-BE32-E72D297353CC}">
                    <c16:uniqueId val="{00000002-9FD8-43DC-81AB-E78B1AA7CDDD}"/>
                  </c:ext>
                </c:extLst>
              </c15:ser>
            </c15:filteredBarSeries>
          </c:ext>
        </c:extLst>
      </c:barChart>
      <c:catAx>
        <c:axId val="857621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57618928"/>
        <c:crosses val="autoZero"/>
        <c:auto val="1"/>
        <c:lblAlgn val="ctr"/>
        <c:lblOffset val="100"/>
        <c:noMultiLvlLbl val="0"/>
      </c:catAx>
      <c:valAx>
        <c:axId val="85761892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7621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Sheet1!$A$12</c:f>
              <c:strCache>
                <c:ptCount val="1"/>
                <c:pt idx="0">
                  <c:v>Number of SWD Reported</c:v>
                </c:pt>
              </c:strCache>
            </c:strRef>
          </c:tx>
          <c:spPr>
            <a:ln w="38100" cap="rnd">
              <a:solidFill>
                <a:schemeClr val="accent1"/>
              </a:solidFill>
              <a:round/>
            </a:ln>
            <a:effectLst/>
          </c:spPr>
          <c:marker>
            <c:symbol val="diamond"/>
            <c:size val="6"/>
            <c:spPr>
              <a:solidFill>
                <a:schemeClr val="accent1"/>
              </a:solidFill>
              <a:ln w="38100">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Sheet1!$B$11:$I$11</c:f>
              <c:strCache>
                <c:ptCount val="8"/>
                <c:pt idx="0">
                  <c:v>PY 2017</c:v>
                </c:pt>
                <c:pt idx="1">
                  <c:v>PY 2018</c:v>
                </c:pt>
                <c:pt idx="2">
                  <c:v>PY 2019</c:v>
                </c:pt>
                <c:pt idx="3">
                  <c:v>PY 2020</c:v>
                </c:pt>
                <c:pt idx="4">
                  <c:v>PY 2021</c:v>
                </c:pt>
                <c:pt idx="5">
                  <c:v>PY 2022</c:v>
                </c:pt>
                <c:pt idx="6">
                  <c:v>PY 2023</c:v>
                </c:pt>
                <c:pt idx="7">
                  <c:v>PY 2024</c:v>
                </c:pt>
              </c:strCache>
            </c:strRef>
          </c:cat>
          <c:val>
            <c:numRef>
              <c:f>Sheet1!$B$12:$I$12</c:f>
              <c:numCache>
                <c:formatCode>#,##0</c:formatCode>
                <c:ptCount val="8"/>
                <c:pt idx="0">
                  <c:v>525958</c:v>
                </c:pt>
                <c:pt idx="1">
                  <c:v>638601</c:v>
                </c:pt>
                <c:pt idx="2">
                  <c:v>682237</c:v>
                </c:pt>
                <c:pt idx="3">
                  <c:v>622498</c:v>
                </c:pt>
                <c:pt idx="4">
                  <c:v>663901</c:v>
                </c:pt>
                <c:pt idx="5">
                  <c:v>662034</c:v>
                </c:pt>
                <c:pt idx="6">
                  <c:v>686351</c:v>
                </c:pt>
                <c:pt idx="7">
                  <c:v>757732</c:v>
                </c:pt>
              </c:numCache>
            </c:numRef>
          </c:val>
          <c:smooth val="0"/>
          <c:extLst>
            <c:ext xmlns:c16="http://schemas.microsoft.com/office/drawing/2014/chart" uri="{C3380CC4-5D6E-409C-BE32-E72D297353CC}">
              <c16:uniqueId val="{00000000-AEEE-48AC-9E4C-6CE0E675BC91}"/>
            </c:ext>
          </c:extLst>
        </c:ser>
        <c:ser>
          <c:idx val="1"/>
          <c:order val="1"/>
          <c:tx>
            <c:strRef>
              <c:f>Sheet1!$A$13</c:f>
              <c:strCache>
                <c:ptCount val="1"/>
                <c:pt idx="0">
                  <c:v>Number of SWD Received a Pre-ETS</c:v>
                </c:pt>
              </c:strCache>
            </c:strRef>
          </c:tx>
          <c:spPr>
            <a:ln w="38100" cap="rnd">
              <a:solidFill>
                <a:srgbClr val="FFC000"/>
              </a:solidFill>
              <a:round/>
            </a:ln>
            <a:effectLst/>
          </c:spPr>
          <c:marker>
            <c:symbol val="square"/>
            <c:size val="6"/>
            <c:spPr>
              <a:solidFill>
                <a:srgbClr val="FFC000"/>
              </a:solidFill>
              <a:ln w="38100">
                <a:solidFill>
                  <a:srgbClr val="FFC000"/>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Sheet1!$B$11:$I$11</c:f>
              <c:strCache>
                <c:ptCount val="8"/>
                <c:pt idx="0">
                  <c:v>PY 2017</c:v>
                </c:pt>
                <c:pt idx="1">
                  <c:v>PY 2018</c:v>
                </c:pt>
                <c:pt idx="2">
                  <c:v>PY 2019</c:v>
                </c:pt>
                <c:pt idx="3">
                  <c:v>PY 2020</c:v>
                </c:pt>
                <c:pt idx="4">
                  <c:v>PY 2021</c:v>
                </c:pt>
                <c:pt idx="5">
                  <c:v>PY 2022</c:v>
                </c:pt>
                <c:pt idx="6">
                  <c:v>PY 2023</c:v>
                </c:pt>
                <c:pt idx="7">
                  <c:v>PY 2024</c:v>
                </c:pt>
              </c:strCache>
            </c:strRef>
          </c:cat>
          <c:val>
            <c:numRef>
              <c:f>Sheet1!$B$13:$I$13</c:f>
              <c:numCache>
                <c:formatCode>#,##0</c:formatCode>
                <c:ptCount val="8"/>
                <c:pt idx="0">
                  <c:v>179716</c:v>
                </c:pt>
                <c:pt idx="1">
                  <c:v>248336</c:v>
                </c:pt>
                <c:pt idx="2">
                  <c:v>247926</c:v>
                </c:pt>
                <c:pt idx="3">
                  <c:v>203638</c:v>
                </c:pt>
                <c:pt idx="4">
                  <c:v>250784</c:v>
                </c:pt>
                <c:pt idx="5">
                  <c:v>281421</c:v>
                </c:pt>
                <c:pt idx="6">
                  <c:v>292470</c:v>
                </c:pt>
                <c:pt idx="7">
                  <c:v>332954</c:v>
                </c:pt>
              </c:numCache>
            </c:numRef>
          </c:val>
          <c:smooth val="0"/>
          <c:extLst>
            <c:ext xmlns:c16="http://schemas.microsoft.com/office/drawing/2014/chart" uri="{C3380CC4-5D6E-409C-BE32-E72D297353CC}">
              <c16:uniqueId val="{00000001-AEEE-48AC-9E4C-6CE0E675BC91}"/>
            </c:ext>
          </c:extLst>
        </c:ser>
        <c:ser>
          <c:idx val="2"/>
          <c:order val="2"/>
          <c:tx>
            <c:strRef>
              <c:f>Sheet1!$A$14</c:f>
              <c:strCache>
                <c:ptCount val="1"/>
                <c:pt idx="0">
                  <c:v>Total Pre-ETS Provided</c:v>
                </c:pt>
              </c:strCache>
            </c:strRef>
          </c:tx>
          <c:spPr>
            <a:ln w="38100" cap="rnd">
              <a:solidFill>
                <a:schemeClr val="accent3"/>
              </a:solidFill>
              <a:round/>
            </a:ln>
            <a:effectLst/>
          </c:spPr>
          <c:marker>
            <c:symbol val="triangle"/>
            <c:size val="6"/>
            <c:spPr>
              <a:solidFill>
                <a:schemeClr val="accent3"/>
              </a:solidFill>
              <a:ln w="38100">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Sheet1!$B$11:$I$11</c:f>
              <c:strCache>
                <c:ptCount val="8"/>
                <c:pt idx="0">
                  <c:v>PY 2017</c:v>
                </c:pt>
                <c:pt idx="1">
                  <c:v>PY 2018</c:v>
                </c:pt>
                <c:pt idx="2">
                  <c:v>PY 2019</c:v>
                </c:pt>
                <c:pt idx="3">
                  <c:v>PY 2020</c:v>
                </c:pt>
                <c:pt idx="4">
                  <c:v>PY 2021</c:v>
                </c:pt>
                <c:pt idx="5">
                  <c:v>PY 2022</c:v>
                </c:pt>
                <c:pt idx="6">
                  <c:v>PY 2023</c:v>
                </c:pt>
                <c:pt idx="7">
                  <c:v>PY 2024</c:v>
                </c:pt>
              </c:strCache>
            </c:strRef>
          </c:cat>
          <c:val>
            <c:numRef>
              <c:f>Sheet1!$B$14:$I$14</c:f>
              <c:numCache>
                <c:formatCode>#,##0</c:formatCode>
                <c:ptCount val="8"/>
                <c:pt idx="0">
                  <c:v>747837</c:v>
                </c:pt>
                <c:pt idx="1">
                  <c:v>1227841</c:v>
                </c:pt>
                <c:pt idx="2">
                  <c:v>1349877</c:v>
                </c:pt>
                <c:pt idx="3">
                  <c:v>1171303</c:v>
                </c:pt>
                <c:pt idx="4">
                  <c:v>1555903</c:v>
                </c:pt>
                <c:pt idx="5">
                  <c:v>1624554</c:v>
                </c:pt>
                <c:pt idx="6">
                  <c:v>1582556</c:v>
                </c:pt>
                <c:pt idx="7">
                  <c:v>1787897</c:v>
                </c:pt>
              </c:numCache>
            </c:numRef>
          </c:val>
          <c:smooth val="0"/>
          <c:extLst>
            <c:ext xmlns:c16="http://schemas.microsoft.com/office/drawing/2014/chart" uri="{C3380CC4-5D6E-409C-BE32-E72D297353CC}">
              <c16:uniqueId val="{00000002-AEEE-48AC-9E4C-6CE0E675BC91}"/>
            </c:ext>
          </c:extLst>
        </c:ser>
        <c:dLbls>
          <c:showLegendKey val="0"/>
          <c:showVal val="0"/>
          <c:showCatName val="0"/>
          <c:showSerName val="0"/>
          <c:showPercent val="0"/>
          <c:showBubbleSize val="0"/>
        </c:dLbls>
        <c:marker val="1"/>
        <c:smooth val="0"/>
        <c:axId val="1386653760"/>
        <c:axId val="1386654720"/>
      </c:lineChart>
      <c:catAx>
        <c:axId val="1386653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all" spc="120" normalizeH="0" baseline="0">
                <a:solidFill>
                  <a:schemeClr val="tx1">
                    <a:lumMod val="65000"/>
                    <a:lumOff val="35000"/>
                  </a:schemeClr>
                </a:solidFill>
                <a:latin typeface="+mn-lt"/>
                <a:ea typeface="+mn-ea"/>
                <a:cs typeface="+mn-cs"/>
              </a:defRPr>
            </a:pPr>
            <a:endParaRPr lang="en-US"/>
          </a:p>
        </c:txPr>
        <c:crossAx val="1386654720"/>
        <c:crosses val="autoZero"/>
        <c:auto val="1"/>
        <c:lblAlgn val="ctr"/>
        <c:lblOffset val="100"/>
        <c:noMultiLvlLbl val="0"/>
      </c:catAx>
      <c:valAx>
        <c:axId val="1386654720"/>
        <c:scaling>
          <c:orientation val="minMax"/>
        </c:scaling>
        <c:delete val="1"/>
        <c:axPos val="l"/>
        <c:numFmt formatCode="#,##0" sourceLinked="1"/>
        <c:majorTickMark val="none"/>
        <c:minorTickMark val="none"/>
        <c:tickLblPos val="nextTo"/>
        <c:crossAx val="138665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'7-Barriers'!$M$41</c:f>
              <c:strCache>
                <c:ptCount val="1"/>
                <c:pt idx="0">
                  <c:v>Adult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('7-Barriers'!$L$43,'7-Barriers'!$L$45:$L$48,'7-Barriers'!$L$50:$L$52)</c:f>
              <c:strCache>
                <c:ptCount val="8"/>
                <c:pt idx="0">
                  <c:v>English Language Learner, Low Levels of Literacy, Cultural Barriers</c:v>
                </c:pt>
                <c:pt idx="1">
                  <c:v>Ex-offenders</c:v>
                </c:pt>
                <c:pt idx="2">
                  <c:v>Homeless individuals/Runaway Youth</c:v>
                </c:pt>
                <c:pt idx="3">
                  <c:v>Long-Term Unemployed</c:v>
                </c:pt>
                <c:pt idx="4">
                  <c:v>Low-Income Individuals</c:v>
                </c:pt>
                <c:pt idx="5">
                  <c:v>Individuals with Disabilities</c:v>
                </c:pt>
                <c:pt idx="6">
                  <c:v>Single Parents</c:v>
                </c:pt>
                <c:pt idx="7">
                  <c:v>Youth in foster care or aged out of system</c:v>
                </c:pt>
              </c:strCache>
              <c:extLst/>
            </c:strRef>
          </c:cat>
          <c:val>
            <c:numRef>
              <c:f>('7-Barriers'!$M$43,'7-Barriers'!$M$45:$M$48,'7-Barriers'!$M$50:$M$52)</c:f>
              <c:numCache>
                <c:formatCode>0%</c:formatCode>
                <c:ptCount val="8"/>
                <c:pt idx="0">
                  <c:v>0.23711624560281419</c:v>
                </c:pt>
                <c:pt idx="1">
                  <c:v>0.11799648225135913</c:v>
                </c:pt>
                <c:pt idx="2">
                  <c:v>6.5681963543332264E-2</c:v>
                </c:pt>
                <c:pt idx="3">
                  <c:v>0.16993124400383755</c:v>
                </c:pt>
                <c:pt idx="4">
                  <c:v>0.73245123121202427</c:v>
                </c:pt>
                <c:pt idx="5">
                  <c:v>9.0286216821234416E-2</c:v>
                </c:pt>
                <c:pt idx="6">
                  <c:v>0.16574992005116726</c:v>
                </c:pt>
                <c:pt idx="7">
                  <c:v>1.9587464023025263E-3</c:v>
                </c:pt>
              </c:numCache>
              <c:extLst/>
            </c:numRef>
          </c:val>
          <c:extLst>
            <c:ext xmlns:c16="http://schemas.microsoft.com/office/drawing/2014/chart" uri="{C3380CC4-5D6E-409C-BE32-E72D297353CC}">
              <c16:uniqueId val="{00000000-E3E0-4D75-A199-C94DDBDDA8A5}"/>
            </c:ext>
          </c:extLst>
        </c:ser>
        <c:ser>
          <c:idx val="1"/>
          <c:order val="1"/>
          <c:tx>
            <c:strRef>
              <c:f>'7-Barriers'!$N$41</c:f>
              <c:strCache>
                <c:ptCount val="1"/>
                <c:pt idx="0">
                  <c:v>Dislocated Worker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('7-Barriers'!$L$43,'7-Barriers'!$L$45:$L$48,'7-Barriers'!$L$50:$L$52)</c:f>
              <c:strCache>
                <c:ptCount val="8"/>
                <c:pt idx="0">
                  <c:v>English Language Learner, Low Levels of Literacy, Cultural Barriers</c:v>
                </c:pt>
                <c:pt idx="1">
                  <c:v>Ex-offenders</c:v>
                </c:pt>
                <c:pt idx="2">
                  <c:v>Homeless individuals/Runaway Youth</c:v>
                </c:pt>
                <c:pt idx="3">
                  <c:v>Long-Term Unemployed</c:v>
                </c:pt>
                <c:pt idx="4">
                  <c:v>Low-Income Individuals</c:v>
                </c:pt>
                <c:pt idx="5">
                  <c:v>Individuals with Disabilities</c:v>
                </c:pt>
                <c:pt idx="6">
                  <c:v>Single Parents</c:v>
                </c:pt>
                <c:pt idx="7">
                  <c:v>Youth in foster care or aged out of system</c:v>
                </c:pt>
              </c:strCache>
              <c:extLst/>
            </c:strRef>
          </c:cat>
          <c:val>
            <c:numRef>
              <c:f>('7-Barriers'!$N$43,'7-Barriers'!$N$45:$N$48,'7-Barriers'!$N$50:$N$52)</c:f>
              <c:numCache>
                <c:formatCode>0%</c:formatCode>
                <c:ptCount val="8"/>
                <c:pt idx="0">
                  <c:v>0.10949825769074545</c:v>
                </c:pt>
                <c:pt idx="1">
                  <c:v>4.0383094255723964E-2</c:v>
                </c:pt>
                <c:pt idx="2">
                  <c:v>1.6263334544754902E-2</c:v>
                </c:pt>
                <c:pt idx="3">
                  <c:v>7.2364623639822989E-2</c:v>
                </c:pt>
                <c:pt idx="4">
                  <c:v>0.32951557389315261</c:v>
                </c:pt>
                <c:pt idx="5">
                  <c:v>6.1098403061333559E-2</c:v>
                </c:pt>
                <c:pt idx="6">
                  <c:v>9.2497381191611258E-2</c:v>
                </c:pt>
                <c:pt idx="7">
                  <c:v>2.0309126280009408E-4</c:v>
                </c:pt>
              </c:numCache>
              <c:extLst/>
            </c:numRef>
          </c:val>
          <c:extLst>
            <c:ext xmlns:c16="http://schemas.microsoft.com/office/drawing/2014/chart" uri="{C3380CC4-5D6E-409C-BE32-E72D297353CC}">
              <c16:uniqueId val="{00000001-E3E0-4D75-A199-C94DDBDDA8A5}"/>
            </c:ext>
          </c:extLst>
        </c:ser>
        <c:ser>
          <c:idx val="2"/>
          <c:order val="2"/>
          <c:tx>
            <c:strRef>
              <c:f>'7-Barriers'!$O$41</c:f>
              <c:strCache>
                <c:ptCount val="1"/>
                <c:pt idx="0">
                  <c:v>Youth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('7-Barriers'!$L$43,'7-Barriers'!$L$45:$L$48,'7-Barriers'!$L$50:$L$52)</c:f>
              <c:strCache>
                <c:ptCount val="8"/>
                <c:pt idx="0">
                  <c:v>English Language Learner, Low Levels of Literacy, Cultural Barriers</c:v>
                </c:pt>
                <c:pt idx="1">
                  <c:v>Ex-offenders</c:v>
                </c:pt>
                <c:pt idx="2">
                  <c:v>Homeless individuals/Runaway Youth</c:v>
                </c:pt>
                <c:pt idx="3">
                  <c:v>Long-Term Unemployed</c:v>
                </c:pt>
                <c:pt idx="4">
                  <c:v>Low-Income Individuals</c:v>
                </c:pt>
                <c:pt idx="5">
                  <c:v>Individuals with Disabilities</c:v>
                </c:pt>
                <c:pt idx="6">
                  <c:v>Single Parents</c:v>
                </c:pt>
                <c:pt idx="7">
                  <c:v>Youth in foster care or aged out of system</c:v>
                </c:pt>
              </c:strCache>
              <c:extLst/>
            </c:strRef>
          </c:cat>
          <c:val>
            <c:numRef>
              <c:f>('7-Barriers'!$O$43,'7-Barriers'!$O$45:$O$48,'7-Barriers'!$O$50:$O$52)</c:f>
              <c:numCache>
                <c:formatCode>0%</c:formatCode>
                <c:ptCount val="8"/>
                <c:pt idx="0">
                  <c:v>0.6320691839942072</c:v>
                </c:pt>
                <c:pt idx="1">
                  <c:v>7.1603130065579973E-2</c:v>
                </c:pt>
                <c:pt idx="2">
                  <c:v>7.9740971439385841E-2</c:v>
                </c:pt>
                <c:pt idx="3">
                  <c:v>0.18069463758218068</c:v>
                </c:pt>
                <c:pt idx="4">
                  <c:v>0.83863376422476565</c:v>
                </c:pt>
                <c:pt idx="5">
                  <c:v>0.228032353885017</c:v>
                </c:pt>
                <c:pt idx="6">
                  <c:v>7.9872625091540431E-2</c:v>
                </c:pt>
                <c:pt idx="7">
                  <c:v>4.4276768890241999E-2</c:v>
                </c:pt>
              </c:numCache>
              <c:extLst/>
            </c:numRef>
          </c:val>
          <c:extLst>
            <c:ext xmlns:c16="http://schemas.microsoft.com/office/drawing/2014/chart" uri="{C3380CC4-5D6E-409C-BE32-E72D297353CC}">
              <c16:uniqueId val="{00000002-E3E0-4D75-A199-C94DDBDDA8A5}"/>
            </c:ext>
          </c:extLst>
        </c:ser>
        <c:ser>
          <c:idx val="3"/>
          <c:order val="3"/>
          <c:tx>
            <c:strRef>
              <c:f>'7-Barriers'!$P$41</c:f>
              <c:strCache>
                <c:ptCount val="1"/>
                <c:pt idx="0">
                  <c:v>Adult Education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('7-Barriers'!$L$43,'7-Barriers'!$L$45:$L$48,'7-Barriers'!$L$50:$L$52)</c:f>
              <c:strCache>
                <c:ptCount val="8"/>
                <c:pt idx="0">
                  <c:v>English Language Learner, Low Levels of Literacy, Cultural Barriers</c:v>
                </c:pt>
                <c:pt idx="1">
                  <c:v>Ex-offenders</c:v>
                </c:pt>
                <c:pt idx="2">
                  <c:v>Homeless individuals/Runaway Youth</c:v>
                </c:pt>
                <c:pt idx="3">
                  <c:v>Long-Term Unemployed</c:v>
                </c:pt>
                <c:pt idx="4">
                  <c:v>Low-Income Individuals</c:v>
                </c:pt>
                <c:pt idx="5">
                  <c:v>Individuals with Disabilities</c:v>
                </c:pt>
                <c:pt idx="6">
                  <c:v>Single Parents</c:v>
                </c:pt>
                <c:pt idx="7">
                  <c:v>Youth in foster care or aged out of system</c:v>
                </c:pt>
              </c:strCache>
              <c:extLst/>
            </c:strRef>
          </c:cat>
          <c:val>
            <c:numRef>
              <c:f>('7-Barriers'!$P$43,'7-Barriers'!$P$45:$P$48,'7-Barriers'!$P$50:$P$52)</c:f>
              <c:numCache>
                <c:formatCode>0%</c:formatCode>
                <c:ptCount val="8"/>
                <c:pt idx="0">
                  <c:v>0.98135831792458961</c:v>
                </c:pt>
                <c:pt idx="1">
                  <c:v>7.4336920055456362E-2</c:v>
                </c:pt>
                <c:pt idx="2">
                  <c:v>2.2564297172300244E-2</c:v>
                </c:pt>
                <c:pt idx="3">
                  <c:v>8.002694199307249E-2</c:v>
                </c:pt>
                <c:pt idx="4">
                  <c:v>0.32026802898607692</c:v>
                </c:pt>
                <c:pt idx="5">
                  <c:v>4.3379330260152005E-2</c:v>
                </c:pt>
                <c:pt idx="6">
                  <c:v>7.9661819022982333E-2</c:v>
                </c:pt>
                <c:pt idx="7">
                  <c:v>6.6168144041389675E-3</c:v>
                </c:pt>
              </c:numCache>
              <c:extLst/>
            </c:numRef>
          </c:val>
          <c:extLst>
            <c:ext xmlns:c16="http://schemas.microsoft.com/office/drawing/2014/chart" uri="{C3380CC4-5D6E-409C-BE32-E72D297353CC}">
              <c16:uniqueId val="{00000003-E3E0-4D75-A199-C94DDBDDA8A5}"/>
            </c:ext>
          </c:extLst>
        </c:ser>
        <c:ser>
          <c:idx val="4"/>
          <c:order val="4"/>
          <c:tx>
            <c:strRef>
              <c:f>'7-Barriers'!$Q$41</c:f>
              <c:strCache>
                <c:ptCount val="1"/>
                <c:pt idx="0">
                  <c:v>Wagner-Peyser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('7-Barriers'!$L$43,'7-Barriers'!$L$45:$L$48,'7-Barriers'!$L$50:$L$52)</c:f>
              <c:strCache>
                <c:ptCount val="8"/>
                <c:pt idx="0">
                  <c:v>English Language Learner, Low Levels of Literacy, Cultural Barriers</c:v>
                </c:pt>
                <c:pt idx="1">
                  <c:v>Ex-offenders</c:v>
                </c:pt>
                <c:pt idx="2">
                  <c:v>Homeless individuals/Runaway Youth</c:v>
                </c:pt>
                <c:pt idx="3">
                  <c:v>Long-Term Unemployed</c:v>
                </c:pt>
                <c:pt idx="4">
                  <c:v>Low-Income Individuals</c:v>
                </c:pt>
                <c:pt idx="5">
                  <c:v>Individuals with Disabilities</c:v>
                </c:pt>
                <c:pt idx="6">
                  <c:v>Single Parents</c:v>
                </c:pt>
                <c:pt idx="7">
                  <c:v>Youth in foster care or aged out of system</c:v>
                </c:pt>
              </c:strCache>
              <c:extLst/>
            </c:strRef>
          </c:cat>
          <c:val>
            <c:numRef>
              <c:f>('7-Barriers'!$Q$43,'7-Barriers'!$Q$45:$Q$48,'7-Barriers'!$Q$50:$Q$52)</c:f>
              <c:numCache>
                <c:formatCode>0%</c:formatCode>
                <c:ptCount val="8"/>
                <c:pt idx="0">
                  <c:v>6.5424935687382696E-2</c:v>
                </c:pt>
                <c:pt idx="1">
                  <c:v>5.399722096093533E-2</c:v>
                </c:pt>
                <c:pt idx="2">
                  <c:v>2.4221913960669451E-2</c:v>
                </c:pt>
                <c:pt idx="3">
                  <c:v>7.1062269918171009E-2</c:v>
                </c:pt>
                <c:pt idx="4">
                  <c:v>0.31053282354351297</c:v>
                </c:pt>
                <c:pt idx="5">
                  <c:v>6.3322111241989956E-2</c:v>
                </c:pt>
                <c:pt idx="6">
                  <c:v>6.9168712814540331E-2</c:v>
                </c:pt>
                <c:pt idx="7">
                  <c:v>1.0689813092249027E-3</c:v>
                </c:pt>
              </c:numCache>
              <c:extLst/>
            </c:numRef>
          </c:val>
          <c:extLst>
            <c:ext xmlns:c16="http://schemas.microsoft.com/office/drawing/2014/chart" uri="{C3380CC4-5D6E-409C-BE32-E72D297353CC}">
              <c16:uniqueId val="{00000004-E3E0-4D75-A199-C94DDBDDA8A5}"/>
            </c:ext>
          </c:extLst>
        </c:ser>
        <c:ser>
          <c:idx val="5"/>
          <c:order val="5"/>
          <c:tx>
            <c:strRef>
              <c:f>'7-Barriers'!$R$41</c:f>
              <c:strCache>
                <c:ptCount val="1"/>
                <c:pt idx="0">
                  <c:v>Vocational Rehabilitation</c:v>
                </c:pt>
              </c:strCache>
            </c:strRef>
          </c:tx>
          <c:spPr>
            <a:solidFill>
              <a:schemeClr val="accent6"/>
            </a:solidFill>
            <a:ln>
              <a:noFill/>
            </a:ln>
            <a:effectLst/>
          </c:spPr>
          <c:invertIfNegative val="0"/>
          <c:dLbls>
            <c:dLbl>
              <c:idx val="5"/>
              <c:layout>
                <c:manualLayout>
                  <c:x val="-1.0906080635067691E-16"/>
                  <c:y val="4.1679691570282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E0-4D75-A199-C94DDBDDA8A5}"/>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('7-Barriers'!$L$43,'7-Barriers'!$L$45:$L$48,'7-Barriers'!$L$50:$L$52)</c:f>
              <c:strCache>
                <c:ptCount val="8"/>
                <c:pt idx="0">
                  <c:v>English Language Learner, Low Levels of Literacy, Cultural Barriers</c:v>
                </c:pt>
                <c:pt idx="1">
                  <c:v>Ex-offenders</c:v>
                </c:pt>
                <c:pt idx="2">
                  <c:v>Homeless individuals/Runaway Youth</c:v>
                </c:pt>
                <c:pt idx="3">
                  <c:v>Long-Term Unemployed</c:v>
                </c:pt>
                <c:pt idx="4">
                  <c:v>Low-Income Individuals</c:v>
                </c:pt>
                <c:pt idx="5">
                  <c:v>Individuals with Disabilities</c:v>
                </c:pt>
                <c:pt idx="6">
                  <c:v>Single Parents</c:v>
                </c:pt>
                <c:pt idx="7">
                  <c:v>Youth in foster care or aged out of system</c:v>
                </c:pt>
              </c:strCache>
              <c:extLst/>
            </c:strRef>
          </c:cat>
          <c:val>
            <c:numRef>
              <c:f>('7-Barriers'!$R$43,'7-Barriers'!$R$45:$R$48,'7-Barriers'!$R$50:$R$52)</c:f>
              <c:numCache>
                <c:formatCode>0%</c:formatCode>
                <c:ptCount val="8"/>
                <c:pt idx="0">
                  <c:v>0.26409614816694366</c:v>
                </c:pt>
                <c:pt idx="1">
                  <c:v>8.2404642370909914E-2</c:v>
                </c:pt>
                <c:pt idx="2">
                  <c:v>2.5428345712918018E-2</c:v>
                </c:pt>
                <c:pt idx="3">
                  <c:v>0.3737362322208943</c:v>
                </c:pt>
                <c:pt idx="4">
                  <c:v>0.45941497000433917</c:v>
                </c:pt>
                <c:pt idx="5">
                  <c:v>1</c:v>
                </c:pt>
                <c:pt idx="6">
                  <c:v>5.1750111144398162E-2</c:v>
                </c:pt>
                <c:pt idx="7">
                  <c:v>1.1403361944797749E-2</c:v>
                </c:pt>
              </c:numCache>
              <c:extLst/>
            </c:numRef>
          </c:val>
          <c:extLst>
            <c:ext xmlns:c16="http://schemas.microsoft.com/office/drawing/2014/chart" uri="{C3380CC4-5D6E-409C-BE32-E72D297353CC}">
              <c16:uniqueId val="{00000006-E3E0-4D75-A199-C94DDBDDA8A5}"/>
            </c:ext>
          </c:extLst>
        </c:ser>
        <c:dLbls>
          <c:showLegendKey val="0"/>
          <c:showVal val="0"/>
          <c:showCatName val="0"/>
          <c:showSerName val="0"/>
          <c:showPercent val="0"/>
          <c:showBubbleSize val="0"/>
        </c:dLbls>
        <c:gapWidth val="182"/>
        <c:axId val="718302752"/>
        <c:axId val="718301312"/>
      </c:barChart>
      <c:catAx>
        <c:axId val="7183027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8301312"/>
        <c:crosses val="autoZero"/>
        <c:auto val="1"/>
        <c:lblAlgn val="ctr"/>
        <c:lblOffset val="100"/>
        <c:noMultiLvlLbl val="0"/>
      </c:catAx>
      <c:valAx>
        <c:axId val="718301312"/>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302752"/>
        <c:crosses val="autoZero"/>
        <c:crossBetween val="between"/>
      </c:valAx>
      <c:spPr>
        <a:noFill/>
        <a:ln>
          <a:noFill/>
        </a:ln>
        <a:effectLst/>
      </c:spPr>
    </c:plotArea>
    <c:legend>
      <c:legendPos val="b"/>
      <c:layout>
        <c:manualLayout>
          <c:xMode val="edge"/>
          <c:yMode val="edge"/>
          <c:x val="2.226619741701023E-2"/>
          <c:y val="0.90788181017854164"/>
          <c:w val="0.9601202106250365"/>
          <c:h val="7.929774642502290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spc="0" normalizeH="0" baseline="0">
                <a:solidFill>
                  <a:schemeClr val="tx1">
                    <a:lumMod val="65000"/>
                    <a:lumOff val="35000"/>
                  </a:schemeClr>
                </a:solidFill>
                <a:latin typeface="+mn-lt"/>
                <a:ea typeface="+mj-ea"/>
                <a:cs typeface="+mj-cs"/>
              </a:defRPr>
            </a:pPr>
            <a:r>
              <a:rPr lang="en-US" sz="1400" b="1" dirty="0">
                <a:latin typeface="+mn-lt"/>
              </a:rPr>
              <a:t>Percent of Total Skill Gains by MSG Type and Workforce Title - PY 2024</a:t>
            </a:r>
          </a:p>
        </c:rich>
      </c:tx>
      <c:layout>
        <c:manualLayout>
          <c:xMode val="edge"/>
          <c:yMode val="edge"/>
          <c:x val="9.7299382716049376E-2"/>
          <c:y val="0"/>
        </c:manualLayout>
      </c:layout>
      <c:overlay val="0"/>
      <c:spPr>
        <a:noFill/>
        <a:ln>
          <a:noFill/>
        </a:ln>
        <a:effectLst/>
      </c:spPr>
      <c:txPr>
        <a:bodyPr rot="0" spcFirstLastPara="1" vertOverflow="ellipsis" vert="horz" wrap="square" anchor="ctr" anchorCtr="1"/>
        <a:lstStyle/>
        <a:p>
          <a:pPr>
            <a:defRPr sz="1400" b="1" i="0" u="none" strike="noStrike" kern="1200" cap="none" spc="0" normalizeH="0" baseline="0">
              <a:solidFill>
                <a:schemeClr val="tx1">
                  <a:lumMod val="65000"/>
                  <a:lumOff val="35000"/>
                </a:schemeClr>
              </a:solidFill>
              <a:latin typeface="+mn-lt"/>
              <a:ea typeface="+mj-ea"/>
              <a:cs typeface="+mj-cs"/>
            </a:defRPr>
          </a:pPr>
          <a:endParaRPr lang="en-US"/>
        </a:p>
      </c:txPr>
    </c:title>
    <c:autoTitleDeleted val="0"/>
    <c:plotArea>
      <c:layout>
        <c:manualLayout>
          <c:layoutTarget val="inner"/>
          <c:xMode val="edge"/>
          <c:yMode val="edge"/>
          <c:x val="0.37549682906032167"/>
          <c:y val="0.21572682202603463"/>
          <c:w val="0.60461006947384854"/>
          <c:h val="0.74412328667249916"/>
        </c:manualLayout>
      </c:layout>
      <c:barChart>
        <c:barDir val="col"/>
        <c:grouping val="percentStacked"/>
        <c:varyColors val="0"/>
        <c:ser>
          <c:idx val="0"/>
          <c:order val="0"/>
          <c:tx>
            <c:strRef>
              <c:f>'5-Nat''l MSGs'!$N$2</c:f>
              <c:strCache>
                <c:ptCount val="1"/>
                <c:pt idx="0">
                  <c:v>1. Educational functioning level</c:v>
                </c:pt>
              </c:strCache>
            </c:strRef>
          </c:tx>
          <c:spPr>
            <a:solidFill>
              <a:schemeClr val="accent1"/>
            </a:solidFill>
            <a:ln>
              <a:noFill/>
            </a:ln>
            <a:effectLst/>
          </c:spPr>
          <c:invertIfNegative val="0"/>
          <c:cat>
            <c:strRef>
              <c:f>'5-Nat''l MSGs'!$O$1:$S$1</c:f>
              <c:strCache>
                <c:ptCount val="5"/>
                <c:pt idx="0">
                  <c:v>Adult</c:v>
                </c:pt>
                <c:pt idx="1">
                  <c:v>DW</c:v>
                </c:pt>
                <c:pt idx="2">
                  <c:v>Youth</c:v>
                </c:pt>
                <c:pt idx="3">
                  <c:v>Adult Education</c:v>
                </c:pt>
                <c:pt idx="4">
                  <c:v>Vocational Rehabilitation</c:v>
                </c:pt>
              </c:strCache>
            </c:strRef>
          </c:cat>
          <c:val>
            <c:numRef>
              <c:f>'5-Nat''l MSGs'!$O$2:$S$2</c:f>
              <c:numCache>
                <c:formatCode>0.0%</c:formatCode>
                <c:ptCount val="5"/>
                <c:pt idx="0">
                  <c:v>5.2615329199578046E-3</c:v>
                </c:pt>
                <c:pt idx="1">
                  <c:v>7.0016804032967915E-3</c:v>
                </c:pt>
                <c:pt idx="2">
                  <c:v>0.14846527613178478</c:v>
                </c:pt>
                <c:pt idx="3">
                  <c:v>0.80658101796399262</c:v>
                </c:pt>
                <c:pt idx="4">
                  <c:v>1.4481946624803769E-2</c:v>
                </c:pt>
              </c:numCache>
            </c:numRef>
          </c:val>
          <c:extLst>
            <c:ext xmlns:c16="http://schemas.microsoft.com/office/drawing/2014/chart" uri="{C3380CC4-5D6E-409C-BE32-E72D297353CC}">
              <c16:uniqueId val="{00000000-A381-4481-8736-51EFCA14A5B6}"/>
            </c:ext>
          </c:extLst>
        </c:ser>
        <c:ser>
          <c:idx val="1"/>
          <c:order val="1"/>
          <c:tx>
            <c:strRef>
              <c:f>'5-Nat''l MSGs'!$N$3</c:f>
              <c:strCache>
                <c:ptCount val="1"/>
                <c:pt idx="0">
                  <c:v>2. Secondary school diploma or equivalent</c:v>
                </c:pt>
              </c:strCache>
            </c:strRef>
          </c:tx>
          <c:spPr>
            <a:solidFill>
              <a:schemeClr val="accent2"/>
            </a:solidFill>
            <a:ln>
              <a:noFill/>
            </a:ln>
            <a:effectLst/>
          </c:spPr>
          <c:invertIfNegative val="0"/>
          <c:cat>
            <c:strRef>
              <c:f>'5-Nat''l MSGs'!$O$1:$S$1</c:f>
              <c:strCache>
                <c:ptCount val="5"/>
                <c:pt idx="0">
                  <c:v>Adult</c:v>
                </c:pt>
                <c:pt idx="1">
                  <c:v>DW</c:v>
                </c:pt>
                <c:pt idx="2">
                  <c:v>Youth</c:v>
                </c:pt>
                <c:pt idx="3">
                  <c:v>Adult Education</c:v>
                </c:pt>
                <c:pt idx="4">
                  <c:v>Vocational Rehabilitation</c:v>
                </c:pt>
              </c:strCache>
            </c:strRef>
          </c:cat>
          <c:val>
            <c:numRef>
              <c:f>'5-Nat''l MSGs'!$O$3:$S$3</c:f>
              <c:numCache>
                <c:formatCode>0.0%</c:formatCode>
                <c:ptCount val="5"/>
                <c:pt idx="0">
                  <c:v>1.3636246687421206E-3</c:v>
                </c:pt>
                <c:pt idx="1">
                  <c:v>9.6023045530927418E-4</c:v>
                </c:pt>
                <c:pt idx="2">
                  <c:v>0.16870111400805879</c:v>
                </c:pt>
                <c:pt idx="3">
                  <c:v>0.13458237323758185</c:v>
                </c:pt>
                <c:pt idx="4">
                  <c:v>0.20069335426478283</c:v>
                </c:pt>
              </c:numCache>
            </c:numRef>
          </c:val>
          <c:extLst>
            <c:ext xmlns:c16="http://schemas.microsoft.com/office/drawing/2014/chart" uri="{C3380CC4-5D6E-409C-BE32-E72D297353CC}">
              <c16:uniqueId val="{00000001-A381-4481-8736-51EFCA14A5B6}"/>
            </c:ext>
          </c:extLst>
        </c:ser>
        <c:ser>
          <c:idx val="2"/>
          <c:order val="2"/>
          <c:tx>
            <c:strRef>
              <c:f>'5-Nat''l MSGs'!$N$4</c:f>
              <c:strCache>
                <c:ptCount val="1"/>
                <c:pt idx="0">
                  <c:v>3. Secondary/Post-Secondary Transcript/Report Card</c:v>
                </c:pt>
              </c:strCache>
            </c:strRef>
          </c:tx>
          <c:spPr>
            <a:solidFill>
              <a:schemeClr val="accent3"/>
            </a:solidFill>
            <a:ln>
              <a:noFill/>
            </a:ln>
            <a:effectLst/>
          </c:spPr>
          <c:invertIfNegative val="0"/>
          <c:cat>
            <c:strRef>
              <c:f>'5-Nat''l MSGs'!$O$1:$S$1</c:f>
              <c:strCache>
                <c:ptCount val="5"/>
                <c:pt idx="0">
                  <c:v>Adult</c:v>
                </c:pt>
                <c:pt idx="1">
                  <c:v>DW</c:v>
                </c:pt>
                <c:pt idx="2">
                  <c:v>Youth</c:v>
                </c:pt>
                <c:pt idx="3">
                  <c:v>Adult Education</c:v>
                </c:pt>
                <c:pt idx="4">
                  <c:v>Vocational Rehabilitation</c:v>
                </c:pt>
              </c:strCache>
            </c:strRef>
          </c:cat>
          <c:val>
            <c:numRef>
              <c:f>'5-Nat''l MSGs'!$O$4:$S$4</c:f>
              <c:numCache>
                <c:formatCode>0.0%</c:formatCode>
                <c:ptCount val="5"/>
                <c:pt idx="0">
                  <c:v>0.14101937376180307</c:v>
                </c:pt>
                <c:pt idx="1">
                  <c:v>9.9503880931423538E-2</c:v>
                </c:pt>
                <c:pt idx="2">
                  <c:v>0.27696136525242948</c:v>
                </c:pt>
                <c:pt idx="3">
                  <c:v>4.8321326897548464E-3</c:v>
                </c:pt>
                <c:pt idx="4">
                  <c:v>0.6799777603349032</c:v>
                </c:pt>
              </c:numCache>
            </c:numRef>
          </c:val>
          <c:extLst>
            <c:ext xmlns:c16="http://schemas.microsoft.com/office/drawing/2014/chart" uri="{C3380CC4-5D6E-409C-BE32-E72D297353CC}">
              <c16:uniqueId val="{00000002-A381-4481-8736-51EFCA14A5B6}"/>
            </c:ext>
          </c:extLst>
        </c:ser>
        <c:ser>
          <c:idx val="3"/>
          <c:order val="3"/>
          <c:tx>
            <c:strRef>
              <c:f>'5-Nat''l MSGs'!$N$5</c:f>
              <c:strCache>
                <c:ptCount val="1"/>
                <c:pt idx="0">
                  <c:v>4. Training milestones</c:v>
                </c:pt>
              </c:strCache>
            </c:strRef>
          </c:tx>
          <c:spPr>
            <a:solidFill>
              <a:schemeClr val="accent4"/>
            </a:solidFill>
            <a:ln>
              <a:noFill/>
            </a:ln>
            <a:effectLst/>
          </c:spPr>
          <c:invertIfNegative val="0"/>
          <c:cat>
            <c:strRef>
              <c:f>'5-Nat''l MSGs'!$O$1:$S$1</c:f>
              <c:strCache>
                <c:ptCount val="5"/>
                <c:pt idx="0">
                  <c:v>Adult</c:v>
                </c:pt>
                <c:pt idx="1">
                  <c:v>DW</c:v>
                </c:pt>
                <c:pt idx="2">
                  <c:v>Youth</c:v>
                </c:pt>
                <c:pt idx="3">
                  <c:v>Adult Education</c:v>
                </c:pt>
                <c:pt idx="4">
                  <c:v>Vocational Rehabilitation</c:v>
                </c:pt>
              </c:strCache>
            </c:strRef>
          </c:cat>
          <c:val>
            <c:numRef>
              <c:f>'5-Nat''l MSGs'!$O$5:$S$5</c:f>
              <c:numCache>
                <c:formatCode>0.0%</c:formatCode>
                <c:ptCount val="5"/>
                <c:pt idx="0">
                  <c:v>0.24973628013481874</c:v>
                </c:pt>
                <c:pt idx="1">
                  <c:v>0.27038489237416979</c:v>
                </c:pt>
                <c:pt idx="2">
                  <c:v>9.9771865370940988E-2</c:v>
                </c:pt>
                <c:pt idx="3">
                  <c:v>1.2574662472024321E-2</c:v>
                </c:pt>
                <c:pt idx="4">
                  <c:v>4.3504709576138147E-2</c:v>
                </c:pt>
              </c:numCache>
            </c:numRef>
          </c:val>
          <c:extLst>
            <c:ext xmlns:c16="http://schemas.microsoft.com/office/drawing/2014/chart" uri="{C3380CC4-5D6E-409C-BE32-E72D297353CC}">
              <c16:uniqueId val="{00000003-A381-4481-8736-51EFCA14A5B6}"/>
            </c:ext>
          </c:extLst>
        </c:ser>
        <c:ser>
          <c:idx val="4"/>
          <c:order val="4"/>
          <c:tx>
            <c:strRef>
              <c:f>'5-Nat''l MSGs'!$N$6</c:f>
              <c:strCache>
                <c:ptCount val="1"/>
                <c:pt idx="0">
                  <c:v>5. Skills Progression</c:v>
                </c:pt>
              </c:strCache>
            </c:strRef>
          </c:tx>
          <c:spPr>
            <a:solidFill>
              <a:schemeClr val="accent5"/>
            </a:solidFill>
            <a:ln>
              <a:noFill/>
            </a:ln>
            <a:effectLst/>
          </c:spPr>
          <c:invertIfNegative val="0"/>
          <c:cat>
            <c:strRef>
              <c:f>'5-Nat''l MSGs'!$O$1:$S$1</c:f>
              <c:strCache>
                <c:ptCount val="5"/>
                <c:pt idx="0">
                  <c:v>Adult</c:v>
                </c:pt>
                <c:pt idx="1">
                  <c:v>DW</c:v>
                </c:pt>
                <c:pt idx="2">
                  <c:v>Youth</c:v>
                </c:pt>
                <c:pt idx="3">
                  <c:v>Adult Education</c:v>
                </c:pt>
                <c:pt idx="4">
                  <c:v>Vocational Rehabilitation</c:v>
                </c:pt>
              </c:strCache>
            </c:strRef>
          </c:cat>
          <c:val>
            <c:numRef>
              <c:f>'5-Nat''l MSGs'!$O$6:$S$6</c:f>
              <c:numCache>
                <c:formatCode>0.0%</c:formatCode>
                <c:ptCount val="5"/>
                <c:pt idx="0">
                  <c:v>0.60261918851467822</c:v>
                </c:pt>
                <c:pt idx="1">
                  <c:v>0.62214931583580058</c:v>
                </c:pt>
                <c:pt idx="2">
                  <c:v>0.30610037923678596</c:v>
                </c:pt>
                <c:pt idx="3">
                  <c:v>4.1429813636646384E-2</c:v>
                </c:pt>
                <c:pt idx="4">
                  <c:v>6.1342229199372059E-2</c:v>
                </c:pt>
              </c:numCache>
            </c:numRef>
          </c:val>
          <c:extLst>
            <c:ext xmlns:c16="http://schemas.microsoft.com/office/drawing/2014/chart" uri="{C3380CC4-5D6E-409C-BE32-E72D297353CC}">
              <c16:uniqueId val="{00000004-A381-4481-8736-51EFCA14A5B6}"/>
            </c:ext>
          </c:extLst>
        </c:ser>
        <c:dLbls>
          <c:showLegendKey val="0"/>
          <c:showVal val="0"/>
          <c:showCatName val="0"/>
          <c:showSerName val="0"/>
          <c:showPercent val="0"/>
          <c:showBubbleSize val="0"/>
        </c:dLbls>
        <c:gapWidth val="150"/>
        <c:overlap val="100"/>
        <c:axId val="68033536"/>
        <c:axId val="68039424"/>
      </c:barChart>
      <c:catAx>
        <c:axId val="68033536"/>
        <c:scaling>
          <c:orientation val="minMax"/>
        </c:scaling>
        <c:delete val="0"/>
        <c:axPos val="t"/>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cap="none" spc="0" normalizeH="0" baseline="0">
                <a:solidFill>
                  <a:schemeClr val="tx1">
                    <a:lumMod val="65000"/>
                    <a:lumOff val="35000"/>
                  </a:schemeClr>
                </a:solidFill>
                <a:latin typeface="Century Gothic" panose="020B0502020202020204" pitchFamily="34" charset="0"/>
                <a:ea typeface="+mn-ea"/>
                <a:cs typeface="+mn-cs"/>
              </a:defRPr>
            </a:pPr>
            <a:endParaRPr lang="en-US"/>
          </a:p>
        </c:txPr>
        <c:crossAx val="68039424"/>
        <c:crosses val="autoZero"/>
        <c:auto val="1"/>
        <c:lblAlgn val="ctr"/>
        <c:lblOffset val="100"/>
        <c:noMultiLvlLbl val="0"/>
      </c:catAx>
      <c:valAx>
        <c:axId val="68039424"/>
        <c:scaling>
          <c:orientation val="maxMin"/>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68033536"/>
        <c:crosses val="autoZero"/>
        <c:crossBetween val="between"/>
        <c:majorUnit val="0.2"/>
        <c:minorUnit val="0.1"/>
      </c:valAx>
      <c:spPr>
        <a:noFill/>
        <a:ln>
          <a:solidFill>
            <a:schemeClr val="bg1">
              <a:lumMod val="75000"/>
            </a:schemeClr>
          </a:solidFill>
        </a:ln>
        <a:effectLst/>
      </c:spPr>
    </c:plotArea>
    <c:legend>
      <c:legendPos val="t"/>
      <c:layout>
        <c:manualLayout>
          <c:xMode val="edge"/>
          <c:yMode val="edge"/>
          <c:x val="4.3659650450066827E-3"/>
          <c:y val="0.17227432323330882"/>
          <c:w val="0.30610021574284491"/>
          <c:h val="0.8277256767666911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solidFill>
      <a:schemeClr val="bg1"/>
    </a:solidFill>
    <a:ln w="12700" cap="flat" cmpd="sng" algn="ctr">
      <a:solidFill>
        <a:schemeClr val="bg1">
          <a:lumMod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C0C02A-8390-4419-949F-CF5F6E7BB083}"/>
              </a:ext>
            </a:extLst>
          </p:cNvPr>
          <p:cNvSpPr>
            <a:spLocks noGrp="1"/>
          </p:cNvSpPr>
          <p:nvPr>
            <p:ph type="hdr" sz="quarter"/>
          </p:nvPr>
        </p:nvSpPr>
        <p:spPr>
          <a:xfrm>
            <a:off x="1" y="0"/>
            <a:ext cx="3038049" cy="465449"/>
          </a:xfrm>
          <a:prstGeom prst="rect">
            <a:avLst/>
          </a:prstGeom>
        </p:spPr>
        <p:txBody>
          <a:bodyPr vert="horz" lIns="90452" tIns="45226" rIns="90452" bIns="45226" rtlCol="0"/>
          <a:lstStyle>
            <a:lvl1pPr algn="l">
              <a:defRPr sz="1200"/>
            </a:lvl1pPr>
          </a:lstStyle>
          <a:p>
            <a:endParaRPr lang="en-US" dirty="0"/>
          </a:p>
        </p:txBody>
      </p:sp>
      <p:sp>
        <p:nvSpPr>
          <p:cNvPr id="3" name="Date Placeholder 2">
            <a:extLst>
              <a:ext uri="{FF2B5EF4-FFF2-40B4-BE49-F238E27FC236}">
                <a16:creationId xmlns:a16="http://schemas.microsoft.com/office/drawing/2014/main" id="{BF19F2AC-1D6E-428B-8557-C937E8BFAF24}"/>
              </a:ext>
            </a:extLst>
          </p:cNvPr>
          <p:cNvSpPr>
            <a:spLocks noGrp="1"/>
          </p:cNvSpPr>
          <p:nvPr>
            <p:ph type="dt" sz="quarter" idx="1"/>
          </p:nvPr>
        </p:nvSpPr>
        <p:spPr>
          <a:xfrm>
            <a:off x="3970784" y="0"/>
            <a:ext cx="3038049" cy="465449"/>
          </a:xfrm>
          <a:prstGeom prst="rect">
            <a:avLst/>
          </a:prstGeom>
        </p:spPr>
        <p:txBody>
          <a:bodyPr vert="horz" lIns="90452" tIns="45226" rIns="90452" bIns="45226" rtlCol="0"/>
          <a:lstStyle>
            <a:lvl1pPr algn="r">
              <a:defRPr sz="1200"/>
            </a:lvl1pPr>
          </a:lstStyle>
          <a:p>
            <a:fld id="{061CE68C-EA86-4C1F-A9B8-6F1964661593}" type="datetimeFigureOut">
              <a:rPr lang="en-US" smtClean="0"/>
              <a:t>3/31/2026</a:t>
            </a:fld>
            <a:endParaRPr lang="en-US" dirty="0"/>
          </a:p>
        </p:txBody>
      </p:sp>
      <p:sp>
        <p:nvSpPr>
          <p:cNvPr id="4" name="Footer Placeholder 3">
            <a:extLst>
              <a:ext uri="{FF2B5EF4-FFF2-40B4-BE49-F238E27FC236}">
                <a16:creationId xmlns:a16="http://schemas.microsoft.com/office/drawing/2014/main" id="{3C4ED4D1-7493-4894-B051-AC5531246D50}"/>
              </a:ext>
            </a:extLst>
          </p:cNvPr>
          <p:cNvSpPr>
            <a:spLocks noGrp="1"/>
          </p:cNvSpPr>
          <p:nvPr>
            <p:ph type="ftr" sz="quarter" idx="2"/>
          </p:nvPr>
        </p:nvSpPr>
        <p:spPr>
          <a:xfrm>
            <a:off x="1" y="8830951"/>
            <a:ext cx="3038049" cy="465449"/>
          </a:xfrm>
          <a:prstGeom prst="rect">
            <a:avLst/>
          </a:prstGeom>
        </p:spPr>
        <p:txBody>
          <a:bodyPr vert="horz" lIns="90452" tIns="45226" rIns="90452" bIns="4522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A9278F-70ED-4FC7-880B-84FEA1A8F20E}"/>
              </a:ext>
            </a:extLst>
          </p:cNvPr>
          <p:cNvSpPr>
            <a:spLocks noGrp="1"/>
          </p:cNvSpPr>
          <p:nvPr>
            <p:ph type="sldNum" sz="quarter" idx="3"/>
          </p:nvPr>
        </p:nvSpPr>
        <p:spPr>
          <a:xfrm>
            <a:off x="3970784" y="8830951"/>
            <a:ext cx="3038049" cy="465449"/>
          </a:xfrm>
          <a:prstGeom prst="rect">
            <a:avLst/>
          </a:prstGeom>
        </p:spPr>
        <p:txBody>
          <a:bodyPr vert="horz" lIns="90452" tIns="45226" rIns="90452" bIns="45226" rtlCol="0" anchor="b"/>
          <a:lstStyle>
            <a:lvl1pPr algn="r">
              <a:defRPr sz="1200"/>
            </a:lvl1pPr>
          </a:lstStyle>
          <a:p>
            <a:fld id="{78194576-305B-406B-8DE2-7588B9D9CA90}" type="slidenum">
              <a:rPr lang="en-US" smtClean="0"/>
              <a:t>‹#›</a:t>
            </a:fld>
            <a:endParaRPr lang="en-US" dirty="0"/>
          </a:p>
        </p:txBody>
      </p:sp>
    </p:spTree>
    <p:extLst>
      <p:ext uri="{BB962C8B-B14F-4D97-AF65-F5344CB8AC3E}">
        <p14:creationId xmlns:p14="http://schemas.microsoft.com/office/powerpoint/2010/main" val="28528891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3175" tIns="46587" rIns="93175" bIns="46587" rtlCol="0"/>
          <a:lstStyle>
            <a:lvl1pPr algn="r">
              <a:defRPr sz="1200"/>
            </a:lvl1pPr>
          </a:lstStyle>
          <a:p>
            <a:fld id="{7DFEC60D-E415-41E6-A630-1B4477151834}" type="datetimeFigureOut">
              <a:rPr lang="en-US" smtClean="0"/>
              <a:t>3/31/2026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3175" tIns="46587" rIns="93175" bIns="46587" rtlCol="0" anchor="b"/>
          <a:lstStyle>
            <a:lvl1pPr algn="r">
              <a:defRPr sz="1200"/>
            </a:lvl1pPr>
          </a:lstStyle>
          <a:p>
            <a:fld id="{BD248515-2D18-4633-980F-D7995D212F60}" type="slidenum">
              <a:rPr lang="en-US" smtClean="0"/>
              <a:t>‹#›</a:t>
            </a:fld>
            <a:endParaRPr lang="en-US" dirty="0"/>
          </a:p>
        </p:txBody>
      </p:sp>
    </p:spTree>
    <p:extLst>
      <p:ext uri="{BB962C8B-B14F-4D97-AF65-F5344CB8AC3E}">
        <p14:creationId xmlns:p14="http://schemas.microsoft.com/office/powerpoint/2010/main" val="29658099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435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2550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D2115-1401-99E1-74AF-7A3015AA4D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3D26B-5FA2-5A61-9271-02757BEA4C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E68DB-6FFD-8DCD-751A-4CC135369AC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9640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169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DAA8A-B2AB-908D-1B23-014C0D8E0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2A2858-F7AB-5AE1-0372-562C7388BD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CBD3F2-8BED-596D-A218-183BC7EA39B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015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7023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229A2-8505-0960-FAA7-1B32932E98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6869C-329B-10A7-BA97-779824A35F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70C11A-05E0-4FB5-53FB-321EA5E5FB2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718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708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31B2A-8476-5863-A5B0-68A279167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F502E-DD0E-EF96-D313-DB453C286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6F572A-CC43-E3DF-6B22-57C4CC6C8F8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6684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27931-2643-7AAF-90F5-E9A417783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E9A1F-334E-6A5C-C6C8-C8BAB56E8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AC8DF-E15B-ECFB-80A0-0C17567DFFB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5898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606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14</a:t>
            </a:fld>
            <a:endParaRPr lang="en-US" dirty="0"/>
          </a:p>
        </p:txBody>
      </p:sp>
    </p:spTree>
    <p:extLst>
      <p:ext uri="{BB962C8B-B14F-4D97-AF65-F5344CB8AC3E}">
        <p14:creationId xmlns:p14="http://schemas.microsoft.com/office/powerpoint/2010/main" val="3042669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E113238-1CAB-4C6A-A678-99143F42575E}"/>
              </a:ext>
            </a:extLst>
          </p:cNvPr>
          <p:cNvPicPr>
            <a:picLocks noChangeAspect="1"/>
          </p:cNvPicPr>
          <p:nvPr userDrawn="1"/>
        </p:nvPicPr>
        <p:blipFill>
          <a:blip r:embed="rId2"/>
          <a:stretch>
            <a:fillRect/>
          </a:stretch>
        </p:blipFill>
        <p:spPr>
          <a:xfrm>
            <a:off x="3433391" y="818785"/>
            <a:ext cx="5325218" cy="5220429"/>
          </a:xfrm>
          <a:prstGeom prst="rect">
            <a:avLst/>
          </a:prstGeom>
        </p:spPr>
      </p:pic>
      <p:sp>
        <p:nvSpPr>
          <p:cNvPr id="2" name="Title 1">
            <a:extLst>
              <a:ext uri="{FF2B5EF4-FFF2-40B4-BE49-F238E27FC236}">
                <a16:creationId xmlns:a16="http://schemas.microsoft.com/office/drawing/2014/main" id="{143AA54C-B41A-4181-8DB6-9F87728864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03E562-EEE6-4360-A210-DC9C36169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0923BFE5-B6D0-4EB3-9EC8-FB4EAE649FD3}"/>
              </a:ext>
            </a:extLst>
          </p:cNvPr>
          <p:cNvSpPr/>
          <p:nvPr userDrawn="1"/>
        </p:nvSpPr>
        <p:spPr>
          <a:xfrm>
            <a:off x="0" y="6264938"/>
            <a:ext cx="12192000" cy="593062"/>
          </a:xfrm>
          <a:prstGeom prst="rect">
            <a:avLst/>
          </a:prstGeom>
          <a:solidFill>
            <a:srgbClr val="345065"/>
          </a:solidFill>
          <a:ln>
            <a:solidFill>
              <a:srgbClr val="34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2398E14-9CDF-4122-B4EF-D8153E0094D0}"/>
              </a:ext>
            </a:extLst>
          </p:cNvPr>
          <p:cNvPicPr>
            <a:picLocks noChangeAspect="1"/>
          </p:cNvPicPr>
          <p:nvPr userDrawn="1"/>
        </p:nvPicPr>
        <p:blipFill>
          <a:blip r:embed="rId3"/>
          <a:stretch>
            <a:fillRect/>
          </a:stretch>
        </p:blipFill>
        <p:spPr>
          <a:xfrm>
            <a:off x="8000818" y="6318038"/>
            <a:ext cx="3964516" cy="497943"/>
          </a:xfrm>
          <a:prstGeom prst="rect">
            <a:avLst/>
          </a:prstGeom>
        </p:spPr>
      </p:pic>
      <p:sp>
        <p:nvSpPr>
          <p:cNvPr id="9" name="Rectangle 8">
            <a:extLst>
              <a:ext uri="{FF2B5EF4-FFF2-40B4-BE49-F238E27FC236}">
                <a16:creationId xmlns:a16="http://schemas.microsoft.com/office/drawing/2014/main" id="{9069A6E3-FCB1-4CF9-ADE8-594B5C53F93C}"/>
              </a:ext>
            </a:extLst>
          </p:cNvPr>
          <p:cNvSpPr/>
          <p:nvPr userDrawn="1"/>
        </p:nvSpPr>
        <p:spPr>
          <a:xfrm>
            <a:off x="0" y="0"/>
            <a:ext cx="12192000" cy="381000"/>
          </a:xfrm>
          <a:prstGeom prst="rect">
            <a:avLst/>
          </a:prstGeom>
          <a:solidFill>
            <a:srgbClr val="345065"/>
          </a:solidFill>
          <a:ln>
            <a:solidFill>
              <a:srgbClr val="34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873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210B-E191-4294-9E9B-B074FFB2F9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35F7F7-C459-4379-BD21-A81C7A4D13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0D6BD-C1A2-47B7-927B-EBAF8CAB4F3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054DFA7-0AD3-424E-A0F9-83FB7D0D92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6861D7-EFBD-4C74-97BE-24D4C9C17D62}"/>
              </a:ext>
            </a:extLst>
          </p:cNvPr>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73721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AA2782-D1F2-4B75-9580-F6F316644E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5C644E-2DBC-462F-A050-80B8F9C7C2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B3186-5098-4E88-9E8C-7A443F2255C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14196C5-DF68-4063-82EA-4A19E20AD8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DF340D-44E3-4D06-B37A-AE2DD4D28EAC}"/>
              </a:ext>
            </a:extLst>
          </p:cNvPr>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2070114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SA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8" name="Slide Number Placeholder 5" descr="Slide number">
            <a:extLst>
              <a:ext uri="{FF2B5EF4-FFF2-40B4-BE49-F238E27FC236}">
                <a16:creationId xmlns:a16="http://schemas.microsoft.com/office/drawing/2014/main" id="{A8166784-FB7C-4275-9215-12A496045925}"/>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a:xfrm>
            <a:off x="1524000" y="1122363"/>
            <a:ext cx="9144000" cy="2387600"/>
          </a:xfrm>
          <a:prstGeom prst="rect">
            <a:avLst/>
          </a:prstGeom>
        </p:spPr>
        <p:txBody>
          <a:bodyPr anchor="b"/>
          <a:lstStyle>
            <a:lvl1pPr algn="ctr">
              <a:defRPr sz="4800" cap="small" baseline="0">
                <a:solidFill>
                  <a:srgbClr val="345065"/>
                </a:solidFill>
              </a:defRPr>
            </a:lvl1pPr>
          </a:lstStyle>
          <a:p>
            <a:r>
              <a:rPr lang="en-US" dirty="0"/>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 Slide subtitle</a:t>
            </a:r>
          </a:p>
        </p:txBody>
      </p:sp>
      <p:sp>
        <p:nvSpPr>
          <p:cNvPr id="7" name="Date Placeholder 3">
            <a:extLst>
              <a:ext uri="{FF2B5EF4-FFF2-40B4-BE49-F238E27FC236}">
                <a16:creationId xmlns:a16="http://schemas.microsoft.com/office/drawing/2014/main" id="{72098210-5F42-469B-8A46-3B82ACC395A9}"/>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9527621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SA Title and Content">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OSERS Title and Content</a:t>
            </a:r>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dirty="0"/>
              <a:t>Click to edit First Level</a:t>
            </a:r>
          </a:p>
          <a:p>
            <a:pPr lvl="1"/>
            <a:r>
              <a:rPr lang="en-US" dirty="0"/>
              <a:t>Click to edit Second level</a:t>
            </a:r>
          </a:p>
          <a:p>
            <a:pPr lvl="2"/>
            <a:r>
              <a:rPr lang="en-US" dirty="0"/>
              <a:t>Click to edit Third level</a:t>
            </a:r>
          </a:p>
          <a:p>
            <a:pPr lvl="3"/>
            <a:r>
              <a:rPr lang="en-US" dirty="0"/>
              <a:t>Click to edit Fourth level</a:t>
            </a:r>
          </a:p>
          <a:p>
            <a:pPr lvl="4"/>
            <a:r>
              <a:rPr lang="en-US" dirty="0"/>
              <a:t>Click to edit Fifth level</a:t>
            </a:r>
          </a:p>
        </p:txBody>
      </p:sp>
      <p:sp>
        <p:nvSpPr>
          <p:cNvPr id="7" name="Date Placeholder 3">
            <a:extLst>
              <a:ext uri="{FF2B5EF4-FFF2-40B4-BE49-F238E27FC236}">
                <a16:creationId xmlns:a16="http://schemas.microsoft.com/office/drawing/2014/main" id="{CCFD5C6B-7889-4339-8F75-3B4A510288F0}"/>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30728387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RSA Section Header">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a:xfrm>
            <a:off x="831850" y="1709739"/>
            <a:ext cx="10515600" cy="1719262"/>
          </a:xfrm>
          <a:prstGeom prst="rect">
            <a:avLst/>
          </a:prstGeom>
        </p:spPr>
        <p:txBody>
          <a:bodyPr anchor="b"/>
          <a:lstStyle>
            <a:lvl1pPr>
              <a:defRPr sz="4400">
                <a:solidFill>
                  <a:srgbClr val="345065"/>
                </a:solidFill>
              </a:defRPr>
            </a:lvl1pPr>
          </a:lstStyle>
          <a:p>
            <a:r>
              <a:rPr lang="en-US" dirty="0"/>
              <a:t>Click to edit Sub-Section title</a:t>
            </a:r>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a:xfrm>
            <a:off x="831850" y="3657599"/>
            <a:ext cx="10515600" cy="2432051"/>
          </a:xfrm>
          <a:prstGeom prst="rect">
            <a:avLst/>
          </a:prstGeom>
        </p:spPr>
        <p:txBody>
          <a:bodyPr lIns="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Sub-Section subtitle</a:t>
            </a:r>
          </a:p>
        </p:txBody>
      </p:sp>
      <p:sp>
        <p:nvSpPr>
          <p:cNvPr id="7" name="Date Placeholder 3">
            <a:extLst>
              <a:ext uri="{FF2B5EF4-FFF2-40B4-BE49-F238E27FC236}">
                <a16:creationId xmlns:a16="http://schemas.microsoft.com/office/drawing/2014/main" id="{213B46FB-6684-4412-9BBD-5783BD510555}"/>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30363291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SA Two Content">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Two Content</a:t>
            </a:r>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Content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Content 2</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2E5C1993-4689-4706-9605-191DB63D4FBF}"/>
              </a:ext>
            </a:extLst>
          </p:cNvPr>
          <p:cNvSpPr>
            <a:spLocks noGrp="1"/>
          </p:cNvSpPr>
          <p:nvPr>
            <p:ph type="dt" sz="half" idx="13"/>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83086349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SA Comparison">
    <p:spTree>
      <p:nvGrpSpPr>
        <p:cNvPr id="1" name=""/>
        <p:cNvGrpSpPr/>
        <p:nvPr/>
      </p:nvGrpSpPr>
      <p:grpSpPr>
        <a:xfrm>
          <a:off x="0" y="0"/>
          <a:ext cx="0" cy="0"/>
          <a:chOff x="0" y="0"/>
          <a:chExt cx="0" cy="0"/>
        </a:xfrm>
      </p:grpSpPr>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Comparison</a:t>
            </a:r>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1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2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BC82069A-0BF2-4A27-A546-13D737801EF9}"/>
              </a:ext>
            </a:extLst>
          </p:cNvPr>
          <p:cNvSpPr>
            <a:spLocks noGrp="1"/>
          </p:cNvSpPr>
          <p:nvPr>
            <p:ph type="dt" sz="half" idx="13"/>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1687558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SA Title Only">
    <p:spTree>
      <p:nvGrpSpPr>
        <p:cNvPr id="1" name=""/>
        <p:cNvGrpSpPr/>
        <p:nvPr/>
      </p:nvGrpSpPr>
      <p:grpSpPr>
        <a:xfrm>
          <a:off x="0" y="0"/>
          <a:ext cx="0" cy="0"/>
          <a:chOff x="0" y="0"/>
          <a:chExt cx="0" cy="0"/>
        </a:xfrm>
      </p:grpSpPr>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Blank Slide</a:t>
            </a:r>
          </a:p>
        </p:txBody>
      </p:sp>
      <p:sp>
        <p:nvSpPr>
          <p:cNvPr id="6" name="Date Placeholder 3">
            <a:extLst>
              <a:ext uri="{FF2B5EF4-FFF2-40B4-BE49-F238E27FC236}">
                <a16:creationId xmlns:a16="http://schemas.microsoft.com/office/drawing/2014/main" id="{B8B569AB-A890-4AB0-A835-96F88CF06423}"/>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5395247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RSA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Date Placeholder 3">
            <a:extLst>
              <a:ext uri="{FF2B5EF4-FFF2-40B4-BE49-F238E27FC236}">
                <a16:creationId xmlns:a16="http://schemas.microsoft.com/office/drawing/2014/main" id="{9EBBC821-5A67-42D7-90A7-CA776B14CE1B}"/>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5072307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SA Content with Caption">
    <p:spTree>
      <p:nvGrpSpPr>
        <p:cNvPr id="1" name=""/>
        <p:cNvGrpSpPr/>
        <p:nvPr/>
      </p:nvGrpSpPr>
      <p:grpSpPr>
        <a:xfrm>
          <a:off x="0" y="0"/>
          <a:ext cx="0" cy="0"/>
          <a:chOff x="0" y="0"/>
          <a:chExt cx="0" cy="0"/>
        </a:xfrm>
      </p:grpSpPr>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Text Placeholder 4">
            <a:extLst>
              <a:ext uri="{FF2B5EF4-FFF2-40B4-BE49-F238E27FC236}">
                <a16:creationId xmlns:a16="http://schemas.microsoft.com/office/drawing/2014/main" id="{FF5A315C-57C9-42E3-8B89-F845F852E1C4}"/>
              </a:ext>
            </a:extLst>
          </p:cNvPr>
          <p:cNvSpPr>
            <a:spLocks noGrp="1"/>
          </p:cNvSpPr>
          <p:nvPr>
            <p:ph type="body" sz="quarter" idx="14" hasCustomPrompt="1"/>
          </p:nvPr>
        </p:nvSpPr>
        <p:spPr>
          <a:xfrm>
            <a:off x="640080" y="0"/>
            <a:ext cx="10972800" cy="672111"/>
          </a:xfrm>
        </p:spPr>
        <p:txBody>
          <a:bodyPr lIns="0" tIns="0" rIns="0" bIns="0" anchor="b" anchorCtr="0">
            <a:normAutofit/>
          </a:bodyPr>
          <a:lstStyle>
            <a:lvl1pPr marL="0" indent="0">
              <a:buNone/>
              <a:defRPr sz="4000">
                <a:solidFill>
                  <a:schemeClr val="bg1"/>
                </a:solidFill>
              </a:defRPr>
            </a:lvl1pPr>
            <a:lvl2pPr marL="457200" indent="0">
              <a:buNone/>
              <a:defRPr sz="4000">
                <a:solidFill>
                  <a:schemeClr val="bg1"/>
                </a:solidFill>
              </a:defRPr>
            </a:lvl2pPr>
            <a:lvl3pPr marL="914400" indent="0">
              <a:buNone/>
              <a:defRPr sz="4000">
                <a:solidFill>
                  <a:schemeClr val="bg1"/>
                </a:solidFill>
              </a:defRPr>
            </a:lvl3pPr>
            <a:lvl4pPr marL="1314450" indent="0">
              <a:buNone/>
              <a:defRPr sz="4000">
                <a:solidFill>
                  <a:schemeClr val="bg1"/>
                </a:solidFill>
              </a:defRPr>
            </a:lvl4pPr>
            <a:lvl5pPr marL="1600200" indent="0">
              <a:buNone/>
              <a:defRPr sz="4000">
                <a:solidFill>
                  <a:schemeClr val="bg1"/>
                </a:solidFill>
              </a:defRPr>
            </a:lvl5pPr>
          </a:lstStyle>
          <a:p>
            <a:pPr lvl="0"/>
            <a:r>
              <a:rPr lang="en-US" dirty="0"/>
              <a:t>Click to edit Title: Caption and Content</a:t>
            </a:r>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dirty="0"/>
              <a:t>Click to edit Content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D13C59D2-DDA6-4773-870C-E5B965F6DFE7}"/>
              </a:ext>
            </a:extLst>
          </p:cNvPr>
          <p:cNvSpPr>
            <a:spLocks noGrp="1"/>
          </p:cNvSpPr>
          <p:nvPr>
            <p:ph type="dt" sz="half" idx="13"/>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2458049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878E-557B-467E-8685-98C989CE9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8E7D7-E342-4660-8E64-81D3147A19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2EFCB-2FB2-44F5-A18B-5C6C8CC656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CFDD501-F412-4785-A0AA-3E06560787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8E3AED-EFBA-4259-B87B-2745400DDF1F}"/>
              </a:ext>
            </a:extLst>
          </p:cNvPr>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388661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RSA Picture with Caption">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a:xfrm>
            <a:off x="839788" y="987424"/>
            <a:ext cx="3932237" cy="1069975"/>
          </a:xfrm>
          <a:prstGeom prst="rect">
            <a:avLst/>
          </a:prstGeom>
        </p:spPr>
        <p:txBody>
          <a:bodyPr anchor="b"/>
          <a:lstStyle>
            <a:lvl1pPr>
              <a:defRPr sz="3200">
                <a:solidFill>
                  <a:srgbClr val="2C506A"/>
                </a:solidFill>
              </a:defRPr>
            </a:lvl1pPr>
          </a:lstStyle>
          <a:p>
            <a:r>
              <a:rPr lang="en-US" dirty="0"/>
              <a:t>Click edit Master title style</a:t>
            </a:r>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Date Placeholder 3">
            <a:extLst>
              <a:ext uri="{FF2B5EF4-FFF2-40B4-BE49-F238E27FC236}">
                <a16:creationId xmlns:a16="http://schemas.microsoft.com/office/drawing/2014/main" id="{0C96B4EC-B6A9-4E36-A5F3-8C8968292CEC}"/>
              </a:ext>
            </a:extLst>
          </p:cNvPr>
          <p:cNvSpPr>
            <a:spLocks noGrp="1"/>
          </p:cNvSpPr>
          <p:nvPr>
            <p:ph type="dt" sz="half" idx="10"/>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981722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SA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3" name="TextBox 2">
            <a:extLst>
              <a:ext uri="{FF2B5EF4-FFF2-40B4-BE49-F238E27FC236}">
                <a16:creationId xmlns:a16="http://schemas.microsoft.com/office/drawing/2014/main" id="{EF6E18A5-FF83-466F-AAEB-502A8675691F}"/>
              </a:ext>
            </a:extLst>
          </p:cNvPr>
          <p:cNvSpPr txBox="1"/>
          <p:nvPr userDrawn="1"/>
        </p:nvSpPr>
        <p:spPr>
          <a:xfrm>
            <a:off x="580767" y="2286000"/>
            <a:ext cx="10972800" cy="1107996"/>
          </a:xfrm>
          <a:prstGeom prst="rect">
            <a:avLst/>
          </a:prstGeom>
          <a:noFill/>
        </p:spPr>
        <p:txBody>
          <a:bodyPr wrap="square" rtlCol="0" anchor="b">
            <a:spAutoFit/>
          </a:bodyPr>
          <a:lstStyle/>
          <a:p>
            <a:pPr algn="ctr"/>
            <a:r>
              <a:rPr lang="en-US" sz="6600" dirty="0">
                <a:solidFill>
                  <a:srgbClr val="2D8700"/>
                </a:solidFill>
                <a:latin typeface="Century Gothic" panose="020B0502020202020204" pitchFamily="34" charset="0"/>
              </a:rPr>
              <a:t>RSA</a:t>
            </a:r>
          </a:p>
        </p:txBody>
      </p:sp>
      <p:sp>
        <p:nvSpPr>
          <p:cNvPr id="2" name="TextBox 1">
            <a:extLst>
              <a:ext uri="{FF2B5EF4-FFF2-40B4-BE49-F238E27FC236}">
                <a16:creationId xmlns:a16="http://schemas.microsoft.com/office/drawing/2014/main" id="{6652472D-2C37-4839-80EA-30713C149CA2}"/>
              </a:ext>
            </a:extLst>
          </p:cNvPr>
          <p:cNvSpPr txBox="1"/>
          <p:nvPr userDrawn="1"/>
        </p:nvSpPr>
        <p:spPr>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2400" cap="small" baseline="0" dirty="0">
                <a:solidFill>
                  <a:srgbClr val="2C506A"/>
                </a:solidFill>
                <a:latin typeface="Century Gothic" panose="020B0502020202020204" pitchFamily="34" charset="0"/>
              </a:rPr>
              <a:t>Rehabilitation Services Administration</a:t>
            </a:r>
          </a:p>
          <a:p>
            <a:pPr marL="0" marR="0" lvl="0" indent="0" algn="ctr" defTabSz="457200" rtl="0" eaLnBrk="1" fontAlgn="auto" latinLnBrk="0" hangingPunct="1">
              <a:lnSpc>
                <a:spcPct val="100000"/>
              </a:lnSpc>
              <a:spcBef>
                <a:spcPts val="600"/>
              </a:spcBef>
              <a:spcAft>
                <a:spcPts val="0"/>
              </a:spcAft>
              <a:buClrTx/>
              <a:buSzTx/>
              <a:buFontTx/>
              <a:buNone/>
              <a:tabLst/>
              <a:defRPr/>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spcAft>
                <a:spcPts val="0"/>
              </a:spcAft>
            </a:pPr>
            <a:r>
              <a:rPr lang="en-US" sz="1800" cap="small" baseline="0" dirty="0">
                <a:solidFill>
                  <a:srgbClr val="2C506A"/>
                </a:solidFill>
                <a:latin typeface="Century Gothic" panose="020B0502020202020204" pitchFamily="34" charset="0"/>
              </a:rPr>
              <a:t>U.S. Department of Education</a:t>
            </a:r>
          </a:p>
        </p:txBody>
      </p:sp>
      <p:sp>
        <p:nvSpPr>
          <p:cNvPr id="8" name="Date Placeholder 3">
            <a:extLst>
              <a:ext uri="{FF2B5EF4-FFF2-40B4-BE49-F238E27FC236}">
                <a16:creationId xmlns:a16="http://schemas.microsoft.com/office/drawing/2014/main" id="{8FBE9625-47CE-4753-A25E-07DFCF732EC7}"/>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27925634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SA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10" name="TextBox 9">
            <a:extLst>
              <a:ext uri="{FF2B5EF4-FFF2-40B4-BE49-F238E27FC236}">
                <a16:creationId xmlns:a16="http://schemas.microsoft.com/office/drawing/2014/main" id="{89E437DF-F50F-43BC-B8E3-3430A1EE5E2D}"/>
              </a:ext>
            </a:extLst>
          </p:cNvPr>
          <p:cNvSpPr txBox="1"/>
          <p:nvPr userDrawn="1"/>
        </p:nvSpPr>
        <p:spPr>
          <a:xfrm>
            <a:off x="580767" y="2286000"/>
            <a:ext cx="10972800" cy="1107996"/>
          </a:xfrm>
          <a:prstGeom prst="rect">
            <a:avLst/>
          </a:prstGeom>
          <a:noFill/>
        </p:spPr>
        <p:txBody>
          <a:bodyPr wrap="square" rtlCol="0" anchor="b">
            <a:spAutoFit/>
          </a:bodyPr>
          <a:lstStyle/>
          <a:p>
            <a:pPr algn="ctr"/>
            <a:r>
              <a:rPr lang="en-US" sz="6600" dirty="0">
                <a:solidFill>
                  <a:srgbClr val="2D8700"/>
                </a:solidFill>
                <a:latin typeface="Century Gothic" panose="020B0502020202020204" pitchFamily="34" charset="0"/>
              </a:rPr>
              <a:t>RSA</a:t>
            </a:r>
          </a:p>
        </p:txBody>
      </p:sp>
      <p:sp>
        <p:nvSpPr>
          <p:cNvPr id="13" name="TextBox 12">
            <a:extLst>
              <a:ext uri="{FF2B5EF4-FFF2-40B4-BE49-F238E27FC236}">
                <a16:creationId xmlns:a16="http://schemas.microsoft.com/office/drawing/2014/main" id="{4EC1CCB4-5E7E-4F47-94E1-5E14BF6A54E4}"/>
              </a:ext>
            </a:extLst>
          </p:cNvPr>
          <p:cNvSpPr txBox="1"/>
          <p:nvPr userDrawn="1"/>
        </p:nvSpPr>
        <p:spPr>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2400" cap="small" baseline="0" dirty="0">
                <a:solidFill>
                  <a:srgbClr val="2C506A"/>
                </a:solidFill>
                <a:latin typeface="Century Gothic" panose="020B0502020202020204" pitchFamily="34" charset="0"/>
              </a:rPr>
              <a:t>Rehabilitation Services Administration</a:t>
            </a:r>
          </a:p>
          <a:p>
            <a:pPr marL="0" marR="0" lvl="0" indent="0" algn="ctr" defTabSz="457200" rtl="0" eaLnBrk="1" fontAlgn="auto" latinLnBrk="0" hangingPunct="1">
              <a:lnSpc>
                <a:spcPct val="100000"/>
              </a:lnSpc>
              <a:spcBef>
                <a:spcPts val="600"/>
              </a:spcBef>
              <a:spcAft>
                <a:spcPts val="0"/>
              </a:spcAft>
              <a:buClrTx/>
              <a:buSzTx/>
              <a:buFontTx/>
              <a:buNone/>
              <a:tabLst/>
              <a:defRPr/>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spcAft>
                <a:spcPts val="0"/>
              </a:spcAft>
            </a:pPr>
            <a:r>
              <a:rPr lang="en-US" sz="1800" cap="small" baseline="0" dirty="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userDrawn="1"/>
        </p:nvSpPr>
        <p:spPr>
          <a:xfrm>
            <a:off x="650789"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dirty="0">
                <a:solidFill>
                  <a:srgbClr val="345065"/>
                </a:solidFill>
                <a:latin typeface="Century Gothic" panose="020B0502020202020204" pitchFamily="34" charset="0"/>
              </a:rPr>
              <a:t>	</a:t>
            </a:r>
            <a:r>
              <a:rPr lang="en-US" sz="1400" b="1" dirty="0">
                <a:solidFill>
                  <a:srgbClr val="215070"/>
                </a:solidFill>
                <a:latin typeface="Century Gothic" panose="020B0502020202020204" pitchFamily="34" charset="0"/>
              </a:rPr>
              <a:t>Home:</a:t>
            </a:r>
            <a:r>
              <a:rPr lang="en-US" sz="1400" dirty="0">
                <a:solidFill>
                  <a:srgbClr val="215070"/>
                </a:solidFill>
                <a:latin typeface="Century Gothic" panose="020B0502020202020204" pitchFamily="34" charset="0"/>
              </a:rPr>
              <a:t>	www.ed.gov/osers/rsa</a:t>
            </a:r>
          </a:p>
          <a:p>
            <a:pPr marL="0" indent="0" algn="l">
              <a:lnSpc>
                <a:spcPct val="100000"/>
              </a:lnSpc>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Blog:</a:t>
            </a:r>
            <a:r>
              <a:rPr lang="en-US" sz="1400" dirty="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Twitter:</a:t>
            </a:r>
            <a:r>
              <a:rPr lang="en-US" sz="1400" dirty="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YouTube</a:t>
            </a:r>
            <a:r>
              <a:rPr lang="en-US" sz="1400" dirty="0">
                <a:solidFill>
                  <a:srgbClr val="215070"/>
                </a:solidFill>
                <a:latin typeface="Century Gothic" panose="020B0502020202020204" pitchFamily="34" charset="0"/>
              </a:rPr>
              <a:t>:	www.youtube.com/c/OSERS</a:t>
            </a:r>
            <a:endParaRPr lang="en-US" sz="1400" dirty="0">
              <a:latin typeface="Century Gothic" panose="020B0502020202020204" pitchFamily="34" charset="0"/>
            </a:endParaRPr>
          </a:p>
        </p:txBody>
      </p:sp>
      <p:sp>
        <p:nvSpPr>
          <p:cNvPr id="8" name="Date Placeholder 3">
            <a:extLst>
              <a:ext uri="{FF2B5EF4-FFF2-40B4-BE49-F238E27FC236}">
                <a16:creationId xmlns:a16="http://schemas.microsoft.com/office/drawing/2014/main" id="{8FBE9625-47CE-4753-A25E-07DFCF732EC7}"/>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94158359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SA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5" name="Text Placeholder 4">
            <a:extLst>
              <a:ext uri="{FF2B5EF4-FFF2-40B4-BE49-F238E27FC236}">
                <a16:creationId xmlns:a16="http://schemas.microsoft.com/office/drawing/2014/main" id="{D1B7D111-6E89-43EC-BF9F-638E13098704}"/>
              </a:ext>
            </a:extLst>
          </p:cNvPr>
          <p:cNvSpPr>
            <a:spLocks noGrp="1"/>
          </p:cNvSpPr>
          <p:nvPr>
            <p:ph type="body" sz="quarter" idx="10"/>
          </p:nvPr>
        </p:nvSpPr>
        <p:spPr>
          <a:xfrm>
            <a:off x="1371599" y="2514600"/>
            <a:ext cx="9448800" cy="914400"/>
          </a:xfrm>
        </p:spPr>
        <p:txBody>
          <a:bodyPr anchor="b">
            <a:normAutofit/>
          </a:bodyPr>
          <a:lstStyle>
            <a:lvl1pPr marL="0" indent="0" algn="ctr">
              <a:buNone/>
              <a:defRPr sz="4800">
                <a:solidFill>
                  <a:srgbClr val="008710"/>
                </a:solidFill>
              </a:defRPr>
            </a:lvl1pPr>
          </a:lstStyle>
          <a:p>
            <a:pPr lvl="0"/>
            <a:r>
              <a:rPr lang="en-US"/>
              <a:t>Click to edit Master text styles</a:t>
            </a:r>
          </a:p>
        </p:txBody>
      </p:sp>
      <p:sp>
        <p:nvSpPr>
          <p:cNvPr id="9" name="TextBox 8">
            <a:extLst>
              <a:ext uri="{FF2B5EF4-FFF2-40B4-BE49-F238E27FC236}">
                <a16:creationId xmlns:a16="http://schemas.microsoft.com/office/drawing/2014/main" id="{68E5EC69-1945-4270-A74C-D1C5FC8ECF26}"/>
              </a:ext>
            </a:extLst>
          </p:cNvPr>
          <p:cNvSpPr txBox="1"/>
          <p:nvPr userDrawn="1"/>
        </p:nvSpPr>
        <p:spPr>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2400" cap="small" baseline="0" dirty="0">
                <a:solidFill>
                  <a:srgbClr val="2C506A"/>
                </a:solidFill>
                <a:latin typeface="Century Gothic" panose="020B0502020202020204" pitchFamily="34" charset="0"/>
              </a:rPr>
              <a:t>Rehabilitation Services Administration</a:t>
            </a:r>
          </a:p>
          <a:p>
            <a:pPr marL="0" marR="0" lvl="0" indent="0" algn="ctr" defTabSz="457200" rtl="0" eaLnBrk="1" fontAlgn="auto" latinLnBrk="0" hangingPunct="1">
              <a:lnSpc>
                <a:spcPct val="100000"/>
              </a:lnSpc>
              <a:spcBef>
                <a:spcPts val="600"/>
              </a:spcBef>
              <a:spcAft>
                <a:spcPts val="0"/>
              </a:spcAft>
              <a:buClrTx/>
              <a:buSzTx/>
              <a:buFontTx/>
              <a:buNone/>
              <a:tabLst/>
              <a:defRPr/>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spcAft>
                <a:spcPts val="0"/>
              </a:spcAft>
            </a:pPr>
            <a:r>
              <a:rPr lang="en-US" sz="1800" cap="small" baseline="0" dirty="0">
                <a:solidFill>
                  <a:srgbClr val="2C506A"/>
                </a:solidFill>
                <a:latin typeface="Century Gothic" panose="020B0502020202020204" pitchFamily="34" charset="0"/>
              </a:rPr>
              <a:t>U.S. Department of Education</a:t>
            </a:r>
          </a:p>
        </p:txBody>
      </p:sp>
      <p:sp>
        <p:nvSpPr>
          <p:cNvPr id="8" name="Date Placeholder 3">
            <a:extLst>
              <a:ext uri="{FF2B5EF4-FFF2-40B4-BE49-F238E27FC236}">
                <a16:creationId xmlns:a16="http://schemas.microsoft.com/office/drawing/2014/main" id="{8FBE9625-47CE-4753-A25E-07DFCF732EC7}"/>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72681256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61A0C3F-CFB2-42FB-B4D6-3A004AE49F5C}" type="slidenum">
              <a:rPr lang="en-US" altLang="en-US"/>
              <a:pPr/>
              <a:t>‹#›</a:t>
            </a:fld>
            <a:endParaRPr lang="en-US" altLang="en-US" dirty="0"/>
          </a:p>
        </p:txBody>
      </p:sp>
    </p:spTree>
    <p:extLst>
      <p:ext uri="{BB962C8B-B14F-4D97-AF65-F5344CB8AC3E}">
        <p14:creationId xmlns:p14="http://schemas.microsoft.com/office/powerpoint/2010/main" val="4250626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49D7-588C-4645-80F1-9E78C54D9E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9D904A-CBDB-4469-8690-66AE4715EE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ACAD07-7710-4797-AF1F-F2F63C40E7E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5A55B17-314F-4A76-BDF5-9E8B72BFF6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CA61F8-D084-4D2F-9BD0-C7478109F44A}"/>
              </a:ext>
            </a:extLst>
          </p:cNvPr>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59938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68E6-51A5-4DCD-8EEA-2435698A00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196A8D-18D2-4943-A1A3-0E2472D491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809E41-659F-4310-B2F8-5A1685DD16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3BBA1-1B7B-46B3-9024-BBB50BDAE2C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97A3D6B-D577-4504-B9BA-8C8427FB0B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6894EE-A544-4303-8A67-0764FD994D71}"/>
              </a:ext>
            </a:extLst>
          </p:cNvPr>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4516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6192-21C2-46C9-91DE-4344713EE6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406120-B283-4431-A712-30318F64D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85D10D-BC6C-4B43-B79B-B56CD4CFCB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FB2A99-8183-4A15-841C-F2C1039A33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FF4DE-D5B4-410B-A54C-73BA93587A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C99C94-1C5B-4897-8E41-0C7BC9C8090A}"/>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149EEAAC-97D3-4AAC-989B-2864BF4E35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35913E7-BFDE-48D0-BFBF-2242CFB11565}"/>
              </a:ext>
            </a:extLst>
          </p:cNvPr>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56241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10C9-1C35-44F9-BE26-9F8733A03A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9D51E2-83B4-452A-8DBE-EC9E18F95AF3}"/>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56EAC5E-81EF-4095-B5DE-FA508B591E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600A7C3-9B11-4481-9978-FD8BE74C700F}"/>
              </a:ext>
            </a:extLst>
          </p:cNvPr>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369337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21FE0-2F51-4EC6-9096-CC37C4DA8C1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C0E43BD-1644-4DBB-AB4C-F9B7F79F37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C4DB40B-39CA-4895-A410-00E6B69F75F3}"/>
              </a:ext>
            </a:extLst>
          </p:cNvPr>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288873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F9DF-6DAD-4354-9D1F-8FE973F02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7E6DEB-B658-4981-A9F1-8B4CED9BC9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7D92BE-4DFC-4BF3-BE77-FC3E1A64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2585A4-1458-465D-AB4E-70EC491444A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C88A899-C082-4AD5-84C5-418A5DDAEA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16980A-2A45-489E-9748-800FE685B0B8}"/>
              </a:ext>
            </a:extLst>
          </p:cNvPr>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245442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C785-09EF-4B9F-B854-C47751C83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B85FE7-FA5A-4F45-8E4D-5B45FD3F9E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8087B2-4A0F-43CA-9F33-289A43218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C2BAA0-0031-4A6E-92C5-8C6793E9EED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009A60D-E63F-4195-B8EC-BEB3BDA307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A6673E-14C4-4B42-AC33-4A91B60553ED}"/>
              </a:ext>
            </a:extLst>
          </p:cNvPr>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353629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4.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E598F4-5606-4580-B019-34728317B6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503CAEC-7459-4BAF-92E9-813331428B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7E8E09B-6BED-4202-BAC9-08FC2F0022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84F1795-C576-491F-A619-62066713F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B799B69-65B9-4D79-B89C-C54EAB893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15090-A1EB-4E96-AB6F-90B852151554}" type="slidenum">
              <a:rPr lang="en-US" smtClean="0"/>
              <a:t>‹#›</a:t>
            </a:fld>
            <a:endParaRPr lang="en-US" dirty="0"/>
          </a:p>
        </p:txBody>
      </p:sp>
      <p:sp>
        <p:nvSpPr>
          <p:cNvPr id="7" name="Rectangle 6">
            <a:extLst>
              <a:ext uri="{FF2B5EF4-FFF2-40B4-BE49-F238E27FC236}">
                <a16:creationId xmlns:a16="http://schemas.microsoft.com/office/drawing/2014/main" id="{7F74B0BA-8405-4753-B0DE-D1D5CF79D586}"/>
              </a:ext>
            </a:extLst>
          </p:cNvPr>
          <p:cNvSpPr/>
          <p:nvPr userDrawn="1"/>
        </p:nvSpPr>
        <p:spPr>
          <a:xfrm>
            <a:off x="0" y="6264938"/>
            <a:ext cx="12192000" cy="593062"/>
          </a:xfrm>
          <a:prstGeom prst="rect">
            <a:avLst/>
          </a:prstGeom>
          <a:solidFill>
            <a:srgbClr val="345065"/>
          </a:solidFill>
          <a:ln>
            <a:solidFill>
              <a:srgbClr val="34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5932913-B85D-4D69-8202-DA3C29EB03FB}"/>
              </a:ext>
            </a:extLst>
          </p:cNvPr>
          <p:cNvPicPr>
            <a:picLocks noChangeAspect="1"/>
          </p:cNvPicPr>
          <p:nvPr userDrawn="1"/>
        </p:nvPicPr>
        <p:blipFill>
          <a:blip r:embed="rId13"/>
          <a:stretch>
            <a:fillRect/>
          </a:stretch>
        </p:blipFill>
        <p:spPr>
          <a:xfrm>
            <a:off x="8000818" y="6318038"/>
            <a:ext cx="3964516" cy="497943"/>
          </a:xfrm>
          <a:prstGeom prst="rect">
            <a:avLst/>
          </a:prstGeom>
        </p:spPr>
      </p:pic>
      <p:sp>
        <p:nvSpPr>
          <p:cNvPr id="9" name="Rectangle 8">
            <a:extLst>
              <a:ext uri="{FF2B5EF4-FFF2-40B4-BE49-F238E27FC236}">
                <a16:creationId xmlns:a16="http://schemas.microsoft.com/office/drawing/2014/main" id="{044B7A19-5C09-40D5-A10F-9F362477A7A4}"/>
              </a:ext>
            </a:extLst>
          </p:cNvPr>
          <p:cNvSpPr/>
          <p:nvPr userDrawn="1"/>
        </p:nvSpPr>
        <p:spPr>
          <a:xfrm>
            <a:off x="0" y="0"/>
            <a:ext cx="12192000" cy="381000"/>
          </a:xfrm>
          <a:prstGeom prst="rect">
            <a:avLst/>
          </a:prstGeom>
          <a:solidFill>
            <a:srgbClr val="345065"/>
          </a:solidFill>
          <a:ln>
            <a:solidFill>
              <a:srgbClr val="34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4712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p:nvSpPr>
        <p:spPr>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p:nvSpPr>
        <p:spPr>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schemeClr val="bg1"/>
              </a:solidFill>
              <a:latin typeface="Century Gothic" panose="020B0502020202020204" pitchFamily="34" charset="0"/>
            </a:endParaRPr>
          </a:p>
        </p:txBody>
      </p:sp>
      <p:pic>
        <p:nvPicPr>
          <p:cNvPr id="26" name="Picture 25">
            <a:extLst>
              <a:ext uri="{FF2B5EF4-FFF2-40B4-BE49-F238E27FC236}">
                <a16:creationId xmlns:a16="http://schemas.microsoft.com/office/drawing/2014/main" id="{6E49EC88-9138-4440-8FA2-253B6542AF39}"/>
              </a:ext>
              <a:ext uri="{C183D7F6-B498-43B3-948B-1728B52AA6E4}">
                <adec:decorative xmlns:adec="http://schemas.microsoft.com/office/drawing/2017/decorative" val="1"/>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l="4955" r="4954"/>
          <a:stretch/>
        </p:blipFill>
        <p:spPr>
          <a:xfrm>
            <a:off x="10695803" y="148883"/>
            <a:ext cx="1371601" cy="411480"/>
          </a:xfrm>
          <a:prstGeom prst="rect">
            <a:avLst/>
          </a:prstGeom>
        </p:spPr>
      </p:pic>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a:xfrm>
            <a:off x="638175" y="0"/>
            <a:ext cx="10944225" cy="672111"/>
          </a:xfrm>
          <a:prstGeom prst="rect">
            <a:avLst/>
          </a:prstGeom>
          <a:effectLst/>
        </p:spPr>
        <p:txBody>
          <a:bodyPr vert="horz" lIns="0" tIns="0" rIns="0" bIns="0" rtlCol="0" anchor="b">
            <a:noAutofit/>
          </a:body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a:xfrm>
            <a:off x="650789" y="1143000"/>
            <a:ext cx="10931611" cy="4572000"/>
          </a:xfrm>
          <a:prstGeom prst="rect">
            <a:avLst/>
          </a:prstGeom>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A3585716-BF6D-48B6-888E-CED9ABDBCDA2}"/>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p:nvPicPr>
        <p:blipFill>
          <a:blip r:embed="rId16" cstate="print">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9" name="Group 18">
            <a:extLst>
              <a:ext uri="{FF2B5EF4-FFF2-40B4-BE49-F238E27FC236}">
                <a16:creationId xmlns:a16="http://schemas.microsoft.com/office/drawing/2014/main" id="{0280D4FB-3891-4974-B82E-C47C48CE5ED4}"/>
              </a:ext>
              <a:ext uri="{C183D7F6-B498-43B3-948B-1728B52AA6E4}">
                <adec:decorative xmlns:adec="http://schemas.microsoft.com/office/drawing/2017/decorative" val="1"/>
              </a:ext>
            </a:extLst>
          </p:cNvPr>
          <p:cNvGrpSpPr/>
          <p:nvPr/>
        </p:nvGrpSpPr>
        <p:grpSpPr>
          <a:xfrm>
            <a:off x="6936292" y="6321441"/>
            <a:ext cx="4408172" cy="457200"/>
            <a:chOff x="6936292" y="6321441"/>
            <a:chExt cx="4408172" cy="457200"/>
          </a:xfrm>
        </p:grpSpPr>
        <p:sp>
          <p:nvSpPr>
            <p:cNvPr id="20" name="Footer Placeholder 4">
              <a:extLst>
                <a:ext uri="{FF2B5EF4-FFF2-40B4-BE49-F238E27FC236}">
                  <a16:creationId xmlns:a16="http://schemas.microsoft.com/office/drawing/2014/main" id="{9606314B-432E-426C-89F3-41A44AD254AB}"/>
                </a:ext>
                <a:ext uri="{C183D7F6-B498-43B3-948B-1728B52AA6E4}">
                  <adec:decorative xmlns:adec="http://schemas.microsoft.com/office/drawing/2017/decorative" val="1"/>
                </a:ext>
              </a:extLst>
            </p:cNvPr>
            <p:cNvSpPr txBox="1">
              <a:spLocks/>
            </p:cNvSpPr>
            <p:nvPr userDrawn="1"/>
          </p:nvSpPr>
          <p:spPr>
            <a:xfrm>
              <a:off x="7984524" y="6348113"/>
              <a:ext cx="3359940"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Rehabilitation Services Administration</a:t>
              </a:r>
            </a:p>
            <a:p>
              <a:r>
                <a:rPr lang="en-US" b="0" dirty="0"/>
                <a:t>Office of Special Education and Rehabilitative Services</a:t>
              </a:r>
            </a:p>
          </p:txBody>
        </p:sp>
        <p:cxnSp>
          <p:nvCxnSpPr>
            <p:cNvPr id="21" name="Straight Connector 20">
              <a:extLst>
                <a:ext uri="{FF2B5EF4-FFF2-40B4-BE49-F238E27FC236}">
                  <a16:creationId xmlns:a16="http://schemas.microsoft.com/office/drawing/2014/main" id="{DB6F0B4F-B086-41DB-94DA-4D5A42F8C306}"/>
                </a:ext>
                <a:ext uri="{C183D7F6-B498-43B3-948B-1728B52AA6E4}">
                  <adec:decorative xmlns:adec="http://schemas.microsoft.com/office/drawing/2017/decorative" val="1"/>
                </a:ext>
              </a:extLst>
            </p:cNvPr>
            <p:cNvCxnSpPr>
              <a:cxnSpLocks/>
            </p:cNvCxnSpPr>
            <p:nvPr userDrawn="1"/>
          </p:nvCxnSpPr>
          <p:spPr>
            <a:xfrm>
              <a:off x="7936057"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descr="OSERS">
              <a:extLst>
                <a:ext uri="{FF2B5EF4-FFF2-40B4-BE49-F238E27FC236}">
                  <a16:creationId xmlns:a16="http://schemas.microsoft.com/office/drawing/2014/main" id="{41984953-4B21-40EC-B279-3D0B99EC77BC}"/>
                </a:ext>
              </a:extLst>
            </p:cNvPr>
            <p:cNvSpPr txBox="1"/>
            <p:nvPr userDrawn="1"/>
          </p:nvSpPr>
          <p:spPr>
            <a:xfrm>
              <a:off x="6936292" y="6321441"/>
              <a:ext cx="914401" cy="457200"/>
            </a:xfrm>
            <a:prstGeom prst="rect">
              <a:avLst/>
            </a:prstGeom>
            <a:noFill/>
          </p:spPr>
          <p:txBody>
            <a:bodyPr wrap="square" lIns="0" tIns="0" rIns="0" bIns="0" rtlCol="0" anchor="ctr">
              <a:noAutofit/>
            </a:bodyPr>
            <a:lstStyle/>
            <a:p>
              <a:pPr algn="r">
                <a:lnSpc>
                  <a:spcPct val="85000"/>
                </a:lnSpc>
              </a:pPr>
              <a:r>
                <a:rPr lang="en-US" sz="3600" b="0" spc="0" baseline="0" dirty="0">
                  <a:solidFill>
                    <a:schemeClr val="bg1"/>
                  </a:solidFill>
                  <a:latin typeface="Century Gothic" panose="020B0502020202020204" pitchFamily="34" charset="0"/>
                </a:rPr>
                <a:t>RSA</a:t>
              </a:r>
              <a:endParaRPr lang="en-US" sz="3200" b="0" spc="0" baseline="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31225431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ransition>
    <p:fade/>
  </p:transition>
  <p:hf sldNum="0" hdr="0" ftr="0" dt="0"/>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dol.gov/agencies/eta/performance/results/assessment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rsa.ed.gov/sites/default/files/whats-new/PY24-ReviewTables-Final.xls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rsa.ed.gov/sites/default/files/programs/vr/PY26-27_RSANegotiationsTool_p.xlsx" TargetMode="External"/><Relationship Id="rId5" Type="http://schemas.openxmlformats.org/officeDocument/2006/relationships/hyperlink" Target="https://www.dol.gov/agencies/eta/performance/results/assessments" TargetMode="External"/><Relationship Id="rId4" Type="http://schemas.openxmlformats.org/officeDocument/2006/relationships/hyperlink" Target="https://rsa.ed.gov/sites/default/files/programs/vr/PerformanceAssessment/PY2024-VRProgram-WIOAPerformanceAssessmentResults.xls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rsa.ed.gov/whats-new" TargetMode="External"/><Relationship Id="rId2" Type="http://schemas.openxmlformats.org/officeDocument/2006/relationships/hyperlink" Target="https://rsa.ed.gov/" TargetMode="External"/><Relationship Id="rId1" Type="http://schemas.openxmlformats.org/officeDocument/2006/relationships/slideLayout" Target="../slideLayouts/slideLayout2.xml"/><Relationship Id="rId6" Type="http://schemas.openxmlformats.org/officeDocument/2006/relationships/hyperlink" Target="https://rsa.ed.gov/performance/contact-rsa-data-unit" TargetMode="External"/><Relationship Id="rId5" Type="http://schemas.openxmlformats.org/officeDocument/2006/relationships/hyperlink" Target="https://rsa.ed.gov/about/people/state-teams" TargetMode="External"/><Relationship Id="rId4" Type="http://schemas.openxmlformats.org/officeDocument/2006/relationships/hyperlink" Target="https://rsa.ed.gov/about/people/state-liaison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2DBE-3E8D-46B7-AE3A-FC6069AC4A2F}"/>
              </a:ext>
            </a:extLst>
          </p:cNvPr>
          <p:cNvSpPr>
            <a:spLocks noGrp="1"/>
          </p:cNvSpPr>
          <p:nvPr>
            <p:ph type="ctrTitle"/>
          </p:nvPr>
        </p:nvSpPr>
        <p:spPr>
          <a:xfrm>
            <a:off x="161278" y="940617"/>
            <a:ext cx="11869444" cy="2387600"/>
          </a:xfrm>
        </p:spPr>
        <p:txBody>
          <a:bodyPr>
            <a:normAutofit/>
          </a:bodyPr>
          <a:lstStyle/>
          <a:p>
            <a:r>
              <a:rPr lang="en-US" sz="5400" b="1" dirty="0">
                <a:effectLst/>
                <a:latin typeface="Century Gothic" panose="020B0502020202020204" pitchFamily="34" charset="0"/>
                <a:ea typeface="Calibri" panose="020F0502020204030204" pitchFamily="34" charset="0"/>
              </a:rPr>
              <a:t>VR Program Performance</a:t>
            </a:r>
            <a:endParaRPr lang="en-US" sz="5400" b="1" dirty="0">
              <a:latin typeface="Century Gothic" panose="020B0502020202020204" pitchFamily="34" charset="0"/>
            </a:endParaRPr>
          </a:p>
        </p:txBody>
      </p:sp>
      <p:sp>
        <p:nvSpPr>
          <p:cNvPr id="3" name="Subtitle 2">
            <a:extLst>
              <a:ext uri="{FF2B5EF4-FFF2-40B4-BE49-F238E27FC236}">
                <a16:creationId xmlns:a16="http://schemas.microsoft.com/office/drawing/2014/main" id="{54075310-4AEC-48F1-A310-53F988954E6A}"/>
              </a:ext>
            </a:extLst>
          </p:cNvPr>
          <p:cNvSpPr>
            <a:spLocks noGrp="1"/>
          </p:cNvSpPr>
          <p:nvPr>
            <p:ph type="subTitle" idx="1"/>
          </p:nvPr>
        </p:nvSpPr>
        <p:spPr>
          <a:xfrm>
            <a:off x="1203772" y="3529784"/>
            <a:ext cx="9784456" cy="1655762"/>
          </a:xfrm>
        </p:spPr>
        <p:txBody>
          <a:bodyPr/>
          <a:lstStyle/>
          <a:p>
            <a:pPr marL="0" marR="0" algn="ctr">
              <a:spcBef>
                <a:spcPts val="0"/>
              </a:spcBef>
              <a:spcAft>
                <a:spcPts val="0"/>
              </a:spcAft>
            </a:pPr>
            <a:r>
              <a:rPr lang="en-US" sz="3200" b="1" dirty="0">
                <a:solidFill>
                  <a:schemeClr val="accent1">
                    <a:lumMod val="50000"/>
                  </a:schemeClr>
                </a:solidFill>
                <a:latin typeface="Century Gothic" panose="020B0502020202020204" pitchFamily="34" charset="0"/>
                <a:ea typeface="Calibri" panose="020F0502020204030204" pitchFamily="34" charset="0"/>
                <a:cs typeface="Times New Roman" panose="02020603050405020304" pitchFamily="18" charset="0"/>
              </a:rPr>
              <a:t>CSAVR Spring 2026 Conference</a:t>
            </a:r>
            <a:endParaRPr lang="en-US" sz="3200" b="1"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600" dirty="0">
              <a:latin typeface="Century Gothic" panose="020B0502020202020204" pitchFamily="34" charset="0"/>
            </a:endParaRPr>
          </a:p>
          <a:p>
            <a:pPr marL="0" marR="0" algn="ctr">
              <a:spcBef>
                <a:spcPts val="0"/>
              </a:spcBef>
              <a:spcAft>
                <a:spcPts val="0"/>
              </a:spcAft>
            </a:pPr>
            <a:r>
              <a:rPr lang="en-US" sz="2800" dirty="0">
                <a:latin typeface="Century Gothic" panose="020B0502020202020204" pitchFamily="34" charset="0"/>
              </a:rPr>
              <a:t>April 1, 2026</a:t>
            </a:r>
          </a:p>
          <a:p>
            <a:endParaRPr lang="en-US" dirty="0"/>
          </a:p>
        </p:txBody>
      </p:sp>
    </p:spTree>
    <p:extLst>
      <p:ext uri="{BB962C8B-B14F-4D97-AF65-F5344CB8AC3E}">
        <p14:creationId xmlns:p14="http://schemas.microsoft.com/office/powerpoint/2010/main" val="207253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6ACA-18DD-F9BF-DB5C-450538E40F35}"/>
              </a:ext>
            </a:extLst>
          </p:cNvPr>
          <p:cNvSpPr txBox="1">
            <a:spLocks noGrp="1"/>
          </p:cNvSpPr>
          <p:nvPr>
            <p:ph type="title" idx="4294967295"/>
          </p:nvPr>
        </p:nvSpPr>
        <p:spPr>
          <a:xfrm>
            <a:off x="308065" y="32492"/>
            <a:ext cx="11155680" cy="12114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defPPr>
              <a:defRPr lang="en-US"/>
            </a:defPPr>
            <a:lvl1pPr>
              <a:lnSpc>
                <a:spcPct val="90000"/>
              </a:lnSpc>
              <a:spcBef>
                <a:spcPct val="0"/>
              </a:spcBef>
              <a:buNone/>
              <a:defRPr sz="3600" i="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50" normalizeH="0" baseline="0" noProof="0" dirty="0">
              <a:ln>
                <a:noFill/>
              </a:ln>
              <a:solidFill>
                <a:schemeClr val="tx1"/>
              </a:solidFill>
              <a:effectLst/>
              <a:uLnTx/>
              <a:uFillTx/>
              <a:latin typeface="+mn-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50" normalizeH="0" baseline="0" noProof="0" dirty="0">
                <a:ln>
                  <a:noFill/>
                </a:ln>
                <a:solidFill>
                  <a:schemeClr val="tx1"/>
                </a:solidFill>
                <a:effectLst/>
                <a:uLnTx/>
                <a:uFillTx/>
                <a:latin typeface="Century Gothic" panose="020B0502020202020204" pitchFamily="34" charset="0"/>
              </a:rPr>
              <a:t>Barriers to Employment by Program – PY 2024 </a:t>
            </a:r>
            <a:br>
              <a:rPr kumimoji="0" lang="en-US" sz="2700" b="1" i="0" u="none" strike="noStrike" kern="1200" cap="none" spc="-50" normalizeH="0" baseline="0" noProof="0" dirty="0">
                <a:ln>
                  <a:noFill/>
                </a:ln>
                <a:solidFill>
                  <a:schemeClr val="tx1"/>
                </a:solidFill>
                <a:effectLst/>
                <a:uLnTx/>
                <a:uFillTx/>
                <a:latin typeface="Century Gothic" panose="020B0502020202020204" pitchFamily="34" charset="0"/>
              </a:rPr>
            </a:br>
            <a:r>
              <a:rPr kumimoji="0" lang="en-US" sz="2700" b="1" i="0" u="none" strike="noStrike" kern="1200" cap="none" spc="-50" normalizeH="0" baseline="0" noProof="0" dirty="0">
                <a:ln>
                  <a:noFill/>
                </a:ln>
                <a:solidFill>
                  <a:schemeClr val="tx1"/>
                </a:solidFill>
                <a:effectLst/>
                <a:uLnTx/>
                <a:uFillTx/>
                <a:latin typeface="Century Gothic" panose="020B0502020202020204" pitchFamily="34" charset="0"/>
              </a:rPr>
              <a:t>Percent of Participants</a:t>
            </a:r>
            <a:endParaRPr kumimoji="0" lang="en-US" sz="4200" b="1" i="0" u="none" strike="noStrike" kern="1200" cap="none" spc="-50" normalizeH="0" baseline="0" noProof="0" dirty="0">
              <a:ln>
                <a:noFill/>
              </a:ln>
              <a:solidFill>
                <a:schemeClr val="tx1"/>
              </a:solidFill>
              <a:effectLst/>
              <a:uLnTx/>
              <a:uFillTx/>
              <a:latin typeface="Century Gothic" panose="020B0502020202020204" pitchFamily="34" charset="0"/>
            </a:endParaRPr>
          </a:p>
        </p:txBody>
      </p:sp>
      <p:graphicFrame>
        <p:nvGraphicFramePr>
          <p:cNvPr id="3" name="Chart 2" descr="Bar Chart illustrating barriers to employment by workforce title in PY 24. All VR participants are individuals with disabilities, 46% are low income and 37% are long term unemployed. VR participants face substantial barriers to employment.">
            <a:extLst>
              <a:ext uri="{FF2B5EF4-FFF2-40B4-BE49-F238E27FC236}">
                <a16:creationId xmlns:a16="http://schemas.microsoft.com/office/drawing/2014/main" id="{B8BE4C77-6BCA-9278-8032-F8BE96CD3F52}"/>
              </a:ext>
            </a:extLst>
          </p:cNvPr>
          <p:cNvGraphicFramePr/>
          <p:nvPr>
            <p:extLst>
              <p:ext uri="{D42A27DB-BD31-4B8C-83A1-F6EECF244321}">
                <p14:modId xmlns:p14="http://schemas.microsoft.com/office/powerpoint/2010/main" val="1087494925"/>
              </p:ext>
            </p:extLst>
          </p:nvPr>
        </p:nvGraphicFramePr>
        <p:xfrm>
          <a:off x="471341" y="1485899"/>
          <a:ext cx="10992404" cy="48394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5743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20E26-4421-93D6-3785-7A1F60FFEA9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4C727BA-75DC-B1B9-EE5A-9F1F3D7C0DD5}"/>
              </a:ext>
            </a:extLst>
          </p:cNvPr>
          <p:cNvSpPr txBox="1">
            <a:spLocks noGrp="1"/>
          </p:cNvSpPr>
          <p:nvPr>
            <p:ph type="title" idx="4294967295"/>
          </p:nvPr>
        </p:nvSpPr>
        <p:spPr>
          <a:xfrm>
            <a:off x="308064" y="32492"/>
            <a:ext cx="11575871" cy="12114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defPPr>
              <a:defRPr lang="en-US"/>
            </a:defPPr>
            <a:lvl1pPr>
              <a:lnSpc>
                <a:spcPct val="90000"/>
              </a:lnSpc>
              <a:spcBef>
                <a:spcPct val="0"/>
              </a:spcBef>
              <a:buNone/>
              <a:defRPr sz="3600" i="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50" normalizeH="0" baseline="0" noProof="0" dirty="0">
              <a:ln>
                <a:noFill/>
              </a:ln>
              <a:solidFill>
                <a:schemeClr val="tx1"/>
              </a:solidFill>
              <a:effectLst/>
              <a:uLnTx/>
              <a:uFillTx/>
              <a:latin typeface="+mn-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50" normalizeH="0" baseline="0" noProof="0" dirty="0">
                <a:ln>
                  <a:noFill/>
                </a:ln>
                <a:solidFill>
                  <a:schemeClr val="tx1"/>
                </a:solidFill>
                <a:effectLst/>
                <a:uLnTx/>
                <a:uFillTx/>
                <a:latin typeface="Century Gothic" panose="020B0502020202020204" pitchFamily="34" charset="0"/>
              </a:rPr>
              <a:t>Percent of Skill Gains by MSG Type &amp; Program</a:t>
            </a:r>
          </a:p>
        </p:txBody>
      </p:sp>
      <p:graphicFrame>
        <p:nvGraphicFramePr>
          <p:cNvPr id="2" name="Chart 1" descr="Bar chart depicing the types of Measurable skill gains by program type. Chart presents the same information as the table below. Main emphasis is that VR supports long term training more than other workforce titles.">
            <a:extLst>
              <a:ext uri="{FF2B5EF4-FFF2-40B4-BE49-F238E27FC236}">
                <a16:creationId xmlns:a16="http://schemas.microsoft.com/office/drawing/2014/main" id="{00000000-0008-0000-0700-000005000000}"/>
              </a:ext>
            </a:extLst>
          </p:cNvPr>
          <p:cNvGraphicFramePr/>
          <p:nvPr>
            <p:extLst>
              <p:ext uri="{D42A27DB-BD31-4B8C-83A1-F6EECF244321}">
                <p14:modId xmlns:p14="http://schemas.microsoft.com/office/powerpoint/2010/main" val="888371834"/>
              </p:ext>
            </p:extLst>
          </p:nvPr>
        </p:nvGraphicFramePr>
        <p:xfrm>
          <a:off x="308064" y="1243950"/>
          <a:ext cx="11388635" cy="2686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8CF954B6-6BB6-BCFA-5009-1FC938D7943C}"/>
              </a:ext>
            </a:extLst>
          </p:cNvPr>
          <p:cNvGraphicFramePr>
            <a:graphicFrameLocks noGrp="1"/>
          </p:cNvGraphicFramePr>
          <p:nvPr>
            <p:extLst>
              <p:ext uri="{D42A27DB-BD31-4B8C-83A1-F6EECF244321}">
                <p14:modId xmlns:p14="http://schemas.microsoft.com/office/powerpoint/2010/main" val="2510838029"/>
              </p:ext>
            </p:extLst>
          </p:nvPr>
        </p:nvGraphicFramePr>
        <p:xfrm>
          <a:off x="308064" y="4075651"/>
          <a:ext cx="11388636" cy="2029874"/>
        </p:xfrm>
        <a:graphic>
          <a:graphicData uri="http://schemas.openxmlformats.org/drawingml/2006/table">
            <a:tbl>
              <a:tblPr firstRow="1" firstCol="1" bandRow="1">
                <a:tableStyleId>{ED083AE6-46FA-4A59-8FB0-9F97EB10719F}</a:tableStyleId>
              </a:tblPr>
              <a:tblGrid>
                <a:gridCol w="4216311">
                  <a:extLst>
                    <a:ext uri="{9D8B030D-6E8A-4147-A177-3AD203B41FA5}">
                      <a16:colId xmlns:a16="http://schemas.microsoft.com/office/drawing/2014/main" val="863633944"/>
                    </a:ext>
                  </a:extLst>
                </a:gridCol>
                <a:gridCol w="1257300">
                  <a:extLst>
                    <a:ext uri="{9D8B030D-6E8A-4147-A177-3AD203B41FA5}">
                      <a16:colId xmlns:a16="http://schemas.microsoft.com/office/drawing/2014/main" val="2577410064"/>
                    </a:ext>
                  </a:extLst>
                </a:gridCol>
                <a:gridCol w="1419225">
                  <a:extLst>
                    <a:ext uri="{9D8B030D-6E8A-4147-A177-3AD203B41FA5}">
                      <a16:colId xmlns:a16="http://schemas.microsoft.com/office/drawing/2014/main" val="613420427"/>
                    </a:ext>
                  </a:extLst>
                </a:gridCol>
                <a:gridCol w="1362075">
                  <a:extLst>
                    <a:ext uri="{9D8B030D-6E8A-4147-A177-3AD203B41FA5}">
                      <a16:colId xmlns:a16="http://schemas.microsoft.com/office/drawing/2014/main" val="650505422"/>
                    </a:ext>
                  </a:extLst>
                </a:gridCol>
                <a:gridCol w="1573337">
                  <a:extLst>
                    <a:ext uri="{9D8B030D-6E8A-4147-A177-3AD203B41FA5}">
                      <a16:colId xmlns:a16="http://schemas.microsoft.com/office/drawing/2014/main" val="4284317055"/>
                    </a:ext>
                  </a:extLst>
                </a:gridCol>
                <a:gridCol w="1560388">
                  <a:extLst>
                    <a:ext uri="{9D8B030D-6E8A-4147-A177-3AD203B41FA5}">
                      <a16:colId xmlns:a16="http://schemas.microsoft.com/office/drawing/2014/main" val="21319621"/>
                    </a:ext>
                  </a:extLst>
                </a:gridCol>
              </a:tblGrid>
              <a:tr h="589464">
                <a:tc>
                  <a:txBody>
                    <a:bodyPr/>
                    <a:lstStyle/>
                    <a:p>
                      <a:pPr marL="0" marR="0">
                        <a:lnSpc>
                          <a:spcPct val="107000"/>
                        </a:lnSpc>
                        <a:spcAft>
                          <a:spcPts val="800"/>
                        </a:spcAft>
                        <a:buNone/>
                      </a:pPr>
                      <a:r>
                        <a:rPr lang="en-US" sz="1400">
                          <a:effectLst/>
                        </a:rPr>
                        <a:t>MSG Type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400">
                          <a:effectLst/>
                        </a:rPr>
                        <a:t>Adult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Dislocated Worker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Youth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Adult Education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solidFill>
                            <a:srgbClr val="000000"/>
                          </a:solidFill>
                          <a:effectLst/>
                        </a:rPr>
                        <a:t>Vocational Rehabilitation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47613484"/>
                  </a:ext>
                </a:extLst>
              </a:tr>
              <a:tr h="288082">
                <a:tc>
                  <a:txBody>
                    <a:bodyPr/>
                    <a:lstStyle/>
                    <a:p>
                      <a:pPr marL="0" marR="0">
                        <a:lnSpc>
                          <a:spcPct val="107000"/>
                        </a:lnSpc>
                        <a:spcAft>
                          <a:spcPts val="800"/>
                        </a:spcAft>
                        <a:buNone/>
                      </a:pPr>
                      <a:r>
                        <a:rPr lang="en-US" sz="1400">
                          <a:effectLst/>
                        </a:rPr>
                        <a:t>1. Educational functioning level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4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81%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solidFill>
                            <a:srgbClr val="000000"/>
                          </a:solidFill>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69190732"/>
                  </a:ext>
                </a:extLst>
              </a:tr>
              <a:tr h="288082">
                <a:tc>
                  <a:txBody>
                    <a:bodyPr/>
                    <a:lstStyle/>
                    <a:p>
                      <a:pPr marL="0" marR="0">
                        <a:lnSpc>
                          <a:spcPct val="107000"/>
                        </a:lnSpc>
                        <a:spcAft>
                          <a:spcPts val="800"/>
                        </a:spcAft>
                        <a:buNone/>
                      </a:pPr>
                      <a:r>
                        <a:rPr lang="en-US" sz="1400">
                          <a:effectLst/>
                        </a:rPr>
                        <a:t>2. Secondary school diploma or equivalent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4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solidFill>
                            <a:srgbClr val="000000"/>
                          </a:solidFill>
                          <a:effectLst/>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61920099"/>
                  </a:ext>
                </a:extLst>
              </a:tr>
              <a:tr h="288082">
                <a:tc>
                  <a:txBody>
                    <a:bodyPr/>
                    <a:lstStyle/>
                    <a:p>
                      <a:pPr marL="0" marR="0">
                        <a:lnSpc>
                          <a:spcPct val="107000"/>
                        </a:lnSpc>
                        <a:spcAft>
                          <a:spcPts val="800"/>
                        </a:spcAft>
                        <a:buNone/>
                      </a:pPr>
                      <a:r>
                        <a:rPr lang="en-US" sz="1400">
                          <a:effectLst/>
                        </a:rPr>
                        <a:t>3. Secondary/Post-Secondary Transcript/Report Card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400">
                          <a:effectLst/>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dirty="0">
                          <a:solidFill>
                            <a:srgbClr val="000000"/>
                          </a:solidFill>
                          <a:effectLst/>
                        </a:rPr>
                        <a:t>68%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48114458"/>
                  </a:ext>
                </a:extLst>
              </a:tr>
              <a:tr h="288082">
                <a:tc>
                  <a:txBody>
                    <a:bodyPr/>
                    <a:lstStyle/>
                    <a:p>
                      <a:pPr marL="0" marR="0">
                        <a:lnSpc>
                          <a:spcPct val="107000"/>
                        </a:lnSpc>
                        <a:spcAft>
                          <a:spcPts val="800"/>
                        </a:spcAft>
                        <a:buNone/>
                      </a:pPr>
                      <a:r>
                        <a:rPr lang="en-US" sz="1400">
                          <a:effectLst/>
                        </a:rPr>
                        <a:t>4. Training milestones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400">
                          <a:effectLst/>
                        </a:rPr>
                        <a:t>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solidFill>
                            <a:srgbClr val="000000"/>
                          </a:solidFill>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22549640"/>
                  </a:ext>
                </a:extLst>
              </a:tr>
              <a:tr h="288082">
                <a:tc>
                  <a:txBody>
                    <a:bodyPr/>
                    <a:lstStyle/>
                    <a:p>
                      <a:pPr marL="0" marR="0">
                        <a:lnSpc>
                          <a:spcPct val="107000"/>
                        </a:lnSpc>
                        <a:spcAft>
                          <a:spcPts val="800"/>
                        </a:spcAft>
                        <a:buNone/>
                      </a:pPr>
                      <a:r>
                        <a:rPr lang="en-US" sz="1400">
                          <a:effectLst/>
                        </a:rPr>
                        <a:t>5. Skills Progression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400">
                          <a:effectLst/>
                        </a:rPr>
                        <a:t>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dirty="0">
                          <a:solidFill>
                            <a:srgbClr val="000000"/>
                          </a:solidFill>
                          <a:effectLst/>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12797315"/>
                  </a:ext>
                </a:extLst>
              </a:tr>
            </a:tbl>
          </a:graphicData>
        </a:graphic>
      </p:graphicFrame>
    </p:spTree>
    <p:extLst>
      <p:ext uri="{BB962C8B-B14F-4D97-AF65-F5344CB8AC3E}">
        <p14:creationId xmlns:p14="http://schemas.microsoft.com/office/powerpoint/2010/main" val="12310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66299-0472-906A-D8A9-A28D5390E5D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4E85054-4CDD-95C0-3FA8-FE2B767B143C}"/>
              </a:ext>
            </a:extLst>
          </p:cNvPr>
          <p:cNvSpPr txBox="1">
            <a:spLocks noGrp="1"/>
          </p:cNvSpPr>
          <p:nvPr>
            <p:ph type="title" idx="4294967295"/>
          </p:nvPr>
        </p:nvSpPr>
        <p:spPr>
          <a:xfrm>
            <a:off x="308064" y="32492"/>
            <a:ext cx="11575871" cy="12114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defPPr>
              <a:defRPr lang="en-US"/>
            </a:defPPr>
            <a:lvl1pPr>
              <a:lnSpc>
                <a:spcPct val="90000"/>
              </a:lnSpc>
              <a:spcBef>
                <a:spcPct val="0"/>
              </a:spcBef>
              <a:buNone/>
              <a:defRPr sz="3600" i="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50" normalizeH="0" baseline="0" noProof="0" dirty="0">
              <a:ln>
                <a:noFill/>
              </a:ln>
              <a:solidFill>
                <a:schemeClr val="tx1"/>
              </a:solidFill>
              <a:effectLst/>
              <a:uLnTx/>
              <a:uFillTx/>
              <a:latin typeface="+mn-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50" normalizeH="0" baseline="0" noProof="0" dirty="0">
                <a:ln>
                  <a:noFill/>
                </a:ln>
                <a:solidFill>
                  <a:schemeClr val="tx1"/>
                </a:solidFill>
                <a:effectLst/>
                <a:uLnTx/>
                <a:uFillTx/>
                <a:latin typeface="Century Gothic" panose="020B0502020202020204" pitchFamily="34" charset="0"/>
              </a:rPr>
              <a:t>Percent of Credential Types Attained </a:t>
            </a:r>
            <a:r>
              <a:rPr lang="en-US" sz="4200" b="1" dirty="0">
                <a:solidFill>
                  <a:schemeClr val="tx1"/>
                </a:solidFill>
                <a:latin typeface="Century Gothic" panose="020B0502020202020204" pitchFamily="34" charset="0"/>
              </a:rPr>
              <a:t>by</a:t>
            </a:r>
            <a:r>
              <a:rPr kumimoji="0" lang="en-US" sz="4200" b="1" i="0" u="none" strike="noStrike" kern="1200" cap="none" spc="-50" normalizeH="0" baseline="0" noProof="0" dirty="0">
                <a:ln>
                  <a:noFill/>
                </a:ln>
                <a:solidFill>
                  <a:schemeClr val="tx1"/>
                </a:solidFill>
                <a:effectLst/>
                <a:uLnTx/>
                <a:uFillTx/>
                <a:latin typeface="Century Gothic" panose="020B0502020202020204" pitchFamily="34" charset="0"/>
              </a:rPr>
              <a:t> Program</a:t>
            </a:r>
          </a:p>
        </p:txBody>
      </p:sp>
      <p:graphicFrame>
        <p:nvGraphicFramePr>
          <p:cNvPr id="5" name="Table 4">
            <a:extLst>
              <a:ext uri="{FF2B5EF4-FFF2-40B4-BE49-F238E27FC236}">
                <a16:creationId xmlns:a16="http://schemas.microsoft.com/office/drawing/2014/main" id="{9A245508-2C29-4A32-5D5C-A85387C10E31}"/>
              </a:ext>
            </a:extLst>
          </p:cNvPr>
          <p:cNvGraphicFramePr>
            <a:graphicFrameLocks noGrp="1"/>
          </p:cNvGraphicFramePr>
          <p:nvPr>
            <p:extLst>
              <p:ext uri="{D42A27DB-BD31-4B8C-83A1-F6EECF244321}">
                <p14:modId xmlns:p14="http://schemas.microsoft.com/office/powerpoint/2010/main" val="4210577052"/>
              </p:ext>
            </p:extLst>
          </p:nvPr>
        </p:nvGraphicFramePr>
        <p:xfrm>
          <a:off x="428624" y="1405875"/>
          <a:ext cx="11153774" cy="4782996"/>
        </p:xfrm>
        <a:graphic>
          <a:graphicData uri="http://schemas.openxmlformats.org/drawingml/2006/table">
            <a:tbl>
              <a:tblPr firstRow="1" firstCol="1" bandRow="1"/>
              <a:tblGrid>
                <a:gridCol w="3657601">
                  <a:extLst>
                    <a:ext uri="{9D8B030D-6E8A-4147-A177-3AD203B41FA5}">
                      <a16:colId xmlns:a16="http://schemas.microsoft.com/office/drawing/2014/main" val="176520"/>
                    </a:ext>
                  </a:extLst>
                </a:gridCol>
                <a:gridCol w="1230231">
                  <a:extLst>
                    <a:ext uri="{9D8B030D-6E8A-4147-A177-3AD203B41FA5}">
                      <a16:colId xmlns:a16="http://schemas.microsoft.com/office/drawing/2014/main" val="1447340645"/>
                    </a:ext>
                  </a:extLst>
                </a:gridCol>
                <a:gridCol w="1335148">
                  <a:extLst>
                    <a:ext uri="{9D8B030D-6E8A-4147-A177-3AD203B41FA5}">
                      <a16:colId xmlns:a16="http://schemas.microsoft.com/office/drawing/2014/main" val="1134384031"/>
                    </a:ext>
                  </a:extLst>
                </a:gridCol>
                <a:gridCol w="1335148">
                  <a:extLst>
                    <a:ext uri="{9D8B030D-6E8A-4147-A177-3AD203B41FA5}">
                      <a16:colId xmlns:a16="http://schemas.microsoft.com/office/drawing/2014/main" val="3460744447"/>
                    </a:ext>
                  </a:extLst>
                </a:gridCol>
                <a:gridCol w="1335148">
                  <a:extLst>
                    <a:ext uri="{9D8B030D-6E8A-4147-A177-3AD203B41FA5}">
                      <a16:colId xmlns:a16="http://schemas.microsoft.com/office/drawing/2014/main" val="4091971636"/>
                    </a:ext>
                  </a:extLst>
                </a:gridCol>
                <a:gridCol w="2260498">
                  <a:extLst>
                    <a:ext uri="{9D8B030D-6E8A-4147-A177-3AD203B41FA5}">
                      <a16:colId xmlns:a16="http://schemas.microsoft.com/office/drawing/2014/main" val="3856855532"/>
                    </a:ext>
                  </a:extLst>
                </a:gridCol>
              </a:tblGrid>
              <a:tr h="559267">
                <a:tc>
                  <a:txBody>
                    <a:bodyPr/>
                    <a:lstStyle/>
                    <a:p>
                      <a:pPr marL="0" marR="0">
                        <a:lnSpc>
                          <a:spcPct val="107000"/>
                        </a:lnSpc>
                        <a:spcAft>
                          <a:spcPts val="800"/>
                        </a:spcAft>
                        <a:buNone/>
                      </a:pPr>
                      <a:r>
                        <a:rPr lang="en-US" sz="16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Credential Type</a:t>
                      </a:r>
                      <a:endParaRPr lang="en-US" sz="16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Adult</a:t>
                      </a:r>
                      <a:endParaRPr lang="en-US" sz="16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Dislocated Worker</a:t>
                      </a:r>
                      <a:endParaRPr lang="en-US" sz="16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Youth</a:t>
                      </a:r>
                      <a:endParaRPr lang="en-US" sz="16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Adult Education</a:t>
                      </a:r>
                      <a:endParaRPr lang="en-US" sz="16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Vocational Rehabilitation</a:t>
                      </a:r>
                      <a:endParaRPr lang="en-US" sz="16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6644924"/>
                  </a:ext>
                </a:extLst>
              </a:tr>
              <a:tr h="460043">
                <a:tc>
                  <a:txBody>
                    <a:bodyPr/>
                    <a:lstStyle/>
                    <a:p>
                      <a:pPr marL="0" marR="0">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  Secondary School Diploma/or eq.</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0%</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44%</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65%</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51%</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1875485"/>
                  </a:ext>
                </a:extLst>
              </a:tr>
              <a:tr h="460043">
                <a:tc>
                  <a:txBody>
                    <a:bodyPr/>
                    <a:lstStyle/>
                    <a:p>
                      <a:pPr marL="0" marR="0">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  AA or AS Diploma/Degree</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5%</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7%</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7">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35%</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10%</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1067639"/>
                  </a:ext>
                </a:extLst>
              </a:tr>
              <a:tr h="460043">
                <a:tc>
                  <a:txBody>
                    <a:bodyPr/>
                    <a:lstStyle/>
                    <a:p>
                      <a:pPr marL="0" marR="0">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3)  BA or BS Diploma/Degree</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vMerge="1">
                  <a:txBody>
                    <a:bodyPr/>
                    <a:lstStyle/>
                    <a:p>
                      <a:endParaRPr lang="en-US"/>
                    </a:p>
                  </a:txBody>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16%</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18943193"/>
                  </a:ext>
                </a:extLst>
              </a:tr>
              <a:tr h="460043">
                <a:tc>
                  <a:txBody>
                    <a:bodyPr/>
                    <a:lstStyle/>
                    <a:p>
                      <a:pPr marL="0" marR="0">
                        <a:lnSpc>
                          <a:spcPct val="107000"/>
                        </a:lnSpc>
                        <a:spcAft>
                          <a:spcPts val="800"/>
                        </a:spcAft>
                        <a:buNone/>
                      </a:pPr>
                      <a:r>
                        <a:rPr lang="en-US"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4)  Graduate/Post Graduate</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Aft>
                          <a:spcPts val="800"/>
                        </a:spcAft>
                        <a:buNone/>
                      </a:pPr>
                      <a:r>
                        <a:rPr lang="en-US"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0%</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0%</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0%</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vMerge="1">
                  <a:txBody>
                    <a:bodyPr/>
                    <a:lstStyle/>
                    <a:p>
                      <a:endParaRPr lang="en-US"/>
                    </a:p>
                  </a:txBody>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3%</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11301512"/>
                  </a:ext>
                </a:extLst>
              </a:tr>
              <a:tr h="460043">
                <a:tc>
                  <a:txBody>
                    <a:bodyPr/>
                    <a:lstStyle/>
                    <a:p>
                      <a:pPr marL="0" marR="0">
                        <a:lnSpc>
                          <a:spcPct val="107000"/>
                        </a:lnSpc>
                        <a:spcAft>
                          <a:spcPts val="800"/>
                        </a:spcAft>
                        <a:buNone/>
                      </a:pPr>
                      <a:r>
                        <a:rPr lang="en-US"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5)  Occupational Licensure</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31%</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26%</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10%</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3%</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6634437"/>
                  </a:ext>
                </a:extLst>
              </a:tr>
              <a:tr h="460043">
                <a:tc>
                  <a:txBody>
                    <a:bodyPr/>
                    <a:lstStyle/>
                    <a:p>
                      <a:pPr marL="0" marR="0">
                        <a:lnSpc>
                          <a:spcPct val="107000"/>
                        </a:lnSpc>
                        <a:spcAft>
                          <a:spcPts val="800"/>
                        </a:spcAft>
                        <a:buNone/>
                      </a:pPr>
                      <a:r>
                        <a:rPr lang="en-US"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6)  Occupational Certificate</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44%</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45%</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30%</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13%</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4948295"/>
                  </a:ext>
                </a:extLst>
              </a:tr>
              <a:tr h="460043">
                <a:tc>
                  <a:txBody>
                    <a:bodyPr/>
                    <a:lstStyle/>
                    <a:p>
                      <a:pPr marL="0" marR="0">
                        <a:lnSpc>
                          <a:spcPct val="107000"/>
                        </a:lnSpc>
                        <a:spcAft>
                          <a:spcPts val="800"/>
                        </a:spcAft>
                        <a:buNone/>
                      </a:pPr>
                      <a:r>
                        <a:rPr lang="en-US"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7)  Occupational Certification</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11%</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14%</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7%</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4%</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5563853"/>
                  </a:ext>
                </a:extLst>
              </a:tr>
              <a:tr h="460043">
                <a:tc>
                  <a:txBody>
                    <a:bodyPr/>
                    <a:lstStyle/>
                    <a:p>
                      <a:pPr marL="0" marR="0">
                        <a:lnSpc>
                          <a:spcPct val="107000"/>
                        </a:lnSpc>
                        <a:spcAft>
                          <a:spcPts val="800"/>
                        </a:spcAft>
                        <a:buNone/>
                      </a:pPr>
                      <a:r>
                        <a:rPr lang="en-US"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8)  Other Recognized Diploma/Deg./Cert.</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6%</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6%</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6%</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0" algn="ctr">
                        <a:lnSpc>
                          <a:spcPct val="107000"/>
                        </a:lnSpc>
                        <a:spcAft>
                          <a:spcPts val="800"/>
                        </a:spcAft>
                        <a:buNone/>
                      </a:pPr>
                      <a:r>
                        <a:rPr lang="en-US"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4544139"/>
                  </a:ext>
                </a:extLst>
              </a:tr>
              <a:tr h="460043">
                <a:tc>
                  <a:txBody>
                    <a:bodyPr/>
                    <a:lstStyle/>
                    <a:p>
                      <a:pPr marL="0" marR="0">
                        <a:lnSpc>
                          <a:spcPct val="107000"/>
                        </a:lnSpc>
                        <a:spcAft>
                          <a:spcPts val="800"/>
                        </a:spcAft>
                        <a:buNone/>
                      </a:pPr>
                      <a:r>
                        <a:rPr lang="en-US" sz="16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Total Credentials Attained</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55,188</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19,402</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31,150</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56,822</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6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37,026</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2258430"/>
                  </a:ext>
                </a:extLst>
              </a:tr>
            </a:tbl>
          </a:graphicData>
        </a:graphic>
      </p:graphicFrame>
    </p:spTree>
    <p:extLst>
      <p:ext uri="{BB962C8B-B14F-4D97-AF65-F5344CB8AC3E}">
        <p14:creationId xmlns:p14="http://schemas.microsoft.com/office/powerpoint/2010/main" val="191153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6169B1-09B0-0B19-E185-4FFD5CECDA12}"/>
              </a:ext>
              <a:ext uri="{C183D7F6-B498-43B3-948B-1728B52AA6E4}">
                <adec:decorative xmlns:adec="http://schemas.microsoft.com/office/drawing/2017/decorative" val="1"/>
              </a:ext>
            </a:extLst>
          </p:cNvPr>
          <p:cNvSpPr/>
          <p:nvPr/>
        </p:nvSpPr>
        <p:spPr>
          <a:xfrm rot="16200000">
            <a:off x="9409990" y="5254592"/>
            <a:ext cx="596065" cy="1384418"/>
          </a:xfrm>
          <a:prstGeom prst="rect">
            <a:avLst/>
          </a:prstGeom>
          <a:solidFill>
            <a:srgbClr val="FFC0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2" y="172720"/>
            <a:ext cx="11729818" cy="1113156"/>
          </a:xfrm>
        </p:spPr>
        <p:txBody>
          <a:bodyPr>
            <a:noAutofit/>
          </a:bodyPr>
          <a:lstStyle/>
          <a:p>
            <a:r>
              <a:rPr lang="en-US" sz="3800" b="1" dirty="0">
                <a:latin typeface="Century Gothic" panose="020B0502020202020204" pitchFamily="34" charset="0"/>
              </a:rPr>
              <a:t>WIOA Performance Assessments by Program</a:t>
            </a:r>
          </a:p>
        </p:txBody>
      </p:sp>
      <p:graphicFrame>
        <p:nvGraphicFramePr>
          <p:cNvPr id="2" name="Table 5">
            <a:extLst>
              <a:ext uri="{FF2B5EF4-FFF2-40B4-BE49-F238E27FC236}">
                <a16:creationId xmlns:a16="http://schemas.microsoft.com/office/drawing/2014/main" id="{A451325B-20D7-7D12-BEE3-C8E31327A2DE}"/>
              </a:ext>
            </a:extLst>
          </p:cNvPr>
          <p:cNvGraphicFramePr>
            <a:graphicFrameLocks/>
          </p:cNvGraphicFramePr>
          <p:nvPr>
            <p:extLst>
              <p:ext uri="{D42A27DB-BD31-4B8C-83A1-F6EECF244321}">
                <p14:modId xmlns:p14="http://schemas.microsoft.com/office/powerpoint/2010/main" val="186453367"/>
              </p:ext>
            </p:extLst>
          </p:nvPr>
        </p:nvGraphicFramePr>
        <p:xfrm>
          <a:off x="379043" y="1091485"/>
          <a:ext cx="11468098" cy="5151927"/>
        </p:xfrm>
        <a:graphic>
          <a:graphicData uri="http://schemas.openxmlformats.org/drawingml/2006/table">
            <a:tbl>
              <a:tblPr firstRow="1"/>
              <a:tblGrid>
                <a:gridCol w="1443314">
                  <a:extLst>
                    <a:ext uri="{9D8B030D-6E8A-4147-A177-3AD203B41FA5}">
                      <a16:colId xmlns:a16="http://schemas.microsoft.com/office/drawing/2014/main" val="3715394682"/>
                    </a:ext>
                  </a:extLst>
                </a:gridCol>
                <a:gridCol w="1423712">
                  <a:extLst>
                    <a:ext uri="{9D8B030D-6E8A-4147-A177-3AD203B41FA5}">
                      <a16:colId xmlns:a16="http://schemas.microsoft.com/office/drawing/2014/main" val="4203886316"/>
                    </a:ext>
                  </a:extLst>
                </a:gridCol>
                <a:gridCol w="1433512">
                  <a:extLst>
                    <a:ext uri="{9D8B030D-6E8A-4147-A177-3AD203B41FA5}">
                      <a16:colId xmlns:a16="http://schemas.microsoft.com/office/drawing/2014/main" val="1368357775"/>
                    </a:ext>
                  </a:extLst>
                </a:gridCol>
                <a:gridCol w="1433512">
                  <a:extLst>
                    <a:ext uri="{9D8B030D-6E8A-4147-A177-3AD203B41FA5}">
                      <a16:colId xmlns:a16="http://schemas.microsoft.com/office/drawing/2014/main" val="538162733"/>
                    </a:ext>
                  </a:extLst>
                </a:gridCol>
                <a:gridCol w="1433512">
                  <a:extLst>
                    <a:ext uri="{9D8B030D-6E8A-4147-A177-3AD203B41FA5}">
                      <a16:colId xmlns:a16="http://schemas.microsoft.com/office/drawing/2014/main" val="2004813969"/>
                    </a:ext>
                  </a:extLst>
                </a:gridCol>
                <a:gridCol w="1433512">
                  <a:extLst>
                    <a:ext uri="{9D8B030D-6E8A-4147-A177-3AD203B41FA5}">
                      <a16:colId xmlns:a16="http://schemas.microsoft.com/office/drawing/2014/main" val="1286828780"/>
                    </a:ext>
                  </a:extLst>
                </a:gridCol>
                <a:gridCol w="1433512">
                  <a:extLst>
                    <a:ext uri="{9D8B030D-6E8A-4147-A177-3AD203B41FA5}">
                      <a16:colId xmlns:a16="http://schemas.microsoft.com/office/drawing/2014/main" val="891792923"/>
                    </a:ext>
                  </a:extLst>
                </a:gridCol>
                <a:gridCol w="1433512">
                  <a:extLst>
                    <a:ext uri="{9D8B030D-6E8A-4147-A177-3AD203B41FA5}">
                      <a16:colId xmlns:a16="http://schemas.microsoft.com/office/drawing/2014/main" val="2662561256"/>
                    </a:ext>
                  </a:extLst>
                </a:gridCol>
              </a:tblGrid>
              <a:tr h="759681">
                <a:tc>
                  <a:txBody>
                    <a:bodyPr/>
                    <a:lstStyle>
                      <a:lvl1pPr marL="0" algn="l" defTabSz="914400" rtl="0" eaLnBrk="1" latinLnBrk="0" hangingPunct="1">
                        <a:defRPr sz="1800" b="1" kern="1200">
                          <a:solidFill>
                            <a:schemeClr val="lt1"/>
                          </a:solidFill>
                          <a:latin typeface="Univers"/>
                        </a:defRPr>
                      </a:lvl1pPr>
                      <a:lvl2pPr marL="457200" algn="l" defTabSz="914400" rtl="0" eaLnBrk="1" latinLnBrk="0" hangingPunct="1">
                        <a:defRPr sz="1800" b="1" kern="1200">
                          <a:solidFill>
                            <a:schemeClr val="lt1"/>
                          </a:solidFill>
                          <a:latin typeface="Univers"/>
                        </a:defRPr>
                      </a:lvl2pPr>
                      <a:lvl3pPr marL="914400" algn="l" defTabSz="914400" rtl="0" eaLnBrk="1" latinLnBrk="0" hangingPunct="1">
                        <a:defRPr sz="1800" b="1" kern="1200">
                          <a:solidFill>
                            <a:schemeClr val="lt1"/>
                          </a:solidFill>
                          <a:latin typeface="Univers"/>
                        </a:defRPr>
                      </a:lvl3pPr>
                      <a:lvl4pPr marL="1371600" algn="l" defTabSz="914400" rtl="0" eaLnBrk="1" latinLnBrk="0" hangingPunct="1">
                        <a:defRPr sz="1800" b="1" kern="1200">
                          <a:solidFill>
                            <a:schemeClr val="lt1"/>
                          </a:solidFill>
                          <a:latin typeface="Univers"/>
                        </a:defRPr>
                      </a:lvl4pPr>
                      <a:lvl5pPr marL="1828800" algn="l" defTabSz="914400" rtl="0" eaLnBrk="1" latinLnBrk="0" hangingPunct="1">
                        <a:defRPr sz="1800" b="1" kern="1200">
                          <a:solidFill>
                            <a:schemeClr val="lt1"/>
                          </a:solidFill>
                          <a:latin typeface="Univers"/>
                        </a:defRPr>
                      </a:lvl5pPr>
                      <a:lvl6pPr marL="2286000" algn="l" defTabSz="914400" rtl="0" eaLnBrk="1" latinLnBrk="0" hangingPunct="1">
                        <a:defRPr sz="1800" b="1" kern="1200">
                          <a:solidFill>
                            <a:schemeClr val="lt1"/>
                          </a:solidFill>
                          <a:latin typeface="Univers"/>
                        </a:defRPr>
                      </a:lvl6pPr>
                      <a:lvl7pPr marL="2743200" algn="l" defTabSz="914400" rtl="0" eaLnBrk="1" latinLnBrk="0" hangingPunct="1">
                        <a:defRPr sz="1800" b="1" kern="1200">
                          <a:solidFill>
                            <a:schemeClr val="lt1"/>
                          </a:solidFill>
                          <a:latin typeface="Univers"/>
                        </a:defRPr>
                      </a:lvl7pPr>
                      <a:lvl8pPr marL="3200400" algn="l" defTabSz="914400" rtl="0" eaLnBrk="1" latinLnBrk="0" hangingPunct="1">
                        <a:defRPr sz="1800" b="1" kern="1200">
                          <a:solidFill>
                            <a:schemeClr val="lt1"/>
                          </a:solidFill>
                          <a:latin typeface="Univers"/>
                        </a:defRPr>
                      </a:lvl8pPr>
                      <a:lvl9pPr marL="3657600" algn="l" defTabSz="914400" rtl="0" eaLnBrk="1" latinLnBrk="0" hangingPunct="1">
                        <a:defRPr sz="1800" b="1" kern="1200">
                          <a:solidFill>
                            <a:schemeClr val="lt1"/>
                          </a:solidFill>
                          <a:latin typeface="Univers"/>
                        </a:defRPr>
                      </a:lvl9pPr>
                    </a:lstStyle>
                    <a:p>
                      <a:pPr algn="ctr" rtl="0" fontAlgn="base"/>
                      <a:r>
                        <a:rPr lang="en-US" sz="1200" b="1" i="0" dirty="0">
                          <a:solidFill>
                            <a:srgbClr val="000000"/>
                          </a:solidFill>
                          <a:effectLst/>
                          <a:latin typeface="Century Gothic" panose="020B0502020202020204" pitchFamily="34" charset="0"/>
                        </a:rPr>
                        <a:t>Primary Indicator/ Core Program</a:t>
                      </a:r>
                      <a:r>
                        <a:rPr lang="en-US" sz="1200" b="0" i="0" dirty="0">
                          <a:solidFill>
                            <a:srgbClr val="000000"/>
                          </a:solidFill>
                          <a:effectLst/>
                          <a:latin typeface="Century Gothic" panose="020B0502020202020204" pitchFamily="34" charset="0"/>
                        </a:rPr>
                        <a:t> </a:t>
                      </a:r>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Univers"/>
                        </a:defRPr>
                      </a:lvl1pPr>
                      <a:lvl2pPr marL="457200" algn="l" defTabSz="914400" rtl="0" eaLnBrk="1" latinLnBrk="0" hangingPunct="1">
                        <a:defRPr sz="1800" b="1" kern="1200">
                          <a:solidFill>
                            <a:schemeClr val="lt1"/>
                          </a:solidFill>
                          <a:latin typeface="Univers"/>
                        </a:defRPr>
                      </a:lvl2pPr>
                      <a:lvl3pPr marL="914400" algn="l" defTabSz="914400" rtl="0" eaLnBrk="1" latinLnBrk="0" hangingPunct="1">
                        <a:defRPr sz="1800" b="1" kern="1200">
                          <a:solidFill>
                            <a:schemeClr val="lt1"/>
                          </a:solidFill>
                          <a:latin typeface="Univers"/>
                        </a:defRPr>
                      </a:lvl3pPr>
                      <a:lvl4pPr marL="1371600" algn="l" defTabSz="914400" rtl="0" eaLnBrk="1" latinLnBrk="0" hangingPunct="1">
                        <a:defRPr sz="1800" b="1" kern="1200">
                          <a:solidFill>
                            <a:schemeClr val="lt1"/>
                          </a:solidFill>
                          <a:latin typeface="Univers"/>
                        </a:defRPr>
                      </a:lvl4pPr>
                      <a:lvl5pPr marL="1828800" algn="l" defTabSz="914400" rtl="0" eaLnBrk="1" latinLnBrk="0" hangingPunct="1">
                        <a:defRPr sz="1800" b="1" kern="1200">
                          <a:solidFill>
                            <a:schemeClr val="lt1"/>
                          </a:solidFill>
                          <a:latin typeface="Univers"/>
                        </a:defRPr>
                      </a:lvl5pPr>
                      <a:lvl6pPr marL="2286000" algn="l" defTabSz="914400" rtl="0" eaLnBrk="1" latinLnBrk="0" hangingPunct="1">
                        <a:defRPr sz="1800" b="1" kern="1200">
                          <a:solidFill>
                            <a:schemeClr val="lt1"/>
                          </a:solidFill>
                          <a:latin typeface="Univers"/>
                        </a:defRPr>
                      </a:lvl6pPr>
                      <a:lvl7pPr marL="2743200" algn="l" defTabSz="914400" rtl="0" eaLnBrk="1" latinLnBrk="0" hangingPunct="1">
                        <a:defRPr sz="1800" b="1" kern="1200">
                          <a:solidFill>
                            <a:schemeClr val="lt1"/>
                          </a:solidFill>
                          <a:latin typeface="Univers"/>
                        </a:defRPr>
                      </a:lvl7pPr>
                      <a:lvl8pPr marL="3200400" algn="l" defTabSz="914400" rtl="0" eaLnBrk="1" latinLnBrk="0" hangingPunct="1">
                        <a:defRPr sz="1800" b="1" kern="1200">
                          <a:solidFill>
                            <a:schemeClr val="lt1"/>
                          </a:solidFill>
                          <a:latin typeface="Univers"/>
                        </a:defRPr>
                      </a:lvl8pPr>
                      <a:lvl9pPr marL="3657600" algn="l" defTabSz="914400" rtl="0" eaLnBrk="1" latinLnBrk="0" hangingPunct="1">
                        <a:defRPr sz="1800" b="1" kern="1200">
                          <a:solidFill>
                            <a:schemeClr val="lt1"/>
                          </a:solidFill>
                          <a:latin typeface="Univers"/>
                        </a:defRPr>
                      </a:lvl9pPr>
                    </a:lstStyle>
                    <a:p>
                      <a:pPr algn="ctr" rtl="0" fontAlgn="base"/>
                      <a:r>
                        <a:rPr lang="en-US" sz="1200" b="0" i="0" dirty="0">
                          <a:solidFill>
                            <a:srgbClr val="000000"/>
                          </a:solidFill>
                          <a:effectLst/>
                          <a:latin typeface="Century Gothic" panose="020B0502020202020204" pitchFamily="34" charset="0"/>
                        </a:rPr>
                        <a:t>Title I </a:t>
                      </a:r>
                      <a:br>
                        <a:rPr lang="en-US" sz="1200" b="0" i="0" dirty="0">
                          <a:solidFill>
                            <a:srgbClr val="000000"/>
                          </a:solidFill>
                          <a:effectLst/>
                          <a:latin typeface="Century Gothic" panose="020B0502020202020204" pitchFamily="34" charset="0"/>
                        </a:rPr>
                      </a:br>
                      <a:r>
                        <a:rPr lang="en-US" sz="1200" b="0" i="0" dirty="0">
                          <a:solidFill>
                            <a:srgbClr val="000000"/>
                          </a:solidFill>
                          <a:effectLst/>
                          <a:latin typeface="Century Gothic" panose="020B0502020202020204" pitchFamily="34" charset="0"/>
                        </a:rPr>
                        <a:t>Adult </a:t>
                      </a:r>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b="1" kern="1200">
                          <a:solidFill>
                            <a:schemeClr val="lt1"/>
                          </a:solidFill>
                          <a:latin typeface="Univers"/>
                        </a:defRPr>
                      </a:lvl1pPr>
                      <a:lvl2pPr marL="457200" algn="l" defTabSz="914400" rtl="0" eaLnBrk="1" latinLnBrk="0" hangingPunct="1">
                        <a:defRPr sz="1800" b="1" kern="1200">
                          <a:solidFill>
                            <a:schemeClr val="lt1"/>
                          </a:solidFill>
                          <a:latin typeface="Univers"/>
                        </a:defRPr>
                      </a:lvl2pPr>
                      <a:lvl3pPr marL="914400" algn="l" defTabSz="914400" rtl="0" eaLnBrk="1" latinLnBrk="0" hangingPunct="1">
                        <a:defRPr sz="1800" b="1" kern="1200">
                          <a:solidFill>
                            <a:schemeClr val="lt1"/>
                          </a:solidFill>
                          <a:latin typeface="Univers"/>
                        </a:defRPr>
                      </a:lvl3pPr>
                      <a:lvl4pPr marL="1371600" algn="l" defTabSz="914400" rtl="0" eaLnBrk="1" latinLnBrk="0" hangingPunct="1">
                        <a:defRPr sz="1800" b="1" kern="1200">
                          <a:solidFill>
                            <a:schemeClr val="lt1"/>
                          </a:solidFill>
                          <a:latin typeface="Univers"/>
                        </a:defRPr>
                      </a:lvl4pPr>
                      <a:lvl5pPr marL="1828800" algn="l" defTabSz="914400" rtl="0" eaLnBrk="1" latinLnBrk="0" hangingPunct="1">
                        <a:defRPr sz="1800" b="1" kern="1200">
                          <a:solidFill>
                            <a:schemeClr val="lt1"/>
                          </a:solidFill>
                          <a:latin typeface="Univers"/>
                        </a:defRPr>
                      </a:lvl5pPr>
                      <a:lvl6pPr marL="2286000" algn="l" defTabSz="914400" rtl="0" eaLnBrk="1" latinLnBrk="0" hangingPunct="1">
                        <a:defRPr sz="1800" b="1" kern="1200">
                          <a:solidFill>
                            <a:schemeClr val="lt1"/>
                          </a:solidFill>
                          <a:latin typeface="Univers"/>
                        </a:defRPr>
                      </a:lvl6pPr>
                      <a:lvl7pPr marL="2743200" algn="l" defTabSz="914400" rtl="0" eaLnBrk="1" latinLnBrk="0" hangingPunct="1">
                        <a:defRPr sz="1800" b="1" kern="1200">
                          <a:solidFill>
                            <a:schemeClr val="lt1"/>
                          </a:solidFill>
                          <a:latin typeface="Univers"/>
                        </a:defRPr>
                      </a:lvl7pPr>
                      <a:lvl8pPr marL="3200400" algn="l" defTabSz="914400" rtl="0" eaLnBrk="1" latinLnBrk="0" hangingPunct="1">
                        <a:defRPr sz="1800" b="1" kern="1200">
                          <a:solidFill>
                            <a:schemeClr val="lt1"/>
                          </a:solidFill>
                          <a:latin typeface="Univers"/>
                        </a:defRPr>
                      </a:lvl8pPr>
                      <a:lvl9pPr marL="3657600" algn="l" defTabSz="914400" rtl="0" eaLnBrk="1" latinLnBrk="0" hangingPunct="1">
                        <a:defRPr sz="1800" b="1" kern="1200">
                          <a:solidFill>
                            <a:schemeClr val="lt1"/>
                          </a:solidFill>
                          <a:latin typeface="Univers"/>
                        </a:defRPr>
                      </a:lvl9pPr>
                    </a:lstStyle>
                    <a:p>
                      <a:pPr algn="ctr" rtl="0" fontAlgn="base"/>
                      <a:r>
                        <a:rPr lang="en-US" sz="1200" b="0" i="0" dirty="0">
                          <a:solidFill>
                            <a:srgbClr val="000000"/>
                          </a:solidFill>
                          <a:effectLst/>
                          <a:latin typeface="Century Gothic" panose="020B0502020202020204" pitchFamily="34" charset="0"/>
                        </a:rPr>
                        <a:t>Title I </a:t>
                      </a:r>
                      <a:br>
                        <a:rPr lang="en-US" sz="1200" b="0" i="0" dirty="0">
                          <a:solidFill>
                            <a:srgbClr val="000000"/>
                          </a:solidFill>
                          <a:effectLst/>
                          <a:latin typeface="Century Gothic" panose="020B0502020202020204" pitchFamily="34" charset="0"/>
                        </a:rPr>
                      </a:br>
                      <a:r>
                        <a:rPr lang="en-US" sz="1200" b="0" i="0" dirty="0">
                          <a:solidFill>
                            <a:srgbClr val="000000"/>
                          </a:solidFill>
                          <a:effectLst/>
                          <a:latin typeface="Century Gothic" panose="020B0502020202020204" pitchFamily="34" charset="0"/>
                        </a:rPr>
                        <a:t>Dislocated </a:t>
                      </a:r>
                      <a:br>
                        <a:rPr lang="en-US" sz="1200" b="0" i="0" dirty="0">
                          <a:solidFill>
                            <a:srgbClr val="000000"/>
                          </a:solidFill>
                          <a:effectLst/>
                          <a:latin typeface="Century Gothic" panose="020B0502020202020204" pitchFamily="34" charset="0"/>
                        </a:rPr>
                      </a:br>
                      <a:r>
                        <a:rPr lang="en-US" sz="1200" b="0" i="0" dirty="0">
                          <a:solidFill>
                            <a:srgbClr val="000000"/>
                          </a:solidFill>
                          <a:effectLst/>
                          <a:latin typeface="Century Gothic" panose="020B0502020202020204" pitchFamily="34" charset="0"/>
                        </a:rPr>
                        <a:t>Worker </a:t>
                      </a:r>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b="1" kern="1200">
                          <a:solidFill>
                            <a:schemeClr val="lt1"/>
                          </a:solidFill>
                          <a:latin typeface="Univers"/>
                        </a:defRPr>
                      </a:lvl1pPr>
                      <a:lvl2pPr marL="457200" algn="l" defTabSz="914400" rtl="0" eaLnBrk="1" latinLnBrk="0" hangingPunct="1">
                        <a:defRPr sz="1800" b="1" kern="1200">
                          <a:solidFill>
                            <a:schemeClr val="lt1"/>
                          </a:solidFill>
                          <a:latin typeface="Univers"/>
                        </a:defRPr>
                      </a:lvl2pPr>
                      <a:lvl3pPr marL="914400" algn="l" defTabSz="914400" rtl="0" eaLnBrk="1" latinLnBrk="0" hangingPunct="1">
                        <a:defRPr sz="1800" b="1" kern="1200">
                          <a:solidFill>
                            <a:schemeClr val="lt1"/>
                          </a:solidFill>
                          <a:latin typeface="Univers"/>
                        </a:defRPr>
                      </a:lvl3pPr>
                      <a:lvl4pPr marL="1371600" algn="l" defTabSz="914400" rtl="0" eaLnBrk="1" latinLnBrk="0" hangingPunct="1">
                        <a:defRPr sz="1800" b="1" kern="1200">
                          <a:solidFill>
                            <a:schemeClr val="lt1"/>
                          </a:solidFill>
                          <a:latin typeface="Univers"/>
                        </a:defRPr>
                      </a:lvl4pPr>
                      <a:lvl5pPr marL="1828800" algn="l" defTabSz="914400" rtl="0" eaLnBrk="1" latinLnBrk="0" hangingPunct="1">
                        <a:defRPr sz="1800" b="1" kern="1200">
                          <a:solidFill>
                            <a:schemeClr val="lt1"/>
                          </a:solidFill>
                          <a:latin typeface="Univers"/>
                        </a:defRPr>
                      </a:lvl5pPr>
                      <a:lvl6pPr marL="2286000" algn="l" defTabSz="914400" rtl="0" eaLnBrk="1" latinLnBrk="0" hangingPunct="1">
                        <a:defRPr sz="1800" b="1" kern="1200">
                          <a:solidFill>
                            <a:schemeClr val="lt1"/>
                          </a:solidFill>
                          <a:latin typeface="Univers"/>
                        </a:defRPr>
                      </a:lvl6pPr>
                      <a:lvl7pPr marL="2743200" algn="l" defTabSz="914400" rtl="0" eaLnBrk="1" latinLnBrk="0" hangingPunct="1">
                        <a:defRPr sz="1800" b="1" kern="1200">
                          <a:solidFill>
                            <a:schemeClr val="lt1"/>
                          </a:solidFill>
                          <a:latin typeface="Univers"/>
                        </a:defRPr>
                      </a:lvl7pPr>
                      <a:lvl8pPr marL="3200400" algn="l" defTabSz="914400" rtl="0" eaLnBrk="1" latinLnBrk="0" hangingPunct="1">
                        <a:defRPr sz="1800" b="1" kern="1200">
                          <a:solidFill>
                            <a:schemeClr val="lt1"/>
                          </a:solidFill>
                          <a:latin typeface="Univers"/>
                        </a:defRPr>
                      </a:lvl8pPr>
                      <a:lvl9pPr marL="3657600" algn="l" defTabSz="914400" rtl="0" eaLnBrk="1" latinLnBrk="0" hangingPunct="1">
                        <a:defRPr sz="1800" b="1" kern="1200">
                          <a:solidFill>
                            <a:schemeClr val="lt1"/>
                          </a:solidFill>
                          <a:latin typeface="Univers"/>
                        </a:defRPr>
                      </a:lvl9pPr>
                    </a:lstStyle>
                    <a:p>
                      <a:pPr algn="ctr" rtl="0" fontAlgn="base"/>
                      <a:r>
                        <a:rPr lang="en-US" sz="1200" b="0" i="0" dirty="0">
                          <a:solidFill>
                            <a:srgbClr val="000000"/>
                          </a:solidFill>
                          <a:effectLst/>
                          <a:latin typeface="Century Gothic" panose="020B0502020202020204" pitchFamily="34" charset="0"/>
                        </a:rPr>
                        <a:t>Title I </a:t>
                      </a:r>
                      <a:br>
                        <a:rPr lang="en-US" sz="1200" b="0" i="0" dirty="0">
                          <a:solidFill>
                            <a:srgbClr val="000000"/>
                          </a:solidFill>
                          <a:effectLst/>
                          <a:latin typeface="Century Gothic" panose="020B0502020202020204" pitchFamily="34" charset="0"/>
                        </a:rPr>
                      </a:br>
                      <a:r>
                        <a:rPr lang="en-US" sz="1200" b="0" i="0" dirty="0">
                          <a:solidFill>
                            <a:srgbClr val="000000"/>
                          </a:solidFill>
                          <a:effectLst/>
                          <a:latin typeface="Century Gothic" panose="020B0502020202020204" pitchFamily="34" charset="0"/>
                        </a:rPr>
                        <a:t>Youth </a:t>
                      </a:r>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b="1" kern="1200">
                          <a:solidFill>
                            <a:schemeClr val="lt1"/>
                          </a:solidFill>
                          <a:latin typeface="Univers"/>
                        </a:defRPr>
                      </a:lvl1pPr>
                      <a:lvl2pPr marL="457200" algn="l" defTabSz="914400" rtl="0" eaLnBrk="1" latinLnBrk="0" hangingPunct="1">
                        <a:defRPr sz="1800" b="1" kern="1200">
                          <a:solidFill>
                            <a:schemeClr val="lt1"/>
                          </a:solidFill>
                          <a:latin typeface="Univers"/>
                        </a:defRPr>
                      </a:lvl2pPr>
                      <a:lvl3pPr marL="914400" algn="l" defTabSz="914400" rtl="0" eaLnBrk="1" latinLnBrk="0" hangingPunct="1">
                        <a:defRPr sz="1800" b="1" kern="1200">
                          <a:solidFill>
                            <a:schemeClr val="lt1"/>
                          </a:solidFill>
                          <a:latin typeface="Univers"/>
                        </a:defRPr>
                      </a:lvl3pPr>
                      <a:lvl4pPr marL="1371600" algn="l" defTabSz="914400" rtl="0" eaLnBrk="1" latinLnBrk="0" hangingPunct="1">
                        <a:defRPr sz="1800" b="1" kern="1200">
                          <a:solidFill>
                            <a:schemeClr val="lt1"/>
                          </a:solidFill>
                          <a:latin typeface="Univers"/>
                        </a:defRPr>
                      </a:lvl4pPr>
                      <a:lvl5pPr marL="1828800" algn="l" defTabSz="914400" rtl="0" eaLnBrk="1" latinLnBrk="0" hangingPunct="1">
                        <a:defRPr sz="1800" b="1" kern="1200">
                          <a:solidFill>
                            <a:schemeClr val="lt1"/>
                          </a:solidFill>
                          <a:latin typeface="Univers"/>
                        </a:defRPr>
                      </a:lvl5pPr>
                      <a:lvl6pPr marL="2286000" algn="l" defTabSz="914400" rtl="0" eaLnBrk="1" latinLnBrk="0" hangingPunct="1">
                        <a:defRPr sz="1800" b="1" kern="1200">
                          <a:solidFill>
                            <a:schemeClr val="lt1"/>
                          </a:solidFill>
                          <a:latin typeface="Univers"/>
                        </a:defRPr>
                      </a:lvl6pPr>
                      <a:lvl7pPr marL="2743200" algn="l" defTabSz="914400" rtl="0" eaLnBrk="1" latinLnBrk="0" hangingPunct="1">
                        <a:defRPr sz="1800" b="1" kern="1200">
                          <a:solidFill>
                            <a:schemeClr val="lt1"/>
                          </a:solidFill>
                          <a:latin typeface="Univers"/>
                        </a:defRPr>
                      </a:lvl7pPr>
                      <a:lvl8pPr marL="3200400" algn="l" defTabSz="914400" rtl="0" eaLnBrk="1" latinLnBrk="0" hangingPunct="1">
                        <a:defRPr sz="1800" b="1" kern="1200">
                          <a:solidFill>
                            <a:schemeClr val="lt1"/>
                          </a:solidFill>
                          <a:latin typeface="Univers"/>
                        </a:defRPr>
                      </a:lvl8pPr>
                      <a:lvl9pPr marL="3657600" algn="l" defTabSz="914400" rtl="0" eaLnBrk="1" latinLnBrk="0" hangingPunct="1">
                        <a:defRPr sz="1800" b="1" kern="1200">
                          <a:solidFill>
                            <a:schemeClr val="lt1"/>
                          </a:solidFill>
                          <a:latin typeface="Univers"/>
                        </a:defRPr>
                      </a:lvl9pPr>
                    </a:lstStyle>
                    <a:p>
                      <a:pPr algn="ctr" rtl="0" fontAlgn="base"/>
                      <a:r>
                        <a:rPr lang="en-US" sz="1200" b="0" i="0" dirty="0">
                          <a:solidFill>
                            <a:srgbClr val="000000"/>
                          </a:solidFill>
                          <a:effectLst/>
                          <a:latin typeface="Century Gothic" panose="020B0502020202020204" pitchFamily="34" charset="0"/>
                        </a:rPr>
                        <a:t>Title II </a:t>
                      </a:r>
                      <a:br>
                        <a:rPr lang="en-US" sz="1200" b="0" i="0" dirty="0">
                          <a:solidFill>
                            <a:srgbClr val="000000"/>
                          </a:solidFill>
                          <a:effectLst/>
                          <a:latin typeface="Century Gothic" panose="020B0502020202020204" pitchFamily="34" charset="0"/>
                        </a:rPr>
                      </a:br>
                      <a:r>
                        <a:rPr lang="en-US" sz="1200" b="0" i="0" dirty="0">
                          <a:solidFill>
                            <a:srgbClr val="000000"/>
                          </a:solidFill>
                          <a:effectLst/>
                          <a:latin typeface="Century Gothic" panose="020B0502020202020204" pitchFamily="34" charset="0"/>
                        </a:rPr>
                        <a:t>AEFLA </a:t>
                      </a:r>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b="1" kern="1200">
                          <a:solidFill>
                            <a:schemeClr val="lt1"/>
                          </a:solidFill>
                          <a:latin typeface="Univers"/>
                        </a:defRPr>
                      </a:lvl1pPr>
                      <a:lvl2pPr marL="457200" algn="l" defTabSz="914400" rtl="0" eaLnBrk="1" latinLnBrk="0" hangingPunct="1">
                        <a:defRPr sz="1800" b="1" kern="1200">
                          <a:solidFill>
                            <a:schemeClr val="lt1"/>
                          </a:solidFill>
                          <a:latin typeface="Univers"/>
                        </a:defRPr>
                      </a:lvl2pPr>
                      <a:lvl3pPr marL="914400" algn="l" defTabSz="914400" rtl="0" eaLnBrk="1" latinLnBrk="0" hangingPunct="1">
                        <a:defRPr sz="1800" b="1" kern="1200">
                          <a:solidFill>
                            <a:schemeClr val="lt1"/>
                          </a:solidFill>
                          <a:latin typeface="Univers"/>
                        </a:defRPr>
                      </a:lvl3pPr>
                      <a:lvl4pPr marL="1371600" algn="l" defTabSz="914400" rtl="0" eaLnBrk="1" latinLnBrk="0" hangingPunct="1">
                        <a:defRPr sz="1800" b="1" kern="1200">
                          <a:solidFill>
                            <a:schemeClr val="lt1"/>
                          </a:solidFill>
                          <a:latin typeface="Univers"/>
                        </a:defRPr>
                      </a:lvl4pPr>
                      <a:lvl5pPr marL="1828800" algn="l" defTabSz="914400" rtl="0" eaLnBrk="1" latinLnBrk="0" hangingPunct="1">
                        <a:defRPr sz="1800" b="1" kern="1200">
                          <a:solidFill>
                            <a:schemeClr val="lt1"/>
                          </a:solidFill>
                          <a:latin typeface="Univers"/>
                        </a:defRPr>
                      </a:lvl5pPr>
                      <a:lvl6pPr marL="2286000" algn="l" defTabSz="914400" rtl="0" eaLnBrk="1" latinLnBrk="0" hangingPunct="1">
                        <a:defRPr sz="1800" b="1" kern="1200">
                          <a:solidFill>
                            <a:schemeClr val="lt1"/>
                          </a:solidFill>
                          <a:latin typeface="Univers"/>
                        </a:defRPr>
                      </a:lvl6pPr>
                      <a:lvl7pPr marL="2743200" algn="l" defTabSz="914400" rtl="0" eaLnBrk="1" latinLnBrk="0" hangingPunct="1">
                        <a:defRPr sz="1800" b="1" kern="1200">
                          <a:solidFill>
                            <a:schemeClr val="lt1"/>
                          </a:solidFill>
                          <a:latin typeface="Univers"/>
                        </a:defRPr>
                      </a:lvl7pPr>
                      <a:lvl8pPr marL="3200400" algn="l" defTabSz="914400" rtl="0" eaLnBrk="1" latinLnBrk="0" hangingPunct="1">
                        <a:defRPr sz="1800" b="1" kern="1200">
                          <a:solidFill>
                            <a:schemeClr val="lt1"/>
                          </a:solidFill>
                          <a:latin typeface="Univers"/>
                        </a:defRPr>
                      </a:lvl8pPr>
                      <a:lvl9pPr marL="3657600" algn="l" defTabSz="914400" rtl="0" eaLnBrk="1" latinLnBrk="0" hangingPunct="1">
                        <a:defRPr sz="1800" b="1" kern="1200">
                          <a:solidFill>
                            <a:schemeClr val="lt1"/>
                          </a:solidFill>
                          <a:latin typeface="Univers"/>
                        </a:defRPr>
                      </a:lvl9pPr>
                    </a:lstStyle>
                    <a:p>
                      <a:pPr algn="ctr" rtl="0" fontAlgn="base"/>
                      <a:r>
                        <a:rPr lang="en-US" sz="1200" b="0" i="0" dirty="0">
                          <a:solidFill>
                            <a:srgbClr val="000000"/>
                          </a:solidFill>
                          <a:effectLst/>
                          <a:latin typeface="Century Gothic" panose="020B0502020202020204" pitchFamily="34" charset="0"/>
                        </a:rPr>
                        <a:t>Title III </a:t>
                      </a:r>
                      <a:endParaRPr lang="en-US" b="0" i="0" dirty="0">
                        <a:effectLst/>
                        <a:latin typeface="Century Gothic" panose="020B0502020202020204" pitchFamily="34" charset="0"/>
                      </a:endParaRPr>
                    </a:p>
                    <a:p>
                      <a:pPr algn="ctr" rtl="0" fontAlgn="base"/>
                      <a:r>
                        <a:rPr lang="en-US" sz="1200" b="0" i="0" dirty="0">
                          <a:solidFill>
                            <a:srgbClr val="000000"/>
                          </a:solidFill>
                          <a:effectLst/>
                          <a:latin typeface="Century Gothic" panose="020B0502020202020204" pitchFamily="34" charset="0"/>
                        </a:rPr>
                        <a:t>Wagner- </a:t>
                      </a:r>
                      <a:br>
                        <a:rPr lang="en-US" sz="1200" b="0" i="0" dirty="0">
                          <a:solidFill>
                            <a:srgbClr val="000000"/>
                          </a:solidFill>
                          <a:effectLst/>
                          <a:latin typeface="Century Gothic" panose="020B0502020202020204" pitchFamily="34" charset="0"/>
                        </a:rPr>
                      </a:br>
                      <a:r>
                        <a:rPr lang="en-US" sz="1200" b="0" i="0" dirty="0">
                          <a:solidFill>
                            <a:srgbClr val="000000"/>
                          </a:solidFill>
                          <a:effectLst/>
                          <a:latin typeface="Century Gothic" panose="020B0502020202020204" pitchFamily="34" charset="0"/>
                        </a:rPr>
                        <a:t>Peyser </a:t>
                      </a:r>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b="1" kern="1200">
                          <a:solidFill>
                            <a:schemeClr val="lt1"/>
                          </a:solidFill>
                          <a:latin typeface="Univers"/>
                        </a:defRPr>
                      </a:lvl1pPr>
                      <a:lvl2pPr marL="457200" algn="l" defTabSz="914400" rtl="0" eaLnBrk="1" latinLnBrk="0" hangingPunct="1">
                        <a:defRPr sz="1800" b="1" kern="1200">
                          <a:solidFill>
                            <a:schemeClr val="lt1"/>
                          </a:solidFill>
                          <a:latin typeface="Univers"/>
                        </a:defRPr>
                      </a:lvl2pPr>
                      <a:lvl3pPr marL="914400" algn="l" defTabSz="914400" rtl="0" eaLnBrk="1" latinLnBrk="0" hangingPunct="1">
                        <a:defRPr sz="1800" b="1" kern="1200">
                          <a:solidFill>
                            <a:schemeClr val="lt1"/>
                          </a:solidFill>
                          <a:latin typeface="Univers"/>
                        </a:defRPr>
                      </a:lvl3pPr>
                      <a:lvl4pPr marL="1371600" algn="l" defTabSz="914400" rtl="0" eaLnBrk="1" latinLnBrk="0" hangingPunct="1">
                        <a:defRPr sz="1800" b="1" kern="1200">
                          <a:solidFill>
                            <a:schemeClr val="lt1"/>
                          </a:solidFill>
                          <a:latin typeface="Univers"/>
                        </a:defRPr>
                      </a:lvl4pPr>
                      <a:lvl5pPr marL="1828800" algn="l" defTabSz="914400" rtl="0" eaLnBrk="1" latinLnBrk="0" hangingPunct="1">
                        <a:defRPr sz="1800" b="1" kern="1200">
                          <a:solidFill>
                            <a:schemeClr val="lt1"/>
                          </a:solidFill>
                          <a:latin typeface="Univers"/>
                        </a:defRPr>
                      </a:lvl5pPr>
                      <a:lvl6pPr marL="2286000" algn="l" defTabSz="914400" rtl="0" eaLnBrk="1" latinLnBrk="0" hangingPunct="1">
                        <a:defRPr sz="1800" b="1" kern="1200">
                          <a:solidFill>
                            <a:schemeClr val="lt1"/>
                          </a:solidFill>
                          <a:latin typeface="Univers"/>
                        </a:defRPr>
                      </a:lvl6pPr>
                      <a:lvl7pPr marL="2743200" algn="l" defTabSz="914400" rtl="0" eaLnBrk="1" latinLnBrk="0" hangingPunct="1">
                        <a:defRPr sz="1800" b="1" kern="1200">
                          <a:solidFill>
                            <a:schemeClr val="lt1"/>
                          </a:solidFill>
                          <a:latin typeface="Univers"/>
                        </a:defRPr>
                      </a:lvl7pPr>
                      <a:lvl8pPr marL="3200400" algn="l" defTabSz="914400" rtl="0" eaLnBrk="1" latinLnBrk="0" hangingPunct="1">
                        <a:defRPr sz="1800" b="1" kern="1200">
                          <a:solidFill>
                            <a:schemeClr val="lt1"/>
                          </a:solidFill>
                          <a:latin typeface="Univers"/>
                        </a:defRPr>
                      </a:lvl8pPr>
                      <a:lvl9pPr marL="3657600" algn="l" defTabSz="914400" rtl="0" eaLnBrk="1" latinLnBrk="0" hangingPunct="1">
                        <a:defRPr sz="1800" b="1" kern="1200">
                          <a:solidFill>
                            <a:schemeClr val="lt1"/>
                          </a:solidFill>
                          <a:latin typeface="Univers"/>
                        </a:defRPr>
                      </a:lvl9pPr>
                    </a:lstStyle>
                    <a:p>
                      <a:pPr algn="ctr" rtl="0" fontAlgn="base"/>
                      <a:r>
                        <a:rPr lang="en-US" sz="1200" b="0" i="0" dirty="0">
                          <a:solidFill>
                            <a:srgbClr val="000000"/>
                          </a:solidFill>
                          <a:effectLst/>
                          <a:latin typeface="Century Gothic" panose="020B0502020202020204" pitchFamily="34" charset="0"/>
                        </a:rPr>
                        <a:t>Title IV </a:t>
                      </a:r>
                      <a:endParaRPr lang="en-US" b="0" i="0" dirty="0">
                        <a:effectLst/>
                        <a:latin typeface="Century Gothic" panose="020B0502020202020204" pitchFamily="34" charset="0"/>
                      </a:endParaRPr>
                    </a:p>
                    <a:p>
                      <a:pPr algn="ctr" rtl="0" fontAlgn="base"/>
                      <a:r>
                        <a:rPr lang="en-US" sz="1200" b="0" i="0" dirty="0">
                          <a:solidFill>
                            <a:srgbClr val="000000"/>
                          </a:solidFill>
                          <a:effectLst/>
                          <a:latin typeface="Century Gothic" panose="020B0502020202020204" pitchFamily="34" charset="0"/>
                        </a:rPr>
                        <a:t>Vocational Rehabilitation </a:t>
                      </a:r>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b="1" kern="1200">
                          <a:solidFill>
                            <a:schemeClr val="lt1"/>
                          </a:solidFill>
                          <a:latin typeface="Univers"/>
                        </a:defRPr>
                      </a:lvl1pPr>
                      <a:lvl2pPr marL="457200" algn="l" defTabSz="914400" rtl="0" eaLnBrk="1" latinLnBrk="0" hangingPunct="1">
                        <a:defRPr sz="1800" b="1" kern="1200">
                          <a:solidFill>
                            <a:schemeClr val="lt1"/>
                          </a:solidFill>
                          <a:latin typeface="Univers"/>
                        </a:defRPr>
                      </a:lvl2pPr>
                      <a:lvl3pPr marL="914400" algn="l" defTabSz="914400" rtl="0" eaLnBrk="1" latinLnBrk="0" hangingPunct="1">
                        <a:defRPr sz="1800" b="1" kern="1200">
                          <a:solidFill>
                            <a:schemeClr val="lt1"/>
                          </a:solidFill>
                          <a:latin typeface="Univers"/>
                        </a:defRPr>
                      </a:lvl3pPr>
                      <a:lvl4pPr marL="1371600" algn="l" defTabSz="914400" rtl="0" eaLnBrk="1" latinLnBrk="0" hangingPunct="1">
                        <a:defRPr sz="1800" b="1" kern="1200">
                          <a:solidFill>
                            <a:schemeClr val="lt1"/>
                          </a:solidFill>
                          <a:latin typeface="Univers"/>
                        </a:defRPr>
                      </a:lvl4pPr>
                      <a:lvl5pPr marL="1828800" algn="l" defTabSz="914400" rtl="0" eaLnBrk="1" latinLnBrk="0" hangingPunct="1">
                        <a:defRPr sz="1800" b="1" kern="1200">
                          <a:solidFill>
                            <a:schemeClr val="lt1"/>
                          </a:solidFill>
                          <a:latin typeface="Univers"/>
                        </a:defRPr>
                      </a:lvl5pPr>
                      <a:lvl6pPr marL="2286000" algn="l" defTabSz="914400" rtl="0" eaLnBrk="1" latinLnBrk="0" hangingPunct="1">
                        <a:defRPr sz="1800" b="1" kern="1200">
                          <a:solidFill>
                            <a:schemeClr val="lt1"/>
                          </a:solidFill>
                          <a:latin typeface="Univers"/>
                        </a:defRPr>
                      </a:lvl6pPr>
                      <a:lvl7pPr marL="2743200" algn="l" defTabSz="914400" rtl="0" eaLnBrk="1" latinLnBrk="0" hangingPunct="1">
                        <a:defRPr sz="1800" b="1" kern="1200">
                          <a:solidFill>
                            <a:schemeClr val="lt1"/>
                          </a:solidFill>
                          <a:latin typeface="Univers"/>
                        </a:defRPr>
                      </a:lvl7pPr>
                      <a:lvl8pPr marL="3200400" algn="l" defTabSz="914400" rtl="0" eaLnBrk="1" latinLnBrk="0" hangingPunct="1">
                        <a:defRPr sz="1800" b="1" kern="1200">
                          <a:solidFill>
                            <a:schemeClr val="lt1"/>
                          </a:solidFill>
                          <a:latin typeface="Univers"/>
                        </a:defRPr>
                      </a:lvl8pPr>
                      <a:lvl9pPr marL="3657600" algn="l" defTabSz="914400" rtl="0" eaLnBrk="1" latinLnBrk="0" hangingPunct="1">
                        <a:defRPr sz="1800" b="1" kern="1200">
                          <a:solidFill>
                            <a:schemeClr val="lt1"/>
                          </a:solidFill>
                          <a:latin typeface="Univers"/>
                        </a:defRPr>
                      </a:lvl9pPr>
                    </a:lstStyle>
                    <a:p>
                      <a:pPr algn="ctr" rtl="0" fontAlgn="base"/>
                      <a:r>
                        <a:rPr lang="en-US" sz="1200" b="1" i="0" dirty="0">
                          <a:solidFill>
                            <a:srgbClr val="000000"/>
                          </a:solidFill>
                          <a:effectLst/>
                          <a:latin typeface="Century Gothic" panose="020B0502020202020204" pitchFamily="34" charset="0"/>
                        </a:rPr>
                        <a:t>Overall State Indicator Score</a:t>
                      </a:r>
                      <a:r>
                        <a:rPr lang="en-US" sz="1200" b="0" i="0" dirty="0">
                          <a:solidFill>
                            <a:srgbClr val="000000"/>
                          </a:solidFill>
                          <a:effectLst/>
                          <a:latin typeface="Century Gothic" panose="020B0502020202020204" pitchFamily="34" charset="0"/>
                        </a:rPr>
                        <a:t> </a:t>
                      </a:r>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2729846"/>
                  </a:ext>
                </a:extLst>
              </a:tr>
              <a:tr h="607745">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r>
                        <a:rPr lang="en-US" sz="1200" b="0" i="0" dirty="0">
                          <a:solidFill>
                            <a:srgbClr val="000000"/>
                          </a:solidFill>
                          <a:effectLst/>
                          <a:latin typeface="Century Gothic" panose="020B0502020202020204" pitchFamily="34" charset="0"/>
                        </a:rPr>
                        <a:t>Employment Rate 2</a:t>
                      </a:r>
                      <a:r>
                        <a:rPr lang="en-US" sz="950" b="0" i="0" baseline="30000" dirty="0">
                          <a:solidFill>
                            <a:srgbClr val="000000"/>
                          </a:solidFill>
                          <a:effectLst/>
                          <a:latin typeface="Century Gothic" panose="020B0502020202020204" pitchFamily="34" charset="0"/>
                        </a:rPr>
                        <a:t>nd</a:t>
                      </a:r>
                      <a:r>
                        <a:rPr lang="en-US" sz="1200" b="0" i="0" dirty="0">
                          <a:solidFill>
                            <a:srgbClr val="000000"/>
                          </a:solidFill>
                          <a:effectLst/>
                          <a:latin typeface="Century Gothic" panose="020B0502020202020204" pitchFamily="34" charset="0"/>
                        </a:rPr>
                        <a:t> Qtr after Exit </a:t>
                      </a:r>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sz="2400" b="0" i="0" dirty="0">
                        <a:solidFill>
                          <a:schemeClr val="accent3">
                            <a:lumMod val="50000"/>
                          </a:schemeClr>
                        </a:solidFill>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5059026"/>
                  </a:ext>
                </a:extLst>
              </a:tr>
              <a:tr h="607745">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r>
                        <a:rPr lang="en-US" sz="1200" b="0" i="0" dirty="0">
                          <a:solidFill>
                            <a:srgbClr val="000000"/>
                          </a:solidFill>
                          <a:effectLst/>
                          <a:latin typeface="Century Gothic" panose="020B0502020202020204" pitchFamily="34" charset="0"/>
                        </a:rPr>
                        <a:t>Employment Rate 4</a:t>
                      </a:r>
                      <a:r>
                        <a:rPr lang="en-US" sz="950" b="0" i="0" baseline="30000" dirty="0">
                          <a:solidFill>
                            <a:srgbClr val="000000"/>
                          </a:solidFill>
                          <a:effectLst/>
                          <a:latin typeface="Century Gothic" panose="020B0502020202020204" pitchFamily="34" charset="0"/>
                        </a:rPr>
                        <a:t>th</a:t>
                      </a:r>
                      <a:r>
                        <a:rPr lang="en-US" sz="1200" b="0" i="0" dirty="0">
                          <a:solidFill>
                            <a:srgbClr val="000000"/>
                          </a:solidFill>
                          <a:effectLst/>
                          <a:latin typeface="Century Gothic" panose="020B0502020202020204" pitchFamily="34" charset="0"/>
                        </a:rPr>
                        <a:t> Qtr after Exit </a:t>
                      </a:r>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marL="0" algn="ctr" defTabSz="914400" rtl="0" eaLnBrk="1" fontAlgn="base" latinLnBrk="0" hangingPunct="1"/>
                      <a:endParaRPr lang="en-US" sz="1200" b="0" i="0" kern="1200" dirty="0">
                        <a:solidFill>
                          <a:srgbClr val="000000"/>
                        </a:solidFill>
                        <a:effectLst/>
                        <a:latin typeface="Century Gothic" panose="020B0502020202020204" pitchFamily="34" charset="0"/>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marL="0" algn="ctr" defTabSz="914400" rtl="0" eaLnBrk="1" fontAlgn="base" latinLnBrk="0" hangingPunct="1"/>
                      <a:endParaRPr lang="en-US" sz="1200" b="0" i="0" kern="1200" dirty="0">
                        <a:solidFill>
                          <a:srgbClr val="000000"/>
                        </a:solidFill>
                        <a:effectLst/>
                        <a:latin typeface="Century Gothic" panose="020B0502020202020204" pitchFamily="34" charset="0"/>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marL="0" algn="ctr" defTabSz="914400" rtl="0" eaLnBrk="1" fontAlgn="base" latinLnBrk="0" hangingPunct="1"/>
                      <a:endParaRPr lang="en-US" sz="1200" b="0" i="0" kern="1200" dirty="0">
                        <a:solidFill>
                          <a:srgbClr val="000000"/>
                        </a:solidFill>
                        <a:effectLst/>
                        <a:latin typeface="Century Gothic" panose="020B0502020202020204" pitchFamily="34" charset="0"/>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3722433"/>
                  </a:ext>
                </a:extLst>
              </a:tr>
              <a:tr h="607745">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r>
                        <a:rPr lang="en-US" sz="1200" b="0" i="0" dirty="0">
                          <a:solidFill>
                            <a:srgbClr val="000000"/>
                          </a:solidFill>
                          <a:effectLst/>
                          <a:latin typeface="Century Gothic" panose="020B0502020202020204" pitchFamily="34" charset="0"/>
                        </a:rPr>
                        <a:t>Median Earnings 2</a:t>
                      </a:r>
                      <a:r>
                        <a:rPr lang="en-US" sz="950" b="0" i="0" baseline="30000" dirty="0">
                          <a:solidFill>
                            <a:srgbClr val="000000"/>
                          </a:solidFill>
                          <a:effectLst/>
                          <a:latin typeface="Century Gothic" panose="020B0502020202020204" pitchFamily="34" charset="0"/>
                        </a:rPr>
                        <a:t>nd</a:t>
                      </a:r>
                      <a:r>
                        <a:rPr lang="en-US" sz="1200" b="0" i="0" dirty="0">
                          <a:solidFill>
                            <a:srgbClr val="000000"/>
                          </a:solidFill>
                          <a:effectLst/>
                          <a:latin typeface="Century Gothic" panose="020B0502020202020204" pitchFamily="34" charset="0"/>
                        </a:rPr>
                        <a:t> Qtr after Exit </a:t>
                      </a:r>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marL="0" algn="ctr" defTabSz="914400" rtl="0" eaLnBrk="1" fontAlgn="base" latinLnBrk="0" hangingPunct="1"/>
                      <a:endParaRPr lang="en-US" sz="1200" b="0" i="0" kern="1200" dirty="0">
                        <a:solidFill>
                          <a:srgbClr val="000000"/>
                        </a:solidFill>
                        <a:effectLst/>
                        <a:latin typeface="Century Gothic" panose="020B0502020202020204" pitchFamily="34" charset="0"/>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marL="0" algn="ctr" defTabSz="914400" rtl="0" eaLnBrk="1" fontAlgn="base" latinLnBrk="0" hangingPunct="1"/>
                      <a:endParaRPr lang="en-US" sz="1200" b="0" i="0" kern="1200" dirty="0">
                        <a:solidFill>
                          <a:srgbClr val="000000"/>
                        </a:solidFill>
                        <a:effectLst/>
                        <a:latin typeface="Century Gothic" panose="020B0502020202020204" pitchFamily="34" charset="0"/>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marL="0" algn="ctr" defTabSz="914400" rtl="0" eaLnBrk="1" fontAlgn="base" latinLnBrk="0" hangingPunct="1"/>
                      <a:endParaRPr lang="en-US" sz="1200" b="0" i="0" kern="1200" dirty="0">
                        <a:solidFill>
                          <a:srgbClr val="000000"/>
                        </a:solidFill>
                        <a:effectLst/>
                        <a:latin typeface="Century Gothic" panose="020B0502020202020204" pitchFamily="34" charset="0"/>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497281"/>
                  </a:ext>
                </a:extLst>
              </a:tr>
              <a:tr h="607745">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r>
                        <a:rPr lang="en-US" sz="1200" b="0" i="0" dirty="0">
                          <a:solidFill>
                            <a:srgbClr val="000000"/>
                          </a:solidFill>
                          <a:effectLst/>
                          <a:latin typeface="Century Gothic" panose="020B0502020202020204" pitchFamily="34" charset="0"/>
                        </a:rPr>
                        <a:t>Credential Attainment Rate </a:t>
                      </a:r>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marL="0" algn="ctr" defTabSz="914400" rtl="0" eaLnBrk="1" fontAlgn="base" latinLnBrk="0" hangingPunct="1"/>
                      <a:endParaRPr lang="en-US" sz="1200" b="0" i="0" kern="1200" dirty="0">
                        <a:solidFill>
                          <a:srgbClr val="000000"/>
                        </a:solidFill>
                        <a:effectLst/>
                        <a:latin typeface="Century Gothic" panose="020B0502020202020204" pitchFamily="34" charset="0"/>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marL="0" algn="ctr" defTabSz="914400" rtl="0" eaLnBrk="1" fontAlgn="base" latinLnBrk="0" hangingPunct="1"/>
                      <a:endParaRPr lang="en-US" sz="1200" b="0" i="0" kern="1200" dirty="0">
                        <a:solidFill>
                          <a:srgbClr val="000000"/>
                        </a:solidFill>
                        <a:effectLst/>
                        <a:latin typeface="Century Gothic" panose="020B0502020202020204" pitchFamily="34" charset="0"/>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marL="0" algn="ctr" defTabSz="914400" rtl="0" eaLnBrk="1" fontAlgn="base" latinLnBrk="0" hangingPunct="1"/>
                      <a:endParaRPr lang="en-US" sz="1200" b="0" i="0" kern="1200" dirty="0">
                        <a:solidFill>
                          <a:srgbClr val="000000"/>
                        </a:solidFill>
                        <a:effectLst/>
                        <a:latin typeface="Century Gothic" panose="020B0502020202020204" pitchFamily="34" charset="0"/>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7824203"/>
                  </a:ext>
                </a:extLst>
              </a:tr>
              <a:tr h="607745">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r>
                        <a:rPr lang="en-US" sz="1200" b="0" i="0" dirty="0">
                          <a:solidFill>
                            <a:srgbClr val="000000"/>
                          </a:solidFill>
                          <a:effectLst/>
                          <a:latin typeface="Century Gothic" panose="020B0502020202020204" pitchFamily="34" charset="0"/>
                        </a:rPr>
                        <a:t>Measurable Skill Gains Rate </a:t>
                      </a:r>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6853096"/>
                  </a:ext>
                </a:extLst>
              </a:tr>
              <a:tr h="648771">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r>
                        <a:rPr lang="en-US" sz="1200" b="0" i="0" dirty="0">
                          <a:solidFill>
                            <a:srgbClr val="000000"/>
                          </a:solidFill>
                          <a:effectLst/>
                          <a:latin typeface="Century Gothic" panose="020B0502020202020204" pitchFamily="34" charset="0"/>
                        </a:rPr>
                        <a:t>Effectiveness in Serving Employers </a:t>
                      </a:r>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999399938"/>
                  </a:ext>
                </a:extLst>
              </a:tr>
              <a:tr h="607745">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r>
                        <a:rPr lang="en-US" sz="1200" b="1" i="0" dirty="0">
                          <a:solidFill>
                            <a:srgbClr val="000000"/>
                          </a:solidFill>
                          <a:effectLst/>
                          <a:latin typeface="Century Gothic" panose="020B0502020202020204" pitchFamily="34" charset="0"/>
                        </a:rPr>
                        <a:t>Overall State Program Score</a:t>
                      </a:r>
                      <a:r>
                        <a:rPr lang="en-US" sz="1200" b="0" i="0" dirty="0">
                          <a:solidFill>
                            <a:srgbClr val="000000"/>
                          </a:solidFill>
                          <a:effectLst/>
                          <a:latin typeface="Century Gothic" panose="020B0502020202020204" pitchFamily="34" charset="0"/>
                        </a:rPr>
                        <a:t> </a:t>
                      </a:r>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endParaRPr lang="en-US" b="0" i="0" dirty="0">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Univers"/>
                        </a:defRPr>
                      </a:lvl1pPr>
                      <a:lvl2pPr marL="457200" algn="l" defTabSz="914400" rtl="0" eaLnBrk="1" latinLnBrk="0" hangingPunct="1">
                        <a:defRPr sz="1800" kern="1200">
                          <a:solidFill>
                            <a:schemeClr val="dk1"/>
                          </a:solidFill>
                          <a:latin typeface="Univers"/>
                        </a:defRPr>
                      </a:lvl2pPr>
                      <a:lvl3pPr marL="914400" algn="l" defTabSz="914400" rtl="0" eaLnBrk="1" latinLnBrk="0" hangingPunct="1">
                        <a:defRPr sz="1800" kern="1200">
                          <a:solidFill>
                            <a:schemeClr val="dk1"/>
                          </a:solidFill>
                          <a:latin typeface="Univers"/>
                        </a:defRPr>
                      </a:lvl3pPr>
                      <a:lvl4pPr marL="1371600" algn="l" defTabSz="914400" rtl="0" eaLnBrk="1" latinLnBrk="0" hangingPunct="1">
                        <a:defRPr sz="1800" kern="1200">
                          <a:solidFill>
                            <a:schemeClr val="dk1"/>
                          </a:solidFill>
                          <a:latin typeface="Univers"/>
                        </a:defRPr>
                      </a:lvl4pPr>
                      <a:lvl5pPr marL="1828800" algn="l" defTabSz="914400" rtl="0" eaLnBrk="1" latinLnBrk="0" hangingPunct="1">
                        <a:defRPr sz="1800" kern="1200">
                          <a:solidFill>
                            <a:schemeClr val="dk1"/>
                          </a:solidFill>
                          <a:latin typeface="Univers"/>
                        </a:defRPr>
                      </a:lvl5pPr>
                      <a:lvl6pPr marL="2286000" algn="l" defTabSz="914400" rtl="0" eaLnBrk="1" latinLnBrk="0" hangingPunct="1">
                        <a:defRPr sz="1800" kern="1200">
                          <a:solidFill>
                            <a:schemeClr val="dk1"/>
                          </a:solidFill>
                          <a:latin typeface="Univers"/>
                        </a:defRPr>
                      </a:lvl6pPr>
                      <a:lvl7pPr marL="2743200" algn="l" defTabSz="914400" rtl="0" eaLnBrk="1" latinLnBrk="0" hangingPunct="1">
                        <a:defRPr sz="1800" kern="1200">
                          <a:solidFill>
                            <a:schemeClr val="dk1"/>
                          </a:solidFill>
                          <a:latin typeface="Univers"/>
                        </a:defRPr>
                      </a:lvl7pPr>
                      <a:lvl8pPr marL="3200400" algn="l" defTabSz="914400" rtl="0" eaLnBrk="1" latinLnBrk="0" hangingPunct="1">
                        <a:defRPr sz="1800" kern="1200">
                          <a:solidFill>
                            <a:schemeClr val="dk1"/>
                          </a:solidFill>
                          <a:latin typeface="Univers"/>
                        </a:defRPr>
                      </a:lvl8pPr>
                      <a:lvl9pPr marL="3657600" algn="l" defTabSz="914400" rtl="0" eaLnBrk="1" latinLnBrk="0" hangingPunct="1">
                        <a:defRPr sz="1800" kern="1200">
                          <a:solidFill>
                            <a:schemeClr val="dk1"/>
                          </a:solidFill>
                          <a:latin typeface="Univers"/>
                        </a:defRPr>
                      </a:lvl9pPr>
                    </a:lstStyle>
                    <a:p>
                      <a:pPr algn="ctr" rtl="0" fontAlgn="base"/>
                      <a:r>
                        <a:rPr lang="en-US" sz="1200" b="0" i="0" dirty="0">
                          <a:solidFill>
                            <a:schemeClr val="bg1">
                              <a:lumMod val="85000"/>
                            </a:schemeClr>
                          </a:solidFill>
                          <a:effectLst/>
                          <a:latin typeface="Century Gothic" panose="020B0502020202020204" pitchFamily="34" charset="0"/>
                        </a:rPr>
                        <a:t> - </a:t>
                      </a:r>
                      <a:endParaRPr lang="en-US" b="0" i="0" dirty="0">
                        <a:solidFill>
                          <a:schemeClr val="bg1">
                            <a:lumMod val="85000"/>
                          </a:schemeClr>
                        </a:solidFill>
                        <a:effectLst/>
                        <a:latin typeface="Century Gothic" panose="020B0502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2149488"/>
                  </a:ext>
                </a:extLst>
              </a:tr>
            </a:tbl>
          </a:graphicData>
        </a:graphic>
      </p:graphicFrame>
      <p:sp>
        <p:nvSpPr>
          <p:cNvPr id="3" name="Rectangle 2">
            <a:extLst>
              <a:ext uri="{FF2B5EF4-FFF2-40B4-BE49-F238E27FC236}">
                <a16:creationId xmlns:a16="http://schemas.microsoft.com/office/drawing/2014/main" id="{100C8BDB-761D-BF06-C2D6-1D36C72B9034}"/>
              </a:ext>
              <a:ext uri="{C183D7F6-B498-43B3-948B-1728B52AA6E4}">
                <adec:decorative xmlns:adec="http://schemas.microsoft.com/office/drawing/2017/decorative" val="1"/>
              </a:ext>
            </a:extLst>
          </p:cNvPr>
          <p:cNvSpPr/>
          <p:nvPr/>
        </p:nvSpPr>
        <p:spPr>
          <a:xfrm>
            <a:off x="8990176" y="1091485"/>
            <a:ext cx="1418602" cy="5151927"/>
          </a:xfrm>
          <a:prstGeom prst="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C6334E1-8216-AF49-DA7D-500CCEF8C5CA}"/>
              </a:ext>
              <a:ext uri="{C183D7F6-B498-43B3-948B-1728B52AA6E4}">
                <adec:decorative xmlns:adec="http://schemas.microsoft.com/office/drawing/2017/decorative" val="1"/>
              </a:ext>
            </a:extLst>
          </p:cNvPr>
          <p:cNvSpPr/>
          <p:nvPr/>
        </p:nvSpPr>
        <p:spPr>
          <a:xfrm rot="16200000">
            <a:off x="5779807" y="-3573388"/>
            <a:ext cx="666572" cy="11468100"/>
          </a:xfrm>
          <a:prstGeom prst="rect">
            <a:avLst/>
          </a:prstGeom>
          <a:noFill/>
          <a:ln w="571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9258646-4BA3-253E-8C28-741A2A77830C}"/>
              </a:ext>
              <a:ext uri="{C183D7F6-B498-43B3-948B-1728B52AA6E4}">
                <adec:decorative xmlns:adec="http://schemas.microsoft.com/office/drawing/2017/decorative" val="1"/>
              </a:ext>
            </a:extLst>
          </p:cNvPr>
          <p:cNvSpPr/>
          <p:nvPr/>
        </p:nvSpPr>
        <p:spPr>
          <a:xfrm rot="16200000">
            <a:off x="10829927" y="1468451"/>
            <a:ext cx="596065" cy="1384418"/>
          </a:xfrm>
          <a:prstGeom prst="rect">
            <a:avLst/>
          </a:prstGeom>
          <a:solidFill>
            <a:srgbClr val="FFC0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0748EB6-58A0-2CF6-752C-D803025AF76C}"/>
              </a:ext>
              <a:ext uri="{C183D7F6-B498-43B3-948B-1728B52AA6E4}">
                <adec:decorative xmlns:adec="http://schemas.microsoft.com/office/drawing/2017/decorative" val="1"/>
              </a:ext>
            </a:extLst>
          </p:cNvPr>
          <p:cNvSpPr/>
          <p:nvPr/>
        </p:nvSpPr>
        <p:spPr>
          <a:xfrm rot="16200000">
            <a:off x="10839804" y="3989477"/>
            <a:ext cx="596065" cy="1384418"/>
          </a:xfrm>
          <a:prstGeom prst="rect">
            <a:avLst/>
          </a:prstGeom>
          <a:solidFill>
            <a:srgbClr val="FFC0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AC61D5D-F273-562B-E079-58D375A6E10A}"/>
              </a:ext>
              <a:ext uri="{C183D7F6-B498-43B3-948B-1728B52AA6E4}">
                <adec:decorative xmlns:adec="http://schemas.microsoft.com/office/drawing/2017/decorative" val="1"/>
              </a:ext>
            </a:extLst>
          </p:cNvPr>
          <p:cNvSpPr/>
          <p:nvPr/>
        </p:nvSpPr>
        <p:spPr>
          <a:xfrm rot="16200000">
            <a:off x="5779806" y="-1054566"/>
            <a:ext cx="666572" cy="11468100"/>
          </a:xfrm>
          <a:prstGeom prst="rect">
            <a:avLst/>
          </a:prstGeom>
          <a:noFill/>
          <a:ln w="571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95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8"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10FEAA48-74F8-B153-2F77-CF512AB7E9B9}"/>
              </a:ext>
            </a:extLst>
          </p:cNvPr>
          <p:cNvSpPr>
            <a:spLocks noGrp="1"/>
          </p:cNvSpPr>
          <p:nvPr>
            <p:ph type="title"/>
          </p:nvPr>
        </p:nvSpPr>
        <p:spPr>
          <a:xfrm>
            <a:off x="299622" y="409762"/>
            <a:ext cx="11526618" cy="876114"/>
          </a:xfrm>
        </p:spPr>
        <p:txBody>
          <a:bodyPr>
            <a:noAutofit/>
          </a:bodyPr>
          <a:lstStyle/>
          <a:p>
            <a:r>
              <a:rPr lang="en-US" sz="3600" b="1" dirty="0">
                <a:latin typeface="Century Gothic" panose="020B0502020202020204" pitchFamily="34" charset="0"/>
              </a:rPr>
              <a:t>WIOA Performance Assessments in PY 2024</a:t>
            </a:r>
          </a:p>
        </p:txBody>
      </p:sp>
      <p:sp>
        <p:nvSpPr>
          <p:cNvPr id="19" name="Content Placeholder 18">
            <a:extLst>
              <a:ext uri="{FF2B5EF4-FFF2-40B4-BE49-F238E27FC236}">
                <a16:creationId xmlns:a16="http://schemas.microsoft.com/office/drawing/2014/main" id="{3EE6B31E-27B6-77BE-3589-0936CECD03B6}"/>
              </a:ext>
            </a:extLst>
          </p:cNvPr>
          <p:cNvSpPr>
            <a:spLocks noGrp="1"/>
          </p:cNvSpPr>
          <p:nvPr>
            <p:ph idx="1"/>
          </p:nvPr>
        </p:nvSpPr>
        <p:spPr>
          <a:xfrm>
            <a:off x="6112046" y="1336120"/>
            <a:ext cx="5678905" cy="4840843"/>
          </a:xfrm>
        </p:spPr>
        <p:txBody>
          <a:bodyPr>
            <a:normAutofit/>
          </a:bodyPr>
          <a:lstStyle/>
          <a:p>
            <a:pPr marL="457200" lvl="1" indent="0">
              <a:buNone/>
            </a:pPr>
            <a:endParaRPr lang="en-US" sz="2000" i="1" dirty="0"/>
          </a:p>
          <a:p>
            <a:pPr marL="0" indent="0">
              <a:buNone/>
            </a:pPr>
            <a:r>
              <a:rPr lang="en-US" b="1" dirty="0">
                <a:solidFill>
                  <a:schemeClr val="accent1">
                    <a:lumMod val="75000"/>
                  </a:schemeClr>
                </a:solidFill>
              </a:rPr>
              <a:t>PY 2024</a:t>
            </a:r>
          </a:p>
          <a:p>
            <a:pPr marL="457200" lvl="1" indent="0">
              <a:buNone/>
            </a:pPr>
            <a:r>
              <a:rPr lang="en-US" dirty="0"/>
              <a:t>52 States x 5 Individual Indicators = </a:t>
            </a:r>
            <a:r>
              <a:rPr lang="en-US" b="1" dirty="0"/>
              <a:t>260</a:t>
            </a:r>
          </a:p>
          <a:p>
            <a:pPr marL="457200" lvl="1" indent="0">
              <a:buNone/>
            </a:pPr>
            <a:r>
              <a:rPr lang="en-US" sz="2000" i="1" dirty="0"/>
              <a:t>(Failing indicator scores &lt;50%)</a:t>
            </a:r>
          </a:p>
          <a:p>
            <a:pPr marL="457200" lvl="1" indent="0">
              <a:buNone/>
            </a:pPr>
            <a:r>
              <a:rPr lang="en-US" dirty="0"/>
              <a:t>+ Overall State Program Scores      =   </a:t>
            </a:r>
            <a:r>
              <a:rPr lang="en-US" b="1" dirty="0"/>
              <a:t>52</a:t>
            </a:r>
          </a:p>
          <a:p>
            <a:pPr marL="457200" lvl="1" indent="0">
              <a:buNone/>
            </a:pPr>
            <a:r>
              <a:rPr lang="en-US" sz="2000" i="1" dirty="0"/>
              <a:t>(Failing program scores &lt;90%)</a:t>
            </a:r>
          </a:p>
          <a:p>
            <a:pPr marL="457200" lvl="1" indent="0">
              <a:buNone/>
            </a:pPr>
            <a:r>
              <a:rPr lang="en-US" dirty="0"/>
              <a:t>   </a:t>
            </a:r>
            <a:endParaRPr lang="en-US" sz="2400" dirty="0"/>
          </a:p>
          <a:p>
            <a:pPr marL="457200" lvl="1" indent="0">
              <a:buNone/>
            </a:pPr>
            <a:r>
              <a:rPr lang="en-US" dirty="0"/>
              <a:t>A total of </a:t>
            </a:r>
            <a:r>
              <a:rPr lang="en-US" b="1" dirty="0">
                <a:solidFill>
                  <a:schemeClr val="accent1">
                    <a:lumMod val="75000"/>
                  </a:schemeClr>
                </a:solidFill>
              </a:rPr>
              <a:t>312</a:t>
            </a:r>
            <a:r>
              <a:rPr lang="en-US" b="1" dirty="0"/>
              <a:t> </a:t>
            </a:r>
            <a:r>
              <a:rPr lang="en-US" dirty="0"/>
              <a:t>assessments determined internally by RSA</a:t>
            </a:r>
          </a:p>
        </p:txBody>
      </p:sp>
      <p:grpSp>
        <p:nvGrpSpPr>
          <p:cNvPr id="3" name="Group 2" descr="Image depicting the 52 states and territories. Asterisks mark the states of Hawaii and Arkansas.">
            <a:extLst>
              <a:ext uri="{FF2B5EF4-FFF2-40B4-BE49-F238E27FC236}">
                <a16:creationId xmlns:a16="http://schemas.microsoft.com/office/drawing/2014/main" id="{875F722F-6C92-D294-E1B8-309CC52E8794}"/>
              </a:ext>
            </a:extLst>
          </p:cNvPr>
          <p:cNvGrpSpPr/>
          <p:nvPr/>
        </p:nvGrpSpPr>
        <p:grpSpPr>
          <a:xfrm>
            <a:off x="420585" y="1746376"/>
            <a:ext cx="5440971" cy="3343784"/>
            <a:chOff x="197836" y="1438183"/>
            <a:chExt cx="4808251" cy="2740703"/>
          </a:xfrm>
        </p:grpSpPr>
        <p:pic>
          <p:nvPicPr>
            <p:cNvPr id="5" name="Picture 4" descr="Home : Geographic Information : U.S. Bureau of Labor Statistics">
              <a:extLst>
                <a:ext uri="{FF2B5EF4-FFF2-40B4-BE49-F238E27FC236}">
                  <a16:creationId xmlns:a16="http://schemas.microsoft.com/office/drawing/2014/main" id="{EED79532-B1B5-B849-0545-6B2644C50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36" y="1438183"/>
              <a:ext cx="4808251" cy="27407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D25827-0D4D-825C-D78E-0CDE8338B226}"/>
                </a:ext>
              </a:extLst>
            </p:cNvPr>
            <p:cNvSpPr/>
            <p:nvPr/>
          </p:nvSpPr>
          <p:spPr>
            <a:xfrm>
              <a:off x="4048217" y="3355676"/>
              <a:ext cx="816746" cy="4794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6562148-8EBC-B72F-E251-AECF550726E0}"/>
                </a:ext>
              </a:extLst>
            </p:cNvPr>
            <p:cNvSpPr/>
            <p:nvPr/>
          </p:nvSpPr>
          <p:spPr>
            <a:xfrm rot="5400000">
              <a:off x="830621" y="3573139"/>
              <a:ext cx="241537" cy="4794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D081988E-D493-EA14-E941-D9CA793FE0DC}"/>
              </a:ext>
            </a:extLst>
          </p:cNvPr>
          <p:cNvSpPr txBox="1"/>
          <p:nvPr/>
        </p:nvSpPr>
        <p:spPr>
          <a:xfrm>
            <a:off x="915474" y="5185811"/>
            <a:ext cx="10598749" cy="830997"/>
          </a:xfrm>
          <a:prstGeom prst="rect">
            <a:avLst/>
          </a:prstGeom>
          <a:noFill/>
        </p:spPr>
        <p:txBody>
          <a:bodyPr wrap="square" rtlCol="0">
            <a:spAutoFit/>
          </a:bodyPr>
          <a:lstStyle/>
          <a:p>
            <a:r>
              <a:rPr lang="en-US" sz="2400" b="1" dirty="0"/>
              <a:t>Arkansas</a:t>
            </a:r>
            <a:r>
              <a:rPr lang="en-US" sz="2400" dirty="0"/>
              <a:t> and </a:t>
            </a:r>
            <a:r>
              <a:rPr lang="en-US" sz="2400" b="1" dirty="0"/>
              <a:t>Hawaii</a:t>
            </a:r>
            <a:r>
              <a:rPr lang="en-US" sz="2400" dirty="0"/>
              <a:t> had Overall State Program Score failures and have initiated Performance Improvement Plans to avoid successive failures in PY 2025.</a:t>
            </a:r>
          </a:p>
        </p:txBody>
      </p:sp>
      <p:sp>
        <p:nvSpPr>
          <p:cNvPr id="8" name="Star: 5 Points 7">
            <a:extLst>
              <a:ext uri="{FF2B5EF4-FFF2-40B4-BE49-F238E27FC236}">
                <a16:creationId xmlns:a16="http://schemas.microsoft.com/office/drawing/2014/main" id="{5D5BEFFD-498B-55F4-B88C-91CD745F93EC}"/>
              </a:ext>
              <a:ext uri="{C183D7F6-B498-43B3-948B-1728B52AA6E4}">
                <adec:decorative xmlns:adec="http://schemas.microsoft.com/office/drawing/2017/decorative" val="1"/>
              </a:ext>
            </a:extLst>
          </p:cNvPr>
          <p:cNvSpPr/>
          <p:nvPr/>
        </p:nvSpPr>
        <p:spPr>
          <a:xfrm>
            <a:off x="3203711" y="3652193"/>
            <a:ext cx="163981" cy="168433"/>
          </a:xfrm>
          <a:prstGeom prst="star5">
            <a:avLst>
              <a:gd name="adj" fmla="val 0"/>
              <a:gd name="hf" fmla="val 105146"/>
              <a:gd name="vf" fmla="val 110557"/>
            </a:avLst>
          </a:prstGeom>
          <a:solidFill>
            <a:srgbClr val="FFC000"/>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280CDA0D-1D82-D458-BA2A-AE40B8FC75CB}"/>
              </a:ext>
              <a:ext uri="{C183D7F6-B498-43B3-948B-1728B52AA6E4}">
                <adec:decorative xmlns:adec="http://schemas.microsoft.com/office/drawing/2017/decorative" val="1"/>
              </a:ext>
            </a:extLst>
          </p:cNvPr>
          <p:cNvSpPr/>
          <p:nvPr/>
        </p:nvSpPr>
        <p:spPr>
          <a:xfrm>
            <a:off x="1505849" y="4586574"/>
            <a:ext cx="163981" cy="168433"/>
          </a:xfrm>
          <a:prstGeom prst="star5">
            <a:avLst>
              <a:gd name="adj" fmla="val 0"/>
              <a:gd name="hf" fmla="val 105146"/>
              <a:gd name="vf" fmla="val 110557"/>
            </a:avLst>
          </a:prstGeom>
          <a:solidFill>
            <a:srgbClr val="FFC000"/>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195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2" y="409762"/>
            <a:ext cx="11526618" cy="876114"/>
          </a:xfrm>
        </p:spPr>
        <p:txBody>
          <a:bodyPr>
            <a:noAutofit/>
          </a:bodyPr>
          <a:lstStyle/>
          <a:p>
            <a:r>
              <a:rPr lang="en-US" sz="3600" b="1" dirty="0">
                <a:latin typeface="Century Gothic" panose="020B0502020202020204" pitchFamily="34" charset="0"/>
              </a:rPr>
              <a:t>“Actual” Performance vs. “Assessed” Performance</a:t>
            </a:r>
          </a:p>
        </p:txBody>
      </p:sp>
      <p:sp>
        <p:nvSpPr>
          <p:cNvPr id="12" name="Content Placeholder 1">
            <a:extLst>
              <a:ext uri="{FF2B5EF4-FFF2-40B4-BE49-F238E27FC236}">
                <a16:creationId xmlns:a16="http://schemas.microsoft.com/office/drawing/2014/main" id="{3FA0D23F-D921-4E47-8904-4069D2DE6FE9}"/>
              </a:ext>
            </a:extLst>
          </p:cNvPr>
          <p:cNvSpPr txBox="1">
            <a:spLocks/>
          </p:cNvSpPr>
          <p:nvPr/>
        </p:nvSpPr>
        <p:spPr>
          <a:xfrm>
            <a:off x="341007" y="1402504"/>
            <a:ext cx="11677680" cy="4408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lang="en-US" dirty="0">
                <a:solidFill>
                  <a:prstClr val="black"/>
                </a:solidFill>
                <a:latin typeface="Century Gothic" panose="020B0502020202020204" pitchFamily="34" charset="0"/>
              </a:rPr>
              <a:t>A State’s Actual Performance is the result that they achieve at the end of the program year.</a:t>
            </a:r>
          </a:p>
          <a:p>
            <a:pPr lvl="1">
              <a:spcBef>
                <a:spcPts val="1000"/>
              </a:spcBef>
              <a:spcAft>
                <a:spcPts val="1200"/>
              </a:spcAf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 example,</a:t>
            </a:r>
            <a:r>
              <a:rPr kumimoji="0" lang="en-US"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in PY 24, Alabama</a:t>
            </a:r>
            <a:r>
              <a:rPr lang="en-US" dirty="0">
                <a:solidFill>
                  <a:prstClr val="black"/>
                </a:solidFill>
                <a:latin typeface="Century Gothic" panose="020B0502020202020204" pitchFamily="34" charset="0"/>
              </a:rPr>
              <a:t> found that </a:t>
            </a:r>
            <a:r>
              <a:rPr lang="en-US" b="1" dirty="0">
                <a:solidFill>
                  <a:prstClr val="black"/>
                </a:solidFill>
                <a:latin typeface="Century Gothic" panose="020B0502020202020204" pitchFamily="34" charset="0"/>
              </a:rPr>
              <a:t>58.3% </a:t>
            </a:r>
            <a:r>
              <a:rPr lang="en-US" dirty="0">
                <a:solidFill>
                  <a:prstClr val="black"/>
                </a:solidFill>
                <a:latin typeface="Century Gothic" panose="020B0502020202020204" pitchFamily="34" charset="0"/>
              </a:rPr>
              <a:t>of participants that exited after IPE development were employed in the 4</a:t>
            </a:r>
            <a:r>
              <a:rPr lang="en-US" baseline="30000" dirty="0">
                <a:solidFill>
                  <a:prstClr val="black"/>
                </a:solidFill>
                <a:latin typeface="Century Gothic" panose="020B0502020202020204" pitchFamily="34" charset="0"/>
              </a:rPr>
              <a:t>th</a:t>
            </a:r>
            <a:r>
              <a:rPr lang="en-US" dirty="0">
                <a:solidFill>
                  <a:prstClr val="black"/>
                </a:solidFill>
                <a:latin typeface="Century Gothic" panose="020B0502020202020204" pitchFamily="34" charset="0"/>
              </a:rPr>
              <a:t> quarter after exit. This ranked 11</a:t>
            </a:r>
            <a:r>
              <a:rPr lang="en-US" baseline="30000" dirty="0">
                <a:solidFill>
                  <a:prstClr val="black"/>
                </a:solidFill>
                <a:latin typeface="Century Gothic" panose="020B0502020202020204" pitchFamily="34" charset="0"/>
              </a:rPr>
              <a:t>th</a:t>
            </a:r>
            <a:r>
              <a:rPr lang="en-US" dirty="0">
                <a:solidFill>
                  <a:prstClr val="black"/>
                </a:solidFill>
                <a:latin typeface="Century Gothic" panose="020B0502020202020204" pitchFamily="34" charset="0"/>
              </a:rPr>
              <a:t> among the 52 States.</a:t>
            </a:r>
          </a:p>
          <a:p>
            <a:pPr>
              <a:spcAft>
                <a:spcPts val="1200"/>
              </a:spcAf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a:t>
            </a:r>
            <a:r>
              <a:rPr kumimoji="0" lang="en-US"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State’s Assessed Performance is the result of a calculation that divides actual performance by a statistically adjusted target.</a:t>
            </a:r>
          </a:p>
          <a:p>
            <a:pPr lvl="1">
              <a:spcAft>
                <a:spcPts val="1200"/>
              </a:spcAft>
              <a:defRPr/>
            </a:pPr>
            <a:r>
              <a:rPr lang="en-US" baseline="0" dirty="0">
                <a:solidFill>
                  <a:prstClr val="black"/>
                </a:solidFill>
                <a:latin typeface="Century Gothic" panose="020B0502020202020204" pitchFamily="34" charset="0"/>
              </a:rPr>
              <a:t>For example, Alabama’s </a:t>
            </a:r>
            <a:r>
              <a:rPr lang="en-US" dirty="0">
                <a:solidFill>
                  <a:prstClr val="black"/>
                </a:solidFill>
                <a:latin typeface="Century Gothic" panose="020B0502020202020204" pitchFamily="34" charset="0"/>
              </a:rPr>
              <a:t>58.3</a:t>
            </a:r>
            <a:r>
              <a:rPr lang="en-US" baseline="0" dirty="0">
                <a:solidFill>
                  <a:prstClr val="black"/>
                </a:solidFill>
                <a:latin typeface="Century Gothic" panose="020B0502020202020204" pitchFamily="34" charset="0"/>
              </a:rPr>
              <a:t>% result </a:t>
            </a:r>
            <a:r>
              <a:rPr lang="en-US" dirty="0">
                <a:solidFill>
                  <a:prstClr val="black"/>
                </a:solidFill>
                <a:latin typeface="Century Gothic" panose="020B0502020202020204" pitchFamily="34" charset="0"/>
              </a:rPr>
              <a:t>for</a:t>
            </a:r>
            <a:r>
              <a:rPr lang="en-US" baseline="0" dirty="0">
                <a:solidFill>
                  <a:prstClr val="black"/>
                </a:solidFill>
                <a:latin typeface="Century Gothic" panose="020B0502020202020204" pitchFamily="34" charset="0"/>
              </a:rPr>
              <a:t> the</a:t>
            </a:r>
            <a:r>
              <a:rPr lang="en-US" dirty="0">
                <a:solidFill>
                  <a:prstClr val="black"/>
                </a:solidFill>
                <a:latin typeface="Century Gothic" panose="020B0502020202020204" pitchFamily="34" charset="0"/>
              </a:rPr>
              <a:t> 4</a:t>
            </a:r>
            <a:r>
              <a:rPr lang="en-US" baseline="30000" dirty="0">
                <a:solidFill>
                  <a:prstClr val="black"/>
                </a:solidFill>
                <a:latin typeface="Century Gothic" panose="020B0502020202020204" pitchFamily="34" charset="0"/>
              </a:rPr>
              <a:t>th</a:t>
            </a:r>
            <a:r>
              <a:rPr lang="en-US" dirty="0">
                <a:solidFill>
                  <a:prstClr val="black"/>
                </a:solidFill>
                <a:latin typeface="Century Gothic" panose="020B0502020202020204" pitchFamily="34" charset="0"/>
              </a:rPr>
              <a:t> quarter </a:t>
            </a:r>
            <a:r>
              <a:rPr lang="en-US" baseline="0" dirty="0">
                <a:solidFill>
                  <a:prstClr val="black"/>
                </a:solidFill>
                <a:latin typeface="Century Gothic" panose="020B0502020202020204" pitchFamily="34" charset="0"/>
              </a:rPr>
              <a:t>employment </a:t>
            </a:r>
            <a:r>
              <a:rPr lang="en-US" dirty="0">
                <a:solidFill>
                  <a:prstClr val="black"/>
                </a:solidFill>
                <a:latin typeface="Century Gothic" panose="020B0502020202020204" pitchFamily="34" charset="0"/>
              </a:rPr>
              <a:t>r</a:t>
            </a:r>
            <a:r>
              <a:rPr lang="en-US" baseline="0" dirty="0">
                <a:solidFill>
                  <a:prstClr val="black"/>
                </a:solidFill>
                <a:latin typeface="Century Gothic" panose="020B0502020202020204" pitchFamily="34" charset="0"/>
              </a:rPr>
              <a:t>ate was divided by the adjusted (target) level of </a:t>
            </a:r>
            <a:r>
              <a:rPr lang="en-US" dirty="0">
                <a:solidFill>
                  <a:prstClr val="black"/>
                </a:solidFill>
                <a:latin typeface="Century Gothic" panose="020B0502020202020204" pitchFamily="34" charset="0"/>
              </a:rPr>
              <a:t>56.8</a:t>
            </a:r>
            <a:r>
              <a:rPr lang="en-US" baseline="0" dirty="0">
                <a:solidFill>
                  <a:prstClr val="black"/>
                </a:solidFill>
                <a:latin typeface="Century Gothic" panose="020B0502020202020204" pitchFamily="34" charset="0"/>
              </a:rPr>
              <a:t>% for an assessment</a:t>
            </a:r>
            <a:r>
              <a:rPr lang="en-US" dirty="0">
                <a:solidFill>
                  <a:prstClr val="black"/>
                </a:solidFill>
                <a:latin typeface="Century Gothic" panose="020B0502020202020204" pitchFamily="34" charset="0"/>
              </a:rPr>
              <a:t> result of </a:t>
            </a:r>
            <a:r>
              <a:rPr lang="en-US" b="1" dirty="0">
                <a:solidFill>
                  <a:prstClr val="black"/>
                </a:solidFill>
                <a:latin typeface="Century Gothic" panose="020B0502020202020204" pitchFamily="34" charset="0"/>
              </a:rPr>
              <a:t>102.7%. </a:t>
            </a:r>
            <a:r>
              <a:rPr lang="en-US" dirty="0">
                <a:solidFill>
                  <a:prstClr val="black"/>
                </a:solidFill>
                <a:latin typeface="Century Gothic" panose="020B0502020202020204" pitchFamily="34" charset="0"/>
              </a:rPr>
              <a:t>This indicator score ranked 8</a:t>
            </a:r>
            <a:r>
              <a:rPr lang="en-US" baseline="30000" dirty="0">
                <a:solidFill>
                  <a:prstClr val="black"/>
                </a:solidFill>
                <a:latin typeface="Century Gothic" panose="020B0502020202020204" pitchFamily="34" charset="0"/>
              </a:rPr>
              <a:t>th</a:t>
            </a:r>
            <a:r>
              <a:rPr lang="en-US" dirty="0">
                <a:solidFill>
                  <a:prstClr val="black"/>
                </a:solidFill>
                <a:latin typeface="Century Gothic" panose="020B0502020202020204" pitchFamily="34" charset="0"/>
              </a:rPr>
              <a:t> among the 52 States.</a:t>
            </a:r>
            <a:endParaRPr kumimoji="0" lang="en-US" i="0" u="none" strike="noStrike" kern="1200" cap="none" spc="0"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54850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fade">
                                      <p:cBhvr>
                                        <p:cTn id="18"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0E78E-CFAC-8AFF-ADBF-54889F20D82C}"/>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E7B37FEF-81D2-1090-9A81-96B25D8F120E}"/>
              </a:ext>
            </a:extLst>
          </p:cNvPr>
          <p:cNvSpPr txBox="1">
            <a:spLocks noGrp="1"/>
          </p:cNvSpPr>
          <p:nvPr>
            <p:ph type="title" idx="4294967295"/>
          </p:nvPr>
        </p:nvSpPr>
        <p:spPr>
          <a:xfrm>
            <a:off x="299622" y="409762"/>
            <a:ext cx="11526618" cy="8761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t>Actual Performance vs. Assessed Performance</a:t>
            </a:r>
          </a:p>
        </p:txBody>
      </p:sp>
      <p:grpSp>
        <p:nvGrpSpPr>
          <p:cNvPr id="18" name="Group 17" descr="Illustration of Actual vs Assessed performance. Example shows a State VR program ranking in Q4 Employment Rate as 43rd in actual performance but 3rd in Assessed performance. Suggests the need for higher goals.">
            <a:extLst>
              <a:ext uri="{FF2B5EF4-FFF2-40B4-BE49-F238E27FC236}">
                <a16:creationId xmlns:a16="http://schemas.microsoft.com/office/drawing/2014/main" id="{1508E46D-E737-6EBA-D642-F50F33A4DC77}"/>
              </a:ext>
            </a:extLst>
          </p:cNvPr>
          <p:cNvGrpSpPr/>
          <p:nvPr/>
        </p:nvGrpSpPr>
        <p:grpSpPr>
          <a:xfrm>
            <a:off x="1392865" y="1913856"/>
            <a:ext cx="8208341" cy="4252359"/>
            <a:chOff x="414671" y="1243344"/>
            <a:chExt cx="9250323" cy="4997303"/>
          </a:xfrm>
        </p:grpSpPr>
        <p:pic>
          <p:nvPicPr>
            <p:cNvPr id="9" name="Picture 8">
              <a:extLst>
                <a:ext uri="{FF2B5EF4-FFF2-40B4-BE49-F238E27FC236}">
                  <a16:creationId xmlns:a16="http://schemas.microsoft.com/office/drawing/2014/main" id="{E723897B-D48B-8DBA-6369-621B7FB0156C}"/>
                </a:ext>
              </a:extLst>
            </p:cNvPr>
            <p:cNvPicPr>
              <a:picLocks noChangeAspect="1"/>
            </p:cNvPicPr>
            <p:nvPr/>
          </p:nvPicPr>
          <p:blipFill>
            <a:blip r:embed="rId2"/>
            <a:srcRect l="-894" t="13568" r="361" b="2326"/>
            <a:stretch>
              <a:fillRect/>
            </a:stretch>
          </p:blipFill>
          <p:spPr>
            <a:xfrm>
              <a:off x="776176" y="1243344"/>
              <a:ext cx="8888818" cy="4997303"/>
            </a:xfrm>
            <a:prstGeom prst="rect">
              <a:avLst/>
            </a:prstGeom>
          </p:spPr>
        </p:pic>
        <p:pic>
          <p:nvPicPr>
            <p:cNvPr id="11" name="Picture 10">
              <a:extLst>
                <a:ext uri="{FF2B5EF4-FFF2-40B4-BE49-F238E27FC236}">
                  <a16:creationId xmlns:a16="http://schemas.microsoft.com/office/drawing/2014/main" id="{01C65434-3DF3-1E52-216C-B1C54E3ABE17}"/>
                </a:ext>
              </a:extLst>
            </p:cNvPr>
            <p:cNvPicPr>
              <a:picLocks noChangeAspect="1"/>
            </p:cNvPicPr>
            <p:nvPr/>
          </p:nvPicPr>
          <p:blipFill>
            <a:blip r:embed="rId3"/>
            <a:stretch>
              <a:fillRect/>
            </a:stretch>
          </p:blipFill>
          <p:spPr>
            <a:xfrm>
              <a:off x="414671" y="1701195"/>
              <a:ext cx="1256904" cy="4033022"/>
            </a:xfrm>
            <a:prstGeom prst="rect">
              <a:avLst/>
            </a:prstGeom>
          </p:spPr>
        </p:pic>
      </p:grpSp>
      <p:sp>
        <p:nvSpPr>
          <p:cNvPr id="19" name="Content Placeholder 1">
            <a:extLst>
              <a:ext uri="{FF2B5EF4-FFF2-40B4-BE49-F238E27FC236}">
                <a16:creationId xmlns:a16="http://schemas.microsoft.com/office/drawing/2014/main" id="{A8D01CC4-52C6-33A5-BE78-2DA6412F6DB6}"/>
              </a:ext>
            </a:extLst>
          </p:cNvPr>
          <p:cNvSpPr txBox="1">
            <a:spLocks/>
          </p:cNvSpPr>
          <p:nvPr/>
        </p:nvSpPr>
        <p:spPr>
          <a:xfrm>
            <a:off x="341007" y="1402504"/>
            <a:ext cx="10493570" cy="876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Tx/>
              <a:buSzTx/>
              <a:buNone/>
              <a:tabLst/>
              <a:defRPr/>
            </a:pPr>
            <a:r>
              <a:rPr lang="en-US" b="1" dirty="0">
                <a:solidFill>
                  <a:schemeClr val="accent1"/>
                </a:solidFill>
                <a:latin typeface="Century Gothic" panose="020B0502020202020204" pitchFamily="34" charset="0"/>
                <a:hlinkClick r:id="rId4">
                  <a:extLst>
                    <a:ext uri="{A12FA001-AC4F-418D-AE19-62706E023703}">
                      <ahyp:hlinkClr xmlns:ahyp="http://schemas.microsoft.com/office/drawing/2018/hyperlinkcolor" val="tx"/>
                    </a:ext>
                  </a:extLst>
                </a:hlinkClick>
              </a:rPr>
              <a:t>State Comparisons</a:t>
            </a:r>
            <a:r>
              <a:rPr lang="en-US" dirty="0">
                <a:solidFill>
                  <a:schemeClr val="accent1"/>
                </a:solidFill>
                <a:latin typeface="Century Gothic" panose="020B0502020202020204" pitchFamily="34" charset="0"/>
              </a:rPr>
              <a:t> </a:t>
            </a:r>
            <a:r>
              <a:rPr lang="en-US" dirty="0">
                <a:solidFill>
                  <a:prstClr val="black"/>
                </a:solidFill>
                <a:latin typeface="Century Gothic" panose="020B0502020202020204" pitchFamily="34" charset="0"/>
              </a:rPr>
              <a:t>by Program/ Individual Indicator: ERQ2</a:t>
            </a:r>
            <a:endParaRPr kumimoji="0" lang="en-US"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0" name="Content Placeholder 1">
            <a:extLst>
              <a:ext uri="{FF2B5EF4-FFF2-40B4-BE49-F238E27FC236}">
                <a16:creationId xmlns:a16="http://schemas.microsoft.com/office/drawing/2014/main" id="{5F49A526-D72A-91C5-E485-F25F1C07B836}"/>
              </a:ext>
            </a:extLst>
          </p:cNvPr>
          <p:cNvSpPr txBox="1">
            <a:spLocks/>
          </p:cNvSpPr>
          <p:nvPr/>
        </p:nvSpPr>
        <p:spPr>
          <a:xfrm>
            <a:off x="341007" y="6358357"/>
            <a:ext cx="7622779" cy="43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1200"/>
              </a:spcAft>
              <a:buNone/>
              <a:defRPr/>
            </a:pPr>
            <a:r>
              <a:rPr lang="en-US" sz="2000" dirty="0">
                <a:solidFill>
                  <a:schemeClr val="bg1"/>
                </a:solidFill>
                <a:hlinkClick r:id="rId4">
                  <a:extLst>
                    <a:ext uri="{A12FA001-AC4F-418D-AE19-62706E023703}">
                      <ahyp:hlinkClr xmlns:ahyp="http://schemas.microsoft.com/office/drawing/2018/hyperlinkcolor" val="tx"/>
                    </a:ext>
                  </a:extLst>
                </a:hlinkClick>
              </a:rPr>
              <a:t>https://www.dol.gov/agencies/eta/performance/results/assessments</a:t>
            </a:r>
            <a:endParaRPr kumimoji="0" lang="en-US" sz="2000" i="0" u="none" strike="noStrike" kern="1200" cap="none" spc="0" normalizeH="0" baseline="0" noProof="0" dirty="0">
              <a:ln>
                <a:noFill/>
              </a:ln>
              <a:solidFill>
                <a:schemeClr val="bg1"/>
              </a:solidFill>
              <a:effectLst/>
              <a:uLnTx/>
              <a:uFillTx/>
              <a:latin typeface="Century Gothic" panose="020B0502020202020204" pitchFamily="34" charset="0"/>
            </a:endParaRPr>
          </a:p>
        </p:txBody>
      </p:sp>
    </p:spTree>
    <p:extLst>
      <p:ext uri="{BB962C8B-B14F-4D97-AF65-F5344CB8AC3E}">
        <p14:creationId xmlns:p14="http://schemas.microsoft.com/office/powerpoint/2010/main" val="2441912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97FAE-5C12-5A14-1273-D1CADEF9720A}"/>
            </a:ext>
          </a:extLst>
        </p:cNvPr>
        <p:cNvGrpSpPr/>
        <p:nvPr/>
      </p:nvGrpSpPr>
      <p:grpSpPr>
        <a:xfrm>
          <a:off x="0" y="0"/>
          <a:ext cx="0" cy="0"/>
          <a:chOff x="0" y="0"/>
          <a:chExt cx="0" cy="0"/>
        </a:xfrm>
      </p:grpSpPr>
      <p:sp>
        <p:nvSpPr>
          <p:cNvPr id="11" name="Title 2">
            <a:extLst>
              <a:ext uri="{FF2B5EF4-FFF2-40B4-BE49-F238E27FC236}">
                <a16:creationId xmlns:a16="http://schemas.microsoft.com/office/drawing/2014/main" id="{C8CF6257-E425-D3FF-83C9-790DC228ADD3}"/>
              </a:ext>
            </a:extLst>
          </p:cNvPr>
          <p:cNvSpPr>
            <a:spLocks noGrp="1"/>
          </p:cNvSpPr>
          <p:nvPr>
            <p:ph type="title"/>
          </p:nvPr>
        </p:nvSpPr>
        <p:spPr>
          <a:xfrm>
            <a:off x="160725" y="432911"/>
            <a:ext cx="11466809" cy="876114"/>
          </a:xfrm>
        </p:spPr>
        <p:txBody>
          <a:bodyPr>
            <a:normAutofit/>
          </a:bodyPr>
          <a:lstStyle/>
          <a:p>
            <a:r>
              <a:rPr lang="en-US" sz="3800" b="1" dirty="0">
                <a:latin typeface="Century Gothic" panose="020B0502020202020204" pitchFamily="34" charset="0"/>
              </a:rPr>
              <a:t>Recent Developments and New Resources</a:t>
            </a:r>
          </a:p>
        </p:txBody>
      </p:sp>
      <p:sp>
        <p:nvSpPr>
          <p:cNvPr id="12" name="Content Placeholder 1">
            <a:extLst>
              <a:ext uri="{FF2B5EF4-FFF2-40B4-BE49-F238E27FC236}">
                <a16:creationId xmlns:a16="http://schemas.microsoft.com/office/drawing/2014/main" id="{C617C7E6-6F29-09D4-3AC9-4622CC79DABC}"/>
              </a:ext>
            </a:extLst>
          </p:cNvPr>
          <p:cNvSpPr txBox="1">
            <a:spLocks/>
          </p:cNvSpPr>
          <p:nvPr/>
        </p:nvSpPr>
        <p:spPr>
          <a:xfrm>
            <a:off x="488515" y="1414732"/>
            <a:ext cx="11536471" cy="46632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US" sz="3200" dirty="0">
                <a:solidFill>
                  <a:schemeClr val="bg2">
                    <a:lumMod val="25000"/>
                  </a:schemeClr>
                </a:solidFill>
                <a:latin typeface="Century Gothic" panose="020B0502020202020204" pitchFamily="34" charset="0"/>
              </a:rPr>
              <a:t>PY 24 WIOA Performance Data Published</a:t>
            </a:r>
          </a:p>
          <a:p>
            <a:pPr lvl="1">
              <a:spcAft>
                <a:spcPts val="1200"/>
              </a:spcAft>
              <a:defRPr/>
            </a:pPr>
            <a:r>
              <a:rPr lang="en-US" sz="2800" dirty="0">
                <a:solidFill>
                  <a:schemeClr val="accent1"/>
                </a:solidFill>
                <a:latin typeface="Century Gothic" panose="020B0502020202020204" pitchFamily="34" charset="0"/>
                <a:hlinkClick r:id="rId3">
                  <a:extLst>
                    <a:ext uri="{A12FA001-AC4F-418D-AE19-62706E023703}">
                      <ahyp:hlinkClr xmlns:ahyp="http://schemas.microsoft.com/office/drawing/2018/hyperlinkcolor" val="tx"/>
                    </a:ext>
                  </a:extLst>
                </a:hlinkClick>
              </a:rPr>
              <a:t>PY 24 WIOA Performance in Review</a:t>
            </a:r>
            <a:endParaRPr lang="en-US" sz="2800" dirty="0">
              <a:solidFill>
                <a:schemeClr val="accent1"/>
              </a:solidFill>
              <a:latin typeface="Century Gothic" panose="020B0502020202020204" pitchFamily="34" charset="0"/>
            </a:endParaRPr>
          </a:p>
          <a:p>
            <a:pPr lvl="1">
              <a:spcAft>
                <a:spcPts val="1200"/>
              </a:spcAft>
              <a:defRPr/>
            </a:pPr>
            <a:r>
              <a:rPr lang="en-US" sz="2800" dirty="0">
                <a:solidFill>
                  <a:schemeClr val="accent1"/>
                </a:solidFill>
                <a:latin typeface="Century Gothic" panose="020B0502020202020204" pitchFamily="34" charset="0"/>
                <a:hlinkClick r:id="rId4">
                  <a:extLst>
                    <a:ext uri="{A12FA001-AC4F-418D-AE19-62706E023703}">
                      <ahyp:hlinkClr xmlns:ahyp="http://schemas.microsoft.com/office/drawing/2018/hyperlinkcolor" val="tx"/>
                    </a:ext>
                  </a:extLst>
                </a:hlinkClick>
              </a:rPr>
              <a:t>RSA Performance Assessments</a:t>
            </a:r>
            <a:endParaRPr lang="en-US" sz="2800" dirty="0">
              <a:solidFill>
                <a:schemeClr val="accent1"/>
              </a:solidFill>
              <a:latin typeface="Century Gothic" panose="020B0502020202020204" pitchFamily="34" charset="0"/>
            </a:endParaRPr>
          </a:p>
          <a:p>
            <a:pPr lvl="1">
              <a:spcAft>
                <a:spcPts val="1200"/>
              </a:spcAft>
              <a:defRPr/>
            </a:pPr>
            <a:r>
              <a:rPr lang="en-US" sz="2800" dirty="0">
                <a:solidFill>
                  <a:schemeClr val="accent1"/>
                </a:solidFill>
                <a:latin typeface="Century Gothic" panose="020B0502020202020204" pitchFamily="34" charset="0"/>
                <a:hlinkClick r:id="rId5">
                  <a:extLst>
                    <a:ext uri="{A12FA001-AC4F-418D-AE19-62706E023703}">
                      <ahyp:hlinkClr xmlns:ahyp="http://schemas.microsoft.com/office/drawing/2018/hyperlinkcolor" val="tx"/>
                    </a:ext>
                  </a:extLst>
                </a:hlinkClick>
              </a:rPr>
              <a:t>Performance Assessments Across Workforce Programs </a:t>
            </a:r>
            <a:r>
              <a:rPr lang="en-US" sz="2800" dirty="0">
                <a:solidFill>
                  <a:schemeClr val="accent1"/>
                </a:solidFill>
                <a:latin typeface="Century Gothic" panose="020B0502020202020204" pitchFamily="34" charset="0"/>
              </a:rPr>
              <a:t>(ETA)</a:t>
            </a:r>
          </a:p>
          <a:p>
            <a:pPr>
              <a:spcAft>
                <a:spcPts val="1200"/>
              </a:spcAft>
              <a:defRPr/>
            </a:pPr>
            <a:r>
              <a:rPr lang="en-US" sz="3200" dirty="0">
                <a:solidFill>
                  <a:schemeClr val="bg2">
                    <a:lumMod val="25000"/>
                  </a:schemeClr>
                </a:solidFill>
                <a:latin typeface="Century Gothic" panose="020B0502020202020204" pitchFamily="34" charset="0"/>
              </a:rPr>
              <a:t>PY 2025 Year-to-Date Progress Reflected in RSA Dashboards</a:t>
            </a:r>
          </a:p>
          <a:p>
            <a:pPr>
              <a:spcAft>
                <a:spcPts val="1200"/>
              </a:spcAft>
              <a:defRPr/>
            </a:pPr>
            <a:r>
              <a:rPr lang="en-US" sz="3200" dirty="0">
                <a:solidFill>
                  <a:schemeClr val="bg2">
                    <a:lumMod val="25000"/>
                  </a:schemeClr>
                </a:solidFill>
                <a:latin typeface="Century Gothic" panose="020B0502020202020204" pitchFamily="34" charset="0"/>
              </a:rPr>
              <a:t>PY 2026/2027 Negotiated Performance Levels</a:t>
            </a:r>
          </a:p>
          <a:p>
            <a:pPr lvl="1">
              <a:spcAft>
                <a:spcPts val="1200"/>
              </a:spcAft>
              <a:defRPr/>
            </a:pPr>
            <a:r>
              <a:rPr lang="en-US" sz="2800" dirty="0">
                <a:solidFill>
                  <a:schemeClr val="accent1"/>
                </a:solidFill>
                <a:latin typeface="Century Gothic" panose="020B0502020202020204" pitchFamily="34" charset="0"/>
                <a:hlinkClick r:id="rId6">
                  <a:extLst>
                    <a:ext uri="{A12FA001-AC4F-418D-AE19-62706E023703}">
                      <ahyp:hlinkClr xmlns:ahyp="http://schemas.microsoft.com/office/drawing/2018/hyperlinkcolor" val="tx"/>
                    </a:ext>
                  </a:extLst>
                </a:hlinkClick>
              </a:rPr>
              <a:t>RSA Negotiations Tool </a:t>
            </a:r>
            <a:r>
              <a:rPr lang="en-US" sz="2800" dirty="0">
                <a:solidFill>
                  <a:schemeClr val="bg2">
                    <a:lumMod val="25000"/>
                  </a:schemeClr>
                </a:solidFill>
                <a:latin typeface="Century Gothic" panose="020B0502020202020204" pitchFamily="34" charset="0"/>
              </a:rPr>
              <a:t>Reflects Performance of Blind Agencies</a:t>
            </a:r>
          </a:p>
        </p:txBody>
      </p:sp>
    </p:spTree>
    <p:extLst>
      <p:ext uri="{BB962C8B-B14F-4D97-AF65-F5344CB8AC3E}">
        <p14:creationId xmlns:p14="http://schemas.microsoft.com/office/powerpoint/2010/main" val="1406106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0E7D08-2E4D-4587-834F-B11BB793CCE0}"/>
              </a:ext>
            </a:extLst>
          </p:cNvPr>
          <p:cNvSpPr>
            <a:spLocks noGrp="1"/>
          </p:cNvSpPr>
          <p:nvPr>
            <p:ph idx="1"/>
          </p:nvPr>
        </p:nvSpPr>
        <p:spPr>
          <a:xfrm>
            <a:off x="647700" y="1484416"/>
            <a:ext cx="10862141" cy="4440134"/>
          </a:xfrm>
        </p:spPr>
        <p:txBody>
          <a:bodyPr>
            <a:normAutofit fontScale="92500" lnSpcReduction="10000"/>
          </a:bodyPr>
          <a:lstStyle/>
          <a:p>
            <a:r>
              <a:rPr lang="en-US" dirty="0">
                <a:solidFill>
                  <a:schemeClr val="tx1">
                    <a:lumMod val="85000"/>
                    <a:lumOff val="15000"/>
                  </a:schemeClr>
                </a:solidFill>
                <a:latin typeface="Century Gothic" panose="020B0502020202020204" pitchFamily="34" charset="0"/>
              </a:rPr>
              <a:t>Performance Negotiations for PY 2026/2027</a:t>
            </a:r>
          </a:p>
          <a:p>
            <a:pPr lvl="1"/>
            <a:r>
              <a:rPr lang="en-US" dirty="0">
                <a:solidFill>
                  <a:schemeClr val="tx1">
                    <a:lumMod val="85000"/>
                    <a:lumOff val="15000"/>
                  </a:schemeClr>
                </a:solidFill>
                <a:latin typeface="Century Gothic" panose="020B0502020202020204" pitchFamily="34" charset="0"/>
              </a:rPr>
              <a:t>Finalized by May of 2026</a:t>
            </a:r>
          </a:p>
          <a:p>
            <a:pPr lvl="1"/>
            <a:endParaRPr lang="en-US" sz="1400" dirty="0">
              <a:solidFill>
                <a:schemeClr val="tx1">
                  <a:lumMod val="85000"/>
                  <a:lumOff val="15000"/>
                </a:schemeClr>
              </a:solidFill>
              <a:latin typeface="Century Gothic" panose="020B0502020202020204" pitchFamily="34" charset="0"/>
            </a:endParaRPr>
          </a:p>
          <a:p>
            <a:r>
              <a:rPr lang="en-US" dirty="0">
                <a:solidFill>
                  <a:schemeClr val="tx1">
                    <a:lumMod val="85000"/>
                    <a:lumOff val="15000"/>
                  </a:schemeClr>
                </a:solidFill>
                <a:latin typeface="Century Gothic" panose="020B0502020202020204" pitchFamily="34" charset="0"/>
              </a:rPr>
              <a:t>Two Quarters Remaining in Program Year 2025</a:t>
            </a:r>
          </a:p>
          <a:p>
            <a:pPr lvl="1"/>
            <a:r>
              <a:rPr lang="en-US" dirty="0">
                <a:solidFill>
                  <a:schemeClr val="tx1">
                    <a:lumMod val="85000"/>
                    <a:lumOff val="15000"/>
                  </a:schemeClr>
                </a:solidFill>
                <a:latin typeface="Century Gothic" panose="020B0502020202020204" pitchFamily="34" charset="0"/>
              </a:rPr>
              <a:t>Assess and correct missing and incorrect data </a:t>
            </a:r>
          </a:p>
          <a:p>
            <a:pPr lvl="1"/>
            <a:r>
              <a:rPr lang="en-US" dirty="0">
                <a:solidFill>
                  <a:schemeClr val="tx1">
                    <a:lumMod val="85000"/>
                    <a:lumOff val="15000"/>
                  </a:schemeClr>
                </a:solidFill>
                <a:latin typeface="Century Gothic" panose="020B0502020202020204" pitchFamily="34" charset="0"/>
              </a:rPr>
              <a:t>Use RSA’s Dashboard and investigate flags</a:t>
            </a:r>
          </a:p>
          <a:p>
            <a:pPr lvl="1"/>
            <a:r>
              <a:rPr lang="en-US" dirty="0">
                <a:solidFill>
                  <a:schemeClr val="tx1">
                    <a:lumMod val="85000"/>
                    <a:lumOff val="15000"/>
                  </a:schemeClr>
                </a:solidFill>
                <a:latin typeface="Century Gothic" panose="020B0502020202020204" pitchFamily="34" charset="0"/>
              </a:rPr>
              <a:t>Let RSA know if you have data correction plans</a:t>
            </a:r>
          </a:p>
          <a:p>
            <a:pPr lvl="1"/>
            <a:r>
              <a:rPr lang="en-US" dirty="0">
                <a:solidFill>
                  <a:schemeClr val="tx1">
                    <a:lumMod val="85000"/>
                    <a:lumOff val="15000"/>
                  </a:schemeClr>
                </a:solidFill>
                <a:latin typeface="Century Gothic" panose="020B0502020202020204" pitchFamily="34" charset="0"/>
              </a:rPr>
              <a:t>Opportunity for resubmission diminishes the closer we get to July</a:t>
            </a:r>
          </a:p>
          <a:p>
            <a:pPr lvl="1"/>
            <a:r>
              <a:rPr lang="en-US" dirty="0">
                <a:solidFill>
                  <a:schemeClr val="tx1">
                    <a:lumMod val="85000"/>
                    <a:lumOff val="15000"/>
                  </a:schemeClr>
                </a:solidFill>
                <a:latin typeface="Century Gothic" panose="020B0502020202020204" pitchFamily="34" charset="0"/>
              </a:rPr>
              <a:t>Cannot accept correction requests after PY 25 is complete</a:t>
            </a:r>
          </a:p>
          <a:p>
            <a:pPr lvl="1"/>
            <a:endParaRPr lang="en-US" sz="1400" dirty="0">
              <a:solidFill>
                <a:schemeClr val="tx1">
                  <a:lumMod val="85000"/>
                  <a:lumOff val="15000"/>
                </a:schemeClr>
              </a:solidFill>
              <a:latin typeface="Century Gothic" panose="020B0502020202020204" pitchFamily="34" charset="0"/>
            </a:endParaRPr>
          </a:p>
          <a:p>
            <a:r>
              <a:rPr lang="en-US" dirty="0">
                <a:solidFill>
                  <a:schemeClr val="tx1">
                    <a:lumMod val="85000"/>
                    <a:lumOff val="15000"/>
                  </a:schemeClr>
                </a:solidFill>
                <a:latin typeface="Century Gothic" panose="020B0502020202020204" pitchFamily="34" charset="0"/>
              </a:rPr>
              <a:t>RSA-911 ICR Renewal Process to begin in April</a:t>
            </a:r>
          </a:p>
          <a:p>
            <a:pPr lvl="1"/>
            <a:r>
              <a:rPr lang="en-US" dirty="0">
                <a:solidFill>
                  <a:schemeClr val="tx1">
                    <a:lumMod val="85000"/>
                    <a:lumOff val="15000"/>
                  </a:schemeClr>
                </a:solidFill>
                <a:latin typeface="Century Gothic" panose="020B0502020202020204" pitchFamily="34" charset="0"/>
              </a:rPr>
              <a:t>RSA anticipates minimal change and significant burden reduction </a:t>
            </a:r>
          </a:p>
        </p:txBody>
      </p:sp>
      <p:sp>
        <p:nvSpPr>
          <p:cNvPr id="6" name="Title 5">
            <a:extLst>
              <a:ext uri="{FF2B5EF4-FFF2-40B4-BE49-F238E27FC236}">
                <a16:creationId xmlns:a16="http://schemas.microsoft.com/office/drawing/2014/main" id="{FD56B260-7395-58A4-10EE-81C446037987}"/>
              </a:ext>
            </a:extLst>
          </p:cNvPr>
          <p:cNvSpPr>
            <a:spLocks noGrp="1"/>
          </p:cNvSpPr>
          <p:nvPr>
            <p:ph type="title"/>
          </p:nvPr>
        </p:nvSpPr>
        <p:spPr>
          <a:xfrm>
            <a:off x="121270" y="365125"/>
            <a:ext cx="11543025" cy="1119291"/>
          </a:xfrm>
        </p:spPr>
        <p:txBody>
          <a:bodyPr>
            <a:normAutofit/>
          </a:bodyPr>
          <a:lstStyle/>
          <a:p>
            <a:r>
              <a:rPr lang="en-US" sz="3800" b="1" dirty="0">
                <a:latin typeface="Century Gothic" panose="020B0502020202020204" pitchFamily="34" charset="0"/>
              </a:rPr>
              <a:t>What’s Next in Reporting and WIOA Performance</a:t>
            </a:r>
          </a:p>
        </p:txBody>
      </p:sp>
    </p:spTree>
    <p:extLst>
      <p:ext uri="{BB962C8B-B14F-4D97-AF65-F5344CB8AC3E}">
        <p14:creationId xmlns:p14="http://schemas.microsoft.com/office/powerpoint/2010/main" val="1823175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A198D-85E8-BCC5-BB81-BE97A43AEF20}"/>
            </a:ext>
          </a:extLst>
        </p:cNvPr>
        <p:cNvGrpSpPr/>
        <p:nvPr/>
      </p:nvGrpSpPr>
      <p:grpSpPr>
        <a:xfrm>
          <a:off x="0" y="0"/>
          <a:ext cx="0" cy="0"/>
          <a:chOff x="0" y="0"/>
          <a:chExt cx="0" cy="0"/>
        </a:xfrm>
      </p:grpSpPr>
      <p:sp>
        <p:nvSpPr>
          <p:cNvPr id="11" name="Title 2">
            <a:extLst>
              <a:ext uri="{FF2B5EF4-FFF2-40B4-BE49-F238E27FC236}">
                <a16:creationId xmlns:a16="http://schemas.microsoft.com/office/drawing/2014/main" id="{9C4BCB0B-B9A2-5341-2974-D8CEFCC3458B}"/>
              </a:ext>
            </a:extLst>
          </p:cNvPr>
          <p:cNvSpPr>
            <a:spLocks noGrp="1"/>
          </p:cNvSpPr>
          <p:nvPr>
            <p:ph type="title"/>
          </p:nvPr>
        </p:nvSpPr>
        <p:spPr>
          <a:xfrm>
            <a:off x="149810" y="299273"/>
            <a:ext cx="11892379" cy="907304"/>
          </a:xfrm>
        </p:spPr>
        <p:txBody>
          <a:bodyPr>
            <a:noAutofit/>
          </a:bodyPr>
          <a:lstStyle/>
          <a:p>
            <a:r>
              <a:rPr lang="en-US" sz="3600" b="1" dirty="0">
                <a:latin typeface="Century Gothic" panose="020B0502020202020204" pitchFamily="34" charset="0"/>
              </a:rPr>
              <a:t>Celebrating Success Stories</a:t>
            </a:r>
          </a:p>
        </p:txBody>
      </p:sp>
      <p:pic>
        <p:nvPicPr>
          <p:cNvPr id="6" name="Picture 5" descr="State VR Participants that have achieved employment. Stories from Virginia, Maryland, Mississippi">
            <a:extLst>
              <a:ext uri="{FF2B5EF4-FFF2-40B4-BE49-F238E27FC236}">
                <a16:creationId xmlns:a16="http://schemas.microsoft.com/office/drawing/2014/main" id="{941AD73A-6DFC-BAF2-18D6-3A578A0213DC}"/>
              </a:ext>
            </a:extLst>
          </p:cNvPr>
          <p:cNvPicPr>
            <a:picLocks noChangeAspect="1"/>
          </p:cNvPicPr>
          <p:nvPr/>
        </p:nvPicPr>
        <p:blipFill>
          <a:blip r:embed="rId2"/>
          <a:stretch>
            <a:fillRect/>
          </a:stretch>
        </p:blipFill>
        <p:spPr>
          <a:xfrm>
            <a:off x="652164" y="1206577"/>
            <a:ext cx="6035078" cy="2459795"/>
          </a:xfrm>
          <a:prstGeom prst="rect">
            <a:avLst/>
          </a:prstGeom>
        </p:spPr>
      </p:pic>
      <p:pic>
        <p:nvPicPr>
          <p:cNvPr id="8" name="Picture 7" descr="Employment success stories from New Mexico, Alabama, and Wisconsin">
            <a:extLst>
              <a:ext uri="{FF2B5EF4-FFF2-40B4-BE49-F238E27FC236}">
                <a16:creationId xmlns:a16="http://schemas.microsoft.com/office/drawing/2014/main" id="{F9908353-E659-811F-2F74-78B5CF0FD906}"/>
              </a:ext>
            </a:extLst>
          </p:cNvPr>
          <p:cNvPicPr>
            <a:picLocks noChangeAspect="1"/>
          </p:cNvPicPr>
          <p:nvPr/>
        </p:nvPicPr>
        <p:blipFill>
          <a:blip r:embed="rId3"/>
          <a:stretch>
            <a:fillRect/>
          </a:stretch>
        </p:blipFill>
        <p:spPr>
          <a:xfrm>
            <a:off x="652164" y="3666372"/>
            <a:ext cx="6035078" cy="2489204"/>
          </a:xfrm>
          <a:prstGeom prst="rect">
            <a:avLst/>
          </a:prstGeom>
        </p:spPr>
      </p:pic>
      <p:pic>
        <p:nvPicPr>
          <p:cNvPr id="10" name="Picture 9" descr="Additional images of VR participants that have achieved rewarding careers.">
            <a:extLst>
              <a:ext uri="{FF2B5EF4-FFF2-40B4-BE49-F238E27FC236}">
                <a16:creationId xmlns:a16="http://schemas.microsoft.com/office/drawing/2014/main" id="{3243440C-9624-A96D-D74B-80A277F8ECB4}"/>
              </a:ext>
            </a:extLst>
          </p:cNvPr>
          <p:cNvPicPr>
            <a:picLocks noChangeAspect="1"/>
          </p:cNvPicPr>
          <p:nvPr/>
        </p:nvPicPr>
        <p:blipFill>
          <a:blip r:embed="rId4"/>
          <a:srcRect r="33095"/>
          <a:stretch>
            <a:fillRect/>
          </a:stretch>
        </p:blipFill>
        <p:spPr>
          <a:xfrm>
            <a:off x="6720293" y="1195560"/>
            <a:ext cx="3999123" cy="2472885"/>
          </a:xfrm>
          <a:prstGeom prst="rect">
            <a:avLst/>
          </a:prstGeom>
        </p:spPr>
      </p:pic>
      <p:pic>
        <p:nvPicPr>
          <p:cNvPr id="13" name="Picture 12" descr="Further images from VR state agencies of individual VR participants that have achieved rewarding careers.">
            <a:extLst>
              <a:ext uri="{FF2B5EF4-FFF2-40B4-BE49-F238E27FC236}">
                <a16:creationId xmlns:a16="http://schemas.microsoft.com/office/drawing/2014/main" id="{C44B4203-B83A-4EC7-C09D-BB3DC7C51025}"/>
              </a:ext>
            </a:extLst>
          </p:cNvPr>
          <p:cNvPicPr>
            <a:picLocks noChangeAspect="1"/>
          </p:cNvPicPr>
          <p:nvPr/>
        </p:nvPicPr>
        <p:blipFill>
          <a:blip r:embed="rId5"/>
          <a:srcRect r="33661"/>
          <a:stretch>
            <a:fillRect/>
          </a:stretch>
        </p:blipFill>
        <p:spPr>
          <a:xfrm>
            <a:off x="6687242" y="3666372"/>
            <a:ext cx="4032174" cy="2497279"/>
          </a:xfrm>
          <a:prstGeom prst="rect">
            <a:avLst/>
          </a:prstGeom>
        </p:spPr>
      </p:pic>
    </p:spTree>
    <p:extLst>
      <p:ext uri="{BB962C8B-B14F-4D97-AF65-F5344CB8AC3E}">
        <p14:creationId xmlns:p14="http://schemas.microsoft.com/office/powerpoint/2010/main" val="127972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6CAE-F1D4-0E17-FBEF-8D437FA24E19}"/>
              </a:ext>
            </a:extLst>
          </p:cNvPr>
          <p:cNvSpPr txBox="1">
            <a:spLocks noGrp="1"/>
          </p:cNvSpPr>
          <p:nvPr>
            <p:ph type="title" idx="4294967295"/>
          </p:nvPr>
        </p:nvSpPr>
        <p:spPr>
          <a:xfrm>
            <a:off x="310050" y="0"/>
            <a:ext cx="11155680" cy="14507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50" normalizeH="0" baseline="0" noProof="0" dirty="0">
              <a:ln>
                <a:noFill/>
              </a:ln>
              <a:solidFill>
                <a:schemeClr val="tx1">
                  <a:lumMod val="75000"/>
                  <a:lumOff val="25000"/>
                </a:schemeClr>
              </a:solidFill>
              <a:effectLst/>
              <a:uLnTx/>
              <a:uFillTx/>
              <a:latin typeface="+mn-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50" normalizeH="0" baseline="0" noProof="0" dirty="0">
                <a:ln>
                  <a:noFill/>
                </a:ln>
                <a:solidFill>
                  <a:schemeClr val="tx1"/>
                </a:solidFill>
                <a:effectLst/>
                <a:uLnTx/>
                <a:uFillTx/>
                <a:latin typeface="Century Gothic" panose="020B0502020202020204" pitchFamily="34" charset="0"/>
              </a:rPr>
              <a:t>Trends in Intake and Participation</a:t>
            </a:r>
          </a:p>
        </p:txBody>
      </p:sp>
      <p:graphicFrame>
        <p:nvGraphicFramePr>
          <p:cNvPr id="4" name="Chart 3" descr="Line chart depicting levels of VR participation from Program Year 2017 through 2024. Over the time period, participation was at its lowest in 2021 (808,303), and at its highest in 2024 (937,969).">
            <a:extLst>
              <a:ext uri="{FF2B5EF4-FFF2-40B4-BE49-F238E27FC236}">
                <a16:creationId xmlns:a16="http://schemas.microsoft.com/office/drawing/2014/main" id="{91A9F6F1-8272-22B3-3CED-13D45BC46FCB}"/>
              </a:ext>
            </a:extLst>
          </p:cNvPr>
          <p:cNvGraphicFramePr>
            <a:graphicFrameLocks/>
          </p:cNvGraphicFramePr>
          <p:nvPr>
            <p:extLst>
              <p:ext uri="{D42A27DB-BD31-4B8C-83A1-F6EECF244321}">
                <p14:modId xmlns:p14="http://schemas.microsoft.com/office/powerpoint/2010/main" val="3675418470"/>
              </p:ext>
            </p:extLst>
          </p:nvPr>
        </p:nvGraphicFramePr>
        <p:xfrm>
          <a:off x="478465" y="1318437"/>
          <a:ext cx="10987265" cy="46145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0469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83F4705-5E85-9763-E045-6B3C34881224}"/>
              </a:ext>
            </a:extLst>
          </p:cNvPr>
          <p:cNvSpPr>
            <a:spLocks noGrp="1"/>
          </p:cNvSpPr>
          <p:nvPr>
            <p:ph type="title"/>
          </p:nvPr>
        </p:nvSpPr>
        <p:spPr>
          <a:xfrm>
            <a:off x="491659" y="365125"/>
            <a:ext cx="11543025" cy="1119291"/>
          </a:xfrm>
        </p:spPr>
        <p:txBody>
          <a:bodyPr>
            <a:normAutofit/>
          </a:bodyPr>
          <a:lstStyle/>
          <a:p>
            <a:r>
              <a:rPr lang="en-US" sz="3800" b="1" dirty="0">
                <a:latin typeface="Century Gothic" panose="020B0502020202020204" pitchFamily="34" charset="0"/>
              </a:rPr>
              <a:t>Connect with RSA</a:t>
            </a:r>
          </a:p>
        </p:txBody>
      </p:sp>
      <p:sp>
        <p:nvSpPr>
          <p:cNvPr id="3" name="Content Placeholder 2" descr="List of web links">
            <a:extLst>
              <a:ext uri="{FF2B5EF4-FFF2-40B4-BE49-F238E27FC236}">
                <a16:creationId xmlns:a16="http://schemas.microsoft.com/office/drawing/2014/main" id="{65FCFFFC-D78A-4EFF-9562-BDC110C974E1}"/>
              </a:ext>
            </a:extLst>
          </p:cNvPr>
          <p:cNvSpPr>
            <a:spLocks noGrp="1"/>
          </p:cNvSpPr>
          <p:nvPr>
            <p:ph idx="1"/>
          </p:nvPr>
        </p:nvSpPr>
        <p:spPr>
          <a:xfrm>
            <a:off x="713913" y="1242875"/>
            <a:ext cx="10515600" cy="4880822"/>
          </a:xfrm>
        </p:spPr>
        <p:txBody>
          <a:bodyPr>
            <a:normAutofit/>
          </a:bodyPr>
          <a:lstStyle/>
          <a:p>
            <a:pPr marL="457200" lvl="1" indent="0">
              <a:buNone/>
            </a:pPr>
            <a:endParaRPr lang="en-US" dirty="0"/>
          </a:p>
          <a:p>
            <a:pPr marL="0" indent="0">
              <a:buNone/>
            </a:pPr>
            <a:endParaRPr lang="en-US" sz="3300" dirty="0">
              <a:solidFill>
                <a:schemeClr val="accent1"/>
              </a:solidFill>
            </a:endParaRPr>
          </a:p>
        </p:txBody>
      </p:sp>
      <p:sp>
        <p:nvSpPr>
          <p:cNvPr id="12" name="Content Placeholder 1">
            <a:extLst>
              <a:ext uri="{FF2B5EF4-FFF2-40B4-BE49-F238E27FC236}">
                <a16:creationId xmlns:a16="http://schemas.microsoft.com/office/drawing/2014/main" id="{3FA0D23F-D921-4E47-8904-4069D2DE6FE9}"/>
              </a:ext>
            </a:extLst>
          </p:cNvPr>
          <p:cNvSpPr txBox="1">
            <a:spLocks/>
          </p:cNvSpPr>
          <p:nvPr/>
        </p:nvSpPr>
        <p:spPr>
          <a:xfrm>
            <a:off x="937333" y="1729266"/>
            <a:ext cx="109728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chemeClr val="tx1">
                    <a:lumMod val="85000"/>
                    <a:lumOff val="15000"/>
                  </a:schemeClr>
                </a:solidFill>
                <a:latin typeface="Century Gothic" panose="020B0502020202020204" pitchFamily="34" charset="0"/>
              </a:rPr>
              <a:t>Explore RSA’s </a:t>
            </a:r>
            <a:r>
              <a:rPr lang="en-US" sz="3600" dirty="0">
                <a:solidFill>
                  <a:schemeClr val="accent1"/>
                </a:solidFill>
                <a:latin typeface="Century Gothic" panose="020B0502020202020204" pitchFamily="34" charset="0"/>
                <a:hlinkClick r:id="rId2">
                  <a:extLst>
                    <a:ext uri="{A12FA001-AC4F-418D-AE19-62706E023703}">
                      <ahyp:hlinkClr xmlns:ahyp="http://schemas.microsoft.com/office/drawing/2018/hyperlinkcolor" val="tx"/>
                    </a:ext>
                  </a:extLst>
                </a:hlinkClick>
              </a:rPr>
              <a:t>Website</a:t>
            </a:r>
            <a:endParaRPr lang="en-US" sz="3600" dirty="0">
              <a:solidFill>
                <a:schemeClr val="accent1"/>
              </a:solidFill>
              <a:latin typeface="Century Gothic" panose="020B0502020202020204" pitchFamily="34" charset="0"/>
            </a:endParaRPr>
          </a:p>
          <a:p>
            <a:r>
              <a:rPr lang="en-US" sz="3600" dirty="0">
                <a:solidFill>
                  <a:schemeClr val="tx1">
                    <a:lumMod val="85000"/>
                    <a:lumOff val="15000"/>
                  </a:schemeClr>
                </a:solidFill>
                <a:latin typeface="Century Gothic" panose="020B0502020202020204" pitchFamily="34" charset="0"/>
              </a:rPr>
              <a:t>Keep up with </a:t>
            </a:r>
            <a:r>
              <a:rPr lang="en-US" sz="3600" dirty="0">
                <a:solidFill>
                  <a:schemeClr val="accent1"/>
                </a:solidFill>
                <a:latin typeface="Century Gothic" panose="020B0502020202020204" pitchFamily="34" charset="0"/>
                <a:hlinkClick r:id="rId3">
                  <a:extLst>
                    <a:ext uri="{A12FA001-AC4F-418D-AE19-62706E023703}">
                      <ahyp:hlinkClr xmlns:ahyp="http://schemas.microsoft.com/office/drawing/2018/hyperlinkcolor" val="tx"/>
                    </a:ext>
                  </a:extLst>
                </a:hlinkClick>
              </a:rPr>
              <a:t>What’s New</a:t>
            </a:r>
            <a:endParaRPr lang="en-US" sz="3600" dirty="0">
              <a:solidFill>
                <a:schemeClr val="accent1"/>
              </a:solidFill>
              <a:latin typeface="Century Gothic" panose="020B0502020202020204" pitchFamily="34" charset="0"/>
            </a:endParaRPr>
          </a:p>
          <a:p>
            <a:r>
              <a:rPr lang="en-US" sz="3600" dirty="0">
                <a:solidFill>
                  <a:schemeClr val="tx1">
                    <a:lumMod val="85000"/>
                    <a:lumOff val="15000"/>
                  </a:schemeClr>
                </a:solidFill>
                <a:latin typeface="Century Gothic" panose="020B0502020202020204" pitchFamily="34" charset="0"/>
              </a:rPr>
              <a:t>Stay in touch with your: </a:t>
            </a:r>
          </a:p>
          <a:p>
            <a:pPr lvl="1"/>
            <a:r>
              <a:rPr lang="en-US" sz="3200" dirty="0">
                <a:solidFill>
                  <a:schemeClr val="accent1"/>
                </a:solidFill>
                <a:latin typeface="Century Gothic" panose="020B0502020202020204" pitchFamily="34" charset="0"/>
                <a:hlinkClick r:id="rId4">
                  <a:extLst>
                    <a:ext uri="{A12FA001-AC4F-418D-AE19-62706E023703}">
                      <ahyp:hlinkClr xmlns:ahyp="http://schemas.microsoft.com/office/drawing/2018/hyperlinkcolor" val="tx"/>
                    </a:ext>
                  </a:extLst>
                </a:hlinkClick>
              </a:rPr>
              <a:t>RSA State Liaison</a:t>
            </a:r>
            <a:endParaRPr lang="en-US" sz="3200" dirty="0">
              <a:solidFill>
                <a:schemeClr val="accent1"/>
              </a:solidFill>
              <a:latin typeface="Century Gothic" panose="020B0502020202020204" pitchFamily="34" charset="0"/>
            </a:endParaRPr>
          </a:p>
          <a:p>
            <a:pPr lvl="1"/>
            <a:r>
              <a:rPr lang="en-US" sz="3200" dirty="0">
                <a:solidFill>
                  <a:schemeClr val="accent1"/>
                </a:solidFill>
                <a:latin typeface="Century Gothic" panose="020B0502020202020204" pitchFamily="34" charset="0"/>
                <a:hlinkClick r:id="rId5">
                  <a:extLst>
                    <a:ext uri="{A12FA001-AC4F-418D-AE19-62706E023703}">
                      <ahyp:hlinkClr xmlns:ahyp="http://schemas.microsoft.com/office/drawing/2018/hyperlinkcolor" val="tx"/>
                    </a:ext>
                  </a:extLst>
                </a:hlinkClick>
              </a:rPr>
              <a:t>RSA State Team</a:t>
            </a:r>
            <a:endParaRPr lang="en-US" sz="3200" dirty="0">
              <a:solidFill>
                <a:schemeClr val="accent1"/>
              </a:solidFill>
              <a:latin typeface="Century Gothic" panose="020B0502020202020204" pitchFamily="34" charset="0"/>
            </a:endParaRPr>
          </a:p>
          <a:p>
            <a:pPr lvl="1"/>
            <a:r>
              <a:rPr lang="en-US" sz="3200" dirty="0">
                <a:solidFill>
                  <a:schemeClr val="accent1"/>
                </a:solidFill>
                <a:latin typeface="Century Gothic" panose="020B0502020202020204" pitchFamily="34" charset="0"/>
                <a:hlinkClick r:id="rId6">
                  <a:extLst>
                    <a:ext uri="{A12FA001-AC4F-418D-AE19-62706E023703}">
                      <ahyp:hlinkClr xmlns:ahyp="http://schemas.microsoft.com/office/drawing/2018/hyperlinkcolor" val="tx"/>
                    </a:ext>
                  </a:extLst>
                </a:hlinkClick>
              </a:rPr>
              <a:t>RSA Data Unit Liaison</a:t>
            </a:r>
            <a:endParaRPr lang="en-US" sz="3200"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38285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14723-0B4A-E441-40CF-716AF9448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F8BFC3-899B-4BE8-6179-2B28FDA24E78}"/>
              </a:ext>
            </a:extLst>
          </p:cNvPr>
          <p:cNvSpPr txBox="1">
            <a:spLocks noGrp="1"/>
          </p:cNvSpPr>
          <p:nvPr>
            <p:ph type="title" idx="4294967295"/>
          </p:nvPr>
        </p:nvSpPr>
        <p:spPr>
          <a:xfrm>
            <a:off x="310050" y="0"/>
            <a:ext cx="11155680" cy="14507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50" normalizeH="0" baseline="0" noProof="0" dirty="0">
              <a:ln>
                <a:noFill/>
              </a:ln>
              <a:solidFill>
                <a:schemeClr val="tx1">
                  <a:lumMod val="75000"/>
                  <a:lumOff val="25000"/>
                </a:schemeClr>
              </a:solidFill>
              <a:effectLst/>
              <a:uLnTx/>
              <a:uFillTx/>
              <a:latin typeface="+mn-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50" normalizeH="0" baseline="0" noProof="0" dirty="0">
                <a:ln>
                  <a:noFill/>
                </a:ln>
                <a:solidFill>
                  <a:schemeClr val="tx1"/>
                </a:solidFill>
                <a:effectLst/>
                <a:uLnTx/>
                <a:uFillTx/>
                <a:latin typeface="Century Gothic" panose="020B0502020202020204" pitchFamily="34" charset="0"/>
              </a:rPr>
              <a:t>Participant Trends Across WIOA Programs</a:t>
            </a:r>
          </a:p>
        </p:txBody>
      </p:sp>
      <p:graphicFrame>
        <p:nvGraphicFramePr>
          <p:cNvPr id="5" name="Table 4">
            <a:extLst>
              <a:ext uri="{FF2B5EF4-FFF2-40B4-BE49-F238E27FC236}">
                <a16:creationId xmlns:a16="http://schemas.microsoft.com/office/drawing/2014/main" id="{5899F024-5A98-6D0D-59E0-E1F0944E93F8}"/>
              </a:ext>
            </a:extLst>
          </p:cNvPr>
          <p:cNvGraphicFramePr>
            <a:graphicFrameLocks noGrp="1"/>
          </p:cNvGraphicFramePr>
          <p:nvPr>
            <p:extLst>
              <p:ext uri="{D42A27DB-BD31-4B8C-83A1-F6EECF244321}">
                <p14:modId xmlns:p14="http://schemas.microsoft.com/office/powerpoint/2010/main" val="1326762566"/>
              </p:ext>
            </p:extLst>
          </p:nvPr>
        </p:nvGraphicFramePr>
        <p:xfrm>
          <a:off x="587604" y="1371412"/>
          <a:ext cx="10809397" cy="3247720"/>
        </p:xfrm>
        <a:graphic>
          <a:graphicData uri="http://schemas.openxmlformats.org/drawingml/2006/table">
            <a:tbl>
              <a:tblPr firstRow="1" bandRow="1">
                <a:tableStyleId>{B301B821-A1FF-4177-AEE7-76D212191A09}</a:tableStyleId>
              </a:tblPr>
              <a:tblGrid>
                <a:gridCol w="1703109">
                  <a:extLst>
                    <a:ext uri="{9D8B030D-6E8A-4147-A177-3AD203B41FA5}">
                      <a16:colId xmlns:a16="http://schemas.microsoft.com/office/drawing/2014/main" val="2254306763"/>
                    </a:ext>
                  </a:extLst>
                </a:gridCol>
                <a:gridCol w="986279">
                  <a:extLst>
                    <a:ext uri="{9D8B030D-6E8A-4147-A177-3AD203B41FA5}">
                      <a16:colId xmlns:a16="http://schemas.microsoft.com/office/drawing/2014/main" val="766089013"/>
                    </a:ext>
                  </a:extLst>
                </a:gridCol>
                <a:gridCol w="986279">
                  <a:extLst>
                    <a:ext uri="{9D8B030D-6E8A-4147-A177-3AD203B41FA5}">
                      <a16:colId xmlns:a16="http://schemas.microsoft.com/office/drawing/2014/main" val="861304789"/>
                    </a:ext>
                  </a:extLst>
                </a:gridCol>
                <a:gridCol w="986279">
                  <a:extLst>
                    <a:ext uri="{9D8B030D-6E8A-4147-A177-3AD203B41FA5}">
                      <a16:colId xmlns:a16="http://schemas.microsoft.com/office/drawing/2014/main" val="2356974269"/>
                    </a:ext>
                  </a:extLst>
                </a:gridCol>
                <a:gridCol w="986279">
                  <a:extLst>
                    <a:ext uri="{9D8B030D-6E8A-4147-A177-3AD203B41FA5}">
                      <a16:colId xmlns:a16="http://schemas.microsoft.com/office/drawing/2014/main" val="4010591149"/>
                    </a:ext>
                  </a:extLst>
                </a:gridCol>
                <a:gridCol w="986279">
                  <a:extLst>
                    <a:ext uri="{9D8B030D-6E8A-4147-A177-3AD203B41FA5}">
                      <a16:colId xmlns:a16="http://schemas.microsoft.com/office/drawing/2014/main" val="3727338462"/>
                    </a:ext>
                  </a:extLst>
                </a:gridCol>
                <a:gridCol w="986279">
                  <a:extLst>
                    <a:ext uri="{9D8B030D-6E8A-4147-A177-3AD203B41FA5}">
                      <a16:colId xmlns:a16="http://schemas.microsoft.com/office/drawing/2014/main" val="1004802783"/>
                    </a:ext>
                  </a:extLst>
                </a:gridCol>
                <a:gridCol w="986279">
                  <a:extLst>
                    <a:ext uri="{9D8B030D-6E8A-4147-A177-3AD203B41FA5}">
                      <a16:colId xmlns:a16="http://schemas.microsoft.com/office/drawing/2014/main" val="3546393290"/>
                    </a:ext>
                  </a:extLst>
                </a:gridCol>
                <a:gridCol w="986279">
                  <a:extLst>
                    <a:ext uri="{9D8B030D-6E8A-4147-A177-3AD203B41FA5}">
                      <a16:colId xmlns:a16="http://schemas.microsoft.com/office/drawing/2014/main" val="4140069032"/>
                    </a:ext>
                  </a:extLst>
                </a:gridCol>
                <a:gridCol w="1216056">
                  <a:extLst>
                    <a:ext uri="{9D8B030D-6E8A-4147-A177-3AD203B41FA5}">
                      <a16:colId xmlns:a16="http://schemas.microsoft.com/office/drawing/2014/main" val="2088869429"/>
                    </a:ext>
                  </a:extLst>
                </a:gridCol>
              </a:tblGrid>
              <a:tr h="909823">
                <a:tc>
                  <a:txBody>
                    <a:bodyPr/>
                    <a:lstStyle/>
                    <a:p>
                      <a:pPr algn="ctr" fontAlgn="ctr">
                        <a:buNone/>
                      </a:pPr>
                      <a:r>
                        <a:rPr lang="en-US" sz="1600" b="1" u="none" strike="noStrike" dirty="0">
                          <a:solidFill>
                            <a:srgbClr val="000000"/>
                          </a:solidFill>
                          <a:effectLst/>
                        </a:rPr>
                        <a:t>WIOA Core Program</a:t>
                      </a:r>
                      <a:endParaRPr lang="en-US" sz="1600" b="1"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600" b="1" u="none" strike="noStrike" dirty="0">
                          <a:solidFill>
                            <a:srgbClr val="000000"/>
                          </a:solidFill>
                          <a:effectLst/>
                        </a:rPr>
                        <a:t>PY 2017</a:t>
                      </a:r>
                      <a:endParaRPr lang="en-US" sz="1600" b="1"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600" b="1" u="none" strike="noStrike" dirty="0">
                          <a:solidFill>
                            <a:srgbClr val="000000"/>
                          </a:solidFill>
                          <a:effectLst/>
                        </a:rPr>
                        <a:t>PY 2018</a:t>
                      </a:r>
                      <a:endParaRPr lang="en-US" sz="1600" b="1"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600" b="1" u="none" strike="noStrike" dirty="0">
                          <a:solidFill>
                            <a:srgbClr val="000000"/>
                          </a:solidFill>
                          <a:effectLst/>
                        </a:rPr>
                        <a:t>PY 2019</a:t>
                      </a:r>
                      <a:endParaRPr lang="en-US" sz="1600" b="1"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600" b="1" u="none" strike="noStrike" dirty="0">
                          <a:solidFill>
                            <a:srgbClr val="000000"/>
                          </a:solidFill>
                          <a:effectLst/>
                        </a:rPr>
                        <a:t>PY 2020</a:t>
                      </a:r>
                      <a:endParaRPr lang="en-US" sz="1600" b="1"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600" b="1" u="none" strike="noStrike" dirty="0">
                          <a:solidFill>
                            <a:srgbClr val="000000"/>
                          </a:solidFill>
                          <a:effectLst/>
                        </a:rPr>
                        <a:t>PY 2021</a:t>
                      </a:r>
                      <a:endParaRPr lang="en-US" sz="1600" b="1"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600" b="1" u="none" strike="noStrike" dirty="0">
                          <a:solidFill>
                            <a:srgbClr val="000000"/>
                          </a:solidFill>
                          <a:effectLst/>
                        </a:rPr>
                        <a:t>PY 2022</a:t>
                      </a:r>
                      <a:endParaRPr lang="en-US" sz="1600" b="1"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600" b="1" u="none" strike="noStrike" dirty="0">
                          <a:solidFill>
                            <a:srgbClr val="000000"/>
                          </a:solidFill>
                          <a:effectLst/>
                        </a:rPr>
                        <a:t>PY 2023</a:t>
                      </a:r>
                      <a:endParaRPr lang="en-US" sz="1600" b="1"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600" b="1" u="none" strike="noStrike" dirty="0">
                          <a:solidFill>
                            <a:srgbClr val="000000"/>
                          </a:solidFill>
                          <a:effectLst/>
                        </a:rPr>
                        <a:t>PY 2024</a:t>
                      </a:r>
                      <a:endParaRPr lang="en-US" sz="1600" b="1"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600" b="1" u="none" strike="noStrike" dirty="0">
                          <a:solidFill>
                            <a:srgbClr val="000000"/>
                          </a:solidFill>
                          <a:effectLst/>
                        </a:rPr>
                        <a:t>% Change First/Last</a:t>
                      </a:r>
                      <a:endParaRPr lang="en-US" sz="1600" b="1" i="0" u="none" strike="noStrike" dirty="0">
                        <a:solidFill>
                          <a:srgbClr val="000000"/>
                        </a:solidFill>
                        <a:effectLst/>
                        <a:latin typeface="Century Gothic" panose="020B0502020202020204" pitchFamily="34" charset="0"/>
                      </a:endParaRPr>
                    </a:p>
                  </a:txBody>
                  <a:tcPr marL="6350" marR="6350" marT="6350" marB="0" anchor="ctr">
                    <a:solidFill>
                      <a:schemeClr val="accent2">
                        <a:lumMod val="40000"/>
                        <a:lumOff val="60000"/>
                      </a:schemeClr>
                    </a:solidFill>
                  </a:tcPr>
                </a:tc>
                <a:extLst>
                  <a:ext uri="{0D108BD9-81ED-4DB2-BD59-A6C34878D82A}">
                    <a16:rowId xmlns:a16="http://schemas.microsoft.com/office/drawing/2014/main" val="1239988451"/>
                  </a:ext>
                </a:extLst>
              </a:tr>
              <a:tr h="345502">
                <a:tc>
                  <a:txBody>
                    <a:bodyPr/>
                    <a:lstStyle/>
                    <a:p>
                      <a:pPr algn="l" fontAlgn="ctr">
                        <a:buNone/>
                      </a:pPr>
                      <a:r>
                        <a:rPr lang="en-US" sz="1400" b="0" u="none" strike="noStrike">
                          <a:solidFill>
                            <a:srgbClr val="000000"/>
                          </a:solidFill>
                          <a:effectLst/>
                        </a:rPr>
                        <a:t>I: Adult</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781,174</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640,822</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357,558</a:t>
                      </a:r>
                      <a:endParaRPr lang="en-US" sz="14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264,869</a:t>
                      </a:r>
                      <a:endParaRPr lang="en-US" sz="14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287,659</a:t>
                      </a:r>
                      <a:endParaRPr lang="en-US" sz="14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299,910</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278,770</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250,160</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-68%</a:t>
                      </a:r>
                      <a:endParaRPr lang="en-US" sz="1400" b="0" i="0" u="none" strike="noStrike" dirty="0">
                        <a:solidFill>
                          <a:srgbClr val="000000"/>
                        </a:solidFill>
                        <a:effectLst/>
                        <a:latin typeface="Century Gothic" panose="020B0502020202020204" pitchFamily="34" charset="0"/>
                      </a:endParaRPr>
                    </a:p>
                  </a:txBody>
                  <a:tcPr marL="6350" marR="6350" marT="6350" marB="0" anchor="ctr">
                    <a:solidFill>
                      <a:schemeClr val="accent2">
                        <a:lumMod val="40000"/>
                        <a:lumOff val="60000"/>
                      </a:schemeClr>
                    </a:solidFill>
                  </a:tcPr>
                </a:tc>
                <a:extLst>
                  <a:ext uri="{0D108BD9-81ED-4DB2-BD59-A6C34878D82A}">
                    <a16:rowId xmlns:a16="http://schemas.microsoft.com/office/drawing/2014/main" val="1516242070"/>
                  </a:ext>
                </a:extLst>
              </a:tr>
              <a:tr h="345502">
                <a:tc>
                  <a:txBody>
                    <a:bodyPr/>
                    <a:lstStyle/>
                    <a:p>
                      <a:pPr algn="l" fontAlgn="ctr">
                        <a:buNone/>
                      </a:pPr>
                      <a:r>
                        <a:rPr lang="en-US" sz="1400" b="0" u="none" strike="noStrike">
                          <a:solidFill>
                            <a:srgbClr val="000000"/>
                          </a:solidFill>
                          <a:effectLst/>
                        </a:rPr>
                        <a:t>I: DW</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469,601</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413,948</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256,498</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191,195</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227,936</a:t>
                      </a:r>
                      <a:endParaRPr lang="en-US" sz="14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212,018</a:t>
                      </a:r>
                      <a:endParaRPr lang="en-US" sz="14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185,436</a:t>
                      </a:r>
                      <a:endParaRPr lang="en-US" sz="14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187,108</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-60%</a:t>
                      </a:r>
                      <a:endParaRPr lang="en-US" sz="1400" b="0" i="0" u="none" strike="noStrike" dirty="0">
                        <a:solidFill>
                          <a:srgbClr val="000000"/>
                        </a:solidFill>
                        <a:effectLst/>
                        <a:latin typeface="Century Gothic" panose="020B0502020202020204" pitchFamily="34" charset="0"/>
                      </a:endParaRPr>
                    </a:p>
                  </a:txBody>
                  <a:tcPr marL="6350" marR="6350" marT="6350" marB="0" anchor="ctr">
                    <a:solidFill>
                      <a:schemeClr val="accent2">
                        <a:lumMod val="40000"/>
                        <a:lumOff val="60000"/>
                      </a:schemeClr>
                    </a:solidFill>
                  </a:tcPr>
                </a:tc>
                <a:extLst>
                  <a:ext uri="{0D108BD9-81ED-4DB2-BD59-A6C34878D82A}">
                    <a16:rowId xmlns:a16="http://schemas.microsoft.com/office/drawing/2014/main" val="2276837249"/>
                  </a:ext>
                </a:extLst>
              </a:tr>
              <a:tr h="345502">
                <a:tc>
                  <a:txBody>
                    <a:bodyPr/>
                    <a:lstStyle/>
                    <a:p>
                      <a:pPr algn="l" fontAlgn="ctr">
                        <a:buNone/>
                      </a:pPr>
                      <a:r>
                        <a:rPr lang="en-US" sz="1400" b="0" u="none" strike="noStrike">
                          <a:solidFill>
                            <a:srgbClr val="000000"/>
                          </a:solidFill>
                          <a:effectLst/>
                        </a:rPr>
                        <a:t>I: Youth</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148,492</a:t>
                      </a:r>
                      <a:endParaRPr lang="en-US" sz="14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154,120</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137,289</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123,359</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124,708</a:t>
                      </a:r>
                      <a:endParaRPr lang="en-US" sz="14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132,506</a:t>
                      </a:r>
                      <a:endParaRPr lang="en-US" sz="14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131,402</a:t>
                      </a:r>
                      <a:endParaRPr lang="en-US" sz="14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121,531</a:t>
                      </a:r>
                      <a:endParaRPr lang="en-US" sz="14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-18%</a:t>
                      </a:r>
                      <a:endParaRPr lang="en-US" sz="1400" b="0" i="0" u="none" strike="noStrike" dirty="0">
                        <a:solidFill>
                          <a:srgbClr val="000000"/>
                        </a:solidFill>
                        <a:effectLst/>
                        <a:latin typeface="Century Gothic" panose="020B0502020202020204" pitchFamily="34" charset="0"/>
                      </a:endParaRPr>
                    </a:p>
                  </a:txBody>
                  <a:tcPr marL="6350" marR="6350" marT="6350" marB="0" anchor="ctr">
                    <a:solidFill>
                      <a:schemeClr val="accent2">
                        <a:lumMod val="40000"/>
                        <a:lumOff val="60000"/>
                      </a:schemeClr>
                    </a:solidFill>
                  </a:tcPr>
                </a:tc>
                <a:extLst>
                  <a:ext uri="{0D108BD9-81ED-4DB2-BD59-A6C34878D82A}">
                    <a16:rowId xmlns:a16="http://schemas.microsoft.com/office/drawing/2014/main" val="1918823970"/>
                  </a:ext>
                </a:extLst>
              </a:tr>
              <a:tr h="345502">
                <a:tc>
                  <a:txBody>
                    <a:bodyPr/>
                    <a:lstStyle/>
                    <a:p>
                      <a:pPr algn="l" fontAlgn="ctr">
                        <a:buNone/>
                      </a:pPr>
                      <a:r>
                        <a:rPr lang="en-US" sz="1400" b="0" u="none" strike="noStrike">
                          <a:solidFill>
                            <a:srgbClr val="000000"/>
                          </a:solidFill>
                          <a:effectLst/>
                        </a:rPr>
                        <a:t>II: AEFLA</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1,427,339</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1,311,058</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1,125,137</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725,127</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920,567</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1,120,769</a:t>
                      </a:r>
                      <a:endParaRPr lang="en-US" sz="14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1,288,367</a:t>
                      </a:r>
                      <a:endParaRPr lang="en-US" sz="14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1,322,842</a:t>
                      </a:r>
                      <a:endParaRPr lang="en-US" sz="14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-7%</a:t>
                      </a:r>
                      <a:endParaRPr lang="en-US" sz="1400" b="0" i="0" u="none" strike="noStrike" dirty="0">
                        <a:solidFill>
                          <a:srgbClr val="000000"/>
                        </a:solidFill>
                        <a:effectLst/>
                        <a:latin typeface="Century Gothic" panose="020B0502020202020204" pitchFamily="34" charset="0"/>
                      </a:endParaRPr>
                    </a:p>
                  </a:txBody>
                  <a:tcPr marL="6350" marR="6350" marT="6350" marB="0" anchor="ctr">
                    <a:solidFill>
                      <a:schemeClr val="accent2">
                        <a:lumMod val="40000"/>
                        <a:lumOff val="60000"/>
                      </a:schemeClr>
                    </a:solidFill>
                  </a:tcPr>
                </a:tc>
                <a:extLst>
                  <a:ext uri="{0D108BD9-81ED-4DB2-BD59-A6C34878D82A}">
                    <a16:rowId xmlns:a16="http://schemas.microsoft.com/office/drawing/2014/main" val="2460684872"/>
                  </a:ext>
                </a:extLst>
              </a:tr>
              <a:tr h="610387">
                <a:tc>
                  <a:txBody>
                    <a:bodyPr/>
                    <a:lstStyle/>
                    <a:p>
                      <a:pPr algn="l" fontAlgn="ctr">
                        <a:buNone/>
                      </a:pPr>
                      <a:r>
                        <a:rPr lang="en-US" sz="1400" b="0" u="none" strike="noStrike">
                          <a:solidFill>
                            <a:srgbClr val="000000"/>
                          </a:solidFill>
                          <a:effectLst/>
                        </a:rPr>
                        <a:t>III: W-P: ES</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4,330,507</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3,807,065</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3,409,790</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2,435,120</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2,500,982</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2,344,726</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2,452,241</a:t>
                      </a:r>
                      <a:endParaRPr lang="en-US" sz="14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2,561,317</a:t>
                      </a:r>
                      <a:endParaRPr lang="en-US" sz="14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-41%</a:t>
                      </a:r>
                      <a:endParaRPr lang="en-US" sz="1400" b="0" i="0" u="none" strike="noStrike" dirty="0">
                        <a:solidFill>
                          <a:srgbClr val="000000"/>
                        </a:solidFill>
                        <a:effectLst/>
                        <a:latin typeface="Century Gothic" panose="020B0502020202020204" pitchFamily="34" charset="0"/>
                      </a:endParaRPr>
                    </a:p>
                  </a:txBody>
                  <a:tcPr marL="6350" marR="6350" marT="6350" marB="0" anchor="ctr">
                    <a:solidFill>
                      <a:schemeClr val="accent2">
                        <a:lumMod val="40000"/>
                        <a:lumOff val="60000"/>
                      </a:schemeClr>
                    </a:solidFill>
                  </a:tcPr>
                </a:tc>
                <a:extLst>
                  <a:ext uri="{0D108BD9-81ED-4DB2-BD59-A6C34878D82A}">
                    <a16:rowId xmlns:a16="http://schemas.microsoft.com/office/drawing/2014/main" val="2235011742"/>
                  </a:ext>
                </a:extLst>
              </a:tr>
              <a:tr h="345502">
                <a:tc>
                  <a:txBody>
                    <a:bodyPr/>
                    <a:lstStyle/>
                    <a:p>
                      <a:pPr algn="l" fontAlgn="ctr">
                        <a:buNone/>
                      </a:pPr>
                      <a:r>
                        <a:rPr lang="en-US" sz="1400" b="0" u="none" strike="noStrike">
                          <a:solidFill>
                            <a:srgbClr val="000000"/>
                          </a:solidFill>
                          <a:effectLst/>
                        </a:rPr>
                        <a:t>IV: VR </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932,835</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896,528</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872,862</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811,591</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808,303</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818,646</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a:solidFill>
                            <a:srgbClr val="000000"/>
                          </a:solidFill>
                          <a:effectLst/>
                        </a:rPr>
                        <a:t>872,460</a:t>
                      </a:r>
                      <a:endParaRPr lang="en-US" sz="14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937,969</a:t>
                      </a:r>
                      <a:endParaRPr lang="en-US" sz="14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r" fontAlgn="ctr">
                        <a:buNone/>
                      </a:pPr>
                      <a:r>
                        <a:rPr lang="en-US" sz="1400" b="0" u="none" strike="noStrike" dirty="0">
                          <a:solidFill>
                            <a:srgbClr val="000000"/>
                          </a:solidFill>
                          <a:effectLst/>
                        </a:rPr>
                        <a:t>1%</a:t>
                      </a:r>
                      <a:endParaRPr lang="en-US" sz="1400" b="0" i="0" u="none" strike="noStrike" dirty="0">
                        <a:solidFill>
                          <a:srgbClr val="000000"/>
                        </a:solidFill>
                        <a:effectLst/>
                        <a:latin typeface="Century Gothic" panose="020B0502020202020204" pitchFamily="34" charset="0"/>
                      </a:endParaRPr>
                    </a:p>
                  </a:txBody>
                  <a:tcPr marL="6350" marR="6350" marT="6350" marB="0" anchor="ctr">
                    <a:solidFill>
                      <a:schemeClr val="accent2">
                        <a:lumMod val="40000"/>
                        <a:lumOff val="60000"/>
                      </a:schemeClr>
                    </a:solidFill>
                  </a:tcPr>
                </a:tc>
                <a:extLst>
                  <a:ext uri="{0D108BD9-81ED-4DB2-BD59-A6C34878D82A}">
                    <a16:rowId xmlns:a16="http://schemas.microsoft.com/office/drawing/2014/main" val="1318177144"/>
                  </a:ext>
                </a:extLst>
              </a:tr>
            </a:tbl>
          </a:graphicData>
        </a:graphic>
      </p:graphicFrame>
      <p:graphicFrame>
        <p:nvGraphicFramePr>
          <p:cNvPr id="6" name="Table 5">
            <a:extLst>
              <a:ext uri="{FF2B5EF4-FFF2-40B4-BE49-F238E27FC236}">
                <a16:creationId xmlns:a16="http://schemas.microsoft.com/office/drawing/2014/main" id="{0D6E389D-5979-AB0E-BB1F-F678A3315E7A}"/>
              </a:ext>
            </a:extLst>
          </p:cNvPr>
          <p:cNvGraphicFramePr>
            <a:graphicFrameLocks noGrp="1"/>
          </p:cNvGraphicFramePr>
          <p:nvPr>
            <p:extLst>
              <p:ext uri="{D42A27DB-BD31-4B8C-83A1-F6EECF244321}">
                <p14:modId xmlns:p14="http://schemas.microsoft.com/office/powerpoint/2010/main" val="2379863769"/>
              </p:ext>
            </p:extLst>
          </p:nvPr>
        </p:nvGraphicFramePr>
        <p:xfrm>
          <a:off x="587604" y="4833783"/>
          <a:ext cx="10809397" cy="1227652"/>
        </p:xfrm>
        <a:graphic>
          <a:graphicData uri="http://schemas.openxmlformats.org/drawingml/2006/table">
            <a:tbl>
              <a:tblPr firstRow="1" firstCol="1" bandRow="1">
                <a:tableStyleId>{5C22544A-7EE6-4342-B048-85BDC9FD1C3A}</a:tableStyleId>
              </a:tblPr>
              <a:tblGrid>
                <a:gridCol w="7839959">
                  <a:extLst>
                    <a:ext uri="{9D8B030D-6E8A-4147-A177-3AD203B41FA5}">
                      <a16:colId xmlns:a16="http://schemas.microsoft.com/office/drawing/2014/main" val="3741690704"/>
                    </a:ext>
                  </a:extLst>
                </a:gridCol>
                <a:gridCol w="1560450">
                  <a:extLst>
                    <a:ext uri="{9D8B030D-6E8A-4147-A177-3AD203B41FA5}">
                      <a16:colId xmlns:a16="http://schemas.microsoft.com/office/drawing/2014/main" val="3203539848"/>
                    </a:ext>
                  </a:extLst>
                </a:gridCol>
                <a:gridCol w="1408988">
                  <a:extLst>
                    <a:ext uri="{9D8B030D-6E8A-4147-A177-3AD203B41FA5}">
                      <a16:colId xmlns:a16="http://schemas.microsoft.com/office/drawing/2014/main" val="705586787"/>
                    </a:ext>
                  </a:extLst>
                </a:gridCol>
              </a:tblGrid>
              <a:tr h="306913">
                <a:tc>
                  <a:txBody>
                    <a:bodyPr/>
                    <a:lstStyle/>
                    <a:p>
                      <a:pPr marL="0" marR="0" algn="l">
                        <a:lnSpc>
                          <a:spcPct val="107000"/>
                        </a:lnSpc>
                        <a:spcAft>
                          <a:spcPts val="800"/>
                        </a:spcAft>
                        <a:buNone/>
                      </a:pPr>
                      <a:r>
                        <a:rPr lang="en-US" sz="1600" dirty="0">
                          <a:effectLst/>
                        </a:rPr>
                        <a:t>WIOA Participant Share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r">
                        <a:lnSpc>
                          <a:spcPct val="107000"/>
                        </a:lnSpc>
                        <a:spcAft>
                          <a:spcPts val="800"/>
                        </a:spcAft>
                        <a:buNone/>
                      </a:pPr>
                      <a:r>
                        <a:rPr lang="en-US" sz="1600" dirty="0">
                          <a:effectLst/>
                        </a:rPr>
                        <a:t>2024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r">
                        <a:lnSpc>
                          <a:spcPct val="107000"/>
                        </a:lnSpc>
                        <a:spcAft>
                          <a:spcPts val="800"/>
                        </a:spcAft>
                        <a:buNone/>
                      </a:pPr>
                      <a:r>
                        <a:rPr lang="en-US" sz="1600" dirty="0">
                          <a:effectLst/>
                        </a:rPr>
                        <a:t>Percent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extLst>
                  <a:ext uri="{0D108BD9-81ED-4DB2-BD59-A6C34878D82A}">
                    <a16:rowId xmlns:a16="http://schemas.microsoft.com/office/drawing/2014/main" val="2094630900"/>
                  </a:ext>
                </a:extLst>
              </a:tr>
              <a:tr h="306913">
                <a:tc>
                  <a:txBody>
                    <a:bodyPr/>
                    <a:lstStyle/>
                    <a:p>
                      <a:pPr marL="0" marR="0" algn="l">
                        <a:lnSpc>
                          <a:spcPct val="107000"/>
                        </a:lnSpc>
                        <a:spcAft>
                          <a:spcPts val="800"/>
                        </a:spcAft>
                        <a:buNone/>
                      </a:pPr>
                      <a:r>
                        <a:rPr lang="en-US" sz="1600" dirty="0">
                          <a:effectLst/>
                        </a:rPr>
                        <a:t>DOL Core Programs (Adult, DW, Youth, and Wagner Peyser Employment Services)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r">
                        <a:lnSpc>
                          <a:spcPct val="107000"/>
                        </a:lnSpc>
                        <a:spcAft>
                          <a:spcPts val="800"/>
                        </a:spcAft>
                        <a:buNone/>
                      </a:pPr>
                      <a:r>
                        <a:rPr lang="en-US" sz="1600">
                          <a:effectLst/>
                        </a:rPr>
                        <a:t>3,120,116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buNone/>
                      </a:pPr>
                      <a:r>
                        <a:rPr lang="en-US" sz="1600">
                          <a:effectLst/>
                        </a:rPr>
                        <a:t>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65472694"/>
                  </a:ext>
                </a:extLst>
              </a:tr>
              <a:tr h="306913">
                <a:tc>
                  <a:txBody>
                    <a:bodyPr/>
                    <a:lstStyle/>
                    <a:p>
                      <a:pPr marL="0" marR="0" algn="l">
                        <a:lnSpc>
                          <a:spcPct val="107000"/>
                        </a:lnSpc>
                        <a:spcAft>
                          <a:spcPts val="800"/>
                        </a:spcAft>
                        <a:buNone/>
                      </a:pPr>
                      <a:r>
                        <a:rPr lang="en-US" sz="1600" dirty="0">
                          <a:effectLst/>
                        </a:rPr>
                        <a:t>ED Core Programs (AEFLA and VR)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r">
                        <a:lnSpc>
                          <a:spcPct val="107000"/>
                        </a:lnSpc>
                        <a:spcAft>
                          <a:spcPts val="800"/>
                        </a:spcAft>
                        <a:buNone/>
                      </a:pPr>
                      <a:r>
                        <a:rPr lang="en-US" sz="1600">
                          <a:effectLst/>
                        </a:rPr>
                        <a:t>2,260,811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buNone/>
                      </a:pPr>
                      <a:r>
                        <a:rPr lang="en-US" sz="1600">
                          <a:effectLst/>
                        </a:rPr>
                        <a:t>42%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67616175"/>
                  </a:ext>
                </a:extLst>
              </a:tr>
              <a:tr h="306913">
                <a:tc>
                  <a:txBody>
                    <a:bodyPr/>
                    <a:lstStyle/>
                    <a:p>
                      <a:pPr marL="0" marR="0" algn="l">
                        <a:lnSpc>
                          <a:spcPct val="107000"/>
                        </a:lnSpc>
                        <a:spcAft>
                          <a:spcPts val="800"/>
                        </a:spcAft>
                        <a:buNone/>
                      </a:pPr>
                      <a:r>
                        <a:rPr lang="en-US" sz="1600" dirty="0">
                          <a:effectLst/>
                        </a:rPr>
                        <a:t>Total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r">
                        <a:lnSpc>
                          <a:spcPct val="107000"/>
                        </a:lnSpc>
                        <a:spcAft>
                          <a:spcPts val="800"/>
                        </a:spcAft>
                        <a:buNone/>
                      </a:pPr>
                      <a:r>
                        <a:rPr lang="en-US" sz="1600">
                          <a:effectLst/>
                        </a:rPr>
                        <a:t>5,208,676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buNone/>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5451738"/>
                  </a:ext>
                </a:extLst>
              </a:tr>
            </a:tbl>
          </a:graphicData>
        </a:graphic>
      </p:graphicFrame>
    </p:spTree>
    <p:extLst>
      <p:ext uri="{BB962C8B-B14F-4D97-AF65-F5344CB8AC3E}">
        <p14:creationId xmlns:p14="http://schemas.microsoft.com/office/powerpoint/2010/main" val="422070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6CAE-F1D4-0E17-FBEF-8D437FA24E19}"/>
              </a:ext>
            </a:extLst>
          </p:cNvPr>
          <p:cNvSpPr txBox="1">
            <a:spLocks noGrp="1"/>
          </p:cNvSpPr>
          <p:nvPr>
            <p:ph type="title" idx="4294967295"/>
          </p:nvPr>
        </p:nvSpPr>
        <p:spPr>
          <a:xfrm>
            <a:off x="310050" y="33049"/>
            <a:ext cx="11454602" cy="12965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50" normalizeH="0" baseline="0" noProof="0" dirty="0">
              <a:ln>
                <a:noFill/>
              </a:ln>
              <a:solidFill>
                <a:schemeClr val="tx1">
                  <a:lumMod val="75000"/>
                  <a:lumOff val="25000"/>
                </a:schemeClr>
              </a:solidFill>
              <a:effectLst/>
              <a:uLnTx/>
              <a:uFillTx/>
              <a:latin typeface="+mn-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50" normalizeH="0" baseline="0" noProof="0" dirty="0">
                <a:ln>
                  <a:noFill/>
                </a:ln>
                <a:solidFill>
                  <a:schemeClr val="tx1"/>
                </a:solidFill>
                <a:effectLst/>
                <a:uLnTx/>
                <a:uFillTx/>
                <a:latin typeface="Century Gothic" panose="020B0502020202020204" pitchFamily="34" charset="0"/>
              </a:rPr>
              <a:t>Trends in VR Intake and Participation (continued)</a:t>
            </a:r>
          </a:p>
        </p:txBody>
      </p:sp>
      <p:graphicFrame>
        <p:nvGraphicFramePr>
          <p:cNvPr id="3" name="Chart 2" descr="Bar chart depicting the change in participants each year. Nationally, the VR program declined in participants from PY 17 to PY 21, but made up all lost ground from PY 22 to PY 24.">
            <a:extLst>
              <a:ext uri="{FF2B5EF4-FFF2-40B4-BE49-F238E27FC236}">
                <a16:creationId xmlns:a16="http://schemas.microsoft.com/office/drawing/2014/main" id="{638CA39F-E8F6-9A6D-6364-92DDF6FE0951}"/>
              </a:ext>
            </a:extLst>
          </p:cNvPr>
          <p:cNvGraphicFramePr>
            <a:graphicFrameLocks/>
          </p:cNvGraphicFramePr>
          <p:nvPr>
            <p:extLst>
              <p:ext uri="{D42A27DB-BD31-4B8C-83A1-F6EECF244321}">
                <p14:modId xmlns:p14="http://schemas.microsoft.com/office/powerpoint/2010/main" val="1499104168"/>
              </p:ext>
            </p:extLst>
          </p:nvPr>
        </p:nvGraphicFramePr>
        <p:xfrm>
          <a:off x="310050" y="1229021"/>
          <a:ext cx="5516592" cy="46933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descr="Bar chart depicting the number of agencies that grew in participant size year over year since 2017. Most agencies grew in participants in the prior two program years (64 of 78 agencies in PY 24).">
            <a:extLst>
              <a:ext uri="{FF2B5EF4-FFF2-40B4-BE49-F238E27FC236}">
                <a16:creationId xmlns:a16="http://schemas.microsoft.com/office/drawing/2014/main" id="{418012E3-CDD2-7B63-C9EB-CE47E5F9C686}"/>
              </a:ext>
            </a:extLst>
          </p:cNvPr>
          <p:cNvGraphicFramePr>
            <a:graphicFrameLocks/>
          </p:cNvGraphicFramePr>
          <p:nvPr>
            <p:extLst>
              <p:ext uri="{D42A27DB-BD31-4B8C-83A1-F6EECF244321}">
                <p14:modId xmlns:p14="http://schemas.microsoft.com/office/powerpoint/2010/main" val="1748233621"/>
              </p:ext>
            </p:extLst>
          </p:nvPr>
        </p:nvGraphicFramePr>
        <p:xfrm>
          <a:off x="6096000" y="1229020"/>
          <a:ext cx="5369730" cy="4693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749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EB522-108F-F3B9-9AD1-279049F12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A8DD7-DDE3-82BD-5105-B3F048CBB2BE}"/>
              </a:ext>
            </a:extLst>
          </p:cNvPr>
          <p:cNvSpPr txBox="1">
            <a:spLocks noGrp="1"/>
          </p:cNvSpPr>
          <p:nvPr>
            <p:ph type="title" idx="4294967295"/>
          </p:nvPr>
        </p:nvSpPr>
        <p:spPr>
          <a:xfrm>
            <a:off x="94150" y="-108356"/>
            <a:ext cx="11155680" cy="12965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50" normalizeH="0" baseline="0" noProof="0" dirty="0">
              <a:ln>
                <a:noFill/>
              </a:ln>
              <a:solidFill>
                <a:schemeClr val="tx1">
                  <a:lumMod val="75000"/>
                  <a:lumOff val="25000"/>
                </a:schemeClr>
              </a:solidFill>
              <a:effectLst/>
              <a:uLnTx/>
              <a:uFillTx/>
              <a:latin typeface="+mn-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50" normalizeH="0" baseline="0" noProof="0" dirty="0">
                <a:ln>
                  <a:noFill/>
                </a:ln>
                <a:solidFill>
                  <a:schemeClr val="tx1"/>
                </a:solidFill>
                <a:effectLst/>
                <a:uLnTx/>
                <a:uFillTx/>
                <a:latin typeface="Century Gothic" panose="020B0502020202020204" pitchFamily="34" charset="0"/>
              </a:rPr>
              <a:t>Current Agencies </a:t>
            </a:r>
            <a:r>
              <a:rPr lang="en-US" sz="3800" b="1" dirty="0">
                <a:solidFill>
                  <a:schemeClr val="tx1"/>
                </a:solidFill>
                <a:latin typeface="Century Gothic" panose="020B0502020202020204" pitchFamily="34" charset="0"/>
              </a:rPr>
              <a:t>Implementing an OOS</a:t>
            </a:r>
            <a:endParaRPr kumimoji="0" lang="en-US" sz="3800" b="1" i="0" u="none" strike="noStrike" kern="1200" cap="none" spc="-50" normalizeH="0" baseline="0" noProof="0" dirty="0">
              <a:ln>
                <a:noFill/>
              </a:ln>
              <a:solidFill>
                <a:schemeClr val="tx1"/>
              </a:solidFill>
              <a:effectLst/>
              <a:uLnTx/>
              <a:uFillTx/>
              <a:latin typeface="Century Gothic" panose="020B0502020202020204" pitchFamily="34" charset="0"/>
            </a:endParaRPr>
          </a:p>
        </p:txBody>
      </p:sp>
      <p:sp>
        <p:nvSpPr>
          <p:cNvPr id="4" name="TextBox 3">
            <a:extLst>
              <a:ext uri="{FF2B5EF4-FFF2-40B4-BE49-F238E27FC236}">
                <a16:creationId xmlns:a16="http://schemas.microsoft.com/office/drawing/2014/main" id="{F28A71DA-A26B-9063-B15A-54750517DF7D}"/>
              </a:ext>
            </a:extLst>
          </p:cNvPr>
          <p:cNvSpPr txBox="1"/>
          <p:nvPr/>
        </p:nvSpPr>
        <p:spPr>
          <a:xfrm>
            <a:off x="518160" y="1073865"/>
            <a:ext cx="11155679" cy="5257850"/>
          </a:xfrm>
          <a:prstGeom prst="rect">
            <a:avLst/>
          </a:prstGeom>
          <a:noFill/>
        </p:spPr>
        <p:txBody>
          <a:bodyPr wrap="square" rtlCol="0">
            <a:spAutoFit/>
          </a:bodyPr>
          <a:lstStyle/>
          <a:p>
            <a:pPr algn="l">
              <a:buNone/>
            </a:pPr>
            <a:r>
              <a:rPr lang="en-US" b="0" i="0" dirty="0">
                <a:solidFill>
                  <a:srgbClr val="1B1B1B"/>
                </a:solidFill>
                <a:effectLst/>
                <a:latin typeface="Century Gothic" panose="020B0502020202020204" pitchFamily="34" charset="0"/>
              </a:rPr>
              <a:t>The following </a:t>
            </a:r>
            <a:r>
              <a:rPr lang="en-US" b="1" i="0" dirty="0">
                <a:solidFill>
                  <a:srgbClr val="1B1B1B"/>
                </a:solidFill>
                <a:effectLst/>
                <a:latin typeface="Century Gothic" panose="020B0502020202020204" pitchFamily="34" charset="0"/>
              </a:rPr>
              <a:t>14 VR agencies </a:t>
            </a:r>
            <a:r>
              <a:rPr lang="en-US" b="0" i="0" dirty="0">
                <a:solidFill>
                  <a:srgbClr val="1B1B1B"/>
                </a:solidFill>
                <a:effectLst/>
                <a:latin typeface="Century Gothic" panose="020B0502020202020204" pitchFamily="34" charset="0"/>
              </a:rPr>
              <a:t>are operating under an Order of Selection, as approved by RSA in their Program Year 2024-2027 WIOA State Plan, and have some or all priority categories closed. The six VR agencies that have elected to serve eligible individuals, who require VR services to maintain employment, outside of their OOS are marked with an asterisk. </a:t>
            </a:r>
          </a:p>
          <a:p>
            <a:pPr algn="l">
              <a:buNone/>
            </a:pPr>
            <a:endParaRPr lang="en-US" sz="900" b="0" i="0" dirty="0">
              <a:solidFill>
                <a:srgbClr val="1B1B1B"/>
              </a:solidFill>
              <a:effectLst/>
              <a:latin typeface="Century Gothic" panose="020B0502020202020204" pitchFamily="34" charset="0"/>
            </a:endParaRPr>
          </a:p>
          <a:p>
            <a:pPr lvl="1">
              <a:spcAft>
                <a:spcPts val="200"/>
              </a:spcAft>
              <a:buFont typeface="+mj-lt"/>
              <a:buAutoNum type="arabicPeriod"/>
            </a:pPr>
            <a:r>
              <a:rPr lang="en-US" sz="1600" b="0" i="0" u="none" strike="noStrike" dirty="0">
                <a:solidFill>
                  <a:srgbClr val="0071B3"/>
                </a:solidFill>
                <a:effectLst/>
                <a:latin typeface="Century Gothic" panose="020B0502020202020204" pitchFamily="34" charset="0"/>
              </a:rPr>
              <a:t>   Colorado Division of Vocational Rehabilitation (CO-C): </a:t>
            </a:r>
            <a:r>
              <a:rPr lang="en-US" sz="1600" b="0" i="0" u="none" strike="noStrike" dirty="0">
                <a:effectLst/>
                <a:latin typeface="Century Gothic" panose="020B0502020202020204" pitchFamily="34" charset="0"/>
              </a:rPr>
              <a:t>0 of 3 priority categories open</a:t>
            </a:r>
          </a:p>
          <a:p>
            <a:pPr lvl="1">
              <a:spcAft>
                <a:spcPts val="200"/>
              </a:spcAft>
              <a:buFont typeface="+mj-lt"/>
              <a:buAutoNum type="arabicPeriod"/>
            </a:pPr>
            <a:r>
              <a:rPr lang="en-US" sz="1600" b="0" i="0" u="none" strike="noStrike" dirty="0">
                <a:solidFill>
                  <a:srgbClr val="0071B3"/>
                </a:solidFill>
                <a:effectLst/>
                <a:latin typeface="Century Gothic" panose="020B0502020202020204" pitchFamily="34" charset="0"/>
              </a:rPr>
              <a:t>   Idaho Division of Vocational Rehabilitation (ID-G): </a:t>
            </a:r>
            <a:r>
              <a:rPr lang="en-US" sz="1600" b="0" i="0" u="none" strike="noStrike" dirty="0">
                <a:effectLst/>
                <a:latin typeface="Century Gothic" panose="020B0502020202020204" pitchFamily="34" charset="0"/>
              </a:rPr>
              <a:t>0 of 3 priority categories open</a:t>
            </a:r>
          </a:p>
          <a:p>
            <a:pPr lvl="1">
              <a:spcAft>
                <a:spcPts val="200"/>
              </a:spcAft>
              <a:buFont typeface="+mj-lt"/>
              <a:buAutoNum type="arabicPeriod"/>
            </a:pPr>
            <a:r>
              <a:rPr lang="en-US" sz="1600" b="0" i="0" u="none" strike="noStrike" dirty="0">
                <a:solidFill>
                  <a:srgbClr val="0071B3"/>
                </a:solidFill>
                <a:effectLst/>
                <a:latin typeface="Century Gothic" panose="020B0502020202020204" pitchFamily="34" charset="0"/>
              </a:rPr>
              <a:t>   Kentucky Office of Vocational Rehabilitation (KY-C): </a:t>
            </a:r>
            <a:r>
              <a:rPr lang="en-US" sz="1600" b="0" i="0" u="none" strike="noStrike" dirty="0">
                <a:effectLst/>
                <a:latin typeface="Century Gothic" panose="020B0502020202020204" pitchFamily="34" charset="0"/>
              </a:rPr>
              <a:t>0 of 4 priority categories open</a:t>
            </a:r>
          </a:p>
          <a:p>
            <a:pPr lvl="1">
              <a:spcAft>
                <a:spcPts val="200"/>
              </a:spcAft>
              <a:buFont typeface="+mj-lt"/>
              <a:buAutoNum type="arabicPeriod"/>
            </a:pPr>
            <a:r>
              <a:rPr lang="en-US" sz="1600" b="0" i="0" u="none" strike="noStrike" dirty="0">
                <a:solidFill>
                  <a:srgbClr val="0071B3"/>
                </a:solidFill>
                <a:effectLst/>
                <a:latin typeface="Century Gothic" panose="020B0502020202020204" pitchFamily="34" charset="0"/>
              </a:rPr>
              <a:t>   Maryland Division of Rehabilitation Services (MD-C): </a:t>
            </a:r>
            <a:r>
              <a:rPr lang="en-US" sz="1600" b="0" i="0" u="none" strike="noStrike" dirty="0">
                <a:effectLst/>
                <a:latin typeface="Century Gothic" panose="020B0502020202020204" pitchFamily="34" charset="0"/>
              </a:rPr>
              <a:t>1 of 3 priority categories open</a:t>
            </a:r>
          </a:p>
          <a:p>
            <a:pPr lvl="1">
              <a:spcAft>
                <a:spcPts val="200"/>
              </a:spcAft>
              <a:buFont typeface="+mj-lt"/>
              <a:buAutoNum type="arabicPeriod"/>
            </a:pPr>
            <a:r>
              <a:rPr lang="en-US" sz="1600" b="0" i="0" u="none" strike="noStrike" dirty="0">
                <a:solidFill>
                  <a:srgbClr val="0071B3"/>
                </a:solidFill>
                <a:effectLst/>
                <a:latin typeface="Century Gothic" panose="020B0502020202020204" pitchFamily="34" charset="0"/>
              </a:rPr>
              <a:t>   Minnesota Vocational Rehabilitation Services (MN-G): </a:t>
            </a:r>
            <a:r>
              <a:rPr lang="en-US" sz="1600" b="0" i="0" u="none" strike="noStrike" dirty="0">
                <a:effectLst/>
                <a:latin typeface="Century Gothic" panose="020B0502020202020204" pitchFamily="34" charset="0"/>
              </a:rPr>
              <a:t>1 of 4 priority categories open</a:t>
            </a:r>
          </a:p>
          <a:p>
            <a:pPr lvl="1">
              <a:spcAft>
                <a:spcPts val="200"/>
              </a:spcAft>
              <a:buFont typeface="+mj-lt"/>
              <a:buAutoNum type="arabicPeriod"/>
            </a:pPr>
            <a:r>
              <a:rPr lang="en-US" sz="1600" b="0" i="0" u="none" strike="noStrike" dirty="0">
                <a:solidFill>
                  <a:srgbClr val="0071B3"/>
                </a:solidFill>
                <a:effectLst/>
                <a:latin typeface="Century Gothic" panose="020B0502020202020204" pitchFamily="34" charset="0"/>
              </a:rPr>
              <a:t>   Missouri Vocational Rehabilitation (MO-G): </a:t>
            </a:r>
            <a:r>
              <a:rPr lang="en-US" sz="1600" b="0" i="0" u="none" strike="noStrike" dirty="0">
                <a:effectLst/>
                <a:latin typeface="Century Gothic" panose="020B0502020202020204" pitchFamily="34" charset="0"/>
              </a:rPr>
              <a:t>1 of 3 priority categories open*</a:t>
            </a:r>
          </a:p>
          <a:p>
            <a:pPr lvl="1">
              <a:spcAft>
                <a:spcPts val="200"/>
              </a:spcAft>
              <a:buFont typeface="+mj-lt"/>
              <a:buAutoNum type="arabicPeriod"/>
            </a:pPr>
            <a:r>
              <a:rPr lang="en-US" sz="1600" b="0" i="0" u="none" strike="noStrike" dirty="0">
                <a:solidFill>
                  <a:srgbClr val="0071B3"/>
                </a:solidFill>
                <a:effectLst/>
                <a:latin typeface="Century Gothic" panose="020B0502020202020204" pitchFamily="34" charset="0"/>
              </a:rPr>
              <a:t>   Montana Vocational Rehabilitation and Blind Services (MT-C):</a:t>
            </a:r>
            <a:r>
              <a:rPr lang="en-US" sz="1600" b="0" i="0" u="none" strike="noStrike" dirty="0">
                <a:effectLst/>
                <a:latin typeface="Century Gothic" panose="020B0502020202020204" pitchFamily="34" charset="0"/>
              </a:rPr>
              <a:t> 1 of 3 categories open</a:t>
            </a:r>
          </a:p>
          <a:p>
            <a:pPr lvl="1">
              <a:spcAft>
                <a:spcPts val="200"/>
              </a:spcAft>
              <a:buFont typeface="+mj-lt"/>
              <a:buAutoNum type="arabicPeriod"/>
            </a:pPr>
            <a:r>
              <a:rPr lang="en-US" sz="1600" b="0" i="0" u="none" strike="noStrike" dirty="0">
                <a:solidFill>
                  <a:srgbClr val="0071B3"/>
                </a:solidFill>
                <a:effectLst/>
                <a:latin typeface="Century Gothic" panose="020B0502020202020204" pitchFamily="34" charset="0"/>
              </a:rPr>
              <a:t>   Oklahoma Department of Rehabilitation Services (OK-C): </a:t>
            </a:r>
            <a:r>
              <a:rPr lang="en-US" sz="1600" b="0" i="0" u="none" strike="noStrike" dirty="0">
                <a:effectLst/>
                <a:latin typeface="Century Gothic" panose="020B0502020202020204" pitchFamily="34" charset="0"/>
              </a:rPr>
              <a:t>1 of 3 priority categories open</a:t>
            </a:r>
          </a:p>
          <a:p>
            <a:pPr lvl="1">
              <a:spcAft>
                <a:spcPts val="200"/>
              </a:spcAft>
              <a:buFont typeface="+mj-lt"/>
              <a:buAutoNum type="arabicPeriod"/>
            </a:pPr>
            <a:r>
              <a:rPr lang="en-US" sz="1600" b="0" i="0" u="none" strike="noStrike" dirty="0">
                <a:solidFill>
                  <a:srgbClr val="0071B3"/>
                </a:solidFill>
                <a:effectLst/>
                <a:latin typeface="Century Gothic" panose="020B0502020202020204" pitchFamily="34" charset="0"/>
              </a:rPr>
              <a:t>   Oregon Office of Vocational Rehabilitation Services (OR-G): </a:t>
            </a:r>
            <a:r>
              <a:rPr lang="en-US" sz="1600" b="0" i="0" u="none" strike="noStrike" dirty="0">
                <a:effectLst/>
                <a:latin typeface="Century Gothic" panose="020B0502020202020204" pitchFamily="34" charset="0"/>
              </a:rPr>
              <a:t>0 of 3 priority categories open*</a:t>
            </a:r>
          </a:p>
          <a:p>
            <a:pPr lvl="1">
              <a:spcAft>
                <a:spcPts val="200"/>
              </a:spcAft>
              <a:buFont typeface="+mj-lt"/>
              <a:buAutoNum type="arabicPeriod"/>
            </a:pPr>
            <a:r>
              <a:rPr lang="en-US" sz="1600" b="0" i="0" u="none" strike="noStrike" dirty="0">
                <a:solidFill>
                  <a:srgbClr val="0071B3"/>
                </a:solidFill>
                <a:effectLst/>
                <a:latin typeface="Century Gothic" panose="020B0502020202020204" pitchFamily="34" charset="0"/>
              </a:rPr>
              <a:t> Pennsylvania Office of Vocational Rehabilitation (PA-C): </a:t>
            </a:r>
            <a:r>
              <a:rPr lang="en-US" sz="1600" b="0" i="0" u="none" strike="noStrike" dirty="0">
                <a:effectLst/>
                <a:latin typeface="Century Gothic" panose="020B0502020202020204" pitchFamily="34" charset="0"/>
              </a:rPr>
              <a:t>1 of 3 priority categories open*</a:t>
            </a:r>
          </a:p>
          <a:p>
            <a:pPr lvl="1">
              <a:spcAft>
                <a:spcPts val="200"/>
              </a:spcAft>
              <a:buFont typeface="+mj-lt"/>
              <a:buAutoNum type="arabicPeriod"/>
            </a:pPr>
            <a:r>
              <a:rPr lang="en-US" sz="1600" b="0" i="0" u="none" strike="noStrike" dirty="0">
                <a:solidFill>
                  <a:srgbClr val="0071B3"/>
                </a:solidFill>
                <a:effectLst/>
                <a:latin typeface="Century Gothic" panose="020B0502020202020204" pitchFamily="34" charset="0"/>
              </a:rPr>
              <a:t> Utah State Office of Rehabilitation (UT-C): </a:t>
            </a:r>
            <a:r>
              <a:rPr lang="en-US" sz="1600" b="0" i="0" u="none" strike="noStrike" dirty="0">
                <a:effectLst/>
                <a:latin typeface="Century Gothic" panose="020B0502020202020204" pitchFamily="34" charset="0"/>
              </a:rPr>
              <a:t>1 of 3 priority categories open</a:t>
            </a:r>
          </a:p>
          <a:p>
            <a:pPr lvl="1">
              <a:spcAft>
                <a:spcPts val="200"/>
              </a:spcAft>
              <a:buFont typeface="+mj-lt"/>
              <a:buAutoNum type="arabicPeriod"/>
            </a:pPr>
            <a:r>
              <a:rPr lang="en-US" sz="1600" b="0" i="0" u="none" strike="noStrike" dirty="0">
                <a:solidFill>
                  <a:srgbClr val="0071B3"/>
                </a:solidFill>
                <a:effectLst/>
                <a:latin typeface="Century Gothic" panose="020B0502020202020204" pitchFamily="34" charset="0"/>
              </a:rPr>
              <a:t> Washington Division of Vocational Rehabilitation (WA-G): </a:t>
            </a:r>
            <a:r>
              <a:rPr lang="en-US" sz="1600" b="0" i="0" u="none" strike="noStrike" dirty="0">
                <a:effectLst/>
                <a:latin typeface="Century Gothic" panose="020B0502020202020204" pitchFamily="34" charset="0"/>
              </a:rPr>
              <a:t>0 of 5 priority categories open*</a:t>
            </a:r>
          </a:p>
          <a:p>
            <a:pPr lvl="1">
              <a:spcAft>
                <a:spcPts val="200"/>
              </a:spcAft>
              <a:buFont typeface="+mj-lt"/>
              <a:buAutoNum type="arabicPeriod"/>
            </a:pPr>
            <a:r>
              <a:rPr lang="en-US" sz="1600" b="0" i="0" u="none" strike="noStrike" dirty="0">
                <a:solidFill>
                  <a:srgbClr val="0071B3"/>
                </a:solidFill>
                <a:effectLst/>
                <a:latin typeface="Century Gothic" panose="020B0502020202020204" pitchFamily="34" charset="0"/>
              </a:rPr>
              <a:t> West Virginia Division of Rehabilitation Services (WV-C): </a:t>
            </a:r>
            <a:r>
              <a:rPr lang="en-US" sz="1600" b="0" i="0" u="none" strike="noStrike" dirty="0">
                <a:effectLst/>
                <a:latin typeface="Century Gothic" panose="020B0502020202020204" pitchFamily="34" charset="0"/>
              </a:rPr>
              <a:t>1 of 3 priority categories open*</a:t>
            </a:r>
          </a:p>
          <a:p>
            <a:pPr lvl="1">
              <a:spcAft>
                <a:spcPts val="200"/>
              </a:spcAft>
              <a:buFont typeface="+mj-lt"/>
              <a:buAutoNum type="arabicPeriod"/>
            </a:pPr>
            <a:r>
              <a:rPr lang="en-US" sz="1600" b="0" i="0" u="none" strike="noStrike" dirty="0">
                <a:solidFill>
                  <a:srgbClr val="0071B3"/>
                </a:solidFill>
                <a:effectLst/>
                <a:latin typeface="Century Gothic" panose="020B0502020202020204" pitchFamily="34" charset="0"/>
              </a:rPr>
              <a:t> Wisconsin Division of Vocational Rehabilitation (WI-C): </a:t>
            </a:r>
            <a:r>
              <a:rPr lang="en-US" sz="1600" b="0" i="0" dirty="0">
                <a:solidFill>
                  <a:srgbClr val="1B1B1B"/>
                </a:solidFill>
                <a:effectLst/>
                <a:latin typeface="Century Gothic" panose="020B0502020202020204" pitchFamily="34" charset="0"/>
              </a:rPr>
              <a:t>0 of 3 priority categories open* </a:t>
            </a:r>
          </a:p>
        </p:txBody>
      </p:sp>
    </p:spTree>
    <p:extLst>
      <p:ext uri="{BB962C8B-B14F-4D97-AF65-F5344CB8AC3E}">
        <p14:creationId xmlns:p14="http://schemas.microsoft.com/office/powerpoint/2010/main" val="3011822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69BB7-CD1F-0A88-E73B-2B52ED2FAF52}"/>
              </a:ext>
            </a:extLst>
          </p:cNvPr>
          <p:cNvSpPr txBox="1">
            <a:spLocks noGrp="1"/>
          </p:cNvSpPr>
          <p:nvPr>
            <p:ph type="title" idx="4294967295"/>
          </p:nvPr>
        </p:nvSpPr>
        <p:spPr>
          <a:xfrm>
            <a:off x="308065" y="32492"/>
            <a:ext cx="11155680" cy="12114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defPPr>
              <a:defRPr lang="en-US"/>
            </a:defPPr>
            <a:lvl1pPr>
              <a:lnSpc>
                <a:spcPct val="90000"/>
              </a:lnSpc>
              <a:spcBef>
                <a:spcPct val="0"/>
              </a:spcBef>
              <a:buNone/>
              <a:defRPr sz="3600" i="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50" normalizeH="0" baseline="0" noProof="0" dirty="0">
              <a:ln>
                <a:noFill/>
              </a:ln>
              <a:solidFill>
                <a:schemeClr val="tx1"/>
              </a:solidFill>
              <a:effectLst/>
              <a:uLnTx/>
              <a:uFillTx/>
              <a:latin typeface="+mn-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50" normalizeH="0" baseline="0" noProof="0" dirty="0">
                <a:ln>
                  <a:noFill/>
                </a:ln>
                <a:solidFill>
                  <a:schemeClr val="tx1"/>
                </a:solidFill>
                <a:effectLst/>
                <a:uLnTx/>
                <a:uFillTx/>
                <a:latin typeface="Century Gothic" panose="020B0502020202020204" pitchFamily="34" charset="0"/>
              </a:rPr>
              <a:t>Trends in Pre-Employment Transition Services</a:t>
            </a:r>
          </a:p>
        </p:txBody>
      </p:sp>
      <p:graphicFrame>
        <p:nvGraphicFramePr>
          <p:cNvPr id="4" name="Chart 3" descr="Line chart depicting the sharp increase in the provision of pre-employment transition services from 2017 to 2024.">
            <a:extLst>
              <a:ext uri="{FF2B5EF4-FFF2-40B4-BE49-F238E27FC236}">
                <a16:creationId xmlns:a16="http://schemas.microsoft.com/office/drawing/2014/main" id="{A2099334-25B8-6868-169B-4A810D3FAEF3}"/>
              </a:ext>
            </a:extLst>
          </p:cNvPr>
          <p:cNvGraphicFramePr>
            <a:graphicFrameLocks/>
          </p:cNvGraphicFramePr>
          <p:nvPr>
            <p:extLst>
              <p:ext uri="{D42A27DB-BD31-4B8C-83A1-F6EECF244321}">
                <p14:modId xmlns:p14="http://schemas.microsoft.com/office/powerpoint/2010/main" val="3602473340"/>
              </p:ext>
            </p:extLst>
          </p:nvPr>
        </p:nvGraphicFramePr>
        <p:xfrm>
          <a:off x="468351" y="1243950"/>
          <a:ext cx="10995394" cy="4699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5608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61FA3-3652-A9DC-1584-DE8D850F9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D2B17-ED76-7154-5AAF-60CAA00F610B}"/>
              </a:ext>
            </a:extLst>
          </p:cNvPr>
          <p:cNvSpPr txBox="1">
            <a:spLocks noGrp="1"/>
          </p:cNvSpPr>
          <p:nvPr>
            <p:ph type="title" idx="4294967295"/>
          </p:nvPr>
        </p:nvSpPr>
        <p:spPr>
          <a:xfrm>
            <a:off x="96689" y="-15154"/>
            <a:ext cx="11577150" cy="11217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50" normalizeH="0" baseline="0" noProof="0" dirty="0">
              <a:ln>
                <a:noFill/>
              </a:ln>
              <a:solidFill>
                <a:schemeClr val="tx1">
                  <a:lumMod val="75000"/>
                  <a:lumOff val="25000"/>
                </a:schemeClr>
              </a:solidFill>
              <a:effectLst/>
              <a:uLnTx/>
              <a:uFillTx/>
              <a:latin typeface="+mn-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50" normalizeH="0" baseline="0" noProof="0" dirty="0">
                <a:ln>
                  <a:noFill/>
                </a:ln>
                <a:solidFill>
                  <a:schemeClr val="tx1"/>
                </a:solidFill>
                <a:effectLst/>
                <a:uLnTx/>
                <a:uFillTx/>
                <a:latin typeface="Century Gothic" panose="020B0502020202020204" pitchFamily="34" charset="0"/>
              </a:rPr>
              <a:t>Pre-ETS Reserve/Expenditures</a:t>
            </a:r>
          </a:p>
        </p:txBody>
      </p:sp>
      <p:sp>
        <p:nvSpPr>
          <p:cNvPr id="4" name="TextBox 3">
            <a:extLst>
              <a:ext uri="{FF2B5EF4-FFF2-40B4-BE49-F238E27FC236}">
                <a16:creationId xmlns:a16="http://schemas.microsoft.com/office/drawing/2014/main" id="{703E7849-9279-6249-5E0D-014C68702476}"/>
              </a:ext>
            </a:extLst>
          </p:cNvPr>
          <p:cNvSpPr txBox="1"/>
          <p:nvPr/>
        </p:nvSpPr>
        <p:spPr>
          <a:xfrm>
            <a:off x="518161" y="1106636"/>
            <a:ext cx="11155679" cy="5245026"/>
          </a:xfrm>
          <a:prstGeom prst="rect">
            <a:avLst/>
          </a:prstGeom>
          <a:noFill/>
        </p:spPr>
        <p:txBody>
          <a:bodyPr wrap="square" rtlCol="0">
            <a:spAutoFit/>
          </a:bodyPr>
          <a:lstStyle/>
          <a:p>
            <a:pPr algn="l">
              <a:buNone/>
            </a:pPr>
            <a:r>
              <a:rPr lang="en-US" sz="2400" b="0" i="0" dirty="0">
                <a:solidFill>
                  <a:srgbClr val="1B1B1B"/>
                </a:solidFill>
                <a:effectLst/>
                <a:latin typeface="Century Gothic" panose="020B0502020202020204" pitchFamily="34" charset="0"/>
              </a:rPr>
              <a:t>Pursuant to Section 107 of the Rehabilitation Act, RSA conducts annual reviews of each State to determine whether States are substantially complying with requirements in their WIOA Unified or Combined State Plans. </a:t>
            </a:r>
          </a:p>
          <a:p>
            <a:pPr algn="l">
              <a:buNone/>
            </a:pPr>
            <a:endParaRPr lang="en-US" sz="2400" dirty="0">
              <a:solidFill>
                <a:srgbClr val="1B1B1B"/>
              </a:solidFill>
              <a:latin typeface="Century Gothic" panose="020B0502020202020204" pitchFamily="34" charset="0"/>
            </a:endParaRPr>
          </a:p>
          <a:p>
            <a:pPr algn="l">
              <a:buNone/>
            </a:pPr>
            <a:r>
              <a:rPr lang="en-US" sz="2400" b="0" i="0" dirty="0">
                <a:solidFill>
                  <a:srgbClr val="1B1B1B"/>
                </a:solidFill>
                <a:effectLst/>
                <a:latin typeface="Century Gothic" panose="020B0502020202020204" pitchFamily="34" charset="0"/>
              </a:rPr>
              <a:t>In FFY 2025, among the 56 States and Territories, four did not meet the reserve requirements: </a:t>
            </a:r>
          </a:p>
          <a:p>
            <a:pPr algn="l">
              <a:buNone/>
            </a:pPr>
            <a:endParaRPr lang="en-US" sz="1050" b="0" i="0" dirty="0">
              <a:solidFill>
                <a:srgbClr val="1B1B1B"/>
              </a:solidFill>
              <a:effectLst/>
              <a:latin typeface="Century Gothic" panose="020B0502020202020204" pitchFamily="34" charset="0"/>
            </a:endParaRPr>
          </a:p>
          <a:p>
            <a:pPr lvl="1">
              <a:spcAft>
                <a:spcPts val="200"/>
              </a:spcAft>
              <a:buFont typeface="+mj-lt"/>
              <a:buAutoNum type="arabicPeriod"/>
            </a:pPr>
            <a:r>
              <a:rPr lang="en-US" sz="2000" b="0" i="0" u="none" strike="noStrike" dirty="0">
                <a:solidFill>
                  <a:srgbClr val="0071B3"/>
                </a:solidFill>
                <a:effectLst/>
                <a:latin typeface="Century Gothic" panose="020B0502020202020204" pitchFamily="34" charset="0"/>
              </a:rPr>
              <a:t>   Guam – 0.0%</a:t>
            </a:r>
          </a:p>
          <a:p>
            <a:pPr lvl="1">
              <a:spcAft>
                <a:spcPts val="200"/>
              </a:spcAft>
              <a:buFont typeface="+mj-lt"/>
              <a:buAutoNum type="arabicPeriod"/>
            </a:pPr>
            <a:r>
              <a:rPr lang="en-US" sz="2000" b="0" i="0" dirty="0">
                <a:solidFill>
                  <a:srgbClr val="0071B3"/>
                </a:solidFill>
                <a:effectLst/>
                <a:latin typeface="Century Gothic" panose="020B0502020202020204" pitchFamily="34" charset="0"/>
              </a:rPr>
              <a:t>   Idaho – 11.8%</a:t>
            </a:r>
          </a:p>
          <a:p>
            <a:pPr lvl="1">
              <a:spcAft>
                <a:spcPts val="200"/>
              </a:spcAft>
              <a:buFont typeface="+mj-lt"/>
              <a:buAutoNum type="arabicPeriod"/>
            </a:pPr>
            <a:r>
              <a:rPr lang="en-US" sz="2000" b="0" i="0" dirty="0">
                <a:solidFill>
                  <a:srgbClr val="0071B3"/>
                </a:solidFill>
                <a:effectLst/>
                <a:latin typeface="Century Gothic" panose="020B0502020202020204" pitchFamily="34" charset="0"/>
              </a:rPr>
              <a:t>   Kansas – 12.6%</a:t>
            </a:r>
          </a:p>
          <a:p>
            <a:pPr lvl="1">
              <a:spcAft>
                <a:spcPts val="200"/>
              </a:spcAft>
              <a:buFont typeface="+mj-lt"/>
              <a:buAutoNum type="arabicPeriod"/>
            </a:pPr>
            <a:r>
              <a:rPr lang="en-US" sz="2000" dirty="0">
                <a:solidFill>
                  <a:srgbClr val="0071B3"/>
                </a:solidFill>
                <a:latin typeface="Century Gothic" panose="020B0502020202020204" pitchFamily="34" charset="0"/>
              </a:rPr>
              <a:t>   New Mexico – 14.7% </a:t>
            </a:r>
          </a:p>
          <a:p>
            <a:pPr lvl="1">
              <a:spcAft>
                <a:spcPts val="200"/>
              </a:spcAft>
              <a:buFont typeface="+mj-lt"/>
              <a:buAutoNum type="arabicPeriod"/>
            </a:pPr>
            <a:endParaRPr lang="en-US" sz="2000" dirty="0">
              <a:solidFill>
                <a:srgbClr val="1B1B1B"/>
              </a:solidFill>
              <a:latin typeface="Century Gothic" panose="020B0502020202020204" pitchFamily="34" charset="0"/>
            </a:endParaRPr>
          </a:p>
          <a:p>
            <a:pPr lvl="1" algn="ctr">
              <a:spcAft>
                <a:spcPts val="200"/>
              </a:spcAft>
            </a:pPr>
            <a:r>
              <a:rPr lang="en-US" sz="2400" b="1" i="0" dirty="0">
                <a:effectLst/>
                <a:latin typeface="Century Gothic" panose="020B0502020202020204" pitchFamily="34" charset="0"/>
              </a:rPr>
              <a:t>In FFY 2020</a:t>
            </a:r>
            <a:r>
              <a:rPr lang="en-US" sz="2400" b="1">
                <a:latin typeface="Century Gothic" panose="020B0502020202020204" pitchFamily="34" charset="0"/>
              </a:rPr>
              <a:t>, there </a:t>
            </a:r>
            <a:r>
              <a:rPr lang="en-US" sz="2400" b="1" dirty="0">
                <a:latin typeface="Century Gothic" panose="020B0502020202020204" pitchFamily="34" charset="0"/>
              </a:rPr>
              <a:t>were 30 States/Territories that did not meet the reserve requirements.</a:t>
            </a:r>
            <a:endParaRPr lang="en-US" sz="2400" b="1" i="0" dirty="0">
              <a:effectLst/>
              <a:latin typeface="Century Gothic" panose="020B0502020202020204" pitchFamily="34" charset="0"/>
            </a:endParaRPr>
          </a:p>
        </p:txBody>
      </p:sp>
    </p:spTree>
    <p:extLst>
      <p:ext uri="{BB962C8B-B14F-4D97-AF65-F5344CB8AC3E}">
        <p14:creationId xmlns:p14="http://schemas.microsoft.com/office/powerpoint/2010/main" val="624403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0781DFB-DDA1-55E5-3941-93C269EDDEEE}"/>
              </a:ext>
            </a:extLst>
          </p:cNvPr>
          <p:cNvSpPr txBox="1">
            <a:spLocks noGrp="1"/>
          </p:cNvSpPr>
          <p:nvPr>
            <p:ph type="title" idx="4294967295"/>
          </p:nvPr>
        </p:nvSpPr>
        <p:spPr>
          <a:xfrm>
            <a:off x="308065" y="32492"/>
            <a:ext cx="11155680" cy="12114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defPPr>
              <a:defRPr lang="en-US"/>
            </a:defPPr>
            <a:lvl1pPr>
              <a:lnSpc>
                <a:spcPct val="90000"/>
              </a:lnSpc>
              <a:spcBef>
                <a:spcPct val="0"/>
              </a:spcBef>
              <a:buNone/>
              <a:defRPr sz="3600" i="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50" normalizeH="0" baseline="0" noProof="0" dirty="0">
              <a:ln>
                <a:noFill/>
              </a:ln>
              <a:solidFill>
                <a:schemeClr val="tx1"/>
              </a:solidFill>
              <a:effectLst/>
              <a:uLnTx/>
              <a:uFillTx/>
              <a:latin typeface="+mn-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schemeClr val="tx1"/>
                </a:solidFill>
                <a:latin typeface="Century Gothic" panose="020B0502020202020204" pitchFamily="34" charset="0"/>
              </a:rPr>
              <a:t>VR Program: </a:t>
            </a:r>
            <a:r>
              <a:rPr kumimoji="0" lang="en-US" sz="4000" b="1" i="0" u="none" strike="noStrike" kern="1200" cap="none" spc="-50" normalizeH="0" baseline="0" noProof="0" dirty="0">
                <a:ln>
                  <a:noFill/>
                </a:ln>
                <a:solidFill>
                  <a:schemeClr val="tx1"/>
                </a:solidFill>
                <a:effectLst/>
                <a:uLnTx/>
                <a:uFillTx/>
                <a:latin typeface="Century Gothic" panose="020B0502020202020204" pitchFamily="34" charset="0"/>
              </a:rPr>
              <a:t>Trends in WIOA Indicator Performance</a:t>
            </a:r>
          </a:p>
        </p:txBody>
      </p:sp>
      <p:graphicFrame>
        <p:nvGraphicFramePr>
          <p:cNvPr id="2" name="Table 1">
            <a:extLst>
              <a:ext uri="{FF2B5EF4-FFF2-40B4-BE49-F238E27FC236}">
                <a16:creationId xmlns:a16="http://schemas.microsoft.com/office/drawing/2014/main" id="{80CF29C5-7CB0-6DD3-E19D-2C8234FDFE87}"/>
              </a:ext>
            </a:extLst>
          </p:cNvPr>
          <p:cNvGraphicFramePr>
            <a:graphicFrameLocks noGrp="1"/>
          </p:cNvGraphicFramePr>
          <p:nvPr>
            <p:extLst>
              <p:ext uri="{D42A27DB-BD31-4B8C-83A1-F6EECF244321}">
                <p14:modId xmlns:p14="http://schemas.microsoft.com/office/powerpoint/2010/main" val="1634446544"/>
              </p:ext>
            </p:extLst>
          </p:nvPr>
        </p:nvGraphicFramePr>
        <p:xfrm>
          <a:off x="366127" y="1359168"/>
          <a:ext cx="11559177" cy="4359828"/>
        </p:xfrm>
        <a:graphic>
          <a:graphicData uri="http://schemas.openxmlformats.org/drawingml/2006/table">
            <a:tbl>
              <a:tblPr firstRow="1" bandRow="1">
                <a:tableStyleId>{69012ECD-51FC-41F1-AA8D-1B2483CD663E}</a:tableStyleId>
              </a:tblPr>
              <a:tblGrid>
                <a:gridCol w="3039803">
                  <a:extLst>
                    <a:ext uri="{9D8B030D-6E8A-4147-A177-3AD203B41FA5}">
                      <a16:colId xmlns:a16="http://schemas.microsoft.com/office/drawing/2014/main" val="1124467507"/>
                    </a:ext>
                  </a:extLst>
                </a:gridCol>
                <a:gridCol w="998290">
                  <a:extLst>
                    <a:ext uri="{9D8B030D-6E8A-4147-A177-3AD203B41FA5}">
                      <a16:colId xmlns:a16="http://schemas.microsoft.com/office/drawing/2014/main" val="2232959466"/>
                    </a:ext>
                  </a:extLst>
                </a:gridCol>
                <a:gridCol w="1031210">
                  <a:extLst>
                    <a:ext uri="{9D8B030D-6E8A-4147-A177-3AD203B41FA5}">
                      <a16:colId xmlns:a16="http://schemas.microsoft.com/office/drawing/2014/main" val="3067432706"/>
                    </a:ext>
                  </a:extLst>
                </a:gridCol>
                <a:gridCol w="1070294">
                  <a:extLst>
                    <a:ext uri="{9D8B030D-6E8A-4147-A177-3AD203B41FA5}">
                      <a16:colId xmlns:a16="http://schemas.microsoft.com/office/drawing/2014/main" val="3957225176"/>
                    </a:ext>
                  </a:extLst>
                </a:gridCol>
                <a:gridCol w="1070294">
                  <a:extLst>
                    <a:ext uri="{9D8B030D-6E8A-4147-A177-3AD203B41FA5}">
                      <a16:colId xmlns:a16="http://schemas.microsoft.com/office/drawing/2014/main" val="2660568534"/>
                    </a:ext>
                  </a:extLst>
                </a:gridCol>
                <a:gridCol w="1011915">
                  <a:extLst>
                    <a:ext uri="{9D8B030D-6E8A-4147-A177-3AD203B41FA5}">
                      <a16:colId xmlns:a16="http://schemas.microsoft.com/office/drawing/2014/main" val="883195235"/>
                    </a:ext>
                  </a:extLst>
                </a:gridCol>
                <a:gridCol w="1021644">
                  <a:extLst>
                    <a:ext uri="{9D8B030D-6E8A-4147-A177-3AD203B41FA5}">
                      <a16:colId xmlns:a16="http://schemas.microsoft.com/office/drawing/2014/main" val="623017078"/>
                    </a:ext>
                  </a:extLst>
                </a:gridCol>
                <a:gridCol w="1021644">
                  <a:extLst>
                    <a:ext uri="{9D8B030D-6E8A-4147-A177-3AD203B41FA5}">
                      <a16:colId xmlns:a16="http://schemas.microsoft.com/office/drawing/2014/main" val="782910375"/>
                    </a:ext>
                  </a:extLst>
                </a:gridCol>
                <a:gridCol w="1294083">
                  <a:extLst>
                    <a:ext uri="{9D8B030D-6E8A-4147-A177-3AD203B41FA5}">
                      <a16:colId xmlns:a16="http://schemas.microsoft.com/office/drawing/2014/main" val="3631850391"/>
                    </a:ext>
                  </a:extLst>
                </a:gridCol>
              </a:tblGrid>
              <a:tr h="213770">
                <a:tc>
                  <a:txBody>
                    <a:bodyPr/>
                    <a:lstStyle/>
                    <a:p>
                      <a:pPr algn="r" fontAlgn="b"/>
                      <a:endParaRPr lang="en-US" sz="22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0F4FA"/>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extLst>
                  <a:ext uri="{0D108BD9-81ED-4DB2-BD59-A6C34878D82A}">
                    <a16:rowId xmlns:a16="http://schemas.microsoft.com/office/drawing/2014/main" val="1831918737"/>
                  </a:ext>
                </a:extLst>
              </a:tr>
              <a:tr h="320370">
                <a:tc>
                  <a:txBody>
                    <a:bodyPr/>
                    <a:lstStyle/>
                    <a:p>
                      <a:pPr algn="ctr" fontAlgn="b"/>
                      <a:endParaRPr lang="en-US" sz="22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000" b="1" u="none" strike="noStrike" dirty="0">
                          <a:solidFill>
                            <a:srgbClr val="000000"/>
                          </a:solidFill>
                          <a:effectLst/>
                        </a:rPr>
                        <a:t>PY 2017</a:t>
                      </a:r>
                      <a:endParaRPr lang="en-US" sz="2000" b="1"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000" b="1" u="none" strike="noStrike" dirty="0">
                          <a:solidFill>
                            <a:srgbClr val="000000"/>
                          </a:solidFill>
                          <a:effectLst/>
                        </a:rPr>
                        <a:t>PY 2018</a:t>
                      </a:r>
                      <a:endParaRPr lang="en-US" sz="2000" b="1"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000" b="1" u="none" strike="noStrike" dirty="0">
                          <a:solidFill>
                            <a:srgbClr val="000000"/>
                          </a:solidFill>
                          <a:effectLst/>
                        </a:rPr>
                        <a:t>PY 2019</a:t>
                      </a:r>
                      <a:endParaRPr lang="en-US" sz="2000" b="1"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000" b="1" u="none" strike="noStrike" dirty="0">
                          <a:solidFill>
                            <a:srgbClr val="000000"/>
                          </a:solidFill>
                          <a:effectLst/>
                        </a:rPr>
                        <a:t>PY 2020</a:t>
                      </a:r>
                      <a:endParaRPr lang="en-US" sz="2000" b="1"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000" b="1" u="none" strike="noStrike" dirty="0">
                          <a:solidFill>
                            <a:srgbClr val="000000"/>
                          </a:solidFill>
                          <a:effectLst/>
                        </a:rPr>
                        <a:t>PY 2021</a:t>
                      </a:r>
                      <a:endParaRPr lang="en-US" sz="2000" b="1"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u="none" strike="noStrike" kern="1200" dirty="0">
                          <a:solidFill>
                            <a:srgbClr val="000000"/>
                          </a:solidFill>
                          <a:effectLst/>
                          <a:latin typeface="+mn-lt"/>
                          <a:ea typeface="+mn-ea"/>
                          <a:cs typeface="+mn-cs"/>
                        </a:rPr>
                        <a:t>PY 2022</a:t>
                      </a: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u="none" strike="noStrike" kern="1200" dirty="0">
                          <a:solidFill>
                            <a:srgbClr val="000000"/>
                          </a:solidFill>
                          <a:effectLst/>
                          <a:latin typeface="+mn-lt"/>
                          <a:ea typeface="+mn-ea"/>
                          <a:cs typeface="+mn-cs"/>
                        </a:rPr>
                        <a:t>PY 2023</a:t>
                      </a: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marL="0" algn="ctr" defTabSz="914400" rtl="0" eaLnBrk="1" fontAlgn="b" latinLnBrk="0" hangingPunct="1"/>
                      <a:r>
                        <a:rPr lang="en-US" sz="2000" b="1" u="none" strike="noStrike" kern="1200" dirty="0">
                          <a:solidFill>
                            <a:schemeClr val="accent1">
                              <a:lumMod val="75000"/>
                            </a:schemeClr>
                          </a:solidFill>
                          <a:effectLst/>
                          <a:latin typeface="+mn-lt"/>
                          <a:ea typeface="+mn-ea"/>
                          <a:cs typeface="+mn-cs"/>
                        </a:rPr>
                        <a:t>PY 2024</a:t>
                      </a: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990238524"/>
                  </a:ext>
                </a:extLst>
              </a:tr>
              <a:tr h="243585">
                <a:tc>
                  <a:txBody>
                    <a:bodyPr/>
                    <a:lstStyle/>
                    <a:p>
                      <a:pPr algn="l" fontAlgn="b"/>
                      <a:endParaRPr lang="en-US" sz="2200" b="1"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1" u="none" strike="noStrike" kern="1200" dirty="0">
                        <a:solidFill>
                          <a:srgbClr val="000000"/>
                        </a:solidFill>
                        <a:effectLst/>
                        <a:latin typeface="+mn-lt"/>
                        <a:ea typeface="+mn-ea"/>
                        <a:cs typeface="+mn-cs"/>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36308045"/>
                  </a:ext>
                </a:extLst>
              </a:tr>
              <a:tr h="243585">
                <a:tc>
                  <a:txBody>
                    <a:bodyPr/>
                    <a:lstStyle/>
                    <a:p>
                      <a:pPr algn="l" fontAlgn="b"/>
                      <a:r>
                        <a:rPr lang="en-US" sz="2000" b="1" u="none" strike="noStrike" spc="-30" baseline="0" dirty="0">
                          <a:solidFill>
                            <a:schemeClr val="accent1">
                              <a:lumMod val="75000"/>
                            </a:schemeClr>
                          </a:solidFill>
                          <a:effectLst/>
                        </a:rPr>
                        <a:t>Measurable Skills Gains Rate</a:t>
                      </a:r>
                      <a:endParaRPr lang="en-US" sz="2000" b="1" i="0" u="none" strike="noStrike" spc="-30" baseline="0" dirty="0">
                        <a:solidFill>
                          <a:schemeClr val="accent1">
                            <a:lumMod val="75000"/>
                          </a:schemeClr>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21%</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23%</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31%</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43%</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43%</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49%</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u="none" strike="noStrike" kern="1200" dirty="0">
                          <a:solidFill>
                            <a:srgbClr val="000000"/>
                          </a:solidFill>
                          <a:effectLst/>
                          <a:latin typeface="+mn-lt"/>
                          <a:ea typeface="+mn-ea"/>
                          <a:cs typeface="+mn-cs"/>
                        </a:rPr>
                        <a:t>52%</a:t>
                      </a: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1" u="none" strike="noStrike" dirty="0">
                          <a:solidFill>
                            <a:schemeClr val="accent1">
                              <a:lumMod val="75000"/>
                            </a:schemeClr>
                          </a:solidFill>
                          <a:effectLst/>
                        </a:rPr>
                        <a:t>52%</a:t>
                      </a:r>
                      <a:endParaRPr lang="en-US" sz="2400" b="1" i="0" u="none" strike="noStrike" dirty="0">
                        <a:solidFill>
                          <a:schemeClr val="accent1">
                            <a:lumMod val="75000"/>
                          </a:schemeClr>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067410086"/>
                  </a:ext>
                </a:extLst>
              </a:tr>
              <a:tr h="112556">
                <a:tc>
                  <a:txBody>
                    <a:bodyPr/>
                    <a:lstStyle/>
                    <a:p>
                      <a:pPr algn="l" fontAlgn="b"/>
                      <a:endParaRPr lang="en-US" sz="2000" b="1" i="0" u="none" strike="noStrike" dirty="0">
                        <a:solidFill>
                          <a:schemeClr val="accent1">
                            <a:lumMod val="75000"/>
                          </a:schemeClr>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2400" b="0" u="none" strike="noStrike" kern="1200" dirty="0">
                        <a:solidFill>
                          <a:srgbClr val="000000"/>
                        </a:solidFill>
                        <a:effectLst/>
                        <a:latin typeface="+mn-lt"/>
                        <a:ea typeface="+mn-ea"/>
                        <a:cs typeface="+mn-cs"/>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1" i="0" u="none" strike="noStrike" dirty="0">
                        <a:solidFill>
                          <a:schemeClr val="accent1">
                            <a:lumMod val="75000"/>
                          </a:schemeClr>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99131448"/>
                  </a:ext>
                </a:extLst>
              </a:tr>
              <a:tr h="243585">
                <a:tc>
                  <a:txBody>
                    <a:bodyPr/>
                    <a:lstStyle/>
                    <a:p>
                      <a:pPr algn="l" fontAlgn="b"/>
                      <a:r>
                        <a:rPr lang="en-US" sz="2000" b="1" u="none" strike="noStrike" dirty="0">
                          <a:solidFill>
                            <a:schemeClr val="accent1">
                              <a:lumMod val="75000"/>
                            </a:schemeClr>
                          </a:solidFill>
                          <a:effectLst/>
                        </a:rPr>
                        <a:t>Employment Rate Q2</a:t>
                      </a:r>
                      <a:endParaRPr lang="en-US" sz="2000" b="1" i="0" u="none" strike="noStrike" dirty="0">
                        <a:solidFill>
                          <a:schemeClr val="accent1">
                            <a:lumMod val="75000"/>
                          </a:schemeClr>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50%</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51%</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49%</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53%</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56%</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u="none" strike="noStrike" kern="1200" dirty="0">
                          <a:solidFill>
                            <a:srgbClr val="000000"/>
                          </a:solidFill>
                          <a:effectLst/>
                          <a:latin typeface="+mn-lt"/>
                          <a:ea typeface="+mn-ea"/>
                          <a:cs typeface="+mn-cs"/>
                        </a:rPr>
                        <a:t>56%</a:t>
                      </a: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1" i="0" u="none" strike="noStrike" dirty="0">
                          <a:solidFill>
                            <a:schemeClr val="accent1">
                              <a:lumMod val="75000"/>
                            </a:schemeClr>
                          </a:solidFill>
                          <a:effectLst/>
                          <a:latin typeface="Calibri" panose="020F0502020204030204" pitchFamily="34" charset="0"/>
                        </a:rPr>
                        <a:t>54%</a:t>
                      </a: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748457490"/>
                  </a:ext>
                </a:extLst>
              </a:tr>
              <a:tr h="243585">
                <a:tc>
                  <a:txBody>
                    <a:bodyPr/>
                    <a:lstStyle/>
                    <a:p>
                      <a:pPr algn="l" fontAlgn="b"/>
                      <a:endParaRPr lang="en-US" sz="2000" b="1" i="0" u="none" strike="noStrike" dirty="0">
                        <a:solidFill>
                          <a:schemeClr val="accent1">
                            <a:lumMod val="75000"/>
                          </a:schemeClr>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2400" b="0" u="none" strike="noStrike" kern="1200" dirty="0">
                        <a:solidFill>
                          <a:srgbClr val="000000"/>
                        </a:solidFill>
                        <a:effectLst/>
                        <a:latin typeface="+mn-lt"/>
                        <a:ea typeface="+mn-ea"/>
                        <a:cs typeface="+mn-cs"/>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1" i="0" u="none" strike="noStrike" dirty="0">
                        <a:solidFill>
                          <a:schemeClr val="accent1">
                            <a:lumMod val="75000"/>
                          </a:schemeClr>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954684890"/>
                  </a:ext>
                </a:extLst>
              </a:tr>
              <a:tr h="320370">
                <a:tc>
                  <a:txBody>
                    <a:bodyPr/>
                    <a:lstStyle/>
                    <a:p>
                      <a:pPr algn="l" fontAlgn="b"/>
                      <a:r>
                        <a:rPr lang="en-US" sz="2000" b="1" u="none" strike="noStrike" dirty="0">
                          <a:solidFill>
                            <a:schemeClr val="accent1">
                              <a:lumMod val="75000"/>
                            </a:schemeClr>
                          </a:solidFill>
                          <a:effectLst/>
                        </a:rPr>
                        <a:t>Median Earnings Q2</a:t>
                      </a:r>
                      <a:endParaRPr lang="en-US" sz="2000" b="1" i="0" u="none" strike="noStrike" dirty="0">
                        <a:solidFill>
                          <a:schemeClr val="accent1">
                            <a:lumMod val="75000"/>
                          </a:schemeClr>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$3,875 </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$4,005 </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$4,280 </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$4,776 </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$5,130</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u="none" strike="noStrike" kern="1200" dirty="0">
                          <a:solidFill>
                            <a:srgbClr val="000000"/>
                          </a:solidFill>
                          <a:effectLst/>
                          <a:latin typeface="+mn-lt"/>
                          <a:ea typeface="+mn-ea"/>
                          <a:cs typeface="+mn-cs"/>
                        </a:rPr>
                        <a:t>$5,513</a:t>
                      </a: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1" i="0" u="none" strike="noStrike" dirty="0">
                          <a:solidFill>
                            <a:schemeClr val="accent1">
                              <a:lumMod val="75000"/>
                            </a:schemeClr>
                          </a:solidFill>
                          <a:effectLst/>
                          <a:latin typeface="Calibri" panose="020F0502020204030204" pitchFamily="34" charset="0"/>
                        </a:rPr>
                        <a:t>$5,331</a:t>
                      </a: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13881204"/>
                  </a:ext>
                </a:extLst>
              </a:tr>
              <a:tr h="243585">
                <a:tc>
                  <a:txBody>
                    <a:bodyPr/>
                    <a:lstStyle/>
                    <a:p>
                      <a:pPr algn="l" fontAlgn="b"/>
                      <a:endParaRPr lang="en-US" sz="2000" b="1" i="0" u="none" strike="noStrike" dirty="0">
                        <a:solidFill>
                          <a:schemeClr val="accent1">
                            <a:lumMod val="75000"/>
                          </a:schemeClr>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2400" b="0" u="none" strike="noStrike" kern="1200" dirty="0">
                        <a:solidFill>
                          <a:srgbClr val="000000"/>
                        </a:solidFill>
                        <a:effectLst/>
                        <a:latin typeface="+mn-lt"/>
                        <a:ea typeface="+mn-ea"/>
                        <a:cs typeface="+mn-cs"/>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1" i="0" u="none" strike="noStrike" dirty="0">
                        <a:solidFill>
                          <a:schemeClr val="accent1">
                            <a:lumMod val="75000"/>
                          </a:schemeClr>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60108595"/>
                  </a:ext>
                </a:extLst>
              </a:tr>
              <a:tr h="243585">
                <a:tc>
                  <a:txBody>
                    <a:bodyPr/>
                    <a:lstStyle/>
                    <a:p>
                      <a:pPr algn="l" fontAlgn="b"/>
                      <a:r>
                        <a:rPr lang="en-US" sz="2000" b="1" u="none" strike="noStrike" dirty="0">
                          <a:solidFill>
                            <a:schemeClr val="accent1">
                              <a:lumMod val="75000"/>
                            </a:schemeClr>
                          </a:solidFill>
                          <a:effectLst/>
                        </a:rPr>
                        <a:t>Employment Rate Q4</a:t>
                      </a:r>
                      <a:endParaRPr lang="en-US" sz="2000" b="1" i="0" u="none" strike="noStrike" dirty="0">
                        <a:solidFill>
                          <a:schemeClr val="accent1">
                            <a:lumMod val="75000"/>
                          </a:schemeClr>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43%</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44%</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48%</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53%</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u="none" strike="noStrike" kern="1200" dirty="0">
                          <a:solidFill>
                            <a:srgbClr val="000000"/>
                          </a:solidFill>
                          <a:effectLst/>
                          <a:latin typeface="+mn-lt"/>
                          <a:ea typeface="+mn-ea"/>
                          <a:cs typeface="+mn-cs"/>
                        </a:rPr>
                        <a:t>53%</a:t>
                      </a: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1" u="none" strike="noStrike" dirty="0">
                          <a:solidFill>
                            <a:schemeClr val="accent1">
                              <a:lumMod val="75000"/>
                            </a:schemeClr>
                          </a:solidFill>
                          <a:effectLst/>
                        </a:rPr>
                        <a:t>52%</a:t>
                      </a:r>
                      <a:endParaRPr lang="en-US" sz="2400" b="1" i="0" u="none" strike="noStrike" dirty="0">
                        <a:solidFill>
                          <a:schemeClr val="accent1">
                            <a:lumMod val="75000"/>
                          </a:schemeClr>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922883879"/>
                  </a:ext>
                </a:extLst>
              </a:tr>
              <a:tr h="245942">
                <a:tc>
                  <a:txBody>
                    <a:bodyPr/>
                    <a:lstStyle/>
                    <a:p>
                      <a:pPr algn="l" fontAlgn="b"/>
                      <a:endParaRPr lang="en-US" sz="2000" b="1" i="0" u="none" strike="noStrike" dirty="0">
                        <a:solidFill>
                          <a:schemeClr val="accent1">
                            <a:lumMod val="75000"/>
                          </a:schemeClr>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2400" b="0" u="none" strike="noStrike" kern="1200" dirty="0">
                        <a:solidFill>
                          <a:srgbClr val="000000"/>
                        </a:solidFill>
                        <a:effectLst/>
                        <a:latin typeface="+mn-lt"/>
                        <a:ea typeface="+mn-ea"/>
                        <a:cs typeface="+mn-cs"/>
                      </a:endParaRPr>
                    </a:p>
                  </a:txBody>
                  <a:tcPr marL="5179" marR="5179" marT="51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1" i="0" u="none" strike="noStrike" dirty="0">
                        <a:solidFill>
                          <a:schemeClr val="accent1">
                            <a:lumMod val="75000"/>
                          </a:schemeClr>
                        </a:solidFill>
                        <a:effectLst/>
                        <a:latin typeface="Calibri" panose="020F0502020204030204" pitchFamily="34" charset="0"/>
                      </a:endParaRPr>
                    </a:p>
                  </a:txBody>
                  <a:tcPr marL="5179" marR="5179" marT="5179"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959331380"/>
                  </a:ext>
                </a:extLst>
              </a:tr>
              <a:tr h="213770">
                <a:tc>
                  <a:txBody>
                    <a:bodyPr/>
                    <a:lstStyle/>
                    <a:p>
                      <a:pPr algn="l" fontAlgn="b"/>
                      <a:r>
                        <a:rPr lang="en-US" sz="2000" b="1" u="none" strike="noStrike" dirty="0">
                          <a:solidFill>
                            <a:schemeClr val="accent1">
                              <a:lumMod val="75000"/>
                            </a:schemeClr>
                          </a:solidFill>
                          <a:effectLst/>
                        </a:rPr>
                        <a:t>Credential Attainment Rate</a:t>
                      </a:r>
                      <a:endParaRPr lang="en-US" sz="2000" b="1" i="0" u="none" strike="noStrike" dirty="0">
                        <a:solidFill>
                          <a:schemeClr val="accent1">
                            <a:lumMod val="75000"/>
                          </a:schemeClr>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11%</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23%</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31%</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0" u="none" strike="noStrike" dirty="0">
                          <a:solidFill>
                            <a:srgbClr val="000000"/>
                          </a:solidFill>
                          <a:effectLst/>
                        </a:rPr>
                        <a:t>38%</a:t>
                      </a:r>
                      <a:endParaRPr lang="en-US" sz="2400" b="0" i="0" u="none" strike="noStrike" dirty="0">
                        <a:solidFill>
                          <a:srgbClr val="000000"/>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u="none" strike="noStrike" kern="1200" dirty="0">
                          <a:solidFill>
                            <a:srgbClr val="000000"/>
                          </a:solidFill>
                          <a:effectLst/>
                          <a:latin typeface="+mn-lt"/>
                          <a:ea typeface="+mn-ea"/>
                          <a:cs typeface="+mn-cs"/>
                        </a:rPr>
                        <a:t>41%</a:t>
                      </a: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ctr" fontAlgn="b"/>
                      <a:r>
                        <a:rPr lang="en-US" sz="2400" b="1" u="none" strike="noStrike" dirty="0">
                          <a:solidFill>
                            <a:schemeClr val="accent1">
                              <a:lumMod val="75000"/>
                            </a:schemeClr>
                          </a:solidFill>
                          <a:effectLst/>
                        </a:rPr>
                        <a:t>38%</a:t>
                      </a:r>
                      <a:endParaRPr lang="en-US" sz="2400" b="1" i="0" u="none" strike="noStrike" dirty="0">
                        <a:solidFill>
                          <a:schemeClr val="accent1">
                            <a:lumMod val="75000"/>
                          </a:schemeClr>
                        </a:solidFill>
                        <a:effectLst/>
                        <a:latin typeface="Calibri" panose="020F0502020204030204" pitchFamily="34" charset="0"/>
                      </a:endParaRPr>
                    </a:p>
                  </a:txBody>
                  <a:tcPr marL="5179" marR="5179" marT="51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60195410"/>
                  </a:ext>
                </a:extLst>
              </a:tr>
            </a:tbl>
          </a:graphicData>
        </a:graphic>
      </p:graphicFrame>
    </p:spTree>
    <p:extLst>
      <p:ext uri="{BB962C8B-B14F-4D97-AF65-F5344CB8AC3E}">
        <p14:creationId xmlns:p14="http://schemas.microsoft.com/office/powerpoint/2010/main" val="326351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7C6F7-ACB5-0544-3186-DE3086E15F2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9E261EC-22E3-8D70-A9CB-B2600782CB41}"/>
              </a:ext>
            </a:extLst>
          </p:cNvPr>
          <p:cNvSpPr txBox="1">
            <a:spLocks noGrp="1"/>
          </p:cNvSpPr>
          <p:nvPr>
            <p:ph type="title" idx="4294967295"/>
          </p:nvPr>
        </p:nvSpPr>
        <p:spPr>
          <a:xfrm>
            <a:off x="308065" y="32492"/>
            <a:ext cx="11155680" cy="12114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defPPr>
              <a:defRPr lang="en-US"/>
            </a:defPPr>
            <a:lvl1pPr>
              <a:lnSpc>
                <a:spcPct val="90000"/>
              </a:lnSpc>
              <a:spcBef>
                <a:spcPct val="0"/>
              </a:spcBef>
              <a:buNone/>
              <a:defRPr sz="3600" i="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50" normalizeH="0" baseline="0" noProof="0" dirty="0">
              <a:ln>
                <a:noFill/>
              </a:ln>
              <a:solidFill>
                <a:schemeClr val="tx1"/>
              </a:solidFill>
              <a:effectLst/>
              <a:uLnTx/>
              <a:uFillTx/>
              <a:latin typeface="+mn-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50" normalizeH="0" baseline="0" noProof="0" dirty="0">
                <a:ln>
                  <a:noFill/>
                </a:ln>
                <a:solidFill>
                  <a:schemeClr val="tx1"/>
                </a:solidFill>
                <a:effectLst/>
                <a:uLnTx/>
                <a:uFillTx/>
                <a:latin typeface="Century Gothic" panose="020B0502020202020204" pitchFamily="34" charset="0"/>
              </a:rPr>
              <a:t>WIOA Performance across Programs – PY 2024</a:t>
            </a:r>
          </a:p>
        </p:txBody>
      </p:sp>
      <p:graphicFrame>
        <p:nvGraphicFramePr>
          <p:cNvPr id="5" name="Table 4">
            <a:extLst>
              <a:ext uri="{FF2B5EF4-FFF2-40B4-BE49-F238E27FC236}">
                <a16:creationId xmlns:a16="http://schemas.microsoft.com/office/drawing/2014/main" id="{7C6ACB14-4312-966E-32EA-1EAA1E07EA7A}"/>
              </a:ext>
            </a:extLst>
          </p:cNvPr>
          <p:cNvGraphicFramePr>
            <a:graphicFrameLocks noGrp="1"/>
          </p:cNvGraphicFramePr>
          <p:nvPr>
            <p:extLst>
              <p:ext uri="{D42A27DB-BD31-4B8C-83A1-F6EECF244321}">
                <p14:modId xmlns:p14="http://schemas.microsoft.com/office/powerpoint/2010/main" val="305880338"/>
              </p:ext>
            </p:extLst>
          </p:nvPr>
        </p:nvGraphicFramePr>
        <p:xfrm>
          <a:off x="536545" y="1628781"/>
          <a:ext cx="11112530" cy="3958658"/>
        </p:xfrm>
        <a:graphic>
          <a:graphicData uri="http://schemas.openxmlformats.org/drawingml/2006/table">
            <a:tbl>
              <a:tblPr firstRow="1" firstCol="1" bandRow="1">
                <a:tableStyleId>{3B4B98B0-60AC-42C2-AFA5-B58CD77FA1E5}</a:tableStyleId>
              </a:tblPr>
              <a:tblGrid>
                <a:gridCol w="3205898">
                  <a:extLst>
                    <a:ext uri="{9D8B030D-6E8A-4147-A177-3AD203B41FA5}">
                      <a16:colId xmlns:a16="http://schemas.microsoft.com/office/drawing/2014/main" val="2604538149"/>
                    </a:ext>
                  </a:extLst>
                </a:gridCol>
                <a:gridCol w="1055802">
                  <a:extLst>
                    <a:ext uri="{9D8B030D-6E8A-4147-A177-3AD203B41FA5}">
                      <a16:colId xmlns:a16="http://schemas.microsoft.com/office/drawing/2014/main" val="3957777535"/>
                    </a:ext>
                  </a:extLst>
                </a:gridCol>
                <a:gridCol w="1187778">
                  <a:extLst>
                    <a:ext uri="{9D8B030D-6E8A-4147-A177-3AD203B41FA5}">
                      <a16:colId xmlns:a16="http://schemas.microsoft.com/office/drawing/2014/main" val="1915883554"/>
                    </a:ext>
                  </a:extLst>
                </a:gridCol>
                <a:gridCol w="961534">
                  <a:extLst>
                    <a:ext uri="{9D8B030D-6E8A-4147-A177-3AD203B41FA5}">
                      <a16:colId xmlns:a16="http://schemas.microsoft.com/office/drawing/2014/main" val="2161644555"/>
                    </a:ext>
                  </a:extLst>
                </a:gridCol>
                <a:gridCol w="1093509">
                  <a:extLst>
                    <a:ext uri="{9D8B030D-6E8A-4147-A177-3AD203B41FA5}">
                      <a16:colId xmlns:a16="http://schemas.microsoft.com/office/drawing/2014/main" val="1691665975"/>
                    </a:ext>
                  </a:extLst>
                </a:gridCol>
                <a:gridCol w="952107">
                  <a:extLst>
                    <a:ext uri="{9D8B030D-6E8A-4147-A177-3AD203B41FA5}">
                      <a16:colId xmlns:a16="http://schemas.microsoft.com/office/drawing/2014/main" val="2831091096"/>
                    </a:ext>
                  </a:extLst>
                </a:gridCol>
                <a:gridCol w="1499961">
                  <a:extLst>
                    <a:ext uri="{9D8B030D-6E8A-4147-A177-3AD203B41FA5}">
                      <a16:colId xmlns:a16="http://schemas.microsoft.com/office/drawing/2014/main" val="2893410619"/>
                    </a:ext>
                  </a:extLst>
                </a:gridCol>
                <a:gridCol w="1155941">
                  <a:extLst>
                    <a:ext uri="{9D8B030D-6E8A-4147-A177-3AD203B41FA5}">
                      <a16:colId xmlns:a16="http://schemas.microsoft.com/office/drawing/2014/main" val="2532321252"/>
                    </a:ext>
                  </a:extLst>
                </a:gridCol>
              </a:tblGrid>
              <a:tr h="758258">
                <a:tc>
                  <a:txBody>
                    <a:bodyPr/>
                    <a:lstStyle/>
                    <a:p>
                      <a:pPr algn="l" fontAlgn="ctr">
                        <a:buNone/>
                      </a:pPr>
                      <a:r>
                        <a:rPr lang="en-US" sz="1800" b="1" u="none" strike="noStrike" dirty="0">
                          <a:solidFill>
                            <a:srgbClr val="000000"/>
                          </a:solidFill>
                          <a:effectLst/>
                        </a:rPr>
                        <a:t>Indicator/Program</a:t>
                      </a:r>
                      <a:endParaRPr lang="en-US" sz="1800" b="1"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1800" b="1" u="none" strike="noStrike" dirty="0">
                          <a:solidFill>
                            <a:srgbClr val="000000"/>
                          </a:solidFill>
                          <a:effectLst/>
                        </a:rPr>
                        <a:t>Adult</a:t>
                      </a:r>
                      <a:endParaRPr lang="en-US" sz="1800" b="1"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1800" b="1" u="none" strike="noStrike" dirty="0">
                          <a:solidFill>
                            <a:srgbClr val="000000"/>
                          </a:solidFill>
                          <a:effectLst/>
                        </a:rPr>
                        <a:t>Dislocated Worker</a:t>
                      </a:r>
                      <a:endParaRPr lang="en-US" sz="1800" b="1"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1800" b="1" u="none" strike="noStrike" dirty="0">
                          <a:solidFill>
                            <a:srgbClr val="000000"/>
                          </a:solidFill>
                          <a:effectLst/>
                        </a:rPr>
                        <a:t>Youth</a:t>
                      </a:r>
                      <a:endParaRPr lang="en-US" sz="1800" b="1"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1800" b="1" u="none" strike="noStrike" dirty="0">
                          <a:solidFill>
                            <a:srgbClr val="000000"/>
                          </a:solidFill>
                          <a:effectLst/>
                        </a:rPr>
                        <a:t>Adult Education</a:t>
                      </a:r>
                      <a:endParaRPr lang="en-US" sz="1800" b="1"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1800" b="1" u="none" strike="noStrike" dirty="0">
                          <a:solidFill>
                            <a:srgbClr val="000000"/>
                          </a:solidFill>
                          <a:effectLst/>
                        </a:rPr>
                        <a:t>Wagner-Peyser</a:t>
                      </a:r>
                      <a:endParaRPr lang="en-US" sz="1800" b="1"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1800" b="1" u="none" strike="noStrike" dirty="0">
                          <a:solidFill>
                            <a:srgbClr val="000000"/>
                          </a:solidFill>
                          <a:effectLst/>
                        </a:rPr>
                        <a:t>Vocational Rehabilitation</a:t>
                      </a:r>
                      <a:endParaRPr lang="en-US" sz="1800" b="1"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1800" b="1" u="none" strike="noStrike" dirty="0">
                          <a:solidFill>
                            <a:srgbClr val="000000"/>
                          </a:solidFill>
                          <a:effectLst/>
                        </a:rPr>
                        <a:t>Indicator Averages</a:t>
                      </a:r>
                      <a:endParaRPr lang="en-US" sz="1800" b="1" i="0" u="none" strike="noStrike" dirty="0">
                        <a:solidFill>
                          <a:srgbClr val="000000"/>
                        </a:solidFill>
                        <a:effectLst/>
                        <a:latin typeface="Century Gothic" panose="020B0502020202020204" pitchFamily="34" charset="0"/>
                      </a:endParaRPr>
                    </a:p>
                  </a:txBody>
                  <a:tcPr marL="5022" marR="5022" marT="5022" marB="0" anchor="ctr">
                    <a:noFill/>
                  </a:tcPr>
                </a:tc>
                <a:extLst>
                  <a:ext uri="{0D108BD9-81ED-4DB2-BD59-A6C34878D82A}">
                    <a16:rowId xmlns:a16="http://schemas.microsoft.com/office/drawing/2014/main" val="1028156810"/>
                  </a:ext>
                </a:extLst>
              </a:tr>
              <a:tr h="640080">
                <a:tc>
                  <a:txBody>
                    <a:bodyPr/>
                    <a:lstStyle/>
                    <a:p>
                      <a:pPr algn="l" fontAlgn="ctr">
                        <a:buNone/>
                      </a:pPr>
                      <a:r>
                        <a:rPr lang="en-US" sz="2000" b="0" u="none" strike="noStrike" dirty="0">
                          <a:solidFill>
                            <a:srgbClr val="000000"/>
                          </a:solidFill>
                          <a:effectLst/>
                        </a:rPr>
                        <a:t>Measurable Skill Gains Rate</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74.0%</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72.4%</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a:solidFill>
                            <a:srgbClr val="000000"/>
                          </a:solidFill>
                          <a:effectLst/>
                        </a:rPr>
                        <a:t>67.4%</a:t>
                      </a:r>
                      <a:endParaRPr lang="en-US" sz="2000" b="0" i="0" u="none" strike="noStrike">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a:solidFill>
                            <a:srgbClr val="000000"/>
                          </a:solidFill>
                          <a:effectLst/>
                        </a:rPr>
                        <a:t>50.1%</a:t>
                      </a:r>
                      <a:endParaRPr lang="en-US" sz="2000" b="0" i="0" u="none" strike="noStrike">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 </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52.2%</a:t>
                      </a:r>
                      <a:endParaRPr lang="en-US" sz="2000" b="0" i="0" u="none" strike="noStrike" dirty="0">
                        <a:solidFill>
                          <a:srgbClr val="000000"/>
                        </a:solidFill>
                        <a:effectLst/>
                        <a:latin typeface="Century Gothic" panose="020B0502020202020204" pitchFamily="34" charset="0"/>
                      </a:endParaRPr>
                    </a:p>
                  </a:txBody>
                  <a:tcPr marL="5022" marR="5022" marT="5022" marB="0" anchor="ctr">
                    <a:lnR w="12700" cap="flat" cmpd="sng" algn="ctr">
                      <a:solidFill>
                        <a:schemeClr val="tx1"/>
                      </a:solidFill>
                      <a:prstDash val="solid"/>
                      <a:round/>
                      <a:headEnd type="none" w="med" len="med"/>
                      <a:tailEnd type="none" w="med" len="med"/>
                    </a:lnR>
                  </a:tcPr>
                </a:tc>
                <a:tc>
                  <a:txBody>
                    <a:bodyPr/>
                    <a:lstStyle/>
                    <a:p>
                      <a:pPr algn="ctr" fontAlgn="ctr">
                        <a:buNone/>
                      </a:pPr>
                      <a:r>
                        <a:rPr lang="en-US" sz="2000" b="0" u="none" strike="noStrike" dirty="0">
                          <a:solidFill>
                            <a:srgbClr val="000000"/>
                          </a:solidFill>
                          <a:effectLst/>
                        </a:rPr>
                        <a:t>63.2%</a:t>
                      </a:r>
                      <a:endParaRPr lang="en-US" sz="2000" b="0" i="0" u="none" strike="noStrike" dirty="0">
                        <a:solidFill>
                          <a:srgbClr val="000000"/>
                        </a:solidFill>
                        <a:effectLst/>
                        <a:latin typeface="Century Gothic" panose="020B0502020202020204" pitchFamily="34" charset="0"/>
                      </a:endParaRPr>
                    </a:p>
                  </a:txBody>
                  <a:tcPr marL="5022" marR="5022" marT="5022"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395521152"/>
                  </a:ext>
                </a:extLst>
              </a:tr>
              <a:tr h="640080">
                <a:tc>
                  <a:txBody>
                    <a:bodyPr/>
                    <a:lstStyle/>
                    <a:p>
                      <a:pPr algn="l" fontAlgn="ctr">
                        <a:buNone/>
                      </a:pPr>
                      <a:r>
                        <a:rPr lang="en-US" sz="2000" b="0" u="none" strike="noStrike" dirty="0">
                          <a:solidFill>
                            <a:srgbClr val="000000"/>
                          </a:solidFill>
                          <a:effectLst/>
                        </a:rPr>
                        <a:t>Employment Rate Q2</a:t>
                      </a:r>
                    </a:p>
                  </a:txBody>
                  <a:tcPr marL="5022" marR="5022" marT="5022" marB="0" anchor="ctr"/>
                </a:tc>
                <a:tc>
                  <a:txBody>
                    <a:bodyPr/>
                    <a:lstStyle/>
                    <a:p>
                      <a:pPr algn="ctr" fontAlgn="ctr">
                        <a:buNone/>
                      </a:pPr>
                      <a:r>
                        <a:rPr lang="en-US" sz="2000" b="0" u="none" strike="noStrike" dirty="0">
                          <a:solidFill>
                            <a:srgbClr val="000000"/>
                          </a:solidFill>
                          <a:effectLst/>
                        </a:rPr>
                        <a:t>72.2%</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69.0%</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65.9%</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a:solidFill>
                            <a:srgbClr val="000000"/>
                          </a:solidFill>
                          <a:effectLst/>
                        </a:rPr>
                        <a:t>33.9%</a:t>
                      </a:r>
                      <a:endParaRPr lang="en-US" sz="2000" b="0" i="0" u="none" strike="noStrike">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a:solidFill>
                            <a:srgbClr val="000000"/>
                          </a:solidFill>
                          <a:effectLst/>
                        </a:rPr>
                        <a:t>66.8%</a:t>
                      </a:r>
                      <a:endParaRPr lang="en-US" sz="2000" b="0" i="0" u="none" strike="noStrike">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53.8%</a:t>
                      </a:r>
                      <a:endParaRPr lang="en-US" sz="2000" b="0" i="0" u="none" strike="noStrike" dirty="0">
                        <a:solidFill>
                          <a:srgbClr val="000000"/>
                        </a:solidFill>
                        <a:effectLst/>
                        <a:latin typeface="Century Gothic" panose="020B0502020202020204" pitchFamily="34" charset="0"/>
                      </a:endParaRPr>
                    </a:p>
                  </a:txBody>
                  <a:tcPr marL="5022" marR="5022" marT="5022" marB="0" anchor="ctr">
                    <a:lnR w="12700" cap="flat" cmpd="sng" algn="ctr">
                      <a:solidFill>
                        <a:schemeClr val="tx1"/>
                      </a:solidFill>
                      <a:prstDash val="solid"/>
                      <a:round/>
                      <a:headEnd type="none" w="med" len="med"/>
                      <a:tailEnd type="none" w="med" len="med"/>
                    </a:lnR>
                  </a:tcPr>
                </a:tc>
                <a:tc>
                  <a:txBody>
                    <a:bodyPr/>
                    <a:lstStyle/>
                    <a:p>
                      <a:pPr algn="ctr" fontAlgn="ctr">
                        <a:buNone/>
                      </a:pPr>
                      <a:r>
                        <a:rPr lang="en-US" sz="2000" b="0" u="none" strike="noStrike" dirty="0">
                          <a:solidFill>
                            <a:srgbClr val="000000"/>
                          </a:solidFill>
                          <a:effectLst/>
                        </a:rPr>
                        <a:t>60.2%</a:t>
                      </a:r>
                      <a:endParaRPr lang="en-US" sz="2000" b="0" i="0" u="none" strike="noStrike" dirty="0">
                        <a:solidFill>
                          <a:srgbClr val="000000"/>
                        </a:solidFill>
                        <a:effectLst/>
                        <a:latin typeface="Century Gothic" panose="020B0502020202020204" pitchFamily="34" charset="0"/>
                      </a:endParaRPr>
                    </a:p>
                  </a:txBody>
                  <a:tcPr marL="5022" marR="5022" marT="5022"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751505641"/>
                  </a:ext>
                </a:extLst>
              </a:tr>
              <a:tr h="640080">
                <a:tc>
                  <a:txBody>
                    <a:bodyPr/>
                    <a:lstStyle/>
                    <a:p>
                      <a:pPr algn="l" fontAlgn="ctr">
                        <a:buNone/>
                      </a:pPr>
                      <a:r>
                        <a:rPr lang="en-US" sz="2000" b="0" u="none" strike="noStrike" dirty="0">
                          <a:solidFill>
                            <a:srgbClr val="000000"/>
                          </a:solidFill>
                          <a:effectLst/>
                        </a:rPr>
                        <a:t>Median Earnings Q2 </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a:solidFill>
                            <a:srgbClr val="000000"/>
                          </a:solidFill>
                          <a:effectLst/>
                        </a:rPr>
                        <a:t>$8,754 </a:t>
                      </a:r>
                      <a:endParaRPr lang="en-US" sz="2000" b="0" i="0" u="none" strike="noStrike">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$9,897 </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$5,038 </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$7,128 </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$8,558 </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$5,331 </a:t>
                      </a:r>
                      <a:endParaRPr lang="en-US" sz="2000" b="0" i="0" u="none" strike="noStrike" dirty="0">
                        <a:solidFill>
                          <a:srgbClr val="000000"/>
                        </a:solidFill>
                        <a:effectLst/>
                        <a:latin typeface="Century Gothic" panose="020B0502020202020204" pitchFamily="34" charset="0"/>
                      </a:endParaRPr>
                    </a:p>
                  </a:txBody>
                  <a:tcPr marL="5022" marR="5022" marT="5022" marB="0" anchor="ctr">
                    <a:lnR w="12700" cap="flat" cmpd="sng" algn="ctr">
                      <a:solidFill>
                        <a:schemeClr val="tx1"/>
                      </a:solidFill>
                      <a:prstDash val="solid"/>
                      <a:round/>
                      <a:headEnd type="none" w="med" len="med"/>
                      <a:tailEnd type="none" w="med" len="med"/>
                    </a:lnR>
                  </a:tcPr>
                </a:tc>
                <a:tc>
                  <a:txBody>
                    <a:bodyPr/>
                    <a:lstStyle/>
                    <a:p>
                      <a:pPr algn="ctr" fontAlgn="ctr">
                        <a:buNone/>
                      </a:pPr>
                      <a:r>
                        <a:rPr lang="en-US" sz="2000" b="0" u="none" strike="noStrike" dirty="0">
                          <a:solidFill>
                            <a:srgbClr val="000000"/>
                          </a:solidFill>
                          <a:effectLst/>
                        </a:rPr>
                        <a:t>$7,451 </a:t>
                      </a:r>
                      <a:endParaRPr lang="en-US" sz="2000" b="0" i="0" u="none" strike="noStrike" dirty="0">
                        <a:solidFill>
                          <a:srgbClr val="000000"/>
                        </a:solidFill>
                        <a:effectLst/>
                        <a:latin typeface="Century Gothic" panose="020B0502020202020204" pitchFamily="34" charset="0"/>
                      </a:endParaRPr>
                    </a:p>
                  </a:txBody>
                  <a:tcPr marL="5022" marR="5022" marT="5022"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885036115"/>
                  </a:ext>
                </a:extLst>
              </a:tr>
              <a:tr h="640080">
                <a:tc>
                  <a:txBody>
                    <a:bodyPr/>
                    <a:lstStyle/>
                    <a:p>
                      <a:pPr algn="l" fontAlgn="ctr">
                        <a:buNone/>
                      </a:pPr>
                      <a:r>
                        <a:rPr lang="en-US" sz="2000" b="0" u="none" strike="noStrike" dirty="0">
                          <a:solidFill>
                            <a:srgbClr val="000000"/>
                          </a:solidFill>
                          <a:effectLst/>
                        </a:rPr>
                        <a:t>Employment Rate Q4</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a:solidFill>
                            <a:srgbClr val="000000"/>
                          </a:solidFill>
                          <a:effectLst/>
                        </a:rPr>
                        <a:t>72.3%</a:t>
                      </a:r>
                      <a:endParaRPr lang="en-US" sz="2000" b="0" i="0" u="none" strike="noStrike">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70.5%</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a:solidFill>
                            <a:srgbClr val="000000"/>
                          </a:solidFill>
                          <a:effectLst/>
                        </a:rPr>
                        <a:t>67.4%</a:t>
                      </a:r>
                      <a:endParaRPr lang="en-US" sz="2000" b="0" i="0" u="none" strike="noStrike">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33.8%</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67.5%</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51.9%</a:t>
                      </a:r>
                      <a:endParaRPr lang="en-US" sz="2000" b="0" i="0" u="none" strike="noStrike" dirty="0">
                        <a:solidFill>
                          <a:srgbClr val="000000"/>
                        </a:solidFill>
                        <a:effectLst/>
                        <a:latin typeface="Century Gothic" panose="020B0502020202020204" pitchFamily="34" charset="0"/>
                      </a:endParaRPr>
                    </a:p>
                  </a:txBody>
                  <a:tcPr marL="5022" marR="5022" marT="5022" marB="0" anchor="ctr">
                    <a:lnR w="12700" cap="flat" cmpd="sng" algn="ctr">
                      <a:solidFill>
                        <a:schemeClr val="tx1"/>
                      </a:solidFill>
                      <a:prstDash val="solid"/>
                      <a:round/>
                      <a:headEnd type="none" w="med" len="med"/>
                      <a:tailEnd type="none" w="med" len="med"/>
                    </a:lnR>
                  </a:tcPr>
                </a:tc>
                <a:tc>
                  <a:txBody>
                    <a:bodyPr/>
                    <a:lstStyle/>
                    <a:p>
                      <a:pPr algn="ctr" fontAlgn="ctr">
                        <a:buNone/>
                      </a:pPr>
                      <a:r>
                        <a:rPr lang="en-US" sz="2000" b="0" u="none" strike="noStrike" dirty="0">
                          <a:solidFill>
                            <a:srgbClr val="000000"/>
                          </a:solidFill>
                          <a:effectLst/>
                        </a:rPr>
                        <a:t>60.5%</a:t>
                      </a:r>
                      <a:endParaRPr lang="en-US" sz="2000" b="0" i="0" u="none" strike="noStrike" dirty="0">
                        <a:solidFill>
                          <a:srgbClr val="000000"/>
                        </a:solidFill>
                        <a:effectLst/>
                        <a:latin typeface="Century Gothic" panose="020B0502020202020204" pitchFamily="34" charset="0"/>
                      </a:endParaRPr>
                    </a:p>
                  </a:txBody>
                  <a:tcPr marL="5022" marR="5022" marT="5022"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299383026"/>
                  </a:ext>
                </a:extLst>
              </a:tr>
              <a:tr h="640080">
                <a:tc>
                  <a:txBody>
                    <a:bodyPr/>
                    <a:lstStyle/>
                    <a:p>
                      <a:pPr algn="l" fontAlgn="ctr">
                        <a:buNone/>
                      </a:pPr>
                      <a:r>
                        <a:rPr lang="en-US" sz="2000" b="0" u="none" strike="noStrike" dirty="0">
                          <a:solidFill>
                            <a:srgbClr val="000000"/>
                          </a:solidFill>
                          <a:effectLst/>
                        </a:rPr>
                        <a:t>Credential Attainment Rate</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a:solidFill>
                            <a:srgbClr val="000000"/>
                          </a:solidFill>
                          <a:effectLst/>
                        </a:rPr>
                        <a:t>73.6%</a:t>
                      </a:r>
                      <a:endParaRPr lang="en-US" sz="2000" b="0" i="0" u="none" strike="noStrike">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a:solidFill>
                            <a:srgbClr val="000000"/>
                          </a:solidFill>
                          <a:effectLst/>
                        </a:rPr>
                        <a:t>75.1%</a:t>
                      </a:r>
                      <a:endParaRPr lang="en-US" sz="2000" b="0" i="0" u="none" strike="noStrike">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a:solidFill>
                            <a:srgbClr val="000000"/>
                          </a:solidFill>
                          <a:effectLst/>
                        </a:rPr>
                        <a:t>62.0%</a:t>
                      </a:r>
                      <a:endParaRPr lang="en-US" sz="2000" b="0" i="0" u="none" strike="noStrike">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29.6%</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 </a:t>
                      </a:r>
                      <a:endParaRPr lang="en-US" sz="2000" b="0" i="0" u="none" strike="noStrike" dirty="0">
                        <a:solidFill>
                          <a:srgbClr val="000000"/>
                        </a:solidFill>
                        <a:effectLst/>
                        <a:latin typeface="Century Gothic" panose="020B0502020202020204" pitchFamily="34" charset="0"/>
                      </a:endParaRPr>
                    </a:p>
                  </a:txBody>
                  <a:tcPr marL="5022" marR="5022" marT="5022" marB="0" anchor="ctr"/>
                </a:tc>
                <a:tc>
                  <a:txBody>
                    <a:bodyPr/>
                    <a:lstStyle/>
                    <a:p>
                      <a:pPr algn="ctr" fontAlgn="ctr">
                        <a:buNone/>
                      </a:pPr>
                      <a:r>
                        <a:rPr lang="en-US" sz="2000" b="0" u="none" strike="noStrike" dirty="0">
                          <a:solidFill>
                            <a:srgbClr val="000000"/>
                          </a:solidFill>
                          <a:effectLst/>
                        </a:rPr>
                        <a:t>38.0%</a:t>
                      </a:r>
                      <a:endParaRPr lang="en-US" sz="2000" b="0" i="0" u="none" strike="noStrike" dirty="0">
                        <a:solidFill>
                          <a:srgbClr val="000000"/>
                        </a:solidFill>
                        <a:effectLst/>
                        <a:latin typeface="Century Gothic" panose="020B0502020202020204" pitchFamily="34" charset="0"/>
                      </a:endParaRPr>
                    </a:p>
                  </a:txBody>
                  <a:tcPr marL="5022" marR="5022" marT="5022" marB="0" anchor="ctr">
                    <a:lnR w="12700" cap="flat" cmpd="sng" algn="ctr">
                      <a:solidFill>
                        <a:schemeClr val="tx1"/>
                      </a:solidFill>
                      <a:prstDash val="solid"/>
                      <a:round/>
                      <a:headEnd type="none" w="med" len="med"/>
                      <a:tailEnd type="none" w="med" len="med"/>
                    </a:lnR>
                  </a:tcPr>
                </a:tc>
                <a:tc>
                  <a:txBody>
                    <a:bodyPr/>
                    <a:lstStyle/>
                    <a:p>
                      <a:pPr algn="ctr" fontAlgn="ctr">
                        <a:buNone/>
                      </a:pPr>
                      <a:r>
                        <a:rPr lang="en-US" sz="2000" b="0" u="none" strike="noStrike" dirty="0">
                          <a:solidFill>
                            <a:srgbClr val="000000"/>
                          </a:solidFill>
                          <a:effectLst/>
                        </a:rPr>
                        <a:t>55.6%</a:t>
                      </a:r>
                      <a:endParaRPr lang="en-US" sz="2000" b="0" i="0" u="none" strike="noStrike" dirty="0">
                        <a:solidFill>
                          <a:srgbClr val="000000"/>
                        </a:solidFill>
                        <a:effectLst/>
                        <a:latin typeface="Century Gothic" panose="020B0502020202020204" pitchFamily="34" charset="0"/>
                      </a:endParaRPr>
                    </a:p>
                  </a:txBody>
                  <a:tcPr marL="5022" marR="5022" marT="5022"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056352818"/>
                  </a:ext>
                </a:extLst>
              </a:tr>
            </a:tbl>
          </a:graphicData>
        </a:graphic>
      </p:graphicFrame>
    </p:spTree>
    <p:extLst>
      <p:ext uri="{BB962C8B-B14F-4D97-AF65-F5344CB8AC3E}">
        <p14:creationId xmlns:p14="http://schemas.microsoft.com/office/powerpoint/2010/main" val="2954617524"/>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SA Design Masters">
  <a:themeElements>
    <a:clrScheme name="OSERS Brand">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RS_PPT_Template_OSERS--Name--Location--01-29-2020.potx" id="{4CBD5D93-7D7B-45BD-80B0-CABB468D21AE}" vid="{F693F03E-9861-4B34-9524-196563F7EF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F323573FA5D8409F8E0A4B55956BCB" ma:contentTypeVersion="12" ma:contentTypeDescription="Create a new document." ma:contentTypeScope="" ma:versionID="2aa75a55ca624c785b7ff1427d34badb">
  <xsd:schema xmlns:xsd="http://www.w3.org/2001/XMLSchema" xmlns:xs="http://www.w3.org/2001/XMLSchema" xmlns:p="http://schemas.microsoft.com/office/2006/metadata/properties" xmlns:ns2="09b7dace-def3-41eb-bc77-b0f000f551fd" xmlns:ns3="09684d9f-3f28-4c9f-ad7f-09d5a1c03eff" targetNamespace="http://schemas.microsoft.com/office/2006/metadata/properties" ma:root="true" ma:fieldsID="847184a1105ff76ad4daf58d14bbc1a7" ns2:_="" ns3:_="">
    <xsd:import namespace="09b7dace-def3-41eb-bc77-b0f000f551fd"/>
    <xsd:import namespace="09684d9f-3f28-4c9f-ad7f-09d5a1c03e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b7dace-def3-41eb-bc77-b0f000f55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7deded-afb5-4eed-9415-542b3c7c043b"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684d9f-3f28-4c9f-ad7f-09d5a1c03e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1d9724c-ced8-4da6-8efc-7f9e0f09c95d}" ma:internalName="TaxCatchAll" ma:showField="CatchAllData" ma:web="09684d9f-3f28-4c9f-ad7f-09d5a1c03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b7dace-def3-41eb-bc77-b0f000f551fd">
      <Terms xmlns="http://schemas.microsoft.com/office/infopath/2007/PartnerControls"/>
    </lcf76f155ced4ddcb4097134ff3c332f>
    <TaxCatchAll xmlns="09684d9f-3f28-4c9f-ad7f-09d5a1c03eff" xsi:nil="true"/>
  </documentManagement>
</p:properties>
</file>

<file path=customXml/itemProps1.xml><?xml version="1.0" encoding="utf-8"?>
<ds:datastoreItem xmlns:ds="http://schemas.openxmlformats.org/officeDocument/2006/customXml" ds:itemID="{611A7538-938A-44A2-8867-E37A2CA1A150}"/>
</file>

<file path=customXml/itemProps2.xml><?xml version="1.0" encoding="utf-8"?>
<ds:datastoreItem xmlns:ds="http://schemas.openxmlformats.org/officeDocument/2006/customXml" ds:itemID="{9A7BA6F4-5E0D-4A4E-8A76-615C9461C1B9}"/>
</file>

<file path=customXml/itemProps3.xml><?xml version="1.0" encoding="utf-8"?>
<ds:datastoreItem xmlns:ds="http://schemas.openxmlformats.org/officeDocument/2006/customXml" ds:itemID="{3BE86FDB-810F-4543-84E5-84F0BF4130F1}"/>
</file>

<file path=docProps/app.xml><?xml version="1.0" encoding="utf-8"?>
<Properties xmlns="http://schemas.openxmlformats.org/officeDocument/2006/extended-properties" xmlns:vt="http://schemas.openxmlformats.org/officeDocument/2006/docPropsVTypes">
  <Template/>
  <TotalTime>64397</TotalTime>
  <Words>1522</Words>
  <Application>Microsoft Office PowerPoint</Application>
  <PresentationFormat>Widescreen</PresentationFormat>
  <Paragraphs>390</Paragraphs>
  <Slides>20</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Century Gothic</vt:lpstr>
      <vt:lpstr>Wingdings 3</vt:lpstr>
      <vt:lpstr>Office Theme</vt:lpstr>
      <vt:lpstr>RSA Design Masters</vt:lpstr>
      <vt:lpstr>VR Program Performance</vt:lpstr>
      <vt:lpstr> Trends in Intake and Participation</vt:lpstr>
      <vt:lpstr> Participant Trends Across WIOA Programs</vt:lpstr>
      <vt:lpstr> Trends in VR Intake and Participation (continued)</vt:lpstr>
      <vt:lpstr> Current Agencies Implementing an OOS</vt:lpstr>
      <vt:lpstr> Trends in Pre-Employment Transition Services</vt:lpstr>
      <vt:lpstr> Pre-ETS Reserve/Expenditures</vt:lpstr>
      <vt:lpstr> VR Program: Trends in WIOA Indicator Performance</vt:lpstr>
      <vt:lpstr> WIOA Performance across Programs – PY 2024</vt:lpstr>
      <vt:lpstr> Barriers to Employment by Program – PY 2024  Percent of Participants</vt:lpstr>
      <vt:lpstr> Percent of Skill Gains by MSG Type &amp; Program</vt:lpstr>
      <vt:lpstr> Percent of Credential Types Attained by Program</vt:lpstr>
      <vt:lpstr>WIOA Performance Assessments by Program</vt:lpstr>
      <vt:lpstr>WIOA Performance Assessments in PY 2024</vt:lpstr>
      <vt:lpstr>“Actual” Performance vs. “Assessed” Performance</vt:lpstr>
      <vt:lpstr>Actual Performance vs. Assessed Performance</vt:lpstr>
      <vt:lpstr>Recent Developments and New Resources</vt:lpstr>
      <vt:lpstr>What’s Next in Reporting and WIOA Performance</vt:lpstr>
      <vt:lpstr>Celebrating Success Stories</vt:lpstr>
      <vt:lpstr>Connect with RSA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Michael</dc:creator>
  <cp:lastModifiedBy>Quinn, Michael</cp:lastModifiedBy>
  <cp:revision>730</cp:revision>
  <cp:lastPrinted>2025-09-15T16:53:28Z</cp:lastPrinted>
  <dcterms:created xsi:type="dcterms:W3CDTF">2021-10-07T17:41:24Z</dcterms:created>
  <dcterms:modified xsi:type="dcterms:W3CDTF">2026-03-31T18:13:46Z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0x010100BEF323573FA5D8409F8E0A4B55956BCB</vt:lpwstr>
  </property>
</Properties>
</file>