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mbria" panose="02040503050406030204"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Montserrat"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V40TOKN9QQ6JRqsK6Fi2KhOJp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E2074-F983-42C8-8A23-61EC823D9569}" v="128" dt="2026-03-20T19:41:50.188"/>
  </p1510:revLst>
</p1510:revInfo>
</file>

<file path=ppt/tableStyles.xml><?xml version="1.0" encoding="utf-8"?>
<a:tblStyleLst xmlns:a="http://schemas.openxmlformats.org/drawingml/2006/main" def="{791D4AD9-2B27-45DA-A0A1-0DCB69A94187}">
  <a:tblStyle styleId="{791D4AD9-2B27-45DA-A0A1-0DCB69A941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4673" autoAdjust="0"/>
  </p:normalViewPr>
  <p:slideViewPr>
    <p:cSldViewPr snapToGrid="0">
      <p:cViewPr varScale="1">
        <p:scale>
          <a:sx n="101" d="100"/>
          <a:sy n="101" d="100"/>
        </p:scale>
        <p:origin x="1110" y="138"/>
      </p:cViewPr>
      <p:guideLst/>
    </p:cSldViewPr>
  </p:slideViewPr>
  <p:outlineViewPr>
    <p:cViewPr>
      <p:scale>
        <a:sx n="33" d="100"/>
        <a:sy n="33" d="100"/>
      </p:scale>
      <p:origin x="0" y="-69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Kulow" userId="b0e1690b-5e60-4f2f-a850-8c6fd8336e9a" providerId="ADAL" clId="{2A1E5D08-06F3-4954-9A7C-976DD8B8FCB6}"/>
    <pc:docChg chg="undo custSel modSld">
      <pc:chgData name="Theresa Kulow" userId="b0e1690b-5e60-4f2f-a850-8c6fd8336e9a" providerId="ADAL" clId="{2A1E5D08-06F3-4954-9A7C-976DD8B8FCB6}" dt="2026-03-20T19:43:00.575" v="189" actId="207"/>
      <pc:docMkLst>
        <pc:docMk/>
      </pc:docMkLst>
      <pc:sldChg chg="modSp mod">
        <pc:chgData name="Theresa Kulow" userId="b0e1690b-5e60-4f2f-a850-8c6fd8336e9a" providerId="ADAL" clId="{2A1E5D08-06F3-4954-9A7C-976DD8B8FCB6}" dt="2026-03-20T19:43:00.575" v="189" actId="207"/>
        <pc:sldMkLst>
          <pc:docMk/>
          <pc:sldMk cId="0" sldId="256"/>
        </pc:sldMkLst>
        <pc:spChg chg="mod">
          <ac:chgData name="Theresa Kulow" userId="b0e1690b-5e60-4f2f-a850-8c6fd8336e9a" providerId="ADAL" clId="{2A1E5D08-06F3-4954-9A7C-976DD8B8FCB6}" dt="2026-03-20T19:43:00.575" v="189" actId="207"/>
          <ac:spMkLst>
            <pc:docMk/>
            <pc:sldMk cId="0" sldId="256"/>
            <ac:spMk id="84" creationId="{00000000-0000-0000-0000-000000000000}"/>
          </ac:spMkLst>
        </pc:spChg>
      </pc:sldChg>
      <pc:sldChg chg="modSp mod">
        <pc:chgData name="Theresa Kulow" userId="b0e1690b-5e60-4f2f-a850-8c6fd8336e9a" providerId="ADAL" clId="{2A1E5D08-06F3-4954-9A7C-976DD8B8FCB6}" dt="2026-03-20T19:21:32.899" v="4" actId="27636"/>
        <pc:sldMkLst>
          <pc:docMk/>
          <pc:sldMk cId="0" sldId="257"/>
        </pc:sldMkLst>
        <pc:spChg chg="mod">
          <ac:chgData name="Theresa Kulow" userId="b0e1690b-5e60-4f2f-a850-8c6fd8336e9a" providerId="ADAL" clId="{2A1E5D08-06F3-4954-9A7C-976DD8B8FCB6}" dt="2026-03-20T19:21:32.899" v="4" actId="27636"/>
          <ac:spMkLst>
            <pc:docMk/>
            <pc:sldMk cId="0" sldId="257"/>
            <ac:spMk id="91" creationId="{00000000-0000-0000-0000-000000000000}"/>
          </ac:spMkLst>
        </pc:spChg>
      </pc:sldChg>
      <pc:sldChg chg="modSp mod">
        <pc:chgData name="Theresa Kulow" userId="b0e1690b-5e60-4f2f-a850-8c6fd8336e9a" providerId="ADAL" clId="{2A1E5D08-06F3-4954-9A7C-976DD8B8FCB6}" dt="2026-03-20T19:29:58.408" v="61" actId="255"/>
        <pc:sldMkLst>
          <pc:docMk/>
          <pc:sldMk cId="0" sldId="258"/>
        </pc:sldMkLst>
        <pc:spChg chg="mod">
          <ac:chgData name="Theresa Kulow" userId="b0e1690b-5e60-4f2f-a850-8c6fd8336e9a" providerId="ADAL" clId="{2A1E5D08-06F3-4954-9A7C-976DD8B8FCB6}" dt="2026-03-20T19:29:58.408" v="61" actId="255"/>
          <ac:spMkLst>
            <pc:docMk/>
            <pc:sldMk cId="0" sldId="258"/>
            <ac:spMk id="98" creationId="{00000000-0000-0000-0000-000000000000}"/>
          </ac:spMkLst>
        </pc:spChg>
      </pc:sldChg>
      <pc:sldChg chg="modSp mod">
        <pc:chgData name="Theresa Kulow" userId="b0e1690b-5e60-4f2f-a850-8c6fd8336e9a" providerId="ADAL" clId="{2A1E5D08-06F3-4954-9A7C-976DD8B8FCB6}" dt="2026-03-20T19:30:11.173" v="63" actId="113"/>
        <pc:sldMkLst>
          <pc:docMk/>
          <pc:sldMk cId="0" sldId="259"/>
        </pc:sldMkLst>
        <pc:spChg chg="mod">
          <ac:chgData name="Theresa Kulow" userId="b0e1690b-5e60-4f2f-a850-8c6fd8336e9a" providerId="ADAL" clId="{2A1E5D08-06F3-4954-9A7C-976DD8B8FCB6}" dt="2026-03-20T19:30:11.173" v="63" actId="113"/>
          <ac:spMkLst>
            <pc:docMk/>
            <pc:sldMk cId="0" sldId="259"/>
            <ac:spMk id="104" creationId="{00000000-0000-0000-0000-000000000000}"/>
          </ac:spMkLst>
        </pc:spChg>
      </pc:sldChg>
      <pc:sldChg chg="addSp modSp mod">
        <pc:chgData name="Theresa Kulow" userId="b0e1690b-5e60-4f2f-a850-8c6fd8336e9a" providerId="ADAL" clId="{2A1E5D08-06F3-4954-9A7C-976DD8B8FCB6}" dt="2026-03-20T19:32:05.434" v="112" actId="13244"/>
        <pc:sldMkLst>
          <pc:docMk/>
          <pc:sldMk cId="0" sldId="260"/>
        </pc:sldMkLst>
        <pc:spChg chg="add mod">
          <ac:chgData name="Theresa Kulow" userId="b0e1690b-5e60-4f2f-a850-8c6fd8336e9a" providerId="ADAL" clId="{2A1E5D08-06F3-4954-9A7C-976DD8B8FCB6}" dt="2026-03-20T19:32:05.434" v="112" actId="13244"/>
          <ac:spMkLst>
            <pc:docMk/>
            <pc:sldMk cId="0" sldId="260"/>
            <ac:spMk id="2" creationId="{829DE00C-59F1-CF62-7616-32547429D0A9}"/>
          </ac:spMkLst>
        </pc:spChg>
        <pc:graphicFrameChg chg="modGraphic">
          <ac:chgData name="Theresa Kulow" userId="b0e1690b-5e60-4f2f-a850-8c6fd8336e9a" providerId="ADAL" clId="{2A1E5D08-06F3-4954-9A7C-976DD8B8FCB6}" dt="2026-03-20T19:31:20.658" v="67" actId="13238"/>
          <ac:graphicFrameMkLst>
            <pc:docMk/>
            <pc:sldMk cId="0" sldId="260"/>
            <ac:graphicFrameMk id="110" creationId="{00000000-0000-0000-0000-000000000000}"/>
          </ac:graphicFrameMkLst>
        </pc:graphicFrameChg>
      </pc:sldChg>
      <pc:sldChg chg="modSp mod">
        <pc:chgData name="Theresa Kulow" userId="b0e1690b-5e60-4f2f-a850-8c6fd8336e9a" providerId="ADAL" clId="{2A1E5D08-06F3-4954-9A7C-976DD8B8FCB6}" dt="2026-03-20T19:30:31.775" v="65" actId="27636"/>
        <pc:sldMkLst>
          <pc:docMk/>
          <pc:sldMk cId="0" sldId="262"/>
        </pc:sldMkLst>
        <pc:spChg chg="mod">
          <ac:chgData name="Theresa Kulow" userId="b0e1690b-5e60-4f2f-a850-8c6fd8336e9a" providerId="ADAL" clId="{2A1E5D08-06F3-4954-9A7C-976DD8B8FCB6}" dt="2026-03-20T19:30:31.775" v="65" actId="27636"/>
          <ac:spMkLst>
            <pc:docMk/>
            <pc:sldMk cId="0" sldId="262"/>
            <ac:spMk id="128" creationId="{00000000-0000-0000-0000-000000000000}"/>
          </ac:spMkLst>
        </pc:spChg>
      </pc:sldChg>
      <pc:sldChg chg="modSp mod">
        <pc:chgData name="Theresa Kulow" userId="b0e1690b-5e60-4f2f-a850-8c6fd8336e9a" providerId="ADAL" clId="{2A1E5D08-06F3-4954-9A7C-976DD8B8FCB6}" dt="2026-03-20T19:23:17.958" v="15" actId="207"/>
        <pc:sldMkLst>
          <pc:docMk/>
          <pc:sldMk cId="0" sldId="263"/>
        </pc:sldMkLst>
        <pc:spChg chg="mod">
          <ac:chgData name="Theresa Kulow" userId="b0e1690b-5e60-4f2f-a850-8c6fd8336e9a" providerId="ADAL" clId="{2A1E5D08-06F3-4954-9A7C-976DD8B8FCB6}" dt="2026-03-20T19:23:17.958" v="15" actId="207"/>
          <ac:spMkLst>
            <pc:docMk/>
            <pc:sldMk cId="0" sldId="263"/>
            <ac:spMk id="138" creationId="{00000000-0000-0000-0000-000000000000}"/>
          </ac:spMkLst>
        </pc:spChg>
      </pc:sldChg>
      <pc:sldChg chg="modSp mod">
        <pc:chgData name="Theresa Kulow" userId="b0e1690b-5e60-4f2f-a850-8c6fd8336e9a" providerId="ADAL" clId="{2A1E5D08-06F3-4954-9A7C-976DD8B8FCB6}" dt="2026-03-20T19:23:51.784" v="24" actId="6549"/>
        <pc:sldMkLst>
          <pc:docMk/>
          <pc:sldMk cId="0" sldId="264"/>
        </pc:sldMkLst>
        <pc:spChg chg="mod">
          <ac:chgData name="Theresa Kulow" userId="b0e1690b-5e60-4f2f-a850-8c6fd8336e9a" providerId="ADAL" clId="{2A1E5D08-06F3-4954-9A7C-976DD8B8FCB6}" dt="2026-03-20T19:23:41.145" v="21" actId="1076"/>
          <ac:spMkLst>
            <pc:docMk/>
            <pc:sldMk cId="0" sldId="264"/>
            <ac:spMk id="144" creationId="{00000000-0000-0000-0000-000000000000}"/>
          </ac:spMkLst>
        </pc:spChg>
        <pc:spChg chg="mod">
          <ac:chgData name="Theresa Kulow" userId="b0e1690b-5e60-4f2f-a850-8c6fd8336e9a" providerId="ADAL" clId="{2A1E5D08-06F3-4954-9A7C-976DD8B8FCB6}" dt="2026-03-20T19:23:51.784" v="24" actId="6549"/>
          <ac:spMkLst>
            <pc:docMk/>
            <pc:sldMk cId="0" sldId="264"/>
            <ac:spMk id="145" creationId="{00000000-0000-0000-0000-000000000000}"/>
          </ac:spMkLst>
        </pc:spChg>
      </pc:sldChg>
      <pc:sldChg chg="modSp mod">
        <pc:chgData name="Theresa Kulow" userId="b0e1690b-5e60-4f2f-a850-8c6fd8336e9a" providerId="ADAL" clId="{2A1E5D08-06F3-4954-9A7C-976DD8B8FCB6}" dt="2026-03-20T19:31:52.025" v="110" actId="33553"/>
        <pc:sldMkLst>
          <pc:docMk/>
          <pc:sldMk cId="0" sldId="265"/>
        </pc:sldMkLst>
        <pc:spChg chg="mod">
          <ac:chgData name="Theresa Kulow" userId="b0e1690b-5e60-4f2f-a850-8c6fd8336e9a" providerId="ADAL" clId="{2A1E5D08-06F3-4954-9A7C-976DD8B8FCB6}" dt="2026-03-20T19:31:52.025" v="110" actId="33553"/>
          <ac:spMkLst>
            <pc:docMk/>
            <pc:sldMk cId="0" sldId="265"/>
            <ac:spMk id="151" creationId="{00000000-0000-0000-0000-000000000000}"/>
          </ac:spMkLst>
        </pc:spChg>
      </pc:sldChg>
      <pc:sldChg chg="modSp mod">
        <pc:chgData name="Theresa Kulow" userId="b0e1690b-5e60-4f2f-a850-8c6fd8336e9a" providerId="ADAL" clId="{2A1E5D08-06F3-4954-9A7C-976DD8B8FCB6}" dt="2026-03-20T19:39:55.601" v="175" actId="962"/>
        <pc:sldMkLst>
          <pc:docMk/>
          <pc:sldMk cId="0" sldId="266"/>
        </pc:sldMkLst>
        <pc:spChg chg="mod">
          <ac:chgData name="Theresa Kulow" userId="b0e1690b-5e60-4f2f-a850-8c6fd8336e9a" providerId="ADAL" clId="{2A1E5D08-06F3-4954-9A7C-976DD8B8FCB6}" dt="2026-03-20T19:32:35.658" v="114" actId="14100"/>
          <ac:spMkLst>
            <pc:docMk/>
            <pc:sldMk cId="0" sldId="266"/>
            <ac:spMk id="157" creationId="{00000000-0000-0000-0000-000000000000}"/>
          </ac:spMkLst>
        </pc:spChg>
        <pc:spChg chg="mod">
          <ac:chgData name="Theresa Kulow" userId="b0e1690b-5e60-4f2f-a850-8c6fd8336e9a" providerId="ADAL" clId="{2A1E5D08-06F3-4954-9A7C-976DD8B8FCB6}" dt="2026-03-20T19:39:55.601" v="175" actId="962"/>
          <ac:spMkLst>
            <pc:docMk/>
            <pc:sldMk cId="0" sldId="266"/>
            <ac:spMk id="158" creationId="{00000000-0000-0000-0000-000000000000}"/>
          </ac:spMkLst>
        </pc:spChg>
        <pc:spChg chg="mod">
          <ac:chgData name="Theresa Kulow" userId="b0e1690b-5e60-4f2f-a850-8c6fd8336e9a" providerId="ADAL" clId="{2A1E5D08-06F3-4954-9A7C-976DD8B8FCB6}" dt="2026-03-20T19:39:52.011" v="174" actId="962"/>
          <ac:spMkLst>
            <pc:docMk/>
            <pc:sldMk cId="0" sldId="266"/>
            <ac:spMk id="159" creationId="{00000000-0000-0000-0000-000000000000}"/>
          </ac:spMkLst>
        </pc:spChg>
        <pc:picChg chg="mod">
          <ac:chgData name="Theresa Kulow" userId="b0e1690b-5e60-4f2f-a850-8c6fd8336e9a" providerId="ADAL" clId="{2A1E5D08-06F3-4954-9A7C-976DD8B8FCB6}" dt="2026-03-20T19:33:09.300" v="121" actId="13244"/>
          <ac:picMkLst>
            <pc:docMk/>
            <pc:sldMk cId="0" sldId="266"/>
            <ac:picMk id="156" creationId="{00000000-0000-0000-0000-000000000000}"/>
          </ac:picMkLst>
        </pc:picChg>
      </pc:sldChg>
      <pc:sldChg chg="modSp mod">
        <pc:chgData name="Theresa Kulow" userId="b0e1690b-5e60-4f2f-a850-8c6fd8336e9a" providerId="ADAL" clId="{2A1E5D08-06F3-4954-9A7C-976DD8B8FCB6}" dt="2026-03-20T19:26:06.861" v="41" actId="554"/>
        <pc:sldMkLst>
          <pc:docMk/>
          <pc:sldMk cId="0" sldId="267"/>
        </pc:sldMkLst>
        <pc:spChg chg="mod">
          <ac:chgData name="Theresa Kulow" userId="b0e1690b-5e60-4f2f-a850-8c6fd8336e9a" providerId="ADAL" clId="{2A1E5D08-06F3-4954-9A7C-976DD8B8FCB6}" dt="2026-03-20T19:25:55.726" v="39" actId="14100"/>
          <ac:spMkLst>
            <pc:docMk/>
            <pc:sldMk cId="0" sldId="267"/>
            <ac:spMk id="165" creationId="{00000000-0000-0000-0000-000000000000}"/>
          </ac:spMkLst>
        </pc:spChg>
        <pc:spChg chg="mod">
          <ac:chgData name="Theresa Kulow" userId="b0e1690b-5e60-4f2f-a850-8c6fd8336e9a" providerId="ADAL" clId="{2A1E5D08-06F3-4954-9A7C-976DD8B8FCB6}" dt="2026-03-20T19:26:06.861" v="41" actId="554"/>
          <ac:spMkLst>
            <pc:docMk/>
            <pc:sldMk cId="0" sldId="267"/>
            <ac:spMk id="166" creationId="{00000000-0000-0000-0000-000000000000}"/>
          </ac:spMkLst>
        </pc:spChg>
        <pc:spChg chg="mod">
          <ac:chgData name="Theresa Kulow" userId="b0e1690b-5e60-4f2f-a850-8c6fd8336e9a" providerId="ADAL" clId="{2A1E5D08-06F3-4954-9A7C-976DD8B8FCB6}" dt="2026-03-20T19:26:06.861" v="41" actId="554"/>
          <ac:spMkLst>
            <pc:docMk/>
            <pc:sldMk cId="0" sldId="267"/>
            <ac:spMk id="167" creationId="{00000000-0000-0000-0000-000000000000}"/>
          </ac:spMkLst>
        </pc:spChg>
      </pc:sldChg>
      <pc:sldChg chg="modSp mod">
        <pc:chgData name="Theresa Kulow" userId="b0e1690b-5e60-4f2f-a850-8c6fd8336e9a" providerId="ADAL" clId="{2A1E5D08-06F3-4954-9A7C-976DD8B8FCB6}" dt="2026-03-20T19:35:23.191" v="130" actId="13244"/>
        <pc:sldMkLst>
          <pc:docMk/>
          <pc:sldMk cId="0" sldId="268"/>
        </pc:sldMkLst>
        <pc:spChg chg="mod">
          <ac:chgData name="Theresa Kulow" userId="b0e1690b-5e60-4f2f-a850-8c6fd8336e9a" providerId="ADAL" clId="{2A1E5D08-06F3-4954-9A7C-976DD8B8FCB6}" dt="2026-03-20T19:26:25.092" v="44" actId="948"/>
          <ac:spMkLst>
            <pc:docMk/>
            <pc:sldMk cId="0" sldId="268"/>
            <ac:spMk id="173" creationId="{00000000-0000-0000-0000-000000000000}"/>
          </ac:spMkLst>
        </pc:spChg>
        <pc:spChg chg="mod">
          <ac:chgData name="Theresa Kulow" userId="b0e1690b-5e60-4f2f-a850-8c6fd8336e9a" providerId="ADAL" clId="{2A1E5D08-06F3-4954-9A7C-976DD8B8FCB6}" dt="2026-03-20T19:35:16.769" v="129" actId="13244"/>
          <ac:spMkLst>
            <pc:docMk/>
            <pc:sldMk cId="0" sldId="268"/>
            <ac:spMk id="174" creationId="{00000000-0000-0000-0000-000000000000}"/>
          </ac:spMkLst>
        </pc:spChg>
        <pc:spChg chg="mod">
          <ac:chgData name="Theresa Kulow" userId="b0e1690b-5e60-4f2f-a850-8c6fd8336e9a" providerId="ADAL" clId="{2A1E5D08-06F3-4954-9A7C-976DD8B8FCB6}" dt="2026-03-20T19:35:02.859" v="128" actId="13244"/>
          <ac:spMkLst>
            <pc:docMk/>
            <pc:sldMk cId="0" sldId="268"/>
            <ac:spMk id="175" creationId="{00000000-0000-0000-0000-000000000000}"/>
          </ac:spMkLst>
        </pc:spChg>
        <pc:spChg chg="mod">
          <ac:chgData name="Theresa Kulow" userId="b0e1690b-5e60-4f2f-a850-8c6fd8336e9a" providerId="ADAL" clId="{2A1E5D08-06F3-4954-9A7C-976DD8B8FCB6}" dt="2026-03-20T19:34:26.288" v="122" actId="13244"/>
          <ac:spMkLst>
            <pc:docMk/>
            <pc:sldMk cId="0" sldId="268"/>
            <ac:spMk id="176" creationId="{00000000-0000-0000-0000-000000000000}"/>
          </ac:spMkLst>
        </pc:spChg>
        <pc:spChg chg="mod">
          <ac:chgData name="Theresa Kulow" userId="b0e1690b-5e60-4f2f-a850-8c6fd8336e9a" providerId="ADAL" clId="{2A1E5D08-06F3-4954-9A7C-976DD8B8FCB6}" dt="2026-03-20T19:34:54.689" v="127" actId="13244"/>
          <ac:spMkLst>
            <pc:docMk/>
            <pc:sldMk cId="0" sldId="268"/>
            <ac:spMk id="177" creationId="{00000000-0000-0000-0000-000000000000}"/>
          </ac:spMkLst>
        </pc:spChg>
        <pc:spChg chg="mod">
          <ac:chgData name="Theresa Kulow" userId="b0e1690b-5e60-4f2f-a850-8c6fd8336e9a" providerId="ADAL" clId="{2A1E5D08-06F3-4954-9A7C-976DD8B8FCB6}" dt="2026-03-20T19:26:25.092" v="44" actId="948"/>
          <ac:spMkLst>
            <pc:docMk/>
            <pc:sldMk cId="0" sldId="268"/>
            <ac:spMk id="178" creationId="{00000000-0000-0000-0000-000000000000}"/>
          </ac:spMkLst>
        </pc:spChg>
        <pc:spChg chg="mod">
          <ac:chgData name="Theresa Kulow" userId="b0e1690b-5e60-4f2f-a850-8c6fd8336e9a" providerId="ADAL" clId="{2A1E5D08-06F3-4954-9A7C-976DD8B8FCB6}" dt="2026-03-20T19:34:48.491" v="126" actId="13244"/>
          <ac:spMkLst>
            <pc:docMk/>
            <pc:sldMk cId="0" sldId="268"/>
            <ac:spMk id="179" creationId="{00000000-0000-0000-0000-000000000000}"/>
          </ac:spMkLst>
        </pc:spChg>
        <pc:spChg chg="mod">
          <ac:chgData name="Theresa Kulow" userId="b0e1690b-5e60-4f2f-a850-8c6fd8336e9a" providerId="ADAL" clId="{2A1E5D08-06F3-4954-9A7C-976DD8B8FCB6}" dt="2026-03-20T19:34:45.536" v="125" actId="13244"/>
          <ac:spMkLst>
            <pc:docMk/>
            <pc:sldMk cId="0" sldId="268"/>
            <ac:spMk id="180" creationId="{00000000-0000-0000-0000-000000000000}"/>
          </ac:spMkLst>
        </pc:spChg>
        <pc:spChg chg="mod">
          <ac:chgData name="Theresa Kulow" userId="b0e1690b-5e60-4f2f-a850-8c6fd8336e9a" providerId="ADAL" clId="{2A1E5D08-06F3-4954-9A7C-976DD8B8FCB6}" dt="2026-03-20T19:35:23.191" v="130" actId="13244"/>
          <ac:spMkLst>
            <pc:docMk/>
            <pc:sldMk cId="0" sldId="268"/>
            <ac:spMk id="181" creationId="{00000000-0000-0000-0000-000000000000}"/>
          </ac:spMkLst>
        </pc:spChg>
        <pc:spChg chg="mod">
          <ac:chgData name="Theresa Kulow" userId="b0e1690b-5e60-4f2f-a850-8c6fd8336e9a" providerId="ADAL" clId="{2A1E5D08-06F3-4954-9A7C-976DD8B8FCB6}" dt="2026-03-20T19:34:38.651" v="123" actId="13244"/>
          <ac:spMkLst>
            <pc:docMk/>
            <pc:sldMk cId="0" sldId="268"/>
            <ac:spMk id="182" creationId="{00000000-0000-0000-0000-000000000000}"/>
          </ac:spMkLst>
        </pc:spChg>
      </pc:sldChg>
      <pc:sldChg chg="modSp mod">
        <pc:chgData name="Theresa Kulow" userId="b0e1690b-5e60-4f2f-a850-8c6fd8336e9a" providerId="ADAL" clId="{2A1E5D08-06F3-4954-9A7C-976DD8B8FCB6}" dt="2026-03-20T19:31:55.193" v="111" actId="33553"/>
        <pc:sldMkLst>
          <pc:docMk/>
          <pc:sldMk cId="0" sldId="270"/>
        </pc:sldMkLst>
        <pc:spChg chg="mod">
          <ac:chgData name="Theresa Kulow" userId="b0e1690b-5e60-4f2f-a850-8c6fd8336e9a" providerId="ADAL" clId="{2A1E5D08-06F3-4954-9A7C-976DD8B8FCB6}" dt="2026-03-20T19:31:55.193" v="111" actId="33553"/>
          <ac:spMkLst>
            <pc:docMk/>
            <pc:sldMk cId="0" sldId="270"/>
            <ac:spMk id="195" creationId="{00000000-0000-0000-0000-000000000000}"/>
          </ac:spMkLst>
        </pc:spChg>
      </pc:sldChg>
      <pc:sldChg chg="modSp">
        <pc:chgData name="Theresa Kulow" userId="b0e1690b-5e60-4f2f-a850-8c6fd8336e9a" providerId="ADAL" clId="{2A1E5D08-06F3-4954-9A7C-976DD8B8FCB6}" dt="2026-03-20T19:35:49.675" v="131" actId="13244"/>
        <pc:sldMkLst>
          <pc:docMk/>
          <pc:sldMk cId="0" sldId="271"/>
        </pc:sldMkLst>
        <pc:spChg chg="mod">
          <ac:chgData name="Theresa Kulow" userId="b0e1690b-5e60-4f2f-a850-8c6fd8336e9a" providerId="ADAL" clId="{2A1E5D08-06F3-4954-9A7C-976DD8B8FCB6}" dt="2026-03-20T19:35:49.675" v="131" actId="13244"/>
          <ac:spMkLst>
            <pc:docMk/>
            <pc:sldMk cId="0" sldId="271"/>
            <ac:spMk id="205" creationId="{00000000-0000-0000-0000-000000000000}"/>
          </ac:spMkLst>
        </pc:spChg>
      </pc:sldChg>
      <pc:sldChg chg="modSp mod">
        <pc:chgData name="Theresa Kulow" userId="b0e1690b-5e60-4f2f-a850-8c6fd8336e9a" providerId="ADAL" clId="{2A1E5D08-06F3-4954-9A7C-976DD8B8FCB6}" dt="2026-03-20T19:28:08.353" v="55" actId="948"/>
        <pc:sldMkLst>
          <pc:docMk/>
          <pc:sldMk cId="0" sldId="272"/>
        </pc:sldMkLst>
        <pc:spChg chg="mod">
          <ac:chgData name="Theresa Kulow" userId="b0e1690b-5e60-4f2f-a850-8c6fd8336e9a" providerId="ADAL" clId="{2A1E5D08-06F3-4954-9A7C-976DD8B8FCB6}" dt="2026-03-20T19:28:08.353" v="55" actId="948"/>
          <ac:spMkLst>
            <pc:docMk/>
            <pc:sldMk cId="0" sldId="272"/>
            <ac:spMk id="211" creationId="{00000000-0000-0000-0000-000000000000}"/>
          </ac:spMkLst>
        </pc:spChg>
      </pc:sldChg>
      <pc:sldChg chg="modSp mod">
        <pc:chgData name="Theresa Kulow" userId="b0e1690b-5e60-4f2f-a850-8c6fd8336e9a" providerId="ADAL" clId="{2A1E5D08-06F3-4954-9A7C-976DD8B8FCB6}" dt="2026-03-20T19:28:52.904" v="57" actId="12"/>
        <pc:sldMkLst>
          <pc:docMk/>
          <pc:sldMk cId="0" sldId="273"/>
        </pc:sldMkLst>
        <pc:spChg chg="mod">
          <ac:chgData name="Theresa Kulow" userId="b0e1690b-5e60-4f2f-a850-8c6fd8336e9a" providerId="ADAL" clId="{2A1E5D08-06F3-4954-9A7C-976DD8B8FCB6}" dt="2026-03-20T19:28:52.904" v="57" actId="12"/>
          <ac:spMkLst>
            <pc:docMk/>
            <pc:sldMk cId="0" sldId="273"/>
            <ac:spMk id="219" creationId="{00000000-0000-0000-0000-000000000000}"/>
          </ac:spMkLst>
        </pc:spChg>
      </pc:sldChg>
      <pc:sldChg chg="addSp delSp modSp mod">
        <pc:chgData name="Theresa Kulow" userId="b0e1690b-5e60-4f2f-a850-8c6fd8336e9a" providerId="ADAL" clId="{2A1E5D08-06F3-4954-9A7C-976DD8B8FCB6}" dt="2026-03-20T19:42:19.408" v="184" actId="1076"/>
        <pc:sldMkLst>
          <pc:docMk/>
          <pc:sldMk cId="0" sldId="274"/>
        </pc:sldMkLst>
        <pc:spChg chg="mod">
          <ac:chgData name="Theresa Kulow" userId="b0e1690b-5e60-4f2f-a850-8c6fd8336e9a" providerId="ADAL" clId="{2A1E5D08-06F3-4954-9A7C-976DD8B8FCB6}" dt="2026-03-20T19:42:11.794" v="183" actId="1076"/>
          <ac:spMkLst>
            <pc:docMk/>
            <pc:sldMk cId="0" sldId="274"/>
            <ac:spMk id="225" creationId="{00000000-0000-0000-0000-000000000000}"/>
          </ac:spMkLst>
        </pc:spChg>
        <pc:spChg chg="mod">
          <ac:chgData name="Theresa Kulow" userId="b0e1690b-5e60-4f2f-a850-8c6fd8336e9a" providerId="ADAL" clId="{2A1E5D08-06F3-4954-9A7C-976DD8B8FCB6}" dt="2026-03-20T19:42:19.408" v="184" actId="1076"/>
          <ac:spMkLst>
            <pc:docMk/>
            <pc:sldMk cId="0" sldId="274"/>
            <ac:spMk id="227" creationId="{00000000-0000-0000-0000-000000000000}"/>
          </ac:spMkLst>
        </pc:spChg>
        <pc:spChg chg="mod">
          <ac:chgData name="Theresa Kulow" userId="b0e1690b-5e60-4f2f-a850-8c6fd8336e9a" providerId="ADAL" clId="{2A1E5D08-06F3-4954-9A7C-976DD8B8FCB6}" dt="2026-03-20T19:41:50.188" v="182" actId="13244"/>
          <ac:spMkLst>
            <pc:docMk/>
            <pc:sldMk cId="0" sldId="274"/>
            <ac:spMk id="228" creationId="{00000000-0000-0000-0000-000000000000}"/>
          </ac:spMkLst>
        </pc:spChg>
        <pc:spChg chg="mod">
          <ac:chgData name="Theresa Kulow" userId="b0e1690b-5e60-4f2f-a850-8c6fd8336e9a" providerId="ADAL" clId="{2A1E5D08-06F3-4954-9A7C-976DD8B8FCB6}" dt="2026-03-20T19:39:18.557" v="173" actId="962"/>
          <ac:spMkLst>
            <pc:docMk/>
            <pc:sldMk cId="0" sldId="274"/>
            <ac:spMk id="230" creationId="{00000000-0000-0000-0000-000000000000}"/>
          </ac:spMkLst>
        </pc:spChg>
        <pc:picChg chg="add del mod">
          <ac:chgData name="Theresa Kulow" userId="b0e1690b-5e60-4f2f-a850-8c6fd8336e9a" providerId="ADAL" clId="{2A1E5D08-06F3-4954-9A7C-976DD8B8FCB6}" dt="2026-03-20T19:41:21.157" v="180" actId="962"/>
          <ac:picMkLst>
            <pc:docMk/>
            <pc:sldMk cId="0" sldId="274"/>
            <ac:picMk id="226" creationId="{00000000-0000-0000-0000-000000000000}"/>
          </ac:picMkLst>
        </pc:picChg>
        <pc:picChg chg="mod">
          <ac:chgData name="Theresa Kulow" userId="b0e1690b-5e60-4f2f-a850-8c6fd8336e9a" providerId="ADAL" clId="{2A1E5D08-06F3-4954-9A7C-976DD8B8FCB6}" dt="2026-03-20T19:41:01.147" v="179" actId="13244"/>
          <ac:picMkLst>
            <pc:docMk/>
            <pc:sldMk cId="0" sldId="274"/>
            <ac:picMk id="22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a27f460ca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3a27f460ca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g3a27f460ca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d00ef3bdd5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d00ef3bdd5_0_4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3d00ef3bdd5_0_4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00ef3bdd5_0_492:notes"/>
          <p:cNvSpPr>
            <a:spLocks noGrp="1" noRot="1" noChangeAspect="1"/>
          </p:cNvSpPr>
          <p:nvPr>
            <p:ph type="sldImg" idx="2"/>
          </p:nvPr>
        </p:nvSpPr>
        <p:spPr>
          <a:xfrm>
            <a:off x="458788" y="430213"/>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450" cap="flat" cmpd="sng">
            <a:solidFill>
              <a:srgbClr val="000000"/>
            </a:solidFill>
            <a:prstDash val="solid"/>
            <a:round/>
            <a:headEnd type="none" w="sm" len="sm"/>
            <a:tailEnd type="none" w="sm" len="sm"/>
          </a:ln>
        </p:spPr>
      </p:sp>
      <p:sp>
        <p:nvSpPr>
          <p:cNvPr id="154" name="Google Shape;154;g3d00ef3bdd5_0_492:notes"/>
          <p:cNvSpPr txBox="1">
            <a:spLocks noGrp="1"/>
          </p:cNvSpPr>
          <p:nvPr>
            <p:ph type="body" idx="1"/>
          </p:nvPr>
        </p:nvSpPr>
        <p:spPr>
          <a:xfrm>
            <a:off x="442279" y="3910013"/>
            <a:ext cx="5608500" cy="4593900"/>
          </a:xfrm>
          <a:prstGeom prst="rect">
            <a:avLst/>
          </a:prstGeom>
          <a:noFill/>
          <a:ln>
            <a:noFill/>
          </a:ln>
        </p:spPr>
        <p:txBody>
          <a:bodyPr spcFirstLastPara="1" wrap="square" lIns="93000" tIns="46475" rIns="93000" bIns="46475" anchor="t" anchorCtr="0">
            <a:noAutofit/>
          </a:bodyPr>
          <a:lstStyle/>
          <a:p>
            <a:pPr marL="457200" lvl="0" indent="-228600" algn="l" rtl="0">
              <a:lnSpc>
                <a:spcPct val="100000"/>
              </a:lnSpc>
              <a:spcBef>
                <a:spcPts val="0"/>
              </a:spcBef>
              <a:spcAft>
                <a:spcPts val="0"/>
              </a:spcAft>
              <a:buSzPts val="1400"/>
              <a:buNone/>
            </a:pPr>
            <a:r>
              <a:rPr lang="en-US"/>
              <a:t>Everyone is always payer of last resort </a:t>
            </a:r>
            <a:endParaRPr/>
          </a:p>
          <a:p>
            <a:pPr marL="457200" lvl="0" indent="-228600" algn="l" rtl="0">
              <a:lnSpc>
                <a:spcPct val="100000"/>
              </a:lnSpc>
              <a:spcBef>
                <a:spcPts val="0"/>
              </a:spcBef>
              <a:spcAft>
                <a:spcPts val="0"/>
              </a:spcAft>
              <a:buSzPts val="1400"/>
              <a:buNone/>
            </a:pPr>
            <a:r>
              <a:rPr lang="en-US"/>
              <a:t>How do we truly partner? </a:t>
            </a:r>
            <a:endParaRPr/>
          </a:p>
          <a:p>
            <a:pPr marL="457200" lvl="0" indent="-228600" algn="l" rtl="0">
              <a:lnSpc>
                <a:spcPct val="100000"/>
              </a:lnSpc>
              <a:spcBef>
                <a:spcPts val="0"/>
              </a:spcBef>
              <a:spcAft>
                <a:spcPts val="0"/>
              </a:spcAft>
              <a:buSzPts val="1400"/>
              <a:buNone/>
            </a:pPr>
            <a:r>
              <a:rPr lang="en-US"/>
              <a:t>What is the biggest factor - time and investment in partners </a:t>
            </a:r>
            <a:endParaRPr/>
          </a:p>
          <a:p>
            <a:pPr marL="457200" lvl="0" indent="-228600" algn="l" rtl="0">
              <a:lnSpc>
                <a:spcPct val="100000"/>
              </a:lnSpc>
              <a:spcBef>
                <a:spcPts val="0"/>
              </a:spcBef>
              <a:spcAft>
                <a:spcPts val="0"/>
              </a:spcAft>
              <a:buSzPts val="1400"/>
              <a:buNone/>
            </a:pPr>
            <a:r>
              <a:rPr lang="en-US"/>
              <a:t>With the addition of the five required pre-employment transition services that VR may now provide to students with disabilities, the lines between what constitutes a VR Pre-ETS activity, and what transition services the student receives as part of the local education agency’s responsibility under IDEA, can often become a little blurry. So it's really important for VR and education personnel at the local level to communicate closely with one another in coordinating these services to ensure that transition services are not being duplicated, but rather build upon one another to help the student maximize the services needed to achieve those positive post school outcomes.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00ef3bdd5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d00ef3bdd5_0_3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Internal - BEP </a:t>
            </a:r>
            <a:endParaRPr/>
          </a:p>
          <a:p>
            <a:pPr marL="0" lvl="0" indent="0" algn="l" rtl="0">
              <a:spcBef>
                <a:spcPts val="0"/>
              </a:spcBef>
              <a:spcAft>
                <a:spcPts val="0"/>
              </a:spcAft>
              <a:buNone/>
            </a:pPr>
            <a:endParaRPr/>
          </a:p>
          <a:p>
            <a:pPr marL="0" lvl="0" indent="0" algn="l" rtl="0">
              <a:spcBef>
                <a:spcPts val="0"/>
              </a:spcBef>
              <a:spcAft>
                <a:spcPts val="0"/>
              </a:spcAft>
              <a:buNone/>
            </a:pPr>
            <a:r>
              <a:rPr lang="en-US"/>
              <a:t>External - </a:t>
            </a:r>
            <a:endParaRPr/>
          </a:p>
        </p:txBody>
      </p:sp>
      <p:sp>
        <p:nvSpPr>
          <p:cNvPr id="163" name="Google Shape;163;g3d00ef3bdd5_0_3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d00ef3bdd5_0_4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3d00ef3bdd5_0_4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#2- What partners in your state and local communities that serve students that you are not reaching ? (tribal, homeless, foster care , out of school youth, (boys &amp; girls clubs, job corps, WIOA youth title 1, faith-based organizations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#3 - website, social media, agency newsletter, TV and radio (not paid), school newsletter, PTI’s, 15 min presentation to other /consistent outreach and engagement with your partners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#4 - examples</a:t>
            </a:r>
            <a:endParaRPr/>
          </a:p>
          <a:p>
            <a:pPr marL="0" lvl="0" indent="0" algn="l" rtl="0">
              <a:lnSpc>
                <a:spcPct val="100000"/>
              </a:lnSpc>
              <a:spcBef>
                <a:spcPts val="0"/>
              </a:spcBef>
              <a:spcAft>
                <a:spcPts val="0"/>
              </a:spcAft>
              <a:buSzPts val="1400"/>
              <a:buNone/>
            </a:pPr>
            <a:r>
              <a:rPr lang="en-US"/>
              <a:t>MS and WY both have  Tribal VR program director on their interagency statewide teams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WY newsletter - CYBER SHINDIG</a:t>
            </a:r>
            <a:endParaRPr/>
          </a:p>
          <a:p>
            <a:pPr marL="0" lvl="0" indent="0" algn="l" rtl="0">
              <a:lnSpc>
                <a:spcPct val="100000"/>
              </a:lnSpc>
              <a:spcBef>
                <a:spcPts val="0"/>
              </a:spcBef>
              <a:spcAft>
                <a:spcPts val="0"/>
              </a:spcAft>
              <a:buSzPts val="1400"/>
              <a:buNone/>
            </a:pPr>
            <a:r>
              <a:rPr lang="en-US"/>
              <a:t>MINI CONFERENCE FOR BUSINESS AND INDUSTRY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designed for realtors, manufacturers, and small businesses in NW Wyoming.</a:t>
            </a:r>
            <a:endParaRPr/>
          </a:p>
          <a:p>
            <a:pPr marL="0" lvl="0" indent="0" algn="l" rtl="0">
              <a:lnSpc>
                <a:spcPct val="100000"/>
              </a:lnSpc>
              <a:spcBef>
                <a:spcPts val="0"/>
              </a:spcBef>
              <a:spcAft>
                <a:spcPts val="0"/>
              </a:spcAft>
              <a:buSzPts val="1400"/>
              <a:buNone/>
            </a:pPr>
            <a:r>
              <a:rPr lang="en-US"/>
              <a:t>College students welcome! Plus, a bonus track for high school students.</a:t>
            </a:r>
            <a:endParaRPr/>
          </a:p>
          <a:p>
            <a:pPr marL="0" lvl="0" indent="0" algn="l" rtl="0">
              <a:lnSpc>
                <a:spcPct val="100000"/>
              </a:lnSpc>
              <a:spcBef>
                <a:spcPts val="0"/>
              </a:spcBef>
              <a:spcAft>
                <a:spcPts val="0"/>
              </a:spcAft>
              <a:buSzPts val="1400"/>
              <a:buNone/>
            </a:pPr>
            <a:r>
              <a:rPr lang="en-US"/>
              <a:t>3 hrs</a:t>
            </a:r>
            <a:endParaRPr/>
          </a:p>
          <a:p>
            <a:pPr marL="0" lvl="0" indent="0" algn="l" rtl="0">
              <a:lnSpc>
                <a:spcPct val="100000"/>
              </a:lnSpc>
              <a:spcBef>
                <a:spcPts val="0"/>
              </a:spcBef>
              <a:spcAft>
                <a:spcPts val="0"/>
              </a:spcAft>
              <a:buSzPts val="1400"/>
              <a:buNone/>
            </a:pPr>
            <a:r>
              <a:rPr lang="en-US"/>
              <a:t>Northwest College,</a:t>
            </a:r>
            <a:endParaRPr/>
          </a:p>
          <a:p>
            <a:pPr marL="0" lvl="0" indent="0" algn="l" rtl="0">
              <a:lnSpc>
                <a:spcPct val="100000"/>
              </a:lnSpc>
              <a:spcBef>
                <a:spcPts val="0"/>
              </a:spcBef>
              <a:spcAft>
                <a:spcPts val="0"/>
              </a:spcAft>
              <a:buSzPts val="1400"/>
              <a:buNone/>
            </a:pPr>
            <a:r>
              <a:rPr lang="en-US"/>
              <a:t>Powell, Wyoming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to Expect :</a:t>
            </a:r>
            <a:endParaRPr/>
          </a:p>
          <a:p>
            <a:pPr marL="0" lvl="0" indent="0" algn="l" rtl="0">
              <a:lnSpc>
                <a:spcPct val="100000"/>
              </a:lnSpc>
              <a:spcBef>
                <a:spcPts val="0"/>
              </a:spcBef>
              <a:spcAft>
                <a:spcPts val="0"/>
              </a:spcAft>
              <a:buSzPts val="1400"/>
              <a:buNone/>
            </a:pPr>
            <a:r>
              <a:rPr lang="en-US"/>
              <a:t>Networking &amp; Coffee Kickoff:</a:t>
            </a:r>
            <a:endParaRPr/>
          </a:p>
          <a:p>
            <a:pPr marL="0" lvl="0" indent="0" algn="l" rtl="0">
              <a:lnSpc>
                <a:spcPct val="100000"/>
              </a:lnSpc>
              <a:spcBef>
                <a:spcPts val="0"/>
              </a:spcBef>
              <a:spcAft>
                <a:spcPts val="0"/>
              </a:spcAft>
              <a:buSzPts val="1400"/>
              <a:buNone/>
            </a:pPr>
            <a:r>
              <a:rPr lang="en-US"/>
              <a:t>Start your morning connecting with peers over coffee and pastries.</a:t>
            </a:r>
            <a:endParaRPr/>
          </a:p>
          <a:p>
            <a:pPr marL="0" lvl="0" indent="0" algn="l" rtl="0">
              <a:lnSpc>
                <a:spcPct val="100000"/>
              </a:lnSpc>
              <a:spcBef>
                <a:spcPts val="0"/>
              </a:spcBef>
              <a:spcAft>
                <a:spcPts val="0"/>
              </a:spcAft>
              <a:buSzPts val="1400"/>
              <a:buNone/>
            </a:pPr>
            <a:r>
              <a:rPr lang="en-US"/>
              <a:t>Real-World Insights:</a:t>
            </a:r>
            <a:endParaRPr/>
          </a:p>
          <a:p>
            <a:pPr marL="0" lvl="0" indent="0" algn="l" rtl="0">
              <a:lnSpc>
                <a:spcPct val="100000"/>
              </a:lnSpc>
              <a:spcBef>
                <a:spcPts val="0"/>
              </a:spcBef>
              <a:spcAft>
                <a:spcPts val="0"/>
              </a:spcAft>
              <a:buSzPts val="1400"/>
              <a:buNone/>
            </a:pPr>
            <a:r>
              <a:rPr lang="en-US"/>
              <a:t>Hear directly from professionals in real estate, manufacturing, and small business</a:t>
            </a:r>
            <a:endParaRPr/>
          </a:p>
          <a:p>
            <a:pPr marL="0" lvl="0" indent="0" algn="l" rtl="0">
              <a:lnSpc>
                <a:spcPct val="100000"/>
              </a:lnSpc>
              <a:spcBef>
                <a:spcPts val="0"/>
              </a:spcBef>
              <a:spcAft>
                <a:spcPts val="0"/>
              </a:spcAft>
              <a:buSzPts val="1400"/>
              <a:buNone/>
            </a:pPr>
            <a:r>
              <a:rPr lang="en-US"/>
              <a:t>about how they've tackled cybersecurity challenges.</a:t>
            </a:r>
            <a:endParaRPr/>
          </a:p>
          <a:p>
            <a:pPr marL="0" lvl="0" indent="0" algn="l" rtl="0">
              <a:lnSpc>
                <a:spcPct val="100000"/>
              </a:lnSpc>
              <a:spcBef>
                <a:spcPts val="0"/>
              </a:spcBef>
              <a:spcAft>
                <a:spcPts val="0"/>
              </a:spcAft>
              <a:buSzPts val="1400"/>
              <a:buNone/>
            </a:pPr>
            <a:r>
              <a:rPr lang="en-US"/>
              <a:t>Interactive Breakouts:</a:t>
            </a:r>
            <a:endParaRPr/>
          </a:p>
          <a:p>
            <a:pPr marL="0" lvl="0" indent="0" algn="l" rtl="0">
              <a:lnSpc>
                <a:spcPct val="100000"/>
              </a:lnSpc>
              <a:spcBef>
                <a:spcPts val="0"/>
              </a:spcBef>
              <a:spcAft>
                <a:spcPts val="0"/>
              </a:spcAft>
              <a:buSzPts val="1400"/>
              <a:buNone/>
            </a:pPr>
            <a:r>
              <a:rPr lang="en-US"/>
              <a:t>Choose a track tailored to your interests-Realtors, Manufacturers, Small Businesses,</a:t>
            </a:r>
            <a:endParaRPr/>
          </a:p>
          <a:p>
            <a:pPr marL="0" lvl="0" indent="0" algn="l" rtl="0">
              <a:lnSpc>
                <a:spcPct val="100000"/>
              </a:lnSpc>
              <a:spcBef>
                <a:spcPts val="0"/>
              </a:spcBef>
              <a:spcAft>
                <a:spcPts val="0"/>
              </a:spcAft>
              <a:buSzPts val="1400"/>
              <a:buNone/>
            </a:pPr>
            <a:r>
              <a:rPr lang="en-US"/>
              <a:t>or Students.</a:t>
            </a:r>
            <a:endParaRPr/>
          </a:p>
          <a:p>
            <a:pPr marL="0" lvl="0" indent="0" algn="l" rtl="0">
              <a:lnSpc>
                <a:spcPct val="100000"/>
              </a:lnSpc>
              <a:spcBef>
                <a:spcPts val="0"/>
              </a:spcBef>
              <a:spcAft>
                <a:spcPts val="0"/>
              </a:spcAft>
              <a:buSzPts val="1400"/>
              <a:buNone/>
            </a:pPr>
            <a:r>
              <a:rPr lang="en-US"/>
              <a:t>Expert Q&amp;A:</a:t>
            </a:r>
            <a:endParaRPr/>
          </a:p>
          <a:p>
            <a:pPr marL="0" lvl="0" indent="0" algn="l" rtl="0">
              <a:lnSpc>
                <a:spcPct val="100000"/>
              </a:lnSpc>
              <a:spcBef>
                <a:spcPts val="0"/>
              </a:spcBef>
              <a:spcAft>
                <a:spcPts val="0"/>
              </a:spcAft>
              <a:buSzPts val="1400"/>
              <a:buNone/>
            </a:pPr>
            <a:r>
              <a:rPr lang="en-US"/>
              <a:t>Wrap up the day with a dynamic student-led "Ask the Experts" session, where industry</a:t>
            </a:r>
            <a:endParaRPr/>
          </a:p>
          <a:p>
            <a:pPr marL="0" lvl="0" indent="0" algn="l" rtl="0">
              <a:lnSpc>
                <a:spcPct val="100000"/>
              </a:lnSpc>
              <a:spcBef>
                <a:spcPts val="0"/>
              </a:spcBef>
              <a:spcAft>
                <a:spcPts val="0"/>
              </a:spcAft>
              <a:buSzPts val="1400"/>
              <a:buNone/>
            </a:pPr>
            <a:r>
              <a:rPr lang="en-US"/>
              <a:t>leaders answer real questions about careers, safety, and cybersecurity.</a:t>
            </a:r>
            <a:endParaRPr/>
          </a:p>
          <a:p>
            <a:pPr marL="0" lvl="0" indent="0" algn="l" rtl="0">
              <a:lnSpc>
                <a:spcPct val="100000"/>
              </a:lnSpc>
              <a:spcBef>
                <a:spcPts val="0"/>
              </a:spcBef>
              <a:spcAft>
                <a:spcPts val="0"/>
              </a:spcAft>
              <a:buSzPts val="1400"/>
              <a:buNone/>
            </a:pPr>
            <a:r>
              <a:rPr lang="en-US"/>
              <a:t>Hosted By</a:t>
            </a:r>
            <a:endParaRPr/>
          </a:p>
          <a:p>
            <a:pPr marL="0" lvl="0" indent="0" algn="l" rtl="0">
              <a:lnSpc>
                <a:spcPct val="100000"/>
              </a:lnSpc>
              <a:spcBef>
                <a:spcPts val="0"/>
              </a:spcBef>
              <a:spcAft>
                <a:spcPts val="0"/>
              </a:spcAft>
              <a:buSzPts val="1400"/>
              <a:buNone/>
            </a:pPr>
            <a:r>
              <a:rPr lang="en-US"/>
              <a:t>CyberWyoming &amp; the CyberWyoming Alliance, Wyoming SBDC, Wyoming Manufacturing Works,</a:t>
            </a:r>
            <a:endParaRPr/>
          </a:p>
          <a:p>
            <a:pPr marL="0" lvl="0" indent="0" algn="l" rtl="0">
              <a:lnSpc>
                <a:spcPct val="100000"/>
              </a:lnSpc>
              <a:spcBef>
                <a:spcPts val="0"/>
              </a:spcBef>
              <a:spcAft>
                <a:spcPts val="0"/>
              </a:spcAft>
              <a:buSzPts val="1400"/>
              <a:buNone/>
            </a:pPr>
            <a:r>
              <a:rPr lang="en-US"/>
              <a:t>Northwest Wyoming Board of REALTORS, &amp; Wyoming Dept of Education CTE Division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KY - invited the school board representative to their transition/pre-ets conference </a:t>
            </a:r>
            <a:endParaRPr/>
          </a:p>
          <a:p>
            <a:pPr marL="0" lvl="0" indent="0" algn="l" rtl="0">
              <a:lnSpc>
                <a:spcPct val="100000"/>
              </a:lnSpc>
              <a:spcBef>
                <a:spcPts val="0"/>
              </a:spcBef>
              <a:spcAft>
                <a:spcPts val="0"/>
              </a:spcAft>
              <a:buSzPts val="1400"/>
              <a:buNone/>
            </a:pPr>
            <a:endParaRPr/>
          </a:p>
        </p:txBody>
      </p:sp>
      <p:sp>
        <p:nvSpPr>
          <p:cNvPr id="171" name="Google Shape;171;g3d00ef3bdd5_0_4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Co-enrollment is underused but powerful.</a:t>
            </a:r>
            <a:endParaRPr/>
          </a:p>
          <a:p>
            <a:pPr marL="457200" marR="0" lvl="0" indent="-22860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Schools and VR counselors can act as connectors, not just service providers.</a:t>
            </a:r>
            <a:endParaRPr/>
          </a:p>
          <a:p>
            <a:pPr marL="457200" marR="0" lvl="0" indent="-22860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Shared planning = shared outcomes.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6" name="Google Shape;1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00ef3bdd5_0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d00ef3bdd5_0_5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d00ef3bdd5_0_5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13796601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d13796601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3d13796601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Pre-ETS works—but </a:t>
            </a:r>
            <a:r>
              <a:rPr lang="en-US" sz="1200" b="0" i="1" u="none" strike="noStrike" cap="none">
                <a:solidFill>
                  <a:schemeClr val="dk1"/>
                </a:solidFill>
                <a:latin typeface="Arial"/>
                <a:ea typeface="Arial"/>
                <a:cs typeface="Arial"/>
                <a:sym typeface="Arial"/>
              </a:rPr>
              <a:t>how it’s delivered</a:t>
            </a:r>
            <a:r>
              <a:rPr lang="en-US" sz="1200" b="0" i="0" u="none" strike="noStrike" cap="none">
                <a:solidFill>
                  <a:schemeClr val="dk1"/>
                </a:solidFill>
                <a:latin typeface="Arial"/>
                <a:ea typeface="Arial"/>
                <a:cs typeface="Arial"/>
                <a:sym typeface="Arial"/>
              </a:rPr>
              <a:t> matters.</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States with stronger coordination and clearer service definitions saw larger gains.</a:t>
            </a: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This points to practice quality, not just service access.</a:t>
            </a:r>
            <a:endParaRPr/>
          </a:p>
          <a:p>
            <a:pPr marL="0" lvl="0" indent="0" algn="l" rtl="0">
              <a:lnSpc>
                <a:spcPct val="100000"/>
              </a:lnSpc>
              <a:spcBef>
                <a:spcPts val="0"/>
              </a:spcBef>
              <a:spcAft>
                <a:spcPts val="0"/>
              </a:spcAft>
              <a:buSzPts val="1400"/>
              <a:buNone/>
            </a:pPr>
            <a:endParaRPr/>
          </a:p>
        </p:txBody>
      </p:sp>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cacd6bb7f8_1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cacd6bb7f8_1_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cacd6bb7f8_1_3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cb277be57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3cb277be576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3cb277be576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d1379660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d13796601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3d13796601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00ef3bdd5_0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d00ef3bdd5_0_3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3d00ef3bdd5_0_3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00ef3bdd5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00ef3bdd5_0_3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d00ef3bdd5_0_3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d00ef3bdd5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3d00ef3bdd5_0_3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just a snapshot of what the 911 gives you back in the dashboads every quarter. Your case management systems collect alot more data. </a:t>
            </a:r>
            <a:endParaRPr/>
          </a:p>
          <a:p>
            <a:pPr marL="0" lvl="0" indent="0" algn="l" rtl="0">
              <a:spcBef>
                <a:spcPts val="0"/>
              </a:spcBef>
              <a:spcAft>
                <a:spcPts val="0"/>
              </a:spcAft>
              <a:buClr>
                <a:schemeClr val="dk1"/>
              </a:buClr>
              <a:buSzPts val="1400"/>
              <a:buFont typeface="Arial"/>
              <a:buNone/>
            </a:pPr>
            <a:endParaRPr/>
          </a:p>
        </p:txBody>
      </p:sp>
      <p:sp>
        <p:nvSpPr>
          <p:cNvPr id="114" name="Google Shape;114;g3d00ef3bdd5_0_3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00ef3bdd5_0_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d00ef3bdd5_0_4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Looking at trends.  </a:t>
            </a:r>
            <a:endParaRPr/>
          </a:p>
        </p:txBody>
      </p:sp>
      <p:sp>
        <p:nvSpPr>
          <p:cNvPr id="125" name="Google Shape;125;g3d00ef3bdd5_0_4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00ef3bdd5_0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d00ef3bdd5_0_4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 Please see FR page 55692</a:t>
            </a:r>
            <a:endParaRPr/>
          </a:p>
          <a:p>
            <a:pPr marL="0" lvl="0" indent="0" algn="l" rtl="0">
              <a:spcBef>
                <a:spcPts val="0"/>
              </a:spcBef>
              <a:spcAft>
                <a:spcPts val="0"/>
              </a:spcAft>
              <a:buClr>
                <a:schemeClr val="dk1"/>
              </a:buClr>
              <a:buSzPts val="1400"/>
              <a:buFont typeface="Arial"/>
              <a:buNone/>
            </a:pPr>
            <a:r>
              <a:rPr lang="en-US"/>
              <a:t>after 2017, trend has flipped from swd eligible to swd’s potentially eligible PE grew 139% vs Applicants 36%</a:t>
            </a:r>
            <a:endParaRPr/>
          </a:p>
        </p:txBody>
      </p:sp>
      <p:sp>
        <p:nvSpPr>
          <p:cNvPr id="135" name="Google Shape;135;g3d00ef3bdd5_0_4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d00ef3bdd5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d00ef3bdd5_0_4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3d00ef3bdd5_0_4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4"/>
        <p:cNvGrpSpPr/>
        <p:nvPr/>
      </p:nvGrpSpPr>
      <p:grpSpPr>
        <a:xfrm>
          <a:off x="0" y="0"/>
          <a:ext cx="0" cy="0"/>
          <a:chOff x="0" y="0"/>
          <a:chExt cx="0" cy="0"/>
        </a:xfrm>
      </p:grpSpPr>
      <p:pic>
        <p:nvPicPr>
          <p:cNvPr id="15" name="Google Shape;15;p30"/>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16" name="Google Shape;16;p30"/>
          <p:cNvSpPr txBox="1">
            <a:spLocks noGrp="1"/>
          </p:cNvSpPr>
          <p:nvPr>
            <p:ph type="ctrTitle"/>
          </p:nvPr>
        </p:nvSpPr>
        <p:spPr>
          <a:xfrm>
            <a:off x="375845" y="2174789"/>
            <a:ext cx="9144000" cy="32348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30"/>
          <p:cNvSpPr txBox="1">
            <a:spLocks noGrp="1"/>
          </p:cNvSpPr>
          <p:nvPr>
            <p:ph type="subTitle" idx="1"/>
          </p:nvPr>
        </p:nvSpPr>
        <p:spPr>
          <a:xfrm>
            <a:off x="462344" y="5699641"/>
            <a:ext cx="4789278" cy="701731"/>
          </a:xfrm>
          <a:prstGeom prst="rect">
            <a:avLst/>
          </a:prstGeom>
          <a:solidFill>
            <a:schemeClr val="accent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30" descr="Text&#10;&#10;Description automatically generated"/>
          <p:cNvPicPr preferRelativeResize="0"/>
          <p:nvPr/>
        </p:nvPicPr>
        <p:blipFill rotWithShape="1">
          <a:blip r:embed="rId3">
            <a:alphaModFix/>
          </a:blip>
          <a:srcRect/>
          <a:stretch/>
        </p:blipFill>
        <p:spPr>
          <a:xfrm>
            <a:off x="480167" y="-206021"/>
            <a:ext cx="4383976" cy="24659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19"/>
        <p:cNvGrpSpPr/>
        <p:nvPr/>
      </p:nvGrpSpPr>
      <p:grpSpPr>
        <a:xfrm>
          <a:off x="0" y="0"/>
          <a:ext cx="0" cy="0"/>
          <a:chOff x="0" y="0"/>
          <a:chExt cx="0" cy="0"/>
        </a:xfrm>
      </p:grpSpPr>
      <p:sp>
        <p:nvSpPr>
          <p:cNvPr id="20" name="Google Shape;20;g3cb277be576_0_260"/>
          <p:cNvSpPr txBox="1">
            <a:spLocks noGrp="1"/>
          </p:cNvSpPr>
          <p:nvPr>
            <p:ph type="body" idx="1"/>
          </p:nvPr>
        </p:nvSpPr>
        <p:spPr>
          <a:xfrm>
            <a:off x="257432" y="1681163"/>
            <a:ext cx="5740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68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 name="Google Shape;21;g3cb277be576_0_260"/>
          <p:cNvSpPr txBox="1">
            <a:spLocks noGrp="1"/>
          </p:cNvSpPr>
          <p:nvPr>
            <p:ph type="body" idx="2"/>
          </p:nvPr>
        </p:nvSpPr>
        <p:spPr>
          <a:xfrm>
            <a:off x="257432" y="2455756"/>
            <a:ext cx="5740200" cy="3018300"/>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Clr>
                <a:schemeClr val="dk1"/>
              </a:buClr>
              <a:buSzPts val="126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g3cb277be576_0_260"/>
          <p:cNvSpPr txBox="1">
            <a:spLocks noGrp="1"/>
          </p:cNvSpPr>
          <p:nvPr>
            <p:ph type="body" idx="3"/>
          </p:nvPr>
        </p:nvSpPr>
        <p:spPr>
          <a:xfrm>
            <a:off x="6172200" y="2505075"/>
            <a:ext cx="5183100" cy="3018300"/>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Clr>
                <a:schemeClr val="dk1"/>
              </a:buClr>
              <a:buSzPts val="126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g3cb277be576_0_260"/>
          <p:cNvSpPr txBox="1">
            <a:spLocks noGrp="1"/>
          </p:cNvSpPr>
          <p:nvPr>
            <p:ph type="title"/>
          </p:nvPr>
        </p:nvSpPr>
        <p:spPr>
          <a:xfrm>
            <a:off x="257432" y="365125"/>
            <a:ext cx="11568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g3cb277be576_0_260"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atin typeface="Calibri" panose="020F0502020204030204" pitchFamily="34" charset="0"/>
                <a:ea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31"/>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08610" algn="l">
              <a:lnSpc>
                <a:spcPct val="90000"/>
              </a:lnSpc>
              <a:spcBef>
                <a:spcPts val="1000"/>
              </a:spcBef>
              <a:spcAft>
                <a:spcPts val="0"/>
              </a:spcAft>
              <a:buSzPts val="126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8" name="Google Shape;28;p31"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4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 name="Google Shape;31;p40"/>
          <p:cNvPicPr preferRelativeResize="0"/>
          <p:nvPr/>
        </p:nvPicPr>
        <p:blipFill rotWithShape="1">
          <a:blip r:embed="rId2">
            <a:alphaModFix/>
          </a:blip>
          <a:srcRect/>
          <a:stretch/>
        </p:blipFill>
        <p:spPr>
          <a:xfrm>
            <a:off x="1146149" y="570006"/>
            <a:ext cx="11178656" cy="6287994"/>
          </a:xfrm>
          <a:prstGeom prst="rect">
            <a:avLst/>
          </a:prstGeom>
          <a:noFill/>
          <a:ln>
            <a:noFill/>
          </a:ln>
        </p:spPr>
      </p:pic>
      <p:sp>
        <p:nvSpPr>
          <p:cNvPr id="32" name="Google Shape;32;p40"/>
          <p:cNvSpPr txBox="1">
            <a:spLocks noGrp="1"/>
          </p:cNvSpPr>
          <p:nvPr>
            <p:ph type="ctrTitle"/>
          </p:nvPr>
        </p:nvSpPr>
        <p:spPr>
          <a:xfrm>
            <a:off x="375845" y="2360141"/>
            <a:ext cx="9144000" cy="304949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Helvetica Neue"/>
              <a:buNone/>
              <a:defRPr sz="6000" b="1">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40"/>
          <p:cNvSpPr txBox="1">
            <a:spLocks noGrp="1"/>
          </p:cNvSpPr>
          <p:nvPr>
            <p:ph type="subTitle" idx="1"/>
          </p:nvPr>
        </p:nvSpPr>
        <p:spPr>
          <a:xfrm>
            <a:off x="462344" y="5699641"/>
            <a:ext cx="4789278" cy="701731"/>
          </a:xfrm>
          <a:prstGeom prst="rect">
            <a:avLst/>
          </a:prstGeom>
          <a:solidFill>
            <a:srgbClr val="662D91"/>
          </a:solidFill>
          <a:ln>
            <a:noFill/>
          </a:ln>
        </p:spPr>
        <p:txBody>
          <a:bodyPr spcFirstLastPara="1" wrap="square" lIns="182875" tIns="182875" rIns="182875" bIns="182875" anchor="t" anchorCtr="0">
            <a:spAutoFit/>
          </a:bodyPr>
          <a:lstStyle>
            <a:lvl1pPr lvl="0" algn="l">
              <a:lnSpc>
                <a:spcPct val="90000"/>
              </a:lnSpc>
              <a:spcBef>
                <a:spcPts val="1000"/>
              </a:spcBef>
              <a:spcAft>
                <a:spcPts val="0"/>
              </a:spcAft>
              <a:buSzPts val="1680"/>
              <a:buNone/>
              <a:defRPr sz="2400">
                <a:solidFill>
                  <a:schemeClr val="lt1"/>
                </a:solidFill>
                <a:latin typeface="Georgia"/>
                <a:ea typeface="Georgia"/>
                <a:cs typeface="Georgia"/>
                <a:sym typeface="Georgia"/>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4" name="Google Shape;34;p40"/>
          <p:cNvPicPr preferRelativeResize="0"/>
          <p:nvPr/>
        </p:nvPicPr>
        <p:blipFill rotWithShape="1">
          <a:blip r:embed="rId3">
            <a:alphaModFix/>
          </a:blip>
          <a:srcRect/>
          <a:stretch/>
        </p:blipFill>
        <p:spPr>
          <a:xfrm>
            <a:off x="269626" y="-1376058"/>
            <a:ext cx="4805058" cy="48050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sp>
        <p:nvSpPr>
          <p:cNvPr id="36" name="Google Shape;36;p41"/>
          <p:cNvSpPr/>
          <p:nvPr/>
        </p:nvSpPr>
        <p:spPr>
          <a:xfrm>
            <a:off x="0" y="0"/>
            <a:ext cx="12192000" cy="68580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37" name="Google Shape;37;p41"/>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41"/>
          <p:cNvSpPr txBox="1">
            <a:spLocks noGrp="1"/>
          </p:cNvSpPr>
          <p:nvPr>
            <p:ph type="body" idx="1"/>
          </p:nvPr>
        </p:nvSpPr>
        <p:spPr>
          <a:xfrm>
            <a:off x="257432" y="1825625"/>
            <a:ext cx="11567984" cy="3824898"/>
          </a:xfrm>
          <a:prstGeom prst="rect">
            <a:avLst/>
          </a:prstGeom>
          <a:noFill/>
          <a:ln>
            <a:noFill/>
          </a:ln>
        </p:spPr>
        <p:txBody>
          <a:bodyPr spcFirstLastPara="1" wrap="square" lIns="91425" tIns="45700" rIns="91425" bIns="45700" anchor="t" anchorCtr="0">
            <a:normAutofit/>
          </a:bodyPr>
          <a:lstStyle>
            <a:lvl1pPr marL="457200" lvl="0" indent="-353060" algn="l">
              <a:lnSpc>
                <a:spcPct val="90000"/>
              </a:lnSpc>
              <a:spcBef>
                <a:spcPts val="1000"/>
              </a:spcBef>
              <a:spcAft>
                <a:spcPts val="0"/>
              </a:spcAft>
              <a:buClr>
                <a:schemeClr val="accent4"/>
              </a:buClr>
              <a:buSzPts val="1960"/>
              <a:buChar char="→"/>
              <a:defRPr>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o"/>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 name="Google Shape;39;p41"/>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40" name="Google Shape;40;p41"/>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41" name="Google Shape;41;p41"/>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rPr>
              <a:t>‹#›</a:t>
            </a:fld>
            <a:endParaRPr sz="10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2"/>
        <p:cNvGrpSpPr/>
        <p:nvPr/>
      </p:nvGrpSpPr>
      <p:grpSpPr>
        <a:xfrm>
          <a:off x="0" y="0"/>
          <a:ext cx="0" cy="0"/>
          <a:chOff x="0" y="0"/>
          <a:chExt cx="0" cy="0"/>
        </a:xfrm>
      </p:grpSpPr>
      <p:pic>
        <p:nvPicPr>
          <p:cNvPr id="43" name="Google Shape;43;p43"/>
          <p:cNvPicPr preferRelativeResize="0"/>
          <p:nvPr/>
        </p:nvPicPr>
        <p:blipFill rotWithShape="1">
          <a:blip r:embed="rId2">
            <a:alphaModFix amt="25000"/>
          </a:blip>
          <a:srcRect/>
          <a:stretch/>
        </p:blipFill>
        <p:spPr>
          <a:xfrm>
            <a:off x="1132702" y="568411"/>
            <a:ext cx="11178656" cy="6287994"/>
          </a:xfrm>
          <a:prstGeom prst="rect">
            <a:avLst/>
          </a:prstGeom>
          <a:noFill/>
          <a:ln>
            <a:noFill/>
          </a:ln>
        </p:spPr>
      </p:pic>
      <p:sp>
        <p:nvSpPr>
          <p:cNvPr id="44" name="Google Shape;44;p43"/>
          <p:cNvSpPr txBox="1">
            <a:spLocks noGrp="1"/>
          </p:cNvSpPr>
          <p:nvPr>
            <p:ph type="ctrTitle"/>
          </p:nvPr>
        </p:nvSpPr>
        <p:spPr>
          <a:xfrm>
            <a:off x="375845" y="568411"/>
            <a:ext cx="9144000" cy="32348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Helvetica Neue"/>
              <a:buNone/>
              <a:defRPr sz="6000" b="1">
                <a:solidFill>
                  <a:schemeClr val="dk2"/>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45" name="Google Shape;45;p43" descr="Text&#10;&#10;Description automatically generated"/>
          <p:cNvPicPr preferRelativeResize="0"/>
          <p:nvPr/>
        </p:nvPicPr>
        <p:blipFill rotWithShape="1">
          <a:blip r:embed="rId3">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6"/>
        <p:cNvGrpSpPr/>
        <p:nvPr/>
      </p:nvGrpSpPr>
      <p:grpSpPr>
        <a:xfrm>
          <a:off x="0" y="0"/>
          <a:ext cx="0" cy="0"/>
          <a:chOff x="0" y="0"/>
          <a:chExt cx="0" cy="0"/>
        </a:xfrm>
      </p:grpSpPr>
      <p:sp>
        <p:nvSpPr>
          <p:cNvPr id="47" name="Google Shape;47;p46"/>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Helvetica Neue"/>
              <a:buNone/>
              <a:defRPr>
                <a:latin typeface="Calibri" panose="020F0502020204030204" pitchFamily="34" charset="0"/>
                <a:ea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46"/>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9" name="Google Shape;49;p46"/>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46"/>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46"/>
          <p:cNvSpPr/>
          <p:nvPr/>
        </p:nvSpPr>
        <p:spPr>
          <a:xfrm>
            <a:off x="870679"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46"/>
          <p:cNvSpPr/>
          <p:nvPr/>
        </p:nvSpPr>
        <p:spPr>
          <a:xfrm>
            <a:off x="3791864"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46"/>
          <p:cNvSpPr/>
          <p:nvPr/>
        </p:nvSpPr>
        <p:spPr>
          <a:xfrm>
            <a:off x="6603183"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46"/>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accent2"/>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5" name="Google Shape;55;p46"/>
          <p:cNvSpPr/>
          <p:nvPr/>
        </p:nvSpPr>
        <p:spPr>
          <a:xfrm>
            <a:off x="9529591" y="1964724"/>
            <a:ext cx="1791730" cy="1791730"/>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p46" descr="Text&#10;&#10;Description automatically generated"/>
          <p:cNvPicPr preferRelativeResize="0"/>
          <p:nvPr/>
        </p:nvPicPr>
        <p:blipFill rotWithShape="1">
          <a:blip r:embed="rId2">
            <a:alphaModFix/>
          </a:blip>
          <a:srcRect/>
          <a:stretch/>
        </p:blipFill>
        <p:spPr>
          <a:xfrm>
            <a:off x="311254" y="5693273"/>
            <a:ext cx="2452266" cy="13793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7"/>
        <p:cNvGrpSpPr/>
        <p:nvPr/>
      </p:nvGrpSpPr>
      <p:grpSpPr>
        <a:xfrm>
          <a:off x="0" y="0"/>
          <a:ext cx="0" cy="0"/>
          <a:chOff x="0" y="0"/>
          <a:chExt cx="0" cy="0"/>
        </a:xfrm>
      </p:grpSpPr>
      <p:sp>
        <p:nvSpPr>
          <p:cNvPr id="58" name="Google Shape;58;p4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47"/>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Helvetica Neue"/>
              <a:buNone/>
              <a:defRPr>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47"/>
          <p:cNvSpPr txBox="1">
            <a:spLocks noGrp="1"/>
          </p:cNvSpPr>
          <p:nvPr>
            <p:ph type="body" idx="1"/>
          </p:nvPr>
        </p:nvSpPr>
        <p:spPr>
          <a:xfrm>
            <a:off x="450231" y="4030490"/>
            <a:ext cx="2613619"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1" name="Google Shape;61;p47"/>
          <p:cNvSpPr txBox="1">
            <a:spLocks noGrp="1"/>
          </p:cNvSpPr>
          <p:nvPr>
            <p:ph type="body" idx="2"/>
          </p:nvPr>
        </p:nvSpPr>
        <p:spPr>
          <a:xfrm>
            <a:off x="3456172"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2" name="Google Shape;62;p47"/>
          <p:cNvSpPr txBox="1">
            <a:spLocks noGrp="1"/>
          </p:cNvSpPr>
          <p:nvPr>
            <p:ph type="body" idx="3"/>
          </p:nvPr>
        </p:nvSpPr>
        <p:spPr>
          <a:xfrm>
            <a:off x="6311608"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3" name="Google Shape;63;p47"/>
          <p:cNvSpPr/>
          <p:nvPr/>
        </p:nvSpPr>
        <p:spPr>
          <a:xfrm>
            <a:off x="870679"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47"/>
          <p:cNvSpPr/>
          <p:nvPr/>
        </p:nvSpPr>
        <p:spPr>
          <a:xfrm>
            <a:off x="3791864"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47"/>
          <p:cNvSpPr/>
          <p:nvPr/>
        </p:nvSpPr>
        <p:spPr>
          <a:xfrm>
            <a:off x="6603183"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47"/>
          <p:cNvSpPr txBox="1">
            <a:spLocks noGrp="1"/>
          </p:cNvSpPr>
          <p:nvPr>
            <p:ph type="body" idx="4"/>
          </p:nvPr>
        </p:nvSpPr>
        <p:spPr>
          <a:xfrm>
            <a:off x="9193899" y="4030490"/>
            <a:ext cx="2463114" cy="18443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2000" b="1">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7" name="Google Shape;67;p47"/>
          <p:cNvSpPr/>
          <p:nvPr/>
        </p:nvSpPr>
        <p:spPr>
          <a:xfrm>
            <a:off x="9529591" y="1964724"/>
            <a:ext cx="1791730" cy="17917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47"/>
          <p:cNvSpPr/>
          <p:nvPr/>
        </p:nvSpPr>
        <p:spPr>
          <a:xfrm>
            <a:off x="11392930" y="6227805"/>
            <a:ext cx="432486" cy="4324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69" name="Google Shape;69;p47"/>
          <p:cNvPicPr preferRelativeResize="0"/>
          <p:nvPr/>
        </p:nvPicPr>
        <p:blipFill rotWithShape="1">
          <a:blip r:embed="rId2">
            <a:alphaModFix/>
          </a:blip>
          <a:srcRect/>
          <a:stretch/>
        </p:blipFill>
        <p:spPr>
          <a:xfrm>
            <a:off x="188346" y="5037386"/>
            <a:ext cx="2690649" cy="2690649"/>
          </a:xfrm>
          <a:prstGeom prst="rect">
            <a:avLst/>
          </a:prstGeom>
          <a:noFill/>
          <a:ln>
            <a:noFill/>
          </a:ln>
        </p:spPr>
      </p:pic>
      <p:sp>
        <p:nvSpPr>
          <p:cNvPr id="70" name="Google Shape;70;p47"/>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rPr>
              <a:t>‹#›</a:t>
            </a:fld>
            <a:endParaRPr sz="10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1"/>
        <p:cNvGrpSpPr/>
        <p:nvPr/>
      </p:nvGrpSpPr>
      <p:grpSpPr>
        <a:xfrm>
          <a:off x="0" y="0"/>
          <a:ext cx="0" cy="0"/>
          <a:chOff x="0" y="0"/>
          <a:chExt cx="0" cy="0"/>
        </a:xfrm>
      </p:grpSpPr>
      <p:sp>
        <p:nvSpPr>
          <p:cNvPr id="72" name="Google Shape;72;g3d00ef3bdd5_0_148"/>
          <p:cNvSpPr txBox="1">
            <a:spLocks noGrp="1"/>
          </p:cNvSpPr>
          <p:nvPr>
            <p:ph type="body" idx="1"/>
          </p:nvPr>
        </p:nvSpPr>
        <p:spPr>
          <a:xfrm>
            <a:off x="7488195" y="1742304"/>
            <a:ext cx="3859200" cy="8529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100"/>
              </a:spcBef>
              <a:spcAft>
                <a:spcPts val="0"/>
              </a:spcAft>
              <a:buSzPts val="1700"/>
              <a:buNone/>
              <a:defRPr sz="2400">
                <a:solidFill>
                  <a:srgbClr val="888888"/>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900"/>
              <a:buNone/>
              <a:defRPr sz="19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73" name="Google Shape;73;g3d00ef3bdd5_0_148"/>
          <p:cNvSpPr txBox="1">
            <a:spLocks noGrp="1"/>
          </p:cNvSpPr>
          <p:nvPr>
            <p:ph type="body" idx="2"/>
          </p:nvPr>
        </p:nvSpPr>
        <p:spPr>
          <a:xfrm>
            <a:off x="7488195" y="2780272"/>
            <a:ext cx="3859200" cy="8529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100"/>
              </a:spcBef>
              <a:spcAft>
                <a:spcPts val="0"/>
              </a:spcAft>
              <a:buSzPts val="1700"/>
              <a:buNone/>
              <a:defRPr sz="2400">
                <a:solidFill>
                  <a:srgbClr val="888888"/>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900"/>
              <a:buNone/>
              <a:defRPr sz="19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74" name="Google Shape;74;g3d00ef3bdd5_0_148"/>
          <p:cNvSpPr txBox="1">
            <a:spLocks noGrp="1"/>
          </p:cNvSpPr>
          <p:nvPr>
            <p:ph type="body" idx="3"/>
          </p:nvPr>
        </p:nvSpPr>
        <p:spPr>
          <a:xfrm>
            <a:off x="7488195" y="3842953"/>
            <a:ext cx="3859200" cy="8529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100"/>
              </a:spcBef>
              <a:spcAft>
                <a:spcPts val="0"/>
              </a:spcAft>
              <a:buSzPts val="1700"/>
              <a:buNone/>
              <a:defRPr sz="2400">
                <a:solidFill>
                  <a:srgbClr val="888888"/>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900"/>
              <a:buNone/>
              <a:defRPr sz="19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75" name="Google Shape;75;g3d00ef3bdd5_0_148"/>
          <p:cNvSpPr txBox="1">
            <a:spLocks noGrp="1"/>
          </p:cNvSpPr>
          <p:nvPr>
            <p:ph type="body" idx="4"/>
          </p:nvPr>
        </p:nvSpPr>
        <p:spPr>
          <a:xfrm>
            <a:off x="7488195" y="4880921"/>
            <a:ext cx="3859200" cy="8529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100"/>
              </a:spcBef>
              <a:spcAft>
                <a:spcPts val="0"/>
              </a:spcAft>
              <a:buSzPts val="1700"/>
              <a:buNone/>
              <a:defRPr sz="2400">
                <a:solidFill>
                  <a:srgbClr val="888888"/>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900"/>
              <a:buNone/>
              <a:defRPr sz="19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76" name="Google Shape;76;g3d00ef3bdd5_0_148"/>
          <p:cNvSpPr/>
          <p:nvPr/>
        </p:nvSpPr>
        <p:spPr>
          <a:xfrm rot="5400000">
            <a:off x="-1" y="0"/>
            <a:ext cx="6096000" cy="6096000"/>
          </a:xfrm>
          <a:prstGeom prst="rtTriangle">
            <a:avLst/>
          </a:prstGeom>
          <a:gradFill>
            <a:gsLst>
              <a:gs pos="0">
                <a:schemeClr val="dk2"/>
              </a:gs>
              <a:gs pos="21000">
                <a:schemeClr val="dk2"/>
              </a:gs>
              <a:gs pos="100000">
                <a:schemeClr val="accent1"/>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77" name="Google Shape;77;g3d00ef3bdd5_0_148"/>
          <p:cNvSpPr txBox="1">
            <a:spLocks noGrp="1"/>
          </p:cNvSpPr>
          <p:nvPr>
            <p:ph type="title"/>
          </p:nvPr>
        </p:nvSpPr>
        <p:spPr>
          <a:xfrm>
            <a:off x="257432" y="365125"/>
            <a:ext cx="4710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Montserrat"/>
              <a:buNone/>
              <a:defRPr>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pic>
        <p:nvPicPr>
          <p:cNvPr id="78" name="Google Shape;78;g3d00ef3bdd5_0_148" descr="Text&#10;&#10;Description automatically generated"/>
          <p:cNvPicPr preferRelativeResize="0"/>
          <p:nvPr/>
        </p:nvPicPr>
        <p:blipFill rotWithShape="1">
          <a:blip r:embed="rId2">
            <a:alphaModFix/>
          </a:blip>
          <a:srcRect/>
          <a:stretch/>
        </p:blipFill>
        <p:spPr>
          <a:xfrm>
            <a:off x="311255" y="5693273"/>
            <a:ext cx="2452267" cy="13793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257432" y="365125"/>
            <a:ext cx="11567984"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Helvetica Neue"/>
              <a:buNone/>
              <a:defRPr sz="36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29"/>
          <p:cNvSpPr txBox="1">
            <a:spLocks noGrp="1"/>
          </p:cNvSpPr>
          <p:nvPr>
            <p:ph type="body" idx="1"/>
          </p:nvPr>
        </p:nvSpPr>
        <p:spPr>
          <a:xfrm>
            <a:off x="257432" y="1825625"/>
            <a:ext cx="11567984" cy="4351338"/>
          </a:xfrm>
          <a:prstGeom prst="rect">
            <a:avLst/>
          </a:prstGeom>
          <a:noFill/>
          <a:ln>
            <a:noFill/>
          </a:ln>
        </p:spPr>
        <p:txBody>
          <a:bodyPr spcFirstLastPara="1" wrap="square" lIns="91425" tIns="45700" rIns="91425" bIns="45700" anchor="t" anchorCtr="0">
            <a:normAutofit/>
          </a:bodyPr>
          <a:lstStyle>
            <a:lvl1pPr marL="457200" marR="0" lvl="0" indent="-353060" algn="l" rtl="0">
              <a:lnSpc>
                <a:spcPct val="90000"/>
              </a:lnSpc>
              <a:spcBef>
                <a:spcPts val="1000"/>
              </a:spcBef>
              <a:spcAft>
                <a:spcPts val="0"/>
              </a:spcAft>
              <a:buClr>
                <a:schemeClr val="accent6"/>
              </a:buClr>
              <a:buSzPts val="1960"/>
              <a:buFont typeface="NTR"/>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2"/>
              </a:buClr>
              <a:buSzPts val="2000"/>
              <a:buFont typeface="Courier New"/>
              <a:buChar char="o"/>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2"/>
              </a:buClr>
              <a:buSzPts val="1800"/>
              <a:buFont typeface="Noto Sans"/>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2"/>
              </a:buClr>
              <a:buSzPts val="1800"/>
              <a:buFont typeface="Noto Sans"/>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29"/>
          <p:cNvSpPr/>
          <p:nvPr/>
        </p:nvSpPr>
        <p:spPr>
          <a:xfrm>
            <a:off x="11392930" y="6227805"/>
            <a:ext cx="432486" cy="432486"/>
          </a:xfrm>
          <a:prstGeom prst="ellipse">
            <a:avLst/>
          </a:prstGeom>
          <a:gradFill>
            <a:gsLst>
              <a:gs pos="0">
                <a:schemeClr val="dk2"/>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13" name="Google Shape;13;p29"/>
          <p:cNvSpPr txBox="1"/>
          <p:nvPr/>
        </p:nvSpPr>
        <p:spPr>
          <a:xfrm>
            <a:off x="11292650" y="6321648"/>
            <a:ext cx="6330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Helvetica Neue"/>
              <a:buNone/>
            </a:pPr>
            <a:fld id="{00000000-1234-1234-1234-123412341234}" type="slidenum">
              <a:rPr lang="en-US" sz="1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rPr>
              <a:t>‹#›</a:t>
            </a:fld>
            <a:endParaRPr sz="10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journals.sagepub.com/doi/full/10.1177/10522263251356241" TargetMode="External"/><Relationship Id="rId7" Type="http://schemas.openxmlformats.org/officeDocument/2006/relationships/hyperlink" Target="https://transitionta.org/predictors-of-post-school-succes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aoddisabilityemploymenttacenter.com/wp-content/uploads/2023/10/Engaging-Youth-with-Disabilities-in-the-Delivery-of-Pre-ETS.pdf" TargetMode="External"/><Relationship Id="rId5" Type="http://schemas.openxmlformats.org/officeDocument/2006/relationships/hyperlink" Target="https://pmc.ncbi.nlm.nih.gov/articles/PMC4833401/pdf/nihms752614.pdf" TargetMode="External"/><Relationship Id="rId4" Type="http://schemas.openxmlformats.org/officeDocument/2006/relationships/hyperlink" Target="https://doi.org/10.1177/1052226325135624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ntactc@uoregon.ed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a27f460cad_0_6"/>
          <p:cNvSpPr txBox="1">
            <a:spLocks noGrp="1"/>
          </p:cNvSpPr>
          <p:nvPr>
            <p:ph type="ctrTitle"/>
          </p:nvPr>
        </p:nvSpPr>
        <p:spPr>
          <a:xfrm>
            <a:off x="462350" y="1904471"/>
            <a:ext cx="6490622" cy="304905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6000"/>
              <a:buNone/>
            </a:pPr>
            <a:r>
              <a:rPr lang="en-US" sz="4000" dirty="0">
                <a:solidFill>
                  <a:schemeClr val="accent1"/>
                </a:solidFill>
                <a:latin typeface="Montserrat" pitchFamily="2" charset="0"/>
                <a:sym typeface="Arial"/>
              </a:rPr>
              <a:t>Maximizing Partnerships &amp; Resources to Deliver </a:t>
            </a:r>
            <a:r>
              <a:rPr lang="en-US" sz="4000" dirty="0">
                <a:solidFill>
                  <a:schemeClr val="accent2"/>
                </a:solidFill>
                <a:latin typeface="Montserrat" pitchFamily="2" charset="0"/>
                <a:sym typeface="Arial"/>
              </a:rPr>
              <a:t>Pre- Employment Transition Services</a:t>
            </a:r>
            <a:endParaRPr sz="4000" dirty="0">
              <a:solidFill>
                <a:schemeClr val="accent2"/>
              </a:solidFill>
              <a:latin typeface="Montserrat" pitchFamily="2" charset="0"/>
              <a:sym typeface="Arial"/>
            </a:endParaRPr>
          </a:p>
        </p:txBody>
      </p:sp>
      <p:sp>
        <p:nvSpPr>
          <p:cNvPr id="85" name="Google Shape;85;g3a27f460cad_0_6"/>
          <p:cNvSpPr txBox="1">
            <a:spLocks noGrp="1"/>
          </p:cNvSpPr>
          <p:nvPr>
            <p:ph type="subTitle" idx="1"/>
          </p:nvPr>
        </p:nvSpPr>
        <p:spPr>
          <a:xfrm>
            <a:off x="462350" y="5173133"/>
            <a:ext cx="7079400" cy="1108200"/>
          </a:xfrm>
          <a:prstGeom prst="rect">
            <a:avLst/>
          </a:prstGeom>
          <a:solidFill>
            <a:schemeClr val="accent1"/>
          </a:solidFill>
          <a:ln>
            <a:noFill/>
          </a:ln>
        </p:spPr>
        <p:txBody>
          <a:bodyPr spcFirstLastPara="1" wrap="square" lIns="182875" tIns="182875" rIns="182875" bIns="182875" anchor="t" anchorCtr="0">
            <a:spAutoFit/>
          </a:bodyPr>
          <a:lstStyle/>
          <a:p>
            <a:pPr marL="0" lvl="0" indent="0" algn="l" rtl="0">
              <a:lnSpc>
                <a:spcPct val="100000"/>
              </a:lnSpc>
              <a:spcBef>
                <a:spcPts val="0"/>
              </a:spcBef>
              <a:spcAft>
                <a:spcPts val="0"/>
              </a:spcAft>
              <a:buSzPts val="1680"/>
              <a:buNone/>
            </a:pPr>
            <a:r>
              <a:rPr lang="en-US" b="1">
                <a:latin typeface="Arial"/>
                <a:ea typeface="Arial"/>
                <a:cs typeface="Arial"/>
                <a:sym typeface="Arial"/>
              </a:rPr>
              <a:t>CSAVR</a:t>
            </a:r>
            <a:endParaRPr/>
          </a:p>
          <a:p>
            <a:pPr marL="0" lvl="0" indent="0" algn="l" rtl="0">
              <a:lnSpc>
                <a:spcPct val="100000"/>
              </a:lnSpc>
              <a:spcBef>
                <a:spcPts val="0"/>
              </a:spcBef>
              <a:spcAft>
                <a:spcPts val="0"/>
              </a:spcAft>
              <a:buSzPts val="1680"/>
              <a:buNone/>
            </a:pPr>
            <a:r>
              <a:rPr lang="en-US">
                <a:latin typeface="Arial"/>
                <a:ea typeface="Arial"/>
                <a:cs typeface="Arial"/>
                <a:sym typeface="Arial"/>
              </a:rPr>
              <a:t>Spring, 2026</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d00ef3bdd5_0_472"/>
          <p:cNvSpPr txBox="1">
            <a:spLocks noGrp="1"/>
          </p:cNvSpPr>
          <p:nvPr>
            <p:ph type="title" idx="4294967295"/>
          </p:nvPr>
        </p:nvSpPr>
        <p:spPr>
          <a:xfrm>
            <a:off x="1700213" y="2052638"/>
            <a:ext cx="9140825" cy="33607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chemeClr val="accent4"/>
              </a:buClr>
              <a:buSzPts val="1960"/>
              <a:buFont typeface="NTR"/>
              <a:buNone/>
              <a:tabLst/>
              <a:defRPr/>
            </a:pPr>
            <a:r>
              <a:rPr kumimoji="0" lang="en-US" sz="5900" b="0" i="0" u="none" strike="noStrike" kern="0" cap="none" spc="0" normalizeH="0" baseline="0" noProof="0" dirty="0">
                <a:ln>
                  <a:noFill/>
                </a:ln>
                <a:solidFill>
                  <a:schemeClr val="lt1"/>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Leveraging Internal and External Partnerships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g3d00ef3bdd5_0_492"/>
          <p:cNvSpPr txBox="1">
            <a:spLocks noGrp="1"/>
          </p:cNvSpPr>
          <p:nvPr>
            <p:ph type="title"/>
          </p:nvPr>
        </p:nvSpPr>
        <p:spPr>
          <a:xfrm>
            <a:off x="257432" y="-630195"/>
            <a:ext cx="11568000" cy="63033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1800"/>
              <a:buNone/>
            </a:pPr>
            <a:r>
              <a:rPr lang="en-US" dirty="0"/>
              <a:t>Collaboration</a:t>
            </a:r>
            <a:endParaRPr dirty="0"/>
          </a:p>
        </p:txBody>
      </p:sp>
      <p:pic>
        <p:nvPicPr>
          <p:cNvPr id="156" name="Google Shape;156;g3d00ef3bdd5_0_492" descr="Image of the head and necks of two giraffes ">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3334597" y="664009"/>
            <a:ext cx="4862400" cy="5890500"/>
          </a:xfrm>
          <a:prstGeom prst="ellipse">
            <a:avLst/>
          </a:prstGeom>
          <a:noFill/>
          <a:ln w="38100" cap="flat" cmpd="sng">
            <a:solidFill>
              <a:schemeClr val="dk1"/>
            </a:solidFill>
            <a:prstDash val="solid"/>
            <a:round/>
            <a:headEnd type="none" w="sm" len="sm"/>
            <a:tailEnd type="none" w="sm" len="sm"/>
          </a:ln>
        </p:spPr>
      </p:pic>
      <p:sp>
        <p:nvSpPr>
          <p:cNvPr id="158" name="Google Shape;158;g3d00ef3bdd5_0_492">
            <a:extLst>
              <a:ext uri="{C183D7F6-B498-43B3-948B-1728B52AA6E4}">
                <adec:decorative xmlns:adec="http://schemas.microsoft.com/office/drawing/2017/decorative" val="1"/>
              </a:ext>
            </a:extLst>
          </p:cNvPr>
          <p:cNvSpPr/>
          <p:nvPr/>
        </p:nvSpPr>
        <p:spPr>
          <a:xfrm rot="-1106596">
            <a:off x="1639990" y="493111"/>
            <a:ext cx="2615330" cy="1985404"/>
          </a:xfrm>
          <a:prstGeom prst="wedgeRectCallout">
            <a:avLst>
              <a:gd name="adj1" fmla="val 40236"/>
              <a:gd name="adj2" fmla="val 65632"/>
            </a:avLst>
          </a:prstGeom>
          <a:solidFill>
            <a:schemeClr val="lt1"/>
          </a:solidFill>
          <a:ln w="25400" cap="flat" cmpd="sng">
            <a:solidFill>
              <a:srgbClr val="004B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Hey Fred, you’re up. I think you’re supposed to do this part!</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9" name="Google Shape;159;g3d00ef3bdd5_0_492">
            <a:extLst>
              <a:ext uri="{C183D7F6-B498-43B3-948B-1728B52AA6E4}">
                <adec:decorative xmlns:adec="http://schemas.microsoft.com/office/drawing/2017/decorative" val="1"/>
              </a:ext>
            </a:extLst>
          </p:cNvPr>
          <p:cNvSpPr/>
          <p:nvPr/>
        </p:nvSpPr>
        <p:spPr>
          <a:xfrm rot="958514">
            <a:off x="7745683" y="634035"/>
            <a:ext cx="2690193" cy="2049530"/>
          </a:xfrm>
          <a:prstGeom prst="wedgeRectCallout">
            <a:avLst>
              <a:gd name="adj1" fmla="val -60679"/>
              <a:gd name="adj2" fmla="val 78576"/>
            </a:avLst>
          </a:prstGeom>
          <a:solidFill>
            <a:schemeClr val="lt1"/>
          </a:solidFill>
          <a:ln w="25400" cap="flat" cmpd="sng">
            <a:solidFill>
              <a:srgbClr val="004B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Wait, what? Me…I thought that was your responsibility now?</a:t>
            </a:r>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d00ef3bdd5_0_366"/>
          <p:cNvSpPr txBox="1">
            <a:spLocks noGrp="1"/>
          </p:cNvSpPr>
          <p:nvPr>
            <p:ph type="title"/>
          </p:nvPr>
        </p:nvSpPr>
        <p:spPr>
          <a:xfrm>
            <a:off x="257432" y="365125"/>
            <a:ext cx="11568000" cy="72072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Maximizing Internal &amp; External Partnerships </a:t>
            </a:r>
            <a:endParaRPr dirty="0"/>
          </a:p>
        </p:txBody>
      </p:sp>
      <p:sp>
        <p:nvSpPr>
          <p:cNvPr id="166" name="Google Shape;166;g3d00ef3bdd5_0_366"/>
          <p:cNvSpPr txBox="1">
            <a:spLocks noGrp="1"/>
          </p:cNvSpPr>
          <p:nvPr>
            <p:ph type="body" idx="2"/>
          </p:nvPr>
        </p:nvSpPr>
        <p:spPr>
          <a:xfrm>
            <a:off x="355800" y="1422549"/>
            <a:ext cx="5740200" cy="4532323"/>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b="1" dirty="0">
                <a:solidFill>
                  <a:schemeClr val="dk2"/>
                </a:solidFill>
                <a:latin typeface="Calibri" panose="020F0502020204030204" pitchFamily="34" charset="0"/>
                <a:ea typeface="Calibri" panose="020F0502020204030204" pitchFamily="34" charset="0"/>
                <a:cs typeface="Calibri" panose="020F0502020204030204" pitchFamily="34" charset="0"/>
              </a:rPr>
              <a:t>Internal Partners</a:t>
            </a:r>
            <a:endParaRPr b="1"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00000"/>
              </a:lnSpc>
              <a:spcBef>
                <a:spcPts val="100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VR Transition Staff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0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Dedicated Pre-ETS Staff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0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Employment Services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0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BEP</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00000"/>
              </a:lnSpc>
              <a:spcBef>
                <a:spcPts val="0"/>
              </a:spcBef>
              <a:spcAft>
                <a:spcPts val="0"/>
              </a:spcAft>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Using Specialized Staff for Career Speakers, Informational Interviews, Job Shadows </a:t>
            </a:r>
            <a:r>
              <a:rPr lang="en-US" dirty="0">
                <a:latin typeface="Calibri" panose="020F0502020204030204" pitchFamily="34" charset="0"/>
                <a:ea typeface="Calibri" panose="020F0502020204030204" pitchFamily="34" charset="0"/>
                <a:cs typeface="Calibri" panose="020F0502020204030204" pitchFamily="34" charset="0"/>
              </a:rPr>
              <a:t>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7" name="Google Shape;167;g3d00ef3bdd5_0_366"/>
          <p:cNvSpPr txBox="1">
            <a:spLocks noGrp="1"/>
          </p:cNvSpPr>
          <p:nvPr>
            <p:ph type="body" idx="3"/>
          </p:nvPr>
        </p:nvSpPr>
        <p:spPr>
          <a:xfrm>
            <a:off x="6270575" y="1422549"/>
            <a:ext cx="5183100" cy="4478550"/>
          </a:xfrm>
          <a:prstGeom prst="rect">
            <a:avLst/>
          </a:prstGeom>
        </p:spPr>
        <p:txBody>
          <a:bodyPr spcFirstLastPara="1" wrap="square" lIns="91425" tIns="45700" rIns="91425" bIns="45700" anchor="t" anchorCtr="0">
            <a:normAutofit fontScale="92500" lnSpcReduction="20000"/>
          </a:bodyPr>
          <a:lstStyle/>
          <a:p>
            <a:pPr marL="0" lvl="0" indent="0" algn="l" rtl="0">
              <a:lnSpc>
                <a:spcPct val="110000"/>
              </a:lnSpc>
              <a:spcBef>
                <a:spcPts val="1000"/>
              </a:spcBef>
              <a:spcAft>
                <a:spcPts val="0"/>
              </a:spcAft>
              <a:buNone/>
            </a:pPr>
            <a:r>
              <a:rPr lang="en-US" b="1" dirty="0">
                <a:solidFill>
                  <a:schemeClr val="dk2"/>
                </a:solidFill>
                <a:latin typeface="Calibri" panose="020F0502020204030204" pitchFamily="34" charset="0"/>
                <a:ea typeface="Calibri" panose="020F0502020204030204" pitchFamily="34" charset="0"/>
                <a:cs typeface="Calibri" panose="020F0502020204030204" pitchFamily="34" charset="0"/>
              </a:rPr>
              <a:t>External Partners</a:t>
            </a:r>
            <a:endParaRPr b="1"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10000"/>
              </a:lnSpc>
              <a:spcBef>
                <a:spcPts val="100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State &amp; Local Education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1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Tribal Programs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1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Workforce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1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DD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1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Behavioral Health</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1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Other Agencies: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lnSpc>
                <a:spcPct val="110000"/>
              </a:lnSpc>
              <a:spcBef>
                <a:spcPts val="0"/>
              </a:spcBef>
              <a:spcAft>
                <a:spcPts val="0"/>
              </a:spcAft>
              <a:buClr>
                <a:schemeClr val="accent2"/>
              </a:buClr>
              <a:buSzPts val="1800"/>
              <a:buChar char="•"/>
            </a:pPr>
            <a:r>
              <a:rPr lang="en-US" dirty="0" err="1">
                <a:solidFill>
                  <a:schemeClr val="accent2"/>
                </a:solidFill>
                <a:latin typeface="Calibri" panose="020F0502020204030204" pitchFamily="34" charset="0"/>
                <a:ea typeface="Calibri" panose="020F0502020204030204" pitchFamily="34" charset="0"/>
                <a:cs typeface="Calibri" panose="020F0502020204030204" pitchFamily="34" charset="0"/>
              </a:rPr>
              <a:t>Childrens</a:t>
            </a: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 Cabinet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lnSpc>
                <a:spcPct val="110000"/>
              </a:lnSpc>
              <a:spcBef>
                <a:spcPts val="0"/>
              </a:spcBef>
              <a:spcAft>
                <a:spcPts val="0"/>
              </a:spcAft>
              <a:buClr>
                <a:schemeClr val="accent2"/>
              </a:buClr>
              <a:buSzPts val="180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School boards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lnSpc>
                <a:spcPct val="110000"/>
              </a:lnSpc>
              <a:spcBef>
                <a:spcPts val="0"/>
              </a:spcBef>
              <a:spcAft>
                <a:spcPts val="0"/>
              </a:spcAft>
              <a:buClr>
                <a:schemeClr val="accent2"/>
              </a:buClr>
              <a:buSzPts val="180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JJ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lnSpc>
                <a:spcPct val="110000"/>
              </a:lnSpc>
              <a:spcBef>
                <a:spcPts val="0"/>
              </a:spcBef>
              <a:spcAft>
                <a:spcPts val="0"/>
              </a:spcAft>
              <a:buClr>
                <a:schemeClr val="accent2"/>
              </a:buClr>
              <a:buSzPts val="180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Foster Care  </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457200" lvl="0" indent="-308610" algn="l" rtl="0">
              <a:lnSpc>
                <a:spcPct val="110000"/>
              </a:lnSpc>
              <a:spcBef>
                <a:spcPts val="0"/>
              </a:spcBef>
              <a:spcAft>
                <a:spcPts val="0"/>
              </a:spcAft>
              <a:buClr>
                <a:schemeClr val="accent2"/>
              </a:buClr>
              <a:buSzPts val="1260"/>
              <a:buChar char="→"/>
            </a:pPr>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Providers</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7" name="Google Shape;177;g3d00ef3bdd5_0_478"/>
          <p:cNvSpPr txBox="1">
            <a:spLocks noGrp="1"/>
          </p:cNvSpPr>
          <p:nvPr>
            <p:ph type="title"/>
          </p:nvPr>
        </p:nvSpPr>
        <p:spPr>
          <a:xfrm>
            <a:off x="257433" y="365135"/>
            <a:ext cx="4710000" cy="1618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dirty="0"/>
              <a:t>Maximizing Internal &amp; External Resources</a:t>
            </a:r>
            <a:endParaRPr dirty="0"/>
          </a:p>
        </p:txBody>
      </p:sp>
      <p:sp>
        <p:nvSpPr>
          <p:cNvPr id="176" name="Google Shape;176;g3d00ef3bdd5_0_478"/>
          <p:cNvSpPr txBox="1"/>
          <p:nvPr/>
        </p:nvSpPr>
        <p:spPr>
          <a:xfrm>
            <a:off x="6464643" y="1027907"/>
            <a:ext cx="4882800" cy="852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6"/>
              </a:buClr>
              <a:buSzPts val="2300"/>
              <a:buFont typeface="NTR"/>
              <a:buNone/>
            </a:pPr>
            <a:r>
              <a:rPr lang="en-US" sz="3200" b="1" i="0" u="none" strike="noStrike" cap="none">
                <a:solidFill>
                  <a:schemeClr val="accent1"/>
                </a:solidFill>
                <a:latin typeface="Montserrat"/>
                <a:ea typeface="Montserrat"/>
                <a:cs typeface="Montserrat"/>
                <a:sym typeface="Montserrat"/>
              </a:rPr>
              <a:t>Collaboration is Key!</a:t>
            </a:r>
            <a:endParaRPr sz="1500" b="0" i="0" u="none" strike="noStrike" cap="none">
              <a:solidFill>
                <a:srgbClr val="000000"/>
              </a:solidFill>
              <a:latin typeface="Arial"/>
              <a:ea typeface="Arial"/>
              <a:cs typeface="Arial"/>
              <a:sym typeface="Arial"/>
            </a:endParaRPr>
          </a:p>
        </p:txBody>
      </p:sp>
      <p:sp>
        <p:nvSpPr>
          <p:cNvPr id="179" name="Google Shape;179;g3d00ef3bdd5_0_478"/>
          <p:cNvSpPr/>
          <p:nvPr/>
        </p:nvSpPr>
        <p:spPr>
          <a:xfrm>
            <a:off x="6464643" y="2065875"/>
            <a:ext cx="852900" cy="8529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Montserrat"/>
                <a:ea typeface="Montserrat"/>
                <a:cs typeface="Montserrat"/>
                <a:sym typeface="Montserrat"/>
              </a:rPr>
              <a:t>1</a:t>
            </a:r>
            <a:endParaRPr sz="1500" b="0" i="0" u="none" strike="noStrike" cap="none">
              <a:solidFill>
                <a:srgbClr val="000000"/>
              </a:solidFill>
              <a:latin typeface="Arial"/>
              <a:ea typeface="Arial"/>
              <a:cs typeface="Arial"/>
              <a:sym typeface="Arial"/>
            </a:endParaRPr>
          </a:p>
        </p:txBody>
      </p:sp>
      <p:sp>
        <p:nvSpPr>
          <p:cNvPr id="175" name="Google Shape;175;g3d00ef3bdd5_0_478"/>
          <p:cNvSpPr txBox="1">
            <a:spLocks noGrp="1"/>
          </p:cNvSpPr>
          <p:nvPr>
            <p:ph type="body" idx="1"/>
          </p:nvPr>
        </p:nvSpPr>
        <p:spPr>
          <a:xfrm>
            <a:off x="7488200" y="1880800"/>
            <a:ext cx="3859200" cy="1038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700"/>
              <a:buNone/>
            </a:pPr>
            <a:r>
              <a:rPr lang="en-US" sz="2000">
                <a:solidFill>
                  <a:schemeClr val="dk1"/>
                </a:solidFill>
                <a:latin typeface="Calibri" panose="020F0502020204030204" pitchFamily="34" charset="0"/>
                <a:ea typeface="Calibri" panose="020F0502020204030204" pitchFamily="34" charset="0"/>
                <a:cs typeface="Calibri" panose="020F0502020204030204" pitchFamily="34" charset="0"/>
              </a:rPr>
              <a:t>How are resources being used to ensure the same quality and options for services are statewide?</a:t>
            </a: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180" name="Google Shape;180;g3d00ef3bdd5_0_478"/>
          <p:cNvSpPr/>
          <p:nvPr/>
        </p:nvSpPr>
        <p:spPr>
          <a:xfrm>
            <a:off x="6464643" y="3094575"/>
            <a:ext cx="852900" cy="8529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Montserrat"/>
                <a:ea typeface="Montserrat"/>
                <a:cs typeface="Montserrat"/>
                <a:sym typeface="Montserrat"/>
              </a:rPr>
              <a:t>2</a:t>
            </a:r>
            <a:endParaRPr sz="1500" b="0" i="0" u="none" strike="noStrike" cap="none">
              <a:solidFill>
                <a:srgbClr val="000000"/>
              </a:solidFill>
              <a:latin typeface="Arial"/>
              <a:ea typeface="Arial"/>
              <a:cs typeface="Arial"/>
              <a:sym typeface="Arial"/>
            </a:endParaRPr>
          </a:p>
        </p:txBody>
      </p:sp>
      <p:sp>
        <p:nvSpPr>
          <p:cNvPr id="174" name="Google Shape;174;g3d00ef3bdd5_0_478"/>
          <p:cNvSpPr txBox="1">
            <a:spLocks noGrp="1"/>
          </p:cNvSpPr>
          <p:nvPr>
            <p:ph type="body" idx="2"/>
          </p:nvPr>
        </p:nvSpPr>
        <p:spPr>
          <a:xfrm>
            <a:off x="7488200" y="3103851"/>
            <a:ext cx="4075150" cy="904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700"/>
              <a:buNone/>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What collaborators are you reaching out to reach unserved and underserved students in your state?</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181" name="Google Shape;181;g3d00ef3bdd5_0_478"/>
          <p:cNvSpPr/>
          <p:nvPr/>
        </p:nvSpPr>
        <p:spPr>
          <a:xfrm>
            <a:off x="6464643" y="4199475"/>
            <a:ext cx="852900" cy="8529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Montserrat"/>
                <a:ea typeface="Montserrat"/>
                <a:cs typeface="Montserrat"/>
                <a:sym typeface="Montserrat"/>
              </a:rPr>
              <a:t>3</a:t>
            </a:r>
            <a:endParaRPr sz="1500" b="0" i="0" u="none" strike="noStrike" cap="none">
              <a:solidFill>
                <a:srgbClr val="000000"/>
              </a:solidFill>
              <a:latin typeface="Arial"/>
              <a:ea typeface="Arial"/>
              <a:cs typeface="Arial"/>
              <a:sym typeface="Arial"/>
            </a:endParaRPr>
          </a:p>
        </p:txBody>
      </p:sp>
      <p:sp>
        <p:nvSpPr>
          <p:cNvPr id="173" name="Google Shape;173;g3d00ef3bdd5_0_478"/>
          <p:cNvSpPr txBox="1">
            <a:spLocks noGrp="1"/>
          </p:cNvSpPr>
          <p:nvPr>
            <p:ph type="body" idx="3"/>
          </p:nvPr>
        </p:nvSpPr>
        <p:spPr>
          <a:xfrm>
            <a:off x="7488200" y="4099875"/>
            <a:ext cx="4341300" cy="1125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200"/>
              <a:buNone/>
            </a:pPr>
            <a:r>
              <a:rPr lang="en-US" sz="2000">
                <a:solidFill>
                  <a:schemeClr val="dk1"/>
                </a:solidFill>
                <a:latin typeface="Calibri" panose="020F0502020204030204" pitchFamily="34" charset="0"/>
                <a:ea typeface="Calibri" panose="020F0502020204030204" pitchFamily="34" charset="0"/>
                <a:cs typeface="Calibri" panose="020F0502020204030204" pitchFamily="34" charset="0"/>
              </a:rPr>
              <a:t>Who can you partner with to increase your outreach and communication efforts; ensure informed choice?</a:t>
            </a:r>
            <a:endParaRPr sz="2000">
              <a:latin typeface="Calibri" panose="020F0502020204030204" pitchFamily="34" charset="0"/>
              <a:ea typeface="Calibri" panose="020F0502020204030204" pitchFamily="34" charset="0"/>
              <a:cs typeface="Calibri" panose="020F0502020204030204" pitchFamily="34" charset="0"/>
            </a:endParaRPr>
          </a:p>
        </p:txBody>
      </p:sp>
      <p:sp>
        <p:nvSpPr>
          <p:cNvPr id="182" name="Google Shape;182;g3d00ef3bdd5_0_478"/>
          <p:cNvSpPr/>
          <p:nvPr/>
        </p:nvSpPr>
        <p:spPr>
          <a:xfrm>
            <a:off x="6464643" y="5342475"/>
            <a:ext cx="852900" cy="8529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Montserrat"/>
                <a:ea typeface="Montserrat"/>
                <a:cs typeface="Montserrat"/>
                <a:sym typeface="Montserrat"/>
              </a:rPr>
              <a:t>4</a:t>
            </a:r>
            <a:endParaRPr sz="1500" b="0" i="0" u="none" strike="noStrike" cap="none">
              <a:solidFill>
                <a:srgbClr val="000000"/>
              </a:solidFill>
              <a:latin typeface="Arial"/>
              <a:ea typeface="Arial"/>
              <a:cs typeface="Arial"/>
              <a:sym typeface="Arial"/>
            </a:endParaRPr>
          </a:p>
        </p:txBody>
      </p:sp>
      <p:sp>
        <p:nvSpPr>
          <p:cNvPr id="178" name="Google Shape;178;g3d00ef3bdd5_0_478"/>
          <p:cNvSpPr txBox="1"/>
          <p:nvPr/>
        </p:nvSpPr>
        <p:spPr>
          <a:xfrm>
            <a:off x="7488195" y="5202961"/>
            <a:ext cx="4341300" cy="11253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accent6"/>
              </a:buClr>
              <a:buSzPts val="1200"/>
              <a:buFont typeface="NTR"/>
              <a:buNone/>
            </a:pPr>
            <a:r>
              <a:rPr lang="en-US"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What opportunities might help you create new partnerships?</a:t>
            </a:r>
            <a:endParaRPr sz="20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312000" y="262466"/>
            <a:ext cx="11568000" cy="99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US">
                <a:solidFill>
                  <a:schemeClr val="accent1"/>
                </a:solidFill>
                <a:latin typeface="Arial"/>
                <a:ea typeface="Arial"/>
                <a:cs typeface="Arial"/>
                <a:sym typeface="Arial"/>
              </a:rPr>
              <a:t>Co-enrollment Increases Pay</a:t>
            </a:r>
            <a:endParaRPr>
              <a:solidFill>
                <a:schemeClr val="accent1"/>
              </a:solidFill>
              <a:latin typeface="Arial"/>
              <a:ea typeface="Arial"/>
              <a:cs typeface="Arial"/>
              <a:sym typeface="Arial"/>
            </a:endParaRPr>
          </a:p>
        </p:txBody>
      </p:sp>
      <p:sp>
        <p:nvSpPr>
          <p:cNvPr id="189" name="Google Shape;189;p6"/>
          <p:cNvSpPr txBox="1">
            <a:spLocks noGrp="1"/>
          </p:cNvSpPr>
          <p:nvPr>
            <p:ph type="body" idx="1"/>
          </p:nvPr>
        </p:nvSpPr>
        <p:spPr>
          <a:xfrm>
            <a:off x="312000" y="1259366"/>
            <a:ext cx="11386300" cy="2970003"/>
          </a:xfrm>
          <a:prstGeom prst="rect">
            <a:avLst/>
          </a:prstGeom>
          <a:noFill/>
          <a:ln>
            <a:noFill/>
          </a:ln>
        </p:spPr>
        <p:txBody>
          <a:bodyPr spcFirstLastPara="1" wrap="square" lIns="91425" tIns="45700" rIns="91425" bIns="45700" anchor="ctr" anchorCtr="0">
            <a:spAutoFit/>
          </a:bodyPr>
          <a:lstStyle/>
          <a:p>
            <a:pPr marL="457200" marR="0" lvl="1" indent="-320040" algn="l" rtl="0">
              <a:lnSpc>
                <a:spcPct val="150000"/>
              </a:lnSpc>
              <a:spcBef>
                <a:spcPts val="600"/>
              </a:spcBef>
              <a:spcAft>
                <a:spcPts val="0"/>
              </a:spcAft>
              <a:buClr>
                <a:schemeClr val="accent2"/>
              </a:buClr>
              <a:buSzPts val="1800"/>
              <a:buFont typeface="Noto Sans Symbols"/>
              <a:buChar char="❖"/>
            </a:pPr>
            <a:r>
              <a:rPr lang="en-US" sz="1800" dirty="0">
                <a:solidFill>
                  <a:srgbClr val="000000"/>
                </a:solidFill>
                <a:latin typeface="Arial"/>
                <a:ea typeface="Arial"/>
                <a:cs typeface="Arial"/>
                <a:sym typeface="Arial"/>
              </a:rPr>
              <a:t>Co-enrollment of youth receiving employment and training services correlates with higher wages</a:t>
            </a:r>
            <a:endParaRPr sz="1800" dirty="0">
              <a:solidFill>
                <a:srgbClr val="000000"/>
              </a:solidFill>
              <a:latin typeface="Arial"/>
              <a:ea typeface="Arial"/>
              <a:cs typeface="Arial"/>
              <a:sym typeface="Arial"/>
            </a:endParaRPr>
          </a:p>
          <a:p>
            <a:pPr marL="457200" marR="0" lvl="1" indent="-320040" algn="l" rtl="0">
              <a:lnSpc>
                <a:spcPct val="150000"/>
              </a:lnSpc>
              <a:spcBef>
                <a:spcPts val="600"/>
              </a:spcBef>
              <a:spcAft>
                <a:spcPts val="0"/>
              </a:spcAft>
              <a:buClr>
                <a:schemeClr val="accent2"/>
              </a:buClr>
              <a:buSzPts val="1800"/>
              <a:buFont typeface="Noto Sans Symbols"/>
              <a:buChar char="❖"/>
            </a:pPr>
            <a:r>
              <a:rPr lang="en-US" sz="1800" b="0" i="0" u="none" strike="noStrike" cap="none" dirty="0">
                <a:solidFill>
                  <a:srgbClr val="000000"/>
                </a:solidFill>
                <a:latin typeface="Arial"/>
                <a:ea typeface="Arial"/>
                <a:cs typeface="Arial"/>
                <a:sym typeface="Arial"/>
              </a:rPr>
              <a:t>WIOA Title I Youth co-enrollment: +$366</a:t>
            </a:r>
            <a:endParaRPr sz="1800" dirty="0">
              <a:latin typeface="Arial"/>
              <a:ea typeface="Arial"/>
              <a:cs typeface="Arial"/>
              <a:sym typeface="Arial"/>
            </a:endParaRPr>
          </a:p>
          <a:p>
            <a:pPr marL="457200" marR="0" lvl="1" indent="-320040" algn="l" rtl="0">
              <a:lnSpc>
                <a:spcPct val="150000"/>
              </a:lnSpc>
              <a:spcBef>
                <a:spcPts val="600"/>
              </a:spcBef>
              <a:spcAft>
                <a:spcPts val="0"/>
              </a:spcAft>
              <a:buClr>
                <a:schemeClr val="accent2"/>
              </a:buClr>
              <a:buSzPts val="1800"/>
              <a:buFont typeface="Noto Sans Symbols"/>
              <a:buChar char="❖"/>
            </a:pPr>
            <a:r>
              <a:rPr lang="en-US" sz="1800" b="0" i="0" u="none" strike="noStrike" cap="none" dirty="0">
                <a:solidFill>
                  <a:srgbClr val="000000"/>
                </a:solidFill>
                <a:latin typeface="Arial"/>
                <a:ea typeface="Arial"/>
                <a:cs typeface="Arial"/>
                <a:sym typeface="Arial"/>
              </a:rPr>
              <a:t>Job Corps co-enrollment: +$833</a:t>
            </a:r>
            <a:endParaRPr sz="1800" dirty="0">
              <a:latin typeface="Arial"/>
              <a:ea typeface="Arial"/>
              <a:cs typeface="Arial"/>
              <a:sym typeface="Arial"/>
            </a:endParaRPr>
          </a:p>
          <a:p>
            <a:pPr marL="457200" marR="0" lvl="1" indent="-320040" algn="l" rtl="0">
              <a:lnSpc>
                <a:spcPct val="150000"/>
              </a:lnSpc>
              <a:spcBef>
                <a:spcPts val="600"/>
              </a:spcBef>
              <a:spcAft>
                <a:spcPts val="0"/>
              </a:spcAft>
              <a:buClr>
                <a:schemeClr val="accent2"/>
              </a:buClr>
              <a:buSzPts val="1800"/>
              <a:buFont typeface="Noto Sans Symbols"/>
              <a:buChar char="❖"/>
            </a:pPr>
            <a:r>
              <a:rPr lang="en-US" sz="1800" b="0" i="0" u="none" strike="noStrike" cap="none" dirty="0">
                <a:solidFill>
                  <a:srgbClr val="000000"/>
                </a:solidFill>
                <a:latin typeface="Arial"/>
                <a:ea typeface="Arial"/>
                <a:cs typeface="Arial"/>
                <a:sym typeface="Arial"/>
              </a:rPr>
              <a:t>Few youth are co-enrolled (underused)—but benefits are large</a:t>
            </a:r>
            <a:endParaRPr sz="1800" b="0" i="0" u="none" strike="noStrike" cap="none" dirty="0">
              <a:solidFill>
                <a:srgbClr val="000000"/>
              </a:solidFill>
              <a:latin typeface="Arial"/>
              <a:ea typeface="Arial"/>
              <a:cs typeface="Arial"/>
              <a:sym typeface="Arial"/>
            </a:endParaRPr>
          </a:p>
          <a:p>
            <a:pPr marL="457200" marR="0" lvl="1" indent="-320040" algn="l" rtl="0">
              <a:lnSpc>
                <a:spcPct val="150000"/>
              </a:lnSpc>
              <a:spcBef>
                <a:spcPts val="600"/>
              </a:spcBef>
              <a:spcAft>
                <a:spcPts val="0"/>
              </a:spcAft>
              <a:buClr>
                <a:schemeClr val="accent2"/>
              </a:buClr>
              <a:buSzPts val="1800"/>
              <a:buFont typeface="Noto Sans Symbols"/>
              <a:buChar char="❖"/>
            </a:pPr>
            <a:r>
              <a:rPr lang="en-US" sz="1800" dirty="0">
                <a:solidFill>
                  <a:srgbClr val="000000"/>
                </a:solidFill>
                <a:latin typeface="Arial"/>
                <a:ea typeface="Arial"/>
                <a:cs typeface="Arial"/>
                <a:sym typeface="Arial"/>
              </a:rPr>
              <a:t>Co-enrollment leverages and maximizes disability expertise, resources, training opportunities and employer connections to promote career pathways</a:t>
            </a:r>
            <a:endParaRPr sz="1800"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d00ef3bdd5_0_511"/>
          <p:cNvSpPr txBox="1">
            <a:spLocks noGrp="1"/>
          </p:cNvSpPr>
          <p:nvPr>
            <p:ph type="title" idx="4294967295"/>
          </p:nvPr>
        </p:nvSpPr>
        <p:spPr>
          <a:xfrm>
            <a:off x="257175" y="2308225"/>
            <a:ext cx="11568113" cy="24971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chemeClr val="accent4"/>
              </a:buClr>
              <a:buSzPts val="1960"/>
              <a:buFont typeface="NTR"/>
              <a:buNone/>
              <a:tabLst/>
              <a:defRPr/>
            </a:pPr>
            <a:r>
              <a:rPr kumimoji="0" lang="en-US" sz="5700" b="0" i="0" u="none" strike="noStrike" kern="0" cap="none" spc="0" normalizeH="0" baseline="0" noProof="0" dirty="0">
                <a:ln>
                  <a:noFill/>
                </a:ln>
                <a:solidFill>
                  <a:schemeClr val="lt1"/>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State Examples</a:t>
            </a:r>
          </a:p>
          <a:p>
            <a:pPr marL="0" marR="0" lvl="0" indent="0" algn="ctr" defTabSz="914400" rtl="0" eaLnBrk="1" fontAlgn="auto" latinLnBrk="0" hangingPunct="1">
              <a:lnSpc>
                <a:spcPct val="90000"/>
              </a:lnSpc>
              <a:spcBef>
                <a:spcPts val="1000"/>
              </a:spcBef>
              <a:spcAft>
                <a:spcPts val="0"/>
              </a:spcAft>
              <a:buClr>
                <a:schemeClr val="accent4"/>
              </a:buClr>
              <a:buSzPts val="1960"/>
              <a:buFont typeface="NTR"/>
              <a:buNone/>
              <a:tabLst/>
              <a:defRPr/>
            </a:pPr>
            <a:r>
              <a:rPr kumimoji="0" lang="en-US" sz="5700" b="0" i="0" u="none" strike="noStrike" kern="0" cap="none" spc="0" normalizeH="0" baseline="0" noProof="0" dirty="0">
                <a:ln>
                  <a:noFill/>
                </a:ln>
                <a:solidFill>
                  <a:schemeClr val="lt1"/>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Nebraska General &amp; Wyoming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d137966010_0_7"/>
          <p:cNvSpPr txBox="1">
            <a:spLocks noGrp="1"/>
          </p:cNvSpPr>
          <p:nvPr>
            <p:ph type="title"/>
          </p:nvPr>
        </p:nvSpPr>
        <p:spPr>
          <a:xfrm>
            <a:off x="257432" y="365125"/>
            <a:ext cx="115680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dirty="0"/>
              <a:t>State Sharing </a:t>
            </a:r>
            <a:endParaRPr sz="4200" dirty="0"/>
          </a:p>
        </p:txBody>
      </p:sp>
      <p:sp>
        <p:nvSpPr>
          <p:cNvPr id="202" name="Google Shape;202;g3d137966010_0_7"/>
          <p:cNvSpPr txBox="1">
            <a:spLocks noGrp="1"/>
          </p:cNvSpPr>
          <p:nvPr>
            <p:ph type="body" idx="1"/>
          </p:nvPr>
        </p:nvSpPr>
        <p:spPr>
          <a:xfrm>
            <a:off x="257432" y="1681163"/>
            <a:ext cx="57402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sz="3000"/>
              <a:t>Nebraska</a:t>
            </a:r>
            <a:endParaRPr sz="3000"/>
          </a:p>
        </p:txBody>
      </p:sp>
      <p:sp>
        <p:nvSpPr>
          <p:cNvPr id="203" name="Google Shape;203;g3d137966010_0_7"/>
          <p:cNvSpPr txBox="1">
            <a:spLocks noGrp="1"/>
          </p:cNvSpPr>
          <p:nvPr>
            <p:ph type="body" idx="2"/>
          </p:nvPr>
        </p:nvSpPr>
        <p:spPr>
          <a:xfrm>
            <a:off x="257432" y="2455756"/>
            <a:ext cx="5740200" cy="30183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5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a:highlight>
                  <a:srgbClr val="FFFFFF"/>
                </a:highlight>
              </a:rPr>
              <a:t>Lindy Foley</a:t>
            </a:r>
            <a:endParaRPr sz="25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a:highlight>
                  <a:srgbClr val="FFFFFF"/>
                </a:highlight>
              </a:rPr>
              <a:t>Administrator</a:t>
            </a:r>
            <a:endParaRPr sz="25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a:highlight>
                  <a:srgbClr val="FFFFFF"/>
                </a:highlight>
              </a:rPr>
              <a:t>Nebraska VR</a:t>
            </a:r>
            <a:endParaRPr sz="25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a:highlight>
                  <a:srgbClr val="FFFFFF"/>
                </a:highlight>
              </a:rPr>
              <a:t>Nebraska Department of Education</a:t>
            </a:r>
            <a:endParaRPr sz="25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a:highlight>
                  <a:srgbClr val="FFFFFF"/>
                </a:highlight>
              </a:rPr>
              <a:t> </a:t>
            </a:r>
            <a:endParaRPr sz="1200">
              <a:highlight>
                <a:srgbClr val="FFFFFF"/>
              </a:highlight>
            </a:endParaRPr>
          </a:p>
          <a:p>
            <a:pPr marL="0" lvl="0" indent="0" algn="l" rtl="0">
              <a:spcBef>
                <a:spcPts val="1000"/>
              </a:spcBef>
              <a:spcAft>
                <a:spcPts val="0"/>
              </a:spcAft>
              <a:buNone/>
            </a:pPr>
            <a:endParaRPr/>
          </a:p>
        </p:txBody>
      </p:sp>
      <p:sp>
        <p:nvSpPr>
          <p:cNvPr id="205" name="Google Shape;205;g3d137966010_0_7"/>
          <p:cNvSpPr txBox="1">
            <a:spLocks noGrp="1"/>
          </p:cNvSpPr>
          <p:nvPr>
            <p:ph type="body" idx="1"/>
          </p:nvPr>
        </p:nvSpPr>
        <p:spPr>
          <a:xfrm>
            <a:off x="6172207" y="1681163"/>
            <a:ext cx="57402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sz="3000"/>
              <a:t>Wyoming</a:t>
            </a:r>
            <a:endParaRPr sz="3000"/>
          </a:p>
        </p:txBody>
      </p:sp>
      <p:sp>
        <p:nvSpPr>
          <p:cNvPr id="204" name="Google Shape;204;g3d137966010_0_7"/>
          <p:cNvSpPr txBox="1">
            <a:spLocks noGrp="1"/>
          </p:cNvSpPr>
          <p:nvPr>
            <p:ph type="body" idx="3"/>
          </p:nvPr>
        </p:nvSpPr>
        <p:spPr>
          <a:xfrm>
            <a:off x="6172200" y="2505075"/>
            <a:ext cx="5183100" cy="30183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5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a:highlight>
                  <a:srgbClr val="FFFFFF"/>
                </a:highlight>
              </a:rPr>
              <a:t>Nicky Harper, MSW, LCSW, CRC</a:t>
            </a:r>
            <a:endParaRPr sz="25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500">
                <a:highlight>
                  <a:srgbClr val="FFFFFF"/>
                </a:highlight>
              </a:rPr>
              <a:t>Vocational Rehabilitation Administrator </a:t>
            </a:r>
            <a:endParaRPr sz="2500">
              <a:highlight>
                <a:srgbClr val="FFFFFF"/>
              </a:highlight>
            </a:endParaRPr>
          </a:p>
          <a:p>
            <a:pPr marL="0" lvl="0" indent="0" algn="l" rtl="0">
              <a:lnSpc>
                <a:spcPct val="115000"/>
              </a:lnSpc>
              <a:spcBef>
                <a:spcPts val="0"/>
              </a:spcBef>
              <a:spcAft>
                <a:spcPts val="0"/>
              </a:spcAft>
              <a:buNone/>
            </a:pPr>
            <a:r>
              <a:rPr lang="en-US" sz="2500">
                <a:highlight>
                  <a:srgbClr val="FFFFFF"/>
                </a:highlight>
              </a:rPr>
              <a:t>Wyoming Department of Workforce Services</a:t>
            </a:r>
            <a:endParaRPr sz="4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366584" y="176433"/>
            <a:ext cx="11201400" cy="88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solidFill>
                  <a:schemeClr val="accent1"/>
                </a:solidFill>
                <a:latin typeface="Arial"/>
                <a:ea typeface="Arial"/>
                <a:cs typeface="Arial"/>
                <a:sym typeface="Arial"/>
              </a:rPr>
              <a:t>Pre-ETS Improves Earnings &amp; Outcomes</a:t>
            </a:r>
            <a:endParaRPr sz="4000">
              <a:solidFill>
                <a:schemeClr val="accent1"/>
              </a:solidFill>
              <a:latin typeface="Arial"/>
              <a:ea typeface="Arial"/>
              <a:cs typeface="Arial"/>
              <a:sym typeface="Arial"/>
            </a:endParaRPr>
          </a:p>
        </p:txBody>
      </p:sp>
      <p:sp>
        <p:nvSpPr>
          <p:cNvPr id="211" name="Google Shape;211;p10"/>
          <p:cNvSpPr txBox="1">
            <a:spLocks noGrp="1"/>
          </p:cNvSpPr>
          <p:nvPr>
            <p:ph type="body" idx="1"/>
          </p:nvPr>
        </p:nvSpPr>
        <p:spPr>
          <a:xfrm>
            <a:off x="257425" y="984800"/>
            <a:ext cx="11568000" cy="4972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600"/>
              </a:spcBef>
              <a:spcAft>
                <a:spcPts val="0"/>
              </a:spcAft>
              <a:buNone/>
            </a:pPr>
            <a:r>
              <a:rPr lang="en-US" sz="2400" dirty="0">
                <a:solidFill>
                  <a:srgbClr val="662D91"/>
                </a:solidFill>
                <a:latin typeface="Arial"/>
                <a:ea typeface="Arial"/>
                <a:cs typeface="Arial"/>
                <a:sym typeface="Arial"/>
              </a:rPr>
              <a:t>Pre-ETS </a:t>
            </a:r>
            <a:r>
              <a:rPr lang="en-US" sz="2400" dirty="0">
                <a:solidFill>
                  <a:schemeClr val="dk2"/>
                </a:solidFill>
                <a:latin typeface="Arial"/>
                <a:ea typeface="Arial"/>
                <a:cs typeface="Arial"/>
                <a:sym typeface="Arial"/>
              </a:rPr>
              <a:t>is a </a:t>
            </a:r>
            <a:r>
              <a:rPr lang="en-US" sz="2400" dirty="0">
                <a:solidFill>
                  <a:srgbClr val="662D91"/>
                </a:solidFill>
                <a:latin typeface="Arial"/>
                <a:ea typeface="Arial"/>
                <a:cs typeface="Arial"/>
                <a:sym typeface="Arial"/>
              </a:rPr>
              <a:t>strong predictor</a:t>
            </a:r>
            <a:r>
              <a:rPr lang="en-US" sz="2400" dirty="0">
                <a:solidFill>
                  <a:schemeClr val="dk2"/>
                </a:solidFill>
                <a:latin typeface="Arial"/>
                <a:ea typeface="Arial"/>
                <a:cs typeface="Arial"/>
                <a:sym typeface="Arial"/>
              </a:rPr>
              <a:t> of </a:t>
            </a:r>
            <a:r>
              <a:rPr lang="en-US" sz="2400" dirty="0">
                <a:solidFill>
                  <a:srgbClr val="662D91"/>
                </a:solidFill>
                <a:latin typeface="Arial"/>
                <a:ea typeface="Arial"/>
                <a:cs typeface="Arial"/>
                <a:sym typeface="Arial"/>
              </a:rPr>
              <a:t>increased wages </a:t>
            </a:r>
            <a:r>
              <a:rPr lang="en-US" sz="2400" dirty="0">
                <a:solidFill>
                  <a:schemeClr val="dk2"/>
                </a:solidFill>
                <a:latin typeface="Arial"/>
                <a:ea typeface="Arial"/>
                <a:cs typeface="Arial"/>
                <a:sym typeface="Arial"/>
              </a:rPr>
              <a:t>&amp; </a:t>
            </a:r>
            <a:r>
              <a:rPr lang="en-US" sz="2400" dirty="0">
                <a:solidFill>
                  <a:srgbClr val="662D91"/>
                </a:solidFill>
                <a:latin typeface="Arial"/>
                <a:ea typeface="Arial"/>
                <a:cs typeface="Arial"/>
                <a:sym typeface="Arial"/>
              </a:rPr>
              <a:t>employment outcomes</a:t>
            </a:r>
            <a:endParaRPr sz="2400" dirty="0">
              <a:solidFill>
                <a:srgbClr val="662D91"/>
              </a:solidFill>
              <a:latin typeface="Arial"/>
              <a:ea typeface="Arial"/>
              <a:cs typeface="Arial"/>
              <a:sym typeface="Arial"/>
            </a:endParaRPr>
          </a:p>
          <a:p>
            <a:pPr marL="457200" lvl="0" indent="-358140" algn="l" rtl="0">
              <a:lnSpc>
                <a:spcPct val="120000"/>
              </a:lnSpc>
              <a:spcBef>
                <a:spcPts val="1200"/>
              </a:spcBef>
              <a:spcAft>
                <a:spcPts val="0"/>
              </a:spcAft>
              <a:buClr>
                <a:schemeClr val="dk2"/>
              </a:buClr>
              <a:buSzPts val="2400"/>
              <a:buFont typeface="Noto Sans Symbols"/>
              <a:buChar char="❖"/>
            </a:pPr>
            <a:r>
              <a:rPr lang="en-US" sz="2400" dirty="0">
                <a:solidFill>
                  <a:schemeClr val="dk2"/>
                </a:solidFill>
                <a:latin typeface="Arial"/>
                <a:ea typeface="Arial"/>
                <a:cs typeface="Arial"/>
                <a:sym typeface="Arial"/>
              </a:rPr>
              <a:t>Youth who received Pre-ETS </a:t>
            </a:r>
            <a:r>
              <a:rPr lang="en-US" sz="2400" dirty="0">
                <a:solidFill>
                  <a:srgbClr val="662D91"/>
                </a:solidFill>
                <a:latin typeface="Arial"/>
                <a:ea typeface="Arial"/>
                <a:cs typeface="Arial"/>
                <a:sym typeface="Arial"/>
              </a:rPr>
              <a:t>earned </a:t>
            </a:r>
            <a:r>
              <a:rPr lang="en-US" sz="2400" dirty="0">
                <a:solidFill>
                  <a:schemeClr val="dk2"/>
                </a:solidFill>
                <a:latin typeface="Arial"/>
                <a:ea typeface="Arial"/>
                <a:cs typeface="Arial"/>
                <a:sym typeface="Arial"/>
              </a:rPr>
              <a:t>an average of </a:t>
            </a:r>
            <a:r>
              <a:rPr lang="en-US" sz="2400" dirty="0">
                <a:solidFill>
                  <a:srgbClr val="662D91"/>
                </a:solidFill>
                <a:latin typeface="Arial"/>
                <a:ea typeface="Arial"/>
                <a:cs typeface="Arial"/>
                <a:sym typeface="Arial"/>
              </a:rPr>
              <a:t>$518 more</a:t>
            </a:r>
            <a:r>
              <a:rPr lang="en-US" sz="2400" dirty="0">
                <a:solidFill>
                  <a:schemeClr val="dk2"/>
                </a:solidFill>
                <a:latin typeface="Arial"/>
                <a:ea typeface="Arial"/>
                <a:cs typeface="Arial"/>
                <a:sym typeface="Arial"/>
              </a:rPr>
              <a:t> in quarterly wages two quarters after exit than youth who did not receive pre-employment transition services (Hartman et al., 2025). </a:t>
            </a:r>
            <a:endParaRPr sz="2400" dirty="0">
              <a:solidFill>
                <a:schemeClr val="dk2"/>
              </a:solidFill>
              <a:latin typeface="Arial"/>
              <a:ea typeface="Arial"/>
              <a:cs typeface="Arial"/>
              <a:sym typeface="Arial"/>
            </a:endParaRPr>
          </a:p>
          <a:p>
            <a:pPr marL="457200" lvl="0" indent="-358140" algn="l" rtl="0">
              <a:lnSpc>
                <a:spcPct val="120000"/>
              </a:lnSpc>
              <a:spcBef>
                <a:spcPts val="1200"/>
              </a:spcBef>
              <a:spcAft>
                <a:spcPts val="0"/>
              </a:spcAft>
              <a:buClr>
                <a:schemeClr val="dk2"/>
              </a:buClr>
              <a:buSzPts val="2400"/>
              <a:buFont typeface="Arial"/>
              <a:buChar char="❖"/>
            </a:pPr>
            <a:r>
              <a:rPr lang="en-US" sz="2400" dirty="0">
                <a:solidFill>
                  <a:schemeClr val="dk2"/>
                </a:solidFill>
                <a:latin typeface="Arial"/>
                <a:ea typeface="Arial"/>
                <a:cs typeface="Arial"/>
                <a:sym typeface="Arial"/>
              </a:rPr>
              <a:t>Pre-ETS + credentials = higher wages</a:t>
            </a:r>
            <a:endParaRPr sz="2400" dirty="0">
              <a:solidFill>
                <a:schemeClr val="dk2"/>
              </a:solidFill>
              <a:latin typeface="Arial"/>
              <a:ea typeface="Arial"/>
              <a:cs typeface="Arial"/>
              <a:sym typeface="Arial"/>
            </a:endParaRPr>
          </a:p>
          <a:p>
            <a:pPr marL="457200" lvl="0" indent="-358140" algn="l" rtl="0">
              <a:lnSpc>
                <a:spcPct val="120000"/>
              </a:lnSpc>
              <a:spcBef>
                <a:spcPts val="1200"/>
              </a:spcBef>
              <a:spcAft>
                <a:spcPts val="0"/>
              </a:spcAft>
              <a:buClr>
                <a:schemeClr val="dk2"/>
              </a:buClr>
              <a:buSzPts val="2400"/>
              <a:buFont typeface="Noto Sans Symbols"/>
              <a:buChar char="❖"/>
            </a:pPr>
            <a:r>
              <a:rPr lang="en-US" sz="2400" dirty="0">
                <a:solidFill>
                  <a:schemeClr val="dk2"/>
                </a:solidFill>
                <a:latin typeface="Arial"/>
                <a:ea typeface="Arial"/>
                <a:cs typeface="Arial"/>
                <a:sym typeface="Arial"/>
              </a:rPr>
              <a:t>The pre-employment transition services of job exploration counseling, instruction in self-advocacy, workplace readiness training, and work-based learning experiences were </a:t>
            </a:r>
            <a:r>
              <a:rPr lang="en-US" sz="2400" dirty="0">
                <a:solidFill>
                  <a:srgbClr val="662D91"/>
                </a:solidFill>
                <a:latin typeface="Arial"/>
                <a:ea typeface="Arial"/>
                <a:cs typeface="Arial"/>
                <a:sym typeface="Arial"/>
              </a:rPr>
              <a:t>significantly associated with employment outcomes</a:t>
            </a:r>
            <a:r>
              <a:rPr lang="en-US" sz="2400" dirty="0">
                <a:solidFill>
                  <a:schemeClr val="dk2"/>
                </a:solidFill>
                <a:latin typeface="Arial"/>
                <a:ea typeface="Arial"/>
                <a:cs typeface="Arial"/>
                <a:sym typeface="Arial"/>
              </a:rPr>
              <a:t> (Taylor et al., 2024).</a:t>
            </a:r>
            <a:endParaRPr sz="2400" dirty="0">
              <a:solidFill>
                <a:schemeClr val="dk2"/>
              </a:solidFill>
              <a:latin typeface="Arial"/>
              <a:ea typeface="Arial"/>
              <a:cs typeface="Arial"/>
              <a:sym typeface="Arial"/>
            </a:endParaRPr>
          </a:p>
          <a:p>
            <a:pPr marL="514350" lvl="0" indent="-171450" algn="l" rtl="0">
              <a:lnSpc>
                <a:spcPct val="120000"/>
              </a:lnSpc>
              <a:spcBef>
                <a:spcPts val="1000"/>
              </a:spcBef>
              <a:spcAft>
                <a:spcPts val="0"/>
              </a:spcAft>
              <a:buClr>
                <a:schemeClr val="accent2"/>
              </a:buClr>
              <a:buSzPts val="1800"/>
              <a:buFont typeface="Noto Sans Symbols"/>
              <a:buNone/>
            </a:pPr>
            <a:endParaRPr sz="1800" dirty="0">
              <a:latin typeface="Arial"/>
              <a:ea typeface="Arial"/>
              <a:cs typeface="Arial"/>
              <a:sym typeface="Arial"/>
            </a:endParaRPr>
          </a:p>
        </p:txBody>
      </p:sp>
      <p:pic>
        <p:nvPicPr>
          <p:cNvPr id="212" name="Google Shape;212;p10" descr="Money outline"/>
          <p:cNvPicPr preferRelativeResize="0"/>
          <p:nvPr/>
        </p:nvPicPr>
        <p:blipFill rotWithShape="1">
          <a:blip r:embed="rId3">
            <a:alphaModFix/>
          </a:blip>
          <a:srcRect/>
          <a:stretch/>
        </p:blipFill>
        <p:spPr>
          <a:xfrm>
            <a:off x="9638700" y="5198375"/>
            <a:ext cx="1452300" cy="145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cacd6bb7f8_1_383"/>
          <p:cNvSpPr txBox="1">
            <a:spLocks noGrp="1"/>
          </p:cNvSpPr>
          <p:nvPr>
            <p:ph type="title"/>
          </p:nvPr>
        </p:nvSpPr>
        <p:spPr>
          <a:xfrm>
            <a:off x="366568" y="365125"/>
            <a:ext cx="11458864" cy="9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chemeClr val="accent1"/>
                </a:solidFill>
              </a:rPr>
              <a:t>References</a:t>
            </a:r>
            <a:endParaRPr>
              <a:solidFill>
                <a:schemeClr val="accent1"/>
              </a:solidFill>
            </a:endParaRPr>
          </a:p>
        </p:txBody>
      </p:sp>
      <p:sp>
        <p:nvSpPr>
          <p:cNvPr id="219" name="Google Shape;219;g3cacd6bb7f8_1_383"/>
          <p:cNvSpPr txBox="1">
            <a:spLocks noGrp="1"/>
          </p:cNvSpPr>
          <p:nvPr>
            <p:ph type="body" idx="1"/>
          </p:nvPr>
        </p:nvSpPr>
        <p:spPr>
          <a:xfrm>
            <a:off x="366568" y="1337733"/>
            <a:ext cx="11376964" cy="4333342"/>
          </a:xfrm>
          <a:prstGeom prst="rect">
            <a:avLst/>
          </a:prstGeom>
          <a:noFill/>
          <a:ln>
            <a:noFill/>
          </a:ln>
        </p:spPr>
        <p:txBody>
          <a:bodyPr spcFirstLastPara="1" wrap="square" lIns="91425" tIns="45700" rIns="91425" bIns="45700" anchor="t" anchorCtr="0">
            <a:noAutofit/>
          </a:bodyPr>
          <a:lstStyle/>
          <a:p>
            <a:pPr marL="285750" indent="-285750">
              <a:lnSpc>
                <a:spcPct val="150000"/>
              </a:lnSpc>
              <a:spcBef>
                <a:spcPts val="0"/>
              </a:spcBef>
              <a:buClr>
                <a:schemeClr val="accent1"/>
              </a:buClr>
              <a:buFont typeface="Symbol" panose="05050102010706020507" pitchFamily="18" charset="2"/>
              <a:buChar char="·"/>
            </a:pPr>
            <a:r>
              <a:rPr lang="en-US" sz="1800" u="sng" dirty="0">
                <a:solidFill>
                  <a:schemeClr val="hlink"/>
                </a:solidFill>
                <a:latin typeface="Arial"/>
                <a:ea typeface="Arial"/>
                <a:cs typeface="Arial"/>
                <a:sym typeface="Arial"/>
                <a:hlinkClick r:id="rId3"/>
              </a:rPr>
              <a:t>Hartman E.C., Brinck E.A., Anderson C.A., Hergenrather K.C. Education and Pre-Employment Transition Service Predictors of Wages for Transition Age Youth with Disabilities. </a:t>
            </a:r>
            <a:r>
              <a:rPr lang="en-US" sz="1800" i="1" u="sng" dirty="0">
                <a:solidFill>
                  <a:schemeClr val="hlink"/>
                </a:solidFill>
                <a:latin typeface="Arial"/>
                <a:ea typeface="Arial"/>
                <a:cs typeface="Arial"/>
                <a:sym typeface="Arial"/>
                <a:hlinkClick r:id="rId3"/>
              </a:rPr>
              <a:t>Journal of Vocational Rehabilitation</a:t>
            </a:r>
            <a:r>
              <a:rPr lang="en-US" sz="1800" u="sng" dirty="0">
                <a:solidFill>
                  <a:schemeClr val="hlink"/>
                </a:solidFill>
                <a:latin typeface="Arial"/>
                <a:ea typeface="Arial"/>
                <a:cs typeface="Arial"/>
                <a:sym typeface="Arial"/>
                <a:hlinkClick r:id="rId3"/>
              </a:rPr>
              <a:t>. 2025;63(2):147-159. </a:t>
            </a:r>
            <a:r>
              <a:rPr lang="en-US" sz="1800" dirty="0">
                <a:latin typeface="Arial"/>
                <a:ea typeface="Arial"/>
                <a:cs typeface="Arial"/>
                <a:sym typeface="Arial"/>
              </a:rPr>
              <a:t>doi:</a:t>
            </a:r>
            <a:r>
              <a:rPr lang="en-US" sz="1800" u="sng" dirty="0">
                <a:solidFill>
                  <a:schemeClr val="hlink"/>
                </a:solidFill>
                <a:latin typeface="Arial"/>
                <a:ea typeface="Arial"/>
                <a:cs typeface="Arial"/>
                <a:sym typeface="Arial"/>
                <a:hlinkClick r:id="rId4"/>
              </a:rPr>
              <a:t>10.1177/10522263251356241</a:t>
            </a:r>
            <a:endParaRPr sz="1800" u="sng" dirty="0">
              <a:solidFill>
                <a:schemeClr val="hlink"/>
              </a:solidFill>
              <a:latin typeface="Arial"/>
              <a:ea typeface="Arial"/>
              <a:cs typeface="Arial"/>
              <a:sym typeface="Arial"/>
            </a:endParaRPr>
          </a:p>
          <a:p>
            <a:pPr marL="285750" indent="-285750">
              <a:lnSpc>
                <a:spcPct val="115000"/>
              </a:lnSpc>
              <a:spcBef>
                <a:spcPts val="0"/>
              </a:spcBef>
              <a:buClr>
                <a:schemeClr val="accent1"/>
              </a:buClr>
              <a:buSzPts val="1100"/>
              <a:buFont typeface="Symbol" panose="05050102010706020507" pitchFamily="18" charset="2"/>
              <a:buChar char="·"/>
            </a:pPr>
            <a:r>
              <a:rPr lang="en-US" sz="1800" u="sng" dirty="0">
                <a:solidFill>
                  <a:schemeClr val="hlink"/>
                </a:solidFill>
                <a:latin typeface="Arial"/>
                <a:ea typeface="Arial"/>
                <a:cs typeface="Arial"/>
                <a:sym typeface="Arial"/>
                <a:hlinkClick r:id="rId5"/>
              </a:rPr>
              <a:t>Staying Engaged: Knowledge and Research Needs in Student</a:t>
            </a:r>
            <a:r>
              <a:rPr lang="en-US" sz="1800" u="sng" dirty="0">
                <a:solidFill>
                  <a:schemeClr val="hlink"/>
                </a:solidFill>
                <a:latin typeface="Arial"/>
                <a:ea typeface="Arial"/>
                <a:cs typeface="Arial"/>
                <a:sym typeface="Arial"/>
              </a:rPr>
              <a:t> </a:t>
            </a:r>
            <a:r>
              <a:rPr lang="en-US" sz="1800" u="sng" dirty="0">
                <a:solidFill>
                  <a:schemeClr val="hlink"/>
                </a:solidFill>
                <a:latin typeface="Arial"/>
                <a:ea typeface="Arial"/>
                <a:cs typeface="Arial"/>
                <a:sym typeface="Arial"/>
                <a:hlinkClick r:id="rId5"/>
              </a:rPr>
              <a:t>Engagement</a:t>
            </a:r>
            <a:endParaRPr sz="1800" dirty="0">
              <a:latin typeface="Arial"/>
              <a:ea typeface="Arial"/>
              <a:cs typeface="Arial"/>
              <a:sym typeface="Arial"/>
            </a:endParaRPr>
          </a:p>
          <a:p>
            <a:pPr marL="285750" indent="-285750">
              <a:lnSpc>
                <a:spcPct val="115000"/>
              </a:lnSpc>
              <a:spcBef>
                <a:spcPts val="800"/>
              </a:spcBef>
              <a:buClr>
                <a:schemeClr val="accent1"/>
              </a:buClr>
              <a:buSzPts val="1100"/>
              <a:buFont typeface="Symbol" panose="05050102010706020507" pitchFamily="18" charset="2"/>
              <a:buChar char="·"/>
            </a:pPr>
            <a:r>
              <a:rPr lang="en-US" sz="1800" u="sng" dirty="0">
                <a:solidFill>
                  <a:schemeClr val="hlink"/>
                </a:solidFill>
                <a:latin typeface="Arial"/>
                <a:ea typeface="Arial"/>
                <a:cs typeface="Arial"/>
                <a:sym typeface="Arial"/>
                <a:hlinkClick r:id="rId6"/>
              </a:rPr>
              <a:t>Engaging Youth with Disabilities in the Delivery of</a:t>
            </a:r>
            <a:r>
              <a:rPr lang="en-US" sz="1800" u="sng" dirty="0">
                <a:solidFill>
                  <a:schemeClr val="hlink"/>
                </a:solidFill>
                <a:latin typeface="Arial"/>
                <a:ea typeface="Arial"/>
                <a:cs typeface="Arial"/>
                <a:sym typeface="Arial"/>
              </a:rPr>
              <a:t> </a:t>
            </a:r>
            <a:r>
              <a:rPr lang="en-US" sz="1800" u="sng" dirty="0">
                <a:solidFill>
                  <a:schemeClr val="hlink"/>
                </a:solidFill>
                <a:latin typeface="Arial"/>
                <a:ea typeface="Arial"/>
                <a:cs typeface="Arial"/>
                <a:sym typeface="Arial"/>
                <a:hlinkClick r:id="rId6"/>
              </a:rPr>
              <a:t>Pre-Employment Transition Services</a:t>
            </a:r>
            <a:r>
              <a:rPr lang="en-US" sz="1800" dirty="0">
                <a:latin typeface="Arial"/>
                <a:ea typeface="Arial"/>
                <a:cs typeface="Arial"/>
                <a:sym typeface="Arial"/>
              </a:rPr>
              <a:t> </a:t>
            </a:r>
            <a:endParaRPr sz="1800" u="sng" dirty="0">
              <a:solidFill>
                <a:schemeClr val="hlink"/>
              </a:solidFill>
              <a:latin typeface="Arial"/>
              <a:ea typeface="Arial"/>
              <a:cs typeface="Arial"/>
              <a:sym typeface="Arial"/>
            </a:endParaRPr>
          </a:p>
          <a:p>
            <a:pPr marL="285750" indent="-285750">
              <a:lnSpc>
                <a:spcPct val="150000"/>
              </a:lnSpc>
              <a:spcBef>
                <a:spcPts val="800"/>
              </a:spcBef>
              <a:buClr>
                <a:schemeClr val="accent1"/>
              </a:buClr>
              <a:buFont typeface="Symbol" panose="05050102010706020507" pitchFamily="18" charset="2"/>
              <a:buChar char="·"/>
            </a:pPr>
            <a:endParaRPr sz="1800" dirty="0">
              <a:latin typeface="Arial"/>
              <a:ea typeface="Arial"/>
              <a:cs typeface="Arial"/>
              <a:sym typeface="Arial"/>
            </a:endParaRPr>
          </a:p>
          <a:p>
            <a:pPr marL="285750" indent="-285750">
              <a:lnSpc>
                <a:spcPct val="150000"/>
              </a:lnSpc>
              <a:spcBef>
                <a:spcPts val="0"/>
              </a:spcBef>
              <a:buClr>
                <a:schemeClr val="accent1"/>
              </a:buClr>
              <a:buFont typeface="Symbol" panose="05050102010706020507" pitchFamily="18" charset="2"/>
              <a:buChar char="·"/>
            </a:pPr>
            <a:r>
              <a:rPr lang="en-US" sz="1800" u="sng" dirty="0">
                <a:solidFill>
                  <a:schemeClr val="accent1"/>
                </a:solidFill>
                <a:latin typeface="Arial"/>
                <a:ea typeface="Arial"/>
                <a:cs typeface="Arial"/>
                <a:sym typeface="Arial"/>
                <a:hlinkClick r:id="rId7">
                  <a:extLst>
                    <a:ext uri="{A12FA001-AC4F-418D-AE19-62706E023703}">
                      <ahyp:hlinkClr xmlns:ahyp="http://schemas.microsoft.com/office/drawing/2018/hyperlinkcolor" val="tx"/>
                    </a:ext>
                  </a:extLst>
                </a:hlinkClick>
              </a:rPr>
              <a:t>Predictors of Post School Success Level of Evidence Chart</a:t>
            </a:r>
            <a:endParaRPr sz="1800" u="sng" dirty="0">
              <a:solidFill>
                <a:schemeClr val="accen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cb277be576_0_23"/>
          <p:cNvSpPr txBox="1">
            <a:spLocks noGrp="1"/>
          </p:cNvSpPr>
          <p:nvPr>
            <p:ph type="ctrTitle"/>
          </p:nvPr>
        </p:nvSpPr>
        <p:spPr>
          <a:xfrm>
            <a:off x="473487" y="1810294"/>
            <a:ext cx="9144000" cy="2914364"/>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Clr>
                <a:schemeClr val="dk2"/>
              </a:buClr>
              <a:buSzPts val="4400"/>
              <a:buFont typeface="Montserrat"/>
              <a:buNone/>
            </a:pPr>
            <a:r>
              <a:rPr lang="en-US" sz="4400" dirty="0">
                <a:sym typeface="Arial"/>
              </a:rPr>
              <a:t>Find us on:   </a:t>
            </a:r>
            <a:br>
              <a:rPr lang="en-US" dirty="0">
                <a:sym typeface="Arial"/>
              </a:rPr>
            </a:br>
            <a:r>
              <a:rPr lang="en-US" sz="3100" b="0" dirty="0">
                <a:solidFill>
                  <a:schemeClr val="accent1"/>
                </a:solidFill>
                <a:sym typeface="Arial"/>
              </a:rPr>
              <a:t>#transitionTA</a:t>
            </a:r>
            <a:br>
              <a:rPr lang="en-US" sz="3100" b="0" dirty="0">
                <a:solidFill>
                  <a:schemeClr val="accent1"/>
                </a:solidFill>
                <a:sym typeface="Arial"/>
              </a:rPr>
            </a:br>
            <a:r>
              <a:rPr lang="en-US" sz="3100" b="0" dirty="0">
                <a:solidFill>
                  <a:schemeClr val="accent1"/>
                </a:solidFill>
                <a:sym typeface="Arial"/>
              </a:rPr>
              <a:t>transitionTA.org</a:t>
            </a:r>
            <a:br>
              <a:rPr lang="en-US" sz="3100" b="0" dirty="0">
                <a:solidFill>
                  <a:schemeClr val="accent1"/>
                </a:solidFill>
                <a:sym typeface="Arial"/>
              </a:rPr>
            </a:br>
            <a:r>
              <a:rPr lang="en-US" sz="3100" b="0" u="sng" dirty="0">
                <a:solidFill>
                  <a:schemeClr val="accent1"/>
                </a:solidFill>
                <a:sym typeface="Arial"/>
                <a:hlinkClick r:id="rId3">
                  <a:extLst>
                    <a:ext uri="{A12FA001-AC4F-418D-AE19-62706E023703}">
                      <ahyp:hlinkClr xmlns:ahyp="http://schemas.microsoft.com/office/drawing/2018/hyperlinkcolor" val="tx"/>
                    </a:ext>
                  </a:extLst>
                </a:hlinkClick>
              </a:rPr>
              <a:t>ntactc@uoregon.edu</a:t>
            </a:r>
            <a:endParaRPr dirty="0">
              <a:sym typeface="Arial"/>
            </a:endParaRPr>
          </a:p>
        </p:txBody>
      </p:sp>
      <p:pic>
        <p:nvPicPr>
          <p:cNvPr id="226" name="Google Shape;226;g3cb277be576_0_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76251" y="2664985"/>
            <a:ext cx="764015" cy="764015"/>
          </a:xfrm>
          <a:prstGeom prst="rect">
            <a:avLst/>
          </a:prstGeom>
          <a:noFill/>
          <a:ln>
            <a:noFill/>
          </a:ln>
        </p:spPr>
      </p:pic>
      <p:sp>
        <p:nvSpPr>
          <p:cNvPr id="227" name="Google Shape;227;g3cb277be576_0_23">
            <a:extLst>
              <a:ext uri="{C183D7F6-B498-43B3-948B-1728B52AA6E4}">
                <adec:decorative xmlns:adec="http://schemas.microsoft.com/office/drawing/2017/decorative" val="0"/>
              </a:ext>
            </a:extLst>
          </p:cNvPr>
          <p:cNvSpPr txBox="1">
            <a:spLocks noGrp="1"/>
          </p:cNvSpPr>
          <p:nvPr>
            <p:ph type="subTitle" idx="1"/>
          </p:nvPr>
        </p:nvSpPr>
        <p:spPr>
          <a:xfrm>
            <a:off x="588087" y="4904429"/>
            <a:ext cx="4789200" cy="800209"/>
          </a:xfrm>
          <a:prstGeom prst="rect">
            <a:avLst/>
          </a:prstGeom>
          <a:solidFill>
            <a:schemeClr val="accent1"/>
          </a:solidFill>
          <a:ln>
            <a:noFill/>
          </a:ln>
        </p:spPr>
        <p:txBody>
          <a:bodyPr spcFirstLastPara="1" wrap="square" lIns="182875" tIns="182875" rIns="182875" bIns="182875" anchor="t" anchorCtr="0">
            <a:spAutoFit/>
          </a:bodyPr>
          <a:lstStyle/>
          <a:p>
            <a:pPr marL="0" lvl="0" indent="0" algn="l" rtl="0">
              <a:lnSpc>
                <a:spcPct val="100000"/>
              </a:lnSpc>
              <a:spcBef>
                <a:spcPts val="0"/>
              </a:spcBef>
              <a:spcAft>
                <a:spcPts val="0"/>
              </a:spcAft>
              <a:buSzPts val="1680"/>
              <a:buNone/>
            </a:pPr>
            <a:r>
              <a:rPr lang="en-US" sz="2800" b="1" dirty="0">
                <a:latin typeface="Calibri" panose="020F0502020204030204" pitchFamily="34" charset="0"/>
                <a:ea typeface="Calibri" panose="020F0502020204030204" pitchFamily="34" charset="0"/>
                <a:cs typeface="Calibri" panose="020F0502020204030204" pitchFamily="34" charset="0"/>
                <a:sym typeface="Arial"/>
              </a:rPr>
              <a:t>Thank You!</a:t>
            </a:r>
            <a:endParaRPr sz="2800" b="1"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28" name="Google Shape;228;g3cb277be576_0_23"/>
          <p:cNvSpPr txBox="1"/>
          <p:nvPr/>
        </p:nvSpPr>
        <p:spPr>
          <a:xfrm>
            <a:off x="2982687" y="6017759"/>
            <a:ext cx="6634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2060"/>
                </a:solidFill>
                <a:latin typeface="Cambria"/>
                <a:ea typeface="Cambria"/>
                <a:cs typeface="Cambria"/>
                <a:sym typeface="Cambria"/>
              </a:rPr>
              <a:t>The contents of this presentation were developed under a grant (H326E250006) from the Department of Education. However, those contents do not necessarily represent the policy of the Department of Education, and you should not assume endorsement by the Federal Government.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Cambria"/>
              <a:ea typeface="Cambria"/>
              <a:cs typeface="Cambria"/>
              <a:sym typeface="Cambria"/>
            </a:endParaRPr>
          </a:p>
        </p:txBody>
      </p:sp>
      <p:pic>
        <p:nvPicPr>
          <p:cNvPr id="229" name="Google Shape;229;g3cb277be576_0_23" descr="Logo for Department of Education - United States of America"/>
          <p:cNvPicPr preferRelativeResize="0"/>
          <p:nvPr/>
        </p:nvPicPr>
        <p:blipFill rotWithShape="1">
          <a:blip r:embed="rId5">
            <a:alphaModFix/>
          </a:blip>
          <a:srcRect/>
          <a:stretch/>
        </p:blipFill>
        <p:spPr>
          <a:xfrm>
            <a:off x="10014813" y="5629638"/>
            <a:ext cx="1157563" cy="1157563"/>
          </a:xfrm>
          <a:prstGeom prst="rect">
            <a:avLst/>
          </a:prstGeom>
          <a:noFill/>
          <a:ln>
            <a:noFill/>
          </a:ln>
        </p:spPr>
      </p:pic>
      <p:sp>
        <p:nvSpPr>
          <p:cNvPr id="230" name="Google Shape;230;g3cb277be576_0_23">
            <a:extLst>
              <a:ext uri="{C183D7F6-B498-43B3-948B-1728B52AA6E4}">
                <adec:decorative xmlns:adec="http://schemas.microsoft.com/office/drawing/2017/decorative" val="1"/>
              </a:ext>
            </a:extLst>
          </p:cNvPr>
          <p:cNvSpPr/>
          <p:nvPr/>
        </p:nvSpPr>
        <p:spPr>
          <a:xfrm>
            <a:off x="11392930" y="6227805"/>
            <a:ext cx="432600" cy="4326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Montserrat"/>
                <a:ea typeface="Montserrat"/>
                <a:cs typeface="Montserrat"/>
                <a:sym typeface="Montserrat"/>
              </a:rPr>
              <a:t>19</a:t>
            </a:fld>
            <a:endParaRPr sz="9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d137966010_0_0"/>
          <p:cNvSpPr txBox="1">
            <a:spLocks noGrp="1"/>
          </p:cNvSpPr>
          <p:nvPr>
            <p:ph type="ctrTitle"/>
          </p:nvPr>
        </p:nvSpPr>
        <p:spPr>
          <a:xfrm>
            <a:off x="375850" y="1678975"/>
            <a:ext cx="10925100" cy="4665600"/>
          </a:xfrm>
          <a:prstGeom prst="rect">
            <a:avLst/>
          </a:prstGeom>
        </p:spPr>
        <p:txBody>
          <a:bodyPr spcFirstLastPara="1" wrap="square" lIns="91425" tIns="45700" rIns="91425" bIns="45700" anchor="b" anchorCtr="0">
            <a:normAutofit fontScale="90000"/>
          </a:bodyPr>
          <a:lstStyle/>
          <a:p>
            <a:pPr marL="0" lvl="0" indent="0" algn="l" rtl="0">
              <a:lnSpc>
                <a:spcPct val="120000"/>
              </a:lnSpc>
              <a:spcBef>
                <a:spcPts val="0"/>
              </a:spcBef>
              <a:spcAft>
                <a:spcPts val="0"/>
              </a:spcAft>
              <a:buNone/>
            </a:pPr>
            <a:r>
              <a:rPr lang="en-US" sz="2800" dirty="0">
                <a:latin typeface="Montserrat"/>
                <a:ea typeface="Montserrat"/>
                <a:cs typeface="Montserrat"/>
                <a:sym typeface="Montserrat"/>
              </a:rPr>
              <a:t>National Technical Assistance Center on Transition: the Collaborative –</a:t>
            </a:r>
            <a:br>
              <a:rPr lang="en-US" sz="2800" dirty="0">
                <a:latin typeface="Montserrat"/>
                <a:ea typeface="Montserrat"/>
                <a:cs typeface="Montserrat"/>
                <a:sym typeface="Montserrat"/>
              </a:rPr>
            </a:br>
            <a:r>
              <a:rPr lang="en-US" sz="2800" dirty="0">
                <a:latin typeface="Montserrat"/>
                <a:ea typeface="Montserrat"/>
                <a:cs typeface="Montserrat"/>
                <a:sym typeface="Montserrat"/>
              </a:rPr>
              <a:t>  </a:t>
            </a:r>
            <a:br>
              <a:rPr lang="en-US" sz="2800" dirty="0">
                <a:latin typeface="Montserrat"/>
                <a:ea typeface="Montserrat"/>
                <a:cs typeface="Montserrat"/>
                <a:sym typeface="Montserrat"/>
              </a:rPr>
            </a:br>
            <a:r>
              <a:rPr lang="en-US" sz="2800" dirty="0">
                <a:latin typeface="Montserrat"/>
                <a:ea typeface="Montserrat"/>
                <a:cs typeface="Montserrat"/>
                <a:sym typeface="Montserrat"/>
              </a:rPr>
              <a:t>   </a:t>
            </a:r>
            <a:r>
              <a:rPr lang="en-US" sz="2800" dirty="0">
                <a:solidFill>
                  <a:srgbClr val="0070C0"/>
                </a:solidFill>
                <a:latin typeface="Montserrat"/>
                <a:ea typeface="Montserrat"/>
                <a:cs typeface="Montserrat"/>
                <a:sym typeface="Montserrat"/>
              </a:rPr>
              <a:t>same name, new focused charge</a:t>
            </a:r>
            <a:endParaRPr sz="2800" dirty="0">
              <a:solidFill>
                <a:srgbClr val="0070C0"/>
              </a:solidFill>
              <a:latin typeface="Montserrat"/>
              <a:ea typeface="Montserrat"/>
              <a:cs typeface="Montserrat"/>
              <a:sym typeface="Montserrat"/>
            </a:endParaRPr>
          </a:p>
          <a:p>
            <a:pPr marL="0" lvl="0" indent="0" algn="l" rtl="0">
              <a:lnSpc>
                <a:spcPct val="120000"/>
              </a:lnSpc>
              <a:spcBef>
                <a:spcPts val="0"/>
              </a:spcBef>
              <a:spcAft>
                <a:spcPts val="0"/>
              </a:spcAft>
              <a:buNone/>
            </a:pPr>
            <a:endParaRPr sz="2800" dirty="0">
              <a:solidFill>
                <a:srgbClr val="0070C0"/>
              </a:solidFill>
              <a:latin typeface="Montserrat"/>
              <a:ea typeface="Montserrat"/>
              <a:cs typeface="Montserrat"/>
              <a:sym typeface="Montserrat"/>
            </a:endParaRPr>
          </a:p>
          <a:p>
            <a:pPr marL="0" lvl="0" indent="0" algn="l" rtl="0">
              <a:lnSpc>
                <a:spcPct val="120000"/>
              </a:lnSpc>
              <a:spcBef>
                <a:spcPts val="0"/>
              </a:spcBef>
              <a:spcAft>
                <a:spcPts val="0"/>
              </a:spcAft>
              <a:buClr>
                <a:schemeClr val="dk1"/>
              </a:buClr>
              <a:buSzPts val="1100"/>
              <a:buFont typeface="Arial"/>
              <a:buNone/>
            </a:pPr>
            <a:endParaRPr sz="2800" dirty="0">
              <a:solidFill>
                <a:srgbClr val="0070C0"/>
              </a:solidFill>
              <a:latin typeface="Montserrat"/>
              <a:ea typeface="Montserrat"/>
              <a:cs typeface="Montserrat"/>
              <a:sym typeface="Montserrat"/>
            </a:endParaRPr>
          </a:p>
          <a:p>
            <a:pPr marL="0" lvl="0" indent="0" algn="l" rtl="0">
              <a:lnSpc>
                <a:spcPct val="120000"/>
              </a:lnSpc>
              <a:spcBef>
                <a:spcPts val="0"/>
              </a:spcBef>
              <a:spcAft>
                <a:spcPts val="0"/>
              </a:spcAft>
              <a:buClr>
                <a:schemeClr val="dk1"/>
              </a:buClr>
              <a:buSzPts val="1100"/>
              <a:buFont typeface="Arial"/>
              <a:buNone/>
            </a:pPr>
            <a:r>
              <a:rPr lang="en-US" sz="2800" dirty="0">
                <a:latin typeface="Montserrat"/>
                <a:ea typeface="Montserrat"/>
                <a:cs typeface="Montserrat"/>
                <a:sym typeface="Montserrat"/>
              </a:rPr>
              <a:t>Funded by U.S. Department of Education; Office of Special Education and Rehabilitative Services (OSERS)</a:t>
            </a:r>
            <a:endParaRPr sz="2800" dirty="0">
              <a:latin typeface="Montserrat"/>
              <a:ea typeface="Montserrat"/>
              <a:cs typeface="Montserrat"/>
              <a:sym typeface="Montserrat"/>
            </a:endParaRPr>
          </a:p>
          <a:p>
            <a:pPr marL="0" lvl="0" indent="0" algn="l" rtl="0">
              <a:lnSpc>
                <a:spcPct val="120000"/>
              </a:lnSpc>
              <a:spcBef>
                <a:spcPts val="0"/>
              </a:spcBef>
              <a:spcAft>
                <a:spcPts val="0"/>
              </a:spcAft>
              <a:buNone/>
            </a:pPr>
            <a:r>
              <a:rPr lang="en-US" sz="2800" dirty="0">
                <a:latin typeface="Montserrat"/>
                <a:ea typeface="Montserrat"/>
                <a:cs typeface="Montserrat"/>
                <a:sym typeface="Montserrat"/>
              </a:rPr>
              <a:t>Funded from Fall 2025 – Fall 2030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257425" y="262467"/>
            <a:ext cx="11568000" cy="879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dirty="0">
                <a:solidFill>
                  <a:schemeClr val="accent1"/>
                </a:solidFill>
              </a:rPr>
              <a:t>Pre-ETS: </a:t>
            </a:r>
            <a:endParaRPr sz="4000" dirty="0">
              <a:solidFill>
                <a:schemeClr val="accent1"/>
              </a:solidFill>
            </a:endParaRPr>
          </a:p>
        </p:txBody>
      </p:sp>
      <p:sp>
        <p:nvSpPr>
          <p:cNvPr id="98" name="Google Shape;98;p2"/>
          <p:cNvSpPr txBox="1">
            <a:spLocks noGrp="1"/>
          </p:cNvSpPr>
          <p:nvPr>
            <p:ph type="body" idx="1"/>
          </p:nvPr>
        </p:nvSpPr>
        <p:spPr>
          <a:xfrm>
            <a:off x="257425" y="990600"/>
            <a:ext cx="11568000" cy="48984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Clr>
                <a:schemeClr val="dk1"/>
              </a:buClr>
              <a:buSzPts val="275"/>
              <a:buFont typeface="Arial"/>
              <a:buNone/>
            </a:pPr>
            <a:r>
              <a:rPr lang="en-US" sz="2000" b="1" dirty="0">
                <a:solidFill>
                  <a:schemeClr val="accent2"/>
                </a:solidFill>
                <a:sym typeface="Arial"/>
              </a:rPr>
              <a:t>Purpose:</a:t>
            </a:r>
            <a:endParaRPr sz="2000" b="1" dirty="0">
              <a:solidFill>
                <a:schemeClr val="accent2"/>
              </a:solidFill>
              <a:sym typeface="Arial"/>
            </a:endParaRPr>
          </a:p>
          <a:p>
            <a:pPr marL="457200" lvl="0" indent="-317500" algn="l" rtl="0">
              <a:lnSpc>
                <a:spcPct val="120000"/>
              </a:lnSpc>
              <a:spcBef>
                <a:spcPts val="1200"/>
              </a:spcBef>
              <a:spcAft>
                <a:spcPts val="0"/>
              </a:spcAft>
              <a:buClr>
                <a:schemeClr val="accent2"/>
              </a:buClr>
              <a:buSzPts val="1800"/>
              <a:buFont typeface="Noto Sans Symbols"/>
              <a:buChar char="❖"/>
            </a:pPr>
            <a:r>
              <a:rPr lang="en-US" sz="2000" dirty="0">
                <a:sym typeface="Arial"/>
              </a:rPr>
              <a:t>Improve the transition of students with disabilities from school to postsecondary education or to an employment outcome,</a:t>
            </a:r>
            <a:endParaRPr sz="2000" dirty="0">
              <a:sym typeface="Arial"/>
            </a:endParaRPr>
          </a:p>
          <a:p>
            <a:pPr marL="457200" lvl="0" indent="-317500" algn="l" rtl="0">
              <a:lnSpc>
                <a:spcPct val="120000"/>
              </a:lnSpc>
              <a:spcBef>
                <a:spcPts val="1200"/>
              </a:spcBef>
              <a:spcAft>
                <a:spcPts val="0"/>
              </a:spcAft>
              <a:buClr>
                <a:schemeClr val="accent2"/>
              </a:buClr>
              <a:buSzPts val="1800"/>
              <a:buFont typeface="Noto Sans Symbols"/>
              <a:buChar char="❖"/>
            </a:pPr>
            <a:r>
              <a:rPr lang="en-US" sz="2000" dirty="0">
                <a:sym typeface="Arial"/>
              </a:rPr>
              <a:t>Increase opportunities for students with disabilities to practice and improve workplace readiness skills, through work-based learning experiences in a competitive, integrated work setting and</a:t>
            </a:r>
            <a:endParaRPr sz="2000" dirty="0">
              <a:sym typeface="Arial"/>
            </a:endParaRPr>
          </a:p>
          <a:p>
            <a:pPr marL="457200" lvl="0" indent="-317500" algn="l" rtl="0">
              <a:lnSpc>
                <a:spcPct val="120000"/>
              </a:lnSpc>
              <a:spcBef>
                <a:spcPts val="1200"/>
              </a:spcBef>
              <a:spcAft>
                <a:spcPts val="0"/>
              </a:spcAft>
              <a:buClr>
                <a:schemeClr val="accent2"/>
              </a:buClr>
              <a:buSzPts val="1800"/>
              <a:buFont typeface="Noto Sans Symbols"/>
              <a:buChar char="❖"/>
            </a:pPr>
            <a:r>
              <a:rPr lang="en-US" sz="2000" dirty="0">
                <a:sym typeface="Arial"/>
              </a:rPr>
              <a:t>Increase opportunities for students with disabilities to explore post-secondary training options, leading to more industry recognized credentials, and meaningful post-secondary employment</a:t>
            </a:r>
            <a:endParaRPr sz="2000" dirty="0">
              <a:sym typeface="Arial"/>
            </a:endParaRPr>
          </a:p>
          <a:p>
            <a:pPr marL="0" lvl="0" indent="0" algn="l" rtl="0">
              <a:lnSpc>
                <a:spcPct val="120000"/>
              </a:lnSpc>
              <a:spcBef>
                <a:spcPts val="1200"/>
              </a:spcBef>
              <a:spcAft>
                <a:spcPts val="0"/>
              </a:spcAft>
              <a:buSzPts val="1260"/>
              <a:buNone/>
            </a:pPr>
            <a:r>
              <a:rPr lang="en-US" sz="2000" b="1" dirty="0">
                <a:solidFill>
                  <a:schemeClr val="accent2"/>
                </a:solidFill>
                <a:sym typeface="Arial"/>
              </a:rPr>
              <a:t>Who provides it:</a:t>
            </a:r>
            <a:endParaRPr sz="2000" b="1" dirty="0">
              <a:solidFill>
                <a:schemeClr val="accent2"/>
              </a:solidFill>
              <a:sym typeface="Arial"/>
            </a:endParaRPr>
          </a:p>
          <a:p>
            <a:pPr marL="457200" lvl="0" indent="-317500" algn="l" rtl="0">
              <a:lnSpc>
                <a:spcPct val="120000"/>
              </a:lnSpc>
              <a:spcBef>
                <a:spcPts val="1200"/>
              </a:spcBef>
              <a:spcAft>
                <a:spcPts val="0"/>
              </a:spcAft>
              <a:buClr>
                <a:schemeClr val="accent2"/>
              </a:buClr>
              <a:buSzPts val="1800"/>
              <a:buFont typeface="Noto Sans Symbols"/>
              <a:buChar char="❖"/>
            </a:pPr>
            <a:r>
              <a:rPr lang="en-US" sz="2000" dirty="0">
                <a:sym typeface="Arial"/>
              </a:rPr>
              <a:t>State Vocational Rehabilitation (VR) agencies in collaboration with Education.</a:t>
            </a:r>
            <a:endParaRPr sz="2000" dirty="0">
              <a:sym typeface="Arial"/>
            </a:endParaRPr>
          </a:p>
          <a:p>
            <a:pPr marL="0" lvl="0" indent="0" algn="l" rtl="0">
              <a:lnSpc>
                <a:spcPct val="120000"/>
              </a:lnSpc>
              <a:spcBef>
                <a:spcPts val="1200"/>
              </a:spcBef>
              <a:spcAft>
                <a:spcPts val="0"/>
              </a:spcAft>
              <a:buNone/>
            </a:pPr>
            <a:endParaRPr sz="2000" dirty="0">
              <a:sym typeface="Arial"/>
            </a:endParaRPr>
          </a:p>
          <a:p>
            <a:pPr marL="0" lvl="0" indent="0" algn="l" rtl="0">
              <a:lnSpc>
                <a:spcPct val="120000"/>
              </a:lnSpc>
              <a:spcBef>
                <a:spcPts val="1200"/>
              </a:spcBef>
              <a:spcAft>
                <a:spcPts val="0"/>
              </a:spcAft>
              <a:buSzPts val="1260"/>
              <a:buNone/>
            </a:pPr>
            <a:endParaRPr sz="2000" dirty="0">
              <a:sym typeface="Arial"/>
            </a:endParaRPr>
          </a:p>
          <a:p>
            <a:pPr marL="457200" lvl="0" indent="0" algn="l" rtl="0">
              <a:lnSpc>
                <a:spcPct val="120000"/>
              </a:lnSpc>
              <a:spcBef>
                <a:spcPts val="1200"/>
              </a:spcBef>
              <a:spcAft>
                <a:spcPts val="0"/>
              </a:spcAft>
              <a:buSzPts val="1260"/>
              <a:buNone/>
            </a:pPr>
            <a:endParaRPr sz="2000" dirty="0">
              <a:sym typeface="Arial"/>
            </a:endParaRPr>
          </a:p>
          <a:p>
            <a:pPr marL="0" lvl="0" indent="0" algn="l" rtl="0">
              <a:lnSpc>
                <a:spcPct val="120000"/>
              </a:lnSpc>
              <a:spcBef>
                <a:spcPts val="1200"/>
              </a:spcBef>
              <a:spcAft>
                <a:spcPts val="0"/>
              </a:spcAft>
              <a:buSzPts val="1260"/>
              <a:buNone/>
            </a:pPr>
            <a:endParaRPr sz="2000" dirty="0">
              <a:sym typeface="Arial"/>
            </a:endParaRPr>
          </a:p>
          <a:p>
            <a:pPr marL="0" lvl="0" indent="0" algn="l" rtl="0">
              <a:lnSpc>
                <a:spcPct val="120000"/>
              </a:lnSpc>
              <a:spcBef>
                <a:spcPts val="1200"/>
              </a:spcBef>
              <a:spcAft>
                <a:spcPts val="0"/>
              </a:spcAft>
              <a:buSzPts val="1260"/>
              <a:buNone/>
            </a:pP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d00ef3bdd5_0_376"/>
          <p:cNvSpPr txBox="1">
            <a:spLocks noGrp="1"/>
          </p:cNvSpPr>
          <p:nvPr>
            <p:ph type="title" idx="4294967295"/>
          </p:nvPr>
        </p:nvSpPr>
        <p:spPr>
          <a:xfrm>
            <a:off x="1708150" y="1984375"/>
            <a:ext cx="9671050" cy="28892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accent4"/>
              </a:buClr>
              <a:buSzPts val="1960"/>
              <a:buFont typeface="NTR"/>
              <a:buNone/>
              <a:tabLst/>
              <a:defRPr/>
            </a:pPr>
            <a:r>
              <a:rPr kumimoji="0" lang="en-US" sz="6600" i="0" u="none" strike="noStrike" kern="0" cap="none" spc="0" normalizeH="0" baseline="0" noProof="0" dirty="0">
                <a:ln>
                  <a:noFill/>
                </a:ln>
                <a:solidFill>
                  <a:schemeClr val="lt1"/>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A Decade of Data: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6600" b="0" i="0" u="none" strike="noStrike" kern="0" cap="none" spc="0" normalizeH="0" baseline="0" noProof="0" dirty="0">
                <a:ln>
                  <a:noFill/>
                </a:ln>
                <a:solidFill>
                  <a:schemeClr val="lt1"/>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How are we using it? </a:t>
            </a:r>
          </a:p>
          <a:p>
            <a:pPr marL="457200" marR="0" lvl="0" indent="0" algn="l" defTabSz="914400" rtl="0" eaLnBrk="1" fontAlgn="auto" latinLnBrk="0" hangingPunct="1">
              <a:lnSpc>
                <a:spcPct val="100000"/>
              </a:lnSpc>
              <a:spcBef>
                <a:spcPts val="1000"/>
              </a:spcBef>
              <a:spcAft>
                <a:spcPts val="0"/>
              </a:spcAft>
              <a:buClr>
                <a:schemeClr val="accent4"/>
              </a:buClr>
              <a:buSzPts val="1960"/>
              <a:buFont typeface="NTR"/>
              <a:buNone/>
              <a:tabLst/>
              <a:defRPr/>
            </a:pPr>
            <a:endParaRPr kumimoji="0" lang="en-US" sz="6600" b="0" i="0" u="none" strike="noStrike" kern="0" cap="none" spc="0" normalizeH="0" baseline="0" noProof="0" dirty="0">
              <a:ln>
                <a:noFill/>
              </a:ln>
              <a:solidFill>
                <a:schemeClr val="lt1"/>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829DE00C-59F1-CF62-7616-32547429D0A9}"/>
              </a:ext>
            </a:extLst>
          </p:cNvPr>
          <p:cNvSpPr>
            <a:spLocks noGrp="1"/>
          </p:cNvSpPr>
          <p:nvPr>
            <p:ph type="title"/>
          </p:nvPr>
        </p:nvSpPr>
        <p:spPr>
          <a:xfrm>
            <a:off x="257432" y="-1325563"/>
            <a:ext cx="11567984" cy="1325563"/>
          </a:xfrm>
        </p:spPr>
        <p:txBody>
          <a:bodyPr spcFirstLastPara="1" wrap="square" lIns="91425" tIns="45700" rIns="91425" bIns="45700" anchor="b" anchorCtr="0">
            <a:normAutofit/>
          </a:bodyPr>
          <a:lstStyle/>
          <a:p>
            <a:r>
              <a:rPr lang="en-US" dirty="0"/>
              <a:t>Students with Disabilities Data Reporting</a:t>
            </a:r>
          </a:p>
        </p:txBody>
      </p:sp>
      <p:graphicFrame>
        <p:nvGraphicFramePr>
          <p:cNvPr id="110" name="Google Shape;110;g3d00ef3bdd5_0_354"/>
          <p:cNvGraphicFramePr/>
          <p:nvPr>
            <p:extLst>
              <p:ext uri="{D42A27DB-BD31-4B8C-83A1-F6EECF244321}">
                <p14:modId xmlns:p14="http://schemas.microsoft.com/office/powerpoint/2010/main" val="1986293988"/>
              </p:ext>
            </p:extLst>
          </p:nvPr>
        </p:nvGraphicFramePr>
        <p:xfrm>
          <a:off x="152400" y="152400"/>
          <a:ext cx="11831375" cy="5816475"/>
        </p:xfrm>
        <a:graphic>
          <a:graphicData uri="http://schemas.openxmlformats.org/drawingml/2006/table">
            <a:tbl>
              <a:tblPr firstRow="1">
                <a:noFill/>
                <a:tableStyleId>{791D4AD9-2B27-45DA-A0A1-0DCB69A94187}</a:tableStyleId>
              </a:tblPr>
              <a:tblGrid>
                <a:gridCol w="3406350">
                  <a:extLst>
                    <a:ext uri="{9D8B030D-6E8A-4147-A177-3AD203B41FA5}">
                      <a16:colId xmlns:a16="http://schemas.microsoft.com/office/drawing/2014/main" val="20000"/>
                    </a:ext>
                  </a:extLst>
                </a:gridCol>
                <a:gridCol w="1203575">
                  <a:extLst>
                    <a:ext uri="{9D8B030D-6E8A-4147-A177-3AD203B41FA5}">
                      <a16:colId xmlns:a16="http://schemas.microsoft.com/office/drawing/2014/main" val="20001"/>
                    </a:ext>
                  </a:extLst>
                </a:gridCol>
                <a:gridCol w="1203575">
                  <a:extLst>
                    <a:ext uri="{9D8B030D-6E8A-4147-A177-3AD203B41FA5}">
                      <a16:colId xmlns:a16="http://schemas.microsoft.com/office/drawing/2014/main" val="20002"/>
                    </a:ext>
                  </a:extLst>
                </a:gridCol>
                <a:gridCol w="1203575">
                  <a:extLst>
                    <a:ext uri="{9D8B030D-6E8A-4147-A177-3AD203B41FA5}">
                      <a16:colId xmlns:a16="http://schemas.microsoft.com/office/drawing/2014/main" val="20003"/>
                    </a:ext>
                  </a:extLst>
                </a:gridCol>
                <a:gridCol w="1203575">
                  <a:extLst>
                    <a:ext uri="{9D8B030D-6E8A-4147-A177-3AD203B41FA5}">
                      <a16:colId xmlns:a16="http://schemas.microsoft.com/office/drawing/2014/main" val="20004"/>
                    </a:ext>
                  </a:extLst>
                </a:gridCol>
                <a:gridCol w="1203575">
                  <a:extLst>
                    <a:ext uri="{9D8B030D-6E8A-4147-A177-3AD203B41FA5}">
                      <a16:colId xmlns:a16="http://schemas.microsoft.com/office/drawing/2014/main" val="20005"/>
                    </a:ext>
                  </a:extLst>
                </a:gridCol>
                <a:gridCol w="1203575">
                  <a:extLst>
                    <a:ext uri="{9D8B030D-6E8A-4147-A177-3AD203B41FA5}">
                      <a16:colId xmlns:a16="http://schemas.microsoft.com/office/drawing/2014/main" val="20006"/>
                    </a:ext>
                  </a:extLst>
                </a:gridCol>
                <a:gridCol w="1203575">
                  <a:extLst>
                    <a:ext uri="{9D8B030D-6E8A-4147-A177-3AD203B41FA5}">
                      <a16:colId xmlns:a16="http://schemas.microsoft.com/office/drawing/2014/main" val="20007"/>
                    </a:ext>
                  </a:extLst>
                </a:gridCol>
              </a:tblGrid>
              <a:tr h="695175">
                <a:tc>
                  <a:txBody>
                    <a:bodyPr/>
                    <a:lstStyle/>
                    <a:p>
                      <a:pPr marL="0" lvl="0" indent="0" algn="l" rtl="0">
                        <a:lnSpc>
                          <a:spcPct val="115000"/>
                        </a:lnSpc>
                        <a:spcBef>
                          <a:spcPts val="0"/>
                        </a:spcBef>
                        <a:spcAft>
                          <a:spcPts val="0"/>
                        </a:spcAft>
                        <a:buNone/>
                      </a:pPr>
                      <a:r>
                        <a:rPr lang="en-US" sz="1200" b="1">
                          <a:solidFill>
                            <a:srgbClr val="FFFFFF"/>
                          </a:solidFill>
                        </a:rPr>
                        <a:t>Students with Disabilities (SWD) - PY 17 through PY 24</a:t>
                      </a:r>
                      <a:endParaRPr sz="1200" b="1">
                        <a:solidFill>
                          <a:srgbClr val="FFFFFF"/>
                        </a:solidFill>
                      </a:endParaRPr>
                    </a:p>
                  </a:txBody>
                  <a:tcPr marL="76200" marR="76200" marT="91425" marB="91425" anchor="ctr">
                    <a:lnL w="9525" cap="flat" cmpd="sng">
                      <a:solidFill>
                        <a:srgbClr val="284E3F"/>
                      </a:solidFill>
                      <a:prstDash val="solid"/>
                      <a:round/>
                      <a:headEnd type="none" w="sm" len="sm"/>
                      <a:tailEnd type="none" w="sm" len="sm"/>
                    </a:lnL>
                    <a:lnR w="9525" cap="flat" cmpd="sng">
                      <a:solidFill>
                        <a:srgbClr val="356854"/>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endParaRPr/>
                    </a:p>
                  </a:txBody>
                  <a:tcPr marL="76200" marR="76200" marT="91425" marB="91425" anchor="ctr">
                    <a:lnL w="9525" cap="flat" cmpd="sng">
                      <a:solidFill>
                        <a:srgbClr val="356854"/>
                      </a:solidFill>
                      <a:prstDash val="solid"/>
                      <a:round/>
                      <a:headEnd type="none" w="sm" len="sm"/>
                      <a:tailEnd type="none" w="sm" len="sm"/>
                    </a:lnL>
                    <a:lnR w="9525" cap="flat" cmpd="sng">
                      <a:solidFill>
                        <a:srgbClr val="356854"/>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endParaRPr/>
                    </a:p>
                  </a:txBody>
                  <a:tcPr marL="76200" marR="76200" marT="91425" marB="91425" anchor="ctr">
                    <a:lnL w="9525" cap="flat" cmpd="sng">
                      <a:solidFill>
                        <a:srgbClr val="356854"/>
                      </a:solidFill>
                      <a:prstDash val="solid"/>
                      <a:round/>
                      <a:headEnd type="none" w="sm" len="sm"/>
                      <a:tailEnd type="none" w="sm" len="sm"/>
                    </a:lnL>
                    <a:lnR w="9525" cap="flat" cmpd="sng">
                      <a:solidFill>
                        <a:srgbClr val="356854"/>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endParaRPr/>
                    </a:p>
                  </a:txBody>
                  <a:tcPr marL="76200" marR="76200" marT="91425" marB="91425" anchor="ctr">
                    <a:lnL w="9525" cap="flat" cmpd="sng">
                      <a:solidFill>
                        <a:srgbClr val="356854"/>
                      </a:solidFill>
                      <a:prstDash val="solid"/>
                      <a:round/>
                      <a:headEnd type="none" w="sm" len="sm"/>
                      <a:tailEnd type="none" w="sm" len="sm"/>
                    </a:lnL>
                    <a:lnR w="9525" cap="flat" cmpd="sng">
                      <a:solidFill>
                        <a:srgbClr val="356854"/>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endParaRPr dirty="0"/>
                    </a:p>
                  </a:txBody>
                  <a:tcPr marL="76200" marR="76200" marT="91425" marB="91425" anchor="ctr">
                    <a:lnL w="9525" cap="flat" cmpd="sng">
                      <a:solidFill>
                        <a:srgbClr val="356854"/>
                      </a:solidFill>
                      <a:prstDash val="solid"/>
                      <a:round/>
                      <a:headEnd type="none" w="sm" len="sm"/>
                      <a:tailEnd type="none" w="sm" len="sm"/>
                    </a:lnL>
                    <a:lnR w="9525" cap="flat" cmpd="sng">
                      <a:solidFill>
                        <a:srgbClr val="356854"/>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284E3F"/>
                      </a:solidFill>
                      <a:prstDash val="solid"/>
                      <a:round/>
                      <a:headEnd type="none" w="sm" len="sm"/>
                      <a:tailEnd type="none" w="sm" len="sm"/>
                    </a:lnB>
                    <a:solidFill>
                      <a:srgbClr val="356854"/>
                    </a:solidFill>
                  </a:tcPr>
                </a:tc>
                <a:tc>
                  <a:txBody>
                    <a:bodyPr/>
                    <a:lstStyle/>
                    <a:p>
                      <a:pPr marL="0" lvl="0" indent="0" algn="l" rtl="0">
                        <a:spcBef>
                          <a:spcPts val="0"/>
                        </a:spcBef>
                        <a:spcAft>
                          <a:spcPts val="0"/>
                        </a:spcAft>
                        <a:buNone/>
                      </a:pPr>
                      <a:endParaRPr/>
                    </a:p>
                  </a:txBody>
                  <a:tcPr marL="76200" marR="76200" marT="91425" marB="91425" anchor="ctr">
                    <a:lnL w="9525" cap="flat" cmpd="sng">
                      <a:solidFill>
                        <a:srgbClr val="356854"/>
                      </a:solidFill>
                      <a:prstDash val="solid"/>
                      <a:round/>
                      <a:headEnd type="none" w="sm" len="sm"/>
                      <a:tailEnd type="none" w="sm" len="sm"/>
                    </a:lnL>
                    <a:lnR w="9525" cap="flat" cmpd="sng">
                      <a:solidFill>
                        <a:srgbClr val="284E3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284E3F"/>
                      </a:solidFill>
                      <a:prstDash val="solid"/>
                      <a:round/>
                      <a:headEnd type="none" w="sm" len="sm"/>
                      <a:tailEnd type="none" w="sm" len="sm"/>
                    </a:lnB>
                    <a:solidFill>
                      <a:srgbClr val="356854"/>
                    </a:solidFill>
                  </a:tcPr>
                </a:tc>
                <a:tc gridSpan="2">
                  <a:txBody>
                    <a:bodyPr/>
                    <a:lstStyle/>
                    <a:p>
                      <a:pPr marL="0" lvl="0" indent="0" algn="l" rtl="0">
                        <a:lnSpc>
                          <a:spcPct val="115000"/>
                        </a:lnSpc>
                        <a:spcBef>
                          <a:spcPts val="0"/>
                        </a:spcBef>
                        <a:spcAft>
                          <a:spcPts val="0"/>
                        </a:spcAft>
                        <a:buNone/>
                      </a:pPr>
                      <a:r>
                        <a:rPr lang="en-US" sz="1100" b="1"/>
                        <a:t>First to Last Year Comparisons</a:t>
                      </a:r>
                      <a:endParaRPr sz="1100" b="1"/>
                    </a:p>
                  </a:txBody>
                  <a:tcPr marL="28575" marR="28575" marT="91425" marB="91425" anchor="b">
                    <a:lnL w="9525" cap="flat" cmpd="sng">
                      <a:solidFill>
                        <a:srgbClr val="284E3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97150">
                <a:tc>
                  <a:txBody>
                    <a:bodyPr/>
                    <a:lstStyle/>
                    <a:p>
                      <a:pPr marL="0" lvl="0" indent="0" algn="l" rtl="0">
                        <a:spcBef>
                          <a:spcPts val="0"/>
                        </a:spcBef>
                        <a:spcAft>
                          <a:spcPts val="0"/>
                        </a:spcAft>
                        <a:buNone/>
                      </a:pP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100" b="1" dirty="0"/>
                        <a:t>2017</a:t>
                      </a:r>
                      <a:endParaRPr sz="1100" b="1" dirty="0"/>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100" b="1"/>
                        <a:t>2019</a:t>
                      </a:r>
                      <a:endParaRPr sz="1100" b="1"/>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100" b="1"/>
                        <a:t>2020</a:t>
                      </a:r>
                      <a:endParaRPr sz="1100" b="1"/>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100" b="1"/>
                        <a:t>2022</a:t>
                      </a:r>
                      <a:endParaRPr sz="1100" b="1"/>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100" b="1"/>
                        <a:t>2024</a:t>
                      </a:r>
                      <a:endParaRPr sz="1100" b="1"/>
                    </a:p>
                  </a:txBody>
                  <a:tcPr marL="76200" marR="76200" marT="91425" marB="91425" anchor="ctr">
                    <a:lnL w="9525" cap="flat" cmpd="sng">
                      <a:solidFill>
                        <a:srgbClr val="FFFFFF"/>
                      </a:solidFill>
                      <a:prstDash val="solid"/>
                      <a:round/>
                      <a:headEnd type="none" w="sm" len="sm"/>
                      <a:tailEnd type="none" w="sm" len="sm"/>
                    </a:lnL>
                    <a:lnR w="9525" cap="flat" cmpd="sng">
                      <a:solidFill>
                        <a:srgbClr val="284E3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 Change</a:t>
                      </a:r>
                      <a:endParaRPr/>
                    </a:p>
                  </a:txBody>
                  <a:tcPr marL="28575" marR="28575" marT="91425" marB="91425" anchor="b">
                    <a:lnL w="9525" cap="flat" cmpd="sng">
                      <a:solidFill>
                        <a:srgbClr val="284E3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t># Change</a:t>
                      </a: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7150">
                <a:tc>
                  <a:txBody>
                    <a:bodyPr/>
                    <a:lstStyle/>
                    <a:p>
                      <a:pPr marL="0" lvl="0" indent="0" algn="l" rtl="0">
                        <a:lnSpc>
                          <a:spcPct val="115000"/>
                        </a:lnSpc>
                        <a:spcBef>
                          <a:spcPts val="0"/>
                        </a:spcBef>
                        <a:spcAft>
                          <a:spcPts val="0"/>
                        </a:spcAft>
                        <a:buNone/>
                      </a:pPr>
                      <a:r>
                        <a:rPr lang="en-US"/>
                        <a:t>Number of SWD Reported</a:t>
                      </a: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dirty="0"/>
                        <a:t>525,958</a:t>
                      </a:r>
                      <a:endParaRPr dirty="0"/>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682,237</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622,498</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662,034</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757,732</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EDFB"/>
                    </a:solidFill>
                  </a:tcPr>
                </a:tc>
                <a:tc>
                  <a:txBody>
                    <a:bodyPr/>
                    <a:lstStyle/>
                    <a:p>
                      <a:pPr marL="0" lvl="0" indent="0" algn="r" rtl="0">
                        <a:lnSpc>
                          <a:spcPct val="115000"/>
                        </a:lnSpc>
                        <a:spcBef>
                          <a:spcPts val="0"/>
                        </a:spcBef>
                        <a:spcAft>
                          <a:spcPts val="0"/>
                        </a:spcAft>
                        <a:buNone/>
                      </a:pPr>
                      <a:r>
                        <a:rPr lang="en-US" dirty="0"/>
                        <a:t>44%</a:t>
                      </a:r>
                      <a:endParaRPr dirty="0"/>
                    </a:p>
                  </a:txBody>
                  <a:tcPr marL="28575" marR="28575" marT="91425" marB="914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a:t>231,774</a:t>
                      </a:r>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497150">
                <a:tc>
                  <a:txBody>
                    <a:bodyPr/>
                    <a:lstStyle/>
                    <a:p>
                      <a:pPr marL="0" lvl="0" indent="0" algn="l" rtl="0">
                        <a:lnSpc>
                          <a:spcPct val="115000"/>
                        </a:lnSpc>
                        <a:spcBef>
                          <a:spcPts val="0"/>
                        </a:spcBef>
                        <a:spcAft>
                          <a:spcPts val="0"/>
                        </a:spcAft>
                        <a:buNone/>
                      </a:pPr>
                      <a:r>
                        <a:rPr lang="en-US"/>
                        <a:t>Number of SWD Received a Pre-ETS</a:t>
                      </a: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179,716</a:t>
                      </a:r>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t>247,926</a:t>
                      </a:r>
                      <a:endParaRPr dirty="0"/>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203,638</a:t>
                      </a:r>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281,421</a:t>
                      </a:r>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332,954</a:t>
                      </a:r>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EDFB"/>
                    </a:solidFill>
                  </a:tcPr>
                </a:tc>
                <a:tc>
                  <a:txBody>
                    <a:bodyPr/>
                    <a:lstStyle/>
                    <a:p>
                      <a:pPr marL="0" lvl="0" indent="0" algn="r" rtl="0">
                        <a:lnSpc>
                          <a:spcPct val="115000"/>
                        </a:lnSpc>
                        <a:spcBef>
                          <a:spcPts val="0"/>
                        </a:spcBef>
                        <a:spcAft>
                          <a:spcPts val="0"/>
                        </a:spcAft>
                        <a:buNone/>
                      </a:pPr>
                      <a:r>
                        <a:rPr lang="en-US" dirty="0"/>
                        <a:t>85%</a:t>
                      </a:r>
                      <a:endParaRPr dirty="0"/>
                    </a:p>
                  </a:txBody>
                  <a:tcPr marL="28575" marR="28575" marT="91425" marB="914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dirty="0"/>
                        <a:t>153,238</a:t>
                      </a:r>
                      <a:endParaRPr dirty="0"/>
                    </a:p>
                  </a:txBody>
                  <a:tcPr marL="28575" marR="28575" marT="91425" marB="914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783175">
                <a:tc>
                  <a:txBody>
                    <a:bodyPr/>
                    <a:lstStyle/>
                    <a:p>
                      <a:pPr marL="0" lvl="0" indent="0" algn="l" rtl="0">
                        <a:lnSpc>
                          <a:spcPct val="115000"/>
                        </a:lnSpc>
                        <a:spcBef>
                          <a:spcPts val="0"/>
                        </a:spcBef>
                        <a:spcAft>
                          <a:spcPts val="0"/>
                        </a:spcAft>
                        <a:buNone/>
                      </a:pPr>
                      <a:r>
                        <a:rPr lang="en-US"/>
                        <a:t>Percent of SWD Reported Who Received a Pre-ETS</a:t>
                      </a: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highlight>
                            <a:srgbClr val="FFFF00"/>
                          </a:highlight>
                        </a:rPr>
                        <a:t>34%</a:t>
                      </a:r>
                      <a:endParaRPr>
                        <a:highlight>
                          <a:srgbClr val="FFFF00"/>
                        </a:highlight>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dirty="0"/>
                        <a:t>36%</a:t>
                      </a:r>
                      <a:endParaRPr dirty="0"/>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33%</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43%</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highlight>
                            <a:srgbClr val="FFFF00"/>
                          </a:highlight>
                        </a:rPr>
                        <a:t>44%</a:t>
                      </a:r>
                      <a:endParaRPr>
                        <a:highlight>
                          <a:srgbClr val="FFFF00"/>
                        </a:highlight>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EDFB"/>
                    </a:solidFill>
                  </a:tcPr>
                </a:tc>
                <a:tc>
                  <a:txBody>
                    <a:bodyPr/>
                    <a:lstStyle/>
                    <a:p>
                      <a:pPr marL="0" lvl="0" indent="0" algn="r" rtl="0">
                        <a:lnSpc>
                          <a:spcPct val="115000"/>
                        </a:lnSpc>
                        <a:spcBef>
                          <a:spcPts val="0"/>
                        </a:spcBef>
                        <a:spcAft>
                          <a:spcPts val="0"/>
                        </a:spcAft>
                        <a:buNone/>
                      </a:pPr>
                      <a:r>
                        <a:rPr lang="en-US">
                          <a:highlight>
                            <a:srgbClr val="FFFF00"/>
                          </a:highlight>
                        </a:rPr>
                        <a:t>10%</a:t>
                      </a:r>
                      <a:endParaRPr>
                        <a:highlight>
                          <a:srgbClr val="FFFF00"/>
                        </a:highlight>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783175">
                <a:tc>
                  <a:txBody>
                    <a:bodyPr/>
                    <a:lstStyle/>
                    <a:p>
                      <a:pPr marL="0" lvl="0" indent="0" algn="l" rtl="0">
                        <a:lnSpc>
                          <a:spcPct val="115000"/>
                        </a:lnSpc>
                        <a:spcBef>
                          <a:spcPts val="0"/>
                        </a:spcBef>
                        <a:spcAft>
                          <a:spcPts val="0"/>
                        </a:spcAft>
                        <a:buNone/>
                      </a:pPr>
                      <a:r>
                        <a:rPr lang="en-US"/>
                        <a:t>Number of Potentially Eligible SWD Who Received a Pre-ETS</a:t>
                      </a: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85,245</a:t>
                      </a:r>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t>144,346</a:t>
                      </a:r>
                      <a:endParaRPr dirty="0"/>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t>102,495</a:t>
                      </a:r>
                      <a:endParaRPr dirty="0"/>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162,530</a:t>
                      </a:r>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a:t>204,031</a:t>
                      </a:r>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EDFB"/>
                    </a:solidFill>
                  </a:tcPr>
                </a:tc>
                <a:tc>
                  <a:txBody>
                    <a:bodyPr/>
                    <a:lstStyle/>
                    <a:p>
                      <a:pPr marL="0" lvl="0" indent="0" algn="r" rtl="0">
                        <a:lnSpc>
                          <a:spcPct val="115000"/>
                        </a:lnSpc>
                        <a:spcBef>
                          <a:spcPts val="0"/>
                        </a:spcBef>
                        <a:spcAft>
                          <a:spcPts val="0"/>
                        </a:spcAft>
                        <a:buNone/>
                      </a:pPr>
                      <a:r>
                        <a:rPr lang="en-US"/>
                        <a:t>139%</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dirty="0"/>
                        <a:t>118,786</a:t>
                      </a:r>
                      <a:endParaRPr dirty="0"/>
                    </a:p>
                  </a:txBody>
                  <a:tcPr marL="28575" marR="28575" marT="91425" marB="914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783175">
                <a:tc>
                  <a:txBody>
                    <a:bodyPr/>
                    <a:lstStyle/>
                    <a:p>
                      <a:pPr marL="0" lvl="0" indent="0" algn="l" rtl="0">
                        <a:lnSpc>
                          <a:spcPct val="115000"/>
                        </a:lnSpc>
                        <a:spcBef>
                          <a:spcPts val="0"/>
                        </a:spcBef>
                        <a:spcAft>
                          <a:spcPts val="0"/>
                        </a:spcAft>
                        <a:buNone/>
                      </a:pPr>
                      <a:r>
                        <a:rPr lang="en-US"/>
                        <a:t>Number of SWD, who Applied and Received a Pre-ETS</a:t>
                      </a: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dirty="0"/>
                        <a:t>94,471</a:t>
                      </a:r>
                      <a:endParaRPr dirty="0"/>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103,580</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dirty="0"/>
                        <a:t>101,143</a:t>
                      </a:r>
                      <a:endParaRPr dirty="0"/>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118,891</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128,923</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EDFB"/>
                    </a:solidFill>
                  </a:tcPr>
                </a:tc>
                <a:tc>
                  <a:txBody>
                    <a:bodyPr/>
                    <a:lstStyle/>
                    <a:p>
                      <a:pPr marL="0" lvl="0" indent="0" algn="r" rtl="0">
                        <a:lnSpc>
                          <a:spcPct val="115000"/>
                        </a:lnSpc>
                        <a:spcBef>
                          <a:spcPts val="0"/>
                        </a:spcBef>
                        <a:spcAft>
                          <a:spcPts val="0"/>
                        </a:spcAft>
                        <a:buNone/>
                      </a:pPr>
                      <a:r>
                        <a:rPr lang="en-US"/>
                        <a:t>36%</a:t>
                      </a: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dirty="0"/>
                        <a:t>34,452</a:t>
                      </a:r>
                      <a:endParaRPr dirty="0"/>
                    </a:p>
                  </a:txBody>
                  <a:tcPr marL="28575" marR="28575" marT="91425" marB="914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783175">
                <a:tc>
                  <a:txBody>
                    <a:bodyPr/>
                    <a:lstStyle/>
                    <a:p>
                      <a:pPr marL="0" lvl="0" indent="0" algn="l" rtl="0">
                        <a:lnSpc>
                          <a:spcPct val="115000"/>
                        </a:lnSpc>
                        <a:spcBef>
                          <a:spcPts val="0"/>
                        </a:spcBef>
                        <a:spcAft>
                          <a:spcPts val="0"/>
                        </a:spcAft>
                        <a:buNone/>
                      </a:pPr>
                      <a:r>
                        <a:rPr lang="en-US"/>
                        <a:t>Percent of SWD, who Applied and Received a Pre-ETS</a:t>
                      </a: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highlight>
                            <a:srgbClr val="FFFF00"/>
                          </a:highlight>
                        </a:rPr>
                        <a:t>53%</a:t>
                      </a:r>
                      <a:endParaRPr dirty="0">
                        <a:highlight>
                          <a:srgbClr val="FFFF00"/>
                        </a:highlight>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t>42%</a:t>
                      </a:r>
                      <a:endParaRPr dirty="0"/>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t>50%</a:t>
                      </a:r>
                      <a:endParaRPr dirty="0"/>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t>42%</a:t>
                      </a:r>
                      <a:endParaRPr dirty="0"/>
                    </a:p>
                  </a:txBody>
                  <a:tcPr marL="76200" marR="76200"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F6F8F9"/>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dirty="0">
                          <a:highlight>
                            <a:srgbClr val="FFFF00"/>
                          </a:highlight>
                        </a:rPr>
                        <a:t>39%</a:t>
                      </a:r>
                      <a:endParaRPr dirty="0">
                        <a:highlight>
                          <a:srgbClr val="FFFF00"/>
                        </a:highlight>
                      </a:endParaRPr>
                    </a:p>
                  </a:txBody>
                  <a:tcPr marL="76200" marR="76200"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EDFB"/>
                    </a:solidFill>
                  </a:tcPr>
                </a:tc>
                <a:tc>
                  <a:txBody>
                    <a:bodyPr/>
                    <a:lstStyle/>
                    <a:p>
                      <a:pPr marL="0" lvl="0" indent="0" algn="r" rtl="0">
                        <a:lnSpc>
                          <a:spcPct val="115000"/>
                        </a:lnSpc>
                        <a:spcBef>
                          <a:spcPts val="0"/>
                        </a:spcBef>
                        <a:spcAft>
                          <a:spcPts val="0"/>
                        </a:spcAft>
                        <a:buNone/>
                      </a:pPr>
                      <a:r>
                        <a:rPr lang="en-US" dirty="0">
                          <a:highlight>
                            <a:srgbClr val="FFFF00"/>
                          </a:highlight>
                        </a:rPr>
                        <a:t>-14%</a:t>
                      </a:r>
                      <a:endParaRPr dirty="0">
                        <a:highlight>
                          <a:srgbClr val="FFFF00"/>
                        </a:highlight>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497150">
                <a:tc>
                  <a:txBody>
                    <a:bodyPr/>
                    <a:lstStyle/>
                    <a:p>
                      <a:pPr marL="0" lvl="0" indent="0" algn="l" rtl="0">
                        <a:lnSpc>
                          <a:spcPct val="115000"/>
                        </a:lnSpc>
                        <a:spcBef>
                          <a:spcPts val="0"/>
                        </a:spcBef>
                        <a:spcAft>
                          <a:spcPts val="0"/>
                        </a:spcAft>
                        <a:buNone/>
                      </a:pPr>
                      <a:r>
                        <a:rPr lang="en-US"/>
                        <a:t>Total Pre-ETS Provided</a:t>
                      </a:r>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747,837</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1,349,877</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dirty="0"/>
                        <a:t>1,171,303</a:t>
                      </a:r>
                      <a:endParaRPr dirty="0"/>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a:t>1,624,554</a:t>
                      </a:r>
                      <a:endParaRPr/>
                    </a:p>
                  </a:txBody>
                  <a:tcPr marL="76200" marR="76200" marT="91425" marB="91425" anchor="ctr">
                    <a:lnL w="9525" cap="flat" cmpd="sng">
                      <a:solidFill>
                        <a:srgbClr val="F6F8F9"/>
                      </a:solidFill>
                      <a:prstDash val="solid"/>
                      <a:round/>
                      <a:headEnd type="none" w="sm" len="sm"/>
                      <a:tailEnd type="none" w="sm" len="sm"/>
                    </a:lnL>
                    <a:lnR w="9525" cap="flat" cmpd="sng">
                      <a:solidFill>
                        <a:srgbClr val="F6F8F9"/>
                      </a:solidFill>
                      <a:prstDash val="solid"/>
                      <a:round/>
                      <a:headEnd type="none" w="sm" len="sm"/>
                      <a:tailEnd type="none" w="sm" len="sm"/>
                    </a:lnR>
                    <a:lnT w="9525" cap="flat" cmpd="sng">
                      <a:solidFill>
                        <a:srgbClr val="F6F8F9"/>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US" dirty="0"/>
                        <a:t>1,787,897</a:t>
                      </a:r>
                      <a:endParaRPr dirty="0"/>
                    </a:p>
                  </a:txBody>
                  <a:tcPr marL="76200" marR="76200" marT="91425" marB="91425" anchor="ctr">
                    <a:lnL w="9525" cap="flat" cmpd="sng">
                      <a:solidFill>
                        <a:srgbClr val="F6F8F9"/>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EDFB"/>
                    </a:solidFill>
                  </a:tcPr>
                </a:tc>
                <a:tc>
                  <a:txBody>
                    <a:bodyPr/>
                    <a:lstStyle/>
                    <a:p>
                      <a:pPr marL="0" lvl="0" indent="0" algn="r" rtl="0">
                        <a:lnSpc>
                          <a:spcPct val="115000"/>
                        </a:lnSpc>
                        <a:spcBef>
                          <a:spcPts val="0"/>
                        </a:spcBef>
                        <a:spcAft>
                          <a:spcPts val="0"/>
                        </a:spcAft>
                        <a:buNone/>
                      </a:pPr>
                      <a:r>
                        <a:rPr lang="en-US" dirty="0"/>
                        <a:t>139%</a:t>
                      </a:r>
                      <a:endParaRPr dirty="0"/>
                    </a:p>
                  </a:txBody>
                  <a:tcPr marL="28575" marR="28575" marT="91425" marB="9142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dirty="0"/>
                        <a:t>1,040,060</a:t>
                      </a:r>
                      <a:endParaRPr dirty="0"/>
                    </a:p>
                  </a:txBody>
                  <a:tcPr marL="28575" marR="28575" marT="91425" marB="91425"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d00ef3bdd5_0_382"/>
          <p:cNvSpPr txBox="1">
            <a:spLocks noGrp="1"/>
          </p:cNvSpPr>
          <p:nvPr>
            <p:ph type="title"/>
          </p:nvPr>
        </p:nvSpPr>
        <p:spPr>
          <a:xfrm>
            <a:off x="257432" y="129309"/>
            <a:ext cx="11568000" cy="96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97297"/>
              <a:buFont typeface="Montserrat"/>
              <a:buNone/>
            </a:pPr>
            <a:r>
              <a:rPr lang="en-US" sz="3700">
                <a:solidFill>
                  <a:srgbClr val="303077"/>
                </a:solidFill>
              </a:rPr>
              <a:t>Using Data for decision making: </a:t>
            </a:r>
            <a:endParaRPr sz="3700">
              <a:solidFill>
                <a:srgbClr val="303077"/>
              </a:solidFill>
            </a:endParaRPr>
          </a:p>
          <a:p>
            <a:pPr marL="0" lvl="0" indent="0" algn="l" rtl="0">
              <a:lnSpc>
                <a:spcPct val="90000"/>
              </a:lnSpc>
              <a:spcBef>
                <a:spcPts val="0"/>
              </a:spcBef>
              <a:spcAft>
                <a:spcPts val="0"/>
              </a:spcAft>
              <a:buClr>
                <a:schemeClr val="dk2"/>
              </a:buClr>
              <a:buSzPct val="97297"/>
              <a:buFont typeface="Montserrat"/>
              <a:buNone/>
            </a:pPr>
            <a:r>
              <a:rPr lang="en-US" sz="3700">
                <a:solidFill>
                  <a:srgbClr val="303077"/>
                </a:solidFill>
              </a:rPr>
              <a:t> VR Data Comparison – PY 2023 Q4 VS PY 2024 Q4</a:t>
            </a:r>
            <a:endParaRPr sz="3700">
              <a:solidFill>
                <a:srgbClr val="303077"/>
              </a:solidFill>
            </a:endParaRPr>
          </a:p>
        </p:txBody>
      </p:sp>
      <p:pic>
        <p:nvPicPr>
          <p:cNvPr id="117" name="Google Shape;117;g3d00ef3bdd5_0_382" descr="Data chart for an anonymous VR  agency showing data related to students with disabilities and describes the agency’s pre-employment transition services (Pre-ETS) the students received for program year 2023 quarter 4 . "/>
          <p:cNvPicPr preferRelativeResize="0"/>
          <p:nvPr/>
        </p:nvPicPr>
        <p:blipFill rotWithShape="1">
          <a:blip r:embed="rId3">
            <a:alphaModFix/>
          </a:blip>
          <a:srcRect/>
          <a:stretch/>
        </p:blipFill>
        <p:spPr>
          <a:xfrm>
            <a:off x="1" y="1209447"/>
            <a:ext cx="6096000" cy="5648554"/>
          </a:xfrm>
          <a:prstGeom prst="rect">
            <a:avLst/>
          </a:prstGeom>
          <a:noFill/>
          <a:ln>
            <a:noFill/>
          </a:ln>
        </p:spPr>
      </p:pic>
      <p:pic>
        <p:nvPicPr>
          <p:cNvPr id="118" name="Google Shape;118;g3d00ef3bdd5_0_382" descr="Data chart for an anonymous VR  agency showing data related to students with disabilities and describes the agency’s pre-employment transition services (Pre-ETS) the students received for program year 2024 quarter 4 . "/>
          <p:cNvPicPr preferRelativeResize="0"/>
          <p:nvPr/>
        </p:nvPicPr>
        <p:blipFill rotWithShape="1">
          <a:blip r:embed="rId4">
            <a:alphaModFix/>
          </a:blip>
          <a:srcRect/>
          <a:stretch/>
        </p:blipFill>
        <p:spPr>
          <a:xfrm>
            <a:off x="6220033" y="1271333"/>
            <a:ext cx="5971967" cy="5648566"/>
          </a:xfrm>
          <a:prstGeom prst="rect">
            <a:avLst/>
          </a:prstGeom>
          <a:noFill/>
          <a:ln>
            <a:noFill/>
          </a:ln>
        </p:spPr>
      </p:pic>
      <p:sp>
        <p:nvSpPr>
          <p:cNvPr id="119" name="Google Shape;119;g3d00ef3bdd5_0_382">
            <a:extLst>
              <a:ext uri="{C183D7F6-B498-43B3-948B-1728B52AA6E4}">
                <adec:decorative xmlns:adec="http://schemas.microsoft.com/office/drawing/2017/decorative" val="1"/>
              </a:ext>
            </a:extLst>
          </p:cNvPr>
          <p:cNvSpPr txBox="1"/>
          <p:nvPr/>
        </p:nvSpPr>
        <p:spPr>
          <a:xfrm>
            <a:off x="297100" y="1819725"/>
            <a:ext cx="185700" cy="11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solidFill>
                <a:schemeClr val="dk1"/>
              </a:solidFill>
              <a:highlight>
                <a:schemeClr val="dk1"/>
              </a:highlight>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120" name="Google Shape;120;g3d00ef3bdd5_0_382">
            <a:extLst>
              <a:ext uri="{C183D7F6-B498-43B3-948B-1728B52AA6E4}">
                <adec:decorative xmlns:adec="http://schemas.microsoft.com/office/drawing/2017/decorative" val="1"/>
              </a:ext>
            </a:extLst>
          </p:cNvPr>
          <p:cNvSpPr/>
          <p:nvPr/>
        </p:nvSpPr>
        <p:spPr>
          <a:xfrm>
            <a:off x="297100" y="1794975"/>
            <a:ext cx="136200" cy="13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121" name="Google Shape;121;g3d00ef3bdd5_0_382">
            <a:extLst>
              <a:ext uri="{C183D7F6-B498-43B3-948B-1728B52AA6E4}">
                <adec:decorative xmlns:adec="http://schemas.microsoft.com/office/drawing/2017/decorative" val="1"/>
              </a:ext>
            </a:extLst>
          </p:cNvPr>
          <p:cNvSpPr/>
          <p:nvPr/>
        </p:nvSpPr>
        <p:spPr>
          <a:xfrm>
            <a:off x="6350475" y="1720700"/>
            <a:ext cx="136200" cy="21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d00ef3bdd5_0_448"/>
          <p:cNvSpPr txBox="1">
            <a:spLocks noGrp="1"/>
          </p:cNvSpPr>
          <p:nvPr>
            <p:ph type="title"/>
          </p:nvPr>
        </p:nvSpPr>
        <p:spPr>
          <a:xfrm>
            <a:off x="257432" y="365125"/>
            <a:ext cx="115680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Using Data for Resource Planning</a:t>
            </a:r>
            <a:endParaRPr/>
          </a:p>
        </p:txBody>
      </p:sp>
      <p:sp>
        <p:nvSpPr>
          <p:cNvPr id="128" name="Google Shape;128;g3d00ef3bdd5_0_448"/>
          <p:cNvSpPr txBox="1">
            <a:spLocks noGrp="1"/>
          </p:cNvSpPr>
          <p:nvPr>
            <p:ph type="body" idx="1"/>
          </p:nvPr>
        </p:nvSpPr>
        <p:spPr>
          <a:xfrm>
            <a:off x="450231" y="4030490"/>
            <a:ext cx="2613600" cy="1844400"/>
          </a:xfrm>
          <a:prstGeom prst="rect">
            <a:avLst/>
          </a:prstGeom>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None/>
            </a:pPr>
            <a:r>
              <a:rPr lang="en-US" sz="2480" b="0" dirty="0">
                <a:latin typeface="Calibri"/>
                <a:ea typeface="Calibri"/>
                <a:cs typeface="Calibri"/>
                <a:sym typeface="Calibri"/>
              </a:rPr>
              <a:t>What data are you looking at for program planning, specifically regarding resource allocation? </a:t>
            </a:r>
            <a:endParaRPr dirty="0"/>
          </a:p>
        </p:txBody>
      </p:sp>
      <p:sp>
        <p:nvSpPr>
          <p:cNvPr id="129" name="Google Shape;129;g3d00ef3bdd5_0_448"/>
          <p:cNvSpPr txBox="1">
            <a:spLocks noGrp="1"/>
          </p:cNvSpPr>
          <p:nvPr>
            <p:ph type="body" idx="2"/>
          </p:nvPr>
        </p:nvSpPr>
        <p:spPr>
          <a:xfrm>
            <a:off x="3456172" y="4030490"/>
            <a:ext cx="2463000" cy="1844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300" b="0" dirty="0">
                <a:solidFill>
                  <a:schemeClr val="dk2"/>
                </a:solidFill>
                <a:latin typeface="Calibri"/>
                <a:ea typeface="Calibri"/>
                <a:cs typeface="Calibri"/>
                <a:sym typeface="Calibri"/>
              </a:rPr>
              <a:t>What data do your partners provide?</a:t>
            </a:r>
            <a:r>
              <a:rPr lang="en-US" sz="2300" b="0" dirty="0">
                <a:solidFill>
                  <a:schemeClr val="dk1"/>
                </a:solidFill>
                <a:latin typeface="Calibri"/>
                <a:ea typeface="Calibri"/>
                <a:cs typeface="Calibri"/>
                <a:sym typeface="Calibri"/>
              </a:rPr>
              <a:t> </a:t>
            </a:r>
            <a:endParaRPr sz="3100" dirty="0"/>
          </a:p>
        </p:txBody>
      </p:sp>
      <p:sp>
        <p:nvSpPr>
          <p:cNvPr id="130" name="Google Shape;130;g3d00ef3bdd5_0_448"/>
          <p:cNvSpPr txBox="1">
            <a:spLocks noGrp="1"/>
          </p:cNvSpPr>
          <p:nvPr>
            <p:ph type="body" idx="3"/>
          </p:nvPr>
        </p:nvSpPr>
        <p:spPr>
          <a:xfrm>
            <a:off x="6161000" y="4030500"/>
            <a:ext cx="2783400" cy="1977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300" b="0" dirty="0">
                <a:latin typeface="Calibri"/>
                <a:ea typeface="Calibri"/>
                <a:cs typeface="Calibri"/>
                <a:sym typeface="Calibri"/>
              </a:rPr>
              <a:t>How much time do we spend as leadership teams in sharing and using data across partners?</a:t>
            </a:r>
            <a:r>
              <a:rPr lang="en-US" sz="2100" b="0" dirty="0">
                <a:latin typeface="Calibri"/>
                <a:ea typeface="Calibri"/>
                <a:cs typeface="Calibri"/>
                <a:sym typeface="Calibri"/>
              </a:rPr>
              <a:t> </a:t>
            </a:r>
            <a:endParaRPr sz="2900" dirty="0"/>
          </a:p>
        </p:txBody>
      </p:sp>
      <p:sp>
        <p:nvSpPr>
          <p:cNvPr id="131" name="Google Shape;131;g3d00ef3bdd5_0_448"/>
          <p:cNvSpPr txBox="1">
            <a:spLocks noGrp="1"/>
          </p:cNvSpPr>
          <p:nvPr>
            <p:ph type="body" idx="4"/>
          </p:nvPr>
        </p:nvSpPr>
        <p:spPr>
          <a:xfrm>
            <a:off x="9247899" y="4030490"/>
            <a:ext cx="2463000" cy="1844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300" b="0" dirty="0">
                <a:solidFill>
                  <a:schemeClr val="dk2"/>
                </a:solidFill>
                <a:latin typeface="Calibri"/>
                <a:ea typeface="Calibri"/>
                <a:cs typeface="Calibri"/>
                <a:sym typeface="Calibri"/>
              </a:rPr>
              <a:t>Who has access to the dashboard? </a:t>
            </a:r>
            <a:endParaRPr sz="2300" b="0" dirty="0">
              <a:solidFill>
                <a:schemeClr val="dk2"/>
              </a:solidFill>
              <a:latin typeface="Calibri"/>
              <a:ea typeface="Calibri"/>
              <a:cs typeface="Calibri"/>
              <a:sym typeface="Calibri"/>
            </a:endParaRPr>
          </a:p>
          <a:p>
            <a:pPr marL="0" lvl="0" indent="0" algn="ctr" rtl="0">
              <a:spcBef>
                <a:spcPts val="10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d00ef3bdd5_0_457"/>
          <p:cNvSpPr txBox="1">
            <a:spLocks noGrp="1"/>
          </p:cNvSpPr>
          <p:nvPr>
            <p:ph type="title"/>
          </p:nvPr>
        </p:nvSpPr>
        <p:spPr>
          <a:xfrm>
            <a:off x="257432" y="365125"/>
            <a:ext cx="11568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Student Data and OOS </a:t>
            </a:r>
            <a:endParaRPr/>
          </a:p>
        </p:txBody>
      </p:sp>
      <p:sp>
        <p:nvSpPr>
          <p:cNvPr id="138" name="Google Shape;138;g3d00ef3bdd5_0_457"/>
          <p:cNvSpPr txBox="1">
            <a:spLocks noGrp="1"/>
          </p:cNvSpPr>
          <p:nvPr>
            <p:ph type="body" idx="1"/>
          </p:nvPr>
        </p:nvSpPr>
        <p:spPr>
          <a:xfrm>
            <a:off x="257432" y="1825625"/>
            <a:ext cx="11568000" cy="3825000"/>
          </a:xfrm>
          <a:prstGeom prst="rect">
            <a:avLst/>
          </a:prstGeom>
        </p:spPr>
        <p:txBody>
          <a:bodyPr spcFirstLastPara="1" wrap="square" lIns="91425" tIns="45700" rIns="91425" bIns="45700" anchor="t" anchorCtr="0">
            <a:normAutofit/>
          </a:bodyPr>
          <a:lstStyle/>
          <a:p>
            <a:pPr marL="342900" lvl="0" indent="-342900" algn="l" rtl="0">
              <a:lnSpc>
                <a:spcPct val="100000"/>
              </a:lnSpc>
              <a:spcBef>
                <a:spcPts val="400"/>
              </a:spcBef>
              <a:spcAft>
                <a:spcPts val="0"/>
              </a:spcAft>
              <a:buClr>
                <a:srgbClr val="377BBB"/>
              </a:buClr>
              <a:buSzPts val="2400"/>
              <a:buFont typeface="Arial"/>
              <a:buChar char="•"/>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Section 101(a)(5) of the Act, as amended by WIOA, does not exempt students with disabilities receiving pre-employment transition services prior to the determination of eligibility from a State's OOS. </a:t>
            </a:r>
            <a:endParaRPr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548640" lvl="1" indent="-228600" algn="l" rtl="0">
              <a:lnSpc>
                <a:spcPct val="100000"/>
              </a:lnSpc>
              <a:spcBef>
                <a:spcPts val="1000"/>
              </a:spcBef>
              <a:spcAft>
                <a:spcPts val="0"/>
              </a:spcAft>
              <a:buClr>
                <a:srgbClr val="377BBB"/>
              </a:buClr>
              <a:buSzPts val="2000"/>
              <a:buChar char="•"/>
            </a:pP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sym typeface="Arial"/>
              </a:rPr>
              <a:t>If a SWD needs individualized VR services, they must be determined eligible and have an approved IPE.</a:t>
            </a:r>
            <a:endParaRPr dirty="0">
              <a:solidFill>
                <a:schemeClr val="accent1"/>
              </a:solidFill>
              <a:latin typeface="Calibri" panose="020F0502020204030204" pitchFamily="34" charset="0"/>
              <a:ea typeface="Calibri" panose="020F0502020204030204" pitchFamily="34" charset="0"/>
              <a:cs typeface="Calibri" panose="020F0502020204030204" pitchFamily="34" charset="0"/>
              <a:sym typeface="Arial"/>
            </a:endParaRPr>
          </a:p>
          <a:p>
            <a:pPr marL="548640" lvl="1" indent="-228600" algn="l" rtl="0">
              <a:lnSpc>
                <a:spcPct val="100000"/>
              </a:lnSpc>
              <a:spcBef>
                <a:spcPts val="1000"/>
              </a:spcBef>
              <a:spcAft>
                <a:spcPts val="0"/>
              </a:spcAft>
              <a:buClr>
                <a:srgbClr val="377BBB"/>
              </a:buClr>
              <a:buSzPts val="2000"/>
              <a:buChar char="•"/>
            </a:pP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sym typeface="Arial"/>
              </a:rPr>
              <a:t>If a SWD begins one or more of the required activities </a:t>
            </a: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Arial"/>
              </a:rPr>
              <a:t>prior to </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sym typeface="Arial"/>
              </a:rPr>
              <a:t>being determined eligible for VR services, they may continue to receive any and all pre-employment transition services even if assigned to a closed OOS category. </a:t>
            </a:r>
            <a:endParaRPr dirty="0">
              <a:solidFill>
                <a:schemeClr val="accent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1000"/>
              </a:spcBef>
              <a:spcAft>
                <a:spcPts val="0"/>
              </a:spcAft>
              <a:buNone/>
            </a:pPr>
            <a:endParaRP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d00ef3bdd5_0_466"/>
          <p:cNvSpPr txBox="1">
            <a:spLocks noGrp="1"/>
          </p:cNvSpPr>
          <p:nvPr>
            <p:ph type="title"/>
          </p:nvPr>
        </p:nvSpPr>
        <p:spPr>
          <a:xfrm>
            <a:off x="257432" y="314325"/>
            <a:ext cx="11568000" cy="881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OOS Resource Considerations &amp; Serving Students</a:t>
            </a:r>
            <a:endParaRPr dirty="0"/>
          </a:p>
        </p:txBody>
      </p:sp>
      <p:sp>
        <p:nvSpPr>
          <p:cNvPr id="145" name="Google Shape;145;g3d00ef3bdd5_0_466"/>
          <p:cNvSpPr txBox="1">
            <a:spLocks noGrp="1"/>
          </p:cNvSpPr>
          <p:nvPr>
            <p:ph type="body" idx="1"/>
          </p:nvPr>
        </p:nvSpPr>
        <p:spPr>
          <a:xfrm>
            <a:off x="257432" y="1195525"/>
            <a:ext cx="11568000" cy="4738550"/>
          </a:xfrm>
          <a:prstGeom prst="rect">
            <a:avLst/>
          </a:prstGeom>
        </p:spPr>
        <p:txBody>
          <a:bodyPr spcFirstLastPara="1" wrap="square" lIns="91425" tIns="45700" rIns="91425" bIns="45700" anchor="t" anchorCtr="0">
            <a:noAutofit/>
          </a:bodyPr>
          <a:lstStyle/>
          <a:p>
            <a:pPr marL="274320" lvl="0" indent="-262890" algn="l" rtl="0">
              <a:lnSpc>
                <a:spcPct val="100000"/>
              </a:lnSpc>
              <a:spcBef>
                <a:spcPts val="0"/>
              </a:spcBef>
              <a:spcAft>
                <a:spcPts val="0"/>
              </a:spcAft>
              <a:buClr>
                <a:srgbClr val="034680"/>
              </a:buClr>
              <a:buSzPct val="114285"/>
              <a:buFont typeface="Arial"/>
              <a:buChar char="•"/>
            </a:pPr>
            <a:r>
              <a:rPr lang="en-US"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rPr>
              <a:t>A VR program that has expended its minimum 15% reserve requirement, regardless of whether or not they are under an OOS, may not restrict access to pre-employment transition services for potentially eligible SWD as a result of a lack of resources (e.g. money, staff time). </a:t>
            </a:r>
            <a:endParaRPr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endParaRPr>
          </a:p>
          <a:p>
            <a:pPr marL="274320" lvl="0" indent="-262890" algn="l" rtl="0">
              <a:lnSpc>
                <a:spcPct val="100000"/>
              </a:lnSpc>
              <a:spcBef>
                <a:spcPts val="1800"/>
              </a:spcBef>
              <a:spcAft>
                <a:spcPts val="0"/>
              </a:spcAft>
              <a:buClr>
                <a:srgbClr val="034680"/>
              </a:buClr>
              <a:buSzPct val="114285"/>
              <a:buFont typeface="Arial"/>
              <a:buChar char="•"/>
            </a:pPr>
            <a:r>
              <a:rPr lang="en-US"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rPr>
              <a:t>While an OOS acts as a mechanism for the VR program to regulate the flow of individuals that can be served with the agency’s resources, there is no such mechanism in the statute or regulations for pre-employment transition services. </a:t>
            </a:r>
            <a:endParaRPr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endParaRPr>
          </a:p>
          <a:p>
            <a:pPr marL="274320" lvl="0" indent="-262890" algn="l" rtl="0">
              <a:lnSpc>
                <a:spcPct val="100000"/>
              </a:lnSpc>
              <a:spcBef>
                <a:spcPts val="1800"/>
              </a:spcBef>
              <a:spcAft>
                <a:spcPts val="0"/>
              </a:spcAft>
              <a:buClr>
                <a:srgbClr val="034680"/>
              </a:buClr>
              <a:buSzPct val="114285"/>
              <a:buFont typeface="Arial"/>
              <a:buChar char="•"/>
            </a:pPr>
            <a:r>
              <a:rPr lang="en-US"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rPr>
              <a:t>VR programs are encouraged to examine ways they are providing pre-employment transition services to:</a:t>
            </a:r>
            <a:endParaRPr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endParaRPr>
          </a:p>
          <a:p>
            <a:pPr marL="914400" lvl="1" indent="-346075" algn="l" rtl="0">
              <a:lnSpc>
                <a:spcPct val="100000"/>
              </a:lnSpc>
              <a:spcBef>
                <a:spcPts val="1800"/>
              </a:spcBef>
              <a:spcAft>
                <a:spcPts val="0"/>
              </a:spcAft>
              <a:buClr>
                <a:srgbClr val="377BBB"/>
              </a:buClr>
              <a:buSzPct val="95238"/>
              <a:buChar char="•"/>
            </a:pPr>
            <a:r>
              <a:rPr lang="en-US"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rPr>
              <a:t>use strategies to deliver methods that are more cost effective, &amp; </a:t>
            </a:r>
            <a:endParaRPr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endParaRPr>
          </a:p>
          <a:p>
            <a:pPr marL="914400" lvl="1" indent="-346075" algn="l" rtl="0">
              <a:lnSpc>
                <a:spcPct val="100000"/>
              </a:lnSpc>
              <a:spcBef>
                <a:spcPts val="1800"/>
              </a:spcBef>
              <a:spcAft>
                <a:spcPts val="0"/>
              </a:spcAft>
              <a:buClr>
                <a:srgbClr val="377BBB"/>
              </a:buClr>
              <a:buSzPct val="95238"/>
              <a:buChar char="•"/>
            </a:pPr>
            <a:r>
              <a:rPr lang="en-US" sz="2000" dirty="0">
                <a:solidFill>
                  <a:srgbClr val="034680"/>
                </a:solidFill>
                <a:latin typeface="Calibri" panose="020F0502020204030204" pitchFamily="34" charset="0"/>
                <a:ea typeface="Calibri" panose="020F0502020204030204" pitchFamily="34" charset="0"/>
                <a:cs typeface="Calibri" panose="020F0502020204030204" pitchFamily="34" charset="0"/>
                <a:sym typeface="Arial"/>
              </a:rPr>
              <a:t>evaluate services that should be considered an individualized VR transition service that students can receive once they apply, are determined eligible, and have an approved IPE.  </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Props1.xml><?xml version="1.0" encoding="utf-8"?>
<ds:datastoreItem xmlns:ds="http://schemas.openxmlformats.org/officeDocument/2006/customXml" ds:itemID="{76287253-BFD0-4B43-9F31-4D211290A40D}"/>
</file>

<file path=customXml/itemProps2.xml><?xml version="1.0" encoding="utf-8"?>
<ds:datastoreItem xmlns:ds="http://schemas.openxmlformats.org/officeDocument/2006/customXml" ds:itemID="{88CF6D44-80F6-4DFF-A66C-8F0FBE9D6E29}"/>
</file>

<file path=customXml/itemProps3.xml><?xml version="1.0" encoding="utf-8"?>
<ds:datastoreItem xmlns:ds="http://schemas.openxmlformats.org/officeDocument/2006/customXml" ds:itemID="{6C7A4881-DCB0-4175-9075-454862DF4940}"/>
</file>

<file path=docProps/app.xml><?xml version="1.0" encoding="utf-8"?>
<Properties xmlns="http://schemas.openxmlformats.org/officeDocument/2006/extended-properties" xmlns:vt="http://schemas.openxmlformats.org/officeDocument/2006/docPropsVTypes">
  <TotalTime>25</TotalTime>
  <Words>1676</Words>
  <Application>Microsoft Office PowerPoint</Application>
  <PresentationFormat>Widescreen</PresentationFormat>
  <Paragraphs>239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Noto Sans Symbols</vt:lpstr>
      <vt:lpstr>Georgia</vt:lpstr>
      <vt:lpstr>Montserrat</vt:lpstr>
      <vt:lpstr>NTR</vt:lpstr>
      <vt:lpstr>Arial</vt:lpstr>
      <vt:lpstr>Calibri</vt:lpstr>
      <vt:lpstr>Symbol</vt:lpstr>
      <vt:lpstr>Helvetica Neue</vt:lpstr>
      <vt:lpstr>Cambria</vt:lpstr>
      <vt:lpstr>NTACT-TheCollaborative</vt:lpstr>
      <vt:lpstr>Maximizing Partnerships &amp; Resources to Deliver Pre- Employment Transition Services</vt:lpstr>
      <vt:lpstr>National Technical Assistance Center on Transition: the Collaborative –       same name, new focused charge   Funded by U.S. Department of Education; Office of Special Education and Rehabilitative Services (OSERS) Funded from Fall 2025 – Fall 2030</vt:lpstr>
      <vt:lpstr>Pre-ETS: </vt:lpstr>
      <vt:lpstr>A Decade of Data:  How are we using it?  </vt:lpstr>
      <vt:lpstr>Students with Disabilities Data Reporting</vt:lpstr>
      <vt:lpstr>Using Data for decision making:   VR Data Comparison – PY 2023 Q4 VS PY 2024 Q4</vt:lpstr>
      <vt:lpstr>Using Data for Resource Planning</vt:lpstr>
      <vt:lpstr>Student Data and OOS </vt:lpstr>
      <vt:lpstr>OOS Resource Considerations &amp; Serving Students</vt:lpstr>
      <vt:lpstr>Leveraging Internal and External Partnerships</vt:lpstr>
      <vt:lpstr>Collaboration</vt:lpstr>
      <vt:lpstr>Maximizing Internal &amp; External Partnerships </vt:lpstr>
      <vt:lpstr>Maximizing Internal &amp; External Resources</vt:lpstr>
      <vt:lpstr>Co-enrollment Increases Pay</vt:lpstr>
      <vt:lpstr>State Examples Nebraska General &amp; Wyoming</vt:lpstr>
      <vt:lpstr>State Sharing </vt:lpstr>
      <vt:lpstr>Pre-ETS Improves Earnings &amp; Outcomes</vt:lpstr>
      <vt:lpstr>References</vt:lpstr>
      <vt:lpstr>Find us on:    #transitionTA transitionTA.org ntactc@uoregon.edu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Valerie Ruland</dc:creator>
  <cp:lastModifiedBy>Theresa Kulow</cp:lastModifiedBy>
  <cp:revision>1</cp:revision>
  <dcterms:created xsi:type="dcterms:W3CDTF">2021-03-10T17:04:54Z</dcterms:created>
  <dcterms:modified xsi:type="dcterms:W3CDTF">2026-03-20T19:43:04Z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y fmtid="{D5CDD505-2E9C-101B-9397-08002B2CF9AE}" pid="3" name="MediaServiceImageTags">
    <vt:lpwstr/>
  </property>
</Properties>
</file>