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31"/>
  </p:notesMasterIdLst>
  <p:sldIdLst>
    <p:sldId id="256" r:id="rId8"/>
    <p:sldId id="419" r:id="rId9"/>
    <p:sldId id="258" r:id="rId10"/>
    <p:sldId id="386" r:id="rId11"/>
    <p:sldId id="259" r:id="rId12"/>
    <p:sldId id="388" r:id="rId13"/>
    <p:sldId id="288" r:id="rId14"/>
    <p:sldId id="294" r:id="rId15"/>
    <p:sldId id="395" r:id="rId16"/>
    <p:sldId id="272" r:id="rId17"/>
    <p:sldId id="273" r:id="rId18"/>
    <p:sldId id="392" r:id="rId19"/>
    <p:sldId id="408" r:id="rId20"/>
    <p:sldId id="409" r:id="rId21"/>
    <p:sldId id="412" r:id="rId22"/>
    <p:sldId id="413" r:id="rId23"/>
    <p:sldId id="414" r:id="rId24"/>
    <p:sldId id="415" r:id="rId25"/>
    <p:sldId id="416" r:id="rId26"/>
    <p:sldId id="265" r:id="rId27"/>
    <p:sldId id="393" r:id="rId28"/>
    <p:sldId id="417" r:id="rId29"/>
    <p:sldId id="42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275320-E97C-DDDA-EE90-B5DAB50FFB54}" name="Bonessi, Donna (DARS)" initials="DB" userId="S::Donna.Bonessi@dars.virginia.gov::38c84787-8116-42da-93f5-60fb1df1a301" providerId="AD"/>
  <p188:author id="{B4B9935C-615A-3DF7-D459-59D6274FF3A3}" name="Stewart, John (DARS)" initials="JS" userId="S::John.Stewart@dars.virginia.gov::72cae48d-7f99-4102-a3cd-117c763f87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A814C-1999-483C-BE38-5BD6C124C06D}" v="1" dt="2026-03-30T18:45:06.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John (DARS)" userId="72cae48d-7f99-4102-a3cd-117c763f8790" providerId="ADAL" clId="{1B8EBE66-B8A1-41CD-AB12-A127879B9D4B}"/>
    <pc:docChg chg="modSld">
      <pc:chgData name="Stewart, John (DARS)" userId="72cae48d-7f99-4102-a3cd-117c763f8790" providerId="ADAL" clId="{1B8EBE66-B8A1-41CD-AB12-A127879B9D4B}" dt="2026-03-30T14:16:06.903" v="4" actId="20577"/>
      <pc:docMkLst>
        <pc:docMk/>
      </pc:docMkLst>
      <pc:sldChg chg="modSp mod">
        <pc:chgData name="Stewart, John (DARS)" userId="72cae48d-7f99-4102-a3cd-117c763f8790" providerId="ADAL" clId="{1B8EBE66-B8A1-41CD-AB12-A127879B9D4B}" dt="2026-03-30T14:16:06.903" v="4" actId="20577"/>
        <pc:sldMkLst>
          <pc:docMk/>
          <pc:sldMk cId="4050901953" sldId="392"/>
        </pc:sldMkLst>
        <pc:spChg chg="mod">
          <ac:chgData name="Stewart, John (DARS)" userId="72cae48d-7f99-4102-a3cd-117c763f8790" providerId="ADAL" clId="{1B8EBE66-B8A1-41CD-AB12-A127879B9D4B}" dt="2026-03-30T14:16:06.903" v="4" actId="20577"/>
          <ac:spMkLst>
            <pc:docMk/>
            <pc:sldMk cId="4050901953" sldId="392"/>
            <ac:spMk id="3" creationId="{8C5530CF-D0CA-3132-A364-F192476C8F7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15AE8-72DE-49F9-8212-60CDB5ADC594}"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A1FFF516-6F1F-4BA7-9124-6AF8E026F659}">
      <dgm:prSet/>
      <dgm:spPr/>
      <dgm:t>
        <a:bodyPr/>
        <a:lstStyle/>
        <a:p>
          <a:r>
            <a:rPr lang="en-US"/>
            <a:t>Individuals currently working in subminimum wage employment</a:t>
          </a:r>
        </a:p>
      </dgm:t>
    </dgm:pt>
    <dgm:pt modelId="{1C3DC21E-1F3F-4D30-B498-6A464030FB2B}" type="parTrans" cxnId="{8FFA7669-1BE0-4632-B584-612A429FC177}">
      <dgm:prSet/>
      <dgm:spPr/>
      <dgm:t>
        <a:bodyPr/>
        <a:lstStyle/>
        <a:p>
          <a:endParaRPr lang="en-US"/>
        </a:p>
      </dgm:t>
    </dgm:pt>
    <dgm:pt modelId="{8E9A1212-3F75-4AE0-B614-1F10432B0B59}" type="sibTrans" cxnId="{8FFA7669-1BE0-4632-B584-612A429FC177}">
      <dgm:prSet/>
      <dgm:spPr/>
      <dgm:t>
        <a:bodyPr/>
        <a:lstStyle/>
        <a:p>
          <a:endParaRPr lang="en-US"/>
        </a:p>
      </dgm:t>
    </dgm:pt>
    <dgm:pt modelId="{425B5CE5-A696-4F5A-BE49-9D5F27DF7BB5}">
      <dgm:prSet/>
      <dgm:spPr/>
      <dgm:t>
        <a:bodyPr/>
        <a:lstStyle/>
        <a:p>
          <a:r>
            <a:rPr lang="en-US"/>
            <a:t>Individuals formerly working in subminimum wage employment </a:t>
          </a:r>
        </a:p>
      </dgm:t>
    </dgm:pt>
    <dgm:pt modelId="{8EE100F8-0223-459F-9E58-ABF49F46689C}" type="parTrans" cxnId="{C9EF40B1-0062-4510-A6F2-690C972B1472}">
      <dgm:prSet/>
      <dgm:spPr/>
      <dgm:t>
        <a:bodyPr/>
        <a:lstStyle/>
        <a:p>
          <a:endParaRPr lang="en-US"/>
        </a:p>
      </dgm:t>
    </dgm:pt>
    <dgm:pt modelId="{6F289D5F-5CB4-48BB-830C-B8424410B6D4}" type="sibTrans" cxnId="{C9EF40B1-0062-4510-A6F2-690C972B1472}">
      <dgm:prSet/>
      <dgm:spPr/>
      <dgm:t>
        <a:bodyPr/>
        <a:lstStyle/>
        <a:p>
          <a:endParaRPr lang="en-US"/>
        </a:p>
      </dgm:t>
    </dgm:pt>
    <dgm:pt modelId="{76679658-6EC0-419B-A98C-772FB16B3BB3}">
      <dgm:prSet/>
      <dgm:spPr/>
      <dgm:t>
        <a:bodyPr/>
        <a:lstStyle/>
        <a:p>
          <a:r>
            <a:rPr lang="en-US"/>
            <a:t>Individuals educated in self-contained special education high school settings who are at risk for subminimum wage/sheltered employment</a:t>
          </a:r>
        </a:p>
      </dgm:t>
    </dgm:pt>
    <dgm:pt modelId="{96E6F973-C70D-41CF-82D6-98C3886D80E8}" type="parTrans" cxnId="{7FEB4C81-ED15-4DC5-AE5B-0C5E1C5636F9}">
      <dgm:prSet/>
      <dgm:spPr/>
      <dgm:t>
        <a:bodyPr/>
        <a:lstStyle/>
        <a:p>
          <a:endParaRPr lang="en-US"/>
        </a:p>
      </dgm:t>
    </dgm:pt>
    <dgm:pt modelId="{E07F7D30-7A1C-4B82-9142-0FF1D3A2990B}" type="sibTrans" cxnId="{7FEB4C81-ED15-4DC5-AE5B-0C5E1C5636F9}">
      <dgm:prSet/>
      <dgm:spPr/>
      <dgm:t>
        <a:bodyPr/>
        <a:lstStyle/>
        <a:p>
          <a:endParaRPr lang="en-US"/>
        </a:p>
      </dgm:t>
    </dgm:pt>
    <dgm:pt modelId="{1B575C01-39E4-4E71-B1E5-9B18AE3ABEF0}">
      <dgm:prSet/>
      <dgm:spPr>
        <a:solidFill>
          <a:srgbClr val="7030A0"/>
        </a:solidFill>
      </dgm:spPr>
      <dgm:t>
        <a:bodyPr/>
        <a:lstStyle/>
        <a:p>
          <a:r>
            <a:rPr lang="en-US"/>
            <a:t>Recent graduates educated in self-contained special education high school settings who are at risk for subminimum wage/sheltered employment</a:t>
          </a:r>
        </a:p>
      </dgm:t>
    </dgm:pt>
    <dgm:pt modelId="{2B7A90FD-7CD7-42B5-B3C3-D25FE641607B}" type="parTrans" cxnId="{67F15953-C1D8-4CCA-BEA2-1AAD60DD883A}">
      <dgm:prSet/>
      <dgm:spPr/>
      <dgm:t>
        <a:bodyPr/>
        <a:lstStyle/>
        <a:p>
          <a:endParaRPr lang="en-US"/>
        </a:p>
      </dgm:t>
    </dgm:pt>
    <dgm:pt modelId="{35FE8B9F-C189-4D54-9156-880404B574FC}" type="sibTrans" cxnId="{67F15953-C1D8-4CCA-BEA2-1AAD60DD883A}">
      <dgm:prSet/>
      <dgm:spPr/>
      <dgm:t>
        <a:bodyPr/>
        <a:lstStyle/>
        <a:p>
          <a:endParaRPr lang="en-US"/>
        </a:p>
      </dgm:t>
    </dgm:pt>
    <dgm:pt modelId="{C381642C-FBF8-47E5-949A-DE9E9C373995}">
      <dgm:prSet/>
      <dgm:spPr>
        <a:solidFill>
          <a:schemeClr val="accent5">
            <a:lumMod val="60000"/>
            <a:lumOff val="40000"/>
          </a:schemeClr>
        </a:solidFill>
      </dgm:spPr>
      <dgm:t>
        <a:bodyPr/>
        <a:lstStyle/>
        <a:p>
          <a:r>
            <a:rPr lang="en-US"/>
            <a:t>Individuals previously deemed having a disability that prevented them from working </a:t>
          </a:r>
        </a:p>
      </dgm:t>
    </dgm:pt>
    <dgm:pt modelId="{EC7045AD-DEAF-4F0C-8F2A-3911121FC6CF}" type="parTrans" cxnId="{1667C937-A01B-47E0-861D-70153A67A8FB}">
      <dgm:prSet/>
      <dgm:spPr/>
      <dgm:t>
        <a:bodyPr/>
        <a:lstStyle/>
        <a:p>
          <a:endParaRPr lang="en-US"/>
        </a:p>
      </dgm:t>
    </dgm:pt>
    <dgm:pt modelId="{AF1B9CF1-DA49-4DAE-B4FC-137EA45E1179}" type="sibTrans" cxnId="{1667C937-A01B-47E0-861D-70153A67A8FB}">
      <dgm:prSet/>
      <dgm:spPr/>
      <dgm:t>
        <a:bodyPr/>
        <a:lstStyle/>
        <a:p>
          <a:endParaRPr lang="en-US"/>
        </a:p>
      </dgm:t>
    </dgm:pt>
    <dgm:pt modelId="{2D4C453F-D94A-4530-B309-44EB87BCD878}" type="pres">
      <dgm:prSet presAssocID="{DDC15AE8-72DE-49F9-8212-60CDB5ADC594}" presName="diagram" presStyleCnt="0">
        <dgm:presLayoutVars>
          <dgm:dir/>
          <dgm:resizeHandles val="exact"/>
        </dgm:presLayoutVars>
      </dgm:prSet>
      <dgm:spPr/>
    </dgm:pt>
    <dgm:pt modelId="{220F1883-B466-47FC-9346-EF239EB53161}" type="pres">
      <dgm:prSet presAssocID="{A1FFF516-6F1F-4BA7-9124-6AF8E026F659}" presName="node" presStyleLbl="node1" presStyleIdx="0" presStyleCnt="5">
        <dgm:presLayoutVars>
          <dgm:bulletEnabled val="1"/>
        </dgm:presLayoutVars>
      </dgm:prSet>
      <dgm:spPr/>
    </dgm:pt>
    <dgm:pt modelId="{D370CEA9-F665-45B1-A859-CD81415A6DBE}" type="pres">
      <dgm:prSet presAssocID="{8E9A1212-3F75-4AE0-B614-1F10432B0B59}" presName="sibTrans" presStyleCnt="0"/>
      <dgm:spPr/>
    </dgm:pt>
    <dgm:pt modelId="{AE03F417-CC0C-4971-8198-B90A3B94D635}" type="pres">
      <dgm:prSet presAssocID="{425B5CE5-A696-4F5A-BE49-9D5F27DF7BB5}" presName="node" presStyleLbl="node1" presStyleIdx="1" presStyleCnt="5">
        <dgm:presLayoutVars>
          <dgm:bulletEnabled val="1"/>
        </dgm:presLayoutVars>
      </dgm:prSet>
      <dgm:spPr/>
    </dgm:pt>
    <dgm:pt modelId="{479FB26F-C316-4230-8CAF-5AA62B0F49CE}" type="pres">
      <dgm:prSet presAssocID="{6F289D5F-5CB4-48BB-830C-B8424410B6D4}" presName="sibTrans" presStyleCnt="0"/>
      <dgm:spPr/>
    </dgm:pt>
    <dgm:pt modelId="{F9E652AF-E73A-45D7-9C71-A90FF80AC289}" type="pres">
      <dgm:prSet presAssocID="{76679658-6EC0-419B-A98C-772FB16B3BB3}" presName="node" presStyleLbl="node1" presStyleIdx="2" presStyleCnt="5">
        <dgm:presLayoutVars>
          <dgm:bulletEnabled val="1"/>
        </dgm:presLayoutVars>
      </dgm:prSet>
      <dgm:spPr/>
    </dgm:pt>
    <dgm:pt modelId="{18F855BA-92D2-4B6A-8EA4-3C5ADE2A6F93}" type="pres">
      <dgm:prSet presAssocID="{E07F7D30-7A1C-4B82-9142-0FF1D3A2990B}" presName="sibTrans" presStyleCnt="0"/>
      <dgm:spPr/>
    </dgm:pt>
    <dgm:pt modelId="{F49F50DE-72C9-42C6-9063-0D0C44568146}" type="pres">
      <dgm:prSet presAssocID="{1B575C01-39E4-4E71-B1E5-9B18AE3ABEF0}" presName="node" presStyleLbl="node1" presStyleIdx="3" presStyleCnt="5">
        <dgm:presLayoutVars>
          <dgm:bulletEnabled val="1"/>
        </dgm:presLayoutVars>
      </dgm:prSet>
      <dgm:spPr/>
    </dgm:pt>
    <dgm:pt modelId="{D73219E0-36AB-49A2-A1EA-07F732D1F214}" type="pres">
      <dgm:prSet presAssocID="{35FE8B9F-C189-4D54-9156-880404B574FC}" presName="sibTrans" presStyleCnt="0"/>
      <dgm:spPr/>
    </dgm:pt>
    <dgm:pt modelId="{CB2CB01C-51E8-4D54-9C21-99C9F11C3864}" type="pres">
      <dgm:prSet presAssocID="{C381642C-FBF8-47E5-949A-DE9E9C373995}" presName="node" presStyleLbl="node1" presStyleIdx="4" presStyleCnt="5">
        <dgm:presLayoutVars>
          <dgm:bulletEnabled val="1"/>
        </dgm:presLayoutVars>
      </dgm:prSet>
      <dgm:spPr/>
    </dgm:pt>
  </dgm:ptLst>
  <dgm:cxnLst>
    <dgm:cxn modelId="{1E64F904-85AE-4C1E-AB33-C55AFF71B04F}" type="presOf" srcId="{DDC15AE8-72DE-49F9-8212-60CDB5ADC594}" destId="{2D4C453F-D94A-4530-B309-44EB87BCD878}" srcOrd="0" destOrd="0" presId="urn:microsoft.com/office/officeart/2005/8/layout/default"/>
    <dgm:cxn modelId="{4D342705-7539-4E78-BF3F-B38A8BB5AF46}" type="presOf" srcId="{425B5CE5-A696-4F5A-BE49-9D5F27DF7BB5}" destId="{AE03F417-CC0C-4971-8198-B90A3B94D635}" srcOrd="0" destOrd="0" presId="urn:microsoft.com/office/officeart/2005/8/layout/default"/>
    <dgm:cxn modelId="{70808006-74A9-4BAF-ABD3-8E20A9573DAA}" type="presOf" srcId="{C381642C-FBF8-47E5-949A-DE9E9C373995}" destId="{CB2CB01C-51E8-4D54-9C21-99C9F11C3864}" srcOrd="0" destOrd="0" presId="urn:microsoft.com/office/officeart/2005/8/layout/default"/>
    <dgm:cxn modelId="{2C4B0F37-BF3A-4AE1-ACA7-887DBDDB5D3D}" type="presOf" srcId="{A1FFF516-6F1F-4BA7-9124-6AF8E026F659}" destId="{220F1883-B466-47FC-9346-EF239EB53161}" srcOrd="0" destOrd="0" presId="urn:microsoft.com/office/officeart/2005/8/layout/default"/>
    <dgm:cxn modelId="{1667C937-A01B-47E0-861D-70153A67A8FB}" srcId="{DDC15AE8-72DE-49F9-8212-60CDB5ADC594}" destId="{C381642C-FBF8-47E5-949A-DE9E9C373995}" srcOrd="4" destOrd="0" parTransId="{EC7045AD-DEAF-4F0C-8F2A-3911121FC6CF}" sibTransId="{AF1B9CF1-DA49-4DAE-B4FC-137EA45E1179}"/>
    <dgm:cxn modelId="{8FFA7669-1BE0-4632-B584-612A429FC177}" srcId="{DDC15AE8-72DE-49F9-8212-60CDB5ADC594}" destId="{A1FFF516-6F1F-4BA7-9124-6AF8E026F659}" srcOrd="0" destOrd="0" parTransId="{1C3DC21E-1F3F-4D30-B498-6A464030FB2B}" sibTransId="{8E9A1212-3F75-4AE0-B614-1F10432B0B59}"/>
    <dgm:cxn modelId="{11C9394D-78F0-43BB-891B-D70DBC5F34AC}" type="presOf" srcId="{76679658-6EC0-419B-A98C-772FB16B3BB3}" destId="{F9E652AF-E73A-45D7-9C71-A90FF80AC289}" srcOrd="0" destOrd="0" presId="urn:microsoft.com/office/officeart/2005/8/layout/default"/>
    <dgm:cxn modelId="{67F15953-C1D8-4CCA-BEA2-1AAD60DD883A}" srcId="{DDC15AE8-72DE-49F9-8212-60CDB5ADC594}" destId="{1B575C01-39E4-4E71-B1E5-9B18AE3ABEF0}" srcOrd="3" destOrd="0" parTransId="{2B7A90FD-7CD7-42B5-B3C3-D25FE641607B}" sibTransId="{35FE8B9F-C189-4D54-9156-880404B574FC}"/>
    <dgm:cxn modelId="{7FEB4C81-ED15-4DC5-AE5B-0C5E1C5636F9}" srcId="{DDC15AE8-72DE-49F9-8212-60CDB5ADC594}" destId="{76679658-6EC0-419B-A98C-772FB16B3BB3}" srcOrd="2" destOrd="0" parTransId="{96E6F973-C70D-41CF-82D6-98C3886D80E8}" sibTransId="{E07F7D30-7A1C-4B82-9142-0FF1D3A2990B}"/>
    <dgm:cxn modelId="{F0DF7A99-0B25-4D9E-8E8A-DAFE4D699ABF}" type="presOf" srcId="{1B575C01-39E4-4E71-B1E5-9B18AE3ABEF0}" destId="{F49F50DE-72C9-42C6-9063-0D0C44568146}" srcOrd="0" destOrd="0" presId="urn:microsoft.com/office/officeart/2005/8/layout/default"/>
    <dgm:cxn modelId="{C9EF40B1-0062-4510-A6F2-690C972B1472}" srcId="{DDC15AE8-72DE-49F9-8212-60CDB5ADC594}" destId="{425B5CE5-A696-4F5A-BE49-9D5F27DF7BB5}" srcOrd="1" destOrd="0" parTransId="{8EE100F8-0223-459F-9E58-ABF49F46689C}" sibTransId="{6F289D5F-5CB4-48BB-830C-B8424410B6D4}"/>
    <dgm:cxn modelId="{795DE0DC-F180-45CD-B09B-00C9DA8A65A3}" type="presParOf" srcId="{2D4C453F-D94A-4530-B309-44EB87BCD878}" destId="{220F1883-B466-47FC-9346-EF239EB53161}" srcOrd="0" destOrd="0" presId="urn:microsoft.com/office/officeart/2005/8/layout/default"/>
    <dgm:cxn modelId="{842FB8CE-CCB4-444D-8C62-CCC915653320}" type="presParOf" srcId="{2D4C453F-D94A-4530-B309-44EB87BCD878}" destId="{D370CEA9-F665-45B1-A859-CD81415A6DBE}" srcOrd="1" destOrd="0" presId="urn:microsoft.com/office/officeart/2005/8/layout/default"/>
    <dgm:cxn modelId="{EE53D03D-94DC-4BAF-ACC3-2850DED10AEB}" type="presParOf" srcId="{2D4C453F-D94A-4530-B309-44EB87BCD878}" destId="{AE03F417-CC0C-4971-8198-B90A3B94D635}" srcOrd="2" destOrd="0" presId="urn:microsoft.com/office/officeart/2005/8/layout/default"/>
    <dgm:cxn modelId="{92B3B42F-F9C1-489F-AC23-15E25651201E}" type="presParOf" srcId="{2D4C453F-D94A-4530-B309-44EB87BCD878}" destId="{479FB26F-C316-4230-8CAF-5AA62B0F49CE}" srcOrd="3" destOrd="0" presId="urn:microsoft.com/office/officeart/2005/8/layout/default"/>
    <dgm:cxn modelId="{DE8BBA92-CDB6-449F-8A7C-9A4B1F22086A}" type="presParOf" srcId="{2D4C453F-D94A-4530-B309-44EB87BCD878}" destId="{F9E652AF-E73A-45D7-9C71-A90FF80AC289}" srcOrd="4" destOrd="0" presId="urn:microsoft.com/office/officeart/2005/8/layout/default"/>
    <dgm:cxn modelId="{92340992-A221-485B-97A2-772B150A9868}" type="presParOf" srcId="{2D4C453F-D94A-4530-B309-44EB87BCD878}" destId="{18F855BA-92D2-4B6A-8EA4-3C5ADE2A6F93}" srcOrd="5" destOrd="0" presId="urn:microsoft.com/office/officeart/2005/8/layout/default"/>
    <dgm:cxn modelId="{7B11C4FB-A419-41FD-89B6-479DD98C94FE}" type="presParOf" srcId="{2D4C453F-D94A-4530-B309-44EB87BCD878}" destId="{F49F50DE-72C9-42C6-9063-0D0C44568146}" srcOrd="6" destOrd="0" presId="urn:microsoft.com/office/officeart/2005/8/layout/default"/>
    <dgm:cxn modelId="{627CCD5D-19E9-4C4C-BD58-3CC48C446ECD}" type="presParOf" srcId="{2D4C453F-D94A-4530-B309-44EB87BCD878}" destId="{D73219E0-36AB-49A2-A1EA-07F732D1F214}" srcOrd="7" destOrd="0" presId="urn:microsoft.com/office/officeart/2005/8/layout/default"/>
    <dgm:cxn modelId="{863A675A-D2F7-4719-813E-A0CF9FB8C093}" type="presParOf" srcId="{2D4C453F-D94A-4530-B309-44EB87BCD878}" destId="{CB2CB01C-51E8-4D54-9C21-99C9F11C386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39F60-CD14-49E9-ACB1-EC562BE0BA4D}"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CF6556A6-8444-4A88-9308-77CA5DDFA485}">
      <dgm:prSet/>
      <dgm:spPr/>
      <dgm:t>
        <a:bodyPr/>
        <a:lstStyle/>
        <a:p>
          <a:r>
            <a:rPr lang="en-US"/>
            <a:t>Connecting</a:t>
          </a:r>
        </a:p>
      </dgm:t>
    </dgm:pt>
    <dgm:pt modelId="{FF7DB60C-4EBC-4BFF-9410-84EB42C2352D}" type="parTrans" cxnId="{EA4EB4B5-E60E-4A6C-A354-C1F3A023DE47}">
      <dgm:prSet/>
      <dgm:spPr/>
      <dgm:t>
        <a:bodyPr/>
        <a:lstStyle/>
        <a:p>
          <a:endParaRPr lang="en-US"/>
        </a:p>
      </dgm:t>
    </dgm:pt>
    <dgm:pt modelId="{8A71BA9F-3D47-439F-AAA4-C8E0DF350BC0}" type="sibTrans" cxnId="{EA4EB4B5-E60E-4A6C-A354-C1F3A023DE47}">
      <dgm:prSet/>
      <dgm:spPr/>
      <dgm:t>
        <a:bodyPr/>
        <a:lstStyle/>
        <a:p>
          <a:endParaRPr lang="en-US"/>
        </a:p>
      </dgm:t>
    </dgm:pt>
    <dgm:pt modelId="{087A2FA8-716A-43A3-9DE1-FB201727EA40}">
      <dgm:prSet/>
      <dgm:spPr/>
      <dgm:t>
        <a:bodyPr/>
        <a:lstStyle/>
        <a:p>
          <a:r>
            <a:rPr lang="en-US"/>
            <a:t>Connecting individuals to the resources they need </a:t>
          </a:r>
        </a:p>
      </dgm:t>
    </dgm:pt>
    <dgm:pt modelId="{7A84958B-3EB5-4242-8435-1E7B274E8888}" type="parTrans" cxnId="{9574C23E-D901-4BFE-BE6A-49202537023E}">
      <dgm:prSet/>
      <dgm:spPr/>
      <dgm:t>
        <a:bodyPr/>
        <a:lstStyle/>
        <a:p>
          <a:endParaRPr lang="en-US"/>
        </a:p>
      </dgm:t>
    </dgm:pt>
    <dgm:pt modelId="{034E1DBE-3C89-4CD4-BCEF-BC2196BEC2AF}" type="sibTrans" cxnId="{9574C23E-D901-4BFE-BE6A-49202537023E}">
      <dgm:prSet/>
      <dgm:spPr/>
      <dgm:t>
        <a:bodyPr/>
        <a:lstStyle/>
        <a:p>
          <a:endParaRPr lang="en-US"/>
        </a:p>
      </dgm:t>
    </dgm:pt>
    <dgm:pt modelId="{7D670850-7219-4F79-977C-82DE77A93342}">
      <dgm:prSet/>
      <dgm:spPr/>
      <dgm:t>
        <a:bodyPr/>
        <a:lstStyle/>
        <a:p>
          <a:r>
            <a:rPr lang="en-US"/>
            <a:t>Helping</a:t>
          </a:r>
        </a:p>
      </dgm:t>
    </dgm:pt>
    <dgm:pt modelId="{5FEBAD0D-517A-49B7-984C-CC236D36B5D7}" type="parTrans" cxnId="{12AF0F56-9F2D-4C87-B765-BC4FF64CE4EC}">
      <dgm:prSet/>
      <dgm:spPr/>
      <dgm:t>
        <a:bodyPr/>
        <a:lstStyle/>
        <a:p>
          <a:endParaRPr lang="en-US"/>
        </a:p>
      </dgm:t>
    </dgm:pt>
    <dgm:pt modelId="{DD381873-A790-4A74-922A-630A443E554C}" type="sibTrans" cxnId="{12AF0F56-9F2D-4C87-B765-BC4FF64CE4EC}">
      <dgm:prSet/>
      <dgm:spPr/>
      <dgm:t>
        <a:bodyPr/>
        <a:lstStyle/>
        <a:p>
          <a:endParaRPr lang="en-US"/>
        </a:p>
      </dgm:t>
    </dgm:pt>
    <dgm:pt modelId="{72EFC602-76F2-4084-B319-26BD1AF4CEB4}">
      <dgm:prSet/>
      <dgm:spPr/>
      <dgm:t>
        <a:bodyPr/>
        <a:lstStyle/>
        <a:p>
          <a:r>
            <a:rPr lang="en-US"/>
            <a:t>Helping Families to be better equipped to navigate systems</a:t>
          </a:r>
        </a:p>
      </dgm:t>
    </dgm:pt>
    <dgm:pt modelId="{F99FEB0C-3707-4F64-8406-E7DCACFAA19C}" type="parTrans" cxnId="{D7DF2C60-3FC0-46A2-BBF9-715AF750C83D}">
      <dgm:prSet/>
      <dgm:spPr/>
      <dgm:t>
        <a:bodyPr/>
        <a:lstStyle/>
        <a:p>
          <a:endParaRPr lang="en-US"/>
        </a:p>
      </dgm:t>
    </dgm:pt>
    <dgm:pt modelId="{BE8A4240-8BBC-4F3B-9814-910E8F48232C}" type="sibTrans" cxnId="{D7DF2C60-3FC0-46A2-BBF9-715AF750C83D}">
      <dgm:prSet/>
      <dgm:spPr/>
      <dgm:t>
        <a:bodyPr/>
        <a:lstStyle/>
        <a:p>
          <a:endParaRPr lang="en-US"/>
        </a:p>
      </dgm:t>
    </dgm:pt>
    <dgm:pt modelId="{0F195EC8-1E07-437B-BC58-B718BD7FAD33}">
      <dgm:prSet/>
      <dgm:spPr/>
      <dgm:t>
        <a:bodyPr/>
        <a:lstStyle/>
        <a:p>
          <a:r>
            <a:rPr lang="en-US"/>
            <a:t>Helping</a:t>
          </a:r>
        </a:p>
      </dgm:t>
    </dgm:pt>
    <dgm:pt modelId="{A30733AB-A371-4146-91D4-AF540DF15503}" type="parTrans" cxnId="{B226727A-793D-433C-A3C3-A74445E98A06}">
      <dgm:prSet/>
      <dgm:spPr/>
      <dgm:t>
        <a:bodyPr/>
        <a:lstStyle/>
        <a:p>
          <a:endParaRPr lang="en-US"/>
        </a:p>
      </dgm:t>
    </dgm:pt>
    <dgm:pt modelId="{B6085761-5A7B-4978-A4A8-3A686C2CF16A}" type="sibTrans" cxnId="{B226727A-793D-433C-A3C3-A74445E98A06}">
      <dgm:prSet/>
      <dgm:spPr/>
      <dgm:t>
        <a:bodyPr/>
        <a:lstStyle/>
        <a:p>
          <a:endParaRPr lang="en-US"/>
        </a:p>
      </dgm:t>
    </dgm:pt>
    <dgm:pt modelId="{0A5D45E0-6F9F-4AB5-BD4F-C5144CB08B7E}">
      <dgm:prSet/>
      <dgm:spPr/>
      <dgm:t>
        <a:bodyPr/>
        <a:lstStyle/>
        <a:p>
          <a:r>
            <a:rPr lang="en-US"/>
            <a:t>Helping families to feel confident in pursuing CIE</a:t>
          </a:r>
        </a:p>
      </dgm:t>
    </dgm:pt>
    <dgm:pt modelId="{8B695920-FEF7-4212-8073-861CE8C78CE9}" type="parTrans" cxnId="{48088AEE-6429-4FD1-8BE1-F3DCA311D476}">
      <dgm:prSet/>
      <dgm:spPr/>
      <dgm:t>
        <a:bodyPr/>
        <a:lstStyle/>
        <a:p>
          <a:endParaRPr lang="en-US"/>
        </a:p>
      </dgm:t>
    </dgm:pt>
    <dgm:pt modelId="{37A04EFA-CA36-4E71-B359-BB35ACBA84D2}" type="sibTrans" cxnId="{48088AEE-6429-4FD1-8BE1-F3DCA311D476}">
      <dgm:prSet/>
      <dgm:spPr/>
      <dgm:t>
        <a:bodyPr/>
        <a:lstStyle/>
        <a:p>
          <a:endParaRPr lang="en-US"/>
        </a:p>
      </dgm:t>
    </dgm:pt>
    <dgm:pt modelId="{C65379B8-9360-4A99-8CC0-EB05BAA8D211}" type="pres">
      <dgm:prSet presAssocID="{AE039F60-CD14-49E9-ACB1-EC562BE0BA4D}" presName="Name0" presStyleCnt="0">
        <dgm:presLayoutVars>
          <dgm:dir/>
          <dgm:animLvl val="lvl"/>
          <dgm:resizeHandles val="exact"/>
        </dgm:presLayoutVars>
      </dgm:prSet>
      <dgm:spPr/>
    </dgm:pt>
    <dgm:pt modelId="{02D80084-516C-45FB-93CE-55DC08BFB889}" type="pres">
      <dgm:prSet presAssocID="{CF6556A6-8444-4A88-9308-77CA5DDFA485}" presName="linNode" presStyleCnt="0"/>
      <dgm:spPr/>
    </dgm:pt>
    <dgm:pt modelId="{B0C6379A-B03B-4177-AE7A-4701786B34CC}" type="pres">
      <dgm:prSet presAssocID="{CF6556A6-8444-4A88-9308-77CA5DDFA485}" presName="parentText" presStyleLbl="alignNode1" presStyleIdx="0" presStyleCnt="3">
        <dgm:presLayoutVars>
          <dgm:chMax val="1"/>
          <dgm:bulletEnabled/>
        </dgm:presLayoutVars>
      </dgm:prSet>
      <dgm:spPr/>
    </dgm:pt>
    <dgm:pt modelId="{3CEE8C55-6B7A-4A55-91B4-0C7C490FEC95}" type="pres">
      <dgm:prSet presAssocID="{CF6556A6-8444-4A88-9308-77CA5DDFA485}" presName="descendantText" presStyleLbl="alignAccFollowNode1" presStyleIdx="0" presStyleCnt="3">
        <dgm:presLayoutVars>
          <dgm:bulletEnabled/>
        </dgm:presLayoutVars>
      </dgm:prSet>
      <dgm:spPr/>
    </dgm:pt>
    <dgm:pt modelId="{DDABD780-811C-4872-A234-21EF021042E5}" type="pres">
      <dgm:prSet presAssocID="{8A71BA9F-3D47-439F-AAA4-C8E0DF350BC0}" presName="sp" presStyleCnt="0"/>
      <dgm:spPr/>
    </dgm:pt>
    <dgm:pt modelId="{59D41EE1-0238-4F89-937D-AC2739D7E3A4}" type="pres">
      <dgm:prSet presAssocID="{7D670850-7219-4F79-977C-82DE77A93342}" presName="linNode" presStyleCnt="0"/>
      <dgm:spPr/>
    </dgm:pt>
    <dgm:pt modelId="{14230639-71CC-493F-B092-46C2037D90B2}" type="pres">
      <dgm:prSet presAssocID="{7D670850-7219-4F79-977C-82DE77A93342}" presName="parentText" presStyleLbl="alignNode1" presStyleIdx="1" presStyleCnt="3">
        <dgm:presLayoutVars>
          <dgm:chMax val="1"/>
          <dgm:bulletEnabled/>
        </dgm:presLayoutVars>
      </dgm:prSet>
      <dgm:spPr/>
    </dgm:pt>
    <dgm:pt modelId="{51749C68-B8A5-4788-A614-C3B967B56822}" type="pres">
      <dgm:prSet presAssocID="{7D670850-7219-4F79-977C-82DE77A93342}" presName="descendantText" presStyleLbl="alignAccFollowNode1" presStyleIdx="1" presStyleCnt="3">
        <dgm:presLayoutVars>
          <dgm:bulletEnabled/>
        </dgm:presLayoutVars>
      </dgm:prSet>
      <dgm:spPr/>
    </dgm:pt>
    <dgm:pt modelId="{FE45F6BD-8BEC-448C-838B-0127DC5E5673}" type="pres">
      <dgm:prSet presAssocID="{DD381873-A790-4A74-922A-630A443E554C}" presName="sp" presStyleCnt="0"/>
      <dgm:spPr/>
    </dgm:pt>
    <dgm:pt modelId="{A983DD92-78EE-4208-B350-B111AC6A5EC5}" type="pres">
      <dgm:prSet presAssocID="{0F195EC8-1E07-437B-BC58-B718BD7FAD33}" presName="linNode" presStyleCnt="0"/>
      <dgm:spPr/>
    </dgm:pt>
    <dgm:pt modelId="{975D7516-B494-4040-A4D6-528936367DAF}" type="pres">
      <dgm:prSet presAssocID="{0F195EC8-1E07-437B-BC58-B718BD7FAD33}" presName="parentText" presStyleLbl="alignNode1" presStyleIdx="2" presStyleCnt="3">
        <dgm:presLayoutVars>
          <dgm:chMax val="1"/>
          <dgm:bulletEnabled/>
        </dgm:presLayoutVars>
      </dgm:prSet>
      <dgm:spPr/>
    </dgm:pt>
    <dgm:pt modelId="{AD247E22-2C0B-40B6-9F2D-AE3F5F031C4B}" type="pres">
      <dgm:prSet presAssocID="{0F195EC8-1E07-437B-BC58-B718BD7FAD33}" presName="descendantText" presStyleLbl="alignAccFollowNode1" presStyleIdx="2" presStyleCnt="3">
        <dgm:presLayoutVars>
          <dgm:bulletEnabled/>
        </dgm:presLayoutVars>
      </dgm:prSet>
      <dgm:spPr/>
    </dgm:pt>
  </dgm:ptLst>
  <dgm:cxnLst>
    <dgm:cxn modelId="{A546370D-5A5A-4D76-9981-5EA3EDFCA9C7}" type="presOf" srcId="{7D670850-7219-4F79-977C-82DE77A93342}" destId="{14230639-71CC-493F-B092-46C2037D90B2}" srcOrd="0" destOrd="0" presId="urn:microsoft.com/office/officeart/2016/7/layout/VerticalSolidActionList"/>
    <dgm:cxn modelId="{9574C23E-D901-4BFE-BE6A-49202537023E}" srcId="{CF6556A6-8444-4A88-9308-77CA5DDFA485}" destId="{087A2FA8-716A-43A3-9DE1-FB201727EA40}" srcOrd="0" destOrd="0" parTransId="{7A84958B-3EB5-4242-8435-1E7B274E8888}" sibTransId="{034E1DBE-3C89-4CD4-BCEF-BC2196BEC2AF}"/>
    <dgm:cxn modelId="{D7DF2C60-3FC0-46A2-BBF9-715AF750C83D}" srcId="{7D670850-7219-4F79-977C-82DE77A93342}" destId="{72EFC602-76F2-4084-B319-26BD1AF4CEB4}" srcOrd="0" destOrd="0" parTransId="{F99FEB0C-3707-4F64-8406-E7DCACFAA19C}" sibTransId="{BE8A4240-8BBC-4F3B-9814-910E8F48232C}"/>
    <dgm:cxn modelId="{50F25D60-05FD-4FFB-B5B1-80817FCDAE7D}" type="presOf" srcId="{CF6556A6-8444-4A88-9308-77CA5DDFA485}" destId="{B0C6379A-B03B-4177-AE7A-4701786B34CC}" srcOrd="0" destOrd="0" presId="urn:microsoft.com/office/officeart/2016/7/layout/VerticalSolidActionList"/>
    <dgm:cxn modelId="{0FF4AA41-3583-4E75-B836-9608D7F58CFB}" type="presOf" srcId="{AE039F60-CD14-49E9-ACB1-EC562BE0BA4D}" destId="{C65379B8-9360-4A99-8CC0-EB05BAA8D211}" srcOrd="0" destOrd="0" presId="urn:microsoft.com/office/officeart/2016/7/layout/VerticalSolidActionList"/>
    <dgm:cxn modelId="{12AF0F56-9F2D-4C87-B765-BC4FF64CE4EC}" srcId="{AE039F60-CD14-49E9-ACB1-EC562BE0BA4D}" destId="{7D670850-7219-4F79-977C-82DE77A93342}" srcOrd="1" destOrd="0" parTransId="{5FEBAD0D-517A-49B7-984C-CC236D36B5D7}" sibTransId="{DD381873-A790-4A74-922A-630A443E554C}"/>
    <dgm:cxn modelId="{B226727A-793D-433C-A3C3-A74445E98A06}" srcId="{AE039F60-CD14-49E9-ACB1-EC562BE0BA4D}" destId="{0F195EC8-1E07-437B-BC58-B718BD7FAD33}" srcOrd="2" destOrd="0" parTransId="{A30733AB-A371-4146-91D4-AF540DF15503}" sibTransId="{B6085761-5A7B-4978-A4A8-3A686C2CF16A}"/>
    <dgm:cxn modelId="{81505D8D-C57C-41B7-B4B0-93DED950EE1D}" type="presOf" srcId="{72EFC602-76F2-4084-B319-26BD1AF4CEB4}" destId="{51749C68-B8A5-4788-A614-C3B967B56822}" srcOrd="0" destOrd="0" presId="urn:microsoft.com/office/officeart/2016/7/layout/VerticalSolidActionList"/>
    <dgm:cxn modelId="{D1CDCA8F-AFBF-42A5-A4F6-A372F66ADD7A}" type="presOf" srcId="{0F195EC8-1E07-437B-BC58-B718BD7FAD33}" destId="{975D7516-B494-4040-A4D6-528936367DAF}" srcOrd="0" destOrd="0" presId="urn:microsoft.com/office/officeart/2016/7/layout/VerticalSolidActionList"/>
    <dgm:cxn modelId="{D96941A5-E6CF-4573-BE79-09090AD0EE27}" type="presOf" srcId="{087A2FA8-716A-43A3-9DE1-FB201727EA40}" destId="{3CEE8C55-6B7A-4A55-91B4-0C7C490FEC95}" srcOrd="0" destOrd="0" presId="urn:microsoft.com/office/officeart/2016/7/layout/VerticalSolidActionList"/>
    <dgm:cxn modelId="{EA4EB4B5-E60E-4A6C-A354-C1F3A023DE47}" srcId="{AE039F60-CD14-49E9-ACB1-EC562BE0BA4D}" destId="{CF6556A6-8444-4A88-9308-77CA5DDFA485}" srcOrd="0" destOrd="0" parTransId="{FF7DB60C-4EBC-4BFF-9410-84EB42C2352D}" sibTransId="{8A71BA9F-3D47-439F-AAA4-C8E0DF350BC0}"/>
    <dgm:cxn modelId="{1684E5BF-CF3C-4D38-BEE1-5DC9556DE78B}" type="presOf" srcId="{0A5D45E0-6F9F-4AB5-BD4F-C5144CB08B7E}" destId="{AD247E22-2C0B-40B6-9F2D-AE3F5F031C4B}" srcOrd="0" destOrd="0" presId="urn:microsoft.com/office/officeart/2016/7/layout/VerticalSolidActionList"/>
    <dgm:cxn modelId="{48088AEE-6429-4FD1-8BE1-F3DCA311D476}" srcId="{0F195EC8-1E07-437B-BC58-B718BD7FAD33}" destId="{0A5D45E0-6F9F-4AB5-BD4F-C5144CB08B7E}" srcOrd="0" destOrd="0" parTransId="{8B695920-FEF7-4212-8073-861CE8C78CE9}" sibTransId="{37A04EFA-CA36-4E71-B359-BB35ACBA84D2}"/>
    <dgm:cxn modelId="{8AD9D65D-56A8-4DAB-8F6F-1E004DB90CE7}" type="presParOf" srcId="{C65379B8-9360-4A99-8CC0-EB05BAA8D211}" destId="{02D80084-516C-45FB-93CE-55DC08BFB889}" srcOrd="0" destOrd="0" presId="urn:microsoft.com/office/officeart/2016/7/layout/VerticalSolidActionList"/>
    <dgm:cxn modelId="{961F9F01-A645-4C58-A46C-1C3E1E2C0EB8}" type="presParOf" srcId="{02D80084-516C-45FB-93CE-55DC08BFB889}" destId="{B0C6379A-B03B-4177-AE7A-4701786B34CC}" srcOrd="0" destOrd="0" presId="urn:microsoft.com/office/officeart/2016/7/layout/VerticalSolidActionList"/>
    <dgm:cxn modelId="{80223D46-ED0E-402F-AC6E-FD93CE0D451A}" type="presParOf" srcId="{02D80084-516C-45FB-93CE-55DC08BFB889}" destId="{3CEE8C55-6B7A-4A55-91B4-0C7C490FEC95}" srcOrd="1" destOrd="0" presId="urn:microsoft.com/office/officeart/2016/7/layout/VerticalSolidActionList"/>
    <dgm:cxn modelId="{C87C5535-CDB6-4680-93B4-9D00E36E3DD6}" type="presParOf" srcId="{C65379B8-9360-4A99-8CC0-EB05BAA8D211}" destId="{DDABD780-811C-4872-A234-21EF021042E5}" srcOrd="1" destOrd="0" presId="urn:microsoft.com/office/officeart/2016/7/layout/VerticalSolidActionList"/>
    <dgm:cxn modelId="{DF913819-40A5-4008-875D-185EB462565C}" type="presParOf" srcId="{C65379B8-9360-4A99-8CC0-EB05BAA8D211}" destId="{59D41EE1-0238-4F89-937D-AC2739D7E3A4}" srcOrd="2" destOrd="0" presId="urn:microsoft.com/office/officeart/2016/7/layout/VerticalSolidActionList"/>
    <dgm:cxn modelId="{4E1E3FFC-2EAF-4FDB-9486-69158A746A0F}" type="presParOf" srcId="{59D41EE1-0238-4F89-937D-AC2739D7E3A4}" destId="{14230639-71CC-493F-B092-46C2037D90B2}" srcOrd="0" destOrd="0" presId="urn:microsoft.com/office/officeart/2016/7/layout/VerticalSolidActionList"/>
    <dgm:cxn modelId="{6DA44438-FE9E-4AE7-ABB7-D0B5953B8B97}" type="presParOf" srcId="{59D41EE1-0238-4F89-937D-AC2739D7E3A4}" destId="{51749C68-B8A5-4788-A614-C3B967B56822}" srcOrd="1" destOrd="0" presId="urn:microsoft.com/office/officeart/2016/7/layout/VerticalSolidActionList"/>
    <dgm:cxn modelId="{1C2C6FC8-1862-4046-9BEA-D24FE8C4348B}" type="presParOf" srcId="{C65379B8-9360-4A99-8CC0-EB05BAA8D211}" destId="{FE45F6BD-8BEC-448C-838B-0127DC5E5673}" srcOrd="3" destOrd="0" presId="urn:microsoft.com/office/officeart/2016/7/layout/VerticalSolidActionList"/>
    <dgm:cxn modelId="{39B7DB12-CB04-42F7-9CC7-9D401E7DD412}" type="presParOf" srcId="{C65379B8-9360-4A99-8CC0-EB05BAA8D211}" destId="{A983DD92-78EE-4208-B350-B111AC6A5EC5}" srcOrd="4" destOrd="0" presId="urn:microsoft.com/office/officeart/2016/7/layout/VerticalSolidActionList"/>
    <dgm:cxn modelId="{22E9A125-3766-4ECF-91E9-88AE2C99425E}" type="presParOf" srcId="{A983DD92-78EE-4208-B350-B111AC6A5EC5}" destId="{975D7516-B494-4040-A4D6-528936367DAF}" srcOrd="0" destOrd="0" presId="urn:microsoft.com/office/officeart/2016/7/layout/VerticalSolidActionList"/>
    <dgm:cxn modelId="{36AEBA14-B192-4FCC-926B-8B4CCE299BFB}" type="presParOf" srcId="{A983DD92-78EE-4208-B350-B111AC6A5EC5}" destId="{AD247E22-2C0B-40B6-9F2D-AE3F5F031C4B}"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AB5FD8-4C96-4765-98B6-1D7DD43E00E3}" type="doc">
      <dgm:prSet loTypeId="urn:microsoft.com/office/officeart/2008/layout/LinedList" loCatId="list" qsTypeId="urn:microsoft.com/office/officeart/2005/8/quickstyle/simple2" qsCatId="simple" csTypeId="urn:microsoft.com/office/officeart/2005/8/colors/accent6_2" csCatId="accent6"/>
      <dgm:spPr/>
      <dgm:t>
        <a:bodyPr/>
        <a:lstStyle/>
        <a:p>
          <a:endParaRPr lang="en-US"/>
        </a:p>
      </dgm:t>
    </dgm:pt>
    <dgm:pt modelId="{D53A9D7C-7E7D-4424-B24F-32D75466D1B3}">
      <dgm:prSet/>
      <dgm:spPr/>
      <dgm:t>
        <a:bodyPr/>
        <a:lstStyle/>
        <a:p>
          <a:r>
            <a:rPr lang="en-US"/>
            <a:t>Participants earning  $12.77 ( current Virginia minimum wage) to as  high as $17.00/ hour. Average $15.38/hour </a:t>
          </a:r>
        </a:p>
      </dgm:t>
    </dgm:pt>
    <dgm:pt modelId="{84EF926F-6EDD-4B40-87DD-2A69F798A237}" type="parTrans" cxnId="{D620BD04-F3CA-4ED6-A18E-B6FEB0D8E390}">
      <dgm:prSet/>
      <dgm:spPr/>
      <dgm:t>
        <a:bodyPr/>
        <a:lstStyle/>
        <a:p>
          <a:endParaRPr lang="en-US"/>
        </a:p>
      </dgm:t>
    </dgm:pt>
    <dgm:pt modelId="{907B511F-96E0-4602-8888-58641C099988}" type="sibTrans" cxnId="{D620BD04-F3CA-4ED6-A18E-B6FEB0D8E390}">
      <dgm:prSet/>
      <dgm:spPr/>
      <dgm:t>
        <a:bodyPr/>
        <a:lstStyle/>
        <a:p>
          <a:endParaRPr lang="en-US"/>
        </a:p>
      </dgm:t>
    </dgm:pt>
    <dgm:pt modelId="{464C06EE-83C6-4A11-A546-F84B283C2AA7}">
      <dgm:prSet/>
      <dgm:spPr/>
      <dgm:t>
        <a:bodyPr/>
        <a:lstStyle/>
        <a:p>
          <a:r>
            <a:rPr lang="en-US"/>
            <a:t>Participants working as many as 20 hours per week</a:t>
          </a:r>
        </a:p>
      </dgm:t>
    </dgm:pt>
    <dgm:pt modelId="{867345EB-323C-4183-B691-94A5FF193829}" type="parTrans" cxnId="{38CA594C-1283-4B4E-924C-0AAE1941B2F6}">
      <dgm:prSet/>
      <dgm:spPr/>
      <dgm:t>
        <a:bodyPr/>
        <a:lstStyle/>
        <a:p>
          <a:endParaRPr lang="en-US"/>
        </a:p>
      </dgm:t>
    </dgm:pt>
    <dgm:pt modelId="{26028A3E-6CFD-407C-8010-D59FC4E4E783}" type="sibTrans" cxnId="{38CA594C-1283-4B4E-924C-0AAE1941B2F6}">
      <dgm:prSet/>
      <dgm:spPr/>
      <dgm:t>
        <a:bodyPr/>
        <a:lstStyle/>
        <a:p>
          <a:endParaRPr lang="en-US"/>
        </a:p>
      </dgm:t>
    </dgm:pt>
    <dgm:pt modelId="{5F5B84FB-EF7D-4215-BE81-46115ECDD4DD}">
      <dgm:prSet/>
      <dgm:spPr/>
      <dgm:t>
        <a:bodyPr/>
        <a:lstStyle/>
        <a:p>
          <a:r>
            <a:rPr lang="en-US"/>
            <a:t>More than half of those who have become engaged in CIE have had their cases closed -rehabilitated</a:t>
          </a:r>
        </a:p>
      </dgm:t>
    </dgm:pt>
    <dgm:pt modelId="{324070C9-E21E-4241-83EB-697E9A5D54D1}" type="parTrans" cxnId="{DD8E57DA-128A-4980-97A9-7DA9976A74B2}">
      <dgm:prSet/>
      <dgm:spPr/>
      <dgm:t>
        <a:bodyPr/>
        <a:lstStyle/>
        <a:p>
          <a:endParaRPr lang="en-US"/>
        </a:p>
      </dgm:t>
    </dgm:pt>
    <dgm:pt modelId="{5A958FA3-F178-41A0-9BCA-3BC73EF19034}" type="sibTrans" cxnId="{DD8E57DA-128A-4980-97A9-7DA9976A74B2}">
      <dgm:prSet/>
      <dgm:spPr/>
      <dgm:t>
        <a:bodyPr/>
        <a:lstStyle/>
        <a:p>
          <a:endParaRPr lang="en-US"/>
        </a:p>
      </dgm:t>
    </dgm:pt>
    <dgm:pt modelId="{93EB47AE-B22F-4ED2-A85B-1CB7887876B6}" type="pres">
      <dgm:prSet presAssocID="{15AB5FD8-4C96-4765-98B6-1D7DD43E00E3}" presName="vert0" presStyleCnt="0">
        <dgm:presLayoutVars>
          <dgm:dir/>
          <dgm:animOne val="branch"/>
          <dgm:animLvl val="lvl"/>
        </dgm:presLayoutVars>
      </dgm:prSet>
      <dgm:spPr/>
    </dgm:pt>
    <dgm:pt modelId="{07B340D7-263B-47D0-B4B8-7F54BB1C46F5}" type="pres">
      <dgm:prSet presAssocID="{D53A9D7C-7E7D-4424-B24F-32D75466D1B3}" presName="thickLine" presStyleLbl="alignNode1" presStyleIdx="0" presStyleCnt="3"/>
      <dgm:spPr/>
    </dgm:pt>
    <dgm:pt modelId="{8DE738CC-C0F4-40E9-90A5-3E9D4A59950B}" type="pres">
      <dgm:prSet presAssocID="{D53A9D7C-7E7D-4424-B24F-32D75466D1B3}" presName="horz1" presStyleCnt="0"/>
      <dgm:spPr/>
    </dgm:pt>
    <dgm:pt modelId="{DAA8F00E-AD7C-455F-93F8-5716FADD9DB9}" type="pres">
      <dgm:prSet presAssocID="{D53A9D7C-7E7D-4424-B24F-32D75466D1B3}" presName="tx1" presStyleLbl="revTx" presStyleIdx="0" presStyleCnt="3"/>
      <dgm:spPr/>
    </dgm:pt>
    <dgm:pt modelId="{50471E33-4C73-4883-B972-36D82D2D0133}" type="pres">
      <dgm:prSet presAssocID="{D53A9D7C-7E7D-4424-B24F-32D75466D1B3}" presName="vert1" presStyleCnt="0"/>
      <dgm:spPr/>
    </dgm:pt>
    <dgm:pt modelId="{FF994DA1-C4AC-4F87-9A09-975B1F2397D8}" type="pres">
      <dgm:prSet presAssocID="{464C06EE-83C6-4A11-A546-F84B283C2AA7}" presName="thickLine" presStyleLbl="alignNode1" presStyleIdx="1" presStyleCnt="3"/>
      <dgm:spPr/>
    </dgm:pt>
    <dgm:pt modelId="{A5A12E0C-6A75-47D2-9E5A-8AEDD1DAF046}" type="pres">
      <dgm:prSet presAssocID="{464C06EE-83C6-4A11-A546-F84B283C2AA7}" presName="horz1" presStyleCnt="0"/>
      <dgm:spPr/>
    </dgm:pt>
    <dgm:pt modelId="{ADE96E5C-A202-4AD5-A994-628DF1E77A4B}" type="pres">
      <dgm:prSet presAssocID="{464C06EE-83C6-4A11-A546-F84B283C2AA7}" presName="tx1" presStyleLbl="revTx" presStyleIdx="1" presStyleCnt="3"/>
      <dgm:spPr/>
    </dgm:pt>
    <dgm:pt modelId="{1EDCACAC-2D8E-4831-A16B-F129D173E1C9}" type="pres">
      <dgm:prSet presAssocID="{464C06EE-83C6-4A11-A546-F84B283C2AA7}" presName="vert1" presStyleCnt="0"/>
      <dgm:spPr/>
    </dgm:pt>
    <dgm:pt modelId="{4D3B8064-94E6-4F76-B2E8-1115DFE8C390}" type="pres">
      <dgm:prSet presAssocID="{5F5B84FB-EF7D-4215-BE81-46115ECDD4DD}" presName="thickLine" presStyleLbl="alignNode1" presStyleIdx="2" presStyleCnt="3"/>
      <dgm:spPr/>
    </dgm:pt>
    <dgm:pt modelId="{2672921E-3904-48F0-B0A7-040BE7F7AA5A}" type="pres">
      <dgm:prSet presAssocID="{5F5B84FB-EF7D-4215-BE81-46115ECDD4DD}" presName="horz1" presStyleCnt="0"/>
      <dgm:spPr/>
    </dgm:pt>
    <dgm:pt modelId="{00572E43-6298-495B-B80E-3C3BD53F6DC9}" type="pres">
      <dgm:prSet presAssocID="{5F5B84FB-EF7D-4215-BE81-46115ECDD4DD}" presName="tx1" presStyleLbl="revTx" presStyleIdx="2" presStyleCnt="3"/>
      <dgm:spPr/>
    </dgm:pt>
    <dgm:pt modelId="{128252A4-0B59-4674-B89F-DD792267A2F9}" type="pres">
      <dgm:prSet presAssocID="{5F5B84FB-EF7D-4215-BE81-46115ECDD4DD}" presName="vert1" presStyleCnt="0"/>
      <dgm:spPr/>
    </dgm:pt>
  </dgm:ptLst>
  <dgm:cxnLst>
    <dgm:cxn modelId="{D620BD04-F3CA-4ED6-A18E-B6FEB0D8E390}" srcId="{15AB5FD8-4C96-4765-98B6-1D7DD43E00E3}" destId="{D53A9D7C-7E7D-4424-B24F-32D75466D1B3}" srcOrd="0" destOrd="0" parTransId="{84EF926F-6EDD-4B40-87DD-2A69F798A237}" sibTransId="{907B511F-96E0-4602-8888-58641C099988}"/>
    <dgm:cxn modelId="{5FCC0E0B-A3ED-4A4A-8DDB-32F570B8FD43}" type="presOf" srcId="{D53A9D7C-7E7D-4424-B24F-32D75466D1B3}" destId="{DAA8F00E-AD7C-455F-93F8-5716FADD9DB9}" srcOrd="0" destOrd="0" presId="urn:microsoft.com/office/officeart/2008/layout/LinedList"/>
    <dgm:cxn modelId="{0B7D382E-1055-4DC8-BD65-F1FC374A3892}" type="presOf" srcId="{15AB5FD8-4C96-4765-98B6-1D7DD43E00E3}" destId="{93EB47AE-B22F-4ED2-A85B-1CB7887876B6}" srcOrd="0" destOrd="0" presId="urn:microsoft.com/office/officeart/2008/layout/LinedList"/>
    <dgm:cxn modelId="{04AA3030-088A-4FE1-A725-DB138737F074}" type="presOf" srcId="{5F5B84FB-EF7D-4215-BE81-46115ECDD4DD}" destId="{00572E43-6298-495B-B80E-3C3BD53F6DC9}" srcOrd="0" destOrd="0" presId="urn:microsoft.com/office/officeart/2008/layout/LinedList"/>
    <dgm:cxn modelId="{38CA594C-1283-4B4E-924C-0AAE1941B2F6}" srcId="{15AB5FD8-4C96-4765-98B6-1D7DD43E00E3}" destId="{464C06EE-83C6-4A11-A546-F84B283C2AA7}" srcOrd="1" destOrd="0" parTransId="{867345EB-323C-4183-B691-94A5FF193829}" sibTransId="{26028A3E-6CFD-407C-8010-D59FC4E4E783}"/>
    <dgm:cxn modelId="{18BACA75-CB50-4FBF-B938-21AFF12BBE53}" type="presOf" srcId="{464C06EE-83C6-4A11-A546-F84B283C2AA7}" destId="{ADE96E5C-A202-4AD5-A994-628DF1E77A4B}" srcOrd="0" destOrd="0" presId="urn:microsoft.com/office/officeart/2008/layout/LinedList"/>
    <dgm:cxn modelId="{DD8E57DA-128A-4980-97A9-7DA9976A74B2}" srcId="{15AB5FD8-4C96-4765-98B6-1D7DD43E00E3}" destId="{5F5B84FB-EF7D-4215-BE81-46115ECDD4DD}" srcOrd="2" destOrd="0" parTransId="{324070C9-E21E-4241-83EB-697E9A5D54D1}" sibTransId="{5A958FA3-F178-41A0-9BCA-3BC73EF19034}"/>
    <dgm:cxn modelId="{7EC463AF-4E6B-4273-B691-EB0300BFDDD2}" type="presParOf" srcId="{93EB47AE-B22F-4ED2-A85B-1CB7887876B6}" destId="{07B340D7-263B-47D0-B4B8-7F54BB1C46F5}" srcOrd="0" destOrd="0" presId="urn:microsoft.com/office/officeart/2008/layout/LinedList"/>
    <dgm:cxn modelId="{E1AF819A-8D5B-402B-9B6C-6315835BA696}" type="presParOf" srcId="{93EB47AE-B22F-4ED2-A85B-1CB7887876B6}" destId="{8DE738CC-C0F4-40E9-90A5-3E9D4A59950B}" srcOrd="1" destOrd="0" presId="urn:microsoft.com/office/officeart/2008/layout/LinedList"/>
    <dgm:cxn modelId="{EE9FFB2D-A329-431B-A862-8474094DB862}" type="presParOf" srcId="{8DE738CC-C0F4-40E9-90A5-3E9D4A59950B}" destId="{DAA8F00E-AD7C-455F-93F8-5716FADD9DB9}" srcOrd="0" destOrd="0" presId="urn:microsoft.com/office/officeart/2008/layout/LinedList"/>
    <dgm:cxn modelId="{EA18167F-5156-4CFB-8D39-B43C34BA7888}" type="presParOf" srcId="{8DE738CC-C0F4-40E9-90A5-3E9D4A59950B}" destId="{50471E33-4C73-4883-B972-36D82D2D0133}" srcOrd="1" destOrd="0" presId="urn:microsoft.com/office/officeart/2008/layout/LinedList"/>
    <dgm:cxn modelId="{B65DB03E-2E65-41F9-826A-6BBC0E3DECDF}" type="presParOf" srcId="{93EB47AE-B22F-4ED2-A85B-1CB7887876B6}" destId="{FF994DA1-C4AC-4F87-9A09-975B1F2397D8}" srcOrd="2" destOrd="0" presId="urn:microsoft.com/office/officeart/2008/layout/LinedList"/>
    <dgm:cxn modelId="{3A037035-1E8D-4B5A-803F-FE3074C55B92}" type="presParOf" srcId="{93EB47AE-B22F-4ED2-A85B-1CB7887876B6}" destId="{A5A12E0C-6A75-47D2-9E5A-8AEDD1DAF046}" srcOrd="3" destOrd="0" presId="urn:microsoft.com/office/officeart/2008/layout/LinedList"/>
    <dgm:cxn modelId="{DBACB7DC-EF7F-486D-8590-1CC67E4E2514}" type="presParOf" srcId="{A5A12E0C-6A75-47D2-9E5A-8AEDD1DAF046}" destId="{ADE96E5C-A202-4AD5-A994-628DF1E77A4B}" srcOrd="0" destOrd="0" presId="urn:microsoft.com/office/officeart/2008/layout/LinedList"/>
    <dgm:cxn modelId="{2945C153-7B8A-4251-A545-D4F01843047A}" type="presParOf" srcId="{A5A12E0C-6A75-47D2-9E5A-8AEDD1DAF046}" destId="{1EDCACAC-2D8E-4831-A16B-F129D173E1C9}" srcOrd="1" destOrd="0" presId="urn:microsoft.com/office/officeart/2008/layout/LinedList"/>
    <dgm:cxn modelId="{12D45E7F-F2F6-4CF6-AB8E-D87692003AEF}" type="presParOf" srcId="{93EB47AE-B22F-4ED2-A85B-1CB7887876B6}" destId="{4D3B8064-94E6-4F76-B2E8-1115DFE8C390}" srcOrd="4" destOrd="0" presId="urn:microsoft.com/office/officeart/2008/layout/LinedList"/>
    <dgm:cxn modelId="{28D806D7-4485-4493-B034-CEE6310D5AB9}" type="presParOf" srcId="{93EB47AE-B22F-4ED2-A85B-1CB7887876B6}" destId="{2672921E-3904-48F0-B0A7-040BE7F7AA5A}" srcOrd="5" destOrd="0" presId="urn:microsoft.com/office/officeart/2008/layout/LinedList"/>
    <dgm:cxn modelId="{90AABEB0-2A55-4F99-A899-D05C8A48C45F}" type="presParOf" srcId="{2672921E-3904-48F0-B0A7-040BE7F7AA5A}" destId="{00572E43-6298-495B-B80E-3C3BD53F6DC9}" srcOrd="0" destOrd="0" presId="urn:microsoft.com/office/officeart/2008/layout/LinedList"/>
    <dgm:cxn modelId="{A92E940F-9130-4AE2-8185-9813DB072ABC}" type="presParOf" srcId="{2672921E-3904-48F0-B0A7-040BE7F7AA5A}" destId="{128252A4-0B59-4674-B89F-DD792267A2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F1883-B466-47FC-9346-EF239EB53161}">
      <dsp:nvSpPr>
        <dsp:cNvPr id="0" name=""/>
        <dsp:cNvSpPr/>
      </dsp:nvSpPr>
      <dsp:spPr>
        <a:xfrm>
          <a:off x="472505" y="2282"/>
          <a:ext cx="2724677" cy="16348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Individuals currently working in subminimum wage employment</a:t>
          </a:r>
        </a:p>
      </dsp:txBody>
      <dsp:txXfrm>
        <a:off x="472505" y="2282"/>
        <a:ext cx="2724677" cy="1634806"/>
      </dsp:txXfrm>
    </dsp:sp>
    <dsp:sp modelId="{AE03F417-CC0C-4971-8198-B90A3B94D635}">
      <dsp:nvSpPr>
        <dsp:cNvPr id="0" name=""/>
        <dsp:cNvSpPr/>
      </dsp:nvSpPr>
      <dsp:spPr>
        <a:xfrm>
          <a:off x="3469650" y="2282"/>
          <a:ext cx="2724677" cy="1634806"/>
        </a:xfrm>
        <a:prstGeom prst="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Individuals formerly working in subminimum wage employment </a:t>
          </a:r>
        </a:p>
      </dsp:txBody>
      <dsp:txXfrm>
        <a:off x="3469650" y="2282"/>
        <a:ext cx="2724677" cy="1634806"/>
      </dsp:txXfrm>
    </dsp:sp>
    <dsp:sp modelId="{F9E652AF-E73A-45D7-9C71-A90FF80AC289}">
      <dsp:nvSpPr>
        <dsp:cNvPr id="0" name=""/>
        <dsp:cNvSpPr/>
      </dsp:nvSpPr>
      <dsp:spPr>
        <a:xfrm>
          <a:off x="472505" y="1909556"/>
          <a:ext cx="2724677" cy="1634806"/>
        </a:xfrm>
        <a:prstGeom prst="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Individuals educated in self-contained special education high school settings who are at risk for subminimum wage/sheltered employment</a:t>
          </a:r>
        </a:p>
      </dsp:txBody>
      <dsp:txXfrm>
        <a:off x="472505" y="1909556"/>
        <a:ext cx="2724677" cy="1634806"/>
      </dsp:txXfrm>
    </dsp:sp>
    <dsp:sp modelId="{F49F50DE-72C9-42C6-9063-0D0C44568146}">
      <dsp:nvSpPr>
        <dsp:cNvPr id="0" name=""/>
        <dsp:cNvSpPr/>
      </dsp:nvSpPr>
      <dsp:spPr>
        <a:xfrm>
          <a:off x="3469650" y="1909556"/>
          <a:ext cx="2724677" cy="1634806"/>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Recent graduates educated in self-contained special education high school settings who are at risk for subminimum wage/sheltered employment</a:t>
          </a:r>
        </a:p>
      </dsp:txBody>
      <dsp:txXfrm>
        <a:off x="3469650" y="1909556"/>
        <a:ext cx="2724677" cy="1634806"/>
      </dsp:txXfrm>
    </dsp:sp>
    <dsp:sp modelId="{CB2CB01C-51E8-4D54-9C21-99C9F11C3864}">
      <dsp:nvSpPr>
        <dsp:cNvPr id="0" name=""/>
        <dsp:cNvSpPr/>
      </dsp:nvSpPr>
      <dsp:spPr>
        <a:xfrm>
          <a:off x="1971077" y="3816830"/>
          <a:ext cx="2724677" cy="1634806"/>
        </a:xfrm>
        <a:prstGeom prst="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Individuals previously deemed having a disability that prevented them from working </a:t>
          </a:r>
        </a:p>
      </dsp:txBody>
      <dsp:txXfrm>
        <a:off x="1971077" y="3816830"/>
        <a:ext cx="2724677" cy="1634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E8C55-6B7A-4A55-91B4-0C7C490FEC95}">
      <dsp:nvSpPr>
        <dsp:cNvPr id="0" name=""/>
        <dsp:cNvSpPr/>
      </dsp:nvSpPr>
      <dsp:spPr>
        <a:xfrm>
          <a:off x="1091767" y="1310"/>
          <a:ext cx="4367070" cy="134291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733" tIns="341101" rIns="84733" bIns="341101" numCol="1" spcCol="1270" anchor="ctr" anchorCtr="0">
          <a:noAutofit/>
        </a:bodyPr>
        <a:lstStyle/>
        <a:p>
          <a:pPr marL="0" lvl="0" indent="0" algn="l" defTabSz="533400">
            <a:lnSpc>
              <a:spcPct val="90000"/>
            </a:lnSpc>
            <a:spcBef>
              <a:spcPct val="0"/>
            </a:spcBef>
            <a:spcAft>
              <a:spcPct val="35000"/>
            </a:spcAft>
            <a:buNone/>
          </a:pPr>
          <a:r>
            <a:rPr lang="en-US" sz="1200" kern="1200"/>
            <a:t>Connecting individuals to the resources they need </a:t>
          </a:r>
        </a:p>
      </dsp:txBody>
      <dsp:txXfrm>
        <a:off x="1091767" y="1310"/>
        <a:ext cx="4367070" cy="1342916"/>
      </dsp:txXfrm>
    </dsp:sp>
    <dsp:sp modelId="{B0C6379A-B03B-4177-AE7A-4701786B34CC}">
      <dsp:nvSpPr>
        <dsp:cNvPr id="0" name=""/>
        <dsp:cNvSpPr/>
      </dsp:nvSpPr>
      <dsp:spPr>
        <a:xfrm>
          <a:off x="0" y="1310"/>
          <a:ext cx="1091767" cy="134291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7773" tIns="132650" rIns="57773" bIns="132650" numCol="1" spcCol="1270" anchor="ctr" anchorCtr="0">
          <a:noAutofit/>
        </a:bodyPr>
        <a:lstStyle/>
        <a:p>
          <a:pPr marL="0" lvl="0" indent="0" algn="ctr" defTabSz="666750">
            <a:lnSpc>
              <a:spcPct val="90000"/>
            </a:lnSpc>
            <a:spcBef>
              <a:spcPct val="0"/>
            </a:spcBef>
            <a:spcAft>
              <a:spcPct val="35000"/>
            </a:spcAft>
            <a:buNone/>
          </a:pPr>
          <a:r>
            <a:rPr lang="en-US" sz="1500" kern="1200"/>
            <a:t>Connecting</a:t>
          </a:r>
        </a:p>
      </dsp:txBody>
      <dsp:txXfrm>
        <a:off x="0" y="1310"/>
        <a:ext cx="1091767" cy="1342916"/>
      </dsp:txXfrm>
    </dsp:sp>
    <dsp:sp modelId="{51749C68-B8A5-4788-A614-C3B967B56822}">
      <dsp:nvSpPr>
        <dsp:cNvPr id="0" name=""/>
        <dsp:cNvSpPr/>
      </dsp:nvSpPr>
      <dsp:spPr>
        <a:xfrm>
          <a:off x="1091767" y="1424801"/>
          <a:ext cx="4367070" cy="1342916"/>
        </a:xfrm>
        <a:prstGeom prst="rect">
          <a:avLst/>
        </a:prstGeom>
        <a:solidFill>
          <a:schemeClr val="accent5">
            <a:tint val="40000"/>
            <a:alpha val="90000"/>
            <a:hueOff val="-5972333"/>
            <a:satOff val="1333"/>
            <a:lumOff val="200"/>
            <a:alphaOff val="0"/>
          </a:schemeClr>
        </a:solidFill>
        <a:ln w="12700" cap="flat" cmpd="sng" algn="ctr">
          <a:solidFill>
            <a:schemeClr val="accent5">
              <a:tint val="40000"/>
              <a:alpha val="90000"/>
              <a:hueOff val="-5972333"/>
              <a:satOff val="1333"/>
              <a:lumOff val="20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733" tIns="341101" rIns="84733" bIns="341101" numCol="1" spcCol="1270" anchor="ctr" anchorCtr="0">
          <a:noAutofit/>
        </a:bodyPr>
        <a:lstStyle/>
        <a:p>
          <a:pPr marL="0" lvl="0" indent="0" algn="l" defTabSz="533400">
            <a:lnSpc>
              <a:spcPct val="90000"/>
            </a:lnSpc>
            <a:spcBef>
              <a:spcPct val="0"/>
            </a:spcBef>
            <a:spcAft>
              <a:spcPct val="35000"/>
            </a:spcAft>
            <a:buNone/>
          </a:pPr>
          <a:r>
            <a:rPr lang="en-US" sz="1200" kern="1200"/>
            <a:t>Helping Families to be better equipped to navigate systems</a:t>
          </a:r>
        </a:p>
      </dsp:txBody>
      <dsp:txXfrm>
        <a:off x="1091767" y="1424801"/>
        <a:ext cx="4367070" cy="1342916"/>
      </dsp:txXfrm>
    </dsp:sp>
    <dsp:sp modelId="{14230639-71CC-493F-B092-46C2037D90B2}">
      <dsp:nvSpPr>
        <dsp:cNvPr id="0" name=""/>
        <dsp:cNvSpPr/>
      </dsp:nvSpPr>
      <dsp:spPr>
        <a:xfrm>
          <a:off x="0" y="1424801"/>
          <a:ext cx="1091767" cy="1342916"/>
        </a:xfrm>
        <a:prstGeom prst="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w="12700" cap="flat" cmpd="sng" algn="ctr">
          <a:solidFill>
            <a:schemeClr val="accent5">
              <a:hueOff val="-6076075"/>
              <a:satOff val="-413"/>
              <a:lumOff val="9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7773" tIns="132650" rIns="57773" bIns="132650" numCol="1" spcCol="1270" anchor="ctr" anchorCtr="0">
          <a:noAutofit/>
        </a:bodyPr>
        <a:lstStyle/>
        <a:p>
          <a:pPr marL="0" lvl="0" indent="0" algn="ctr" defTabSz="666750">
            <a:lnSpc>
              <a:spcPct val="90000"/>
            </a:lnSpc>
            <a:spcBef>
              <a:spcPct val="0"/>
            </a:spcBef>
            <a:spcAft>
              <a:spcPct val="35000"/>
            </a:spcAft>
            <a:buNone/>
          </a:pPr>
          <a:r>
            <a:rPr lang="en-US" sz="1500" kern="1200"/>
            <a:t>Helping</a:t>
          </a:r>
        </a:p>
      </dsp:txBody>
      <dsp:txXfrm>
        <a:off x="0" y="1424801"/>
        <a:ext cx="1091767" cy="1342916"/>
      </dsp:txXfrm>
    </dsp:sp>
    <dsp:sp modelId="{AD247E22-2C0B-40B6-9F2D-AE3F5F031C4B}">
      <dsp:nvSpPr>
        <dsp:cNvPr id="0" name=""/>
        <dsp:cNvSpPr/>
      </dsp:nvSpPr>
      <dsp:spPr>
        <a:xfrm>
          <a:off x="1091767" y="2848293"/>
          <a:ext cx="4367070" cy="1342916"/>
        </a:xfrm>
        <a:prstGeom prst="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733" tIns="341101" rIns="84733" bIns="341101" numCol="1" spcCol="1270" anchor="ctr" anchorCtr="0">
          <a:noAutofit/>
        </a:bodyPr>
        <a:lstStyle/>
        <a:p>
          <a:pPr marL="0" lvl="0" indent="0" algn="l" defTabSz="533400">
            <a:lnSpc>
              <a:spcPct val="90000"/>
            </a:lnSpc>
            <a:spcBef>
              <a:spcPct val="0"/>
            </a:spcBef>
            <a:spcAft>
              <a:spcPct val="35000"/>
            </a:spcAft>
            <a:buNone/>
          </a:pPr>
          <a:r>
            <a:rPr lang="en-US" sz="1200" kern="1200"/>
            <a:t>Helping families to feel confident in pursuing CIE</a:t>
          </a:r>
        </a:p>
      </dsp:txBody>
      <dsp:txXfrm>
        <a:off x="1091767" y="2848293"/>
        <a:ext cx="4367070" cy="1342916"/>
      </dsp:txXfrm>
    </dsp:sp>
    <dsp:sp modelId="{975D7516-B494-4040-A4D6-528936367DAF}">
      <dsp:nvSpPr>
        <dsp:cNvPr id="0" name=""/>
        <dsp:cNvSpPr/>
      </dsp:nvSpPr>
      <dsp:spPr>
        <a:xfrm>
          <a:off x="0" y="2848293"/>
          <a:ext cx="1091767" cy="1342916"/>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7773" tIns="132650" rIns="57773" bIns="132650" numCol="1" spcCol="1270" anchor="ctr" anchorCtr="0">
          <a:noAutofit/>
        </a:bodyPr>
        <a:lstStyle/>
        <a:p>
          <a:pPr marL="0" lvl="0" indent="0" algn="ctr" defTabSz="666750">
            <a:lnSpc>
              <a:spcPct val="90000"/>
            </a:lnSpc>
            <a:spcBef>
              <a:spcPct val="0"/>
            </a:spcBef>
            <a:spcAft>
              <a:spcPct val="35000"/>
            </a:spcAft>
            <a:buNone/>
          </a:pPr>
          <a:r>
            <a:rPr lang="en-US" sz="1500" kern="1200"/>
            <a:t>Helping</a:t>
          </a:r>
        </a:p>
      </dsp:txBody>
      <dsp:txXfrm>
        <a:off x="0" y="2848293"/>
        <a:ext cx="1091767" cy="1342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340D7-263B-47D0-B4B8-7F54BB1C46F5}">
      <dsp:nvSpPr>
        <dsp:cNvPr id="0" name=""/>
        <dsp:cNvSpPr/>
      </dsp:nvSpPr>
      <dsp:spPr>
        <a:xfrm>
          <a:off x="0" y="2047"/>
          <a:ext cx="5458837"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AA8F00E-AD7C-455F-93F8-5716FADD9DB9}">
      <dsp:nvSpPr>
        <dsp:cNvPr id="0" name=""/>
        <dsp:cNvSpPr/>
      </dsp:nvSpPr>
      <dsp:spPr>
        <a:xfrm>
          <a:off x="0" y="2047"/>
          <a:ext cx="5458837" cy="139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Participants earning  $12.77 ( current Virginia minimum wage) to as  high as $17.00/ hour. Average $15.38/hour </a:t>
          </a:r>
        </a:p>
      </dsp:txBody>
      <dsp:txXfrm>
        <a:off x="0" y="2047"/>
        <a:ext cx="5458837" cy="1396141"/>
      </dsp:txXfrm>
    </dsp:sp>
    <dsp:sp modelId="{FF994DA1-C4AC-4F87-9A09-975B1F2397D8}">
      <dsp:nvSpPr>
        <dsp:cNvPr id="0" name=""/>
        <dsp:cNvSpPr/>
      </dsp:nvSpPr>
      <dsp:spPr>
        <a:xfrm>
          <a:off x="0" y="1398189"/>
          <a:ext cx="5458837"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DE96E5C-A202-4AD5-A994-628DF1E77A4B}">
      <dsp:nvSpPr>
        <dsp:cNvPr id="0" name=""/>
        <dsp:cNvSpPr/>
      </dsp:nvSpPr>
      <dsp:spPr>
        <a:xfrm>
          <a:off x="0" y="1398189"/>
          <a:ext cx="5458837" cy="139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Participants working as many as 20 hours per week</a:t>
          </a:r>
        </a:p>
      </dsp:txBody>
      <dsp:txXfrm>
        <a:off x="0" y="1398189"/>
        <a:ext cx="5458837" cy="1396141"/>
      </dsp:txXfrm>
    </dsp:sp>
    <dsp:sp modelId="{4D3B8064-94E6-4F76-B2E8-1115DFE8C390}">
      <dsp:nvSpPr>
        <dsp:cNvPr id="0" name=""/>
        <dsp:cNvSpPr/>
      </dsp:nvSpPr>
      <dsp:spPr>
        <a:xfrm>
          <a:off x="0" y="2794330"/>
          <a:ext cx="5458837"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0572E43-6298-495B-B80E-3C3BD53F6DC9}">
      <dsp:nvSpPr>
        <dsp:cNvPr id="0" name=""/>
        <dsp:cNvSpPr/>
      </dsp:nvSpPr>
      <dsp:spPr>
        <a:xfrm>
          <a:off x="0" y="2794330"/>
          <a:ext cx="5458837" cy="139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More than half of those who have become engaged in CIE have had their cases closed -rehabilitated</a:t>
          </a:r>
        </a:p>
      </dsp:txBody>
      <dsp:txXfrm>
        <a:off x="0" y="2794330"/>
        <a:ext cx="5458837" cy="13961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667DD-EE13-4921-A9ED-94EC356BEFFF}"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BC1AD-FC5D-4E5B-BD81-53180544AC1D}" type="slidenum">
              <a:rPr lang="en-US" smtClean="0"/>
              <a:t>‹#›</a:t>
            </a:fld>
            <a:endParaRPr lang="en-US"/>
          </a:p>
        </p:txBody>
      </p:sp>
    </p:spTree>
    <p:extLst>
      <p:ext uri="{BB962C8B-B14F-4D97-AF65-F5344CB8AC3E}">
        <p14:creationId xmlns:p14="http://schemas.microsoft.com/office/powerpoint/2010/main" val="105149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Mentors, also known as Family Navigators are diverse parents and primary caregivers currently or formerly providing support to a family member with a developmental disability or special health care need. Family Navigators are selected based on the possession of a strong knowledge of local resources, services, disability delivery system, as well as regional culture. Family Navigators are trained through the Center for Family Involvement at the Partnership for People with Disabilities at Virginia Commonwealth University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mentoring provides emotional informational and systems navigational support, and referral advice for family members of EPIC participants working to obtain and maintain Competitive Integrated Employment.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0166-D4C2-713D-FC7D-E2FF0AB7E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47C7D2-1E1B-1478-0E72-427B554A7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112037-75A6-E0B4-16C1-CB68A25D6BC1}"/>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5" name="Footer Placeholder 4">
            <a:extLst>
              <a:ext uri="{FF2B5EF4-FFF2-40B4-BE49-F238E27FC236}">
                <a16:creationId xmlns:a16="http://schemas.microsoft.com/office/drawing/2014/main" id="{6EA4C418-5A5F-6937-A29C-37C11BE3B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DBD83-5B0F-8244-6D47-FDDB7BDE3120}"/>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415800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ED2D-F9EE-3DD1-6CCB-8EB74C96F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2974E0-0F69-6648-ABCA-BB4B3C58E9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70568-E4AA-48FF-1BF8-493A2CC3A70C}"/>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5" name="Footer Placeholder 4">
            <a:extLst>
              <a:ext uri="{FF2B5EF4-FFF2-40B4-BE49-F238E27FC236}">
                <a16:creationId xmlns:a16="http://schemas.microsoft.com/office/drawing/2014/main" id="{18DF5D15-AED0-E402-E4DA-136B4F6A1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525C9-0EE6-A595-8085-AC1596A0B4BE}"/>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78977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7CC63A-FA24-8E93-C309-453B6D8B26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E8599D-54C5-0A34-572F-1484828926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5574D-750D-B91E-CD50-6B328501FC67}"/>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5" name="Footer Placeholder 4">
            <a:extLst>
              <a:ext uri="{FF2B5EF4-FFF2-40B4-BE49-F238E27FC236}">
                <a16:creationId xmlns:a16="http://schemas.microsoft.com/office/drawing/2014/main" id="{6CB8CD8F-FD1B-2B53-FD88-654AD9612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33101-88A8-FE80-7B12-0CEC3D292C2F}"/>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332783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BA3F-960B-9D5A-BA9B-75D85B8CC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B8E63-6102-910E-54E8-CD1A3134F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123699-57E0-263F-910E-576FF4C282C3}"/>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5" name="Footer Placeholder 4">
            <a:extLst>
              <a:ext uri="{FF2B5EF4-FFF2-40B4-BE49-F238E27FC236}">
                <a16:creationId xmlns:a16="http://schemas.microsoft.com/office/drawing/2014/main" id="{72988DE4-3C8A-9D2A-7A35-29205B802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3A4A7-B79A-437C-6088-17A0C066D407}"/>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2339566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6CD2-3C90-7117-6834-B6DAC4548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EADBF-050E-EF7F-418F-F6236C643A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7603E-7C0E-1958-8675-15B893F70928}"/>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5" name="Footer Placeholder 4">
            <a:extLst>
              <a:ext uri="{FF2B5EF4-FFF2-40B4-BE49-F238E27FC236}">
                <a16:creationId xmlns:a16="http://schemas.microsoft.com/office/drawing/2014/main" id="{0945F858-C8AD-8507-8B53-0F58606E8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7C61B-2A16-6AFA-6222-D759A7197509}"/>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410559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5965-18C8-B85A-F8C1-3342A01C8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0A341F-21D5-B962-A2BA-D12BDB4B73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54BCCF-934E-ADAF-F079-DB1BFA57244C}"/>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5" name="Footer Placeholder 4">
            <a:extLst>
              <a:ext uri="{FF2B5EF4-FFF2-40B4-BE49-F238E27FC236}">
                <a16:creationId xmlns:a16="http://schemas.microsoft.com/office/drawing/2014/main" id="{B62D6BE7-339F-2BBC-8E8C-25C1F27A1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E35FA-E51A-D661-7173-2CAFF36CCC7A}"/>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185754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CDC90-144B-48CE-B597-E24738A21E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C049F-A988-CEA2-C634-C8500B5F4D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3A5-7E9D-7D0E-79D2-8A78E739E7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350C3A-B8C8-65CA-129B-1EE2080F78CE}"/>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6" name="Footer Placeholder 5">
            <a:extLst>
              <a:ext uri="{FF2B5EF4-FFF2-40B4-BE49-F238E27FC236}">
                <a16:creationId xmlns:a16="http://schemas.microsoft.com/office/drawing/2014/main" id="{4ECB3E9C-3F06-EA20-7ACF-D14050D91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C739D-BBE2-118F-66DA-DF1778F54691}"/>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2536932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BD75-4C69-15EC-A0CE-A07BE487E0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30634-04B3-94EB-5640-F44A972CE6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10397-EB30-CE5B-EBBF-6C25DED06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23FCDD-0255-07FB-4F4D-60DF920DA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A0D910-E624-3D06-72A3-15306C3FFF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2A49C5-30FE-9B9D-AF58-6D662CF91AB1}"/>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8" name="Footer Placeholder 7">
            <a:extLst>
              <a:ext uri="{FF2B5EF4-FFF2-40B4-BE49-F238E27FC236}">
                <a16:creationId xmlns:a16="http://schemas.microsoft.com/office/drawing/2014/main" id="{256670E9-E79A-05A2-565E-8385B68B74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8D8D21-8AD1-A519-E02C-915075946263}"/>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2369441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D28C-F5B0-659C-C67B-05DBF329F6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A0347-03B5-A8D8-F1FD-A7BB3291B7D1}"/>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4" name="Footer Placeholder 3">
            <a:extLst>
              <a:ext uri="{FF2B5EF4-FFF2-40B4-BE49-F238E27FC236}">
                <a16:creationId xmlns:a16="http://schemas.microsoft.com/office/drawing/2014/main" id="{93771457-059F-A74A-7037-4B63B8EA01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03443D-CEDC-E1F9-C1EA-32A6474C46A0}"/>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2175630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8036A-5AFE-8E7C-5F82-10594EEE4431}"/>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3" name="Footer Placeholder 2">
            <a:extLst>
              <a:ext uri="{FF2B5EF4-FFF2-40B4-BE49-F238E27FC236}">
                <a16:creationId xmlns:a16="http://schemas.microsoft.com/office/drawing/2014/main" id="{E74751FD-3109-2FB7-1A65-69D1C97BB1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EB5696-A13F-C25F-A1AD-66C2948F9947}"/>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222678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A3EC-3833-E6F2-CCB8-01C505998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9ECEB5-F46C-4284-3178-9FFDBFD83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7E0477-DDC8-1A36-59B4-F670BA396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D57A8-AACD-0472-545B-7CEFE771FDFC}"/>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6" name="Footer Placeholder 5">
            <a:extLst>
              <a:ext uri="{FF2B5EF4-FFF2-40B4-BE49-F238E27FC236}">
                <a16:creationId xmlns:a16="http://schemas.microsoft.com/office/drawing/2014/main" id="{1C90C6B7-0A62-D8EB-D1DD-54133F13F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DD237-88A3-A590-EA13-7654BA00380C}"/>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428031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53F2-4112-574A-853A-D5F8BFFB5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D2085-3BDB-9E8F-6C4F-87CAB8501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E25DF-416E-C82F-4F92-39FC9145A385}"/>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5" name="Footer Placeholder 4">
            <a:extLst>
              <a:ext uri="{FF2B5EF4-FFF2-40B4-BE49-F238E27FC236}">
                <a16:creationId xmlns:a16="http://schemas.microsoft.com/office/drawing/2014/main" id="{D6FDDFE3-A470-BFF3-FD20-2E007DEB3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6418A-4801-EB73-6103-CC5A07784798}"/>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3927833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3E79-1892-B687-B022-912ED5DDF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7BBDF7-1C8F-9970-3D2C-59C61FB6C2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A81F28-E368-01CF-AD1F-CADAE30F8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62BDAD-2901-78F5-1020-A34B8AA27857}"/>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6" name="Footer Placeholder 5">
            <a:extLst>
              <a:ext uri="{FF2B5EF4-FFF2-40B4-BE49-F238E27FC236}">
                <a16:creationId xmlns:a16="http://schemas.microsoft.com/office/drawing/2014/main" id="{C9B213D4-619C-FB97-C002-9765C6319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7DA7C-C72A-3359-ABE1-F0D052A4D88E}"/>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108662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B29A-7289-4A38-C3F8-603B02701E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3664A-B999-62CC-EF84-F738B30E0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FE08F-556F-6E14-EE3E-9D9B419C837A}"/>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5" name="Footer Placeholder 4">
            <a:extLst>
              <a:ext uri="{FF2B5EF4-FFF2-40B4-BE49-F238E27FC236}">
                <a16:creationId xmlns:a16="http://schemas.microsoft.com/office/drawing/2014/main" id="{970B57CE-DFE2-9567-5D31-D24DCEF0A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279E1-4143-3A08-982E-98ACAD884FFF}"/>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586149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21E5F-548D-81C6-6881-F737C0B26D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4CEE6E-C202-3690-A6E8-5FCF9D1E1B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E8914-7F98-79C3-000A-A0A777A0E85C}"/>
              </a:ext>
            </a:extLst>
          </p:cNvPr>
          <p:cNvSpPr>
            <a:spLocks noGrp="1"/>
          </p:cNvSpPr>
          <p:nvPr>
            <p:ph type="dt" sz="half" idx="10"/>
          </p:nvPr>
        </p:nvSpPr>
        <p:spPr/>
        <p:txBody>
          <a:bodyPr/>
          <a:lstStyle/>
          <a:p>
            <a:fld id="{884D7C69-976D-4778-8106-430CA2E7E558}" type="datetimeFigureOut">
              <a:rPr lang="en-US" smtClean="0"/>
              <a:t>3/30/2026</a:t>
            </a:fld>
            <a:endParaRPr lang="en-US"/>
          </a:p>
        </p:txBody>
      </p:sp>
      <p:sp>
        <p:nvSpPr>
          <p:cNvPr id="5" name="Footer Placeholder 4">
            <a:extLst>
              <a:ext uri="{FF2B5EF4-FFF2-40B4-BE49-F238E27FC236}">
                <a16:creationId xmlns:a16="http://schemas.microsoft.com/office/drawing/2014/main" id="{1EE209BD-21AD-DD2F-73F0-AC43EB768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068B5-4460-FAB5-B7AB-623F046E05BF}"/>
              </a:ext>
            </a:extLst>
          </p:cNvPr>
          <p:cNvSpPr>
            <a:spLocks noGrp="1"/>
          </p:cNvSpPr>
          <p:nvPr>
            <p:ph type="sldNum" sz="quarter" idx="12"/>
          </p:nvPr>
        </p:nvSpPr>
        <p:spPr/>
        <p:txBody>
          <a:bodyPr/>
          <a:lstStyle/>
          <a:p>
            <a:fld id="{40E473E4-5E51-4A4F-A19F-693CF4E0CEAC}" type="slidenum">
              <a:rPr lang="en-US" smtClean="0"/>
              <a:t>‹#›</a:t>
            </a:fld>
            <a:endParaRPr lang="en-US"/>
          </a:p>
        </p:txBody>
      </p:sp>
    </p:spTree>
    <p:extLst>
      <p:ext uri="{BB962C8B-B14F-4D97-AF65-F5344CB8AC3E}">
        <p14:creationId xmlns:p14="http://schemas.microsoft.com/office/powerpoint/2010/main" val="3860961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2600-258E-4A89-A3F0-03B2CBDC74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B756BE-45DC-BB98-8A85-D23B55671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004B4-392C-735C-5C7A-AC908DB49E36}"/>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5" name="Footer Placeholder 4">
            <a:extLst>
              <a:ext uri="{FF2B5EF4-FFF2-40B4-BE49-F238E27FC236}">
                <a16:creationId xmlns:a16="http://schemas.microsoft.com/office/drawing/2014/main" id="{4EC15694-12A0-1005-86D2-07EAEB719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4B7A4-DEE4-EA58-8BE3-6912E858CADB}"/>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79993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5136-AE29-F2F8-9769-E1EE68CB8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03D2F-33E8-B4FC-A734-A6705A6C55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E149C-C7EA-B630-9191-A7E46C928E40}"/>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5" name="Footer Placeholder 4">
            <a:extLst>
              <a:ext uri="{FF2B5EF4-FFF2-40B4-BE49-F238E27FC236}">
                <a16:creationId xmlns:a16="http://schemas.microsoft.com/office/drawing/2014/main" id="{9D6BFE78-5A83-E68A-0087-DE118A6EC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BED71-4422-1C2D-39A5-31949E6B8CD9}"/>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1166172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6228-7ADB-55E2-DBB8-4102D15705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0425A2-2AB1-3103-69EB-EBED5DB0E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60ED17-00A6-82A2-0747-D99BF3A44DC7}"/>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5" name="Footer Placeholder 4">
            <a:extLst>
              <a:ext uri="{FF2B5EF4-FFF2-40B4-BE49-F238E27FC236}">
                <a16:creationId xmlns:a16="http://schemas.microsoft.com/office/drawing/2014/main" id="{D828EE11-9D9D-71E3-6FEF-67348F20F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2CE97-1186-55C7-F9B8-7C60A127C2DC}"/>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3926091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7BC4-9183-92FB-6CBA-59A07FD3C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B2FB7-C44B-0ACB-6969-49377DABDA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995C9-D015-D5ED-7673-93640C47A9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3F8CD-D607-EEB5-9710-D68D1468FB08}"/>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6" name="Footer Placeholder 5">
            <a:extLst>
              <a:ext uri="{FF2B5EF4-FFF2-40B4-BE49-F238E27FC236}">
                <a16:creationId xmlns:a16="http://schemas.microsoft.com/office/drawing/2014/main" id="{54DC8C77-6DCE-E4E7-072D-B2B698C68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F7D7F-9577-FCA2-9BC8-26E359B21E73}"/>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919427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02BA-3E98-9909-17C0-D26E3CC20E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0E562-4172-F52D-C5A5-6C09ED954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F4992A-5C8D-C354-F1B7-15EB3E3C2A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C34BF6-5E74-C9A7-4B22-872724224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613596-E4CC-2E0D-4D82-15122DEB4C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C6C3C1-0CBF-7948-92C1-0C4E22FFE290}"/>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8" name="Footer Placeholder 7">
            <a:extLst>
              <a:ext uri="{FF2B5EF4-FFF2-40B4-BE49-F238E27FC236}">
                <a16:creationId xmlns:a16="http://schemas.microsoft.com/office/drawing/2014/main" id="{2C99C6A0-1CD7-F56A-5431-1D011346FC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44579-635E-1B2D-755F-1BE86280EDCC}"/>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3810388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5BD6-CA0D-AE41-1924-2DEE55B9B0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EF9859-34E1-3BDE-1823-ACEAFFF90404}"/>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4" name="Footer Placeholder 3">
            <a:extLst>
              <a:ext uri="{FF2B5EF4-FFF2-40B4-BE49-F238E27FC236}">
                <a16:creationId xmlns:a16="http://schemas.microsoft.com/office/drawing/2014/main" id="{49FA6282-E703-5BBE-2C2F-C28FB42F0B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FA11F8-F8D7-6CC4-15EF-44A808D03429}"/>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570959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34926-45C4-25A3-48EA-712A5F43D717}"/>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3" name="Footer Placeholder 2">
            <a:extLst>
              <a:ext uri="{FF2B5EF4-FFF2-40B4-BE49-F238E27FC236}">
                <a16:creationId xmlns:a16="http://schemas.microsoft.com/office/drawing/2014/main" id="{14F5BCCD-E9FA-671F-C449-5CEC53103C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5E55A8-38AA-0B2B-488E-40C0703B24B8}"/>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145084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1FF2-9F4B-44DA-B0BB-728E51C45F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D7BBF-BF00-61F2-211A-00DAED2C9E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92FFF-9248-CADF-7A21-A8ECE22FF7D7}"/>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5" name="Footer Placeholder 4">
            <a:extLst>
              <a:ext uri="{FF2B5EF4-FFF2-40B4-BE49-F238E27FC236}">
                <a16:creationId xmlns:a16="http://schemas.microsoft.com/office/drawing/2014/main" id="{19BE82FA-4964-00B7-129C-2A70F82F7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61509-458F-A24D-D42B-76EDA6BF1273}"/>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2048823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E15C-3AE2-0EE0-11CC-543C62846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5E319F-5EAD-2255-7C1F-E78ECE6B9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3C948C-25B1-478A-75AF-058FFB395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FFB7F-0F7A-A5CE-4D4A-C831B5F5F3ED}"/>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6" name="Footer Placeholder 5">
            <a:extLst>
              <a:ext uri="{FF2B5EF4-FFF2-40B4-BE49-F238E27FC236}">
                <a16:creationId xmlns:a16="http://schemas.microsoft.com/office/drawing/2014/main" id="{A31F5288-2688-C9B4-0A19-95F551E3E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2E398-033C-5326-56E7-62F250624365}"/>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1824722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AF69-92DC-75A6-AF42-79925CD0B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9991D4-45CC-ECFA-91B6-E2CF15BEDD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66A09B-0DF3-BC2E-73BD-219477928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857A0-FC92-5731-55EB-96792A7A6641}"/>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6" name="Footer Placeholder 5">
            <a:extLst>
              <a:ext uri="{FF2B5EF4-FFF2-40B4-BE49-F238E27FC236}">
                <a16:creationId xmlns:a16="http://schemas.microsoft.com/office/drawing/2014/main" id="{97EA4461-3A03-7F0E-CA82-8ADE28D56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F364C-4153-30BD-C508-61DF2BCCE01D}"/>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2337756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31BD-52E4-7333-8E67-B7CA6749B5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927F5C-FEA3-5226-5CF6-BE79DF250D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2A2E6-DE61-DDFB-94E1-0AAA93502D19}"/>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5" name="Footer Placeholder 4">
            <a:extLst>
              <a:ext uri="{FF2B5EF4-FFF2-40B4-BE49-F238E27FC236}">
                <a16:creationId xmlns:a16="http://schemas.microsoft.com/office/drawing/2014/main" id="{2405A657-7EB5-50C4-2C24-123EE204A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F5032-D047-F9EB-4D99-FE2F432255C3}"/>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2222033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DAE65-B55A-A9D5-9B62-317A051446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08FD96-B602-C618-B3CB-E37EDA17B7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241FD-219F-B56D-BB4D-EB76F11CAA41}"/>
              </a:ext>
            </a:extLst>
          </p:cNvPr>
          <p:cNvSpPr>
            <a:spLocks noGrp="1"/>
          </p:cNvSpPr>
          <p:nvPr>
            <p:ph type="dt" sz="half" idx="10"/>
          </p:nvPr>
        </p:nvSpPr>
        <p:spPr/>
        <p:txBody>
          <a:bodyPr/>
          <a:lstStyle/>
          <a:p>
            <a:fld id="{BF1D0937-2722-431B-8D6A-31C932787AF1}" type="datetimeFigureOut">
              <a:rPr lang="en-US" smtClean="0"/>
              <a:t>3/30/2026</a:t>
            </a:fld>
            <a:endParaRPr lang="en-US"/>
          </a:p>
        </p:txBody>
      </p:sp>
      <p:sp>
        <p:nvSpPr>
          <p:cNvPr id="5" name="Footer Placeholder 4">
            <a:extLst>
              <a:ext uri="{FF2B5EF4-FFF2-40B4-BE49-F238E27FC236}">
                <a16:creationId xmlns:a16="http://schemas.microsoft.com/office/drawing/2014/main" id="{515CAEDC-42DD-93AB-14A3-BE84E453C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06FE-3BC8-D8D7-FE86-25A6A5861DB5}"/>
              </a:ext>
            </a:extLst>
          </p:cNvPr>
          <p:cNvSpPr>
            <a:spLocks noGrp="1"/>
          </p:cNvSpPr>
          <p:nvPr>
            <p:ph type="sldNum" sz="quarter" idx="12"/>
          </p:nvPr>
        </p:nvSpPr>
        <p:spPr/>
        <p:txBody>
          <a:bodyPr/>
          <a:lstStyle/>
          <a:p>
            <a:fld id="{64CE9CCE-7BD8-4DCE-A87A-FA0D82E46A58}" type="slidenum">
              <a:rPr lang="en-US" smtClean="0"/>
              <a:t>‹#›</a:t>
            </a:fld>
            <a:endParaRPr lang="en-US"/>
          </a:p>
        </p:txBody>
      </p:sp>
    </p:spTree>
    <p:extLst>
      <p:ext uri="{BB962C8B-B14F-4D97-AF65-F5344CB8AC3E}">
        <p14:creationId xmlns:p14="http://schemas.microsoft.com/office/powerpoint/2010/main" val="137388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1118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7636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1094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7000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2609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469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D286-1499-C30A-C4F1-8D5497886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2AE57E-E60C-B77F-E712-4664DF30EF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A62B03-EC64-8B5F-6C10-C50D0A41E6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7EE9D6-EDC3-3F14-11ED-698D11649D43}"/>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6" name="Footer Placeholder 5">
            <a:extLst>
              <a:ext uri="{FF2B5EF4-FFF2-40B4-BE49-F238E27FC236}">
                <a16:creationId xmlns:a16="http://schemas.microsoft.com/office/drawing/2014/main" id="{20A611F4-9F2F-5383-8129-AE7368110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6D442-61CC-CFE1-5F86-30B496CBFACA}"/>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2773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8431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9408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9957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269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13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7C5F-5A68-E162-69FC-3CDB0A2CE2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C7201F-026D-F77C-26B6-0AEB6E5B3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A2B457-F74A-5529-0168-97779188C4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32E4F-E436-B904-C0AA-47FEDA79A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8A974-E05D-1B6B-B24C-8C59817CA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014CC-2853-F77A-4421-13D5A00B3252}"/>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8" name="Footer Placeholder 7">
            <a:extLst>
              <a:ext uri="{FF2B5EF4-FFF2-40B4-BE49-F238E27FC236}">
                <a16:creationId xmlns:a16="http://schemas.microsoft.com/office/drawing/2014/main" id="{4302526D-17C3-E242-BFAD-1CCAE8B0B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ED4D1-8206-0937-8B0A-94317AE9D950}"/>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412258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592E-9FB2-8053-73AD-B5BF98E159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F9B97-EA41-4879-9A04-96306B6DDE84}"/>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4" name="Footer Placeholder 3">
            <a:extLst>
              <a:ext uri="{FF2B5EF4-FFF2-40B4-BE49-F238E27FC236}">
                <a16:creationId xmlns:a16="http://schemas.microsoft.com/office/drawing/2014/main" id="{FF706179-C577-BBB7-8DAD-5C5EDE583F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BD612-6AC1-712B-FECB-63603ED2101D}"/>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388255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1F8F7-8A56-42A7-D192-C7B3C75AAD39}"/>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3" name="Footer Placeholder 2">
            <a:extLst>
              <a:ext uri="{FF2B5EF4-FFF2-40B4-BE49-F238E27FC236}">
                <a16:creationId xmlns:a16="http://schemas.microsoft.com/office/drawing/2014/main" id="{6DCA4F7F-B00D-30A6-6D7D-45A945D88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150C13-F89D-2EA9-846B-9298323FD5BE}"/>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45832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BAF9-8A4D-BE71-C601-45DE9B323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7873B5-590A-E63A-E56F-7CC9C0EA8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5F0126-2D09-C9EC-6DB2-14302F42F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F086A-D3A9-5E9D-B0AD-0BC766706DCC}"/>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6" name="Footer Placeholder 5">
            <a:extLst>
              <a:ext uri="{FF2B5EF4-FFF2-40B4-BE49-F238E27FC236}">
                <a16:creationId xmlns:a16="http://schemas.microsoft.com/office/drawing/2014/main" id="{6B138DE1-09F7-7360-322D-359CD9FEC0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4E5F1-0E19-B315-EFDC-0982B4EC2C8C}"/>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233531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AFBF-90F5-0F22-8037-A396E5205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B87F4-3399-C1F5-0E4B-32763645B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3C7EC-301A-2208-BDCA-0A27A5EBE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B806D-BADA-7591-D18C-9A722BDAC4C5}"/>
              </a:ext>
            </a:extLst>
          </p:cNvPr>
          <p:cNvSpPr>
            <a:spLocks noGrp="1"/>
          </p:cNvSpPr>
          <p:nvPr>
            <p:ph type="dt" sz="half" idx="10"/>
          </p:nvPr>
        </p:nvSpPr>
        <p:spPr/>
        <p:txBody>
          <a:bodyPr/>
          <a:lstStyle/>
          <a:p>
            <a:fld id="{38011969-CB0A-40C8-90C5-4937ACEDCA2C}" type="datetimeFigureOut">
              <a:rPr lang="en-US" smtClean="0"/>
              <a:t>3/30/2026</a:t>
            </a:fld>
            <a:endParaRPr lang="en-US"/>
          </a:p>
        </p:txBody>
      </p:sp>
      <p:sp>
        <p:nvSpPr>
          <p:cNvPr id="6" name="Footer Placeholder 5">
            <a:extLst>
              <a:ext uri="{FF2B5EF4-FFF2-40B4-BE49-F238E27FC236}">
                <a16:creationId xmlns:a16="http://schemas.microsoft.com/office/drawing/2014/main" id="{D6664C9B-0044-3ADE-3F34-252132C7D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16E7-4CDF-E569-9547-2865E696D3E1}"/>
              </a:ext>
            </a:extLst>
          </p:cNvPr>
          <p:cNvSpPr>
            <a:spLocks noGrp="1"/>
          </p:cNvSpPr>
          <p:nvPr>
            <p:ph type="sldNum" sz="quarter" idx="12"/>
          </p:nvPr>
        </p:nvSpPr>
        <p:spPr/>
        <p:txBody>
          <a:bodyPr/>
          <a:lstStyle/>
          <a:p>
            <a:fld id="{C56A5133-6EEB-48EE-B2ED-9F46337E425F}" type="slidenum">
              <a:rPr lang="en-US" smtClean="0"/>
              <a:t>‹#›</a:t>
            </a:fld>
            <a:endParaRPr lang="en-US"/>
          </a:p>
        </p:txBody>
      </p:sp>
    </p:spTree>
    <p:extLst>
      <p:ext uri="{BB962C8B-B14F-4D97-AF65-F5344CB8AC3E}">
        <p14:creationId xmlns:p14="http://schemas.microsoft.com/office/powerpoint/2010/main" val="128183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DA194-C76B-1C01-E8C3-A11EA68D8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6BAC98-283D-ABC6-CB77-C3D0F02D2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D5936-B84F-9A58-060D-C354B8DB7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011969-CB0A-40C8-90C5-4937ACEDCA2C}" type="datetimeFigureOut">
              <a:rPr lang="en-US" smtClean="0"/>
              <a:t>3/30/2026</a:t>
            </a:fld>
            <a:endParaRPr lang="en-US"/>
          </a:p>
        </p:txBody>
      </p:sp>
      <p:sp>
        <p:nvSpPr>
          <p:cNvPr id="5" name="Footer Placeholder 4">
            <a:extLst>
              <a:ext uri="{FF2B5EF4-FFF2-40B4-BE49-F238E27FC236}">
                <a16:creationId xmlns:a16="http://schemas.microsoft.com/office/drawing/2014/main" id="{E6E444C1-F9D2-310E-35C9-B8AB2C896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0088F8-C2AE-ADE5-6292-438128D8C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6A5133-6EEB-48EE-B2ED-9F46337E425F}" type="slidenum">
              <a:rPr lang="en-US" smtClean="0"/>
              <a:t>‹#›</a:t>
            </a:fld>
            <a:endParaRPr lang="en-US"/>
          </a:p>
        </p:txBody>
      </p:sp>
    </p:spTree>
    <p:extLst>
      <p:ext uri="{BB962C8B-B14F-4D97-AF65-F5344CB8AC3E}">
        <p14:creationId xmlns:p14="http://schemas.microsoft.com/office/powerpoint/2010/main" val="47120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29DCF-8B03-C11E-8270-7EE0C7946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E0E10-B7F8-0251-A983-EA1BFC190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51650-F1AA-15FC-DFE4-9CC16F961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4D7C69-976D-4778-8106-430CA2E7E558}" type="datetimeFigureOut">
              <a:rPr lang="en-US" smtClean="0"/>
              <a:t>3/30/2026</a:t>
            </a:fld>
            <a:endParaRPr lang="en-US"/>
          </a:p>
        </p:txBody>
      </p:sp>
      <p:sp>
        <p:nvSpPr>
          <p:cNvPr id="5" name="Footer Placeholder 4">
            <a:extLst>
              <a:ext uri="{FF2B5EF4-FFF2-40B4-BE49-F238E27FC236}">
                <a16:creationId xmlns:a16="http://schemas.microsoft.com/office/drawing/2014/main" id="{B3B6A700-C688-AB0D-C8BA-11A7EE69D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9D752E-A3A8-9FAD-03C5-56479D6E28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E473E4-5E51-4A4F-A19F-693CF4E0CEAC}" type="slidenum">
              <a:rPr lang="en-US" smtClean="0"/>
              <a:t>‹#›</a:t>
            </a:fld>
            <a:endParaRPr lang="en-US"/>
          </a:p>
        </p:txBody>
      </p:sp>
    </p:spTree>
    <p:extLst>
      <p:ext uri="{BB962C8B-B14F-4D97-AF65-F5344CB8AC3E}">
        <p14:creationId xmlns:p14="http://schemas.microsoft.com/office/powerpoint/2010/main" val="2946219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D5B63-B346-B069-CDEE-33E013485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5038EE-1227-7AD4-E4CF-AA4D50D7D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A6998-DA77-F81E-D9BB-D7A7D7580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1D0937-2722-431B-8D6A-31C932787AF1}" type="datetimeFigureOut">
              <a:rPr lang="en-US" smtClean="0"/>
              <a:t>3/30/2026</a:t>
            </a:fld>
            <a:endParaRPr lang="en-US"/>
          </a:p>
        </p:txBody>
      </p:sp>
      <p:sp>
        <p:nvSpPr>
          <p:cNvPr id="5" name="Footer Placeholder 4">
            <a:extLst>
              <a:ext uri="{FF2B5EF4-FFF2-40B4-BE49-F238E27FC236}">
                <a16:creationId xmlns:a16="http://schemas.microsoft.com/office/drawing/2014/main" id="{2855022F-12DF-90A6-1DE4-33D06D9EC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CF391E-7F71-A6B3-FE27-56C0910FD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CE9CCE-7BD8-4DCE-A87A-FA0D82E46A58}" type="slidenum">
              <a:rPr lang="en-US" smtClean="0"/>
              <a:t>‹#›</a:t>
            </a:fld>
            <a:endParaRPr lang="en-US"/>
          </a:p>
        </p:txBody>
      </p:sp>
    </p:spTree>
    <p:extLst>
      <p:ext uri="{BB962C8B-B14F-4D97-AF65-F5344CB8AC3E}">
        <p14:creationId xmlns:p14="http://schemas.microsoft.com/office/powerpoint/2010/main" val="315210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3/30/2026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09146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slideLayout" Target="../slideLayouts/slideLayout40.xml"/><Relationship Id="rId6" Type="http://schemas.openxmlformats.org/officeDocument/2006/relationships/image" Target="../media/image29.sv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svg"/><Relationship Id="rId14"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jpeg"/><Relationship Id="rId1" Type="http://schemas.openxmlformats.org/officeDocument/2006/relationships/slideLayout" Target="../slideLayouts/slideLayout40.xml"/><Relationship Id="rId6" Type="http://schemas.openxmlformats.org/officeDocument/2006/relationships/image" Target="../media/image42.sv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svg"/></Relationships>
</file>

<file path=ppt/slides/_rels/slide1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58.svg"/><Relationship Id="rId2" Type="http://schemas.openxmlformats.org/officeDocument/2006/relationships/image" Target="../media/image48.jpeg"/><Relationship Id="rId16" Type="http://schemas.openxmlformats.org/officeDocument/2006/relationships/image" Target="../media/image62.svg"/><Relationship Id="rId1" Type="http://schemas.openxmlformats.org/officeDocument/2006/relationships/slideLayout" Target="../slideLayouts/slideLayout40.xml"/><Relationship Id="rId6" Type="http://schemas.openxmlformats.org/officeDocument/2006/relationships/image" Target="../media/image52.sv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svg"/><Relationship Id="rId14" Type="http://schemas.openxmlformats.org/officeDocument/2006/relationships/image" Target="../media/image6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3.sv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928C7-90ED-677F-9E50-E9C25AF08D92}"/>
              </a:ext>
            </a:extLst>
          </p:cNvPr>
          <p:cNvSpPr>
            <a:spLocks noGrp="1"/>
          </p:cNvSpPr>
          <p:nvPr>
            <p:ph type="ctrTitle"/>
          </p:nvPr>
        </p:nvSpPr>
        <p:spPr>
          <a:xfrm>
            <a:off x="6151294" y="486184"/>
            <a:ext cx="5397237" cy="4296692"/>
          </a:xfrm>
        </p:spPr>
        <p:txBody>
          <a:bodyPr vert="horz" lIns="91440" tIns="45720" rIns="91440" bIns="45720" rtlCol="0" anchor="ctr">
            <a:normAutofit/>
          </a:bodyPr>
          <a:lstStyle/>
          <a:p>
            <a:pPr algn="l"/>
            <a:r>
              <a:rPr lang="en-US" sz="3600" b="1" i="1"/>
              <a:t>Engaging Families to Expand Competitive Integrated Employment Outcomes for Individuals with the Most Significant Disabilities: Lessons from Virginia’s SWTCIE Grant</a:t>
            </a:r>
            <a:endParaRPr lang="en-US" sz="3600" b="1" dirty="0"/>
          </a:p>
        </p:txBody>
      </p:sp>
      <p:pic>
        <p:nvPicPr>
          <p:cNvPr id="5" name="image2.png" descr="A close-up of a logo&#10;&#10;Description automatically generated">
            <a:extLst>
              <a:ext uri="{FF2B5EF4-FFF2-40B4-BE49-F238E27FC236}">
                <a16:creationId xmlns:a16="http://schemas.microsoft.com/office/drawing/2014/main" id="{01FB64DB-1C13-6E99-B902-6F9F57FBB112}"/>
              </a:ext>
            </a:extLst>
          </p:cNvPr>
          <p:cNvPicPr/>
          <p:nvPr/>
        </p:nvPicPr>
        <p:blipFill>
          <a:blip r:embed="rId2" cstate="email">
            <a:extLst>
              <a:ext uri="{28A0092B-C50C-407E-A947-70E740481C1C}">
                <a14:useLocalDpi xmlns:a14="http://schemas.microsoft.com/office/drawing/2010/main"/>
              </a:ext>
            </a:extLst>
          </a:blip>
          <a:stretch>
            <a:fillRect/>
          </a:stretch>
        </p:blipFill>
        <p:spPr>
          <a:xfrm>
            <a:off x="643469" y="3735066"/>
            <a:ext cx="4555700" cy="104781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4" name="Freeform: Shape 13">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A857F29-7427-D715-2EE7-9A05B642EE26}"/>
              </a:ext>
            </a:extLst>
          </p:cNvPr>
          <p:cNvPicPr>
            <a:picLocks noChangeAspect="1"/>
          </p:cNvPicPr>
          <p:nvPr/>
        </p:nvPicPr>
        <p:blipFill>
          <a:blip r:embed="rId3"/>
          <a:stretch>
            <a:fillRect/>
          </a:stretch>
        </p:blipFill>
        <p:spPr>
          <a:xfrm>
            <a:off x="393553" y="486184"/>
            <a:ext cx="4291750"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16" name="Arc 15">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1684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CEF1-F5A9-1AAE-ADA9-4251E3A537D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Who is EPIC serving?</a:t>
            </a:r>
          </a:p>
        </p:txBody>
      </p:sp>
      <p:graphicFrame>
        <p:nvGraphicFramePr>
          <p:cNvPr id="5" name="Content Placeholder 2">
            <a:extLst>
              <a:ext uri="{FF2B5EF4-FFF2-40B4-BE49-F238E27FC236}">
                <a16:creationId xmlns:a16="http://schemas.microsoft.com/office/drawing/2014/main" id="{A76906E4-7B96-2843-59FB-EA51D3323DEC}"/>
              </a:ext>
            </a:extLst>
          </p:cNvPr>
          <p:cNvGraphicFramePr>
            <a:graphicFrameLocks noGrp="1"/>
          </p:cNvGraphicFramePr>
          <p:nvPr>
            <p:ph idx="1"/>
            <p:extLst>
              <p:ext uri="{D42A27DB-BD31-4B8C-83A1-F6EECF244321}">
                <p14:modId xmlns:p14="http://schemas.microsoft.com/office/powerpoint/2010/main" val="339549779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82D2C54-3168-5D22-A3B3-18C4089B89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8562" y="2084439"/>
            <a:ext cx="2186083" cy="1392961"/>
          </a:xfrm>
          <a:prstGeom prst="rect">
            <a:avLst/>
          </a:prstGeom>
        </p:spPr>
      </p:pic>
      <p:sp>
        <p:nvSpPr>
          <p:cNvPr id="4" name="TextBox 3">
            <a:extLst>
              <a:ext uri="{FF2B5EF4-FFF2-40B4-BE49-F238E27FC236}">
                <a16:creationId xmlns:a16="http://schemas.microsoft.com/office/drawing/2014/main" id="{B2A0A348-BCFD-413F-5C1C-D2B8E8689997}"/>
              </a:ext>
            </a:extLst>
          </p:cNvPr>
          <p:cNvSpPr txBox="1"/>
          <p:nvPr/>
        </p:nvSpPr>
        <p:spPr>
          <a:xfrm>
            <a:off x="1289274" y="1314998"/>
            <a:ext cx="2412469" cy="769441"/>
          </a:xfrm>
          <a:prstGeom prst="rect">
            <a:avLst/>
          </a:prstGeom>
          <a:noFill/>
        </p:spPr>
        <p:txBody>
          <a:bodyPr wrap="square" rtlCol="0">
            <a:spAutoFit/>
          </a:bodyPr>
          <a:lstStyle/>
          <a:p>
            <a:r>
              <a:rPr lang="en-US" sz="4400">
                <a:solidFill>
                  <a:srgbClr val="7030A0"/>
                </a:solidFill>
              </a:rPr>
              <a:t>Who is </a:t>
            </a:r>
          </a:p>
        </p:txBody>
      </p:sp>
      <p:sp>
        <p:nvSpPr>
          <p:cNvPr id="6" name="TextBox 5">
            <a:extLst>
              <a:ext uri="{FF2B5EF4-FFF2-40B4-BE49-F238E27FC236}">
                <a16:creationId xmlns:a16="http://schemas.microsoft.com/office/drawing/2014/main" id="{DFA0A906-9C2D-C2B6-978B-88879F9B60B6}"/>
              </a:ext>
            </a:extLst>
          </p:cNvPr>
          <p:cNvSpPr txBox="1"/>
          <p:nvPr/>
        </p:nvSpPr>
        <p:spPr>
          <a:xfrm>
            <a:off x="1102460" y="3711357"/>
            <a:ext cx="2786095" cy="769441"/>
          </a:xfrm>
          <a:prstGeom prst="rect">
            <a:avLst/>
          </a:prstGeom>
          <a:noFill/>
        </p:spPr>
        <p:txBody>
          <a:bodyPr wrap="square" rtlCol="0">
            <a:spAutoFit/>
          </a:bodyPr>
          <a:lstStyle/>
          <a:p>
            <a:r>
              <a:rPr lang="en-US" sz="4400">
                <a:solidFill>
                  <a:srgbClr val="7030A0"/>
                </a:solidFill>
              </a:rPr>
              <a:t>Serving?</a:t>
            </a:r>
          </a:p>
        </p:txBody>
      </p:sp>
    </p:spTree>
    <p:extLst>
      <p:ext uri="{BB962C8B-B14F-4D97-AF65-F5344CB8AC3E}">
        <p14:creationId xmlns:p14="http://schemas.microsoft.com/office/powerpoint/2010/main" val="121971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2AC4E66-D5A7-2CFB-C637-06FA54482D5D}"/>
              </a:ext>
            </a:extLst>
          </p:cNvPr>
          <p:cNvSpPr/>
          <p:nvPr/>
        </p:nvSpPr>
        <p:spPr>
          <a:xfrm>
            <a:off x="1143001" y="2136673"/>
            <a:ext cx="10210800" cy="958952"/>
          </a:xfrm>
          <a:prstGeom prst="roundRect">
            <a:avLst/>
          </a:prstGeom>
          <a:solidFill>
            <a:srgbClr val="D86E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Rounded Corners 7">
            <a:extLst>
              <a:ext uri="{FF2B5EF4-FFF2-40B4-BE49-F238E27FC236}">
                <a16:creationId xmlns:a16="http://schemas.microsoft.com/office/drawing/2014/main" id="{9FCFDB36-4D13-04E9-843B-B56513964224}"/>
              </a:ext>
            </a:extLst>
          </p:cNvPr>
          <p:cNvSpPr/>
          <p:nvPr/>
        </p:nvSpPr>
        <p:spPr>
          <a:xfrm>
            <a:off x="1790700" y="4801702"/>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ptos" panose="02110004020202020204"/>
                <a:ea typeface="+mn-ea"/>
                <a:cs typeface="+mn-cs"/>
              </a:rPr>
              <a:t>Paid Work Experience</a:t>
            </a:r>
          </a:p>
        </p:txBody>
      </p:sp>
      <p:sp>
        <p:nvSpPr>
          <p:cNvPr id="7" name="Rectangle: Rounded Corners 6">
            <a:extLst>
              <a:ext uri="{FF2B5EF4-FFF2-40B4-BE49-F238E27FC236}">
                <a16:creationId xmlns:a16="http://schemas.microsoft.com/office/drawing/2014/main" id="{A3E0C57A-6B96-EDAC-ABF9-7DC183912D7E}"/>
              </a:ext>
            </a:extLst>
          </p:cNvPr>
          <p:cNvSpPr/>
          <p:nvPr/>
        </p:nvSpPr>
        <p:spPr>
          <a:xfrm>
            <a:off x="1790700" y="4055345"/>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ptos" panose="02110004020202020204"/>
                <a:ea typeface="+mn-ea"/>
                <a:cs typeface="+mn-cs"/>
              </a:rPr>
              <a:t>Family Navigation</a:t>
            </a:r>
          </a:p>
        </p:txBody>
      </p:sp>
      <p:sp>
        <p:nvSpPr>
          <p:cNvPr id="6" name="Rectangle: Rounded Corners 5">
            <a:extLst>
              <a:ext uri="{FF2B5EF4-FFF2-40B4-BE49-F238E27FC236}">
                <a16:creationId xmlns:a16="http://schemas.microsoft.com/office/drawing/2014/main" id="{4398B369-5662-6609-93A7-2359BD942636}"/>
              </a:ext>
            </a:extLst>
          </p:cNvPr>
          <p:cNvSpPr/>
          <p:nvPr/>
        </p:nvSpPr>
        <p:spPr>
          <a:xfrm>
            <a:off x="1790701" y="3290143"/>
            <a:ext cx="3629021" cy="570684"/>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ptos" panose="02110004020202020204"/>
                <a:ea typeface="+mn-ea"/>
                <a:cs typeface="+mn-cs"/>
              </a:rPr>
              <a:t>Peer Mentoring</a:t>
            </a:r>
          </a:p>
        </p:txBody>
      </p:sp>
      <p:sp>
        <p:nvSpPr>
          <p:cNvPr id="3" name="Content Placeholder 2">
            <a:extLst>
              <a:ext uri="{FF2B5EF4-FFF2-40B4-BE49-F238E27FC236}">
                <a16:creationId xmlns:a16="http://schemas.microsoft.com/office/drawing/2014/main" id="{1EB98DE1-49FF-8C11-A788-D0A51DCC567D}"/>
              </a:ext>
            </a:extLst>
          </p:cNvPr>
          <p:cNvSpPr>
            <a:spLocks noGrp="1"/>
          </p:cNvSpPr>
          <p:nvPr>
            <p:ph idx="1"/>
          </p:nvPr>
        </p:nvSpPr>
        <p:spPr>
          <a:xfrm>
            <a:off x="838199" y="1962790"/>
            <a:ext cx="10782300" cy="1737360"/>
          </a:xfrm>
        </p:spPr>
        <p:txBody>
          <a:bodyPr>
            <a:normAutofit fontScale="85000" lnSpcReduction="20000"/>
          </a:bodyPr>
          <a:lstStyle/>
          <a:p>
            <a:endParaRPr lang="en-US"/>
          </a:p>
          <a:p>
            <a:pPr marL="457200" lvl="1" indent="0">
              <a:buNone/>
            </a:pPr>
            <a:r>
              <a:rPr lang="en-US" sz="3400">
                <a:solidFill>
                  <a:schemeClr val="bg1"/>
                </a:solidFill>
              </a:rPr>
              <a:t>Helps people and their caregivers better understand and know how to access Competitive Integrated Employment (CIE)</a:t>
            </a:r>
          </a:p>
          <a:p>
            <a:pPr lvl="2"/>
            <a:endParaRPr lang="en-US">
              <a:solidFill>
                <a:srgbClr val="7030A0"/>
              </a:solidFill>
            </a:endParaRPr>
          </a:p>
          <a:p>
            <a:pPr marL="457200" lvl="1" indent="0">
              <a:lnSpc>
                <a:spcPct val="150000"/>
              </a:lnSpc>
              <a:buNone/>
            </a:pPr>
            <a:r>
              <a:rPr lang="en-US">
                <a:solidFill>
                  <a:schemeClr val="bg1"/>
                </a:solidFill>
              </a:rPr>
              <a:t>		</a:t>
            </a:r>
          </a:p>
        </p:txBody>
      </p:sp>
      <p:sp>
        <p:nvSpPr>
          <p:cNvPr id="2" name="Title 1">
            <a:extLst>
              <a:ext uri="{FF2B5EF4-FFF2-40B4-BE49-F238E27FC236}">
                <a16:creationId xmlns:a16="http://schemas.microsoft.com/office/drawing/2014/main" id="{EFA170C6-BE50-01D0-FD38-2CC65C64D14A}"/>
              </a:ext>
            </a:extLst>
          </p:cNvPr>
          <p:cNvSpPr>
            <a:spLocks noGrp="1"/>
          </p:cNvSpPr>
          <p:nvPr>
            <p:ph type="title"/>
          </p:nvPr>
        </p:nvSpPr>
        <p:spPr/>
        <p:txBody>
          <a:bodyPr/>
          <a:lstStyle/>
          <a:p>
            <a:r>
              <a:rPr lang="en-US" dirty="0"/>
              <a:t>               </a:t>
            </a:r>
            <a:r>
              <a:rPr lang="en-US" dirty="0">
                <a:solidFill>
                  <a:srgbClr val="7030A0"/>
                </a:solidFill>
              </a:rPr>
              <a:t>education</a:t>
            </a:r>
          </a:p>
        </p:txBody>
      </p:sp>
      <p:pic>
        <p:nvPicPr>
          <p:cNvPr id="9" name="Content Placeholder 16">
            <a:extLst>
              <a:ext uri="{FF2B5EF4-FFF2-40B4-BE49-F238E27FC236}">
                <a16:creationId xmlns:a16="http://schemas.microsoft.com/office/drawing/2014/main" id="{5D6FC626-F7C8-4CCF-312A-1E5C042AC9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7936" y="429604"/>
            <a:ext cx="1502304" cy="957261"/>
          </a:xfrm>
          <a:prstGeom prst="rect">
            <a:avLst/>
          </a:prstGeom>
        </p:spPr>
      </p:pic>
    </p:spTree>
    <p:extLst>
      <p:ext uri="{BB962C8B-B14F-4D97-AF65-F5344CB8AC3E}">
        <p14:creationId xmlns:p14="http://schemas.microsoft.com/office/powerpoint/2010/main" val="2792658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022D6218-2481-5089-54A1-B5660CAB6753}"/>
              </a:ext>
            </a:extLst>
          </p:cNvPr>
          <p:cNvSpPr>
            <a:spLocks noGrp="1"/>
          </p:cNvSpPr>
          <p:nvPr>
            <p:ph type="title"/>
          </p:nvPr>
        </p:nvSpPr>
        <p:spPr>
          <a:xfrm>
            <a:off x="194413" y="552741"/>
            <a:ext cx="5232993" cy="9220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ormAutofit/>
          </a:bodyPr>
          <a:lstStyle/>
          <a:p>
            <a:pPr algn="ctr"/>
            <a:r>
              <a:rPr lang="en-US" sz="4000" dirty="0"/>
              <a:t>Family Navigation</a:t>
            </a:r>
          </a:p>
        </p:txBody>
      </p:sp>
      <p:sp>
        <p:nvSpPr>
          <p:cNvPr id="3" name="Content Placeholder 2">
            <a:extLst>
              <a:ext uri="{FF2B5EF4-FFF2-40B4-BE49-F238E27FC236}">
                <a16:creationId xmlns:a16="http://schemas.microsoft.com/office/drawing/2014/main" id="{8C5530CF-D0CA-3132-A364-F192476C8F75}"/>
              </a:ext>
            </a:extLst>
          </p:cNvPr>
          <p:cNvSpPr>
            <a:spLocks noGrp="1"/>
          </p:cNvSpPr>
          <p:nvPr>
            <p:ph idx="1"/>
          </p:nvPr>
        </p:nvSpPr>
        <p:spPr>
          <a:xfrm>
            <a:off x="194413" y="1632155"/>
            <a:ext cx="5972581" cy="4876800"/>
          </a:xfrm>
        </p:spPr>
        <p:txBody>
          <a:bodyPr>
            <a:normAutofit/>
          </a:bodyPr>
          <a:lstStyle/>
          <a:p>
            <a:r>
              <a:rPr lang="en-US" sz="1600" dirty="0"/>
              <a:t>Connect family members to families of people with disabilities who can:</a:t>
            </a:r>
          </a:p>
          <a:p>
            <a:pPr marL="342900" indent="-342900"/>
            <a:r>
              <a:rPr lang="en-US" sz="1600" dirty="0"/>
              <a:t>Share their experience about family member searching for work</a:t>
            </a:r>
          </a:p>
          <a:p>
            <a:pPr marL="342900" indent="-342900"/>
            <a:r>
              <a:rPr lang="en-US" sz="1600" dirty="0"/>
              <a:t>Share their experience about family member working</a:t>
            </a:r>
          </a:p>
          <a:p>
            <a:pPr marL="342900" indent="-342900"/>
            <a:r>
              <a:rPr lang="en-US" sz="1600" dirty="0"/>
              <a:t>Help with family concerns about finding a job that meets:</a:t>
            </a:r>
          </a:p>
          <a:p>
            <a:pPr lvl="1"/>
            <a:r>
              <a:rPr lang="en-US" sz="1600" dirty="0"/>
              <a:t>Interests</a:t>
            </a:r>
          </a:p>
          <a:p>
            <a:pPr lvl="1"/>
            <a:r>
              <a:rPr lang="en-US" sz="1600" dirty="0"/>
              <a:t>Needs</a:t>
            </a:r>
          </a:p>
          <a:p>
            <a:pPr lvl="1"/>
            <a:r>
              <a:rPr lang="en-US" sz="1600" dirty="0"/>
              <a:t>Safety</a:t>
            </a:r>
          </a:p>
          <a:p>
            <a:pPr lvl="1"/>
            <a:r>
              <a:rPr lang="en-US" sz="1600" dirty="0"/>
              <a:t>Accommodations</a:t>
            </a:r>
          </a:p>
          <a:p>
            <a:pPr marL="342900" indent="-342900"/>
            <a:r>
              <a:rPr lang="en-US" sz="1600" dirty="0"/>
              <a:t>Share their experience about who can help:</a:t>
            </a:r>
          </a:p>
          <a:p>
            <a:pPr lvl="1"/>
            <a:r>
              <a:rPr lang="en-US" sz="1600" dirty="0"/>
              <a:t>Department for Aging and Rehabilitative Services (DARS)</a:t>
            </a:r>
          </a:p>
          <a:p>
            <a:pPr lvl="1"/>
            <a:r>
              <a:rPr lang="en-US" sz="1600" dirty="0"/>
              <a:t>Job Coaches/Employment Service Organizations– to help find/ learn job</a:t>
            </a:r>
          </a:p>
          <a:p>
            <a:pPr lvl="1"/>
            <a:r>
              <a:rPr lang="en-US" sz="1600" dirty="0"/>
              <a:t>Work Incentive Specialists (WISA) –to help with understanding benefits</a:t>
            </a:r>
          </a:p>
          <a:p>
            <a:pPr lvl="1"/>
            <a:r>
              <a:rPr lang="en-US" sz="1600" dirty="0"/>
              <a:t>Many, many more</a:t>
            </a:r>
          </a:p>
          <a:p>
            <a:endParaRPr lang="en-US" sz="1000" dirty="0"/>
          </a:p>
        </p:txBody>
      </p:sp>
      <p:pic>
        <p:nvPicPr>
          <p:cNvPr id="7" name="Graphic 6" descr="Female Profile with solid fill">
            <a:extLst>
              <a:ext uri="{FF2B5EF4-FFF2-40B4-BE49-F238E27FC236}">
                <a16:creationId xmlns:a16="http://schemas.microsoft.com/office/drawing/2014/main" id="{4D75A439-BCC8-5047-B2BC-CA8ED7CBF2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02664" y="578134"/>
            <a:ext cx="3325118" cy="3325118"/>
          </a:xfrm>
          <a:prstGeom prst="rect">
            <a:avLst/>
          </a:prstGeom>
        </p:spPr>
      </p:pic>
      <p:pic>
        <p:nvPicPr>
          <p:cNvPr id="2" name="Content Placeholder 16">
            <a:extLst>
              <a:ext uri="{FF2B5EF4-FFF2-40B4-BE49-F238E27FC236}">
                <a16:creationId xmlns:a16="http://schemas.microsoft.com/office/drawing/2014/main" id="{58B1FDF8-5E54-E182-1628-4CBF949200AE}"/>
              </a:ext>
            </a:extLst>
          </p:cNvPr>
          <p:cNvPicPr>
            <a:picLocks noChangeAspect="1"/>
          </p:cNvPicPr>
          <p:nvPr/>
        </p:nvPicPr>
        <p:blipFill>
          <a:blip r:embed="rId3"/>
          <a:stretch>
            <a:fillRect/>
          </a:stretch>
        </p:blipFill>
        <p:spPr>
          <a:xfrm>
            <a:off x="8672469" y="1784503"/>
            <a:ext cx="3325118" cy="2118749"/>
          </a:xfrm>
          <a:prstGeom prst="rect">
            <a:avLst/>
          </a:prstGeom>
        </p:spPr>
      </p:pic>
      <p:pic>
        <p:nvPicPr>
          <p:cNvPr id="4" name="Graphic 3" descr="Female Profile with solid fill">
            <a:extLst>
              <a:ext uri="{FF2B5EF4-FFF2-40B4-BE49-F238E27FC236}">
                <a16:creationId xmlns:a16="http://schemas.microsoft.com/office/drawing/2014/main" id="{B4AA5C26-8797-842A-FFFB-E9B11CC05C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89014" y="4286447"/>
            <a:ext cx="2152419" cy="2152419"/>
          </a:xfrm>
          <a:prstGeom prst="rect">
            <a:avLst/>
          </a:prstGeom>
        </p:spPr>
      </p:pic>
      <p:pic>
        <p:nvPicPr>
          <p:cNvPr id="5" name="Graphic 4" descr="Male profile with solid fill">
            <a:extLst>
              <a:ext uri="{FF2B5EF4-FFF2-40B4-BE49-F238E27FC236}">
                <a16:creationId xmlns:a16="http://schemas.microsoft.com/office/drawing/2014/main" id="{F26B9496-CB27-5A17-0C17-9393C7192EA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39581" y="4048506"/>
            <a:ext cx="2152419" cy="2152419"/>
          </a:xfrm>
          <a:prstGeom prst="rect">
            <a:avLst/>
          </a:prstGeom>
        </p:spPr>
      </p:pic>
      <p:pic>
        <p:nvPicPr>
          <p:cNvPr id="6" name="Graphic 5" descr="Chat with solid fill">
            <a:extLst>
              <a:ext uri="{FF2B5EF4-FFF2-40B4-BE49-F238E27FC236}">
                <a16:creationId xmlns:a16="http://schemas.microsoft.com/office/drawing/2014/main" id="{A541AE2E-32B5-2E33-403E-4CE6F7AA152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101763" y="3391431"/>
            <a:ext cx="2152419" cy="2152419"/>
          </a:xfrm>
          <a:prstGeom prst="rect">
            <a:avLst/>
          </a:prstGeom>
        </p:spPr>
      </p:pic>
    </p:spTree>
    <p:extLst>
      <p:ext uri="{BB962C8B-B14F-4D97-AF65-F5344CB8AC3E}">
        <p14:creationId xmlns:p14="http://schemas.microsoft.com/office/powerpoint/2010/main" val="4050901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72AD"/>
        </a:solidFill>
        <a:effectLst/>
      </p:bgPr>
    </p:bg>
    <p:spTree>
      <p:nvGrpSpPr>
        <p:cNvPr id="1" name=""/>
        <p:cNvGrpSpPr/>
        <p:nvPr/>
      </p:nvGrpSpPr>
      <p:grpSpPr>
        <a:xfrm>
          <a:off x="0" y="0"/>
          <a:ext cx="0" cy="0"/>
          <a:chOff x="0" y="0"/>
          <a:chExt cx="0" cy="0"/>
        </a:xfrm>
      </p:grpSpPr>
      <p:grpSp>
        <p:nvGrpSpPr>
          <p:cNvPr id="2" name="Group 2"/>
          <p:cNvGrpSpPr/>
          <p:nvPr/>
        </p:nvGrpSpPr>
        <p:grpSpPr>
          <a:xfrm>
            <a:off x="0" y="-281324"/>
            <a:ext cx="12192000" cy="1934249"/>
            <a:chOff x="0" y="0"/>
            <a:chExt cx="4816593" cy="764148"/>
          </a:xfrm>
        </p:grpSpPr>
        <p:sp>
          <p:nvSpPr>
            <p:cNvPr id="3" name="Freeform 3"/>
            <p:cNvSpPr/>
            <p:nvPr/>
          </p:nvSpPr>
          <p:spPr>
            <a:xfrm>
              <a:off x="0" y="0"/>
              <a:ext cx="4816592" cy="764148"/>
            </a:xfrm>
            <a:custGeom>
              <a:avLst/>
              <a:gdLst/>
              <a:ahLst/>
              <a:cxnLst/>
              <a:rect l="l" t="t" r="r" b="b"/>
              <a:pathLst>
                <a:path w="4816592" h="764148">
                  <a:moveTo>
                    <a:pt x="0" y="0"/>
                  </a:moveTo>
                  <a:lnTo>
                    <a:pt x="4816592" y="0"/>
                  </a:lnTo>
                  <a:lnTo>
                    <a:pt x="4816592" y="764148"/>
                  </a:lnTo>
                  <a:lnTo>
                    <a:pt x="0" y="764148"/>
                  </a:lnTo>
                  <a:close/>
                </a:path>
              </a:pathLst>
            </a:custGeom>
            <a:solidFill>
              <a:srgbClr val="FFFFFF"/>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4816593" cy="80224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2405398" y="5240753"/>
            <a:ext cx="1337682" cy="1334919"/>
          </a:xfrm>
          <a:custGeom>
            <a:avLst/>
            <a:gdLst/>
            <a:ahLst/>
            <a:cxnLst/>
            <a:rect l="l" t="t" r="r" b="b"/>
            <a:pathLst>
              <a:path w="2006523" h="2002378">
                <a:moveTo>
                  <a:pt x="0" y="0"/>
                </a:moveTo>
                <a:lnTo>
                  <a:pt x="2006524" y="0"/>
                </a:lnTo>
                <a:lnTo>
                  <a:pt x="2006524" y="2002378"/>
                </a:lnTo>
                <a:lnTo>
                  <a:pt x="0" y="200237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sp>
        <p:nvSpPr>
          <p:cNvPr id="8" name="TextBox 8"/>
          <p:cNvSpPr txBox="1"/>
          <p:nvPr/>
        </p:nvSpPr>
        <p:spPr>
          <a:xfrm>
            <a:off x="1500980" y="5748208"/>
            <a:ext cx="655641" cy="69346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9" name="Freeform 9"/>
          <p:cNvSpPr/>
          <p:nvPr/>
        </p:nvSpPr>
        <p:spPr>
          <a:xfrm>
            <a:off x="826549" y="5240753"/>
            <a:ext cx="1330072" cy="1327323"/>
          </a:xfrm>
          <a:custGeom>
            <a:avLst/>
            <a:gdLst/>
            <a:ahLst/>
            <a:cxnLst/>
            <a:rect l="l" t="t" r="r" b="b"/>
            <a:pathLst>
              <a:path w="1995108" h="1990985">
                <a:moveTo>
                  <a:pt x="0" y="0"/>
                </a:moveTo>
                <a:lnTo>
                  <a:pt x="1995108" y="0"/>
                </a:lnTo>
                <a:lnTo>
                  <a:pt x="1995108" y="1990985"/>
                </a:lnTo>
                <a:lnTo>
                  <a:pt x="0" y="199098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341876" y="1787697"/>
            <a:ext cx="6331059" cy="3693319"/>
          </a:xfrm>
          <a:prstGeom prst="rect">
            <a:avLst/>
          </a:prstGeom>
        </p:spPr>
        <p:txBody>
          <a:bodyPr lIns="0" tIns="0" rIns="0" bIns="0" rtlCol="0" anchor="t">
            <a:spAutoFit/>
          </a:bodyPr>
          <a:lstStyle/>
          <a:p>
            <a:pPr algn="just" defTabSz="609630">
              <a:lnSpc>
                <a:spcPts val="3267"/>
              </a:lnSpc>
            </a:pPr>
            <a:r>
              <a:rPr lang="en-US" sz="2333">
                <a:solidFill>
                  <a:srgbClr val="FFFFFF"/>
                </a:solidFill>
                <a:latin typeface="Roboto"/>
                <a:ea typeface="Roboto"/>
                <a:cs typeface="Roboto"/>
                <a:sym typeface="Roboto"/>
              </a:rPr>
              <a:t>The Partnership for People with Disabilities </a:t>
            </a:r>
          </a:p>
          <a:p>
            <a:pPr algn="just" defTabSz="609630">
              <a:lnSpc>
                <a:spcPts val="3267"/>
              </a:lnSpc>
            </a:pPr>
            <a:endParaRPr lang="en-US" sz="2333">
              <a:solidFill>
                <a:srgbClr val="FFFFFF"/>
              </a:solidFill>
              <a:latin typeface="Roboto"/>
              <a:ea typeface="Roboto"/>
              <a:cs typeface="Roboto"/>
              <a:sym typeface="Roboto"/>
            </a:endParaRPr>
          </a:p>
          <a:p>
            <a:pPr marL="431834" lvl="1" indent="-215917" defTabSz="609630">
              <a:lnSpc>
                <a:spcPts val="2800"/>
              </a:lnSpc>
              <a:buFont typeface="Arial"/>
              <a:buChar char="•"/>
            </a:pPr>
            <a:r>
              <a:rPr lang="en-US" sz="2000">
                <a:solidFill>
                  <a:srgbClr val="FFFFFF"/>
                </a:solidFill>
                <a:latin typeface="Roboto"/>
                <a:ea typeface="Roboto"/>
                <a:cs typeface="Roboto"/>
                <a:sym typeface="Roboto"/>
              </a:rPr>
              <a:t>has served 40 </a:t>
            </a:r>
            <a:r>
              <a:rPr lang="en-US" sz="2000" err="1">
                <a:solidFill>
                  <a:srgbClr val="FFFFFF"/>
                </a:solidFill>
                <a:latin typeface="Roboto"/>
                <a:ea typeface="Roboto"/>
                <a:cs typeface="Roboto"/>
                <a:sym typeface="Roboto"/>
              </a:rPr>
              <a:t>yrs</a:t>
            </a:r>
            <a:r>
              <a:rPr lang="en-US" sz="2000">
                <a:solidFill>
                  <a:srgbClr val="FFFFFF"/>
                </a:solidFill>
                <a:latin typeface="Roboto"/>
                <a:ea typeface="Roboto"/>
                <a:cs typeface="Roboto"/>
                <a:sym typeface="Roboto"/>
              </a:rPr>
              <a:t> as Virginia’s University Center of Excellence in Developmental Disabilities (UCEDD)</a:t>
            </a:r>
          </a:p>
          <a:p>
            <a:pPr defTabSz="609630">
              <a:lnSpc>
                <a:spcPts val="2800"/>
              </a:lnSpc>
            </a:pPr>
            <a:endParaRPr lang="en-US" sz="2000">
              <a:solidFill>
                <a:srgbClr val="FFFFFF"/>
              </a:solidFill>
              <a:latin typeface="Roboto"/>
              <a:ea typeface="Roboto"/>
              <a:cs typeface="Roboto"/>
              <a:sym typeface="Roboto"/>
            </a:endParaRPr>
          </a:p>
          <a:p>
            <a:pPr defTabSz="609630">
              <a:lnSpc>
                <a:spcPts val="2800"/>
              </a:lnSpc>
            </a:pPr>
            <a:endParaRPr lang="en-US" sz="2000">
              <a:solidFill>
                <a:srgbClr val="FFFFFF"/>
              </a:solidFill>
              <a:latin typeface="Roboto"/>
              <a:ea typeface="Roboto"/>
              <a:cs typeface="Roboto"/>
              <a:sym typeface="Roboto"/>
            </a:endParaRPr>
          </a:p>
          <a:p>
            <a:pPr marL="431834" lvl="1" indent="-215917" defTabSz="609630">
              <a:lnSpc>
                <a:spcPts val="2800"/>
              </a:lnSpc>
              <a:buFont typeface="Arial"/>
              <a:buChar char="•"/>
            </a:pPr>
            <a:r>
              <a:rPr lang="en-US" sz="2000">
                <a:solidFill>
                  <a:srgbClr val="FFFFFF"/>
                </a:solidFill>
                <a:latin typeface="Roboto"/>
                <a:ea typeface="Roboto"/>
                <a:cs typeface="Roboto"/>
                <a:sym typeface="Roboto"/>
              </a:rPr>
              <a:t>is located in VCU’s School of Education as one of two disability-focused Centers</a:t>
            </a:r>
          </a:p>
          <a:p>
            <a:pPr defTabSz="609630">
              <a:lnSpc>
                <a:spcPts val="2800"/>
              </a:lnSpc>
            </a:pPr>
            <a:endParaRPr lang="en-US" sz="2000">
              <a:solidFill>
                <a:srgbClr val="FFFFFF"/>
              </a:solidFill>
              <a:latin typeface="Roboto"/>
              <a:ea typeface="Roboto"/>
              <a:cs typeface="Roboto"/>
              <a:sym typeface="Roboto"/>
            </a:endParaRPr>
          </a:p>
          <a:p>
            <a:pPr defTabSz="609630">
              <a:lnSpc>
                <a:spcPts val="2800"/>
              </a:lnSpc>
            </a:pPr>
            <a:endParaRPr lang="en-US" sz="2000">
              <a:solidFill>
                <a:srgbClr val="FFFFFF"/>
              </a:solidFill>
              <a:latin typeface="Roboto"/>
              <a:ea typeface="Roboto"/>
              <a:cs typeface="Roboto"/>
              <a:sym typeface="Roboto"/>
            </a:endParaRPr>
          </a:p>
        </p:txBody>
      </p:sp>
      <p:sp>
        <p:nvSpPr>
          <p:cNvPr id="11" name="Freeform 11"/>
          <p:cNvSpPr/>
          <p:nvPr/>
        </p:nvSpPr>
        <p:spPr>
          <a:xfrm>
            <a:off x="6672935" y="2232968"/>
            <a:ext cx="5519065" cy="3939233"/>
          </a:xfrm>
          <a:custGeom>
            <a:avLst/>
            <a:gdLst/>
            <a:ahLst/>
            <a:cxnLst/>
            <a:rect l="l" t="t" r="r" b="b"/>
            <a:pathLst>
              <a:path w="8278598" h="5908849">
                <a:moveTo>
                  <a:pt x="0" y="0"/>
                </a:moveTo>
                <a:lnTo>
                  <a:pt x="8278598" y="0"/>
                </a:lnTo>
                <a:lnTo>
                  <a:pt x="8278598" y="5908849"/>
                </a:lnTo>
                <a:lnTo>
                  <a:pt x="0" y="5908849"/>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442524" y="213985"/>
            <a:ext cx="9652451" cy="1170192"/>
          </a:xfrm>
          <a:prstGeom prst="rect">
            <a:avLst/>
          </a:prstGeom>
        </p:spPr>
        <p:txBody>
          <a:bodyPr wrap="square" lIns="0" tIns="0" rIns="0" bIns="0" rtlCol="0" anchor="t">
            <a:spAutoFit/>
          </a:bodyPr>
          <a:lstStyle/>
          <a:p>
            <a:pPr defTabSz="609630">
              <a:lnSpc>
                <a:spcPts val="9987"/>
              </a:lnSpc>
            </a:pPr>
            <a:r>
              <a:rPr lang="en-US" sz="7134" b="1">
                <a:solidFill>
                  <a:srgbClr val="F29628"/>
                </a:solidFill>
                <a:latin typeface="Big Shoulders Display Bold"/>
                <a:ea typeface="Big Shoulders Display Bold"/>
                <a:cs typeface="Big Shoulders Display Bold"/>
                <a:sym typeface="Big Shoulders Display Bold"/>
              </a:rPr>
              <a:t>THE PARTNERSHIP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0" y="-2775231"/>
            <a:ext cx="17369915" cy="10850693"/>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0672AD"/>
            </a:solidFill>
            <a:ln w="742950" cap="sq">
              <a:solidFill>
                <a:srgbClr val="8AC63D"/>
              </a:solidFill>
              <a:prstDash val="solid"/>
              <a:miter/>
            </a:ln>
          </p:spPr>
          <p:txBody>
            <a:bodyPr/>
            <a:lstStyle/>
            <a:p>
              <a:pPr defTabSz="609630"/>
              <a:endParaRPr lang="en-US" sz="1200">
                <a:solidFill>
                  <a:prstClr val="black"/>
                </a:solidFill>
                <a:latin typeface="Calibri"/>
              </a:endParaRPr>
            </a:p>
          </p:txBody>
        </p:sp>
        <p:sp>
          <p:nvSpPr>
            <p:cNvPr id="4" name="TextBox 4"/>
            <p:cNvSpPr txBox="1"/>
            <p:nvPr/>
          </p:nvSpPr>
          <p:spPr>
            <a:xfrm>
              <a:off x="88900" y="-57150"/>
              <a:ext cx="332676" cy="37603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TextBox 5"/>
          <p:cNvSpPr txBox="1"/>
          <p:nvPr/>
        </p:nvSpPr>
        <p:spPr>
          <a:xfrm>
            <a:off x="383906" y="1536700"/>
            <a:ext cx="6935577" cy="3841244"/>
          </a:xfrm>
          <a:prstGeom prst="rect">
            <a:avLst/>
          </a:prstGeom>
        </p:spPr>
        <p:txBody>
          <a:bodyPr lIns="0" tIns="0" rIns="0" bIns="0" rtlCol="0" anchor="t">
            <a:spAutoFit/>
          </a:bodyPr>
          <a:lstStyle/>
          <a:p>
            <a:pPr marL="446213" lvl="1" indent="-223106" defTabSz="609630">
              <a:lnSpc>
                <a:spcPts val="2479"/>
              </a:lnSpc>
              <a:buFont typeface="Arial"/>
              <a:buChar char="•"/>
            </a:pPr>
            <a:r>
              <a:rPr lang="en-US" sz="2066">
                <a:solidFill>
                  <a:srgbClr val="000000"/>
                </a:solidFill>
                <a:latin typeface="Poppins"/>
                <a:ea typeface="Poppins"/>
                <a:cs typeface="Poppins"/>
                <a:sym typeface="Poppins"/>
              </a:rPr>
              <a:t>Parents and caregivers to family members with developmental disabilities and special health care needs</a:t>
            </a:r>
          </a:p>
          <a:p>
            <a:pPr defTabSz="609630">
              <a:lnSpc>
                <a:spcPts val="2479"/>
              </a:lnSpc>
            </a:pPr>
            <a:endParaRPr lang="en-US" sz="2066">
              <a:solidFill>
                <a:srgbClr val="000000"/>
              </a:solidFill>
              <a:latin typeface="Poppins"/>
              <a:ea typeface="Poppins"/>
              <a:cs typeface="Poppins"/>
              <a:sym typeface="Poppins"/>
            </a:endParaRPr>
          </a:p>
          <a:p>
            <a:pPr marL="446213" lvl="1" indent="-223106" defTabSz="609630">
              <a:lnSpc>
                <a:spcPts val="2479"/>
              </a:lnSpc>
              <a:buFont typeface="Arial"/>
              <a:buChar char="•"/>
            </a:pPr>
            <a:r>
              <a:rPr lang="en-US" sz="2066">
                <a:solidFill>
                  <a:srgbClr val="000000"/>
                </a:solidFill>
                <a:latin typeface="Poppins"/>
                <a:ea typeface="Poppins"/>
                <a:cs typeface="Poppins"/>
                <a:sym typeface="Poppins"/>
              </a:rPr>
              <a:t>Called </a:t>
            </a:r>
            <a:r>
              <a:rPr lang="en-US" sz="2066" i="1">
                <a:solidFill>
                  <a:srgbClr val="000000"/>
                </a:solidFill>
                <a:latin typeface="Poppins Italics"/>
                <a:ea typeface="Poppins Italics"/>
                <a:cs typeface="Poppins Italics"/>
                <a:sym typeface="Poppins Italics"/>
              </a:rPr>
              <a:t>Family Navigators </a:t>
            </a:r>
            <a:r>
              <a:rPr lang="en-US" sz="2066">
                <a:solidFill>
                  <a:srgbClr val="000000"/>
                </a:solidFill>
                <a:latin typeface="Poppins"/>
                <a:ea typeface="Poppins"/>
                <a:cs typeface="Poppins"/>
                <a:sym typeface="Poppins"/>
              </a:rPr>
              <a:t>or </a:t>
            </a:r>
            <a:r>
              <a:rPr lang="en-US" sz="2066" i="1">
                <a:solidFill>
                  <a:srgbClr val="000000"/>
                </a:solidFill>
                <a:latin typeface="Poppins Italics"/>
                <a:ea typeface="Poppins Italics"/>
                <a:cs typeface="Poppins Italics"/>
                <a:sym typeface="Poppins Italics"/>
              </a:rPr>
              <a:t>Family Mentors</a:t>
            </a:r>
          </a:p>
          <a:p>
            <a:pPr defTabSz="609630">
              <a:lnSpc>
                <a:spcPts val="2479"/>
              </a:lnSpc>
            </a:pPr>
            <a:endParaRPr lang="en-US" sz="2066" i="1">
              <a:solidFill>
                <a:srgbClr val="000000"/>
              </a:solidFill>
              <a:latin typeface="Poppins Italics"/>
              <a:ea typeface="Poppins Italics"/>
              <a:cs typeface="Poppins Italics"/>
              <a:sym typeface="Poppins Italics"/>
            </a:endParaRPr>
          </a:p>
          <a:p>
            <a:pPr marL="446213" lvl="1" indent="-223106" defTabSz="609630">
              <a:lnSpc>
                <a:spcPts val="2479"/>
              </a:lnSpc>
              <a:buFont typeface="Arial"/>
              <a:buChar char="•"/>
            </a:pPr>
            <a:r>
              <a:rPr lang="en-US" sz="2066">
                <a:solidFill>
                  <a:srgbClr val="000000"/>
                </a:solidFill>
                <a:latin typeface="Poppins"/>
                <a:ea typeface="Poppins"/>
                <a:cs typeface="Poppins"/>
                <a:sym typeface="Poppins"/>
              </a:rPr>
              <a:t>Possess a strong knowledge of local resources, services and the disability service system</a:t>
            </a:r>
          </a:p>
          <a:p>
            <a:pPr defTabSz="609630">
              <a:lnSpc>
                <a:spcPts val="2479"/>
              </a:lnSpc>
            </a:pPr>
            <a:endParaRPr lang="en-US" sz="2066">
              <a:solidFill>
                <a:srgbClr val="000000"/>
              </a:solidFill>
              <a:latin typeface="Poppins"/>
              <a:ea typeface="Poppins"/>
              <a:cs typeface="Poppins"/>
              <a:sym typeface="Poppins"/>
            </a:endParaRPr>
          </a:p>
          <a:p>
            <a:pPr marL="446213" lvl="1" indent="-223106" defTabSz="609630">
              <a:lnSpc>
                <a:spcPts val="2479"/>
              </a:lnSpc>
              <a:buFont typeface="Arial"/>
              <a:buChar char="•"/>
            </a:pPr>
            <a:r>
              <a:rPr lang="en-US" sz="2066">
                <a:solidFill>
                  <a:srgbClr val="000000"/>
                </a:solidFill>
                <a:latin typeface="Poppins"/>
                <a:ea typeface="Poppins"/>
                <a:cs typeface="Poppins"/>
                <a:sym typeface="Poppins"/>
              </a:rPr>
              <a:t>Diverse and aware of regional culture</a:t>
            </a:r>
          </a:p>
          <a:p>
            <a:pPr defTabSz="609630">
              <a:lnSpc>
                <a:spcPts val="2479"/>
              </a:lnSpc>
            </a:pPr>
            <a:endParaRPr lang="en-US" sz="2066">
              <a:solidFill>
                <a:srgbClr val="000000"/>
              </a:solidFill>
              <a:latin typeface="Poppins"/>
              <a:ea typeface="Poppins"/>
              <a:cs typeface="Poppins"/>
              <a:sym typeface="Poppins"/>
            </a:endParaRPr>
          </a:p>
          <a:p>
            <a:pPr marL="446213" lvl="1" indent="-223106" defTabSz="609630">
              <a:lnSpc>
                <a:spcPts val="2479"/>
              </a:lnSpc>
              <a:buFont typeface="Arial"/>
              <a:buChar char="•"/>
            </a:pPr>
            <a:r>
              <a:rPr lang="en-US" sz="2066">
                <a:solidFill>
                  <a:srgbClr val="000000"/>
                </a:solidFill>
                <a:latin typeface="Poppins"/>
                <a:ea typeface="Poppins"/>
                <a:cs typeface="Poppins"/>
                <a:sym typeface="Poppins"/>
              </a:rPr>
              <a:t>Trained through the CFI</a:t>
            </a:r>
          </a:p>
        </p:txBody>
      </p:sp>
      <p:grpSp>
        <p:nvGrpSpPr>
          <p:cNvPr id="6" name="Group 6"/>
          <p:cNvGrpSpPr/>
          <p:nvPr/>
        </p:nvGrpSpPr>
        <p:grpSpPr>
          <a:xfrm>
            <a:off x="2348737" y="-451204"/>
            <a:ext cx="5418003" cy="775054"/>
            <a:chOff x="0" y="0"/>
            <a:chExt cx="2140446" cy="306194"/>
          </a:xfrm>
        </p:grpSpPr>
        <p:sp>
          <p:nvSpPr>
            <p:cNvPr id="7" name="Freeform 7"/>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F29628"/>
            </a:solidFill>
          </p:spPr>
          <p:txBody>
            <a:bodyPr/>
            <a:lstStyle/>
            <a:p>
              <a:pPr defTabSz="609630"/>
              <a:endParaRPr lang="en-US" sz="1200">
                <a:solidFill>
                  <a:prstClr val="black"/>
                </a:solidFill>
                <a:latin typeface="Calibri"/>
              </a:endParaRPr>
            </a:p>
          </p:txBody>
        </p:sp>
        <p:sp>
          <p:nvSpPr>
            <p:cNvPr id="8" name="TextBox 8"/>
            <p:cNvSpPr txBox="1"/>
            <p:nvPr/>
          </p:nvSpPr>
          <p:spPr>
            <a:xfrm>
              <a:off x="101600" y="-57150"/>
              <a:ext cx="1937246" cy="36334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a:off x="-3876009" y="-451204"/>
            <a:ext cx="6760530" cy="775054"/>
            <a:chOff x="0" y="0"/>
            <a:chExt cx="2670827" cy="306194"/>
          </a:xfrm>
        </p:grpSpPr>
        <p:sp>
          <p:nvSpPr>
            <p:cNvPr id="10" name="Freeform 10"/>
            <p:cNvSpPr/>
            <p:nvPr/>
          </p:nvSpPr>
          <p:spPr>
            <a:xfrm>
              <a:off x="0" y="0"/>
              <a:ext cx="2670827" cy="306194"/>
            </a:xfrm>
            <a:custGeom>
              <a:avLst/>
              <a:gdLst/>
              <a:ahLst/>
              <a:cxnLst/>
              <a:rect l="l" t="t" r="r" b="b"/>
              <a:pathLst>
                <a:path w="2670827" h="306194">
                  <a:moveTo>
                    <a:pt x="2467627" y="0"/>
                  </a:moveTo>
                  <a:lnTo>
                    <a:pt x="0" y="0"/>
                  </a:lnTo>
                  <a:lnTo>
                    <a:pt x="203200" y="306194"/>
                  </a:lnTo>
                  <a:lnTo>
                    <a:pt x="2670827" y="306194"/>
                  </a:lnTo>
                  <a:lnTo>
                    <a:pt x="2467627" y="0"/>
                  </a:lnTo>
                  <a:close/>
                </a:path>
              </a:pathLst>
            </a:custGeom>
            <a:solidFill>
              <a:srgbClr val="F29628"/>
            </a:solidFill>
          </p:spPr>
          <p:txBody>
            <a:bodyPr/>
            <a:lstStyle/>
            <a:p>
              <a:pPr defTabSz="609630"/>
              <a:endParaRPr lang="en-US" sz="1200">
                <a:solidFill>
                  <a:prstClr val="black"/>
                </a:solidFill>
                <a:latin typeface="Calibri"/>
              </a:endParaRPr>
            </a:p>
          </p:txBody>
        </p:sp>
        <p:sp>
          <p:nvSpPr>
            <p:cNvPr id="11" name="TextBox 11"/>
            <p:cNvSpPr txBox="1"/>
            <p:nvPr/>
          </p:nvSpPr>
          <p:spPr>
            <a:xfrm>
              <a:off x="101600" y="-57150"/>
              <a:ext cx="2467627" cy="36334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2" name="Freeform 12"/>
          <p:cNvSpPr/>
          <p:nvPr/>
        </p:nvSpPr>
        <p:spPr>
          <a:xfrm>
            <a:off x="9349601" y="4171668"/>
            <a:ext cx="2379443" cy="2248465"/>
          </a:xfrm>
          <a:custGeom>
            <a:avLst/>
            <a:gdLst/>
            <a:ahLst/>
            <a:cxnLst/>
            <a:rect l="l" t="t" r="r" b="b"/>
            <a:pathLst>
              <a:path w="3569165" h="3372697">
                <a:moveTo>
                  <a:pt x="0" y="0"/>
                </a:moveTo>
                <a:lnTo>
                  <a:pt x="3569166" y="0"/>
                </a:lnTo>
                <a:lnTo>
                  <a:pt x="3569166" y="3372698"/>
                </a:lnTo>
                <a:lnTo>
                  <a:pt x="0" y="3372698"/>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685800" y="603251"/>
            <a:ext cx="6376362" cy="511679"/>
          </a:xfrm>
          <a:prstGeom prst="rect">
            <a:avLst/>
          </a:prstGeom>
        </p:spPr>
        <p:txBody>
          <a:bodyPr lIns="0" tIns="0" rIns="0" bIns="0" rtlCol="0" anchor="t">
            <a:spAutoFit/>
          </a:bodyPr>
          <a:lstStyle/>
          <a:p>
            <a:pPr defTabSz="609630">
              <a:lnSpc>
                <a:spcPts val="4200"/>
              </a:lnSpc>
              <a:spcBef>
                <a:spcPct val="0"/>
              </a:spcBef>
            </a:pPr>
            <a:r>
              <a:rPr lang="en-US" sz="3000" b="1">
                <a:solidFill>
                  <a:srgbClr val="000000"/>
                </a:solidFill>
                <a:latin typeface="Poppins Bold"/>
                <a:ea typeface="Poppins Bold"/>
                <a:cs typeface="Poppins Bold"/>
                <a:sym typeface="Poppins Bold"/>
              </a:rPr>
              <a:t>Who are we?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9181" y="-4285466"/>
            <a:ext cx="10983056" cy="11466811"/>
            <a:chOff x="0" y="0"/>
            <a:chExt cx="305433" cy="318886"/>
          </a:xfrm>
        </p:grpSpPr>
        <p:sp>
          <p:nvSpPr>
            <p:cNvPr id="3" name="Freeform 3"/>
            <p:cNvSpPr/>
            <p:nvPr/>
          </p:nvSpPr>
          <p:spPr>
            <a:xfrm>
              <a:off x="0" y="0"/>
              <a:ext cx="305433" cy="318886"/>
            </a:xfrm>
            <a:custGeom>
              <a:avLst/>
              <a:gdLst/>
              <a:ahLst/>
              <a:cxnLst/>
              <a:rect l="l" t="t" r="r" b="b"/>
              <a:pathLst>
                <a:path w="305433" h="318886">
                  <a:moveTo>
                    <a:pt x="305433" y="0"/>
                  </a:moveTo>
                  <a:lnTo>
                    <a:pt x="0" y="0"/>
                  </a:lnTo>
                  <a:lnTo>
                    <a:pt x="101600" y="159443"/>
                  </a:lnTo>
                  <a:lnTo>
                    <a:pt x="0" y="318886"/>
                  </a:lnTo>
                  <a:lnTo>
                    <a:pt x="305433" y="318886"/>
                  </a:lnTo>
                  <a:lnTo>
                    <a:pt x="203833" y="159443"/>
                  </a:lnTo>
                  <a:lnTo>
                    <a:pt x="305433" y="0"/>
                  </a:lnTo>
                  <a:close/>
                </a:path>
              </a:pathLst>
            </a:custGeom>
            <a:solidFill>
              <a:srgbClr val="0672AD"/>
            </a:solidFill>
            <a:ln w="447675" cap="sq">
              <a:solidFill>
                <a:srgbClr val="8AC63D"/>
              </a:solidFill>
              <a:prstDash val="solid"/>
              <a:miter/>
            </a:ln>
          </p:spPr>
          <p:txBody>
            <a:bodyPr/>
            <a:lstStyle/>
            <a:p>
              <a:pPr defTabSz="609630"/>
              <a:endParaRPr lang="en-US" sz="1200">
                <a:solidFill>
                  <a:prstClr val="black"/>
                </a:solidFill>
                <a:latin typeface="Calibri"/>
              </a:endParaRPr>
            </a:p>
          </p:txBody>
        </p:sp>
        <p:sp>
          <p:nvSpPr>
            <p:cNvPr id="4" name="TextBox 4"/>
            <p:cNvSpPr txBox="1"/>
            <p:nvPr/>
          </p:nvSpPr>
          <p:spPr>
            <a:xfrm>
              <a:off x="88900" y="-57150"/>
              <a:ext cx="127633" cy="37603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20777" y="1085850"/>
            <a:ext cx="4686300" cy="46863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C63D"/>
            </a:solidFill>
          </p:spPr>
          <p:txBody>
            <a:bodyPr/>
            <a:lstStyle/>
            <a:p>
              <a:pPr defTabSz="609630"/>
              <a:endParaRPr lang="en-US" sz="1200">
                <a:solidFill>
                  <a:prstClr val="black"/>
                </a:solidFill>
                <a:latin typeface="Calibri"/>
              </a:endParaRPr>
            </a:p>
          </p:txBody>
        </p:sp>
        <p:sp>
          <p:nvSpPr>
            <p:cNvPr id="7" name="TextBox 7"/>
            <p:cNvSpPr txBox="1"/>
            <p:nvPr/>
          </p:nvSpPr>
          <p:spPr>
            <a:xfrm>
              <a:off x="76200" y="19050"/>
              <a:ext cx="660400" cy="71755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412347" y="1277429"/>
            <a:ext cx="4303160" cy="4303143"/>
            <a:chOff x="0" y="0"/>
            <a:chExt cx="6350000" cy="6349975"/>
          </a:xfrm>
        </p:grpSpPr>
        <p:sp>
          <p:nvSpPr>
            <p:cNvPr id="9" name="Freeform 9"/>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grpSp>
      <p:grpSp>
        <p:nvGrpSpPr>
          <p:cNvPr id="10" name="Group 10"/>
          <p:cNvGrpSpPr/>
          <p:nvPr/>
        </p:nvGrpSpPr>
        <p:grpSpPr>
          <a:xfrm>
            <a:off x="8182880" y="-230593"/>
            <a:ext cx="10538098" cy="524686"/>
            <a:chOff x="0" y="0"/>
            <a:chExt cx="6404338" cy="318868"/>
          </a:xfrm>
        </p:grpSpPr>
        <p:sp>
          <p:nvSpPr>
            <p:cNvPr id="11" name="Freeform 11"/>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F29628"/>
            </a:solidFill>
          </p:spPr>
          <p:txBody>
            <a:bodyPr/>
            <a:lstStyle/>
            <a:p>
              <a:pPr defTabSz="609630"/>
              <a:endParaRPr lang="en-US" sz="1200">
                <a:solidFill>
                  <a:prstClr val="black"/>
                </a:solidFill>
                <a:latin typeface="Calibri"/>
              </a:endParaRPr>
            </a:p>
          </p:txBody>
        </p:sp>
        <p:sp>
          <p:nvSpPr>
            <p:cNvPr id="12" name="TextBox 12"/>
            <p:cNvSpPr txBox="1"/>
            <p:nvPr/>
          </p:nvSpPr>
          <p:spPr>
            <a:xfrm>
              <a:off x="101600" y="-57150"/>
              <a:ext cx="6201138" cy="37601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3" name="Group 13"/>
          <p:cNvGrpSpPr/>
          <p:nvPr/>
        </p:nvGrpSpPr>
        <p:grpSpPr>
          <a:xfrm>
            <a:off x="3341075" y="-230593"/>
            <a:ext cx="5207871" cy="524686"/>
            <a:chOff x="0" y="0"/>
            <a:chExt cx="3164989" cy="318868"/>
          </a:xfrm>
        </p:grpSpPr>
        <p:sp>
          <p:nvSpPr>
            <p:cNvPr id="14" name="Freeform 14"/>
            <p:cNvSpPr/>
            <p:nvPr/>
          </p:nvSpPr>
          <p:spPr>
            <a:xfrm>
              <a:off x="0" y="0"/>
              <a:ext cx="3164989" cy="318868"/>
            </a:xfrm>
            <a:custGeom>
              <a:avLst/>
              <a:gdLst/>
              <a:ahLst/>
              <a:cxnLst/>
              <a:rect l="l" t="t" r="r" b="b"/>
              <a:pathLst>
                <a:path w="3164989" h="318868">
                  <a:moveTo>
                    <a:pt x="203200" y="0"/>
                  </a:moveTo>
                  <a:lnTo>
                    <a:pt x="3164989" y="0"/>
                  </a:lnTo>
                  <a:lnTo>
                    <a:pt x="2961789" y="318868"/>
                  </a:lnTo>
                  <a:lnTo>
                    <a:pt x="0" y="318868"/>
                  </a:lnTo>
                  <a:lnTo>
                    <a:pt x="203200" y="0"/>
                  </a:lnTo>
                  <a:close/>
                </a:path>
              </a:pathLst>
            </a:custGeom>
            <a:solidFill>
              <a:srgbClr val="F29628"/>
            </a:solidFill>
          </p:spPr>
          <p:txBody>
            <a:bodyPr/>
            <a:lstStyle/>
            <a:p>
              <a:pPr defTabSz="609630"/>
              <a:endParaRPr lang="en-US" sz="1200">
                <a:solidFill>
                  <a:prstClr val="black"/>
                </a:solidFill>
                <a:latin typeface="Calibri"/>
              </a:endParaRPr>
            </a:p>
          </p:txBody>
        </p:sp>
        <p:sp>
          <p:nvSpPr>
            <p:cNvPr id="15" name="TextBox 15"/>
            <p:cNvSpPr txBox="1"/>
            <p:nvPr/>
          </p:nvSpPr>
          <p:spPr>
            <a:xfrm>
              <a:off x="101600" y="-57150"/>
              <a:ext cx="2961789" cy="37601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6" name="Freeform 16"/>
          <p:cNvSpPr/>
          <p:nvPr/>
        </p:nvSpPr>
        <p:spPr>
          <a:xfrm flipH="1">
            <a:off x="6855502" y="2661729"/>
            <a:ext cx="4650698" cy="1030905"/>
          </a:xfrm>
          <a:custGeom>
            <a:avLst/>
            <a:gdLst/>
            <a:ahLst/>
            <a:cxnLst/>
            <a:rect l="l" t="t" r="r" b="b"/>
            <a:pathLst>
              <a:path w="6976047" h="1546357">
                <a:moveTo>
                  <a:pt x="6976047" y="0"/>
                </a:moveTo>
                <a:lnTo>
                  <a:pt x="0" y="0"/>
                </a:lnTo>
                <a:lnTo>
                  <a:pt x="0" y="1546357"/>
                </a:lnTo>
                <a:lnTo>
                  <a:pt x="6976047" y="1546357"/>
                </a:lnTo>
                <a:lnTo>
                  <a:pt x="6976047"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flipH="1">
            <a:off x="6855502" y="3883134"/>
            <a:ext cx="4650698" cy="1030905"/>
          </a:xfrm>
          <a:custGeom>
            <a:avLst/>
            <a:gdLst/>
            <a:ahLst/>
            <a:cxnLst/>
            <a:rect l="l" t="t" r="r" b="b"/>
            <a:pathLst>
              <a:path w="6976047" h="1546357">
                <a:moveTo>
                  <a:pt x="6976047" y="0"/>
                </a:moveTo>
                <a:lnTo>
                  <a:pt x="0" y="0"/>
                </a:lnTo>
                <a:lnTo>
                  <a:pt x="0" y="1546357"/>
                </a:lnTo>
                <a:lnTo>
                  <a:pt x="6976047" y="1546357"/>
                </a:lnTo>
                <a:lnTo>
                  <a:pt x="6976047"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flipH="1">
            <a:off x="6855502" y="5141296"/>
            <a:ext cx="4650698" cy="1030905"/>
          </a:xfrm>
          <a:custGeom>
            <a:avLst/>
            <a:gdLst/>
            <a:ahLst/>
            <a:cxnLst/>
            <a:rect l="l" t="t" r="r" b="b"/>
            <a:pathLst>
              <a:path w="6976047" h="1546357">
                <a:moveTo>
                  <a:pt x="6976047" y="0"/>
                </a:moveTo>
                <a:lnTo>
                  <a:pt x="0" y="0"/>
                </a:lnTo>
                <a:lnTo>
                  <a:pt x="0" y="1546357"/>
                </a:lnTo>
                <a:lnTo>
                  <a:pt x="6976047" y="1546357"/>
                </a:lnTo>
                <a:lnTo>
                  <a:pt x="6976047"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9" name="TextBox 19"/>
          <p:cNvSpPr txBox="1"/>
          <p:nvPr/>
        </p:nvSpPr>
        <p:spPr>
          <a:xfrm>
            <a:off x="4468467" y="1022489"/>
            <a:ext cx="6530751" cy="403508"/>
          </a:xfrm>
          <a:prstGeom prst="rect">
            <a:avLst/>
          </a:prstGeom>
        </p:spPr>
        <p:txBody>
          <a:bodyPr lIns="0" tIns="0" rIns="0" bIns="0" rtlCol="0" anchor="t">
            <a:spAutoFit/>
          </a:bodyPr>
          <a:lstStyle/>
          <a:p>
            <a:pPr algn="r" defTabSz="609630">
              <a:lnSpc>
                <a:spcPts val="3199"/>
              </a:lnSpc>
            </a:pPr>
            <a:r>
              <a:rPr lang="en-US" sz="2666" b="1">
                <a:solidFill>
                  <a:srgbClr val="000000"/>
                </a:solidFill>
                <a:latin typeface="Poppins Bold"/>
                <a:ea typeface="Poppins Bold"/>
                <a:cs typeface="Poppins Bold"/>
                <a:sym typeface="Poppins Bold"/>
              </a:rPr>
              <a:t>What kind of support an we provide?</a:t>
            </a:r>
          </a:p>
        </p:txBody>
      </p:sp>
      <p:sp>
        <p:nvSpPr>
          <p:cNvPr id="20" name="TextBox 20"/>
          <p:cNvSpPr txBox="1"/>
          <p:nvPr/>
        </p:nvSpPr>
        <p:spPr>
          <a:xfrm>
            <a:off x="7278732" y="3043982"/>
            <a:ext cx="3089527" cy="264175"/>
          </a:xfrm>
          <a:prstGeom prst="rect">
            <a:avLst/>
          </a:prstGeom>
        </p:spPr>
        <p:txBody>
          <a:bodyPr lIns="0" tIns="0" rIns="0" bIns="0" rtlCol="0" anchor="t">
            <a:spAutoFit/>
          </a:bodyPr>
          <a:lstStyle/>
          <a:p>
            <a:pPr algn="r" defTabSz="609630">
              <a:lnSpc>
                <a:spcPts val="2160"/>
              </a:lnSpc>
            </a:pPr>
            <a:r>
              <a:rPr lang="en-US" b="1">
                <a:solidFill>
                  <a:srgbClr val="FFFFFF"/>
                </a:solidFill>
                <a:latin typeface="Poppins Semi-Bold"/>
                <a:ea typeface="Poppins Semi-Bold"/>
                <a:cs typeface="Poppins Semi-Bold"/>
                <a:sym typeface="Poppins Semi-Bold"/>
              </a:rPr>
              <a:t>Emotional Support</a:t>
            </a:r>
          </a:p>
        </p:txBody>
      </p:sp>
      <p:sp>
        <p:nvSpPr>
          <p:cNvPr id="21" name="TextBox 21"/>
          <p:cNvSpPr txBox="1"/>
          <p:nvPr/>
        </p:nvSpPr>
        <p:spPr>
          <a:xfrm>
            <a:off x="7278732" y="4298922"/>
            <a:ext cx="3089527" cy="264175"/>
          </a:xfrm>
          <a:prstGeom prst="rect">
            <a:avLst/>
          </a:prstGeom>
        </p:spPr>
        <p:txBody>
          <a:bodyPr lIns="0" tIns="0" rIns="0" bIns="0" rtlCol="0" anchor="t">
            <a:spAutoFit/>
          </a:bodyPr>
          <a:lstStyle/>
          <a:p>
            <a:pPr algn="r" defTabSz="609630">
              <a:lnSpc>
                <a:spcPts val="2160"/>
              </a:lnSpc>
            </a:pPr>
            <a:r>
              <a:rPr lang="en-US" b="1">
                <a:solidFill>
                  <a:srgbClr val="FFFFFF"/>
                </a:solidFill>
                <a:latin typeface="Poppins Semi-Bold"/>
                <a:ea typeface="Poppins Semi-Bold"/>
                <a:cs typeface="Poppins Semi-Bold"/>
                <a:sym typeface="Poppins Semi-Bold"/>
              </a:rPr>
              <a:t>Referral Advice</a:t>
            </a:r>
          </a:p>
        </p:txBody>
      </p:sp>
      <p:sp>
        <p:nvSpPr>
          <p:cNvPr id="22" name="TextBox 22"/>
          <p:cNvSpPr txBox="1"/>
          <p:nvPr/>
        </p:nvSpPr>
        <p:spPr>
          <a:xfrm>
            <a:off x="6959443" y="5567871"/>
            <a:ext cx="3408816" cy="252570"/>
          </a:xfrm>
          <a:prstGeom prst="rect">
            <a:avLst/>
          </a:prstGeom>
        </p:spPr>
        <p:txBody>
          <a:bodyPr lIns="0" tIns="0" rIns="0" bIns="0" rtlCol="0" anchor="t">
            <a:spAutoFit/>
          </a:bodyPr>
          <a:lstStyle/>
          <a:p>
            <a:pPr algn="r" defTabSz="609630">
              <a:lnSpc>
                <a:spcPts val="2080"/>
              </a:lnSpc>
            </a:pPr>
            <a:r>
              <a:rPr lang="en-US" sz="1733" b="1">
                <a:solidFill>
                  <a:srgbClr val="FFFFFF"/>
                </a:solidFill>
                <a:latin typeface="Poppins Semi-Bold"/>
                <a:ea typeface="Poppins Semi-Bold"/>
                <a:cs typeface="Poppins Semi-Bold"/>
                <a:sym typeface="Poppins Semi-Bold"/>
              </a:rPr>
              <a:t>System Navigational Support</a:t>
            </a:r>
          </a:p>
        </p:txBody>
      </p:sp>
      <p:sp>
        <p:nvSpPr>
          <p:cNvPr id="23" name="Freeform 23"/>
          <p:cNvSpPr/>
          <p:nvPr/>
        </p:nvSpPr>
        <p:spPr>
          <a:xfrm>
            <a:off x="10644547" y="5307738"/>
            <a:ext cx="712143" cy="700570"/>
          </a:xfrm>
          <a:custGeom>
            <a:avLst/>
            <a:gdLst/>
            <a:ahLst/>
            <a:cxnLst/>
            <a:rect l="l" t="t" r="r" b="b"/>
            <a:pathLst>
              <a:path w="1068214" h="1050855">
                <a:moveTo>
                  <a:pt x="0" y="0"/>
                </a:moveTo>
                <a:lnTo>
                  <a:pt x="1068214" y="0"/>
                </a:lnTo>
                <a:lnTo>
                  <a:pt x="1068214" y="1050856"/>
                </a:lnTo>
                <a:lnTo>
                  <a:pt x="0" y="105085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4" name="Freeform 24"/>
          <p:cNvSpPr/>
          <p:nvPr/>
        </p:nvSpPr>
        <p:spPr>
          <a:xfrm>
            <a:off x="10608161" y="3940283"/>
            <a:ext cx="782115" cy="755719"/>
          </a:xfrm>
          <a:custGeom>
            <a:avLst/>
            <a:gdLst/>
            <a:ahLst/>
            <a:cxnLst/>
            <a:rect l="l" t="t" r="r" b="b"/>
            <a:pathLst>
              <a:path w="1173173" h="1133578">
                <a:moveTo>
                  <a:pt x="0" y="0"/>
                </a:moveTo>
                <a:lnTo>
                  <a:pt x="1173172" y="0"/>
                </a:lnTo>
                <a:lnTo>
                  <a:pt x="1173172" y="1133578"/>
                </a:lnTo>
                <a:lnTo>
                  <a:pt x="0" y="113357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25" name="Freeform 25"/>
          <p:cNvSpPr/>
          <p:nvPr/>
        </p:nvSpPr>
        <p:spPr>
          <a:xfrm>
            <a:off x="10608160" y="2759116"/>
            <a:ext cx="784918" cy="836131"/>
          </a:xfrm>
          <a:custGeom>
            <a:avLst/>
            <a:gdLst/>
            <a:ahLst/>
            <a:cxnLst/>
            <a:rect l="l" t="t" r="r" b="b"/>
            <a:pathLst>
              <a:path w="1177377" h="1254197">
                <a:moveTo>
                  <a:pt x="0" y="0"/>
                </a:moveTo>
                <a:lnTo>
                  <a:pt x="1177377" y="0"/>
                </a:lnTo>
                <a:lnTo>
                  <a:pt x="1177377" y="1254197"/>
                </a:lnTo>
                <a:lnTo>
                  <a:pt x="0" y="125419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602057">
            <a:off x="8271727" y="-755902"/>
            <a:ext cx="4160490" cy="1450971"/>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201626" flipV="1">
            <a:off x="-293655" y="-794968"/>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685801" y="1877861"/>
            <a:ext cx="4359735" cy="4294339"/>
          </a:xfrm>
          <a:custGeom>
            <a:avLst/>
            <a:gdLst/>
            <a:ahLst/>
            <a:cxnLst/>
            <a:rect l="l" t="t" r="r" b="b"/>
            <a:pathLst>
              <a:path w="6539603" h="6441509">
                <a:moveTo>
                  <a:pt x="0" y="0"/>
                </a:moveTo>
                <a:lnTo>
                  <a:pt x="6539603" y="0"/>
                </a:lnTo>
                <a:lnTo>
                  <a:pt x="6539603" y="6441509"/>
                </a:lnTo>
                <a:lnTo>
                  <a:pt x="0" y="644150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870283" y="2920051"/>
            <a:ext cx="1990771" cy="1990771"/>
          </a:xfrm>
          <a:custGeom>
            <a:avLst/>
            <a:gdLst/>
            <a:ahLst/>
            <a:cxnLst/>
            <a:rect l="l" t="t" r="r" b="b"/>
            <a:pathLst>
              <a:path w="2986157" h="2986157">
                <a:moveTo>
                  <a:pt x="0" y="0"/>
                </a:moveTo>
                <a:lnTo>
                  <a:pt x="2986157" y="0"/>
                </a:lnTo>
                <a:lnTo>
                  <a:pt x="2986157" y="2986157"/>
                </a:lnTo>
                <a:lnTo>
                  <a:pt x="0" y="298615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2020418" y="3070186"/>
            <a:ext cx="1690501" cy="1690501"/>
          </a:xfrm>
          <a:custGeom>
            <a:avLst/>
            <a:gdLst/>
            <a:ahLst/>
            <a:cxnLst/>
            <a:rect l="l" t="t" r="r" b="b"/>
            <a:pathLst>
              <a:path w="2535752" h="2535752">
                <a:moveTo>
                  <a:pt x="0" y="0"/>
                </a:moveTo>
                <a:lnTo>
                  <a:pt x="2535751" y="0"/>
                </a:lnTo>
                <a:lnTo>
                  <a:pt x="2535751" y="2535752"/>
                </a:lnTo>
                <a:lnTo>
                  <a:pt x="0" y="253575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2108071" y="3157839"/>
            <a:ext cx="1515194" cy="1515194"/>
          </a:xfrm>
          <a:custGeom>
            <a:avLst/>
            <a:gdLst/>
            <a:ahLst/>
            <a:cxnLst/>
            <a:rect l="l" t="t" r="r" b="b"/>
            <a:pathLst>
              <a:path w="2272791" h="2272791">
                <a:moveTo>
                  <a:pt x="0" y="0"/>
                </a:moveTo>
                <a:lnTo>
                  <a:pt x="2272791" y="0"/>
                </a:lnTo>
                <a:lnTo>
                  <a:pt x="2272791" y="2272791"/>
                </a:lnTo>
                <a:lnTo>
                  <a:pt x="0" y="227279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5586154" y="1814434"/>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5586154" y="2655464"/>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5586154" y="3561201"/>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5586154" y="4466938"/>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5586154" y="5371468"/>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5649581" y="1877861"/>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a:off x="5649581" y="2718891"/>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a:off x="5649581" y="3624628"/>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a:off x="5649581" y="4530364"/>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a:off x="5649581" y="5434894"/>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5686612" y="1914892"/>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686612" y="2755922"/>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20" name="Freeform 20"/>
          <p:cNvSpPr/>
          <p:nvPr/>
        </p:nvSpPr>
        <p:spPr>
          <a:xfrm>
            <a:off x="5686612" y="3661659"/>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5686612" y="4567395"/>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22" name="Freeform 22"/>
          <p:cNvSpPr/>
          <p:nvPr/>
        </p:nvSpPr>
        <p:spPr>
          <a:xfrm>
            <a:off x="5686612" y="5471925"/>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nvGrpSpPr>
          <p:cNvPr id="23" name="Group 23"/>
          <p:cNvGrpSpPr/>
          <p:nvPr/>
        </p:nvGrpSpPr>
        <p:grpSpPr>
          <a:xfrm>
            <a:off x="-895271" y="6677667"/>
            <a:ext cx="13982542" cy="489534"/>
            <a:chOff x="0" y="0"/>
            <a:chExt cx="11607985" cy="406400"/>
          </a:xfrm>
        </p:grpSpPr>
        <p:sp>
          <p:nvSpPr>
            <p:cNvPr id="24" name="Freeform 24"/>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672AD"/>
            </a:solidFill>
          </p:spPr>
          <p:txBody>
            <a:bodyPr/>
            <a:lstStyle/>
            <a:p>
              <a:pPr defTabSz="609630"/>
              <a:endParaRPr lang="en-US" sz="1200">
                <a:solidFill>
                  <a:prstClr val="black"/>
                </a:solidFill>
                <a:latin typeface="Calibri"/>
              </a:endParaRPr>
            </a:p>
          </p:txBody>
        </p:sp>
        <p:sp>
          <p:nvSpPr>
            <p:cNvPr id="25" name="TextBox 25"/>
            <p:cNvSpPr txBox="1"/>
            <p:nvPr/>
          </p:nvSpPr>
          <p:spPr>
            <a:xfrm>
              <a:off x="0" y="-57150"/>
              <a:ext cx="11607985" cy="46355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1659083" y="6677667"/>
            <a:ext cx="8873835" cy="489534"/>
            <a:chOff x="0" y="0"/>
            <a:chExt cx="7366854" cy="406400"/>
          </a:xfrm>
        </p:grpSpPr>
        <p:sp>
          <p:nvSpPr>
            <p:cNvPr id="27" name="Freeform 27"/>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8AC63D"/>
            </a:solidFill>
          </p:spPr>
          <p:txBody>
            <a:bodyPr/>
            <a:lstStyle/>
            <a:p>
              <a:pPr defTabSz="609630"/>
              <a:endParaRPr lang="en-US" sz="1200">
                <a:solidFill>
                  <a:prstClr val="black"/>
                </a:solidFill>
                <a:latin typeface="Calibri"/>
              </a:endParaRPr>
            </a:p>
          </p:txBody>
        </p:sp>
        <p:sp>
          <p:nvSpPr>
            <p:cNvPr id="28" name="TextBox 28"/>
            <p:cNvSpPr txBox="1"/>
            <p:nvPr/>
          </p:nvSpPr>
          <p:spPr>
            <a:xfrm>
              <a:off x="0" y="-57150"/>
              <a:ext cx="7366854" cy="46355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754256" y="6677667"/>
            <a:ext cx="6683488" cy="489534"/>
            <a:chOff x="0" y="0"/>
            <a:chExt cx="5548478" cy="406400"/>
          </a:xfrm>
        </p:grpSpPr>
        <p:sp>
          <p:nvSpPr>
            <p:cNvPr id="30" name="Freeform 30"/>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txBody>
            <a:bodyPr/>
            <a:lstStyle/>
            <a:p>
              <a:pPr defTabSz="609630"/>
              <a:endParaRPr lang="en-US" sz="1200">
                <a:solidFill>
                  <a:prstClr val="black"/>
                </a:solidFill>
                <a:latin typeface="Calibri"/>
              </a:endParaRPr>
            </a:p>
          </p:txBody>
        </p:sp>
        <p:sp>
          <p:nvSpPr>
            <p:cNvPr id="31" name="TextBox 31"/>
            <p:cNvSpPr txBox="1"/>
            <p:nvPr/>
          </p:nvSpPr>
          <p:spPr>
            <a:xfrm>
              <a:off x="0" y="-57150"/>
              <a:ext cx="5548478" cy="46355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2" name="Freeform 32"/>
          <p:cNvSpPr/>
          <p:nvPr/>
        </p:nvSpPr>
        <p:spPr>
          <a:xfrm>
            <a:off x="2367342" y="3496494"/>
            <a:ext cx="905737" cy="905737"/>
          </a:xfrm>
          <a:custGeom>
            <a:avLst/>
            <a:gdLst/>
            <a:ahLst/>
            <a:cxnLst/>
            <a:rect l="l" t="t" r="r" b="b"/>
            <a:pathLst>
              <a:path w="1358605" h="1358605">
                <a:moveTo>
                  <a:pt x="0" y="0"/>
                </a:moveTo>
                <a:lnTo>
                  <a:pt x="1358605" y="0"/>
                </a:lnTo>
                <a:lnTo>
                  <a:pt x="1358605" y="1358605"/>
                </a:lnTo>
                <a:lnTo>
                  <a:pt x="0" y="1358605"/>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33" name="Freeform 33"/>
          <p:cNvSpPr/>
          <p:nvPr/>
        </p:nvSpPr>
        <p:spPr>
          <a:xfrm>
            <a:off x="1439208" y="2394979"/>
            <a:ext cx="862148" cy="922083"/>
          </a:xfrm>
          <a:custGeom>
            <a:avLst/>
            <a:gdLst/>
            <a:ahLst/>
            <a:cxnLst/>
            <a:rect l="l" t="t" r="r" b="b"/>
            <a:pathLst>
              <a:path w="1293222" h="1383125">
                <a:moveTo>
                  <a:pt x="0" y="0"/>
                </a:moveTo>
                <a:lnTo>
                  <a:pt x="1293222" y="0"/>
                </a:lnTo>
                <a:lnTo>
                  <a:pt x="1293222" y="1383125"/>
                </a:lnTo>
                <a:lnTo>
                  <a:pt x="0" y="138312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34" name="Freeform 34"/>
          <p:cNvSpPr/>
          <p:nvPr/>
        </p:nvSpPr>
        <p:spPr>
          <a:xfrm>
            <a:off x="3284000" y="2335406"/>
            <a:ext cx="853838" cy="841030"/>
          </a:xfrm>
          <a:custGeom>
            <a:avLst/>
            <a:gdLst/>
            <a:ahLst/>
            <a:cxnLst/>
            <a:rect l="l" t="t" r="r" b="b"/>
            <a:pathLst>
              <a:path w="1280757" h="1261545">
                <a:moveTo>
                  <a:pt x="0" y="0"/>
                </a:moveTo>
                <a:lnTo>
                  <a:pt x="1280757" y="0"/>
                </a:lnTo>
                <a:lnTo>
                  <a:pt x="1280757" y="1261546"/>
                </a:lnTo>
                <a:lnTo>
                  <a:pt x="0" y="1261546"/>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35" name="Freeform 35"/>
          <p:cNvSpPr/>
          <p:nvPr/>
        </p:nvSpPr>
        <p:spPr>
          <a:xfrm>
            <a:off x="1033121" y="4045484"/>
            <a:ext cx="812175" cy="969761"/>
          </a:xfrm>
          <a:custGeom>
            <a:avLst/>
            <a:gdLst/>
            <a:ahLst/>
            <a:cxnLst/>
            <a:rect l="l" t="t" r="r" b="b"/>
            <a:pathLst>
              <a:path w="1218263" h="1454642">
                <a:moveTo>
                  <a:pt x="0" y="0"/>
                </a:moveTo>
                <a:lnTo>
                  <a:pt x="1218263" y="0"/>
                </a:lnTo>
                <a:lnTo>
                  <a:pt x="1218263" y="1454642"/>
                </a:lnTo>
                <a:lnTo>
                  <a:pt x="0" y="145464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36" name="Freeform 36"/>
          <p:cNvSpPr/>
          <p:nvPr/>
        </p:nvSpPr>
        <p:spPr>
          <a:xfrm>
            <a:off x="2301356" y="5057835"/>
            <a:ext cx="971722" cy="844183"/>
          </a:xfrm>
          <a:custGeom>
            <a:avLst/>
            <a:gdLst/>
            <a:ahLst/>
            <a:cxnLst/>
            <a:rect l="l" t="t" r="r" b="b"/>
            <a:pathLst>
              <a:path w="1457583" h="1266275">
                <a:moveTo>
                  <a:pt x="0" y="0"/>
                </a:moveTo>
                <a:lnTo>
                  <a:pt x="1457583" y="0"/>
                </a:lnTo>
                <a:lnTo>
                  <a:pt x="1457583" y="1266275"/>
                </a:lnTo>
                <a:lnTo>
                  <a:pt x="0" y="126627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pPr defTabSz="609630"/>
            <a:endParaRPr lang="en-US" sz="1200">
              <a:solidFill>
                <a:prstClr val="black"/>
              </a:solidFill>
              <a:latin typeface="Calibri"/>
            </a:endParaRPr>
          </a:p>
        </p:txBody>
      </p:sp>
      <p:sp>
        <p:nvSpPr>
          <p:cNvPr id="37" name="Freeform 37"/>
          <p:cNvSpPr/>
          <p:nvPr/>
        </p:nvSpPr>
        <p:spPr>
          <a:xfrm>
            <a:off x="3792303" y="4025031"/>
            <a:ext cx="816941" cy="917911"/>
          </a:xfrm>
          <a:custGeom>
            <a:avLst/>
            <a:gdLst/>
            <a:ahLst/>
            <a:cxnLst/>
            <a:rect l="l" t="t" r="r" b="b"/>
            <a:pathLst>
              <a:path w="1225411" h="1376866">
                <a:moveTo>
                  <a:pt x="0" y="0"/>
                </a:moveTo>
                <a:lnTo>
                  <a:pt x="1225411" y="0"/>
                </a:lnTo>
                <a:lnTo>
                  <a:pt x="1225411" y="1376865"/>
                </a:lnTo>
                <a:lnTo>
                  <a:pt x="0" y="1376865"/>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38" name="Freeform 38"/>
          <p:cNvSpPr/>
          <p:nvPr/>
        </p:nvSpPr>
        <p:spPr>
          <a:xfrm>
            <a:off x="8737861" y="330493"/>
            <a:ext cx="1061664" cy="1061664"/>
          </a:xfrm>
          <a:custGeom>
            <a:avLst/>
            <a:gdLst/>
            <a:ahLst/>
            <a:cxnLst/>
            <a:rect l="l" t="t" r="r" b="b"/>
            <a:pathLst>
              <a:path w="1592496" h="1592496">
                <a:moveTo>
                  <a:pt x="0" y="0"/>
                </a:moveTo>
                <a:lnTo>
                  <a:pt x="1592496" y="0"/>
                </a:lnTo>
                <a:lnTo>
                  <a:pt x="1592496" y="1592496"/>
                </a:lnTo>
                <a:lnTo>
                  <a:pt x="0" y="1592496"/>
                </a:lnTo>
                <a:lnTo>
                  <a:pt x="0" y="0"/>
                </a:lnTo>
                <a:close/>
              </a:path>
            </a:pathLst>
          </a:custGeom>
          <a:blipFill>
            <a:blip r:embed="rId14"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sp>
        <p:nvSpPr>
          <p:cNvPr id="39" name="TextBox 39"/>
          <p:cNvSpPr txBox="1"/>
          <p:nvPr/>
        </p:nvSpPr>
        <p:spPr>
          <a:xfrm>
            <a:off x="3342246" y="679450"/>
            <a:ext cx="5507509" cy="436017"/>
          </a:xfrm>
          <a:prstGeom prst="rect">
            <a:avLst/>
          </a:prstGeom>
        </p:spPr>
        <p:txBody>
          <a:bodyPr lIns="0" tIns="0" rIns="0" bIns="0" rtlCol="0" anchor="t">
            <a:spAutoFit/>
          </a:bodyPr>
          <a:lstStyle/>
          <a:p>
            <a:pPr algn="ctr" defTabSz="609630">
              <a:lnSpc>
                <a:spcPts val="3390"/>
              </a:lnSpc>
            </a:pPr>
            <a:r>
              <a:rPr lang="en-US" sz="2999" b="1" spc="-89">
                <a:solidFill>
                  <a:srgbClr val="000000"/>
                </a:solidFill>
                <a:latin typeface="Poppins Bold"/>
                <a:ea typeface="Poppins Bold"/>
                <a:cs typeface="Poppins Bold"/>
                <a:sym typeface="Poppins Bold"/>
              </a:rPr>
              <a:t>Specialized Peer Support</a:t>
            </a:r>
          </a:p>
        </p:txBody>
      </p:sp>
      <p:sp>
        <p:nvSpPr>
          <p:cNvPr id="40" name="TextBox 40"/>
          <p:cNvSpPr txBox="1"/>
          <p:nvPr/>
        </p:nvSpPr>
        <p:spPr>
          <a:xfrm>
            <a:off x="6556250" y="2204901"/>
            <a:ext cx="4949950" cy="199350"/>
          </a:xfrm>
          <a:prstGeom prst="rect">
            <a:avLst/>
          </a:prstGeom>
        </p:spPr>
        <p:txBody>
          <a:bodyPr lIns="0" tIns="0" rIns="0" bIns="0" rtlCol="0" anchor="t">
            <a:spAutoFit/>
          </a:bodyPr>
          <a:lstStyle/>
          <a:p>
            <a:pPr algn="just" defTabSz="609630">
              <a:lnSpc>
                <a:spcPts val="1646"/>
              </a:lnSpc>
            </a:pPr>
            <a:r>
              <a:rPr lang="en-US" sz="1266">
                <a:solidFill>
                  <a:srgbClr val="000000"/>
                </a:solidFill>
                <a:latin typeface="Poppins"/>
                <a:ea typeface="Poppins"/>
                <a:cs typeface="Poppins"/>
                <a:sym typeface="Poppins"/>
              </a:rPr>
              <a:t>Latino, African American and Refugee communities</a:t>
            </a:r>
          </a:p>
        </p:txBody>
      </p:sp>
      <p:sp>
        <p:nvSpPr>
          <p:cNvPr id="41" name="TextBox 41"/>
          <p:cNvSpPr txBox="1"/>
          <p:nvPr/>
        </p:nvSpPr>
        <p:spPr>
          <a:xfrm>
            <a:off x="6556250" y="3045932"/>
            <a:ext cx="4949950" cy="404534"/>
          </a:xfrm>
          <a:prstGeom prst="rect">
            <a:avLst/>
          </a:prstGeom>
        </p:spPr>
        <p:txBody>
          <a:bodyPr lIns="0" tIns="0" rIns="0" bIns="0" rtlCol="0" anchor="t">
            <a:spAutoFit/>
          </a:bodyPr>
          <a:lstStyle/>
          <a:p>
            <a:pPr defTabSz="609630">
              <a:lnSpc>
                <a:spcPts val="1646"/>
              </a:lnSpc>
            </a:pPr>
            <a:r>
              <a:rPr lang="en-US" sz="1266">
                <a:solidFill>
                  <a:srgbClr val="000000"/>
                </a:solidFill>
                <a:latin typeface="Poppins"/>
                <a:ea typeface="Poppins"/>
                <a:cs typeface="Poppins"/>
                <a:sym typeface="Poppins"/>
              </a:rPr>
              <a:t>Lived experience with a child with hearing loss, general awareness around early hearing loss detection</a:t>
            </a:r>
          </a:p>
        </p:txBody>
      </p:sp>
      <p:sp>
        <p:nvSpPr>
          <p:cNvPr id="42" name="TextBox 42"/>
          <p:cNvSpPr txBox="1"/>
          <p:nvPr/>
        </p:nvSpPr>
        <p:spPr>
          <a:xfrm>
            <a:off x="6556250" y="3934103"/>
            <a:ext cx="4949950" cy="404534"/>
          </a:xfrm>
          <a:prstGeom prst="rect">
            <a:avLst/>
          </a:prstGeom>
        </p:spPr>
        <p:txBody>
          <a:bodyPr lIns="0" tIns="0" rIns="0" bIns="0" rtlCol="0" anchor="t">
            <a:spAutoFit/>
          </a:bodyPr>
          <a:lstStyle/>
          <a:p>
            <a:pPr defTabSz="609630">
              <a:lnSpc>
                <a:spcPts val="1646"/>
              </a:lnSpc>
            </a:pPr>
            <a:r>
              <a:rPr lang="en-US" sz="1266">
                <a:solidFill>
                  <a:srgbClr val="000000"/>
                </a:solidFill>
                <a:latin typeface="Poppins"/>
                <a:ea typeface="Poppins"/>
                <a:cs typeface="Poppins"/>
                <a:sym typeface="Poppins"/>
              </a:rPr>
              <a:t>Blind/visual impairment, Aging families, Mental Health and Rural communities</a:t>
            </a:r>
          </a:p>
        </p:txBody>
      </p:sp>
      <p:sp>
        <p:nvSpPr>
          <p:cNvPr id="43" name="TextBox 43"/>
          <p:cNvSpPr txBox="1"/>
          <p:nvPr/>
        </p:nvSpPr>
        <p:spPr>
          <a:xfrm>
            <a:off x="6556250" y="4857405"/>
            <a:ext cx="4949950" cy="199350"/>
          </a:xfrm>
          <a:prstGeom prst="rect">
            <a:avLst/>
          </a:prstGeom>
        </p:spPr>
        <p:txBody>
          <a:bodyPr lIns="0" tIns="0" rIns="0" bIns="0" rtlCol="0" anchor="t">
            <a:spAutoFit/>
          </a:bodyPr>
          <a:lstStyle/>
          <a:p>
            <a:pPr defTabSz="609630">
              <a:lnSpc>
                <a:spcPts val="1646"/>
              </a:lnSpc>
            </a:pPr>
            <a:r>
              <a:rPr lang="en-US" sz="1266">
                <a:solidFill>
                  <a:srgbClr val="000000"/>
                </a:solidFill>
                <a:latin typeface="Poppins"/>
                <a:ea typeface="Poppins"/>
                <a:cs typeface="Poppins"/>
                <a:sym typeface="Poppins"/>
              </a:rPr>
              <a:t>Lived experience with a child with a genetic disorder</a:t>
            </a:r>
          </a:p>
        </p:txBody>
      </p:sp>
      <p:sp>
        <p:nvSpPr>
          <p:cNvPr id="44" name="TextBox 44"/>
          <p:cNvSpPr txBox="1"/>
          <p:nvPr/>
        </p:nvSpPr>
        <p:spPr>
          <a:xfrm>
            <a:off x="6512878" y="5958994"/>
            <a:ext cx="4949950" cy="404534"/>
          </a:xfrm>
          <a:prstGeom prst="rect">
            <a:avLst/>
          </a:prstGeom>
        </p:spPr>
        <p:txBody>
          <a:bodyPr lIns="0" tIns="0" rIns="0" bIns="0" rtlCol="0" anchor="t">
            <a:spAutoFit/>
          </a:bodyPr>
          <a:lstStyle/>
          <a:p>
            <a:pPr defTabSz="609630">
              <a:lnSpc>
                <a:spcPts val="1646"/>
              </a:lnSpc>
            </a:pPr>
            <a:r>
              <a:rPr lang="en-US" sz="1266">
                <a:solidFill>
                  <a:srgbClr val="000000"/>
                </a:solidFill>
                <a:latin typeface="Poppins"/>
                <a:ea typeface="Poppins"/>
                <a:cs typeface="Poppins"/>
                <a:sym typeface="Poppins"/>
              </a:rPr>
              <a:t>Lived experience with a child currently or formerly in transition</a:t>
            </a:r>
          </a:p>
        </p:txBody>
      </p:sp>
      <p:sp>
        <p:nvSpPr>
          <p:cNvPr id="45" name="TextBox 45"/>
          <p:cNvSpPr txBox="1"/>
          <p:nvPr/>
        </p:nvSpPr>
        <p:spPr>
          <a:xfrm>
            <a:off x="6556250" y="1903894"/>
            <a:ext cx="3924828" cy="243656"/>
          </a:xfrm>
          <a:prstGeom prst="rect">
            <a:avLst/>
          </a:prstGeom>
        </p:spPr>
        <p:txBody>
          <a:bodyPr lIns="0" tIns="0" rIns="0" bIns="0" rtlCol="0" anchor="t">
            <a:spAutoFit/>
          </a:bodyPr>
          <a:lstStyle/>
          <a:p>
            <a:pPr defTabSz="609630">
              <a:lnSpc>
                <a:spcPts val="1875"/>
              </a:lnSpc>
            </a:pPr>
            <a:r>
              <a:rPr lang="en-US" sz="1659" b="1" spc="-49">
                <a:solidFill>
                  <a:srgbClr val="000000"/>
                </a:solidFill>
                <a:latin typeface="Poppins Bold"/>
                <a:ea typeface="Poppins Bold"/>
                <a:cs typeface="Poppins Bold"/>
                <a:sym typeface="Poppins Bold"/>
              </a:rPr>
              <a:t>Cultural Brokers</a:t>
            </a:r>
          </a:p>
        </p:txBody>
      </p:sp>
      <p:sp>
        <p:nvSpPr>
          <p:cNvPr id="46" name="TextBox 46"/>
          <p:cNvSpPr txBox="1"/>
          <p:nvPr/>
        </p:nvSpPr>
        <p:spPr>
          <a:xfrm>
            <a:off x="6556250" y="2744924"/>
            <a:ext cx="4863205" cy="243656"/>
          </a:xfrm>
          <a:prstGeom prst="rect">
            <a:avLst/>
          </a:prstGeom>
        </p:spPr>
        <p:txBody>
          <a:bodyPr lIns="0" tIns="0" rIns="0" bIns="0" rtlCol="0" anchor="t">
            <a:spAutoFit/>
          </a:bodyPr>
          <a:lstStyle/>
          <a:p>
            <a:pPr defTabSz="609630">
              <a:lnSpc>
                <a:spcPts val="1875"/>
              </a:lnSpc>
            </a:pPr>
            <a:r>
              <a:rPr lang="en-US" sz="1659" b="1" spc="-49">
                <a:solidFill>
                  <a:srgbClr val="000000"/>
                </a:solidFill>
                <a:latin typeface="Poppins Bold"/>
                <a:ea typeface="Poppins Bold"/>
                <a:cs typeface="Poppins Bold"/>
                <a:sym typeface="Poppins Bold"/>
              </a:rPr>
              <a:t>DHH Navigators</a:t>
            </a:r>
          </a:p>
        </p:txBody>
      </p:sp>
      <p:sp>
        <p:nvSpPr>
          <p:cNvPr id="47" name="TextBox 47"/>
          <p:cNvSpPr txBox="1"/>
          <p:nvPr/>
        </p:nvSpPr>
        <p:spPr>
          <a:xfrm>
            <a:off x="6556250" y="3633096"/>
            <a:ext cx="3924828" cy="243656"/>
          </a:xfrm>
          <a:prstGeom prst="rect">
            <a:avLst/>
          </a:prstGeom>
        </p:spPr>
        <p:txBody>
          <a:bodyPr lIns="0" tIns="0" rIns="0" bIns="0" rtlCol="0" anchor="t">
            <a:spAutoFit/>
          </a:bodyPr>
          <a:lstStyle/>
          <a:p>
            <a:pPr defTabSz="609630">
              <a:lnSpc>
                <a:spcPts val="1875"/>
              </a:lnSpc>
            </a:pPr>
            <a:r>
              <a:rPr lang="en-US" sz="1659" b="1" spc="-49">
                <a:solidFill>
                  <a:srgbClr val="000000"/>
                </a:solidFill>
                <a:latin typeface="Poppins Bold"/>
                <a:ea typeface="Poppins Bold"/>
                <a:cs typeface="Poppins Bold"/>
                <a:sym typeface="Poppins Bold"/>
              </a:rPr>
              <a:t>Specialists</a:t>
            </a:r>
          </a:p>
        </p:txBody>
      </p:sp>
      <p:sp>
        <p:nvSpPr>
          <p:cNvPr id="48" name="TextBox 48"/>
          <p:cNvSpPr txBox="1"/>
          <p:nvPr/>
        </p:nvSpPr>
        <p:spPr>
          <a:xfrm>
            <a:off x="6556250" y="4556397"/>
            <a:ext cx="3924828" cy="243656"/>
          </a:xfrm>
          <a:prstGeom prst="rect">
            <a:avLst/>
          </a:prstGeom>
        </p:spPr>
        <p:txBody>
          <a:bodyPr lIns="0" tIns="0" rIns="0" bIns="0" rtlCol="0" anchor="t">
            <a:spAutoFit/>
          </a:bodyPr>
          <a:lstStyle/>
          <a:p>
            <a:pPr defTabSz="609630">
              <a:lnSpc>
                <a:spcPts val="1875"/>
              </a:lnSpc>
            </a:pPr>
            <a:r>
              <a:rPr lang="en-US" sz="1659" b="1" spc="-49">
                <a:solidFill>
                  <a:srgbClr val="000000"/>
                </a:solidFill>
                <a:latin typeface="Poppins Bold"/>
                <a:ea typeface="Poppins Bold"/>
                <a:cs typeface="Poppins Bold"/>
                <a:sym typeface="Poppins Bold"/>
              </a:rPr>
              <a:t>Genetic Navigators</a:t>
            </a:r>
          </a:p>
        </p:txBody>
      </p:sp>
      <p:sp>
        <p:nvSpPr>
          <p:cNvPr id="49" name="TextBox 49"/>
          <p:cNvSpPr txBox="1"/>
          <p:nvPr/>
        </p:nvSpPr>
        <p:spPr>
          <a:xfrm>
            <a:off x="6556250" y="5460927"/>
            <a:ext cx="4565045" cy="487313"/>
          </a:xfrm>
          <a:prstGeom prst="rect">
            <a:avLst/>
          </a:prstGeom>
        </p:spPr>
        <p:txBody>
          <a:bodyPr lIns="0" tIns="0" rIns="0" bIns="0" rtlCol="0" anchor="t">
            <a:spAutoFit/>
          </a:bodyPr>
          <a:lstStyle/>
          <a:p>
            <a:pPr defTabSz="609630">
              <a:lnSpc>
                <a:spcPts val="1875"/>
              </a:lnSpc>
            </a:pPr>
            <a:r>
              <a:rPr lang="en-US" sz="1659" b="1" spc="-49">
                <a:solidFill>
                  <a:srgbClr val="000000"/>
                </a:solidFill>
                <a:latin typeface="Poppins Bold"/>
                <a:ea typeface="Poppins Bold"/>
                <a:cs typeface="Poppins Bold"/>
                <a:sym typeface="Poppins Bold"/>
              </a:rPr>
              <a:t>Pre-Employment Transition Services (Pre-ETS) Ambassadors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4186"/>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4065786" y="1744319"/>
            <a:ext cx="2038454" cy="4659323"/>
          </a:xfrm>
          <a:custGeom>
            <a:avLst/>
            <a:gdLst/>
            <a:ahLst/>
            <a:cxnLst/>
            <a:rect l="l" t="t" r="r" b="b"/>
            <a:pathLst>
              <a:path w="3057681" h="6988985">
                <a:moveTo>
                  <a:pt x="0" y="0"/>
                </a:moveTo>
                <a:lnTo>
                  <a:pt x="3057681" y="0"/>
                </a:lnTo>
                <a:lnTo>
                  <a:pt x="3057681" y="6988985"/>
                </a:lnTo>
                <a:lnTo>
                  <a:pt x="0" y="6988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flipH="1">
            <a:off x="6104240" y="1744319"/>
            <a:ext cx="2038454" cy="4659323"/>
          </a:xfrm>
          <a:custGeom>
            <a:avLst/>
            <a:gdLst/>
            <a:ahLst/>
            <a:cxnLst/>
            <a:rect l="l" t="t" r="r" b="b"/>
            <a:pathLst>
              <a:path w="3057681" h="6988985">
                <a:moveTo>
                  <a:pt x="3057681" y="0"/>
                </a:moveTo>
                <a:lnTo>
                  <a:pt x="0" y="0"/>
                </a:lnTo>
                <a:lnTo>
                  <a:pt x="0" y="6988985"/>
                </a:lnTo>
                <a:lnTo>
                  <a:pt x="3057681" y="6988985"/>
                </a:lnTo>
                <a:lnTo>
                  <a:pt x="3057681"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grpSp>
        <p:nvGrpSpPr>
          <p:cNvPr id="5" name="Group 5"/>
          <p:cNvGrpSpPr/>
          <p:nvPr/>
        </p:nvGrpSpPr>
        <p:grpSpPr>
          <a:xfrm>
            <a:off x="3766339" y="1744319"/>
            <a:ext cx="4659323" cy="465932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533400" cap="sq">
              <a:solidFill>
                <a:srgbClr val="FAF8F8"/>
              </a:solidFill>
              <a:prstDash val="solid"/>
              <a:miter/>
            </a:ln>
          </p:spPr>
          <p:txBody>
            <a:bodyPr/>
            <a:lstStyle/>
            <a:p>
              <a:pPr defTabSz="609630"/>
              <a:endParaRPr lang="en-US" sz="1200">
                <a:solidFill>
                  <a:prstClr val="black"/>
                </a:solidFill>
                <a:latin typeface="Calibri"/>
              </a:endParaRPr>
            </a:p>
          </p:txBody>
        </p:sp>
        <p:sp>
          <p:nvSpPr>
            <p:cNvPr id="7" name="TextBox 7"/>
            <p:cNvSpPr txBox="1"/>
            <p:nvPr/>
          </p:nvSpPr>
          <p:spPr>
            <a:xfrm>
              <a:off x="76200" y="28575"/>
              <a:ext cx="660400" cy="7080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685800" y="2217594"/>
            <a:ext cx="605782" cy="791671"/>
            <a:chOff x="0" y="0"/>
            <a:chExt cx="239321" cy="312759"/>
          </a:xfrm>
        </p:grpSpPr>
        <p:sp>
          <p:nvSpPr>
            <p:cNvPr id="9" name="Freeform 9"/>
            <p:cNvSpPr/>
            <p:nvPr/>
          </p:nvSpPr>
          <p:spPr>
            <a:xfrm>
              <a:off x="0" y="0"/>
              <a:ext cx="239321" cy="312759"/>
            </a:xfrm>
            <a:custGeom>
              <a:avLst/>
              <a:gdLst/>
              <a:ahLst/>
              <a:cxnLst/>
              <a:rect l="l" t="t" r="r" b="b"/>
              <a:pathLst>
                <a:path w="239321" h="312759">
                  <a:moveTo>
                    <a:pt x="0" y="0"/>
                  </a:moveTo>
                  <a:lnTo>
                    <a:pt x="239321" y="0"/>
                  </a:lnTo>
                  <a:lnTo>
                    <a:pt x="239321" y="312759"/>
                  </a:lnTo>
                  <a:lnTo>
                    <a:pt x="0" y="312759"/>
                  </a:lnTo>
                  <a:close/>
                </a:path>
              </a:pathLst>
            </a:custGeom>
            <a:solidFill>
              <a:srgbClr val="18738C"/>
            </a:solidFill>
          </p:spPr>
          <p:txBody>
            <a:bodyPr/>
            <a:lstStyle/>
            <a:p>
              <a:pPr defTabSz="609630"/>
              <a:endParaRPr lang="en-US" sz="1200">
                <a:solidFill>
                  <a:prstClr val="black"/>
                </a:solidFill>
                <a:latin typeface="Calibri"/>
              </a:endParaRPr>
            </a:p>
          </p:txBody>
        </p:sp>
        <p:sp>
          <p:nvSpPr>
            <p:cNvPr id="10" name="TextBox 10"/>
            <p:cNvSpPr txBox="1"/>
            <p:nvPr/>
          </p:nvSpPr>
          <p:spPr>
            <a:xfrm>
              <a:off x="0" y="-57150"/>
              <a:ext cx="239321" cy="369909"/>
            </a:xfrm>
            <a:prstGeom prst="rect">
              <a:avLst/>
            </a:prstGeom>
          </p:spPr>
          <p:txBody>
            <a:bodyPr lIns="33867" tIns="33867" rIns="33867" bIns="33867" rtlCol="0" anchor="ctr"/>
            <a:lstStyle/>
            <a:p>
              <a:pPr algn="ctr" defTabSz="609630">
                <a:lnSpc>
                  <a:spcPts val="2426"/>
                </a:lnSpc>
              </a:pPr>
              <a:endParaRPr sz="1200">
                <a:solidFill>
                  <a:prstClr val="black"/>
                </a:solidFill>
                <a:latin typeface="Calibri"/>
              </a:endParaRPr>
            </a:p>
          </p:txBody>
        </p:sp>
      </p:grpSp>
      <p:grpSp>
        <p:nvGrpSpPr>
          <p:cNvPr id="11" name="Group 11"/>
          <p:cNvGrpSpPr/>
          <p:nvPr/>
        </p:nvGrpSpPr>
        <p:grpSpPr>
          <a:xfrm>
            <a:off x="10869399" y="2072933"/>
            <a:ext cx="636666" cy="936332"/>
            <a:chOff x="-12201" y="-57150"/>
            <a:chExt cx="251522" cy="369909"/>
          </a:xfrm>
        </p:grpSpPr>
        <p:sp>
          <p:nvSpPr>
            <p:cNvPr id="12" name="Freeform 12"/>
            <p:cNvSpPr/>
            <p:nvPr/>
          </p:nvSpPr>
          <p:spPr>
            <a:xfrm>
              <a:off x="-12201" y="0"/>
              <a:ext cx="239321" cy="312759"/>
            </a:xfrm>
            <a:custGeom>
              <a:avLst/>
              <a:gdLst/>
              <a:ahLst/>
              <a:cxnLst/>
              <a:rect l="l" t="t" r="r" b="b"/>
              <a:pathLst>
                <a:path w="239321" h="312759">
                  <a:moveTo>
                    <a:pt x="0" y="0"/>
                  </a:moveTo>
                  <a:lnTo>
                    <a:pt x="239321" y="0"/>
                  </a:lnTo>
                  <a:lnTo>
                    <a:pt x="239321" y="312759"/>
                  </a:lnTo>
                  <a:lnTo>
                    <a:pt x="0" y="312759"/>
                  </a:lnTo>
                  <a:close/>
                </a:path>
              </a:pathLst>
            </a:custGeom>
            <a:solidFill>
              <a:srgbClr val="D9514B"/>
            </a:solidFill>
          </p:spPr>
          <p:txBody>
            <a:bodyPr/>
            <a:lstStyle/>
            <a:p>
              <a:pPr defTabSz="609630"/>
              <a:endParaRPr lang="en-US" sz="1200">
                <a:solidFill>
                  <a:prstClr val="black"/>
                </a:solidFill>
                <a:latin typeface="Calibri"/>
              </a:endParaRPr>
            </a:p>
          </p:txBody>
        </p:sp>
        <p:sp>
          <p:nvSpPr>
            <p:cNvPr id="13" name="TextBox 13"/>
            <p:cNvSpPr txBox="1"/>
            <p:nvPr/>
          </p:nvSpPr>
          <p:spPr>
            <a:xfrm>
              <a:off x="0" y="-57150"/>
              <a:ext cx="239321" cy="369909"/>
            </a:xfrm>
            <a:prstGeom prst="rect">
              <a:avLst/>
            </a:prstGeom>
          </p:spPr>
          <p:txBody>
            <a:bodyPr lIns="33867" tIns="33867" rIns="33867" bIns="33867" rtlCol="0" anchor="ctr"/>
            <a:lstStyle/>
            <a:p>
              <a:pPr algn="ctr" defTabSz="609630">
                <a:lnSpc>
                  <a:spcPts val="2426"/>
                </a:lnSpc>
              </a:pPr>
              <a:endParaRPr sz="1200">
                <a:solidFill>
                  <a:prstClr val="black"/>
                </a:solidFill>
                <a:latin typeface="Calibri"/>
              </a:endParaRPr>
            </a:p>
          </p:txBody>
        </p:sp>
      </p:grpSp>
      <p:grpSp>
        <p:nvGrpSpPr>
          <p:cNvPr id="14" name="Group 14"/>
          <p:cNvGrpSpPr/>
          <p:nvPr/>
        </p:nvGrpSpPr>
        <p:grpSpPr>
          <a:xfrm>
            <a:off x="685800" y="3581220"/>
            <a:ext cx="605782" cy="791671"/>
            <a:chOff x="0" y="0"/>
            <a:chExt cx="239321" cy="312759"/>
          </a:xfrm>
        </p:grpSpPr>
        <p:sp>
          <p:nvSpPr>
            <p:cNvPr id="15" name="Freeform 15"/>
            <p:cNvSpPr/>
            <p:nvPr/>
          </p:nvSpPr>
          <p:spPr>
            <a:xfrm>
              <a:off x="0" y="0"/>
              <a:ext cx="239321" cy="312759"/>
            </a:xfrm>
            <a:custGeom>
              <a:avLst/>
              <a:gdLst/>
              <a:ahLst/>
              <a:cxnLst/>
              <a:rect l="l" t="t" r="r" b="b"/>
              <a:pathLst>
                <a:path w="239321" h="312759">
                  <a:moveTo>
                    <a:pt x="0" y="0"/>
                  </a:moveTo>
                  <a:lnTo>
                    <a:pt x="239321" y="0"/>
                  </a:lnTo>
                  <a:lnTo>
                    <a:pt x="239321" y="312759"/>
                  </a:lnTo>
                  <a:lnTo>
                    <a:pt x="0" y="312759"/>
                  </a:lnTo>
                  <a:close/>
                </a:path>
              </a:pathLst>
            </a:custGeom>
            <a:solidFill>
              <a:srgbClr val="44A796"/>
            </a:solidFill>
          </p:spPr>
          <p:txBody>
            <a:bodyPr/>
            <a:lstStyle/>
            <a:p>
              <a:pPr defTabSz="609630"/>
              <a:endParaRPr lang="en-US" sz="1200">
                <a:solidFill>
                  <a:prstClr val="black"/>
                </a:solidFill>
                <a:latin typeface="Calibri"/>
              </a:endParaRPr>
            </a:p>
          </p:txBody>
        </p:sp>
        <p:sp>
          <p:nvSpPr>
            <p:cNvPr id="16" name="TextBox 16"/>
            <p:cNvSpPr txBox="1"/>
            <p:nvPr/>
          </p:nvSpPr>
          <p:spPr>
            <a:xfrm>
              <a:off x="0" y="-57150"/>
              <a:ext cx="239321" cy="369909"/>
            </a:xfrm>
            <a:prstGeom prst="rect">
              <a:avLst/>
            </a:prstGeom>
          </p:spPr>
          <p:txBody>
            <a:bodyPr lIns="33867" tIns="33867" rIns="33867" bIns="33867" rtlCol="0" anchor="ctr"/>
            <a:lstStyle/>
            <a:p>
              <a:pPr algn="ctr" defTabSz="609630">
                <a:lnSpc>
                  <a:spcPts val="2426"/>
                </a:lnSpc>
              </a:pPr>
              <a:endParaRPr sz="1200">
                <a:solidFill>
                  <a:prstClr val="black"/>
                </a:solidFill>
                <a:latin typeface="Calibri"/>
              </a:endParaRPr>
            </a:p>
          </p:txBody>
        </p:sp>
      </p:grpSp>
      <p:grpSp>
        <p:nvGrpSpPr>
          <p:cNvPr id="17" name="Group 17"/>
          <p:cNvGrpSpPr/>
          <p:nvPr/>
        </p:nvGrpSpPr>
        <p:grpSpPr>
          <a:xfrm>
            <a:off x="10900283" y="3581220"/>
            <a:ext cx="605782" cy="791671"/>
            <a:chOff x="0" y="0"/>
            <a:chExt cx="239321" cy="312759"/>
          </a:xfrm>
        </p:grpSpPr>
        <p:sp>
          <p:nvSpPr>
            <p:cNvPr id="18" name="Freeform 18"/>
            <p:cNvSpPr/>
            <p:nvPr/>
          </p:nvSpPr>
          <p:spPr>
            <a:xfrm>
              <a:off x="0" y="0"/>
              <a:ext cx="239321" cy="312759"/>
            </a:xfrm>
            <a:custGeom>
              <a:avLst/>
              <a:gdLst/>
              <a:ahLst/>
              <a:cxnLst/>
              <a:rect l="l" t="t" r="r" b="b"/>
              <a:pathLst>
                <a:path w="239321" h="312759">
                  <a:moveTo>
                    <a:pt x="0" y="0"/>
                  </a:moveTo>
                  <a:lnTo>
                    <a:pt x="239321" y="0"/>
                  </a:lnTo>
                  <a:lnTo>
                    <a:pt x="239321" y="312759"/>
                  </a:lnTo>
                  <a:lnTo>
                    <a:pt x="0" y="312759"/>
                  </a:lnTo>
                  <a:close/>
                </a:path>
              </a:pathLst>
            </a:custGeom>
            <a:solidFill>
              <a:srgbClr val="DD8033"/>
            </a:solidFill>
          </p:spPr>
          <p:txBody>
            <a:bodyPr/>
            <a:lstStyle/>
            <a:p>
              <a:pPr defTabSz="609630"/>
              <a:endParaRPr lang="en-US" sz="1200">
                <a:solidFill>
                  <a:prstClr val="black"/>
                </a:solidFill>
                <a:latin typeface="Calibri"/>
              </a:endParaRPr>
            </a:p>
          </p:txBody>
        </p:sp>
        <p:sp>
          <p:nvSpPr>
            <p:cNvPr id="19" name="TextBox 19"/>
            <p:cNvSpPr txBox="1"/>
            <p:nvPr/>
          </p:nvSpPr>
          <p:spPr>
            <a:xfrm>
              <a:off x="0" y="-57150"/>
              <a:ext cx="239321" cy="369909"/>
            </a:xfrm>
            <a:prstGeom prst="rect">
              <a:avLst/>
            </a:prstGeom>
          </p:spPr>
          <p:txBody>
            <a:bodyPr lIns="33867" tIns="33867" rIns="33867" bIns="33867" rtlCol="0" anchor="ctr"/>
            <a:lstStyle/>
            <a:p>
              <a:pPr algn="ctr" defTabSz="609630">
                <a:lnSpc>
                  <a:spcPts val="2426"/>
                </a:lnSpc>
              </a:pPr>
              <a:endParaRPr sz="1200">
                <a:solidFill>
                  <a:prstClr val="black"/>
                </a:solidFill>
                <a:latin typeface="Calibri"/>
              </a:endParaRPr>
            </a:p>
          </p:txBody>
        </p:sp>
      </p:grpSp>
      <p:grpSp>
        <p:nvGrpSpPr>
          <p:cNvPr id="20" name="Group 20"/>
          <p:cNvGrpSpPr/>
          <p:nvPr/>
        </p:nvGrpSpPr>
        <p:grpSpPr>
          <a:xfrm>
            <a:off x="685800" y="4944846"/>
            <a:ext cx="605782" cy="791671"/>
            <a:chOff x="0" y="0"/>
            <a:chExt cx="239321" cy="312759"/>
          </a:xfrm>
        </p:grpSpPr>
        <p:sp>
          <p:nvSpPr>
            <p:cNvPr id="21" name="Freeform 21"/>
            <p:cNvSpPr/>
            <p:nvPr/>
          </p:nvSpPr>
          <p:spPr>
            <a:xfrm>
              <a:off x="0" y="0"/>
              <a:ext cx="239321" cy="312759"/>
            </a:xfrm>
            <a:custGeom>
              <a:avLst/>
              <a:gdLst/>
              <a:ahLst/>
              <a:cxnLst/>
              <a:rect l="l" t="t" r="r" b="b"/>
              <a:pathLst>
                <a:path w="239321" h="312759">
                  <a:moveTo>
                    <a:pt x="0" y="0"/>
                  </a:moveTo>
                  <a:lnTo>
                    <a:pt x="239321" y="0"/>
                  </a:lnTo>
                  <a:lnTo>
                    <a:pt x="239321" y="312759"/>
                  </a:lnTo>
                  <a:lnTo>
                    <a:pt x="0" y="312759"/>
                  </a:lnTo>
                  <a:close/>
                </a:path>
              </a:pathLst>
            </a:custGeom>
            <a:solidFill>
              <a:srgbClr val="9CC147"/>
            </a:solidFill>
          </p:spPr>
          <p:txBody>
            <a:bodyPr/>
            <a:lstStyle/>
            <a:p>
              <a:pPr defTabSz="609630"/>
              <a:endParaRPr lang="en-US" sz="1200">
                <a:solidFill>
                  <a:prstClr val="black"/>
                </a:solidFill>
                <a:latin typeface="Calibri"/>
              </a:endParaRPr>
            </a:p>
          </p:txBody>
        </p:sp>
        <p:sp>
          <p:nvSpPr>
            <p:cNvPr id="22" name="TextBox 22"/>
            <p:cNvSpPr txBox="1"/>
            <p:nvPr/>
          </p:nvSpPr>
          <p:spPr>
            <a:xfrm>
              <a:off x="0" y="-57150"/>
              <a:ext cx="239321" cy="369909"/>
            </a:xfrm>
            <a:prstGeom prst="rect">
              <a:avLst/>
            </a:prstGeom>
          </p:spPr>
          <p:txBody>
            <a:bodyPr lIns="33867" tIns="33867" rIns="33867" bIns="33867" rtlCol="0" anchor="ctr"/>
            <a:lstStyle/>
            <a:p>
              <a:pPr algn="ctr" defTabSz="609630">
                <a:lnSpc>
                  <a:spcPts val="2426"/>
                </a:lnSpc>
              </a:pPr>
              <a:endParaRPr sz="1200">
                <a:solidFill>
                  <a:prstClr val="black"/>
                </a:solidFill>
                <a:latin typeface="Calibri"/>
              </a:endParaRPr>
            </a:p>
          </p:txBody>
        </p:sp>
      </p:grpSp>
      <p:grpSp>
        <p:nvGrpSpPr>
          <p:cNvPr id="23" name="Group 23"/>
          <p:cNvGrpSpPr/>
          <p:nvPr/>
        </p:nvGrpSpPr>
        <p:grpSpPr>
          <a:xfrm>
            <a:off x="10931166" y="4953789"/>
            <a:ext cx="605782" cy="791671"/>
            <a:chOff x="0" y="0"/>
            <a:chExt cx="239321" cy="312759"/>
          </a:xfrm>
        </p:grpSpPr>
        <p:sp>
          <p:nvSpPr>
            <p:cNvPr id="24" name="Freeform 24"/>
            <p:cNvSpPr/>
            <p:nvPr/>
          </p:nvSpPr>
          <p:spPr>
            <a:xfrm>
              <a:off x="0" y="0"/>
              <a:ext cx="239321" cy="312759"/>
            </a:xfrm>
            <a:custGeom>
              <a:avLst/>
              <a:gdLst/>
              <a:ahLst/>
              <a:cxnLst/>
              <a:rect l="l" t="t" r="r" b="b"/>
              <a:pathLst>
                <a:path w="239321" h="312759">
                  <a:moveTo>
                    <a:pt x="0" y="0"/>
                  </a:moveTo>
                  <a:lnTo>
                    <a:pt x="239321" y="0"/>
                  </a:lnTo>
                  <a:lnTo>
                    <a:pt x="239321" y="312759"/>
                  </a:lnTo>
                  <a:lnTo>
                    <a:pt x="0" y="312759"/>
                  </a:lnTo>
                  <a:close/>
                </a:path>
              </a:pathLst>
            </a:custGeom>
            <a:solidFill>
              <a:srgbClr val="18738C"/>
            </a:solidFill>
          </p:spPr>
          <p:txBody>
            <a:bodyPr/>
            <a:lstStyle/>
            <a:p>
              <a:pPr defTabSz="609630"/>
              <a:endParaRPr lang="en-US" sz="1200">
                <a:solidFill>
                  <a:prstClr val="black"/>
                </a:solidFill>
                <a:latin typeface="Calibri"/>
              </a:endParaRPr>
            </a:p>
          </p:txBody>
        </p:sp>
        <p:sp>
          <p:nvSpPr>
            <p:cNvPr id="25" name="TextBox 25"/>
            <p:cNvSpPr txBox="1"/>
            <p:nvPr/>
          </p:nvSpPr>
          <p:spPr>
            <a:xfrm>
              <a:off x="0" y="-57150"/>
              <a:ext cx="239321" cy="369909"/>
            </a:xfrm>
            <a:prstGeom prst="rect">
              <a:avLst/>
            </a:prstGeom>
          </p:spPr>
          <p:txBody>
            <a:bodyPr lIns="33867" tIns="33867" rIns="33867" bIns="33867" rtlCol="0" anchor="ctr"/>
            <a:lstStyle/>
            <a:p>
              <a:pPr algn="ctr" defTabSz="609630">
                <a:lnSpc>
                  <a:spcPts val="2426"/>
                </a:lnSpc>
              </a:pPr>
              <a:endParaRPr sz="1200">
                <a:solidFill>
                  <a:prstClr val="black"/>
                </a:solidFill>
                <a:latin typeface="Calibri"/>
              </a:endParaRPr>
            </a:p>
          </p:txBody>
        </p:sp>
      </p:grpSp>
      <p:sp>
        <p:nvSpPr>
          <p:cNvPr id="26" name="Freeform 26"/>
          <p:cNvSpPr/>
          <p:nvPr/>
        </p:nvSpPr>
        <p:spPr>
          <a:xfrm>
            <a:off x="5045292" y="2751352"/>
            <a:ext cx="1140086" cy="1140086"/>
          </a:xfrm>
          <a:custGeom>
            <a:avLst/>
            <a:gdLst/>
            <a:ahLst/>
            <a:cxnLst/>
            <a:rect l="l" t="t" r="r" b="b"/>
            <a:pathLst>
              <a:path w="1710129" h="1710129">
                <a:moveTo>
                  <a:pt x="0" y="0"/>
                </a:moveTo>
                <a:lnTo>
                  <a:pt x="1710129" y="0"/>
                </a:lnTo>
                <a:lnTo>
                  <a:pt x="1710129" y="1710129"/>
                </a:lnTo>
                <a:lnTo>
                  <a:pt x="0" y="1710129"/>
                </a:lnTo>
                <a:lnTo>
                  <a:pt x="0" y="0"/>
                </a:lnTo>
                <a:close/>
              </a:path>
            </a:pathLst>
          </a:custGeom>
          <a:blipFill>
            <a:blip>
              <a:alphaModFix amt="50000"/>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7" name="Freeform 27"/>
          <p:cNvSpPr/>
          <p:nvPr/>
        </p:nvSpPr>
        <p:spPr>
          <a:xfrm>
            <a:off x="5045292" y="4351612"/>
            <a:ext cx="1140086" cy="1140086"/>
          </a:xfrm>
          <a:custGeom>
            <a:avLst/>
            <a:gdLst/>
            <a:ahLst/>
            <a:cxnLst/>
            <a:rect l="l" t="t" r="r" b="b"/>
            <a:pathLst>
              <a:path w="1710129" h="1710129">
                <a:moveTo>
                  <a:pt x="0" y="0"/>
                </a:moveTo>
                <a:lnTo>
                  <a:pt x="1710129" y="0"/>
                </a:lnTo>
                <a:lnTo>
                  <a:pt x="1710129" y="1710129"/>
                </a:lnTo>
                <a:lnTo>
                  <a:pt x="0" y="1710129"/>
                </a:lnTo>
                <a:lnTo>
                  <a:pt x="0" y="0"/>
                </a:lnTo>
                <a:close/>
              </a:path>
            </a:pathLst>
          </a:custGeom>
          <a:blipFill>
            <a:blip>
              <a:alphaModFix amt="50000"/>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4628112" y="3543867"/>
            <a:ext cx="1140086" cy="1140086"/>
          </a:xfrm>
          <a:custGeom>
            <a:avLst/>
            <a:gdLst/>
            <a:ahLst/>
            <a:cxnLst/>
            <a:rect l="l" t="t" r="r" b="b"/>
            <a:pathLst>
              <a:path w="1710129" h="1710129">
                <a:moveTo>
                  <a:pt x="0" y="0"/>
                </a:moveTo>
                <a:lnTo>
                  <a:pt x="1710129" y="0"/>
                </a:lnTo>
                <a:lnTo>
                  <a:pt x="1710129" y="1710129"/>
                </a:lnTo>
                <a:lnTo>
                  <a:pt x="0" y="1710129"/>
                </a:lnTo>
                <a:lnTo>
                  <a:pt x="0" y="0"/>
                </a:lnTo>
                <a:close/>
              </a:path>
            </a:pathLst>
          </a:custGeom>
          <a:blipFill>
            <a:blip>
              <a:alphaModFix amt="50000"/>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9" name="Freeform 29"/>
          <p:cNvSpPr/>
          <p:nvPr/>
        </p:nvSpPr>
        <p:spPr>
          <a:xfrm>
            <a:off x="6369866" y="3543867"/>
            <a:ext cx="1140086" cy="1140086"/>
          </a:xfrm>
          <a:custGeom>
            <a:avLst/>
            <a:gdLst/>
            <a:ahLst/>
            <a:cxnLst/>
            <a:rect l="l" t="t" r="r" b="b"/>
            <a:pathLst>
              <a:path w="1710129" h="1710129">
                <a:moveTo>
                  <a:pt x="0" y="0"/>
                </a:moveTo>
                <a:lnTo>
                  <a:pt x="1710129" y="0"/>
                </a:lnTo>
                <a:lnTo>
                  <a:pt x="1710129" y="1710129"/>
                </a:lnTo>
                <a:lnTo>
                  <a:pt x="0" y="1710129"/>
                </a:lnTo>
                <a:lnTo>
                  <a:pt x="0" y="0"/>
                </a:lnTo>
                <a:close/>
              </a:path>
            </a:pathLst>
          </a:custGeom>
          <a:blipFill>
            <a:blip>
              <a:alphaModFix amt="50000"/>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0" name="Freeform 30"/>
          <p:cNvSpPr/>
          <p:nvPr/>
        </p:nvSpPr>
        <p:spPr>
          <a:xfrm>
            <a:off x="5983382" y="2751352"/>
            <a:ext cx="1140086" cy="1140086"/>
          </a:xfrm>
          <a:custGeom>
            <a:avLst/>
            <a:gdLst/>
            <a:ahLst/>
            <a:cxnLst/>
            <a:rect l="l" t="t" r="r" b="b"/>
            <a:pathLst>
              <a:path w="1710129" h="1710129">
                <a:moveTo>
                  <a:pt x="0" y="0"/>
                </a:moveTo>
                <a:lnTo>
                  <a:pt x="1710128" y="0"/>
                </a:lnTo>
                <a:lnTo>
                  <a:pt x="1710128" y="1710129"/>
                </a:lnTo>
                <a:lnTo>
                  <a:pt x="0" y="1710129"/>
                </a:lnTo>
                <a:lnTo>
                  <a:pt x="0" y="0"/>
                </a:lnTo>
                <a:close/>
              </a:path>
            </a:pathLst>
          </a:custGeom>
          <a:blipFill>
            <a:blip>
              <a:alphaModFix amt="50000"/>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1" name="Freeform 31"/>
          <p:cNvSpPr/>
          <p:nvPr/>
        </p:nvSpPr>
        <p:spPr>
          <a:xfrm>
            <a:off x="5983382" y="4351612"/>
            <a:ext cx="1140086" cy="1140086"/>
          </a:xfrm>
          <a:custGeom>
            <a:avLst/>
            <a:gdLst/>
            <a:ahLst/>
            <a:cxnLst/>
            <a:rect l="l" t="t" r="r" b="b"/>
            <a:pathLst>
              <a:path w="1710129" h="1710129">
                <a:moveTo>
                  <a:pt x="0" y="0"/>
                </a:moveTo>
                <a:lnTo>
                  <a:pt x="1710128" y="0"/>
                </a:lnTo>
                <a:lnTo>
                  <a:pt x="1710128" y="1710129"/>
                </a:lnTo>
                <a:lnTo>
                  <a:pt x="0" y="1710129"/>
                </a:lnTo>
                <a:lnTo>
                  <a:pt x="0" y="0"/>
                </a:lnTo>
                <a:close/>
              </a:path>
            </a:pathLst>
          </a:custGeom>
          <a:blipFill>
            <a:blip>
              <a:alphaModFix amt="50000"/>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32" name="Group 32"/>
          <p:cNvGrpSpPr/>
          <p:nvPr/>
        </p:nvGrpSpPr>
        <p:grpSpPr>
          <a:xfrm>
            <a:off x="5198155" y="2830794"/>
            <a:ext cx="834361" cy="83436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34" name="TextBox 34"/>
            <p:cNvSpPr txBox="1"/>
            <p:nvPr/>
          </p:nvSpPr>
          <p:spPr>
            <a:xfrm>
              <a:off x="76200" y="19050"/>
              <a:ext cx="660400" cy="717550"/>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35" name="Group 35"/>
          <p:cNvGrpSpPr/>
          <p:nvPr/>
        </p:nvGrpSpPr>
        <p:grpSpPr>
          <a:xfrm>
            <a:off x="5198155" y="4460198"/>
            <a:ext cx="834361" cy="83436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37" name="TextBox 37"/>
            <p:cNvSpPr txBox="1"/>
            <p:nvPr/>
          </p:nvSpPr>
          <p:spPr>
            <a:xfrm>
              <a:off x="76200" y="19050"/>
              <a:ext cx="660400" cy="717550"/>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38" name="Group 38"/>
          <p:cNvGrpSpPr/>
          <p:nvPr/>
        </p:nvGrpSpPr>
        <p:grpSpPr>
          <a:xfrm>
            <a:off x="6185378" y="2830794"/>
            <a:ext cx="834361" cy="834361"/>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40" name="TextBox 40"/>
            <p:cNvSpPr txBox="1"/>
            <p:nvPr/>
          </p:nvSpPr>
          <p:spPr>
            <a:xfrm>
              <a:off x="76200" y="19050"/>
              <a:ext cx="660400" cy="717550"/>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41" name="Group 41"/>
          <p:cNvGrpSpPr/>
          <p:nvPr/>
        </p:nvGrpSpPr>
        <p:grpSpPr>
          <a:xfrm>
            <a:off x="6602558" y="3665155"/>
            <a:ext cx="834361" cy="834361"/>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43" name="TextBox 43"/>
            <p:cNvSpPr txBox="1"/>
            <p:nvPr/>
          </p:nvSpPr>
          <p:spPr>
            <a:xfrm>
              <a:off x="76200" y="19050"/>
              <a:ext cx="660400" cy="717550"/>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44" name="Group 44"/>
          <p:cNvGrpSpPr/>
          <p:nvPr/>
        </p:nvGrpSpPr>
        <p:grpSpPr>
          <a:xfrm>
            <a:off x="4667833" y="3665155"/>
            <a:ext cx="834361" cy="834361"/>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46" name="TextBox 46"/>
            <p:cNvSpPr txBox="1"/>
            <p:nvPr/>
          </p:nvSpPr>
          <p:spPr>
            <a:xfrm>
              <a:off x="76200" y="19050"/>
              <a:ext cx="660400" cy="717550"/>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47" name="Group 47"/>
          <p:cNvGrpSpPr/>
          <p:nvPr/>
        </p:nvGrpSpPr>
        <p:grpSpPr>
          <a:xfrm>
            <a:off x="6185378" y="4460198"/>
            <a:ext cx="834361" cy="83436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49" name="TextBox 49"/>
            <p:cNvSpPr txBox="1"/>
            <p:nvPr/>
          </p:nvSpPr>
          <p:spPr>
            <a:xfrm>
              <a:off x="76200" y="19050"/>
              <a:ext cx="660400" cy="717550"/>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sp>
        <p:nvSpPr>
          <p:cNvPr id="50" name="Freeform 50"/>
          <p:cNvSpPr/>
          <p:nvPr/>
        </p:nvSpPr>
        <p:spPr>
          <a:xfrm>
            <a:off x="5366639" y="2973551"/>
            <a:ext cx="497393" cy="548847"/>
          </a:xfrm>
          <a:custGeom>
            <a:avLst/>
            <a:gdLst/>
            <a:ahLst/>
            <a:cxnLst/>
            <a:rect l="l" t="t" r="r" b="b"/>
            <a:pathLst>
              <a:path w="746089" h="823271">
                <a:moveTo>
                  <a:pt x="0" y="0"/>
                </a:moveTo>
                <a:lnTo>
                  <a:pt x="746089" y="0"/>
                </a:lnTo>
                <a:lnTo>
                  <a:pt x="746089" y="823270"/>
                </a:lnTo>
                <a:lnTo>
                  <a:pt x="0" y="82327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51" name="Freeform 51"/>
          <p:cNvSpPr/>
          <p:nvPr/>
        </p:nvSpPr>
        <p:spPr>
          <a:xfrm>
            <a:off x="4871093" y="3873578"/>
            <a:ext cx="427840" cy="478034"/>
          </a:xfrm>
          <a:custGeom>
            <a:avLst/>
            <a:gdLst/>
            <a:ahLst/>
            <a:cxnLst/>
            <a:rect l="l" t="t" r="r" b="b"/>
            <a:pathLst>
              <a:path w="641760" h="717051">
                <a:moveTo>
                  <a:pt x="0" y="0"/>
                </a:moveTo>
                <a:lnTo>
                  <a:pt x="641761" y="0"/>
                </a:lnTo>
                <a:lnTo>
                  <a:pt x="641761" y="717051"/>
                </a:lnTo>
                <a:lnTo>
                  <a:pt x="0" y="71705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2" name="Freeform 52"/>
          <p:cNvSpPr/>
          <p:nvPr/>
        </p:nvSpPr>
        <p:spPr>
          <a:xfrm>
            <a:off x="5350036" y="4691840"/>
            <a:ext cx="530598" cy="459630"/>
          </a:xfrm>
          <a:custGeom>
            <a:avLst/>
            <a:gdLst/>
            <a:ahLst/>
            <a:cxnLst/>
            <a:rect l="l" t="t" r="r" b="b"/>
            <a:pathLst>
              <a:path w="795897" h="689445">
                <a:moveTo>
                  <a:pt x="0" y="0"/>
                </a:moveTo>
                <a:lnTo>
                  <a:pt x="795897" y="0"/>
                </a:lnTo>
                <a:lnTo>
                  <a:pt x="795897" y="689445"/>
                </a:lnTo>
                <a:lnTo>
                  <a:pt x="0" y="689445"/>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3" name="Freeform 53"/>
          <p:cNvSpPr/>
          <p:nvPr/>
        </p:nvSpPr>
        <p:spPr>
          <a:xfrm>
            <a:off x="6309400" y="3042764"/>
            <a:ext cx="586317" cy="410422"/>
          </a:xfrm>
          <a:custGeom>
            <a:avLst/>
            <a:gdLst/>
            <a:ahLst/>
            <a:cxnLst/>
            <a:rect l="l" t="t" r="r" b="b"/>
            <a:pathLst>
              <a:path w="879475" h="615633">
                <a:moveTo>
                  <a:pt x="0" y="0"/>
                </a:moveTo>
                <a:lnTo>
                  <a:pt x="879475" y="0"/>
                </a:lnTo>
                <a:lnTo>
                  <a:pt x="879475" y="615632"/>
                </a:lnTo>
                <a:lnTo>
                  <a:pt x="0" y="61563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54" name="Freeform 54"/>
          <p:cNvSpPr/>
          <p:nvPr/>
        </p:nvSpPr>
        <p:spPr>
          <a:xfrm>
            <a:off x="6717275" y="3831105"/>
            <a:ext cx="604929" cy="565608"/>
          </a:xfrm>
          <a:custGeom>
            <a:avLst/>
            <a:gdLst/>
            <a:ahLst/>
            <a:cxnLst/>
            <a:rect l="l" t="t" r="r" b="b"/>
            <a:pathLst>
              <a:path w="907393" h="848412">
                <a:moveTo>
                  <a:pt x="0" y="0"/>
                </a:moveTo>
                <a:lnTo>
                  <a:pt x="907392" y="0"/>
                </a:lnTo>
                <a:lnTo>
                  <a:pt x="907392" y="848412"/>
                </a:lnTo>
                <a:lnTo>
                  <a:pt x="0" y="848412"/>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55" name="Freeform 55"/>
          <p:cNvSpPr/>
          <p:nvPr/>
        </p:nvSpPr>
        <p:spPr>
          <a:xfrm>
            <a:off x="6440549" y="4683953"/>
            <a:ext cx="431905" cy="462548"/>
          </a:xfrm>
          <a:custGeom>
            <a:avLst/>
            <a:gdLst/>
            <a:ahLst/>
            <a:cxnLst/>
            <a:rect l="l" t="t" r="r" b="b"/>
            <a:pathLst>
              <a:path w="647857" h="693822">
                <a:moveTo>
                  <a:pt x="0" y="0"/>
                </a:moveTo>
                <a:lnTo>
                  <a:pt x="647857" y="0"/>
                </a:lnTo>
                <a:lnTo>
                  <a:pt x="647857" y="693822"/>
                </a:lnTo>
                <a:lnTo>
                  <a:pt x="0" y="69382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56" name="TextBox 56"/>
          <p:cNvSpPr txBox="1"/>
          <p:nvPr/>
        </p:nvSpPr>
        <p:spPr>
          <a:xfrm>
            <a:off x="2590443" y="679451"/>
            <a:ext cx="7011115" cy="1053750"/>
          </a:xfrm>
          <a:prstGeom prst="rect">
            <a:avLst/>
          </a:prstGeom>
        </p:spPr>
        <p:txBody>
          <a:bodyPr lIns="0" tIns="0" rIns="0" bIns="0" rtlCol="0" anchor="t">
            <a:spAutoFit/>
          </a:bodyPr>
          <a:lstStyle/>
          <a:p>
            <a:pPr algn="ctr" defTabSz="609630">
              <a:lnSpc>
                <a:spcPts val="4160"/>
              </a:lnSpc>
            </a:pPr>
            <a:r>
              <a:rPr lang="en-US" sz="3467" b="1">
                <a:solidFill>
                  <a:srgbClr val="000000"/>
                </a:solidFill>
                <a:latin typeface="Roboto Bold"/>
                <a:ea typeface="Roboto Bold"/>
                <a:cs typeface="Roboto Bold"/>
                <a:sym typeface="Roboto Bold"/>
              </a:rPr>
              <a:t>Family Mentoring: Referral Process</a:t>
            </a:r>
          </a:p>
        </p:txBody>
      </p:sp>
      <p:sp>
        <p:nvSpPr>
          <p:cNvPr id="57" name="TextBox 57"/>
          <p:cNvSpPr txBox="1"/>
          <p:nvPr/>
        </p:nvSpPr>
        <p:spPr>
          <a:xfrm>
            <a:off x="1448588" y="2211243"/>
            <a:ext cx="2222500" cy="208390"/>
          </a:xfrm>
          <a:prstGeom prst="rect">
            <a:avLst/>
          </a:prstGeom>
        </p:spPr>
        <p:txBody>
          <a:bodyPr lIns="0" tIns="0" rIns="0" bIns="0" rtlCol="0" anchor="t">
            <a:spAutoFit/>
          </a:bodyPr>
          <a:lstStyle/>
          <a:p>
            <a:pPr defTabSz="609630">
              <a:lnSpc>
                <a:spcPts val="1679"/>
              </a:lnSpc>
            </a:pPr>
            <a:r>
              <a:rPr lang="en-US" sz="1399" b="1">
                <a:solidFill>
                  <a:srgbClr val="000000"/>
                </a:solidFill>
                <a:latin typeface="Roboto Bold"/>
                <a:ea typeface="Roboto Bold"/>
                <a:cs typeface="Roboto Bold"/>
                <a:sym typeface="Roboto Bold"/>
              </a:rPr>
              <a:t>Referral Source</a:t>
            </a:r>
          </a:p>
        </p:txBody>
      </p:sp>
      <p:sp>
        <p:nvSpPr>
          <p:cNvPr id="58" name="TextBox 58"/>
          <p:cNvSpPr txBox="1"/>
          <p:nvPr/>
        </p:nvSpPr>
        <p:spPr>
          <a:xfrm>
            <a:off x="852686" y="2421236"/>
            <a:ext cx="411413" cy="309893"/>
          </a:xfrm>
          <a:prstGeom prst="rect">
            <a:avLst/>
          </a:prstGeom>
        </p:spPr>
        <p:txBody>
          <a:bodyPr wrap="square" lIns="0" tIns="0" rIns="0" bIns="0" rtlCol="0" anchor="t">
            <a:spAutoFit/>
          </a:bodyPr>
          <a:lstStyle/>
          <a:p>
            <a:pPr algn="ctr" defTabSz="609630">
              <a:lnSpc>
                <a:spcPts val="2613"/>
              </a:lnSpc>
            </a:pPr>
            <a:r>
              <a:rPr lang="en-US" sz="1866" b="1">
                <a:solidFill>
                  <a:srgbClr val="FFFFFF"/>
                </a:solidFill>
                <a:latin typeface="Roboto Bold"/>
                <a:ea typeface="Roboto Bold"/>
                <a:cs typeface="Roboto Bold"/>
                <a:sym typeface="Roboto Bold"/>
              </a:rPr>
              <a:t>01</a:t>
            </a:r>
          </a:p>
        </p:txBody>
      </p:sp>
      <p:sp>
        <p:nvSpPr>
          <p:cNvPr id="59" name="TextBox 59"/>
          <p:cNvSpPr txBox="1"/>
          <p:nvPr/>
        </p:nvSpPr>
        <p:spPr>
          <a:xfrm>
            <a:off x="11067169" y="2421236"/>
            <a:ext cx="318334" cy="309893"/>
          </a:xfrm>
          <a:prstGeom prst="rect">
            <a:avLst/>
          </a:prstGeom>
        </p:spPr>
        <p:txBody>
          <a:bodyPr wrap="square" lIns="0" tIns="0" rIns="0" bIns="0" rtlCol="0" anchor="t">
            <a:spAutoFit/>
          </a:bodyPr>
          <a:lstStyle/>
          <a:p>
            <a:pPr algn="ctr" defTabSz="609630">
              <a:lnSpc>
                <a:spcPts val="2613"/>
              </a:lnSpc>
            </a:pPr>
            <a:r>
              <a:rPr lang="en-US" sz="1866" b="1">
                <a:solidFill>
                  <a:srgbClr val="FFFFFF"/>
                </a:solidFill>
                <a:latin typeface="Roboto Bold"/>
                <a:ea typeface="Roboto Bold"/>
                <a:cs typeface="Roboto Bold"/>
                <a:sym typeface="Roboto Bold"/>
              </a:rPr>
              <a:t>04</a:t>
            </a:r>
          </a:p>
        </p:txBody>
      </p:sp>
      <p:sp>
        <p:nvSpPr>
          <p:cNvPr id="60" name="TextBox 60"/>
          <p:cNvSpPr txBox="1"/>
          <p:nvPr/>
        </p:nvSpPr>
        <p:spPr>
          <a:xfrm>
            <a:off x="852686" y="3761598"/>
            <a:ext cx="409805" cy="309893"/>
          </a:xfrm>
          <a:prstGeom prst="rect">
            <a:avLst/>
          </a:prstGeom>
        </p:spPr>
        <p:txBody>
          <a:bodyPr wrap="square" lIns="0" tIns="0" rIns="0" bIns="0" rtlCol="0" anchor="t">
            <a:spAutoFit/>
          </a:bodyPr>
          <a:lstStyle/>
          <a:p>
            <a:pPr algn="ctr" defTabSz="609630">
              <a:lnSpc>
                <a:spcPts val="2613"/>
              </a:lnSpc>
            </a:pPr>
            <a:r>
              <a:rPr lang="en-US" sz="1866" b="1">
                <a:solidFill>
                  <a:srgbClr val="FFFFFF"/>
                </a:solidFill>
                <a:latin typeface="Roboto Bold"/>
                <a:ea typeface="Roboto Bold"/>
                <a:cs typeface="Roboto Bold"/>
                <a:sym typeface="Roboto Bold"/>
              </a:rPr>
              <a:t>02</a:t>
            </a:r>
          </a:p>
        </p:txBody>
      </p:sp>
      <p:sp>
        <p:nvSpPr>
          <p:cNvPr id="61" name="TextBox 61"/>
          <p:cNvSpPr txBox="1"/>
          <p:nvPr/>
        </p:nvSpPr>
        <p:spPr>
          <a:xfrm>
            <a:off x="11067169" y="3761598"/>
            <a:ext cx="318334" cy="309893"/>
          </a:xfrm>
          <a:prstGeom prst="rect">
            <a:avLst/>
          </a:prstGeom>
        </p:spPr>
        <p:txBody>
          <a:bodyPr wrap="square" lIns="0" tIns="0" rIns="0" bIns="0" rtlCol="0" anchor="t">
            <a:spAutoFit/>
          </a:bodyPr>
          <a:lstStyle/>
          <a:p>
            <a:pPr algn="ctr" defTabSz="609630">
              <a:lnSpc>
                <a:spcPts val="2613"/>
              </a:lnSpc>
            </a:pPr>
            <a:r>
              <a:rPr lang="en-US" sz="1866" b="1">
                <a:solidFill>
                  <a:srgbClr val="FFFFFF"/>
                </a:solidFill>
                <a:latin typeface="Roboto Bold"/>
                <a:ea typeface="Roboto Bold"/>
                <a:cs typeface="Roboto Bold"/>
                <a:sym typeface="Roboto Bold"/>
              </a:rPr>
              <a:t>05</a:t>
            </a:r>
          </a:p>
        </p:txBody>
      </p:sp>
      <p:sp>
        <p:nvSpPr>
          <p:cNvPr id="62" name="TextBox 62"/>
          <p:cNvSpPr txBox="1"/>
          <p:nvPr/>
        </p:nvSpPr>
        <p:spPr>
          <a:xfrm>
            <a:off x="8520912" y="2211243"/>
            <a:ext cx="2222500" cy="208390"/>
          </a:xfrm>
          <a:prstGeom prst="rect">
            <a:avLst/>
          </a:prstGeom>
        </p:spPr>
        <p:txBody>
          <a:bodyPr lIns="0" tIns="0" rIns="0" bIns="0" rtlCol="0" anchor="t">
            <a:spAutoFit/>
          </a:bodyPr>
          <a:lstStyle/>
          <a:p>
            <a:pPr algn="r" defTabSz="609630">
              <a:lnSpc>
                <a:spcPts val="1679"/>
              </a:lnSpc>
            </a:pPr>
            <a:r>
              <a:rPr lang="en-US" sz="1399" b="1">
                <a:solidFill>
                  <a:srgbClr val="000000"/>
                </a:solidFill>
                <a:latin typeface="Roboto Bold"/>
                <a:ea typeface="Roboto Bold"/>
                <a:cs typeface="Roboto Bold"/>
                <a:sym typeface="Roboto Bold"/>
              </a:rPr>
              <a:t>Matching/Support </a:t>
            </a:r>
          </a:p>
        </p:txBody>
      </p:sp>
      <p:sp>
        <p:nvSpPr>
          <p:cNvPr id="63" name="TextBox 63"/>
          <p:cNvSpPr txBox="1"/>
          <p:nvPr/>
        </p:nvSpPr>
        <p:spPr>
          <a:xfrm>
            <a:off x="1448588" y="3574869"/>
            <a:ext cx="2222500" cy="426399"/>
          </a:xfrm>
          <a:prstGeom prst="rect">
            <a:avLst/>
          </a:prstGeom>
        </p:spPr>
        <p:txBody>
          <a:bodyPr lIns="0" tIns="0" rIns="0" bIns="0" rtlCol="0" anchor="t">
            <a:spAutoFit/>
          </a:bodyPr>
          <a:lstStyle/>
          <a:p>
            <a:pPr defTabSz="609630">
              <a:lnSpc>
                <a:spcPts val="1679"/>
              </a:lnSpc>
            </a:pPr>
            <a:r>
              <a:rPr lang="en-US" sz="1399" b="1">
                <a:solidFill>
                  <a:srgbClr val="000000"/>
                </a:solidFill>
                <a:latin typeface="Roboto Bold"/>
                <a:ea typeface="Roboto Bold"/>
                <a:cs typeface="Roboto Bold"/>
                <a:sym typeface="Roboto Bold"/>
              </a:rPr>
              <a:t>Initial Contact and Information Gathering</a:t>
            </a:r>
          </a:p>
        </p:txBody>
      </p:sp>
      <p:sp>
        <p:nvSpPr>
          <p:cNvPr id="64" name="TextBox 64"/>
          <p:cNvSpPr txBox="1"/>
          <p:nvPr/>
        </p:nvSpPr>
        <p:spPr>
          <a:xfrm>
            <a:off x="8520912" y="3574869"/>
            <a:ext cx="2222500" cy="426399"/>
          </a:xfrm>
          <a:prstGeom prst="rect">
            <a:avLst/>
          </a:prstGeom>
        </p:spPr>
        <p:txBody>
          <a:bodyPr lIns="0" tIns="0" rIns="0" bIns="0" rtlCol="0" anchor="t">
            <a:spAutoFit/>
          </a:bodyPr>
          <a:lstStyle/>
          <a:p>
            <a:pPr algn="r" defTabSz="609630">
              <a:lnSpc>
                <a:spcPts val="1679"/>
              </a:lnSpc>
            </a:pPr>
            <a:r>
              <a:rPr lang="en-US" sz="1399" b="1">
                <a:solidFill>
                  <a:srgbClr val="000000"/>
                </a:solidFill>
                <a:latin typeface="Roboto Bold"/>
                <a:ea typeface="Roboto Bold"/>
                <a:cs typeface="Roboto Bold"/>
                <a:sym typeface="Roboto Bold"/>
              </a:rPr>
              <a:t>Ongoing Support and Resources</a:t>
            </a:r>
          </a:p>
        </p:txBody>
      </p:sp>
      <p:sp>
        <p:nvSpPr>
          <p:cNvPr id="65" name="TextBox 65"/>
          <p:cNvSpPr txBox="1"/>
          <p:nvPr/>
        </p:nvSpPr>
        <p:spPr>
          <a:xfrm>
            <a:off x="1448588" y="2551158"/>
            <a:ext cx="2222500" cy="538609"/>
          </a:xfrm>
          <a:prstGeom prst="rect">
            <a:avLst/>
          </a:prstGeom>
        </p:spPr>
        <p:txBody>
          <a:bodyPr lIns="0" tIns="0" rIns="0" bIns="0" rtlCol="0" anchor="t">
            <a:spAutoFit/>
          </a:bodyPr>
          <a:lstStyle/>
          <a:p>
            <a:pPr defTabSz="609630">
              <a:lnSpc>
                <a:spcPts val="1440"/>
              </a:lnSpc>
            </a:pPr>
            <a:r>
              <a:rPr lang="en-US" sz="1200">
                <a:solidFill>
                  <a:srgbClr val="494949"/>
                </a:solidFill>
                <a:latin typeface="Inter"/>
                <a:ea typeface="Inter"/>
                <a:cs typeface="Inter"/>
                <a:sym typeface="Inter"/>
              </a:rPr>
              <a:t>DARS Counselor, EPIC Coordinator, Community Partner (Soar 365, School, CSB)</a:t>
            </a:r>
          </a:p>
        </p:txBody>
      </p:sp>
      <p:sp>
        <p:nvSpPr>
          <p:cNvPr id="66" name="TextBox 66"/>
          <p:cNvSpPr txBox="1"/>
          <p:nvPr/>
        </p:nvSpPr>
        <p:spPr>
          <a:xfrm>
            <a:off x="8520912" y="2551157"/>
            <a:ext cx="2222500" cy="359073"/>
          </a:xfrm>
          <a:prstGeom prst="rect">
            <a:avLst/>
          </a:prstGeom>
        </p:spPr>
        <p:txBody>
          <a:bodyPr lIns="0" tIns="0" rIns="0" bIns="0" rtlCol="0" anchor="t">
            <a:spAutoFit/>
          </a:bodyPr>
          <a:lstStyle/>
          <a:p>
            <a:pPr algn="r" defTabSz="609630">
              <a:lnSpc>
                <a:spcPts val="1440"/>
              </a:lnSpc>
            </a:pPr>
            <a:r>
              <a:rPr lang="en-US" sz="1200">
                <a:solidFill>
                  <a:srgbClr val="494949"/>
                </a:solidFill>
                <a:latin typeface="Inter"/>
                <a:ea typeface="Inter"/>
                <a:cs typeface="Inter"/>
                <a:sym typeface="Inter"/>
              </a:rPr>
              <a:t>Assigning the mentor, provide support </a:t>
            </a:r>
          </a:p>
        </p:txBody>
      </p:sp>
      <p:sp>
        <p:nvSpPr>
          <p:cNvPr id="67" name="TextBox 67"/>
          <p:cNvSpPr txBox="1"/>
          <p:nvPr/>
        </p:nvSpPr>
        <p:spPr>
          <a:xfrm>
            <a:off x="1448588" y="4127319"/>
            <a:ext cx="2222500" cy="359073"/>
          </a:xfrm>
          <a:prstGeom prst="rect">
            <a:avLst/>
          </a:prstGeom>
        </p:spPr>
        <p:txBody>
          <a:bodyPr lIns="0" tIns="0" rIns="0" bIns="0" rtlCol="0" anchor="t">
            <a:spAutoFit/>
          </a:bodyPr>
          <a:lstStyle/>
          <a:p>
            <a:pPr defTabSz="609630">
              <a:lnSpc>
                <a:spcPts val="1440"/>
              </a:lnSpc>
            </a:pPr>
            <a:r>
              <a:rPr lang="en-US" sz="1200">
                <a:solidFill>
                  <a:srgbClr val="494949"/>
                </a:solidFill>
                <a:latin typeface="Inter"/>
                <a:ea typeface="Inter"/>
                <a:cs typeface="Inter"/>
                <a:sym typeface="Inter"/>
              </a:rPr>
              <a:t>Phone call, email, text, in person/virtual meeting</a:t>
            </a:r>
          </a:p>
        </p:txBody>
      </p:sp>
      <p:sp>
        <p:nvSpPr>
          <p:cNvPr id="68" name="TextBox 68"/>
          <p:cNvSpPr txBox="1"/>
          <p:nvPr/>
        </p:nvSpPr>
        <p:spPr>
          <a:xfrm>
            <a:off x="8520912" y="4127320"/>
            <a:ext cx="2222500" cy="538609"/>
          </a:xfrm>
          <a:prstGeom prst="rect">
            <a:avLst/>
          </a:prstGeom>
        </p:spPr>
        <p:txBody>
          <a:bodyPr lIns="0" tIns="0" rIns="0" bIns="0" rtlCol="0" anchor="t">
            <a:spAutoFit/>
          </a:bodyPr>
          <a:lstStyle/>
          <a:p>
            <a:pPr algn="r" defTabSz="609630">
              <a:lnSpc>
                <a:spcPts val="1440"/>
              </a:lnSpc>
            </a:pPr>
            <a:r>
              <a:rPr lang="en-US" sz="1200">
                <a:solidFill>
                  <a:srgbClr val="494949"/>
                </a:solidFill>
                <a:latin typeface="Inter"/>
                <a:ea typeface="Inter"/>
                <a:cs typeface="Inter"/>
                <a:sym typeface="Inter"/>
              </a:rPr>
              <a:t>Check-ins, connecting to community resources, advocacy, IRT</a:t>
            </a:r>
          </a:p>
        </p:txBody>
      </p:sp>
      <p:sp>
        <p:nvSpPr>
          <p:cNvPr id="69" name="TextBox 69"/>
          <p:cNvSpPr txBox="1"/>
          <p:nvPr/>
        </p:nvSpPr>
        <p:spPr>
          <a:xfrm>
            <a:off x="1448588" y="4938495"/>
            <a:ext cx="2222500" cy="208390"/>
          </a:xfrm>
          <a:prstGeom prst="rect">
            <a:avLst/>
          </a:prstGeom>
        </p:spPr>
        <p:txBody>
          <a:bodyPr lIns="0" tIns="0" rIns="0" bIns="0" rtlCol="0" anchor="t">
            <a:spAutoFit/>
          </a:bodyPr>
          <a:lstStyle/>
          <a:p>
            <a:pPr defTabSz="609630">
              <a:lnSpc>
                <a:spcPts val="1679"/>
              </a:lnSpc>
            </a:pPr>
            <a:r>
              <a:rPr lang="en-US" sz="1399" b="1">
                <a:solidFill>
                  <a:srgbClr val="000000"/>
                </a:solidFill>
                <a:latin typeface="Roboto Bold"/>
                <a:ea typeface="Roboto Bold"/>
                <a:cs typeface="Roboto Bold"/>
                <a:sym typeface="Roboto Bold"/>
              </a:rPr>
              <a:t>Needs Assessment</a:t>
            </a:r>
          </a:p>
        </p:txBody>
      </p:sp>
      <p:sp>
        <p:nvSpPr>
          <p:cNvPr id="70" name="TextBox 70"/>
          <p:cNvSpPr txBox="1"/>
          <p:nvPr/>
        </p:nvSpPr>
        <p:spPr>
          <a:xfrm>
            <a:off x="8520912" y="4938495"/>
            <a:ext cx="2222500" cy="208390"/>
          </a:xfrm>
          <a:prstGeom prst="rect">
            <a:avLst/>
          </a:prstGeom>
        </p:spPr>
        <p:txBody>
          <a:bodyPr lIns="0" tIns="0" rIns="0" bIns="0" rtlCol="0" anchor="t">
            <a:spAutoFit/>
          </a:bodyPr>
          <a:lstStyle/>
          <a:p>
            <a:pPr algn="r" defTabSz="609630">
              <a:lnSpc>
                <a:spcPts val="1679"/>
              </a:lnSpc>
            </a:pPr>
            <a:r>
              <a:rPr lang="en-US" sz="1399" b="1">
                <a:solidFill>
                  <a:srgbClr val="000000"/>
                </a:solidFill>
                <a:latin typeface="Roboto Bold"/>
                <a:ea typeface="Roboto Bold"/>
                <a:cs typeface="Roboto Bold"/>
                <a:sym typeface="Roboto Bold"/>
              </a:rPr>
              <a:t>Follow up and Evaluation</a:t>
            </a:r>
          </a:p>
        </p:txBody>
      </p:sp>
      <p:sp>
        <p:nvSpPr>
          <p:cNvPr id="71" name="TextBox 71"/>
          <p:cNvSpPr txBox="1"/>
          <p:nvPr/>
        </p:nvSpPr>
        <p:spPr>
          <a:xfrm>
            <a:off x="1448588" y="5380917"/>
            <a:ext cx="2222500" cy="359073"/>
          </a:xfrm>
          <a:prstGeom prst="rect">
            <a:avLst/>
          </a:prstGeom>
        </p:spPr>
        <p:txBody>
          <a:bodyPr lIns="0" tIns="0" rIns="0" bIns="0" rtlCol="0" anchor="t">
            <a:spAutoFit/>
          </a:bodyPr>
          <a:lstStyle/>
          <a:p>
            <a:pPr defTabSz="609630">
              <a:lnSpc>
                <a:spcPts val="1440"/>
              </a:lnSpc>
            </a:pPr>
            <a:r>
              <a:rPr lang="en-US" sz="1200">
                <a:solidFill>
                  <a:srgbClr val="494949"/>
                </a:solidFill>
                <a:latin typeface="Inter"/>
                <a:ea typeface="Inter"/>
                <a:cs typeface="Inter"/>
                <a:sym typeface="Inter"/>
              </a:rPr>
              <a:t>Family needs, employment goals, barriers</a:t>
            </a:r>
          </a:p>
        </p:txBody>
      </p:sp>
      <p:sp>
        <p:nvSpPr>
          <p:cNvPr id="72" name="TextBox 72"/>
          <p:cNvSpPr txBox="1"/>
          <p:nvPr/>
        </p:nvSpPr>
        <p:spPr>
          <a:xfrm>
            <a:off x="8520912" y="5340681"/>
            <a:ext cx="2222500" cy="359073"/>
          </a:xfrm>
          <a:prstGeom prst="rect">
            <a:avLst/>
          </a:prstGeom>
        </p:spPr>
        <p:txBody>
          <a:bodyPr lIns="0" tIns="0" rIns="0" bIns="0" rtlCol="0" anchor="t">
            <a:spAutoFit/>
          </a:bodyPr>
          <a:lstStyle/>
          <a:p>
            <a:pPr algn="r" defTabSz="609630">
              <a:lnSpc>
                <a:spcPts val="1440"/>
              </a:lnSpc>
            </a:pPr>
            <a:r>
              <a:rPr lang="en-US" sz="1200">
                <a:solidFill>
                  <a:srgbClr val="494949"/>
                </a:solidFill>
                <a:latin typeface="Inter"/>
                <a:ea typeface="Inter"/>
                <a:cs typeface="Inter"/>
                <a:sym typeface="Inter"/>
              </a:rPr>
              <a:t>Tracking progress, gathering feedback</a:t>
            </a:r>
          </a:p>
        </p:txBody>
      </p:sp>
      <p:sp>
        <p:nvSpPr>
          <p:cNvPr id="73" name="TextBox 73"/>
          <p:cNvSpPr txBox="1"/>
          <p:nvPr/>
        </p:nvSpPr>
        <p:spPr>
          <a:xfrm>
            <a:off x="852686" y="5101959"/>
            <a:ext cx="397165" cy="309893"/>
          </a:xfrm>
          <a:prstGeom prst="rect">
            <a:avLst/>
          </a:prstGeom>
        </p:spPr>
        <p:txBody>
          <a:bodyPr wrap="square" lIns="0" tIns="0" rIns="0" bIns="0" rtlCol="0" anchor="t">
            <a:spAutoFit/>
          </a:bodyPr>
          <a:lstStyle/>
          <a:p>
            <a:pPr algn="ctr" defTabSz="609630">
              <a:lnSpc>
                <a:spcPts val="2613"/>
              </a:lnSpc>
            </a:pPr>
            <a:r>
              <a:rPr lang="en-US" sz="1866" b="1">
                <a:solidFill>
                  <a:srgbClr val="FFFFFF"/>
                </a:solidFill>
                <a:latin typeface="Roboto Bold"/>
                <a:ea typeface="Roboto Bold"/>
                <a:cs typeface="Roboto Bold"/>
                <a:sym typeface="Roboto Bold"/>
              </a:rPr>
              <a:t>03</a:t>
            </a:r>
          </a:p>
        </p:txBody>
      </p:sp>
      <p:sp>
        <p:nvSpPr>
          <p:cNvPr id="74" name="TextBox 74"/>
          <p:cNvSpPr txBox="1"/>
          <p:nvPr/>
        </p:nvSpPr>
        <p:spPr>
          <a:xfrm>
            <a:off x="11067169" y="5101959"/>
            <a:ext cx="318334" cy="309893"/>
          </a:xfrm>
          <a:prstGeom prst="rect">
            <a:avLst/>
          </a:prstGeom>
        </p:spPr>
        <p:txBody>
          <a:bodyPr wrap="square" lIns="0" tIns="0" rIns="0" bIns="0" rtlCol="0" anchor="t">
            <a:spAutoFit/>
          </a:bodyPr>
          <a:lstStyle/>
          <a:p>
            <a:pPr algn="ctr" defTabSz="609630">
              <a:lnSpc>
                <a:spcPts val="2613"/>
              </a:lnSpc>
            </a:pPr>
            <a:r>
              <a:rPr lang="en-US" sz="1866" b="1">
                <a:solidFill>
                  <a:srgbClr val="FFFFFF"/>
                </a:solidFill>
                <a:latin typeface="Roboto Bold"/>
                <a:ea typeface="Roboto Bold"/>
                <a:cs typeface="Roboto Bold"/>
                <a:sym typeface="Roboto Bold"/>
              </a:rPr>
              <a:t>06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10800000">
            <a:off x="3179529" y="3062416"/>
            <a:ext cx="5466536" cy="2475398"/>
          </a:xfrm>
          <a:custGeom>
            <a:avLst/>
            <a:gdLst/>
            <a:ahLst/>
            <a:cxnLst/>
            <a:rect l="l" t="t" r="r" b="b"/>
            <a:pathLst>
              <a:path w="8199804" h="3713097">
                <a:moveTo>
                  <a:pt x="0" y="0"/>
                </a:moveTo>
                <a:lnTo>
                  <a:pt x="8199804" y="0"/>
                </a:lnTo>
                <a:lnTo>
                  <a:pt x="8199804" y="3713097"/>
                </a:lnTo>
                <a:lnTo>
                  <a:pt x="0" y="3713097"/>
                </a:lnTo>
                <a:lnTo>
                  <a:pt x="0" y="0"/>
                </a:lnTo>
                <a:close/>
              </a:path>
            </a:pathLst>
          </a:custGeom>
          <a:blipFill>
            <a:blip>
              <a:extLst>
                <a:ext uri="{96DAC541-7B7A-43D3-8B79-37D633B846F1}">
                  <asvg:svgBlip xmlns:asvg="http://schemas.microsoft.com/office/drawing/2016/SVG/main" r:embed="rId3"/>
                </a:ext>
              </a:extLst>
            </a:blip>
            <a:stretch>
              <a:fillRect t="-120834"/>
            </a:stretch>
          </a:blipFill>
        </p:spPr>
        <p:txBody>
          <a:bodyPr/>
          <a:lstStyle/>
          <a:p>
            <a:pPr defTabSz="609630"/>
            <a:endParaRPr lang="en-US" sz="1200">
              <a:solidFill>
                <a:prstClr val="black"/>
              </a:solidFill>
              <a:latin typeface="Calibri"/>
            </a:endParaRPr>
          </a:p>
        </p:txBody>
      </p:sp>
      <p:sp>
        <p:nvSpPr>
          <p:cNvPr id="4" name="Freeform 4"/>
          <p:cNvSpPr/>
          <p:nvPr/>
        </p:nvSpPr>
        <p:spPr>
          <a:xfrm rot="-10103619">
            <a:off x="2880881" y="5014351"/>
            <a:ext cx="737705" cy="749891"/>
          </a:xfrm>
          <a:custGeom>
            <a:avLst/>
            <a:gdLst/>
            <a:ahLst/>
            <a:cxnLst/>
            <a:rect l="l" t="t" r="r" b="b"/>
            <a:pathLst>
              <a:path w="1106558" h="1124836">
                <a:moveTo>
                  <a:pt x="0" y="0"/>
                </a:moveTo>
                <a:lnTo>
                  <a:pt x="1106558" y="0"/>
                </a:lnTo>
                <a:lnTo>
                  <a:pt x="1106558" y="1124836"/>
                </a:lnTo>
                <a:lnTo>
                  <a:pt x="0" y="112483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866875">
            <a:off x="8277213" y="5014351"/>
            <a:ext cx="737705" cy="749891"/>
          </a:xfrm>
          <a:custGeom>
            <a:avLst/>
            <a:gdLst/>
            <a:ahLst/>
            <a:cxnLst/>
            <a:rect l="l" t="t" r="r" b="b"/>
            <a:pathLst>
              <a:path w="1106558" h="1124836">
                <a:moveTo>
                  <a:pt x="0" y="0"/>
                </a:moveTo>
                <a:lnTo>
                  <a:pt x="1106558" y="0"/>
                </a:lnTo>
                <a:lnTo>
                  <a:pt x="1106558" y="1124836"/>
                </a:lnTo>
                <a:lnTo>
                  <a:pt x="0" y="1124836"/>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6" name="Freeform 6"/>
          <p:cNvSpPr/>
          <p:nvPr/>
        </p:nvSpPr>
        <p:spPr>
          <a:xfrm rot="-8281828">
            <a:off x="3480426" y="3676871"/>
            <a:ext cx="737705" cy="749891"/>
          </a:xfrm>
          <a:custGeom>
            <a:avLst/>
            <a:gdLst/>
            <a:ahLst/>
            <a:cxnLst/>
            <a:rect l="l" t="t" r="r" b="b"/>
            <a:pathLst>
              <a:path w="1106558" h="1124836">
                <a:moveTo>
                  <a:pt x="0" y="0"/>
                </a:moveTo>
                <a:lnTo>
                  <a:pt x="1106558" y="0"/>
                </a:lnTo>
                <a:lnTo>
                  <a:pt x="1106558" y="1124837"/>
                </a:lnTo>
                <a:lnTo>
                  <a:pt x="0" y="1124837"/>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7" name="Freeform 7"/>
          <p:cNvSpPr/>
          <p:nvPr/>
        </p:nvSpPr>
        <p:spPr>
          <a:xfrm rot="-2155900">
            <a:off x="7618298" y="3712888"/>
            <a:ext cx="737705" cy="749891"/>
          </a:xfrm>
          <a:custGeom>
            <a:avLst/>
            <a:gdLst/>
            <a:ahLst/>
            <a:cxnLst/>
            <a:rect l="l" t="t" r="r" b="b"/>
            <a:pathLst>
              <a:path w="1106558" h="1124836">
                <a:moveTo>
                  <a:pt x="0" y="0"/>
                </a:moveTo>
                <a:lnTo>
                  <a:pt x="1106558" y="0"/>
                </a:lnTo>
                <a:lnTo>
                  <a:pt x="1106558" y="1124837"/>
                </a:lnTo>
                <a:lnTo>
                  <a:pt x="0" y="1124837"/>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rot="-6621415">
            <a:off x="4623020" y="2882166"/>
            <a:ext cx="737705" cy="749891"/>
          </a:xfrm>
          <a:custGeom>
            <a:avLst/>
            <a:gdLst/>
            <a:ahLst/>
            <a:cxnLst/>
            <a:rect l="l" t="t" r="r" b="b"/>
            <a:pathLst>
              <a:path w="1106558" h="1124836">
                <a:moveTo>
                  <a:pt x="0" y="0"/>
                </a:moveTo>
                <a:lnTo>
                  <a:pt x="1106558" y="0"/>
                </a:lnTo>
                <a:lnTo>
                  <a:pt x="1106558" y="1124836"/>
                </a:lnTo>
                <a:lnTo>
                  <a:pt x="0" y="1124836"/>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9" name="Freeform 9"/>
          <p:cNvSpPr/>
          <p:nvPr/>
        </p:nvSpPr>
        <p:spPr>
          <a:xfrm rot="-4187141">
            <a:off x="6478736" y="2891170"/>
            <a:ext cx="737705" cy="749891"/>
          </a:xfrm>
          <a:custGeom>
            <a:avLst/>
            <a:gdLst/>
            <a:ahLst/>
            <a:cxnLst/>
            <a:rect l="l" t="t" r="r" b="b"/>
            <a:pathLst>
              <a:path w="1106558" h="1124836">
                <a:moveTo>
                  <a:pt x="0" y="0"/>
                </a:moveTo>
                <a:lnTo>
                  <a:pt x="1106558" y="0"/>
                </a:lnTo>
                <a:lnTo>
                  <a:pt x="1106558" y="1124836"/>
                </a:lnTo>
                <a:lnTo>
                  <a:pt x="0" y="1124836"/>
                </a:lnTo>
                <a:lnTo>
                  <a:pt x="0" y="0"/>
                </a:lnTo>
                <a:close/>
              </a:path>
            </a:pathLst>
          </a:custGeom>
          <a:blipFill>
            <a:blip>
              <a:extLst>
                <a:ext uri="{96DAC541-7B7A-43D3-8B79-37D633B846F1}">
                  <asvg:svgBlip xmlns:asvg="http://schemas.microsoft.com/office/drawing/2016/SVG/main" r:embed="rId9"/>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0" name="Freeform 10"/>
          <p:cNvSpPr/>
          <p:nvPr/>
        </p:nvSpPr>
        <p:spPr>
          <a:xfrm>
            <a:off x="3955947" y="3793236"/>
            <a:ext cx="3913703" cy="1956851"/>
          </a:xfrm>
          <a:custGeom>
            <a:avLst/>
            <a:gdLst/>
            <a:ahLst/>
            <a:cxnLst/>
            <a:rect l="l" t="t" r="r" b="b"/>
            <a:pathLst>
              <a:path w="5870555" h="2935277">
                <a:moveTo>
                  <a:pt x="0" y="0"/>
                </a:moveTo>
                <a:lnTo>
                  <a:pt x="5870555" y="0"/>
                </a:lnTo>
                <a:lnTo>
                  <a:pt x="5870555" y="2935277"/>
                </a:lnTo>
                <a:lnTo>
                  <a:pt x="0" y="2935277"/>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580521" y="751555"/>
            <a:ext cx="713744" cy="673596"/>
          </a:xfrm>
          <a:custGeom>
            <a:avLst/>
            <a:gdLst/>
            <a:ahLst/>
            <a:cxnLst/>
            <a:rect l="l" t="t" r="r" b="b"/>
            <a:pathLst>
              <a:path w="1070616" h="1010394">
                <a:moveTo>
                  <a:pt x="0" y="0"/>
                </a:moveTo>
                <a:lnTo>
                  <a:pt x="1070616" y="0"/>
                </a:lnTo>
                <a:lnTo>
                  <a:pt x="1070616" y="1010394"/>
                </a:lnTo>
                <a:lnTo>
                  <a:pt x="0" y="101039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31654" y="4817371"/>
            <a:ext cx="721966" cy="629915"/>
          </a:xfrm>
          <a:custGeom>
            <a:avLst/>
            <a:gdLst/>
            <a:ahLst/>
            <a:cxnLst/>
            <a:rect l="l" t="t" r="r" b="b"/>
            <a:pathLst>
              <a:path w="1082949" h="944873">
                <a:moveTo>
                  <a:pt x="0" y="0"/>
                </a:moveTo>
                <a:lnTo>
                  <a:pt x="1082949" y="0"/>
                </a:lnTo>
                <a:lnTo>
                  <a:pt x="1082949" y="944873"/>
                </a:lnTo>
                <a:lnTo>
                  <a:pt x="0" y="944873"/>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308102" y="1922546"/>
            <a:ext cx="755396" cy="695909"/>
          </a:xfrm>
          <a:custGeom>
            <a:avLst/>
            <a:gdLst/>
            <a:ahLst/>
            <a:cxnLst/>
            <a:rect l="l" t="t" r="r" b="b"/>
            <a:pathLst>
              <a:path w="1133094" h="1043863">
                <a:moveTo>
                  <a:pt x="0" y="0"/>
                </a:moveTo>
                <a:lnTo>
                  <a:pt x="1133094" y="0"/>
                </a:lnTo>
                <a:lnTo>
                  <a:pt x="1133094" y="1043863"/>
                </a:lnTo>
                <a:lnTo>
                  <a:pt x="0" y="104386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a:off x="1639910" y="671165"/>
            <a:ext cx="849229" cy="496799"/>
          </a:xfrm>
          <a:custGeom>
            <a:avLst/>
            <a:gdLst/>
            <a:ahLst/>
            <a:cxnLst/>
            <a:rect l="l" t="t" r="r" b="b"/>
            <a:pathLst>
              <a:path w="1273844" h="745198">
                <a:moveTo>
                  <a:pt x="0" y="0"/>
                </a:moveTo>
                <a:lnTo>
                  <a:pt x="1273844" y="0"/>
                </a:lnTo>
                <a:lnTo>
                  <a:pt x="1273844" y="745199"/>
                </a:lnTo>
                <a:lnTo>
                  <a:pt x="0" y="745199"/>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a:off x="11007662" y="2054136"/>
            <a:ext cx="726729" cy="726729"/>
          </a:xfrm>
          <a:custGeom>
            <a:avLst/>
            <a:gdLst/>
            <a:ahLst/>
            <a:cxnLst/>
            <a:rect l="l" t="t" r="r" b="b"/>
            <a:pathLst>
              <a:path w="1090094" h="1090094">
                <a:moveTo>
                  <a:pt x="0" y="0"/>
                </a:moveTo>
                <a:lnTo>
                  <a:pt x="1090093" y="0"/>
                </a:lnTo>
                <a:lnTo>
                  <a:pt x="1090093" y="1090094"/>
                </a:lnTo>
                <a:lnTo>
                  <a:pt x="0" y="1090094"/>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a:off x="10676734" y="4153264"/>
            <a:ext cx="596363" cy="867438"/>
          </a:xfrm>
          <a:custGeom>
            <a:avLst/>
            <a:gdLst/>
            <a:ahLst/>
            <a:cxnLst/>
            <a:rect l="l" t="t" r="r" b="b"/>
            <a:pathLst>
              <a:path w="894545" h="1301157">
                <a:moveTo>
                  <a:pt x="0" y="0"/>
                </a:moveTo>
                <a:lnTo>
                  <a:pt x="894545" y="0"/>
                </a:lnTo>
                <a:lnTo>
                  <a:pt x="894545" y="1301157"/>
                </a:lnTo>
                <a:lnTo>
                  <a:pt x="0" y="1301157"/>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pPr defTabSz="609630"/>
            <a:endParaRPr lang="en-US" sz="1200">
              <a:solidFill>
                <a:prstClr val="black"/>
              </a:solidFill>
              <a:latin typeface="Calibri"/>
            </a:endParaRPr>
          </a:p>
        </p:txBody>
      </p:sp>
      <p:sp>
        <p:nvSpPr>
          <p:cNvPr id="17" name="TextBox 17"/>
          <p:cNvSpPr txBox="1"/>
          <p:nvPr/>
        </p:nvSpPr>
        <p:spPr>
          <a:xfrm>
            <a:off x="3741005" y="4393818"/>
            <a:ext cx="4317063" cy="1269578"/>
          </a:xfrm>
          <a:prstGeom prst="rect">
            <a:avLst/>
          </a:prstGeom>
        </p:spPr>
        <p:txBody>
          <a:bodyPr lIns="0" tIns="0" rIns="0" bIns="0" rtlCol="0" anchor="t">
            <a:spAutoFit/>
          </a:bodyPr>
          <a:lstStyle/>
          <a:p>
            <a:pPr algn="ctr" defTabSz="609630">
              <a:lnSpc>
                <a:spcPts val="3312"/>
              </a:lnSpc>
            </a:pPr>
            <a:r>
              <a:rPr lang="en-US" sz="2760" b="1">
                <a:solidFill>
                  <a:srgbClr val="000000"/>
                </a:solidFill>
                <a:latin typeface="Roboto Bold"/>
                <a:ea typeface="Roboto Bold"/>
                <a:cs typeface="Roboto Bold"/>
                <a:sym typeface="Roboto Bold"/>
              </a:rPr>
              <a:t>Family Needs Assessments:</a:t>
            </a:r>
          </a:p>
          <a:p>
            <a:pPr algn="ctr" defTabSz="609630">
              <a:lnSpc>
                <a:spcPts val="3312"/>
              </a:lnSpc>
            </a:pPr>
            <a:r>
              <a:rPr lang="en-US" sz="2760" b="1">
                <a:solidFill>
                  <a:srgbClr val="000000"/>
                </a:solidFill>
                <a:latin typeface="Roboto Bold"/>
                <a:ea typeface="Roboto Bold"/>
                <a:cs typeface="Roboto Bold"/>
                <a:sym typeface="Roboto Bold"/>
              </a:rPr>
              <a:t>Common Concerns</a:t>
            </a:r>
          </a:p>
        </p:txBody>
      </p:sp>
      <p:sp>
        <p:nvSpPr>
          <p:cNvPr id="18" name="TextBox 18"/>
          <p:cNvSpPr txBox="1"/>
          <p:nvPr/>
        </p:nvSpPr>
        <p:spPr>
          <a:xfrm>
            <a:off x="993320" y="4831336"/>
            <a:ext cx="2359866" cy="615553"/>
          </a:xfrm>
          <a:prstGeom prst="rect">
            <a:avLst/>
          </a:prstGeom>
        </p:spPr>
        <p:txBody>
          <a:bodyPr lIns="0" tIns="0" rIns="0" bIns="0" rtlCol="0" anchor="t">
            <a:spAutoFit/>
          </a:bodyPr>
          <a:lstStyle/>
          <a:p>
            <a:pPr defTabSz="609630">
              <a:lnSpc>
                <a:spcPts val="2423"/>
              </a:lnSpc>
            </a:pPr>
            <a:r>
              <a:rPr lang="en-US" sz="2019" b="1">
                <a:solidFill>
                  <a:srgbClr val="000000"/>
                </a:solidFill>
                <a:latin typeface="Roboto Bold"/>
                <a:ea typeface="Roboto Bold"/>
                <a:cs typeface="Roboto Bold"/>
                <a:sym typeface="Roboto Bold"/>
              </a:rPr>
              <a:t>Access to the CSB/DD Waiver</a:t>
            </a:r>
          </a:p>
        </p:txBody>
      </p:sp>
      <p:sp>
        <p:nvSpPr>
          <p:cNvPr id="19" name="TextBox 19"/>
          <p:cNvSpPr txBox="1"/>
          <p:nvPr/>
        </p:nvSpPr>
        <p:spPr>
          <a:xfrm>
            <a:off x="1215570" y="2049866"/>
            <a:ext cx="2633708" cy="615553"/>
          </a:xfrm>
          <a:prstGeom prst="rect">
            <a:avLst/>
          </a:prstGeom>
        </p:spPr>
        <p:txBody>
          <a:bodyPr lIns="0" tIns="0" rIns="0" bIns="0" rtlCol="0" anchor="t">
            <a:spAutoFit/>
          </a:bodyPr>
          <a:lstStyle/>
          <a:p>
            <a:pPr defTabSz="609630">
              <a:lnSpc>
                <a:spcPts val="2423"/>
              </a:lnSpc>
            </a:pPr>
            <a:r>
              <a:rPr lang="en-US" sz="2019" b="1">
                <a:solidFill>
                  <a:srgbClr val="000000"/>
                </a:solidFill>
                <a:latin typeface="Roboto Bold"/>
                <a:ea typeface="Roboto Bold"/>
                <a:cs typeface="Roboto Bold"/>
                <a:sym typeface="Roboto Bold"/>
              </a:rPr>
              <a:t>Supported Decision Making </a:t>
            </a:r>
          </a:p>
        </p:txBody>
      </p:sp>
      <p:sp>
        <p:nvSpPr>
          <p:cNvPr id="20" name="TextBox 20"/>
          <p:cNvSpPr txBox="1"/>
          <p:nvPr/>
        </p:nvSpPr>
        <p:spPr>
          <a:xfrm>
            <a:off x="2669345" y="704415"/>
            <a:ext cx="2359866" cy="307777"/>
          </a:xfrm>
          <a:prstGeom prst="rect">
            <a:avLst/>
          </a:prstGeom>
        </p:spPr>
        <p:txBody>
          <a:bodyPr lIns="0" tIns="0" rIns="0" bIns="0" rtlCol="0" anchor="t">
            <a:spAutoFit/>
          </a:bodyPr>
          <a:lstStyle/>
          <a:p>
            <a:pPr defTabSz="609630">
              <a:lnSpc>
                <a:spcPts val="2423"/>
              </a:lnSpc>
            </a:pPr>
            <a:r>
              <a:rPr lang="en-US" sz="2019" b="1">
                <a:solidFill>
                  <a:srgbClr val="000000"/>
                </a:solidFill>
                <a:latin typeface="Roboto Bold"/>
                <a:ea typeface="Roboto Bold"/>
                <a:cs typeface="Roboto Bold"/>
                <a:sym typeface="Roboto Bold"/>
              </a:rPr>
              <a:t>Transportation</a:t>
            </a:r>
          </a:p>
        </p:txBody>
      </p:sp>
      <p:sp>
        <p:nvSpPr>
          <p:cNvPr id="21" name="TextBox 21"/>
          <p:cNvSpPr txBox="1"/>
          <p:nvPr/>
        </p:nvSpPr>
        <p:spPr>
          <a:xfrm>
            <a:off x="3141461" y="5271725"/>
            <a:ext cx="216545" cy="220766"/>
          </a:xfrm>
          <a:prstGeom prst="rect">
            <a:avLst/>
          </a:prstGeom>
        </p:spPr>
        <p:txBody>
          <a:bodyPr lIns="0" tIns="0" rIns="0" bIns="0" rtlCol="0" anchor="t">
            <a:spAutoFit/>
          </a:bodyPr>
          <a:lstStyle/>
          <a:p>
            <a:pPr algn="ctr" defTabSz="609630">
              <a:lnSpc>
                <a:spcPts val="1783"/>
              </a:lnSpc>
            </a:pPr>
            <a:r>
              <a:rPr lang="en-US" sz="1486" b="1">
                <a:solidFill>
                  <a:srgbClr val="FFFFFF"/>
                </a:solidFill>
                <a:latin typeface="Roboto Bold"/>
                <a:ea typeface="Roboto Bold"/>
                <a:cs typeface="Roboto Bold"/>
                <a:sym typeface="Roboto Bold"/>
              </a:rPr>
              <a:t>01</a:t>
            </a:r>
          </a:p>
        </p:txBody>
      </p:sp>
      <p:sp>
        <p:nvSpPr>
          <p:cNvPr id="22" name="TextBox 22"/>
          <p:cNvSpPr txBox="1"/>
          <p:nvPr/>
        </p:nvSpPr>
        <p:spPr>
          <a:xfrm>
            <a:off x="8537794" y="5271725"/>
            <a:ext cx="216545" cy="220766"/>
          </a:xfrm>
          <a:prstGeom prst="rect">
            <a:avLst/>
          </a:prstGeom>
        </p:spPr>
        <p:txBody>
          <a:bodyPr lIns="0" tIns="0" rIns="0" bIns="0" rtlCol="0" anchor="t">
            <a:spAutoFit/>
          </a:bodyPr>
          <a:lstStyle/>
          <a:p>
            <a:pPr algn="ctr" defTabSz="609630">
              <a:lnSpc>
                <a:spcPts val="1783"/>
              </a:lnSpc>
            </a:pPr>
            <a:r>
              <a:rPr lang="en-US" sz="1486" b="1">
                <a:solidFill>
                  <a:srgbClr val="FFFFFF"/>
                </a:solidFill>
                <a:latin typeface="Roboto Bold"/>
                <a:ea typeface="Roboto Bold"/>
                <a:cs typeface="Roboto Bold"/>
                <a:sym typeface="Roboto Bold"/>
              </a:rPr>
              <a:t>06</a:t>
            </a:r>
          </a:p>
        </p:txBody>
      </p:sp>
      <p:sp>
        <p:nvSpPr>
          <p:cNvPr id="23" name="TextBox 23"/>
          <p:cNvSpPr txBox="1"/>
          <p:nvPr/>
        </p:nvSpPr>
        <p:spPr>
          <a:xfrm>
            <a:off x="3741006" y="3934245"/>
            <a:ext cx="216545" cy="220766"/>
          </a:xfrm>
          <a:prstGeom prst="rect">
            <a:avLst/>
          </a:prstGeom>
        </p:spPr>
        <p:txBody>
          <a:bodyPr lIns="0" tIns="0" rIns="0" bIns="0" rtlCol="0" anchor="t">
            <a:spAutoFit/>
          </a:bodyPr>
          <a:lstStyle/>
          <a:p>
            <a:pPr algn="ctr" defTabSz="609630">
              <a:lnSpc>
                <a:spcPts val="1783"/>
              </a:lnSpc>
            </a:pPr>
            <a:r>
              <a:rPr lang="en-US" sz="1486" b="1">
                <a:solidFill>
                  <a:srgbClr val="FFFFFF"/>
                </a:solidFill>
                <a:latin typeface="Roboto Bold"/>
                <a:ea typeface="Roboto Bold"/>
                <a:cs typeface="Roboto Bold"/>
                <a:sym typeface="Roboto Bold"/>
              </a:rPr>
              <a:t>02</a:t>
            </a:r>
          </a:p>
        </p:txBody>
      </p:sp>
      <p:sp>
        <p:nvSpPr>
          <p:cNvPr id="24" name="TextBox 24"/>
          <p:cNvSpPr txBox="1"/>
          <p:nvPr/>
        </p:nvSpPr>
        <p:spPr>
          <a:xfrm>
            <a:off x="7878878" y="3970262"/>
            <a:ext cx="216545" cy="220766"/>
          </a:xfrm>
          <a:prstGeom prst="rect">
            <a:avLst/>
          </a:prstGeom>
        </p:spPr>
        <p:txBody>
          <a:bodyPr lIns="0" tIns="0" rIns="0" bIns="0" rtlCol="0" anchor="t">
            <a:spAutoFit/>
          </a:bodyPr>
          <a:lstStyle/>
          <a:p>
            <a:pPr algn="ctr" defTabSz="609630">
              <a:lnSpc>
                <a:spcPts val="1783"/>
              </a:lnSpc>
            </a:pPr>
            <a:r>
              <a:rPr lang="en-US" sz="1486" b="1">
                <a:solidFill>
                  <a:srgbClr val="FFFFFF"/>
                </a:solidFill>
                <a:latin typeface="Roboto Bold"/>
                <a:ea typeface="Roboto Bold"/>
                <a:cs typeface="Roboto Bold"/>
                <a:sym typeface="Roboto Bold"/>
              </a:rPr>
              <a:t>05</a:t>
            </a:r>
          </a:p>
        </p:txBody>
      </p:sp>
      <p:sp>
        <p:nvSpPr>
          <p:cNvPr id="25" name="TextBox 25"/>
          <p:cNvSpPr txBox="1"/>
          <p:nvPr/>
        </p:nvSpPr>
        <p:spPr>
          <a:xfrm>
            <a:off x="6915490" y="679450"/>
            <a:ext cx="2476361" cy="615553"/>
          </a:xfrm>
          <a:prstGeom prst="rect">
            <a:avLst/>
          </a:prstGeom>
        </p:spPr>
        <p:txBody>
          <a:bodyPr lIns="0" tIns="0" rIns="0" bIns="0" rtlCol="0" anchor="t">
            <a:spAutoFit/>
          </a:bodyPr>
          <a:lstStyle/>
          <a:p>
            <a:pPr algn="r" defTabSz="609630">
              <a:lnSpc>
                <a:spcPts val="2423"/>
              </a:lnSpc>
            </a:pPr>
            <a:r>
              <a:rPr lang="en-US" sz="2019" b="1">
                <a:solidFill>
                  <a:srgbClr val="000000"/>
                </a:solidFill>
                <a:latin typeface="Roboto Bold"/>
                <a:ea typeface="Roboto Bold"/>
                <a:cs typeface="Roboto Bold"/>
                <a:sym typeface="Roboto Bold"/>
              </a:rPr>
              <a:t>Impact of earned wages on benefits</a:t>
            </a:r>
          </a:p>
        </p:txBody>
      </p:sp>
      <p:sp>
        <p:nvSpPr>
          <p:cNvPr id="26" name="TextBox 26"/>
          <p:cNvSpPr txBox="1"/>
          <p:nvPr/>
        </p:nvSpPr>
        <p:spPr>
          <a:xfrm>
            <a:off x="8400588" y="2342236"/>
            <a:ext cx="2359866" cy="307777"/>
          </a:xfrm>
          <a:prstGeom prst="rect">
            <a:avLst/>
          </a:prstGeom>
        </p:spPr>
        <p:txBody>
          <a:bodyPr lIns="0" tIns="0" rIns="0" bIns="0" rtlCol="0" anchor="t">
            <a:spAutoFit/>
          </a:bodyPr>
          <a:lstStyle/>
          <a:p>
            <a:pPr algn="r" defTabSz="609630">
              <a:lnSpc>
                <a:spcPts val="2423"/>
              </a:lnSpc>
            </a:pPr>
            <a:r>
              <a:rPr lang="en-US" sz="2019" b="1">
                <a:solidFill>
                  <a:srgbClr val="000000"/>
                </a:solidFill>
                <a:latin typeface="Roboto Bold"/>
                <a:ea typeface="Roboto Bold"/>
                <a:cs typeface="Roboto Bold"/>
                <a:sym typeface="Roboto Bold"/>
              </a:rPr>
              <a:t>Emotional Support</a:t>
            </a:r>
          </a:p>
        </p:txBody>
      </p:sp>
      <p:sp>
        <p:nvSpPr>
          <p:cNvPr id="27" name="TextBox 27"/>
          <p:cNvSpPr txBox="1"/>
          <p:nvPr/>
        </p:nvSpPr>
        <p:spPr>
          <a:xfrm>
            <a:off x="8009350" y="4685287"/>
            <a:ext cx="2359866" cy="294953"/>
          </a:xfrm>
          <a:prstGeom prst="rect">
            <a:avLst/>
          </a:prstGeom>
        </p:spPr>
        <p:txBody>
          <a:bodyPr lIns="0" tIns="0" rIns="0" bIns="0" rtlCol="0" anchor="t">
            <a:spAutoFit/>
          </a:bodyPr>
          <a:lstStyle/>
          <a:p>
            <a:pPr algn="r" defTabSz="609630">
              <a:lnSpc>
                <a:spcPts val="2343"/>
              </a:lnSpc>
            </a:pPr>
            <a:r>
              <a:rPr lang="en-US" sz="1953" b="1">
                <a:solidFill>
                  <a:srgbClr val="000000"/>
                </a:solidFill>
                <a:latin typeface="Roboto Bold"/>
                <a:ea typeface="Roboto Bold"/>
                <a:cs typeface="Roboto Bold"/>
                <a:sym typeface="Roboto Bold"/>
              </a:rPr>
              <a:t>Other</a:t>
            </a:r>
          </a:p>
        </p:txBody>
      </p:sp>
      <p:sp>
        <p:nvSpPr>
          <p:cNvPr id="28" name="TextBox 28"/>
          <p:cNvSpPr txBox="1"/>
          <p:nvPr/>
        </p:nvSpPr>
        <p:spPr>
          <a:xfrm>
            <a:off x="127924" y="5563214"/>
            <a:ext cx="3051605" cy="1025922"/>
          </a:xfrm>
          <a:prstGeom prst="rect">
            <a:avLst/>
          </a:prstGeom>
        </p:spPr>
        <p:txBody>
          <a:bodyPr lIns="0" tIns="0" rIns="0" bIns="0" rtlCol="0" anchor="t">
            <a:spAutoFit/>
          </a:bodyPr>
          <a:lstStyle/>
          <a:p>
            <a:pPr defTabSz="609630">
              <a:lnSpc>
                <a:spcPts val="2008"/>
              </a:lnSpc>
            </a:pPr>
            <a:r>
              <a:rPr lang="en-US" sz="1673" dirty="0">
                <a:solidFill>
                  <a:srgbClr val="494949"/>
                </a:solidFill>
                <a:latin typeface="Inter"/>
                <a:ea typeface="Inter"/>
                <a:cs typeface="Inter"/>
                <a:sym typeface="Inter"/>
              </a:rPr>
              <a:t>Understanding of the Community Service Board  (CSB) eligibility process, DD Waiver screening, priority level for waiting list </a:t>
            </a:r>
          </a:p>
        </p:txBody>
      </p:sp>
      <p:sp>
        <p:nvSpPr>
          <p:cNvPr id="29" name="TextBox 29"/>
          <p:cNvSpPr txBox="1"/>
          <p:nvPr/>
        </p:nvSpPr>
        <p:spPr>
          <a:xfrm>
            <a:off x="685801" y="2811484"/>
            <a:ext cx="2871055" cy="1025922"/>
          </a:xfrm>
          <a:prstGeom prst="rect">
            <a:avLst/>
          </a:prstGeom>
        </p:spPr>
        <p:txBody>
          <a:bodyPr lIns="0" tIns="0" rIns="0" bIns="0" rtlCol="0" anchor="t">
            <a:spAutoFit/>
          </a:bodyPr>
          <a:lstStyle/>
          <a:p>
            <a:pPr defTabSz="609630">
              <a:lnSpc>
                <a:spcPts val="2008"/>
              </a:lnSpc>
            </a:pPr>
            <a:r>
              <a:rPr lang="en-US" sz="1673" dirty="0">
                <a:solidFill>
                  <a:srgbClr val="494949"/>
                </a:solidFill>
                <a:latin typeface="Inter"/>
                <a:ea typeface="Inter"/>
                <a:cs typeface="Inter"/>
                <a:sym typeface="Inter"/>
              </a:rPr>
              <a:t>Spectrum of options, guardianship, conservatorship, authorized rep, advanced directive etc.</a:t>
            </a:r>
          </a:p>
        </p:txBody>
      </p:sp>
      <p:sp>
        <p:nvSpPr>
          <p:cNvPr id="30" name="TextBox 30"/>
          <p:cNvSpPr txBox="1"/>
          <p:nvPr/>
        </p:nvSpPr>
        <p:spPr>
          <a:xfrm>
            <a:off x="2667565" y="1100805"/>
            <a:ext cx="3231972" cy="512961"/>
          </a:xfrm>
          <a:prstGeom prst="rect">
            <a:avLst/>
          </a:prstGeom>
        </p:spPr>
        <p:txBody>
          <a:bodyPr lIns="0" tIns="0" rIns="0" bIns="0" rtlCol="0" anchor="t">
            <a:spAutoFit/>
          </a:bodyPr>
          <a:lstStyle/>
          <a:p>
            <a:pPr defTabSz="609630">
              <a:lnSpc>
                <a:spcPts val="2008"/>
              </a:lnSpc>
            </a:pPr>
            <a:r>
              <a:rPr lang="en-US" sz="1673">
                <a:solidFill>
                  <a:srgbClr val="494949"/>
                </a:solidFill>
                <a:latin typeface="Inter"/>
                <a:ea typeface="Inter"/>
                <a:cs typeface="Inter"/>
                <a:sym typeface="Inter"/>
              </a:rPr>
              <a:t>Rural vs. urban, family support, training needs of employee</a:t>
            </a:r>
          </a:p>
        </p:txBody>
      </p:sp>
      <p:sp>
        <p:nvSpPr>
          <p:cNvPr id="31" name="TextBox 31"/>
          <p:cNvSpPr txBox="1"/>
          <p:nvPr/>
        </p:nvSpPr>
        <p:spPr>
          <a:xfrm>
            <a:off x="6955862" y="1427836"/>
            <a:ext cx="2359866" cy="512961"/>
          </a:xfrm>
          <a:prstGeom prst="rect">
            <a:avLst/>
          </a:prstGeom>
        </p:spPr>
        <p:txBody>
          <a:bodyPr lIns="0" tIns="0" rIns="0" bIns="0" rtlCol="0" anchor="t">
            <a:spAutoFit/>
          </a:bodyPr>
          <a:lstStyle/>
          <a:p>
            <a:pPr algn="r" defTabSz="609630">
              <a:lnSpc>
                <a:spcPts val="2008"/>
              </a:lnSpc>
            </a:pPr>
            <a:r>
              <a:rPr lang="en-US" sz="1673">
                <a:solidFill>
                  <a:srgbClr val="494949"/>
                </a:solidFill>
                <a:latin typeface="Inter"/>
                <a:ea typeface="Inter"/>
                <a:cs typeface="Inter"/>
                <a:sym typeface="Inter"/>
              </a:rPr>
              <a:t>Fear, misinformation, poverty</a:t>
            </a:r>
          </a:p>
        </p:txBody>
      </p:sp>
      <p:sp>
        <p:nvSpPr>
          <p:cNvPr id="32" name="TextBox 32"/>
          <p:cNvSpPr txBox="1"/>
          <p:nvPr/>
        </p:nvSpPr>
        <p:spPr>
          <a:xfrm>
            <a:off x="9257403" y="2805784"/>
            <a:ext cx="2359866" cy="974626"/>
          </a:xfrm>
          <a:prstGeom prst="rect">
            <a:avLst/>
          </a:prstGeom>
        </p:spPr>
        <p:txBody>
          <a:bodyPr lIns="0" tIns="0" rIns="0" bIns="0" rtlCol="0" anchor="t">
            <a:spAutoFit/>
          </a:bodyPr>
          <a:lstStyle/>
          <a:p>
            <a:pPr algn="r" defTabSz="609630">
              <a:lnSpc>
                <a:spcPts val="1928"/>
              </a:lnSpc>
            </a:pPr>
            <a:r>
              <a:rPr lang="en-US" sz="1607">
                <a:solidFill>
                  <a:srgbClr val="494949"/>
                </a:solidFill>
                <a:latin typeface="Inter"/>
                <a:ea typeface="Inter"/>
                <a:cs typeface="Inter"/>
                <a:sym typeface="Inter"/>
              </a:rPr>
              <a:t>Listen, validate, share and recognize achievements. Advocacy fatigue is REAL!</a:t>
            </a:r>
          </a:p>
        </p:txBody>
      </p:sp>
      <p:sp>
        <p:nvSpPr>
          <p:cNvPr id="33" name="TextBox 33"/>
          <p:cNvSpPr txBox="1"/>
          <p:nvPr/>
        </p:nvSpPr>
        <p:spPr>
          <a:xfrm>
            <a:off x="9096802" y="5132328"/>
            <a:ext cx="2499566" cy="974626"/>
          </a:xfrm>
          <a:prstGeom prst="rect">
            <a:avLst/>
          </a:prstGeom>
        </p:spPr>
        <p:txBody>
          <a:bodyPr lIns="0" tIns="0" rIns="0" bIns="0" rtlCol="0" anchor="t">
            <a:spAutoFit/>
          </a:bodyPr>
          <a:lstStyle/>
          <a:p>
            <a:pPr algn="r" defTabSz="609630">
              <a:lnSpc>
                <a:spcPts val="1928"/>
              </a:lnSpc>
            </a:pPr>
            <a:r>
              <a:rPr lang="en-US" sz="1607">
                <a:solidFill>
                  <a:srgbClr val="494949"/>
                </a:solidFill>
                <a:latin typeface="Inter"/>
                <a:ea typeface="Inter"/>
                <a:cs typeface="Inter"/>
                <a:sym typeface="Inter"/>
              </a:rPr>
              <a:t>Immigration, limited follow through/motivation, culture, family caregiving responsibilites</a:t>
            </a:r>
          </a:p>
        </p:txBody>
      </p:sp>
      <p:sp>
        <p:nvSpPr>
          <p:cNvPr id="34" name="TextBox 34"/>
          <p:cNvSpPr txBox="1"/>
          <p:nvPr/>
        </p:nvSpPr>
        <p:spPr>
          <a:xfrm>
            <a:off x="4883600" y="3139540"/>
            <a:ext cx="216545" cy="220766"/>
          </a:xfrm>
          <a:prstGeom prst="rect">
            <a:avLst/>
          </a:prstGeom>
        </p:spPr>
        <p:txBody>
          <a:bodyPr lIns="0" tIns="0" rIns="0" bIns="0" rtlCol="0" anchor="t">
            <a:spAutoFit/>
          </a:bodyPr>
          <a:lstStyle/>
          <a:p>
            <a:pPr algn="ctr" defTabSz="609630">
              <a:lnSpc>
                <a:spcPts val="1783"/>
              </a:lnSpc>
            </a:pPr>
            <a:r>
              <a:rPr lang="en-US" sz="1486" b="1">
                <a:solidFill>
                  <a:srgbClr val="FFFFFF"/>
                </a:solidFill>
                <a:latin typeface="Roboto Bold"/>
                <a:ea typeface="Roboto Bold"/>
                <a:cs typeface="Roboto Bold"/>
                <a:sym typeface="Roboto Bold"/>
              </a:rPr>
              <a:t>03</a:t>
            </a:r>
          </a:p>
        </p:txBody>
      </p:sp>
      <p:sp>
        <p:nvSpPr>
          <p:cNvPr id="35" name="TextBox 35"/>
          <p:cNvSpPr txBox="1"/>
          <p:nvPr/>
        </p:nvSpPr>
        <p:spPr>
          <a:xfrm>
            <a:off x="6739317" y="3148544"/>
            <a:ext cx="216545" cy="220766"/>
          </a:xfrm>
          <a:prstGeom prst="rect">
            <a:avLst/>
          </a:prstGeom>
        </p:spPr>
        <p:txBody>
          <a:bodyPr lIns="0" tIns="0" rIns="0" bIns="0" rtlCol="0" anchor="t">
            <a:spAutoFit/>
          </a:bodyPr>
          <a:lstStyle/>
          <a:p>
            <a:pPr algn="ctr" defTabSz="609630">
              <a:lnSpc>
                <a:spcPts val="1783"/>
              </a:lnSpc>
            </a:pPr>
            <a:r>
              <a:rPr lang="en-US" sz="1486" b="1">
                <a:solidFill>
                  <a:srgbClr val="FFFFFF"/>
                </a:solidFill>
                <a:latin typeface="Roboto Bold"/>
                <a:ea typeface="Roboto Bold"/>
                <a:cs typeface="Roboto Bold"/>
                <a:sym typeface="Roboto Bold"/>
              </a:rPr>
              <a:t>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72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096000" cy="7075824"/>
            <a:chOff x="0" y="0"/>
            <a:chExt cx="2408296" cy="2795387"/>
          </a:xfrm>
        </p:grpSpPr>
        <p:sp>
          <p:nvSpPr>
            <p:cNvPr id="3" name="Freeform 3"/>
            <p:cNvSpPr/>
            <p:nvPr/>
          </p:nvSpPr>
          <p:spPr>
            <a:xfrm>
              <a:off x="0" y="0"/>
              <a:ext cx="2408296" cy="2795387"/>
            </a:xfrm>
            <a:custGeom>
              <a:avLst/>
              <a:gdLst/>
              <a:ahLst/>
              <a:cxnLst/>
              <a:rect l="l" t="t" r="r" b="b"/>
              <a:pathLst>
                <a:path w="2408296" h="2795387">
                  <a:moveTo>
                    <a:pt x="0" y="0"/>
                  </a:moveTo>
                  <a:lnTo>
                    <a:pt x="2408296" y="0"/>
                  </a:lnTo>
                  <a:lnTo>
                    <a:pt x="2408296" y="2795387"/>
                  </a:lnTo>
                  <a:lnTo>
                    <a:pt x="0" y="2795387"/>
                  </a:lnTo>
                  <a:close/>
                </a:path>
              </a:pathLst>
            </a:custGeom>
            <a:solidFill>
              <a:srgbClr val="FFFFFF"/>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2408296" cy="283348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p:cNvSpPr/>
          <p:nvPr/>
        </p:nvSpPr>
        <p:spPr>
          <a:xfrm flipV="1">
            <a:off x="6096000" y="-797868"/>
            <a:ext cx="0" cy="7873692"/>
          </a:xfrm>
          <a:prstGeom prst="line">
            <a:avLst/>
          </a:prstGeom>
          <a:ln w="180975" cap="flat">
            <a:solidFill>
              <a:srgbClr val="8AC63D"/>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6" name="TextBox 6"/>
          <p:cNvSpPr txBox="1"/>
          <p:nvPr/>
        </p:nvSpPr>
        <p:spPr>
          <a:xfrm>
            <a:off x="6906022" y="1052100"/>
            <a:ext cx="4600178" cy="3734997"/>
          </a:xfrm>
          <a:prstGeom prst="rect">
            <a:avLst/>
          </a:prstGeom>
        </p:spPr>
        <p:txBody>
          <a:bodyPr lIns="0" tIns="0" rIns="0" bIns="0" rtlCol="0" anchor="t">
            <a:spAutoFit/>
          </a:bodyPr>
          <a:lstStyle/>
          <a:p>
            <a:pPr algn="ctr" defTabSz="609630">
              <a:lnSpc>
                <a:spcPts val="9987"/>
              </a:lnSpc>
            </a:pPr>
            <a:r>
              <a:rPr lang="en-US" sz="7134" b="1">
                <a:solidFill>
                  <a:srgbClr val="F29628"/>
                </a:solidFill>
                <a:latin typeface="Big Shoulders Display Bold"/>
                <a:ea typeface="Big Shoulders Display Bold"/>
                <a:cs typeface="Big Shoulders Display Bold"/>
                <a:sym typeface="Big Shoulders Display Bold"/>
              </a:rPr>
              <a:t>WHAT WORKED </a:t>
            </a:r>
          </a:p>
          <a:p>
            <a:pPr algn="ctr" defTabSz="609630">
              <a:lnSpc>
                <a:spcPts val="9987"/>
              </a:lnSpc>
            </a:pPr>
            <a:r>
              <a:rPr lang="en-US" sz="7134" b="1">
                <a:solidFill>
                  <a:srgbClr val="F29628"/>
                </a:solidFill>
                <a:latin typeface="Big Shoulders Display Bold"/>
                <a:ea typeface="Big Shoulders Display Bold"/>
                <a:cs typeface="Big Shoulders Display Bold"/>
                <a:sym typeface="Big Shoulders Display Bold"/>
              </a:rPr>
              <a:t>WELL?</a:t>
            </a:r>
          </a:p>
        </p:txBody>
      </p:sp>
      <p:sp>
        <p:nvSpPr>
          <p:cNvPr id="7" name="TextBox 7"/>
          <p:cNvSpPr txBox="1"/>
          <p:nvPr/>
        </p:nvSpPr>
        <p:spPr>
          <a:xfrm>
            <a:off x="581274" y="1525273"/>
            <a:ext cx="4933453" cy="3254417"/>
          </a:xfrm>
          <a:prstGeom prst="rect">
            <a:avLst/>
          </a:prstGeom>
        </p:spPr>
        <p:txBody>
          <a:bodyPr lIns="0" tIns="0" rIns="0" bIns="0" rtlCol="0" anchor="t">
            <a:spAutoFit/>
          </a:bodyPr>
          <a:lstStyle/>
          <a:p>
            <a:pPr marL="498588" lvl="1" indent="-249294" defTabSz="609630">
              <a:lnSpc>
                <a:spcPts val="3233"/>
              </a:lnSpc>
              <a:buFont typeface="Arial"/>
              <a:buChar char="•"/>
            </a:pPr>
            <a:r>
              <a:rPr lang="en-US" sz="2309">
                <a:solidFill>
                  <a:srgbClr val="2F3427"/>
                </a:solidFill>
                <a:latin typeface="Roboto"/>
                <a:ea typeface="Roboto"/>
                <a:cs typeface="Roboto"/>
                <a:sym typeface="Roboto"/>
              </a:rPr>
              <a:t>Personalized Peer to Peer support</a:t>
            </a:r>
          </a:p>
          <a:p>
            <a:pPr marL="498588" lvl="1" indent="-249294" defTabSz="609630">
              <a:lnSpc>
                <a:spcPts val="3233"/>
              </a:lnSpc>
              <a:buFont typeface="Arial"/>
              <a:buChar char="•"/>
            </a:pPr>
            <a:r>
              <a:rPr lang="en-US" sz="2309">
                <a:solidFill>
                  <a:srgbClr val="2F3427"/>
                </a:solidFill>
                <a:latin typeface="Roboto"/>
                <a:ea typeface="Roboto"/>
                <a:cs typeface="Roboto"/>
                <a:sym typeface="Roboto"/>
              </a:rPr>
              <a:t>Clear and concise information</a:t>
            </a:r>
          </a:p>
          <a:p>
            <a:pPr marL="498588" lvl="1" indent="-249294" defTabSz="609630">
              <a:lnSpc>
                <a:spcPts val="3233"/>
              </a:lnSpc>
              <a:buFont typeface="Arial"/>
              <a:buChar char="•"/>
            </a:pPr>
            <a:r>
              <a:rPr lang="en-US" sz="2309">
                <a:solidFill>
                  <a:srgbClr val="2F3427"/>
                </a:solidFill>
                <a:latin typeface="Roboto"/>
                <a:ea typeface="Roboto"/>
                <a:cs typeface="Roboto"/>
                <a:sym typeface="Roboto"/>
              </a:rPr>
              <a:t>Connection to resources</a:t>
            </a:r>
          </a:p>
          <a:p>
            <a:pPr marL="498588" lvl="1" indent="-249294" defTabSz="609630">
              <a:lnSpc>
                <a:spcPts val="3233"/>
              </a:lnSpc>
              <a:buFont typeface="Arial"/>
              <a:buChar char="•"/>
            </a:pPr>
            <a:r>
              <a:rPr lang="en-US" sz="2309">
                <a:solidFill>
                  <a:srgbClr val="2F3427"/>
                </a:solidFill>
                <a:latin typeface="Roboto"/>
                <a:ea typeface="Roboto"/>
                <a:cs typeface="Roboto"/>
                <a:sym typeface="Roboto"/>
              </a:rPr>
              <a:t>Collaboration with family and</a:t>
            </a:r>
          </a:p>
          <a:p>
            <a:pPr defTabSz="609630">
              <a:lnSpc>
                <a:spcPts val="3233"/>
              </a:lnSpc>
            </a:pPr>
            <a:r>
              <a:rPr lang="en-US" sz="2309">
                <a:solidFill>
                  <a:srgbClr val="2F3427"/>
                </a:solidFill>
                <a:latin typeface="Roboto"/>
                <a:ea typeface="Roboto"/>
                <a:cs typeface="Roboto"/>
                <a:sym typeface="Roboto"/>
              </a:rPr>
              <a:t>       professionals</a:t>
            </a:r>
          </a:p>
          <a:p>
            <a:pPr marL="498588" lvl="1" indent="-249294" defTabSz="609630">
              <a:lnSpc>
                <a:spcPts val="3233"/>
              </a:lnSpc>
              <a:buFont typeface="Arial"/>
              <a:buChar char="•"/>
            </a:pPr>
            <a:r>
              <a:rPr lang="en-US" sz="2309">
                <a:solidFill>
                  <a:srgbClr val="2F3427"/>
                </a:solidFill>
                <a:latin typeface="Roboto"/>
                <a:ea typeface="Roboto"/>
                <a:cs typeface="Roboto"/>
                <a:sym typeface="Roboto"/>
              </a:rPr>
              <a:t>Flexibility (meet the family </a:t>
            </a:r>
          </a:p>
          <a:p>
            <a:pPr defTabSz="609630">
              <a:lnSpc>
                <a:spcPts val="3233"/>
              </a:lnSpc>
            </a:pPr>
            <a:r>
              <a:rPr lang="en-US" sz="2309">
                <a:solidFill>
                  <a:srgbClr val="2F3427"/>
                </a:solidFill>
                <a:latin typeface="Roboto"/>
                <a:ea typeface="Roboto"/>
                <a:cs typeface="Roboto"/>
                <a:sym typeface="Roboto"/>
              </a:rPr>
              <a:t>       where they 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88923D-036A-E6F0-8782-8D4EC36A6DCD}"/>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7FE2D0D-F60B-DC5D-249B-7D8D530A6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CBFFC01-A447-E14E-771C-81E2C3074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2408A9E-3373-E5D4-3A5C-45D4E7F19F28}"/>
              </a:ext>
            </a:extLst>
          </p:cNvPr>
          <p:cNvPicPr>
            <a:picLocks noChangeAspect="1"/>
          </p:cNvPicPr>
          <p:nvPr/>
        </p:nvPicPr>
        <p:blipFill>
          <a:blip r:embed="rId2"/>
          <a:stretch>
            <a:fillRect/>
          </a:stretch>
        </p:blipFill>
        <p:spPr>
          <a:xfrm>
            <a:off x="442714" y="1575473"/>
            <a:ext cx="4291750"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16" name="Arc 15">
            <a:extLst>
              <a:ext uri="{FF2B5EF4-FFF2-40B4-BE49-F238E27FC236}">
                <a16:creationId xmlns:a16="http://schemas.microsoft.com/office/drawing/2014/main" id="{670EC00D-7E94-028F-5212-3A8185078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D3EF638D-BF7C-70EE-9D25-7D904E9FC399}"/>
              </a:ext>
            </a:extLst>
          </p:cNvPr>
          <p:cNvSpPr txBox="1"/>
          <p:nvPr/>
        </p:nvSpPr>
        <p:spPr>
          <a:xfrm>
            <a:off x="6151294" y="688258"/>
            <a:ext cx="5397237" cy="5879690"/>
          </a:xfrm>
          <a:prstGeom prst="rect">
            <a:avLst/>
          </a:prstGeom>
        </p:spPr>
        <p:txBody>
          <a:bodyPr vert="horz" lIns="91440" tIns="45720" rIns="91440" bIns="45720" rtlCol="0">
            <a:normAutofit/>
          </a:bodyPr>
          <a:lstStyle/>
          <a:p>
            <a:pPr marR="0">
              <a:lnSpc>
                <a:spcPct val="90000"/>
              </a:lnSpc>
              <a:spcAft>
                <a:spcPts val="600"/>
              </a:spcAft>
              <a:tabLst>
                <a:tab pos="2971800" algn="ctr"/>
                <a:tab pos="5943600" algn="r"/>
              </a:tabLst>
            </a:pPr>
            <a:r>
              <a:rPr lang="en-US" sz="2000" dirty="0">
                <a:effectLst/>
              </a:rPr>
              <a:t>Disclaimer </a:t>
            </a:r>
          </a:p>
          <a:p>
            <a:pPr marR="0">
              <a:lnSpc>
                <a:spcPct val="90000"/>
              </a:lnSpc>
              <a:spcAft>
                <a:spcPts val="600"/>
              </a:spcAft>
              <a:tabLst>
                <a:tab pos="2971800" algn="ctr"/>
                <a:tab pos="5943600" algn="r"/>
              </a:tabLst>
            </a:pPr>
            <a:r>
              <a:rPr lang="en-US" sz="2000" dirty="0">
                <a:effectLst/>
              </a:rPr>
              <a:t>“The contents of this presentation were developed under grant H421D220008 from the U.S. Department of Education (Department). The Department does not mandate or prescribe practices, models, or other activities described or discussed in this document. The contents of this flyer may contain examples of, adaptations of, and links to resources created and maintained by another public or private organization. The Department does not control or guarantee the accuracy, relevance, timeliness, or completeness of this outside information. The content of this </a:t>
            </a:r>
            <a:r>
              <a:rPr lang="en-US" sz="2000" dirty="0"/>
              <a:t>presentation </a:t>
            </a:r>
            <a:r>
              <a:rPr lang="en-US" sz="2000" dirty="0">
                <a:effectLst/>
              </a:rPr>
              <a:t>does not necessarily represent the policy of the Department. This publication is not intended to represent the views or policy of or be an endorsement of any views expressed, or materials provided by any Federal agency (EDGAR 75.620).”</a:t>
            </a:r>
          </a:p>
        </p:txBody>
      </p:sp>
    </p:spTree>
    <p:extLst>
      <p:ext uri="{BB962C8B-B14F-4D97-AF65-F5344CB8AC3E}">
        <p14:creationId xmlns:p14="http://schemas.microsoft.com/office/powerpoint/2010/main" val="245630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AC63D"/>
        </a:solidFill>
        <a:effectLst/>
      </p:bgPr>
    </p:bg>
    <p:spTree>
      <p:nvGrpSpPr>
        <p:cNvPr id="1" name=""/>
        <p:cNvGrpSpPr/>
        <p:nvPr/>
      </p:nvGrpSpPr>
      <p:grpSpPr>
        <a:xfrm>
          <a:off x="0" y="0"/>
          <a:ext cx="0" cy="0"/>
          <a:chOff x="0" y="0"/>
          <a:chExt cx="0" cy="0"/>
        </a:xfrm>
      </p:grpSpPr>
      <p:grpSp>
        <p:nvGrpSpPr>
          <p:cNvPr id="2" name="Group 2"/>
          <p:cNvGrpSpPr/>
          <p:nvPr/>
        </p:nvGrpSpPr>
        <p:grpSpPr>
          <a:xfrm>
            <a:off x="-320579" y="-555337"/>
            <a:ext cx="13233400" cy="2057400"/>
            <a:chOff x="0" y="0"/>
            <a:chExt cx="5228010" cy="812800"/>
          </a:xfrm>
        </p:grpSpPr>
        <p:sp>
          <p:nvSpPr>
            <p:cNvPr id="3" name="Freeform 3"/>
            <p:cNvSpPr/>
            <p:nvPr/>
          </p:nvSpPr>
          <p:spPr>
            <a:xfrm>
              <a:off x="0" y="0"/>
              <a:ext cx="5228010" cy="812800"/>
            </a:xfrm>
            <a:custGeom>
              <a:avLst/>
              <a:gdLst/>
              <a:ahLst/>
              <a:cxnLst/>
              <a:rect l="l" t="t" r="r" b="b"/>
              <a:pathLst>
                <a:path w="5228010" h="812800">
                  <a:moveTo>
                    <a:pt x="0" y="0"/>
                  </a:moveTo>
                  <a:lnTo>
                    <a:pt x="5228010" y="0"/>
                  </a:lnTo>
                  <a:lnTo>
                    <a:pt x="5228010" y="812800"/>
                  </a:lnTo>
                  <a:lnTo>
                    <a:pt x="0" y="812800"/>
                  </a:lnTo>
                  <a:close/>
                </a:path>
              </a:pathLst>
            </a:custGeom>
            <a:solidFill>
              <a:srgbClr val="0672AD"/>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5228010" cy="8509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TextBox 5"/>
          <p:cNvSpPr txBox="1"/>
          <p:nvPr/>
        </p:nvSpPr>
        <p:spPr>
          <a:xfrm>
            <a:off x="3022967" y="1982633"/>
            <a:ext cx="8525905" cy="3513269"/>
          </a:xfrm>
          <a:prstGeom prst="rect">
            <a:avLst/>
          </a:prstGeom>
        </p:spPr>
        <p:txBody>
          <a:bodyPr wrap="square" lIns="0" tIns="0" rIns="0" bIns="0" rtlCol="0" anchor="t">
            <a:spAutoFit/>
          </a:bodyPr>
          <a:lstStyle/>
          <a:p>
            <a:pPr defTabSz="609630">
              <a:lnSpc>
                <a:spcPts val="7046"/>
              </a:lnSpc>
            </a:pPr>
            <a:r>
              <a:rPr lang="en-US" sz="4400">
                <a:solidFill>
                  <a:srgbClr val="FFFFFF"/>
                </a:solidFill>
                <a:latin typeface="League Gothic"/>
                <a:ea typeface="League Gothic"/>
                <a:cs typeface="League Gothic"/>
                <a:sym typeface="League Gothic"/>
              </a:rPr>
              <a:t>Total families served: 95 </a:t>
            </a:r>
          </a:p>
          <a:p>
            <a:pPr defTabSz="609630">
              <a:lnSpc>
                <a:spcPts val="7046"/>
              </a:lnSpc>
            </a:pPr>
            <a:r>
              <a:rPr lang="en-US" sz="4400">
                <a:solidFill>
                  <a:srgbClr val="FFFFFF"/>
                </a:solidFill>
                <a:latin typeface="League Gothic"/>
                <a:ea typeface="League Gothic"/>
                <a:cs typeface="League Gothic"/>
                <a:sym typeface="League Gothic"/>
              </a:rPr>
              <a:t>Total hours of support: 190 hours</a:t>
            </a:r>
          </a:p>
          <a:p>
            <a:pPr defTabSz="609630">
              <a:lnSpc>
                <a:spcPts val="7046"/>
              </a:lnSpc>
            </a:pPr>
            <a:r>
              <a:rPr lang="en-US" sz="4400">
                <a:solidFill>
                  <a:srgbClr val="FFFFFF"/>
                </a:solidFill>
                <a:latin typeface="League Gothic"/>
                <a:ea typeface="League Gothic"/>
                <a:cs typeface="League Gothic"/>
                <a:sym typeface="League Gothic"/>
              </a:rPr>
              <a:t>Families that did not respond: 50</a:t>
            </a:r>
          </a:p>
          <a:p>
            <a:pPr algn="ctr" defTabSz="609630">
              <a:lnSpc>
                <a:spcPts val="7046"/>
              </a:lnSpc>
            </a:pPr>
            <a:endParaRPr lang="en-US" sz="5033">
              <a:solidFill>
                <a:srgbClr val="FFFFFF"/>
              </a:solidFill>
              <a:latin typeface="League Gothic"/>
              <a:ea typeface="League Gothic"/>
              <a:cs typeface="League Gothic"/>
              <a:sym typeface="League Gothic"/>
            </a:endParaRPr>
          </a:p>
        </p:txBody>
      </p:sp>
      <p:sp>
        <p:nvSpPr>
          <p:cNvPr id="6" name="Freeform 6"/>
          <p:cNvSpPr/>
          <p:nvPr/>
        </p:nvSpPr>
        <p:spPr>
          <a:xfrm>
            <a:off x="710900" y="1592091"/>
            <a:ext cx="2001410" cy="1986400"/>
          </a:xfrm>
          <a:custGeom>
            <a:avLst/>
            <a:gdLst/>
            <a:ahLst/>
            <a:cxnLst/>
            <a:rect l="l" t="t" r="r" b="b"/>
            <a:pathLst>
              <a:path w="3002115" h="2979600">
                <a:moveTo>
                  <a:pt x="0" y="0"/>
                </a:moveTo>
                <a:lnTo>
                  <a:pt x="3002116" y="0"/>
                </a:lnTo>
                <a:lnTo>
                  <a:pt x="3002116" y="2979600"/>
                </a:lnTo>
                <a:lnTo>
                  <a:pt x="0" y="297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609630"/>
            <a:endParaRPr lang="en-US" sz="1200">
              <a:solidFill>
                <a:prstClr val="black"/>
              </a:solidFill>
              <a:latin typeface="Calibri"/>
            </a:endParaRPr>
          </a:p>
        </p:txBody>
      </p:sp>
      <p:sp>
        <p:nvSpPr>
          <p:cNvPr id="7" name="TextBox 7"/>
          <p:cNvSpPr txBox="1"/>
          <p:nvPr/>
        </p:nvSpPr>
        <p:spPr>
          <a:xfrm>
            <a:off x="1511484" y="33054"/>
            <a:ext cx="9169033" cy="1276183"/>
          </a:xfrm>
          <a:prstGeom prst="rect">
            <a:avLst/>
          </a:prstGeom>
        </p:spPr>
        <p:txBody>
          <a:bodyPr lIns="0" tIns="0" rIns="0" bIns="0" rtlCol="0" anchor="t">
            <a:spAutoFit/>
          </a:bodyPr>
          <a:lstStyle/>
          <a:p>
            <a:pPr algn="ctr" defTabSz="609630">
              <a:lnSpc>
                <a:spcPts val="10919"/>
              </a:lnSpc>
            </a:pPr>
            <a:r>
              <a:rPr lang="en-US" sz="7800" b="1">
                <a:solidFill>
                  <a:srgbClr val="FFFFFF"/>
                </a:solidFill>
                <a:latin typeface="Big Shoulders Display Bold"/>
                <a:ea typeface="Big Shoulders Display Bold"/>
                <a:cs typeface="Big Shoulders Display Bold"/>
                <a:sym typeface="Big Shoulders Display Bold"/>
              </a:rPr>
              <a:t>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9209F8-0FEC-E2CF-FC54-654A6205B7BD}"/>
              </a:ext>
            </a:extLst>
          </p:cNvPr>
          <p:cNvSpPr>
            <a:spLocks noGrp="1"/>
          </p:cNvSpPr>
          <p:nvPr>
            <p:ph type="title"/>
          </p:nvPr>
        </p:nvSpPr>
        <p:spPr>
          <a:xfrm>
            <a:off x="5894962" y="479493"/>
            <a:ext cx="5458838" cy="1325563"/>
          </a:xfrm>
        </p:spPr>
        <p:txBody>
          <a:bodyPr>
            <a:normAutofit/>
          </a:bodyPr>
          <a:lstStyle/>
          <a:p>
            <a:r>
              <a:rPr lang="en-US"/>
              <a:t> Impacts for providers</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16">
            <a:extLst>
              <a:ext uri="{FF2B5EF4-FFF2-40B4-BE49-F238E27FC236}">
                <a16:creationId xmlns:a16="http://schemas.microsoft.com/office/drawing/2014/main" id="{2747FA46-F9AC-45C8-59E2-A09E5D81049C}"/>
              </a:ext>
            </a:extLst>
          </p:cNvPr>
          <p:cNvPicPr>
            <a:picLocks noChangeAspect="1"/>
          </p:cNvPicPr>
          <p:nvPr/>
        </p:nvPicPr>
        <p:blipFill>
          <a:blip r:embed="rId2"/>
          <a:stretch>
            <a:fillRect/>
          </a:stretch>
        </p:blipFill>
        <p:spPr>
          <a:xfrm>
            <a:off x="703182" y="1822066"/>
            <a:ext cx="4777381" cy="304412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8" name="Content Placeholder 2">
            <a:extLst>
              <a:ext uri="{FF2B5EF4-FFF2-40B4-BE49-F238E27FC236}">
                <a16:creationId xmlns:a16="http://schemas.microsoft.com/office/drawing/2014/main" id="{3B338CE5-BC7F-3E83-30C2-FA85566F8AAE}"/>
              </a:ext>
            </a:extLst>
          </p:cNvPr>
          <p:cNvGraphicFramePr/>
          <p:nvPr>
            <p:extLst>
              <p:ext uri="{D42A27DB-BD31-4B8C-83A1-F6EECF244321}">
                <p14:modId xmlns:p14="http://schemas.microsoft.com/office/powerpoint/2010/main" val="1613453214"/>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784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71AEFE-BD3B-9ECE-9525-CE444C05679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c 1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B35200-BBBA-5CF5-907A-B33AA003D30C}"/>
              </a:ext>
            </a:extLst>
          </p:cNvPr>
          <p:cNvSpPr>
            <a:spLocks noGrp="1"/>
          </p:cNvSpPr>
          <p:nvPr>
            <p:ph type="title"/>
          </p:nvPr>
        </p:nvSpPr>
        <p:spPr>
          <a:xfrm>
            <a:off x="5894962" y="479493"/>
            <a:ext cx="5458838" cy="1325563"/>
          </a:xfrm>
        </p:spPr>
        <p:txBody>
          <a:bodyPr>
            <a:normAutofit/>
          </a:bodyPr>
          <a:lstStyle/>
          <a:p>
            <a:r>
              <a:rPr lang="en-US"/>
              <a:t> Impacts for individuals</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16">
            <a:extLst>
              <a:ext uri="{FF2B5EF4-FFF2-40B4-BE49-F238E27FC236}">
                <a16:creationId xmlns:a16="http://schemas.microsoft.com/office/drawing/2014/main" id="{C16ECB02-81D3-507D-489F-1D6887CFCA5A}"/>
              </a:ext>
            </a:extLst>
          </p:cNvPr>
          <p:cNvPicPr>
            <a:picLocks noChangeAspect="1"/>
          </p:cNvPicPr>
          <p:nvPr/>
        </p:nvPicPr>
        <p:blipFill>
          <a:blip r:embed="rId2"/>
          <a:stretch>
            <a:fillRect/>
          </a:stretch>
        </p:blipFill>
        <p:spPr>
          <a:xfrm>
            <a:off x="703182" y="1822066"/>
            <a:ext cx="4777381" cy="304412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6" name="Content Placeholder 2">
            <a:extLst>
              <a:ext uri="{FF2B5EF4-FFF2-40B4-BE49-F238E27FC236}">
                <a16:creationId xmlns:a16="http://schemas.microsoft.com/office/drawing/2014/main" id="{4A302AF6-0B76-E805-83DB-8C2923B04F84}"/>
              </a:ext>
            </a:extLst>
          </p:cNvPr>
          <p:cNvGraphicFramePr>
            <a:graphicFrameLocks noGrp="1"/>
          </p:cNvGraphicFramePr>
          <p:nvPr>
            <p:ph idx="1"/>
            <p:extLst>
              <p:ext uri="{D42A27DB-BD31-4B8C-83A1-F6EECF244321}">
                <p14:modId xmlns:p14="http://schemas.microsoft.com/office/powerpoint/2010/main" val="4104801203"/>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229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A6E33A-56D6-6606-7669-C8774B46865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B848988-CA01-F538-EC92-8449F4051D1B}"/>
              </a:ext>
            </a:extLst>
          </p:cNvPr>
          <p:cNvSpPr>
            <a:spLocks noGrp="1"/>
          </p:cNvSpPr>
          <p:nvPr>
            <p:ph idx="1"/>
          </p:nvPr>
        </p:nvSpPr>
        <p:spPr>
          <a:xfrm>
            <a:off x="0" y="392144"/>
            <a:ext cx="6735096" cy="5616512"/>
          </a:xfrm>
        </p:spPr>
        <p:txBody>
          <a:bodyPr anchor="t">
            <a:normAutofit lnSpcReduction="10000"/>
          </a:bodyPr>
          <a:lstStyle/>
          <a:p>
            <a:pPr marL="0" indent="0" algn="ctr">
              <a:buNone/>
            </a:pPr>
            <a:endParaRPr lang="en-US" sz="5400" dirty="0"/>
          </a:p>
          <a:p>
            <a:pPr marL="0" indent="0" algn="ctr">
              <a:buNone/>
            </a:pPr>
            <a:r>
              <a:rPr lang="en-US" sz="5400" dirty="0"/>
              <a:t>Questions?</a:t>
            </a:r>
          </a:p>
          <a:p>
            <a:pPr marL="0" indent="0" algn="ctr">
              <a:buNone/>
            </a:pPr>
            <a:endParaRPr lang="en-US" sz="5400" dirty="0"/>
          </a:p>
          <a:p>
            <a:pPr marL="0" indent="0">
              <a:buNone/>
            </a:pPr>
            <a:endParaRPr lang="en-US" sz="2000" dirty="0"/>
          </a:p>
          <a:p>
            <a:pPr marL="914400" lvl="2" indent="0">
              <a:buNone/>
            </a:pPr>
            <a:r>
              <a:rPr lang="en-US" b="1" dirty="0">
                <a:solidFill>
                  <a:srgbClr val="7030A0"/>
                </a:solidFill>
              </a:rPr>
              <a:t>John Stewart     </a:t>
            </a:r>
            <a:r>
              <a:rPr lang="en-US" dirty="0"/>
              <a:t>       </a:t>
            </a:r>
          </a:p>
          <a:p>
            <a:pPr marL="914400" lvl="2" indent="0">
              <a:buNone/>
            </a:pPr>
            <a:r>
              <a:rPr lang="en-US" dirty="0"/>
              <a:t>John.Stewart@dars.virgiia.gov</a:t>
            </a:r>
          </a:p>
          <a:p>
            <a:pPr marL="914400" lvl="2" indent="0">
              <a:buNone/>
            </a:pPr>
            <a:endParaRPr lang="en-US" dirty="0"/>
          </a:p>
          <a:p>
            <a:pPr marL="914400" lvl="2" indent="0">
              <a:buNone/>
            </a:pPr>
            <a:r>
              <a:rPr lang="en-US" b="1" dirty="0">
                <a:solidFill>
                  <a:srgbClr val="7030A0"/>
                </a:solidFill>
              </a:rPr>
              <a:t>Nickie Brandenburger</a:t>
            </a:r>
          </a:p>
          <a:p>
            <a:pPr marL="914400" lvl="2" indent="0">
              <a:buNone/>
            </a:pPr>
            <a:r>
              <a:rPr lang="de-DE" dirty="0"/>
              <a:t>tnbrandenburg@vcu.edu</a:t>
            </a:r>
            <a:endParaRPr lang="en-US" dirty="0"/>
          </a:p>
          <a:p>
            <a:pPr lvl="2"/>
            <a:endParaRPr lang="en-US" dirty="0"/>
          </a:p>
          <a:p>
            <a:pPr marL="914400" lvl="2" indent="0">
              <a:buNone/>
            </a:pPr>
            <a:r>
              <a:rPr lang="en-US" b="1" dirty="0">
                <a:solidFill>
                  <a:srgbClr val="7030A0"/>
                </a:solidFill>
              </a:rPr>
              <a:t>Chris Martin   </a:t>
            </a:r>
            <a:r>
              <a:rPr lang="en-US" b="1" dirty="0"/>
              <a:t> </a:t>
            </a:r>
          </a:p>
          <a:p>
            <a:pPr marL="914400" lvl="2" indent="0">
              <a:buNone/>
            </a:pPr>
            <a:r>
              <a:rPr lang="en-US" dirty="0"/>
              <a:t>Chris.Martin@soar365.org        </a:t>
            </a:r>
            <a:r>
              <a:rPr lang="en-US" b="1" dirty="0"/>
              <a:t>   </a:t>
            </a:r>
          </a:p>
          <a:p>
            <a:endParaRPr lang="en-US" sz="2000" dirty="0"/>
          </a:p>
          <a:p>
            <a:pPr marL="0" indent="0">
              <a:buNone/>
            </a:pPr>
            <a:endParaRPr lang="en-US" sz="2000" dirty="0"/>
          </a:p>
          <a:p>
            <a:endParaRPr lang="en-US" sz="2000" dirty="0"/>
          </a:p>
        </p:txBody>
      </p:sp>
      <p:pic>
        <p:nvPicPr>
          <p:cNvPr id="4" name="Content Placeholder 16">
            <a:extLst>
              <a:ext uri="{FF2B5EF4-FFF2-40B4-BE49-F238E27FC236}">
                <a16:creationId xmlns:a16="http://schemas.microsoft.com/office/drawing/2014/main" id="{01966EB5-D74D-19BF-60C2-406E5C7026A1}"/>
              </a:ext>
            </a:extLst>
          </p:cNvPr>
          <p:cNvPicPr>
            <a:picLocks noChangeAspect="1"/>
          </p:cNvPicPr>
          <p:nvPr/>
        </p:nvPicPr>
        <p:blipFill>
          <a:blip r:embed="rId2"/>
          <a:stretch>
            <a:fillRect/>
          </a:stretch>
        </p:blipFill>
        <p:spPr>
          <a:xfrm>
            <a:off x="6512442" y="1565088"/>
            <a:ext cx="5201023" cy="3314066"/>
          </a:xfrm>
          <a:prstGeom prst="rect">
            <a:avLst/>
          </a:prstGeom>
        </p:spPr>
      </p:pic>
      <p:sp>
        <p:nvSpPr>
          <p:cNvPr id="24" name="Rectangle 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45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7821FF-6B6E-6CD2-D9F2-CD30210A6D3C}"/>
              </a:ext>
            </a:extLst>
          </p:cNvPr>
          <p:cNvSpPr/>
          <p:nvPr/>
        </p:nvSpPr>
        <p:spPr>
          <a:xfrm>
            <a:off x="0" y="0"/>
            <a:ext cx="2487561" cy="6858000"/>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0DAED2-83BF-3A46-C65B-71A1AC0DC007}"/>
              </a:ext>
            </a:extLst>
          </p:cNvPr>
          <p:cNvSpPr>
            <a:spLocks noGrp="1"/>
          </p:cNvSpPr>
          <p:nvPr>
            <p:ph idx="1"/>
          </p:nvPr>
        </p:nvSpPr>
        <p:spPr>
          <a:xfrm>
            <a:off x="1718026" y="1825625"/>
            <a:ext cx="9635774" cy="4351338"/>
          </a:xfrm>
        </p:spPr>
        <p:txBody>
          <a:bodyPr>
            <a:normAutofit/>
          </a:bodyPr>
          <a:lstStyle/>
          <a:p>
            <a:pPr marL="914400" lvl="2" indent="0">
              <a:buNone/>
            </a:pPr>
            <a:r>
              <a:rPr lang="en-US" b="1" dirty="0">
                <a:solidFill>
                  <a:srgbClr val="7030A0"/>
                </a:solidFill>
              </a:rPr>
              <a:t>John Stewart     </a:t>
            </a:r>
            <a:r>
              <a:rPr lang="en-US" dirty="0"/>
              <a:t>              </a:t>
            </a:r>
          </a:p>
          <a:p>
            <a:pPr marL="914400" lvl="2" indent="0">
              <a:buNone/>
            </a:pPr>
            <a:r>
              <a:rPr lang="en-US" dirty="0"/>
              <a:t>Project Manager for the Virginia Department for Aging and Rehabilitative Services’ Real Pay for Real Jobs EPIC Model Project</a:t>
            </a:r>
          </a:p>
          <a:p>
            <a:pPr lvl="2"/>
            <a:endParaRPr lang="en-US" dirty="0"/>
          </a:p>
          <a:p>
            <a:pPr lvl="2"/>
            <a:endParaRPr lang="en-US" dirty="0"/>
          </a:p>
          <a:p>
            <a:pPr marL="914400" lvl="2" indent="0">
              <a:buNone/>
            </a:pPr>
            <a:r>
              <a:rPr lang="en-US" b="1" dirty="0">
                <a:solidFill>
                  <a:srgbClr val="7030A0"/>
                </a:solidFill>
              </a:rPr>
              <a:t>Nickie Brandenburger</a:t>
            </a:r>
          </a:p>
          <a:p>
            <a:pPr marL="914400" lvl="2" indent="0">
              <a:buNone/>
            </a:pPr>
            <a:r>
              <a:rPr lang="en-US" dirty="0"/>
              <a:t>Co-Director of the Center for Family Involvement at VCU's Partnership for People with Disabilities</a:t>
            </a:r>
          </a:p>
          <a:p>
            <a:pPr lvl="2"/>
            <a:endParaRPr lang="en-US" dirty="0"/>
          </a:p>
          <a:p>
            <a:pPr lvl="2"/>
            <a:endParaRPr lang="en-US" dirty="0"/>
          </a:p>
          <a:p>
            <a:pPr lvl="2"/>
            <a:endParaRPr lang="en-US" dirty="0"/>
          </a:p>
          <a:p>
            <a:pPr marL="914400" lvl="2" indent="0">
              <a:buNone/>
            </a:pPr>
            <a:r>
              <a:rPr lang="en-US" b="1" dirty="0">
                <a:solidFill>
                  <a:srgbClr val="7030A0"/>
                </a:solidFill>
              </a:rPr>
              <a:t>Chris Martin   </a:t>
            </a:r>
            <a:r>
              <a:rPr lang="en-US" b="1" dirty="0"/>
              <a:t>                 </a:t>
            </a:r>
          </a:p>
          <a:p>
            <a:pPr marL="914400" lvl="2" indent="0">
              <a:buNone/>
            </a:pPr>
            <a:r>
              <a:rPr lang="en-US" dirty="0"/>
              <a:t>Director of Employment Services at SOAR365</a:t>
            </a:r>
          </a:p>
          <a:p>
            <a:endParaRPr lang="en-US" dirty="0"/>
          </a:p>
        </p:txBody>
      </p:sp>
      <p:pic>
        <p:nvPicPr>
          <p:cNvPr id="5" name="Picture 4" descr="A picture containing person&#10;&#10;AI-generated content may be incorrect.">
            <a:extLst>
              <a:ext uri="{FF2B5EF4-FFF2-40B4-BE49-F238E27FC236}">
                <a16:creationId xmlns:a16="http://schemas.microsoft.com/office/drawing/2014/main" id="{8C9CA9D3-6C2C-55B5-9C10-2629464B7B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359" y="3157032"/>
            <a:ext cx="1125682" cy="1688523"/>
          </a:xfrm>
          <a:prstGeom prst="rect">
            <a:avLst/>
          </a:prstGeom>
        </p:spPr>
      </p:pic>
      <p:pic>
        <p:nvPicPr>
          <p:cNvPr id="7" name="Picture 6">
            <a:extLst>
              <a:ext uri="{FF2B5EF4-FFF2-40B4-BE49-F238E27FC236}">
                <a16:creationId xmlns:a16="http://schemas.microsoft.com/office/drawing/2014/main" id="{B95513EB-1480-D49A-B072-77730BE824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674" y="1552442"/>
            <a:ext cx="1221051" cy="1469653"/>
          </a:xfrm>
          <a:prstGeom prst="rect">
            <a:avLst/>
          </a:prstGeom>
        </p:spPr>
      </p:pic>
      <p:pic>
        <p:nvPicPr>
          <p:cNvPr id="9" name="Picture 8" descr="A person wearing glasses&#10;&#10;AI-generated content may be incorrect.">
            <a:extLst>
              <a:ext uri="{FF2B5EF4-FFF2-40B4-BE49-F238E27FC236}">
                <a16:creationId xmlns:a16="http://schemas.microsoft.com/office/drawing/2014/main" id="{B1246A5F-2B9A-3E93-BE8B-36DCCAFD28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674" y="5023222"/>
            <a:ext cx="1490352" cy="1469653"/>
          </a:xfrm>
          <a:prstGeom prst="rect">
            <a:avLst/>
          </a:prstGeom>
        </p:spPr>
      </p:pic>
    </p:spTree>
    <p:extLst>
      <p:ext uri="{BB962C8B-B14F-4D97-AF65-F5344CB8AC3E}">
        <p14:creationId xmlns:p14="http://schemas.microsoft.com/office/powerpoint/2010/main" val="213371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96A7672-CCC6-6AAF-5B48-2E47177881C1}"/>
              </a:ext>
            </a:extLst>
          </p:cNvPr>
          <p:cNvSpPr>
            <a:spLocks noGrp="1"/>
          </p:cNvSpPr>
          <p:nvPr>
            <p:ph type="title"/>
          </p:nvPr>
        </p:nvSpPr>
        <p:spPr>
          <a:xfrm>
            <a:off x="5480563" y="479493"/>
            <a:ext cx="5873237" cy="1325563"/>
          </a:xfrm>
        </p:spPr>
        <p:txBody>
          <a:bodyPr>
            <a:normAutofit/>
          </a:bodyPr>
          <a:lstStyle/>
          <a:p>
            <a:r>
              <a:rPr lang="en-US" dirty="0"/>
              <a:t>Before we get started</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800C0D18-EDC2-7D10-68AA-7BC2D2B6CF6D}"/>
              </a:ext>
            </a:extLst>
          </p:cNvPr>
          <p:cNvPicPr>
            <a:picLocks noChangeAspect="1"/>
          </p:cNvPicPr>
          <p:nvPr/>
        </p:nvPicPr>
        <p:blipFill>
          <a:blip r:embed="rId2"/>
          <a:stretch>
            <a:fillRect/>
          </a:stretch>
        </p:blipFill>
        <p:spPr>
          <a:xfrm>
            <a:off x="703182" y="1822066"/>
            <a:ext cx="4777381" cy="304412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00EE8B0B-F5FF-E4AE-5120-9EC38C148A27}"/>
              </a:ext>
            </a:extLst>
          </p:cNvPr>
          <p:cNvSpPr>
            <a:spLocks noGrp="1"/>
          </p:cNvSpPr>
          <p:nvPr>
            <p:ph idx="1"/>
          </p:nvPr>
        </p:nvSpPr>
        <p:spPr>
          <a:xfrm>
            <a:off x="5480563" y="1984443"/>
            <a:ext cx="5873237" cy="4192520"/>
          </a:xfrm>
        </p:spPr>
        <p:txBody>
          <a:bodyPr>
            <a:normAutofit/>
          </a:bodyPr>
          <a:lstStyle/>
          <a:p>
            <a:pPr marL="457200" lvl="1" indent="0">
              <a:buNone/>
            </a:pPr>
            <a:r>
              <a:rPr lang="en-US" dirty="0"/>
              <a:t>Take 3 minutes</a:t>
            </a:r>
          </a:p>
          <a:p>
            <a:pPr marL="457200" lvl="1" indent="0">
              <a:buNone/>
            </a:pPr>
            <a:endParaRPr lang="en-US" dirty="0"/>
          </a:p>
          <a:p>
            <a:pPr marL="457200" lvl="1" indent="0">
              <a:buNone/>
            </a:pPr>
            <a:r>
              <a:rPr lang="en-US" dirty="0"/>
              <a:t>Turn to the person next to you</a:t>
            </a:r>
          </a:p>
          <a:p>
            <a:pPr marL="457200" lvl="1" indent="0">
              <a:buNone/>
            </a:pPr>
            <a:endParaRPr lang="en-US" dirty="0"/>
          </a:p>
          <a:p>
            <a:pPr marL="457200" lvl="1" indent="0">
              <a:buNone/>
            </a:pPr>
            <a:r>
              <a:rPr lang="en-US" dirty="0"/>
              <a:t>If you don’t know them, introduce yourself.</a:t>
            </a:r>
          </a:p>
          <a:p>
            <a:pPr marL="457200" lvl="1" indent="0">
              <a:buNone/>
            </a:pPr>
            <a:endParaRPr lang="en-US" dirty="0"/>
          </a:p>
          <a:p>
            <a:pPr marL="457200" lvl="1" indent="0">
              <a:buNone/>
            </a:pPr>
            <a:r>
              <a:rPr lang="en-US" dirty="0"/>
              <a:t>Share with each other one great thing that you learned, or a connection that you made here at CSAVR</a:t>
            </a:r>
          </a:p>
          <a:p>
            <a:pPr lvl="1"/>
            <a:endParaRPr lang="en-US" dirty="0"/>
          </a:p>
          <a:p>
            <a:pPr lvl="1"/>
            <a:endParaRPr lang="en-US" dirty="0"/>
          </a:p>
        </p:txBody>
      </p:sp>
    </p:spTree>
    <p:extLst>
      <p:ext uri="{BB962C8B-B14F-4D97-AF65-F5344CB8AC3E}">
        <p14:creationId xmlns:p14="http://schemas.microsoft.com/office/powerpoint/2010/main" val="298166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4124D40F-1E87-10BF-C01D-E15CD277F64C}"/>
              </a:ext>
            </a:extLst>
          </p:cNvPr>
          <p:cNvPicPr>
            <a:picLocks noChangeAspect="1"/>
          </p:cNvPicPr>
          <p:nvPr/>
        </p:nvPicPr>
        <p:blipFill>
          <a:blip r:embed="rId2"/>
          <a:stretch>
            <a:fillRect/>
          </a:stretch>
        </p:blipFill>
        <p:spPr>
          <a:xfrm>
            <a:off x="6541053" y="1820584"/>
            <a:ext cx="4777381" cy="304412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55CEA76A-AF7D-E28B-DFB9-296CF843F168}"/>
              </a:ext>
            </a:extLst>
          </p:cNvPr>
          <p:cNvSpPr txBox="1">
            <a:spLocks/>
          </p:cNvSpPr>
          <p:nvPr/>
        </p:nvSpPr>
        <p:spPr>
          <a:xfrm>
            <a:off x="838201" y="479493"/>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kern="1200">
                <a:solidFill>
                  <a:schemeClr val="tx1"/>
                </a:solidFill>
                <a:latin typeface="+mj-lt"/>
                <a:ea typeface="+mj-ea"/>
                <a:cs typeface="+mj-cs"/>
              </a:rPr>
              <a:t>Virginia SWTCIE Project </a:t>
            </a:r>
          </a:p>
          <a:p>
            <a:pPr>
              <a:spcAft>
                <a:spcPts val="600"/>
              </a:spcAft>
            </a:pPr>
            <a:r>
              <a:rPr lang="en-US" sz="2800" kern="1200">
                <a:solidFill>
                  <a:schemeClr val="tx1"/>
                </a:solidFill>
                <a:latin typeface="+mj-lt"/>
                <a:ea typeface="+mj-ea"/>
                <a:cs typeface="+mj-cs"/>
              </a:rPr>
              <a:t>Real Pay for Real Jobs an EPIC Model</a:t>
            </a:r>
          </a:p>
        </p:txBody>
      </p:sp>
      <p:sp>
        <p:nvSpPr>
          <p:cNvPr id="3" name="Content Placeholder 2">
            <a:extLst>
              <a:ext uri="{FF2B5EF4-FFF2-40B4-BE49-F238E27FC236}">
                <a16:creationId xmlns:a16="http://schemas.microsoft.com/office/drawing/2014/main" id="{B964302D-F951-767A-6270-C5459ABF0624}"/>
              </a:ext>
            </a:extLst>
          </p:cNvPr>
          <p:cNvSpPr>
            <a:spLocks noGrp="1"/>
          </p:cNvSpPr>
          <p:nvPr>
            <p:ph idx="1"/>
          </p:nvPr>
        </p:nvSpPr>
        <p:spPr>
          <a:xfrm>
            <a:off x="838201" y="1984443"/>
            <a:ext cx="5257800" cy="4192520"/>
          </a:xfrm>
        </p:spPr>
        <p:txBody>
          <a:bodyPr vert="horz" lIns="91440" tIns="45720" rIns="91440" bIns="45720" rtlCol="0">
            <a:normAutofit/>
          </a:bodyPr>
          <a:lstStyle/>
          <a:p>
            <a:pPr marL="0" indent="0">
              <a:buNone/>
            </a:pPr>
            <a:r>
              <a:rPr lang="en-US" sz="2200" dirty="0"/>
              <a:t>Intended to build capacity at a local level to improve and expand services to address the obstacles to employment faced by individuals with disabilities. </a:t>
            </a:r>
          </a:p>
          <a:p>
            <a:pPr marL="0"/>
            <a:endParaRPr lang="en-US" sz="2200" dirty="0"/>
          </a:p>
          <a:p>
            <a:pPr marL="0" indent="0">
              <a:buNone/>
            </a:pPr>
            <a:r>
              <a:rPr lang="en-US" sz="2200" dirty="0"/>
              <a:t>Transitioning from and preventing entrance into subminimum wage employment for project participants will be achieved by building local stakeholder capacity to provide improved services leading to competitive integrated employment outcomes</a:t>
            </a:r>
          </a:p>
        </p:txBody>
      </p:sp>
    </p:spTree>
    <p:extLst>
      <p:ext uri="{BB962C8B-B14F-4D97-AF65-F5344CB8AC3E}">
        <p14:creationId xmlns:p14="http://schemas.microsoft.com/office/powerpoint/2010/main" val="56177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9B11F009-AFEA-4D60-EA4B-773A0C3B8B96}"/>
              </a:ext>
            </a:extLst>
          </p:cNvPr>
          <p:cNvSpPr txBox="1">
            <a:spLocks/>
          </p:cNvSpPr>
          <p:nvPr/>
        </p:nvSpPr>
        <p:spPr>
          <a:xfrm>
            <a:off x="512466" y="479493"/>
            <a:ext cx="108413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kern="1200" dirty="0">
                <a:solidFill>
                  <a:schemeClr val="tx1"/>
                </a:solidFill>
                <a:latin typeface="+mj-lt"/>
                <a:ea typeface="+mj-ea"/>
                <a:cs typeface="+mj-cs"/>
              </a:rPr>
              <a:t> Sub-minimum wage is being eliminated in Virginia</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F815CDE6-604E-6BB8-9760-1E2C63F0F80B}"/>
              </a:ext>
            </a:extLst>
          </p:cNvPr>
          <p:cNvPicPr>
            <a:picLocks noChangeAspect="1"/>
          </p:cNvPicPr>
          <p:nvPr/>
        </p:nvPicPr>
        <p:blipFill>
          <a:blip r:embed="rId2"/>
          <a:stretch>
            <a:fillRect/>
          </a:stretch>
        </p:blipFill>
        <p:spPr>
          <a:xfrm>
            <a:off x="703182" y="1822066"/>
            <a:ext cx="4777381" cy="304412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F849298F-CD4F-7739-C0BC-94CE3D56DBF1}"/>
              </a:ext>
            </a:extLst>
          </p:cNvPr>
          <p:cNvSpPr>
            <a:spLocks noGrp="1"/>
          </p:cNvSpPr>
          <p:nvPr>
            <p:ph idx="1"/>
          </p:nvPr>
        </p:nvSpPr>
        <p:spPr>
          <a:xfrm>
            <a:off x="5346752" y="1577591"/>
            <a:ext cx="6142066" cy="4599372"/>
          </a:xfrm>
        </p:spPr>
        <p:txBody>
          <a:bodyPr vert="horz" lIns="91440" tIns="45720" rIns="91440" bIns="45720" rtlCol="0">
            <a:normAutofit fontScale="92500" lnSpcReduction="10000"/>
          </a:bodyPr>
          <a:lstStyle/>
          <a:p>
            <a:pPr marL="0" indent="0">
              <a:buNone/>
            </a:pPr>
            <a:r>
              <a:rPr lang="en-US" sz="2000" dirty="0"/>
              <a:t>Virginia’s General Assembly 2023 session changed VA State Code </a:t>
            </a:r>
          </a:p>
          <a:p>
            <a:pPr marL="457200" lvl="1"/>
            <a:r>
              <a:rPr lang="en-US" sz="2000" dirty="0"/>
              <a:t>“Any</a:t>
            </a:r>
            <a:r>
              <a:rPr lang="en-US" sz="2000" strike="sngStrike" dirty="0"/>
              <a:t> </a:t>
            </a:r>
            <a:r>
              <a:rPr lang="en-US" sz="2000" i="1" dirty="0"/>
              <a:t>individual with disabilities employed by an employer that was authorized, prior to July 1, 2023, to employ individuals with disabilities at a subminimum wage</a:t>
            </a:r>
            <a:r>
              <a:rPr lang="en-US" sz="2000" dirty="0"/>
              <a:t> pursuant to</a:t>
            </a:r>
            <a:r>
              <a:rPr lang="en-US" sz="2000" i="1" dirty="0"/>
              <a:t> a special certificate issued under</a:t>
            </a:r>
            <a:r>
              <a:rPr lang="en-US" sz="2000" dirty="0"/>
              <a:t> 29 U.S.C. § 214(c) of the Fair Labor Standards Act of 1938, as amended</a:t>
            </a:r>
            <a:r>
              <a:rPr lang="en-US" sz="2000" i="1" dirty="0"/>
              <a:t>, provided that such individual was employed by and paid a subminimum wage by such employer pursuant to 29 U.S.C. § 214(c) of the Fair Labor Standards Act of 1938, as amended, prior to July 1, 2023</a:t>
            </a:r>
            <a:r>
              <a:rPr lang="en-US" sz="2000" dirty="0"/>
              <a:t>;”</a:t>
            </a:r>
          </a:p>
          <a:p>
            <a:pPr marL="457200" lvl="1"/>
            <a:endParaRPr lang="en-US" sz="2000" dirty="0"/>
          </a:p>
          <a:p>
            <a:pPr marL="457200" lvl="1"/>
            <a:r>
              <a:rPr lang="en-US" sz="2000" dirty="0"/>
              <a:t>This ended anyone starting employment in subminimum wage after July 1, 2023.</a:t>
            </a:r>
          </a:p>
          <a:p>
            <a:pPr marL="457200" lvl="1"/>
            <a:endParaRPr lang="en-US" sz="2000" dirty="0"/>
          </a:p>
          <a:p>
            <a:pPr marL="457200" lvl="1"/>
            <a:r>
              <a:rPr lang="en-US" sz="2000" dirty="0"/>
              <a:t>This code change also eliminates all subminimum wage in VA after June 30, 2030</a:t>
            </a:r>
          </a:p>
          <a:p>
            <a:endParaRPr lang="en-US" sz="1100" dirty="0"/>
          </a:p>
        </p:txBody>
      </p:sp>
    </p:spTree>
    <p:extLst>
      <p:ext uri="{BB962C8B-B14F-4D97-AF65-F5344CB8AC3E}">
        <p14:creationId xmlns:p14="http://schemas.microsoft.com/office/powerpoint/2010/main" val="236655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72FAF73C-2F7B-8A49-B19D-674789AF3F5B}"/>
              </a:ext>
            </a:extLst>
          </p:cNvPr>
          <p:cNvPicPr>
            <a:picLocks noChangeAspect="1"/>
          </p:cNvPicPr>
          <p:nvPr/>
        </p:nvPicPr>
        <p:blipFill>
          <a:blip r:embed="rId2"/>
          <a:stretch>
            <a:fillRect/>
          </a:stretch>
        </p:blipFill>
        <p:spPr>
          <a:xfrm>
            <a:off x="6541053" y="1820584"/>
            <a:ext cx="4777381" cy="304412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3" name="Arc 3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183CF03B-3130-1CBB-0FE7-5DE53525BDD6}"/>
              </a:ext>
            </a:extLst>
          </p:cNvPr>
          <p:cNvSpPr txBox="1">
            <a:spLocks/>
          </p:cNvSpPr>
          <p:nvPr/>
        </p:nvSpPr>
        <p:spPr>
          <a:xfrm>
            <a:off x="466412" y="198139"/>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100" kern="1200" dirty="0">
                <a:solidFill>
                  <a:schemeClr val="tx1"/>
                </a:solidFill>
                <a:latin typeface="+mj-lt"/>
                <a:ea typeface="+mj-ea"/>
                <a:cs typeface="+mj-cs"/>
              </a:rPr>
              <a:t>Providers were already moving away from SWE</a:t>
            </a:r>
          </a:p>
        </p:txBody>
      </p:sp>
      <p:sp>
        <p:nvSpPr>
          <p:cNvPr id="3" name="Content Placeholder 2">
            <a:extLst>
              <a:ext uri="{FF2B5EF4-FFF2-40B4-BE49-F238E27FC236}">
                <a16:creationId xmlns:a16="http://schemas.microsoft.com/office/drawing/2014/main" id="{3C11A43A-E061-6D24-98F1-F5A495273797}"/>
              </a:ext>
            </a:extLst>
          </p:cNvPr>
          <p:cNvSpPr>
            <a:spLocks noGrp="1"/>
          </p:cNvSpPr>
          <p:nvPr>
            <p:ph idx="1"/>
          </p:nvPr>
        </p:nvSpPr>
        <p:spPr>
          <a:xfrm>
            <a:off x="351692" y="1607736"/>
            <a:ext cx="5744309" cy="4569227"/>
          </a:xfrm>
        </p:spPr>
        <p:txBody>
          <a:bodyPr vert="horz" lIns="91440" tIns="45720" rIns="91440" bIns="45720" rtlCol="0">
            <a:noAutofit/>
          </a:bodyPr>
          <a:lstStyle/>
          <a:p>
            <a:pPr marL="0" indent="0">
              <a:buNone/>
            </a:pPr>
            <a:r>
              <a:rPr lang="en-US" sz="1800" dirty="0"/>
              <a:t>Before the legislation passed employers had begun to end 14(c) certificates:</a:t>
            </a:r>
          </a:p>
          <a:p>
            <a:pPr lvl="1"/>
            <a:r>
              <a:rPr lang="en-US" sz="1800" dirty="0"/>
              <a:t>2017 - 37 employers employing 2379 individuals </a:t>
            </a:r>
          </a:p>
          <a:p>
            <a:pPr lvl="1"/>
            <a:r>
              <a:rPr lang="en-US" sz="1800" dirty="0"/>
              <a:t>2022  - 13 employers employing 385 individuals</a:t>
            </a:r>
          </a:p>
          <a:p>
            <a:pPr lvl="1"/>
            <a:r>
              <a:rPr lang="en-US" sz="1800" dirty="0"/>
              <a:t>2026  - 3 employers remain employing approximately 58 individuals</a:t>
            </a:r>
          </a:p>
          <a:p>
            <a:r>
              <a:rPr lang="en-US" sz="1800" dirty="0"/>
              <a:t>Some providers started paying people minimum-wage but still employed people in segregated environments with little opportunity to advance. This created a situation where people were now “too disabled” to work in sheltered work</a:t>
            </a:r>
          </a:p>
          <a:p>
            <a:r>
              <a:rPr lang="en-US" sz="1800" dirty="0"/>
              <a:t>One provider stopped providing services altogether </a:t>
            </a:r>
          </a:p>
          <a:p>
            <a:r>
              <a:rPr lang="en-US" sz="1800" dirty="0"/>
              <a:t>Many participants moved to:</a:t>
            </a:r>
          </a:p>
          <a:p>
            <a:pPr lvl="1"/>
            <a:r>
              <a:rPr lang="en-US" sz="1800" dirty="0"/>
              <a:t>Day support – activity-based programs</a:t>
            </a:r>
          </a:p>
          <a:p>
            <a:pPr lvl="1"/>
            <a:r>
              <a:rPr lang="en-US" sz="1800" dirty="0"/>
              <a:t>Home</a:t>
            </a:r>
          </a:p>
        </p:txBody>
      </p:sp>
    </p:spTree>
    <p:extLst>
      <p:ext uri="{BB962C8B-B14F-4D97-AF65-F5344CB8AC3E}">
        <p14:creationId xmlns:p14="http://schemas.microsoft.com/office/powerpoint/2010/main" val="229788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C4AE-4D80-8964-5E74-377BCAA699CB}"/>
              </a:ext>
            </a:extLst>
          </p:cNvPr>
          <p:cNvSpPr>
            <a:spLocks noGrp="1"/>
          </p:cNvSpPr>
          <p:nvPr>
            <p:ph type="title"/>
          </p:nvPr>
        </p:nvSpPr>
        <p:spPr>
          <a:xfrm>
            <a:off x="838200" y="365126"/>
            <a:ext cx="10515600" cy="1256284"/>
          </a:xfrm>
        </p:spPr>
        <p:txBody>
          <a:bodyPr>
            <a:normAutofit fontScale="90000"/>
          </a:bodyPr>
          <a:lstStyle/>
          <a:p>
            <a:r>
              <a:rPr lang="en-US" sz="6000" i="1">
                <a:solidFill>
                  <a:srgbClr val="7030A0"/>
                </a:solidFill>
                <a:latin typeface="+mn-lt"/>
                <a:ea typeface="STHupo" panose="020B0503020204020204" pitchFamily="2" charset="-122"/>
                <a:cs typeface="Aharoni" panose="02010803020104030203" pitchFamily="2" charset="-79"/>
              </a:rPr>
              <a:t> </a:t>
            </a:r>
            <a:br>
              <a:rPr lang="en-US" sz="4400" i="1">
                <a:solidFill>
                  <a:srgbClr val="6A06A2"/>
                </a:solidFill>
                <a:latin typeface="Aharoni" panose="02010803020104030203" pitchFamily="2" charset="-79"/>
                <a:ea typeface="STHupo" panose="020B0503020204020204" pitchFamily="2" charset="-122"/>
                <a:cs typeface="Aharoni" panose="02010803020104030203" pitchFamily="2" charset="-79"/>
              </a:rPr>
            </a:br>
            <a:endParaRPr lang="en-US"/>
          </a:p>
        </p:txBody>
      </p:sp>
      <p:cxnSp>
        <p:nvCxnSpPr>
          <p:cNvPr id="14" name="Straight Connector 13">
            <a:extLst>
              <a:ext uri="{FF2B5EF4-FFF2-40B4-BE49-F238E27FC236}">
                <a16:creationId xmlns:a16="http://schemas.microsoft.com/office/drawing/2014/main" id="{222FCA28-C9A9-E2E3-EAB3-DC07498522C2}"/>
              </a:ext>
            </a:extLst>
          </p:cNvPr>
          <p:cNvCxnSpPr/>
          <p:nvPr/>
        </p:nvCxnSpPr>
        <p:spPr>
          <a:xfrm>
            <a:off x="6096000" y="1168924"/>
            <a:ext cx="87984" cy="5392132"/>
          </a:xfrm>
          <a:prstGeom prst="line">
            <a:avLst/>
          </a:prstGeom>
          <a:ln>
            <a:solidFill>
              <a:srgbClr val="7030A0"/>
            </a:solidFill>
          </a:ln>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E7B5499E-A7FB-04F9-2697-4046DE942E74}"/>
              </a:ext>
            </a:extLst>
          </p:cNvPr>
          <p:cNvCxnSpPr/>
          <p:nvPr/>
        </p:nvCxnSpPr>
        <p:spPr>
          <a:xfrm>
            <a:off x="480767" y="3836709"/>
            <a:ext cx="11566689" cy="0"/>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17" name="Rectangle 16">
            <a:hlinkClick r:id="" action="ppaction://noaction"/>
            <a:extLst>
              <a:ext uri="{FF2B5EF4-FFF2-40B4-BE49-F238E27FC236}">
                <a16:creationId xmlns:a16="http://schemas.microsoft.com/office/drawing/2014/main" id="{2FD9B4C7-E3DB-CDCA-A297-EE5653083F13}"/>
              </a:ext>
            </a:extLst>
          </p:cNvPr>
          <p:cNvSpPr/>
          <p:nvPr/>
        </p:nvSpPr>
        <p:spPr>
          <a:xfrm>
            <a:off x="1815447" y="2037766"/>
            <a:ext cx="4216922" cy="1626739"/>
          </a:xfrm>
          <a:prstGeom prst="rect">
            <a:avLst/>
          </a:prstGeom>
          <a:solidFill>
            <a:srgbClr val="7030A0"/>
          </a:solidFill>
          <a:ln>
            <a:solidFill>
              <a:srgbClr val="7030A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latin typeface="Aharoni" panose="02010803020104030203" pitchFamily="2" charset="-79"/>
                <a:cs typeface="Aharoni" panose="02010803020104030203" pitchFamily="2" charset="-79"/>
              </a:rPr>
              <a:t>education</a:t>
            </a:r>
          </a:p>
        </p:txBody>
      </p:sp>
      <p:sp>
        <p:nvSpPr>
          <p:cNvPr id="18" name="Rectangle 17">
            <a:hlinkClick r:id="rId2" action="ppaction://hlinksldjump"/>
            <a:extLst>
              <a:ext uri="{FF2B5EF4-FFF2-40B4-BE49-F238E27FC236}">
                <a16:creationId xmlns:a16="http://schemas.microsoft.com/office/drawing/2014/main" id="{3FC333DB-AA88-96A4-3E23-7E1EBE56A9E8}"/>
              </a:ext>
            </a:extLst>
          </p:cNvPr>
          <p:cNvSpPr/>
          <p:nvPr/>
        </p:nvSpPr>
        <p:spPr>
          <a:xfrm>
            <a:off x="1815447" y="4028224"/>
            <a:ext cx="4153291" cy="1566331"/>
          </a:xfrm>
          <a:prstGeom prst="rect">
            <a:avLst/>
          </a:prstGeom>
          <a:solidFill>
            <a:srgbClr val="7030A0"/>
          </a:solidFill>
          <a:ln>
            <a:solidFill>
              <a:srgbClr val="7030A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latin typeface="Aharoni" panose="02010803020104030203" pitchFamily="2" charset="-79"/>
                <a:cs typeface="Aharoni" panose="02010803020104030203" pitchFamily="2" charset="-79"/>
              </a:rPr>
              <a:t>individualized services</a:t>
            </a:r>
          </a:p>
        </p:txBody>
      </p:sp>
      <p:sp>
        <p:nvSpPr>
          <p:cNvPr id="19" name="Rectangle 18">
            <a:hlinkClick r:id="rId3" action="ppaction://hlinksldjump"/>
            <a:extLst>
              <a:ext uri="{FF2B5EF4-FFF2-40B4-BE49-F238E27FC236}">
                <a16:creationId xmlns:a16="http://schemas.microsoft.com/office/drawing/2014/main" id="{49EF9F00-9BA0-FA3F-C38B-00322C386C29}"/>
              </a:ext>
            </a:extLst>
          </p:cNvPr>
          <p:cNvSpPr/>
          <p:nvPr/>
        </p:nvSpPr>
        <p:spPr>
          <a:xfrm>
            <a:off x="6348953" y="2037766"/>
            <a:ext cx="4027599" cy="1603595"/>
          </a:xfrm>
          <a:prstGeom prst="rect">
            <a:avLst/>
          </a:prstGeom>
          <a:solidFill>
            <a:srgbClr val="7030A0"/>
          </a:solidFill>
          <a:ln>
            <a:solidFill>
              <a:srgbClr val="7030A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latin typeface="Aharoni" panose="02010803020104030203" pitchFamily="2" charset="-79"/>
                <a:cs typeface="Aharoni" panose="02010803020104030203" pitchFamily="2" charset="-79"/>
              </a:rPr>
              <a:t>partnership development</a:t>
            </a:r>
          </a:p>
        </p:txBody>
      </p:sp>
      <p:sp>
        <p:nvSpPr>
          <p:cNvPr id="20" name="Rectangle 19">
            <a:hlinkClick r:id="rId2" action="ppaction://hlinksldjump"/>
            <a:extLst>
              <a:ext uri="{FF2B5EF4-FFF2-40B4-BE49-F238E27FC236}">
                <a16:creationId xmlns:a16="http://schemas.microsoft.com/office/drawing/2014/main" id="{A9BDC3B1-6388-79B3-FC14-591173C99376}"/>
              </a:ext>
            </a:extLst>
          </p:cNvPr>
          <p:cNvSpPr/>
          <p:nvPr/>
        </p:nvSpPr>
        <p:spPr>
          <a:xfrm>
            <a:off x="6311246" y="3997751"/>
            <a:ext cx="4065306" cy="159679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latin typeface="Aharoni" panose="02010803020104030203" pitchFamily="2" charset="-79"/>
                <a:cs typeface="Aharoni" panose="02010803020104030203" pitchFamily="2" charset="-79"/>
              </a:rPr>
              <a:t>capacity building</a:t>
            </a:r>
          </a:p>
        </p:txBody>
      </p:sp>
      <p:pic>
        <p:nvPicPr>
          <p:cNvPr id="4" name="Picture 3">
            <a:extLst>
              <a:ext uri="{FF2B5EF4-FFF2-40B4-BE49-F238E27FC236}">
                <a16:creationId xmlns:a16="http://schemas.microsoft.com/office/drawing/2014/main" id="{AECD2A9E-71FF-E22D-6D2D-D211CCEEC4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766" y="215960"/>
            <a:ext cx="1505349" cy="923827"/>
          </a:xfrm>
          <a:prstGeom prst="rect">
            <a:avLst/>
          </a:prstGeom>
        </p:spPr>
      </p:pic>
      <p:sp>
        <p:nvSpPr>
          <p:cNvPr id="5" name="TextBox 4">
            <a:extLst>
              <a:ext uri="{FF2B5EF4-FFF2-40B4-BE49-F238E27FC236}">
                <a16:creationId xmlns:a16="http://schemas.microsoft.com/office/drawing/2014/main" id="{BDECF962-2D9C-7BD0-0510-E18E9EB27511}"/>
              </a:ext>
            </a:extLst>
          </p:cNvPr>
          <p:cNvSpPr txBox="1"/>
          <p:nvPr/>
        </p:nvSpPr>
        <p:spPr>
          <a:xfrm>
            <a:off x="2139733" y="402904"/>
            <a:ext cx="3101367" cy="769441"/>
          </a:xfrm>
          <a:prstGeom prst="rect">
            <a:avLst/>
          </a:prstGeom>
          <a:noFill/>
        </p:spPr>
        <p:txBody>
          <a:bodyPr wrap="square" rtlCol="0">
            <a:spAutoFit/>
          </a:bodyPr>
          <a:lstStyle/>
          <a:p>
            <a:r>
              <a:rPr lang="en-US" sz="4400">
                <a:solidFill>
                  <a:srgbClr val="7030A0"/>
                </a:solidFill>
              </a:rPr>
              <a:t>Strategies</a:t>
            </a:r>
          </a:p>
        </p:txBody>
      </p:sp>
    </p:spTree>
    <p:extLst>
      <p:ext uri="{BB962C8B-B14F-4D97-AF65-F5344CB8AC3E}">
        <p14:creationId xmlns:p14="http://schemas.microsoft.com/office/powerpoint/2010/main" val="329902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8D869-34B8-04A4-1F00-8758F2731E88}"/>
              </a:ext>
            </a:extLst>
          </p:cNvPr>
          <p:cNvSpPr>
            <a:spLocks noGrp="1"/>
          </p:cNvSpPr>
          <p:nvPr>
            <p:ph type="title"/>
          </p:nvPr>
        </p:nvSpPr>
        <p:spPr>
          <a:xfrm>
            <a:off x="424466" y="1207008"/>
            <a:ext cx="4485861" cy="1088136"/>
          </a:xfrm>
        </p:spPr>
        <p:txBody>
          <a:bodyPr anchor="b">
            <a:normAutofit/>
          </a:bodyPr>
          <a:lstStyle/>
          <a:p>
            <a:r>
              <a:rPr lang="en-US" sz="3100" dirty="0"/>
              <a:t>        takes a holistic approach to employment</a:t>
            </a:r>
          </a:p>
        </p:txBody>
      </p:sp>
      <p:sp>
        <p:nvSpPr>
          <p:cNvPr id="18" name="Rectangle 1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E3B3C15-046E-4F5E-829C-8B83E98941A9}"/>
              </a:ext>
            </a:extLst>
          </p:cNvPr>
          <p:cNvSpPr>
            <a:spLocks noGrp="1"/>
          </p:cNvSpPr>
          <p:nvPr>
            <p:ph idx="1"/>
          </p:nvPr>
        </p:nvSpPr>
        <p:spPr>
          <a:xfrm>
            <a:off x="411479" y="3225520"/>
            <a:ext cx="4498848" cy="3047263"/>
          </a:xfrm>
        </p:spPr>
        <p:txBody>
          <a:bodyPr anchor="t">
            <a:normAutofit/>
          </a:bodyPr>
          <a:lstStyle/>
          <a:p>
            <a:r>
              <a:rPr lang="en-US" sz="1800" dirty="0"/>
              <a:t>Identifying the individual’s strengths, preferences, interests and needs</a:t>
            </a:r>
          </a:p>
          <a:p>
            <a:r>
              <a:rPr lang="en-US" sz="1800" dirty="0"/>
              <a:t>Utilizing Active Resource Coordination to identify current and needed supports to eliminate barriers to employment</a:t>
            </a:r>
          </a:p>
          <a:p>
            <a:r>
              <a:rPr lang="en-US" sz="1800" dirty="0"/>
              <a:t>Utilizing Integrated Resource Teams to provide wraparound supports to help people achieve their  employment  goals</a:t>
            </a:r>
          </a:p>
        </p:txBody>
      </p:sp>
      <p:pic>
        <p:nvPicPr>
          <p:cNvPr id="6" name="Picture 5" descr="Team before match">
            <a:extLst>
              <a:ext uri="{FF2B5EF4-FFF2-40B4-BE49-F238E27FC236}">
                <a16:creationId xmlns:a16="http://schemas.microsoft.com/office/drawing/2014/main" id="{4188F6E9-9FC2-5BD6-4277-A8B3E35039CB}"/>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4" name="Picture 3">
            <a:extLst>
              <a:ext uri="{FF2B5EF4-FFF2-40B4-BE49-F238E27FC236}">
                <a16:creationId xmlns:a16="http://schemas.microsoft.com/office/drawing/2014/main" id="{A2A2A6DF-D573-464A-08CD-F459340BB2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462" y="522191"/>
            <a:ext cx="1293132" cy="823977"/>
          </a:xfrm>
          <a:prstGeom prst="rect">
            <a:avLst/>
          </a:prstGeom>
        </p:spPr>
      </p:pic>
    </p:spTree>
    <p:extLst>
      <p:ext uri="{BB962C8B-B14F-4D97-AF65-F5344CB8AC3E}">
        <p14:creationId xmlns:p14="http://schemas.microsoft.com/office/powerpoint/2010/main" val="2083017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9b7dace-def3-41eb-bc77-b0f000f551fd">
      <Terms xmlns="http://schemas.microsoft.com/office/infopath/2007/PartnerControls"/>
    </lcf76f155ced4ddcb4097134ff3c332f>
    <TaxCatchAll xmlns="09684d9f-3f28-4c9f-ad7f-09d5a1c03e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F323573FA5D8409F8E0A4B55956BCB" ma:contentTypeVersion="12" ma:contentTypeDescription="Create a new document." ma:contentTypeScope="" ma:versionID="2aa75a55ca624c785b7ff1427d34badb">
  <xsd:schema xmlns:xsd="http://www.w3.org/2001/XMLSchema" xmlns:xs="http://www.w3.org/2001/XMLSchema" xmlns:p="http://schemas.microsoft.com/office/2006/metadata/properties" xmlns:ns2="09b7dace-def3-41eb-bc77-b0f000f551fd" xmlns:ns3="09684d9f-3f28-4c9f-ad7f-09d5a1c03eff" targetNamespace="http://schemas.microsoft.com/office/2006/metadata/properties" ma:root="true" ma:fieldsID="847184a1105ff76ad4daf58d14bbc1a7" ns2:_="" ns3:_="">
    <xsd:import namespace="09b7dace-def3-41eb-bc77-b0f000f551fd"/>
    <xsd:import namespace="09684d9f-3f28-4c9f-ad7f-09d5a1c03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7dace-def3-41eb-bc77-b0f000f5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7deded-afb5-4eed-9415-542b3c7c043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84d9f-3f28-4c9f-ad7f-09d5a1c03e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d9724c-ced8-4da6-8efc-7f9e0f09c95d}" ma:internalName="TaxCatchAll" ma:showField="CatchAllData" ma:web="09684d9f-3f28-4c9f-ad7f-09d5a1c03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8F74D1-8DB1-4431-B33F-4410F5E154F4}">
  <ds:schemaRefs>
    <ds:schemaRef ds:uri="http://schemas.microsoft.com/office/2006/metadata/properties"/>
    <ds:schemaRef ds:uri="http://schemas.microsoft.com/office/infopath/2007/PartnerControls"/>
    <ds:schemaRef ds:uri="09b7dace-def3-41eb-bc77-b0f000f551fd"/>
    <ds:schemaRef ds:uri="09684d9f-3f28-4c9f-ad7f-09d5a1c03eff"/>
  </ds:schemaRefs>
</ds:datastoreItem>
</file>

<file path=customXml/itemProps2.xml><?xml version="1.0" encoding="utf-8"?>
<ds:datastoreItem xmlns:ds="http://schemas.openxmlformats.org/officeDocument/2006/customXml" ds:itemID="{F7631B58-714B-4E85-AC22-EB10C2D6EEB6}">
  <ds:schemaRefs>
    <ds:schemaRef ds:uri="http://schemas.microsoft.com/sharepoint/v3/contenttype/forms"/>
  </ds:schemaRefs>
</ds:datastoreItem>
</file>

<file path=customXml/itemProps3.xml><?xml version="1.0" encoding="utf-8"?>
<ds:datastoreItem xmlns:ds="http://schemas.openxmlformats.org/officeDocument/2006/customXml" ds:itemID="{7360126A-F146-4431-B3A7-CD05A22D0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b7dace-def3-41eb-bc77-b0f000f551fd"/>
    <ds:schemaRef ds:uri="09684d9f-3f28-4c9f-ad7f-09d5a1c03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otalTime>4492</TotalTime>
  <Words>1470</Words>
  <Application>Microsoft Office PowerPoint</Application>
  <PresentationFormat>Widescreen</PresentationFormat>
  <Paragraphs>198</Paragraphs>
  <Slides>23</Slides>
  <Notes>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23</vt:i4>
      </vt:variant>
    </vt:vector>
  </HeadingPairs>
  <TitlesOfParts>
    <vt:vector size="41" baseType="lpstr">
      <vt:lpstr>Aharoni</vt:lpstr>
      <vt:lpstr>Aptos</vt:lpstr>
      <vt:lpstr>Aptos Display</vt:lpstr>
      <vt:lpstr>Arial</vt:lpstr>
      <vt:lpstr>Big Shoulders Display Bold</vt:lpstr>
      <vt:lpstr>Calibri</vt:lpstr>
      <vt:lpstr>Inter</vt:lpstr>
      <vt:lpstr>League Gothic</vt:lpstr>
      <vt:lpstr>Poppins</vt:lpstr>
      <vt:lpstr>Poppins Bold</vt:lpstr>
      <vt:lpstr>Poppins Italics</vt:lpstr>
      <vt:lpstr>Poppins Semi-Bold</vt:lpstr>
      <vt:lpstr>Roboto</vt:lpstr>
      <vt:lpstr>Roboto Bold</vt:lpstr>
      <vt:lpstr>Office Theme</vt:lpstr>
      <vt:lpstr>1_Office Theme</vt:lpstr>
      <vt:lpstr>2_Office Theme</vt:lpstr>
      <vt:lpstr>3_Office Theme</vt:lpstr>
      <vt:lpstr>Engaging Families to Expand Competitive Integrated Employment Outcomes for Individuals with the Most Significant Disabilities: Lessons from Virginia’s SWTCIE Grant</vt:lpstr>
      <vt:lpstr>PowerPoint Presentation</vt:lpstr>
      <vt:lpstr>PowerPoint Presentation</vt:lpstr>
      <vt:lpstr>Before we get started</vt:lpstr>
      <vt:lpstr>PowerPoint Presentation</vt:lpstr>
      <vt:lpstr>PowerPoint Presentation</vt:lpstr>
      <vt:lpstr>PowerPoint Presentation</vt:lpstr>
      <vt:lpstr>  </vt:lpstr>
      <vt:lpstr>        takes a holistic approach to employment</vt:lpstr>
      <vt:lpstr>Who is EPIC serving?</vt:lpstr>
      <vt:lpstr>               education</vt:lpstr>
      <vt:lpstr>Family Navigation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Impacts for providers</vt:lpstr>
      <vt:lpstr> Impacts for individuals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Families to Expand Competitive Integrated Employment Outcomes for Individuals with the Most Significant Disabilities: Lessons from Virginia’s SWTCIE Grant</dc:title>
  <dc:creator>Stewart, John (DARS)</dc:creator>
  <cp:lastModifiedBy>Theresa Hamrick</cp:lastModifiedBy>
  <cp:revision>3</cp:revision>
  <dcterms:created xsi:type="dcterms:W3CDTF">2026-03-10T16:51:17Z</dcterms:created>
  <dcterms:modified xsi:type="dcterms:W3CDTF">2026-03-30T18:45:10Z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0x010100BEF323573FA5D8409F8E0A4B55956BCB</vt:lpwstr>
  </property>
  <property fmtid="{D5CDD505-2E9C-101B-9397-08002B2CF9AE}" pid="3" name="MediaServiceImageTags">
    <vt:lpwstr/>
  </property>
</Properties>
</file>